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75" r:id="rId9"/>
    <p:sldId id="269" r:id="rId10"/>
    <p:sldId id="278" r:id="rId11"/>
    <p:sldId id="279" r:id="rId12"/>
    <p:sldId id="280" r:id="rId13"/>
    <p:sldId id="281" r:id="rId14"/>
    <p:sldId id="276" r:id="rId15"/>
    <p:sldId id="277" r:id="rId16"/>
    <p:sldId id="272" r:id="rId17"/>
    <p:sldId id="271" r:id="rId18"/>
    <p:sldId id="282" r:id="rId19"/>
    <p:sldId id="270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58" d="100"/>
          <a:sy n="58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978E-D033-403C-B73E-9F3C3C03E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and Classes: 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57D9A-FE37-4A24-8FC1-FA999F53B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North Carolina Department of Public Instruction</a:t>
            </a:r>
          </a:p>
        </p:txBody>
      </p:sp>
    </p:spTree>
    <p:extLst>
      <p:ext uri="{BB962C8B-B14F-4D97-AF65-F5344CB8AC3E}">
        <p14:creationId xmlns:p14="http://schemas.microsoft.com/office/powerpoint/2010/main" val="141837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6DE7-0880-4885-A975-8FB83A0B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23106"/>
            <a:ext cx="9601196" cy="753903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 Example:  Shape 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F737-4F90-4E5B-9B88-BAF5F1AE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77009"/>
            <a:ext cx="9601196" cy="4585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abstract class Shape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abstract keyword means this class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// cannot be instantiated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name {get; private set;}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allow the name to be retrieved and only set internally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public Shape( string name)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public abstract double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require child classes to implement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provide a method to get the name (redundant)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name;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80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296A-63E5-4C59-8ED2-2290F0F2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90585"/>
            <a:ext cx="9601196" cy="793659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 Example: Rectangle Child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4F07-B684-47F0-ABA6-23AF6061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38470"/>
            <a:ext cx="9601196" cy="4784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class Rectangle : Shape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Rectangle inherits from abstract class Shape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double width { get; set; }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declare two properties not in the base class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double height { get; set; }</a:t>
            </a:r>
          </a:p>
          <a:p>
            <a:pPr marL="0" indent="0">
              <a:buNone/>
            </a:pP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Rectangle(double width, double height) : base("Rectangle")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the “base” class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width; 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initialize the properties we added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override double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was abstract so we are required to implement it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                      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with the “override” keyword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width * height;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6459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3D66-DE03-4300-8DCB-8F7E1D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0829"/>
            <a:ext cx="9601196" cy="700894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 Example: Circle Child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9310-F0D4-4CD6-B403-1E7B04E5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19201"/>
            <a:ext cx="9601196" cy="491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class Circle : Shape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inherit from Shape class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double radius { get; set; }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declare one property not in the base class</a:t>
            </a:r>
          </a:p>
          <a:p>
            <a:pPr marL="0" indent="0">
              <a:buNone/>
            </a:pPr>
            <a:r>
              <a:rPr lang="fr-F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Circle(double radius) : base ("Circle")           </a:t>
            </a:r>
            <a:r>
              <a:rPr lang="fr-F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r-F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fr-F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</a:t>
            </a:r>
            <a:r>
              <a:rPr lang="fr-F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r>
              <a:rPr lang="fr-F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call the base class </a:t>
            </a:r>
            <a:r>
              <a:rPr lang="fr-F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fr-FR" sz="1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this.radius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radius;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override double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provide an implementation for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* radius * radius;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double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getCircumference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a method not in the base class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2 *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* radius;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7140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1BAC-90D0-48AE-81D5-09828579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90584"/>
            <a:ext cx="9601196" cy="608129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 Example:  Using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90B7-E117-47F9-B0E2-D28A7749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98713"/>
            <a:ext cx="9601196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btnCreate_Click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Rectangle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Rectangle(5, 10);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lblOutput.Text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("You created a {0} with width {1} and height {2}.  It has an area of {3}.\n",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rect.getName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rect.height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rect.getArea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Circle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= new Circle(5);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lblOutput.Text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("You created a {0} with radius {1}.  It has an area of {2}.\n",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circ.getName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circ.radius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circ.getArea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5228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1F25-5479-433E-A362-8923E8CF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Animals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8EA6-FBBC-44BE-ACF3-C451DAF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5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you know about </a:t>
            </a:r>
            <a:r>
              <a:rPr lang="en-US" b="1" i="1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and what a proper </a:t>
            </a:r>
            <a:r>
              <a:rPr lang="en-US" b="1" i="1" dirty="0">
                <a:solidFill>
                  <a:srgbClr val="FF0000"/>
                </a:solidFill>
              </a:rPr>
              <a:t>class hierarchy</a:t>
            </a:r>
            <a:r>
              <a:rPr lang="en-US" dirty="0"/>
              <a:t> looks like, how could you use this in your Animals program?</a:t>
            </a:r>
          </a:p>
          <a:p>
            <a:r>
              <a:rPr lang="en-US" dirty="0"/>
              <a:t>The answer is to make an Animal (not Animals with an “s”, that would collide with your project name) </a:t>
            </a:r>
            <a:r>
              <a:rPr lang="en-US" b="1" i="1" dirty="0">
                <a:solidFill>
                  <a:srgbClr val="FF0000"/>
                </a:solidFill>
              </a:rPr>
              <a:t>super class </a:t>
            </a:r>
            <a:r>
              <a:rPr lang="en-US" dirty="0"/>
              <a:t>that includes all of the </a:t>
            </a:r>
            <a:r>
              <a:rPr lang="en-US" b="1" i="1" dirty="0"/>
              <a:t>data</a:t>
            </a:r>
            <a:r>
              <a:rPr lang="en-US" dirty="0"/>
              <a:t> and </a:t>
            </a:r>
            <a:r>
              <a:rPr lang="en-US" b="1" i="1" dirty="0"/>
              <a:t>constructors</a:t>
            </a:r>
            <a:r>
              <a:rPr lang="en-US" dirty="0"/>
              <a:t> needed to make a generic animal, then let Dog, Cat, and Bird </a:t>
            </a:r>
            <a:r>
              <a:rPr lang="en-US" b="1" i="1" dirty="0"/>
              <a:t>inherit</a:t>
            </a:r>
            <a:r>
              <a:rPr lang="en-US" dirty="0"/>
              <a:t> all of this, and then provide a method that is the only “distinguisher” between them – the sound they make (I know this is over simplification when it comes to real animals).</a:t>
            </a:r>
          </a:p>
          <a:p>
            <a:r>
              <a:rPr lang="en-US" dirty="0"/>
              <a:t>Your class hierarchy will look like the following.</a:t>
            </a:r>
          </a:p>
        </p:txBody>
      </p:sp>
    </p:spTree>
    <p:extLst>
      <p:ext uri="{BB962C8B-B14F-4D97-AF65-F5344CB8AC3E}">
        <p14:creationId xmlns:p14="http://schemas.microsoft.com/office/powerpoint/2010/main" val="132863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E655-721D-4043-AC4D-2198E667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4079"/>
            <a:ext cx="9601196" cy="912929"/>
          </a:xfrm>
        </p:spPr>
        <p:txBody>
          <a:bodyPr/>
          <a:lstStyle/>
          <a:p>
            <a:r>
              <a:rPr lang="en-US" dirty="0"/>
              <a:t>Animal Class Hierarchy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5E7288-A4E3-407C-A668-F81E7B844BC1}"/>
              </a:ext>
            </a:extLst>
          </p:cNvPr>
          <p:cNvSpPr/>
          <p:nvPr/>
        </p:nvSpPr>
        <p:spPr>
          <a:xfrm>
            <a:off x="4810539" y="1683026"/>
            <a:ext cx="2570922" cy="119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</a:t>
            </a:r>
            <a:r>
              <a:rPr lang="en-US" dirty="0"/>
              <a:t>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4D290A-C2EC-4AA9-857F-3C9607A62C2B}"/>
              </a:ext>
            </a:extLst>
          </p:cNvPr>
          <p:cNvSpPr/>
          <p:nvPr/>
        </p:nvSpPr>
        <p:spPr>
          <a:xfrm>
            <a:off x="1630017" y="3843130"/>
            <a:ext cx="2504661" cy="1258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</a:t>
            </a:r>
            <a:r>
              <a:rPr lang="en-US" dirty="0"/>
              <a:t>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CE9C3-352E-470C-BD31-E2A484D938EC}"/>
              </a:ext>
            </a:extLst>
          </p:cNvPr>
          <p:cNvSpPr/>
          <p:nvPr/>
        </p:nvSpPr>
        <p:spPr>
          <a:xfrm>
            <a:off x="4810539" y="3843130"/>
            <a:ext cx="2570922" cy="1258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Cat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BD012-26AC-4508-8238-D13E5D7F0F30}"/>
              </a:ext>
            </a:extLst>
          </p:cNvPr>
          <p:cNvSpPr/>
          <p:nvPr/>
        </p:nvSpPr>
        <p:spPr>
          <a:xfrm>
            <a:off x="8163341" y="3827544"/>
            <a:ext cx="2504660" cy="1258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Bird</a:t>
            </a:r>
            <a:r>
              <a:rPr lang="en-US" dirty="0"/>
              <a:t> Class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563946-1A26-4CCD-B9CC-E21C5BF4D5A0}"/>
              </a:ext>
            </a:extLst>
          </p:cNvPr>
          <p:cNvSpPr/>
          <p:nvPr/>
        </p:nvSpPr>
        <p:spPr>
          <a:xfrm rot="19064712">
            <a:off x="3913019" y="3150958"/>
            <a:ext cx="146049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F2E896B-159E-43E7-BF2F-88D28F6861D2}"/>
              </a:ext>
            </a:extLst>
          </p:cNvPr>
          <p:cNvSpPr/>
          <p:nvPr/>
        </p:nvSpPr>
        <p:spPr>
          <a:xfrm rot="16200000">
            <a:off x="5533308" y="3196097"/>
            <a:ext cx="1125382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611F7FA-93D5-49A4-8DBD-754488B32026}"/>
              </a:ext>
            </a:extLst>
          </p:cNvPr>
          <p:cNvSpPr/>
          <p:nvPr/>
        </p:nvSpPr>
        <p:spPr>
          <a:xfrm rot="13073804">
            <a:off x="6867796" y="3118066"/>
            <a:ext cx="1463613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66F3D-8B64-44BA-BF62-051FBE983537}"/>
              </a:ext>
            </a:extLst>
          </p:cNvPr>
          <p:cNvSpPr txBox="1"/>
          <p:nvPr/>
        </p:nvSpPr>
        <p:spPr>
          <a:xfrm>
            <a:off x="8534399" y="2565716"/>
            <a:ext cx="306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this a valid class hierarchy?  Does it pass the “is-a” test?</a:t>
            </a:r>
          </a:p>
        </p:txBody>
      </p:sp>
    </p:spTree>
    <p:extLst>
      <p:ext uri="{BB962C8B-B14F-4D97-AF65-F5344CB8AC3E}">
        <p14:creationId xmlns:p14="http://schemas.microsoft.com/office/powerpoint/2010/main" val="123705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C5F9-CFB2-44DD-82DC-94FD0BC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7332"/>
            <a:ext cx="9601196" cy="700893"/>
          </a:xfrm>
        </p:spPr>
        <p:txBody>
          <a:bodyPr>
            <a:normAutofit fontScale="90000"/>
          </a:bodyPr>
          <a:lstStyle/>
          <a:p>
            <a:r>
              <a:rPr lang="en-US" dirty="0"/>
              <a:t>You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2FDF-095D-4FBD-943F-C7131F05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72209"/>
            <a:ext cx="9601196" cy="5221356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Open your Animals project.</a:t>
            </a:r>
          </a:p>
          <a:p>
            <a:r>
              <a:rPr lang="en-US" sz="2900" dirty="0"/>
              <a:t>Create an abstract Animal class from which your other classes will derive: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abstract class Animal       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abstract class cannot be instantiated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string name { get; set; }  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properties common to all animals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string color { get; set; } 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(oversimplification)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double weight { get; set; }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Animal(string name, string color, double weight)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provide only one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this.name = name;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this.weight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weight;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abstract void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MakeNoise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force child classes to implement a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                                       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MakeNoise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method with abstract keyword</a:t>
            </a:r>
          </a:p>
        </p:txBody>
      </p:sp>
    </p:spTree>
    <p:extLst>
      <p:ext uri="{BB962C8B-B14F-4D97-AF65-F5344CB8AC3E}">
        <p14:creationId xmlns:p14="http://schemas.microsoft.com/office/powerpoint/2010/main" val="280541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C5F9-CFB2-44DD-82DC-94FD0BC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7333"/>
            <a:ext cx="9601196" cy="568371"/>
          </a:xfrm>
        </p:spPr>
        <p:txBody>
          <a:bodyPr>
            <a:normAutofit fontScale="90000"/>
          </a:bodyPr>
          <a:lstStyle/>
          <a:p>
            <a:r>
              <a:rPr lang="en-US" dirty="0"/>
              <a:t>You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2FDF-095D-4FBD-943F-C7131F05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45704"/>
            <a:ext cx="9601196" cy="54333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Modify your </a:t>
            </a:r>
            <a:r>
              <a:rPr lang="en-US" b="1" dirty="0"/>
              <a:t>Dog</a:t>
            </a:r>
            <a:r>
              <a:rPr lang="en-US" dirty="0"/>
              <a:t>, </a:t>
            </a:r>
            <a:r>
              <a:rPr lang="en-US" b="1" dirty="0"/>
              <a:t>Cat</a:t>
            </a:r>
            <a:r>
              <a:rPr lang="en-US" dirty="0"/>
              <a:t>, and </a:t>
            </a:r>
            <a:r>
              <a:rPr lang="en-US" b="1" dirty="0"/>
              <a:t>Bird</a:t>
            </a:r>
            <a:r>
              <a:rPr lang="en-US" dirty="0"/>
              <a:t> classes to inherit from </a:t>
            </a:r>
            <a:r>
              <a:rPr lang="en-US" b="1" dirty="0"/>
              <a:t>Animal</a:t>
            </a:r>
            <a:r>
              <a:rPr lang="en-US" dirty="0"/>
              <a:t>.  Here is the </a:t>
            </a:r>
            <a:r>
              <a:rPr lang="en-US" b="1" dirty="0"/>
              <a:t>Dog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 Dog : Animal  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inherit from Animal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Dog() : this("","",0) { }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the more complex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Dog (string name) : this(name, "",0) { }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call the more complex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Dog (string name, string color, double weight = 0) : base (name, color, weight)    { }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the base (Animal)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override void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MakeNoise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use the override keyword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{           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SoundPlayer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simpleSound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SoundPlayer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(@"c:\Users\loakley\Downloads\CorrectDogBark.wav");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simpleSound.Play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384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B6AD-07F0-4C62-9306-FA1D0E47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3148-F4F6-4956-9586-E0B9F6BB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make the same modifications to your </a:t>
            </a:r>
            <a:r>
              <a:rPr lang="en-US" b="1" dirty="0"/>
              <a:t>Cat</a:t>
            </a:r>
            <a:r>
              <a:rPr lang="en-US" dirty="0"/>
              <a:t> and </a:t>
            </a:r>
            <a:r>
              <a:rPr lang="en-US" b="1" dirty="0"/>
              <a:t>Bird</a:t>
            </a:r>
            <a:r>
              <a:rPr lang="en-US" dirty="0"/>
              <a:t> classes.</a:t>
            </a:r>
          </a:p>
          <a:p>
            <a:r>
              <a:rPr lang="en-US" dirty="0"/>
              <a:t>Your driver code (button click) should run unmodified.</a:t>
            </a:r>
          </a:p>
          <a:p>
            <a:r>
              <a:rPr lang="en-US" dirty="0"/>
              <a:t>Your output should look and sound the same as before.</a:t>
            </a:r>
          </a:p>
          <a:p>
            <a:r>
              <a:rPr lang="en-US" dirty="0"/>
              <a:t>Finished?  Do the </a:t>
            </a:r>
            <a:r>
              <a:rPr lang="en-US" b="1" dirty="0"/>
              <a:t>Shapes</a:t>
            </a:r>
            <a:r>
              <a:rPr lang="en-US" dirty="0"/>
              <a:t> project that uses the abstract </a:t>
            </a:r>
            <a:r>
              <a:rPr lang="en-US" b="1" dirty="0"/>
              <a:t>Shape</a:t>
            </a:r>
            <a:r>
              <a:rPr lang="en-US" dirty="0"/>
              <a:t> class and </a:t>
            </a:r>
            <a:r>
              <a:rPr lang="en-US" b="1" dirty="0"/>
              <a:t>Rectangle</a:t>
            </a:r>
            <a:r>
              <a:rPr lang="en-US" dirty="0"/>
              <a:t> and </a:t>
            </a:r>
            <a:r>
              <a:rPr lang="en-US" b="1" dirty="0"/>
              <a:t>Circle</a:t>
            </a:r>
            <a:r>
              <a:rPr lang="en-US" dirty="0"/>
              <a:t> classes shown in this PowerPoint.  Use the button click code provided to test your classes.</a:t>
            </a:r>
          </a:p>
        </p:txBody>
      </p:sp>
    </p:spTree>
    <p:extLst>
      <p:ext uri="{BB962C8B-B14F-4D97-AF65-F5344CB8AC3E}">
        <p14:creationId xmlns:p14="http://schemas.microsoft.com/office/powerpoint/2010/main" val="83557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57A1-C537-4344-AAF2-2CAF37DE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77332"/>
            <a:ext cx="9601196" cy="621381"/>
          </a:xfrm>
        </p:spPr>
        <p:txBody>
          <a:bodyPr>
            <a:normAutofit fontScale="90000"/>
          </a:bodyPr>
          <a:lstStyle/>
          <a:p>
            <a:r>
              <a:rPr lang="en-US" dirty="0"/>
              <a:t>Animals Output</a:t>
            </a:r>
          </a:p>
        </p:txBody>
      </p:sp>
      <p:pic>
        <p:nvPicPr>
          <p:cNvPr id="7" name="Content Placeholder 6" descr="Animals">
            <a:extLst>
              <a:ext uri="{FF2B5EF4-FFF2-40B4-BE49-F238E27FC236}">
                <a16:creationId xmlns:a16="http://schemas.microsoft.com/office/drawing/2014/main" id="{B87D7946-6B2A-418B-84FE-A39E75A91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688" y="1405499"/>
            <a:ext cx="3604591" cy="4858542"/>
          </a:xfrm>
        </p:spPr>
      </p:pic>
    </p:spTree>
    <p:extLst>
      <p:ext uri="{BB962C8B-B14F-4D97-AF65-F5344CB8AC3E}">
        <p14:creationId xmlns:p14="http://schemas.microsoft.com/office/powerpoint/2010/main" val="22954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4AD7-7F0A-4EA2-A6FA-6D765D45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14654"/>
            <a:ext cx="9601196" cy="1151468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9CFB-B97B-442E-B9A2-68BC5FAF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5148"/>
            <a:ext cx="9601196" cy="3710609"/>
          </a:xfrm>
        </p:spPr>
        <p:txBody>
          <a:bodyPr>
            <a:normAutofit/>
          </a:bodyPr>
          <a:lstStyle/>
          <a:p>
            <a:r>
              <a:rPr lang="en-US" b="1" i="1" dirty="0"/>
              <a:t>Behavior </a:t>
            </a:r>
            <a:r>
              <a:rPr lang="en-US" dirty="0"/>
              <a:t>is added to classes (and therefore objects that are </a:t>
            </a:r>
            <a:r>
              <a:rPr lang="en-US" b="1" i="1" dirty="0"/>
              <a:t>instantiated</a:t>
            </a:r>
            <a:r>
              <a:rPr lang="en-US" dirty="0"/>
              <a:t> from them) with </a:t>
            </a:r>
            <a:r>
              <a:rPr lang="en-US" b="1" i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A class can have as many methods as needed to provide the desired behavior.</a:t>
            </a:r>
          </a:p>
          <a:p>
            <a:r>
              <a:rPr lang="en-US" dirty="0"/>
              <a:t>Methods that have the </a:t>
            </a:r>
            <a:r>
              <a:rPr lang="en-US" b="1" i="1" dirty="0"/>
              <a:t>same name </a:t>
            </a:r>
            <a:r>
              <a:rPr lang="en-US" dirty="0"/>
              <a:t>but </a:t>
            </a:r>
            <a:r>
              <a:rPr lang="en-US" b="1" i="1" dirty="0"/>
              <a:t>different parameter lists </a:t>
            </a:r>
            <a:r>
              <a:rPr lang="en-US" dirty="0"/>
              <a:t>are said to be </a:t>
            </a:r>
            <a:r>
              <a:rPr lang="en-US" b="1" i="1" dirty="0"/>
              <a:t>overloaded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A4BE-BE8E-4391-A721-8F18A26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4080"/>
            <a:ext cx="9601196" cy="608129"/>
          </a:xfrm>
        </p:spPr>
        <p:txBody>
          <a:bodyPr>
            <a:normAutofit fontScale="90000"/>
          </a:bodyPr>
          <a:lstStyle/>
          <a:p>
            <a:r>
              <a:rPr lang="en-US" dirty="0"/>
              <a:t>Shapes Output</a:t>
            </a:r>
          </a:p>
        </p:txBody>
      </p:sp>
      <p:pic>
        <p:nvPicPr>
          <p:cNvPr id="5" name="Content Placeholder 4" descr="Form1">
            <a:extLst>
              <a:ext uri="{FF2B5EF4-FFF2-40B4-BE49-F238E27FC236}">
                <a16:creationId xmlns:a16="http://schemas.microsoft.com/office/drawing/2014/main" id="{70162A94-AFF9-4169-9561-983360889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591" y="1479619"/>
            <a:ext cx="4218816" cy="4218816"/>
          </a:xfrm>
        </p:spPr>
      </p:pic>
    </p:spTree>
    <p:extLst>
      <p:ext uri="{BB962C8B-B14F-4D97-AF65-F5344CB8AC3E}">
        <p14:creationId xmlns:p14="http://schemas.microsoft.com/office/powerpoint/2010/main" val="134311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FB51-9426-4369-874C-F993B9A9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608"/>
            <a:ext cx="9601196" cy="795131"/>
          </a:xfrm>
        </p:spPr>
        <p:txBody>
          <a:bodyPr>
            <a:normAutofit/>
          </a:bodyPr>
          <a:lstStyle/>
          <a:p>
            <a:r>
              <a:rPr lang="en-US" dirty="0"/>
              <a:t>The Animals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FF6-84A6-4771-AF63-B683A595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1457739"/>
            <a:ext cx="10522226" cy="4717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think back to your Animals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Yesterday you added classes </a:t>
            </a:r>
            <a:r>
              <a:rPr lang="en-US" b="1" dirty="0">
                <a:solidFill>
                  <a:schemeClr val="tx1"/>
                </a:solidFill>
              </a:rPr>
              <a:t>Cat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Bird</a:t>
            </a:r>
            <a:r>
              <a:rPr lang="en-US" dirty="0">
                <a:solidFill>
                  <a:schemeClr val="tx1"/>
                </a:solidFill>
              </a:rPr>
              <a:t> that were essentially identical to the </a:t>
            </a:r>
            <a:r>
              <a:rPr lang="en-US" b="1" dirty="0">
                <a:solidFill>
                  <a:schemeClr val="tx1"/>
                </a:solidFill>
              </a:rPr>
              <a:t>Dog</a:t>
            </a:r>
            <a:r>
              <a:rPr lang="en-US" dirty="0">
                <a:solidFill>
                  <a:schemeClr val="tx1"/>
                </a:solidFill>
              </a:rPr>
              <a:t> class except for the sound they made.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should have sent up a </a:t>
            </a:r>
            <a:r>
              <a:rPr lang="en-US" b="1" dirty="0">
                <a:solidFill>
                  <a:schemeClr val="tx1"/>
                </a:solidFill>
              </a:rPr>
              <a:t>warning flag </a:t>
            </a:r>
            <a:r>
              <a:rPr lang="en-US" dirty="0">
                <a:solidFill>
                  <a:schemeClr val="tx1"/>
                </a:solidFill>
              </a:rPr>
              <a:t>in your brain:  </a:t>
            </a:r>
            <a:r>
              <a:rPr lang="en-US" b="1" dirty="0">
                <a:solidFill>
                  <a:schemeClr val="tx1"/>
                </a:solidFill>
              </a:rPr>
              <a:t>repetition of code </a:t>
            </a:r>
            <a:r>
              <a:rPr lang="en-US" dirty="0">
                <a:solidFill>
                  <a:schemeClr val="tx1"/>
                </a:solidFill>
              </a:rPr>
              <a:t>is always a sign that you probably have a </a:t>
            </a:r>
            <a:r>
              <a:rPr lang="en-US" b="1" dirty="0">
                <a:solidFill>
                  <a:schemeClr val="tx1"/>
                </a:solidFill>
              </a:rPr>
              <a:t>design flaw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 if having repetitious classes is a design flaw, </a:t>
            </a:r>
            <a:r>
              <a:rPr lang="en-US" b="1" dirty="0">
                <a:solidFill>
                  <a:schemeClr val="tx1"/>
                </a:solidFill>
              </a:rPr>
              <a:t>how do you fix it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Object-oriented languages provide a very elegant solution to this problem.  It is called </a:t>
            </a:r>
            <a:r>
              <a:rPr lang="en-US" b="1" i="1" dirty="0">
                <a:solidFill>
                  <a:srgbClr val="FF0000"/>
                </a:solidFill>
              </a:rPr>
              <a:t>Inheritance.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Inheritance</a:t>
            </a:r>
            <a:r>
              <a:rPr lang="en-US" dirty="0">
                <a:solidFill>
                  <a:schemeClr val="tx1"/>
                </a:solidFill>
              </a:rPr>
              <a:t> is the third pillar of object-oriented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6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2A5A-AD37-4B07-AEAD-A450A707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34534"/>
            <a:ext cx="9601196" cy="1091831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9F32-C291-4DD0-8E81-98D42EBE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51652"/>
            <a:ext cx="9601196" cy="3631096"/>
          </a:xfrm>
        </p:spPr>
        <p:txBody>
          <a:bodyPr>
            <a:normAutofit/>
          </a:bodyPr>
          <a:lstStyle/>
          <a:p>
            <a:r>
              <a:rPr lang="en-US" dirty="0"/>
              <a:t>Inheritance is the ability to provide a </a:t>
            </a:r>
            <a:r>
              <a:rPr lang="en-US" b="1" i="1" dirty="0">
                <a:solidFill>
                  <a:srgbClr val="FF0000"/>
                </a:solidFill>
              </a:rPr>
              <a:t>superclass</a:t>
            </a:r>
            <a:r>
              <a:rPr lang="en-US" dirty="0"/>
              <a:t>, </a:t>
            </a:r>
            <a:r>
              <a:rPr lang="en-US" b="1" i="1" dirty="0">
                <a:solidFill>
                  <a:srgbClr val="FF0000"/>
                </a:solidFill>
              </a:rPr>
              <a:t>master class</a:t>
            </a:r>
            <a:r>
              <a:rPr lang="en-US" dirty="0"/>
              <a:t>, </a:t>
            </a:r>
            <a:r>
              <a:rPr lang="en-US" b="1" i="1" dirty="0">
                <a:solidFill>
                  <a:srgbClr val="FF0000"/>
                </a:solidFill>
              </a:rPr>
              <a:t>parent class</a:t>
            </a:r>
            <a:r>
              <a:rPr lang="en-US" dirty="0"/>
              <a:t>, or </a:t>
            </a:r>
            <a:r>
              <a:rPr lang="en-US" b="1" i="1" dirty="0">
                <a:solidFill>
                  <a:srgbClr val="FF0000"/>
                </a:solidFill>
              </a:rPr>
              <a:t>base class </a:t>
            </a:r>
            <a:r>
              <a:rPr lang="en-US" dirty="0"/>
              <a:t>(they are known by all of these names) from which other classes </a:t>
            </a:r>
            <a:r>
              <a:rPr lang="en-US" b="1" i="1" dirty="0">
                <a:solidFill>
                  <a:srgbClr val="FF0000"/>
                </a:solidFill>
              </a:rPr>
              <a:t>derive</a:t>
            </a:r>
            <a:r>
              <a:rPr lang="en-US" dirty="0"/>
              <a:t> and get much of their state and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base class </a:t>
            </a:r>
            <a:r>
              <a:rPr lang="en-US" dirty="0">
                <a:cs typeface="Consolas" panose="020B0609020204030204" pitchFamily="49" charset="0"/>
              </a:rPr>
              <a:t>is more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general</a:t>
            </a:r>
            <a:r>
              <a:rPr lang="en-US" dirty="0">
                <a:cs typeface="Consolas" panose="020B0609020204030204" pitchFamily="49" charset="0"/>
              </a:rPr>
              <a:t>.  The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subclass</a:t>
            </a:r>
            <a:r>
              <a:rPr lang="en-US" dirty="0">
                <a:cs typeface="Consolas" panose="020B0609020204030204" pitchFamily="49" charset="0"/>
              </a:rPr>
              <a:t> (the one that derives from the base class) is more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specific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You can have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multiple levels </a:t>
            </a:r>
            <a:r>
              <a:rPr lang="en-US" dirty="0">
                <a:cs typeface="Consolas" panose="020B0609020204030204" pitchFamily="49" charset="0"/>
              </a:rPr>
              <a:t>of inheritance.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The subclass gets all of its parent’s data and behavior (properties and methods), as well as whatever it adds to make the parent class more specific.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D71-4EA1-4111-9012-8F3E8EA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03838"/>
            <a:ext cx="9601196" cy="727398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Inheritance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E6882A-26F2-44B8-99F8-D76597B2A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387" y="1431236"/>
            <a:ext cx="8030713" cy="45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0F9F-A443-436E-9B47-9C3274E0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90585"/>
            <a:ext cx="9601196" cy="700894"/>
          </a:xfrm>
        </p:spPr>
        <p:txBody>
          <a:bodyPr>
            <a:normAutofit fontScale="90000"/>
          </a:bodyPr>
          <a:lstStyle/>
          <a:p>
            <a:r>
              <a:rPr lang="en-US" dirty="0"/>
              <a:t> Statements About the Inheritance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D75-FCA6-4F92-8B77-34F75C44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48" y="1391479"/>
            <a:ext cx="10429461" cy="49033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That sort of picture is called a </a:t>
            </a:r>
            <a:r>
              <a:rPr lang="en-US" b="1" i="1" dirty="0">
                <a:solidFill>
                  <a:srgbClr val="FF0000"/>
                </a:solidFill>
              </a:rPr>
              <a:t>class hierarchy</a:t>
            </a:r>
            <a:r>
              <a:rPr lang="en-US" dirty="0"/>
              <a:t>.</a:t>
            </a:r>
          </a:p>
          <a:p>
            <a:r>
              <a:rPr lang="en-US" dirty="0"/>
              <a:t>In object-oriented systems, the arrows are drawn from child to parent.  This is consistent with the </a:t>
            </a:r>
            <a:r>
              <a:rPr lang="en-US" b="1" i="1" dirty="0">
                <a:solidFill>
                  <a:srgbClr val="FF0000"/>
                </a:solidFill>
              </a:rPr>
              <a:t>Unified Modeling Language 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UML</a:t>
            </a:r>
            <a:r>
              <a:rPr lang="en-US" dirty="0"/>
              <a:t>) that is used industry-wide to describe systems.</a:t>
            </a:r>
          </a:p>
          <a:p>
            <a:r>
              <a:rPr lang="en-US" dirty="0"/>
              <a:t>As you move </a:t>
            </a:r>
            <a:r>
              <a:rPr lang="en-US" b="1" i="1" dirty="0">
                <a:solidFill>
                  <a:srgbClr val="FF0000"/>
                </a:solidFill>
              </a:rPr>
              <a:t>down</a:t>
            </a:r>
            <a:r>
              <a:rPr lang="en-US" dirty="0"/>
              <a:t> the hierarchy, the classes become more </a:t>
            </a:r>
            <a:r>
              <a:rPr lang="en-US" b="1" i="1" dirty="0">
                <a:solidFill>
                  <a:srgbClr val="FF0000"/>
                </a:solidFill>
              </a:rPr>
              <a:t>specific</a:t>
            </a:r>
            <a:r>
              <a:rPr lang="en-US" dirty="0"/>
              <a:t>.  As you move </a:t>
            </a:r>
            <a:r>
              <a:rPr lang="en-US" b="1" i="1" dirty="0">
                <a:solidFill>
                  <a:srgbClr val="FF0000"/>
                </a:solidFill>
              </a:rPr>
              <a:t>up</a:t>
            </a:r>
            <a:r>
              <a:rPr lang="en-US" dirty="0"/>
              <a:t> the hierarchy, the classes become more </a:t>
            </a:r>
            <a:r>
              <a:rPr lang="en-US" b="1" i="1" dirty="0">
                <a:solidFill>
                  <a:srgbClr val="FF0000"/>
                </a:solidFill>
              </a:rPr>
              <a:t>general.</a:t>
            </a:r>
          </a:p>
          <a:p>
            <a:r>
              <a:rPr lang="en-US" dirty="0">
                <a:cs typeface="Consolas" panose="020B0609020204030204" pitchFamily="49" charset="0"/>
              </a:rPr>
              <a:t>As you move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down</a:t>
            </a:r>
            <a:r>
              <a:rPr lang="en-US" dirty="0">
                <a:cs typeface="Consolas" panose="020B0609020204030204" pitchFamily="49" charset="0"/>
              </a:rPr>
              <a:t> the hierarchy, the classes become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LARGER</a:t>
            </a:r>
            <a:r>
              <a:rPr lang="en-US" dirty="0">
                <a:cs typeface="Consolas" panose="020B0609020204030204" pitchFamily="49" charset="0"/>
              </a:rPr>
              <a:t>.  Why?  Because the children contain not only the data and behavior of the parent, but also whatever data and behavior the child adds to make it more specific.</a:t>
            </a:r>
          </a:p>
          <a:p>
            <a:r>
              <a:rPr lang="en-US" dirty="0">
                <a:cs typeface="Consolas" panose="020B0609020204030204" pitchFamily="49" charset="0"/>
              </a:rPr>
              <a:t>You can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check the validity </a:t>
            </a:r>
            <a:r>
              <a:rPr lang="en-US" dirty="0">
                <a:cs typeface="Consolas" panose="020B0609020204030204" pitchFamily="49" charset="0"/>
              </a:rPr>
              <a:t>of your class design, your hierarchy, with the “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is-a</a:t>
            </a:r>
            <a:r>
              <a:rPr lang="en-US" dirty="0">
                <a:cs typeface="Consolas" panose="020B0609020204030204" pitchFamily="49" charset="0"/>
              </a:rPr>
              <a:t>” statement:  can you say each child class “is-a” parent class?  For example, with the previous diagram, does it make sense to say “A Sports Car is a Car”?  “A Car is a Vehicle”?  If this statement can be made about all of your parent/child relationships, then you have a valid design.</a:t>
            </a:r>
          </a:p>
        </p:txBody>
      </p:sp>
    </p:spTree>
    <p:extLst>
      <p:ext uri="{BB962C8B-B14F-4D97-AF65-F5344CB8AC3E}">
        <p14:creationId xmlns:p14="http://schemas.microsoft.com/office/powerpoint/2010/main" val="417035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A97D-BE16-476C-9433-5D130A33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0828"/>
            <a:ext cx="9601196" cy="753903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Class Hierarchy Example</a:t>
            </a:r>
          </a:p>
        </p:txBody>
      </p:sp>
      <p:pic>
        <p:nvPicPr>
          <p:cNvPr id="1026" name="Picture 2" descr="http://mpalalive.org/uploads/classroom_images/Plant_classification_diagram.png">
            <a:extLst>
              <a:ext uri="{FF2B5EF4-FFF2-40B4-BE49-F238E27FC236}">
                <a16:creationId xmlns:a16="http://schemas.microsoft.com/office/drawing/2014/main" id="{E419CAF8-2A12-40DA-BAFE-E5CF485911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199"/>
            <a:ext cx="7943864" cy="47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59F933-F170-4B99-BD67-EA43EECE3D2D}"/>
              </a:ext>
            </a:extLst>
          </p:cNvPr>
          <p:cNvSpPr txBox="1"/>
          <p:nvPr/>
        </p:nvSpPr>
        <p:spPr>
          <a:xfrm>
            <a:off x="7500729" y="2862470"/>
            <a:ext cx="339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class hierarchy valid?  Use the “is-a” test.</a:t>
            </a:r>
          </a:p>
        </p:txBody>
      </p:sp>
    </p:spTree>
    <p:extLst>
      <p:ext uri="{BB962C8B-B14F-4D97-AF65-F5344CB8AC3E}">
        <p14:creationId xmlns:p14="http://schemas.microsoft.com/office/powerpoint/2010/main" val="376326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66C0-9943-478F-888D-82E2AE68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8626"/>
            <a:ext cx="9601196" cy="795132"/>
          </a:xfrm>
        </p:spPr>
        <p:txBody>
          <a:bodyPr/>
          <a:lstStyle/>
          <a:p>
            <a:r>
              <a:rPr lang="en-US" dirty="0"/>
              <a:t>Another Class Hierarchy Example</a:t>
            </a:r>
          </a:p>
        </p:txBody>
      </p:sp>
      <p:pic>
        <p:nvPicPr>
          <p:cNvPr id="2050" name="Picture 2" descr="https://dev.mozilla.jp/localmdc/__api_deki_files_4452_=figure8.1.png">
            <a:extLst>
              <a:ext uri="{FF2B5EF4-FFF2-40B4-BE49-F238E27FC236}">
                <a16:creationId xmlns:a16="http://schemas.microsoft.com/office/drawing/2014/main" id="{31DD1EC8-CC7C-421B-96CB-683F623CD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5" y="1563758"/>
            <a:ext cx="6257623" cy="432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C8D7E-DFCB-4F15-B9E3-B3DEAD9BF5B4}"/>
              </a:ext>
            </a:extLst>
          </p:cNvPr>
          <p:cNvSpPr txBox="1"/>
          <p:nvPr/>
        </p:nvSpPr>
        <p:spPr>
          <a:xfrm>
            <a:off x="7977809" y="3127513"/>
            <a:ext cx="291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class hierarchy valid?  Use the “is-a” test.</a:t>
            </a:r>
          </a:p>
        </p:txBody>
      </p:sp>
    </p:spTree>
    <p:extLst>
      <p:ext uri="{BB962C8B-B14F-4D97-AF65-F5344CB8AC3E}">
        <p14:creationId xmlns:p14="http://schemas.microsoft.com/office/powerpoint/2010/main" val="216516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C5F9-CFB2-44DD-82DC-94FD0BC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7332"/>
            <a:ext cx="9601196" cy="793659"/>
          </a:xfrm>
        </p:spPr>
        <p:txBody>
          <a:bodyPr/>
          <a:lstStyle/>
          <a:p>
            <a:r>
              <a:rPr lang="en-US" dirty="0"/>
              <a:t>Inheritance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2FDF-095D-4FBD-943F-C7131F05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81809"/>
            <a:ext cx="9601196" cy="4306955"/>
          </a:xfrm>
        </p:spPr>
        <p:txBody>
          <a:bodyPr>
            <a:normAutofit fontScale="92500"/>
          </a:bodyPr>
          <a:lstStyle/>
          <a:p>
            <a:r>
              <a:rPr lang="en-US" dirty="0"/>
              <a:t>The syntax to make one class “inherit” from another is simply: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 Child : Parent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contents of class omitted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The child class gets all the properties and methods of the parent.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It can add whatever new properties and methods it needs to make it more specific.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It can also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override</a:t>
            </a:r>
            <a:r>
              <a:rPr lang="en-US" dirty="0">
                <a:cs typeface="Consolas" panose="020B0609020204030204" pitchFamily="49" charset="0"/>
              </a:rPr>
              <a:t> methods in the base (parent) class if the parent made the method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virtual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or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 abstract. 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indicates the child class can </a:t>
            </a: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optionally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override the method, whereas </a:t>
            </a: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abstract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means the child </a:t>
            </a:r>
            <a:r>
              <a:rPr lang="en-US" b="1" dirty="0">
                <a:solidFill>
                  <a:schemeClr val="tx1"/>
                </a:solidFill>
                <a:cs typeface="Consolas" panose="020B0609020204030204" pitchFamily="49" charset="0"/>
              </a:rPr>
              <a:t>MUST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override the method).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1147</TotalTime>
  <Words>1610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Garamond</vt:lpstr>
      <vt:lpstr>Organic</vt:lpstr>
      <vt:lpstr>Objects and Classes:  Inheritance</vt:lpstr>
      <vt:lpstr>Review</vt:lpstr>
      <vt:lpstr>The Animals Project</vt:lpstr>
      <vt:lpstr>Inheritance</vt:lpstr>
      <vt:lpstr>Sample Inheritance Diagram</vt:lpstr>
      <vt:lpstr> Statements About the Inheritance Diagram</vt:lpstr>
      <vt:lpstr>Another Class Hierarchy Example</vt:lpstr>
      <vt:lpstr>Another Class Hierarchy Example</vt:lpstr>
      <vt:lpstr>Inheritance Syntax</vt:lpstr>
      <vt:lpstr>Inheritance Example:  Shape Base Class</vt:lpstr>
      <vt:lpstr>Inheritance Example: Rectangle Child Class</vt:lpstr>
      <vt:lpstr>Inheritance Example: Circle Child Class</vt:lpstr>
      <vt:lpstr>Inheritance Example:  Using Shapes</vt:lpstr>
      <vt:lpstr>Back to Animals</vt:lpstr>
      <vt:lpstr>Animal Class Hierarchy</vt:lpstr>
      <vt:lpstr>You do it!</vt:lpstr>
      <vt:lpstr>You do it!</vt:lpstr>
      <vt:lpstr>You do it!</vt:lpstr>
      <vt:lpstr>Animals Output</vt:lpstr>
      <vt:lpstr>Shapes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Classes:  Constructors</dc:title>
  <dc:creator>loakley@wcpschools.wcpss.local</dc:creator>
  <cp:lastModifiedBy>loakley@wcpschools.wcpss.local</cp:lastModifiedBy>
  <cp:revision>117</cp:revision>
  <dcterms:created xsi:type="dcterms:W3CDTF">2018-02-02T00:27:38Z</dcterms:created>
  <dcterms:modified xsi:type="dcterms:W3CDTF">2018-02-09T13:51:09Z</dcterms:modified>
</cp:coreProperties>
</file>