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181" autoAdjust="0"/>
    <p:restoredTop sz="94660"/>
  </p:normalViewPr>
  <p:slideViewPr>
    <p:cSldViewPr>
      <p:cViewPr varScale="1">
        <p:scale>
          <a:sx n="107" d="100"/>
          <a:sy n="107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98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51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69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053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54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8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0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31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91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929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006-DE25-44A1-89C0-96196B256A9F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92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1006-DE25-44A1-89C0-96196B256A9F}" type="datetimeFigureOut">
              <a:rPr lang="en-AU" smtClean="0"/>
              <a:t>10/05/2016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465D2-AF5B-4B80-BF8B-85E00302CB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12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080000" y="936000"/>
            <a:ext cx="360000" cy="1656000"/>
            <a:chOff x="1080000" y="936000"/>
            <a:chExt cx="360000" cy="1656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260000" y="936000"/>
              <a:ext cx="12" cy="14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080000" y="2376000"/>
              <a:ext cx="360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bg1">
                      <a:lumMod val="75000"/>
                    </a:schemeClr>
                  </a:solidFill>
                </a:rPr>
                <a:t>14</a:t>
              </a: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-180000" y="936000"/>
            <a:ext cx="360000" cy="1656000"/>
            <a:chOff x="1080000" y="936000"/>
            <a:chExt cx="360000" cy="16560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260000" y="936000"/>
              <a:ext cx="12" cy="14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080000" y="2376000"/>
              <a:ext cx="360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304000" y="936000"/>
            <a:ext cx="360000" cy="1656000"/>
            <a:chOff x="1080000" y="936000"/>
            <a:chExt cx="360000" cy="1656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260000" y="936000"/>
              <a:ext cx="12" cy="14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080000" y="2376000"/>
              <a:ext cx="360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bg1">
                      <a:lumMod val="75000"/>
                    </a:schemeClr>
                  </a:solidFill>
                </a:rPr>
                <a:t>34</a:t>
              </a: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36000" y="936000"/>
            <a:ext cx="360000" cy="1656000"/>
            <a:chOff x="1080000" y="936000"/>
            <a:chExt cx="360000" cy="16560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260000" y="936000"/>
              <a:ext cx="12" cy="14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080000" y="2376000"/>
              <a:ext cx="360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bg1">
                      <a:lumMod val="75000"/>
                    </a:schemeClr>
                  </a:solidFill>
                </a:rPr>
                <a:t>54</a:t>
              </a: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48264" y="936000"/>
            <a:ext cx="503472" cy="1656000"/>
            <a:chOff x="1008264" y="936000"/>
            <a:chExt cx="503472" cy="16560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260000" y="936000"/>
              <a:ext cx="12" cy="144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008264" y="2376000"/>
              <a:ext cx="503472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chemeClr val="bg1">
                      <a:lumMod val="75000"/>
                    </a:schemeClr>
                  </a:solidFill>
                </a:rPr>
                <a:t>165</a:t>
              </a:r>
              <a:endParaRPr lang="en-AU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0"/>
            <a:ext cx="7200000" cy="93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i="1" dirty="0" smtClean="0">
                <a:solidFill>
                  <a:sysClr val="windowText" lastClr="000000"/>
                </a:solidFill>
              </a:rPr>
              <a:t>Ethernet Protocol</a:t>
            </a:r>
            <a:r>
              <a:rPr lang="en-AU" sz="1200" dirty="0" smtClean="0">
                <a:solidFill>
                  <a:sysClr val="windowText" lastClr="000000"/>
                </a:solidFill>
              </a:rPr>
              <a:t/>
            </a:r>
            <a:br>
              <a:rPr lang="en-AU" sz="1200" dirty="0" smtClean="0">
                <a:solidFill>
                  <a:sysClr val="windowText" lastClr="000000"/>
                </a:solidFill>
              </a:rPr>
            </a:br>
            <a:r>
              <a:rPr lang="en-AU" sz="1200" dirty="0" smtClean="0">
                <a:solidFill>
                  <a:sysClr val="windowText" lastClr="000000"/>
                </a:solidFill>
              </a:rPr>
              <a:t>as </a:t>
            </a:r>
            <a:r>
              <a:rPr lang="en-AU" sz="1200" b="1" dirty="0" smtClean="0">
                <a:solidFill>
                  <a:sysClr val="windowText" lastClr="000000"/>
                </a:solidFill>
              </a:rPr>
              <a:t>Link</a:t>
            </a:r>
            <a:r>
              <a:rPr lang="en-AU" sz="1200" dirty="0" smtClean="0">
                <a:solidFill>
                  <a:sysClr val="windowText" lastClr="000000"/>
                </a:solidFill>
              </a:rPr>
              <a:t> Layer</a:t>
            </a:r>
            <a:endParaRPr lang="en-AU" sz="12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0000" y="36000"/>
            <a:ext cx="5904000" cy="86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i="1" dirty="0" smtClean="0">
                <a:solidFill>
                  <a:sysClr val="windowText" lastClr="000000"/>
                </a:solidFill>
              </a:rPr>
              <a:t>IPv4</a:t>
            </a:r>
          </a:p>
          <a:p>
            <a:r>
              <a:rPr lang="en-AU" sz="1200" dirty="0" smtClean="0">
                <a:solidFill>
                  <a:sysClr val="windowText" lastClr="000000"/>
                </a:solidFill>
              </a:rPr>
              <a:t>as </a:t>
            </a:r>
            <a:r>
              <a:rPr lang="en-AU" sz="1200" b="1" dirty="0" smtClean="0">
                <a:solidFill>
                  <a:sysClr val="windowText" lastClr="000000"/>
                </a:solidFill>
              </a:rPr>
              <a:t>Internet</a:t>
            </a:r>
            <a:r>
              <a:rPr lang="en-AU" sz="1200" dirty="0" smtClean="0">
                <a:solidFill>
                  <a:sysClr val="windowText" lastClr="000000"/>
                </a:solidFill>
              </a:rPr>
              <a:t> Layer</a:t>
            </a:r>
            <a:endParaRPr lang="en-AU" sz="12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4000" y="72000"/>
            <a:ext cx="4644000" cy="79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i="1" dirty="0" smtClean="0">
                <a:solidFill>
                  <a:sysClr val="windowText" lastClr="000000"/>
                </a:solidFill>
              </a:rPr>
              <a:t>TCP</a:t>
            </a:r>
            <a:r>
              <a:rPr lang="en-AU" sz="1200" dirty="0">
                <a:solidFill>
                  <a:sysClr val="windowText" lastClr="000000"/>
                </a:solidFill>
              </a:rPr>
              <a:t/>
            </a:r>
            <a:br>
              <a:rPr lang="en-AU" sz="1200" dirty="0">
                <a:solidFill>
                  <a:sysClr val="windowText" lastClr="000000"/>
                </a:solidFill>
              </a:rPr>
            </a:br>
            <a:r>
              <a:rPr lang="en-AU" sz="1200" dirty="0" smtClean="0">
                <a:solidFill>
                  <a:sysClr val="windowText" lastClr="000000"/>
                </a:solidFill>
              </a:rPr>
              <a:t>as </a:t>
            </a:r>
            <a:r>
              <a:rPr lang="en-AU" sz="1200" b="1" dirty="0" smtClean="0">
                <a:solidFill>
                  <a:sysClr val="windowText" lastClr="000000"/>
                </a:solidFill>
              </a:rPr>
              <a:t>Transport</a:t>
            </a:r>
            <a:r>
              <a:rPr lang="en-AU" sz="1200" dirty="0" smtClean="0">
                <a:solidFill>
                  <a:sysClr val="windowText" lastClr="000000"/>
                </a:solidFill>
              </a:rPr>
              <a:t>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6000" y="108000"/>
            <a:ext cx="3276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ysClr val="windowText" lastClr="000000"/>
                </a:solidFill>
              </a:rPr>
              <a:t>HTTP GET</a:t>
            </a:r>
            <a:br>
              <a:rPr lang="en-AU" sz="1200" dirty="0" smtClean="0">
                <a:solidFill>
                  <a:sysClr val="windowText" lastClr="000000"/>
                </a:solidFill>
              </a:rPr>
            </a:br>
            <a:r>
              <a:rPr lang="en-AU" sz="1200" dirty="0" smtClean="0">
                <a:solidFill>
                  <a:sysClr val="windowText" lastClr="000000"/>
                </a:solidFill>
              </a:rPr>
              <a:t>as </a:t>
            </a:r>
            <a:r>
              <a:rPr lang="en-AU" sz="1200" b="1" dirty="0" smtClean="0">
                <a:solidFill>
                  <a:sysClr val="windowText" lastClr="000000"/>
                </a:solidFill>
              </a:rPr>
              <a:t>Application</a:t>
            </a:r>
            <a:r>
              <a:rPr lang="en-AU" sz="1200" dirty="0" smtClean="0">
                <a:solidFill>
                  <a:sysClr val="windowText" lastClr="000000"/>
                </a:solidFill>
              </a:rPr>
              <a:t> Layer/Message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971988"/>
            <a:ext cx="1260012" cy="612012"/>
            <a:chOff x="0" y="971988"/>
            <a:chExt cx="1260012" cy="612012"/>
          </a:xfrm>
        </p:grpSpPr>
        <p:sp>
          <p:nvSpPr>
            <p:cNvPr id="9" name="Right Brace 8"/>
            <p:cNvSpPr/>
            <p:nvPr/>
          </p:nvSpPr>
          <p:spPr>
            <a:xfrm rot="5400000">
              <a:off x="540012" y="431988"/>
              <a:ext cx="180000" cy="126000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152000"/>
              <a:ext cx="126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ysClr val="windowText" lastClr="000000"/>
                  </a:solidFill>
                </a:rPr>
                <a:t>Ethernet Header</a:t>
              </a:r>
              <a:br>
                <a:rPr lang="en-AU" sz="1200" dirty="0" smtClean="0">
                  <a:solidFill>
                    <a:sysClr val="windowText" lastClr="000000"/>
                  </a:solidFill>
                </a:rPr>
              </a:br>
              <a:r>
                <a:rPr lang="en-AU" sz="1200" dirty="0" smtClean="0">
                  <a:solidFill>
                    <a:sysClr val="windowText" lastClr="000000"/>
                  </a:solidFill>
                </a:rPr>
                <a:t>(14 bytes)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0000" y="972000"/>
            <a:ext cx="1224000" cy="612012"/>
            <a:chOff x="0" y="971988"/>
            <a:chExt cx="1260012" cy="612012"/>
          </a:xfrm>
        </p:grpSpPr>
        <p:sp>
          <p:nvSpPr>
            <p:cNvPr id="17" name="Right Brace 16"/>
            <p:cNvSpPr/>
            <p:nvPr/>
          </p:nvSpPr>
          <p:spPr>
            <a:xfrm rot="5400000">
              <a:off x="540012" y="431988"/>
              <a:ext cx="180000" cy="126000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152000"/>
              <a:ext cx="126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ysClr val="windowText" lastClr="000000"/>
                  </a:solidFill>
                </a:rPr>
                <a:t>IPv4 Header</a:t>
              </a:r>
              <a:br>
                <a:rPr lang="en-AU" sz="1200" dirty="0" smtClean="0">
                  <a:solidFill>
                    <a:sysClr val="windowText" lastClr="000000"/>
                  </a:solidFill>
                </a:rPr>
              </a:br>
              <a:r>
                <a:rPr lang="en-AU" sz="1200" dirty="0" smtClean="0">
                  <a:solidFill>
                    <a:sysClr val="windowText" lastClr="000000"/>
                  </a:solidFill>
                </a:rPr>
                <a:t>(20 bytes)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84000" y="972000"/>
            <a:ext cx="1332000" cy="612012"/>
            <a:chOff x="0" y="971988"/>
            <a:chExt cx="1260012" cy="612012"/>
          </a:xfrm>
        </p:grpSpPr>
        <p:sp>
          <p:nvSpPr>
            <p:cNvPr id="20" name="Right Brace 19"/>
            <p:cNvSpPr/>
            <p:nvPr/>
          </p:nvSpPr>
          <p:spPr>
            <a:xfrm rot="5400000">
              <a:off x="540012" y="431988"/>
              <a:ext cx="180000" cy="126000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152000"/>
              <a:ext cx="126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ysClr val="windowText" lastClr="000000"/>
                  </a:solidFill>
                </a:rPr>
                <a:t>TCP Header</a:t>
              </a:r>
              <a:br>
                <a:rPr lang="en-AU" sz="1200" dirty="0" smtClean="0">
                  <a:solidFill>
                    <a:sysClr val="windowText" lastClr="000000"/>
                  </a:solidFill>
                </a:rPr>
              </a:br>
              <a:r>
                <a:rPr lang="en-AU" sz="1200" dirty="0" smtClean="0">
                  <a:solidFill>
                    <a:sysClr val="windowText" lastClr="000000"/>
                  </a:solidFill>
                </a:rPr>
                <a:t>(20 bytes)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16000" y="972000"/>
            <a:ext cx="3276000" cy="612012"/>
            <a:chOff x="0" y="971988"/>
            <a:chExt cx="1260012" cy="612012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540012" y="431988"/>
              <a:ext cx="180000" cy="126000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1152000"/>
              <a:ext cx="126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ysClr val="windowText" lastClr="000000"/>
                  </a:solidFill>
                </a:rPr>
                <a:t>Application Header + Message</a:t>
              </a:r>
              <a:br>
                <a:rPr lang="en-AU" sz="1200" dirty="0" smtClean="0">
                  <a:solidFill>
                    <a:sysClr val="windowText" lastClr="000000"/>
                  </a:solidFill>
                </a:rPr>
              </a:br>
              <a:r>
                <a:rPr lang="en-AU" sz="1200" dirty="0" smtClean="0">
                  <a:solidFill>
                    <a:sysClr val="windowText" lastClr="000000"/>
                  </a:solidFill>
                </a:rPr>
                <a:t>(111 bytes)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1620000"/>
            <a:ext cx="7200000" cy="612012"/>
            <a:chOff x="0" y="971988"/>
            <a:chExt cx="1260012" cy="612012"/>
          </a:xfrm>
        </p:grpSpPr>
        <p:sp>
          <p:nvSpPr>
            <p:cNvPr id="26" name="Right Brace 25"/>
            <p:cNvSpPr/>
            <p:nvPr/>
          </p:nvSpPr>
          <p:spPr>
            <a:xfrm rot="5400000">
              <a:off x="540012" y="431988"/>
              <a:ext cx="180000" cy="126000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0" y="1152000"/>
              <a:ext cx="126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solidFill>
                    <a:sysClr val="windowText" lastClr="000000"/>
                  </a:solidFill>
                </a:rPr>
                <a:t>Frame/Packet</a:t>
              </a:r>
              <a:br>
                <a:rPr lang="en-AU" sz="1200" dirty="0" smtClean="0">
                  <a:solidFill>
                    <a:sysClr val="windowText" lastClr="000000"/>
                  </a:solidFill>
                </a:rPr>
              </a:br>
              <a:r>
                <a:rPr lang="en-AU" sz="1200" dirty="0" smtClean="0">
                  <a:solidFill>
                    <a:sysClr val="windowText" lastClr="000000"/>
                  </a:solidFill>
                </a:rPr>
                <a:t>(165 bytes)</a:t>
              </a:r>
              <a:endParaRPr lang="en-AU" sz="1200" dirty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76295"/>
              </p:ext>
            </p:extLst>
          </p:nvPr>
        </p:nvGraphicFramePr>
        <p:xfrm>
          <a:off x="0" y="2700000"/>
          <a:ext cx="720001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02"/>
                <a:gridCol w="1200002"/>
                <a:gridCol w="1200002"/>
                <a:gridCol w="1200002"/>
                <a:gridCol w="1200002"/>
                <a:gridCol w="1200002"/>
              </a:tblGrid>
              <a:tr h="450000"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Layer</a:t>
                      </a:r>
                      <a:endParaRPr lang="en-A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Protocol</a:t>
                      </a:r>
                      <a:endParaRPr lang="en-A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Position (bytes)</a:t>
                      </a:r>
                      <a:endParaRPr lang="en-A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Size (bytes)</a:t>
                      </a:r>
                      <a:endParaRPr lang="en-A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Header Size</a:t>
                      </a:r>
                      <a:r>
                        <a:rPr lang="en-AU" sz="1200" b="1" baseline="0" dirty="0" smtClean="0"/>
                        <a:t> (bytes)</a:t>
                      </a:r>
                      <a:endParaRPr lang="en-AU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Payload Size</a:t>
                      </a:r>
                      <a:r>
                        <a:rPr lang="en-AU" sz="1200" b="1" baseline="0" dirty="0" smtClean="0"/>
                        <a:t> (bytes)</a:t>
                      </a:r>
                      <a:endParaRPr lang="en-AU" sz="1200" b="1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(Frame)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-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165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-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-</a:t>
                      </a:r>
                      <a:endParaRPr lang="en-AU" sz="12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Link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Ethernet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0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165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14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151</a:t>
                      </a:r>
                      <a:endParaRPr lang="en-AU" sz="12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Internet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IPv4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14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151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20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131</a:t>
                      </a:r>
                      <a:endParaRPr lang="en-AU" sz="12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Transport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TCP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34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131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20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111</a:t>
                      </a:r>
                      <a:endParaRPr lang="en-AU" sz="1200" dirty="0"/>
                    </a:p>
                  </a:txBody>
                  <a:tcPr anchor="ctr"/>
                </a:tc>
              </a:tr>
              <a:tr h="270000"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Application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HTTP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54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111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-</a:t>
                      </a:r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-</a:t>
                      </a:r>
                      <a:endParaRPr lang="en-AU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7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16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Version | Header </a:t>
            </a:r>
            <a:r>
              <a:rPr lang="en-AU" sz="1200" dirty="0" smtClean="0">
                <a:solidFill>
                  <a:sysClr val="windowText" lastClr="000000"/>
                </a:solidFill>
              </a:rPr>
              <a:t>Length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(1 byte)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0000" y="0"/>
            <a:ext cx="216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Differentiated Services Field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(1 byte)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20000" y="0"/>
            <a:ext cx="432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ysClr val="windowText" lastClr="000000"/>
                </a:solidFill>
              </a:rPr>
              <a:t>Total </a:t>
            </a:r>
            <a:r>
              <a:rPr lang="en-AU" sz="1200" dirty="0" smtClean="0">
                <a:solidFill>
                  <a:sysClr val="windowText" lastClr="000000"/>
                </a:solidFill>
              </a:rPr>
              <a:t>Length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</a:t>
            </a:r>
            <a:r>
              <a:rPr lang="en-AU" sz="1200" dirty="0">
                <a:solidFill>
                  <a:sysClr val="windowText" lastClr="000000"/>
                </a:solidFill>
              </a:rPr>
              <a:t>bytes)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40000"/>
            <a:ext cx="432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ID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20000" y="540000"/>
            <a:ext cx="432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spc="-100" dirty="0">
                <a:solidFill>
                  <a:sysClr val="windowText" lastClr="000000"/>
                </a:solidFill>
              </a:rPr>
              <a:t>Reserved </a:t>
            </a:r>
            <a:r>
              <a:rPr lang="en-AU" sz="1200" spc="-100" dirty="0" smtClean="0">
                <a:solidFill>
                  <a:sysClr val="windowText" lastClr="000000"/>
                </a:solidFill>
              </a:rPr>
              <a:t>Bit </a:t>
            </a:r>
            <a:r>
              <a:rPr lang="en-AU" sz="1200" spc="-100" dirty="0">
                <a:solidFill>
                  <a:sysClr val="windowText" lastClr="000000"/>
                </a:solidFill>
              </a:rPr>
              <a:t>| Don’t Fragment </a:t>
            </a:r>
            <a:r>
              <a:rPr lang="en-AU" sz="1200" spc="-100" dirty="0" smtClean="0">
                <a:solidFill>
                  <a:sysClr val="windowText" lastClr="000000"/>
                </a:solidFill>
              </a:rPr>
              <a:t>Bit </a:t>
            </a:r>
            <a:r>
              <a:rPr lang="en-AU" sz="1200" spc="-100" dirty="0">
                <a:solidFill>
                  <a:sysClr val="windowText" lastClr="000000"/>
                </a:solidFill>
              </a:rPr>
              <a:t>| More </a:t>
            </a:r>
            <a:r>
              <a:rPr lang="en-AU" sz="1200" spc="-100" dirty="0" smtClean="0">
                <a:solidFill>
                  <a:sysClr val="windowText" lastClr="000000"/>
                </a:solidFill>
              </a:rPr>
              <a:t>Fragments Bit </a:t>
            </a:r>
            <a:r>
              <a:rPr lang="en-AU" sz="1200" spc="-100" dirty="0">
                <a:solidFill>
                  <a:sysClr val="windowText" lastClr="000000"/>
                </a:solidFill>
              </a:rPr>
              <a:t>| Fragment </a:t>
            </a:r>
            <a:r>
              <a:rPr lang="en-AU" sz="1200" spc="-100" dirty="0" smtClean="0">
                <a:solidFill>
                  <a:sysClr val="windowText" lastClr="000000"/>
                </a:solidFill>
              </a:rPr>
              <a:t>Offset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bytes)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1080000"/>
            <a:ext cx="216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ysClr val="windowText" lastClr="000000"/>
                </a:solidFill>
              </a:rPr>
              <a:t>Time to </a:t>
            </a:r>
            <a:r>
              <a:rPr lang="en-AU" sz="1200" dirty="0" smtClean="0">
                <a:solidFill>
                  <a:sysClr val="windowText" lastClr="000000"/>
                </a:solidFill>
              </a:rPr>
              <a:t>Live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(1 </a:t>
            </a:r>
            <a:r>
              <a:rPr lang="en-AU" sz="1200" dirty="0">
                <a:solidFill>
                  <a:sysClr val="windowText" lastClr="000000"/>
                </a:solidFill>
              </a:rPr>
              <a:t>byte)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60000" y="1080000"/>
            <a:ext cx="216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Protocol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(1 byte)</a:t>
            </a:r>
            <a:endParaRPr lang="en-AU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20000" y="1080000"/>
            <a:ext cx="432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Header Checksum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(2 </a:t>
            </a:r>
            <a:r>
              <a:rPr lang="en-AU" sz="1200" dirty="0">
                <a:solidFill>
                  <a:sysClr val="windowText" lastClr="000000"/>
                </a:solidFill>
              </a:rPr>
              <a:t>bytes)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1620000"/>
            <a:ext cx="864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Source IP Address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(4 </a:t>
            </a:r>
            <a:r>
              <a:rPr lang="en-AU" sz="1200" dirty="0">
                <a:solidFill>
                  <a:sysClr val="windowText" lastClr="000000"/>
                </a:solidFill>
              </a:rPr>
              <a:t>bytes)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2160000"/>
            <a:ext cx="8640000" cy="5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Destination IP Address</a:t>
            </a:r>
          </a:p>
          <a:p>
            <a:pPr algn="ctr"/>
            <a:r>
              <a:rPr lang="en-AU" sz="1200" dirty="0" smtClean="0">
                <a:solidFill>
                  <a:sysClr val="windowText" lastClr="000000"/>
                </a:solidFill>
              </a:rPr>
              <a:t>(4 </a:t>
            </a:r>
            <a:r>
              <a:rPr lang="en-AU" sz="1200" dirty="0">
                <a:solidFill>
                  <a:sysClr val="windowText" lastClr="000000"/>
                </a:solidFill>
              </a:rPr>
              <a:t>bytes)</a:t>
            </a:r>
          </a:p>
        </p:txBody>
      </p:sp>
    </p:spTree>
    <p:extLst>
      <p:ext uri="{BB962C8B-B14F-4D97-AF65-F5344CB8AC3E}">
        <p14:creationId xmlns:p14="http://schemas.microsoft.com/office/powerpoint/2010/main" val="377658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On-screen Show (4:3)</PresentationFormat>
  <Paragraphs>71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2016-05-10T00:52:58Z</dcterms:created>
  <dcterms:modified xsi:type="dcterms:W3CDTF">2016-05-10T02:02:47Z</dcterms:modified>
</cp:coreProperties>
</file>