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9"/>
  </p:notesMasterIdLst>
  <p:sldIdLst>
    <p:sldId id="256" r:id="rId2"/>
    <p:sldId id="257" r:id="rId3"/>
    <p:sldId id="271" r:id="rId4"/>
    <p:sldId id="272" r:id="rId5"/>
    <p:sldId id="258" r:id="rId6"/>
    <p:sldId id="274" r:id="rId7"/>
    <p:sldId id="287" r:id="rId8"/>
    <p:sldId id="259" r:id="rId9"/>
    <p:sldId id="289" r:id="rId10"/>
    <p:sldId id="260" r:id="rId11"/>
    <p:sldId id="261" r:id="rId12"/>
    <p:sldId id="297" r:id="rId13"/>
    <p:sldId id="298" r:id="rId14"/>
    <p:sldId id="295" r:id="rId15"/>
    <p:sldId id="296" r:id="rId16"/>
    <p:sldId id="299" r:id="rId17"/>
    <p:sldId id="262" r:id="rId18"/>
    <p:sldId id="288" r:id="rId19"/>
    <p:sldId id="275" r:id="rId20"/>
    <p:sldId id="265" r:id="rId21"/>
    <p:sldId id="283" r:id="rId22"/>
    <p:sldId id="276" r:id="rId23"/>
    <p:sldId id="264" r:id="rId24"/>
    <p:sldId id="292" r:id="rId25"/>
    <p:sldId id="284" r:id="rId26"/>
    <p:sldId id="277" r:id="rId27"/>
    <p:sldId id="266" r:id="rId28"/>
    <p:sldId id="291" r:id="rId29"/>
    <p:sldId id="285" r:id="rId30"/>
    <p:sldId id="278" r:id="rId31"/>
    <p:sldId id="263" r:id="rId32"/>
    <p:sldId id="293" r:id="rId33"/>
    <p:sldId id="290" r:id="rId34"/>
    <p:sldId id="282" r:id="rId35"/>
    <p:sldId id="294" r:id="rId36"/>
    <p:sldId id="286" r:id="rId37"/>
    <p:sldId id="279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F1"/>
    <a:srgbClr val="BDF2D5"/>
    <a:srgbClr val="17B978"/>
    <a:srgbClr val="C9FFC7"/>
    <a:srgbClr val="3BB983"/>
    <a:srgbClr val="A3D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8"/>
    <p:restoredTop sz="94648"/>
  </p:normalViewPr>
  <p:slideViewPr>
    <p:cSldViewPr snapToGrid="0" snapToObjects="1">
      <p:cViewPr>
        <p:scale>
          <a:sx n="104" d="100"/>
          <a:sy n="104" d="100"/>
        </p:scale>
        <p:origin x="108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4678-41F4-DE4A-BA17-EEE84DC61460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9382C-2D9D-DE4B-BCE6-EABCD3296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00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（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每日總消耗熱量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TDEE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計算器求得）</a:t>
            </a:r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88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88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0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629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66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41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259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07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9382C-2D9D-DE4B-BCE6-EABCD3296FA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57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anziPen TC" charset="-120"/>
                <a:ea typeface="HanziPen TC" charset="-120"/>
                <a:cs typeface="HanziPen TC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anziPen TC" charset="-120"/>
                <a:ea typeface="HanziPen TC" charset="-120"/>
                <a:cs typeface="HanziPen TC" charset="-120"/>
              </a:defRPr>
            </a:lvl1pPr>
            <a:lvl2pPr>
              <a:defRPr>
                <a:latin typeface="HanziPen TC" charset="-120"/>
                <a:ea typeface="HanziPen TC" charset="-120"/>
                <a:cs typeface="HanziPen TC" charset="-120"/>
              </a:defRPr>
            </a:lvl2pPr>
            <a:lvl3pPr>
              <a:defRPr>
                <a:latin typeface="HanziPen TC" charset="-120"/>
                <a:ea typeface="HanziPen TC" charset="-120"/>
                <a:cs typeface="HanziPen TC" charset="-120"/>
              </a:defRPr>
            </a:lvl3pPr>
            <a:lvl4pPr>
              <a:defRPr>
                <a:latin typeface="HanziPen TC" charset="-120"/>
                <a:ea typeface="HanziPen TC" charset="-120"/>
                <a:cs typeface="HanziPen TC" charset="-120"/>
              </a:defRPr>
            </a:lvl4pPr>
            <a:lvl5pPr>
              <a:defRPr>
                <a:latin typeface="HanziPen TC" charset="-120"/>
                <a:ea typeface="HanziPen TC" charset="-120"/>
                <a:cs typeface="HanziPen TC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ED1E-DC22-EA4F-A24B-0A512A8A1669}" type="datetimeFigureOut">
              <a:rPr kumimoji="1" lang="zh-TW" altLang="en-US" smtClean="0"/>
              <a:t>2019/6/13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0E2D-8D47-AD4C-B7BF-ECE12C45D9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0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ngti TC" charset="-120"/>
          <a:ea typeface="Songti TC" charset="-120"/>
          <a:cs typeface="Songti TC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microsoft.com/office/2007/relationships/hdphoto" Target="../media/hdphoto9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microsoft.com/office/2007/relationships/hdphoto" Target="../media/hdphoto1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3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4.wdp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5.wdp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6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The Happy Diet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吳禹辰的快樂飲食計畫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69136" y="5995076"/>
            <a:ext cx="769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組員：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劉品枘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許亦佑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呂亮瑄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陳惟中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        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王佩琳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吳禹辰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zh-TW" altLang="is-IS" dirty="0" smtClean="0">
                <a:latin typeface="HanziPen TC" charset="-120"/>
                <a:ea typeface="HanziPen TC" charset="-120"/>
                <a:cs typeface="HanziPen TC" charset="-120"/>
              </a:rPr>
              <a:t>高繹翔</a:t>
            </a:r>
            <a:endParaRPr lang="is-I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is-IS" altLang="zh-TW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is-IS" altLang="zh-TW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is-IS" altLang="zh-TW" dirty="0" smtClean="0"/>
              <a:t/>
            </a:r>
            <a:br>
              <a:rPr lang="is-IS" altLang="zh-TW" dirty="0" smtClean="0"/>
            </a:b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250" y1="42167" x2="45250" y2="42167"/>
                        <a14:backgroundMark x1="45625" y1="38500" x2="45625" y2="3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6480" t="21413" r="56132" b="21442"/>
          <a:stretch/>
        </p:blipFill>
        <p:spPr>
          <a:xfrm rot="886907">
            <a:off x="12292831" y="-290884"/>
            <a:ext cx="655391" cy="16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C -0.00572 -0.01134 -0.025 -0.02199 -0.03203 -0.02199 C -0.07513 -0.02199 -0.11953 0.14861 -0.11953 0.31945 C -0.11953 0.23333 -0.14179 0.14861 -0.16263 0.14861 C -0.18489 0.14861 -0.20559 0.23449 -0.20559 0.31945 C -0.20559 0.27685 -0.21666 0.23333 -0.22786 0.23333 C -0.23893 0.23333 -0.25013 0.2757 -0.25013 0.31945 C -0.25013 0.29745 -0.25572 0.27685 -0.26119 0.27685 C -0.26679 0.27685 -0.27213 0.29884 -0.27213 0.31945 C -0.27213 0.30833 -0.27487 0.29745 -0.27773 0.29745 C -0.27916 0.29745 -0.28333 0.30857 -0.28333 0.31945 C -0.28333 0.31389 -0.28476 0.30833 -0.28606 0.30833 C -0.28606 0.30695 -0.2888 0.31366 -0.2888 0.31945 C -0.2888 0.31644 -0.2888 0.31389 -0.29023 0.31389 C -0.29023 0.31528 -0.29166 0.3169 -0.29166 0.31945 C -0.29166 0.31806 -0.29166 0.31644 -0.29166 0.31528 C -0.29309 0.31528 -0.29309 0.31644 -0.29309 0.31806 C -0.29453 0.31806 -0.29453 0.3169 -0.29453 0.31528 C -0.29596 0.31528 -0.29596 0.31644 -0.29596 0.31806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</a:t>
            </a:r>
            <a:endParaRPr kumimoji="1"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119" y="1690688"/>
            <a:ext cx="8633460" cy="4229100"/>
          </a:xfrm>
        </p:spPr>
      </p:pic>
    </p:spTree>
    <p:extLst>
      <p:ext uri="{BB962C8B-B14F-4D97-AF65-F5344CB8AC3E}">
        <p14:creationId xmlns:p14="http://schemas.microsoft.com/office/powerpoint/2010/main" val="20014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：</a:t>
            </a:r>
            <a:r>
              <a:rPr kumimoji="1" lang="en-US" altLang="zh-TW" dirty="0"/>
              <a:t>38</a:t>
            </a:r>
            <a:r>
              <a:rPr kumimoji="1" lang="zh-TW" altLang="en-US" dirty="0"/>
              <a:t>間吳禹辰常吃的</a:t>
            </a:r>
            <a:r>
              <a:rPr kumimoji="1" lang="zh-TW" altLang="en-US" dirty="0" smtClean="0"/>
              <a:t>餐廳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06275"/>
              </p:ext>
            </p:extLst>
          </p:nvPr>
        </p:nvGraphicFramePr>
        <p:xfrm>
          <a:off x="603422" y="1825625"/>
          <a:ext cx="10985156" cy="467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08"/>
                <a:gridCol w="1569308"/>
                <a:gridCol w="1569308"/>
                <a:gridCol w="1569308"/>
                <a:gridCol w="1569308"/>
                <a:gridCol w="1569308"/>
                <a:gridCol w="1569308"/>
              </a:tblGrid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：牛肉丸套餐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麥當勞：大麥克套餐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：微波食品（沒菜、沒奶）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：花雕雞泡麵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Bisto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：熱狗堡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阿里媽媽：雞腿咖哩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大埔鐵板燒：牛肉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薩利亞：焗烤肉醬義大利麵（商業午餐）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MOS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：商業午餐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四海遊龍：活大一號餐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季丼屋：牛肉咖喱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極匠：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號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altLang="zh-TW" sz="1600" b="0" dirty="0" err="1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Burgerking</a:t>
                      </a:r>
                      <a:r>
                        <a:rPr lang="zh-TW" altLang="nl-NL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：牛肉華堡套餐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迷客夏：伯爵紅茶拿鐵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 err="1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孫東寶：雞排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雪腐：珍珠奶茶冰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台一牛奶大王：紅豆牛奶冰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溏老鴨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壹之穴：豚骨魚介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hr-HR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小公館：</a:t>
                      </a:r>
                      <a:r>
                        <a:rPr lang="hr-HR" altLang="zh-TW" sz="1600" b="0" dirty="0" err="1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mojito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altLang="zh-TW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</a:t>
                      </a:r>
                      <a:r>
                        <a:rPr lang="zh-TW" altLang="es-ES_tradnl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：啤酒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窖父：窖父特調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原典：鮮果冰茶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可不可：熟成紅茶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康青龍：格雷冰茶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蔥丼：牛肉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7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初牛：豬五花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直火人：牛肋條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 dirty="0">
                        <a:solidFill>
                          <a:schemeClr val="tx1"/>
                        </a:solidFill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價錢 （</a:t>
            </a:r>
            <a:r>
              <a:rPr kumimoji="1" lang="en-US" altLang="zh-TW" dirty="0" smtClean="0"/>
              <a:t>P[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]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0" y="2356644"/>
            <a:ext cx="5080000" cy="3289300"/>
          </a:xfrm>
        </p:spPr>
      </p:pic>
    </p:spTree>
    <p:extLst>
      <p:ext uri="{BB962C8B-B14F-4D97-AF65-F5344CB8AC3E}">
        <p14:creationId xmlns:p14="http://schemas.microsoft.com/office/powerpoint/2010/main" val="17634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熱量（</a:t>
            </a:r>
            <a:r>
              <a:rPr kumimoji="1" lang="en-US" altLang="zh-TW" dirty="0" smtClean="0"/>
              <a:t>C[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]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50" y="2343944"/>
            <a:ext cx="5092700" cy="3314700"/>
          </a:xfrm>
        </p:spPr>
      </p:pic>
    </p:spTree>
    <p:extLst>
      <p:ext uri="{BB962C8B-B14F-4D97-AF65-F5344CB8AC3E}">
        <p14:creationId xmlns:p14="http://schemas.microsoft.com/office/powerpoint/2010/main" val="13547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營養素（</a:t>
            </a:r>
            <a:r>
              <a:rPr kumimoji="1" lang="en-US" altLang="zh-TW" dirty="0" smtClean="0"/>
              <a:t>J = {1,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, 5}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850" y="1966098"/>
            <a:ext cx="9004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早餐與否（</a:t>
            </a:r>
            <a:r>
              <a:rPr kumimoji="1" lang="en-US" altLang="zh-TW" dirty="0" smtClean="0"/>
              <a:t>B[</a:t>
            </a:r>
            <a:r>
              <a:rPr kumimoji="1" lang="en-US" altLang="zh-TW" dirty="0" err="1" smtClean="0"/>
              <a:t>i</a:t>
            </a:r>
            <a:r>
              <a:rPr kumimoji="1" lang="en-US" altLang="zh-TW" dirty="0" smtClean="0"/>
              <a:t>] = 1 or 0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950" y="2375694"/>
            <a:ext cx="5118100" cy="3251200"/>
          </a:xfrm>
        </p:spPr>
      </p:pic>
    </p:spTree>
    <p:extLst>
      <p:ext uri="{BB962C8B-B14F-4D97-AF65-F5344CB8AC3E}">
        <p14:creationId xmlns:p14="http://schemas.microsoft.com/office/powerpoint/2010/main" val="1637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054" y="2601698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 smtClean="0"/>
              <a:t>結果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5966"/>
              </p:ext>
            </p:extLst>
          </p:nvPr>
        </p:nvGraphicFramePr>
        <p:xfrm>
          <a:off x="494271" y="71161"/>
          <a:ext cx="11182864" cy="68461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3406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82207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</a:tr>
              <a:tr h="61332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</a:tr>
              <a:tr h="885974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麥當勞：大麥克套餐</a:t>
                      </a: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：牛肉丸套餐</a:t>
                      </a: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</a:p>
                  </a:txBody>
                  <a:tcPr marL="44024" marR="44024" marT="44024" marB="44024">
                    <a:noFill/>
                  </a:tcPr>
                </a:tc>
              </a:tr>
              <a:tr h="607702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100/984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zh-TW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120/1010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119/776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135/900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</a:tr>
              <a:tr h="882207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大埔鐵板燒：牛肉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Burgerking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：牛肉華堡套餐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溏老鴨</a:t>
                      </a: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</a:tr>
              <a:tr h="607702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150/1050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150/1038</a:t>
                      </a:r>
                      <a:endParaRPr lang="zh-TW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100/1020</a:t>
                      </a:r>
                      <a:endParaRPr lang="zh-TW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zh-TW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130/1110</a:t>
                      </a:r>
                      <a:endParaRPr lang="zh-TW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</a:tr>
              <a:tr h="885974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迷客夏：伯爵紅茶拿鐵</a:t>
                      </a: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雪腐：珍珠奶茶冰</a:t>
                      </a:r>
                    </a:p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</a:tr>
              <a:tr h="3406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55/140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 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70/600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</a:tr>
              <a:tr h="480923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2344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2336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2342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2350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2300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2345</a:t>
                      </a:r>
                      <a:endParaRPr lang="zh-TW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4531627" y="5202194"/>
            <a:ext cx="3108152" cy="1532237"/>
            <a:chOff x="8309492" y="5078139"/>
            <a:chExt cx="2554666" cy="113731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2340" y="5381024"/>
              <a:ext cx="2331818" cy="83442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8309492" y="5078139"/>
              <a:ext cx="445694" cy="109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8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營養素檢查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93587"/>
              </p:ext>
            </p:extLst>
          </p:nvPr>
        </p:nvGraphicFramePr>
        <p:xfrm>
          <a:off x="2314831" y="1690688"/>
          <a:ext cx="7562338" cy="4650870"/>
        </p:xfrm>
        <a:graphic>
          <a:graphicData uri="http://schemas.openxmlformats.org/drawingml/2006/table">
            <a:tbl>
              <a:tblPr/>
              <a:tblGrid>
                <a:gridCol w="1589119"/>
                <a:gridCol w="853317"/>
                <a:gridCol w="853317"/>
                <a:gridCol w="853317"/>
                <a:gridCol w="853317"/>
                <a:gridCol w="853317"/>
                <a:gridCol w="853317"/>
                <a:gridCol w="853317"/>
              </a:tblGrid>
              <a:tr h="740182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800" b="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/>
                      </a:r>
                      <a:br>
                        <a:rPr lang="zh-TW" altLang="en-US" sz="1800" b="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</a:br>
                      <a:r>
                        <a:rPr lang="zh-TW" altLang="en-US" sz="1800" b="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/>
                      </a:r>
                      <a:br>
                        <a:rPr lang="zh-TW" altLang="en-US" sz="1800" b="0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</a:b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蛋豆魚肉類</a:t>
                      </a: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蔬果類</a:t>
                      </a: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五穀根莖類</a:t>
                      </a: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油脂</a:t>
                      </a:r>
                      <a:endParaRPr lang="ja-JP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奶類</a:t>
                      </a: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endParaRPr lang="zh-TW" altLang="en-U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endParaRPr lang="zh-TW" altLang="en-U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endParaRPr lang="zh-TW" altLang="en-U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endParaRPr lang="zh-TW" altLang="en-US" sz="18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endParaRPr lang="zh-TW" altLang="en-U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</a:t>
                      </a:r>
                      <a:endParaRPr lang="is-IS" sz="18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732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Situation 1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38" y="2199502"/>
            <a:ext cx="3539524" cy="35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動機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335" y="1690688"/>
            <a:ext cx="5449330" cy="36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吳禹辰看上了心儀的女生，開始減肥！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不改變</a:t>
                </a:r>
                <a:r>
                  <a:rPr kumimoji="1" lang="en-US" altLang="zh-TW" dirty="0" smtClean="0"/>
                  <a:t>Functional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 4</m:t>
                              </m:r>
                            </m:e>
                          </m:d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𝐵𝑀𝑅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∀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TW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kumimoji="1" lang="zh-TW" altLang="en-US" dirty="0" smtClean="0"/>
                  <a:t>但是更改</a:t>
                </a:r>
                <a:r>
                  <a:rPr kumimoji="1" lang="en-US" altLang="zh-TW" dirty="0" smtClean="0"/>
                  <a:t>Parameter </a:t>
                </a:r>
              </a:p>
              <a:p>
                <a:pPr marL="0" indent="0" algn="ctr">
                  <a:buNone/>
                </a:pPr>
                <a:r>
                  <a:rPr kumimoji="1" lang="en-US" altLang="zh-TW" dirty="0" smtClean="0">
                    <a:solidFill>
                      <a:schemeClr val="accent2"/>
                    </a:solidFill>
                    <a:latin typeface="Cambria" charset="0"/>
                    <a:ea typeface="Cambria" charset="0"/>
                    <a:cs typeface="Cambria" charset="0"/>
                  </a:rPr>
                  <a:t>BMR= 1900</a:t>
                </a:r>
                <a:endParaRPr kumimoji="1" lang="en-US" altLang="zh-TW" dirty="0">
                  <a:solidFill>
                    <a:schemeClr val="accent2"/>
                  </a:solidFill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91770"/>
              </p:ext>
            </p:extLst>
          </p:nvPr>
        </p:nvGraphicFramePr>
        <p:xfrm>
          <a:off x="506627" y="61783"/>
          <a:ext cx="11182864" cy="67316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5927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/>
                      </a:r>
                      <a:b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</a:b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600" b="1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600" b="1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995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80503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385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大埔鐵板燒：牛肉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阿里媽媽：雞腿咖哩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：商業午餐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664646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150/1050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100/984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110/670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835002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直火人：牛肋條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Subway：牛肉丸套餐</a:t>
                      </a:r>
                      <a:endParaRPr 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壹之穴：豚骨魚介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Subway：牛肉丸套餐</a:t>
                      </a:r>
                      <a:endParaRPr 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初牛：豬五花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75185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180/700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135/900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119/776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220/750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135/900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179/800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385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8933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55190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1890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1866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1900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1890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1876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1896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1885</a:t>
                      </a:r>
                      <a:endParaRPr lang="fi-FI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536679" y="5142003"/>
            <a:ext cx="3316726" cy="1480128"/>
            <a:chOff x="4536679" y="5142003"/>
            <a:chExt cx="3316726" cy="148012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4305" y="5627816"/>
              <a:ext cx="2959100" cy="9525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4536679" y="5142003"/>
              <a:ext cx="542257" cy="1480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7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Situation 2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44688" y1="12812" x2="44688" y2="12812"/>
                        <a14:foregroundMark x1="45313" y1="16094" x2="45313" y2="16094"/>
                        <a14:foregroundMark x1="46094" y1="9375" x2="4609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816" y="1853513"/>
            <a:ext cx="4238367" cy="42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終於，吳禹辰成功脫魯啦！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星期二、四、六整天約會，不可以帶女朋友吃全家</a:t>
            </a:r>
            <a:endParaRPr kumimoji="1" lang="en-US" altLang="zh-TW" dirty="0" smtClean="0"/>
          </a:p>
          <a:p>
            <a:r>
              <a:rPr kumimoji="1" lang="zh-TW" altLang="en-US" dirty="0" smtClean="0"/>
              <a:t>脫魯後就沒在管身材，熱量無上限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 algn="ctr">
              <a:buNone/>
            </a:pPr>
            <a:endParaRPr kumimoji="1" lang="en-US" altLang="zh-TW" dirty="0">
              <a:latin typeface="Cambria" charset="0"/>
              <a:ea typeface="Cambria" charset="0"/>
              <a:cs typeface="Cambria" charset="0"/>
            </a:endParaRPr>
          </a:p>
          <a:p>
            <a:pPr marL="0" indent="0" algn="ctr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終於，吳禹辰成功脫魯啦！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TW" altLang="en-US" dirty="0" smtClean="0"/>
                  <a:t>新增</a:t>
                </a:r>
                <a:r>
                  <a:rPr kumimoji="1" lang="en-US" altLang="zh-TW" dirty="0" smtClean="0"/>
                  <a:t>Functional Constraints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altLang="zh-TW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=4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altLang="zh-TW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US" altLang="zh-TW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∀</m:t>
                      </m:r>
                      <m:r>
                        <a:rPr lang="en-US" altLang="zh-TW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altLang="zh-TW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∈{3, 5, 7} </m:t>
                      </m:r>
                    </m:oMath>
                  </m:oMathPara>
                </a14:m>
                <a:endParaRPr kumimoji="1" lang="en-US" altLang="zh-TW" dirty="0" smtClean="0">
                  <a:solidFill>
                    <a:schemeClr val="accent2"/>
                  </a:solidFill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kumimoji="1" lang="zh-TW" altLang="en-US" dirty="0" smtClean="0"/>
                  <a:t>刪除</a:t>
                </a:r>
                <a:r>
                  <a:rPr kumimoji="1" lang="en-US" altLang="zh-TW" dirty="0" smtClean="0"/>
                  <a:t>Functional </a:t>
                </a:r>
                <a:r>
                  <a:rPr kumimoji="1" lang="en-US" altLang="zh-TW" dirty="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 4</m:t>
                              </m:r>
                            </m:e>
                          </m:d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𝐵𝑀𝑅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∀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TW" dirty="0">
                  <a:latin typeface="Cambria" charset="0"/>
                  <a:ea typeface="Cambria" charset="0"/>
                  <a:cs typeface="Cambria" charset="0"/>
                </a:endParaRPr>
              </a:p>
              <a:p>
                <a:pPr algn="ctr"/>
                <a:endParaRPr kumimoji="1" lang="en-US" altLang="zh-TW" dirty="0" smtClean="0"/>
              </a:p>
              <a:p>
                <a:pPr marL="0" indent="0" algn="ctr">
                  <a:buNone/>
                </a:pPr>
                <a:endParaRPr kumimoji="1" lang="en-US" altLang="zh-TW" dirty="0" smtClean="0"/>
              </a:p>
              <a:p>
                <a:pPr marL="0" indent="0" algn="ctr">
                  <a:buNone/>
                </a:pPr>
                <a:endParaRPr kumimoji="1" lang="en-US" altLang="zh-TW" dirty="0">
                  <a:latin typeface="Cambria" charset="0"/>
                  <a:ea typeface="Cambria" charset="0"/>
                  <a:cs typeface="Cambria" charset="0"/>
                </a:endParaRPr>
              </a:p>
              <a:p>
                <a:pPr marL="0" indent="0" algn="ctr">
                  <a:buNone/>
                </a:pPr>
                <a:endParaRPr kumimoji="1" lang="en-US" altLang="zh-TW" dirty="0" smtClean="0"/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 flipV="1">
            <a:off x="3198340" y="4263081"/>
            <a:ext cx="5795319" cy="1235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6574"/>
              </p:ext>
            </p:extLst>
          </p:nvPr>
        </p:nvGraphicFramePr>
        <p:xfrm>
          <a:off x="506627" y="61783"/>
          <a:ext cx="11182864" cy="67467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403727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4700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60196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6956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Subway：牛肉丸套餐</a:t>
                      </a:r>
                      <a:endParaRPr 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麥當勞：大麥克套餐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689214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135/900</a:t>
                      </a:r>
                      <a:endParaRPr lang="zh-TW" altLang="zh-TW" sz="1600" b="0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100/984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120/1010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8658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溏老鴨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大埔鐵板燒：牛肉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Burgerking：牛肉華堡套餐</a:t>
                      </a:r>
                      <a:endParaRPr lang="nl-NL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96446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130/1110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150/1050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150/1038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119/776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100/1020</a:t>
                      </a:r>
                      <a:endParaRPr lang="fi-FI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6956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可不可：熟成紅茶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迷客夏：伯爵紅茶拿鐵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雪腐：珍珠奶茶冰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03727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30/200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55/140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2350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2344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2345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2342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2300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2336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4531627" y="5202194"/>
            <a:ext cx="3108152" cy="1532237"/>
            <a:chOff x="8309492" y="5078139"/>
            <a:chExt cx="2554666" cy="113731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2340" y="5381024"/>
              <a:ext cx="2331818" cy="8344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8309492" y="5078139"/>
              <a:ext cx="445694" cy="109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Situation 3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432" y="1690688"/>
            <a:ext cx="5581135" cy="41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Unfortunately, </a:t>
            </a:r>
            <a:r>
              <a:rPr kumimoji="1" lang="zh-TW" altLang="en-US" dirty="0" smtClean="0"/>
              <a:t>吳禹辰失戀了</a:t>
            </a: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吃到一樣的食物會讓心情更糟糕</a:t>
            </a:r>
            <a:endParaRPr lang="en-US" altLang="zh-TW" dirty="0"/>
          </a:p>
          <a:p>
            <a:r>
              <a:rPr lang="zh-TW" altLang="en-US" dirty="0" smtClean="0"/>
              <a:t>每個星期</a:t>
            </a:r>
            <a:r>
              <a:rPr lang="zh-TW" altLang="en-US" dirty="0"/>
              <a:t>必須喝五天的</a:t>
            </a:r>
            <a:r>
              <a:rPr lang="zh-TW" altLang="en-US" dirty="0" smtClean="0"/>
              <a:t>酒</a:t>
            </a:r>
            <a:endParaRPr lang="en-US" altLang="zh-TW" dirty="0" smtClean="0"/>
          </a:p>
          <a:p>
            <a:r>
              <a:rPr lang="zh-TW" altLang="en-US" dirty="0" smtClean="0"/>
              <a:t>一點也不在乎變胖，熱量無上限</a:t>
            </a:r>
            <a:endParaRPr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78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Unfortunately, </a:t>
            </a:r>
            <a:r>
              <a:rPr kumimoji="1" lang="zh-TW" altLang="en-US" dirty="0" smtClean="0"/>
              <a:t>吳禹辰失戀了</a:t>
            </a: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zh-TW" altLang="en-US" dirty="0" smtClean="0"/>
                  <a:t>改變</a:t>
                </a:r>
                <a:r>
                  <a:rPr kumimoji="1" lang="en-US" altLang="zh-TW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TW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 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[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  <m:r>
                            <a:rPr kumimoji="1"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 −140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kumimoji="1" lang="en-US" altLang="zh-TW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TW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∈</m:t>
                                      </m:r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zh-TW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TW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 </m:t>
                                          </m:r>
                                          <m:r>
                                            <a:rPr kumimoji="1" lang="en-US" altLang="zh-TW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kumimoji="1"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r>
                  <a:rPr lang="zh-TW" altLang="en-US" dirty="0" smtClean="0"/>
                  <a:t>新增</a:t>
                </a:r>
                <a:r>
                  <a:rPr lang="en-US" altLang="zh-TW" dirty="0" smtClean="0"/>
                  <a:t>Functional Constraints</a:t>
                </a:r>
                <a:endParaRPr lang="is-I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altLang="zh-TW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32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TW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altLang="zh-TW" b="0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kumimoji="1" lang="en-US" altLang="zh-TW" dirty="0" smtClean="0"/>
              </a:p>
              <a:p>
                <a:r>
                  <a:rPr kumimoji="1" lang="zh-TW" altLang="en-US" dirty="0"/>
                  <a:t>刪除</a:t>
                </a:r>
                <a:r>
                  <a:rPr kumimoji="1" lang="en-US" altLang="zh-TW" dirty="0"/>
                  <a:t>Functional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 4</m:t>
                              </m:r>
                            </m:e>
                          </m:d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𝐵𝑀𝑅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∀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TW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 flipV="1">
            <a:off x="3284838" y="5622325"/>
            <a:ext cx="5795319" cy="1235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19560"/>
              </p:ext>
            </p:extLst>
          </p:nvPr>
        </p:nvGraphicFramePr>
        <p:xfrm>
          <a:off x="506627" y="61783"/>
          <a:ext cx="11182864" cy="67467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403727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4700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60196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6956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689214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865868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麥當勞：大麥克套餐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溏老鴨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96446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119/776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100/1020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100/1020</a:t>
                      </a:r>
                      <a:endParaRPr lang="fi-FI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120/1010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100/984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130/1110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6956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03727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2091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1860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2490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2216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2095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2354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2346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4531627" y="5202194"/>
            <a:ext cx="3108152" cy="1532237"/>
            <a:chOff x="8309492" y="5078139"/>
            <a:chExt cx="2554666" cy="113731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2340" y="5381024"/>
              <a:ext cx="2331818" cy="83442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8309492" y="5078139"/>
              <a:ext cx="445694" cy="109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2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吳禹辰的生活現況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每月生活費：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10000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元</a:t>
            </a:r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每日基礎代謝量：</a:t>
            </a:r>
            <a:r>
              <a:rPr kumimoji="1"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2350</a:t>
            </a:r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大卡</a:t>
            </a:r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/>
              <a:t>人生活了</a:t>
            </a:r>
            <a:r>
              <a:rPr lang="en-US" altLang="zh-TW" dirty="0" smtClean="0"/>
              <a:t>20</a:t>
            </a:r>
            <a:r>
              <a:rPr lang="zh-TW" altLang="en-US" dirty="0" smtClean="0"/>
              <a:t>歲，開始注意營養均衡</a:t>
            </a:r>
            <a:endParaRPr lang="en-US" altLang="zh-TW" dirty="0" smtClean="0"/>
          </a:p>
          <a:p>
            <a:endParaRPr kumimoji="1"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生活很大的快樂來自於「熱量」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4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Situation 4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9" b="89898" l="3400" r="92400">
                        <a14:foregroundMark x1="12600" y1="50284" x2="12600" y2="50284"/>
                        <a14:foregroundMark x1="3400" y1="56073" x2="3400" y2="56073"/>
                        <a14:foregroundMark x1="92400" y1="45970" x2="92400" y2="45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4719" y="1027906"/>
            <a:ext cx="3562561" cy="62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吳禹辰決定存錢治裝，重新出發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想要存錢，平日花費最小化</a:t>
            </a:r>
            <a:endParaRPr kumimoji="1" lang="en-US" altLang="zh-TW" dirty="0"/>
          </a:p>
          <a:p>
            <a:r>
              <a:rPr kumimoji="1" lang="zh-TW" altLang="en-US" dirty="0" smtClean="0"/>
              <a:t>一</a:t>
            </a:r>
            <a:r>
              <a:rPr kumimoji="1" lang="zh-TW" altLang="en-US" dirty="0"/>
              <a:t>個禮拜</a:t>
            </a:r>
            <a:r>
              <a:rPr kumimoji="1" lang="zh-TW" altLang="en-US" dirty="0" smtClean="0"/>
              <a:t>最多可以忍受吃</a:t>
            </a:r>
            <a:r>
              <a:rPr kumimoji="1" lang="zh-TW" altLang="en-US" dirty="0"/>
              <a:t>四次一樣的</a:t>
            </a:r>
            <a:r>
              <a:rPr kumimoji="1" lang="zh-TW" altLang="en-US" dirty="0" smtClean="0"/>
              <a:t>食物</a:t>
            </a:r>
            <a:endParaRPr kumimoji="1" lang="en-US" altLang="zh-TW" dirty="0" smtClean="0"/>
          </a:p>
          <a:p>
            <a:r>
              <a:rPr kumimoji="1" lang="zh-TW" altLang="en-US" dirty="0" smtClean="0"/>
              <a:t>至少</a:t>
            </a:r>
            <a:r>
              <a:rPr kumimoji="1" lang="zh-TW" altLang="en-US" dirty="0"/>
              <a:t>要吃</a:t>
            </a:r>
            <a:r>
              <a:rPr kumimoji="1" lang="en-US" altLang="zh-TW" dirty="0"/>
              <a:t>1586</a:t>
            </a:r>
            <a:r>
              <a:rPr kumimoji="1" lang="zh-TW" altLang="en-US" dirty="0" smtClean="0"/>
              <a:t>卡路里，才不會餓死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3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吳禹辰決定存錢治裝，重新出發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改變</a:t>
                </a:r>
                <a:r>
                  <a:rPr kumimoji="1" lang="en-US" altLang="zh-TW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TW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m</m:t>
                          </m:r>
                          <m:r>
                            <a:rPr kumimoji="1" lang="en-US" altLang="zh-TW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𝑖𝑛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TW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TW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kumimoji="1" lang="en-US" altLang="zh-TW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zh-TW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kumimoji="1" lang="en-US" altLang="zh-TW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zh-TW" i="1">
                                          <a:solidFill>
                                            <a:schemeClr val="accent2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kumimoji="1" lang="en-US" altLang="zh-TW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TW" dirty="0" smtClean="0"/>
              </a:p>
              <a:p>
                <a:r>
                  <a:rPr kumimoji="1" lang="zh-TW" altLang="en-US" dirty="0" smtClean="0"/>
                  <a:t>改變</a:t>
                </a:r>
                <a:r>
                  <a:rPr kumimoji="1" lang="en-US" altLang="zh-TW" dirty="0" smtClean="0"/>
                  <a:t>Functional </a:t>
                </a:r>
                <a:r>
                  <a:rPr kumimoji="1" lang="en-US" altLang="zh-TW" dirty="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 4</m:t>
                              </m:r>
                            </m:e>
                          </m:d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charset="0"/>
                                  <a:ea typeface="Cambria" charset="0"/>
                                  <a:cs typeface="Cambria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𝐵𝑀𝑅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∀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</m:oMath>
                  </m:oMathPara>
                </a14:m>
                <a:endParaRPr lang="en-US" altLang="zh-TW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TW" dirty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kumimoji="1" lang="zh-TW" altLang="en-US" dirty="0"/>
                  <a:t>更改</a:t>
                </a:r>
                <a:r>
                  <a:rPr kumimoji="1" lang="en-US" altLang="zh-TW" dirty="0"/>
                  <a:t>Parameter </a:t>
                </a:r>
              </a:p>
              <a:p>
                <a:pPr marL="0" indent="0" algn="ctr">
                  <a:buNone/>
                </a:pPr>
                <a:r>
                  <a:rPr kumimoji="1" lang="en-US" altLang="zh-TW" dirty="0">
                    <a:solidFill>
                      <a:schemeClr val="accent2"/>
                    </a:solidFill>
                    <a:latin typeface="Cambria" charset="0"/>
                    <a:ea typeface="Cambria" charset="0"/>
                    <a:cs typeface="Cambria" charset="0"/>
                  </a:rPr>
                  <a:t>BMR= </a:t>
                </a:r>
                <a:r>
                  <a:rPr kumimoji="1" lang="en-US" altLang="zh-TW" dirty="0" smtClean="0">
                    <a:solidFill>
                      <a:schemeClr val="accent2"/>
                    </a:solidFill>
                    <a:latin typeface="Cambria" charset="0"/>
                    <a:ea typeface="Cambria" charset="0"/>
                    <a:cs typeface="Cambria" charset="0"/>
                  </a:rPr>
                  <a:t>1586</a:t>
                </a:r>
                <a:endParaRPr kumimoji="1" lang="en-US" altLang="zh-TW" dirty="0">
                  <a:solidFill>
                    <a:schemeClr val="accent2"/>
                  </a:solidFill>
                  <a:latin typeface="Cambria" charset="0"/>
                  <a:ea typeface="Cambria" charset="0"/>
                  <a:cs typeface="Cambria" charset="0"/>
                </a:endParaRPr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82996"/>
              </p:ext>
            </p:extLst>
          </p:nvPr>
        </p:nvGraphicFramePr>
        <p:xfrm>
          <a:off x="506627" y="61783"/>
          <a:ext cx="11182864" cy="669106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5888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/>
                      </a:r>
                      <a:b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</a:br>
                      <a:endParaRPr lang="zh-TW" alt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60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372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76653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3300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660238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82946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阿諾廚房：排骨飯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71370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75/700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3300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86753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5217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1951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1666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1951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1840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1800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1800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1800</a:t>
                      </a:r>
                      <a:endParaRPr lang="fi-FI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4761849" y="5067863"/>
            <a:ext cx="3027028" cy="1524810"/>
            <a:chOff x="4761849" y="5067863"/>
            <a:chExt cx="3027028" cy="152481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2977" y="5779873"/>
              <a:ext cx="2755900" cy="8128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4761849" y="5067863"/>
              <a:ext cx="542257" cy="1480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0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Situation 5</a:t>
            </a:r>
            <a:endParaRPr kumimoji="1"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447800" y="267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nziPen TC" charset="-120"/>
                <a:ea typeface="HanziPen TC" charset="-120"/>
                <a:cs typeface="HanziPen TC" charset="-120"/>
              </a:defRPr>
            </a:lvl1pPr>
          </a:lstStyle>
          <a:p>
            <a:r>
              <a:rPr kumimoji="1" lang="zh-TW" altLang="en-US" dirty="0" smtClean="0"/>
              <a:t>黃啟宏發大財，每週送吳禹辰</a:t>
            </a:r>
            <a:r>
              <a:rPr kumimoji="1" lang="en-US" altLang="zh-TW" dirty="0" smtClean="0"/>
              <a:t>3000</a:t>
            </a:r>
            <a:r>
              <a:rPr kumimoji="1" lang="zh-TW" altLang="en-US" dirty="0" smtClean="0"/>
              <a:t>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6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黃啟宏發大財，每週送吳禹辰</a:t>
            </a:r>
            <a:r>
              <a:rPr kumimoji="1" lang="en-US" altLang="zh-TW" dirty="0"/>
              <a:t>3000</a:t>
            </a:r>
            <a:r>
              <a:rPr kumimoji="1" lang="zh-TW" altLang="en-US" dirty="0" smtClean="0"/>
              <a:t>元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改變</a:t>
                </a:r>
                <a:r>
                  <a:rPr kumimoji="1" lang="en-US" altLang="zh-TW" dirty="0" smtClean="0"/>
                  <a:t>Functional Constraints</a:t>
                </a:r>
                <a:endParaRPr kumimoji="1" lang="en-US" altLang="zh-TW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TW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TW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TW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kumimoji="1" lang="en-US" altLang="zh-TW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𝑙</m:t>
                            </m:r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kumimoji="1" lang="en-US" altLang="zh-TW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zh-TW" i="1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kumimoji="1" lang="en-US" altLang="zh-TW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TW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TW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5500</m:t>
                    </m:r>
                  </m:oMath>
                </a14:m>
                <a:r>
                  <a:rPr kumimoji="1" lang="en-US" altLang="zh-TW" dirty="0" smtClean="0"/>
                  <a:t> 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9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74838"/>
              </p:ext>
            </p:extLst>
          </p:nvPr>
        </p:nvGraphicFramePr>
        <p:xfrm>
          <a:off x="506627" y="98853"/>
          <a:ext cx="11182864" cy="665136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  <a:gridCol w="1397858"/>
              </a:tblGrid>
              <a:tr h="5988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/>
                      </a:r>
                      <a:b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</a:br>
                      <a:endParaRPr lang="zh-TW" alt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Sun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Mon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Tue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Wed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Thu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Fri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Sat</a:t>
                      </a:r>
                      <a:endParaRPr lang="en-US" sz="160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27621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600" b="1" dirty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早餐</a:t>
                      </a: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星巴克：巧克力可可脆片星冰樂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Family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：飲料（咖啡含糖含奶）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72885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135/306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50/140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27564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午餐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自助餐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師大第一腿：泰式雞腿飯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Burgerking：牛肉華堡套餐</a:t>
                      </a:r>
                      <a:endParaRPr lang="nl-NL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Subway：牛肉丸套餐</a:t>
                      </a:r>
                      <a:endParaRPr 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椰林燒臘：叉燒燒臘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AllPass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：豬排咖哩飯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鍋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IN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：沙茶鍋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655925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70/660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100/984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150/1038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35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85/1000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90/945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140/1120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82404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晚餐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sukiya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：咖哩飯＋套餐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大埔鐵板燒：牛肉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初牛：豬五花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溏老鴨</a:t>
                      </a:r>
                      <a:endParaRPr lang="zh-TW" altLang="en-U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麥當勞：大麥克套餐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七里亭：泰式炸雞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壹之穴：豚骨魚介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567637">
                <a:tc>
                  <a:txBody>
                    <a:bodyPr/>
                    <a:lstStyle/>
                    <a:p>
                      <a:pPr marL="88900" marR="8890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altLang="zh-TW" sz="1600" b="1" dirty="0" smtClean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119/776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150/1050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179/800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130/1110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120/1010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100/1020</a:t>
                      </a:r>
                      <a:endParaRPr lang="fi-FI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220/750</a:t>
                      </a:r>
                      <a:endParaRPr lang="mr-IN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F1FFF1"/>
                    </a:solidFill>
                  </a:tcPr>
                </a:tc>
              </a:tr>
              <a:tr h="827564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飲料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雪腐：珍珠奶茶冰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台一牛奶大王：紅豆牛奶冰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窖父：窖父特調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revolver：啤酒</a:t>
                      </a:r>
                      <a:endParaRPr lang="es-ES_tradnl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原典：鮮果冰茶</a:t>
                      </a:r>
                      <a:endParaRPr lang="zh-TW" altLang="en-U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84226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價格</a:t>
                      </a:r>
                      <a:r>
                        <a:rPr lang="en-US" alt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/</a:t>
                      </a: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70/600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70/205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300/200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120/230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50/340</a:t>
                      </a:r>
                      <a:endParaRPr lang="mr-IN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449217">
                <a:tc>
                  <a:txBody>
                    <a:bodyPr/>
                    <a:lstStyle/>
                    <a:p>
                      <a:pPr marL="88900" marR="889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每日總</a:t>
                      </a:r>
                      <a:r>
                        <a:rPr lang="zh-TW" sz="1600" b="1" dirty="0" smtClean="0"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熱量</a:t>
                      </a:r>
                      <a:endParaRPr lang="zh-TW" sz="1600" b="1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44024" marR="44024" marT="44024" marB="44024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2342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2349</a:t>
                      </a:r>
                      <a:endParaRPr lang="cs-CZ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2316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2350</a:t>
                      </a:r>
                      <a:endParaRPr lang="is-IS" sz="1600" b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2335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anziPen TC" charset="-120"/>
                          <a:ea typeface="HanziPen TC" charset="-120"/>
                          <a:cs typeface="HanziPen TC" charset="-120"/>
                        </a:rPr>
                        <a:t>2350</a:t>
                      </a:r>
                      <a:endParaRPr lang="is-IS" sz="1600" b="0" dirty="0">
                        <a:effectLst/>
                        <a:latin typeface="HanziPen TC" charset="-120"/>
                        <a:ea typeface="HanziPen TC" charset="-120"/>
                        <a:cs typeface="HanziPen TC" charset="-120"/>
                      </a:endParaRPr>
                    </a:p>
                  </a:txBody>
                  <a:tcPr marL="63500" marR="63500" marT="63500" marB="63500">
                    <a:solidFill>
                      <a:srgbClr val="BDF2D5"/>
                    </a:solidFill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4660745" y="5080218"/>
            <a:ext cx="2874628" cy="1524811"/>
            <a:chOff x="4677410" y="5067861"/>
            <a:chExt cx="2874628" cy="15248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48538" y="5652872"/>
              <a:ext cx="2603500" cy="9398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86907">
              <a:off x="4677410" y="5067861"/>
              <a:ext cx="542257" cy="1480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5843" y="2774692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 smtClean="0"/>
              <a:t>結論與建議</a:t>
            </a:r>
            <a:endParaRPr kumimoji="1"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吳禹辰的飲食目標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當個</a:t>
            </a:r>
            <a:r>
              <a:rPr kumimoji="1" lang="zh-TW" altLang="en-US" u="sng" dirty="0" smtClean="0"/>
              <a:t>省錢</a:t>
            </a:r>
            <a:r>
              <a:rPr kumimoji="1" lang="zh-TW" altLang="en-US" dirty="0" smtClean="0"/>
              <a:t>的好寶寶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	</a:t>
            </a:r>
            <a:endParaRPr kumimoji="1" lang="en-US" altLang="zh-TW" dirty="0"/>
          </a:p>
          <a:p>
            <a:r>
              <a:rPr kumimoji="1" lang="zh-TW" altLang="en-US" dirty="0" smtClean="0"/>
              <a:t>當個</a:t>
            </a:r>
            <a:r>
              <a:rPr kumimoji="1" lang="zh-TW" altLang="en-US" u="sng" dirty="0" smtClean="0"/>
              <a:t>健康</a:t>
            </a:r>
            <a:r>
              <a:rPr kumimoji="1" lang="zh-TW" altLang="en-US" dirty="0" smtClean="0"/>
              <a:t>的好寶寶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當個</a:t>
            </a:r>
            <a:r>
              <a:rPr kumimoji="1" lang="zh-TW" altLang="en-US" u="sng" dirty="0" smtClean="0"/>
              <a:t>快樂</a:t>
            </a:r>
            <a:r>
              <a:rPr kumimoji="1" lang="zh-TW" altLang="en-US" dirty="0" smtClean="0"/>
              <a:t>的好寶寶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77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0244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612" y="433685"/>
            <a:ext cx="3288957" cy="1325563"/>
          </a:xfrm>
        </p:spPr>
        <p:txBody>
          <a:bodyPr/>
          <a:lstStyle/>
          <a:p>
            <a:r>
              <a:rPr kumimoji="1" lang="en-US" altLang="zh-TW" dirty="0"/>
              <a:t>Parameters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907">
            <a:off x="243987" y="330308"/>
            <a:ext cx="445694" cy="10986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3994" y="879624"/>
            <a:ext cx="7454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0244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458" y="525714"/>
            <a:ext cx="3029464" cy="1883805"/>
          </a:xfrm>
        </p:spPr>
        <p:txBody>
          <a:bodyPr/>
          <a:lstStyle/>
          <a:p>
            <a:r>
              <a:rPr kumimoji="1" lang="en-US" altLang="zh-TW" dirty="0" smtClean="0"/>
              <a:t>Variables 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907">
            <a:off x="243987" y="330308"/>
            <a:ext cx="445694" cy="10986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006" y="3244850"/>
            <a:ext cx="6832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0244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7127" y="433685"/>
            <a:ext cx="2930611" cy="1325563"/>
          </a:xfrm>
        </p:spPr>
        <p:txBody>
          <a:bodyPr/>
          <a:lstStyle/>
          <a:p>
            <a:r>
              <a:rPr kumimoji="1" lang="en-US" altLang="zh-TW" dirty="0" smtClean="0"/>
              <a:t>Objective Function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907">
            <a:off x="243987" y="330308"/>
            <a:ext cx="445694" cy="10986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189" y="3130550"/>
            <a:ext cx="5801498" cy="6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0244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7127" y="433685"/>
            <a:ext cx="2930611" cy="1325563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Functional Constraints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907">
            <a:off x="243987" y="330308"/>
            <a:ext cx="445694" cy="10986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432" y="2047337"/>
            <a:ext cx="7420435" cy="27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0244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7127" y="433685"/>
            <a:ext cx="2930611" cy="1325563"/>
          </a:xfrm>
        </p:spPr>
        <p:txBody>
          <a:bodyPr/>
          <a:lstStyle/>
          <a:p>
            <a:r>
              <a:rPr kumimoji="1" lang="en-US" altLang="zh-TW" dirty="0" smtClean="0"/>
              <a:t>Sign Constraints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907">
            <a:off x="243987" y="330308"/>
            <a:ext cx="445694" cy="10986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7222" y="2737193"/>
            <a:ext cx="7607300" cy="13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1935</Words>
  <Application>Microsoft Macintosh PowerPoint</Application>
  <PresentationFormat>寬螢幕</PresentationFormat>
  <Paragraphs>629</Paragraphs>
  <Slides>37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HanziPen TC</vt:lpstr>
      <vt:lpstr>Songti TC</vt:lpstr>
      <vt:lpstr>新細明體</vt:lpstr>
      <vt:lpstr>Office Theme</vt:lpstr>
      <vt:lpstr>The Happy Diet</vt:lpstr>
      <vt:lpstr>動機</vt:lpstr>
      <vt:lpstr>吳禹辰的生活現況</vt:lpstr>
      <vt:lpstr>吳禹辰的飲食目標</vt:lpstr>
      <vt:lpstr>Parameters</vt:lpstr>
      <vt:lpstr>Variables  </vt:lpstr>
      <vt:lpstr>Objective Function</vt:lpstr>
      <vt:lpstr>Functional Constraints</vt:lpstr>
      <vt:lpstr>Sign Constraints</vt:lpstr>
      <vt:lpstr>Python</vt:lpstr>
      <vt:lpstr>Data：38間吳禹辰常吃的餐廳</vt:lpstr>
      <vt:lpstr>價錢 （P[i]）</vt:lpstr>
      <vt:lpstr>熱量（C[i]）</vt:lpstr>
      <vt:lpstr>營養素（J = {1,…, 5}）</vt:lpstr>
      <vt:lpstr>早餐與否（B[i] = 1 or 0）</vt:lpstr>
      <vt:lpstr>結果</vt:lpstr>
      <vt:lpstr>PowerPoint 簡報</vt:lpstr>
      <vt:lpstr>營養素檢查</vt:lpstr>
      <vt:lpstr>Situation 1</vt:lpstr>
      <vt:lpstr>吳禹辰看上了心儀的女生，開始減肥！</vt:lpstr>
      <vt:lpstr>PowerPoint 簡報</vt:lpstr>
      <vt:lpstr>Situation 2</vt:lpstr>
      <vt:lpstr>終於，吳禹辰成功脫魯啦！</vt:lpstr>
      <vt:lpstr>終於，吳禹辰成功脫魯啦！</vt:lpstr>
      <vt:lpstr>PowerPoint 簡報</vt:lpstr>
      <vt:lpstr>Situation 3</vt:lpstr>
      <vt:lpstr>Unfortunately, 吳禹辰失戀了…</vt:lpstr>
      <vt:lpstr>Unfortunately, 吳禹辰失戀了…</vt:lpstr>
      <vt:lpstr>PowerPoint 簡報</vt:lpstr>
      <vt:lpstr>Situation 4</vt:lpstr>
      <vt:lpstr>吳禹辰決定存錢治裝，重新出發</vt:lpstr>
      <vt:lpstr>吳禹辰決定存錢治裝，重新出發</vt:lpstr>
      <vt:lpstr>PowerPoint 簡報</vt:lpstr>
      <vt:lpstr>Situation 5</vt:lpstr>
      <vt:lpstr>黃啟宏發大財，每週送吳禹辰3000元</vt:lpstr>
      <vt:lpstr>PowerPoint 簡報</vt:lpstr>
      <vt:lpstr>結論與建議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sharonatny@gmail.com</dc:creator>
  <cp:lastModifiedBy>sharonatny@gmail.com</cp:lastModifiedBy>
  <cp:revision>105</cp:revision>
  <dcterms:created xsi:type="dcterms:W3CDTF">2019-06-12T12:23:41Z</dcterms:created>
  <dcterms:modified xsi:type="dcterms:W3CDTF">2019-06-13T07:42:30Z</dcterms:modified>
</cp:coreProperties>
</file>