
<file path=[Content_Types].xml><?xml version="1.0" encoding="utf-8"?>
<Types xmlns="http://schemas.openxmlformats.org/package/2006/content-types">
  <Default Extension="xml" ContentType="application/xml"/>
  <Default Extension="jpeg" ContentType="image/jpeg"/>
  <Default Extension="wdp" ContentType="image/vnd.ms-photo"/>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 id="2147484967" r:id="rId2"/>
  </p:sldMasterIdLst>
  <p:notesMasterIdLst>
    <p:notesMasterId r:id="rId15"/>
  </p:notesMasterIdLst>
  <p:handoutMasterIdLst>
    <p:handoutMasterId r:id="rId16"/>
  </p:handoutMasterIdLst>
  <p:sldIdLst>
    <p:sldId id="540" r:id="rId3"/>
    <p:sldId id="541" r:id="rId4"/>
    <p:sldId id="395" r:id="rId5"/>
    <p:sldId id="410" r:id="rId6"/>
    <p:sldId id="542" r:id="rId7"/>
    <p:sldId id="547" r:id="rId8"/>
    <p:sldId id="545" r:id="rId9"/>
    <p:sldId id="548" r:id="rId10"/>
    <p:sldId id="549" r:id="rId11"/>
    <p:sldId id="418" r:id="rId12"/>
    <p:sldId id="441" r:id="rId13"/>
    <p:sldId id="550" r:id="rId14"/>
  </p:sldIdLst>
  <p:sldSz cx="12192000" cy="6858000"/>
  <p:notesSz cx="6858000" cy="9144000"/>
  <p:defaultTextStyle>
    <a:defPPr>
      <a:defRPr lang="en-US"/>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uotone" id="{705054ED-DB56-FA4C-BB16-D35BDEFFF4C1}">
          <p14:sldIdLst>
            <p14:sldId id="540"/>
            <p14:sldId id="541"/>
            <p14:sldId id="395"/>
            <p14:sldId id="410"/>
            <p14:sldId id="542"/>
            <p14:sldId id="547"/>
            <p14:sldId id="545"/>
            <p14:sldId id="548"/>
            <p14:sldId id="549"/>
            <p14:sldId id="418"/>
            <p14:sldId id="441"/>
            <p14:sldId id="55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59"/>
    <p:restoredTop sz="96740"/>
  </p:normalViewPr>
  <p:slideViewPr>
    <p:cSldViewPr snapToGrid="0" snapToObjects="1">
      <p:cViewPr varScale="1">
        <p:scale>
          <a:sx n="113" d="100"/>
          <a:sy n="113" d="100"/>
        </p:scale>
        <p:origin x="192" y="52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120" d="100"/>
          <a:sy n="120" d="100"/>
        </p:scale>
        <p:origin x="4408"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redarmy95\Desktop\Statistics\&#22577;&#21578;\&#26399;&#26411;.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redarmy95\Desktop\Statistics\&#22577;&#21578;\&#26399;&#26411;.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redarmy95\Desktop\Statistics\&#22577;&#21578;\&#26399;&#2641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zh-TW" dirty="0"/>
              <a:t>北台灣各地廟宇密度犯罪率散佈圖</a:t>
            </a:r>
          </a:p>
        </c:rich>
      </c:tx>
      <c:layout>
        <c:manualLayout>
          <c:xMode val="edge"/>
          <c:yMode val="edge"/>
          <c:x val="0.187928350656996"/>
          <c:y val="0.0411214832227586"/>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zh-TW"/>
        </a:p>
      </c:txPr>
    </c:title>
    <c:autoTitleDeleted val="0"/>
    <c:plotArea>
      <c:layout/>
      <c:scatterChart>
        <c:scatterStyle val="lineMarker"/>
        <c:varyColors val="0"/>
        <c:ser>
          <c:idx val="0"/>
          <c:order val="0"/>
          <c:spPr>
            <a:ln w="25400" cap="rnd">
              <a:noFill/>
              <a:round/>
            </a:ln>
            <a:effectLst/>
          </c:spPr>
          <c:marker>
            <c:symbol val="diamond"/>
            <c:size val="6"/>
            <c:spPr>
              <a:solidFill>
                <a:schemeClr val="accent1"/>
              </a:solidFill>
              <a:ln w="9525">
                <a:solidFill>
                  <a:schemeClr val="accent1"/>
                </a:solidFill>
                <a:round/>
              </a:ln>
              <a:effectLst/>
            </c:spPr>
          </c:marker>
          <c:trendline>
            <c:spPr>
              <a:ln w="9525" cap="rnd">
                <a:solidFill>
                  <a:schemeClr val="accent1"/>
                </a:solidFill>
              </a:ln>
              <a:effectLst/>
            </c:spPr>
            <c:trendlineType val="linear"/>
            <c:dispRSqr val="0"/>
            <c:dispEq val="0"/>
          </c:trendline>
          <c:xVal>
            <c:numRef>
              <c:f>'廟宇(以分局計)'!$G$2:$G$38</c:f>
              <c:numCache>
                <c:formatCode>General</c:formatCode>
                <c:ptCount val="37"/>
                <c:pt idx="0">
                  <c:v>1322.619421020855</c:v>
                </c:pt>
                <c:pt idx="1">
                  <c:v>1001.056670930426</c:v>
                </c:pt>
                <c:pt idx="2">
                  <c:v>956.5644857958515</c:v>
                </c:pt>
                <c:pt idx="3">
                  <c:v>1573.838323646785</c:v>
                </c:pt>
                <c:pt idx="4">
                  <c:v>909.8106529346799</c:v>
                </c:pt>
                <c:pt idx="5">
                  <c:v>1452.269091733528</c:v>
                </c:pt>
                <c:pt idx="6">
                  <c:v>1156.808997981</c:v>
                </c:pt>
                <c:pt idx="7">
                  <c:v>1213.437456679451</c:v>
                </c:pt>
                <c:pt idx="8">
                  <c:v>1037.897401533765</c:v>
                </c:pt>
                <c:pt idx="9">
                  <c:v>1074.550686865396</c:v>
                </c:pt>
                <c:pt idx="10">
                  <c:v>744.4069089795651</c:v>
                </c:pt>
                <c:pt idx="11">
                  <c:v>956.2245491564865</c:v>
                </c:pt>
                <c:pt idx="12">
                  <c:v>1221.821460775473</c:v>
                </c:pt>
                <c:pt idx="13">
                  <c:v>496.1333380415973</c:v>
                </c:pt>
                <c:pt idx="14">
                  <c:v>2239.44344828117</c:v>
                </c:pt>
                <c:pt idx="15">
                  <c:v>2639.91934441486</c:v>
                </c:pt>
                <c:pt idx="16">
                  <c:v>2202.894541178912</c:v>
                </c:pt>
                <c:pt idx="17">
                  <c:v>1464.014591976982</c:v>
                </c:pt>
                <c:pt idx="18">
                  <c:v>2240.721816505072</c:v>
                </c:pt>
                <c:pt idx="19">
                  <c:v>1172.409488739204</c:v>
                </c:pt>
                <c:pt idx="20">
                  <c:v>1737.193959572356</c:v>
                </c:pt>
                <c:pt idx="21">
                  <c:v>1156.886822389934</c:v>
                </c:pt>
                <c:pt idx="22">
                  <c:v>1158.968700463121</c:v>
                </c:pt>
                <c:pt idx="23">
                  <c:v>1014.776571123376</c:v>
                </c:pt>
                <c:pt idx="24">
                  <c:v>1274.86851131946</c:v>
                </c:pt>
                <c:pt idx="25">
                  <c:v>943.5109306227658</c:v>
                </c:pt>
                <c:pt idx="26">
                  <c:v>1150.788516553816</c:v>
                </c:pt>
                <c:pt idx="27">
                  <c:v>688.5704063240466</c:v>
                </c:pt>
                <c:pt idx="28">
                  <c:v>1146.887159533074</c:v>
                </c:pt>
                <c:pt idx="29">
                  <c:v>1244.465184074411</c:v>
                </c:pt>
                <c:pt idx="30">
                  <c:v>552.9626129066833</c:v>
                </c:pt>
                <c:pt idx="31">
                  <c:v>770.0350401265965</c:v>
                </c:pt>
                <c:pt idx="32">
                  <c:v>1197.904195833744</c:v>
                </c:pt>
                <c:pt idx="33">
                  <c:v>905.0272555406738</c:v>
                </c:pt>
                <c:pt idx="34">
                  <c:v>999.9053445887221</c:v>
                </c:pt>
                <c:pt idx="35">
                  <c:v>756.5046183120365</c:v>
                </c:pt>
                <c:pt idx="36">
                  <c:v>1722.940413182648</c:v>
                </c:pt>
              </c:numCache>
            </c:numRef>
          </c:xVal>
          <c:yVal>
            <c:numRef>
              <c:f>'廟宇(以分局計)'!$D$2:$D$38</c:f>
              <c:numCache>
                <c:formatCode>General</c:formatCode>
                <c:ptCount val="37"/>
                <c:pt idx="0">
                  <c:v>2.16076058772688</c:v>
                </c:pt>
                <c:pt idx="1">
                  <c:v>1.936444885799404</c:v>
                </c:pt>
                <c:pt idx="2">
                  <c:v>1.050788091068301</c:v>
                </c:pt>
                <c:pt idx="3">
                  <c:v>2.083333333333333</c:v>
                </c:pt>
                <c:pt idx="4">
                  <c:v>0.634067705534659</c:v>
                </c:pt>
                <c:pt idx="5">
                  <c:v>0.94722598105548</c:v>
                </c:pt>
                <c:pt idx="6">
                  <c:v>0.142833245402957</c:v>
                </c:pt>
                <c:pt idx="7">
                  <c:v>0.770265313608021</c:v>
                </c:pt>
                <c:pt idx="8">
                  <c:v>0.35282495178059</c:v>
                </c:pt>
                <c:pt idx="9">
                  <c:v>0.875339571385451</c:v>
                </c:pt>
                <c:pt idx="10">
                  <c:v>0.743964065131948</c:v>
                </c:pt>
                <c:pt idx="11">
                  <c:v>0.482985729967069</c:v>
                </c:pt>
                <c:pt idx="12">
                  <c:v>0.213757758376471</c:v>
                </c:pt>
                <c:pt idx="13">
                  <c:v>0.353982300884956</c:v>
                </c:pt>
                <c:pt idx="14">
                  <c:v>5.105633802816901</c:v>
                </c:pt>
                <c:pt idx="15">
                  <c:v>2.598870056497175</c:v>
                </c:pt>
                <c:pt idx="16">
                  <c:v>2.192982456140351</c:v>
                </c:pt>
                <c:pt idx="17">
                  <c:v>1.320422535211268</c:v>
                </c:pt>
                <c:pt idx="18">
                  <c:v>1.710526315789474</c:v>
                </c:pt>
                <c:pt idx="19">
                  <c:v>1.39935414424112</c:v>
                </c:pt>
                <c:pt idx="20">
                  <c:v>1.875</c:v>
                </c:pt>
                <c:pt idx="21">
                  <c:v>0.545133878467212</c:v>
                </c:pt>
                <c:pt idx="22">
                  <c:v>0.756775783174938</c:v>
                </c:pt>
                <c:pt idx="23">
                  <c:v>0.571247223103777</c:v>
                </c:pt>
                <c:pt idx="24">
                  <c:v>0.686813186813187</c:v>
                </c:pt>
                <c:pt idx="25">
                  <c:v>0.474984167194427</c:v>
                </c:pt>
                <c:pt idx="26">
                  <c:v>1.005747126436782</c:v>
                </c:pt>
                <c:pt idx="27">
                  <c:v>0.188173575868164</c:v>
                </c:pt>
                <c:pt idx="28">
                  <c:v>0.0877385391533231</c:v>
                </c:pt>
                <c:pt idx="29">
                  <c:v>0.45739675901725</c:v>
                </c:pt>
                <c:pt idx="30">
                  <c:v>0.17227518088894</c:v>
                </c:pt>
                <c:pt idx="31">
                  <c:v>0.272251308900524</c:v>
                </c:pt>
                <c:pt idx="32">
                  <c:v>0.36101083032491</c:v>
                </c:pt>
                <c:pt idx="33">
                  <c:v>0.385642242657965</c:v>
                </c:pt>
                <c:pt idx="34">
                  <c:v>0.186095972351456</c:v>
                </c:pt>
                <c:pt idx="35">
                  <c:v>0.23841059602649</c:v>
                </c:pt>
                <c:pt idx="36">
                  <c:v>1.777643868635131</c:v>
                </c:pt>
              </c:numCache>
            </c:numRef>
          </c:yVal>
          <c:smooth val="0"/>
          <c:extLst xmlns:c16r2="http://schemas.microsoft.com/office/drawing/2015/06/chart">
            <c:ext xmlns:c16="http://schemas.microsoft.com/office/drawing/2014/chart" uri="{C3380CC4-5D6E-409C-BE32-E72D297353CC}">
              <c16:uniqueId val="{00000000-E8EF-4438-8026-63B5FC808D03}"/>
            </c:ext>
          </c:extLst>
        </c:ser>
        <c:dLbls>
          <c:showLegendKey val="0"/>
          <c:showVal val="0"/>
          <c:showCatName val="0"/>
          <c:showSerName val="0"/>
          <c:showPercent val="0"/>
          <c:showBubbleSize val="0"/>
        </c:dLbls>
        <c:axId val="1410159728"/>
        <c:axId val="2069947424"/>
      </c:scatterChart>
      <c:valAx>
        <c:axId val="14101597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zh-TW"/>
                  <a:t>犯罪率</a:t>
                </a:r>
                <a:r>
                  <a:rPr lang="en-US"/>
                  <a:t>(</a:t>
                </a:r>
                <a:r>
                  <a:rPr lang="zh-TW"/>
                  <a:t>每十萬人</a:t>
                </a:r>
                <a:r>
                  <a:rPr lang="en-US"/>
                  <a:t>)</a:t>
                </a:r>
                <a:endParaRPr lang="zh-TW"/>
              </a:p>
            </c:rich>
          </c:tx>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069947424"/>
        <c:crosses val="autoZero"/>
        <c:crossBetween val="midCat"/>
      </c:valAx>
      <c:valAx>
        <c:axId val="20699474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zh-TW"/>
                  <a:t>廟宇密度</a:t>
                </a:r>
                <a:r>
                  <a:rPr lang="en-US"/>
                  <a:t>(</a:t>
                </a:r>
                <a:r>
                  <a:rPr lang="zh-TW"/>
                  <a:t>間數</a:t>
                </a:r>
                <a:r>
                  <a:rPr lang="en-US"/>
                  <a:t>/</a:t>
                </a:r>
                <a:r>
                  <a:rPr lang="zh-TW"/>
                  <a:t>平方公里</a:t>
                </a:r>
                <a:r>
                  <a:rPr lang="en-US"/>
                  <a:t>)</a:t>
                </a:r>
              </a:p>
            </c:rich>
          </c:tx>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410159728"/>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sz="2000" b="1" dirty="0"/>
              <a:t>台北市各區廟宇密度犯罪率散佈圖</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'廟宇(以分局計)'!$G$16:$G$27</c:f>
              <c:numCache>
                <c:formatCode>General</c:formatCode>
                <c:ptCount val="12"/>
                <c:pt idx="0">
                  <c:v>2239.44344828117</c:v>
                </c:pt>
                <c:pt idx="1">
                  <c:v>2639.91934441486</c:v>
                </c:pt>
                <c:pt idx="2">
                  <c:v>2202.894541178912</c:v>
                </c:pt>
                <c:pt idx="3">
                  <c:v>1464.014591976982</c:v>
                </c:pt>
                <c:pt idx="4">
                  <c:v>2240.721816505072</c:v>
                </c:pt>
                <c:pt idx="5">
                  <c:v>1172.409488739204</c:v>
                </c:pt>
                <c:pt idx="6">
                  <c:v>1737.193959572356</c:v>
                </c:pt>
                <c:pt idx="7">
                  <c:v>1156.886822389934</c:v>
                </c:pt>
                <c:pt idx="8">
                  <c:v>1158.968700463121</c:v>
                </c:pt>
                <c:pt idx="9">
                  <c:v>1014.776571123376</c:v>
                </c:pt>
                <c:pt idx="10">
                  <c:v>1274.86851131946</c:v>
                </c:pt>
                <c:pt idx="11">
                  <c:v>943.5109306227658</c:v>
                </c:pt>
              </c:numCache>
            </c:numRef>
          </c:xVal>
          <c:yVal>
            <c:numRef>
              <c:f>'廟宇(以分局計)'!$D$16:$D$27</c:f>
              <c:numCache>
                <c:formatCode>General</c:formatCode>
                <c:ptCount val="12"/>
                <c:pt idx="0">
                  <c:v>5.105633802816901</c:v>
                </c:pt>
                <c:pt idx="1">
                  <c:v>2.598870056497175</c:v>
                </c:pt>
                <c:pt idx="2">
                  <c:v>2.192982456140351</c:v>
                </c:pt>
                <c:pt idx="3">
                  <c:v>1.320422535211268</c:v>
                </c:pt>
                <c:pt idx="4">
                  <c:v>1.710526315789474</c:v>
                </c:pt>
                <c:pt idx="5">
                  <c:v>1.39935414424112</c:v>
                </c:pt>
                <c:pt idx="6">
                  <c:v>1.875</c:v>
                </c:pt>
                <c:pt idx="7">
                  <c:v>0.545133878467212</c:v>
                </c:pt>
                <c:pt idx="8">
                  <c:v>0.756775783174938</c:v>
                </c:pt>
                <c:pt idx="9">
                  <c:v>0.571247223103777</c:v>
                </c:pt>
                <c:pt idx="10">
                  <c:v>0.686813186813187</c:v>
                </c:pt>
                <c:pt idx="11">
                  <c:v>0.474984167194427</c:v>
                </c:pt>
              </c:numCache>
            </c:numRef>
          </c:yVal>
          <c:smooth val="0"/>
          <c:extLst xmlns:c16r2="http://schemas.microsoft.com/office/drawing/2015/06/chart">
            <c:ext xmlns:c16="http://schemas.microsoft.com/office/drawing/2014/chart" uri="{C3380CC4-5D6E-409C-BE32-E72D297353CC}">
              <c16:uniqueId val="{00000000-8D21-45E2-BF58-F27E8D5B7594}"/>
            </c:ext>
          </c:extLst>
        </c:ser>
        <c:dLbls>
          <c:showLegendKey val="0"/>
          <c:showVal val="0"/>
          <c:showCatName val="0"/>
          <c:showSerName val="0"/>
          <c:showPercent val="0"/>
          <c:showBubbleSize val="0"/>
        </c:dLbls>
        <c:axId val="-2040090848"/>
        <c:axId val="-2039938256"/>
      </c:scatterChart>
      <c:valAx>
        <c:axId val="-204009084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TW" altLang="en-US"/>
                  <a:t>犯罪率</a:t>
                </a:r>
                <a:r>
                  <a:rPr lang="en-US" altLang="zh-TW"/>
                  <a:t>(</a:t>
                </a:r>
                <a:r>
                  <a:rPr lang="zh-TW" altLang="en-US"/>
                  <a:t>每十萬人</a:t>
                </a:r>
                <a:r>
                  <a:rPr lang="en-US" altLang="zh-TW"/>
                  <a:t>)</a:t>
                </a:r>
                <a:endParaRPr lang="zh-TW"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039938256"/>
        <c:crosses val="autoZero"/>
        <c:crossBetween val="midCat"/>
      </c:valAx>
      <c:valAx>
        <c:axId val="-20399382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TW" altLang="zh-TW" sz="1000" b="0" i="0" u="none" strike="noStrike" baseline="0">
                    <a:effectLst/>
                  </a:rPr>
                  <a:t>廟宇密度</a:t>
                </a:r>
                <a:r>
                  <a:rPr lang="en-US" altLang="zh-TW" sz="1000" b="0" i="0" u="none" strike="noStrike" baseline="0">
                    <a:effectLst/>
                  </a:rPr>
                  <a:t>(</a:t>
                </a:r>
                <a:r>
                  <a:rPr lang="zh-TW" altLang="zh-TW" sz="1000" b="0" i="0" u="none" strike="noStrike" baseline="0">
                    <a:effectLst/>
                  </a:rPr>
                  <a:t>間數</a:t>
                </a:r>
                <a:r>
                  <a:rPr lang="en-US" altLang="zh-TW" sz="1000" b="0" i="0" u="none" strike="noStrike" baseline="0">
                    <a:effectLst/>
                  </a:rPr>
                  <a:t>/</a:t>
                </a:r>
                <a:r>
                  <a:rPr lang="zh-TW" altLang="zh-TW" sz="1000" b="0" i="0" u="none" strike="noStrike" baseline="0">
                    <a:effectLst/>
                  </a:rPr>
                  <a:t>平方公里</a:t>
                </a:r>
                <a:r>
                  <a:rPr lang="en-US" altLang="zh-TW" sz="1000" b="0" i="0" u="none" strike="noStrike" baseline="0">
                    <a:effectLst/>
                  </a:rPr>
                  <a:t>)</a:t>
                </a:r>
                <a:endParaRPr lang="zh-TW"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040090848"/>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sz="1800" b="0" i="0" baseline="0">
                <a:effectLst/>
              </a:rPr>
              <a:t>六都</a:t>
            </a:r>
            <a:r>
              <a:rPr lang="zh-TW" altLang="zh-TW" sz="1800" b="0" i="0" baseline="0">
                <a:effectLst/>
              </a:rPr>
              <a:t>各區廟宇密度犯罪率散佈圖</a:t>
            </a:r>
            <a:endParaRPr lang="zh-TW" altLang="zh-TW">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scatterChart>
        <c:scatterStyle val="lineMarker"/>
        <c:varyColors val="0"/>
        <c:ser>
          <c:idx val="0"/>
          <c:order val="0"/>
          <c:tx>
            <c:strRef>
              <c:f>'廟宇(以分局計)'!$D$1</c:f>
              <c:strCache>
                <c:ptCount val="1"/>
                <c:pt idx="0">
                  <c:v>密度</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'廟宇(以分局計)'!$G$2:$G$84</c:f>
              <c:numCache>
                <c:formatCode>General</c:formatCode>
                <c:ptCount val="83"/>
                <c:pt idx="0">
                  <c:v>3645.164978972645</c:v>
                </c:pt>
                <c:pt idx="1">
                  <c:v>1953.012097939634</c:v>
                </c:pt>
                <c:pt idx="2">
                  <c:v>1621.365683865684</c:v>
                </c:pt>
                <c:pt idx="3">
                  <c:v>2243.123712589361</c:v>
                </c:pt>
                <c:pt idx="4">
                  <c:v>2239.44344828117</c:v>
                </c:pt>
                <c:pt idx="5" formatCode="#,##0.00">
                  <c:v>1813.56</c:v>
                </c:pt>
                <c:pt idx="6">
                  <c:v>1280.75357887996</c:v>
                </c:pt>
                <c:pt idx="7">
                  <c:v>596.3504779136064</c:v>
                </c:pt>
                <c:pt idx="8" formatCode="#,##0.00">
                  <c:v>1583.81</c:v>
                </c:pt>
                <c:pt idx="9">
                  <c:v>2639.91934441486</c:v>
                </c:pt>
                <c:pt idx="10">
                  <c:v>1530.85956435396</c:v>
                </c:pt>
                <c:pt idx="11">
                  <c:v>981.05</c:v>
                </c:pt>
                <c:pt idx="12">
                  <c:v>869.3472933838266</c:v>
                </c:pt>
                <c:pt idx="13">
                  <c:v>2202.894541178912</c:v>
                </c:pt>
                <c:pt idx="14">
                  <c:v>1322.619421020855</c:v>
                </c:pt>
                <c:pt idx="15">
                  <c:v>1573.838323646785</c:v>
                </c:pt>
                <c:pt idx="16">
                  <c:v>1261.59535185078</c:v>
                </c:pt>
                <c:pt idx="17">
                  <c:v>1136.036486506963</c:v>
                </c:pt>
                <c:pt idx="18">
                  <c:v>1001.056670930426</c:v>
                </c:pt>
                <c:pt idx="19">
                  <c:v>1737.193959572356</c:v>
                </c:pt>
                <c:pt idx="20">
                  <c:v>274.4965687928898</c:v>
                </c:pt>
                <c:pt idx="21">
                  <c:v>1411.42352645396</c:v>
                </c:pt>
                <c:pt idx="22">
                  <c:v>1352.596050722352</c:v>
                </c:pt>
                <c:pt idx="23">
                  <c:v>1387.721440692751</c:v>
                </c:pt>
                <c:pt idx="24">
                  <c:v>2240.721816505072</c:v>
                </c:pt>
                <c:pt idx="25">
                  <c:v>1172.409488739204</c:v>
                </c:pt>
                <c:pt idx="26">
                  <c:v>850.9378409645424</c:v>
                </c:pt>
                <c:pt idx="27">
                  <c:v>1525.838272306568</c:v>
                </c:pt>
                <c:pt idx="28">
                  <c:v>1464.014591976982</c:v>
                </c:pt>
                <c:pt idx="29">
                  <c:v>757.05</c:v>
                </c:pt>
                <c:pt idx="30">
                  <c:v>1145.571996887092</c:v>
                </c:pt>
                <c:pt idx="31">
                  <c:v>1073.636630862716</c:v>
                </c:pt>
                <c:pt idx="32">
                  <c:v>793.8235407090638</c:v>
                </c:pt>
                <c:pt idx="33">
                  <c:v>956.5644857958514</c:v>
                </c:pt>
                <c:pt idx="34">
                  <c:v>1150.788516553816</c:v>
                </c:pt>
                <c:pt idx="35" formatCode="#,##0.00">
                  <c:v>1134.61</c:v>
                </c:pt>
                <c:pt idx="36">
                  <c:v>1452.269091733528</c:v>
                </c:pt>
                <c:pt idx="37">
                  <c:v>762.0257183679948</c:v>
                </c:pt>
                <c:pt idx="38">
                  <c:v>1074.550686865396</c:v>
                </c:pt>
                <c:pt idx="39">
                  <c:v>837.97</c:v>
                </c:pt>
                <c:pt idx="40">
                  <c:v>1332.706388123866</c:v>
                </c:pt>
                <c:pt idx="41">
                  <c:v>614.9233467217288</c:v>
                </c:pt>
                <c:pt idx="42">
                  <c:v>751.58</c:v>
                </c:pt>
                <c:pt idx="43">
                  <c:v>1067.540331857796</c:v>
                </c:pt>
                <c:pt idx="44">
                  <c:v>1213.437456679451</c:v>
                </c:pt>
                <c:pt idx="45">
                  <c:v>1158.968700463121</c:v>
                </c:pt>
                <c:pt idx="46">
                  <c:v>744.4069089795651</c:v>
                </c:pt>
                <c:pt idx="47">
                  <c:v>965.3241564350079</c:v>
                </c:pt>
                <c:pt idx="48">
                  <c:v>4096.50046046573</c:v>
                </c:pt>
                <c:pt idx="49">
                  <c:v>4216.795098426211</c:v>
                </c:pt>
                <c:pt idx="50">
                  <c:v>1274.86851131946</c:v>
                </c:pt>
                <c:pt idx="51">
                  <c:v>868.2512839784542</c:v>
                </c:pt>
                <c:pt idx="52">
                  <c:v>462.9244167651905</c:v>
                </c:pt>
                <c:pt idx="53">
                  <c:v>531.92</c:v>
                </c:pt>
                <c:pt idx="54">
                  <c:v>909.8106529346799</c:v>
                </c:pt>
                <c:pt idx="55">
                  <c:v>1014.776571123376</c:v>
                </c:pt>
                <c:pt idx="56">
                  <c:v>1407.781473419008</c:v>
                </c:pt>
                <c:pt idx="57">
                  <c:v>1156.886822389934</c:v>
                </c:pt>
                <c:pt idx="58">
                  <c:v>1312.980163871604</c:v>
                </c:pt>
                <c:pt idx="59">
                  <c:v>492.6170917816742</c:v>
                </c:pt>
                <c:pt idx="60" formatCode="#,##0.00">
                  <c:v>1445.39</c:v>
                </c:pt>
                <c:pt idx="61">
                  <c:v>956.2245491564865</c:v>
                </c:pt>
                <c:pt idx="62">
                  <c:v>715.22</c:v>
                </c:pt>
                <c:pt idx="63">
                  <c:v>943.5109306227658</c:v>
                </c:pt>
                <c:pt idx="64">
                  <c:v>1244.465184074411</c:v>
                </c:pt>
                <c:pt idx="65">
                  <c:v>803.16</c:v>
                </c:pt>
                <c:pt idx="66">
                  <c:v>905.0272555406738</c:v>
                </c:pt>
                <c:pt idx="67">
                  <c:v>1197.904195833744</c:v>
                </c:pt>
                <c:pt idx="68">
                  <c:v>883.0</c:v>
                </c:pt>
                <c:pt idx="69">
                  <c:v>496.1333380415971</c:v>
                </c:pt>
                <c:pt idx="70">
                  <c:v>1037.897401533765</c:v>
                </c:pt>
                <c:pt idx="71">
                  <c:v>770.0350401265965</c:v>
                </c:pt>
                <c:pt idx="72">
                  <c:v>2008.98340176159</c:v>
                </c:pt>
                <c:pt idx="73">
                  <c:v>756.5046183120365</c:v>
                </c:pt>
                <c:pt idx="74">
                  <c:v>1221.821460775473</c:v>
                </c:pt>
                <c:pt idx="75">
                  <c:v>688.5704063240466</c:v>
                </c:pt>
                <c:pt idx="76">
                  <c:v>999.9053445887221</c:v>
                </c:pt>
                <c:pt idx="77">
                  <c:v>552.9626129066833</c:v>
                </c:pt>
                <c:pt idx="78">
                  <c:v>897.14</c:v>
                </c:pt>
                <c:pt idx="79">
                  <c:v>1156.808997981</c:v>
                </c:pt>
                <c:pt idx="80">
                  <c:v>779.57</c:v>
                </c:pt>
                <c:pt idx="81">
                  <c:v>1146.887159533074</c:v>
                </c:pt>
                <c:pt idx="82">
                  <c:v>1438.752185020842</c:v>
                </c:pt>
              </c:numCache>
            </c:numRef>
          </c:xVal>
          <c:yVal>
            <c:numRef>
              <c:f>'廟宇(以分局計)'!$D$2:$D$84</c:f>
              <c:numCache>
                <c:formatCode>General</c:formatCode>
                <c:ptCount val="83"/>
                <c:pt idx="0">
                  <c:v>14.26356589147287</c:v>
                </c:pt>
                <c:pt idx="1">
                  <c:v>10.56338028169014</c:v>
                </c:pt>
                <c:pt idx="2">
                  <c:v>5.744125326370754</c:v>
                </c:pt>
                <c:pt idx="3">
                  <c:v>5.560882070949186</c:v>
                </c:pt>
                <c:pt idx="4">
                  <c:v>5.105633802816899</c:v>
                </c:pt>
                <c:pt idx="5">
                  <c:v>4.86322188449848</c:v>
                </c:pt>
                <c:pt idx="6">
                  <c:v>3.773584905660376</c:v>
                </c:pt>
                <c:pt idx="7">
                  <c:v>3.329223181257707</c:v>
                </c:pt>
                <c:pt idx="8">
                  <c:v>3.314121037463977</c:v>
                </c:pt>
                <c:pt idx="9">
                  <c:v>2.598870056497175</c:v>
                </c:pt>
                <c:pt idx="10">
                  <c:v>2.584670231729055</c:v>
                </c:pt>
                <c:pt idx="11">
                  <c:v>2.546583850931676</c:v>
                </c:pt>
                <c:pt idx="12">
                  <c:v>2.50373692077728</c:v>
                </c:pt>
                <c:pt idx="13">
                  <c:v>2.192982456140351</c:v>
                </c:pt>
                <c:pt idx="14">
                  <c:v>2.16076058772688</c:v>
                </c:pt>
                <c:pt idx="15">
                  <c:v>2.083333333333333</c:v>
                </c:pt>
                <c:pt idx="16">
                  <c:v>2.039748953974892</c:v>
                </c:pt>
                <c:pt idx="17">
                  <c:v>2.015677491601344</c:v>
                </c:pt>
                <c:pt idx="18">
                  <c:v>1.936444885799404</c:v>
                </c:pt>
                <c:pt idx="19">
                  <c:v>1.875</c:v>
                </c:pt>
                <c:pt idx="20">
                  <c:v>1.861966236345581</c:v>
                </c:pt>
                <c:pt idx="21">
                  <c:v>1.840490797546012</c:v>
                </c:pt>
                <c:pt idx="22">
                  <c:v>1.749539594843462</c:v>
                </c:pt>
                <c:pt idx="23">
                  <c:v>1.711840228245364</c:v>
                </c:pt>
                <c:pt idx="24">
                  <c:v>1.710526315789474</c:v>
                </c:pt>
                <c:pt idx="25">
                  <c:v>1.39935414424112</c:v>
                </c:pt>
                <c:pt idx="26">
                  <c:v>1.36456014710152</c:v>
                </c:pt>
                <c:pt idx="27">
                  <c:v>1.341589267285862</c:v>
                </c:pt>
                <c:pt idx="28">
                  <c:v>1.320422535211268</c:v>
                </c:pt>
                <c:pt idx="29">
                  <c:v>1.2491672218521</c:v>
                </c:pt>
                <c:pt idx="30">
                  <c:v>1.122725512969416</c:v>
                </c:pt>
                <c:pt idx="31">
                  <c:v>1.095695020746888</c:v>
                </c:pt>
                <c:pt idx="32">
                  <c:v>1.083607776479337</c:v>
                </c:pt>
                <c:pt idx="33">
                  <c:v>1.050788091068301</c:v>
                </c:pt>
                <c:pt idx="34">
                  <c:v>1.005747126436782</c:v>
                </c:pt>
                <c:pt idx="35">
                  <c:v>0.959692898272553</c:v>
                </c:pt>
                <c:pt idx="36">
                  <c:v>0.94722598105548</c:v>
                </c:pt>
                <c:pt idx="37">
                  <c:v>0.880281690140845</c:v>
                </c:pt>
                <c:pt idx="38">
                  <c:v>0.875339571385451</c:v>
                </c:pt>
                <c:pt idx="39">
                  <c:v>0.829346092503987</c:v>
                </c:pt>
                <c:pt idx="40">
                  <c:v>0.826797694415572</c:v>
                </c:pt>
                <c:pt idx="41">
                  <c:v>0.789192081326913</c:v>
                </c:pt>
                <c:pt idx="42">
                  <c:v>0.772106631989597</c:v>
                </c:pt>
                <c:pt idx="43">
                  <c:v>0.771081701848408</c:v>
                </c:pt>
                <c:pt idx="44">
                  <c:v>0.770265313608021</c:v>
                </c:pt>
                <c:pt idx="45">
                  <c:v>0.756775783174938</c:v>
                </c:pt>
                <c:pt idx="46">
                  <c:v>0.743964065131948</c:v>
                </c:pt>
                <c:pt idx="47">
                  <c:v>0.734045134676049</c:v>
                </c:pt>
                <c:pt idx="48">
                  <c:v>0.721068037409867</c:v>
                </c:pt>
                <c:pt idx="49">
                  <c:v>0.717971729863137</c:v>
                </c:pt>
                <c:pt idx="50">
                  <c:v>0.686813186813187</c:v>
                </c:pt>
                <c:pt idx="51">
                  <c:v>0.677275118358758</c:v>
                </c:pt>
                <c:pt idx="52">
                  <c:v>0.639960918417196</c:v>
                </c:pt>
                <c:pt idx="53">
                  <c:v>0.63768115942029</c:v>
                </c:pt>
                <c:pt idx="54">
                  <c:v>0.634067705534659</c:v>
                </c:pt>
                <c:pt idx="55">
                  <c:v>0.571247223103777</c:v>
                </c:pt>
                <c:pt idx="56">
                  <c:v>0.559701492537313</c:v>
                </c:pt>
                <c:pt idx="57">
                  <c:v>0.545133878467212</c:v>
                </c:pt>
                <c:pt idx="58">
                  <c:v>0.527586847482816</c:v>
                </c:pt>
                <c:pt idx="59">
                  <c:v>0.505363675823154</c:v>
                </c:pt>
                <c:pt idx="60">
                  <c:v>0.501882057716437</c:v>
                </c:pt>
                <c:pt idx="61">
                  <c:v>0.482985729967069</c:v>
                </c:pt>
                <c:pt idx="62">
                  <c:v>0.47921760391198</c:v>
                </c:pt>
                <c:pt idx="63">
                  <c:v>0.474984167194427</c:v>
                </c:pt>
                <c:pt idx="64">
                  <c:v>0.45739675901725</c:v>
                </c:pt>
                <c:pt idx="65">
                  <c:v>0.389790687740282</c:v>
                </c:pt>
                <c:pt idx="66">
                  <c:v>0.385642242657965</c:v>
                </c:pt>
                <c:pt idx="67">
                  <c:v>0.36101083032491</c:v>
                </c:pt>
                <c:pt idx="68">
                  <c:v>0.355029585798816</c:v>
                </c:pt>
                <c:pt idx="69">
                  <c:v>0.353982300884956</c:v>
                </c:pt>
                <c:pt idx="70">
                  <c:v>0.35282495178059</c:v>
                </c:pt>
                <c:pt idx="71">
                  <c:v>0.272251308900524</c:v>
                </c:pt>
                <c:pt idx="72">
                  <c:v>0.260125307675095</c:v>
                </c:pt>
                <c:pt idx="73">
                  <c:v>0.23841059602649</c:v>
                </c:pt>
                <c:pt idx="74">
                  <c:v>0.213757758376471</c:v>
                </c:pt>
                <c:pt idx="75">
                  <c:v>0.188173575868164</c:v>
                </c:pt>
                <c:pt idx="76">
                  <c:v>0.186095972351456</c:v>
                </c:pt>
                <c:pt idx="77">
                  <c:v>0.17227518088894</c:v>
                </c:pt>
                <c:pt idx="78">
                  <c:v>0.144533845586977</c:v>
                </c:pt>
                <c:pt idx="79">
                  <c:v>0.142833245402957</c:v>
                </c:pt>
                <c:pt idx="80">
                  <c:v>0.126646403242148</c:v>
                </c:pt>
                <c:pt idx="81">
                  <c:v>0.0877385391533231</c:v>
                </c:pt>
                <c:pt idx="82">
                  <c:v>0.0445822957334743</c:v>
                </c:pt>
              </c:numCache>
            </c:numRef>
          </c:yVal>
          <c:smooth val="0"/>
          <c:extLst xmlns:c16r2="http://schemas.microsoft.com/office/drawing/2015/06/chart">
            <c:ext xmlns:c16="http://schemas.microsoft.com/office/drawing/2014/chart" uri="{C3380CC4-5D6E-409C-BE32-E72D297353CC}">
              <c16:uniqueId val="{00000000-AA62-4B74-84EB-F52E8BD24949}"/>
            </c:ext>
          </c:extLst>
        </c:ser>
        <c:dLbls>
          <c:showLegendKey val="0"/>
          <c:showVal val="0"/>
          <c:showCatName val="0"/>
          <c:showSerName val="0"/>
          <c:showPercent val="0"/>
          <c:showBubbleSize val="0"/>
        </c:dLbls>
        <c:axId val="-2125796960"/>
        <c:axId val="-2041430656"/>
      </c:scatterChart>
      <c:valAx>
        <c:axId val="-21257969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TW" altLang="zh-TW" sz="1000" b="0" i="0" u="none" strike="noStrike" baseline="0">
                    <a:effectLst/>
                  </a:rPr>
                  <a:t>犯罪率</a:t>
                </a:r>
                <a:r>
                  <a:rPr lang="en-US" altLang="zh-TW" sz="1000" b="0" i="0" u="none" strike="noStrike" baseline="0">
                    <a:effectLst/>
                  </a:rPr>
                  <a:t>(</a:t>
                </a:r>
                <a:r>
                  <a:rPr lang="zh-TW" altLang="zh-TW" sz="1000" b="0" i="0" u="none" strike="noStrike" baseline="0">
                    <a:effectLst/>
                  </a:rPr>
                  <a:t>每十萬人</a:t>
                </a:r>
                <a:endParaRPr lang="zh-TW"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041430656"/>
        <c:crosses val="autoZero"/>
        <c:crossBetween val="midCat"/>
      </c:valAx>
      <c:valAx>
        <c:axId val="-20414306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TW" altLang="zh-TW" sz="1000" b="0" i="0" u="none" strike="noStrike" baseline="0">
                    <a:effectLst/>
                  </a:rPr>
                  <a:t>廟宇密度</a:t>
                </a:r>
                <a:r>
                  <a:rPr lang="en-US" altLang="zh-TW" sz="1000" b="0" i="0" u="none" strike="noStrike" baseline="0">
                    <a:effectLst/>
                  </a:rPr>
                  <a:t>(</a:t>
                </a:r>
                <a:r>
                  <a:rPr lang="zh-TW" altLang="zh-TW" sz="1000" b="0" i="0" u="none" strike="noStrike" baseline="0">
                    <a:effectLst/>
                  </a:rPr>
                  <a:t>間數</a:t>
                </a:r>
                <a:r>
                  <a:rPr lang="en-US" altLang="zh-TW" sz="1000" b="0" i="0" u="none" strike="noStrike" baseline="0">
                    <a:effectLst/>
                  </a:rPr>
                  <a:t>/</a:t>
                </a:r>
                <a:r>
                  <a:rPr lang="zh-TW" altLang="zh-TW" sz="1000" b="0" i="0" u="none" strike="noStrike" baseline="0">
                    <a:effectLst/>
                  </a:rPr>
                  <a:t>平方公里</a:t>
                </a:r>
                <a:r>
                  <a:rPr lang="en-US" altLang="zh-TW" sz="1000" b="0" i="0" u="none" strike="noStrike" baseline="0">
                    <a:effectLst/>
                  </a:rPr>
                  <a:t>)</a:t>
                </a:r>
                <a:endParaRPr lang="zh-TW"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25796960"/>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40EBAF-D955-C443-AB02-2BCBC7797572}" type="datetimeFigureOut">
              <a:rPr lang="en-US" smtClean="0"/>
              <a:t>1/2/19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E1DC8B-0A09-DC4E-ABCE-FAAA12F0302B}" type="slidenum">
              <a:rPr lang="en-US" smtClean="0"/>
              <a:t>‹#›</a:t>
            </a:fld>
            <a:endParaRPr lang="en-US"/>
          </a:p>
        </p:txBody>
      </p:sp>
    </p:spTree>
    <p:extLst>
      <p:ext uri="{BB962C8B-B14F-4D97-AF65-F5344CB8AC3E}">
        <p14:creationId xmlns:p14="http://schemas.microsoft.com/office/powerpoint/2010/main" val="2068574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A641A-FC50-3840-A830-42D90553FE8C}" type="datetimeFigureOut">
              <a:rPr lang="en-US" smtClean="0"/>
              <a:t>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896355-3DDC-9949-861F-AD0908BFCC23}" type="slidenum">
              <a:rPr lang="en-US" smtClean="0"/>
              <a:t>‹#›</a:t>
            </a:fld>
            <a:endParaRPr lang="en-US"/>
          </a:p>
        </p:txBody>
      </p:sp>
    </p:spTree>
    <p:extLst>
      <p:ext uri="{BB962C8B-B14F-4D97-AF65-F5344CB8AC3E}">
        <p14:creationId xmlns:p14="http://schemas.microsoft.com/office/powerpoint/2010/main" val="209977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1866900" y="2269847"/>
            <a:ext cx="4229100" cy="1621619"/>
          </a:xfrm>
        </p:spPr>
        <p:txBody>
          <a:bodyPr/>
          <a:lstStyle>
            <a:lvl1pPr>
              <a:defRPr sz="3600"/>
            </a:lvl1pPr>
          </a:lstStyle>
          <a:p>
            <a:r>
              <a:rPr lang="en-US" dirty="0" smtClean="0"/>
              <a:t>Click to edit master title style</a:t>
            </a:r>
            <a:endParaRPr lang="en-US" dirty="0"/>
          </a:p>
        </p:txBody>
      </p:sp>
    </p:spTree>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1866900" y="2269847"/>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208554923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4" name="Picture Placeholder 4"/>
          <p:cNvSpPr>
            <a:spLocks noGrp="1"/>
          </p:cNvSpPr>
          <p:nvPr>
            <p:ph type="pic" sz="quarter" idx="11" hasCustomPrompt="1"/>
          </p:nvPr>
        </p:nvSpPr>
        <p:spPr>
          <a:xfrm>
            <a:off x="5067299" y="2727297"/>
            <a:ext cx="6210301" cy="3315694"/>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5" name="Picture Placeholder 4"/>
          <p:cNvSpPr>
            <a:spLocks noGrp="1"/>
          </p:cNvSpPr>
          <p:nvPr>
            <p:ph type="pic" sz="quarter" idx="12" hasCustomPrompt="1"/>
          </p:nvPr>
        </p:nvSpPr>
        <p:spPr>
          <a:xfrm>
            <a:off x="7124701" y="0"/>
            <a:ext cx="5067300" cy="3429000"/>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6" name="Title 4"/>
          <p:cNvSpPr>
            <a:spLocks noGrp="1"/>
          </p:cNvSpPr>
          <p:nvPr>
            <p:ph type="title" hasCustomPrompt="1"/>
          </p:nvPr>
        </p:nvSpPr>
        <p:spPr>
          <a:xfrm>
            <a:off x="1866900" y="2269847"/>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597872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4" name="Picture Placeholder 4"/>
          <p:cNvSpPr>
            <a:spLocks noGrp="1"/>
          </p:cNvSpPr>
          <p:nvPr>
            <p:ph type="pic" sz="quarter" idx="11" hasCustomPrompt="1"/>
          </p:nvPr>
        </p:nvSpPr>
        <p:spPr>
          <a:xfrm>
            <a:off x="5067300" y="1"/>
            <a:ext cx="2057400" cy="3429000"/>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5" name="Picture Placeholder 4"/>
          <p:cNvSpPr>
            <a:spLocks noGrp="1"/>
          </p:cNvSpPr>
          <p:nvPr>
            <p:ph type="pic" sz="quarter" idx="12" hasCustomPrompt="1"/>
          </p:nvPr>
        </p:nvSpPr>
        <p:spPr>
          <a:xfrm>
            <a:off x="7124700" y="1"/>
            <a:ext cx="2095500" cy="3920066"/>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6" name="Picture Placeholder 4"/>
          <p:cNvSpPr>
            <a:spLocks noGrp="1"/>
          </p:cNvSpPr>
          <p:nvPr>
            <p:ph type="pic" sz="quarter" idx="13" hasCustomPrompt="1"/>
          </p:nvPr>
        </p:nvSpPr>
        <p:spPr>
          <a:xfrm>
            <a:off x="9220200" y="1"/>
            <a:ext cx="2057400" cy="2158999"/>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7" name="Picture Placeholder 4"/>
          <p:cNvSpPr>
            <a:spLocks noGrp="1"/>
          </p:cNvSpPr>
          <p:nvPr>
            <p:ph type="pic" sz="quarter" idx="14" hasCustomPrompt="1"/>
          </p:nvPr>
        </p:nvSpPr>
        <p:spPr>
          <a:xfrm>
            <a:off x="11277600" y="1"/>
            <a:ext cx="2057400" cy="2971799"/>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8" name="Picture Placeholder 4"/>
          <p:cNvSpPr>
            <a:spLocks noGrp="1"/>
          </p:cNvSpPr>
          <p:nvPr>
            <p:ph type="pic" sz="quarter" idx="15" hasCustomPrompt="1"/>
          </p:nvPr>
        </p:nvSpPr>
        <p:spPr>
          <a:xfrm>
            <a:off x="2971800" y="1"/>
            <a:ext cx="2095500" cy="3615266"/>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9" name="Picture Placeholder 4"/>
          <p:cNvSpPr>
            <a:spLocks noGrp="1"/>
          </p:cNvSpPr>
          <p:nvPr>
            <p:ph type="pic" sz="quarter" idx="16" hasCustomPrompt="1"/>
          </p:nvPr>
        </p:nvSpPr>
        <p:spPr>
          <a:xfrm>
            <a:off x="914400" y="1"/>
            <a:ext cx="2057400" cy="3047999"/>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10" name="Picture Placeholder 4"/>
          <p:cNvSpPr>
            <a:spLocks noGrp="1"/>
          </p:cNvSpPr>
          <p:nvPr>
            <p:ph type="pic" sz="quarter" idx="17" hasCustomPrompt="1"/>
          </p:nvPr>
        </p:nvSpPr>
        <p:spPr>
          <a:xfrm>
            <a:off x="-1143000" y="1"/>
            <a:ext cx="2057400" cy="2683932"/>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11" name="Title 4"/>
          <p:cNvSpPr>
            <a:spLocks noGrp="1"/>
          </p:cNvSpPr>
          <p:nvPr>
            <p:ph type="title" hasCustomPrompt="1"/>
          </p:nvPr>
        </p:nvSpPr>
        <p:spPr>
          <a:xfrm>
            <a:off x="1866900" y="4434997"/>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370434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0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5" name="Picture Placeholder 4"/>
          <p:cNvSpPr>
            <a:spLocks noGrp="1"/>
          </p:cNvSpPr>
          <p:nvPr>
            <p:ph type="pic" sz="quarter" idx="11" hasCustomPrompt="1"/>
          </p:nvPr>
        </p:nvSpPr>
        <p:spPr>
          <a:xfrm>
            <a:off x="1866901" y="3429000"/>
            <a:ext cx="4229100" cy="2521857"/>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6" name="Picture Placeholder 4"/>
          <p:cNvSpPr>
            <a:spLocks noGrp="1"/>
          </p:cNvSpPr>
          <p:nvPr>
            <p:ph type="pic" sz="quarter" idx="12" hasCustomPrompt="1"/>
          </p:nvPr>
        </p:nvSpPr>
        <p:spPr>
          <a:xfrm>
            <a:off x="6489701" y="3429000"/>
            <a:ext cx="4229100" cy="2521857"/>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Tree>
    <p:extLst>
      <p:ext uri="{BB962C8B-B14F-4D97-AF65-F5344CB8AC3E}">
        <p14:creationId xmlns:p14="http://schemas.microsoft.com/office/powerpoint/2010/main" val="331935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7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7" name="Title 4"/>
          <p:cNvSpPr>
            <a:spLocks noGrp="1"/>
          </p:cNvSpPr>
          <p:nvPr>
            <p:ph type="title" hasCustomPrompt="1"/>
          </p:nvPr>
        </p:nvSpPr>
        <p:spPr>
          <a:xfrm>
            <a:off x="1866900" y="1013541"/>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821707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Tree>
    <p:extLst>
      <p:ext uri="{BB962C8B-B14F-4D97-AF65-F5344CB8AC3E}">
        <p14:creationId xmlns:p14="http://schemas.microsoft.com/office/powerpoint/2010/main" val="75694164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0_Custom Layout">
    <p:spTree>
      <p:nvGrpSpPr>
        <p:cNvPr id="1" name=""/>
        <p:cNvGrpSpPr/>
        <p:nvPr/>
      </p:nvGrpSpPr>
      <p:grpSpPr>
        <a:xfrm>
          <a:off x="0" y="0"/>
          <a:ext cx="0" cy="0"/>
          <a:chOff x="0" y="0"/>
          <a:chExt cx="0" cy="0"/>
        </a:xfrm>
      </p:grpSpPr>
      <p:sp>
        <p:nvSpPr>
          <p:cNvPr id="4" name="Picture Placeholder 4"/>
          <p:cNvSpPr>
            <a:spLocks noGrp="1"/>
          </p:cNvSpPr>
          <p:nvPr>
            <p:ph type="pic" sz="quarter" idx="10" hasCustomPrompt="1"/>
          </p:nvPr>
        </p:nvSpPr>
        <p:spPr>
          <a:xfrm>
            <a:off x="0" y="0"/>
            <a:ext cx="12192000" cy="6858000"/>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1216434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7" name="Title 4"/>
          <p:cNvSpPr>
            <a:spLocks noGrp="1"/>
          </p:cNvSpPr>
          <p:nvPr>
            <p:ph type="title" hasCustomPrompt="1"/>
          </p:nvPr>
        </p:nvSpPr>
        <p:spPr>
          <a:xfrm>
            <a:off x="1866900" y="1013541"/>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29750643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1866900" y="2269847"/>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7165495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4" name="Picture Placeholder 4"/>
          <p:cNvSpPr>
            <a:spLocks noGrp="1"/>
          </p:cNvSpPr>
          <p:nvPr>
            <p:ph type="pic" sz="quarter" idx="11" hasCustomPrompt="1"/>
          </p:nvPr>
        </p:nvSpPr>
        <p:spPr>
          <a:xfrm>
            <a:off x="5067299" y="2727297"/>
            <a:ext cx="6210301" cy="3315694"/>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5" name="Picture Placeholder 4"/>
          <p:cNvSpPr>
            <a:spLocks noGrp="1"/>
          </p:cNvSpPr>
          <p:nvPr>
            <p:ph type="pic" sz="quarter" idx="12" hasCustomPrompt="1"/>
          </p:nvPr>
        </p:nvSpPr>
        <p:spPr>
          <a:xfrm>
            <a:off x="7124701" y="0"/>
            <a:ext cx="5067300" cy="3429000"/>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6" name="Title 4"/>
          <p:cNvSpPr>
            <a:spLocks noGrp="1"/>
          </p:cNvSpPr>
          <p:nvPr>
            <p:ph type="title" hasCustomPrompt="1"/>
          </p:nvPr>
        </p:nvSpPr>
        <p:spPr>
          <a:xfrm>
            <a:off x="1866900" y="2269847"/>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93686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Tree>
    <p:extLst>
      <p:ext uri="{BB962C8B-B14F-4D97-AF65-F5344CB8AC3E}">
        <p14:creationId xmlns:p14="http://schemas.microsoft.com/office/powerpoint/2010/main" val="209164393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5" name="Picture Placeholder 4"/>
          <p:cNvSpPr>
            <a:spLocks noGrp="1"/>
          </p:cNvSpPr>
          <p:nvPr>
            <p:ph type="pic" sz="quarter" idx="11" hasCustomPrompt="1"/>
          </p:nvPr>
        </p:nvSpPr>
        <p:spPr>
          <a:xfrm>
            <a:off x="1866901" y="3429000"/>
            <a:ext cx="4229100" cy="2521857"/>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6" name="Picture Placeholder 4"/>
          <p:cNvSpPr>
            <a:spLocks noGrp="1"/>
          </p:cNvSpPr>
          <p:nvPr>
            <p:ph type="pic" sz="quarter" idx="12" hasCustomPrompt="1"/>
          </p:nvPr>
        </p:nvSpPr>
        <p:spPr>
          <a:xfrm>
            <a:off x="6489701" y="3429000"/>
            <a:ext cx="4229100" cy="2521857"/>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Tree>
    <p:extLst>
      <p:ext uri="{BB962C8B-B14F-4D97-AF65-F5344CB8AC3E}">
        <p14:creationId xmlns:p14="http://schemas.microsoft.com/office/powerpoint/2010/main" val="41440616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9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4" name="Picture Placeholder 4"/>
          <p:cNvSpPr>
            <a:spLocks noGrp="1"/>
          </p:cNvSpPr>
          <p:nvPr>
            <p:ph type="pic" sz="quarter" idx="11" hasCustomPrompt="1"/>
          </p:nvPr>
        </p:nvSpPr>
        <p:spPr>
          <a:xfrm>
            <a:off x="5067300" y="1"/>
            <a:ext cx="2057400" cy="3429000"/>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5" name="Picture Placeholder 4"/>
          <p:cNvSpPr>
            <a:spLocks noGrp="1"/>
          </p:cNvSpPr>
          <p:nvPr>
            <p:ph type="pic" sz="quarter" idx="12" hasCustomPrompt="1"/>
          </p:nvPr>
        </p:nvSpPr>
        <p:spPr>
          <a:xfrm>
            <a:off x="7124700" y="1"/>
            <a:ext cx="2095500" cy="3920066"/>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6" name="Picture Placeholder 4"/>
          <p:cNvSpPr>
            <a:spLocks noGrp="1"/>
          </p:cNvSpPr>
          <p:nvPr>
            <p:ph type="pic" sz="quarter" idx="13" hasCustomPrompt="1"/>
          </p:nvPr>
        </p:nvSpPr>
        <p:spPr>
          <a:xfrm>
            <a:off x="9220200" y="1"/>
            <a:ext cx="2057400" cy="2158999"/>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7" name="Picture Placeholder 4"/>
          <p:cNvSpPr>
            <a:spLocks noGrp="1"/>
          </p:cNvSpPr>
          <p:nvPr>
            <p:ph type="pic" sz="quarter" idx="14" hasCustomPrompt="1"/>
          </p:nvPr>
        </p:nvSpPr>
        <p:spPr>
          <a:xfrm>
            <a:off x="11277600" y="1"/>
            <a:ext cx="2057400" cy="2971799"/>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8" name="Picture Placeholder 4"/>
          <p:cNvSpPr>
            <a:spLocks noGrp="1"/>
          </p:cNvSpPr>
          <p:nvPr>
            <p:ph type="pic" sz="quarter" idx="15" hasCustomPrompt="1"/>
          </p:nvPr>
        </p:nvSpPr>
        <p:spPr>
          <a:xfrm>
            <a:off x="2971800" y="1"/>
            <a:ext cx="2095500" cy="3615266"/>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9" name="Picture Placeholder 4"/>
          <p:cNvSpPr>
            <a:spLocks noGrp="1"/>
          </p:cNvSpPr>
          <p:nvPr>
            <p:ph type="pic" sz="quarter" idx="16" hasCustomPrompt="1"/>
          </p:nvPr>
        </p:nvSpPr>
        <p:spPr>
          <a:xfrm>
            <a:off x="914400" y="1"/>
            <a:ext cx="2057400" cy="3047999"/>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10" name="Picture Placeholder 4"/>
          <p:cNvSpPr>
            <a:spLocks noGrp="1"/>
          </p:cNvSpPr>
          <p:nvPr>
            <p:ph type="pic" sz="quarter" idx="17" hasCustomPrompt="1"/>
          </p:nvPr>
        </p:nvSpPr>
        <p:spPr>
          <a:xfrm>
            <a:off x="-1143000" y="1"/>
            <a:ext cx="2057400" cy="2683932"/>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11" name="Title 4"/>
          <p:cNvSpPr>
            <a:spLocks noGrp="1"/>
          </p:cNvSpPr>
          <p:nvPr>
            <p:ph type="title" hasCustomPrompt="1"/>
          </p:nvPr>
        </p:nvSpPr>
        <p:spPr>
          <a:xfrm>
            <a:off x="1866900" y="4434997"/>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352373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1_Custom Layout">
    <p:spTree>
      <p:nvGrpSpPr>
        <p:cNvPr id="1" name=""/>
        <p:cNvGrpSpPr/>
        <p:nvPr/>
      </p:nvGrpSpPr>
      <p:grpSpPr>
        <a:xfrm>
          <a:off x="0" y="0"/>
          <a:ext cx="0" cy="0"/>
          <a:chOff x="0" y="0"/>
          <a:chExt cx="0" cy="0"/>
        </a:xfrm>
      </p:grpSpPr>
      <p:sp>
        <p:nvSpPr>
          <p:cNvPr id="4" name="Picture Placeholder 4"/>
          <p:cNvSpPr>
            <a:spLocks noGrp="1"/>
          </p:cNvSpPr>
          <p:nvPr>
            <p:ph type="pic" sz="quarter" idx="10" hasCustomPrompt="1"/>
          </p:nvPr>
        </p:nvSpPr>
        <p:spPr>
          <a:xfrm>
            <a:off x="0" y="0"/>
            <a:ext cx="12192000" cy="6858000"/>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31586790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9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7" name="Title 4"/>
          <p:cNvSpPr>
            <a:spLocks noGrp="1"/>
          </p:cNvSpPr>
          <p:nvPr>
            <p:ph type="title" hasCustomPrompt="1"/>
          </p:nvPr>
        </p:nvSpPr>
        <p:spPr>
          <a:xfrm>
            <a:off x="1866900" y="1013541"/>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25162993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1866900" y="2269847"/>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324341519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4" name="Picture Placeholder 4"/>
          <p:cNvSpPr>
            <a:spLocks noGrp="1"/>
          </p:cNvSpPr>
          <p:nvPr>
            <p:ph type="pic" sz="quarter" idx="11" hasCustomPrompt="1"/>
          </p:nvPr>
        </p:nvSpPr>
        <p:spPr>
          <a:xfrm>
            <a:off x="5067299" y="2727297"/>
            <a:ext cx="6210301" cy="3315694"/>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5" name="Picture Placeholder 4"/>
          <p:cNvSpPr>
            <a:spLocks noGrp="1"/>
          </p:cNvSpPr>
          <p:nvPr>
            <p:ph type="pic" sz="quarter" idx="12" hasCustomPrompt="1"/>
          </p:nvPr>
        </p:nvSpPr>
        <p:spPr>
          <a:xfrm>
            <a:off x="7124701" y="0"/>
            <a:ext cx="5067300" cy="3429000"/>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6" name="Title 4"/>
          <p:cNvSpPr>
            <a:spLocks noGrp="1"/>
          </p:cNvSpPr>
          <p:nvPr>
            <p:ph type="title" hasCustomPrompt="1"/>
          </p:nvPr>
        </p:nvSpPr>
        <p:spPr>
          <a:xfrm>
            <a:off x="1866900" y="2269847"/>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8679333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5" name="Picture Placeholder 4"/>
          <p:cNvSpPr>
            <a:spLocks noGrp="1"/>
          </p:cNvSpPr>
          <p:nvPr>
            <p:ph type="pic" sz="quarter" idx="11" hasCustomPrompt="1"/>
          </p:nvPr>
        </p:nvSpPr>
        <p:spPr>
          <a:xfrm>
            <a:off x="1866901" y="3429000"/>
            <a:ext cx="4229100" cy="2521857"/>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6" name="Picture Placeholder 4"/>
          <p:cNvSpPr>
            <a:spLocks noGrp="1"/>
          </p:cNvSpPr>
          <p:nvPr>
            <p:ph type="pic" sz="quarter" idx="12" hasCustomPrompt="1"/>
          </p:nvPr>
        </p:nvSpPr>
        <p:spPr>
          <a:xfrm>
            <a:off x="6489701" y="3429000"/>
            <a:ext cx="4229100" cy="2521857"/>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Tree>
    <p:extLst>
      <p:ext uri="{BB962C8B-B14F-4D97-AF65-F5344CB8AC3E}">
        <p14:creationId xmlns:p14="http://schemas.microsoft.com/office/powerpoint/2010/main" val="10654495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4" name="Picture Placeholder 4"/>
          <p:cNvSpPr>
            <a:spLocks noGrp="1"/>
          </p:cNvSpPr>
          <p:nvPr>
            <p:ph type="pic" sz="quarter" idx="11" hasCustomPrompt="1"/>
          </p:nvPr>
        </p:nvSpPr>
        <p:spPr>
          <a:xfrm>
            <a:off x="5067300" y="1"/>
            <a:ext cx="2057400" cy="3429000"/>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5" name="Picture Placeholder 4"/>
          <p:cNvSpPr>
            <a:spLocks noGrp="1"/>
          </p:cNvSpPr>
          <p:nvPr>
            <p:ph type="pic" sz="quarter" idx="12" hasCustomPrompt="1"/>
          </p:nvPr>
        </p:nvSpPr>
        <p:spPr>
          <a:xfrm>
            <a:off x="7124700" y="1"/>
            <a:ext cx="2095500" cy="3920066"/>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6" name="Picture Placeholder 4"/>
          <p:cNvSpPr>
            <a:spLocks noGrp="1"/>
          </p:cNvSpPr>
          <p:nvPr>
            <p:ph type="pic" sz="quarter" idx="13" hasCustomPrompt="1"/>
          </p:nvPr>
        </p:nvSpPr>
        <p:spPr>
          <a:xfrm>
            <a:off x="9220200" y="1"/>
            <a:ext cx="2057400" cy="2158999"/>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7" name="Picture Placeholder 4"/>
          <p:cNvSpPr>
            <a:spLocks noGrp="1"/>
          </p:cNvSpPr>
          <p:nvPr>
            <p:ph type="pic" sz="quarter" idx="14" hasCustomPrompt="1"/>
          </p:nvPr>
        </p:nvSpPr>
        <p:spPr>
          <a:xfrm>
            <a:off x="11277600" y="1"/>
            <a:ext cx="2057400" cy="2971799"/>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8" name="Picture Placeholder 4"/>
          <p:cNvSpPr>
            <a:spLocks noGrp="1"/>
          </p:cNvSpPr>
          <p:nvPr>
            <p:ph type="pic" sz="quarter" idx="15" hasCustomPrompt="1"/>
          </p:nvPr>
        </p:nvSpPr>
        <p:spPr>
          <a:xfrm>
            <a:off x="2971800" y="1"/>
            <a:ext cx="2095500" cy="3615266"/>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9" name="Picture Placeholder 4"/>
          <p:cNvSpPr>
            <a:spLocks noGrp="1"/>
          </p:cNvSpPr>
          <p:nvPr>
            <p:ph type="pic" sz="quarter" idx="16" hasCustomPrompt="1"/>
          </p:nvPr>
        </p:nvSpPr>
        <p:spPr>
          <a:xfrm>
            <a:off x="914400" y="1"/>
            <a:ext cx="2057400" cy="3047999"/>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10" name="Picture Placeholder 4"/>
          <p:cNvSpPr>
            <a:spLocks noGrp="1"/>
          </p:cNvSpPr>
          <p:nvPr>
            <p:ph type="pic" sz="quarter" idx="17" hasCustomPrompt="1"/>
          </p:nvPr>
        </p:nvSpPr>
        <p:spPr>
          <a:xfrm>
            <a:off x="-1143000" y="1"/>
            <a:ext cx="2057400" cy="2683932"/>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11" name="Title 4"/>
          <p:cNvSpPr>
            <a:spLocks noGrp="1"/>
          </p:cNvSpPr>
          <p:nvPr>
            <p:ph type="title" hasCustomPrompt="1"/>
          </p:nvPr>
        </p:nvSpPr>
        <p:spPr>
          <a:xfrm>
            <a:off x="1866900" y="4434997"/>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33403912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52_Custom Layout">
    <p:spTree>
      <p:nvGrpSpPr>
        <p:cNvPr id="1" name=""/>
        <p:cNvGrpSpPr/>
        <p:nvPr/>
      </p:nvGrpSpPr>
      <p:grpSpPr>
        <a:xfrm>
          <a:off x="0" y="0"/>
          <a:ext cx="0" cy="0"/>
          <a:chOff x="0" y="0"/>
          <a:chExt cx="0" cy="0"/>
        </a:xfrm>
      </p:grpSpPr>
      <p:sp>
        <p:nvSpPr>
          <p:cNvPr id="4" name="Picture Placeholder 4"/>
          <p:cNvSpPr>
            <a:spLocks noGrp="1"/>
          </p:cNvSpPr>
          <p:nvPr>
            <p:ph type="pic" sz="quarter" idx="10" hasCustomPrompt="1"/>
          </p:nvPr>
        </p:nvSpPr>
        <p:spPr>
          <a:xfrm>
            <a:off x="0" y="0"/>
            <a:ext cx="12192000" cy="6858000"/>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16170862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0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7" name="Title 4"/>
          <p:cNvSpPr>
            <a:spLocks noGrp="1"/>
          </p:cNvSpPr>
          <p:nvPr>
            <p:ph type="title" hasCustomPrompt="1"/>
          </p:nvPr>
        </p:nvSpPr>
        <p:spPr>
          <a:xfrm>
            <a:off x="1866900" y="1013541"/>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094364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4" name="Picture Placeholder 4"/>
          <p:cNvSpPr>
            <a:spLocks noGrp="1"/>
          </p:cNvSpPr>
          <p:nvPr>
            <p:ph type="pic" sz="quarter" idx="11" hasCustomPrompt="1"/>
          </p:nvPr>
        </p:nvSpPr>
        <p:spPr>
          <a:xfrm>
            <a:off x="5067299" y="2727297"/>
            <a:ext cx="6210301" cy="3315694"/>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5" name="Picture Placeholder 4"/>
          <p:cNvSpPr>
            <a:spLocks noGrp="1"/>
          </p:cNvSpPr>
          <p:nvPr>
            <p:ph type="pic" sz="quarter" idx="12" hasCustomPrompt="1"/>
          </p:nvPr>
        </p:nvSpPr>
        <p:spPr>
          <a:xfrm>
            <a:off x="7124701" y="0"/>
            <a:ext cx="5067300" cy="3429000"/>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6" name="Title 4"/>
          <p:cNvSpPr>
            <a:spLocks noGrp="1"/>
          </p:cNvSpPr>
          <p:nvPr>
            <p:ph type="title" hasCustomPrompt="1"/>
          </p:nvPr>
        </p:nvSpPr>
        <p:spPr>
          <a:xfrm>
            <a:off x="1866900" y="2269847"/>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7515824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1866900" y="2269847"/>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335661779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4" name="Picture Placeholder 4"/>
          <p:cNvSpPr>
            <a:spLocks noGrp="1"/>
          </p:cNvSpPr>
          <p:nvPr>
            <p:ph type="pic" sz="quarter" idx="11" hasCustomPrompt="1"/>
          </p:nvPr>
        </p:nvSpPr>
        <p:spPr>
          <a:xfrm>
            <a:off x="5067299" y="2727297"/>
            <a:ext cx="6210301" cy="3315694"/>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5" name="Picture Placeholder 4"/>
          <p:cNvSpPr>
            <a:spLocks noGrp="1"/>
          </p:cNvSpPr>
          <p:nvPr>
            <p:ph type="pic" sz="quarter" idx="12" hasCustomPrompt="1"/>
          </p:nvPr>
        </p:nvSpPr>
        <p:spPr>
          <a:xfrm>
            <a:off x="7124701" y="0"/>
            <a:ext cx="5067300" cy="3429000"/>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6" name="Title 4"/>
          <p:cNvSpPr>
            <a:spLocks noGrp="1"/>
          </p:cNvSpPr>
          <p:nvPr>
            <p:ph type="title" hasCustomPrompt="1"/>
          </p:nvPr>
        </p:nvSpPr>
        <p:spPr>
          <a:xfrm>
            <a:off x="1866900" y="2269847"/>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41009006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5" name="Picture Placeholder 4"/>
          <p:cNvSpPr>
            <a:spLocks noGrp="1"/>
          </p:cNvSpPr>
          <p:nvPr>
            <p:ph type="pic" sz="quarter" idx="11" hasCustomPrompt="1"/>
          </p:nvPr>
        </p:nvSpPr>
        <p:spPr>
          <a:xfrm>
            <a:off x="1866901" y="3429000"/>
            <a:ext cx="4229100" cy="2521857"/>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6" name="Picture Placeholder 4"/>
          <p:cNvSpPr>
            <a:spLocks noGrp="1"/>
          </p:cNvSpPr>
          <p:nvPr>
            <p:ph type="pic" sz="quarter" idx="12" hasCustomPrompt="1"/>
          </p:nvPr>
        </p:nvSpPr>
        <p:spPr>
          <a:xfrm>
            <a:off x="6489701" y="3429000"/>
            <a:ext cx="4229100" cy="2521857"/>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Tree>
    <p:extLst>
      <p:ext uri="{BB962C8B-B14F-4D97-AF65-F5344CB8AC3E}">
        <p14:creationId xmlns:p14="http://schemas.microsoft.com/office/powerpoint/2010/main" val="13931720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4" name="Picture Placeholder 4"/>
          <p:cNvSpPr>
            <a:spLocks noGrp="1"/>
          </p:cNvSpPr>
          <p:nvPr>
            <p:ph type="pic" sz="quarter" idx="11" hasCustomPrompt="1"/>
          </p:nvPr>
        </p:nvSpPr>
        <p:spPr>
          <a:xfrm>
            <a:off x="5067300" y="1"/>
            <a:ext cx="2057400" cy="3429000"/>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5" name="Picture Placeholder 4"/>
          <p:cNvSpPr>
            <a:spLocks noGrp="1"/>
          </p:cNvSpPr>
          <p:nvPr>
            <p:ph type="pic" sz="quarter" idx="12" hasCustomPrompt="1"/>
          </p:nvPr>
        </p:nvSpPr>
        <p:spPr>
          <a:xfrm>
            <a:off x="7124700" y="1"/>
            <a:ext cx="2095500" cy="3920066"/>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6" name="Picture Placeholder 4"/>
          <p:cNvSpPr>
            <a:spLocks noGrp="1"/>
          </p:cNvSpPr>
          <p:nvPr>
            <p:ph type="pic" sz="quarter" idx="13" hasCustomPrompt="1"/>
          </p:nvPr>
        </p:nvSpPr>
        <p:spPr>
          <a:xfrm>
            <a:off x="9220200" y="1"/>
            <a:ext cx="2057400" cy="2158999"/>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7" name="Picture Placeholder 4"/>
          <p:cNvSpPr>
            <a:spLocks noGrp="1"/>
          </p:cNvSpPr>
          <p:nvPr>
            <p:ph type="pic" sz="quarter" idx="14" hasCustomPrompt="1"/>
          </p:nvPr>
        </p:nvSpPr>
        <p:spPr>
          <a:xfrm>
            <a:off x="11277600" y="1"/>
            <a:ext cx="2057400" cy="2971799"/>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8" name="Picture Placeholder 4"/>
          <p:cNvSpPr>
            <a:spLocks noGrp="1"/>
          </p:cNvSpPr>
          <p:nvPr>
            <p:ph type="pic" sz="quarter" idx="15" hasCustomPrompt="1"/>
          </p:nvPr>
        </p:nvSpPr>
        <p:spPr>
          <a:xfrm>
            <a:off x="2971800" y="1"/>
            <a:ext cx="2095500" cy="3615266"/>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9" name="Picture Placeholder 4"/>
          <p:cNvSpPr>
            <a:spLocks noGrp="1"/>
          </p:cNvSpPr>
          <p:nvPr>
            <p:ph type="pic" sz="quarter" idx="16" hasCustomPrompt="1"/>
          </p:nvPr>
        </p:nvSpPr>
        <p:spPr>
          <a:xfrm>
            <a:off x="914400" y="1"/>
            <a:ext cx="2057400" cy="3047999"/>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10" name="Picture Placeholder 4"/>
          <p:cNvSpPr>
            <a:spLocks noGrp="1"/>
          </p:cNvSpPr>
          <p:nvPr>
            <p:ph type="pic" sz="quarter" idx="17" hasCustomPrompt="1"/>
          </p:nvPr>
        </p:nvSpPr>
        <p:spPr>
          <a:xfrm>
            <a:off x="-1143000" y="1"/>
            <a:ext cx="2057400" cy="2683932"/>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11" name="Title 4"/>
          <p:cNvSpPr>
            <a:spLocks noGrp="1"/>
          </p:cNvSpPr>
          <p:nvPr>
            <p:ph type="title" hasCustomPrompt="1"/>
          </p:nvPr>
        </p:nvSpPr>
        <p:spPr>
          <a:xfrm>
            <a:off x="1866900" y="4434997"/>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3033454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1/2/19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8D877B3-D348-4611-9BDB-C5374591D951}" type="slidenum">
              <a:rPr lang="en-US" smtClean="0"/>
              <a:pPr/>
              <a:t>‹#›</a:t>
            </a:fld>
            <a:endParaRPr lang="en-US" dirty="0" smtClean="0"/>
          </a:p>
        </p:txBody>
      </p:sp>
    </p:spTree>
    <p:extLst>
      <p:ext uri="{BB962C8B-B14F-4D97-AF65-F5344CB8AC3E}">
        <p14:creationId xmlns:p14="http://schemas.microsoft.com/office/powerpoint/2010/main" val="3026626846"/>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1/2/19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8D877B3-D348-4611-9BDB-C5374591D951}" type="slidenum">
              <a:rPr lang="en-US" smtClean="0"/>
              <a:pPr/>
              <a:t>‹#›</a:t>
            </a:fld>
            <a:endParaRPr lang="en-US" dirty="0" smtClean="0"/>
          </a:p>
        </p:txBody>
      </p:sp>
    </p:spTree>
    <p:extLst>
      <p:ext uri="{BB962C8B-B14F-4D97-AF65-F5344CB8AC3E}">
        <p14:creationId xmlns:p14="http://schemas.microsoft.com/office/powerpoint/2010/main" val="1814347998"/>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F34E6425-0181-43F2-84FC-787E803FD2F8}" type="datetimeFigureOut">
              <a:rPr lang="en-US" smtClean="0"/>
              <a:t>1/2/19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8D877B3-D348-4611-9BDB-C5374591D951}" type="slidenum">
              <a:rPr lang="en-US" smtClean="0"/>
              <a:pPr/>
              <a:t>‹#›</a:t>
            </a:fld>
            <a:endParaRPr lang="en-US" dirty="0" smtClean="0"/>
          </a:p>
        </p:txBody>
      </p:sp>
    </p:spTree>
    <p:extLst>
      <p:ext uri="{BB962C8B-B14F-4D97-AF65-F5344CB8AC3E}">
        <p14:creationId xmlns:p14="http://schemas.microsoft.com/office/powerpoint/2010/main" val="3973507071"/>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1/2/19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8D877B3-D348-4611-9BDB-C5374591D951}" type="slidenum">
              <a:rPr lang="en-US" smtClean="0"/>
              <a:pPr/>
              <a:t>‹#›</a:t>
            </a:fld>
            <a:endParaRPr lang="en-US" dirty="0" smtClean="0"/>
          </a:p>
        </p:txBody>
      </p:sp>
    </p:spTree>
    <p:extLst>
      <p:ext uri="{BB962C8B-B14F-4D97-AF65-F5344CB8AC3E}">
        <p14:creationId xmlns:p14="http://schemas.microsoft.com/office/powerpoint/2010/main" val="4180751806"/>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845127" y="2507550"/>
            <a:ext cx="5156200" cy="36805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72200" y="2507550"/>
            <a:ext cx="5181601" cy="36805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Date Placeholder 6"/>
          <p:cNvSpPr>
            <a:spLocks noGrp="1"/>
          </p:cNvSpPr>
          <p:nvPr>
            <p:ph type="dt" sz="half" idx="10"/>
          </p:nvPr>
        </p:nvSpPr>
        <p:spPr/>
        <p:txBody>
          <a:bodyPr/>
          <a:lstStyle/>
          <a:p>
            <a:fld id="{5FDD63B2-E120-4ED8-B27B-C685F510A5FE}" type="datetimeFigureOut">
              <a:rPr lang="en-US" smtClean="0"/>
              <a:t>1/2/19</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8D877B3-D348-4611-9BDB-C5374591D951}" type="slidenum">
              <a:rPr lang="en-US" smtClean="0"/>
              <a:pPr/>
              <a:t>‹#›</a:t>
            </a:fld>
            <a:endParaRPr lang="en-US" dirty="0" smtClean="0"/>
          </a:p>
        </p:txBody>
      </p:sp>
      <p:sp>
        <p:nvSpPr>
          <p:cNvPr id="10" name="Title 9"/>
          <p:cNvSpPr>
            <a:spLocks noGrp="1"/>
          </p:cNvSpPr>
          <p:nvPr>
            <p:ph type="title"/>
          </p:nvPr>
        </p:nvSpPr>
        <p:spPr/>
        <p:txBody>
          <a:bodyPr/>
          <a:lstStyle/>
          <a:p>
            <a:r>
              <a:rPr lang="zh-TW" altLang="en-US" smtClean="0"/>
              <a:t>按一下以編輯母片標題樣式</a:t>
            </a:r>
            <a:endParaRPr lang="en-US" dirty="0"/>
          </a:p>
        </p:txBody>
      </p:sp>
    </p:spTree>
    <p:extLst>
      <p:ext uri="{BB962C8B-B14F-4D97-AF65-F5344CB8AC3E}">
        <p14:creationId xmlns:p14="http://schemas.microsoft.com/office/powerpoint/2010/main" val="3970463523"/>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AA18ACC-A947-437B-A130-35BD54FDF1E9}" type="datetimeFigureOut">
              <a:rPr lang="en-US" smtClean="0"/>
              <a:t>1/2/19</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8D877B3-D348-4611-9BDB-C5374591D951}" type="slidenum">
              <a:rPr lang="en-US" smtClean="0"/>
              <a:pPr/>
              <a:t>‹#›</a:t>
            </a:fld>
            <a:endParaRPr lang="en-US" dirty="0" smtClean="0"/>
          </a:p>
        </p:txBody>
      </p:sp>
      <p:sp>
        <p:nvSpPr>
          <p:cNvPr id="6" name="Title 5"/>
          <p:cNvSpPr>
            <a:spLocks noGrp="1"/>
          </p:cNvSpPr>
          <p:nvPr>
            <p:ph type="title"/>
          </p:nvPr>
        </p:nvSpPr>
        <p:spPr/>
        <p:txBody>
          <a:bodyPr/>
          <a:lstStyle/>
          <a:p>
            <a:r>
              <a:rPr lang="zh-TW" altLang="en-US" smtClean="0"/>
              <a:t>按一下以編輯母片標題樣式</a:t>
            </a:r>
            <a:endParaRPr lang="en-US"/>
          </a:p>
        </p:txBody>
      </p:sp>
    </p:spTree>
    <p:extLst>
      <p:ext uri="{BB962C8B-B14F-4D97-AF65-F5344CB8AC3E}">
        <p14:creationId xmlns:p14="http://schemas.microsoft.com/office/powerpoint/2010/main" val="60731908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4" name="Picture Placeholder 4"/>
          <p:cNvSpPr>
            <a:spLocks noGrp="1"/>
          </p:cNvSpPr>
          <p:nvPr>
            <p:ph type="pic" sz="quarter" idx="11" hasCustomPrompt="1"/>
          </p:nvPr>
        </p:nvSpPr>
        <p:spPr>
          <a:xfrm>
            <a:off x="5067300" y="1"/>
            <a:ext cx="2057400" cy="3429000"/>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5" name="Picture Placeholder 4"/>
          <p:cNvSpPr>
            <a:spLocks noGrp="1"/>
          </p:cNvSpPr>
          <p:nvPr>
            <p:ph type="pic" sz="quarter" idx="12" hasCustomPrompt="1"/>
          </p:nvPr>
        </p:nvSpPr>
        <p:spPr>
          <a:xfrm>
            <a:off x="7124700" y="1"/>
            <a:ext cx="2095500" cy="3920066"/>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6" name="Picture Placeholder 4"/>
          <p:cNvSpPr>
            <a:spLocks noGrp="1"/>
          </p:cNvSpPr>
          <p:nvPr>
            <p:ph type="pic" sz="quarter" idx="13" hasCustomPrompt="1"/>
          </p:nvPr>
        </p:nvSpPr>
        <p:spPr>
          <a:xfrm>
            <a:off x="9220200" y="1"/>
            <a:ext cx="2057400" cy="2158999"/>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7" name="Picture Placeholder 4"/>
          <p:cNvSpPr>
            <a:spLocks noGrp="1"/>
          </p:cNvSpPr>
          <p:nvPr>
            <p:ph type="pic" sz="quarter" idx="14" hasCustomPrompt="1"/>
          </p:nvPr>
        </p:nvSpPr>
        <p:spPr>
          <a:xfrm>
            <a:off x="11277600" y="1"/>
            <a:ext cx="2057400" cy="2971799"/>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8" name="Picture Placeholder 4"/>
          <p:cNvSpPr>
            <a:spLocks noGrp="1"/>
          </p:cNvSpPr>
          <p:nvPr>
            <p:ph type="pic" sz="quarter" idx="15" hasCustomPrompt="1"/>
          </p:nvPr>
        </p:nvSpPr>
        <p:spPr>
          <a:xfrm>
            <a:off x="2971800" y="1"/>
            <a:ext cx="2095500" cy="3615266"/>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9" name="Picture Placeholder 4"/>
          <p:cNvSpPr>
            <a:spLocks noGrp="1"/>
          </p:cNvSpPr>
          <p:nvPr>
            <p:ph type="pic" sz="quarter" idx="16" hasCustomPrompt="1"/>
          </p:nvPr>
        </p:nvSpPr>
        <p:spPr>
          <a:xfrm>
            <a:off x="914400" y="1"/>
            <a:ext cx="2057400" cy="3047999"/>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10" name="Picture Placeholder 4"/>
          <p:cNvSpPr>
            <a:spLocks noGrp="1"/>
          </p:cNvSpPr>
          <p:nvPr>
            <p:ph type="pic" sz="quarter" idx="17" hasCustomPrompt="1"/>
          </p:nvPr>
        </p:nvSpPr>
        <p:spPr>
          <a:xfrm>
            <a:off x="-1143000" y="1"/>
            <a:ext cx="2057400" cy="2683932"/>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11" name="Title 4"/>
          <p:cNvSpPr>
            <a:spLocks noGrp="1"/>
          </p:cNvSpPr>
          <p:nvPr>
            <p:ph type="title" hasCustomPrompt="1"/>
          </p:nvPr>
        </p:nvSpPr>
        <p:spPr>
          <a:xfrm>
            <a:off x="1866900" y="4434997"/>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5371968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1/2/19</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D8D877B3-D348-4611-9BDB-C5374591D951}" type="slidenum">
              <a:rPr lang="en-US" smtClean="0"/>
              <a:pPr/>
              <a:t>‹#›</a:t>
            </a:fld>
            <a:endParaRPr lang="en-US" dirty="0" smtClean="0"/>
          </a:p>
        </p:txBody>
      </p:sp>
    </p:spTree>
    <p:extLst>
      <p:ext uri="{BB962C8B-B14F-4D97-AF65-F5344CB8AC3E}">
        <p14:creationId xmlns:p14="http://schemas.microsoft.com/office/powerpoint/2010/main" val="4283979598"/>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76E86A4C-8E40-4F87-A4F0-01A0687C5742}" type="datetimeFigureOut">
              <a:rPr lang="en-US" smtClean="0"/>
              <a:t>1/2/19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8D877B3-D348-4611-9BDB-C5374591D951}" type="slidenum">
              <a:rPr lang="en-US" smtClean="0"/>
              <a:pPr/>
              <a:t>‹#›</a:t>
            </a:fld>
            <a:endParaRPr lang="en-US" dirty="0" smtClean="0"/>
          </a:p>
        </p:txBody>
      </p:sp>
    </p:spTree>
    <p:extLst>
      <p:ext uri="{BB962C8B-B14F-4D97-AF65-F5344CB8AC3E}">
        <p14:creationId xmlns:p14="http://schemas.microsoft.com/office/powerpoint/2010/main" val="2312992199"/>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TW" altLang="en-US" smtClean="0"/>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35E72C73-2D91-4E12-BA25-F0AA0C03599B}" type="datetimeFigureOut">
              <a:rPr lang="en-US" smtClean="0"/>
              <a:t>1/2/19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8D877B3-D348-4611-9BDB-C5374591D951}" type="slidenum">
              <a:rPr lang="en-US" smtClean="0"/>
              <a:pPr/>
              <a:t>‹#›</a:t>
            </a:fld>
            <a:endParaRPr lang="en-US" dirty="0" smtClean="0"/>
          </a:p>
        </p:txBody>
      </p:sp>
    </p:spTree>
    <p:extLst>
      <p:ext uri="{BB962C8B-B14F-4D97-AF65-F5344CB8AC3E}">
        <p14:creationId xmlns:p14="http://schemas.microsoft.com/office/powerpoint/2010/main" val="3790057620"/>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1/2/19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8D877B3-D348-4611-9BDB-C5374591D951}" type="slidenum">
              <a:rPr lang="en-US" smtClean="0"/>
              <a:pPr/>
              <a:t>‹#›</a:t>
            </a:fld>
            <a:endParaRPr lang="en-US" dirty="0" smtClean="0"/>
          </a:p>
        </p:txBody>
      </p:sp>
    </p:spTree>
    <p:extLst>
      <p:ext uri="{BB962C8B-B14F-4D97-AF65-F5344CB8AC3E}">
        <p14:creationId xmlns:p14="http://schemas.microsoft.com/office/powerpoint/2010/main" val="2404485369"/>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CDA879A6-0FD0-4734-A311-86BFCA472E6E}" type="datetimeFigureOut">
              <a:rPr lang="en-US" smtClean="0"/>
              <a:t>1/2/19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8D877B3-D348-4611-9BDB-C5374591D951}" type="slidenum">
              <a:rPr lang="en-US" smtClean="0"/>
              <a:pPr/>
              <a:t>‹#›</a:t>
            </a:fld>
            <a:endParaRPr lang="en-US" dirty="0" smtClean="0"/>
          </a:p>
        </p:txBody>
      </p:sp>
    </p:spTree>
    <p:extLst>
      <p:ext uri="{BB962C8B-B14F-4D97-AF65-F5344CB8AC3E}">
        <p14:creationId xmlns:p14="http://schemas.microsoft.com/office/powerpoint/2010/main" val="1131703269"/>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7_Custom Layout">
    <p:spTree>
      <p:nvGrpSpPr>
        <p:cNvPr id="1" name=""/>
        <p:cNvGrpSpPr/>
        <p:nvPr/>
      </p:nvGrpSpPr>
      <p:grpSpPr>
        <a:xfrm>
          <a:off x="0" y="0"/>
          <a:ext cx="0" cy="0"/>
          <a:chOff x="0" y="0"/>
          <a:chExt cx="0" cy="0"/>
        </a:xfrm>
      </p:grpSpPr>
      <p:sp>
        <p:nvSpPr>
          <p:cNvPr id="4" name="Picture Placeholder 4"/>
          <p:cNvSpPr>
            <a:spLocks noGrp="1"/>
          </p:cNvSpPr>
          <p:nvPr>
            <p:ph type="pic" sz="quarter" idx="10" hasCustomPrompt="1"/>
          </p:nvPr>
        </p:nvSpPr>
        <p:spPr>
          <a:xfrm>
            <a:off x="0" y="0"/>
            <a:ext cx="12192000" cy="6858000"/>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73389716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6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7" name="Title 4"/>
          <p:cNvSpPr>
            <a:spLocks noGrp="1"/>
          </p:cNvSpPr>
          <p:nvPr>
            <p:ph type="title" hasCustomPrompt="1"/>
          </p:nvPr>
        </p:nvSpPr>
        <p:spPr>
          <a:xfrm>
            <a:off x="1866900" y="1013541"/>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9768973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1866900" y="2269847"/>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034822165"/>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4" name="Picture Placeholder 4"/>
          <p:cNvSpPr>
            <a:spLocks noGrp="1"/>
          </p:cNvSpPr>
          <p:nvPr>
            <p:ph type="pic" sz="quarter" idx="11" hasCustomPrompt="1"/>
          </p:nvPr>
        </p:nvSpPr>
        <p:spPr>
          <a:xfrm>
            <a:off x="5067299" y="2727297"/>
            <a:ext cx="6210301" cy="3315694"/>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5" name="Picture Placeholder 4"/>
          <p:cNvSpPr>
            <a:spLocks noGrp="1"/>
          </p:cNvSpPr>
          <p:nvPr>
            <p:ph type="pic" sz="quarter" idx="12" hasCustomPrompt="1"/>
          </p:nvPr>
        </p:nvSpPr>
        <p:spPr>
          <a:xfrm>
            <a:off x="7124701" y="0"/>
            <a:ext cx="5067300" cy="3429000"/>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6" name="Title 4"/>
          <p:cNvSpPr>
            <a:spLocks noGrp="1"/>
          </p:cNvSpPr>
          <p:nvPr>
            <p:ph type="title" hasCustomPrompt="1"/>
          </p:nvPr>
        </p:nvSpPr>
        <p:spPr>
          <a:xfrm>
            <a:off x="1866900" y="2269847"/>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219488399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9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5" name="Picture Placeholder 4"/>
          <p:cNvSpPr>
            <a:spLocks noGrp="1"/>
          </p:cNvSpPr>
          <p:nvPr>
            <p:ph type="pic" sz="quarter" idx="11" hasCustomPrompt="1"/>
          </p:nvPr>
        </p:nvSpPr>
        <p:spPr>
          <a:xfrm>
            <a:off x="1866901" y="3429000"/>
            <a:ext cx="4229100" cy="2521857"/>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6" name="Picture Placeholder 4"/>
          <p:cNvSpPr>
            <a:spLocks noGrp="1"/>
          </p:cNvSpPr>
          <p:nvPr>
            <p:ph type="pic" sz="quarter" idx="12" hasCustomPrompt="1"/>
          </p:nvPr>
        </p:nvSpPr>
        <p:spPr>
          <a:xfrm>
            <a:off x="6489701" y="3429000"/>
            <a:ext cx="4229100" cy="2521857"/>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Tree>
    <p:extLst>
      <p:ext uri="{BB962C8B-B14F-4D97-AF65-F5344CB8AC3E}">
        <p14:creationId xmlns:p14="http://schemas.microsoft.com/office/powerpoint/2010/main" val="4143016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7" name="Title 4"/>
          <p:cNvSpPr>
            <a:spLocks noGrp="1"/>
          </p:cNvSpPr>
          <p:nvPr>
            <p:ph type="title" hasCustomPrompt="1"/>
          </p:nvPr>
        </p:nvSpPr>
        <p:spPr>
          <a:xfrm>
            <a:off x="1866900" y="1013541"/>
            <a:ext cx="4229100" cy="1621619"/>
          </a:xfrm>
        </p:spPr>
        <p:txBody>
          <a:bodyPr/>
          <a:lstStyle>
            <a:lvl1pPr>
              <a:defRPr sz="3600"/>
            </a:lvl1pPr>
          </a:lstStyle>
          <a:p>
            <a:r>
              <a:rPr lang="en-US" dirty="0" smtClean="0"/>
              <a:t>Click to edit master title style</a:t>
            </a:r>
            <a:endParaRPr lang="en-US" dirty="0"/>
          </a:p>
        </p:txBody>
      </p:sp>
    </p:spTree>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4" name="Picture Placeholder 4"/>
          <p:cNvSpPr>
            <a:spLocks noGrp="1"/>
          </p:cNvSpPr>
          <p:nvPr>
            <p:ph type="pic" sz="quarter" idx="11" hasCustomPrompt="1"/>
          </p:nvPr>
        </p:nvSpPr>
        <p:spPr>
          <a:xfrm>
            <a:off x="5067300" y="1"/>
            <a:ext cx="2057400" cy="3429000"/>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5" name="Picture Placeholder 4"/>
          <p:cNvSpPr>
            <a:spLocks noGrp="1"/>
          </p:cNvSpPr>
          <p:nvPr>
            <p:ph type="pic" sz="quarter" idx="12" hasCustomPrompt="1"/>
          </p:nvPr>
        </p:nvSpPr>
        <p:spPr>
          <a:xfrm>
            <a:off x="7124700" y="1"/>
            <a:ext cx="2095500" cy="3920066"/>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6" name="Picture Placeholder 4"/>
          <p:cNvSpPr>
            <a:spLocks noGrp="1"/>
          </p:cNvSpPr>
          <p:nvPr>
            <p:ph type="pic" sz="quarter" idx="13" hasCustomPrompt="1"/>
          </p:nvPr>
        </p:nvSpPr>
        <p:spPr>
          <a:xfrm>
            <a:off x="9220200" y="1"/>
            <a:ext cx="2057400" cy="2158999"/>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7" name="Picture Placeholder 4"/>
          <p:cNvSpPr>
            <a:spLocks noGrp="1"/>
          </p:cNvSpPr>
          <p:nvPr>
            <p:ph type="pic" sz="quarter" idx="14" hasCustomPrompt="1"/>
          </p:nvPr>
        </p:nvSpPr>
        <p:spPr>
          <a:xfrm>
            <a:off x="11277600" y="1"/>
            <a:ext cx="2057400" cy="2971799"/>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8" name="Picture Placeholder 4"/>
          <p:cNvSpPr>
            <a:spLocks noGrp="1"/>
          </p:cNvSpPr>
          <p:nvPr>
            <p:ph type="pic" sz="quarter" idx="15" hasCustomPrompt="1"/>
          </p:nvPr>
        </p:nvSpPr>
        <p:spPr>
          <a:xfrm>
            <a:off x="2971800" y="1"/>
            <a:ext cx="2095500" cy="3615266"/>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9" name="Picture Placeholder 4"/>
          <p:cNvSpPr>
            <a:spLocks noGrp="1"/>
          </p:cNvSpPr>
          <p:nvPr>
            <p:ph type="pic" sz="quarter" idx="16" hasCustomPrompt="1"/>
          </p:nvPr>
        </p:nvSpPr>
        <p:spPr>
          <a:xfrm>
            <a:off x="914400" y="1"/>
            <a:ext cx="2057400" cy="3047999"/>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10" name="Picture Placeholder 4"/>
          <p:cNvSpPr>
            <a:spLocks noGrp="1"/>
          </p:cNvSpPr>
          <p:nvPr>
            <p:ph type="pic" sz="quarter" idx="17" hasCustomPrompt="1"/>
          </p:nvPr>
        </p:nvSpPr>
        <p:spPr>
          <a:xfrm>
            <a:off x="-1143000" y="1"/>
            <a:ext cx="2057400" cy="2683932"/>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11" name="Title 4"/>
          <p:cNvSpPr>
            <a:spLocks noGrp="1"/>
          </p:cNvSpPr>
          <p:nvPr>
            <p:ph type="title" hasCustomPrompt="1"/>
          </p:nvPr>
        </p:nvSpPr>
        <p:spPr>
          <a:xfrm>
            <a:off x="1866900" y="4434997"/>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49819323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8_Custom Layout">
    <p:spTree>
      <p:nvGrpSpPr>
        <p:cNvPr id="1" name=""/>
        <p:cNvGrpSpPr/>
        <p:nvPr/>
      </p:nvGrpSpPr>
      <p:grpSpPr>
        <a:xfrm>
          <a:off x="0" y="0"/>
          <a:ext cx="0" cy="0"/>
          <a:chOff x="0" y="0"/>
          <a:chExt cx="0" cy="0"/>
        </a:xfrm>
      </p:grpSpPr>
      <p:sp>
        <p:nvSpPr>
          <p:cNvPr id="4" name="Picture Placeholder 4"/>
          <p:cNvSpPr>
            <a:spLocks noGrp="1"/>
          </p:cNvSpPr>
          <p:nvPr>
            <p:ph type="pic" sz="quarter" idx="10" hasCustomPrompt="1"/>
          </p:nvPr>
        </p:nvSpPr>
        <p:spPr>
          <a:xfrm>
            <a:off x="0" y="0"/>
            <a:ext cx="12192000" cy="6858000"/>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9914513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7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7" name="Title 4"/>
          <p:cNvSpPr>
            <a:spLocks noGrp="1"/>
          </p:cNvSpPr>
          <p:nvPr>
            <p:ph type="title" hasCustomPrompt="1"/>
          </p:nvPr>
        </p:nvSpPr>
        <p:spPr>
          <a:xfrm>
            <a:off x="1866900" y="1013541"/>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691277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1866900" y="2269847"/>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3232855024"/>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4" name="Picture Placeholder 4"/>
          <p:cNvSpPr>
            <a:spLocks noGrp="1"/>
          </p:cNvSpPr>
          <p:nvPr>
            <p:ph type="pic" sz="quarter" idx="11" hasCustomPrompt="1"/>
          </p:nvPr>
        </p:nvSpPr>
        <p:spPr>
          <a:xfrm>
            <a:off x="5067299" y="2727297"/>
            <a:ext cx="6210301" cy="3315694"/>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5" name="Picture Placeholder 4"/>
          <p:cNvSpPr>
            <a:spLocks noGrp="1"/>
          </p:cNvSpPr>
          <p:nvPr>
            <p:ph type="pic" sz="quarter" idx="12" hasCustomPrompt="1"/>
          </p:nvPr>
        </p:nvSpPr>
        <p:spPr>
          <a:xfrm>
            <a:off x="7124701" y="0"/>
            <a:ext cx="5067300" cy="3429000"/>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6" name="Title 4"/>
          <p:cNvSpPr>
            <a:spLocks noGrp="1"/>
          </p:cNvSpPr>
          <p:nvPr>
            <p:ph type="title" hasCustomPrompt="1"/>
          </p:nvPr>
        </p:nvSpPr>
        <p:spPr>
          <a:xfrm>
            <a:off x="1866900" y="2269847"/>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398399789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0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5" name="Picture Placeholder 4"/>
          <p:cNvSpPr>
            <a:spLocks noGrp="1"/>
          </p:cNvSpPr>
          <p:nvPr>
            <p:ph type="pic" sz="quarter" idx="11" hasCustomPrompt="1"/>
          </p:nvPr>
        </p:nvSpPr>
        <p:spPr>
          <a:xfrm>
            <a:off x="1866901" y="3429000"/>
            <a:ext cx="4229100" cy="2521857"/>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6" name="Picture Placeholder 4"/>
          <p:cNvSpPr>
            <a:spLocks noGrp="1"/>
          </p:cNvSpPr>
          <p:nvPr>
            <p:ph type="pic" sz="quarter" idx="12" hasCustomPrompt="1"/>
          </p:nvPr>
        </p:nvSpPr>
        <p:spPr>
          <a:xfrm>
            <a:off x="6489701" y="3429000"/>
            <a:ext cx="4229100" cy="2521857"/>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Tree>
    <p:extLst>
      <p:ext uri="{BB962C8B-B14F-4D97-AF65-F5344CB8AC3E}">
        <p14:creationId xmlns:p14="http://schemas.microsoft.com/office/powerpoint/2010/main" val="40563743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4" name="Picture Placeholder 4"/>
          <p:cNvSpPr>
            <a:spLocks noGrp="1"/>
          </p:cNvSpPr>
          <p:nvPr>
            <p:ph type="pic" sz="quarter" idx="11" hasCustomPrompt="1"/>
          </p:nvPr>
        </p:nvSpPr>
        <p:spPr>
          <a:xfrm>
            <a:off x="5067300" y="1"/>
            <a:ext cx="2057400" cy="3429000"/>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5" name="Picture Placeholder 4"/>
          <p:cNvSpPr>
            <a:spLocks noGrp="1"/>
          </p:cNvSpPr>
          <p:nvPr>
            <p:ph type="pic" sz="quarter" idx="12" hasCustomPrompt="1"/>
          </p:nvPr>
        </p:nvSpPr>
        <p:spPr>
          <a:xfrm>
            <a:off x="7124700" y="1"/>
            <a:ext cx="2095500" cy="3920066"/>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6" name="Picture Placeholder 4"/>
          <p:cNvSpPr>
            <a:spLocks noGrp="1"/>
          </p:cNvSpPr>
          <p:nvPr>
            <p:ph type="pic" sz="quarter" idx="13" hasCustomPrompt="1"/>
          </p:nvPr>
        </p:nvSpPr>
        <p:spPr>
          <a:xfrm>
            <a:off x="9220200" y="1"/>
            <a:ext cx="2057400" cy="2158999"/>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7" name="Picture Placeholder 4"/>
          <p:cNvSpPr>
            <a:spLocks noGrp="1"/>
          </p:cNvSpPr>
          <p:nvPr>
            <p:ph type="pic" sz="quarter" idx="14" hasCustomPrompt="1"/>
          </p:nvPr>
        </p:nvSpPr>
        <p:spPr>
          <a:xfrm>
            <a:off x="11277600" y="1"/>
            <a:ext cx="2057400" cy="2971799"/>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8" name="Picture Placeholder 4"/>
          <p:cNvSpPr>
            <a:spLocks noGrp="1"/>
          </p:cNvSpPr>
          <p:nvPr>
            <p:ph type="pic" sz="quarter" idx="15" hasCustomPrompt="1"/>
          </p:nvPr>
        </p:nvSpPr>
        <p:spPr>
          <a:xfrm>
            <a:off x="2971800" y="1"/>
            <a:ext cx="2095500" cy="3615266"/>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9" name="Picture Placeholder 4"/>
          <p:cNvSpPr>
            <a:spLocks noGrp="1"/>
          </p:cNvSpPr>
          <p:nvPr>
            <p:ph type="pic" sz="quarter" idx="16" hasCustomPrompt="1"/>
          </p:nvPr>
        </p:nvSpPr>
        <p:spPr>
          <a:xfrm>
            <a:off x="914400" y="1"/>
            <a:ext cx="2057400" cy="3047999"/>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10" name="Picture Placeholder 4"/>
          <p:cNvSpPr>
            <a:spLocks noGrp="1"/>
          </p:cNvSpPr>
          <p:nvPr>
            <p:ph type="pic" sz="quarter" idx="17" hasCustomPrompt="1"/>
          </p:nvPr>
        </p:nvSpPr>
        <p:spPr>
          <a:xfrm>
            <a:off x="-1143000" y="1"/>
            <a:ext cx="2057400" cy="2683932"/>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11" name="Title 4"/>
          <p:cNvSpPr>
            <a:spLocks noGrp="1"/>
          </p:cNvSpPr>
          <p:nvPr>
            <p:ph type="title" hasCustomPrompt="1"/>
          </p:nvPr>
        </p:nvSpPr>
        <p:spPr>
          <a:xfrm>
            <a:off x="1866900" y="4434997"/>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795765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9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5" name="Picture Placeholder 4"/>
          <p:cNvSpPr>
            <a:spLocks noGrp="1"/>
          </p:cNvSpPr>
          <p:nvPr>
            <p:ph type="pic" sz="quarter" idx="11" hasCustomPrompt="1"/>
          </p:nvPr>
        </p:nvSpPr>
        <p:spPr>
          <a:xfrm>
            <a:off x="1866901" y="3429000"/>
            <a:ext cx="4229100" cy="2521857"/>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6" name="Picture Placeholder 4"/>
          <p:cNvSpPr>
            <a:spLocks noGrp="1"/>
          </p:cNvSpPr>
          <p:nvPr>
            <p:ph type="pic" sz="quarter" idx="12" hasCustomPrompt="1"/>
          </p:nvPr>
        </p:nvSpPr>
        <p:spPr>
          <a:xfrm>
            <a:off x="6489701" y="3429000"/>
            <a:ext cx="4229100" cy="2521857"/>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Tree>
    <p:extLst>
      <p:ext uri="{BB962C8B-B14F-4D97-AF65-F5344CB8AC3E}">
        <p14:creationId xmlns:p14="http://schemas.microsoft.com/office/powerpoint/2010/main" val="1620384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7_Custom Layout">
    <p:spTree>
      <p:nvGrpSpPr>
        <p:cNvPr id="1" name=""/>
        <p:cNvGrpSpPr/>
        <p:nvPr/>
      </p:nvGrpSpPr>
      <p:grpSpPr>
        <a:xfrm>
          <a:off x="0" y="0"/>
          <a:ext cx="0" cy="0"/>
          <a:chOff x="0" y="0"/>
          <a:chExt cx="0" cy="0"/>
        </a:xfrm>
      </p:grpSpPr>
      <p:sp>
        <p:nvSpPr>
          <p:cNvPr id="4" name="Picture Placeholder 4"/>
          <p:cNvSpPr>
            <a:spLocks noGrp="1"/>
          </p:cNvSpPr>
          <p:nvPr>
            <p:ph type="pic" sz="quarter" idx="10" hasCustomPrompt="1"/>
          </p:nvPr>
        </p:nvSpPr>
        <p:spPr>
          <a:xfrm>
            <a:off x="0" y="0"/>
            <a:ext cx="12192000" cy="6858000"/>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170025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8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9039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9_Custom Layout">
    <p:spTree>
      <p:nvGrpSpPr>
        <p:cNvPr id="1" name=""/>
        <p:cNvGrpSpPr/>
        <p:nvPr/>
      </p:nvGrpSpPr>
      <p:grpSpPr>
        <a:xfrm>
          <a:off x="0" y="0"/>
          <a:ext cx="0" cy="0"/>
          <a:chOff x="0" y="0"/>
          <a:chExt cx="0" cy="0"/>
        </a:xfrm>
      </p:grpSpPr>
      <p:sp>
        <p:nvSpPr>
          <p:cNvPr id="4" name="Picture Placeholder 4"/>
          <p:cNvSpPr>
            <a:spLocks noGrp="1"/>
          </p:cNvSpPr>
          <p:nvPr>
            <p:ph type="pic" sz="quarter" idx="10" hasCustomPrompt="1"/>
          </p:nvPr>
        </p:nvSpPr>
        <p:spPr>
          <a:xfrm>
            <a:off x="0" y="0"/>
            <a:ext cx="12192000" cy="6858000"/>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309753475"/>
      </p:ext>
    </p:extLst>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42.xml"/><Relationship Id="rId20" Type="http://schemas.openxmlformats.org/officeDocument/2006/relationships/slideLayout" Target="../slideLayouts/slideLayout53.xml"/><Relationship Id="rId21" Type="http://schemas.openxmlformats.org/officeDocument/2006/relationships/slideLayout" Target="../slideLayouts/slideLayout54.xml"/><Relationship Id="rId22" Type="http://schemas.openxmlformats.org/officeDocument/2006/relationships/slideLayout" Target="../slideLayouts/slideLayout55.xml"/><Relationship Id="rId23" Type="http://schemas.openxmlformats.org/officeDocument/2006/relationships/slideLayout" Target="../slideLayouts/slideLayout56.xml"/><Relationship Id="rId24" Type="http://schemas.openxmlformats.org/officeDocument/2006/relationships/theme" Target="../theme/theme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Relationship Id="rId16" Type="http://schemas.openxmlformats.org/officeDocument/2006/relationships/slideLayout" Target="../slideLayouts/slideLayout49.xml"/><Relationship Id="rId17" Type="http://schemas.openxmlformats.org/officeDocument/2006/relationships/slideLayout" Target="../slideLayouts/slideLayout50.xml"/><Relationship Id="rId18" Type="http://schemas.openxmlformats.org/officeDocument/2006/relationships/slideLayout" Target="../slideLayouts/slideLayout51.xml"/><Relationship Id="rId19" Type="http://schemas.openxmlformats.org/officeDocument/2006/relationships/slideLayout" Target="../slideLayouts/slideLayout52.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66900" y="994934"/>
            <a:ext cx="9753600" cy="1487862"/>
          </a:xfrm>
          <a:prstGeom prst="rect">
            <a:avLst/>
          </a:prstGeom>
          <a:effectLst/>
        </p:spPr>
        <p:txBody>
          <a:bodyPr vert="horz" lIns="0" tIns="192024" rIns="0" bIns="0" rtlCol="0" anchor="t" anchorCtr="0">
            <a:noAutofit/>
          </a:bodyPr>
          <a:lstStyle/>
          <a:p>
            <a:r>
              <a:rPr lang="en-US" dirty="0" smtClean="0"/>
              <a:t>YOUR TITLE HERE</a:t>
            </a:r>
            <a:endParaRPr lang="en-US" dirty="0"/>
          </a:p>
        </p:txBody>
      </p:sp>
      <p:sp>
        <p:nvSpPr>
          <p:cNvPr id="11" name="Text Placeholder 10"/>
          <p:cNvSpPr>
            <a:spLocks noGrp="1"/>
          </p:cNvSpPr>
          <p:nvPr>
            <p:ph type="body" idx="1"/>
          </p:nvPr>
        </p:nvSpPr>
        <p:spPr>
          <a:xfrm>
            <a:off x="1866900" y="2482796"/>
            <a:ext cx="9753600" cy="3110442"/>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2"/>
          <p:cNvSpPr>
            <a:spLocks noGrp="1"/>
          </p:cNvSpPr>
          <p:nvPr>
            <p:ph type="sldNum" sz="quarter" idx="4"/>
          </p:nvPr>
        </p:nvSpPr>
        <p:spPr>
          <a:xfrm>
            <a:off x="235873" y="6339049"/>
            <a:ext cx="513735" cy="227164"/>
          </a:xfrm>
          <a:prstGeom prst="rect">
            <a:avLst/>
          </a:prstGeom>
        </p:spPr>
        <p:txBody>
          <a:bodyPr/>
          <a:lstStyle>
            <a:lvl1pPr algn="ctr">
              <a:defRPr sz="1000"/>
            </a:lvl1pPr>
          </a:lstStyle>
          <a:p>
            <a:fld id="{D8D877B3-D348-4611-9BDB-C5374591D951}" type="slidenum">
              <a:rPr lang="en-US" smtClean="0"/>
              <a:pPr/>
              <a:t>‹#›</a:t>
            </a:fld>
            <a:endParaRPr lang="en-US" dirty="0" smtClean="0"/>
          </a:p>
        </p:txBody>
      </p:sp>
    </p:spTree>
    <p:extLst>
      <p:ext uri="{BB962C8B-B14F-4D97-AF65-F5344CB8AC3E}">
        <p14:creationId xmlns:p14="http://schemas.microsoft.com/office/powerpoint/2010/main" val="1377184672"/>
      </p:ext>
    </p:extLst>
  </p:cSld>
  <p:clrMap bg1="dk1" tx1="lt1" bg2="dk2" tx2="lt2" accent1="accent1" accent2="accent2" accent3="accent3" accent4="accent4" accent5="accent5" accent6="accent6" hlink="hlink" folHlink="folHlink"/>
  <p:sldLayoutIdLst>
    <p:sldLayoutId id="2147484011" r:id="rId1"/>
    <p:sldLayoutId id="2147484070" r:id="rId2"/>
    <p:sldLayoutId id="2147484072" r:id="rId3"/>
    <p:sldLayoutId id="2147484079" r:id="rId4"/>
    <p:sldLayoutId id="2147484088" r:id="rId5"/>
    <p:sldLayoutId id="2147484096" r:id="rId6"/>
    <p:sldLayoutId id="2147484123" r:id="rId7"/>
    <p:sldLayoutId id="2147484124" r:id="rId8"/>
    <p:sldLayoutId id="2147484273" r:id="rId9"/>
    <p:sldLayoutId id="2147484275" r:id="rId10"/>
    <p:sldLayoutId id="2147484276" r:id="rId11"/>
    <p:sldLayoutId id="2147484277" r:id="rId12"/>
    <p:sldLayoutId id="2147484278" r:id="rId13"/>
    <p:sldLayoutId id="2147484279" r:id="rId14"/>
    <p:sldLayoutId id="2147484280" r:id="rId15"/>
    <p:sldLayoutId id="2147484299" r:id="rId16"/>
    <p:sldLayoutId id="2147484300" r:id="rId17"/>
    <p:sldLayoutId id="2147484301" r:id="rId18"/>
    <p:sldLayoutId id="2147484302" r:id="rId19"/>
    <p:sldLayoutId id="2147484303" r:id="rId20"/>
    <p:sldLayoutId id="2147484304" r:id="rId21"/>
    <p:sldLayoutId id="2147484359" r:id="rId22"/>
    <p:sldLayoutId id="2147484360" r:id="rId23"/>
    <p:sldLayoutId id="2147484361" r:id="rId24"/>
    <p:sldLayoutId id="2147484362" r:id="rId25"/>
    <p:sldLayoutId id="2147484363" r:id="rId26"/>
    <p:sldLayoutId id="2147484364" r:id="rId27"/>
    <p:sldLayoutId id="2147485355" r:id="rId28"/>
    <p:sldLayoutId id="2147485356" r:id="rId29"/>
    <p:sldLayoutId id="2147485357" r:id="rId30"/>
    <p:sldLayoutId id="2147485358" r:id="rId31"/>
    <p:sldLayoutId id="2147485359" r:id="rId32"/>
    <p:sldLayoutId id="2147485360" r:id="rId33"/>
  </p:sldLayoutIdLst>
  <p:timing>
    <p:tnLst>
      <p:par>
        <p:cTn id="1" dur="indefinite" restart="never" nodeType="tmRoot"/>
      </p:par>
    </p:tnLst>
  </p:timing>
  <p:hf hdr="0" ftr="0" dt="0"/>
  <p:txStyles>
    <p:titleStyle>
      <a:lvl1pPr algn="l" defTabSz="914318" rtl="0" eaLnBrk="1" latinLnBrk="0" hangingPunct="1">
        <a:lnSpc>
          <a:spcPct val="80000"/>
        </a:lnSpc>
        <a:spcBef>
          <a:spcPct val="0"/>
        </a:spcBef>
        <a:buNone/>
        <a:defRPr sz="4400" kern="1200" spc="-151" baseline="0">
          <a:solidFill>
            <a:schemeClr val="tx1"/>
          </a:solidFill>
          <a:latin typeface="+mj-lt"/>
          <a:ea typeface="+mj-ea"/>
          <a:cs typeface="+mj-cs"/>
        </a:defRPr>
      </a:lvl1pPr>
    </p:titleStyle>
    <p:bodyStyle>
      <a:lvl1pPr marL="0" indent="0" algn="l" defTabSz="914318" rtl="0" eaLnBrk="1" latinLnBrk="0" hangingPunct="1">
        <a:lnSpc>
          <a:spcPct val="120000"/>
        </a:lnSpc>
        <a:spcBef>
          <a:spcPts val="1000"/>
        </a:spcBef>
        <a:buFont typeface="Arial" panose="020B0604020202020204" pitchFamily="34" charset="0"/>
        <a:buNone/>
        <a:defRPr sz="2800" kern="1200">
          <a:solidFill>
            <a:schemeClr val="tx1"/>
          </a:solidFill>
          <a:latin typeface="+mn-lt"/>
          <a:ea typeface="+mn-ea"/>
          <a:cs typeface="+mn-cs"/>
        </a:defRPr>
      </a:lvl1pPr>
      <a:lvl2pPr marL="0" indent="0" algn="l"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l"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l" defTabSz="914318" rtl="0" eaLnBrk="1" latinLnBrk="0" hangingPunct="1">
        <a:lnSpc>
          <a:spcPct val="12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l"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pos="3840">
          <p15:clr>
            <a:srgbClr val="F26B43"/>
          </p15:clr>
        </p15:guide>
        <p15:guide id="1" orient="horz" pos="2160">
          <p15:clr>
            <a:srgbClr val="F26B43"/>
          </p15:clr>
        </p15:guide>
        <p15:guide id="28" pos="624" userDrawn="1">
          <p15:clr>
            <a:srgbClr val="F26B43"/>
          </p15:clr>
        </p15:guide>
        <p15:guide id="29" pos="7320" userDrawn="1">
          <p15:clr>
            <a:srgbClr val="F26B43"/>
          </p15:clr>
        </p15:guide>
        <p15:guide id="48" pos="1176" userDrawn="1">
          <p15:clr>
            <a:srgbClr val="F26B43"/>
          </p15:clr>
        </p15:guide>
        <p15:guide id="51" orient="horz" pos="74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586B75A-687E-405C-8A0B-8D00578BA2C3}" type="datetime1">
              <a:rPr lang="en-US" smtClean="0"/>
              <a:t>1/2/19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8D877B3-D348-4611-9BDB-C5374591D951}" type="slidenum">
              <a:rPr lang="en-US" smtClean="0"/>
              <a:pPr/>
              <a:t>‹#›</a:t>
            </a:fld>
            <a:endParaRPr lang="en-US" dirty="0" smtClean="0"/>
          </a:p>
        </p:txBody>
      </p:sp>
    </p:spTree>
    <p:extLst>
      <p:ext uri="{BB962C8B-B14F-4D97-AF65-F5344CB8AC3E}">
        <p14:creationId xmlns:p14="http://schemas.microsoft.com/office/powerpoint/2010/main" val="1714352148"/>
      </p:ext>
    </p:extLst>
  </p:cSld>
  <p:clrMap bg1="lt1" tx1="dk1" bg2="lt2" tx2="dk2" accent1="accent1" accent2="accent2" accent3="accent3" accent4="accent4" accent5="accent5" accent6="accent6" hlink="hlink" folHlink="folHlink"/>
  <p:sldLayoutIdLst>
    <p:sldLayoutId id="2147484968" r:id="rId1"/>
    <p:sldLayoutId id="2147484969" r:id="rId2"/>
    <p:sldLayoutId id="2147484970" r:id="rId3"/>
    <p:sldLayoutId id="2147484971" r:id="rId4"/>
    <p:sldLayoutId id="2147484972" r:id="rId5"/>
    <p:sldLayoutId id="2147484973" r:id="rId6"/>
    <p:sldLayoutId id="2147484974" r:id="rId7"/>
    <p:sldLayoutId id="2147484975" r:id="rId8"/>
    <p:sldLayoutId id="2147484976" r:id="rId9"/>
    <p:sldLayoutId id="2147484977" r:id="rId10"/>
    <p:sldLayoutId id="2147484978" r:id="rId11"/>
    <p:sldLayoutId id="2147484979" r:id="rId12"/>
    <p:sldLayoutId id="2147484980" r:id="rId13"/>
    <p:sldLayoutId id="2147484981" r:id="rId14"/>
    <p:sldLayoutId id="2147484982" r:id="rId15"/>
    <p:sldLayoutId id="2147484983" r:id="rId16"/>
    <p:sldLayoutId id="2147484984" r:id="rId17"/>
    <p:sldLayoutId id="2147485111" r:id="rId18"/>
    <p:sldLayoutId id="2147485112" r:id="rId19"/>
    <p:sldLayoutId id="2147485113" r:id="rId20"/>
    <p:sldLayoutId id="2147485114" r:id="rId21"/>
    <p:sldLayoutId id="2147485115" r:id="rId22"/>
    <p:sldLayoutId id="2147485116" r:id="rId2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24" userDrawn="1">
          <p15:clr>
            <a:srgbClr val="F26B43"/>
          </p15:clr>
        </p15:guide>
        <p15:guide id="2" pos="7320" userDrawn="1">
          <p15:clr>
            <a:srgbClr val="F26B43"/>
          </p15:clr>
        </p15:guide>
        <p15:guide id="3" pos="1176" userDrawn="1">
          <p15:clr>
            <a:srgbClr val="F26B43"/>
          </p15:clr>
        </p15:guide>
        <p15:guide id="4" orient="horz" pos="74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2.png"/><Relationship Id="rId6" Type="http://schemas.openxmlformats.org/officeDocument/2006/relationships/image" Target="../media/image160.png"/><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0.png"/><Relationship Id="rId4" Type="http://schemas.openxmlformats.org/officeDocument/2006/relationships/image" Target="../media/image20.png"/><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3.wdp"/><Relationship Id="rId6" Type="http://schemas.openxmlformats.org/officeDocument/2006/relationships/image" Target="../media/image4.png"/><Relationship Id="rId7" Type="http://schemas.microsoft.com/office/2007/relationships/hdphoto" Target="../media/hdphoto4.wdp"/><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g"/><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jpg"/><Relationship Id="rId5" Type="http://schemas.openxmlformats.org/officeDocument/2006/relationships/image" Target="../media/image10.jpg"/><Relationship Id="rId1" Type="http://schemas.openxmlformats.org/officeDocument/2006/relationships/slideLayout" Target="../slideLayouts/slideLayout6.xml"/><Relationship Id="rId2"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xml"/><Relationship Id="rId3" Type="http://schemas.openxmlformats.org/officeDocument/2006/relationships/chart" Target="../charts/char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rotWithShape="1">
          <a:blip r:embed="rId2">
            <a:alphaModFix amt="91000"/>
            <a:extLst>
              <a:ext uri="{BEBA8EAE-BF5A-486C-A8C5-ECC9F3942E4B}">
                <a14:imgProps xmlns:a14="http://schemas.microsoft.com/office/drawing/2010/main">
                  <a14:imgLayer r:embed="rId3">
                    <a14:imgEffect>
                      <a14:brightnessContrast bright="-67000" contrast="5000"/>
                    </a14:imgEffect>
                  </a14:imgLayer>
                </a14:imgProps>
              </a:ext>
              <a:ext uri="{28A0092B-C50C-407E-A947-70E740481C1C}">
                <a14:useLocalDpi xmlns:a14="http://schemas.microsoft.com/office/drawing/2010/main" val="0"/>
              </a:ext>
            </a:extLst>
          </a:blip>
          <a:srcRect t="1939" b="11661"/>
          <a:stretch/>
        </p:blipFill>
        <p:spPr>
          <a:xfrm>
            <a:off x="0" y="-157655"/>
            <a:ext cx="12192000" cy="7015655"/>
          </a:xfrm>
          <a:prstGeom prst="rect">
            <a:avLst/>
          </a:prstGeom>
        </p:spPr>
      </p:pic>
      <p:sp>
        <p:nvSpPr>
          <p:cNvPr id="3" name="矩形 2"/>
          <p:cNvSpPr/>
          <p:nvPr/>
        </p:nvSpPr>
        <p:spPr>
          <a:xfrm>
            <a:off x="0" y="2464713"/>
            <a:ext cx="12293600" cy="1858931"/>
          </a:xfrm>
          <a:prstGeom prst="rect">
            <a:avLst/>
          </a:prstGeom>
          <a:solidFill>
            <a:srgbClr val="000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ysClr val="windowText" lastClr="000000"/>
              </a:solidFill>
            </a:endParaRPr>
          </a:p>
        </p:txBody>
      </p:sp>
      <p:sp>
        <p:nvSpPr>
          <p:cNvPr id="5" name="TextBox 4"/>
          <p:cNvSpPr txBox="1"/>
          <p:nvPr/>
        </p:nvSpPr>
        <p:spPr>
          <a:xfrm>
            <a:off x="708625" y="2464714"/>
            <a:ext cx="10892328" cy="1631216"/>
          </a:xfrm>
          <a:prstGeom prst="rect">
            <a:avLst/>
          </a:prstGeom>
          <a:noFill/>
        </p:spPr>
        <p:txBody>
          <a:bodyPr wrap="square" rtlCol="0">
            <a:spAutoFit/>
          </a:bodyPr>
          <a:lstStyle/>
          <a:p>
            <a:pPr algn="ctr"/>
            <a:r>
              <a:rPr lang="en-US" altLang="zh-TW" sz="6000" dirty="0" smtClean="0">
                <a:solidFill>
                  <a:schemeClr val="tx2"/>
                </a:solidFill>
                <a:latin typeface="Songti TC" charset="-120"/>
                <a:ea typeface="Songti TC" charset="-120"/>
                <a:cs typeface="Songti TC" charset="-120"/>
              </a:rPr>
              <a:t>8+9</a:t>
            </a:r>
            <a:r>
              <a:rPr lang="zh-TW" altLang="zh-TW" sz="6000" dirty="0">
                <a:solidFill>
                  <a:schemeClr val="tx2"/>
                </a:solidFill>
                <a:latin typeface="Songti TC" charset="-120"/>
                <a:ea typeface="Songti TC" charset="-120"/>
                <a:cs typeface="Songti TC" charset="-120"/>
              </a:rPr>
              <a:t>？</a:t>
            </a:r>
          </a:p>
          <a:p>
            <a:pPr algn="ctr"/>
            <a:r>
              <a:rPr lang="zh-TW" altLang="zh-TW" sz="4000" dirty="0" smtClean="0">
                <a:solidFill>
                  <a:schemeClr val="tx2"/>
                </a:solidFill>
                <a:latin typeface="Songti TC" charset="-120"/>
                <a:ea typeface="Songti TC" charset="-120"/>
                <a:cs typeface="Songti TC" charset="-120"/>
              </a:rPr>
              <a:t>由</a:t>
            </a:r>
            <a:r>
              <a:rPr lang="zh-TW" altLang="zh-TW" sz="4000" dirty="0">
                <a:solidFill>
                  <a:schemeClr val="tx2"/>
                </a:solidFill>
                <a:latin typeface="Songti TC" charset="-120"/>
                <a:ea typeface="Songti TC" charset="-120"/>
                <a:cs typeface="Songti TC" charset="-120"/>
              </a:rPr>
              <a:t>廟宇分佈</a:t>
            </a:r>
            <a:r>
              <a:rPr lang="zh-TW" altLang="zh-TW" sz="4000" dirty="0" smtClean="0">
                <a:solidFill>
                  <a:schemeClr val="tx2"/>
                </a:solidFill>
                <a:latin typeface="Songti TC" charset="-120"/>
                <a:ea typeface="Songti TC" charset="-120"/>
                <a:cs typeface="Songti TC" charset="-120"/>
              </a:rPr>
              <a:t>、</a:t>
            </a:r>
            <a:r>
              <a:rPr lang="zh-TW" altLang="en-US" sz="4000" dirty="0" smtClean="0">
                <a:solidFill>
                  <a:schemeClr val="tx2"/>
                </a:solidFill>
                <a:latin typeface="Songti TC" charset="-120"/>
                <a:ea typeface="Songti TC" charset="-120"/>
                <a:cs typeface="Songti TC" charset="-120"/>
              </a:rPr>
              <a:t>人口學歷</a:t>
            </a:r>
            <a:r>
              <a:rPr lang="zh-TW" altLang="zh-TW" sz="4000" dirty="0" smtClean="0">
                <a:solidFill>
                  <a:schemeClr val="tx2"/>
                </a:solidFill>
                <a:latin typeface="Songti TC" charset="-120"/>
                <a:ea typeface="Songti TC" charset="-120"/>
                <a:cs typeface="Songti TC" charset="-120"/>
              </a:rPr>
              <a:t>來看</a:t>
            </a:r>
            <a:r>
              <a:rPr lang="zh-TW" altLang="en-US" sz="4000" dirty="0" smtClean="0">
                <a:solidFill>
                  <a:schemeClr val="tx2"/>
                </a:solidFill>
                <a:latin typeface="Songti TC" charset="-120"/>
                <a:ea typeface="Songti TC" charset="-120"/>
                <a:cs typeface="Songti TC" charset="-120"/>
              </a:rPr>
              <a:t>雙</a:t>
            </a:r>
            <a:r>
              <a:rPr lang="zh-TW" altLang="zh-TW" sz="4000" dirty="0" smtClean="0">
                <a:solidFill>
                  <a:schemeClr val="tx2"/>
                </a:solidFill>
                <a:latin typeface="Songti TC" charset="-120"/>
                <a:ea typeface="Songti TC" charset="-120"/>
                <a:cs typeface="Songti TC" charset="-120"/>
              </a:rPr>
              <a:t>北市犯罪率</a:t>
            </a:r>
            <a:endParaRPr lang="zh-TW" altLang="zh-TW" sz="4000" dirty="0">
              <a:solidFill>
                <a:schemeClr val="tx2"/>
              </a:solidFill>
              <a:latin typeface="Songti TC" charset="-120"/>
              <a:ea typeface="Songti TC" charset="-120"/>
              <a:cs typeface="Songti TC" charset="-120"/>
            </a:endParaRPr>
          </a:p>
        </p:txBody>
      </p:sp>
      <p:sp>
        <p:nvSpPr>
          <p:cNvPr id="6" name="矩形 5"/>
          <p:cNvSpPr/>
          <p:nvPr/>
        </p:nvSpPr>
        <p:spPr>
          <a:xfrm>
            <a:off x="0" y="5012267"/>
            <a:ext cx="12293600" cy="835377"/>
          </a:xfrm>
          <a:prstGeom prst="rect">
            <a:avLst/>
          </a:prstGeom>
          <a:solidFill>
            <a:srgbClr val="000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ysClr val="windowText" lastClr="000000"/>
              </a:solidFill>
            </a:endParaRPr>
          </a:p>
        </p:txBody>
      </p:sp>
      <p:sp>
        <p:nvSpPr>
          <p:cNvPr id="4" name="文字方塊 3"/>
          <p:cNvSpPr txBox="1"/>
          <p:nvPr/>
        </p:nvSpPr>
        <p:spPr>
          <a:xfrm flipH="1">
            <a:off x="3338830" y="5098987"/>
            <a:ext cx="5514340" cy="646331"/>
          </a:xfrm>
          <a:prstGeom prst="rect">
            <a:avLst/>
          </a:prstGeom>
          <a:noFill/>
        </p:spPr>
        <p:txBody>
          <a:bodyPr wrap="square" rtlCol="0">
            <a:spAutoFit/>
          </a:bodyPr>
          <a:lstStyle/>
          <a:p>
            <a:pPr algn="ctr"/>
            <a:r>
              <a:rPr kumimoji="1" lang="zh-TW" altLang="en-US" b="1" dirty="0" smtClean="0">
                <a:solidFill>
                  <a:schemeClr val="tx2"/>
                </a:solidFill>
              </a:rPr>
              <a:t>指導老師：盧信銘、陳靜枝</a:t>
            </a:r>
            <a:endParaRPr kumimoji="1" lang="en-US" altLang="zh-TW" b="1" dirty="0" smtClean="0">
              <a:solidFill>
                <a:schemeClr val="tx2"/>
              </a:solidFill>
            </a:endParaRPr>
          </a:p>
          <a:p>
            <a:pPr algn="ctr"/>
            <a:r>
              <a:rPr kumimoji="1" lang="zh-TW" altLang="en-US" b="1" dirty="0" smtClean="0">
                <a:solidFill>
                  <a:schemeClr val="tx2"/>
                </a:solidFill>
              </a:rPr>
              <a:t>組員：資管二 吳禹辰、黃啟宏、黃勖哲、許亦佑</a:t>
            </a:r>
            <a:endParaRPr kumimoji="1" lang="zh-TW" altLang="en-US" b="1" dirty="0">
              <a:solidFill>
                <a:schemeClr val="tx2"/>
              </a:solidFill>
            </a:endParaRPr>
          </a:p>
        </p:txBody>
      </p:sp>
    </p:spTree>
    <p:extLst>
      <p:ext uri="{BB962C8B-B14F-4D97-AF65-F5344CB8AC3E}">
        <p14:creationId xmlns:p14="http://schemas.microsoft.com/office/powerpoint/2010/main" val="1702897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normAutofit fontScale="92500" lnSpcReduction="10000"/>
          </a:bodyPr>
          <a:lstStyle/>
          <a:p>
            <a:fld id="{D8D877B3-D348-4611-9BDB-C5374591D951}" type="slidenum">
              <a:rPr lang="en-US" smtClean="0"/>
              <a:pPr/>
              <a:t>10</a:t>
            </a:fld>
            <a:endParaRPr lang="en-US" dirty="0" smtClean="0"/>
          </a:p>
        </p:txBody>
      </p:sp>
      <p:sp>
        <p:nvSpPr>
          <p:cNvPr id="10" name="Title 9"/>
          <p:cNvSpPr>
            <a:spLocks noGrp="1"/>
          </p:cNvSpPr>
          <p:nvPr>
            <p:ph type="title"/>
          </p:nvPr>
        </p:nvSpPr>
        <p:spPr>
          <a:xfrm>
            <a:off x="1582561" y="1172508"/>
            <a:ext cx="1689100" cy="803047"/>
          </a:xfrm>
        </p:spPr>
        <p:txBody>
          <a:bodyPr>
            <a:normAutofit/>
          </a:bodyPr>
          <a:lstStyle/>
          <a:p>
            <a:r>
              <a:rPr lang="zh-TW" altLang="en-US" dirty="0" smtClean="0"/>
              <a:t>假設</a:t>
            </a:r>
            <a:endParaRPr lang="en-US" dirty="0"/>
          </a:p>
        </p:txBody>
      </p:sp>
      <mc:AlternateContent xmlns:mc="http://schemas.openxmlformats.org/markup-compatibility/2006" xmlns:a14="http://schemas.microsoft.com/office/drawing/2010/main">
        <mc:Choice Requires="a14">
          <p:sp>
            <p:nvSpPr>
              <p:cNvPr id="11" name="文字方塊 10"/>
              <p:cNvSpPr txBox="1"/>
              <p:nvPr/>
            </p:nvSpPr>
            <p:spPr>
              <a:xfrm>
                <a:off x="4198054" y="1172508"/>
                <a:ext cx="6582833" cy="1477328"/>
              </a:xfrm>
              <a:prstGeom prst="rect">
                <a:avLst/>
              </a:prstGeom>
              <a:noFill/>
            </p:spPr>
            <p:txBody>
              <a:bodyPr wrap="square" rtlCol="0">
                <a:spAutoFit/>
              </a:bodyPr>
              <a:lstStyle/>
              <a:p>
                <a:r>
                  <a:rPr kumimoji="1" lang="en-US" altLang="zh-TW" dirty="0" smtClean="0"/>
                  <a:t>        </a:t>
                </a:r>
                <a:endParaRPr kumimoji="1" lang="en-US" altLang="zh-TW" sz="2000" dirty="0"/>
              </a:p>
              <a:p>
                <a:r>
                  <a:rPr kumimoji="1" lang="zh-TW" altLang="en-US" sz="2000" dirty="0" smtClean="0"/>
                  <a:t>        </a:t>
                </a:r>
                <a:r>
                  <a:rPr kumimoji="1" lang="zh-TW" altLang="en-US" sz="2400" dirty="0" smtClean="0"/>
                  <a:t>我們先算出全體地區的平均犯罪率</a:t>
                </a:r>
                <a14:m>
                  <m:oMath xmlns:m="http://schemas.openxmlformats.org/officeDocument/2006/math">
                    <m:sSub>
                      <m:sSubPr>
                        <m:ctrlPr>
                          <a:rPr kumimoji="1" lang="en-US" altLang="zh-TW" sz="2400" i="1">
                            <a:latin typeface="Cambria Math" charset="0"/>
                          </a:rPr>
                        </m:ctrlPr>
                      </m:sSubPr>
                      <m:e>
                        <m:r>
                          <a:rPr kumimoji="1" lang="en-US" altLang="zh-TW" sz="2400" i="1">
                            <a:latin typeface="Cambria Math" charset="0"/>
                            <a:ea typeface="Cambria Math" charset="0"/>
                            <a:cs typeface="Cambria Math" charset="0"/>
                          </a:rPr>
                          <m:t>𝜇</m:t>
                        </m:r>
                      </m:e>
                      <m:sub>
                        <m:r>
                          <a:rPr kumimoji="1" lang="en-US" altLang="zh-TW" sz="2400" i="1">
                            <a:latin typeface="Cambria Math" charset="0"/>
                          </a:rPr>
                          <m:t>0</m:t>
                        </m:r>
                      </m:sub>
                    </m:sSub>
                  </m:oMath>
                </a14:m>
                <a:r>
                  <a:rPr kumimoji="1" lang="zh-TW" altLang="en-US" sz="2400" dirty="0" smtClean="0"/>
                  <a:t>，再算出廟宇密度較高的</a:t>
                </a:r>
                <a:r>
                  <a:rPr kumimoji="1" lang="en-US" altLang="zh-TW" sz="2400" dirty="0" smtClean="0"/>
                  <a:t>20</a:t>
                </a:r>
                <a:r>
                  <a:rPr kumimoji="1" lang="zh-TW" altLang="en-US" sz="2400" dirty="0" smtClean="0"/>
                  <a:t>個地區的犯罪率</a:t>
                </a:r>
                <a14:m>
                  <m:oMath xmlns:m="http://schemas.openxmlformats.org/officeDocument/2006/math">
                    <m:r>
                      <a:rPr kumimoji="1" lang="zh-TW" altLang="en-US" sz="2400" i="1">
                        <a:latin typeface="Cambria Math" charset="0"/>
                        <a:ea typeface="Cambria Math" charset="0"/>
                        <a:cs typeface="Cambria Math" charset="0"/>
                      </a:rPr>
                      <m:t>𝜇</m:t>
                    </m:r>
                  </m:oMath>
                </a14:m>
                <a:r>
                  <a:rPr kumimoji="1" lang="zh-TW" altLang="en-US" sz="2400" dirty="0" smtClean="0"/>
                  <a:t>，然後在</a:t>
                </a:r>
                <a:r>
                  <a:rPr kumimoji="1" lang="en-US" altLang="zh-TW" sz="2400" dirty="0" smtClean="0"/>
                  <a:t>95%</a:t>
                </a:r>
                <a:r>
                  <a:rPr kumimoji="1" lang="zh-TW" altLang="en-US" sz="2400" dirty="0" smtClean="0"/>
                  <a:t>的信心水準下檢定我們的假設是否正確。</a:t>
                </a:r>
                <a:endParaRPr kumimoji="1"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4198054" y="1172508"/>
                <a:ext cx="6582833" cy="1477328"/>
              </a:xfrm>
              <a:prstGeom prst="rect">
                <a:avLst/>
              </a:prstGeom>
              <a:blipFill>
                <a:blip r:embed="rId2"/>
                <a:stretch>
                  <a:fillRect l="-1481" b="-864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1811159" y="2904008"/>
                <a:ext cx="2246897" cy="1077218"/>
              </a:xfrm>
              <a:prstGeom prst="rect">
                <a:avLst/>
              </a:prstGeom>
              <a:noFill/>
            </p:spPr>
            <p:txBody>
              <a:bodyPr wrap="none" rtlCol="0">
                <a:spAutoFit/>
              </a:bodyPr>
              <a:lstStyle/>
              <a:p>
                <a:pPr algn="ctr"/>
                <a14:m>
                  <m:oMath xmlns:m="http://schemas.openxmlformats.org/officeDocument/2006/math">
                    <m:sSub>
                      <m:sSubPr>
                        <m:ctrlPr>
                          <a:rPr kumimoji="1" lang="en-US" altLang="zh-TW" sz="3200" i="1" smtClean="0">
                            <a:latin typeface="Cambria Math" charset="0"/>
                          </a:rPr>
                        </m:ctrlPr>
                      </m:sSubPr>
                      <m:e>
                        <m:r>
                          <a:rPr kumimoji="1" lang="en-US" altLang="zh-TW" sz="3200" b="0" i="1" smtClean="0">
                            <a:latin typeface="Cambria Math" charset="0"/>
                          </a:rPr>
                          <m:t>𝐻</m:t>
                        </m:r>
                      </m:e>
                      <m:sub>
                        <m:r>
                          <a:rPr kumimoji="1" lang="en-US" altLang="zh-TW" sz="3200" b="0" i="1" smtClean="0">
                            <a:latin typeface="Cambria Math" charset="0"/>
                          </a:rPr>
                          <m:t>0</m:t>
                        </m:r>
                      </m:sub>
                    </m:sSub>
                    <m:r>
                      <a:rPr kumimoji="1" lang="en-US" altLang="zh-TW" sz="3200" b="0" i="1" smtClean="0">
                        <a:latin typeface="Cambria Math" charset="0"/>
                      </a:rPr>
                      <m:t>: </m:t>
                    </m:r>
                    <m:r>
                      <a:rPr kumimoji="1" lang="en-US" altLang="zh-TW" sz="3200" b="0" i="1" smtClean="0">
                        <a:latin typeface="Cambria Math" charset="0"/>
                        <a:ea typeface="Cambria Math" charset="0"/>
                        <a:cs typeface="Cambria Math" charset="0"/>
                      </a:rPr>
                      <m:t>𝜇</m:t>
                    </m:r>
                    <m:r>
                      <a:rPr kumimoji="1" lang="en-US" altLang="zh-TW" sz="3200" dirty="0" smtClean="0">
                        <a:latin typeface="Cambria Math" panose="02040503050406030204" pitchFamily="18" charset="0"/>
                        <a:ea typeface="Cambria Math" charset="0"/>
                        <a:cs typeface="Cambria Math" charset="0"/>
                      </a:rPr>
                      <m:t>≤</m:t>
                    </m:r>
                  </m:oMath>
                </a14:m>
                <a:r>
                  <a:rPr kumimoji="1" lang="en-US" altLang="zh-TW" sz="3200" b="0" dirty="0" smtClean="0">
                    <a:ea typeface="Cambria Math" charset="0"/>
                    <a:cs typeface="Cambria Math" charset="0"/>
                  </a:rPr>
                  <a:t> </a:t>
                </a:r>
                <a14:m>
                  <m:oMath xmlns:m="http://schemas.openxmlformats.org/officeDocument/2006/math">
                    <m:sSub>
                      <m:sSubPr>
                        <m:ctrlPr>
                          <a:rPr kumimoji="1" lang="en-US" altLang="zh-TW" sz="3200" i="1" dirty="0">
                            <a:latin typeface="Cambria Math" charset="0"/>
                          </a:rPr>
                        </m:ctrlPr>
                      </m:sSubPr>
                      <m:e>
                        <m:r>
                          <a:rPr kumimoji="1" lang="en-US" altLang="zh-TW" sz="3200" i="1" dirty="0" smtClean="0">
                            <a:latin typeface="Cambria Math" charset="0"/>
                            <a:ea typeface="Cambria Math" charset="0"/>
                            <a:cs typeface="Cambria Math" charset="0"/>
                          </a:rPr>
                          <m:t>𝜇</m:t>
                        </m:r>
                      </m:e>
                      <m:sub>
                        <m:r>
                          <a:rPr kumimoji="1" lang="en-US" altLang="zh-TW" sz="3200" i="1" dirty="0">
                            <a:latin typeface="Cambria Math" charset="0"/>
                          </a:rPr>
                          <m:t>0</m:t>
                        </m:r>
                      </m:sub>
                    </m:sSub>
                  </m:oMath>
                </a14:m>
                <a:endParaRPr kumimoji="1" lang="en-US" altLang="zh-TW" sz="3200" dirty="0" smtClean="0"/>
              </a:p>
              <a:p>
                <a:pPr algn="ctr"/>
                <a:r>
                  <a:rPr kumimoji="1" lang="en-US" altLang="zh-TW" sz="3200" dirty="0" smtClean="0"/>
                  <a:t> </a:t>
                </a:r>
                <a14:m>
                  <m:oMath xmlns:m="http://schemas.openxmlformats.org/officeDocument/2006/math">
                    <m:sSub>
                      <m:sSubPr>
                        <m:ctrlPr>
                          <a:rPr kumimoji="1" lang="en-US" altLang="zh-TW" sz="3200" i="1" smtClean="0">
                            <a:latin typeface="Cambria Math" charset="0"/>
                          </a:rPr>
                        </m:ctrlPr>
                      </m:sSubPr>
                      <m:e>
                        <m:r>
                          <a:rPr kumimoji="1" lang="en-US" altLang="zh-TW" sz="3200" b="0" i="1" smtClean="0">
                            <a:latin typeface="Cambria Math" charset="0"/>
                          </a:rPr>
                          <m:t>𝐻</m:t>
                        </m:r>
                      </m:e>
                      <m:sub>
                        <m:r>
                          <a:rPr kumimoji="1" lang="en-US" altLang="zh-TW" sz="3200" b="0" i="1" smtClean="0">
                            <a:latin typeface="Cambria Math" charset="0"/>
                          </a:rPr>
                          <m:t>1</m:t>
                        </m:r>
                      </m:sub>
                    </m:sSub>
                  </m:oMath>
                </a14:m>
                <a:r>
                  <a:rPr kumimoji="1" lang="en-US" altLang="zh-TW" sz="3200" dirty="0" smtClean="0"/>
                  <a:t>:  </a:t>
                </a:r>
                <a14:m>
                  <m:oMath xmlns:m="http://schemas.openxmlformats.org/officeDocument/2006/math">
                    <m:r>
                      <a:rPr kumimoji="1" lang="en-US" altLang="zh-TW" sz="3200" i="1" smtClean="0">
                        <a:latin typeface="Cambria Math" charset="0"/>
                        <a:ea typeface="Cambria Math" charset="0"/>
                        <a:cs typeface="Cambria Math" charset="0"/>
                      </a:rPr>
                      <m:t>𝜇</m:t>
                    </m:r>
                    <m:r>
                      <a:rPr kumimoji="1" lang="en-US" altLang="zh-TW" sz="3200" i="1">
                        <a:latin typeface="Cambria Math" charset="0"/>
                        <a:ea typeface="Cambria Math" charset="0"/>
                        <a:cs typeface="Cambria Math" charset="0"/>
                      </a:rPr>
                      <m:t>&gt;</m:t>
                    </m:r>
                    <m:sSub>
                      <m:sSubPr>
                        <m:ctrlPr>
                          <a:rPr kumimoji="1" lang="en-US" altLang="zh-TW" sz="3200" b="0" i="1" smtClean="0">
                            <a:latin typeface="Cambria Math" charset="0"/>
                            <a:ea typeface="Cambria Math" charset="0"/>
                            <a:cs typeface="Cambria Math" charset="0"/>
                          </a:rPr>
                        </m:ctrlPr>
                      </m:sSubPr>
                      <m:e>
                        <m:r>
                          <a:rPr kumimoji="1" lang="en-US" altLang="zh-TW" sz="3200" b="0" i="1" smtClean="0">
                            <a:latin typeface="Cambria Math" charset="0"/>
                            <a:ea typeface="Cambria Math" charset="0"/>
                            <a:cs typeface="Cambria Math" charset="0"/>
                          </a:rPr>
                          <m:t>𝜇</m:t>
                        </m:r>
                      </m:e>
                      <m:sub>
                        <m:r>
                          <a:rPr kumimoji="1" lang="en-US" altLang="zh-TW" sz="3200" b="0" i="1" smtClean="0">
                            <a:latin typeface="Cambria Math" charset="0"/>
                            <a:ea typeface="Cambria Math" charset="0"/>
                            <a:cs typeface="Cambria Math" charset="0"/>
                          </a:rPr>
                          <m:t>0</m:t>
                        </m:r>
                      </m:sub>
                    </m:sSub>
                  </m:oMath>
                </a14:m>
                <a:endParaRPr kumimoji="1" lang="zh-TW" altLang="en-US"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1811159" y="2904008"/>
                <a:ext cx="2246897" cy="1077218"/>
              </a:xfrm>
              <a:prstGeom prst="rect">
                <a:avLst/>
              </a:prstGeom>
              <a:blipFill rotWithShape="0">
                <a:blip r:embed="rId3"/>
                <a:stretch>
                  <a:fillRect b="-169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1811159" y="4909679"/>
                <a:ext cx="2257777" cy="8617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TW" sz="2800" i="1">
                              <a:latin typeface="Cambria Math" charset="0"/>
                            </a:rPr>
                          </m:ctrlPr>
                        </m:sSubPr>
                        <m:e>
                          <m:r>
                            <a:rPr kumimoji="1" lang="en-US" altLang="zh-TW" sz="2800" i="1">
                              <a:latin typeface="Cambria Math" charset="0"/>
                              <a:ea typeface="Cambria Math" charset="0"/>
                              <a:cs typeface="Cambria Math" charset="0"/>
                            </a:rPr>
                            <m:t>𝜇</m:t>
                          </m:r>
                        </m:e>
                        <m:sub>
                          <m:r>
                            <a:rPr kumimoji="1" lang="en-US" altLang="zh-TW" sz="2800" i="1">
                              <a:latin typeface="Cambria Math" charset="0"/>
                            </a:rPr>
                            <m:t>0</m:t>
                          </m:r>
                        </m:sub>
                      </m:sSub>
                      <m:r>
                        <a:rPr kumimoji="1" lang="en-US" altLang="zh-TW" sz="2800" b="0" i="1" smtClean="0">
                          <a:latin typeface="Cambria Math" charset="0"/>
                          <a:ea typeface="Cambria Math" charset="0"/>
                          <a:cs typeface="Cambria Math" charset="0"/>
                        </a:rPr>
                        <m:t>=1261.36</m:t>
                      </m:r>
                    </m:oMath>
                  </m:oMathPara>
                </a14:m>
                <a:endParaRPr kumimoji="1" lang="en-US" altLang="zh-TW" sz="2800" b="0" dirty="0" smtClean="0">
                  <a:ea typeface="Cambria Math" charset="0"/>
                  <a:cs typeface="Cambria Math" charset="0"/>
                </a:endParaRPr>
              </a:p>
              <a:p>
                <a:pPr algn="ctr"/>
                <a14:m>
                  <m:oMath xmlns:m="http://schemas.openxmlformats.org/officeDocument/2006/math">
                    <m:r>
                      <a:rPr kumimoji="1" lang="en-US" altLang="zh-TW" sz="2800" b="0" i="1" smtClean="0">
                        <a:latin typeface="Cambria Math" charset="0"/>
                        <a:ea typeface="Cambria Math" charset="0"/>
                        <a:cs typeface="Cambria Math" charset="0"/>
                      </a:rPr>
                      <m:t>   </m:t>
                    </m:r>
                    <m:r>
                      <a:rPr kumimoji="1" lang="en-US" altLang="zh-TW" sz="2800" i="1" smtClean="0">
                        <a:latin typeface="Cambria Math" charset="0"/>
                        <a:ea typeface="Cambria Math" charset="0"/>
                        <a:cs typeface="Cambria Math" charset="0"/>
                      </a:rPr>
                      <m:t>𝜎</m:t>
                    </m:r>
                    <m:r>
                      <a:rPr kumimoji="1" lang="en-US" altLang="zh-TW" sz="2800" b="0" i="1" smtClean="0">
                        <a:latin typeface="Cambria Math" charset="0"/>
                        <a:ea typeface="Cambria Math" charset="0"/>
                        <a:cs typeface="Cambria Math" charset="0"/>
                      </a:rPr>
                      <m:t>= </m:t>
                    </m:r>
                  </m:oMath>
                </a14:m>
                <a:r>
                  <a:rPr kumimoji="1" lang="en-US" altLang="zh-TW" sz="2800" dirty="0" smtClean="0"/>
                  <a:t>698.36</a:t>
                </a:r>
                <a:endParaRPr kumimoji="1" lang="zh-TW" altLang="en-US" sz="28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1811159" y="4909679"/>
                <a:ext cx="2257777" cy="861774"/>
              </a:xfrm>
              <a:prstGeom prst="rect">
                <a:avLst/>
              </a:prstGeom>
              <a:blipFill rotWithShape="0">
                <a:blip r:embed="rId4"/>
                <a:stretch>
                  <a:fillRect r="-1081" b="-23944"/>
                </a:stretch>
              </a:blipFill>
            </p:spPr>
            <p:txBody>
              <a:bodyPr/>
              <a:lstStyle/>
              <a:p>
                <a:r>
                  <a:rPr lang="zh-TW" altLang="en-US">
                    <a:noFill/>
                  </a:rPr>
                  <a:t> </a:t>
                </a:r>
              </a:p>
            </p:txBody>
          </p:sp>
        </mc:Fallback>
      </mc:AlternateContent>
      <p:pic>
        <p:nvPicPr>
          <p:cNvPr id="15" name="圖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3070" y="2755676"/>
            <a:ext cx="3352800" cy="2451100"/>
          </a:xfrm>
          <a:prstGeom prst="rect">
            <a:avLst/>
          </a:prstGeom>
        </p:spPr>
      </p:pic>
      <mc:AlternateContent xmlns:mc="http://schemas.openxmlformats.org/markup-compatibility/2006" xmlns:a14="http://schemas.microsoft.com/office/drawing/2010/main">
        <mc:Choice Requires="a14">
          <p:sp>
            <p:nvSpPr>
              <p:cNvPr id="16" name="文字方塊 15"/>
              <p:cNvSpPr txBox="1"/>
              <p:nvPr/>
            </p:nvSpPr>
            <p:spPr>
              <a:xfrm>
                <a:off x="5880504" y="5494647"/>
                <a:ext cx="306029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TW" sz="2800" i="1" smtClean="0">
                              <a:latin typeface="Cambria Math" charset="0"/>
                            </a:rPr>
                          </m:ctrlPr>
                        </m:sSubPr>
                        <m:e>
                          <m:r>
                            <a:rPr kumimoji="1" lang="en-US" altLang="zh-TW" sz="2800" b="0" i="1" smtClean="0">
                              <a:latin typeface="Cambria Math" charset="0"/>
                            </a:rPr>
                            <m:t>𝑋</m:t>
                          </m:r>
                        </m:e>
                        <m:sub>
                          <m:r>
                            <a:rPr kumimoji="1" lang="en-US" altLang="zh-TW" sz="2800" b="0" i="1" smtClean="0">
                              <a:latin typeface="Cambria Math" charset="0"/>
                            </a:rPr>
                            <m:t>𝑐</m:t>
                          </m:r>
                        </m:sub>
                      </m:sSub>
                      <m:r>
                        <a:rPr kumimoji="1" lang="en-US" altLang="zh-TW" sz="2800" b="0" i="1" smtClean="0">
                          <a:latin typeface="Cambria Math" charset="0"/>
                        </a:rPr>
                        <m:t>=1518.217 </m:t>
                      </m:r>
                    </m:oMath>
                  </m:oMathPara>
                </a14:m>
                <a:endParaRPr kumimoji="1" lang="zh-TW" altLang="en-US" sz="28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5880504" y="5494647"/>
                <a:ext cx="3060296" cy="430887"/>
              </a:xfrm>
              <a:prstGeom prst="rect">
                <a:avLst/>
              </a:prstGeom>
              <a:blipFill rotWithShape="0">
                <a:blip r:embed="rId6"/>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079415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normAutofit fontScale="92500" lnSpcReduction="10000"/>
          </a:bodyPr>
          <a:lstStyle/>
          <a:p>
            <a:fld id="{D8D877B3-D348-4611-9BDB-C5374591D951}" type="slidenum">
              <a:rPr lang="en-US" smtClean="0"/>
              <a:pPr/>
              <a:t>11</a:t>
            </a:fld>
            <a:endParaRPr lang="en-US" dirty="0" smtClean="0"/>
          </a:p>
        </p:txBody>
      </p:sp>
      <p:sp>
        <p:nvSpPr>
          <p:cNvPr id="9" name="Title 2"/>
          <p:cNvSpPr txBox="1">
            <a:spLocks/>
          </p:cNvSpPr>
          <p:nvPr/>
        </p:nvSpPr>
        <p:spPr>
          <a:xfrm>
            <a:off x="1866900" y="1078219"/>
            <a:ext cx="8176387" cy="1403251"/>
          </a:xfrm>
          <a:prstGeom prst="rect">
            <a:avLst/>
          </a:prstGeom>
          <a:effectLst/>
        </p:spPr>
        <p:txBody>
          <a:bodyPr vert="horz" lIns="0" tIns="192024" rIns="0" bIns="0" rtlCol="0" anchor="t" anchorCtr="0">
            <a:noAutofit/>
          </a:bodyPr>
          <a:lstStyle>
            <a:lvl1pPr algn="l" defTabSz="914318" rtl="0" eaLnBrk="1" latinLnBrk="0" hangingPunct="1">
              <a:lnSpc>
                <a:spcPct val="80000"/>
              </a:lnSpc>
              <a:spcBef>
                <a:spcPct val="0"/>
              </a:spcBef>
              <a:buNone/>
              <a:defRPr sz="4400" kern="1200" spc="-151" baseline="0">
                <a:solidFill>
                  <a:schemeClr val="tx1"/>
                </a:solidFill>
                <a:latin typeface="+mj-lt"/>
                <a:ea typeface="+mj-ea"/>
                <a:cs typeface="+mj-cs"/>
              </a:defRPr>
            </a:lvl1pPr>
          </a:lstStyle>
          <a:p>
            <a:r>
              <a:rPr lang="zh-TW" altLang="en-US" sz="3200" spc="0" dirty="0" smtClean="0"/>
              <a:t>檢定</a:t>
            </a:r>
            <a:endParaRPr lang="en-US" sz="3200" spc="0" dirty="0"/>
          </a:p>
        </p:txBody>
      </p:sp>
      <mc:AlternateContent xmlns:mc="http://schemas.openxmlformats.org/markup-compatibility/2006" xmlns:a14="http://schemas.microsoft.com/office/drawing/2010/main">
        <mc:Choice Requires="a14">
          <p:sp>
            <p:nvSpPr>
              <p:cNvPr id="10" name="TextBox 9"/>
              <p:cNvSpPr txBox="1"/>
              <p:nvPr/>
            </p:nvSpPr>
            <p:spPr>
              <a:xfrm>
                <a:off x="1866900" y="1779845"/>
                <a:ext cx="8851901" cy="938462"/>
              </a:xfrm>
              <a:prstGeom prst="rect">
                <a:avLst/>
              </a:prstGeom>
              <a:noFill/>
            </p:spPr>
            <p:txBody>
              <a:bodyPr wrap="square" lIns="0" rIns="0" rtlCol="0">
                <a:spAutoFit/>
              </a:bodyPr>
              <a:lstStyle/>
              <a:p>
                <a:pPr>
                  <a:lnSpc>
                    <a:spcPct val="120000"/>
                  </a:lnSpc>
                </a:pPr>
                <a:r>
                  <a:rPr lang="zh-TW" altLang="en-US" sz="2400" dirty="0" smtClean="0"/>
                  <a:t>然後我們算出廟宇密度前</a:t>
                </a:r>
                <a:r>
                  <a:rPr lang="en-US" altLang="zh-TW" sz="2400" dirty="0" smtClean="0"/>
                  <a:t>20</a:t>
                </a:r>
                <a:r>
                  <a:rPr lang="zh-TW" altLang="en-US" sz="2400" dirty="0" smtClean="0"/>
                  <a:t>高的地區的犯罪率</a:t>
                </a:r>
                <a14:m>
                  <m:oMath xmlns:m="http://schemas.openxmlformats.org/officeDocument/2006/math">
                    <m:acc>
                      <m:accPr>
                        <m:chr m:val="̅"/>
                        <m:ctrlPr>
                          <a:rPr lang="en-US" altLang="zh-TW" sz="2400" b="0" i="1" smtClean="0">
                            <a:latin typeface="Cambria Math" charset="0"/>
                          </a:rPr>
                        </m:ctrlPr>
                      </m:accPr>
                      <m:e>
                        <m:r>
                          <a:rPr lang="en-US" altLang="zh-TW" sz="2400" b="0" i="1" smtClean="0">
                            <a:latin typeface="Cambria Math" charset="0"/>
                          </a:rPr>
                          <m:t>𝑋</m:t>
                        </m:r>
                      </m:e>
                    </m:acc>
                  </m:oMath>
                </a14:m>
                <a:r>
                  <a:rPr lang="en-US" altLang="zh-TW" sz="2400" b="0" dirty="0" smtClean="0"/>
                  <a:t> = 1661.65</a:t>
                </a:r>
              </a:p>
              <a:p>
                <a:pPr>
                  <a:lnSpc>
                    <a:spcPct val="120000"/>
                  </a:lnSpc>
                </a:pPr>
                <a:r>
                  <a:rPr lang="zh-TW" altLang="en-US" sz="2400" dirty="0" smtClean="0"/>
                  <a:t>我們使用</a:t>
                </a:r>
                <a:r>
                  <a:rPr lang="en-US" altLang="zh-TW" sz="2400" dirty="0" smtClean="0"/>
                  <a:t>Rejection region method</a:t>
                </a:r>
                <a:endParaRPr lang="en-US" altLang="zh-TW" sz="2400" b="0" dirty="0" smtClean="0"/>
              </a:p>
            </p:txBody>
          </p:sp>
        </mc:Choice>
        <mc:Fallback xmlns="">
          <p:sp>
            <p:nvSpPr>
              <p:cNvPr id="10" name="TextBox 9"/>
              <p:cNvSpPr txBox="1">
                <a:spLocks noRot="1" noChangeAspect="1" noMove="1" noResize="1" noEditPoints="1" noAdjustHandles="1" noChangeArrowheads="1" noChangeShapeType="1" noTextEdit="1"/>
              </p:cNvSpPr>
              <p:nvPr/>
            </p:nvSpPr>
            <p:spPr>
              <a:xfrm>
                <a:off x="1866900" y="1779845"/>
                <a:ext cx="8851901" cy="938462"/>
              </a:xfrm>
              <a:prstGeom prst="rect">
                <a:avLst/>
              </a:prstGeom>
              <a:blipFill>
                <a:blip r:embed="rId2"/>
                <a:stretch>
                  <a:fillRect l="-2066" t="-1948" b="-1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866900" y="2833865"/>
                <a:ext cx="6034088" cy="698461"/>
              </a:xfrm>
              <a:prstGeom prst="rect">
                <a:avLst/>
              </a:prstGeom>
            </p:spPr>
            <p:txBody>
              <a:bodyPr wrap="none">
                <a:spAutoFit/>
              </a:bodyPr>
              <a:lstStyle/>
              <a:p>
                <a:pPr>
                  <a:lnSpc>
                    <a:spcPct val="120000"/>
                  </a:lnSpc>
                </a:pPr>
                <a14:m>
                  <m:oMath xmlns:m="http://schemas.openxmlformats.org/officeDocument/2006/math">
                    <m:acc>
                      <m:accPr>
                        <m:chr m:val="̅"/>
                        <m:ctrlPr>
                          <a:rPr lang="en-US" altLang="zh-TW" sz="3600" i="1" smtClean="0">
                            <a:latin typeface="Cambria Math" charset="0"/>
                          </a:rPr>
                        </m:ctrlPr>
                      </m:accPr>
                      <m:e>
                        <m:r>
                          <a:rPr lang="en-US" altLang="zh-TW" sz="3600" i="1">
                            <a:latin typeface="Cambria Math" charset="0"/>
                          </a:rPr>
                          <m:t>𝑋</m:t>
                        </m:r>
                      </m:e>
                    </m:acc>
                  </m:oMath>
                </a14:m>
                <a:r>
                  <a:rPr lang="en-US" altLang="zh-TW" sz="3600" dirty="0"/>
                  <a:t> = </a:t>
                </a:r>
                <a:r>
                  <a:rPr lang="en-US" altLang="zh-TW" sz="3600" dirty="0" smtClean="0"/>
                  <a:t>1661.65 &gt; </a:t>
                </a:r>
                <a14:m>
                  <m:oMath xmlns:m="http://schemas.openxmlformats.org/officeDocument/2006/math">
                    <m:sSub>
                      <m:sSubPr>
                        <m:ctrlPr>
                          <a:rPr lang="en-US" altLang="zh-TW" sz="3600" i="1" smtClean="0">
                            <a:latin typeface="Cambria Math" charset="0"/>
                          </a:rPr>
                        </m:ctrlPr>
                      </m:sSubPr>
                      <m:e>
                        <m:r>
                          <a:rPr lang="en-US" altLang="zh-TW" sz="3600" b="0" i="1" smtClean="0">
                            <a:latin typeface="Cambria Math" charset="0"/>
                          </a:rPr>
                          <m:t>𝑋</m:t>
                        </m:r>
                      </m:e>
                      <m:sub>
                        <m:r>
                          <a:rPr lang="en-US" altLang="zh-TW" sz="3600" b="0" i="1" smtClean="0">
                            <a:latin typeface="Cambria Math" charset="0"/>
                          </a:rPr>
                          <m:t>𝑐</m:t>
                        </m:r>
                      </m:sub>
                    </m:sSub>
                    <m:r>
                      <a:rPr lang="en-US" altLang="zh-TW" sz="3600" b="0" i="1" smtClean="0">
                        <a:latin typeface="Cambria Math" charset="0"/>
                      </a:rPr>
                      <m:t>=1518.217 </m:t>
                    </m:r>
                  </m:oMath>
                </a14:m>
                <a:endParaRPr lang="en-US" altLang="zh-TW" sz="3600" dirty="0"/>
              </a:p>
            </p:txBody>
          </p:sp>
        </mc:Choice>
        <mc:Fallback xmlns="">
          <p:sp>
            <p:nvSpPr>
              <p:cNvPr id="6" name="矩形 5"/>
              <p:cNvSpPr>
                <a:spLocks noRot="1" noChangeAspect="1" noMove="1" noResize="1" noEditPoints="1" noAdjustHandles="1" noChangeArrowheads="1" noChangeShapeType="1" noTextEdit="1"/>
              </p:cNvSpPr>
              <p:nvPr/>
            </p:nvSpPr>
            <p:spPr>
              <a:xfrm>
                <a:off x="1866900" y="2833865"/>
                <a:ext cx="6034088" cy="698461"/>
              </a:xfrm>
              <a:prstGeom prst="rect">
                <a:avLst/>
              </a:prstGeom>
              <a:blipFill rotWithShape="0">
                <a:blip r:embed="rId3"/>
                <a:stretch>
                  <a:fillRect t="-7018" b="-3245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1866900" y="3872088"/>
                <a:ext cx="6412089" cy="1569853"/>
              </a:xfrm>
              <a:prstGeom prst="rect">
                <a:avLst/>
              </a:prstGeom>
              <a:noFill/>
            </p:spPr>
            <p:txBody>
              <a:bodyPr wrap="square" rtlCol="0">
                <a:spAutoFit/>
              </a:bodyPr>
              <a:lstStyle/>
              <a:p>
                <a:r>
                  <a:rPr kumimoji="1" lang="zh-TW" altLang="en-US" sz="2000" dirty="0" smtClean="0"/>
                  <a:t>      </a:t>
                </a:r>
                <a:r>
                  <a:rPr kumimoji="1" lang="zh-TW" altLang="en-US" sz="2400" dirty="0" smtClean="0"/>
                  <a:t>發現結果符合</a:t>
                </a:r>
                <a14:m>
                  <m:oMath xmlns:m="http://schemas.openxmlformats.org/officeDocument/2006/math">
                    <m:sSub>
                      <m:sSubPr>
                        <m:ctrlPr>
                          <a:rPr kumimoji="1" lang="en-US" altLang="zh-TW" sz="2400" i="1" smtClean="0">
                            <a:latin typeface="Cambria Math" charset="0"/>
                          </a:rPr>
                        </m:ctrlPr>
                      </m:sSubPr>
                      <m:e>
                        <m:r>
                          <a:rPr kumimoji="1" lang="en-US" altLang="zh-TW" sz="2400" b="0" i="1" smtClean="0">
                            <a:latin typeface="Cambria Math" charset="0"/>
                          </a:rPr>
                          <m:t>𝐻</m:t>
                        </m:r>
                      </m:e>
                      <m:sub>
                        <m:r>
                          <a:rPr kumimoji="1" lang="en-US" altLang="zh-TW" sz="2400" b="0" i="1" smtClean="0">
                            <a:latin typeface="Cambria Math" charset="0"/>
                          </a:rPr>
                          <m:t>1</m:t>
                        </m:r>
                      </m:sub>
                    </m:sSub>
                    <m:r>
                      <a:rPr kumimoji="1" lang="zh-TW" altLang="en-US" sz="2400" i="1" smtClean="0">
                        <a:latin typeface="Cambria Math" charset="0"/>
                      </a:rPr>
                      <m:t>，證實我們的假設</m:t>
                    </m:r>
                  </m:oMath>
                </a14:m>
                <a:r>
                  <a:rPr kumimoji="1" lang="zh-TW" altLang="en-US" sz="2400" dirty="0" smtClean="0"/>
                  <a:t>，因此我們可以在</a:t>
                </a:r>
                <a:r>
                  <a:rPr kumimoji="1" lang="en-US" altLang="zh-TW" sz="2400" dirty="0" smtClean="0"/>
                  <a:t>95%</a:t>
                </a:r>
                <a:r>
                  <a:rPr kumimoji="1" lang="zh-TW" altLang="en-US" sz="2400" dirty="0" smtClean="0"/>
                  <a:t>的信心水準下否認</a:t>
                </a:r>
                <a:r>
                  <a:rPr kumimoji="1" lang="en-US" altLang="zh-TW" sz="2400" dirty="0" smtClean="0"/>
                  <a:t>Null hypothesis</a:t>
                </a:r>
                <a:r>
                  <a:rPr kumimoji="1" lang="zh-TW" altLang="en-US" sz="2400" dirty="0" smtClean="0"/>
                  <a:t>，採取</a:t>
                </a:r>
                <a:r>
                  <a:rPr kumimoji="1" lang="en-US" altLang="zh-TW" sz="2400" dirty="0" smtClean="0"/>
                  <a:t>Alternative Hypothesis</a:t>
                </a:r>
                <a:r>
                  <a:rPr kumimoji="1" lang="zh-TW" altLang="en-US" sz="2400" dirty="0" smtClean="0"/>
                  <a:t>，也就是廟宇密度較高的地區犯罪率較高。</a:t>
                </a:r>
                <a:endParaRPr kumimoji="1"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1866900" y="3872088"/>
                <a:ext cx="6412089" cy="1569853"/>
              </a:xfrm>
              <a:prstGeom prst="rect">
                <a:avLst/>
              </a:prstGeom>
              <a:blipFill>
                <a:blip r:embed="rId4"/>
                <a:stretch>
                  <a:fillRect l="-1426" t="-2713" r="-1236" b="-814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554634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0"/>
          </p:nvPr>
        </p:nvSpPr>
        <p:spPr/>
        <p:txBody>
          <a:bodyPr>
            <a:normAutofit fontScale="92500" lnSpcReduction="10000"/>
          </a:bodyPr>
          <a:lstStyle/>
          <a:p>
            <a:fld id="{D8D877B3-D348-4611-9BDB-C5374591D951}" type="slidenum">
              <a:rPr lang="en-US" smtClean="0"/>
              <a:pPr/>
              <a:t>12</a:t>
            </a:fld>
            <a:endParaRPr lang="en-US" dirty="0" smtClean="0"/>
          </a:p>
        </p:txBody>
      </p:sp>
      <p:graphicFrame>
        <p:nvGraphicFramePr>
          <p:cNvPr id="5" name="圖片版面配置區 4">
            <a:extLst>
              <a:ext uri="{FF2B5EF4-FFF2-40B4-BE49-F238E27FC236}">
                <a16:creationId xmlns:a16="http://schemas.microsoft.com/office/drawing/2014/main" xmlns="" id="{57022882-6D22-46AE-94DB-39F78BFA4D76}"/>
              </a:ext>
            </a:extLst>
          </p:cNvPr>
          <p:cNvGraphicFramePr>
            <a:graphicFrameLocks noGrp="1"/>
          </p:cNvGraphicFramePr>
          <p:nvPr>
            <p:ph type="pic" sz="quarter" idx="11"/>
            <p:extLst>
              <p:ext uri="{D42A27DB-BD31-4B8C-83A1-F6EECF244321}">
                <p14:modId xmlns:p14="http://schemas.microsoft.com/office/powerpoint/2010/main" val="3395888181"/>
              </p:ext>
            </p:extLst>
          </p:nvPr>
        </p:nvGraphicFramePr>
        <p:xfrm>
          <a:off x="5826033" y="3065417"/>
          <a:ext cx="4772297" cy="3182983"/>
        </p:xfrm>
        <a:graphic>
          <a:graphicData uri="http://schemas.openxmlformats.org/drawingml/2006/chart">
            <c:chart xmlns:c="http://schemas.openxmlformats.org/drawingml/2006/chart" xmlns:r="http://schemas.openxmlformats.org/officeDocument/2006/relationships" r:id="rId2"/>
          </a:graphicData>
        </a:graphic>
      </p:graphicFrame>
      <p:sp>
        <p:nvSpPr>
          <p:cNvPr id="6" name="Title 2"/>
          <p:cNvSpPr txBox="1">
            <a:spLocks/>
          </p:cNvSpPr>
          <p:nvPr/>
        </p:nvSpPr>
        <p:spPr>
          <a:xfrm>
            <a:off x="1866900" y="1078219"/>
            <a:ext cx="8176387" cy="1403251"/>
          </a:xfrm>
          <a:prstGeom prst="rect">
            <a:avLst/>
          </a:prstGeom>
          <a:effectLst/>
        </p:spPr>
        <p:txBody>
          <a:bodyPr vert="horz" lIns="0" tIns="192024" rIns="0" bIns="0" rtlCol="0" anchor="t" anchorCtr="0">
            <a:noAutofit/>
          </a:bodyPr>
          <a:lstStyle>
            <a:lvl1pPr algn="l" defTabSz="914318" rtl="0" eaLnBrk="1" latinLnBrk="0" hangingPunct="1">
              <a:lnSpc>
                <a:spcPct val="80000"/>
              </a:lnSpc>
              <a:spcBef>
                <a:spcPct val="0"/>
              </a:spcBef>
              <a:buNone/>
              <a:defRPr sz="4400" kern="1200" spc="-151" baseline="0">
                <a:solidFill>
                  <a:schemeClr val="tx1"/>
                </a:solidFill>
                <a:latin typeface="+mj-lt"/>
                <a:ea typeface="+mj-ea"/>
                <a:cs typeface="+mj-cs"/>
              </a:defRPr>
            </a:lvl1pPr>
          </a:lstStyle>
          <a:p>
            <a:r>
              <a:rPr lang="zh-TW" altLang="en-US" sz="3200" spc="0" dirty="0" smtClean="0"/>
              <a:t>結論</a:t>
            </a:r>
            <a:endParaRPr lang="en-US" sz="3200" spc="0" dirty="0"/>
          </a:p>
        </p:txBody>
      </p:sp>
      <p:sp>
        <p:nvSpPr>
          <p:cNvPr id="7" name="文字方塊 6"/>
          <p:cNvSpPr txBox="1"/>
          <p:nvPr/>
        </p:nvSpPr>
        <p:spPr>
          <a:xfrm>
            <a:off x="1866900" y="1938459"/>
            <a:ext cx="8176387" cy="1200329"/>
          </a:xfrm>
          <a:prstGeom prst="rect">
            <a:avLst/>
          </a:prstGeom>
          <a:noFill/>
        </p:spPr>
        <p:txBody>
          <a:bodyPr wrap="square" rtlCol="0">
            <a:spAutoFit/>
          </a:bodyPr>
          <a:lstStyle/>
          <a:p>
            <a:r>
              <a:rPr kumimoji="1" lang="zh-TW" altLang="en-US" sz="2400" dirty="0" smtClean="0"/>
              <a:t>          由我們所蒐集的資料進行的分析，我們有</a:t>
            </a:r>
            <a:r>
              <a:rPr kumimoji="1" lang="en-US" altLang="zh-TW" sz="2400" dirty="0" smtClean="0"/>
              <a:t>95%</a:t>
            </a:r>
            <a:r>
              <a:rPr kumimoji="1" lang="zh-TW" altLang="en-US" sz="2400" dirty="0" smtClean="0"/>
              <a:t>信心水準的證據顯示廟宇較密集的區域犯罪率較高，而散步圖也顯示兩者有些許關係。</a:t>
            </a:r>
            <a:endParaRPr kumimoji="1" lang="zh-TW" altLang="en-US" sz="2400" dirty="0"/>
          </a:p>
        </p:txBody>
      </p:sp>
      <p:sp>
        <p:nvSpPr>
          <p:cNvPr id="9" name="文字方塊 8"/>
          <p:cNvSpPr txBox="1"/>
          <p:nvPr/>
        </p:nvSpPr>
        <p:spPr>
          <a:xfrm>
            <a:off x="1866900" y="3472342"/>
            <a:ext cx="3325989" cy="3046988"/>
          </a:xfrm>
          <a:prstGeom prst="rect">
            <a:avLst/>
          </a:prstGeom>
          <a:noFill/>
        </p:spPr>
        <p:txBody>
          <a:bodyPr wrap="square" rtlCol="0">
            <a:spAutoFit/>
          </a:bodyPr>
          <a:lstStyle/>
          <a:p>
            <a:r>
              <a:rPr kumimoji="1" lang="zh-TW" altLang="en-US" dirty="0" smtClean="0"/>
              <a:t>         </a:t>
            </a:r>
            <a:r>
              <a:rPr kumimoji="1" lang="zh-TW" altLang="en-US" sz="2400" dirty="0" smtClean="0"/>
              <a:t>由此可證，犯罪率與所謂的「</a:t>
            </a:r>
            <a:r>
              <a:rPr kumimoji="1" lang="en-US" altLang="zh-TW" sz="2400" dirty="0" smtClean="0"/>
              <a:t>8+9</a:t>
            </a:r>
            <a:r>
              <a:rPr kumimoji="1" lang="zh-TW" altLang="en-US" sz="2400" dirty="0" smtClean="0"/>
              <a:t>」可能存在相當大的關係，可能由於易滋事人口生活重心大多為廟宇，因此這些地區也建立更多的廟宇，進而使犯罪率上升。</a:t>
            </a:r>
            <a:endParaRPr kumimoji="1" lang="zh-TW" altLang="en-US" sz="2400" dirty="0"/>
          </a:p>
        </p:txBody>
      </p:sp>
    </p:spTree>
    <p:extLst>
      <p:ext uri="{BB962C8B-B14F-4D97-AF65-F5344CB8AC3E}">
        <p14:creationId xmlns:p14="http://schemas.microsoft.com/office/powerpoint/2010/main" val="10414188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7498056" y="1859293"/>
            <a:ext cx="325400" cy="5000433"/>
            <a:chOff x="6078047" y="1859293"/>
            <a:chExt cx="325400" cy="5000433"/>
          </a:xfrm>
        </p:grpSpPr>
        <p:sp>
          <p:nvSpPr>
            <p:cNvPr id="7" name="Freeform 5"/>
            <p:cNvSpPr>
              <a:spLocks/>
            </p:cNvSpPr>
            <p:nvPr/>
          </p:nvSpPr>
          <p:spPr bwMode="auto">
            <a:xfrm>
              <a:off x="6078047" y="1859293"/>
              <a:ext cx="325400" cy="3305615"/>
            </a:xfrm>
            <a:custGeom>
              <a:avLst/>
              <a:gdLst>
                <a:gd name="T0" fmla="*/ 290 w 290"/>
                <a:gd name="T1" fmla="*/ 0 h 2946"/>
                <a:gd name="T2" fmla="*/ 290 w 290"/>
                <a:gd name="T3" fmla="*/ 2946 h 2946"/>
                <a:gd name="T4" fmla="*/ 0 w 290"/>
                <a:gd name="T5" fmla="*/ 2946 h 2946"/>
                <a:gd name="T6" fmla="*/ 0 w 290"/>
                <a:gd name="T7" fmla="*/ 290 h 2946"/>
                <a:gd name="T8" fmla="*/ 290 w 290"/>
                <a:gd name="T9" fmla="*/ 0 h 2946"/>
              </a:gdLst>
              <a:ahLst/>
              <a:cxnLst>
                <a:cxn ang="0">
                  <a:pos x="T0" y="T1"/>
                </a:cxn>
                <a:cxn ang="0">
                  <a:pos x="T2" y="T3"/>
                </a:cxn>
                <a:cxn ang="0">
                  <a:pos x="T4" y="T5"/>
                </a:cxn>
                <a:cxn ang="0">
                  <a:pos x="T6" y="T7"/>
                </a:cxn>
                <a:cxn ang="0">
                  <a:pos x="T8" y="T9"/>
                </a:cxn>
              </a:cxnLst>
              <a:rect l="0" t="0" r="r" b="b"/>
              <a:pathLst>
                <a:path w="290" h="2946">
                  <a:moveTo>
                    <a:pt x="290" y="0"/>
                  </a:moveTo>
                  <a:lnTo>
                    <a:pt x="290" y="2946"/>
                  </a:lnTo>
                  <a:lnTo>
                    <a:pt x="0" y="2946"/>
                  </a:lnTo>
                  <a:lnTo>
                    <a:pt x="0" y="290"/>
                  </a:lnTo>
                  <a:lnTo>
                    <a:pt x="290" y="0"/>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41" name="Freeform 5"/>
            <p:cNvSpPr>
              <a:spLocks/>
            </p:cNvSpPr>
            <p:nvPr/>
          </p:nvSpPr>
          <p:spPr bwMode="auto">
            <a:xfrm>
              <a:off x="6078047" y="3554111"/>
              <a:ext cx="325400" cy="3305615"/>
            </a:xfrm>
            <a:custGeom>
              <a:avLst/>
              <a:gdLst>
                <a:gd name="T0" fmla="*/ 290 w 290"/>
                <a:gd name="T1" fmla="*/ 0 h 2946"/>
                <a:gd name="T2" fmla="*/ 290 w 290"/>
                <a:gd name="T3" fmla="*/ 2946 h 2946"/>
                <a:gd name="T4" fmla="*/ 0 w 290"/>
                <a:gd name="T5" fmla="*/ 2946 h 2946"/>
                <a:gd name="T6" fmla="*/ 0 w 290"/>
                <a:gd name="T7" fmla="*/ 290 h 2946"/>
                <a:gd name="T8" fmla="*/ 290 w 290"/>
                <a:gd name="T9" fmla="*/ 0 h 2946"/>
              </a:gdLst>
              <a:ahLst/>
              <a:cxnLst>
                <a:cxn ang="0">
                  <a:pos x="T0" y="T1"/>
                </a:cxn>
                <a:cxn ang="0">
                  <a:pos x="T2" y="T3"/>
                </a:cxn>
                <a:cxn ang="0">
                  <a:pos x="T4" y="T5"/>
                </a:cxn>
                <a:cxn ang="0">
                  <a:pos x="T6" y="T7"/>
                </a:cxn>
                <a:cxn ang="0">
                  <a:pos x="T8" y="T9"/>
                </a:cxn>
              </a:cxnLst>
              <a:rect l="0" t="0" r="r" b="b"/>
              <a:pathLst>
                <a:path w="290" h="2946">
                  <a:moveTo>
                    <a:pt x="290" y="0"/>
                  </a:moveTo>
                  <a:lnTo>
                    <a:pt x="290" y="2946"/>
                  </a:lnTo>
                  <a:lnTo>
                    <a:pt x="0" y="2946"/>
                  </a:lnTo>
                  <a:lnTo>
                    <a:pt x="0" y="290"/>
                  </a:lnTo>
                  <a:lnTo>
                    <a:pt x="290" y="0"/>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32" name="Group 31"/>
          <p:cNvGrpSpPr/>
          <p:nvPr/>
        </p:nvGrpSpPr>
        <p:grpSpPr>
          <a:xfrm>
            <a:off x="7498056" y="1698209"/>
            <a:ext cx="1177654" cy="641823"/>
            <a:chOff x="6078047" y="1698209"/>
            <a:chExt cx="1177654" cy="641823"/>
          </a:xfrm>
        </p:grpSpPr>
        <p:sp>
          <p:nvSpPr>
            <p:cNvPr id="9" name="Freeform 7"/>
            <p:cNvSpPr>
              <a:spLocks/>
            </p:cNvSpPr>
            <p:nvPr/>
          </p:nvSpPr>
          <p:spPr bwMode="auto">
            <a:xfrm>
              <a:off x="6078047" y="1859293"/>
              <a:ext cx="830331" cy="325400"/>
            </a:xfrm>
            <a:custGeom>
              <a:avLst/>
              <a:gdLst>
                <a:gd name="T0" fmla="*/ 740 w 740"/>
                <a:gd name="T1" fmla="*/ 290 h 290"/>
                <a:gd name="T2" fmla="*/ 0 w 740"/>
                <a:gd name="T3" fmla="*/ 290 h 290"/>
                <a:gd name="T4" fmla="*/ 290 w 740"/>
                <a:gd name="T5" fmla="*/ 0 h 290"/>
                <a:gd name="T6" fmla="*/ 740 w 740"/>
                <a:gd name="T7" fmla="*/ 0 h 290"/>
                <a:gd name="T8" fmla="*/ 740 w 740"/>
                <a:gd name="T9" fmla="*/ 290 h 290"/>
              </a:gdLst>
              <a:ahLst/>
              <a:cxnLst>
                <a:cxn ang="0">
                  <a:pos x="T0" y="T1"/>
                </a:cxn>
                <a:cxn ang="0">
                  <a:pos x="T2" y="T3"/>
                </a:cxn>
                <a:cxn ang="0">
                  <a:pos x="T4" y="T5"/>
                </a:cxn>
                <a:cxn ang="0">
                  <a:pos x="T6" y="T7"/>
                </a:cxn>
                <a:cxn ang="0">
                  <a:pos x="T8" y="T9"/>
                </a:cxn>
              </a:cxnLst>
              <a:rect l="0" t="0" r="r" b="b"/>
              <a:pathLst>
                <a:path w="740" h="290">
                  <a:moveTo>
                    <a:pt x="740" y="290"/>
                  </a:moveTo>
                  <a:lnTo>
                    <a:pt x="0" y="290"/>
                  </a:lnTo>
                  <a:lnTo>
                    <a:pt x="290" y="0"/>
                  </a:lnTo>
                  <a:lnTo>
                    <a:pt x="740" y="0"/>
                  </a:lnTo>
                  <a:lnTo>
                    <a:pt x="740" y="29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1" name="Freeform 9"/>
            <p:cNvSpPr>
              <a:spLocks/>
            </p:cNvSpPr>
            <p:nvPr/>
          </p:nvSpPr>
          <p:spPr bwMode="auto">
            <a:xfrm>
              <a:off x="6907860" y="1698209"/>
              <a:ext cx="347841" cy="641823"/>
            </a:xfrm>
            <a:custGeom>
              <a:avLst/>
              <a:gdLst>
                <a:gd name="T0" fmla="*/ 310 w 310"/>
                <a:gd name="T1" fmla="*/ 286 h 572"/>
                <a:gd name="T2" fmla="*/ 0 w 310"/>
                <a:gd name="T3" fmla="*/ 0 h 572"/>
                <a:gd name="T4" fmla="*/ 0 w 310"/>
                <a:gd name="T5" fmla="*/ 286 h 572"/>
                <a:gd name="T6" fmla="*/ 0 w 310"/>
                <a:gd name="T7" fmla="*/ 572 h 572"/>
                <a:gd name="T8" fmla="*/ 310 w 310"/>
                <a:gd name="T9" fmla="*/ 286 h 572"/>
              </a:gdLst>
              <a:ahLst/>
              <a:cxnLst>
                <a:cxn ang="0">
                  <a:pos x="T0" y="T1"/>
                </a:cxn>
                <a:cxn ang="0">
                  <a:pos x="T2" y="T3"/>
                </a:cxn>
                <a:cxn ang="0">
                  <a:pos x="T4" y="T5"/>
                </a:cxn>
                <a:cxn ang="0">
                  <a:pos x="T6" y="T7"/>
                </a:cxn>
                <a:cxn ang="0">
                  <a:pos x="T8" y="T9"/>
                </a:cxn>
              </a:cxnLst>
              <a:rect l="0" t="0" r="r" b="b"/>
              <a:pathLst>
                <a:path w="310" h="572">
                  <a:moveTo>
                    <a:pt x="310" y="286"/>
                  </a:moveTo>
                  <a:lnTo>
                    <a:pt x="0" y="0"/>
                  </a:lnTo>
                  <a:lnTo>
                    <a:pt x="0" y="286"/>
                  </a:lnTo>
                  <a:lnTo>
                    <a:pt x="0" y="572"/>
                  </a:lnTo>
                  <a:lnTo>
                    <a:pt x="310" y="28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sp>
        <p:nvSpPr>
          <p:cNvPr id="18" name="Freeform 18"/>
          <p:cNvSpPr>
            <a:spLocks/>
          </p:cNvSpPr>
          <p:nvPr/>
        </p:nvSpPr>
        <p:spPr bwMode="auto">
          <a:xfrm>
            <a:off x="6319884" y="2393892"/>
            <a:ext cx="347841" cy="642946"/>
          </a:xfrm>
          <a:custGeom>
            <a:avLst/>
            <a:gdLst>
              <a:gd name="T0" fmla="*/ 0 w 310"/>
              <a:gd name="T1" fmla="*/ 286 h 573"/>
              <a:gd name="T2" fmla="*/ 310 w 310"/>
              <a:gd name="T3" fmla="*/ 0 h 573"/>
              <a:gd name="T4" fmla="*/ 310 w 310"/>
              <a:gd name="T5" fmla="*/ 286 h 573"/>
              <a:gd name="T6" fmla="*/ 310 w 310"/>
              <a:gd name="T7" fmla="*/ 573 h 573"/>
              <a:gd name="T8" fmla="*/ 0 w 310"/>
              <a:gd name="T9" fmla="*/ 286 h 573"/>
            </a:gdLst>
            <a:ahLst/>
            <a:cxnLst>
              <a:cxn ang="0">
                <a:pos x="T0" y="T1"/>
              </a:cxn>
              <a:cxn ang="0">
                <a:pos x="T2" y="T3"/>
              </a:cxn>
              <a:cxn ang="0">
                <a:pos x="T4" y="T5"/>
              </a:cxn>
              <a:cxn ang="0">
                <a:pos x="T6" y="T7"/>
              </a:cxn>
              <a:cxn ang="0">
                <a:pos x="T8" y="T9"/>
              </a:cxn>
            </a:cxnLst>
            <a:rect l="0" t="0" r="r" b="b"/>
            <a:pathLst>
              <a:path w="310" h="573">
                <a:moveTo>
                  <a:pt x="0" y="286"/>
                </a:moveTo>
                <a:lnTo>
                  <a:pt x="310" y="0"/>
                </a:lnTo>
                <a:lnTo>
                  <a:pt x="310" y="286"/>
                </a:lnTo>
                <a:lnTo>
                  <a:pt x="310" y="573"/>
                </a:lnTo>
                <a:lnTo>
                  <a:pt x="0" y="2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nvGrpSpPr>
          <p:cNvPr id="37" name="Group 36"/>
          <p:cNvGrpSpPr/>
          <p:nvPr/>
        </p:nvGrpSpPr>
        <p:grpSpPr>
          <a:xfrm>
            <a:off x="7895269" y="3892789"/>
            <a:ext cx="326522" cy="2966937"/>
            <a:chOff x="6475260" y="3892789"/>
            <a:chExt cx="326522" cy="2966937"/>
          </a:xfrm>
        </p:grpSpPr>
        <p:sp>
          <p:nvSpPr>
            <p:cNvPr id="19" name="Freeform 21"/>
            <p:cNvSpPr>
              <a:spLocks/>
            </p:cNvSpPr>
            <p:nvPr/>
          </p:nvSpPr>
          <p:spPr bwMode="auto">
            <a:xfrm>
              <a:off x="6475260" y="3892789"/>
              <a:ext cx="326522" cy="2248626"/>
            </a:xfrm>
            <a:custGeom>
              <a:avLst/>
              <a:gdLst>
                <a:gd name="T0" fmla="*/ 291 w 291"/>
                <a:gd name="T1" fmla="*/ 0 h 2004"/>
                <a:gd name="T2" fmla="*/ 291 w 291"/>
                <a:gd name="T3" fmla="*/ 2004 h 2004"/>
                <a:gd name="T4" fmla="*/ 0 w 291"/>
                <a:gd name="T5" fmla="*/ 2004 h 2004"/>
                <a:gd name="T6" fmla="*/ 0 w 291"/>
                <a:gd name="T7" fmla="*/ 291 h 2004"/>
                <a:gd name="T8" fmla="*/ 291 w 291"/>
                <a:gd name="T9" fmla="*/ 0 h 2004"/>
              </a:gdLst>
              <a:ahLst/>
              <a:cxnLst>
                <a:cxn ang="0">
                  <a:pos x="T0" y="T1"/>
                </a:cxn>
                <a:cxn ang="0">
                  <a:pos x="T2" y="T3"/>
                </a:cxn>
                <a:cxn ang="0">
                  <a:pos x="T4" y="T5"/>
                </a:cxn>
                <a:cxn ang="0">
                  <a:pos x="T6" y="T7"/>
                </a:cxn>
                <a:cxn ang="0">
                  <a:pos x="T8" y="T9"/>
                </a:cxn>
              </a:cxnLst>
              <a:rect l="0" t="0" r="r" b="b"/>
              <a:pathLst>
                <a:path w="291" h="2004">
                  <a:moveTo>
                    <a:pt x="291" y="0"/>
                  </a:moveTo>
                  <a:lnTo>
                    <a:pt x="291" y="2004"/>
                  </a:lnTo>
                  <a:lnTo>
                    <a:pt x="0" y="2004"/>
                  </a:lnTo>
                  <a:lnTo>
                    <a:pt x="0" y="291"/>
                  </a:lnTo>
                  <a:lnTo>
                    <a:pt x="291"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42" name="Freeform 21"/>
            <p:cNvSpPr>
              <a:spLocks/>
            </p:cNvSpPr>
            <p:nvPr/>
          </p:nvSpPr>
          <p:spPr bwMode="auto">
            <a:xfrm>
              <a:off x="6475260" y="4611100"/>
              <a:ext cx="326522" cy="2248626"/>
            </a:xfrm>
            <a:custGeom>
              <a:avLst/>
              <a:gdLst>
                <a:gd name="T0" fmla="*/ 291 w 291"/>
                <a:gd name="T1" fmla="*/ 0 h 2004"/>
                <a:gd name="T2" fmla="*/ 291 w 291"/>
                <a:gd name="T3" fmla="*/ 2004 h 2004"/>
                <a:gd name="T4" fmla="*/ 0 w 291"/>
                <a:gd name="T5" fmla="*/ 2004 h 2004"/>
                <a:gd name="T6" fmla="*/ 0 w 291"/>
                <a:gd name="T7" fmla="*/ 291 h 2004"/>
                <a:gd name="T8" fmla="*/ 291 w 291"/>
                <a:gd name="T9" fmla="*/ 0 h 2004"/>
              </a:gdLst>
              <a:ahLst/>
              <a:cxnLst>
                <a:cxn ang="0">
                  <a:pos x="T0" y="T1"/>
                </a:cxn>
                <a:cxn ang="0">
                  <a:pos x="T2" y="T3"/>
                </a:cxn>
                <a:cxn ang="0">
                  <a:pos x="T4" y="T5"/>
                </a:cxn>
                <a:cxn ang="0">
                  <a:pos x="T6" y="T7"/>
                </a:cxn>
                <a:cxn ang="0">
                  <a:pos x="T8" y="T9"/>
                </a:cxn>
              </a:cxnLst>
              <a:rect l="0" t="0" r="r" b="b"/>
              <a:pathLst>
                <a:path w="291" h="2004">
                  <a:moveTo>
                    <a:pt x="291" y="0"/>
                  </a:moveTo>
                  <a:lnTo>
                    <a:pt x="291" y="2004"/>
                  </a:lnTo>
                  <a:lnTo>
                    <a:pt x="0" y="2004"/>
                  </a:lnTo>
                  <a:lnTo>
                    <a:pt x="0" y="291"/>
                  </a:lnTo>
                  <a:lnTo>
                    <a:pt x="291"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34" name="Group 33"/>
          <p:cNvGrpSpPr/>
          <p:nvPr/>
        </p:nvGrpSpPr>
        <p:grpSpPr>
          <a:xfrm>
            <a:off x="7100844" y="2873577"/>
            <a:ext cx="325400" cy="3992819"/>
            <a:chOff x="5680835" y="2873577"/>
            <a:chExt cx="325400" cy="3992819"/>
          </a:xfrm>
        </p:grpSpPr>
        <p:sp>
          <p:nvSpPr>
            <p:cNvPr id="13" name="Freeform 13"/>
            <p:cNvSpPr>
              <a:spLocks/>
            </p:cNvSpPr>
            <p:nvPr/>
          </p:nvSpPr>
          <p:spPr bwMode="auto">
            <a:xfrm>
              <a:off x="5680835" y="2873577"/>
              <a:ext cx="325400" cy="2609933"/>
            </a:xfrm>
            <a:custGeom>
              <a:avLst/>
              <a:gdLst>
                <a:gd name="T0" fmla="*/ 0 w 290"/>
                <a:gd name="T1" fmla="*/ 0 h 2326"/>
                <a:gd name="T2" fmla="*/ 0 w 290"/>
                <a:gd name="T3" fmla="*/ 2326 h 2326"/>
                <a:gd name="T4" fmla="*/ 290 w 290"/>
                <a:gd name="T5" fmla="*/ 2326 h 2326"/>
                <a:gd name="T6" fmla="*/ 290 w 290"/>
                <a:gd name="T7" fmla="*/ 291 h 2326"/>
                <a:gd name="T8" fmla="*/ 0 w 290"/>
                <a:gd name="T9" fmla="*/ 0 h 2326"/>
              </a:gdLst>
              <a:ahLst/>
              <a:cxnLst>
                <a:cxn ang="0">
                  <a:pos x="T0" y="T1"/>
                </a:cxn>
                <a:cxn ang="0">
                  <a:pos x="T2" y="T3"/>
                </a:cxn>
                <a:cxn ang="0">
                  <a:pos x="T4" y="T5"/>
                </a:cxn>
                <a:cxn ang="0">
                  <a:pos x="T6" y="T7"/>
                </a:cxn>
                <a:cxn ang="0">
                  <a:pos x="T8" y="T9"/>
                </a:cxn>
              </a:cxnLst>
              <a:rect l="0" t="0" r="r" b="b"/>
              <a:pathLst>
                <a:path w="290" h="2326">
                  <a:moveTo>
                    <a:pt x="0" y="0"/>
                  </a:moveTo>
                  <a:lnTo>
                    <a:pt x="0" y="2326"/>
                  </a:lnTo>
                  <a:lnTo>
                    <a:pt x="290" y="2326"/>
                  </a:lnTo>
                  <a:lnTo>
                    <a:pt x="290" y="291"/>
                  </a:lnTo>
                  <a:lnTo>
                    <a:pt x="0"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43" name="Freeform 13"/>
            <p:cNvSpPr>
              <a:spLocks/>
            </p:cNvSpPr>
            <p:nvPr/>
          </p:nvSpPr>
          <p:spPr bwMode="auto">
            <a:xfrm>
              <a:off x="5680835" y="4256463"/>
              <a:ext cx="325400" cy="2609933"/>
            </a:xfrm>
            <a:custGeom>
              <a:avLst/>
              <a:gdLst>
                <a:gd name="T0" fmla="*/ 0 w 290"/>
                <a:gd name="T1" fmla="*/ 0 h 2326"/>
                <a:gd name="T2" fmla="*/ 0 w 290"/>
                <a:gd name="T3" fmla="*/ 2326 h 2326"/>
                <a:gd name="T4" fmla="*/ 290 w 290"/>
                <a:gd name="T5" fmla="*/ 2326 h 2326"/>
                <a:gd name="T6" fmla="*/ 290 w 290"/>
                <a:gd name="T7" fmla="*/ 291 h 2326"/>
                <a:gd name="T8" fmla="*/ 0 w 290"/>
                <a:gd name="T9" fmla="*/ 0 h 2326"/>
              </a:gdLst>
              <a:ahLst/>
              <a:cxnLst>
                <a:cxn ang="0">
                  <a:pos x="T0" y="T1"/>
                </a:cxn>
                <a:cxn ang="0">
                  <a:pos x="T2" y="T3"/>
                </a:cxn>
                <a:cxn ang="0">
                  <a:pos x="T4" y="T5"/>
                </a:cxn>
                <a:cxn ang="0">
                  <a:pos x="T6" y="T7"/>
                </a:cxn>
                <a:cxn ang="0">
                  <a:pos x="T8" y="T9"/>
                </a:cxn>
              </a:cxnLst>
              <a:rect l="0" t="0" r="r" b="b"/>
              <a:pathLst>
                <a:path w="290" h="2326">
                  <a:moveTo>
                    <a:pt x="0" y="0"/>
                  </a:moveTo>
                  <a:lnTo>
                    <a:pt x="0" y="2326"/>
                  </a:lnTo>
                  <a:lnTo>
                    <a:pt x="290" y="2326"/>
                  </a:lnTo>
                  <a:lnTo>
                    <a:pt x="290" y="291"/>
                  </a:lnTo>
                  <a:lnTo>
                    <a:pt x="0"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31" name="Group 30"/>
          <p:cNvGrpSpPr/>
          <p:nvPr/>
        </p:nvGrpSpPr>
        <p:grpSpPr>
          <a:xfrm>
            <a:off x="6703631" y="4903226"/>
            <a:ext cx="325400" cy="1956500"/>
            <a:chOff x="5283622" y="4903226"/>
            <a:chExt cx="325400" cy="1956500"/>
          </a:xfrm>
        </p:grpSpPr>
        <p:sp>
          <p:nvSpPr>
            <p:cNvPr id="25" name="Freeform 29"/>
            <p:cNvSpPr>
              <a:spLocks/>
            </p:cNvSpPr>
            <p:nvPr/>
          </p:nvSpPr>
          <p:spPr bwMode="auto">
            <a:xfrm>
              <a:off x="5283622" y="4903226"/>
              <a:ext cx="325400" cy="1605681"/>
            </a:xfrm>
            <a:custGeom>
              <a:avLst/>
              <a:gdLst>
                <a:gd name="T0" fmla="*/ 0 w 290"/>
                <a:gd name="T1" fmla="*/ 0 h 1431"/>
                <a:gd name="T2" fmla="*/ 0 w 290"/>
                <a:gd name="T3" fmla="*/ 1431 h 1431"/>
                <a:gd name="T4" fmla="*/ 290 w 290"/>
                <a:gd name="T5" fmla="*/ 1431 h 1431"/>
                <a:gd name="T6" fmla="*/ 290 w 290"/>
                <a:gd name="T7" fmla="*/ 290 h 1431"/>
                <a:gd name="T8" fmla="*/ 0 w 290"/>
                <a:gd name="T9" fmla="*/ 0 h 1431"/>
              </a:gdLst>
              <a:ahLst/>
              <a:cxnLst>
                <a:cxn ang="0">
                  <a:pos x="T0" y="T1"/>
                </a:cxn>
                <a:cxn ang="0">
                  <a:pos x="T2" y="T3"/>
                </a:cxn>
                <a:cxn ang="0">
                  <a:pos x="T4" y="T5"/>
                </a:cxn>
                <a:cxn ang="0">
                  <a:pos x="T6" y="T7"/>
                </a:cxn>
                <a:cxn ang="0">
                  <a:pos x="T8" y="T9"/>
                </a:cxn>
              </a:cxnLst>
              <a:rect l="0" t="0" r="r" b="b"/>
              <a:pathLst>
                <a:path w="290" h="1431">
                  <a:moveTo>
                    <a:pt x="0" y="0"/>
                  </a:moveTo>
                  <a:lnTo>
                    <a:pt x="0" y="1431"/>
                  </a:lnTo>
                  <a:lnTo>
                    <a:pt x="290" y="1431"/>
                  </a:lnTo>
                  <a:lnTo>
                    <a:pt x="290" y="290"/>
                  </a:lnTo>
                  <a:lnTo>
                    <a:pt x="0" y="0"/>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44" name="Freeform 29"/>
            <p:cNvSpPr>
              <a:spLocks/>
            </p:cNvSpPr>
            <p:nvPr/>
          </p:nvSpPr>
          <p:spPr bwMode="auto">
            <a:xfrm>
              <a:off x="5283622" y="5254045"/>
              <a:ext cx="325400" cy="1605681"/>
            </a:xfrm>
            <a:custGeom>
              <a:avLst/>
              <a:gdLst>
                <a:gd name="T0" fmla="*/ 0 w 290"/>
                <a:gd name="T1" fmla="*/ 0 h 1431"/>
                <a:gd name="T2" fmla="*/ 0 w 290"/>
                <a:gd name="T3" fmla="*/ 1431 h 1431"/>
                <a:gd name="T4" fmla="*/ 290 w 290"/>
                <a:gd name="T5" fmla="*/ 1431 h 1431"/>
                <a:gd name="T6" fmla="*/ 290 w 290"/>
                <a:gd name="T7" fmla="*/ 290 h 1431"/>
                <a:gd name="T8" fmla="*/ 0 w 290"/>
                <a:gd name="T9" fmla="*/ 0 h 1431"/>
              </a:gdLst>
              <a:ahLst/>
              <a:cxnLst>
                <a:cxn ang="0">
                  <a:pos x="T0" y="T1"/>
                </a:cxn>
                <a:cxn ang="0">
                  <a:pos x="T2" y="T3"/>
                </a:cxn>
                <a:cxn ang="0">
                  <a:pos x="T4" y="T5"/>
                </a:cxn>
                <a:cxn ang="0">
                  <a:pos x="T6" y="T7"/>
                </a:cxn>
                <a:cxn ang="0">
                  <a:pos x="T8" y="T9"/>
                </a:cxn>
              </a:cxnLst>
              <a:rect l="0" t="0" r="r" b="b"/>
              <a:pathLst>
                <a:path w="290" h="1431">
                  <a:moveTo>
                    <a:pt x="0" y="0"/>
                  </a:moveTo>
                  <a:lnTo>
                    <a:pt x="0" y="1431"/>
                  </a:lnTo>
                  <a:lnTo>
                    <a:pt x="290" y="1431"/>
                  </a:lnTo>
                  <a:lnTo>
                    <a:pt x="290" y="290"/>
                  </a:lnTo>
                  <a:lnTo>
                    <a:pt x="0" y="0"/>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35" name="Group 34"/>
          <p:cNvGrpSpPr/>
          <p:nvPr/>
        </p:nvGrpSpPr>
        <p:grpSpPr>
          <a:xfrm>
            <a:off x="6319884" y="2711455"/>
            <a:ext cx="1106360" cy="642946"/>
            <a:chOff x="4899875" y="2711455"/>
            <a:chExt cx="1106360" cy="642946"/>
          </a:xfrm>
        </p:grpSpPr>
        <p:sp>
          <p:nvSpPr>
            <p:cNvPr id="15" name="Freeform 15"/>
            <p:cNvSpPr>
              <a:spLocks/>
            </p:cNvSpPr>
            <p:nvPr/>
          </p:nvSpPr>
          <p:spPr bwMode="auto">
            <a:xfrm>
              <a:off x="5211810" y="2873577"/>
              <a:ext cx="794425" cy="326522"/>
            </a:xfrm>
            <a:custGeom>
              <a:avLst/>
              <a:gdLst>
                <a:gd name="T0" fmla="*/ 0 w 708"/>
                <a:gd name="T1" fmla="*/ 291 h 291"/>
                <a:gd name="T2" fmla="*/ 708 w 708"/>
                <a:gd name="T3" fmla="*/ 291 h 291"/>
                <a:gd name="T4" fmla="*/ 418 w 708"/>
                <a:gd name="T5" fmla="*/ 0 h 291"/>
                <a:gd name="T6" fmla="*/ 0 w 708"/>
                <a:gd name="T7" fmla="*/ 0 h 291"/>
                <a:gd name="T8" fmla="*/ 0 w 708"/>
                <a:gd name="T9" fmla="*/ 291 h 291"/>
              </a:gdLst>
              <a:ahLst/>
              <a:cxnLst>
                <a:cxn ang="0">
                  <a:pos x="T0" y="T1"/>
                </a:cxn>
                <a:cxn ang="0">
                  <a:pos x="T2" y="T3"/>
                </a:cxn>
                <a:cxn ang="0">
                  <a:pos x="T4" y="T5"/>
                </a:cxn>
                <a:cxn ang="0">
                  <a:pos x="T6" y="T7"/>
                </a:cxn>
                <a:cxn ang="0">
                  <a:pos x="T8" y="T9"/>
                </a:cxn>
              </a:cxnLst>
              <a:rect l="0" t="0" r="r" b="b"/>
              <a:pathLst>
                <a:path w="708" h="291">
                  <a:moveTo>
                    <a:pt x="0" y="291"/>
                  </a:moveTo>
                  <a:lnTo>
                    <a:pt x="708" y="291"/>
                  </a:lnTo>
                  <a:lnTo>
                    <a:pt x="418" y="0"/>
                  </a:lnTo>
                  <a:lnTo>
                    <a:pt x="0" y="0"/>
                  </a:lnTo>
                  <a:lnTo>
                    <a:pt x="0" y="29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7" name="Freeform 17"/>
            <p:cNvSpPr>
              <a:spLocks/>
            </p:cNvSpPr>
            <p:nvPr/>
          </p:nvSpPr>
          <p:spPr bwMode="auto">
            <a:xfrm>
              <a:off x="4899875" y="2711455"/>
              <a:ext cx="347841" cy="642946"/>
            </a:xfrm>
            <a:custGeom>
              <a:avLst/>
              <a:gdLst>
                <a:gd name="T0" fmla="*/ 0 w 310"/>
                <a:gd name="T1" fmla="*/ 286 h 573"/>
                <a:gd name="T2" fmla="*/ 310 w 310"/>
                <a:gd name="T3" fmla="*/ 0 h 573"/>
                <a:gd name="T4" fmla="*/ 310 w 310"/>
                <a:gd name="T5" fmla="*/ 286 h 573"/>
                <a:gd name="T6" fmla="*/ 310 w 310"/>
                <a:gd name="T7" fmla="*/ 573 h 573"/>
                <a:gd name="T8" fmla="*/ 0 w 310"/>
                <a:gd name="T9" fmla="*/ 286 h 573"/>
              </a:gdLst>
              <a:ahLst/>
              <a:cxnLst>
                <a:cxn ang="0">
                  <a:pos x="T0" y="T1"/>
                </a:cxn>
                <a:cxn ang="0">
                  <a:pos x="T2" y="T3"/>
                </a:cxn>
                <a:cxn ang="0">
                  <a:pos x="T4" y="T5"/>
                </a:cxn>
                <a:cxn ang="0">
                  <a:pos x="T6" y="T7"/>
                </a:cxn>
                <a:cxn ang="0">
                  <a:pos x="T8" y="T9"/>
                </a:cxn>
              </a:cxnLst>
              <a:rect l="0" t="0" r="r" b="b"/>
              <a:pathLst>
                <a:path w="310" h="573">
                  <a:moveTo>
                    <a:pt x="0" y="286"/>
                  </a:moveTo>
                  <a:lnTo>
                    <a:pt x="310" y="0"/>
                  </a:lnTo>
                  <a:lnTo>
                    <a:pt x="310" y="286"/>
                  </a:lnTo>
                  <a:lnTo>
                    <a:pt x="310" y="573"/>
                  </a:lnTo>
                  <a:lnTo>
                    <a:pt x="0" y="28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38" name="Group 37"/>
          <p:cNvGrpSpPr/>
          <p:nvPr/>
        </p:nvGrpSpPr>
        <p:grpSpPr>
          <a:xfrm>
            <a:off x="6083127" y="4740194"/>
            <a:ext cx="945904" cy="641823"/>
            <a:chOff x="4663118" y="4740194"/>
            <a:chExt cx="945904" cy="641823"/>
          </a:xfrm>
        </p:grpSpPr>
        <p:sp>
          <p:nvSpPr>
            <p:cNvPr id="27" name="Freeform 31"/>
            <p:cNvSpPr>
              <a:spLocks/>
            </p:cNvSpPr>
            <p:nvPr/>
          </p:nvSpPr>
          <p:spPr bwMode="auto">
            <a:xfrm>
              <a:off x="4975053" y="4903226"/>
              <a:ext cx="633969" cy="325400"/>
            </a:xfrm>
            <a:custGeom>
              <a:avLst/>
              <a:gdLst>
                <a:gd name="T0" fmla="*/ 0 w 565"/>
                <a:gd name="T1" fmla="*/ 290 h 290"/>
                <a:gd name="T2" fmla="*/ 565 w 565"/>
                <a:gd name="T3" fmla="*/ 290 h 290"/>
                <a:gd name="T4" fmla="*/ 275 w 565"/>
                <a:gd name="T5" fmla="*/ 0 h 290"/>
                <a:gd name="T6" fmla="*/ 0 w 565"/>
                <a:gd name="T7" fmla="*/ 0 h 290"/>
                <a:gd name="T8" fmla="*/ 0 w 565"/>
                <a:gd name="T9" fmla="*/ 290 h 290"/>
              </a:gdLst>
              <a:ahLst/>
              <a:cxnLst>
                <a:cxn ang="0">
                  <a:pos x="T0" y="T1"/>
                </a:cxn>
                <a:cxn ang="0">
                  <a:pos x="T2" y="T3"/>
                </a:cxn>
                <a:cxn ang="0">
                  <a:pos x="T4" y="T5"/>
                </a:cxn>
                <a:cxn ang="0">
                  <a:pos x="T6" y="T7"/>
                </a:cxn>
                <a:cxn ang="0">
                  <a:pos x="T8" y="T9"/>
                </a:cxn>
              </a:cxnLst>
              <a:rect l="0" t="0" r="r" b="b"/>
              <a:pathLst>
                <a:path w="565" h="290">
                  <a:moveTo>
                    <a:pt x="0" y="290"/>
                  </a:moveTo>
                  <a:lnTo>
                    <a:pt x="565" y="290"/>
                  </a:lnTo>
                  <a:lnTo>
                    <a:pt x="275" y="0"/>
                  </a:lnTo>
                  <a:lnTo>
                    <a:pt x="0" y="0"/>
                  </a:lnTo>
                  <a:lnTo>
                    <a:pt x="0" y="29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9" name="Freeform 33"/>
            <p:cNvSpPr>
              <a:spLocks/>
            </p:cNvSpPr>
            <p:nvPr/>
          </p:nvSpPr>
          <p:spPr bwMode="auto">
            <a:xfrm>
              <a:off x="4663118" y="4740194"/>
              <a:ext cx="352330" cy="641823"/>
            </a:xfrm>
            <a:custGeom>
              <a:avLst/>
              <a:gdLst>
                <a:gd name="T0" fmla="*/ 0 w 314"/>
                <a:gd name="T1" fmla="*/ 286 h 572"/>
                <a:gd name="T2" fmla="*/ 314 w 314"/>
                <a:gd name="T3" fmla="*/ 0 h 572"/>
                <a:gd name="T4" fmla="*/ 314 w 314"/>
                <a:gd name="T5" fmla="*/ 286 h 572"/>
                <a:gd name="T6" fmla="*/ 314 w 314"/>
                <a:gd name="T7" fmla="*/ 572 h 572"/>
                <a:gd name="T8" fmla="*/ 0 w 314"/>
                <a:gd name="T9" fmla="*/ 286 h 572"/>
              </a:gdLst>
              <a:ahLst/>
              <a:cxnLst>
                <a:cxn ang="0">
                  <a:pos x="T0" y="T1"/>
                </a:cxn>
                <a:cxn ang="0">
                  <a:pos x="T2" y="T3"/>
                </a:cxn>
                <a:cxn ang="0">
                  <a:pos x="T4" y="T5"/>
                </a:cxn>
                <a:cxn ang="0">
                  <a:pos x="T6" y="T7"/>
                </a:cxn>
                <a:cxn ang="0">
                  <a:pos x="T8" y="T9"/>
                </a:cxn>
              </a:cxnLst>
              <a:rect l="0" t="0" r="r" b="b"/>
              <a:pathLst>
                <a:path w="314" h="572">
                  <a:moveTo>
                    <a:pt x="0" y="286"/>
                  </a:moveTo>
                  <a:lnTo>
                    <a:pt x="314" y="0"/>
                  </a:lnTo>
                  <a:lnTo>
                    <a:pt x="314" y="286"/>
                  </a:lnTo>
                  <a:lnTo>
                    <a:pt x="314" y="572"/>
                  </a:lnTo>
                  <a:lnTo>
                    <a:pt x="0" y="286"/>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36" name="Group 35"/>
          <p:cNvGrpSpPr/>
          <p:nvPr/>
        </p:nvGrpSpPr>
        <p:grpSpPr>
          <a:xfrm>
            <a:off x="7895269" y="3725824"/>
            <a:ext cx="1049135" cy="642946"/>
            <a:chOff x="6475260" y="3725824"/>
            <a:chExt cx="1049135" cy="642946"/>
          </a:xfrm>
        </p:grpSpPr>
        <p:sp>
          <p:nvSpPr>
            <p:cNvPr id="21" name="Freeform 23"/>
            <p:cNvSpPr>
              <a:spLocks/>
            </p:cNvSpPr>
            <p:nvPr/>
          </p:nvSpPr>
          <p:spPr bwMode="auto">
            <a:xfrm>
              <a:off x="6475260" y="3892789"/>
              <a:ext cx="732711" cy="326522"/>
            </a:xfrm>
            <a:custGeom>
              <a:avLst/>
              <a:gdLst>
                <a:gd name="T0" fmla="*/ 653 w 653"/>
                <a:gd name="T1" fmla="*/ 291 h 291"/>
                <a:gd name="T2" fmla="*/ 0 w 653"/>
                <a:gd name="T3" fmla="*/ 291 h 291"/>
                <a:gd name="T4" fmla="*/ 291 w 653"/>
                <a:gd name="T5" fmla="*/ 0 h 291"/>
                <a:gd name="T6" fmla="*/ 653 w 653"/>
                <a:gd name="T7" fmla="*/ 0 h 291"/>
                <a:gd name="T8" fmla="*/ 653 w 653"/>
                <a:gd name="T9" fmla="*/ 291 h 291"/>
              </a:gdLst>
              <a:ahLst/>
              <a:cxnLst>
                <a:cxn ang="0">
                  <a:pos x="T0" y="T1"/>
                </a:cxn>
                <a:cxn ang="0">
                  <a:pos x="T2" y="T3"/>
                </a:cxn>
                <a:cxn ang="0">
                  <a:pos x="T4" y="T5"/>
                </a:cxn>
                <a:cxn ang="0">
                  <a:pos x="T6" y="T7"/>
                </a:cxn>
                <a:cxn ang="0">
                  <a:pos x="T8" y="T9"/>
                </a:cxn>
              </a:cxnLst>
              <a:rect l="0" t="0" r="r" b="b"/>
              <a:pathLst>
                <a:path w="653" h="291">
                  <a:moveTo>
                    <a:pt x="653" y="291"/>
                  </a:moveTo>
                  <a:lnTo>
                    <a:pt x="0" y="291"/>
                  </a:lnTo>
                  <a:lnTo>
                    <a:pt x="291" y="0"/>
                  </a:lnTo>
                  <a:lnTo>
                    <a:pt x="653" y="0"/>
                  </a:lnTo>
                  <a:lnTo>
                    <a:pt x="653" y="29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3" name="Freeform 25"/>
            <p:cNvSpPr>
              <a:spLocks/>
            </p:cNvSpPr>
            <p:nvPr/>
          </p:nvSpPr>
          <p:spPr bwMode="auto">
            <a:xfrm>
              <a:off x="7172065" y="3725824"/>
              <a:ext cx="352330" cy="642946"/>
            </a:xfrm>
            <a:custGeom>
              <a:avLst/>
              <a:gdLst>
                <a:gd name="T0" fmla="*/ 314 w 314"/>
                <a:gd name="T1" fmla="*/ 286 h 573"/>
                <a:gd name="T2" fmla="*/ 0 w 314"/>
                <a:gd name="T3" fmla="*/ 0 h 573"/>
                <a:gd name="T4" fmla="*/ 0 w 314"/>
                <a:gd name="T5" fmla="*/ 286 h 573"/>
                <a:gd name="T6" fmla="*/ 0 w 314"/>
                <a:gd name="T7" fmla="*/ 573 h 573"/>
                <a:gd name="T8" fmla="*/ 314 w 314"/>
                <a:gd name="T9" fmla="*/ 286 h 573"/>
              </a:gdLst>
              <a:ahLst/>
              <a:cxnLst>
                <a:cxn ang="0">
                  <a:pos x="T0" y="T1"/>
                </a:cxn>
                <a:cxn ang="0">
                  <a:pos x="T2" y="T3"/>
                </a:cxn>
                <a:cxn ang="0">
                  <a:pos x="T4" y="T5"/>
                </a:cxn>
                <a:cxn ang="0">
                  <a:pos x="T6" y="T7"/>
                </a:cxn>
                <a:cxn ang="0">
                  <a:pos x="T8" y="T9"/>
                </a:cxn>
              </a:cxnLst>
              <a:rect l="0" t="0" r="r" b="b"/>
              <a:pathLst>
                <a:path w="314" h="573">
                  <a:moveTo>
                    <a:pt x="314" y="286"/>
                  </a:moveTo>
                  <a:lnTo>
                    <a:pt x="0" y="0"/>
                  </a:lnTo>
                  <a:lnTo>
                    <a:pt x="0" y="286"/>
                  </a:lnTo>
                  <a:lnTo>
                    <a:pt x="0" y="573"/>
                  </a:lnTo>
                  <a:lnTo>
                    <a:pt x="314" y="28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sp>
        <p:nvSpPr>
          <p:cNvPr id="53" name="Rectangle 52"/>
          <p:cNvSpPr/>
          <p:nvPr/>
        </p:nvSpPr>
        <p:spPr>
          <a:xfrm>
            <a:off x="9057998" y="3619487"/>
            <a:ext cx="2495360" cy="778675"/>
          </a:xfrm>
          <a:prstGeom prst="rect">
            <a:avLst/>
          </a:prstGeom>
        </p:spPr>
        <p:txBody>
          <a:bodyPr wrap="square">
            <a:spAutoFit/>
          </a:bodyPr>
          <a:lstStyle/>
          <a:p>
            <a:pPr>
              <a:spcBef>
                <a:spcPts val="600"/>
              </a:spcBef>
            </a:pPr>
            <a:r>
              <a:rPr lang="en-US" dirty="0" smtClean="0">
                <a:latin typeface="+mj-lt"/>
                <a:ea typeface="Bebas Neue" charset="0"/>
                <a:cs typeface="Bebas Neue" charset="0"/>
              </a:rPr>
              <a:t>Step 03</a:t>
            </a:r>
          </a:p>
          <a:p>
            <a:pPr>
              <a:lnSpc>
                <a:spcPct val="90000"/>
              </a:lnSpc>
              <a:spcBef>
                <a:spcPts val="600"/>
              </a:spcBef>
            </a:pPr>
            <a:r>
              <a:rPr lang="zh-TW" altLang="en-US" sz="2400" dirty="0" smtClean="0"/>
              <a:t>找尋可能原因</a:t>
            </a:r>
            <a:endParaRPr lang="en-US" sz="2400" dirty="0" smtClean="0"/>
          </a:p>
        </p:txBody>
      </p:sp>
      <p:sp>
        <p:nvSpPr>
          <p:cNvPr id="54" name="Rectangle 53"/>
          <p:cNvSpPr/>
          <p:nvPr/>
        </p:nvSpPr>
        <p:spPr>
          <a:xfrm>
            <a:off x="8768239" y="1591310"/>
            <a:ext cx="2495360" cy="778675"/>
          </a:xfrm>
          <a:prstGeom prst="rect">
            <a:avLst/>
          </a:prstGeom>
        </p:spPr>
        <p:txBody>
          <a:bodyPr wrap="square">
            <a:spAutoFit/>
          </a:bodyPr>
          <a:lstStyle/>
          <a:p>
            <a:pPr>
              <a:spcBef>
                <a:spcPts val="600"/>
              </a:spcBef>
            </a:pPr>
            <a:r>
              <a:rPr lang="en-US" dirty="0" smtClean="0">
                <a:latin typeface="+mj-lt"/>
                <a:ea typeface="Bebas Neue" charset="0"/>
                <a:cs typeface="Bebas Neue" charset="0"/>
              </a:rPr>
              <a:t>Step 01</a:t>
            </a:r>
          </a:p>
          <a:p>
            <a:pPr>
              <a:lnSpc>
                <a:spcPct val="90000"/>
              </a:lnSpc>
              <a:spcBef>
                <a:spcPts val="600"/>
              </a:spcBef>
            </a:pPr>
            <a:r>
              <a:rPr lang="zh-TW" altLang="en-US" sz="2400" dirty="0" smtClean="0"/>
              <a:t>問題發想</a:t>
            </a:r>
            <a:endParaRPr lang="en-US" sz="2400" dirty="0" smtClean="0"/>
          </a:p>
        </p:txBody>
      </p:sp>
      <p:sp>
        <p:nvSpPr>
          <p:cNvPr id="55" name="Rectangle 54"/>
          <p:cNvSpPr/>
          <p:nvPr/>
        </p:nvSpPr>
        <p:spPr>
          <a:xfrm>
            <a:off x="3439653" y="4583609"/>
            <a:ext cx="2495360" cy="778675"/>
          </a:xfrm>
          <a:prstGeom prst="rect">
            <a:avLst/>
          </a:prstGeom>
        </p:spPr>
        <p:txBody>
          <a:bodyPr wrap="square">
            <a:spAutoFit/>
          </a:bodyPr>
          <a:lstStyle/>
          <a:p>
            <a:pPr algn="r">
              <a:spcBef>
                <a:spcPts val="600"/>
              </a:spcBef>
            </a:pPr>
            <a:r>
              <a:rPr lang="en-US" dirty="0" smtClean="0">
                <a:latin typeface="+mj-lt"/>
                <a:ea typeface="Bebas Neue" charset="0"/>
                <a:cs typeface="Bebas Neue" charset="0"/>
              </a:rPr>
              <a:t>Step 04</a:t>
            </a:r>
          </a:p>
          <a:p>
            <a:pPr algn="r">
              <a:lnSpc>
                <a:spcPct val="90000"/>
              </a:lnSpc>
              <a:spcBef>
                <a:spcPts val="600"/>
              </a:spcBef>
            </a:pPr>
            <a:r>
              <a:rPr lang="zh-TW" altLang="en-US" sz="2400" dirty="0" smtClean="0"/>
              <a:t>驗證假設</a:t>
            </a:r>
            <a:endParaRPr lang="en-US" sz="2400" dirty="0" smtClean="0"/>
          </a:p>
        </p:txBody>
      </p:sp>
      <p:sp>
        <p:nvSpPr>
          <p:cNvPr id="56" name="Rectangle 55"/>
          <p:cNvSpPr/>
          <p:nvPr/>
        </p:nvSpPr>
        <p:spPr>
          <a:xfrm>
            <a:off x="3686803" y="2609028"/>
            <a:ext cx="2495360" cy="778675"/>
          </a:xfrm>
          <a:prstGeom prst="rect">
            <a:avLst/>
          </a:prstGeom>
        </p:spPr>
        <p:txBody>
          <a:bodyPr wrap="square">
            <a:spAutoFit/>
          </a:bodyPr>
          <a:lstStyle/>
          <a:p>
            <a:pPr algn="r">
              <a:spcBef>
                <a:spcPts val="600"/>
              </a:spcBef>
            </a:pPr>
            <a:r>
              <a:rPr lang="en-US" dirty="0" smtClean="0">
                <a:latin typeface="+mj-lt"/>
                <a:ea typeface="Bebas Neue" charset="0"/>
                <a:cs typeface="Bebas Neue" charset="0"/>
              </a:rPr>
              <a:t>Step 02</a:t>
            </a:r>
          </a:p>
          <a:p>
            <a:pPr algn="r">
              <a:lnSpc>
                <a:spcPct val="90000"/>
              </a:lnSpc>
              <a:spcBef>
                <a:spcPts val="600"/>
              </a:spcBef>
            </a:pPr>
            <a:r>
              <a:rPr lang="zh-TW" altLang="en-US" sz="2400" dirty="0" smtClean="0"/>
              <a:t>蒐集資料</a:t>
            </a:r>
            <a:endParaRPr lang="en-US" sz="2400" dirty="0" smtClean="0"/>
          </a:p>
        </p:txBody>
      </p:sp>
      <p:sp>
        <p:nvSpPr>
          <p:cNvPr id="4" name="Title 3"/>
          <p:cNvSpPr>
            <a:spLocks noGrp="1"/>
          </p:cNvSpPr>
          <p:nvPr>
            <p:ph type="title"/>
          </p:nvPr>
        </p:nvSpPr>
        <p:spPr/>
        <p:txBody>
          <a:bodyPr/>
          <a:lstStyle/>
          <a:p>
            <a:r>
              <a:rPr lang="zh-TW" altLang="en-US" b="1" dirty="0" smtClean="0"/>
              <a:t>研究步驟</a:t>
            </a:r>
            <a:endParaRPr lang="en-US" b="1" dirty="0"/>
          </a:p>
        </p:txBody>
      </p:sp>
    </p:spTree>
    <p:extLst>
      <p:ext uri="{BB962C8B-B14F-4D97-AF65-F5344CB8AC3E}">
        <p14:creationId xmlns:p14="http://schemas.microsoft.com/office/powerpoint/2010/main" val="97002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8" fill="hold" nodeType="withEffect">
                                      <p:stCondLst>
                                        <p:cond delay="25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par>
                                    <p:cTn id="11" presetID="22" presetClass="entr" presetSubtype="4" fill="hold" nodeType="withEffect">
                                      <p:stCondLst>
                                        <p:cond delay="750"/>
                                      </p:stCondLst>
                                      <p:childTnLst>
                                        <p:set>
                                          <p:cBhvr>
                                            <p:cTn id="12" dur="1" fill="hold">
                                              <p:stCondLst>
                                                <p:cond delay="0"/>
                                              </p:stCondLst>
                                            </p:cTn>
                                            <p:tgtEl>
                                              <p:spTgt spid="34"/>
                                            </p:tgtEl>
                                            <p:attrNameLst>
                                              <p:attrName>style.visibility</p:attrName>
                                            </p:attrNameLst>
                                          </p:cBhvr>
                                          <p:to>
                                            <p:strVal val="visible"/>
                                          </p:to>
                                        </p:set>
                                        <p:animEffect transition="in" filter="wipe(down)">
                                          <p:cBhvr>
                                            <p:cTn id="13" dur="500"/>
                                            <p:tgtEl>
                                              <p:spTgt spid="34"/>
                                            </p:tgtEl>
                                          </p:cBhvr>
                                        </p:animEffect>
                                      </p:childTnLst>
                                    </p:cTn>
                                  </p:par>
                                  <p:par>
                                    <p:cTn id="14" presetID="22" presetClass="entr" presetSubtype="2" fill="hold" nodeType="withEffect">
                                      <p:stCondLst>
                                        <p:cond delay="1000"/>
                                      </p:stCondLst>
                                      <p:childTnLst>
                                        <p:set>
                                          <p:cBhvr>
                                            <p:cTn id="15" dur="1" fill="hold">
                                              <p:stCondLst>
                                                <p:cond delay="0"/>
                                              </p:stCondLst>
                                            </p:cTn>
                                            <p:tgtEl>
                                              <p:spTgt spid="35"/>
                                            </p:tgtEl>
                                            <p:attrNameLst>
                                              <p:attrName>style.visibility</p:attrName>
                                            </p:attrNameLst>
                                          </p:cBhvr>
                                          <p:to>
                                            <p:strVal val="visible"/>
                                          </p:to>
                                        </p:set>
                                        <p:animEffect transition="in" filter="wipe(right)">
                                          <p:cBhvr>
                                            <p:cTn id="16" dur="500"/>
                                            <p:tgtEl>
                                              <p:spTgt spid="35"/>
                                            </p:tgtEl>
                                          </p:cBhvr>
                                        </p:animEffect>
                                      </p:childTnLst>
                                    </p:cTn>
                                  </p:par>
                                  <p:par>
                                    <p:cTn id="17" presetID="22" presetClass="entr" presetSubtype="4" fill="hold" nodeType="withEffect">
                                      <p:stCondLst>
                                        <p:cond delay="1500"/>
                                      </p:stCondLst>
                                      <p:childTnLst>
                                        <p:set>
                                          <p:cBhvr>
                                            <p:cTn id="18" dur="1" fill="hold">
                                              <p:stCondLst>
                                                <p:cond delay="0"/>
                                              </p:stCondLst>
                                            </p:cTn>
                                            <p:tgtEl>
                                              <p:spTgt spid="37"/>
                                            </p:tgtEl>
                                            <p:attrNameLst>
                                              <p:attrName>style.visibility</p:attrName>
                                            </p:attrNameLst>
                                          </p:cBhvr>
                                          <p:to>
                                            <p:strVal val="visible"/>
                                          </p:to>
                                        </p:set>
                                        <p:animEffect transition="in" filter="wipe(down)">
                                          <p:cBhvr>
                                            <p:cTn id="19" dur="500"/>
                                            <p:tgtEl>
                                              <p:spTgt spid="37"/>
                                            </p:tgtEl>
                                          </p:cBhvr>
                                        </p:animEffect>
                                      </p:childTnLst>
                                    </p:cTn>
                                  </p:par>
                                  <p:par>
                                    <p:cTn id="20" presetID="22" presetClass="entr" presetSubtype="8" fill="hold" nodeType="withEffect">
                                      <p:stCondLst>
                                        <p:cond delay="175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par>
                                    <p:cTn id="23" presetID="22" presetClass="entr" presetSubtype="4" fill="hold" nodeType="withEffect">
                                      <p:stCondLst>
                                        <p:cond delay="2250"/>
                                      </p:stCondLst>
                                      <p:childTnLst>
                                        <p:set>
                                          <p:cBhvr>
                                            <p:cTn id="24" dur="1" fill="hold">
                                              <p:stCondLst>
                                                <p:cond delay="0"/>
                                              </p:stCondLst>
                                            </p:cTn>
                                            <p:tgtEl>
                                              <p:spTgt spid="31"/>
                                            </p:tgtEl>
                                            <p:attrNameLst>
                                              <p:attrName>style.visibility</p:attrName>
                                            </p:attrNameLst>
                                          </p:cBhvr>
                                          <p:to>
                                            <p:strVal val="visible"/>
                                          </p:to>
                                        </p:set>
                                        <p:animEffect transition="in" filter="wipe(down)">
                                          <p:cBhvr>
                                            <p:cTn id="25" dur="500"/>
                                            <p:tgtEl>
                                              <p:spTgt spid="31"/>
                                            </p:tgtEl>
                                          </p:cBhvr>
                                        </p:animEffect>
                                      </p:childTnLst>
                                    </p:cTn>
                                  </p:par>
                                  <p:par>
                                    <p:cTn id="26" presetID="22" presetClass="entr" presetSubtype="2" fill="hold" nodeType="withEffect">
                                      <p:stCondLst>
                                        <p:cond delay="2500"/>
                                      </p:stCondLst>
                                      <p:childTnLst>
                                        <p:set>
                                          <p:cBhvr>
                                            <p:cTn id="27" dur="1" fill="hold">
                                              <p:stCondLst>
                                                <p:cond delay="0"/>
                                              </p:stCondLst>
                                            </p:cTn>
                                            <p:tgtEl>
                                              <p:spTgt spid="38"/>
                                            </p:tgtEl>
                                            <p:attrNameLst>
                                              <p:attrName>style.visibility</p:attrName>
                                            </p:attrNameLst>
                                          </p:cBhvr>
                                          <p:to>
                                            <p:strVal val="visible"/>
                                          </p:to>
                                        </p:set>
                                        <p:animEffect transition="in" filter="wipe(right)">
                                          <p:cBhvr>
                                            <p:cTn id="28" dur="500"/>
                                            <p:tgtEl>
                                              <p:spTgt spid="38"/>
                                            </p:tgtEl>
                                          </p:cBhvr>
                                        </p:animEffect>
                                      </p:childTnLst>
                                    </p:cTn>
                                  </p:par>
                                  <p:par>
                                    <p:cTn id="29" presetID="2" presetClass="entr" presetSubtype="4" fill="hold" grpId="0" nodeType="withEffect" p14:presetBounceEnd="58000">
                                      <p:stCondLst>
                                        <p:cond delay="2250"/>
                                      </p:stCondLst>
                                      <p:childTnLst>
                                        <p:set>
                                          <p:cBhvr>
                                            <p:cTn id="30" dur="1" fill="hold">
                                              <p:stCondLst>
                                                <p:cond delay="0"/>
                                              </p:stCondLst>
                                            </p:cTn>
                                            <p:tgtEl>
                                              <p:spTgt spid="55"/>
                                            </p:tgtEl>
                                            <p:attrNameLst>
                                              <p:attrName>style.visibility</p:attrName>
                                            </p:attrNameLst>
                                          </p:cBhvr>
                                          <p:to>
                                            <p:strVal val="visible"/>
                                          </p:to>
                                        </p:set>
                                        <p:anim calcmode="lin" valueType="num" p14:bounceEnd="58000">
                                          <p:cBhvr additive="base">
                                            <p:cTn id="31" dur="1250" fill="hold"/>
                                            <p:tgtEl>
                                              <p:spTgt spid="55"/>
                                            </p:tgtEl>
                                            <p:attrNameLst>
                                              <p:attrName>ppt_x</p:attrName>
                                            </p:attrNameLst>
                                          </p:cBhvr>
                                          <p:tavLst>
                                            <p:tav tm="0">
                                              <p:val>
                                                <p:strVal val="#ppt_x"/>
                                              </p:val>
                                            </p:tav>
                                            <p:tav tm="100000">
                                              <p:val>
                                                <p:strVal val="#ppt_x"/>
                                              </p:val>
                                            </p:tav>
                                          </p:tavLst>
                                        </p:anim>
                                        <p:anim calcmode="lin" valueType="num" p14:bounceEnd="58000">
                                          <p:cBhvr additive="base">
                                            <p:cTn id="32" dur="1250" fill="hold"/>
                                            <p:tgtEl>
                                              <p:spTgt spid="5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58000">
                                      <p:stCondLst>
                                        <p:cond delay="1750"/>
                                      </p:stCondLst>
                                      <p:childTnLst>
                                        <p:set>
                                          <p:cBhvr>
                                            <p:cTn id="34" dur="1" fill="hold">
                                              <p:stCondLst>
                                                <p:cond delay="0"/>
                                              </p:stCondLst>
                                            </p:cTn>
                                            <p:tgtEl>
                                              <p:spTgt spid="53"/>
                                            </p:tgtEl>
                                            <p:attrNameLst>
                                              <p:attrName>style.visibility</p:attrName>
                                            </p:attrNameLst>
                                          </p:cBhvr>
                                          <p:to>
                                            <p:strVal val="visible"/>
                                          </p:to>
                                        </p:set>
                                        <p:anim calcmode="lin" valueType="num" p14:bounceEnd="58000">
                                          <p:cBhvr additive="base">
                                            <p:cTn id="35" dur="1250" fill="hold"/>
                                            <p:tgtEl>
                                              <p:spTgt spid="53"/>
                                            </p:tgtEl>
                                            <p:attrNameLst>
                                              <p:attrName>ppt_x</p:attrName>
                                            </p:attrNameLst>
                                          </p:cBhvr>
                                          <p:tavLst>
                                            <p:tav tm="0">
                                              <p:val>
                                                <p:strVal val="#ppt_x"/>
                                              </p:val>
                                            </p:tav>
                                            <p:tav tm="100000">
                                              <p:val>
                                                <p:strVal val="#ppt_x"/>
                                              </p:val>
                                            </p:tav>
                                          </p:tavLst>
                                        </p:anim>
                                        <p:anim calcmode="lin" valueType="num" p14:bounceEnd="58000">
                                          <p:cBhvr additive="base">
                                            <p:cTn id="36" dur="1250" fill="hold"/>
                                            <p:tgtEl>
                                              <p:spTgt spid="5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14:presetBounceEnd="58000">
                                      <p:stCondLst>
                                        <p:cond delay="1250"/>
                                      </p:stCondLst>
                                      <p:childTnLst>
                                        <p:set>
                                          <p:cBhvr>
                                            <p:cTn id="38" dur="1" fill="hold">
                                              <p:stCondLst>
                                                <p:cond delay="0"/>
                                              </p:stCondLst>
                                            </p:cTn>
                                            <p:tgtEl>
                                              <p:spTgt spid="56"/>
                                            </p:tgtEl>
                                            <p:attrNameLst>
                                              <p:attrName>style.visibility</p:attrName>
                                            </p:attrNameLst>
                                          </p:cBhvr>
                                          <p:to>
                                            <p:strVal val="visible"/>
                                          </p:to>
                                        </p:set>
                                        <p:anim calcmode="lin" valueType="num" p14:bounceEnd="58000">
                                          <p:cBhvr additive="base">
                                            <p:cTn id="39" dur="1250" fill="hold"/>
                                            <p:tgtEl>
                                              <p:spTgt spid="56"/>
                                            </p:tgtEl>
                                            <p:attrNameLst>
                                              <p:attrName>ppt_x</p:attrName>
                                            </p:attrNameLst>
                                          </p:cBhvr>
                                          <p:tavLst>
                                            <p:tav tm="0">
                                              <p:val>
                                                <p:strVal val="#ppt_x"/>
                                              </p:val>
                                            </p:tav>
                                            <p:tav tm="100000">
                                              <p:val>
                                                <p:strVal val="#ppt_x"/>
                                              </p:val>
                                            </p:tav>
                                          </p:tavLst>
                                        </p:anim>
                                        <p:anim calcmode="lin" valueType="num" p14:bounceEnd="58000">
                                          <p:cBhvr additive="base">
                                            <p:cTn id="40" dur="1250" fill="hold"/>
                                            <p:tgtEl>
                                              <p:spTgt spid="5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14:presetBounceEnd="58000">
                                      <p:stCondLst>
                                        <p:cond delay="750"/>
                                      </p:stCondLst>
                                      <p:childTnLst>
                                        <p:set>
                                          <p:cBhvr>
                                            <p:cTn id="42" dur="1" fill="hold">
                                              <p:stCondLst>
                                                <p:cond delay="0"/>
                                              </p:stCondLst>
                                            </p:cTn>
                                            <p:tgtEl>
                                              <p:spTgt spid="54"/>
                                            </p:tgtEl>
                                            <p:attrNameLst>
                                              <p:attrName>style.visibility</p:attrName>
                                            </p:attrNameLst>
                                          </p:cBhvr>
                                          <p:to>
                                            <p:strVal val="visible"/>
                                          </p:to>
                                        </p:set>
                                        <p:anim calcmode="lin" valueType="num" p14:bounceEnd="58000">
                                          <p:cBhvr additive="base">
                                            <p:cTn id="43" dur="1250" fill="hold"/>
                                            <p:tgtEl>
                                              <p:spTgt spid="54"/>
                                            </p:tgtEl>
                                            <p:attrNameLst>
                                              <p:attrName>ppt_x</p:attrName>
                                            </p:attrNameLst>
                                          </p:cBhvr>
                                          <p:tavLst>
                                            <p:tav tm="0">
                                              <p:val>
                                                <p:strVal val="#ppt_x"/>
                                              </p:val>
                                            </p:tav>
                                            <p:tav tm="100000">
                                              <p:val>
                                                <p:strVal val="#ppt_x"/>
                                              </p:val>
                                            </p:tav>
                                          </p:tavLst>
                                        </p:anim>
                                        <p:anim calcmode="lin" valueType="num" p14:bounceEnd="58000">
                                          <p:cBhvr additive="base">
                                            <p:cTn id="44" dur="125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5" grpId="0"/>
          <p:bldP spid="5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8" fill="hold" nodeType="withEffect">
                                      <p:stCondLst>
                                        <p:cond delay="25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par>
                                    <p:cTn id="11" presetID="22" presetClass="entr" presetSubtype="4" fill="hold" nodeType="withEffect">
                                      <p:stCondLst>
                                        <p:cond delay="750"/>
                                      </p:stCondLst>
                                      <p:childTnLst>
                                        <p:set>
                                          <p:cBhvr>
                                            <p:cTn id="12" dur="1" fill="hold">
                                              <p:stCondLst>
                                                <p:cond delay="0"/>
                                              </p:stCondLst>
                                            </p:cTn>
                                            <p:tgtEl>
                                              <p:spTgt spid="34"/>
                                            </p:tgtEl>
                                            <p:attrNameLst>
                                              <p:attrName>style.visibility</p:attrName>
                                            </p:attrNameLst>
                                          </p:cBhvr>
                                          <p:to>
                                            <p:strVal val="visible"/>
                                          </p:to>
                                        </p:set>
                                        <p:animEffect transition="in" filter="wipe(down)">
                                          <p:cBhvr>
                                            <p:cTn id="13" dur="500"/>
                                            <p:tgtEl>
                                              <p:spTgt spid="34"/>
                                            </p:tgtEl>
                                          </p:cBhvr>
                                        </p:animEffect>
                                      </p:childTnLst>
                                    </p:cTn>
                                  </p:par>
                                  <p:par>
                                    <p:cTn id="14" presetID="22" presetClass="entr" presetSubtype="2" fill="hold" nodeType="withEffect">
                                      <p:stCondLst>
                                        <p:cond delay="1000"/>
                                      </p:stCondLst>
                                      <p:childTnLst>
                                        <p:set>
                                          <p:cBhvr>
                                            <p:cTn id="15" dur="1" fill="hold">
                                              <p:stCondLst>
                                                <p:cond delay="0"/>
                                              </p:stCondLst>
                                            </p:cTn>
                                            <p:tgtEl>
                                              <p:spTgt spid="35"/>
                                            </p:tgtEl>
                                            <p:attrNameLst>
                                              <p:attrName>style.visibility</p:attrName>
                                            </p:attrNameLst>
                                          </p:cBhvr>
                                          <p:to>
                                            <p:strVal val="visible"/>
                                          </p:to>
                                        </p:set>
                                        <p:animEffect transition="in" filter="wipe(right)">
                                          <p:cBhvr>
                                            <p:cTn id="16" dur="500"/>
                                            <p:tgtEl>
                                              <p:spTgt spid="35"/>
                                            </p:tgtEl>
                                          </p:cBhvr>
                                        </p:animEffect>
                                      </p:childTnLst>
                                    </p:cTn>
                                  </p:par>
                                  <p:par>
                                    <p:cTn id="17" presetID="22" presetClass="entr" presetSubtype="4" fill="hold" nodeType="withEffect">
                                      <p:stCondLst>
                                        <p:cond delay="1500"/>
                                      </p:stCondLst>
                                      <p:childTnLst>
                                        <p:set>
                                          <p:cBhvr>
                                            <p:cTn id="18" dur="1" fill="hold">
                                              <p:stCondLst>
                                                <p:cond delay="0"/>
                                              </p:stCondLst>
                                            </p:cTn>
                                            <p:tgtEl>
                                              <p:spTgt spid="37"/>
                                            </p:tgtEl>
                                            <p:attrNameLst>
                                              <p:attrName>style.visibility</p:attrName>
                                            </p:attrNameLst>
                                          </p:cBhvr>
                                          <p:to>
                                            <p:strVal val="visible"/>
                                          </p:to>
                                        </p:set>
                                        <p:animEffect transition="in" filter="wipe(down)">
                                          <p:cBhvr>
                                            <p:cTn id="19" dur="500"/>
                                            <p:tgtEl>
                                              <p:spTgt spid="37"/>
                                            </p:tgtEl>
                                          </p:cBhvr>
                                        </p:animEffect>
                                      </p:childTnLst>
                                    </p:cTn>
                                  </p:par>
                                  <p:par>
                                    <p:cTn id="20" presetID="22" presetClass="entr" presetSubtype="8" fill="hold" nodeType="withEffect">
                                      <p:stCondLst>
                                        <p:cond delay="175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par>
                                    <p:cTn id="23" presetID="22" presetClass="entr" presetSubtype="4" fill="hold" nodeType="withEffect">
                                      <p:stCondLst>
                                        <p:cond delay="2250"/>
                                      </p:stCondLst>
                                      <p:childTnLst>
                                        <p:set>
                                          <p:cBhvr>
                                            <p:cTn id="24" dur="1" fill="hold">
                                              <p:stCondLst>
                                                <p:cond delay="0"/>
                                              </p:stCondLst>
                                            </p:cTn>
                                            <p:tgtEl>
                                              <p:spTgt spid="31"/>
                                            </p:tgtEl>
                                            <p:attrNameLst>
                                              <p:attrName>style.visibility</p:attrName>
                                            </p:attrNameLst>
                                          </p:cBhvr>
                                          <p:to>
                                            <p:strVal val="visible"/>
                                          </p:to>
                                        </p:set>
                                        <p:animEffect transition="in" filter="wipe(down)">
                                          <p:cBhvr>
                                            <p:cTn id="25" dur="500"/>
                                            <p:tgtEl>
                                              <p:spTgt spid="31"/>
                                            </p:tgtEl>
                                          </p:cBhvr>
                                        </p:animEffect>
                                      </p:childTnLst>
                                    </p:cTn>
                                  </p:par>
                                  <p:par>
                                    <p:cTn id="26" presetID="22" presetClass="entr" presetSubtype="2" fill="hold" nodeType="withEffect">
                                      <p:stCondLst>
                                        <p:cond delay="2500"/>
                                      </p:stCondLst>
                                      <p:childTnLst>
                                        <p:set>
                                          <p:cBhvr>
                                            <p:cTn id="27" dur="1" fill="hold">
                                              <p:stCondLst>
                                                <p:cond delay="0"/>
                                              </p:stCondLst>
                                            </p:cTn>
                                            <p:tgtEl>
                                              <p:spTgt spid="38"/>
                                            </p:tgtEl>
                                            <p:attrNameLst>
                                              <p:attrName>style.visibility</p:attrName>
                                            </p:attrNameLst>
                                          </p:cBhvr>
                                          <p:to>
                                            <p:strVal val="visible"/>
                                          </p:to>
                                        </p:set>
                                        <p:animEffect transition="in" filter="wipe(right)">
                                          <p:cBhvr>
                                            <p:cTn id="28" dur="500"/>
                                            <p:tgtEl>
                                              <p:spTgt spid="38"/>
                                            </p:tgtEl>
                                          </p:cBhvr>
                                        </p:animEffect>
                                      </p:childTnLst>
                                    </p:cTn>
                                  </p:par>
                                  <p:par>
                                    <p:cTn id="29" presetID="2" presetClass="entr" presetSubtype="4" fill="hold" grpId="0" nodeType="withEffect">
                                      <p:stCondLst>
                                        <p:cond delay="2250"/>
                                      </p:stCondLst>
                                      <p:childTnLst>
                                        <p:set>
                                          <p:cBhvr>
                                            <p:cTn id="30" dur="1" fill="hold">
                                              <p:stCondLst>
                                                <p:cond delay="0"/>
                                              </p:stCondLst>
                                            </p:cTn>
                                            <p:tgtEl>
                                              <p:spTgt spid="55"/>
                                            </p:tgtEl>
                                            <p:attrNameLst>
                                              <p:attrName>style.visibility</p:attrName>
                                            </p:attrNameLst>
                                          </p:cBhvr>
                                          <p:to>
                                            <p:strVal val="visible"/>
                                          </p:to>
                                        </p:set>
                                        <p:anim calcmode="lin" valueType="num">
                                          <p:cBhvr additive="base">
                                            <p:cTn id="31" dur="1250" fill="hold"/>
                                            <p:tgtEl>
                                              <p:spTgt spid="55"/>
                                            </p:tgtEl>
                                            <p:attrNameLst>
                                              <p:attrName>ppt_x</p:attrName>
                                            </p:attrNameLst>
                                          </p:cBhvr>
                                          <p:tavLst>
                                            <p:tav tm="0">
                                              <p:val>
                                                <p:strVal val="#ppt_x"/>
                                              </p:val>
                                            </p:tav>
                                            <p:tav tm="100000">
                                              <p:val>
                                                <p:strVal val="#ppt_x"/>
                                              </p:val>
                                            </p:tav>
                                          </p:tavLst>
                                        </p:anim>
                                        <p:anim calcmode="lin" valueType="num">
                                          <p:cBhvr additive="base">
                                            <p:cTn id="32" dur="1250" fill="hold"/>
                                            <p:tgtEl>
                                              <p:spTgt spid="5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1750"/>
                                      </p:stCondLst>
                                      <p:childTnLst>
                                        <p:set>
                                          <p:cBhvr>
                                            <p:cTn id="34" dur="1" fill="hold">
                                              <p:stCondLst>
                                                <p:cond delay="0"/>
                                              </p:stCondLst>
                                            </p:cTn>
                                            <p:tgtEl>
                                              <p:spTgt spid="53"/>
                                            </p:tgtEl>
                                            <p:attrNameLst>
                                              <p:attrName>style.visibility</p:attrName>
                                            </p:attrNameLst>
                                          </p:cBhvr>
                                          <p:to>
                                            <p:strVal val="visible"/>
                                          </p:to>
                                        </p:set>
                                        <p:anim calcmode="lin" valueType="num">
                                          <p:cBhvr additive="base">
                                            <p:cTn id="35" dur="1250" fill="hold"/>
                                            <p:tgtEl>
                                              <p:spTgt spid="53"/>
                                            </p:tgtEl>
                                            <p:attrNameLst>
                                              <p:attrName>ppt_x</p:attrName>
                                            </p:attrNameLst>
                                          </p:cBhvr>
                                          <p:tavLst>
                                            <p:tav tm="0">
                                              <p:val>
                                                <p:strVal val="#ppt_x"/>
                                              </p:val>
                                            </p:tav>
                                            <p:tav tm="100000">
                                              <p:val>
                                                <p:strVal val="#ppt_x"/>
                                              </p:val>
                                            </p:tav>
                                          </p:tavLst>
                                        </p:anim>
                                        <p:anim calcmode="lin" valueType="num">
                                          <p:cBhvr additive="base">
                                            <p:cTn id="36" dur="1250" fill="hold"/>
                                            <p:tgtEl>
                                              <p:spTgt spid="5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1250"/>
                                      </p:stCondLst>
                                      <p:childTnLst>
                                        <p:set>
                                          <p:cBhvr>
                                            <p:cTn id="38" dur="1" fill="hold">
                                              <p:stCondLst>
                                                <p:cond delay="0"/>
                                              </p:stCondLst>
                                            </p:cTn>
                                            <p:tgtEl>
                                              <p:spTgt spid="56"/>
                                            </p:tgtEl>
                                            <p:attrNameLst>
                                              <p:attrName>style.visibility</p:attrName>
                                            </p:attrNameLst>
                                          </p:cBhvr>
                                          <p:to>
                                            <p:strVal val="visible"/>
                                          </p:to>
                                        </p:set>
                                        <p:anim calcmode="lin" valueType="num">
                                          <p:cBhvr additive="base">
                                            <p:cTn id="39" dur="1250" fill="hold"/>
                                            <p:tgtEl>
                                              <p:spTgt spid="56"/>
                                            </p:tgtEl>
                                            <p:attrNameLst>
                                              <p:attrName>ppt_x</p:attrName>
                                            </p:attrNameLst>
                                          </p:cBhvr>
                                          <p:tavLst>
                                            <p:tav tm="0">
                                              <p:val>
                                                <p:strVal val="#ppt_x"/>
                                              </p:val>
                                            </p:tav>
                                            <p:tav tm="100000">
                                              <p:val>
                                                <p:strVal val="#ppt_x"/>
                                              </p:val>
                                            </p:tav>
                                          </p:tavLst>
                                        </p:anim>
                                        <p:anim calcmode="lin" valueType="num">
                                          <p:cBhvr additive="base">
                                            <p:cTn id="40" dur="1250" fill="hold"/>
                                            <p:tgtEl>
                                              <p:spTgt spid="5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75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1250" fill="hold"/>
                                            <p:tgtEl>
                                              <p:spTgt spid="54"/>
                                            </p:tgtEl>
                                            <p:attrNameLst>
                                              <p:attrName>ppt_x</p:attrName>
                                            </p:attrNameLst>
                                          </p:cBhvr>
                                          <p:tavLst>
                                            <p:tav tm="0">
                                              <p:val>
                                                <p:strVal val="#ppt_x"/>
                                              </p:val>
                                            </p:tav>
                                            <p:tav tm="100000">
                                              <p:val>
                                                <p:strVal val="#ppt_x"/>
                                              </p:val>
                                            </p:tav>
                                          </p:tavLst>
                                        </p:anim>
                                        <p:anim calcmode="lin" valueType="num">
                                          <p:cBhvr additive="base">
                                            <p:cTn id="44" dur="125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5" grpId="0"/>
          <p:bldP spid="56"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15772" y="1390281"/>
            <a:ext cx="4229100" cy="1621619"/>
          </a:xfrm>
        </p:spPr>
        <p:txBody>
          <a:bodyPr/>
          <a:lstStyle/>
          <a:p>
            <a:r>
              <a:rPr lang="zh-TW" altLang="en-US" b="1" dirty="0" smtClean="0"/>
              <a:t>發想動機</a:t>
            </a:r>
            <a:endParaRPr lang="en-US" b="1" dirty="0"/>
          </a:p>
        </p:txBody>
      </p:sp>
      <p:sp>
        <p:nvSpPr>
          <p:cNvPr id="2" name="Slide Number Placeholder 1"/>
          <p:cNvSpPr>
            <a:spLocks noGrp="1"/>
          </p:cNvSpPr>
          <p:nvPr>
            <p:ph type="sldNum" sz="quarter" idx="4294967295"/>
          </p:nvPr>
        </p:nvSpPr>
        <p:spPr>
          <a:xfrm>
            <a:off x="0" y="6338888"/>
            <a:ext cx="512763" cy="227012"/>
          </a:xfrm>
          <a:prstGeom prst="rect">
            <a:avLst/>
          </a:prstGeom>
        </p:spPr>
        <p:txBody>
          <a:bodyPr>
            <a:normAutofit fontScale="92500" lnSpcReduction="10000"/>
          </a:bodyPr>
          <a:lstStyle/>
          <a:p>
            <a:fld id="{D8D877B3-D348-4611-9BDB-C5374591D951}" type="slidenum">
              <a:rPr lang="en-US" smtClean="0"/>
              <a:pPr/>
              <a:t>3</a:t>
            </a:fld>
            <a:endParaRPr lang="en-US" dirty="0" smtClean="0"/>
          </a:p>
        </p:txBody>
      </p:sp>
      <p:sp>
        <p:nvSpPr>
          <p:cNvPr id="5" name="TextBox 4"/>
          <p:cNvSpPr txBox="1"/>
          <p:nvPr/>
        </p:nvSpPr>
        <p:spPr>
          <a:xfrm>
            <a:off x="1866900" y="3011900"/>
            <a:ext cx="3196307" cy="2711255"/>
          </a:xfrm>
          <a:prstGeom prst="rect">
            <a:avLst/>
          </a:prstGeom>
          <a:noFill/>
        </p:spPr>
        <p:txBody>
          <a:bodyPr wrap="square" lIns="0" rIns="0" rtlCol="0">
            <a:spAutoFit/>
          </a:bodyPr>
          <a:lstStyle/>
          <a:p>
            <a:pPr>
              <a:lnSpc>
                <a:spcPct val="120000"/>
              </a:lnSpc>
            </a:pPr>
            <a:r>
              <a:rPr lang="zh-TW" altLang="en-US" sz="2400" b="1" dirty="0" smtClean="0"/>
              <a:t>我們日常中常提到的「</a:t>
            </a:r>
            <a:r>
              <a:rPr lang="en-US" altLang="zh-TW" sz="2400" b="1" dirty="0" smtClean="0"/>
              <a:t>8+9</a:t>
            </a:r>
            <a:r>
              <a:rPr lang="zh-TW" altLang="en-US" sz="2400" b="1" dirty="0" smtClean="0"/>
              <a:t>」常與「流氓」、「黑幫」等犯罪份子，造成社會動盪，而我們想要調查</a:t>
            </a:r>
            <a:r>
              <a:rPr lang="en-US" altLang="zh-TW" sz="2400" b="1" dirty="0" smtClean="0"/>
              <a:t>8+9</a:t>
            </a:r>
            <a:r>
              <a:rPr lang="zh-TW" altLang="en-US" sz="2400" b="1" dirty="0" smtClean="0"/>
              <a:t>是否為台灣犯罪的原因。</a:t>
            </a:r>
            <a:endParaRPr lang="en-US" sz="2400" b="1" dirty="0"/>
          </a:p>
        </p:txBody>
      </p:sp>
      <p:sp>
        <p:nvSpPr>
          <p:cNvPr id="6" name="Shape 3930"/>
          <p:cNvSpPr/>
          <p:nvPr/>
        </p:nvSpPr>
        <p:spPr>
          <a:xfrm>
            <a:off x="1866900" y="5773544"/>
            <a:ext cx="486135" cy="243068"/>
          </a:xfrm>
          <a:custGeom>
            <a:avLst/>
            <a:gdLst/>
            <a:ahLst/>
            <a:cxnLst>
              <a:cxn ang="0">
                <a:pos x="wd2" y="hd2"/>
              </a:cxn>
              <a:cxn ang="5400000">
                <a:pos x="wd2" y="hd2"/>
              </a:cxn>
              <a:cxn ang="10800000">
                <a:pos x="wd2" y="hd2"/>
              </a:cxn>
              <a:cxn ang="16200000">
                <a:pos x="wd2" y="hd2"/>
              </a:cxn>
            </a:cxnLst>
            <a:rect l="0" t="0" r="r" b="b"/>
            <a:pathLst>
              <a:path w="21600" h="21600" extrusionOk="0">
                <a:moveTo>
                  <a:pt x="21456" y="10106"/>
                </a:moveTo>
                <a:lnTo>
                  <a:pt x="16547" y="288"/>
                </a:lnTo>
                <a:cubicBezTo>
                  <a:pt x="16458" y="111"/>
                  <a:pt x="16336" y="0"/>
                  <a:pt x="16200" y="0"/>
                </a:cubicBezTo>
                <a:cubicBezTo>
                  <a:pt x="15929" y="0"/>
                  <a:pt x="15709" y="439"/>
                  <a:pt x="15709" y="982"/>
                </a:cubicBezTo>
                <a:cubicBezTo>
                  <a:pt x="15709" y="1254"/>
                  <a:pt x="15764" y="1500"/>
                  <a:pt x="15853" y="1676"/>
                </a:cubicBezTo>
                <a:lnTo>
                  <a:pt x="19924" y="9818"/>
                </a:lnTo>
                <a:lnTo>
                  <a:pt x="491" y="9818"/>
                </a:lnTo>
                <a:cubicBezTo>
                  <a:pt x="220" y="9818"/>
                  <a:pt x="0" y="10257"/>
                  <a:pt x="0" y="10800"/>
                </a:cubicBezTo>
                <a:cubicBezTo>
                  <a:pt x="0" y="11343"/>
                  <a:pt x="220" y="11782"/>
                  <a:pt x="491" y="11782"/>
                </a:cubicBezTo>
                <a:lnTo>
                  <a:pt x="19924" y="11782"/>
                </a:lnTo>
                <a:lnTo>
                  <a:pt x="15853" y="19924"/>
                </a:lnTo>
                <a:cubicBezTo>
                  <a:pt x="15764" y="20102"/>
                  <a:pt x="15709" y="20348"/>
                  <a:pt x="15709" y="20618"/>
                </a:cubicBezTo>
                <a:cubicBezTo>
                  <a:pt x="15709" y="21161"/>
                  <a:pt x="15929" y="21600"/>
                  <a:pt x="16200" y="21600"/>
                </a:cubicBezTo>
                <a:cubicBezTo>
                  <a:pt x="16336" y="21600"/>
                  <a:pt x="16458" y="21491"/>
                  <a:pt x="16547" y="21312"/>
                </a:cubicBezTo>
                <a:lnTo>
                  <a:pt x="21456" y="11494"/>
                </a:lnTo>
                <a:cubicBezTo>
                  <a:pt x="21545" y="11318"/>
                  <a:pt x="21600" y="11072"/>
                  <a:pt x="21600" y="10800"/>
                </a:cubicBezTo>
                <a:cubicBezTo>
                  <a:pt x="21600" y="10530"/>
                  <a:pt x="21545" y="10284"/>
                  <a:pt x="21456" y="10106"/>
                </a:cubicBezTo>
              </a:path>
            </a:pathLst>
          </a:custGeom>
          <a:solidFill>
            <a:schemeClr val="tx1"/>
          </a:solidFill>
          <a:ln w="12700">
            <a:miter lim="400000"/>
          </a:ln>
        </p:spPr>
        <p:txBody>
          <a:bodyPr lIns="38100" tIns="38100" rIns="38100" bIns="38100" anchor="ctr"/>
          <a:lstStyle/>
          <a:p>
            <a:endParaRPr>
              <a:solidFill>
                <a:prstClr val="black"/>
              </a:solidFill>
            </a:endParaRPr>
          </a:p>
        </p:txBody>
      </p:sp>
      <p:pic>
        <p:nvPicPr>
          <p:cNvPr id="18" name="圖片 17"/>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19215" y1="50719" x2="19215" y2="50719"/>
                        <a14:foregroundMark x1="20661" y1="53799" x2="20661" y2="46201"/>
                        <a14:foregroundMark x1="37810" y1="43943" x2="35537" y2="43943"/>
                        <a14:foregroundMark x1="38223" y1="45175" x2="30579" y2="44559"/>
                      </a14:backgroundRemoval>
                    </a14:imgEffect>
                    <a14:imgEffect>
                      <a14:colorTemperature colorTemp="685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599289" y="224425"/>
            <a:ext cx="6592711" cy="6633575"/>
          </a:xfrm>
          <a:prstGeom prst="rect">
            <a:avLst/>
          </a:prstGeom>
          <a:ln>
            <a:noFill/>
          </a:ln>
          <a:effectLst>
            <a:outerShdw blurRad="292100" dist="139700" dir="2700000" algn="tl" rotWithShape="0">
              <a:srgbClr val="333333">
                <a:alpha val="65000"/>
              </a:srgbClr>
            </a:outerShdw>
          </a:effectLst>
        </p:spPr>
      </p:pic>
      <p:pic>
        <p:nvPicPr>
          <p:cNvPr id="16" name="圖片 15"/>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rot="19072857">
            <a:off x="6107309" y="2751563"/>
            <a:ext cx="2463571" cy="2463571"/>
          </a:xfrm>
          <a:prstGeom prst="rect">
            <a:avLst/>
          </a:prstGeom>
        </p:spPr>
      </p:pic>
      <p:pic>
        <p:nvPicPr>
          <p:cNvPr id="23" name="圖片 22"/>
          <p:cNvPicPr>
            <a:picLocks noChangeAspect="1"/>
          </p:cNvPicPr>
          <p:nvPr/>
        </p:nvPicPr>
        <p:blipFill>
          <a:blip r:embed="rId6">
            <a:extLst>
              <a:ext uri="{BEBA8EAE-BF5A-486C-A8C5-ECC9F3942E4B}">
                <a14:imgProps xmlns:a14="http://schemas.microsoft.com/office/drawing/2010/main">
                  <a14:imgLayer r:embed="rId7">
                    <a14:imgEffect>
                      <a14:backgroundRemoval t="3556" b="95556" l="0" r="100000"/>
                    </a14:imgEffect>
                  </a14:imgLayer>
                </a14:imgProps>
              </a:ext>
              <a:ext uri="{28A0092B-C50C-407E-A947-70E740481C1C}">
                <a14:useLocalDpi xmlns:a14="http://schemas.microsoft.com/office/drawing/2010/main" val="0"/>
              </a:ext>
            </a:extLst>
          </a:blip>
          <a:stretch>
            <a:fillRect/>
          </a:stretch>
        </p:blipFill>
        <p:spPr>
          <a:xfrm rot="1831791">
            <a:off x="8130357" y="2672274"/>
            <a:ext cx="2321536" cy="2321536"/>
          </a:xfrm>
          <a:prstGeom prst="rect">
            <a:avLst/>
          </a:prstGeom>
        </p:spPr>
      </p:pic>
    </p:spTree>
    <p:extLst>
      <p:ext uri="{BB962C8B-B14F-4D97-AF65-F5344CB8AC3E}">
        <p14:creationId xmlns:p14="http://schemas.microsoft.com/office/powerpoint/2010/main" val="726152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normAutofit fontScale="92500" lnSpcReduction="10000"/>
          </a:bodyPr>
          <a:lstStyle/>
          <a:p>
            <a:fld id="{D8D877B3-D348-4611-9BDB-C5374591D951}" type="slidenum">
              <a:rPr lang="en-US" smtClean="0"/>
              <a:pPr/>
              <a:t>4</a:t>
            </a:fld>
            <a:endParaRPr lang="en-US" dirty="0" smtClean="0"/>
          </a:p>
        </p:txBody>
      </p:sp>
      <p:pic>
        <p:nvPicPr>
          <p:cNvPr id="6" name="圖片版面配置區 5"/>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596" b="596"/>
          <a:stretch>
            <a:fillRect/>
          </a:stretch>
        </p:blipFill>
        <p:spPr/>
      </p:pic>
      <p:pic>
        <p:nvPicPr>
          <p:cNvPr id="4" name="圖片版面配置區 3"/>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25" b="25"/>
          <a:stretch>
            <a:fillRect/>
          </a:stretch>
        </p:blipFill>
        <p:spPr/>
      </p:pic>
      <p:sp>
        <p:nvSpPr>
          <p:cNvPr id="5" name="Title 4"/>
          <p:cNvSpPr>
            <a:spLocks noGrp="1"/>
          </p:cNvSpPr>
          <p:nvPr>
            <p:ph type="title"/>
          </p:nvPr>
        </p:nvSpPr>
        <p:spPr/>
        <p:txBody>
          <a:bodyPr/>
          <a:lstStyle/>
          <a:p>
            <a:r>
              <a:rPr lang="zh-TW" altLang="en-US" b="1" dirty="0" smtClean="0"/>
              <a:t>蒐集資料</a:t>
            </a:r>
            <a:endParaRPr lang="en-US" b="1" dirty="0"/>
          </a:p>
        </p:txBody>
      </p:sp>
      <p:sp>
        <p:nvSpPr>
          <p:cNvPr id="8" name="TextBox 7"/>
          <p:cNvSpPr txBox="1"/>
          <p:nvPr/>
        </p:nvSpPr>
        <p:spPr>
          <a:xfrm>
            <a:off x="1866900" y="3612258"/>
            <a:ext cx="3196307" cy="1381660"/>
          </a:xfrm>
          <a:prstGeom prst="rect">
            <a:avLst/>
          </a:prstGeom>
          <a:noFill/>
        </p:spPr>
        <p:txBody>
          <a:bodyPr wrap="square" lIns="0" rIns="0" rtlCol="0">
            <a:spAutoFit/>
          </a:bodyPr>
          <a:lstStyle/>
          <a:p>
            <a:pPr>
              <a:lnSpc>
                <a:spcPct val="120000"/>
              </a:lnSpc>
            </a:pPr>
            <a:r>
              <a:rPr lang="zh-TW" altLang="en-US" sz="2400" b="1" dirty="0" smtClean="0"/>
              <a:t>我們從台灣各地方政府，各分局的資料庫蒐集資料。</a:t>
            </a:r>
            <a:endParaRPr lang="en-US" sz="2400" b="1" dirty="0"/>
          </a:p>
        </p:txBody>
      </p:sp>
      <p:sp>
        <p:nvSpPr>
          <p:cNvPr id="9" name="Shape 3930"/>
          <p:cNvSpPr/>
          <p:nvPr/>
        </p:nvSpPr>
        <p:spPr>
          <a:xfrm>
            <a:off x="1866900" y="5131665"/>
            <a:ext cx="486135" cy="243068"/>
          </a:xfrm>
          <a:custGeom>
            <a:avLst/>
            <a:gdLst/>
            <a:ahLst/>
            <a:cxnLst>
              <a:cxn ang="0">
                <a:pos x="wd2" y="hd2"/>
              </a:cxn>
              <a:cxn ang="5400000">
                <a:pos x="wd2" y="hd2"/>
              </a:cxn>
              <a:cxn ang="10800000">
                <a:pos x="wd2" y="hd2"/>
              </a:cxn>
              <a:cxn ang="16200000">
                <a:pos x="wd2" y="hd2"/>
              </a:cxn>
            </a:cxnLst>
            <a:rect l="0" t="0" r="r" b="b"/>
            <a:pathLst>
              <a:path w="21600" h="21600" extrusionOk="0">
                <a:moveTo>
                  <a:pt x="21456" y="10106"/>
                </a:moveTo>
                <a:lnTo>
                  <a:pt x="16547" y="288"/>
                </a:lnTo>
                <a:cubicBezTo>
                  <a:pt x="16458" y="111"/>
                  <a:pt x="16336" y="0"/>
                  <a:pt x="16200" y="0"/>
                </a:cubicBezTo>
                <a:cubicBezTo>
                  <a:pt x="15929" y="0"/>
                  <a:pt x="15709" y="439"/>
                  <a:pt x="15709" y="982"/>
                </a:cubicBezTo>
                <a:cubicBezTo>
                  <a:pt x="15709" y="1254"/>
                  <a:pt x="15764" y="1500"/>
                  <a:pt x="15853" y="1676"/>
                </a:cubicBezTo>
                <a:lnTo>
                  <a:pt x="19924" y="9818"/>
                </a:lnTo>
                <a:lnTo>
                  <a:pt x="491" y="9818"/>
                </a:lnTo>
                <a:cubicBezTo>
                  <a:pt x="220" y="9818"/>
                  <a:pt x="0" y="10257"/>
                  <a:pt x="0" y="10800"/>
                </a:cubicBezTo>
                <a:cubicBezTo>
                  <a:pt x="0" y="11343"/>
                  <a:pt x="220" y="11782"/>
                  <a:pt x="491" y="11782"/>
                </a:cubicBezTo>
                <a:lnTo>
                  <a:pt x="19924" y="11782"/>
                </a:lnTo>
                <a:lnTo>
                  <a:pt x="15853" y="19924"/>
                </a:lnTo>
                <a:cubicBezTo>
                  <a:pt x="15764" y="20102"/>
                  <a:pt x="15709" y="20348"/>
                  <a:pt x="15709" y="20618"/>
                </a:cubicBezTo>
                <a:cubicBezTo>
                  <a:pt x="15709" y="21161"/>
                  <a:pt x="15929" y="21600"/>
                  <a:pt x="16200" y="21600"/>
                </a:cubicBezTo>
                <a:cubicBezTo>
                  <a:pt x="16336" y="21600"/>
                  <a:pt x="16458" y="21491"/>
                  <a:pt x="16547" y="21312"/>
                </a:cubicBezTo>
                <a:lnTo>
                  <a:pt x="21456" y="11494"/>
                </a:lnTo>
                <a:cubicBezTo>
                  <a:pt x="21545" y="11318"/>
                  <a:pt x="21600" y="11072"/>
                  <a:pt x="21600" y="10800"/>
                </a:cubicBezTo>
                <a:cubicBezTo>
                  <a:pt x="21600" y="10530"/>
                  <a:pt x="21545" y="10284"/>
                  <a:pt x="21456" y="10106"/>
                </a:cubicBezTo>
              </a:path>
            </a:pathLst>
          </a:custGeom>
          <a:solidFill>
            <a:schemeClr val="tx1"/>
          </a:solidFill>
          <a:ln w="12700">
            <a:miter lim="400000"/>
          </a:ln>
        </p:spPr>
        <p:txBody>
          <a:bodyPr lIns="38100" tIns="38100" rIns="38100" bIns="38100" anchor="ctr"/>
          <a:lstStyle/>
          <a:p>
            <a:endParaRPr>
              <a:solidFill>
                <a:prstClr val="black"/>
              </a:solidFill>
            </a:endParaRPr>
          </a:p>
        </p:txBody>
      </p:sp>
    </p:spTree>
    <p:extLst>
      <p:ext uri="{BB962C8B-B14F-4D97-AF65-F5344CB8AC3E}">
        <p14:creationId xmlns:p14="http://schemas.microsoft.com/office/powerpoint/2010/main" val="1611110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normAutofit fontScale="92500" lnSpcReduction="10000"/>
          </a:bodyPr>
          <a:lstStyle/>
          <a:p>
            <a:fld id="{D8D877B3-D348-4611-9BDB-C5374591D951}" type="slidenum">
              <a:rPr lang="en-US" smtClean="0"/>
              <a:pPr/>
              <a:t>5</a:t>
            </a:fld>
            <a:endParaRPr lang="en-US" dirty="0" smtClean="0"/>
          </a:p>
        </p:txBody>
      </p:sp>
      <p:pic>
        <p:nvPicPr>
          <p:cNvPr id="4" name="圖片版面配置區 3"/>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494" r="494"/>
          <a:stretch>
            <a:fillRect/>
          </a:stretch>
        </p:blipFill>
        <p:spPr>
          <a:xfrm>
            <a:off x="749608" y="3115128"/>
            <a:ext cx="5281810" cy="3149599"/>
          </a:xfrm>
        </p:spPr>
      </p:pic>
      <p:pic>
        <p:nvPicPr>
          <p:cNvPr id="6" name="圖片版面配置區 5"/>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1000" b="1000"/>
          <a:stretch>
            <a:fillRect/>
          </a:stretch>
        </p:blipFill>
        <p:spPr/>
      </p:pic>
      <p:sp>
        <p:nvSpPr>
          <p:cNvPr id="9" name="Title 2"/>
          <p:cNvSpPr txBox="1">
            <a:spLocks/>
          </p:cNvSpPr>
          <p:nvPr/>
        </p:nvSpPr>
        <p:spPr>
          <a:xfrm>
            <a:off x="1866900" y="1014904"/>
            <a:ext cx="8176387" cy="1403251"/>
          </a:xfrm>
          <a:prstGeom prst="rect">
            <a:avLst/>
          </a:prstGeom>
          <a:effectLst/>
        </p:spPr>
        <p:txBody>
          <a:bodyPr vert="horz" lIns="0" tIns="192024" rIns="0" bIns="0" rtlCol="0" anchor="t" anchorCtr="0">
            <a:noAutofit/>
          </a:bodyPr>
          <a:lstStyle>
            <a:lvl1pPr algn="l" defTabSz="914318" rtl="0" eaLnBrk="1" latinLnBrk="0" hangingPunct="1">
              <a:lnSpc>
                <a:spcPct val="80000"/>
              </a:lnSpc>
              <a:spcBef>
                <a:spcPct val="0"/>
              </a:spcBef>
              <a:buNone/>
              <a:defRPr sz="4400" kern="1200" spc="-151" baseline="0">
                <a:solidFill>
                  <a:schemeClr val="tx1"/>
                </a:solidFill>
                <a:latin typeface="+mj-lt"/>
                <a:ea typeface="+mj-ea"/>
                <a:cs typeface="+mj-cs"/>
              </a:defRPr>
            </a:lvl1pPr>
          </a:lstStyle>
          <a:p>
            <a:r>
              <a:rPr lang="zh-TW" altLang="en-US" sz="3200" b="1" spc="0" dirty="0" smtClean="0"/>
              <a:t>我們一開始先從教育方面著手，我們認為，教育程度與犯罪率有強烈的相關性</a:t>
            </a:r>
            <a:endParaRPr lang="en-US" sz="3200" b="1" spc="0" dirty="0"/>
          </a:p>
        </p:txBody>
      </p:sp>
      <p:sp>
        <p:nvSpPr>
          <p:cNvPr id="10" name="TextBox 9"/>
          <p:cNvSpPr txBox="1"/>
          <p:nvPr/>
        </p:nvSpPr>
        <p:spPr>
          <a:xfrm>
            <a:off x="1866900" y="2200114"/>
            <a:ext cx="8851901" cy="938462"/>
          </a:xfrm>
          <a:prstGeom prst="rect">
            <a:avLst/>
          </a:prstGeom>
          <a:noFill/>
        </p:spPr>
        <p:txBody>
          <a:bodyPr wrap="square" lIns="0" rIns="0" rtlCol="0">
            <a:spAutoFit/>
          </a:bodyPr>
          <a:lstStyle/>
          <a:p>
            <a:pPr>
              <a:lnSpc>
                <a:spcPct val="120000"/>
              </a:lnSpc>
            </a:pPr>
            <a:r>
              <a:rPr lang="zh-TW" altLang="en-US" sz="2400" dirty="0" smtClean="0"/>
              <a:t>我們先把</a:t>
            </a:r>
            <a:r>
              <a:rPr lang="zh-TW" altLang="en-US" sz="2400" b="1" dirty="0" smtClean="0"/>
              <a:t>新北市</a:t>
            </a:r>
            <a:r>
              <a:rPr lang="zh-TW" altLang="en-US" sz="2400" dirty="0" smtClean="0"/>
              <a:t>警察局各教育程度犯罪案件數與新北市各教育程度人口進行計算得到各教育程度之犯罪率。</a:t>
            </a:r>
            <a:endParaRPr lang="en-US" sz="2400" dirty="0"/>
          </a:p>
        </p:txBody>
      </p:sp>
    </p:spTree>
    <p:extLst>
      <p:ext uri="{BB962C8B-B14F-4D97-AF65-F5344CB8AC3E}">
        <p14:creationId xmlns:p14="http://schemas.microsoft.com/office/powerpoint/2010/main" val="196035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normAutofit fontScale="92500" lnSpcReduction="10000"/>
          </a:bodyPr>
          <a:lstStyle/>
          <a:p>
            <a:fld id="{D8D877B3-D348-4611-9BDB-C5374591D951}" type="slidenum">
              <a:rPr lang="en-US" smtClean="0"/>
              <a:pPr/>
              <a:t>6</a:t>
            </a:fld>
            <a:endParaRPr lang="en-US" dirty="0" smtClean="0"/>
          </a:p>
        </p:txBody>
      </p:sp>
      <p:pic>
        <p:nvPicPr>
          <p:cNvPr id="4" name="圖片版面配置區 3"/>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494" r="494"/>
          <a:stretch>
            <a:fillRect/>
          </a:stretch>
        </p:blipFill>
        <p:spPr>
          <a:xfrm>
            <a:off x="749608" y="3115128"/>
            <a:ext cx="5281810" cy="3149599"/>
          </a:xfrm>
        </p:spPr>
      </p:pic>
      <p:pic>
        <p:nvPicPr>
          <p:cNvPr id="6" name="圖片版面配置區 5"/>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1000" b="1000"/>
          <a:stretch>
            <a:fillRect/>
          </a:stretch>
        </p:blipFill>
        <p:spPr/>
      </p:pic>
      <p:sp>
        <p:nvSpPr>
          <p:cNvPr id="9" name="Title 2"/>
          <p:cNvSpPr txBox="1">
            <a:spLocks/>
          </p:cNvSpPr>
          <p:nvPr/>
        </p:nvSpPr>
        <p:spPr>
          <a:xfrm>
            <a:off x="1866900" y="1014904"/>
            <a:ext cx="8176387" cy="1403251"/>
          </a:xfrm>
          <a:prstGeom prst="rect">
            <a:avLst/>
          </a:prstGeom>
          <a:effectLst/>
        </p:spPr>
        <p:txBody>
          <a:bodyPr vert="horz" lIns="0" tIns="192024" rIns="0" bIns="0" rtlCol="0" anchor="t" anchorCtr="0">
            <a:noAutofit/>
          </a:bodyPr>
          <a:lstStyle>
            <a:lvl1pPr algn="l" defTabSz="914318" rtl="0" eaLnBrk="1" latinLnBrk="0" hangingPunct="1">
              <a:lnSpc>
                <a:spcPct val="80000"/>
              </a:lnSpc>
              <a:spcBef>
                <a:spcPct val="0"/>
              </a:spcBef>
              <a:buNone/>
              <a:defRPr sz="4400" kern="1200" spc="-151" baseline="0">
                <a:solidFill>
                  <a:schemeClr val="tx1"/>
                </a:solidFill>
                <a:latin typeface="+mj-lt"/>
                <a:ea typeface="+mj-ea"/>
                <a:cs typeface="+mj-cs"/>
              </a:defRPr>
            </a:lvl1pPr>
          </a:lstStyle>
          <a:p>
            <a:pPr>
              <a:lnSpc>
                <a:spcPct val="120000"/>
              </a:lnSpc>
            </a:pPr>
            <a:r>
              <a:rPr lang="zh-TW" altLang="en-US" sz="3200" b="1" dirty="0" smtClean="0"/>
              <a:t>台北市的部分</a:t>
            </a:r>
            <a:endParaRPr lang="en-US" altLang="zh-TW" sz="3200" b="1" dirty="0"/>
          </a:p>
        </p:txBody>
      </p:sp>
      <p:sp>
        <p:nvSpPr>
          <p:cNvPr id="10" name="TextBox 9"/>
          <p:cNvSpPr txBox="1"/>
          <p:nvPr/>
        </p:nvSpPr>
        <p:spPr>
          <a:xfrm>
            <a:off x="1866900" y="2208823"/>
            <a:ext cx="8851901" cy="830997"/>
          </a:xfrm>
          <a:prstGeom prst="rect">
            <a:avLst/>
          </a:prstGeom>
          <a:noFill/>
        </p:spPr>
        <p:txBody>
          <a:bodyPr wrap="square" lIns="0" rIns="0" rtlCol="0">
            <a:spAutoFit/>
          </a:bodyPr>
          <a:lstStyle/>
          <a:p>
            <a:r>
              <a:rPr kumimoji="1" lang="zh-TW" altLang="en-US" sz="2400" dirty="0"/>
              <a:t>由於九年國教、十二年國教的實施，除了部分中老年人口外，台灣人口教育程度以高中職為分界，跟擁有大專學歷者有明顯區隔。</a:t>
            </a:r>
          </a:p>
        </p:txBody>
      </p:sp>
      <p:pic>
        <p:nvPicPr>
          <p:cNvPr id="7" name="圖片版面配置區 6"/>
          <p:cNvPicPr>
            <a:picLocks noChangeAspect="1"/>
          </p:cNvPicPr>
          <p:nvPr/>
        </p:nvPicPr>
        <p:blipFill>
          <a:blip r:embed="rId4">
            <a:extLst>
              <a:ext uri="{28A0092B-C50C-407E-A947-70E740481C1C}">
                <a14:useLocalDpi xmlns:a14="http://schemas.microsoft.com/office/drawing/2010/main" val="0"/>
              </a:ext>
            </a:extLst>
          </a:blip>
          <a:srcRect t="1264" b="1264"/>
          <a:stretch>
            <a:fillRect/>
          </a:stretch>
        </p:blipFill>
        <p:spPr>
          <a:xfrm>
            <a:off x="749608" y="3115126"/>
            <a:ext cx="5281810" cy="3149599"/>
          </a:xfrm>
          <a:prstGeom prst="rect">
            <a:avLst/>
          </a:prstGeom>
          <a:pattFill prst="pct10">
            <a:fgClr>
              <a:schemeClr val="tx1"/>
            </a:fgClr>
            <a:bgClr>
              <a:schemeClr val="bg1"/>
            </a:bgClr>
          </a:pattFill>
        </p:spPr>
      </p:pic>
      <p:pic>
        <p:nvPicPr>
          <p:cNvPr id="8" name="圖片版面配置區 11"/>
          <p:cNvPicPr>
            <a:picLocks noChangeAspect="1"/>
          </p:cNvPicPr>
          <p:nvPr/>
        </p:nvPicPr>
        <p:blipFill>
          <a:blip r:embed="rId5">
            <a:extLst>
              <a:ext uri="{28A0092B-C50C-407E-A947-70E740481C1C}">
                <a14:useLocalDpi xmlns:a14="http://schemas.microsoft.com/office/drawing/2010/main" val="0"/>
              </a:ext>
            </a:extLst>
          </a:blip>
          <a:srcRect t="2995" b="2995"/>
          <a:stretch>
            <a:fillRect/>
          </a:stretch>
        </p:blipFill>
        <p:spPr>
          <a:xfrm>
            <a:off x="6292850" y="3115126"/>
            <a:ext cx="4940300" cy="2945953"/>
          </a:xfrm>
          <a:prstGeom prst="rect">
            <a:avLst/>
          </a:prstGeom>
          <a:pattFill prst="pct10">
            <a:fgClr>
              <a:schemeClr val="tx1"/>
            </a:fgClr>
            <a:bgClr>
              <a:schemeClr val="bg1"/>
            </a:bgClr>
          </a:pattFill>
        </p:spPr>
      </p:pic>
    </p:spTree>
    <p:extLst>
      <p:ext uri="{BB962C8B-B14F-4D97-AF65-F5344CB8AC3E}">
        <p14:creationId xmlns:p14="http://schemas.microsoft.com/office/powerpoint/2010/main" val="1779838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428" y="831468"/>
            <a:ext cx="4229100" cy="711121"/>
          </a:xfrm>
        </p:spPr>
        <p:txBody>
          <a:bodyPr>
            <a:normAutofit fontScale="90000"/>
          </a:bodyPr>
          <a:lstStyle/>
          <a:p>
            <a:r>
              <a:rPr lang="zh-TW" altLang="en-US" b="1" dirty="0" smtClean="0"/>
              <a:t>廣義上</a:t>
            </a:r>
            <a:r>
              <a:rPr lang="en-US" altLang="zh-TW" b="1" dirty="0" smtClean="0"/>
              <a:t>8+9</a:t>
            </a:r>
            <a:r>
              <a:rPr lang="zh-TW" altLang="en-US" b="1" dirty="0" smtClean="0"/>
              <a:t>的定義</a:t>
            </a:r>
            <a:r>
              <a:rPr lang="en-US" altLang="zh-TW" b="1" dirty="0" smtClean="0"/>
              <a:t/>
            </a:r>
            <a:br>
              <a:rPr lang="en-US" altLang="zh-TW" b="1" dirty="0" smtClean="0"/>
            </a:br>
            <a:r>
              <a:rPr lang="en-US" altLang="zh-TW" dirty="0" smtClean="0"/>
              <a:t/>
            </a:r>
            <a:br>
              <a:rPr lang="en-US" altLang="zh-TW" dirty="0" smtClean="0"/>
            </a:br>
            <a:endParaRPr lang="en-US" dirty="0"/>
          </a:p>
        </p:txBody>
      </p:sp>
      <p:sp>
        <p:nvSpPr>
          <p:cNvPr id="3" name="Right Arrow 2"/>
          <p:cNvSpPr/>
          <p:nvPr/>
        </p:nvSpPr>
        <p:spPr>
          <a:xfrm>
            <a:off x="9256791" y="1688348"/>
            <a:ext cx="876143" cy="508944"/>
          </a:xfrm>
          <a:prstGeom prst="rightArrow">
            <a:avLst/>
          </a:prstGeom>
          <a:gradFill>
            <a:gsLst>
              <a:gs pos="0">
                <a:schemeClr val="bg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4" name="Right Arrow 3"/>
          <p:cNvSpPr/>
          <p:nvPr/>
        </p:nvSpPr>
        <p:spPr>
          <a:xfrm flipH="1">
            <a:off x="5215203" y="2272670"/>
            <a:ext cx="876143" cy="508944"/>
          </a:xfrm>
          <a:prstGeom prst="rightArrow">
            <a:avLst/>
          </a:prstGeom>
          <a:gradFill>
            <a:gsLst>
              <a:gs pos="0">
                <a:schemeClr val="bg1"/>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6" name="Right Arrow 5"/>
          <p:cNvSpPr/>
          <p:nvPr/>
        </p:nvSpPr>
        <p:spPr>
          <a:xfrm>
            <a:off x="8964727" y="3557939"/>
            <a:ext cx="876143" cy="508944"/>
          </a:xfrm>
          <a:prstGeom prst="rightArrow">
            <a:avLst/>
          </a:prstGeom>
          <a:gradFill>
            <a:gsLst>
              <a:gs pos="0">
                <a:schemeClr val="bg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7" name="Freeform 6"/>
          <p:cNvSpPr>
            <a:spLocks noEditPoints="1"/>
          </p:cNvSpPr>
          <p:nvPr/>
        </p:nvSpPr>
        <p:spPr bwMode="auto">
          <a:xfrm>
            <a:off x="6814528" y="3875468"/>
            <a:ext cx="919426" cy="921655"/>
          </a:xfrm>
          <a:custGeom>
            <a:avLst/>
            <a:gdLst>
              <a:gd name="T0" fmla="*/ 207 w 618"/>
              <a:gd name="T1" fmla="*/ 17 h 619"/>
              <a:gd name="T2" fmla="*/ 187 w 618"/>
              <a:gd name="T3" fmla="*/ 58 h 619"/>
              <a:gd name="T4" fmla="*/ 140 w 618"/>
              <a:gd name="T5" fmla="*/ 72 h 619"/>
              <a:gd name="T6" fmla="*/ 105 w 618"/>
              <a:gd name="T7" fmla="*/ 77 h 619"/>
              <a:gd name="T8" fmla="*/ 60 w 618"/>
              <a:gd name="T9" fmla="*/ 126 h 619"/>
              <a:gd name="T10" fmla="*/ 67 w 618"/>
              <a:gd name="T11" fmla="*/ 170 h 619"/>
              <a:gd name="T12" fmla="*/ 13 w 618"/>
              <a:gd name="T13" fmla="*/ 220 h 619"/>
              <a:gd name="T14" fmla="*/ 30 w 618"/>
              <a:gd name="T15" fmla="*/ 291 h 619"/>
              <a:gd name="T16" fmla="*/ 0 w 618"/>
              <a:gd name="T17" fmla="*/ 324 h 619"/>
              <a:gd name="T18" fmla="*/ 10 w 618"/>
              <a:gd name="T19" fmla="*/ 390 h 619"/>
              <a:gd name="T20" fmla="*/ 49 w 618"/>
              <a:gd name="T21" fmla="*/ 413 h 619"/>
              <a:gd name="T22" fmla="*/ 55 w 618"/>
              <a:gd name="T23" fmla="*/ 485 h 619"/>
              <a:gd name="T24" fmla="*/ 121 w 618"/>
              <a:gd name="T25" fmla="*/ 516 h 619"/>
              <a:gd name="T26" fmla="*/ 128 w 618"/>
              <a:gd name="T27" fmla="*/ 561 h 619"/>
              <a:gd name="T28" fmla="*/ 186 w 618"/>
              <a:gd name="T29" fmla="*/ 594 h 619"/>
              <a:gd name="T30" fmla="*/ 228 w 618"/>
              <a:gd name="T31" fmla="*/ 577 h 619"/>
              <a:gd name="T32" fmla="*/ 288 w 618"/>
              <a:gd name="T33" fmla="*/ 618 h 619"/>
              <a:gd name="T34" fmla="*/ 307 w 618"/>
              <a:gd name="T35" fmla="*/ 602 h 619"/>
              <a:gd name="T36" fmla="*/ 368 w 618"/>
              <a:gd name="T37" fmla="*/ 614 h 619"/>
              <a:gd name="T38" fmla="*/ 393 w 618"/>
              <a:gd name="T39" fmla="*/ 577 h 619"/>
              <a:gd name="T40" fmla="*/ 455 w 618"/>
              <a:gd name="T41" fmla="*/ 583 h 619"/>
              <a:gd name="T42" fmla="*/ 468 w 618"/>
              <a:gd name="T43" fmla="*/ 540 h 619"/>
              <a:gd name="T44" fmla="*/ 538 w 618"/>
              <a:gd name="T45" fmla="*/ 519 h 619"/>
              <a:gd name="T46" fmla="*/ 553 w 618"/>
              <a:gd name="T47" fmla="*/ 448 h 619"/>
              <a:gd name="T48" fmla="*/ 595 w 618"/>
              <a:gd name="T49" fmla="*/ 430 h 619"/>
              <a:gd name="T50" fmla="*/ 576 w 618"/>
              <a:gd name="T51" fmla="*/ 395 h 619"/>
              <a:gd name="T52" fmla="*/ 616 w 618"/>
              <a:gd name="T53" fmla="*/ 354 h 619"/>
              <a:gd name="T54" fmla="*/ 589 w 618"/>
              <a:gd name="T55" fmla="*/ 286 h 619"/>
              <a:gd name="T56" fmla="*/ 614 w 618"/>
              <a:gd name="T57" fmla="*/ 249 h 619"/>
              <a:gd name="T58" fmla="*/ 570 w 618"/>
              <a:gd name="T59" fmla="*/ 205 h 619"/>
              <a:gd name="T60" fmla="*/ 582 w 618"/>
              <a:gd name="T61" fmla="*/ 162 h 619"/>
              <a:gd name="T62" fmla="*/ 544 w 618"/>
              <a:gd name="T63" fmla="*/ 107 h 619"/>
              <a:gd name="T64" fmla="*/ 499 w 618"/>
              <a:gd name="T65" fmla="*/ 103 h 619"/>
              <a:gd name="T66" fmla="*/ 466 w 618"/>
              <a:gd name="T67" fmla="*/ 77 h 619"/>
              <a:gd name="T68" fmla="*/ 452 w 618"/>
              <a:gd name="T69" fmla="*/ 34 h 619"/>
              <a:gd name="T70" fmla="*/ 390 w 618"/>
              <a:gd name="T71" fmla="*/ 10 h 619"/>
              <a:gd name="T72" fmla="*/ 350 w 618"/>
              <a:gd name="T73" fmla="*/ 32 h 619"/>
              <a:gd name="T74" fmla="*/ 285 w 618"/>
              <a:gd name="T75" fmla="*/ 1 h 619"/>
              <a:gd name="T76" fmla="*/ 225 w 618"/>
              <a:gd name="T77" fmla="*/ 42 h 619"/>
              <a:gd name="T78" fmla="*/ 188 w 618"/>
              <a:gd name="T79" fmla="*/ 286 h 619"/>
              <a:gd name="T80" fmla="*/ 228 w 618"/>
              <a:gd name="T81" fmla="*/ 335 h 619"/>
              <a:gd name="T82" fmla="*/ 334 w 618"/>
              <a:gd name="T83" fmla="*/ 390 h 619"/>
              <a:gd name="T84" fmla="*/ 223 w 618"/>
              <a:gd name="T85" fmla="*/ 399 h 619"/>
              <a:gd name="T86" fmla="*/ 82 w 618"/>
              <a:gd name="T87" fmla="*/ 398 h 619"/>
              <a:gd name="T88" fmla="*/ 323 w 618"/>
              <a:gd name="T89" fmla="*/ 552 h 619"/>
              <a:gd name="T90" fmla="*/ 534 w 618"/>
              <a:gd name="T91" fmla="*/ 402 h 619"/>
              <a:gd name="T92" fmla="*/ 437 w 618"/>
              <a:gd name="T93" fmla="*/ 291 h 619"/>
              <a:gd name="T94" fmla="*/ 541 w 618"/>
              <a:gd name="T95" fmla="*/ 237 h 619"/>
              <a:gd name="T96" fmla="*/ 295 w 618"/>
              <a:gd name="T97" fmla="*/ 186 h 619"/>
              <a:gd name="T98" fmla="*/ 441 w 618"/>
              <a:gd name="T99" fmla="*/ 105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18" h="619">
                <a:moveTo>
                  <a:pt x="225" y="42"/>
                </a:moveTo>
                <a:cubicBezTo>
                  <a:pt x="225" y="42"/>
                  <a:pt x="225" y="42"/>
                  <a:pt x="225" y="42"/>
                </a:cubicBezTo>
                <a:cubicBezTo>
                  <a:pt x="207" y="17"/>
                  <a:pt x="207" y="17"/>
                  <a:pt x="207" y="17"/>
                </a:cubicBezTo>
                <a:cubicBezTo>
                  <a:pt x="195" y="22"/>
                  <a:pt x="195" y="22"/>
                  <a:pt x="195" y="22"/>
                </a:cubicBezTo>
                <a:cubicBezTo>
                  <a:pt x="183" y="27"/>
                  <a:pt x="183" y="27"/>
                  <a:pt x="183" y="27"/>
                </a:cubicBezTo>
                <a:cubicBezTo>
                  <a:pt x="187" y="58"/>
                  <a:pt x="187" y="58"/>
                  <a:pt x="187" y="58"/>
                </a:cubicBezTo>
                <a:cubicBezTo>
                  <a:pt x="174" y="64"/>
                  <a:pt x="162" y="71"/>
                  <a:pt x="150" y="79"/>
                </a:cubicBezTo>
                <a:cubicBezTo>
                  <a:pt x="140" y="72"/>
                  <a:pt x="140" y="72"/>
                  <a:pt x="140" y="72"/>
                </a:cubicBezTo>
                <a:cubicBezTo>
                  <a:pt x="140" y="72"/>
                  <a:pt x="140" y="72"/>
                  <a:pt x="140" y="72"/>
                </a:cubicBezTo>
                <a:cubicBezTo>
                  <a:pt x="125" y="60"/>
                  <a:pt x="125" y="60"/>
                  <a:pt x="125" y="60"/>
                </a:cubicBezTo>
                <a:cubicBezTo>
                  <a:pt x="115" y="68"/>
                  <a:pt x="115" y="68"/>
                  <a:pt x="115" y="68"/>
                </a:cubicBezTo>
                <a:cubicBezTo>
                  <a:pt x="105" y="77"/>
                  <a:pt x="105" y="77"/>
                  <a:pt x="105" y="77"/>
                </a:cubicBezTo>
                <a:cubicBezTo>
                  <a:pt x="118" y="105"/>
                  <a:pt x="118" y="105"/>
                  <a:pt x="118" y="105"/>
                </a:cubicBezTo>
                <a:cubicBezTo>
                  <a:pt x="108" y="115"/>
                  <a:pt x="98" y="125"/>
                  <a:pt x="89" y="137"/>
                </a:cubicBezTo>
                <a:cubicBezTo>
                  <a:pt x="60" y="126"/>
                  <a:pt x="60" y="126"/>
                  <a:pt x="60" y="126"/>
                </a:cubicBezTo>
                <a:cubicBezTo>
                  <a:pt x="53" y="137"/>
                  <a:pt x="53" y="137"/>
                  <a:pt x="53" y="137"/>
                </a:cubicBezTo>
                <a:cubicBezTo>
                  <a:pt x="45" y="147"/>
                  <a:pt x="45" y="147"/>
                  <a:pt x="45" y="147"/>
                </a:cubicBezTo>
                <a:cubicBezTo>
                  <a:pt x="67" y="170"/>
                  <a:pt x="67" y="170"/>
                  <a:pt x="67" y="170"/>
                </a:cubicBezTo>
                <a:cubicBezTo>
                  <a:pt x="59" y="183"/>
                  <a:pt x="53" y="196"/>
                  <a:pt x="48" y="209"/>
                </a:cubicBezTo>
                <a:cubicBezTo>
                  <a:pt x="17" y="207"/>
                  <a:pt x="17" y="207"/>
                  <a:pt x="17" y="207"/>
                </a:cubicBezTo>
                <a:cubicBezTo>
                  <a:pt x="13" y="220"/>
                  <a:pt x="13" y="220"/>
                  <a:pt x="13" y="220"/>
                </a:cubicBezTo>
                <a:cubicBezTo>
                  <a:pt x="9" y="232"/>
                  <a:pt x="9" y="232"/>
                  <a:pt x="9" y="232"/>
                </a:cubicBezTo>
                <a:cubicBezTo>
                  <a:pt x="36" y="248"/>
                  <a:pt x="36" y="248"/>
                  <a:pt x="36" y="248"/>
                </a:cubicBezTo>
                <a:cubicBezTo>
                  <a:pt x="33" y="262"/>
                  <a:pt x="31" y="276"/>
                  <a:pt x="30" y="291"/>
                </a:cubicBezTo>
                <a:cubicBezTo>
                  <a:pt x="0" y="298"/>
                  <a:pt x="0" y="298"/>
                  <a:pt x="0" y="298"/>
                </a:cubicBezTo>
                <a:cubicBezTo>
                  <a:pt x="0" y="311"/>
                  <a:pt x="0" y="311"/>
                  <a:pt x="0" y="311"/>
                </a:cubicBezTo>
                <a:cubicBezTo>
                  <a:pt x="0" y="324"/>
                  <a:pt x="0" y="324"/>
                  <a:pt x="0" y="324"/>
                </a:cubicBezTo>
                <a:cubicBezTo>
                  <a:pt x="30" y="331"/>
                  <a:pt x="30" y="331"/>
                  <a:pt x="30" y="331"/>
                </a:cubicBezTo>
                <a:cubicBezTo>
                  <a:pt x="31" y="346"/>
                  <a:pt x="34" y="360"/>
                  <a:pt x="37" y="374"/>
                </a:cubicBezTo>
                <a:cubicBezTo>
                  <a:pt x="10" y="390"/>
                  <a:pt x="10" y="390"/>
                  <a:pt x="10" y="390"/>
                </a:cubicBezTo>
                <a:cubicBezTo>
                  <a:pt x="14" y="403"/>
                  <a:pt x="14" y="403"/>
                  <a:pt x="14" y="403"/>
                </a:cubicBezTo>
                <a:cubicBezTo>
                  <a:pt x="18" y="415"/>
                  <a:pt x="18" y="415"/>
                  <a:pt x="18" y="415"/>
                </a:cubicBezTo>
                <a:cubicBezTo>
                  <a:pt x="49" y="413"/>
                  <a:pt x="49" y="413"/>
                  <a:pt x="49" y="413"/>
                </a:cubicBezTo>
                <a:cubicBezTo>
                  <a:pt x="55" y="426"/>
                  <a:pt x="61" y="439"/>
                  <a:pt x="68" y="452"/>
                </a:cubicBezTo>
                <a:cubicBezTo>
                  <a:pt x="47" y="475"/>
                  <a:pt x="47" y="475"/>
                  <a:pt x="47" y="475"/>
                </a:cubicBezTo>
                <a:cubicBezTo>
                  <a:pt x="55" y="485"/>
                  <a:pt x="55" y="485"/>
                  <a:pt x="55" y="485"/>
                </a:cubicBezTo>
                <a:cubicBezTo>
                  <a:pt x="62" y="496"/>
                  <a:pt x="62" y="496"/>
                  <a:pt x="62" y="496"/>
                </a:cubicBezTo>
                <a:cubicBezTo>
                  <a:pt x="91" y="485"/>
                  <a:pt x="91" y="485"/>
                  <a:pt x="91" y="485"/>
                </a:cubicBezTo>
                <a:cubicBezTo>
                  <a:pt x="100" y="496"/>
                  <a:pt x="110" y="507"/>
                  <a:pt x="121" y="516"/>
                </a:cubicBezTo>
                <a:cubicBezTo>
                  <a:pt x="108" y="545"/>
                  <a:pt x="108" y="545"/>
                  <a:pt x="108" y="545"/>
                </a:cubicBezTo>
                <a:cubicBezTo>
                  <a:pt x="118" y="553"/>
                  <a:pt x="118" y="553"/>
                  <a:pt x="118" y="553"/>
                </a:cubicBezTo>
                <a:cubicBezTo>
                  <a:pt x="128" y="561"/>
                  <a:pt x="128" y="561"/>
                  <a:pt x="128" y="561"/>
                </a:cubicBezTo>
                <a:cubicBezTo>
                  <a:pt x="153" y="542"/>
                  <a:pt x="153" y="542"/>
                  <a:pt x="153" y="542"/>
                </a:cubicBezTo>
                <a:cubicBezTo>
                  <a:pt x="165" y="550"/>
                  <a:pt x="177" y="557"/>
                  <a:pt x="190" y="563"/>
                </a:cubicBezTo>
                <a:cubicBezTo>
                  <a:pt x="186" y="594"/>
                  <a:pt x="186" y="594"/>
                  <a:pt x="186" y="594"/>
                </a:cubicBezTo>
                <a:cubicBezTo>
                  <a:pt x="198" y="598"/>
                  <a:pt x="198" y="598"/>
                  <a:pt x="198" y="598"/>
                </a:cubicBezTo>
                <a:cubicBezTo>
                  <a:pt x="210" y="603"/>
                  <a:pt x="210" y="603"/>
                  <a:pt x="210" y="603"/>
                </a:cubicBezTo>
                <a:cubicBezTo>
                  <a:pt x="228" y="577"/>
                  <a:pt x="228" y="577"/>
                  <a:pt x="228" y="577"/>
                </a:cubicBezTo>
                <a:cubicBezTo>
                  <a:pt x="242" y="582"/>
                  <a:pt x="256" y="585"/>
                  <a:pt x="270" y="587"/>
                </a:cubicBezTo>
                <a:cubicBezTo>
                  <a:pt x="275" y="618"/>
                  <a:pt x="275" y="618"/>
                  <a:pt x="275" y="618"/>
                </a:cubicBezTo>
                <a:cubicBezTo>
                  <a:pt x="288" y="618"/>
                  <a:pt x="288" y="618"/>
                  <a:pt x="288" y="618"/>
                </a:cubicBezTo>
                <a:cubicBezTo>
                  <a:pt x="301" y="619"/>
                  <a:pt x="301" y="619"/>
                  <a:pt x="301" y="619"/>
                </a:cubicBezTo>
                <a:cubicBezTo>
                  <a:pt x="307" y="602"/>
                  <a:pt x="307" y="602"/>
                  <a:pt x="307" y="602"/>
                </a:cubicBezTo>
                <a:cubicBezTo>
                  <a:pt x="307" y="602"/>
                  <a:pt x="307" y="602"/>
                  <a:pt x="307" y="602"/>
                </a:cubicBezTo>
                <a:cubicBezTo>
                  <a:pt x="311" y="590"/>
                  <a:pt x="311" y="590"/>
                  <a:pt x="311" y="590"/>
                </a:cubicBezTo>
                <a:cubicBezTo>
                  <a:pt x="325" y="590"/>
                  <a:pt x="339" y="588"/>
                  <a:pt x="354" y="586"/>
                </a:cubicBezTo>
                <a:cubicBezTo>
                  <a:pt x="368" y="614"/>
                  <a:pt x="368" y="614"/>
                  <a:pt x="368" y="614"/>
                </a:cubicBezTo>
                <a:cubicBezTo>
                  <a:pt x="380" y="611"/>
                  <a:pt x="380" y="611"/>
                  <a:pt x="380" y="611"/>
                </a:cubicBezTo>
                <a:cubicBezTo>
                  <a:pt x="393" y="608"/>
                  <a:pt x="393" y="608"/>
                  <a:pt x="393" y="608"/>
                </a:cubicBezTo>
                <a:cubicBezTo>
                  <a:pt x="393" y="577"/>
                  <a:pt x="393" y="577"/>
                  <a:pt x="393" y="577"/>
                </a:cubicBezTo>
                <a:cubicBezTo>
                  <a:pt x="394" y="577"/>
                  <a:pt x="394" y="577"/>
                  <a:pt x="394" y="577"/>
                </a:cubicBezTo>
                <a:cubicBezTo>
                  <a:pt x="408" y="572"/>
                  <a:pt x="421" y="567"/>
                  <a:pt x="433" y="561"/>
                </a:cubicBezTo>
                <a:cubicBezTo>
                  <a:pt x="455" y="583"/>
                  <a:pt x="455" y="583"/>
                  <a:pt x="455" y="583"/>
                </a:cubicBezTo>
                <a:cubicBezTo>
                  <a:pt x="466" y="577"/>
                  <a:pt x="466" y="577"/>
                  <a:pt x="466" y="577"/>
                </a:cubicBezTo>
                <a:cubicBezTo>
                  <a:pt x="477" y="570"/>
                  <a:pt x="477" y="570"/>
                  <a:pt x="477" y="570"/>
                </a:cubicBezTo>
                <a:cubicBezTo>
                  <a:pt x="468" y="540"/>
                  <a:pt x="468" y="540"/>
                  <a:pt x="468" y="540"/>
                </a:cubicBezTo>
                <a:cubicBezTo>
                  <a:pt x="480" y="532"/>
                  <a:pt x="491" y="523"/>
                  <a:pt x="502" y="513"/>
                </a:cubicBezTo>
                <a:cubicBezTo>
                  <a:pt x="529" y="528"/>
                  <a:pt x="529" y="528"/>
                  <a:pt x="529" y="528"/>
                </a:cubicBezTo>
                <a:cubicBezTo>
                  <a:pt x="538" y="519"/>
                  <a:pt x="538" y="519"/>
                  <a:pt x="538" y="519"/>
                </a:cubicBezTo>
                <a:cubicBezTo>
                  <a:pt x="547" y="509"/>
                  <a:pt x="547" y="509"/>
                  <a:pt x="547" y="509"/>
                </a:cubicBezTo>
                <a:cubicBezTo>
                  <a:pt x="529" y="483"/>
                  <a:pt x="529" y="483"/>
                  <a:pt x="529" y="483"/>
                </a:cubicBezTo>
                <a:cubicBezTo>
                  <a:pt x="538" y="472"/>
                  <a:pt x="546" y="460"/>
                  <a:pt x="553" y="448"/>
                </a:cubicBezTo>
                <a:cubicBezTo>
                  <a:pt x="584" y="454"/>
                  <a:pt x="584" y="454"/>
                  <a:pt x="584" y="454"/>
                </a:cubicBezTo>
                <a:cubicBezTo>
                  <a:pt x="589" y="442"/>
                  <a:pt x="589" y="442"/>
                  <a:pt x="589" y="442"/>
                </a:cubicBezTo>
                <a:cubicBezTo>
                  <a:pt x="595" y="430"/>
                  <a:pt x="595" y="430"/>
                  <a:pt x="595" y="430"/>
                </a:cubicBezTo>
                <a:cubicBezTo>
                  <a:pt x="571" y="411"/>
                  <a:pt x="571" y="411"/>
                  <a:pt x="571" y="411"/>
                </a:cubicBezTo>
                <a:cubicBezTo>
                  <a:pt x="572" y="408"/>
                  <a:pt x="573" y="405"/>
                  <a:pt x="574" y="402"/>
                </a:cubicBezTo>
                <a:cubicBezTo>
                  <a:pt x="576" y="395"/>
                  <a:pt x="576" y="395"/>
                  <a:pt x="576" y="395"/>
                </a:cubicBezTo>
                <a:cubicBezTo>
                  <a:pt x="579" y="386"/>
                  <a:pt x="581" y="378"/>
                  <a:pt x="583" y="370"/>
                </a:cubicBezTo>
                <a:cubicBezTo>
                  <a:pt x="614" y="367"/>
                  <a:pt x="614" y="367"/>
                  <a:pt x="614" y="367"/>
                </a:cubicBezTo>
                <a:cubicBezTo>
                  <a:pt x="616" y="354"/>
                  <a:pt x="616" y="354"/>
                  <a:pt x="616" y="354"/>
                </a:cubicBezTo>
                <a:cubicBezTo>
                  <a:pt x="618" y="341"/>
                  <a:pt x="618" y="341"/>
                  <a:pt x="618" y="341"/>
                </a:cubicBezTo>
                <a:cubicBezTo>
                  <a:pt x="589" y="329"/>
                  <a:pt x="589" y="329"/>
                  <a:pt x="589" y="329"/>
                </a:cubicBezTo>
                <a:cubicBezTo>
                  <a:pt x="590" y="315"/>
                  <a:pt x="590" y="301"/>
                  <a:pt x="589" y="286"/>
                </a:cubicBezTo>
                <a:cubicBezTo>
                  <a:pt x="618" y="274"/>
                  <a:pt x="618" y="274"/>
                  <a:pt x="618" y="274"/>
                </a:cubicBezTo>
                <a:cubicBezTo>
                  <a:pt x="616" y="261"/>
                  <a:pt x="616" y="261"/>
                  <a:pt x="616" y="261"/>
                </a:cubicBezTo>
                <a:cubicBezTo>
                  <a:pt x="614" y="249"/>
                  <a:pt x="614" y="249"/>
                  <a:pt x="614" y="249"/>
                </a:cubicBezTo>
                <a:cubicBezTo>
                  <a:pt x="582" y="246"/>
                  <a:pt x="582" y="246"/>
                  <a:pt x="582" y="246"/>
                </a:cubicBezTo>
                <a:cubicBezTo>
                  <a:pt x="581" y="239"/>
                  <a:pt x="579" y="232"/>
                  <a:pt x="577" y="225"/>
                </a:cubicBezTo>
                <a:cubicBezTo>
                  <a:pt x="575" y="218"/>
                  <a:pt x="572" y="212"/>
                  <a:pt x="570" y="205"/>
                </a:cubicBezTo>
                <a:cubicBezTo>
                  <a:pt x="594" y="185"/>
                  <a:pt x="594" y="185"/>
                  <a:pt x="594" y="185"/>
                </a:cubicBezTo>
                <a:cubicBezTo>
                  <a:pt x="588" y="173"/>
                  <a:pt x="588" y="173"/>
                  <a:pt x="588" y="173"/>
                </a:cubicBezTo>
                <a:cubicBezTo>
                  <a:pt x="582" y="162"/>
                  <a:pt x="582" y="162"/>
                  <a:pt x="582" y="162"/>
                </a:cubicBezTo>
                <a:cubicBezTo>
                  <a:pt x="552" y="168"/>
                  <a:pt x="552" y="168"/>
                  <a:pt x="552" y="168"/>
                </a:cubicBezTo>
                <a:cubicBezTo>
                  <a:pt x="544" y="156"/>
                  <a:pt x="536" y="144"/>
                  <a:pt x="527" y="133"/>
                </a:cubicBezTo>
                <a:cubicBezTo>
                  <a:pt x="544" y="107"/>
                  <a:pt x="544" y="107"/>
                  <a:pt x="544" y="107"/>
                </a:cubicBezTo>
                <a:cubicBezTo>
                  <a:pt x="535" y="97"/>
                  <a:pt x="535" y="97"/>
                  <a:pt x="535" y="97"/>
                </a:cubicBezTo>
                <a:cubicBezTo>
                  <a:pt x="526" y="88"/>
                  <a:pt x="526" y="88"/>
                  <a:pt x="526" y="88"/>
                </a:cubicBezTo>
                <a:cubicBezTo>
                  <a:pt x="499" y="103"/>
                  <a:pt x="499" y="103"/>
                  <a:pt x="499" y="103"/>
                </a:cubicBezTo>
                <a:cubicBezTo>
                  <a:pt x="493" y="97"/>
                  <a:pt x="486" y="92"/>
                  <a:pt x="479" y="87"/>
                </a:cubicBezTo>
                <a:cubicBezTo>
                  <a:pt x="473" y="82"/>
                  <a:pt x="473" y="82"/>
                  <a:pt x="473" y="82"/>
                </a:cubicBezTo>
                <a:cubicBezTo>
                  <a:pt x="471" y="80"/>
                  <a:pt x="468" y="78"/>
                  <a:pt x="466" y="77"/>
                </a:cubicBezTo>
                <a:cubicBezTo>
                  <a:pt x="474" y="47"/>
                  <a:pt x="474" y="47"/>
                  <a:pt x="474" y="47"/>
                </a:cubicBezTo>
                <a:cubicBezTo>
                  <a:pt x="463" y="40"/>
                  <a:pt x="463" y="40"/>
                  <a:pt x="463" y="40"/>
                </a:cubicBezTo>
                <a:cubicBezTo>
                  <a:pt x="452" y="34"/>
                  <a:pt x="452" y="34"/>
                  <a:pt x="452" y="34"/>
                </a:cubicBezTo>
                <a:cubicBezTo>
                  <a:pt x="430" y="57"/>
                  <a:pt x="430" y="57"/>
                  <a:pt x="430" y="57"/>
                </a:cubicBezTo>
                <a:cubicBezTo>
                  <a:pt x="417" y="50"/>
                  <a:pt x="404" y="45"/>
                  <a:pt x="390" y="41"/>
                </a:cubicBezTo>
                <a:cubicBezTo>
                  <a:pt x="390" y="10"/>
                  <a:pt x="390" y="10"/>
                  <a:pt x="390" y="10"/>
                </a:cubicBezTo>
                <a:cubicBezTo>
                  <a:pt x="377" y="7"/>
                  <a:pt x="377" y="7"/>
                  <a:pt x="377" y="7"/>
                </a:cubicBezTo>
                <a:cubicBezTo>
                  <a:pt x="364" y="4"/>
                  <a:pt x="364" y="4"/>
                  <a:pt x="364" y="4"/>
                </a:cubicBezTo>
                <a:cubicBezTo>
                  <a:pt x="350" y="32"/>
                  <a:pt x="350" y="32"/>
                  <a:pt x="350" y="32"/>
                </a:cubicBezTo>
                <a:cubicBezTo>
                  <a:pt x="336" y="30"/>
                  <a:pt x="322" y="29"/>
                  <a:pt x="307" y="29"/>
                </a:cubicBezTo>
                <a:cubicBezTo>
                  <a:pt x="298" y="0"/>
                  <a:pt x="298" y="0"/>
                  <a:pt x="298" y="0"/>
                </a:cubicBezTo>
                <a:cubicBezTo>
                  <a:pt x="285" y="1"/>
                  <a:pt x="285" y="1"/>
                  <a:pt x="285" y="1"/>
                </a:cubicBezTo>
                <a:cubicBezTo>
                  <a:pt x="272" y="2"/>
                  <a:pt x="272" y="2"/>
                  <a:pt x="272" y="2"/>
                </a:cubicBezTo>
                <a:cubicBezTo>
                  <a:pt x="267" y="33"/>
                  <a:pt x="267" y="33"/>
                  <a:pt x="267" y="33"/>
                </a:cubicBezTo>
                <a:cubicBezTo>
                  <a:pt x="253" y="35"/>
                  <a:pt x="239" y="38"/>
                  <a:pt x="225" y="42"/>
                </a:cubicBezTo>
                <a:moveTo>
                  <a:pt x="156" y="121"/>
                </a:moveTo>
                <a:cubicBezTo>
                  <a:pt x="198" y="255"/>
                  <a:pt x="198" y="255"/>
                  <a:pt x="198" y="255"/>
                </a:cubicBezTo>
                <a:cubicBezTo>
                  <a:pt x="201" y="266"/>
                  <a:pt x="197" y="279"/>
                  <a:pt x="188" y="286"/>
                </a:cubicBezTo>
                <a:cubicBezTo>
                  <a:pt x="73" y="367"/>
                  <a:pt x="73" y="367"/>
                  <a:pt x="73" y="367"/>
                </a:cubicBezTo>
                <a:cubicBezTo>
                  <a:pt x="50" y="274"/>
                  <a:pt x="84" y="179"/>
                  <a:pt x="156" y="121"/>
                </a:cubicBezTo>
                <a:moveTo>
                  <a:pt x="228" y="335"/>
                </a:moveTo>
                <a:cubicBezTo>
                  <a:pt x="214" y="291"/>
                  <a:pt x="239" y="243"/>
                  <a:pt x="284" y="229"/>
                </a:cubicBezTo>
                <a:cubicBezTo>
                  <a:pt x="328" y="215"/>
                  <a:pt x="375" y="240"/>
                  <a:pt x="389" y="284"/>
                </a:cubicBezTo>
                <a:cubicBezTo>
                  <a:pt x="404" y="329"/>
                  <a:pt x="379" y="376"/>
                  <a:pt x="334" y="390"/>
                </a:cubicBezTo>
                <a:cubicBezTo>
                  <a:pt x="290" y="404"/>
                  <a:pt x="242" y="380"/>
                  <a:pt x="228" y="335"/>
                </a:cubicBezTo>
                <a:moveTo>
                  <a:pt x="82" y="398"/>
                </a:moveTo>
                <a:cubicBezTo>
                  <a:pt x="223" y="399"/>
                  <a:pt x="223" y="399"/>
                  <a:pt x="223" y="399"/>
                </a:cubicBezTo>
                <a:cubicBezTo>
                  <a:pt x="235" y="399"/>
                  <a:pt x="246" y="407"/>
                  <a:pt x="249" y="418"/>
                </a:cubicBezTo>
                <a:cubicBezTo>
                  <a:pt x="291" y="552"/>
                  <a:pt x="291" y="552"/>
                  <a:pt x="291" y="552"/>
                </a:cubicBezTo>
                <a:cubicBezTo>
                  <a:pt x="200" y="546"/>
                  <a:pt x="117" y="487"/>
                  <a:pt x="82" y="398"/>
                </a:cubicBezTo>
                <a:moveTo>
                  <a:pt x="534" y="402"/>
                </a:moveTo>
                <a:cubicBezTo>
                  <a:pt x="507" y="466"/>
                  <a:pt x="454" y="519"/>
                  <a:pt x="382" y="542"/>
                </a:cubicBezTo>
                <a:cubicBezTo>
                  <a:pt x="363" y="548"/>
                  <a:pt x="343" y="551"/>
                  <a:pt x="323" y="552"/>
                </a:cubicBezTo>
                <a:cubicBezTo>
                  <a:pt x="368" y="419"/>
                  <a:pt x="368" y="419"/>
                  <a:pt x="368" y="419"/>
                </a:cubicBezTo>
                <a:cubicBezTo>
                  <a:pt x="372" y="408"/>
                  <a:pt x="382" y="400"/>
                  <a:pt x="394" y="401"/>
                </a:cubicBezTo>
                <a:cubicBezTo>
                  <a:pt x="534" y="402"/>
                  <a:pt x="534" y="402"/>
                  <a:pt x="534" y="402"/>
                </a:cubicBezTo>
                <a:moveTo>
                  <a:pt x="541" y="237"/>
                </a:moveTo>
                <a:cubicBezTo>
                  <a:pt x="555" y="282"/>
                  <a:pt x="555" y="328"/>
                  <a:pt x="544" y="371"/>
                </a:cubicBezTo>
                <a:cubicBezTo>
                  <a:pt x="437" y="291"/>
                  <a:pt x="437" y="291"/>
                  <a:pt x="437" y="291"/>
                </a:cubicBezTo>
                <a:cubicBezTo>
                  <a:pt x="424" y="282"/>
                  <a:pt x="419" y="266"/>
                  <a:pt x="424" y="251"/>
                </a:cubicBezTo>
                <a:cubicBezTo>
                  <a:pt x="467" y="125"/>
                  <a:pt x="467" y="125"/>
                  <a:pt x="467" y="125"/>
                </a:cubicBezTo>
                <a:cubicBezTo>
                  <a:pt x="500" y="153"/>
                  <a:pt x="527" y="191"/>
                  <a:pt x="541" y="237"/>
                </a:cubicBezTo>
                <a:moveTo>
                  <a:pt x="441" y="105"/>
                </a:moveTo>
                <a:cubicBezTo>
                  <a:pt x="327" y="186"/>
                  <a:pt x="327" y="186"/>
                  <a:pt x="327" y="186"/>
                </a:cubicBezTo>
                <a:cubicBezTo>
                  <a:pt x="317" y="193"/>
                  <a:pt x="304" y="193"/>
                  <a:pt x="295" y="186"/>
                </a:cubicBezTo>
                <a:cubicBezTo>
                  <a:pt x="182" y="102"/>
                  <a:pt x="182" y="102"/>
                  <a:pt x="182" y="102"/>
                </a:cubicBezTo>
                <a:cubicBezTo>
                  <a:pt x="198" y="92"/>
                  <a:pt x="216" y="84"/>
                  <a:pt x="236" y="78"/>
                </a:cubicBezTo>
                <a:cubicBezTo>
                  <a:pt x="308" y="55"/>
                  <a:pt x="382" y="68"/>
                  <a:pt x="441" y="105"/>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sp>
        <p:nvSpPr>
          <p:cNvPr id="8" name="Freeform 12"/>
          <p:cNvSpPr>
            <a:spLocks noEditPoints="1"/>
          </p:cNvSpPr>
          <p:nvPr/>
        </p:nvSpPr>
        <p:spPr bwMode="auto">
          <a:xfrm>
            <a:off x="7624170" y="3049262"/>
            <a:ext cx="1532796" cy="1538181"/>
          </a:xfrm>
          <a:custGeom>
            <a:avLst/>
            <a:gdLst>
              <a:gd name="T0" fmla="*/ 619 w 640"/>
              <a:gd name="T1" fmla="*/ 436 h 642"/>
              <a:gd name="T2" fmla="*/ 614 w 640"/>
              <a:gd name="T3" fmla="*/ 371 h 642"/>
              <a:gd name="T4" fmla="*/ 625 w 640"/>
              <a:gd name="T5" fmla="*/ 332 h 642"/>
              <a:gd name="T6" fmla="*/ 623 w 640"/>
              <a:gd name="T7" fmla="*/ 286 h 642"/>
              <a:gd name="T8" fmla="*/ 608 w 640"/>
              <a:gd name="T9" fmla="*/ 248 h 642"/>
              <a:gd name="T10" fmla="*/ 609 w 640"/>
              <a:gd name="T11" fmla="*/ 182 h 642"/>
              <a:gd name="T12" fmla="*/ 547 w 640"/>
              <a:gd name="T13" fmla="*/ 167 h 642"/>
              <a:gd name="T14" fmla="*/ 550 w 640"/>
              <a:gd name="T15" fmla="*/ 97 h 642"/>
              <a:gd name="T16" fmla="*/ 488 w 640"/>
              <a:gd name="T17" fmla="*/ 74 h 642"/>
              <a:gd name="T18" fmla="*/ 457 w 640"/>
              <a:gd name="T19" fmla="*/ 48 h 642"/>
              <a:gd name="T20" fmla="*/ 414 w 640"/>
              <a:gd name="T21" fmla="*/ 31 h 642"/>
              <a:gd name="T22" fmla="*/ 374 w 640"/>
              <a:gd name="T23" fmla="*/ 29 h 642"/>
              <a:gd name="T24" fmla="*/ 314 w 640"/>
              <a:gd name="T25" fmla="*/ 0 h 642"/>
              <a:gd name="T26" fmla="*/ 266 w 640"/>
              <a:gd name="T27" fmla="*/ 52 h 642"/>
              <a:gd name="T28" fmla="*/ 224 w 640"/>
              <a:gd name="T29" fmla="*/ 15 h 642"/>
              <a:gd name="T30" fmla="*/ 200 w 640"/>
              <a:gd name="T31" fmla="*/ 75 h 642"/>
              <a:gd name="T32" fmla="*/ 131 w 640"/>
              <a:gd name="T33" fmla="*/ 62 h 642"/>
              <a:gd name="T34" fmla="*/ 100 w 640"/>
              <a:gd name="T35" fmla="*/ 120 h 642"/>
              <a:gd name="T36" fmla="*/ 70 w 640"/>
              <a:gd name="T37" fmla="*/ 147 h 642"/>
              <a:gd name="T38" fmla="*/ 47 w 640"/>
              <a:gd name="T39" fmla="*/ 187 h 642"/>
              <a:gd name="T40" fmla="*/ 39 w 640"/>
              <a:gd name="T41" fmla="*/ 227 h 642"/>
              <a:gd name="T42" fmla="*/ 2 w 640"/>
              <a:gd name="T43" fmla="*/ 281 h 642"/>
              <a:gd name="T44" fmla="*/ 47 w 640"/>
              <a:gd name="T45" fmla="*/ 332 h 642"/>
              <a:gd name="T46" fmla="*/ 6 w 640"/>
              <a:gd name="T47" fmla="*/ 385 h 642"/>
              <a:gd name="T48" fmla="*/ 46 w 640"/>
              <a:gd name="T49" fmla="*/ 438 h 642"/>
              <a:gd name="T50" fmla="*/ 58 w 640"/>
              <a:gd name="T51" fmla="*/ 476 h 642"/>
              <a:gd name="T52" fmla="*/ 85 w 640"/>
              <a:gd name="T53" fmla="*/ 514 h 642"/>
              <a:gd name="T54" fmla="*/ 117 w 640"/>
              <a:gd name="T55" fmla="*/ 538 h 642"/>
              <a:gd name="T56" fmla="*/ 152 w 640"/>
              <a:gd name="T57" fmla="*/ 594 h 642"/>
              <a:gd name="T58" fmla="*/ 217 w 640"/>
              <a:gd name="T59" fmla="*/ 574 h 642"/>
              <a:gd name="T60" fmla="*/ 248 w 640"/>
              <a:gd name="T61" fmla="*/ 633 h 642"/>
              <a:gd name="T62" fmla="*/ 313 w 640"/>
              <a:gd name="T63" fmla="*/ 619 h 642"/>
              <a:gd name="T64" fmla="*/ 353 w 640"/>
              <a:gd name="T65" fmla="*/ 624 h 642"/>
              <a:gd name="T66" fmla="*/ 398 w 640"/>
              <a:gd name="T67" fmla="*/ 615 h 642"/>
              <a:gd name="T68" fmla="*/ 437 w 640"/>
              <a:gd name="T69" fmla="*/ 603 h 642"/>
              <a:gd name="T70" fmla="*/ 478 w 640"/>
              <a:gd name="T71" fmla="*/ 581 h 642"/>
              <a:gd name="T72" fmla="*/ 506 w 640"/>
              <a:gd name="T73" fmla="*/ 553 h 642"/>
              <a:gd name="T74" fmla="*/ 567 w 640"/>
              <a:gd name="T75" fmla="*/ 526 h 642"/>
              <a:gd name="T76" fmla="*/ 557 w 640"/>
              <a:gd name="T77" fmla="*/ 459 h 642"/>
              <a:gd name="T78" fmla="*/ 540 w 640"/>
              <a:gd name="T79" fmla="*/ 327 h 642"/>
              <a:gd name="T80" fmla="*/ 480 w 640"/>
              <a:gd name="T81" fmla="*/ 170 h 642"/>
              <a:gd name="T82" fmla="*/ 346 w 640"/>
              <a:gd name="T83" fmla="*/ 103 h 642"/>
              <a:gd name="T84" fmla="*/ 326 w 640"/>
              <a:gd name="T85" fmla="*/ 111 h 642"/>
              <a:gd name="T86" fmla="*/ 169 w 640"/>
              <a:gd name="T87" fmla="*/ 161 h 642"/>
              <a:gd name="T88" fmla="*/ 102 w 640"/>
              <a:gd name="T89" fmla="*/ 295 h 642"/>
              <a:gd name="T90" fmla="*/ 101 w 640"/>
              <a:gd name="T91" fmla="*/ 315 h 642"/>
              <a:gd name="T92" fmla="*/ 161 w 640"/>
              <a:gd name="T93" fmla="*/ 472 h 642"/>
              <a:gd name="T94" fmla="*/ 295 w 640"/>
              <a:gd name="T95" fmla="*/ 539 h 642"/>
              <a:gd name="T96" fmla="*/ 393 w 640"/>
              <a:gd name="T97" fmla="*/ 164 h 642"/>
              <a:gd name="T98" fmla="*/ 314 w 640"/>
              <a:gd name="T99" fmla="*/ 540 h 642"/>
              <a:gd name="T100" fmla="*/ 386 w 640"/>
              <a:gd name="T101" fmla="*/ 530 h 642"/>
              <a:gd name="T102" fmla="*/ 528 w 640"/>
              <a:gd name="T103" fmla="*/ 346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0" h="642">
                <a:moveTo>
                  <a:pt x="576" y="444"/>
                </a:moveTo>
                <a:cubicBezTo>
                  <a:pt x="594" y="455"/>
                  <a:pt x="594" y="455"/>
                  <a:pt x="594" y="455"/>
                </a:cubicBezTo>
                <a:cubicBezTo>
                  <a:pt x="601" y="459"/>
                  <a:pt x="611" y="456"/>
                  <a:pt x="614" y="448"/>
                </a:cubicBezTo>
                <a:cubicBezTo>
                  <a:pt x="616" y="444"/>
                  <a:pt x="618" y="440"/>
                  <a:pt x="619" y="436"/>
                </a:cubicBezTo>
                <a:cubicBezTo>
                  <a:pt x="622" y="428"/>
                  <a:pt x="618" y="420"/>
                  <a:pt x="610" y="417"/>
                </a:cubicBezTo>
                <a:cubicBezTo>
                  <a:pt x="603" y="415"/>
                  <a:pt x="603" y="415"/>
                  <a:pt x="603" y="415"/>
                </a:cubicBezTo>
                <a:cubicBezTo>
                  <a:pt x="592" y="412"/>
                  <a:pt x="584" y="402"/>
                  <a:pt x="585" y="391"/>
                </a:cubicBezTo>
                <a:cubicBezTo>
                  <a:pt x="587" y="376"/>
                  <a:pt x="601" y="367"/>
                  <a:pt x="614" y="371"/>
                </a:cubicBezTo>
                <a:cubicBezTo>
                  <a:pt x="620" y="372"/>
                  <a:pt x="620" y="372"/>
                  <a:pt x="620" y="372"/>
                </a:cubicBezTo>
                <a:cubicBezTo>
                  <a:pt x="629" y="375"/>
                  <a:pt x="637" y="369"/>
                  <a:pt x="638" y="360"/>
                </a:cubicBezTo>
                <a:cubicBezTo>
                  <a:pt x="639" y="356"/>
                  <a:pt x="639" y="352"/>
                  <a:pt x="640" y="348"/>
                </a:cubicBezTo>
                <a:cubicBezTo>
                  <a:pt x="640" y="339"/>
                  <a:pt x="634" y="332"/>
                  <a:pt x="625" y="332"/>
                </a:cubicBezTo>
                <a:cubicBezTo>
                  <a:pt x="618" y="332"/>
                  <a:pt x="618" y="332"/>
                  <a:pt x="618" y="332"/>
                </a:cubicBezTo>
                <a:cubicBezTo>
                  <a:pt x="607" y="332"/>
                  <a:pt x="596" y="325"/>
                  <a:pt x="594" y="314"/>
                </a:cubicBezTo>
                <a:cubicBezTo>
                  <a:pt x="591" y="299"/>
                  <a:pt x="602" y="286"/>
                  <a:pt x="616" y="286"/>
                </a:cubicBezTo>
                <a:cubicBezTo>
                  <a:pt x="623" y="286"/>
                  <a:pt x="623" y="286"/>
                  <a:pt x="623" y="286"/>
                </a:cubicBezTo>
                <a:cubicBezTo>
                  <a:pt x="631" y="286"/>
                  <a:pt x="638" y="278"/>
                  <a:pt x="637" y="269"/>
                </a:cubicBezTo>
                <a:cubicBezTo>
                  <a:pt x="636" y="265"/>
                  <a:pt x="635" y="261"/>
                  <a:pt x="634" y="256"/>
                </a:cubicBezTo>
                <a:cubicBezTo>
                  <a:pt x="633" y="248"/>
                  <a:pt x="624" y="243"/>
                  <a:pt x="616" y="246"/>
                </a:cubicBezTo>
                <a:cubicBezTo>
                  <a:pt x="608" y="248"/>
                  <a:pt x="608" y="248"/>
                  <a:pt x="608" y="248"/>
                </a:cubicBezTo>
                <a:cubicBezTo>
                  <a:pt x="596" y="252"/>
                  <a:pt x="583" y="245"/>
                  <a:pt x="579" y="233"/>
                </a:cubicBezTo>
                <a:cubicBezTo>
                  <a:pt x="576" y="221"/>
                  <a:pt x="582" y="208"/>
                  <a:pt x="595" y="204"/>
                </a:cubicBezTo>
                <a:cubicBezTo>
                  <a:pt x="601" y="202"/>
                  <a:pt x="601" y="202"/>
                  <a:pt x="601" y="202"/>
                </a:cubicBezTo>
                <a:cubicBezTo>
                  <a:pt x="609" y="199"/>
                  <a:pt x="613" y="190"/>
                  <a:pt x="609" y="182"/>
                </a:cubicBezTo>
                <a:cubicBezTo>
                  <a:pt x="607" y="178"/>
                  <a:pt x="605" y="174"/>
                  <a:pt x="603" y="171"/>
                </a:cubicBezTo>
                <a:cubicBezTo>
                  <a:pt x="599" y="163"/>
                  <a:pt x="590" y="161"/>
                  <a:pt x="583" y="165"/>
                </a:cubicBezTo>
                <a:cubicBezTo>
                  <a:pt x="577" y="169"/>
                  <a:pt x="577" y="169"/>
                  <a:pt x="577" y="169"/>
                </a:cubicBezTo>
                <a:cubicBezTo>
                  <a:pt x="567" y="176"/>
                  <a:pt x="554" y="175"/>
                  <a:pt x="547" y="167"/>
                </a:cubicBezTo>
                <a:cubicBezTo>
                  <a:pt x="537" y="156"/>
                  <a:pt x="539" y="139"/>
                  <a:pt x="550" y="132"/>
                </a:cubicBezTo>
                <a:cubicBezTo>
                  <a:pt x="556" y="128"/>
                  <a:pt x="556" y="128"/>
                  <a:pt x="556" y="128"/>
                </a:cubicBezTo>
                <a:cubicBezTo>
                  <a:pt x="563" y="123"/>
                  <a:pt x="564" y="113"/>
                  <a:pt x="558" y="106"/>
                </a:cubicBezTo>
                <a:cubicBezTo>
                  <a:pt x="556" y="103"/>
                  <a:pt x="553" y="100"/>
                  <a:pt x="550" y="97"/>
                </a:cubicBezTo>
                <a:cubicBezTo>
                  <a:pt x="544" y="91"/>
                  <a:pt x="534" y="91"/>
                  <a:pt x="528" y="98"/>
                </a:cubicBezTo>
                <a:cubicBezTo>
                  <a:pt x="524" y="103"/>
                  <a:pt x="524" y="103"/>
                  <a:pt x="524" y="103"/>
                </a:cubicBezTo>
                <a:cubicBezTo>
                  <a:pt x="516" y="112"/>
                  <a:pt x="504" y="115"/>
                  <a:pt x="494" y="109"/>
                </a:cubicBezTo>
                <a:cubicBezTo>
                  <a:pt x="481" y="102"/>
                  <a:pt x="479" y="85"/>
                  <a:pt x="488" y="74"/>
                </a:cubicBezTo>
                <a:cubicBezTo>
                  <a:pt x="492" y="70"/>
                  <a:pt x="492" y="70"/>
                  <a:pt x="492" y="70"/>
                </a:cubicBezTo>
                <a:cubicBezTo>
                  <a:pt x="497" y="63"/>
                  <a:pt x="496" y="53"/>
                  <a:pt x="488" y="48"/>
                </a:cubicBezTo>
                <a:cubicBezTo>
                  <a:pt x="485" y="46"/>
                  <a:pt x="481" y="44"/>
                  <a:pt x="477" y="41"/>
                </a:cubicBezTo>
                <a:cubicBezTo>
                  <a:pt x="470" y="37"/>
                  <a:pt x="460" y="40"/>
                  <a:pt x="457" y="48"/>
                </a:cubicBezTo>
                <a:cubicBezTo>
                  <a:pt x="454" y="55"/>
                  <a:pt x="454" y="55"/>
                  <a:pt x="454" y="55"/>
                </a:cubicBezTo>
                <a:cubicBezTo>
                  <a:pt x="450" y="65"/>
                  <a:pt x="438" y="71"/>
                  <a:pt x="427" y="69"/>
                </a:cubicBezTo>
                <a:cubicBezTo>
                  <a:pt x="413" y="65"/>
                  <a:pt x="406" y="50"/>
                  <a:pt x="412" y="37"/>
                </a:cubicBezTo>
                <a:cubicBezTo>
                  <a:pt x="414" y="31"/>
                  <a:pt x="414" y="31"/>
                  <a:pt x="414" y="31"/>
                </a:cubicBezTo>
                <a:cubicBezTo>
                  <a:pt x="418" y="23"/>
                  <a:pt x="413" y="14"/>
                  <a:pt x="405" y="12"/>
                </a:cubicBezTo>
                <a:cubicBezTo>
                  <a:pt x="401" y="11"/>
                  <a:pt x="396" y="9"/>
                  <a:pt x="392" y="9"/>
                </a:cubicBezTo>
                <a:cubicBezTo>
                  <a:pt x="384" y="7"/>
                  <a:pt x="376" y="12"/>
                  <a:pt x="375" y="21"/>
                </a:cubicBezTo>
                <a:cubicBezTo>
                  <a:pt x="374" y="29"/>
                  <a:pt x="374" y="29"/>
                  <a:pt x="374" y="29"/>
                </a:cubicBezTo>
                <a:cubicBezTo>
                  <a:pt x="372" y="41"/>
                  <a:pt x="360" y="50"/>
                  <a:pt x="348" y="49"/>
                </a:cubicBezTo>
                <a:cubicBezTo>
                  <a:pt x="337" y="52"/>
                  <a:pt x="325" y="43"/>
                  <a:pt x="327" y="31"/>
                </a:cubicBezTo>
                <a:cubicBezTo>
                  <a:pt x="329" y="17"/>
                  <a:pt x="329" y="17"/>
                  <a:pt x="329" y="17"/>
                </a:cubicBezTo>
                <a:cubicBezTo>
                  <a:pt x="330" y="8"/>
                  <a:pt x="323" y="0"/>
                  <a:pt x="314" y="0"/>
                </a:cubicBezTo>
                <a:cubicBezTo>
                  <a:pt x="310" y="0"/>
                  <a:pt x="306" y="1"/>
                  <a:pt x="301" y="1"/>
                </a:cubicBezTo>
                <a:cubicBezTo>
                  <a:pt x="293" y="1"/>
                  <a:pt x="286" y="9"/>
                  <a:pt x="288" y="18"/>
                </a:cubicBezTo>
                <a:cubicBezTo>
                  <a:pt x="289" y="25"/>
                  <a:pt x="289" y="25"/>
                  <a:pt x="289" y="25"/>
                </a:cubicBezTo>
                <a:cubicBezTo>
                  <a:pt x="291" y="39"/>
                  <a:pt x="281" y="52"/>
                  <a:pt x="266" y="52"/>
                </a:cubicBezTo>
                <a:cubicBezTo>
                  <a:pt x="255" y="52"/>
                  <a:pt x="245" y="43"/>
                  <a:pt x="244" y="32"/>
                </a:cubicBezTo>
                <a:cubicBezTo>
                  <a:pt x="243" y="27"/>
                  <a:pt x="243" y="27"/>
                  <a:pt x="243" y="27"/>
                </a:cubicBezTo>
                <a:cubicBezTo>
                  <a:pt x="241" y="18"/>
                  <a:pt x="233" y="13"/>
                  <a:pt x="224" y="15"/>
                </a:cubicBezTo>
                <a:cubicBezTo>
                  <a:pt x="224" y="15"/>
                  <a:pt x="224" y="15"/>
                  <a:pt x="224" y="15"/>
                </a:cubicBezTo>
                <a:cubicBezTo>
                  <a:pt x="220" y="17"/>
                  <a:pt x="216" y="18"/>
                  <a:pt x="212" y="19"/>
                </a:cubicBezTo>
                <a:cubicBezTo>
                  <a:pt x="204" y="22"/>
                  <a:pt x="200" y="31"/>
                  <a:pt x="204" y="39"/>
                </a:cubicBezTo>
                <a:cubicBezTo>
                  <a:pt x="207" y="46"/>
                  <a:pt x="207" y="46"/>
                  <a:pt x="207" y="46"/>
                </a:cubicBezTo>
                <a:cubicBezTo>
                  <a:pt x="212" y="56"/>
                  <a:pt x="209" y="68"/>
                  <a:pt x="200" y="75"/>
                </a:cubicBezTo>
                <a:cubicBezTo>
                  <a:pt x="188" y="83"/>
                  <a:pt x="172" y="79"/>
                  <a:pt x="166" y="66"/>
                </a:cubicBezTo>
                <a:cubicBezTo>
                  <a:pt x="163" y="60"/>
                  <a:pt x="163" y="60"/>
                  <a:pt x="163" y="60"/>
                </a:cubicBezTo>
                <a:cubicBezTo>
                  <a:pt x="159" y="52"/>
                  <a:pt x="149" y="50"/>
                  <a:pt x="142" y="55"/>
                </a:cubicBezTo>
                <a:cubicBezTo>
                  <a:pt x="138" y="57"/>
                  <a:pt x="135" y="59"/>
                  <a:pt x="131" y="62"/>
                </a:cubicBezTo>
                <a:cubicBezTo>
                  <a:pt x="124" y="67"/>
                  <a:pt x="123" y="77"/>
                  <a:pt x="129" y="83"/>
                </a:cubicBezTo>
                <a:cubicBezTo>
                  <a:pt x="134" y="89"/>
                  <a:pt x="134" y="89"/>
                  <a:pt x="134" y="89"/>
                </a:cubicBezTo>
                <a:cubicBezTo>
                  <a:pt x="141" y="97"/>
                  <a:pt x="142" y="110"/>
                  <a:pt x="135" y="119"/>
                </a:cubicBezTo>
                <a:cubicBezTo>
                  <a:pt x="126" y="130"/>
                  <a:pt x="109" y="130"/>
                  <a:pt x="100" y="120"/>
                </a:cubicBezTo>
                <a:cubicBezTo>
                  <a:pt x="96" y="115"/>
                  <a:pt x="96" y="115"/>
                  <a:pt x="96" y="115"/>
                </a:cubicBezTo>
                <a:cubicBezTo>
                  <a:pt x="90" y="109"/>
                  <a:pt x="80" y="109"/>
                  <a:pt x="74" y="116"/>
                </a:cubicBezTo>
                <a:cubicBezTo>
                  <a:pt x="71" y="119"/>
                  <a:pt x="69" y="122"/>
                  <a:pt x="66" y="126"/>
                </a:cubicBezTo>
                <a:cubicBezTo>
                  <a:pt x="61" y="133"/>
                  <a:pt x="63" y="142"/>
                  <a:pt x="70" y="147"/>
                </a:cubicBezTo>
                <a:cubicBezTo>
                  <a:pt x="77" y="151"/>
                  <a:pt x="77" y="151"/>
                  <a:pt x="77" y="151"/>
                </a:cubicBezTo>
                <a:cubicBezTo>
                  <a:pt x="87" y="158"/>
                  <a:pt x="91" y="172"/>
                  <a:pt x="84" y="183"/>
                </a:cubicBezTo>
                <a:cubicBezTo>
                  <a:pt x="88" y="194"/>
                  <a:pt x="75" y="204"/>
                  <a:pt x="65" y="198"/>
                </a:cubicBezTo>
                <a:cubicBezTo>
                  <a:pt x="47" y="187"/>
                  <a:pt x="47" y="187"/>
                  <a:pt x="47" y="187"/>
                </a:cubicBezTo>
                <a:cubicBezTo>
                  <a:pt x="40" y="182"/>
                  <a:pt x="30" y="185"/>
                  <a:pt x="26" y="193"/>
                </a:cubicBezTo>
                <a:cubicBezTo>
                  <a:pt x="25" y="197"/>
                  <a:pt x="23" y="201"/>
                  <a:pt x="21" y="205"/>
                </a:cubicBezTo>
                <a:cubicBezTo>
                  <a:pt x="18" y="213"/>
                  <a:pt x="23" y="222"/>
                  <a:pt x="31" y="225"/>
                </a:cubicBezTo>
                <a:cubicBezTo>
                  <a:pt x="39" y="227"/>
                  <a:pt x="39" y="227"/>
                  <a:pt x="39" y="227"/>
                </a:cubicBezTo>
                <a:cubicBezTo>
                  <a:pt x="51" y="230"/>
                  <a:pt x="58" y="243"/>
                  <a:pt x="55" y="255"/>
                </a:cubicBezTo>
                <a:cubicBezTo>
                  <a:pt x="51" y="267"/>
                  <a:pt x="39" y="274"/>
                  <a:pt x="26" y="271"/>
                </a:cubicBezTo>
                <a:cubicBezTo>
                  <a:pt x="20" y="269"/>
                  <a:pt x="20" y="269"/>
                  <a:pt x="20" y="269"/>
                </a:cubicBezTo>
                <a:cubicBezTo>
                  <a:pt x="12" y="267"/>
                  <a:pt x="3" y="273"/>
                  <a:pt x="2" y="281"/>
                </a:cubicBezTo>
                <a:cubicBezTo>
                  <a:pt x="2" y="286"/>
                  <a:pt x="1" y="290"/>
                  <a:pt x="1" y="294"/>
                </a:cubicBezTo>
                <a:cubicBezTo>
                  <a:pt x="0" y="303"/>
                  <a:pt x="7" y="310"/>
                  <a:pt x="16" y="310"/>
                </a:cubicBezTo>
                <a:cubicBezTo>
                  <a:pt x="23" y="310"/>
                  <a:pt x="23" y="310"/>
                  <a:pt x="23" y="310"/>
                </a:cubicBezTo>
                <a:cubicBezTo>
                  <a:pt x="36" y="310"/>
                  <a:pt x="47" y="320"/>
                  <a:pt x="47" y="332"/>
                </a:cubicBezTo>
                <a:cubicBezTo>
                  <a:pt x="47" y="345"/>
                  <a:pt x="37" y="356"/>
                  <a:pt x="24" y="356"/>
                </a:cubicBezTo>
                <a:cubicBezTo>
                  <a:pt x="18" y="356"/>
                  <a:pt x="18" y="356"/>
                  <a:pt x="18" y="356"/>
                </a:cubicBezTo>
                <a:cubicBezTo>
                  <a:pt x="9" y="356"/>
                  <a:pt x="3" y="364"/>
                  <a:pt x="4" y="373"/>
                </a:cubicBezTo>
                <a:cubicBezTo>
                  <a:pt x="5" y="377"/>
                  <a:pt x="5" y="381"/>
                  <a:pt x="6" y="385"/>
                </a:cubicBezTo>
                <a:cubicBezTo>
                  <a:pt x="8" y="394"/>
                  <a:pt x="17" y="399"/>
                  <a:pt x="25" y="396"/>
                </a:cubicBezTo>
                <a:cubicBezTo>
                  <a:pt x="32" y="394"/>
                  <a:pt x="32" y="394"/>
                  <a:pt x="32" y="394"/>
                </a:cubicBezTo>
                <a:cubicBezTo>
                  <a:pt x="44" y="390"/>
                  <a:pt x="57" y="397"/>
                  <a:pt x="61" y="409"/>
                </a:cubicBezTo>
                <a:cubicBezTo>
                  <a:pt x="65" y="421"/>
                  <a:pt x="58" y="434"/>
                  <a:pt x="46" y="438"/>
                </a:cubicBezTo>
                <a:cubicBezTo>
                  <a:pt x="40" y="440"/>
                  <a:pt x="40" y="440"/>
                  <a:pt x="40" y="440"/>
                </a:cubicBezTo>
                <a:cubicBezTo>
                  <a:pt x="32" y="442"/>
                  <a:pt x="28" y="452"/>
                  <a:pt x="31" y="460"/>
                </a:cubicBezTo>
                <a:cubicBezTo>
                  <a:pt x="33" y="464"/>
                  <a:pt x="35" y="467"/>
                  <a:pt x="37" y="471"/>
                </a:cubicBezTo>
                <a:cubicBezTo>
                  <a:pt x="41" y="479"/>
                  <a:pt x="51" y="481"/>
                  <a:pt x="58" y="476"/>
                </a:cubicBezTo>
                <a:cubicBezTo>
                  <a:pt x="64" y="472"/>
                  <a:pt x="64" y="472"/>
                  <a:pt x="64" y="472"/>
                </a:cubicBezTo>
                <a:cubicBezTo>
                  <a:pt x="73" y="466"/>
                  <a:pt x="86" y="467"/>
                  <a:pt x="94" y="475"/>
                </a:cubicBezTo>
                <a:cubicBezTo>
                  <a:pt x="104" y="486"/>
                  <a:pt x="102" y="503"/>
                  <a:pt x="90" y="510"/>
                </a:cubicBezTo>
                <a:cubicBezTo>
                  <a:pt x="85" y="514"/>
                  <a:pt x="85" y="514"/>
                  <a:pt x="85" y="514"/>
                </a:cubicBezTo>
                <a:cubicBezTo>
                  <a:pt x="78" y="519"/>
                  <a:pt x="76" y="529"/>
                  <a:pt x="82" y="535"/>
                </a:cubicBezTo>
                <a:cubicBezTo>
                  <a:pt x="85" y="539"/>
                  <a:pt x="88" y="542"/>
                  <a:pt x="91" y="545"/>
                </a:cubicBezTo>
                <a:cubicBezTo>
                  <a:pt x="97" y="551"/>
                  <a:pt x="107" y="551"/>
                  <a:pt x="112" y="544"/>
                </a:cubicBezTo>
                <a:cubicBezTo>
                  <a:pt x="117" y="538"/>
                  <a:pt x="117" y="538"/>
                  <a:pt x="117" y="538"/>
                </a:cubicBezTo>
                <a:cubicBezTo>
                  <a:pt x="126" y="528"/>
                  <a:pt x="140" y="527"/>
                  <a:pt x="150" y="535"/>
                </a:cubicBezTo>
                <a:cubicBezTo>
                  <a:pt x="160" y="543"/>
                  <a:pt x="161" y="558"/>
                  <a:pt x="153" y="567"/>
                </a:cubicBezTo>
                <a:cubicBezTo>
                  <a:pt x="149" y="572"/>
                  <a:pt x="149" y="572"/>
                  <a:pt x="149" y="572"/>
                </a:cubicBezTo>
                <a:cubicBezTo>
                  <a:pt x="143" y="579"/>
                  <a:pt x="145" y="589"/>
                  <a:pt x="152" y="594"/>
                </a:cubicBezTo>
                <a:cubicBezTo>
                  <a:pt x="156" y="596"/>
                  <a:pt x="160" y="598"/>
                  <a:pt x="163" y="600"/>
                </a:cubicBezTo>
                <a:cubicBezTo>
                  <a:pt x="171" y="605"/>
                  <a:pt x="180" y="601"/>
                  <a:pt x="184" y="594"/>
                </a:cubicBezTo>
                <a:cubicBezTo>
                  <a:pt x="187" y="586"/>
                  <a:pt x="187" y="586"/>
                  <a:pt x="187" y="586"/>
                </a:cubicBezTo>
                <a:cubicBezTo>
                  <a:pt x="192" y="575"/>
                  <a:pt x="205" y="569"/>
                  <a:pt x="217" y="574"/>
                </a:cubicBezTo>
                <a:cubicBezTo>
                  <a:pt x="229" y="579"/>
                  <a:pt x="234" y="593"/>
                  <a:pt x="229" y="605"/>
                </a:cubicBezTo>
                <a:cubicBezTo>
                  <a:pt x="227" y="610"/>
                  <a:pt x="227" y="610"/>
                  <a:pt x="227" y="610"/>
                </a:cubicBezTo>
                <a:cubicBezTo>
                  <a:pt x="223" y="619"/>
                  <a:pt x="228" y="628"/>
                  <a:pt x="236" y="630"/>
                </a:cubicBezTo>
                <a:cubicBezTo>
                  <a:pt x="240" y="631"/>
                  <a:pt x="244" y="632"/>
                  <a:pt x="248" y="633"/>
                </a:cubicBezTo>
                <a:cubicBezTo>
                  <a:pt x="257" y="635"/>
                  <a:pt x="265" y="629"/>
                  <a:pt x="266" y="621"/>
                </a:cubicBezTo>
                <a:cubicBezTo>
                  <a:pt x="267" y="613"/>
                  <a:pt x="267" y="613"/>
                  <a:pt x="267" y="613"/>
                </a:cubicBezTo>
                <a:cubicBezTo>
                  <a:pt x="269" y="601"/>
                  <a:pt x="280" y="592"/>
                  <a:pt x="293" y="593"/>
                </a:cubicBezTo>
                <a:cubicBezTo>
                  <a:pt x="305" y="595"/>
                  <a:pt x="314" y="606"/>
                  <a:pt x="313" y="619"/>
                </a:cubicBezTo>
                <a:cubicBezTo>
                  <a:pt x="312" y="625"/>
                  <a:pt x="312" y="625"/>
                  <a:pt x="312" y="625"/>
                </a:cubicBezTo>
                <a:cubicBezTo>
                  <a:pt x="311" y="634"/>
                  <a:pt x="318" y="642"/>
                  <a:pt x="327" y="641"/>
                </a:cubicBezTo>
                <a:cubicBezTo>
                  <a:pt x="331" y="641"/>
                  <a:pt x="335" y="641"/>
                  <a:pt x="339" y="641"/>
                </a:cubicBezTo>
                <a:cubicBezTo>
                  <a:pt x="348" y="640"/>
                  <a:pt x="354" y="633"/>
                  <a:pt x="353" y="624"/>
                </a:cubicBezTo>
                <a:cubicBezTo>
                  <a:pt x="352" y="616"/>
                  <a:pt x="352" y="616"/>
                  <a:pt x="352" y="616"/>
                </a:cubicBezTo>
                <a:cubicBezTo>
                  <a:pt x="349" y="604"/>
                  <a:pt x="358" y="592"/>
                  <a:pt x="371" y="590"/>
                </a:cubicBezTo>
                <a:cubicBezTo>
                  <a:pt x="383" y="588"/>
                  <a:pt x="395" y="596"/>
                  <a:pt x="397" y="609"/>
                </a:cubicBezTo>
                <a:cubicBezTo>
                  <a:pt x="398" y="615"/>
                  <a:pt x="398" y="615"/>
                  <a:pt x="398" y="615"/>
                </a:cubicBezTo>
                <a:cubicBezTo>
                  <a:pt x="399" y="624"/>
                  <a:pt x="408" y="629"/>
                  <a:pt x="416" y="627"/>
                </a:cubicBezTo>
                <a:cubicBezTo>
                  <a:pt x="417" y="627"/>
                  <a:pt x="417" y="627"/>
                  <a:pt x="417" y="627"/>
                </a:cubicBezTo>
                <a:cubicBezTo>
                  <a:pt x="421" y="625"/>
                  <a:pt x="425" y="624"/>
                  <a:pt x="429" y="622"/>
                </a:cubicBezTo>
                <a:cubicBezTo>
                  <a:pt x="437" y="620"/>
                  <a:pt x="441" y="610"/>
                  <a:pt x="437" y="603"/>
                </a:cubicBezTo>
                <a:cubicBezTo>
                  <a:pt x="434" y="596"/>
                  <a:pt x="434" y="596"/>
                  <a:pt x="434" y="596"/>
                </a:cubicBezTo>
                <a:cubicBezTo>
                  <a:pt x="428" y="584"/>
                  <a:pt x="433" y="570"/>
                  <a:pt x="444" y="565"/>
                </a:cubicBezTo>
                <a:cubicBezTo>
                  <a:pt x="456" y="559"/>
                  <a:pt x="470" y="564"/>
                  <a:pt x="475" y="576"/>
                </a:cubicBezTo>
                <a:cubicBezTo>
                  <a:pt x="478" y="581"/>
                  <a:pt x="478" y="581"/>
                  <a:pt x="478" y="581"/>
                </a:cubicBezTo>
                <a:cubicBezTo>
                  <a:pt x="482" y="589"/>
                  <a:pt x="492" y="592"/>
                  <a:pt x="499" y="587"/>
                </a:cubicBezTo>
                <a:cubicBezTo>
                  <a:pt x="502" y="585"/>
                  <a:pt x="506" y="582"/>
                  <a:pt x="509" y="580"/>
                </a:cubicBezTo>
                <a:cubicBezTo>
                  <a:pt x="516" y="575"/>
                  <a:pt x="517" y="565"/>
                  <a:pt x="512" y="558"/>
                </a:cubicBezTo>
                <a:cubicBezTo>
                  <a:pt x="506" y="553"/>
                  <a:pt x="506" y="553"/>
                  <a:pt x="506" y="553"/>
                </a:cubicBezTo>
                <a:cubicBezTo>
                  <a:pt x="498" y="543"/>
                  <a:pt x="499" y="529"/>
                  <a:pt x="508" y="520"/>
                </a:cubicBezTo>
                <a:cubicBezTo>
                  <a:pt x="517" y="512"/>
                  <a:pt x="532" y="512"/>
                  <a:pt x="541" y="522"/>
                </a:cubicBezTo>
                <a:cubicBezTo>
                  <a:pt x="545" y="526"/>
                  <a:pt x="545" y="526"/>
                  <a:pt x="545" y="526"/>
                </a:cubicBezTo>
                <a:cubicBezTo>
                  <a:pt x="551" y="533"/>
                  <a:pt x="561" y="533"/>
                  <a:pt x="567" y="526"/>
                </a:cubicBezTo>
                <a:cubicBezTo>
                  <a:pt x="569" y="523"/>
                  <a:pt x="572" y="519"/>
                  <a:pt x="575" y="516"/>
                </a:cubicBezTo>
                <a:cubicBezTo>
                  <a:pt x="580" y="509"/>
                  <a:pt x="578" y="499"/>
                  <a:pt x="571" y="495"/>
                </a:cubicBezTo>
                <a:cubicBezTo>
                  <a:pt x="564" y="491"/>
                  <a:pt x="564" y="491"/>
                  <a:pt x="564" y="491"/>
                </a:cubicBezTo>
                <a:cubicBezTo>
                  <a:pt x="553" y="484"/>
                  <a:pt x="550" y="470"/>
                  <a:pt x="557" y="459"/>
                </a:cubicBezTo>
                <a:cubicBezTo>
                  <a:pt x="553" y="448"/>
                  <a:pt x="566" y="438"/>
                  <a:pt x="576" y="444"/>
                </a:cubicBezTo>
                <a:moveTo>
                  <a:pt x="493" y="185"/>
                </a:moveTo>
                <a:cubicBezTo>
                  <a:pt x="509" y="205"/>
                  <a:pt x="521" y="229"/>
                  <a:pt x="530" y="255"/>
                </a:cubicBezTo>
                <a:cubicBezTo>
                  <a:pt x="537" y="279"/>
                  <a:pt x="540" y="303"/>
                  <a:pt x="540" y="327"/>
                </a:cubicBezTo>
                <a:cubicBezTo>
                  <a:pt x="530" y="326"/>
                  <a:pt x="530" y="326"/>
                  <a:pt x="530" y="326"/>
                </a:cubicBezTo>
                <a:cubicBezTo>
                  <a:pt x="531" y="278"/>
                  <a:pt x="515" y="230"/>
                  <a:pt x="485" y="191"/>
                </a:cubicBezTo>
                <a:cubicBezTo>
                  <a:pt x="493" y="185"/>
                  <a:pt x="493" y="185"/>
                  <a:pt x="493" y="185"/>
                </a:cubicBezTo>
                <a:moveTo>
                  <a:pt x="480" y="170"/>
                </a:moveTo>
                <a:cubicBezTo>
                  <a:pt x="472" y="177"/>
                  <a:pt x="472" y="177"/>
                  <a:pt x="472" y="177"/>
                </a:cubicBezTo>
                <a:cubicBezTo>
                  <a:pt x="455" y="158"/>
                  <a:pt x="433" y="142"/>
                  <a:pt x="409" y="131"/>
                </a:cubicBezTo>
                <a:cubicBezTo>
                  <a:pt x="388" y="121"/>
                  <a:pt x="367" y="115"/>
                  <a:pt x="345" y="113"/>
                </a:cubicBezTo>
                <a:cubicBezTo>
                  <a:pt x="346" y="103"/>
                  <a:pt x="346" y="103"/>
                  <a:pt x="346" y="103"/>
                </a:cubicBezTo>
                <a:cubicBezTo>
                  <a:pt x="397" y="109"/>
                  <a:pt x="445" y="133"/>
                  <a:pt x="480" y="170"/>
                </a:cubicBezTo>
                <a:moveTo>
                  <a:pt x="254" y="112"/>
                </a:moveTo>
                <a:cubicBezTo>
                  <a:pt x="278" y="104"/>
                  <a:pt x="303" y="101"/>
                  <a:pt x="326" y="101"/>
                </a:cubicBezTo>
                <a:cubicBezTo>
                  <a:pt x="326" y="111"/>
                  <a:pt x="326" y="111"/>
                  <a:pt x="326" y="111"/>
                </a:cubicBezTo>
                <a:cubicBezTo>
                  <a:pt x="277" y="110"/>
                  <a:pt x="229" y="126"/>
                  <a:pt x="191" y="156"/>
                </a:cubicBezTo>
                <a:cubicBezTo>
                  <a:pt x="184" y="149"/>
                  <a:pt x="184" y="149"/>
                  <a:pt x="184" y="149"/>
                </a:cubicBezTo>
                <a:cubicBezTo>
                  <a:pt x="205" y="133"/>
                  <a:pt x="228" y="120"/>
                  <a:pt x="254" y="112"/>
                </a:cubicBezTo>
                <a:moveTo>
                  <a:pt x="169" y="161"/>
                </a:moveTo>
                <a:cubicBezTo>
                  <a:pt x="176" y="169"/>
                  <a:pt x="176" y="169"/>
                  <a:pt x="176" y="169"/>
                </a:cubicBezTo>
                <a:cubicBezTo>
                  <a:pt x="157" y="187"/>
                  <a:pt x="142" y="208"/>
                  <a:pt x="130" y="233"/>
                </a:cubicBezTo>
                <a:cubicBezTo>
                  <a:pt x="121" y="253"/>
                  <a:pt x="115" y="275"/>
                  <a:pt x="112" y="296"/>
                </a:cubicBezTo>
                <a:cubicBezTo>
                  <a:pt x="102" y="295"/>
                  <a:pt x="102" y="295"/>
                  <a:pt x="102" y="295"/>
                </a:cubicBezTo>
                <a:cubicBezTo>
                  <a:pt x="108" y="244"/>
                  <a:pt x="132" y="197"/>
                  <a:pt x="169" y="161"/>
                </a:cubicBezTo>
                <a:moveTo>
                  <a:pt x="148" y="457"/>
                </a:moveTo>
                <a:cubicBezTo>
                  <a:pt x="132" y="437"/>
                  <a:pt x="119" y="413"/>
                  <a:pt x="111" y="387"/>
                </a:cubicBezTo>
                <a:cubicBezTo>
                  <a:pt x="103" y="363"/>
                  <a:pt x="100" y="339"/>
                  <a:pt x="101" y="315"/>
                </a:cubicBezTo>
                <a:cubicBezTo>
                  <a:pt x="111" y="315"/>
                  <a:pt x="111" y="315"/>
                  <a:pt x="111" y="315"/>
                </a:cubicBezTo>
                <a:cubicBezTo>
                  <a:pt x="110" y="364"/>
                  <a:pt x="126" y="412"/>
                  <a:pt x="156" y="450"/>
                </a:cubicBezTo>
                <a:cubicBezTo>
                  <a:pt x="148" y="457"/>
                  <a:pt x="148" y="457"/>
                  <a:pt x="148" y="457"/>
                </a:cubicBezTo>
                <a:moveTo>
                  <a:pt x="161" y="472"/>
                </a:moveTo>
                <a:cubicBezTo>
                  <a:pt x="168" y="465"/>
                  <a:pt x="168" y="465"/>
                  <a:pt x="168" y="465"/>
                </a:cubicBezTo>
                <a:cubicBezTo>
                  <a:pt x="186" y="484"/>
                  <a:pt x="207" y="499"/>
                  <a:pt x="232" y="511"/>
                </a:cubicBezTo>
                <a:cubicBezTo>
                  <a:pt x="253" y="521"/>
                  <a:pt x="274" y="526"/>
                  <a:pt x="295" y="529"/>
                </a:cubicBezTo>
                <a:cubicBezTo>
                  <a:pt x="295" y="539"/>
                  <a:pt x="295" y="539"/>
                  <a:pt x="295" y="539"/>
                </a:cubicBezTo>
                <a:cubicBezTo>
                  <a:pt x="244" y="533"/>
                  <a:pt x="196" y="509"/>
                  <a:pt x="161" y="472"/>
                </a:cubicBezTo>
                <a:moveTo>
                  <a:pt x="247" y="478"/>
                </a:moveTo>
                <a:cubicBezTo>
                  <a:pt x="161" y="438"/>
                  <a:pt x="123" y="335"/>
                  <a:pt x="163" y="248"/>
                </a:cubicBezTo>
                <a:cubicBezTo>
                  <a:pt x="204" y="161"/>
                  <a:pt x="307" y="124"/>
                  <a:pt x="393" y="164"/>
                </a:cubicBezTo>
                <a:cubicBezTo>
                  <a:pt x="480" y="204"/>
                  <a:pt x="517" y="307"/>
                  <a:pt x="477" y="394"/>
                </a:cubicBezTo>
                <a:cubicBezTo>
                  <a:pt x="437" y="480"/>
                  <a:pt x="334" y="518"/>
                  <a:pt x="247" y="478"/>
                </a:cubicBezTo>
                <a:moveTo>
                  <a:pt x="386" y="530"/>
                </a:moveTo>
                <a:cubicBezTo>
                  <a:pt x="362" y="538"/>
                  <a:pt x="338" y="541"/>
                  <a:pt x="314" y="540"/>
                </a:cubicBezTo>
                <a:cubicBezTo>
                  <a:pt x="315" y="530"/>
                  <a:pt x="315" y="530"/>
                  <a:pt x="315" y="530"/>
                </a:cubicBezTo>
                <a:cubicBezTo>
                  <a:pt x="364" y="532"/>
                  <a:pt x="411" y="516"/>
                  <a:pt x="450" y="486"/>
                </a:cubicBezTo>
                <a:cubicBezTo>
                  <a:pt x="456" y="493"/>
                  <a:pt x="456" y="493"/>
                  <a:pt x="456" y="493"/>
                </a:cubicBezTo>
                <a:cubicBezTo>
                  <a:pt x="436" y="509"/>
                  <a:pt x="412" y="522"/>
                  <a:pt x="386" y="530"/>
                </a:cubicBezTo>
                <a:moveTo>
                  <a:pt x="471" y="480"/>
                </a:moveTo>
                <a:cubicBezTo>
                  <a:pt x="465" y="473"/>
                  <a:pt x="465" y="473"/>
                  <a:pt x="465" y="473"/>
                </a:cubicBezTo>
                <a:cubicBezTo>
                  <a:pt x="483" y="455"/>
                  <a:pt x="499" y="434"/>
                  <a:pt x="510" y="409"/>
                </a:cubicBezTo>
                <a:cubicBezTo>
                  <a:pt x="520" y="389"/>
                  <a:pt x="526" y="367"/>
                  <a:pt x="528" y="346"/>
                </a:cubicBezTo>
                <a:cubicBezTo>
                  <a:pt x="538" y="347"/>
                  <a:pt x="538" y="347"/>
                  <a:pt x="538" y="347"/>
                </a:cubicBezTo>
                <a:cubicBezTo>
                  <a:pt x="532" y="398"/>
                  <a:pt x="508" y="445"/>
                  <a:pt x="471" y="48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grpSp>
        <p:nvGrpSpPr>
          <p:cNvPr id="10" name="Group 9"/>
          <p:cNvGrpSpPr/>
          <p:nvPr/>
        </p:nvGrpSpPr>
        <p:grpSpPr>
          <a:xfrm>
            <a:off x="7917178" y="1252373"/>
            <a:ext cx="1589838" cy="1587209"/>
            <a:chOff x="5235750" y="4325310"/>
            <a:chExt cx="1085880" cy="1084085"/>
          </a:xfrm>
        </p:grpSpPr>
        <p:sp>
          <p:nvSpPr>
            <p:cNvPr id="11" name="Freeform 17"/>
            <p:cNvSpPr>
              <a:spLocks noEditPoints="1"/>
            </p:cNvSpPr>
            <p:nvPr/>
          </p:nvSpPr>
          <p:spPr bwMode="auto">
            <a:xfrm>
              <a:off x="5235750" y="4325310"/>
              <a:ext cx="1085880" cy="1084085"/>
            </a:xfrm>
            <a:custGeom>
              <a:avLst/>
              <a:gdLst>
                <a:gd name="T0" fmla="*/ 446 w 453"/>
                <a:gd name="T1" fmla="*/ 172 h 452"/>
                <a:gd name="T2" fmla="*/ 407 w 453"/>
                <a:gd name="T3" fmla="*/ 167 h 452"/>
                <a:gd name="T4" fmla="*/ 394 w 453"/>
                <a:gd name="T5" fmla="*/ 151 h 452"/>
                <a:gd name="T6" fmla="*/ 419 w 453"/>
                <a:gd name="T7" fmla="*/ 122 h 452"/>
                <a:gd name="T8" fmla="*/ 396 w 453"/>
                <a:gd name="T9" fmla="*/ 76 h 452"/>
                <a:gd name="T10" fmla="*/ 360 w 453"/>
                <a:gd name="T11" fmla="*/ 89 h 452"/>
                <a:gd name="T12" fmla="*/ 334 w 453"/>
                <a:gd name="T13" fmla="*/ 76 h 452"/>
                <a:gd name="T14" fmla="*/ 340 w 453"/>
                <a:gd name="T15" fmla="*/ 40 h 452"/>
                <a:gd name="T16" fmla="*/ 297 w 453"/>
                <a:gd name="T17" fmla="*/ 12 h 452"/>
                <a:gd name="T18" fmla="*/ 274 w 453"/>
                <a:gd name="T19" fmla="*/ 39 h 452"/>
                <a:gd name="T20" fmla="*/ 238 w 453"/>
                <a:gd name="T21" fmla="*/ 41 h 452"/>
                <a:gd name="T22" fmla="*/ 225 w 453"/>
                <a:gd name="T23" fmla="*/ 8 h 452"/>
                <a:gd name="T24" fmla="*/ 173 w 453"/>
                <a:gd name="T25" fmla="*/ 7 h 452"/>
                <a:gd name="T26" fmla="*/ 168 w 453"/>
                <a:gd name="T27" fmla="*/ 41 h 452"/>
                <a:gd name="T28" fmla="*/ 150 w 453"/>
                <a:gd name="T29" fmla="*/ 56 h 452"/>
                <a:gd name="T30" fmla="*/ 123 w 453"/>
                <a:gd name="T31" fmla="*/ 34 h 452"/>
                <a:gd name="T32" fmla="*/ 77 w 453"/>
                <a:gd name="T33" fmla="*/ 57 h 452"/>
                <a:gd name="T34" fmla="*/ 88 w 453"/>
                <a:gd name="T35" fmla="*/ 90 h 452"/>
                <a:gd name="T36" fmla="*/ 75 w 453"/>
                <a:gd name="T37" fmla="*/ 117 h 452"/>
                <a:gd name="T38" fmla="*/ 41 w 453"/>
                <a:gd name="T39" fmla="*/ 112 h 452"/>
                <a:gd name="T40" fmla="*/ 12 w 453"/>
                <a:gd name="T41" fmla="*/ 155 h 452"/>
                <a:gd name="T42" fmla="*/ 40 w 453"/>
                <a:gd name="T43" fmla="*/ 178 h 452"/>
                <a:gd name="T44" fmla="*/ 42 w 453"/>
                <a:gd name="T45" fmla="*/ 214 h 452"/>
                <a:gd name="T46" fmla="*/ 9 w 453"/>
                <a:gd name="T47" fmla="*/ 228 h 452"/>
                <a:gd name="T48" fmla="*/ 7 w 453"/>
                <a:gd name="T49" fmla="*/ 279 h 452"/>
                <a:gd name="T50" fmla="*/ 44 w 453"/>
                <a:gd name="T51" fmla="*/ 284 h 452"/>
                <a:gd name="T52" fmla="*/ 58 w 453"/>
                <a:gd name="T53" fmla="*/ 301 h 452"/>
                <a:gd name="T54" fmla="*/ 35 w 453"/>
                <a:gd name="T55" fmla="*/ 329 h 452"/>
                <a:gd name="T56" fmla="*/ 58 w 453"/>
                <a:gd name="T57" fmla="*/ 375 h 452"/>
                <a:gd name="T58" fmla="*/ 94 w 453"/>
                <a:gd name="T59" fmla="*/ 362 h 452"/>
                <a:gd name="T60" fmla="*/ 119 w 453"/>
                <a:gd name="T61" fmla="*/ 374 h 452"/>
                <a:gd name="T62" fmla="*/ 113 w 453"/>
                <a:gd name="T63" fmla="*/ 411 h 452"/>
                <a:gd name="T64" fmla="*/ 156 w 453"/>
                <a:gd name="T65" fmla="*/ 440 h 452"/>
                <a:gd name="T66" fmla="*/ 181 w 453"/>
                <a:gd name="T67" fmla="*/ 409 h 452"/>
                <a:gd name="T68" fmla="*/ 214 w 453"/>
                <a:gd name="T69" fmla="*/ 406 h 452"/>
                <a:gd name="T70" fmla="*/ 228 w 453"/>
                <a:gd name="T71" fmla="*/ 443 h 452"/>
                <a:gd name="T72" fmla="*/ 280 w 453"/>
                <a:gd name="T73" fmla="*/ 445 h 452"/>
                <a:gd name="T74" fmla="*/ 285 w 453"/>
                <a:gd name="T75" fmla="*/ 405 h 452"/>
                <a:gd name="T76" fmla="*/ 300 w 453"/>
                <a:gd name="T77" fmla="*/ 391 h 452"/>
                <a:gd name="T78" fmla="*/ 330 w 453"/>
                <a:gd name="T79" fmla="*/ 418 h 452"/>
                <a:gd name="T80" fmla="*/ 376 w 453"/>
                <a:gd name="T81" fmla="*/ 395 h 452"/>
                <a:gd name="T82" fmla="*/ 362 w 453"/>
                <a:gd name="T83" fmla="*/ 357 h 452"/>
                <a:gd name="T84" fmla="*/ 373 w 453"/>
                <a:gd name="T85" fmla="*/ 332 h 452"/>
                <a:gd name="T86" fmla="*/ 412 w 453"/>
                <a:gd name="T87" fmla="*/ 340 h 452"/>
                <a:gd name="T88" fmla="*/ 441 w 453"/>
                <a:gd name="T89" fmla="*/ 297 h 452"/>
                <a:gd name="T90" fmla="*/ 409 w 453"/>
                <a:gd name="T91" fmla="*/ 271 h 452"/>
                <a:gd name="T92" fmla="*/ 408 w 453"/>
                <a:gd name="T93" fmla="*/ 238 h 452"/>
                <a:gd name="T94" fmla="*/ 444 w 453"/>
                <a:gd name="T95" fmla="*/ 224 h 452"/>
                <a:gd name="T96" fmla="*/ 315 w 453"/>
                <a:gd name="T97" fmla="*/ 351 h 452"/>
                <a:gd name="T98" fmla="*/ 134 w 453"/>
                <a:gd name="T99" fmla="*/ 105 h 452"/>
                <a:gd name="T100" fmla="*/ 315 w 453"/>
                <a:gd name="T101" fmla="*/ 35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 h="452">
                  <a:moveTo>
                    <a:pt x="452" y="213"/>
                  </a:moveTo>
                  <a:cubicBezTo>
                    <a:pt x="446" y="172"/>
                    <a:pt x="446" y="172"/>
                    <a:pt x="446" y="172"/>
                  </a:cubicBezTo>
                  <a:cubicBezTo>
                    <a:pt x="445" y="167"/>
                    <a:pt x="440" y="164"/>
                    <a:pt x="435" y="164"/>
                  </a:cubicBezTo>
                  <a:cubicBezTo>
                    <a:pt x="407" y="167"/>
                    <a:pt x="407" y="167"/>
                    <a:pt x="407" y="167"/>
                  </a:cubicBezTo>
                  <a:cubicBezTo>
                    <a:pt x="403" y="168"/>
                    <a:pt x="399" y="165"/>
                    <a:pt x="397" y="161"/>
                  </a:cubicBezTo>
                  <a:cubicBezTo>
                    <a:pt x="396" y="158"/>
                    <a:pt x="395" y="154"/>
                    <a:pt x="394" y="151"/>
                  </a:cubicBezTo>
                  <a:cubicBezTo>
                    <a:pt x="392" y="147"/>
                    <a:pt x="393" y="143"/>
                    <a:pt x="396" y="140"/>
                  </a:cubicBezTo>
                  <a:cubicBezTo>
                    <a:pt x="419" y="122"/>
                    <a:pt x="419" y="122"/>
                    <a:pt x="419" y="122"/>
                  </a:cubicBezTo>
                  <a:cubicBezTo>
                    <a:pt x="423" y="119"/>
                    <a:pt x="423" y="113"/>
                    <a:pt x="420" y="109"/>
                  </a:cubicBezTo>
                  <a:cubicBezTo>
                    <a:pt x="396" y="76"/>
                    <a:pt x="396" y="76"/>
                    <a:pt x="396" y="76"/>
                  </a:cubicBezTo>
                  <a:cubicBezTo>
                    <a:pt x="393" y="72"/>
                    <a:pt x="387" y="71"/>
                    <a:pt x="383" y="73"/>
                  </a:cubicBezTo>
                  <a:cubicBezTo>
                    <a:pt x="360" y="89"/>
                    <a:pt x="360" y="89"/>
                    <a:pt x="360" y="89"/>
                  </a:cubicBezTo>
                  <a:cubicBezTo>
                    <a:pt x="357" y="91"/>
                    <a:pt x="352" y="91"/>
                    <a:pt x="349" y="88"/>
                  </a:cubicBezTo>
                  <a:cubicBezTo>
                    <a:pt x="344" y="84"/>
                    <a:pt x="339" y="80"/>
                    <a:pt x="334" y="76"/>
                  </a:cubicBezTo>
                  <a:cubicBezTo>
                    <a:pt x="331" y="73"/>
                    <a:pt x="329" y="69"/>
                    <a:pt x="331" y="65"/>
                  </a:cubicBezTo>
                  <a:cubicBezTo>
                    <a:pt x="340" y="40"/>
                    <a:pt x="340" y="40"/>
                    <a:pt x="340" y="40"/>
                  </a:cubicBezTo>
                  <a:cubicBezTo>
                    <a:pt x="342" y="35"/>
                    <a:pt x="340" y="30"/>
                    <a:pt x="335" y="28"/>
                  </a:cubicBezTo>
                  <a:cubicBezTo>
                    <a:pt x="297" y="12"/>
                    <a:pt x="297" y="12"/>
                    <a:pt x="297" y="12"/>
                  </a:cubicBezTo>
                  <a:cubicBezTo>
                    <a:pt x="293" y="9"/>
                    <a:pt x="287" y="11"/>
                    <a:pt x="285" y="16"/>
                  </a:cubicBezTo>
                  <a:cubicBezTo>
                    <a:pt x="274" y="39"/>
                    <a:pt x="274" y="39"/>
                    <a:pt x="274" y="39"/>
                  </a:cubicBezTo>
                  <a:cubicBezTo>
                    <a:pt x="272" y="43"/>
                    <a:pt x="268" y="45"/>
                    <a:pt x="263" y="44"/>
                  </a:cubicBezTo>
                  <a:cubicBezTo>
                    <a:pt x="255" y="42"/>
                    <a:pt x="247" y="41"/>
                    <a:pt x="238" y="41"/>
                  </a:cubicBezTo>
                  <a:cubicBezTo>
                    <a:pt x="234" y="40"/>
                    <a:pt x="230" y="37"/>
                    <a:pt x="229" y="33"/>
                  </a:cubicBezTo>
                  <a:cubicBezTo>
                    <a:pt x="225" y="8"/>
                    <a:pt x="225" y="8"/>
                    <a:pt x="225" y="8"/>
                  </a:cubicBezTo>
                  <a:cubicBezTo>
                    <a:pt x="224" y="3"/>
                    <a:pt x="219" y="0"/>
                    <a:pt x="214" y="0"/>
                  </a:cubicBezTo>
                  <a:cubicBezTo>
                    <a:pt x="173" y="7"/>
                    <a:pt x="173" y="7"/>
                    <a:pt x="173" y="7"/>
                  </a:cubicBezTo>
                  <a:cubicBezTo>
                    <a:pt x="168" y="7"/>
                    <a:pt x="164" y="12"/>
                    <a:pt x="165" y="17"/>
                  </a:cubicBezTo>
                  <a:cubicBezTo>
                    <a:pt x="168" y="41"/>
                    <a:pt x="168" y="41"/>
                    <a:pt x="168" y="41"/>
                  </a:cubicBezTo>
                  <a:cubicBezTo>
                    <a:pt x="168" y="46"/>
                    <a:pt x="165" y="50"/>
                    <a:pt x="161" y="51"/>
                  </a:cubicBezTo>
                  <a:cubicBezTo>
                    <a:pt x="158" y="53"/>
                    <a:pt x="154" y="54"/>
                    <a:pt x="150" y="56"/>
                  </a:cubicBezTo>
                  <a:cubicBezTo>
                    <a:pt x="146" y="58"/>
                    <a:pt x="141" y="57"/>
                    <a:pt x="139" y="53"/>
                  </a:cubicBezTo>
                  <a:cubicBezTo>
                    <a:pt x="123" y="34"/>
                    <a:pt x="123" y="34"/>
                    <a:pt x="123" y="34"/>
                  </a:cubicBezTo>
                  <a:cubicBezTo>
                    <a:pt x="120" y="30"/>
                    <a:pt x="114" y="29"/>
                    <a:pt x="110" y="32"/>
                  </a:cubicBezTo>
                  <a:cubicBezTo>
                    <a:pt x="77" y="57"/>
                    <a:pt x="77" y="57"/>
                    <a:pt x="77" y="57"/>
                  </a:cubicBezTo>
                  <a:cubicBezTo>
                    <a:pt x="73" y="60"/>
                    <a:pt x="72" y="66"/>
                    <a:pt x="75" y="70"/>
                  </a:cubicBezTo>
                  <a:cubicBezTo>
                    <a:pt x="88" y="90"/>
                    <a:pt x="88" y="90"/>
                    <a:pt x="88" y="90"/>
                  </a:cubicBezTo>
                  <a:cubicBezTo>
                    <a:pt x="91" y="94"/>
                    <a:pt x="90" y="99"/>
                    <a:pt x="87" y="102"/>
                  </a:cubicBezTo>
                  <a:cubicBezTo>
                    <a:pt x="83" y="107"/>
                    <a:pt x="79" y="112"/>
                    <a:pt x="75" y="117"/>
                  </a:cubicBezTo>
                  <a:cubicBezTo>
                    <a:pt x="73" y="121"/>
                    <a:pt x="68" y="122"/>
                    <a:pt x="64" y="121"/>
                  </a:cubicBezTo>
                  <a:cubicBezTo>
                    <a:pt x="41" y="112"/>
                    <a:pt x="41" y="112"/>
                    <a:pt x="41" y="112"/>
                  </a:cubicBezTo>
                  <a:cubicBezTo>
                    <a:pt x="36" y="110"/>
                    <a:pt x="31" y="112"/>
                    <a:pt x="29" y="117"/>
                  </a:cubicBezTo>
                  <a:cubicBezTo>
                    <a:pt x="12" y="155"/>
                    <a:pt x="12" y="155"/>
                    <a:pt x="12" y="155"/>
                  </a:cubicBezTo>
                  <a:cubicBezTo>
                    <a:pt x="10" y="160"/>
                    <a:pt x="12" y="165"/>
                    <a:pt x="17" y="167"/>
                  </a:cubicBezTo>
                  <a:cubicBezTo>
                    <a:pt x="40" y="178"/>
                    <a:pt x="40" y="178"/>
                    <a:pt x="40" y="178"/>
                  </a:cubicBezTo>
                  <a:cubicBezTo>
                    <a:pt x="43" y="180"/>
                    <a:pt x="46" y="184"/>
                    <a:pt x="45" y="189"/>
                  </a:cubicBezTo>
                  <a:cubicBezTo>
                    <a:pt x="43" y="197"/>
                    <a:pt x="42" y="205"/>
                    <a:pt x="42" y="214"/>
                  </a:cubicBezTo>
                  <a:cubicBezTo>
                    <a:pt x="41" y="218"/>
                    <a:pt x="38" y="222"/>
                    <a:pt x="34" y="223"/>
                  </a:cubicBezTo>
                  <a:cubicBezTo>
                    <a:pt x="9" y="228"/>
                    <a:pt x="9" y="228"/>
                    <a:pt x="9" y="228"/>
                  </a:cubicBezTo>
                  <a:cubicBezTo>
                    <a:pt x="4" y="228"/>
                    <a:pt x="0" y="233"/>
                    <a:pt x="1" y="238"/>
                  </a:cubicBezTo>
                  <a:cubicBezTo>
                    <a:pt x="7" y="279"/>
                    <a:pt x="7" y="279"/>
                    <a:pt x="7" y="279"/>
                  </a:cubicBezTo>
                  <a:cubicBezTo>
                    <a:pt x="8" y="284"/>
                    <a:pt x="13" y="288"/>
                    <a:pt x="18" y="287"/>
                  </a:cubicBezTo>
                  <a:cubicBezTo>
                    <a:pt x="44" y="284"/>
                    <a:pt x="44" y="284"/>
                    <a:pt x="44" y="284"/>
                  </a:cubicBezTo>
                  <a:cubicBezTo>
                    <a:pt x="48" y="284"/>
                    <a:pt x="52" y="286"/>
                    <a:pt x="54" y="290"/>
                  </a:cubicBezTo>
                  <a:cubicBezTo>
                    <a:pt x="55" y="294"/>
                    <a:pt x="57" y="297"/>
                    <a:pt x="58" y="301"/>
                  </a:cubicBezTo>
                  <a:cubicBezTo>
                    <a:pt x="60" y="305"/>
                    <a:pt x="59" y="309"/>
                    <a:pt x="56" y="312"/>
                  </a:cubicBezTo>
                  <a:cubicBezTo>
                    <a:pt x="35" y="329"/>
                    <a:pt x="35" y="329"/>
                    <a:pt x="35" y="329"/>
                  </a:cubicBezTo>
                  <a:cubicBezTo>
                    <a:pt x="31" y="332"/>
                    <a:pt x="30" y="338"/>
                    <a:pt x="33" y="342"/>
                  </a:cubicBezTo>
                  <a:cubicBezTo>
                    <a:pt x="58" y="375"/>
                    <a:pt x="58" y="375"/>
                    <a:pt x="58" y="375"/>
                  </a:cubicBezTo>
                  <a:cubicBezTo>
                    <a:pt x="61" y="379"/>
                    <a:pt x="66" y="380"/>
                    <a:pt x="71" y="378"/>
                  </a:cubicBezTo>
                  <a:cubicBezTo>
                    <a:pt x="94" y="362"/>
                    <a:pt x="94" y="362"/>
                    <a:pt x="94" y="362"/>
                  </a:cubicBezTo>
                  <a:cubicBezTo>
                    <a:pt x="97" y="360"/>
                    <a:pt x="102" y="360"/>
                    <a:pt x="105" y="363"/>
                  </a:cubicBezTo>
                  <a:cubicBezTo>
                    <a:pt x="110" y="367"/>
                    <a:pt x="115" y="370"/>
                    <a:pt x="119" y="374"/>
                  </a:cubicBezTo>
                  <a:cubicBezTo>
                    <a:pt x="123" y="376"/>
                    <a:pt x="124" y="381"/>
                    <a:pt x="123" y="385"/>
                  </a:cubicBezTo>
                  <a:cubicBezTo>
                    <a:pt x="113" y="411"/>
                    <a:pt x="113" y="411"/>
                    <a:pt x="113" y="411"/>
                  </a:cubicBezTo>
                  <a:cubicBezTo>
                    <a:pt x="111" y="416"/>
                    <a:pt x="113" y="421"/>
                    <a:pt x="118" y="423"/>
                  </a:cubicBezTo>
                  <a:cubicBezTo>
                    <a:pt x="156" y="440"/>
                    <a:pt x="156" y="440"/>
                    <a:pt x="156" y="440"/>
                  </a:cubicBezTo>
                  <a:cubicBezTo>
                    <a:pt x="160" y="442"/>
                    <a:pt x="166" y="440"/>
                    <a:pt x="168" y="435"/>
                  </a:cubicBezTo>
                  <a:cubicBezTo>
                    <a:pt x="181" y="409"/>
                    <a:pt x="181" y="409"/>
                    <a:pt x="181" y="409"/>
                  </a:cubicBezTo>
                  <a:cubicBezTo>
                    <a:pt x="183" y="405"/>
                    <a:pt x="187" y="403"/>
                    <a:pt x="191" y="404"/>
                  </a:cubicBezTo>
                  <a:cubicBezTo>
                    <a:pt x="199" y="405"/>
                    <a:pt x="206" y="406"/>
                    <a:pt x="214" y="406"/>
                  </a:cubicBezTo>
                  <a:cubicBezTo>
                    <a:pt x="218" y="407"/>
                    <a:pt x="222" y="410"/>
                    <a:pt x="223" y="414"/>
                  </a:cubicBezTo>
                  <a:cubicBezTo>
                    <a:pt x="228" y="443"/>
                    <a:pt x="228" y="443"/>
                    <a:pt x="228" y="443"/>
                  </a:cubicBezTo>
                  <a:cubicBezTo>
                    <a:pt x="229" y="448"/>
                    <a:pt x="234" y="452"/>
                    <a:pt x="239" y="451"/>
                  </a:cubicBezTo>
                  <a:cubicBezTo>
                    <a:pt x="280" y="445"/>
                    <a:pt x="280" y="445"/>
                    <a:pt x="280" y="445"/>
                  </a:cubicBezTo>
                  <a:cubicBezTo>
                    <a:pt x="285" y="444"/>
                    <a:pt x="289" y="440"/>
                    <a:pt x="288" y="435"/>
                  </a:cubicBezTo>
                  <a:cubicBezTo>
                    <a:pt x="285" y="405"/>
                    <a:pt x="285" y="405"/>
                    <a:pt x="285" y="405"/>
                  </a:cubicBezTo>
                  <a:cubicBezTo>
                    <a:pt x="284" y="400"/>
                    <a:pt x="287" y="396"/>
                    <a:pt x="291" y="395"/>
                  </a:cubicBezTo>
                  <a:cubicBezTo>
                    <a:pt x="294" y="393"/>
                    <a:pt x="297" y="392"/>
                    <a:pt x="300" y="391"/>
                  </a:cubicBezTo>
                  <a:cubicBezTo>
                    <a:pt x="303" y="389"/>
                    <a:pt x="308" y="391"/>
                    <a:pt x="311" y="394"/>
                  </a:cubicBezTo>
                  <a:cubicBezTo>
                    <a:pt x="330" y="418"/>
                    <a:pt x="330" y="418"/>
                    <a:pt x="330" y="418"/>
                  </a:cubicBezTo>
                  <a:cubicBezTo>
                    <a:pt x="333" y="422"/>
                    <a:pt x="339" y="423"/>
                    <a:pt x="343" y="420"/>
                  </a:cubicBezTo>
                  <a:cubicBezTo>
                    <a:pt x="376" y="395"/>
                    <a:pt x="376" y="395"/>
                    <a:pt x="376" y="395"/>
                  </a:cubicBezTo>
                  <a:cubicBezTo>
                    <a:pt x="381" y="392"/>
                    <a:pt x="382" y="386"/>
                    <a:pt x="379" y="382"/>
                  </a:cubicBezTo>
                  <a:cubicBezTo>
                    <a:pt x="362" y="357"/>
                    <a:pt x="362" y="357"/>
                    <a:pt x="362" y="357"/>
                  </a:cubicBezTo>
                  <a:cubicBezTo>
                    <a:pt x="359" y="353"/>
                    <a:pt x="359" y="348"/>
                    <a:pt x="362" y="345"/>
                  </a:cubicBezTo>
                  <a:cubicBezTo>
                    <a:pt x="366" y="341"/>
                    <a:pt x="369" y="337"/>
                    <a:pt x="373" y="332"/>
                  </a:cubicBezTo>
                  <a:cubicBezTo>
                    <a:pt x="375" y="329"/>
                    <a:pt x="380" y="327"/>
                    <a:pt x="384" y="329"/>
                  </a:cubicBezTo>
                  <a:cubicBezTo>
                    <a:pt x="412" y="340"/>
                    <a:pt x="412" y="340"/>
                    <a:pt x="412" y="340"/>
                  </a:cubicBezTo>
                  <a:cubicBezTo>
                    <a:pt x="417" y="342"/>
                    <a:pt x="422" y="339"/>
                    <a:pt x="424" y="335"/>
                  </a:cubicBezTo>
                  <a:cubicBezTo>
                    <a:pt x="441" y="297"/>
                    <a:pt x="441" y="297"/>
                    <a:pt x="441" y="297"/>
                  </a:cubicBezTo>
                  <a:cubicBezTo>
                    <a:pt x="443" y="292"/>
                    <a:pt x="441" y="286"/>
                    <a:pt x="436" y="284"/>
                  </a:cubicBezTo>
                  <a:cubicBezTo>
                    <a:pt x="409" y="271"/>
                    <a:pt x="409" y="271"/>
                    <a:pt x="409" y="271"/>
                  </a:cubicBezTo>
                  <a:cubicBezTo>
                    <a:pt x="406" y="269"/>
                    <a:pt x="403" y="265"/>
                    <a:pt x="404" y="261"/>
                  </a:cubicBezTo>
                  <a:cubicBezTo>
                    <a:pt x="406" y="253"/>
                    <a:pt x="407" y="246"/>
                    <a:pt x="408" y="238"/>
                  </a:cubicBezTo>
                  <a:cubicBezTo>
                    <a:pt x="408" y="234"/>
                    <a:pt x="411" y="230"/>
                    <a:pt x="415" y="230"/>
                  </a:cubicBezTo>
                  <a:cubicBezTo>
                    <a:pt x="444" y="224"/>
                    <a:pt x="444" y="224"/>
                    <a:pt x="444" y="224"/>
                  </a:cubicBezTo>
                  <a:cubicBezTo>
                    <a:pt x="449" y="223"/>
                    <a:pt x="453" y="218"/>
                    <a:pt x="452" y="213"/>
                  </a:cubicBezTo>
                  <a:close/>
                  <a:moveTo>
                    <a:pt x="315" y="351"/>
                  </a:moveTo>
                  <a:cubicBezTo>
                    <a:pt x="247" y="400"/>
                    <a:pt x="151" y="386"/>
                    <a:pt x="101" y="318"/>
                  </a:cubicBezTo>
                  <a:cubicBezTo>
                    <a:pt x="52" y="250"/>
                    <a:pt x="66" y="155"/>
                    <a:pt x="134" y="105"/>
                  </a:cubicBezTo>
                  <a:cubicBezTo>
                    <a:pt x="202" y="55"/>
                    <a:pt x="297" y="70"/>
                    <a:pt x="347" y="138"/>
                  </a:cubicBezTo>
                  <a:cubicBezTo>
                    <a:pt x="397" y="205"/>
                    <a:pt x="382" y="301"/>
                    <a:pt x="315" y="35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sp>
          <p:nvSpPr>
            <p:cNvPr id="12" name="Freeform 18"/>
            <p:cNvSpPr>
              <a:spLocks noEditPoints="1"/>
            </p:cNvSpPr>
            <p:nvPr/>
          </p:nvSpPr>
          <p:spPr bwMode="auto">
            <a:xfrm>
              <a:off x="5389710" y="4494422"/>
              <a:ext cx="761013" cy="762809"/>
            </a:xfrm>
            <a:custGeom>
              <a:avLst/>
              <a:gdLst>
                <a:gd name="T0" fmla="*/ 76 w 318"/>
                <a:gd name="T1" fmla="*/ 46 h 318"/>
                <a:gd name="T2" fmla="*/ 46 w 318"/>
                <a:gd name="T3" fmla="*/ 242 h 318"/>
                <a:gd name="T4" fmla="*/ 242 w 318"/>
                <a:gd name="T5" fmla="*/ 272 h 318"/>
                <a:gd name="T6" fmla="*/ 272 w 318"/>
                <a:gd name="T7" fmla="*/ 76 h 318"/>
                <a:gd name="T8" fmla="*/ 76 w 318"/>
                <a:gd name="T9" fmla="*/ 46 h 318"/>
                <a:gd name="T10" fmla="*/ 233 w 318"/>
                <a:gd name="T11" fmla="*/ 259 h 318"/>
                <a:gd name="T12" fmla="*/ 59 w 318"/>
                <a:gd name="T13" fmla="*/ 232 h 318"/>
                <a:gd name="T14" fmla="*/ 86 w 318"/>
                <a:gd name="T15" fmla="*/ 59 h 318"/>
                <a:gd name="T16" fmla="*/ 259 w 318"/>
                <a:gd name="T17" fmla="*/ 85 h 318"/>
                <a:gd name="T18" fmla="*/ 233 w 318"/>
                <a:gd name="T19" fmla="*/ 25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76" y="46"/>
                  </a:moveTo>
                  <a:cubicBezTo>
                    <a:pt x="14" y="91"/>
                    <a:pt x="0" y="179"/>
                    <a:pt x="46" y="242"/>
                  </a:cubicBezTo>
                  <a:cubicBezTo>
                    <a:pt x="92" y="304"/>
                    <a:pt x="180" y="318"/>
                    <a:pt x="242" y="272"/>
                  </a:cubicBezTo>
                  <a:cubicBezTo>
                    <a:pt x="305" y="226"/>
                    <a:pt x="318" y="138"/>
                    <a:pt x="272" y="76"/>
                  </a:cubicBezTo>
                  <a:cubicBezTo>
                    <a:pt x="227" y="13"/>
                    <a:pt x="139" y="0"/>
                    <a:pt x="76" y="46"/>
                  </a:cubicBezTo>
                  <a:close/>
                  <a:moveTo>
                    <a:pt x="233" y="259"/>
                  </a:moveTo>
                  <a:cubicBezTo>
                    <a:pt x="177" y="299"/>
                    <a:pt x="100" y="287"/>
                    <a:pt x="59" y="232"/>
                  </a:cubicBezTo>
                  <a:cubicBezTo>
                    <a:pt x="19" y="177"/>
                    <a:pt x="31" y="99"/>
                    <a:pt x="86" y="59"/>
                  </a:cubicBezTo>
                  <a:cubicBezTo>
                    <a:pt x="141" y="18"/>
                    <a:pt x="219" y="30"/>
                    <a:pt x="259" y="85"/>
                  </a:cubicBezTo>
                  <a:cubicBezTo>
                    <a:pt x="300" y="141"/>
                    <a:pt x="288" y="218"/>
                    <a:pt x="233" y="259"/>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grpSp>
      <p:grpSp>
        <p:nvGrpSpPr>
          <p:cNvPr id="13" name="Group 12"/>
          <p:cNvGrpSpPr/>
          <p:nvPr/>
        </p:nvGrpSpPr>
        <p:grpSpPr>
          <a:xfrm>
            <a:off x="6007017" y="1602619"/>
            <a:ext cx="2024583" cy="2024583"/>
            <a:chOff x="4513328" y="1938169"/>
            <a:chExt cx="2024583" cy="2024583"/>
          </a:xfrm>
        </p:grpSpPr>
        <p:sp>
          <p:nvSpPr>
            <p:cNvPr id="14" name="Freeform 24"/>
            <p:cNvSpPr>
              <a:spLocks noEditPoints="1"/>
            </p:cNvSpPr>
            <p:nvPr/>
          </p:nvSpPr>
          <p:spPr bwMode="auto">
            <a:xfrm>
              <a:off x="4513328" y="1938169"/>
              <a:ext cx="2024583" cy="2024583"/>
            </a:xfrm>
            <a:custGeom>
              <a:avLst/>
              <a:gdLst>
                <a:gd name="T0" fmla="*/ 814 w 845"/>
                <a:gd name="T1" fmla="*/ 532 h 845"/>
                <a:gd name="T2" fmla="*/ 754 w 845"/>
                <a:gd name="T3" fmla="*/ 488 h 845"/>
                <a:gd name="T4" fmla="*/ 775 w 845"/>
                <a:gd name="T5" fmla="*/ 430 h 845"/>
                <a:gd name="T6" fmla="*/ 843 w 845"/>
                <a:gd name="T7" fmla="*/ 399 h 845"/>
                <a:gd name="T8" fmla="*/ 812 w 845"/>
                <a:gd name="T9" fmla="*/ 308 h 845"/>
                <a:gd name="T10" fmla="*/ 741 w 845"/>
                <a:gd name="T11" fmla="*/ 301 h 845"/>
                <a:gd name="T12" fmla="*/ 740 w 845"/>
                <a:gd name="T13" fmla="*/ 262 h 845"/>
                <a:gd name="T14" fmla="*/ 785 w 845"/>
                <a:gd name="T15" fmla="*/ 205 h 845"/>
                <a:gd name="T16" fmla="*/ 714 w 845"/>
                <a:gd name="T17" fmla="*/ 138 h 845"/>
                <a:gd name="T18" fmla="*/ 650 w 845"/>
                <a:gd name="T19" fmla="*/ 165 h 845"/>
                <a:gd name="T20" fmla="*/ 617 w 845"/>
                <a:gd name="T21" fmla="*/ 122 h 845"/>
                <a:gd name="T22" fmla="*/ 626 w 845"/>
                <a:gd name="T23" fmla="*/ 53 h 845"/>
                <a:gd name="T24" fmla="*/ 531 w 845"/>
                <a:gd name="T25" fmla="*/ 31 h 845"/>
                <a:gd name="T26" fmla="*/ 491 w 845"/>
                <a:gd name="T27" fmla="*/ 83 h 845"/>
                <a:gd name="T28" fmla="*/ 428 w 845"/>
                <a:gd name="T29" fmla="*/ 62 h 845"/>
                <a:gd name="T30" fmla="*/ 399 w 845"/>
                <a:gd name="T31" fmla="*/ 2 h 845"/>
                <a:gd name="T32" fmla="*/ 307 w 845"/>
                <a:gd name="T33" fmla="*/ 33 h 845"/>
                <a:gd name="T34" fmla="*/ 301 w 845"/>
                <a:gd name="T35" fmla="*/ 97 h 845"/>
                <a:gd name="T36" fmla="*/ 258 w 845"/>
                <a:gd name="T37" fmla="*/ 100 h 845"/>
                <a:gd name="T38" fmla="*/ 205 w 845"/>
                <a:gd name="T39" fmla="*/ 61 h 845"/>
                <a:gd name="T40" fmla="*/ 138 w 845"/>
                <a:gd name="T41" fmla="*/ 131 h 845"/>
                <a:gd name="T42" fmla="*/ 162 w 845"/>
                <a:gd name="T43" fmla="*/ 191 h 845"/>
                <a:gd name="T44" fmla="*/ 118 w 845"/>
                <a:gd name="T45" fmla="*/ 227 h 845"/>
                <a:gd name="T46" fmla="*/ 53 w 845"/>
                <a:gd name="T47" fmla="*/ 219 h 845"/>
                <a:gd name="T48" fmla="*/ 30 w 845"/>
                <a:gd name="T49" fmla="*/ 314 h 845"/>
                <a:gd name="T50" fmla="*/ 83 w 845"/>
                <a:gd name="T51" fmla="*/ 354 h 845"/>
                <a:gd name="T52" fmla="*/ 62 w 845"/>
                <a:gd name="T53" fmla="*/ 417 h 845"/>
                <a:gd name="T54" fmla="*/ 1 w 845"/>
                <a:gd name="T55" fmla="*/ 446 h 845"/>
                <a:gd name="T56" fmla="*/ 32 w 845"/>
                <a:gd name="T57" fmla="*/ 538 h 845"/>
                <a:gd name="T58" fmla="*/ 100 w 845"/>
                <a:gd name="T59" fmla="*/ 544 h 845"/>
                <a:gd name="T60" fmla="*/ 103 w 845"/>
                <a:gd name="T61" fmla="*/ 584 h 845"/>
                <a:gd name="T62" fmla="*/ 61 w 845"/>
                <a:gd name="T63" fmla="*/ 640 h 845"/>
                <a:gd name="T64" fmla="*/ 131 w 845"/>
                <a:gd name="T65" fmla="*/ 707 h 845"/>
                <a:gd name="T66" fmla="*/ 196 w 845"/>
                <a:gd name="T67" fmla="*/ 678 h 845"/>
                <a:gd name="T68" fmla="*/ 229 w 845"/>
                <a:gd name="T69" fmla="*/ 720 h 845"/>
                <a:gd name="T70" fmla="*/ 219 w 845"/>
                <a:gd name="T71" fmla="*/ 792 h 845"/>
                <a:gd name="T72" fmla="*/ 313 w 845"/>
                <a:gd name="T73" fmla="*/ 814 h 845"/>
                <a:gd name="T74" fmla="*/ 356 w 845"/>
                <a:gd name="T75" fmla="*/ 755 h 845"/>
                <a:gd name="T76" fmla="*/ 415 w 845"/>
                <a:gd name="T77" fmla="*/ 775 h 845"/>
                <a:gd name="T78" fmla="*/ 446 w 845"/>
                <a:gd name="T79" fmla="*/ 844 h 845"/>
                <a:gd name="T80" fmla="*/ 537 w 845"/>
                <a:gd name="T81" fmla="*/ 813 h 845"/>
                <a:gd name="T82" fmla="*/ 543 w 845"/>
                <a:gd name="T83" fmla="*/ 738 h 845"/>
                <a:gd name="T84" fmla="*/ 580 w 845"/>
                <a:gd name="T85" fmla="*/ 737 h 845"/>
                <a:gd name="T86" fmla="*/ 640 w 845"/>
                <a:gd name="T87" fmla="*/ 785 h 845"/>
                <a:gd name="T88" fmla="*/ 707 w 845"/>
                <a:gd name="T89" fmla="*/ 715 h 845"/>
                <a:gd name="T90" fmla="*/ 676 w 845"/>
                <a:gd name="T91" fmla="*/ 646 h 845"/>
                <a:gd name="T92" fmla="*/ 716 w 845"/>
                <a:gd name="T93" fmla="*/ 615 h 845"/>
                <a:gd name="T94" fmla="*/ 792 w 845"/>
                <a:gd name="T95" fmla="*/ 626 h 845"/>
                <a:gd name="T96" fmla="*/ 606 w 845"/>
                <a:gd name="T97" fmla="*/ 665 h 845"/>
                <a:gd name="T98" fmla="*/ 244 w 845"/>
                <a:gd name="T99" fmla="*/ 172 h 845"/>
                <a:gd name="T100" fmla="*/ 606 w 845"/>
                <a:gd name="T101" fmla="*/ 66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45" h="845">
                  <a:moveTo>
                    <a:pt x="823" y="555"/>
                  </a:moveTo>
                  <a:cubicBezTo>
                    <a:pt x="826" y="546"/>
                    <a:pt x="823" y="536"/>
                    <a:pt x="814" y="532"/>
                  </a:cubicBezTo>
                  <a:cubicBezTo>
                    <a:pt x="764" y="508"/>
                    <a:pt x="764" y="508"/>
                    <a:pt x="764" y="508"/>
                  </a:cubicBezTo>
                  <a:cubicBezTo>
                    <a:pt x="757" y="504"/>
                    <a:pt x="753" y="496"/>
                    <a:pt x="754" y="488"/>
                  </a:cubicBezTo>
                  <a:cubicBezTo>
                    <a:pt x="757" y="474"/>
                    <a:pt x="759" y="460"/>
                    <a:pt x="761" y="446"/>
                  </a:cubicBezTo>
                  <a:cubicBezTo>
                    <a:pt x="761" y="438"/>
                    <a:pt x="767" y="431"/>
                    <a:pt x="775" y="430"/>
                  </a:cubicBezTo>
                  <a:cubicBezTo>
                    <a:pt x="829" y="420"/>
                    <a:pt x="829" y="420"/>
                    <a:pt x="829" y="420"/>
                  </a:cubicBezTo>
                  <a:cubicBezTo>
                    <a:pt x="838" y="418"/>
                    <a:pt x="845" y="409"/>
                    <a:pt x="843" y="399"/>
                  </a:cubicBezTo>
                  <a:cubicBezTo>
                    <a:pt x="832" y="323"/>
                    <a:pt x="832" y="323"/>
                    <a:pt x="832" y="323"/>
                  </a:cubicBezTo>
                  <a:cubicBezTo>
                    <a:pt x="830" y="313"/>
                    <a:pt x="822" y="307"/>
                    <a:pt x="812" y="308"/>
                  </a:cubicBezTo>
                  <a:cubicBezTo>
                    <a:pt x="760" y="313"/>
                    <a:pt x="760" y="313"/>
                    <a:pt x="760" y="313"/>
                  </a:cubicBezTo>
                  <a:cubicBezTo>
                    <a:pt x="752" y="314"/>
                    <a:pt x="744" y="309"/>
                    <a:pt x="741" y="301"/>
                  </a:cubicBezTo>
                  <a:cubicBezTo>
                    <a:pt x="739" y="295"/>
                    <a:pt x="737" y="289"/>
                    <a:pt x="734" y="283"/>
                  </a:cubicBezTo>
                  <a:cubicBezTo>
                    <a:pt x="731" y="276"/>
                    <a:pt x="733" y="267"/>
                    <a:pt x="740" y="262"/>
                  </a:cubicBezTo>
                  <a:cubicBezTo>
                    <a:pt x="781" y="229"/>
                    <a:pt x="781" y="229"/>
                    <a:pt x="781" y="229"/>
                  </a:cubicBezTo>
                  <a:cubicBezTo>
                    <a:pt x="789" y="223"/>
                    <a:pt x="790" y="213"/>
                    <a:pt x="785" y="205"/>
                  </a:cubicBezTo>
                  <a:cubicBezTo>
                    <a:pt x="739" y="142"/>
                    <a:pt x="739" y="142"/>
                    <a:pt x="739" y="142"/>
                  </a:cubicBezTo>
                  <a:cubicBezTo>
                    <a:pt x="733" y="135"/>
                    <a:pt x="722" y="133"/>
                    <a:pt x="714" y="138"/>
                  </a:cubicBezTo>
                  <a:cubicBezTo>
                    <a:pt x="672" y="167"/>
                    <a:pt x="672" y="167"/>
                    <a:pt x="672" y="167"/>
                  </a:cubicBezTo>
                  <a:cubicBezTo>
                    <a:pt x="666" y="171"/>
                    <a:pt x="657" y="170"/>
                    <a:pt x="650" y="165"/>
                  </a:cubicBezTo>
                  <a:cubicBezTo>
                    <a:pt x="642" y="157"/>
                    <a:pt x="633" y="150"/>
                    <a:pt x="623" y="143"/>
                  </a:cubicBezTo>
                  <a:cubicBezTo>
                    <a:pt x="617" y="138"/>
                    <a:pt x="614" y="130"/>
                    <a:pt x="617" y="122"/>
                  </a:cubicBezTo>
                  <a:cubicBezTo>
                    <a:pt x="635" y="76"/>
                    <a:pt x="635" y="76"/>
                    <a:pt x="635" y="76"/>
                  </a:cubicBezTo>
                  <a:cubicBezTo>
                    <a:pt x="639" y="67"/>
                    <a:pt x="634" y="57"/>
                    <a:pt x="626" y="53"/>
                  </a:cubicBezTo>
                  <a:cubicBezTo>
                    <a:pt x="555" y="22"/>
                    <a:pt x="555" y="22"/>
                    <a:pt x="555" y="22"/>
                  </a:cubicBezTo>
                  <a:cubicBezTo>
                    <a:pt x="546" y="19"/>
                    <a:pt x="536" y="22"/>
                    <a:pt x="531" y="31"/>
                  </a:cubicBezTo>
                  <a:cubicBezTo>
                    <a:pt x="511" y="74"/>
                    <a:pt x="511" y="74"/>
                    <a:pt x="511" y="74"/>
                  </a:cubicBezTo>
                  <a:cubicBezTo>
                    <a:pt x="507" y="81"/>
                    <a:pt x="499" y="85"/>
                    <a:pt x="491" y="83"/>
                  </a:cubicBezTo>
                  <a:cubicBezTo>
                    <a:pt x="475" y="80"/>
                    <a:pt x="460" y="78"/>
                    <a:pt x="444" y="77"/>
                  </a:cubicBezTo>
                  <a:cubicBezTo>
                    <a:pt x="436" y="76"/>
                    <a:pt x="429" y="70"/>
                    <a:pt x="428" y="62"/>
                  </a:cubicBezTo>
                  <a:cubicBezTo>
                    <a:pt x="419" y="16"/>
                    <a:pt x="419" y="16"/>
                    <a:pt x="419" y="16"/>
                  </a:cubicBezTo>
                  <a:cubicBezTo>
                    <a:pt x="417" y="7"/>
                    <a:pt x="408" y="0"/>
                    <a:pt x="399" y="2"/>
                  </a:cubicBezTo>
                  <a:cubicBezTo>
                    <a:pt x="322" y="13"/>
                    <a:pt x="322" y="13"/>
                    <a:pt x="322" y="13"/>
                  </a:cubicBezTo>
                  <a:cubicBezTo>
                    <a:pt x="313" y="15"/>
                    <a:pt x="306" y="23"/>
                    <a:pt x="307" y="33"/>
                  </a:cubicBezTo>
                  <a:cubicBezTo>
                    <a:pt x="312" y="78"/>
                    <a:pt x="312" y="78"/>
                    <a:pt x="312" y="78"/>
                  </a:cubicBezTo>
                  <a:cubicBezTo>
                    <a:pt x="313" y="86"/>
                    <a:pt x="308" y="94"/>
                    <a:pt x="301" y="97"/>
                  </a:cubicBezTo>
                  <a:cubicBezTo>
                    <a:pt x="293" y="99"/>
                    <a:pt x="286" y="102"/>
                    <a:pt x="279" y="106"/>
                  </a:cubicBezTo>
                  <a:cubicBezTo>
                    <a:pt x="272" y="109"/>
                    <a:pt x="263" y="107"/>
                    <a:pt x="258" y="100"/>
                  </a:cubicBezTo>
                  <a:cubicBezTo>
                    <a:pt x="229" y="65"/>
                    <a:pt x="229" y="65"/>
                    <a:pt x="229" y="65"/>
                  </a:cubicBezTo>
                  <a:cubicBezTo>
                    <a:pt x="223" y="57"/>
                    <a:pt x="213" y="56"/>
                    <a:pt x="205" y="61"/>
                  </a:cubicBezTo>
                  <a:cubicBezTo>
                    <a:pt x="143" y="107"/>
                    <a:pt x="143" y="107"/>
                    <a:pt x="143" y="107"/>
                  </a:cubicBezTo>
                  <a:cubicBezTo>
                    <a:pt x="135" y="113"/>
                    <a:pt x="133" y="124"/>
                    <a:pt x="138" y="131"/>
                  </a:cubicBezTo>
                  <a:cubicBezTo>
                    <a:pt x="164" y="169"/>
                    <a:pt x="164" y="169"/>
                    <a:pt x="164" y="169"/>
                  </a:cubicBezTo>
                  <a:cubicBezTo>
                    <a:pt x="168" y="176"/>
                    <a:pt x="168" y="185"/>
                    <a:pt x="162" y="191"/>
                  </a:cubicBezTo>
                  <a:cubicBezTo>
                    <a:pt x="154" y="201"/>
                    <a:pt x="146" y="210"/>
                    <a:pt x="139" y="220"/>
                  </a:cubicBezTo>
                  <a:cubicBezTo>
                    <a:pt x="135" y="227"/>
                    <a:pt x="126" y="230"/>
                    <a:pt x="118" y="227"/>
                  </a:cubicBezTo>
                  <a:cubicBezTo>
                    <a:pt x="76" y="210"/>
                    <a:pt x="76" y="210"/>
                    <a:pt x="76" y="210"/>
                  </a:cubicBezTo>
                  <a:cubicBezTo>
                    <a:pt x="67" y="207"/>
                    <a:pt x="57" y="211"/>
                    <a:pt x="53" y="219"/>
                  </a:cubicBezTo>
                  <a:cubicBezTo>
                    <a:pt x="22" y="290"/>
                    <a:pt x="22" y="290"/>
                    <a:pt x="22" y="290"/>
                  </a:cubicBezTo>
                  <a:cubicBezTo>
                    <a:pt x="18" y="299"/>
                    <a:pt x="22" y="309"/>
                    <a:pt x="30" y="314"/>
                  </a:cubicBezTo>
                  <a:cubicBezTo>
                    <a:pt x="73" y="334"/>
                    <a:pt x="73" y="334"/>
                    <a:pt x="73" y="334"/>
                  </a:cubicBezTo>
                  <a:cubicBezTo>
                    <a:pt x="80" y="338"/>
                    <a:pt x="84" y="346"/>
                    <a:pt x="83" y="354"/>
                  </a:cubicBezTo>
                  <a:cubicBezTo>
                    <a:pt x="80" y="369"/>
                    <a:pt x="78" y="385"/>
                    <a:pt x="77" y="401"/>
                  </a:cubicBezTo>
                  <a:cubicBezTo>
                    <a:pt x="76" y="409"/>
                    <a:pt x="70" y="416"/>
                    <a:pt x="62" y="417"/>
                  </a:cubicBezTo>
                  <a:cubicBezTo>
                    <a:pt x="16" y="426"/>
                    <a:pt x="16" y="426"/>
                    <a:pt x="16" y="426"/>
                  </a:cubicBezTo>
                  <a:cubicBezTo>
                    <a:pt x="6" y="428"/>
                    <a:pt x="0" y="437"/>
                    <a:pt x="1" y="446"/>
                  </a:cubicBezTo>
                  <a:cubicBezTo>
                    <a:pt x="13" y="523"/>
                    <a:pt x="13" y="523"/>
                    <a:pt x="13" y="523"/>
                  </a:cubicBezTo>
                  <a:cubicBezTo>
                    <a:pt x="14" y="532"/>
                    <a:pt x="23" y="539"/>
                    <a:pt x="32" y="538"/>
                  </a:cubicBezTo>
                  <a:cubicBezTo>
                    <a:pt x="82" y="532"/>
                    <a:pt x="82" y="532"/>
                    <a:pt x="82" y="532"/>
                  </a:cubicBezTo>
                  <a:cubicBezTo>
                    <a:pt x="89" y="532"/>
                    <a:pt x="97" y="536"/>
                    <a:pt x="100" y="544"/>
                  </a:cubicBezTo>
                  <a:cubicBezTo>
                    <a:pt x="102" y="550"/>
                    <a:pt x="105" y="556"/>
                    <a:pt x="108" y="563"/>
                  </a:cubicBezTo>
                  <a:cubicBezTo>
                    <a:pt x="112" y="570"/>
                    <a:pt x="110" y="579"/>
                    <a:pt x="103" y="584"/>
                  </a:cubicBezTo>
                  <a:cubicBezTo>
                    <a:pt x="64" y="615"/>
                    <a:pt x="64" y="615"/>
                    <a:pt x="64" y="615"/>
                  </a:cubicBezTo>
                  <a:cubicBezTo>
                    <a:pt x="57" y="621"/>
                    <a:pt x="55" y="632"/>
                    <a:pt x="61" y="640"/>
                  </a:cubicBezTo>
                  <a:cubicBezTo>
                    <a:pt x="107" y="702"/>
                    <a:pt x="107" y="702"/>
                    <a:pt x="107" y="702"/>
                  </a:cubicBezTo>
                  <a:cubicBezTo>
                    <a:pt x="112" y="710"/>
                    <a:pt x="123" y="712"/>
                    <a:pt x="131" y="707"/>
                  </a:cubicBezTo>
                  <a:cubicBezTo>
                    <a:pt x="175" y="677"/>
                    <a:pt x="175" y="677"/>
                    <a:pt x="175" y="677"/>
                  </a:cubicBezTo>
                  <a:cubicBezTo>
                    <a:pt x="181" y="673"/>
                    <a:pt x="190" y="673"/>
                    <a:pt x="196" y="678"/>
                  </a:cubicBezTo>
                  <a:cubicBezTo>
                    <a:pt x="204" y="686"/>
                    <a:pt x="213" y="693"/>
                    <a:pt x="222" y="699"/>
                  </a:cubicBezTo>
                  <a:cubicBezTo>
                    <a:pt x="229" y="704"/>
                    <a:pt x="232" y="712"/>
                    <a:pt x="229" y="720"/>
                  </a:cubicBezTo>
                  <a:cubicBezTo>
                    <a:pt x="209" y="769"/>
                    <a:pt x="209" y="769"/>
                    <a:pt x="209" y="769"/>
                  </a:cubicBezTo>
                  <a:cubicBezTo>
                    <a:pt x="206" y="778"/>
                    <a:pt x="210" y="788"/>
                    <a:pt x="219" y="792"/>
                  </a:cubicBezTo>
                  <a:cubicBezTo>
                    <a:pt x="290" y="823"/>
                    <a:pt x="290" y="823"/>
                    <a:pt x="290" y="823"/>
                  </a:cubicBezTo>
                  <a:cubicBezTo>
                    <a:pt x="299" y="827"/>
                    <a:pt x="309" y="823"/>
                    <a:pt x="313" y="814"/>
                  </a:cubicBezTo>
                  <a:cubicBezTo>
                    <a:pt x="337" y="765"/>
                    <a:pt x="337" y="765"/>
                    <a:pt x="337" y="765"/>
                  </a:cubicBezTo>
                  <a:cubicBezTo>
                    <a:pt x="341" y="758"/>
                    <a:pt x="348" y="754"/>
                    <a:pt x="356" y="755"/>
                  </a:cubicBezTo>
                  <a:cubicBezTo>
                    <a:pt x="370" y="758"/>
                    <a:pt x="384" y="760"/>
                    <a:pt x="399" y="760"/>
                  </a:cubicBezTo>
                  <a:cubicBezTo>
                    <a:pt x="407" y="761"/>
                    <a:pt x="413" y="767"/>
                    <a:pt x="415" y="775"/>
                  </a:cubicBezTo>
                  <a:cubicBezTo>
                    <a:pt x="425" y="829"/>
                    <a:pt x="425" y="829"/>
                    <a:pt x="425" y="829"/>
                  </a:cubicBezTo>
                  <a:cubicBezTo>
                    <a:pt x="427" y="839"/>
                    <a:pt x="436" y="845"/>
                    <a:pt x="446" y="844"/>
                  </a:cubicBezTo>
                  <a:cubicBezTo>
                    <a:pt x="522" y="832"/>
                    <a:pt x="522" y="832"/>
                    <a:pt x="522" y="832"/>
                  </a:cubicBezTo>
                  <a:cubicBezTo>
                    <a:pt x="532" y="831"/>
                    <a:pt x="538" y="822"/>
                    <a:pt x="537" y="813"/>
                  </a:cubicBezTo>
                  <a:cubicBezTo>
                    <a:pt x="531" y="757"/>
                    <a:pt x="531" y="757"/>
                    <a:pt x="531" y="757"/>
                  </a:cubicBezTo>
                  <a:cubicBezTo>
                    <a:pt x="530" y="749"/>
                    <a:pt x="535" y="741"/>
                    <a:pt x="543" y="738"/>
                  </a:cubicBezTo>
                  <a:cubicBezTo>
                    <a:pt x="548" y="736"/>
                    <a:pt x="553" y="734"/>
                    <a:pt x="559" y="732"/>
                  </a:cubicBezTo>
                  <a:cubicBezTo>
                    <a:pt x="566" y="729"/>
                    <a:pt x="575" y="731"/>
                    <a:pt x="580" y="737"/>
                  </a:cubicBezTo>
                  <a:cubicBezTo>
                    <a:pt x="616" y="782"/>
                    <a:pt x="616" y="782"/>
                    <a:pt x="616" y="782"/>
                  </a:cubicBezTo>
                  <a:cubicBezTo>
                    <a:pt x="622" y="789"/>
                    <a:pt x="632" y="791"/>
                    <a:pt x="640" y="785"/>
                  </a:cubicBezTo>
                  <a:cubicBezTo>
                    <a:pt x="702" y="739"/>
                    <a:pt x="702" y="739"/>
                    <a:pt x="702" y="739"/>
                  </a:cubicBezTo>
                  <a:cubicBezTo>
                    <a:pt x="710" y="734"/>
                    <a:pt x="712" y="723"/>
                    <a:pt x="707" y="715"/>
                  </a:cubicBezTo>
                  <a:cubicBezTo>
                    <a:pt x="675" y="667"/>
                    <a:pt x="675" y="667"/>
                    <a:pt x="675" y="667"/>
                  </a:cubicBezTo>
                  <a:cubicBezTo>
                    <a:pt x="670" y="661"/>
                    <a:pt x="671" y="652"/>
                    <a:pt x="676" y="646"/>
                  </a:cubicBezTo>
                  <a:cubicBezTo>
                    <a:pt x="683" y="638"/>
                    <a:pt x="689" y="630"/>
                    <a:pt x="695" y="621"/>
                  </a:cubicBezTo>
                  <a:cubicBezTo>
                    <a:pt x="700" y="615"/>
                    <a:pt x="709" y="612"/>
                    <a:pt x="716" y="615"/>
                  </a:cubicBezTo>
                  <a:cubicBezTo>
                    <a:pt x="769" y="636"/>
                    <a:pt x="769" y="636"/>
                    <a:pt x="769" y="636"/>
                  </a:cubicBezTo>
                  <a:cubicBezTo>
                    <a:pt x="778" y="639"/>
                    <a:pt x="788" y="635"/>
                    <a:pt x="792" y="626"/>
                  </a:cubicBezTo>
                  <a:lnTo>
                    <a:pt x="823" y="555"/>
                  </a:lnTo>
                  <a:close/>
                  <a:moveTo>
                    <a:pt x="606" y="665"/>
                  </a:moveTo>
                  <a:cubicBezTo>
                    <a:pt x="470" y="765"/>
                    <a:pt x="278" y="736"/>
                    <a:pt x="178" y="599"/>
                  </a:cubicBezTo>
                  <a:cubicBezTo>
                    <a:pt x="79" y="463"/>
                    <a:pt x="108" y="272"/>
                    <a:pt x="244" y="172"/>
                  </a:cubicBezTo>
                  <a:cubicBezTo>
                    <a:pt x="380" y="72"/>
                    <a:pt x="571" y="102"/>
                    <a:pt x="671" y="238"/>
                  </a:cubicBezTo>
                  <a:cubicBezTo>
                    <a:pt x="771" y="374"/>
                    <a:pt x="742" y="565"/>
                    <a:pt x="606" y="66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sp>
          <p:nvSpPr>
            <p:cNvPr id="15" name="Freeform 26"/>
            <p:cNvSpPr>
              <a:spLocks noEditPoints="1"/>
            </p:cNvSpPr>
            <p:nvPr/>
          </p:nvSpPr>
          <p:spPr bwMode="auto">
            <a:xfrm>
              <a:off x="4701786" y="2110474"/>
              <a:ext cx="1658435" cy="1660230"/>
            </a:xfrm>
            <a:custGeom>
              <a:avLst/>
              <a:gdLst>
                <a:gd name="T0" fmla="*/ 592 w 692"/>
                <a:gd name="T1" fmla="*/ 166 h 693"/>
                <a:gd name="T2" fmla="*/ 165 w 692"/>
                <a:gd name="T3" fmla="*/ 100 h 693"/>
                <a:gd name="T4" fmla="*/ 99 w 692"/>
                <a:gd name="T5" fmla="*/ 527 h 693"/>
                <a:gd name="T6" fmla="*/ 527 w 692"/>
                <a:gd name="T7" fmla="*/ 593 h 693"/>
                <a:gd name="T8" fmla="*/ 592 w 692"/>
                <a:gd name="T9" fmla="*/ 166 h 693"/>
                <a:gd name="T10" fmla="*/ 512 w 692"/>
                <a:gd name="T11" fmla="*/ 573 h 693"/>
                <a:gd name="T12" fmla="*/ 119 w 692"/>
                <a:gd name="T13" fmla="*/ 513 h 693"/>
                <a:gd name="T14" fmla="*/ 180 w 692"/>
                <a:gd name="T15" fmla="*/ 120 h 693"/>
                <a:gd name="T16" fmla="*/ 573 w 692"/>
                <a:gd name="T17" fmla="*/ 180 h 693"/>
                <a:gd name="T18" fmla="*/ 512 w 692"/>
                <a:gd name="T19" fmla="*/ 573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2" h="693">
                  <a:moveTo>
                    <a:pt x="592" y="166"/>
                  </a:moveTo>
                  <a:cubicBezTo>
                    <a:pt x="492" y="30"/>
                    <a:pt x="301" y="0"/>
                    <a:pt x="165" y="100"/>
                  </a:cubicBezTo>
                  <a:cubicBezTo>
                    <a:pt x="29" y="200"/>
                    <a:pt x="0" y="391"/>
                    <a:pt x="99" y="527"/>
                  </a:cubicBezTo>
                  <a:cubicBezTo>
                    <a:pt x="199" y="664"/>
                    <a:pt x="391" y="693"/>
                    <a:pt x="527" y="593"/>
                  </a:cubicBezTo>
                  <a:cubicBezTo>
                    <a:pt x="663" y="493"/>
                    <a:pt x="692" y="302"/>
                    <a:pt x="592" y="166"/>
                  </a:cubicBezTo>
                  <a:close/>
                  <a:moveTo>
                    <a:pt x="512" y="573"/>
                  </a:moveTo>
                  <a:cubicBezTo>
                    <a:pt x="387" y="665"/>
                    <a:pt x="211" y="638"/>
                    <a:pt x="119" y="513"/>
                  </a:cubicBezTo>
                  <a:cubicBezTo>
                    <a:pt x="27" y="388"/>
                    <a:pt x="54" y="212"/>
                    <a:pt x="180" y="120"/>
                  </a:cubicBezTo>
                  <a:cubicBezTo>
                    <a:pt x="305" y="28"/>
                    <a:pt x="481" y="55"/>
                    <a:pt x="573" y="180"/>
                  </a:cubicBezTo>
                  <a:cubicBezTo>
                    <a:pt x="664" y="305"/>
                    <a:pt x="637" y="481"/>
                    <a:pt x="512" y="573"/>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grpSp>
      <p:sp>
        <p:nvSpPr>
          <p:cNvPr id="16" name="Rectangle 15"/>
          <p:cNvSpPr/>
          <p:nvPr/>
        </p:nvSpPr>
        <p:spPr>
          <a:xfrm>
            <a:off x="2107474" y="2356358"/>
            <a:ext cx="3096439" cy="550920"/>
          </a:xfrm>
          <a:prstGeom prst="rect">
            <a:avLst/>
          </a:prstGeom>
        </p:spPr>
        <p:txBody>
          <a:bodyPr wrap="square" lIns="121920" rIns="121920" bIns="60960">
            <a:spAutoFit/>
          </a:bodyPr>
          <a:lstStyle/>
          <a:p>
            <a:pPr algn="r">
              <a:lnSpc>
                <a:spcPct val="120000"/>
              </a:lnSpc>
              <a:spcBef>
                <a:spcPts val="600"/>
              </a:spcBef>
            </a:pPr>
            <a:r>
              <a:rPr lang="zh-TW" altLang="en-US" sz="2400" b="1" spc="200" dirty="0" smtClean="0">
                <a:latin typeface="Open Sans Semibold" charset="0"/>
                <a:ea typeface="Open Sans Semibold" charset="0"/>
                <a:cs typeface="Open Sans Semibold" charset="0"/>
              </a:rPr>
              <a:t>教育程度較低</a:t>
            </a:r>
            <a:endParaRPr lang="en-US" sz="2400" dirty="0">
              <a:latin typeface="Open Sans Regular" charset="0"/>
              <a:ea typeface="Open Sans Regular" charset="0"/>
              <a:cs typeface="Open Sans Regular" charset="0"/>
            </a:endParaRPr>
          </a:p>
        </p:txBody>
      </p:sp>
      <p:sp>
        <p:nvSpPr>
          <p:cNvPr id="17" name="Rectangle 16"/>
          <p:cNvSpPr/>
          <p:nvPr/>
        </p:nvSpPr>
        <p:spPr>
          <a:xfrm>
            <a:off x="10117838" y="1663988"/>
            <a:ext cx="2283165" cy="624786"/>
          </a:xfrm>
          <a:prstGeom prst="rect">
            <a:avLst/>
          </a:prstGeom>
        </p:spPr>
        <p:txBody>
          <a:bodyPr wrap="square" lIns="121920" rIns="121920" bIns="60960">
            <a:spAutoFit/>
          </a:bodyPr>
          <a:lstStyle/>
          <a:p>
            <a:pPr>
              <a:lnSpc>
                <a:spcPct val="120000"/>
              </a:lnSpc>
              <a:spcBef>
                <a:spcPts val="600"/>
              </a:spcBef>
            </a:pPr>
            <a:r>
              <a:rPr lang="zh-TW" altLang="en-US" sz="2800" b="1" spc="200" dirty="0" smtClean="0">
                <a:latin typeface="Open Sans Semibold" charset="0"/>
                <a:ea typeface="Open Sans Semibold" charset="0"/>
                <a:cs typeface="Open Sans Semibold" charset="0"/>
              </a:rPr>
              <a:t>與宮廟相關</a:t>
            </a:r>
            <a:endParaRPr lang="en-US" sz="2800" dirty="0">
              <a:latin typeface="Open Sans Regular" charset="0"/>
              <a:ea typeface="Open Sans Regular" charset="0"/>
              <a:cs typeface="Open Sans Regular" charset="0"/>
            </a:endParaRPr>
          </a:p>
        </p:txBody>
      </p:sp>
      <p:sp>
        <p:nvSpPr>
          <p:cNvPr id="18" name="Rectangle 17"/>
          <p:cNvSpPr/>
          <p:nvPr/>
        </p:nvSpPr>
        <p:spPr>
          <a:xfrm>
            <a:off x="9899278" y="3524867"/>
            <a:ext cx="1900835" cy="624786"/>
          </a:xfrm>
          <a:prstGeom prst="rect">
            <a:avLst/>
          </a:prstGeom>
        </p:spPr>
        <p:txBody>
          <a:bodyPr wrap="square" lIns="121920" rIns="121920" bIns="60960">
            <a:spAutoFit/>
          </a:bodyPr>
          <a:lstStyle/>
          <a:p>
            <a:pPr>
              <a:lnSpc>
                <a:spcPct val="120000"/>
              </a:lnSpc>
              <a:spcBef>
                <a:spcPts val="600"/>
              </a:spcBef>
            </a:pPr>
            <a:r>
              <a:rPr lang="zh-TW" altLang="en-US" sz="2800" b="1" spc="200" dirty="0" smtClean="0">
                <a:latin typeface="Open Sans Semibold" charset="0"/>
                <a:ea typeface="Open Sans Semibold" charset="0"/>
                <a:cs typeface="Open Sans Semibold" charset="0"/>
              </a:rPr>
              <a:t>犯罪率高</a:t>
            </a:r>
            <a:endParaRPr lang="en-US" sz="2800" dirty="0">
              <a:latin typeface="Open Sans Regular" charset="0"/>
              <a:ea typeface="Open Sans Regular" charset="0"/>
              <a:cs typeface="Open Sans Regular" charset="0"/>
            </a:endParaRPr>
          </a:p>
        </p:txBody>
      </p:sp>
      <p:sp>
        <p:nvSpPr>
          <p:cNvPr id="21" name="文字方塊 20"/>
          <p:cNvSpPr txBox="1"/>
          <p:nvPr/>
        </p:nvSpPr>
        <p:spPr>
          <a:xfrm>
            <a:off x="1186484" y="3557939"/>
            <a:ext cx="3695167" cy="2677656"/>
          </a:xfrm>
          <a:prstGeom prst="rect">
            <a:avLst/>
          </a:prstGeom>
          <a:noFill/>
        </p:spPr>
        <p:txBody>
          <a:bodyPr wrap="square" rtlCol="0">
            <a:spAutoFit/>
          </a:bodyPr>
          <a:lstStyle/>
          <a:p>
            <a:r>
              <a:rPr kumimoji="1" lang="zh-TW" altLang="en-US" sz="2400" b="1" dirty="0" smtClean="0"/>
              <a:t>從上一頁的結果我們發現最高學歷為國、高中的人口犯罪率較高，符合</a:t>
            </a:r>
            <a:r>
              <a:rPr kumimoji="1" lang="en-US" altLang="zh-TW" sz="2400" b="1" dirty="0" smtClean="0"/>
              <a:t>8+9</a:t>
            </a:r>
            <a:r>
              <a:rPr kumimoji="1" lang="zh-TW" altLang="en-US" sz="2400" b="1" dirty="0" smtClean="0"/>
              <a:t>學歷較低的定義，因此，我們想要繼續驗證宮廟等組織是否是</a:t>
            </a:r>
            <a:r>
              <a:rPr kumimoji="1" lang="en-US" altLang="zh-TW" sz="2400" b="1" dirty="0" smtClean="0"/>
              <a:t>8+9</a:t>
            </a:r>
            <a:r>
              <a:rPr kumimoji="1" lang="zh-TW" altLang="en-US" sz="2400" b="1" dirty="0" smtClean="0"/>
              <a:t>的產生以及犯罪率提高的因素。</a:t>
            </a:r>
            <a:endParaRPr kumimoji="1" lang="zh-TW" altLang="en-US" sz="2400" b="1" dirty="0"/>
          </a:p>
        </p:txBody>
      </p:sp>
      <p:sp>
        <p:nvSpPr>
          <p:cNvPr id="22" name="Shape 3930"/>
          <p:cNvSpPr/>
          <p:nvPr/>
        </p:nvSpPr>
        <p:spPr>
          <a:xfrm>
            <a:off x="1295356" y="6265389"/>
            <a:ext cx="486135" cy="243068"/>
          </a:xfrm>
          <a:custGeom>
            <a:avLst/>
            <a:gdLst/>
            <a:ahLst/>
            <a:cxnLst>
              <a:cxn ang="0">
                <a:pos x="wd2" y="hd2"/>
              </a:cxn>
              <a:cxn ang="5400000">
                <a:pos x="wd2" y="hd2"/>
              </a:cxn>
              <a:cxn ang="10800000">
                <a:pos x="wd2" y="hd2"/>
              </a:cxn>
              <a:cxn ang="16200000">
                <a:pos x="wd2" y="hd2"/>
              </a:cxn>
            </a:cxnLst>
            <a:rect l="0" t="0" r="r" b="b"/>
            <a:pathLst>
              <a:path w="21600" h="21600" extrusionOk="0">
                <a:moveTo>
                  <a:pt x="21456" y="10106"/>
                </a:moveTo>
                <a:lnTo>
                  <a:pt x="16547" y="288"/>
                </a:lnTo>
                <a:cubicBezTo>
                  <a:pt x="16458" y="111"/>
                  <a:pt x="16336" y="0"/>
                  <a:pt x="16200" y="0"/>
                </a:cubicBezTo>
                <a:cubicBezTo>
                  <a:pt x="15929" y="0"/>
                  <a:pt x="15709" y="439"/>
                  <a:pt x="15709" y="982"/>
                </a:cubicBezTo>
                <a:cubicBezTo>
                  <a:pt x="15709" y="1254"/>
                  <a:pt x="15764" y="1500"/>
                  <a:pt x="15853" y="1676"/>
                </a:cubicBezTo>
                <a:lnTo>
                  <a:pt x="19924" y="9818"/>
                </a:lnTo>
                <a:lnTo>
                  <a:pt x="491" y="9818"/>
                </a:lnTo>
                <a:cubicBezTo>
                  <a:pt x="220" y="9818"/>
                  <a:pt x="0" y="10257"/>
                  <a:pt x="0" y="10800"/>
                </a:cubicBezTo>
                <a:cubicBezTo>
                  <a:pt x="0" y="11343"/>
                  <a:pt x="220" y="11782"/>
                  <a:pt x="491" y="11782"/>
                </a:cubicBezTo>
                <a:lnTo>
                  <a:pt x="19924" y="11782"/>
                </a:lnTo>
                <a:lnTo>
                  <a:pt x="15853" y="19924"/>
                </a:lnTo>
                <a:cubicBezTo>
                  <a:pt x="15764" y="20102"/>
                  <a:pt x="15709" y="20348"/>
                  <a:pt x="15709" y="20618"/>
                </a:cubicBezTo>
                <a:cubicBezTo>
                  <a:pt x="15709" y="21161"/>
                  <a:pt x="15929" y="21600"/>
                  <a:pt x="16200" y="21600"/>
                </a:cubicBezTo>
                <a:cubicBezTo>
                  <a:pt x="16336" y="21600"/>
                  <a:pt x="16458" y="21491"/>
                  <a:pt x="16547" y="21312"/>
                </a:cubicBezTo>
                <a:lnTo>
                  <a:pt x="21456" y="11494"/>
                </a:lnTo>
                <a:cubicBezTo>
                  <a:pt x="21545" y="11318"/>
                  <a:pt x="21600" y="11072"/>
                  <a:pt x="21600" y="10800"/>
                </a:cubicBezTo>
                <a:cubicBezTo>
                  <a:pt x="21600" y="10530"/>
                  <a:pt x="21545" y="10284"/>
                  <a:pt x="21456" y="10106"/>
                </a:cubicBezTo>
              </a:path>
            </a:pathLst>
          </a:custGeom>
          <a:solidFill>
            <a:schemeClr val="tx1"/>
          </a:solidFill>
          <a:ln w="12700">
            <a:miter lim="400000"/>
          </a:ln>
        </p:spPr>
        <p:txBody>
          <a:bodyPr lIns="38100" tIns="38100" rIns="38100" bIns="38100" anchor="ctr"/>
          <a:lstStyle/>
          <a:p>
            <a:endParaRPr>
              <a:solidFill>
                <a:prstClr val="black"/>
              </a:solidFill>
            </a:endParaRPr>
          </a:p>
        </p:txBody>
      </p:sp>
    </p:spTree>
    <p:extLst>
      <p:ext uri="{BB962C8B-B14F-4D97-AF65-F5344CB8AC3E}">
        <p14:creationId xmlns:p14="http://schemas.microsoft.com/office/powerpoint/2010/main" val="15530297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accel="37000" fill="hold" nodeType="withEffect" p14:presetBounceEnd="62000">
                                      <p:stCondLst>
                                        <p:cond delay="0"/>
                                      </p:stCondLst>
                                      <p:childTnLst>
                                        <p:animRot by="21600000" p14:bounceEnd="62000">
                                          <p:cBhvr>
                                            <p:cTn id="6" dur="4000" fill="hold"/>
                                            <p:tgtEl>
                                              <p:spTgt spid="13"/>
                                            </p:tgtEl>
                                            <p:attrNameLst>
                                              <p:attrName>r</p:attrName>
                                            </p:attrNameLst>
                                          </p:cBhvr>
                                        </p:animRot>
                                      </p:childTnLst>
                                    </p:cTn>
                                  </p:par>
                                  <p:par>
                                    <p:cTn id="7" presetID="8" presetClass="emph" presetSubtype="0" accel="37000" fill="hold" grpId="0" nodeType="withEffect" p14:presetBounceEnd="62000">
                                      <p:stCondLst>
                                        <p:cond delay="0"/>
                                      </p:stCondLst>
                                      <p:childTnLst>
                                        <p:animRot by="21600000" p14:bounceEnd="62000">
                                          <p:cBhvr>
                                            <p:cTn id="8" dur="4000" fill="hold"/>
                                            <p:tgtEl>
                                              <p:spTgt spid="7"/>
                                            </p:tgtEl>
                                            <p:attrNameLst>
                                              <p:attrName>r</p:attrName>
                                            </p:attrNameLst>
                                          </p:cBhvr>
                                        </p:animRot>
                                      </p:childTnLst>
                                    </p:cTn>
                                  </p:par>
                                  <p:par>
                                    <p:cTn id="9" presetID="8" presetClass="emph" presetSubtype="0" accel="37000" fill="hold" grpId="0" nodeType="withEffect" p14:presetBounceEnd="62000">
                                      <p:stCondLst>
                                        <p:cond delay="0"/>
                                      </p:stCondLst>
                                      <p:childTnLst>
                                        <p:animRot by="-21600000" p14:bounceEnd="62000">
                                          <p:cBhvr>
                                            <p:cTn id="10" dur="4000" fill="hold"/>
                                            <p:tgtEl>
                                              <p:spTgt spid="8"/>
                                            </p:tgtEl>
                                            <p:attrNameLst>
                                              <p:attrName>r</p:attrName>
                                            </p:attrNameLst>
                                          </p:cBhvr>
                                        </p:animRot>
                                      </p:childTnLst>
                                    </p:cTn>
                                  </p:par>
                                  <p:par>
                                    <p:cTn id="11" presetID="8" presetClass="emph" presetSubtype="0" accel="37000" fill="hold" nodeType="withEffect" p14:presetBounceEnd="62000">
                                      <p:stCondLst>
                                        <p:cond delay="0"/>
                                      </p:stCondLst>
                                      <p:childTnLst>
                                        <p:animRot by="-21600000" p14:bounceEnd="62000">
                                          <p:cBhvr>
                                            <p:cTn id="12" dur="4000" fill="hold"/>
                                            <p:tgtEl>
                                              <p:spTgt spid="10"/>
                                            </p:tgtEl>
                                            <p:attrNameLst>
                                              <p:attrName>r</p:attrName>
                                            </p:attrNameLst>
                                          </p:cBhvr>
                                        </p:animRot>
                                      </p:childTnLst>
                                    </p:cTn>
                                  </p:par>
                                  <p:par>
                                    <p:cTn id="13" presetID="22" presetClass="entr" presetSubtype="8" fill="hold" grpId="0" nodeType="withEffect">
                                      <p:stCondLst>
                                        <p:cond delay="150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par>
                                    <p:cTn id="16" presetID="22" presetClass="entr" presetSubtype="2" fill="hold" grpId="0" nodeType="withEffect">
                                      <p:stCondLst>
                                        <p:cond delay="2000"/>
                                      </p:stCondLst>
                                      <p:childTnLst>
                                        <p:set>
                                          <p:cBhvr>
                                            <p:cTn id="17" dur="1" fill="hold">
                                              <p:stCondLst>
                                                <p:cond delay="0"/>
                                              </p:stCondLst>
                                            </p:cTn>
                                            <p:tgtEl>
                                              <p:spTgt spid="4"/>
                                            </p:tgtEl>
                                            <p:attrNameLst>
                                              <p:attrName>style.visibility</p:attrName>
                                            </p:attrNameLst>
                                          </p:cBhvr>
                                          <p:to>
                                            <p:strVal val="visible"/>
                                          </p:to>
                                        </p:set>
                                        <p:animEffect transition="in" filter="wipe(right)">
                                          <p:cBhvr>
                                            <p:cTn id="18" dur="500"/>
                                            <p:tgtEl>
                                              <p:spTgt spid="4"/>
                                            </p:tgtEl>
                                          </p:cBhvr>
                                        </p:animEffect>
                                      </p:childTnLst>
                                    </p:cTn>
                                  </p:par>
                                  <p:par>
                                    <p:cTn id="19" presetID="22" presetClass="entr" presetSubtype="8" fill="hold" grpId="0" nodeType="withEffect">
                                      <p:stCondLst>
                                        <p:cond delay="250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par>
                                    <p:cTn id="22" presetID="10" presetClass="entr" presetSubtype="0" fill="hold" grpId="0" nodeType="withEffect">
                                      <p:stCondLst>
                                        <p:cond delay="195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250"/>
                                            <p:tgtEl>
                                              <p:spTgt spid="16"/>
                                            </p:tgtEl>
                                          </p:cBhvr>
                                        </p:animEffect>
                                      </p:childTnLst>
                                    </p:cTn>
                                  </p:par>
                                  <p:par>
                                    <p:cTn id="25" presetID="10" presetClass="entr" presetSubtype="0" fill="hold" grpId="0" nodeType="withEffect">
                                      <p:stCondLst>
                                        <p:cond delay="195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250"/>
                                            <p:tgtEl>
                                              <p:spTgt spid="17"/>
                                            </p:tgtEl>
                                          </p:cBhvr>
                                        </p:animEffect>
                                      </p:childTnLst>
                                    </p:cTn>
                                  </p:par>
                                  <p:par>
                                    <p:cTn id="28" presetID="10" presetClass="entr" presetSubtype="0" fill="hold" grpId="0" nodeType="withEffect">
                                      <p:stCondLst>
                                        <p:cond delay="195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8" grpId="0" animBg="1"/>
          <p:bldP spid="16" grpId="0"/>
          <p:bldP spid="17"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accel="37000" fill="hold" nodeType="withEffect">
                                      <p:stCondLst>
                                        <p:cond delay="0"/>
                                      </p:stCondLst>
                                      <p:childTnLst>
                                        <p:animRot by="21600000">
                                          <p:cBhvr>
                                            <p:cTn id="6" dur="4000" fill="hold"/>
                                            <p:tgtEl>
                                              <p:spTgt spid="13"/>
                                            </p:tgtEl>
                                            <p:attrNameLst>
                                              <p:attrName>r</p:attrName>
                                            </p:attrNameLst>
                                          </p:cBhvr>
                                        </p:animRot>
                                      </p:childTnLst>
                                    </p:cTn>
                                  </p:par>
                                  <p:par>
                                    <p:cTn id="7" presetID="8" presetClass="emph" presetSubtype="0" accel="37000" fill="hold" grpId="0" nodeType="withEffect">
                                      <p:stCondLst>
                                        <p:cond delay="0"/>
                                      </p:stCondLst>
                                      <p:childTnLst>
                                        <p:animRot by="21600000">
                                          <p:cBhvr>
                                            <p:cTn id="8" dur="4000" fill="hold"/>
                                            <p:tgtEl>
                                              <p:spTgt spid="7"/>
                                            </p:tgtEl>
                                            <p:attrNameLst>
                                              <p:attrName>r</p:attrName>
                                            </p:attrNameLst>
                                          </p:cBhvr>
                                        </p:animRot>
                                      </p:childTnLst>
                                    </p:cTn>
                                  </p:par>
                                  <p:par>
                                    <p:cTn id="9" presetID="8" presetClass="emph" presetSubtype="0" accel="37000" fill="hold" grpId="0" nodeType="withEffect">
                                      <p:stCondLst>
                                        <p:cond delay="0"/>
                                      </p:stCondLst>
                                      <p:childTnLst>
                                        <p:animRot by="-21600000">
                                          <p:cBhvr>
                                            <p:cTn id="10" dur="4000" fill="hold"/>
                                            <p:tgtEl>
                                              <p:spTgt spid="8"/>
                                            </p:tgtEl>
                                            <p:attrNameLst>
                                              <p:attrName>r</p:attrName>
                                            </p:attrNameLst>
                                          </p:cBhvr>
                                        </p:animRot>
                                      </p:childTnLst>
                                    </p:cTn>
                                  </p:par>
                                  <p:par>
                                    <p:cTn id="11" presetID="8" presetClass="emph" presetSubtype="0" accel="37000" fill="hold" nodeType="withEffect">
                                      <p:stCondLst>
                                        <p:cond delay="0"/>
                                      </p:stCondLst>
                                      <p:childTnLst>
                                        <p:animRot by="-21600000">
                                          <p:cBhvr>
                                            <p:cTn id="12" dur="4000" fill="hold"/>
                                            <p:tgtEl>
                                              <p:spTgt spid="10"/>
                                            </p:tgtEl>
                                            <p:attrNameLst>
                                              <p:attrName>r</p:attrName>
                                            </p:attrNameLst>
                                          </p:cBhvr>
                                        </p:animRot>
                                      </p:childTnLst>
                                    </p:cTn>
                                  </p:par>
                                  <p:par>
                                    <p:cTn id="13" presetID="22" presetClass="entr" presetSubtype="8" fill="hold" grpId="0" nodeType="withEffect">
                                      <p:stCondLst>
                                        <p:cond delay="150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par>
                                    <p:cTn id="16" presetID="22" presetClass="entr" presetSubtype="2" fill="hold" grpId="0" nodeType="withEffect">
                                      <p:stCondLst>
                                        <p:cond delay="2000"/>
                                      </p:stCondLst>
                                      <p:childTnLst>
                                        <p:set>
                                          <p:cBhvr>
                                            <p:cTn id="17" dur="1" fill="hold">
                                              <p:stCondLst>
                                                <p:cond delay="0"/>
                                              </p:stCondLst>
                                            </p:cTn>
                                            <p:tgtEl>
                                              <p:spTgt spid="4"/>
                                            </p:tgtEl>
                                            <p:attrNameLst>
                                              <p:attrName>style.visibility</p:attrName>
                                            </p:attrNameLst>
                                          </p:cBhvr>
                                          <p:to>
                                            <p:strVal val="visible"/>
                                          </p:to>
                                        </p:set>
                                        <p:animEffect transition="in" filter="wipe(right)">
                                          <p:cBhvr>
                                            <p:cTn id="18" dur="500"/>
                                            <p:tgtEl>
                                              <p:spTgt spid="4"/>
                                            </p:tgtEl>
                                          </p:cBhvr>
                                        </p:animEffect>
                                      </p:childTnLst>
                                    </p:cTn>
                                  </p:par>
                                  <p:par>
                                    <p:cTn id="19" presetID="22" presetClass="entr" presetSubtype="8" fill="hold" grpId="0" nodeType="withEffect">
                                      <p:stCondLst>
                                        <p:cond delay="250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par>
                                    <p:cTn id="22" presetID="10" presetClass="entr" presetSubtype="0" fill="hold" grpId="0" nodeType="withEffect">
                                      <p:stCondLst>
                                        <p:cond delay="195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250"/>
                                            <p:tgtEl>
                                              <p:spTgt spid="16"/>
                                            </p:tgtEl>
                                          </p:cBhvr>
                                        </p:animEffect>
                                      </p:childTnLst>
                                    </p:cTn>
                                  </p:par>
                                  <p:par>
                                    <p:cTn id="25" presetID="10" presetClass="entr" presetSubtype="0" fill="hold" grpId="0" nodeType="withEffect">
                                      <p:stCondLst>
                                        <p:cond delay="195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250"/>
                                            <p:tgtEl>
                                              <p:spTgt spid="17"/>
                                            </p:tgtEl>
                                          </p:cBhvr>
                                        </p:animEffect>
                                      </p:childTnLst>
                                    </p:cTn>
                                  </p:par>
                                  <p:par>
                                    <p:cTn id="28" presetID="10" presetClass="entr" presetSubtype="0" fill="hold" grpId="0" nodeType="withEffect">
                                      <p:stCondLst>
                                        <p:cond delay="195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8" grpId="0" animBg="1"/>
          <p:bldP spid="16" grpId="0"/>
          <p:bldP spid="17" grpId="0"/>
          <p:bldP spid="18"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normAutofit fontScale="92500" lnSpcReduction="10000"/>
          </a:bodyPr>
          <a:lstStyle/>
          <a:p>
            <a:fld id="{D8D877B3-D348-4611-9BDB-C5374591D951}" type="slidenum">
              <a:rPr lang="en-US" smtClean="0"/>
              <a:pPr/>
              <a:t>8</a:t>
            </a:fld>
            <a:endParaRPr lang="en-US" dirty="0" smtClean="0"/>
          </a:p>
        </p:txBody>
      </p:sp>
      <p:sp>
        <p:nvSpPr>
          <p:cNvPr id="9" name="Title 2"/>
          <p:cNvSpPr txBox="1">
            <a:spLocks/>
          </p:cNvSpPr>
          <p:nvPr/>
        </p:nvSpPr>
        <p:spPr>
          <a:xfrm>
            <a:off x="1866900" y="1014904"/>
            <a:ext cx="8176387" cy="1403251"/>
          </a:xfrm>
          <a:prstGeom prst="rect">
            <a:avLst/>
          </a:prstGeom>
          <a:effectLst/>
        </p:spPr>
        <p:txBody>
          <a:bodyPr vert="horz" lIns="0" tIns="192024" rIns="0" bIns="0" rtlCol="0" anchor="t" anchorCtr="0">
            <a:noAutofit/>
          </a:bodyPr>
          <a:lstStyle>
            <a:lvl1pPr algn="l" defTabSz="914318" rtl="0" eaLnBrk="1" latinLnBrk="0" hangingPunct="1">
              <a:lnSpc>
                <a:spcPct val="80000"/>
              </a:lnSpc>
              <a:spcBef>
                <a:spcPct val="0"/>
              </a:spcBef>
              <a:buNone/>
              <a:defRPr sz="4400" kern="1200" spc="-151" baseline="0">
                <a:solidFill>
                  <a:schemeClr val="tx1"/>
                </a:solidFill>
                <a:latin typeface="+mj-lt"/>
                <a:ea typeface="+mj-ea"/>
                <a:cs typeface="+mj-cs"/>
              </a:defRPr>
            </a:lvl1pPr>
          </a:lstStyle>
          <a:p>
            <a:pPr>
              <a:lnSpc>
                <a:spcPct val="120000"/>
              </a:lnSpc>
            </a:pPr>
            <a:r>
              <a:rPr lang="zh-TW" altLang="en-US" sz="3200" b="1" dirty="0" smtClean="0"/>
              <a:t>結果</a:t>
            </a:r>
            <a:endParaRPr lang="en-US" altLang="zh-TW" sz="3200" b="1" dirty="0"/>
          </a:p>
        </p:txBody>
      </p:sp>
      <p:sp>
        <p:nvSpPr>
          <p:cNvPr id="10" name="TextBox 9"/>
          <p:cNvSpPr txBox="1"/>
          <p:nvPr/>
        </p:nvSpPr>
        <p:spPr>
          <a:xfrm>
            <a:off x="1866900" y="2008524"/>
            <a:ext cx="8851901" cy="830997"/>
          </a:xfrm>
          <a:prstGeom prst="rect">
            <a:avLst/>
          </a:prstGeom>
          <a:noFill/>
        </p:spPr>
        <p:txBody>
          <a:bodyPr wrap="square" lIns="0" rIns="0" rtlCol="0">
            <a:spAutoFit/>
          </a:bodyPr>
          <a:lstStyle/>
          <a:p>
            <a:r>
              <a:rPr kumimoji="1" lang="zh-TW" altLang="en-US" sz="2400" dirty="0" smtClean="0"/>
              <a:t>我們計算出台北市與北台灣各地廟宇密度與犯罪率的相關性，兩筆數據的相關係數都在</a:t>
            </a:r>
            <a:r>
              <a:rPr kumimoji="1" lang="en-US" altLang="zh-TW" sz="2400" dirty="0" smtClean="0"/>
              <a:t>0.7</a:t>
            </a:r>
            <a:r>
              <a:rPr kumimoji="1" lang="zh-TW" altLang="en-US" sz="2400" dirty="0" smtClean="0"/>
              <a:t>以上，顯示具有一定程度的相關性</a:t>
            </a:r>
            <a:endParaRPr kumimoji="1" lang="zh-TW" altLang="en-US" sz="2400" dirty="0"/>
          </a:p>
        </p:txBody>
      </p:sp>
      <p:graphicFrame>
        <p:nvGraphicFramePr>
          <p:cNvPr id="12" name="圖表 11">
            <a:extLst>
              <a:ext uri="{FF2B5EF4-FFF2-40B4-BE49-F238E27FC236}">
                <a16:creationId xmlns:a16="http://schemas.microsoft.com/office/drawing/2014/main" xmlns="" id="{C059084F-2C02-4034-A5A0-22685245C440}"/>
              </a:ext>
            </a:extLst>
          </p:cNvPr>
          <p:cNvGraphicFramePr>
            <a:graphicFrameLocks/>
          </p:cNvGraphicFramePr>
          <p:nvPr>
            <p:extLst>
              <p:ext uri="{D42A27DB-BD31-4B8C-83A1-F6EECF244321}">
                <p14:modId xmlns:p14="http://schemas.microsoft.com/office/powerpoint/2010/main" val="1995966357"/>
              </p:ext>
            </p:extLst>
          </p:nvPr>
        </p:nvGraphicFramePr>
        <p:xfrm>
          <a:off x="5955093" y="2911004"/>
          <a:ext cx="5616018" cy="30884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圖表 12">
            <a:extLst>
              <a:ext uri="{FF2B5EF4-FFF2-40B4-BE49-F238E27FC236}">
                <a16:creationId xmlns:a16="http://schemas.microsoft.com/office/drawing/2014/main" xmlns="" id="{9B3A8CED-E0CE-430F-8A7A-75C442D5F060}"/>
              </a:ext>
            </a:extLst>
          </p:cNvPr>
          <p:cNvGraphicFramePr>
            <a:graphicFrameLocks/>
          </p:cNvGraphicFramePr>
          <p:nvPr>
            <p:extLst>
              <p:ext uri="{D42A27DB-BD31-4B8C-83A1-F6EECF244321}">
                <p14:modId xmlns:p14="http://schemas.microsoft.com/office/powerpoint/2010/main" val="681599002"/>
              </p:ext>
            </p:extLst>
          </p:nvPr>
        </p:nvGraphicFramePr>
        <p:xfrm>
          <a:off x="749608" y="2911005"/>
          <a:ext cx="5454658" cy="30884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71098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0"/>
          </p:nvPr>
        </p:nvSpPr>
        <p:spPr/>
        <p:txBody>
          <a:bodyPr>
            <a:normAutofit fontScale="92500" lnSpcReduction="10000"/>
          </a:bodyPr>
          <a:lstStyle/>
          <a:p>
            <a:fld id="{D8D877B3-D348-4611-9BDB-C5374591D951}" type="slidenum">
              <a:rPr lang="en-US" smtClean="0"/>
              <a:pPr/>
              <a:t>9</a:t>
            </a:fld>
            <a:endParaRPr lang="en-US" dirty="0" smtClean="0"/>
          </a:p>
        </p:txBody>
      </p:sp>
      <p:sp>
        <p:nvSpPr>
          <p:cNvPr id="10" name="標題 9"/>
          <p:cNvSpPr>
            <a:spLocks noGrp="1"/>
          </p:cNvSpPr>
          <p:nvPr>
            <p:ph type="title"/>
          </p:nvPr>
        </p:nvSpPr>
        <p:spPr>
          <a:xfrm>
            <a:off x="749608" y="720953"/>
            <a:ext cx="4229100" cy="1621619"/>
          </a:xfrm>
        </p:spPr>
        <p:txBody>
          <a:bodyPr/>
          <a:lstStyle/>
          <a:p>
            <a:r>
              <a:rPr kumimoji="1" lang="zh-TW" altLang="en-US" dirty="0" smtClean="0"/>
              <a:t>蒐集資料</a:t>
            </a:r>
            <a:r>
              <a:rPr kumimoji="1" lang="en-US" altLang="zh-TW" dirty="0" smtClean="0"/>
              <a:t> 2</a:t>
            </a:r>
            <a:endParaRPr kumimoji="1" lang="zh-TW" altLang="en-US" dirty="0"/>
          </a:p>
        </p:txBody>
      </p:sp>
      <p:sp>
        <p:nvSpPr>
          <p:cNvPr id="11" name="文字方塊 10"/>
          <p:cNvSpPr txBox="1"/>
          <p:nvPr/>
        </p:nvSpPr>
        <p:spPr>
          <a:xfrm>
            <a:off x="7376159" y="1335897"/>
            <a:ext cx="4197531" cy="4062651"/>
          </a:xfrm>
          <a:prstGeom prst="rect">
            <a:avLst/>
          </a:prstGeom>
          <a:noFill/>
        </p:spPr>
        <p:txBody>
          <a:bodyPr wrap="square" rtlCol="0">
            <a:spAutoFit/>
          </a:bodyPr>
          <a:lstStyle/>
          <a:p>
            <a:r>
              <a:rPr kumimoji="1" lang="zh-TW" altLang="en-US" sz="2400" dirty="0" smtClean="0"/>
              <a:t>         我們</a:t>
            </a:r>
            <a:r>
              <a:rPr kumimoji="1" lang="zh-TW" altLang="en-US" sz="2400" dirty="0"/>
              <a:t>從北台灣的資料可以發現，廟宇跟犯罪率有較大的關係，因此我們將廟宇密度較高的地區分出，與其他地區相比，想找出這些地方犯罪率是否較高。</a:t>
            </a:r>
            <a:endParaRPr kumimoji="1" lang="en-US" altLang="zh-TW" sz="2400" dirty="0"/>
          </a:p>
          <a:p>
            <a:endParaRPr kumimoji="1" lang="en-US" altLang="zh-TW" sz="2400" dirty="0"/>
          </a:p>
          <a:p>
            <a:r>
              <a:rPr kumimoji="1" lang="zh-TW" altLang="en-US" sz="2400" dirty="0"/>
              <a:t>        我們再次蒐集更多的資料，包含六都各區的犯罪率與廟宇分布密度。</a:t>
            </a:r>
            <a:endParaRPr kumimoji="1" lang="en-US" altLang="zh-TW" sz="2400" dirty="0"/>
          </a:p>
          <a:p>
            <a:endParaRPr kumimoji="1" lang="zh-TW" altLang="en-US" dirty="0"/>
          </a:p>
        </p:txBody>
      </p:sp>
      <p:graphicFrame>
        <p:nvGraphicFramePr>
          <p:cNvPr id="12" name="表格 11"/>
          <p:cNvGraphicFramePr>
            <a:graphicFrameLocks noGrp="1"/>
          </p:cNvGraphicFramePr>
          <p:nvPr>
            <p:extLst>
              <p:ext uri="{D42A27DB-BD31-4B8C-83A1-F6EECF244321}">
                <p14:modId xmlns:p14="http://schemas.microsoft.com/office/powerpoint/2010/main" val="281785640"/>
              </p:ext>
            </p:extLst>
          </p:nvPr>
        </p:nvGraphicFramePr>
        <p:xfrm>
          <a:off x="565095" y="2124857"/>
          <a:ext cx="2019300" cy="2745740"/>
        </p:xfrm>
        <a:graphic>
          <a:graphicData uri="http://schemas.openxmlformats.org/drawingml/2006/table">
            <a:tbl>
              <a:tblPr>
                <a:tableStyleId>{5C22544A-7EE6-4342-B048-85BDC9FD1C3A}</a:tableStyleId>
              </a:tblPr>
              <a:tblGrid>
                <a:gridCol w="1028700">
                  <a:extLst>
                    <a:ext uri="{9D8B030D-6E8A-4147-A177-3AD203B41FA5}">
                      <a16:colId xmlns:a16="http://schemas.microsoft.com/office/drawing/2014/main" xmlns="" val="20000"/>
                    </a:ext>
                  </a:extLst>
                </a:gridCol>
                <a:gridCol w="990600">
                  <a:extLst>
                    <a:ext uri="{9D8B030D-6E8A-4147-A177-3AD203B41FA5}">
                      <a16:colId xmlns:a16="http://schemas.microsoft.com/office/drawing/2014/main" xmlns="" val="20001"/>
                    </a:ext>
                  </a:extLst>
                </a:gridCol>
              </a:tblGrid>
              <a:tr h="190500">
                <a:tc>
                  <a:txBody>
                    <a:bodyPr/>
                    <a:lstStyle/>
                    <a:p>
                      <a:pPr algn="l" fontAlgn="ctr"/>
                      <a:r>
                        <a:rPr lang="zh-TW" altLang="en-US" sz="1200" u="none" strike="noStrike">
                          <a:effectLst/>
                        </a:rPr>
                        <a:t>平均數</a:t>
                      </a:r>
                      <a:endParaRPr lang="zh-TW" altLang="en-US" sz="1200" b="0" i="0" u="none" strike="noStrike">
                        <a:solidFill>
                          <a:srgbClr val="000000"/>
                        </a:solidFill>
                        <a:effectLst/>
                        <a:latin typeface="新細明體" charset="-120"/>
                      </a:endParaRPr>
                    </a:p>
                  </a:txBody>
                  <a:tcPr marL="12700" marR="12700" marT="12700" marB="0" anchor="ctr"/>
                </a:tc>
                <a:tc>
                  <a:txBody>
                    <a:bodyPr/>
                    <a:lstStyle/>
                    <a:p>
                      <a:pPr algn="r" fontAlgn="ctr"/>
                      <a:r>
                        <a:rPr lang="is-IS" sz="1200" u="none" strike="noStrike">
                          <a:effectLst/>
                        </a:rPr>
                        <a:t>1261.36011</a:t>
                      </a:r>
                      <a:endParaRPr lang="is-IS" sz="1200" b="0" i="0" u="none" strike="noStrike">
                        <a:solidFill>
                          <a:srgbClr val="000000"/>
                        </a:solidFill>
                        <a:effectLst/>
                        <a:latin typeface="新細明體" charset="-120"/>
                      </a:endParaRPr>
                    </a:p>
                  </a:txBody>
                  <a:tcPr marL="12700" marR="12700" marT="12700" marB="0" anchor="ctr"/>
                </a:tc>
                <a:extLst>
                  <a:ext uri="{0D108BD9-81ED-4DB2-BD59-A6C34878D82A}">
                    <a16:rowId xmlns:a16="http://schemas.microsoft.com/office/drawing/2014/main" xmlns="" val="10000"/>
                  </a:ext>
                </a:extLst>
              </a:tr>
              <a:tr h="190500">
                <a:tc>
                  <a:txBody>
                    <a:bodyPr/>
                    <a:lstStyle/>
                    <a:p>
                      <a:pPr algn="l" fontAlgn="ctr"/>
                      <a:r>
                        <a:rPr lang="zh-TW" altLang="en-US" sz="1200" u="none" strike="noStrike">
                          <a:effectLst/>
                        </a:rPr>
                        <a:t>標準誤</a:t>
                      </a:r>
                      <a:endParaRPr lang="zh-TW" altLang="en-US" sz="1200" b="0" i="0" u="none" strike="noStrike">
                        <a:solidFill>
                          <a:srgbClr val="000000"/>
                        </a:solidFill>
                        <a:effectLst/>
                        <a:latin typeface="新細明體" charset="-120"/>
                      </a:endParaRPr>
                    </a:p>
                  </a:txBody>
                  <a:tcPr marL="12700" marR="12700" marT="12700" marB="0" anchor="ctr"/>
                </a:tc>
                <a:tc>
                  <a:txBody>
                    <a:bodyPr/>
                    <a:lstStyle/>
                    <a:p>
                      <a:pPr algn="r" fontAlgn="ctr"/>
                      <a:r>
                        <a:rPr lang="hr-HR" sz="1200" u="none" strike="noStrike">
                          <a:effectLst/>
                        </a:rPr>
                        <a:t>76.65540031</a:t>
                      </a:r>
                      <a:endParaRPr lang="hr-HR" sz="1200" b="0" i="0" u="none" strike="noStrike">
                        <a:solidFill>
                          <a:srgbClr val="000000"/>
                        </a:solidFill>
                        <a:effectLst/>
                        <a:latin typeface="新細明體" charset="-120"/>
                      </a:endParaRPr>
                    </a:p>
                  </a:txBody>
                  <a:tcPr marL="12700" marR="12700" marT="12700" marB="0" anchor="ctr"/>
                </a:tc>
                <a:extLst>
                  <a:ext uri="{0D108BD9-81ED-4DB2-BD59-A6C34878D82A}">
                    <a16:rowId xmlns:a16="http://schemas.microsoft.com/office/drawing/2014/main" xmlns="" val="10001"/>
                  </a:ext>
                </a:extLst>
              </a:tr>
              <a:tr h="190500">
                <a:tc>
                  <a:txBody>
                    <a:bodyPr/>
                    <a:lstStyle/>
                    <a:p>
                      <a:pPr algn="l" fontAlgn="ctr"/>
                      <a:r>
                        <a:rPr lang="zh-TW" altLang="en-US" sz="1200" u="none" strike="noStrike">
                          <a:effectLst/>
                        </a:rPr>
                        <a:t>中間值</a:t>
                      </a:r>
                      <a:endParaRPr lang="zh-TW" altLang="en-US" sz="1200" b="0" i="0" u="none" strike="noStrike">
                        <a:solidFill>
                          <a:srgbClr val="000000"/>
                        </a:solidFill>
                        <a:effectLst/>
                        <a:latin typeface="新細明體" charset="-120"/>
                      </a:endParaRPr>
                    </a:p>
                  </a:txBody>
                  <a:tcPr marL="12700" marR="12700" marT="12700" marB="0" anchor="ctr"/>
                </a:tc>
                <a:tc>
                  <a:txBody>
                    <a:bodyPr/>
                    <a:lstStyle/>
                    <a:p>
                      <a:pPr algn="r" fontAlgn="ctr"/>
                      <a:r>
                        <a:rPr lang="nb-NO" sz="1200" u="none" strike="noStrike">
                          <a:effectLst/>
                        </a:rPr>
                        <a:t>1145.571997</a:t>
                      </a:r>
                      <a:endParaRPr lang="nb-NO" sz="1200" b="0" i="0" u="none" strike="noStrike">
                        <a:solidFill>
                          <a:srgbClr val="000000"/>
                        </a:solidFill>
                        <a:effectLst/>
                        <a:latin typeface="新細明體" charset="-120"/>
                      </a:endParaRPr>
                    </a:p>
                  </a:txBody>
                  <a:tcPr marL="12700" marR="12700" marT="12700" marB="0" anchor="ctr"/>
                </a:tc>
                <a:extLst>
                  <a:ext uri="{0D108BD9-81ED-4DB2-BD59-A6C34878D82A}">
                    <a16:rowId xmlns:a16="http://schemas.microsoft.com/office/drawing/2014/main" xmlns="" val="10002"/>
                  </a:ext>
                </a:extLst>
              </a:tr>
              <a:tr h="190500">
                <a:tc>
                  <a:txBody>
                    <a:bodyPr/>
                    <a:lstStyle/>
                    <a:p>
                      <a:pPr algn="l" fontAlgn="ctr"/>
                      <a:r>
                        <a:rPr lang="zh-TW" altLang="en-US" sz="1200" u="none" strike="noStrike">
                          <a:effectLst/>
                        </a:rPr>
                        <a:t>眾數</a:t>
                      </a:r>
                      <a:endParaRPr lang="zh-TW" altLang="en-US" sz="1200" b="0" i="0" u="none" strike="noStrike">
                        <a:solidFill>
                          <a:srgbClr val="000000"/>
                        </a:solidFill>
                        <a:effectLst/>
                        <a:latin typeface="新細明體" charset="-120"/>
                      </a:endParaRPr>
                    </a:p>
                  </a:txBody>
                  <a:tcPr marL="12700" marR="12700" marT="12700" marB="0" anchor="ctr"/>
                </a:tc>
                <a:tc>
                  <a:txBody>
                    <a:bodyPr/>
                    <a:lstStyle/>
                    <a:p>
                      <a:pPr algn="ctr" fontAlgn="ctr"/>
                      <a:r>
                        <a:rPr lang="mr-IN" sz="1200" u="none" strike="noStrike">
                          <a:effectLst/>
                        </a:rPr>
                        <a:t>#N/A</a:t>
                      </a:r>
                      <a:endParaRPr lang="mr-IN" sz="1200" b="0" i="0" u="none" strike="noStrike">
                        <a:solidFill>
                          <a:srgbClr val="000000"/>
                        </a:solidFill>
                        <a:effectLst/>
                        <a:latin typeface="新細明體" charset="-120"/>
                      </a:endParaRPr>
                    </a:p>
                  </a:txBody>
                  <a:tcPr marL="12700" marR="12700" marT="12700" marB="0" anchor="ctr"/>
                </a:tc>
                <a:extLst>
                  <a:ext uri="{0D108BD9-81ED-4DB2-BD59-A6C34878D82A}">
                    <a16:rowId xmlns:a16="http://schemas.microsoft.com/office/drawing/2014/main" xmlns="" val="10003"/>
                  </a:ext>
                </a:extLst>
              </a:tr>
              <a:tr h="190500">
                <a:tc>
                  <a:txBody>
                    <a:bodyPr/>
                    <a:lstStyle/>
                    <a:p>
                      <a:pPr algn="l" fontAlgn="ctr"/>
                      <a:r>
                        <a:rPr lang="zh-TW" altLang="en-US" sz="1200" u="none" strike="noStrike">
                          <a:effectLst/>
                        </a:rPr>
                        <a:t>標準差</a:t>
                      </a:r>
                      <a:endParaRPr lang="zh-TW" altLang="en-US" sz="1200" b="0" i="0" u="none" strike="noStrike">
                        <a:solidFill>
                          <a:srgbClr val="000000"/>
                        </a:solidFill>
                        <a:effectLst/>
                        <a:latin typeface="新細明體" charset="-120"/>
                      </a:endParaRPr>
                    </a:p>
                  </a:txBody>
                  <a:tcPr marL="12700" marR="12700" marT="12700" marB="0" anchor="ctr"/>
                </a:tc>
                <a:tc>
                  <a:txBody>
                    <a:bodyPr/>
                    <a:lstStyle/>
                    <a:p>
                      <a:pPr algn="r" fontAlgn="ctr"/>
                      <a:r>
                        <a:rPr lang="is-IS" sz="1200" u="none" strike="noStrike">
                          <a:effectLst/>
                        </a:rPr>
                        <a:t>698.363933</a:t>
                      </a:r>
                      <a:endParaRPr lang="is-IS" sz="1200" b="0" i="0" u="none" strike="noStrike">
                        <a:solidFill>
                          <a:srgbClr val="000000"/>
                        </a:solidFill>
                        <a:effectLst/>
                        <a:latin typeface="新細明體" charset="-120"/>
                      </a:endParaRPr>
                    </a:p>
                  </a:txBody>
                  <a:tcPr marL="12700" marR="12700" marT="12700" marB="0" anchor="ctr"/>
                </a:tc>
                <a:extLst>
                  <a:ext uri="{0D108BD9-81ED-4DB2-BD59-A6C34878D82A}">
                    <a16:rowId xmlns:a16="http://schemas.microsoft.com/office/drawing/2014/main" xmlns="" val="10004"/>
                  </a:ext>
                </a:extLst>
              </a:tr>
              <a:tr h="190500">
                <a:tc>
                  <a:txBody>
                    <a:bodyPr/>
                    <a:lstStyle/>
                    <a:p>
                      <a:pPr algn="l" fontAlgn="ctr"/>
                      <a:r>
                        <a:rPr lang="zh-TW" altLang="en-US" sz="1200" u="none" strike="noStrike">
                          <a:effectLst/>
                        </a:rPr>
                        <a:t>變異數</a:t>
                      </a:r>
                      <a:endParaRPr lang="zh-TW" altLang="en-US" sz="1200" b="0" i="0" u="none" strike="noStrike">
                        <a:solidFill>
                          <a:srgbClr val="000000"/>
                        </a:solidFill>
                        <a:effectLst/>
                        <a:latin typeface="新細明體" charset="-120"/>
                      </a:endParaRPr>
                    </a:p>
                  </a:txBody>
                  <a:tcPr marL="12700" marR="12700" marT="12700" marB="0" anchor="ctr"/>
                </a:tc>
                <a:tc>
                  <a:txBody>
                    <a:bodyPr/>
                    <a:lstStyle/>
                    <a:p>
                      <a:pPr algn="r" fontAlgn="ctr"/>
                      <a:r>
                        <a:rPr lang="fi-FI" sz="1200" u="none" strike="noStrike">
                          <a:effectLst/>
                        </a:rPr>
                        <a:t>487712.1829</a:t>
                      </a:r>
                      <a:endParaRPr lang="fi-FI" sz="1200" b="0" i="0" u="none" strike="noStrike">
                        <a:solidFill>
                          <a:srgbClr val="000000"/>
                        </a:solidFill>
                        <a:effectLst/>
                        <a:latin typeface="新細明體" charset="-120"/>
                      </a:endParaRPr>
                    </a:p>
                  </a:txBody>
                  <a:tcPr marL="12700" marR="12700" marT="12700" marB="0" anchor="ctr"/>
                </a:tc>
                <a:extLst>
                  <a:ext uri="{0D108BD9-81ED-4DB2-BD59-A6C34878D82A}">
                    <a16:rowId xmlns:a16="http://schemas.microsoft.com/office/drawing/2014/main" xmlns="" val="10005"/>
                  </a:ext>
                </a:extLst>
              </a:tr>
              <a:tr h="190500">
                <a:tc>
                  <a:txBody>
                    <a:bodyPr/>
                    <a:lstStyle/>
                    <a:p>
                      <a:pPr algn="l" fontAlgn="ctr"/>
                      <a:r>
                        <a:rPr lang="zh-TW" altLang="en-US" sz="1200" u="none" strike="noStrike">
                          <a:effectLst/>
                        </a:rPr>
                        <a:t>峰度</a:t>
                      </a:r>
                      <a:endParaRPr lang="zh-TW" altLang="en-US" sz="1200" b="0" i="0" u="none" strike="noStrike">
                        <a:solidFill>
                          <a:srgbClr val="000000"/>
                        </a:solidFill>
                        <a:effectLst/>
                        <a:latin typeface="新細明體" charset="-120"/>
                      </a:endParaRPr>
                    </a:p>
                  </a:txBody>
                  <a:tcPr marL="12700" marR="12700" marT="12700" marB="0" anchor="ctr"/>
                </a:tc>
                <a:tc>
                  <a:txBody>
                    <a:bodyPr/>
                    <a:lstStyle/>
                    <a:p>
                      <a:pPr algn="r" fontAlgn="ctr"/>
                      <a:r>
                        <a:rPr lang="hr-HR" sz="1200" u="none" strike="noStrike">
                          <a:effectLst/>
                        </a:rPr>
                        <a:t>7.093039731</a:t>
                      </a:r>
                      <a:endParaRPr lang="hr-HR" sz="1200" b="0" i="0" u="none" strike="noStrike">
                        <a:solidFill>
                          <a:srgbClr val="000000"/>
                        </a:solidFill>
                        <a:effectLst/>
                        <a:latin typeface="新細明體" charset="-120"/>
                      </a:endParaRPr>
                    </a:p>
                  </a:txBody>
                  <a:tcPr marL="12700" marR="12700" marT="12700" marB="0" anchor="ctr"/>
                </a:tc>
                <a:extLst>
                  <a:ext uri="{0D108BD9-81ED-4DB2-BD59-A6C34878D82A}">
                    <a16:rowId xmlns:a16="http://schemas.microsoft.com/office/drawing/2014/main" xmlns="" val="10006"/>
                  </a:ext>
                </a:extLst>
              </a:tr>
              <a:tr h="190500">
                <a:tc>
                  <a:txBody>
                    <a:bodyPr/>
                    <a:lstStyle/>
                    <a:p>
                      <a:pPr algn="l" fontAlgn="ctr"/>
                      <a:r>
                        <a:rPr lang="zh-TW" altLang="en-US" sz="1200" u="none" strike="noStrike">
                          <a:effectLst/>
                        </a:rPr>
                        <a:t>偏態</a:t>
                      </a:r>
                      <a:endParaRPr lang="zh-TW" altLang="en-US" sz="1200" b="0" i="0" u="none" strike="noStrike">
                        <a:solidFill>
                          <a:srgbClr val="000000"/>
                        </a:solidFill>
                        <a:effectLst/>
                        <a:latin typeface="新細明體" charset="-120"/>
                      </a:endParaRPr>
                    </a:p>
                  </a:txBody>
                  <a:tcPr marL="12700" marR="12700" marT="12700" marB="0" anchor="ctr"/>
                </a:tc>
                <a:tc>
                  <a:txBody>
                    <a:bodyPr/>
                    <a:lstStyle/>
                    <a:p>
                      <a:pPr algn="r" fontAlgn="ctr"/>
                      <a:r>
                        <a:rPr lang="fi-FI" sz="1200" u="none" strike="noStrike">
                          <a:effectLst/>
                        </a:rPr>
                        <a:t>2.342031877</a:t>
                      </a:r>
                      <a:endParaRPr lang="fi-FI" sz="1200" b="0" i="0" u="none" strike="noStrike">
                        <a:solidFill>
                          <a:srgbClr val="000000"/>
                        </a:solidFill>
                        <a:effectLst/>
                        <a:latin typeface="新細明體" charset="-120"/>
                      </a:endParaRPr>
                    </a:p>
                  </a:txBody>
                  <a:tcPr marL="12700" marR="12700" marT="12700" marB="0" anchor="ctr"/>
                </a:tc>
                <a:extLst>
                  <a:ext uri="{0D108BD9-81ED-4DB2-BD59-A6C34878D82A}">
                    <a16:rowId xmlns:a16="http://schemas.microsoft.com/office/drawing/2014/main" xmlns="" val="10007"/>
                  </a:ext>
                </a:extLst>
              </a:tr>
              <a:tr h="190500">
                <a:tc>
                  <a:txBody>
                    <a:bodyPr/>
                    <a:lstStyle/>
                    <a:p>
                      <a:pPr algn="l" fontAlgn="ctr"/>
                      <a:r>
                        <a:rPr lang="zh-TW" altLang="en-US" sz="1200" u="none" strike="noStrike">
                          <a:effectLst/>
                        </a:rPr>
                        <a:t>範圍</a:t>
                      </a:r>
                      <a:endParaRPr lang="zh-TW" altLang="en-US" sz="1200" b="0" i="0" u="none" strike="noStrike">
                        <a:solidFill>
                          <a:srgbClr val="000000"/>
                        </a:solidFill>
                        <a:effectLst/>
                        <a:latin typeface="新細明體" charset="-120"/>
                      </a:endParaRPr>
                    </a:p>
                  </a:txBody>
                  <a:tcPr marL="12700" marR="12700" marT="12700" marB="0" anchor="ctr"/>
                </a:tc>
                <a:tc>
                  <a:txBody>
                    <a:bodyPr/>
                    <a:lstStyle/>
                    <a:p>
                      <a:pPr algn="r" fontAlgn="ctr"/>
                      <a:r>
                        <a:rPr lang="nb-NO" sz="1200" u="none" strike="noStrike">
                          <a:effectLst/>
                        </a:rPr>
                        <a:t>3942.29853</a:t>
                      </a:r>
                      <a:endParaRPr lang="nb-NO" sz="1200" b="0" i="0" u="none" strike="noStrike">
                        <a:solidFill>
                          <a:srgbClr val="000000"/>
                        </a:solidFill>
                        <a:effectLst/>
                        <a:latin typeface="新細明體" charset="-120"/>
                      </a:endParaRPr>
                    </a:p>
                  </a:txBody>
                  <a:tcPr marL="12700" marR="12700" marT="12700" marB="0" anchor="ctr"/>
                </a:tc>
                <a:extLst>
                  <a:ext uri="{0D108BD9-81ED-4DB2-BD59-A6C34878D82A}">
                    <a16:rowId xmlns:a16="http://schemas.microsoft.com/office/drawing/2014/main" xmlns="" val="10008"/>
                  </a:ext>
                </a:extLst>
              </a:tr>
              <a:tr h="190500">
                <a:tc>
                  <a:txBody>
                    <a:bodyPr/>
                    <a:lstStyle/>
                    <a:p>
                      <a:pPr algn="l" fontAlgn="ctr"/>
                      <a:r>
                        <a:rPr lang="zh-TW" altLang="en-US" sz="1200" u="none" strike="noStrike">
                          <a:effectLst/>
                        </a:rPr>
                        <a:t>最小值</a:t>
                      </a:r>
                      <a:endParaRPr lang="zh-TW" altLang="en-US" sz="1200" b="0" i="0" u="none" strike="noStrike">
                        <a:solidFill>
                          <a:srgbClr val="000000"/>
                        </a:solidFill>
                        <a:effectLst/>
                        <a:latin typeface="新細明體" charset="-120"/>
                      </a:endParaRPr>
                    </a:p>
                  </a:txBody>
                  <a:tcPr marL="12700" marR="12700" marT="12700" marB="0" anchor="ctr"/>
                </a:tc>
                <a:tc>
                  <a:txBody>
                    <a:bodyPr/>
                    <a:lstStyle/>
                    <a:p>
                      <a:pPr algn="r" fontAlgn="ctr"/>
                      <a:r>
                        <a:rPr lang="hr-HR" sz="1200" u="none" strike="noStrike">
                          <a:effectLst/>
                        </a:rPr>
                        <a:t>274.4965688</a:t>
                      </a:r>
                      <a:endParaRPr lang="hr-HR" sz="1200" b="0" i="0" u="none" strike="noStrike">
                        <a:solidFill>
                          <a:srgbClr val="000000"/>
                        </a:solidFill>
                        <a:effectLst/>
                        <a:latin typeface="新細明體" charset="-120"/>
                      </a:endParaRPr>
                    </a:p>
                  </a:txBody>
                  <a:tcPr marL="12700" marR="12700" marT="12700" marB="0" anchor="ctr"/>
                </a:tc>
                <a:extLst>
                  <a:ext uri="{0D108BD9-81ED-4DB2-BD59-A6C34878D82A}">
                    <a16:rowId xmlns:a16="http://schemas.microsoft.com/office/drawing/2014/main" xmlns="" val="10009"/>
                  </a:ext>
                </a:extLst>
              </a:tr>
              <a:tr h="190500">
                <a:tc>
                  <a:txBody>
                    <a:bodyPr/>
                    <a:lstStyle/>
                    <a:p>
                      <a:pPr algn="l" fontAlgn="ctr"/>
                      <a:r>
                        <a:rPr lang="zh-TW" altLang="en-US" sz="1200" u="none" strike="noStrike">
                          <a:effectLst/>
                        </a:rPr>
                        <a:t>最大值</a:t>
                      </a:r>
                      <a:endParaRPr lang="zh-TW" altLang="en-US" sz="1200" b="0" i="0" u="none" strike="noStrike">
                        <a:solidFill>
                          <a:srgbClr val="000000"/>
                        </a:solidFill>
                        <a:effectLst/>
                        <a:latin typeface="新細明體" charset="-120"/>
                      </a:endParaRPr>
                    </a:p>
                  </a:txBody>
                  <a:tcPr marL="12700" marR="12700" marT="12700" marB="0" anchor="ctr"/>
                </a:tc>
                <a:tc>
                  <a:txBody>
                    <a:bodyPr/>
                    <a:lstStyle/>
                    <a:p>
                      <a:pPr algn="r" fontAlgn="ctr"/>
                      <a:r>
                        <a:rPr lang="is-IS" sz="1200" u="none" strike="noStrike">
                          <a:effectLst/>
                        </a:rPr>
                        <a:t>4216.795098</a:t>
                      </a:r>
                      <a:endParaRPr lang="is-IS" sz="1200" b="0" i="0" u="none" strike="noStrike">
                        <a:solidFill>
                          <a:srgbClr val="000000"/>
                        </a:solidFill>
                        <a:effectLst/>
                        <a:latin typeface="新細明體" charset="-120"/>
                      </a:endParaRPr>
                    </a:p>
                  </a:txBody>
                  <a:tcPr marL="12700" marR="12700" marT="12700" marB="0" anchor="ctr"/>
                </a:tc>
                <a:extLst>
                  <a:ext uri="{0D108BD9-81ED-4DB2-BD59-A6C34878D82A}">
                    <a16:rowId xmlns:a16="http://schemas.microsoft.com/office/drawing/2014/main" xmlns="" val="10010"/>
                  </a:ext>
                </a:extLst>
              </a:tr>
              <a:tr h="190500">
                <a:tc>
                  <a:txBody>
                    <a:bodyPr/>
                    <a:lstStyle/>
                    <a:p>
                      <a:pPr algn="l" fontAlgn="ctr"/>
                      <a:r>
                        <a:rPr lang="zh-TW" altLang="en-US" sz="1200" u="none" strike="noStrike">
                          <a:effectLst/>
                        </a:rPr>
                        <a:t>總和</a:t>
                      </a:r>
                      <a:endParaRPr lang="zh-TW" altLang="en-US" sz="1200" b="0" i="0" u="none" strike="noStrike">
                        <a:solidFill>
                          <a:srgbClr val="000000"/>
                        </a:solidFill>
                        <a:effectLst/>
                        <a:latin typeface="新細明體" charset="-120"/>
                      </a:endParaRPr>
                    </a:p>
                  </a:txBody>
                  <a:tcPr marL="12700" marR="12700" marT="12700" marB="0" anchor="ctr"/>
                </a:tc>
                <a:tc>
                  <a:txBody>
                    <a:bodyPr/>
                    <a:lstStyle/>
                    <a:p>
                      <a:pPr algn="r" fontAlgn="ctr"/>
                      <a:r>
                        <a:rPr lang="hr-HR" sz="1200" u="none" strike="noStrike">
                          <a:effectLst/>
                        </a:rPr>
                        <a:t>104692.8891</a:t>
                      </a:r>
                      <a:endParaRPr lang="hr-HR" sz="1200" b="0" i="0" u="none" strike="noStrike">
                        <a:solidFill>
                          <a:srgbClr val="000000"/>
                        </a:solidFill>
                        <a:effectLst/>
                        <a:latin typeface="新細明體" charset="-120"/>
                      </a:endParaRPr>
                    </a:p>
                  </a:txBody>
                  <a:tcPr marL="12700" marR="12700" marT="12700" marB="0" anchor="ctr"/>
                </a:tc>
                <a:extLst>
                  <a:ext uri="{0D108BD9-81ED-4DB2-BD59-A6C34878D82A}">
                    <a16:rowId xmlns:a16="http://schemas.microsoft.com/office/drawing/2014/main" xmlns="" val="10011"/>
                  </a:ext>
                </a:extLst>
              </a:tr>
              <a:tr h="190500">
                <a:tc>
                  <a:txBody>
                    <a:bodyPr/>
                    <a:lstStyle/>
                    <a:p>
                      <a:pPr algn="l" fontAlgn="ctr"/>
                      <a:r>
                        <a:rPr lang="zh-TW" altLang="en-US" sz="1200" u="none" strike="noStrike">
                          <a:effectLst/>
                        </a:rPr>
                        <a:t>個數</a:t>
                      </a:r>
                      <a:endParaRPr lang="zh-TW" altLang="en-US" sz="1200" b="0" i="0" u="none" strike="noStrike">
                        <a:solidFill>
                          <a:srgbClr val="000000"/>
                        </a:solidFill>
                        <a:effectLst/>
                        <a:latin typeface="新細明體" charset="-120"/>
                      </a:endParaRPr>
                    </a:p>
                  </a:txBody>
                  <a:tcPr marL="12700" marR="12700" marT="12700" marB="0" anchor="ctr"/>
                </a:tc>
                <a:tc>
                  <a:txBody>
                    <a:bodyPr/>
                    <a:lstStyle/>
                    <a:p>
                      <a:pPr algn="r" fontAlgn="ctr"/>
                      <a:r>
                        <a:rPr lang="cs-CZ" sz="1200" u="none" strike="noStrike">
                          <a:effectLst/>
                        </a:rPr>
                        <a:t>83</a:t>
                      </a:r>
                      <a:endParaRPr lang="cs-CZ" sz="1200" b="0" i="0" u="none" strike="noStrike">
                        <a:solidFill>
                          <a:srgbClr val="000000"/>
                        </a:solidFill>
                        <a:effectLst/>
                        <a:latin typeface="新細明體" charset="-120"/>
                      </a:endParaRPr>
                    </a:p>
                  </a:txBody>
                  <a:tcPr marL="12700" marR="12700" marT="12700" marB="0" anchor="ctr"/>
                </a:tc>
                <a:extLst>
                  <a:ext uri="{0D108BD9-81ED-4DB2-BD59-A6C34878D82A}">
                    <a16:rowId xmlns:a16="http://schemas.microsoft.com/office/drawing/2014/main" xmlns="" val="10012"/>
                  </a:ext>
                </a:extLst>
              </a:tr>
              <a:tr h="203200">
                <a:tc>
                  <a:txBody>
                    <a:bodyPr/>
                    <a:lstStyle/>
                    <a:p>
                      <a:pPr algn="l" fontAlgn="ctr"/>
                      <a:r>
                        <a:rPr lang="mr-IN" sz="1200" u="none" strike="noStrike">
                          <a:effectLst/>
                        </a:rPr>
                        <a:t>信賴度(95.0%)</a:t>
                      </a:r>
                      <a:endParaRPr lang="mr-IN" sz="1200" b="0" i="0" u="none" strike="noStrike">
                        <a:solidFill>
                          <a:srgbClr val="000000"/>
                        </a:solidFill>
                        <a:effectLst/>
                        <a:latin typeface="新細明體" charset="-120"/>
                      </a:endParaRPr>
                    </a:p>
                  </a:txBody>
                  <a:tcPr marL="12700" marR="12700" marT="12700" marB="0" anchor="ctr"/>
                </a:tc>
                <a:tc>
                  <a:txBody>
                    <a:bodyPr/>
                    <a:lstStyle/>
                    <a:p>
                      <a:pPr algn="r" fontAlgn="ctr"/>
                      <a:r>
                        <a:rPr lang="is-IS" sz="1200" u="none" strike="noStrike" dirty="0">
                          <a:effectLst/>
                        </a:rPr>
                        <a:t>152.4920103</a:t>
                      </a:r>
                      <a:endParaRPr lang="is-IS" sz="1200" b="0" i="0" u="none" strike="noStrike" dirty="0">
                        <a:solidFill>
                          <a:srgbClr val="000000"/>
                        </a:solidFill>
                        <a:effectLst/>
                        <a:latin typeface="新細明體" charset="-120"/>
                      </a:endParaRPr>
                    </a:p>
                  </a:txBody>
                  <a:tcPr marL="12700" marR="12700" marT="12700" marB="0" anchor="ctr"/>
                </a:tc>
                <a:extLst>
                  <a:ext uri="{0D108BD9-81ED-4DB2-BD59-A6C34878D82A}">
                    <a16:rowId xmlns:a16="http://schemas.microsoft.com/office/drawing/2014/main" xmlns="" val="10013"/>
                  </a:ext>
                </a:extLst>
              </a:tr>
            </a:tbl>
          </a:graphicData>
        </a:graphic>
      </p:graphicFrame>
      <p:pic>
        <p:nvPicPr>
          <p:cNvPr id="13" name="圖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727" y="2566033"/>
            <a:ext cx="3770488" cy="3609599"/>
          </a:xfrm>
          <a:prstGeom prst="rect">
            <a:avLst/>
          </a:prstGeom>
        </p:spPr>
      </p:pic>
    </p:spTree>
    <p:extLst>
      <p:ext uri="{BB962C8B-B14F-4D97-AF65-F5344CB8AC3E}">
        <p14:creationId xmlns:p14="http://schemas.microsoft.com/office/powerpoint/2010/main" val="12524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B&amp;D-Powerpoint Template_16x9">
  <a:themeElements>
    <a:clrScheme name="Duotone">
      <a:dk1>
        <a:srgbClr val="151E67"/>
      </a:dk1>
      <a:lt1>
        <a:srgbClr val="FF0028"/>
      </a:lt1>
      <a:dk2>
        <a:srgbClr val="101756"/>
      </a:dk2>
      <a:lt2>
        <a:srgbClr val="FAFAFF"/>
      </a:lt2>
      <a:accent1>
        <a:srgbClr val="FF0028"/>
      </a:accent1>
      <a:accent2>
        <a:srgbClr val="EC062B"/>
      </a:accent2>
      <a:accent3>
        <a:srgbClr val="DB082A"/>
      </a:accent3>
      <a:accent4>
        <a:srgbClr val="C20A28"/>
      </a:accent4>
      <a:accent5>
        <a:srgbClr val="AB0C24"/>
      </a:accent5>
      <a:accent6>
        <a:srgbClr val="980B22"/>
      </a:accent6>
      <a:hlink>
        <a:srgbClr val="FF5757"/>
      </a:hlink>
      <a:folHlink>
        <a:srgbClr val="BFBFBF"/>
      </a:folHlink>
    </a:clrScheme>
    <a:fontScheme name="Montserrat_OpenSans">
      <a:majorFont>
        <a:latin typeface="Montserrat-Bold"/>
        <a:ea typeface=""/>
        <a:cs typeface=""/>
      </a:majorFont>
      <a:minorFont>
        <a:latin typeface="Open Sans"/>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amp;D-Powerpoint Template_16x9" id="{D6003E70-2833-4847-828A-A182BBF6C8FF}" vid="{85D7DE89-D8E2-D743-952C-ED1FA0F18479}"/>
    </a:ext>
  </a:extLst>
</a:theme>
</file>

<file path=ppt/theme/theme2.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2797</TotalTime>
  <Words>594</Words>
  <Application>Microsoft Macintosh PowerPoint</Application>
  <PresentationFormat>寬螢幕</PresentationFormat>
  <Paragraphs>94</Paragraphs>
  <Slides>12</Slides>
  <Notes>0</Notes>
  <HiddenSlides>0</HiddenSlides>
  <MMClips>0</MMClips>
  <ScaleCrop>false</ScaleCrop>
  <HeadingPairs>
    <vt:vector size="6" baseType="variant">
      <vt:variant>
        <vt:lpstr>使用字型</vt:lpstr>
      </vt:variant>
      <vt:variant>
        <vt:i4>13</vt:i4>
      </vt:variant>
      <vt:variant>
        <vt:lpstr>佈景主題</vt:lpstr>
      </vt:variant>
      <vt:variant>
        <vt:i4>2</vt:i4>
      </vt:variant>
      <vt:variant>
        <vt:lpstr>投影片標題</vt:lpstr>
      </vt:variant>
      <vt:variant>
        <vt:i4>12</vt:i4>
      </vt:variant>
    </vt:vector>
  </HeadingPairs>
  <TitlesOfParts>
    <vt:vector size="27" baseType="lpstr">
      <vt:lpstr>Bebas Neue</vt:lpstr>
      <vt:lpstr>Calibri</vt:lpstr>
      <vt:lpstr>Calibri Light</vt:lpstr>
      <vt:lpstr>Cambria Math</vt:lpstr>
      <vt:lpstr>Montserrat-Bold</vt:lpstr>
      <vt:lpstr>Open Sans</vt:lpstr>
      <vt:lpstr>Open Sans Regular</vt:lpstr>
      <vt:lpstr>Open Sans Semibold</vt:lpstr>
      <vt:lpstr>Songti TC</vt:lpstr>
      <vt:lpstr>Source Sans Pro</vt:lpstr>
      <vt:lpstr>Wingdings 2</vt:lpstr>
      <vt:lpstr>新細明體</vt:lpstr>
      <vt:lpstr>Arial</vt:lpstr>
      <vt:lpstr>B&amp;D-Powerpoint Template_16x9</vt:lpstr>
      <vt:lpstr>HDOfficeLightV0</vt:lpstr>
      <vt:lpstr>PowerPoint 簡報</vt:lpstr>
      <vt:lpstr>研究步驟</vt:lpstr>
      <vt:lpstr>發想動機</vt:lpstr>
      <vt:lpstr>蒐集資料</vt:lpstr>
      <vt:lpstr>PowerPoint 簡報</vt:lpstr>
      <vt:lpstr>PowerPoint 簡報</vt:lpstr>
      <vt:lpstr>廣義上8+9的定義  </vt:lpstr>
      <vt:lpstr>PowerPoint 簡報</vt:lpstr>
      <vt:lpstr>蒐集資料 2</vt:lpstr>
      <vt:lpstr>假設</vt:lpstr>
      <vt:lpstr>PowerPoint 簡報</vt:lpstr>
      <vt:lpstr>PowerPoint 簡報</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Dublin_Design</dc:creator>
  <cp:lastModifiedBy>Ray Scott</cp:lastModifiedBy>
  <cp:revision>324</cp:revision>
  <cp:lastPrinted>2017-03-09T03:48:56Z</cp:lastPrinted>
  <dcterms:created xsi:type="dcterms:W3CDTF">2016-11-10T06:07:03Z</dcterms:created>
  <dcterms:modified xsi:type="dcterms:W3CDTF">2019-01-02T05:53:39Z</dcterms:modified>
</cp:coreProperties>
</file>