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79" r:id="rId5"/>
    <p:sldId id="297" r:id="rId6"/>
    <p:sldId id="298" r:id="rId7"/>
    <p:sldId id="310" r:id="rId8"/>
    <p:sldId id="302" r:id="rId9"/>
    <p:sldId id="303" r:id="rId10"/>
    <p:sldId id="309" r:id="rId11"/>
    <p:sldId id="305" r:id="rId12"/>
    <p:sldId id="311" r:id="rId13"/>
    <p:sldId id="312" r:id="rId14"/>
    <p:sldId id="306" r:id="rId15"/>
    <p:sldId id="293" r:id="rId16"/>
  </p:sldIdLst>
  <p:sldSz cx="10071100" cy="7562850"/>
  <p:notesSz cx="10071100" cy="75628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Щербаков А.Б." initials="ЩА" lastIdx="0" clrIdx="0">
    <p:extLst>
      <p:ext uri="{19B8F6BF-5375-455C-9EA6-DF929625EA0E}">
        <p15:presenceInfo xmlns:p15="http://schemas.microsoft.com/office/powerpoint/2012/main" userId="Щербаков А.Б." providerId="None"/>
      </p:ext>
    </p:extLst>
  </p:cmAuthor>
  <p:cmAuthor id="2" name="Екатерина Александрова" initials="ЕА" lastIdx="4" clrIdx="1">
    <p:extLst>
      <p:ext uri="{19B8F6BF-5375-455C-9EA6-DF929625EA0E}">
        <p15:presenceInfo xmlns:p15="http://schemas.microsoft.com/office/powerpoint/2012/main" userId="aabd164833ac4c5d" providerId="Windows Live"/>
      </p:ext>
    </p:extLst>
  </p:cmAuthor>
  <p:cmAuthor id="3" name="Илья Петров" initials="ИП" lastIdx="11" clrIdx="2">
    <p:extLst>
      <p:ext uri="{19B8F6BF-5375-455C-9EA6-DF929625EA0E}">
        <p15:presenceInfo xmlns:p15="http://schemas.microsoft.com/office/powerpoint/2012/main" userId="452ca6b1d51c0e5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1EE205-6A80-4DEC-912B-F9ECFDF25EF1}" v="1" dt="2023-06-05T18:59:26.310"/>
    <p1510:client id="{6849107C-8450-4DC4-B7E0-DB9A9426FDFA}" v="3" dt="2023-01-20T09:54:04.29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53" y="41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5" d="100"/>
          <a:sy n="105" d="100"/>
        </p:scale>
        <p:origin x="240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0E626AB7-ABD7-4DF0-AD59-DE018EA1E7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64038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DCC1E89-F134-4E07-8F20-22339F9916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03888" y="0"/>
            <a:ext cx="43656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090A8-5917-4B0A-8F20-74BE2C4B4EBB}" type="datetimeFigureOut">
              <a:rPr lang="ru-RU" smtClean="0"/>
              <a:pPr/>
              <a:t>15.05.2024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7C7284A-F738-4343-BB6B-15918384F2B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7183438"/>
            <a:ext cx="4364038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7317D5-F93D-4BFC-9F9E-355727559A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03888" y="7183438"/>
            <a:ext cx="43656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8DC70-6615-4FCB-B215-97C5DCB1582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698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64038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703888" y="0"/>
            <a:ext cx="43656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2CB27-6399-47BA-8891-BD6EA7A12F65}" type="datetimeFigureOut">
              <a:rPr lang="ru-RU" smtClean="0"/>
              <a:pPr/>
              <a:t>15.05.2024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336925" y="946150"/>
            <a:ext cx="339725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1006475" y="3640138"/>
            <a:ext cx="80581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364038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703888" y="7183438"/>
            <a:ext cx="43656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EE4E5-9BF0-4983-AFC7-E79A270596C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277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16009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394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495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559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6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5005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534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12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832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832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5808" y="2344483"/>
            <a:ext cx="8565833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1617" y="4235196"/>
            <a:ext cx="7054215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A4A20-C7E8-4691-B2DC-C781A16228C9}" type="datetime1">
              <a:rPr lang="en-US" smtClean="0"/>
              <a:pPr/>
              <a:t>5/15/2024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-1277" y="0"/>
            <a:ext cx="10080625" cy="7560309"/>
          </a:xfrm>
          <a:custGeom>
            <a:avLst/>
            <a:gdLst/>
            <a:ahLst/>
            <a:cxnLst/>
            <a:rect l="l" t="t" r="r" b="b"/>
            <a:pathLst>
              <a:path w="10080625" h="7560309">
                <a:moveTo>
                  <a:pt x="0" y="0"/>
                </a:moveTo>
                <a:lnTo>
                  <a:pt x="10080000" y="0"/>
                </a:lnTo>
                <a:lnTo>
                  <a:pt x="10080000" y="7560000"/>
                </a:lnTo>
                <a:lnTo>
                  <a:pt x="0" y="756000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-1277" y="0"/>
            <a:ext cx="10080625" cy="7560309"/>
          </a:xfrm>
          <a:custGeom>
            <a:avLst/>
            <a:gdLst/>
            <a:ahLst/>
            <a:cxnLst/>
            <a:rect l="l" t="t" r="r" b="b"/>
            <a:pathLst>
              <a:path w="10080625" h="7560309">
                <a:moveTo>
                  <a:pt x="0" y="0"/>
                </a:moveTo>
                <a:lnTo>
                  <a:pt x="10080000" y="0"/>
                </a:lnTo>
                <a:lnTo>
                  <a:pt x="10080000" y="7560000"/>
                </a:lnTo>
                <a:lnTo>
                  <a:pt x="0" y="756000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E7E7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218265" y="6720054"/>
            <a:ext cx="932587" cy="441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57361" y="7071655"/>
            <a:ext cx="271145" cy="99060"/>
          </a:xfrm>
          <a:custGeom>
            <a:avLst/>
            <a:gdLst/>
            <a:ahLst/>
            <a:cxnLst/>
            <a:rect l="l" t="t" r="r" b="b"/>
            <a:pathLst>
              <a:path w="271144" h="99059">
                <a:moveTo>
                  <a:pt x="270713" y="0"/>
                </a:moveTo>
                <a:lnTo>
                  <a:pt x="0" y="0"/>
                </a:lnTo>
                <a:lnTo>
                  <a:pt x="0" y="98442"/>
                </a:lnTo>
                <a:lnTo>
                  <a:pt x="140525" y="98442"/>
                </a:lnTo>
                <a:lnTo>
                  <a:pt x="184712" y="91040"/>
                </a:lnTo>
                <a:lnTo>
                  <a:pt x="222785" y="70498"/>
                </a:lnTo>
                <a:lnTo>
                  <a:pt x="252275" y="39318"/>
                </a:lnTo>
                <a:lnTo>
                  <a:pt x="270713" y="0"/>
                </a:lnTo>
                <a:close/>
              </a:path>
            </a:pathLst>
          </a:custGeom>
          <a:solidFill>
            <a:srgbClr val="EC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85087" y="6727111"/>
            <a:ext cx="443230" cy="443230"/>
          </a:xfrm>
          <a:custGeom>
            <a:avLst/>
            <a:gdLst/>
            <a:ahLst/>
            <a:cxnLst/>
            <a:rect l="l" t="t" r="r" b="b"/>
            <a:pathLst>
              <a:path w="443230" h="443229">
                <a:moveTo>
                  <a:pt x="442987" y="0"/>
                </a:moveTo>
                <a:lnTo>
                  <a:pt x="135356" y="0"/>
                </a:lnTo>
                <a:lnTo>
                  <a:pt x="92578" y="6901"/>
                </a:lnTo>
                <a:lnTo>
                  <a:pt x="55421" y="26119"/>
                </a:lnTo>
                <a:lnTo>
                  <a:pt x="26119" y="55421"/>
                </a:lnTo>
                <a:lnTo>
                  <a:pt x="6901" y="92578"/>
                </a:lnTo>
                <a:lnTo>
                  <a:pt x="0" y="135356"/>
                </a:lnTo>
                <a:lnTo>
                  <a:pt x="2081" y="159344"/>
                </a:lnTo>
                <a:lnTo>
                  <a:pt x="8115" y="181929"/>
                </a:lnTo>
                <a:lnTo>
                  <a:pt x="17783" y="202762"/>
                </a:lnTo>
                <a:lnTo>
                  <a:pt x="30765" y="221493"/>
                </a:lnTo>
                <a:lnTo>
                  <a:pt x="17810" y="240226"/>
                </a:lnTo>
                <a:lnTo>
                  <a:pt x="8140" y="261075"/>
                </a:lnTo>
                <a:lnTo>
                  <a:pt x="2091" y="283667"/>
                </a:lnTo>
                <a:lnTo>
                  <a:pt x="0" y="307630"/>
                </a:lnTo>
                <a:lnTo>
                  <a:pt x="0" y="442987"/>
                </a:lnTo>
                <a:lnTo>
                  <a:pt x="98441" y="442987"/>
                </a:lnTo>
                <a:lnTo>
                  <a:pt x="98441" y="307630"/>
                </a:lnTo>
                <a:lnTo>
                  <a:pt x="101343" y="293263"/>
                </a:lnTo>
                <a:lnTo>
                  <a:pt x="109255" y="281530"/>
                </a:lnTo>
                <a:lnTo>
                  <a:pt x="120989" y="273618"/>
                </a:lnTo>
                <a:lnTo>
                  <a:pt x="135356" y="270717"/>
                </a:lnTo>
                <a:lnTo>
                  <a:pt x="442987" y="270717"/>
                </a:lnTo>
                <a:lnTo>
                  <a:pt x="442987" y="172274"/>
                </a:lnTo>
                <a:lnTo>
                  <a:pt x="135356" y="172274"/>
                </a:lnTo>
                <a:lnTo>
                  <a:pt x="120989" y="169372"/>
                </a:lnTo>
                <a:lnTo>
                  <a:pt x="109255" y="161460"/>
                </a:lnTo>
                <a:lnTo>
                  <a:pt x="101343" y="149725"/>
                </a:lnTo>
                <a:lnTo>
                  <a:pt x="98441" y="135356"/>
                </a:lnTo>
                <a:lnTo>
                  <a:pt x="101343" y="120989"/>
                </a:lnTo>
                <a:lnTo>
                  <a:pt x="109255" y="109255"/>
                </a:lnTo>
                <a:lnTo>
                  <a:pt x="120989" y="101343"/>
                </a:lnTo>
                <a:lnTo>
                  <a:pt x="135356" y="98441"/>
                </a:lnTo>
                <a:lnTo>
                  <a:pt x="442987" y="98441"/>
                </a:lnTo>
                <a:lnTo>
                  <a:pt x="442987" y="0"/>
                </a:lnTo>
                <a:close/>
              </a:path>
            </a:pathLst>
          </a:custGeom>
          <a:solidFill>
            <a:srgbClr val="0A41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5226465" y="0"/>
            <a:ext cx="4850982" cy="75317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9373612" y="6826646"/>
            <a:ext cx="705485" cy="705485"/>
          </a:xfrm>
          <a:custGeom>
            <a:avLst/>
            <a:gdLst/>
            <a:ahLst/>
            <a:cxnLst/>
            <a:rect l="l" t="t" r="r" b="b"/>
            <a:pathLst>
              <a:path w="705484" h="705484">
                <a:moveTo>
                  <a:pt x="705110" y="0"/>
                </a:moveTo>
                <a:lnTo>
                  <a:pt x="0" y="705110"/>
                </a:lnTo>
                <a:lnTo>
                  <a:pt x="705110" y="705110"/>
                </a:lnTo>
                <a:lnTo>
                  <a:pt x="705110" y="0"/>
                </a:lnTo>
                <a:close/>
              </a:path>
            </a:pathLst>
          </a:custGeom>
          <a:solidFill>
            <a:srgbClr val="F477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9757440" y="6930763"/>
            <a:ext cx="321310" cy="537210"/>
          </a:xfrm>
          <a:custGeom>
            <a:avLst/>
            <a:gdLst/>
            <a:ahLst/>
            <a:cxnLst/>
            <a:rect l="l" t="t" r="r" b="b"/>
            <a:pathLst>
              <a:path w="321309" h="537209">
                <a:moveTo>
                  <a:pt x="215855" y="0"/>
                </a:moveTo>
                <a:lnTo>
                  <a:pt x="0" y="215851"/>
                </a:lnTo>
                <a:lnTo>
                  <a:pt x="321282" y="537137"/>
                </a:lnTo>
                <a:lnTo>
                  <a:pt x="321282" y="105426"/>
                </a:lnTo>
                <a:lnTo>
                  <a:pt x="215855" y="0"/>
                </a:lnTo>
                <a:close/>
              </a:path>
            </a:pathLst>
          </a:custGeom>
          <a:solidFill>
            <a:srgbClr val="FFBF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5B5B5D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EB5D8-1A47-4EB3-B197-F99FD01F3AF6}" type="datetime1">
              <a:rPr lang="en-US" smtClean="0"/>
              <a:pPr/>
              <a:t>5/15/2024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5B5B5D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3872" y="1739455"/>
            <a:ext cx="4383691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9886" y="1739455"/>
            <a:ext cx="4383691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3BD81-A805-497E-A274-026DC6853B97}" type="datetime1">
              <a:rPr lang="en-US" smtClean="0"/>
              <a:pPr/>
              <a:t>5/15/2024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5B5B5D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E72BB-89E5-43DB-9880-A58B5352575F}" type="datetime1">
              <a:rPr lang="en-US" smtClean="0"/>
              <a:pPr/>
              <a:t>5/15/2024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-1277" y="3686885"/>
            <a:ext cx="10080625" cy="3873500"/>
          </a:xfrm>
          <a:custGeom>
            <a:avLst/>
            <a:gdLst/>
            <a:ahLst/>
            <a:cxnLst/>
            <a:rect l="l" t="t" r="r" b="b"/>
            <a:pathLst>
              <a:path w="10080625" h="3873500">
                <a:moveTo>
                  <a:pt x="0" y="3873113"/>
                </a:moveTo>
                <a:lnTo>
                  <a:pt x="10080000" y="3873113"/>
                </a:lnTo>
                <a:lnTo>
                  <a:pt x="10080000" y="0"/>
                </a:lnTo>
                <a:lnTo>
                  <a:pt x="0" y="0"/>
                </a:lnTo>
                <a:lnTo>
                  <a:pt x="0" y="3873113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-1277" y="0"/>
            <a:ext cx="10080625" cy="7560309"/>
          </a:xfrm>
          <a:custGeom>
            <a:avLst/>
            <a:gdLst/>
            <a:ahLst/>
            <a:cxnLst/>
            <a:rect l="l" t="t" r="r" b="b"/>
            <a:pathLst>
              <a:path w="10080625" h="7560309">
                <a:moveTo>
                  <a:pt x="0" y="0"/>
                </a:moveTo>
                <a:lnTo>
                  <a:pt x="10080000" y="0"/>
                </a:lnTo>
                <a:lnTo>
                  <a:pt x="10080000" y="7560000"/>
                </a:lnTo>
                <a:lnTo>
                  <a:pt x="0" y="756000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E7E7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218265" y="6720054"/>
            <a:ext cx="932587" cy="441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57361" y="7071655"/>
            <a:ext cx="271145" cy="99060"/>
          </a:xfrm>
          <a:custGeom>
            <a:avLst/>
            <a:gdLst/>
            <a:ahLst/>
            <a:cxnLst/>
            <a:rect l="l" t="t" r="r" b="b"/>
            <a:pathLst>
              <a:path w="271144" h="99059">
                <a:moveTo>
                  <a:pt x="270713" y="0"/>
                </a:moveTo>
                <a:lnTo>
                  <a:pt x="0" y="0"/>
                </a:lnTo>
                <a:lnTo>
                  <a:pt x="0" y="98442"/>
                </a:lnTo>
                <a:lnTo>
                  <a:pt x="140525" y="98442"/>
                </a:lnTo>
                <a:lnTo>
                  <a:pt x="184712" y="91040"/>
                </a:lnTo>
                <a:lnTo>
                  <a:pt x="222785" y="70498"/>
                </a:lnTo>
                <a:lnTo>
                  <a:pt x="252275" y="39318"/>
                </a:lnTo>
                <a:lnTo>
                  <a:pt x="270713" y="0"/>
                </a:lnTo>
                <a:close/>
              </a:path>
            </a:pathLst>
          </a:custGeom>
          <a:solidFill>
            <a:srgbClr val="EC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85087" y="6727111"/>
            <a:ext cx="443230" cy="443230"/>
          </a:xfrm>
          <a:custGeom>
            <a:avLst/>
            <a:gdLst/>
            <a:ahLst/>
            <a:cxnLst/>
            <a:rect l="l" t="t" r="r" b="b"/>
            <a:pathLst>
              <a:path w="443230" h="443229">
                <a:moveTo>
                  <a:pt x="442987" y="0"/>
                </a:moveTo>
                <a:lnTo>
                  <a:pt x="135356" y="0"/>
                </a:lnTo>
                <a:lnTo>
                  <a:pt x="92578" y="6901"/>
                </a:lnTo>
                <a:lnTo>
                  <a:pt x="55421" y="26119"/>
                </a:lnTo>
                <a:lnTo>
                  <a:pt x="26119" y="55421"/>
                </a:lnTo>
                <a:lnTo>
                  <a:pt x="6901" y="92578"/>
                </a:lnTo>
                <a:lnTo>
                  <a:pt x="0" y="135356"/>
                </a:lnTo>
                <a:lnTo>
                  <a:pt x="2081" y="159344"/>
                </a:lnTo>
                <a:lnTo>
                  <a:pt x="8115" y="181929"/>
                </a:lnTo>
                <a:lnTo>
                  <a:pt x="17783" y="202762"/>
                </a:lnTo>
                <a:lnTo>
                  <a:pt x="30765" y="221493"/>
                </a:lnTo>
                <a:lnTo>
                  <a:pt x="17810" y="240226"/>
                </a:lnTo>
                <a:lnTo>
                  <a:pt x="8140" y="261075"/>
                </a:lnTo>
                <a:lnTo>
                  <a:pt x="2091" y="283667"/>
                </a:lnTo>
                <a:lnTo>
                  <a:pt x="0" y="307630"/>
                </a:lnTo>
                <a:lnTo>
                  <a:pt x="0" y="442987"/>
                </a:lnTo>
                <a:lnTo>
                  <a:pt x="98441" y="442987"/>
                </a:lnTo>
                <a:lnTo>
                  <a:pt x="98441" y="307630"/>
                </a:lnTo>
                <a:lnTo>
                  <a:pt x="101343" y="293263"/>
                </a:lnTo>
                <a:lnTo>
                  <a:pt x="109255" y="281530"/>
                </a:lnTo>
                <a:lnTo>
                  <a:pt x="120989" y="273618"/>
                </a:lnTo>
                <a:lnTo>
                  <a:pt x="135356" y="270717"/>
                </a:lnTo>
                <a:lnTo>
                  <a:pt x="442987" y="270717"/>
                </a:lnTo>
                <a:lnTo>
                  <a:pt x="442987" y="172274"/>
                </a:lnTo>
                <a:lnTo>
                  <a:pt x="135356" y="172274"/>
                </a:lnTo>
                <a:lnTo>
                  <a:pt x="120989" y="169372"/>
                </a:lnTo>
                <a:lnTo>
                  <a:pt x="109255" y="161460"/>
                </a:lnTo>
                <a:lnTo>
                  <a:pt x="101343" y="149725"/>
                </a:lnTo>
                <a:lnTo>
                  <a:pt x="98441" y="135356"/>
                </a:lnTo>
                <a:lnTo>
                  <a:pt x="101343" y="120989"/>
                </a:lnTo>
                <a:lnTo>
                  <a:pt x="109255" y="109255"/>
                </a:lnTo>
                <a:lnTo>
                  <a:pt x="120989" y="101343"/>
                </a:lnTo>
                <a:lnTo>
                  <a:pt x="135356" y="98441"/>
                </a:lnTo>
                <a:lnTo>
                  <a:pt x="442987" y="98441"/>
                </a:lnTo>
                <a:lnTo>
                  <a:pt x="442987" y="0"/>
                </a:lnTo>
                <a:close/>
              </a:path>
            </a:pathLst>
          </a:custGeom>
          <a:solidFill>
            <a:srgbClr val="0A41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E8189-C7F9-499F-8841-68B1D7C907EA}" type="datetime1">
              <a:rPr lang="en-US" smtClean="0"/>
              <a:pPr/>
              <a:t>5/15/2024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5162" y="938134"/>
            <a:ext cx="7727124" cy="1242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5B5B5D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3872" y="1739455"/>
            <a:ext cx="9069705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6333" y="7033450"/>
            <a:ext cx="322478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3872" y="7033450"/>
            <a:ext cx="2317813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D195F-F8D9-4119-A6F5-03FD95BC2DDC}" type="datetime1">
              <a:rPr lang="en-US" smtClean="0"/>
              <a:pPr/>
              <a:t>5/15/2024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55764" y="7033450"/>
            <a:ext cx="2317813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2">
            <a:extLst>
              <a:ext uri="{FF2B5EF4-FFF2-40B4-BE49-F238E27FC236}">
                <a16:creationId xmlns:a16="http://schemas.microsoft.com/office/drawing/2014/main" id="{D695E37D-3D30-4A90-9954-E06B9D3B1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75"/>
            <a:ext cx="10077450" cy="7559675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5123" name="object 3">
            <a:extLst>
              <a:ext uri="{FF2B5EF4-FFF2-40B4-BE49-F238E27FC236}">
                <a16:creationId xmlns:a16="http://schemas.microsoft.com/office/drawing/2014/main" id="{298C3F3E-E524-45DA-B892-1817078BF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206" y="1613335"/>
            <a:ext cx="84582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3048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-RU" sz="3600" b="1" spc="-1" dirty="0">
                <a:solidFill>
                  <a:schemeClr val="bg1"/>
                </a:solidFill>
                <a:latin typeface="Calibri"/>
                <a:ea typeface="Calibri"/>
              </a:rPr>
              <a:t>Выпускная квалификационная работа</a:t>
            </a:r>
            <a:endParaRPr lang="ru-RU" sz="3600" b="1" spc="-1" dirty="0">
              <a:solidFill>
                <a:schemeClr val="bg1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-RU" sz="3600" b="1" spc="-1" dirty="0">
                <a:solidFill>
                  <a:schemeClr val="bg1"/>
                </a:solidFill>
                <a:latin typeface="Calibri"/>
                <a:ea typeface="Calibri"/>
              </a:rPr>
              <a:t>Тема: «</a:t>
            </a:r>
            <a:r>
              <a:rPr lang="ru-RU" sz="3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Разработка в сфере гостеприимства: реализация </a:t>
            </a:r>
            <a:r>
              <a:rPr lang="en-US" sz="3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</a:t>
            </a:r>
            <a:r>
              <a:rPr lang="ru-RU" sz="32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ackend</a:t>
            </a:r>
            <a:r>
              <a:rPr lang="ru-RU" sz="3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-приложения для общения и знакомств между посетителями заведения с гарантией приватности</a:t>
            </a:r>
            <a:r>
              <a:rPr lang="ru-RU" sz="3600" b="1" spc="-1" dirty="0">
                <a:solidFill>
                  <a:schemeClr val="bg1"/>
                </a:solidFill>
                <a:latin typeface="Calibri"/>
                <a:ea typeface="Calibri"/>
              </a:rPr>
              <a:t>»</a:t>
            </a:r>
            <a:endParaRPr lang="ru-RU" sz="3600" b="1" spc="-1" dirty="0">
              <a:solidFill>
                <a:schemeClr val="bg1"/>
              </a:solidFill>
              <a:latin typeface="Arial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747A3E42-3A84-4151-9F74-A66538AD09C8}"/>
              </a:ext>
            </a:extLst>
          </p:cNvPr>
          <p:cNvGrpSpPr/>
          <p:nvPr/>
        </p:nvGrpSpPr>
        <p:grpSpPr>
          <a:xfrm>
            <a:off x="387350" y="421908"/>
            <a:ext cx="2895600" cy="844918"/>
            <a:chOff x="1423988" y="1036638"/>
            <a:chExt cx="3314700" cy="1017587"/>
          </a:xfrm>
        </p:grpSpPr>
        <p:sp>
          <p:nvSpPr>
            <p:cNvPr id="5124" name="object 5">
              <a:extLst>
                <a:ext uri="{FF2B5EF4-FFF2-40B4-BE49-F238E27FC236}">
                  <a16:creationId xmlns:a16="http://schemas.microsoft.com/office/drawing/2014/main" id="{58F4A91D-197D-4B0F-B75C-0201F7EA2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0488" y="1036638"/>
              <a:ext cx="2108200" cy="998537"/>
            </a:xfrm>
            <a:prstGeom prst="rect">
              <a:avLst/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5125" name="object 6">
              <a:extLst>
                <a:ext uri="{FF2B5EF4-FFF2-40B4-BE49-F238E27FC236}">
                  <a16:creationId xmlns:a16="http://schemas.microsoft.com/office/drawing/2014/main" id="{CCBA5C74-6946-47B4-B507-E6F5B093F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4513" y="1831975"/>
              <a:ext cx="612775" cy="222250"/>
            </a:xfrm>
            <a:custGeom>
              <a:avLst/>
              <a:gdLst>
                <a:gd name="T0" fmla="*/ 612273 w 612775"/>
                <a:gd name="T1" fmla="*/ 0 h 222885"/>
                <a:gd name="T2" fmla="*/ 0 w 612775"/>
                <a:gd name="T3" fmla="*/ 0 h 222885"/>
                <a:gd name="T4" fmla="*/ 0 w 612775"/>
                <a:gd name="T5" fmla="*/ 216381 h 222885"/>
                <a:gd name="T6" fmla="*/ 317826 w 612775"/>
                <a:gd name="T7" fmla="*/ 216381 h 222885"/>
                <a:gd name="T8" fmla="*/ 369176 w 612775"/>
                <a:gd name="T9" fmla="*/ 212200 h 222885"/>
                <a:gd name="T10" fmla="*/ 417767 w 612775"/>
                <a:gd name="T11" fmla="*/ 200109 h 222885"/>
                <a:gd name="T12" fmla="*/ 462900 w 612775"/>
                <a:gd name="T13" fmla="*/ 180800 h 222885"/>
                <a:gd name="T14" fmla="*/ 503877 w 612775"/>
                <a:gd name="T15" fmla="*/ 154958 h 222885"/>
                <a:gd name="T16" fmla="*/ 540001 w 612775"/>
                <a:gd name="T17" fmla="*/ 123272 h 222885"/>
                <a:gd name="T18" fmla="*/ 570574 w 612775"/>
                <a:gd name="T19" fmla="*/ 86423 h 222885"/>
                <a:gd name="T20" fmla="*/ 594897 w 612775"/>
                <a:gd name="T21" fmla="*/ 45104 h 222885"/>
                <a:gd name="T22" fmla="*/ 612273 w 612775"/>
                <a:gd name="T23" fmla="*/ 0 h 22288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12775" h="222885">
                  <a:moveTo>
                    <a:pt x="612273" y="0"/>
                  </a:moveTo>
                  <a:lnTo>
                    <a:pt x="0" y="0"/>
                  </a:lnTo>
                  <a:lnTo>
                    <a:pt x="0" y="222644"/>
                  </a:lnTo>
                  <a:lnTo>
                    <a:pt x="317826" y="222644"/>
                  </a:lnTo>
                  <a:lnTo>
                    <a:pt x="369176" y="218341"/>
                  </a:lnTo>
                  <a:lnTo>
                    <a:pt x="417767" y="205901"/>
                  </a:lnTo>
                  <a:lnTo>
                    <a:pt x="462900" y="186033"/>
                  </a:lnTo>
                  <a:lnTo>
                    <a:pt x="503877" y="159443"/>
                  </a:lnTo>
                  <a:lnTo>
                    <a:pt x="540001" y="126837"/>
                  </a:lnTo>
                  <a:lnTo>
                    <a:pt x="570574" y="88924"/>
                  </a:lnTo>
                  <a:lnTo>
                    <a:pt x="594897" y="46409"/>
                  </a:lnTo>
                  <a:lnTo>
                    <a:pt x="612273" y="0"/>
                  </a:lnTo>
                  <a:close/>
                </a:path>
              </a:pathLst>
            </a:custGeom>
            <a:solidFill>
              <a:srgbClr val="EC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5126" name="object 7">
              <a:extLst>
                <a:ext uri="{FF2B5EF4-FFF2-40B4-BE49-F238E27FC236}">
                  <a16:creationId xmlns:a16="http://schemas.microsoft.com/office/drawing/2014/main" id="{3A78345E-F7D3-4EBB-A2F9-B9C7542BD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988" y="1052513"/>
              <a:ext cx="1001712" cy="1001712"/>
            </a:xfrm>
            <a:custGeom>
              <a:avLst/>
              <a:gdLst>
                <a:gd name="T0" fmla="*/ 998729 w 1002030"/>
                <a:gd name="T1" fmla="*/ 0 h 1002030"/>
                <a:gd name="T2" fmla="*/ 305166 w 1002030"/>
                <a:gd name="T3" fmla="*/ 0 h 1002030"/>
                <a:gd name="T4" fmla="*/ 255676 w 1002030"/>
                <a:gd name="T5" fmla="*/ 3997 h 1002030"/>
                <a:gd name="T6" fmla="*/ 208724 w 1002030"/>
                <a:gd name="T7" fmla="*/ 15559 h 1002030"/>
                <a:gd name="T8" fmla="*/ 164940 w 1002030"/>
                <a:gd name="T9" fmla="*/ 34066 h 1002030"/>
                <a:gd name="T10" fmla="*/ 124948 w 1002030"/>
                <a:gd name="T11" fmla="*/ 58885 h 1002030"/>
                <a:gd name="T12" fmla="*/ 89396 w 1002030"/>
                <a:gd name="T13" fmla="*/ 89396 h 1002030"/>
                <a:gd name="T14" fmla="*/ 58885 w 1002030"/>
                <a:gd name="T15" fmla="*/ 124949 h 1002030"/>
                <a:gd name="T16" fmla="*/ 34065 w 1002030"/>
                <a:gd name="T17" fmla="*/ 164941 h 1002030"/>
                <a:gd name="T18" fmla="*/ 15559 w 1002030"/>
                <a:gd name="T19" fmla="*/ 208725 h 1002030"/>
                <a:gd name="T20" fmla="*/ 3997 w 1002030"/>
                <a:gd name="T21" fmla="*/ 255677 h 1002030"/>
                <a:gd name="T22" fmla="*/ 0 w 1002030"/>
                <a:gd name="T23" fmla="*/ 305167 h 1002030"/>
                <a:gd name="T24" fmla="*/ 4698 w 1002030"/>
                <a:gd name="T25" fmla="*/ 359249 h 1002030"/>
                <a:gd name="T26" fmla="*/ 18293 w 1002030"/>
                <a:gd name="T27" fmla="*/ 410169 h 1002030"/>
                <a:gd name="T28" fmla="*/ 40086 w 1002030"/>
                <a:gd name="T29" fmla="*/ 457138 h 1002030"/>
                <a:gd name="T30" fmla="*/ 69356 w 1002030"/>
                <a:gd name="T31" fmla="*/ 499365 h 1002030"/>
                <a:gd name="T32" fmla="*/ 40150 w 1002030"/>
                <a:gd name="T33" fmla="*/ 541600 h 1002030"/>
                <a:gd name="T34" fmla="*/ 18350 w 1002030"/>
                <a:gd name="T35" fmla="*/ 588602 h 1002030"/>
                <a:gd name="T36" fmla="*/ 4717 w 1002030"/>
                <a:gd name="T37" fmla="*/ 639538 h 1002030"/>
                <a:gd name="T38" fmla="*/ 0 w 1002030"/>
                <a:gd name="T39" fmla="*/ 693564 h 1002030"/>
                <a:gd name="T40" fmla="*/ 0 w 1002030"/>
                <a:gd name="T41" fmla="*/ 998730 h 1002030"/>
                <a:gd name="T42" fmla="*/ 221937 w 1002030"/>
                <a:gd name="T43" fmla="*/ 998730 h 1002030"/>
                <a:gd name="T44" fmla="*/ 221937 w 1002030"/>
                <a:gd name="T45" fmla="*/ 693564 h 1002030"/>
                <a:gd name="T46" fmla="*/ 228477 w 1002030"/>
                <a:gd name="T47" fmla="*/ 661172 h 1002030"/>
                <a:gd name="T48" fmla="*/ 246322 w 1002030"/>
                <a:gd name="T49" fmla="*/ 634714 h 1002030"/>
                <a:gd name="T50" fmla="*/ 272771 w 1002030"/>
                <a:gd name="T51" fmla="*/ 616879 h 1002030"/>
                <a:gd name="T52" fmla="*/ 305166 w 1002030"/>
                <a:gd name="T53" fmla="*/ 610337 h 1002030"/>
                <a:gd name="T54" fmla="*/ 998729 w 1002030"/>
                <a:gd name="T55" fmla="*/ 610337 h 1002030"/>
                <a:gd name="T56" fmla="*/ 998729 w 1002030"/>
                <a:gd name="T57" fmla="*/ 388398 h 1002030"/>
                <a:gd name="T58" fmla="*/ 305166 w 1002030"/>
                <a:gd name="T59" fmla="*/ 388398 h 1002030"/>
                <a:gd name="T60" fmla="*/ 272771 w 1002030"/>
                <a:gd name="T61" fmla="*/ 381857 h 1002030"/>
                <a:gd name="T62" fmla="*/ 246322 w 1002030"/>
                <a:gd name="T63" fmla="*/ 364014 h 1002030"/>
                <a:gd name="T64" fmla="*/ 228477 w 1002030"/>
                <a:gd name="T65" fmla="*/ 337563 h 1002030"/>
                <a:gd name="T66" fmla="*/ 221937 w 1002030"/>
                <a:gd name="T67" fmla="*/ 305167 h 1002030"/>
                <a:gd name="T68" fmla="*/ 228477 w 1002030"/>
                <a:gd name="T69" fmla="*/ 272772 h 1002030"/>
                <a:gd name="T70" fmla="*/ 246322 w 1002030"/>
                <a:gd name="T71" fmla="*/ 246323 h 1002030"/>
                <a:gd name="T72" fmla="*/ 272771 w 1002030"/>
                <a:gd name="T73" fmla="*/ 228478 h 1002030"/>
                <a:gd name="T74" fmla="*/ 305166 w 1002030"/>
                <a:gd name="T75" fmla="*/ 221938 h 1002030"/>
                <a:gd name="T76" fmla="*/ 998729 w 1002030"/>
                <a:gd name="T77" fmla="*/ 221938 h 1002030"/>
                <a:gd name="T78" fmla="*/ 998729 w 1002030"/>
                <a:gd name="T79" fmla="*/ 0 h 100203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002030" h="1002030">
                  <a:moveTo>
                    <a:pt x="1001904" y="0"/>
                  </a:moveTo>
                  <a:lnTo>
                    <a:pt x="306136" y="0"/>
                  </a:lnTo>
                  <a:lnTo>
                    <a:pt x="256486" y="4007"/>
                  </a:lnTo>
                  <a:lnTo>
                    <a:pt x="209384" y="15609"/>
                  </a:lnTo>
                  <a:lnTo>
                    <a:pt x="165461" y="34176"/>
                  </a:lnTo>
                  <a:lnTo>
                    <a:pt x="125348" y="59075"/>
                  </a:lnTo>
                  <a:lnTo>
                    <a:pt x="89676" y="89676"/>
                  </a:lnTo>
                  <a:lnTo>
                    <a:pt x="59075" y="125349"/>
                  </a:lnTo>
                  <a:lnTo>
                    <a:pt x="34175" y="165462"/>
                  </a:lnTo>
                  <a:lnTo>
                    <a:pt x="15609" y="209385"/>
                  </a:lnTo>
                  <a:lnTo>
                    <a:pt x="4007" y="256487"/>
                  </a:lnTo>
                  <a:lnTo>
                    <a:pt x="0" y="306137"/>
                  </a:lnTo>
                  <a:lnTo>
                    <a:pt x="4708" y="360389"/>
                  </a:lnTo>
                  <a:lnTo>
                    <a:pt x="18353" y="411471"/>
                  </a:lnTo>
                  <a:lnTo>
                    <a:pt x="40216" y="458589"/>
                  </a:lnTo>
                  <a:lnTo>
                    <a:pt x="69576" y="500955"/>
                  </a:lnTo>
                  <a:lnTo>
                    <a:pt x="40280" y="543320"/>
                  </a:lnTo>
                  <a:lnTo>
                    <a:pt x="18410" y="590472"/>
                  </a:lnTo>
                  <a:lnTo>
                    <a:pt x="4729" y="641570"/>
                  </a:lnTo>
                  <a:lnTo>
                    <a:pt x="0" y="695769"/>
                  </a:lnTo>
                  <a:lnTo>
                    <a:pt x="0" y="1001905"/>
                  </a:lnTo>
                  <a:lnTo>
                    <a:pt x="222644" y="1001905"/>
                  </a:lnTo>
                  <a:lnTo>
                    <a:pt x="222644" y="695769"/>
                  </a:lnTo>
                  <a:lnTo>
                    <a:pt x="229207" y="663272"/>
                  </a:lnTo>
                  <a:lnTo>
                    <a:pt x="247102" y="636733"/>
                  </a:lnTo>
                  <a:lnTo>
                    <a:pt x="273641" y="618839"/>
                  </a:lnTo>
                  <a:lnTo>
                    <a:pt x="306136" y="612277"/>
                  </a:lnTo>
                  <a:lnTo>
                    <a:pt x="1001904" y="612277"/>
                  </a:lnTo>
                  <a:lnTo>
                    <a:pt x="1001904" y="389632"/>
                  </a:lnTo>
                  <a:lnTo>
                    <a:pt x="306136" y="389632"/>
                  </a:lnTo>
                  <a:lnTo>
                    <a:pt x="273641" y="383069"/>
                  </a:lnTo>
                  <a:lnTo>
                    <a:pt x="247102" y="365174"/>
                  </a:lnTo>
                  <a:lnTo>
                    <a:pt x="229207" y="338633"/>
                  </a:lnTo>
                  <a:lnTo>
                    <a:pt x="222644" y="306137"/>
                  </a:lnTo>
                  <a:lnTo>
                    <a:pt x="229207" y="273642"/>
                  </a:lnTo>
                  <a:lnTo>
                    <a:pt x="247102" y="247103"/>
                  </a:lnTo>
                  <a:lnTo>
                    <a:pt x="273641" y="229208"/>
                  </a:lnTo>
                  <a:lnTo>
                    <a:pt x="306136" y="222646"/>
                  </a:lnTo>
                  <a:lnTo>
                    <a:pt x="1001904" y="222646"/>
                  </a:lnTo>
                  <a:lnTo>
                    <a:pt x="1001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</p:grpSp>
      <p:sp>
        <p:nvSpPr>
          <p:cNvPr id="8" name="object 3">
            <a:extLst>
              <a:ext uri="{FF2B5EF4-FFF2-40B4-BE49-F238E27FC236}">
                <a16:creationId xmlns:a16="http://schemas.microsoft.com/office/drawing/2014/main" id="{E7C033F6-2816-4227-BBF9-4B49FEA55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007" y="5487817"/>
            <a:ext cx="9105900" cy="219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3048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tabLst>
                <a:tab pos="0" algn="l"/>
              </a:tabLst>
            </a:pPr>
            <a:r>
              <a:rPr lang="ru-RU" sz="2800" spc="-1" dirty="0">
                <a:solidFill>
                  <a:schemeClr val="bg1"/>
                </a:solidFill>
                <a:latin typeface="Calibri"/>
                <a:ea typeface="Calibri"/>
              </a:rPr>
              <a:t>Руководитель:                      		Студент гр. ЭПИ-41:</a:t>
            </a:r>
          </a:p>
          <a:p>
            <a:pPr algn="just">
              <a:tabLst>
                <a:tab pos="0" algn="l"/>
              </a:tabLst>
            </a:pPr>
            <a:r>
              <a:rPr lang="ru-RU" sz="2800" spc="-1" dirty="0">
                <a:solidFill>
                  <a:schemeClr val="bg1"/>
                </a:solidFill>
                <a:latin typeface="Calibri"/>
                <a:ea typeface="Calibri"/>
              </a:rPr>
              <a:t>Александрова Е.В.               		Петров И.С.</a:t>
            </a:r>
            <a:endParaRPr lang="ru-RU" sz="2800" spc="-1" dirty="0">
              <a:solidFill>
                <a:schemeClr val="bg1"/>
              </a:solidFill>
              <a:latin typeface="Arial"/>
            </a:endParaRPr>
          </a:p>
          <a:p>
            <a:pPr algn="just">
              <a:tabLst>
                <a:tab pos="0" algn="l"/>
              </a:tabLst>
            </a:pPr>
            <a:r>
              <a:rPr lang="ru-RU" sz="2800" spc="-1" dirty="0">
                <a:solidFill>
                  <a:schemeClr val="bg1"/>
                </a:solidFill>
                <a:latin typeface="Calibri"/>
                <a:ea typeface="Calibri"/>
              </a:rPr>
              <a:t>       </a:t>
            </a:r>
          </a:p>
          <a:p>
            <a:pPr algn="just">
              <a:tabLst>
                <a:tab pos="0" algn="l"/>
              </a:tabLst>
            </a:pPr>
            <a:r>
              <a:rPr lang="ru-RU" sz="2800" spc="-1" dirty="0">
                <a:solidFill>
                  <a:schemeClr val="bg1"/>
                </a:solidFill>
                <a:latin typeface="Calibri"/>
                <a:ea typeface="Calibri"/>
              </a:rPr>
              <a:t>						</a:t>
            </a:r>
            <a:endParaRPr lang="ru-RU" sz="2800" spc="-1" dirty="0">
              <a:solidFill>
                <a:schemeClr val="bg1"/>
              </a:solidFill>
              <a:latin typeface="Arial"/>
            </a:endParaRPr>
          </a:p>
          <a:p>
            <a:pPr algn="ctr" eaLnBrk="1" hangingPunct="1">
              <a:lnSpc>
                <a:spcPct val="102000"/>
              </a:lnSpc>
              <a:spcBef>
                <a:spcPts val="63"/>
              </a:spcBef>
            </a:pPr>
            <a:r>
              <a:rPr lang="ru-RU" altLang="ru-RU" sz="2800" dirty="0">
                <a:solidFill>
                  <a:srgbClr val="E6E6E6"/>
                </a:solidFill>
                <a:latin typeface="DIN Pro Light" pitchFamily="34" charset="0"/>
                <a:ea typeface="DIN Pro Light" pitchFamily="34" charset="0"/>
                <a:cs typeface="DIN Pro Light" pitchFamily="34" charset="0"/>
              </a:rPr>
              <a:t>.</a:t>
            </a:r>
            <a:endParaRPr lang="ru-RU" altLang="ru-RU" sz="2800" dirty="0">
              <a:latin typeface="DIN Pro Light" pitchFamily="34" charset="0"/>
              <a:ea typeface="DIN Pro Light" pitchFamily="34" charset="0"/>
              <a:cs typeface="DIN Pro Light" pitchFamily="34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3" name="Google Shape;226;p3"/>
          <p:cNvSpPr/>
          <p:nvPr/>
        </p:nvSpPr>
        <p:spPr>
          <a:xfrm>
            <a:off x="410285" y="504825"/>
            <a:ext cx="9070920" cy="79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ru-RU" sz="3600" b="1" strike="noStrike" spc="-1" dirty="0">
              <a:latin typeface="Arial"/>
            </a:endParaRPr>
          </a:p>
        </p:txBody>
      </p:sp>
      <p:sp>
        <p:nvSpPr>
          <p:cNvPr id="4" name="Google Shape;227;p3"/>
          <p:cNvSpPr/>
          <p:nvPr/>
        </p:nvSpPr>
        <p:spPr>
          <a:xfrm>
            <a:off x="539640" y="1571625"/>
            <a:ext cx="8962200" cy="4018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ru-RU" sz="2800" b="0" strike="noStrike" spc="-1" dirty="0">
              <a:latin typeface="Arial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/>
              <a:pPr/>
              <a:t>10</a:t>
            </a:fld>
            <a:endParaRPr lang="ru-RU" sz="24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2ED674E-1D8B-4440-BAC6-507A2557A6CE}"/>
              </a:ext>
            </a:extLst>
          </p:cNvPr>
          <p:cNvSpPr/>
          <p:nvPr/>
        </p:nvSpPr>
        <p:spPr>
          <a:xfrm>
            <a:off x="1960830" y="709629"/>
            <a:ext cx="61494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История разработки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D344CE8-0BF2-4893-A7A2-969EA07CFA9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08020" y="1884269"/>
            <a:ext cx="9206092" cy="359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423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3" name="Google Shape;226;p3"/>
          <p:cNvSpPr/>
          <p:nvPr/>
        </p:nvSpPr>
        <p:spPr>
          <a:xfrm>
            <a:off x="410285" y="504825"/>
            <a:ext cx="9070920" cy="79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ru-RU" sz="3600" b="1" strike="noStrike" spc="-1" dirty="0">
              <a:latin typeface="Arial"/>
            </a:endParaRPr>
          </a:p>
        </p:txBody>
      </p:sp>
      <p:sp>
        <p:nvSpPr>
          <p:cNvPr id="4" name="Google Shape;227;p3"/>
          <p:cNvSpPr/>
          <p:nvPr/>
        </p:nvSpPr>
        <p:spPr>
          <a:xfrm>
            <a:off x="539640" y="1571625"/>
            <a:ext cx="8962200" cy="4018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ru-RU" sz="2800" b="0" strike="noStrike" spc="-1" dirty="0">
              <a:latin typeface="Arial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/>
              <a:pPr/>
              <a:t>11</a:t>
            </a:fld>
            <a:endParaRPr lang="ru-RU" sz="24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EDA2366-0A27-4DE8-840C-8CC9B345E75C}"/>
              </a:ext>
            </a:extLst>
          </p:cNvPr>
          <p:cNvSpPr/>
          <p:nvPr/>
        </p:nvSpPr>
        <p:spPr>
          <a:xfrm>
            <a:off x="3816350" y="815872"/>
            <a:ext cx="187634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Вывод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EA1A539-EFF2-4DE4-9E8B-285C8548AB8D}"/>
              </a:ext>
            </a:extLst>
          </p:cNvPr>
          <p:cNvSpPr/>
          <p:nvPr/>
        </p:nvSpPr>
        <p:spPr>
          <a:xfrm>
            <a:off x="238206" y="2067144"/>
            <a:ext cx="6016543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indent="450215"/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Весь код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ackend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-приложения для общения и знакомств между посетителями заведения с гарантией приватности можно найти на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GitHub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https://github.com/RedArmyIsStrongestAll/small-chat.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A241E03-A054-477A-92BC-20873FD44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550" y="1833634"/>
            <a:ext cx="3624723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390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2">
            <a:extLst>
              <a:ext uri="{FF2B5EF4-FFF2-40B4-BE49-F238E27FC236}">
                <a16:creationId xmlns:a16="http://schemas.microsoft.com/office/drawing/2014/main" id="{D695E37D-3D30-4A90-9954-E06B9D3B1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2760" y="0"/>
            <a:ext cx="10077450" cy="7559675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/>
              <a:pPr/>
              <a:t>12</a:t>
            </a:fld>
            <a:endParaRPr lang="ru-RU" sz="2400" dirty="0"/>
          </a:p>
        </p:txBody>
      </p:sp>
      <p:sp>
        <p:nvSpPr>
          <p:cNvPr id="14" name="Google Shape;227;p3"/>
          <p:cNvSpPr/>
          <p:nvPr/>
        </p:nvSpPr>
        <p:spPr>
          <a:xfrm>
            <a:off x="536575" y="1770609"/>
            <a:ext cx="8962200" cy="4018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ru-RU" sz="28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6027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3" name="Google Shape;226;p3"/>
          <p:cNvSpPr/>
          <p:nvPr/>
        </p:nvSpPr>
        <p:spPr>
          <a:xfrm>
            <a:off x="410285" y="504825"/>
            <a:ext cx="9070920" cy="79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ru-RU" sz="3600" b="1" strike="noStrike" spc="-1" dirty="0">
              <a:latin typeface="Arial"/>
            </a:endParaRPr>
          </a:p>
        </p:txBody>
      </p:sp>
      <p:sp>
        <p:nvSpPr>
          <p:cNvPr id="4" name="Google Shape;227;p3"/>
          <p:cNvSpPr/>
          <p:nvPr/>
        </p:nvSpPr>
        <p:spPr>
          <a:xfrm>
            <a:off x="539640" y="1571625"/>
            <a:ext cx="8962200" cy="4018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ru-RU" sz="2800" b="0" strike="noStrike" spc="-1" dirty="0">
              <a:latin typeface="Arial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/>
              <a:pPr/>
              <a:t>2</a:t>
            </a:fld>
            <a:endParaRPr lang="ru-RU" sz="24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EDA2366-0A27-4DE8-840C-8CC9B345E75C}"/>
              </a:ext>
            </a:extLst>
          </p:cNvPr>
          <p:cNvSpPr/>
          <p:nvPr/>
        </p:nvSpPr>
        <p:spPr>
          <a:xfrm>
            <a:off x="2788532" y="669416"/>
            <a:ext cx="42466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Актуальность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BF3FF7F-F503-4233-8772-21F7A800A1F9}"/>
              </a:ext>
            </a:extLst>
          </p:cNvPr>
          <p:cNvSpPr/>
          <p:nvPr/>
        </p:nvSpPr>
        <p:spPr>
          <a:xfrm>
            <a:off x="554204" y="1873087"/>
            <a:ext cx="9516896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Tx/>
              <a:buAutoNum type="arabicParenR"/>
            </a:pPr>
            <a:r>
              <a:rPr lang="ru-RU" sz="2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Предпочтение знакомиться через интернет, но не в живую</a:t>
            </a:r>
          </a:p>
          <a:p>
            <a:pPr marL="457200" indent="-457200">
              <a:buFontTx/>
              <a:buAutoNum type="arabicParenR"/>
            </a:pPr>
            <a:r>
              <a:rPr lang="ru-RU" sz="2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Желание нахождения новых дружеских, но не романтических связей</a:t>
            </a:r>
          </a:p>
          <a:p>
            <a:pPr marL="457200" indent="-457200">
              <a:buFontTx/>
              <a:buAutoNum type="arabicParenR"/>
            </a:pPr>
            <a:r>
              <a:rPr lang="ru-RU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Проблема чувства стыда, которое может быть смягчено </a:t>
            </a:r>
            <a:r>
              <a:rPr lang="ru-RU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гаарнтией</a:t>
            </a:r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приватности</a:t>
            </a:r>
            <a:endParaRPr lang="ru-RU" sz="2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0648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3" name="Google Shape;226;p3"/>
          <p:cNvSpPr/>
          <p:nvPr/>
        </p:nvSpPr>
        <p:spPr>
          <a:xfrm>
            <a:off x="410285" y="504825"/>
            <a:ext cx="9070920" cy="79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ru-RU" sz="3600" b="1" strike="noStrike" spc="-1" dirty="0">
              <a:latin typeface="Arial"/>
            </a:endParaRPr>
          </a:p>
        </p:txBody>
      </p:sp>
      <p:sp>
        <p:nvSpPr>
          <p:cNvPr id="4" name="Google Shape;227;p3"/>
          <p:cNvSpPr/>
          <p:nvPr/>
        </p:nvSpPr>
        <p:spPr>
          <a:xfrm>
            <a:off x="539640" y="1571625"/>
            <a:ext cx="8962200" cy="4018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ru-RU" sz="2800" b="0" strike="noStrike" spc="-1" dirty="0">
              <a:latin typeface="Arial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/>
              <a:pPr/>
              <a:t>3</a:t>
            </a:fld>
            <a:endParaRPr lang="ru-RU" sz="24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EDA2366-0A27-4DE8-840C-8CC9B345E75C}"/>
              </a:ext>
            </a:extLst>
          </p:cNvPr>
          <p:cNvSpPr/>
          <p:nvPr/>
        </p:nvSpPr>
        <p:spPr>
          <a:xfrm>
            <a:off x="4129271" y="399457"/>
            <a:ext cx="16329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Цель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2EECF6C-199A-4F1B-A611-BC0E1CDA9BF0}"/>
              </a:ext>
            </a:extLst>
          </p:cNvPr>
          <p:cNvSpPr/>
          <p:nvPr/>
        </p:nvSpPr>
        <p:spPr>
          <a:xfrm>
            <a:off x="358519" y="1490280"/>
            <a:ext cx="9535270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indent="450215"/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Цель работы - разработать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backend web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приложение для отправки и получения сообщений непрерывно, которое не хранит историю сообщений и информацию о пользователях общедоступной длительное время, позволяет создавать множество личных чатов и имеет один общий чат, предоставляет простой и быстрый инструмент редактирования личной информации пользователя, соответствует закону РФ и которое ограничивает доступ к функционалу по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geo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-локации. </a:t>
            </a:r>
          </a:p>
        </p:txBody>
      </p:sp>
    </p:spTree>
    <p:extLst>
      <p:ext uri="{BB962C8B-B14F-4D97-AF65-F5344CB8AC3E}">
        <p14:creationId xmlns:p14="http://schemas.microsoft.com/office/powerpoint/2010/main" val="466230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3" name="Google Shape;226;p3"/>
          <p:cNvSpPr/>
          <p:nvPr/>
        </p:nvSpPr>
        <p:spPr>
          <a:xfrm>
            <a:off x="410285" y="504825"/>
            <a:ext cx="9070920" cy="79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ru-RU" sz="3600" b="1" strike="noStrike" spc="-1" dirty="0">
              <a:latin typeface="Arial"/>
            </a:endParaRPr>
          </a:p>
        </p:txBody>
      </p:sp>
      <p:sp>
        <p:nvSpPr>
          <p:cNvPr id="4" name="Google Shape;227;p3"/>
          <p:cNvSpPr/>
          <p:nvPr/>
        </p:nvSpPr>
        <p:spPr>
          <a:xfrm>
            <a:off x="539640" y="1571625"/>
            <a:ext cx="8962200" cy="4018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ru-RU" sz="2800" b="0" strike="noStrike" spc="-1" dirty="0">
              <a:latin typeface="Arial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/>
              <a:pPr/>
              <a:t>4</a:t>
            </a:fld>
            <a:endParaRPr lang="ru-RU" sz="24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EDA2366-0A27-4DE8-840C-8CC9B345E75C}"/>
              </a:ext>
            </a:extLst>
          </p:cNvPr>
          <p:cNvSpPr/>
          <p:nvPr/>
        </p:nvSpPr>
        <p:spPr>
          <a:xfrm>
            <a:off x="3888859" y="176212"/>
            <a:ext cx="22637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Задачи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2EECF6C-199A-4F1B-A611-BC0E1CDA9BF0}"/>
              </a:ext>
            </a:extLst>
          </p:cNvPr>
          <p:cNvSpPr/>
          <p:nvPr/>
        </p:nvSpPr>
        <p:spPr>
          <a:xfrm>
            <a:off x="338640" y="1038743"/>
            <a:ext cx="9535270" cy="53553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lvl="0" indent="-342900"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создать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backend web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приложение;</a:t>
            </a:r>
          </a:p>
          <a:p>
            <a:pPr marL="342900" lvl="0" indent="-342900"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добавить способ непрерывной доставки сообщений через протокол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ws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/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stomp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</a:p>
          <a:p>
            <a:pPr marL="342900" lvl="0" indent="-342900"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реализовать недолго хранимую общедоступную другим пользователям историю диалогов;</a:t>
            </a:r>
          </a:p>
          <a:p>
            <a:pPr marL="342900" lvl="0" indent="-342900"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добавить инструмент простой и быстрой смены личной информации; </a:t>
            </a:r>
          </a:p>
          <a:p>
            <a:pPr marL="342900" lvl="0" indent="-342900"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создать ограничение доступа на использование приложения по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geo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-локации;</a:t>
            </a:r>
          </a:p>
          <a:p>
            <a:pPr marL="342900" lvl="0" indent="-342900"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обеспечить приложение инструментов по созданию множества личных чатов с возможностью переключения между ними;</a:t>
            </a:r>
          </a:p>
          <a:p>
            <a:pPr marL="342900" lvl="0" indent="-342900"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реализовать один общий чат для общения всех пользователей;</a:t>
            </a:r>
          </a:p>
          <a:p>
            <a:pPr marL="342900" lvl="0" indent="-342900"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добавить возможность хранить имена пользователей;</a:t>
            </a:r>
          </a:p>
          <a:p>
            <a:pPr marL="342900" lvl="0" indent="-342900"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добавить возможность хранить фотографии пользователей;</a:t>
            </a:r>
          </a:p>
          <a:p>
            <a:pPr marL="342900" lvl="0" indent="-342900"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обеспечить возможность горизонтальной масштабируемости;</a:t>
            </a:r>
          </a:p>
          <a:p>
            <a:pPr marL="342900" lvl="0" indent="-342900"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спроектировать регистрацию пользователей через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VK ID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</a:p>
          <a:p>
            <a:pPr marL="342900" lvl="0" indent="-342900"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добавить быстрый инструмент, позволяющий ограничить возможность осуществления пользователем отправки сообщений;</a:t>
            </a:r>
          </a:p>
          <a:p>
            <a:pPr marL="342900" lvl="0" indent="-342900"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обеспечить способ сохранять сообщения и информацию о пользователях в течении одного года;</a:t>
            </a:r>
          </a:p>
          <a:p>
            <a:pPr marL="342900" lvl="0" indent="-342900"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добавить способ отдачи метрик;</a:t>
            </a:r>
          </a:p>
          <a:p>
            <a:pPr marL="342900" lvl="0" indent="-342900"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добавить сохранение файлов логирования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создать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Dockerfile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для запуска 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2679930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3" name="Google Shape;226;p3"/>
          <p:cNvSpPr/>
          <p:nvPr/>
        </p:nvSpPr>
        <p:spPr>
          <a:xfrm>
            <a:off x="410285" y="504825"/>
            <a:ext cx="9070920" cy="79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ru-RU" sz="3600" b="1" strike="noStrike" spc="-1" dirty="0">
              <a:latin typeface="Arial"/>
            </a:endParaRPr>
          </a:p>
        </p:txBody>
      </p:sp>
      <p:sp>
        <p:nvSpPr>
          <p:cNvPr id="4" name="Google Shape;227;p3"/>
          <p:cNvSpPr/>
          <p:nvPr/>
        </p:nvSpPr>
        <p:spPr>
          <a:xfrm>
            <a:off x="539640" y="1571625"/>
            <a:ext cx="8962200" cy="4018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ru-RU" sz="2800" b="0" strike="noStrike" spc="-1" dirty="0">
              <a:latin typeface="Arial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/>
              <a:pPr/>
              <a:t>5</a:t>
            </a:fld>
            <a:endParaRPr lang="ru-RU" sz="24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EDA2366-0A27-4DE8-840C-8CC9B345E75C}"/>
              </a:ext>
            </a:extLst>
          </p:cNvPr>
          <p:cNvSpPr/>
          <p:nvPr/>
        </p:nvSpPr>
        <p:spPr>
          <a:xfrm>
            <a:off x="1134954" y="787561"/>
            <a:ext cx="80153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Используемые технологии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2EECF6C-199A-4F1B-A611-BC0E1CDA9BF0}"/>
              </a:ext>
            </a:extLst>
          </p:cNvPr>
          <p:cNvSpPr/>
          <p:nvPr/>
        </p:nvSpPr>
        <p:spPr>
          <a:xfrm>
            <a:off x="539640" y="1943164"/>
            <a:ext cx="878905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Язык программирования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sz="24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</a:t>
            </a:r>
            <a:r>
              <a:rPr lang="ru-RU" sz="24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</a:t>
            </a:r>
            <a:r>
              <a:rPr lang="en-US" sz="24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 c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Spring</a:t>
            </a:r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Boot</a:t>
            </a:r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3.2.2</a:t>
            </a:r>
            <a:endParaRPr lang="ru-RU" sz="24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ru-RU" sz="24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Система управления базами данных</a:t>
            </a:r>
            <a:r>
              <a:rPr lang="en-US" sz="24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sz="2400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Postrge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SQL</a:t>
            </a:r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16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Брокер сообщений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sz="24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RabbitMQ</a:t>
            </a:r>
            <a:r>
              <a:rPr lang="ru-RU" sz="24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3.12</a:t>
            </a:r>
          </a:p>
        </p:txBody>
      </p:sp>
    </p:spTree>
    <p:extLst>
      <p:ext uri="{BB962C8B-B14F-4D97-AF65-F5344CB8AC3E}">
        <p14:creationId xmlns:p14="http://schemas.microsoft.com/office/powerpoint/2010/main" val="1574177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3" name="Google Shape;226;p3"/>
          <p:cNvSpPr/>
          <p:nvPr/>
        </p:nvSpPr>
        <p:spPr>
          <a:xfrm>
            <a:off x="410285" y="504825"/>
            <a:ext cx="9070920" cy="79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ru-RU" sz="3600" b="1" strike="noStrike" spc="-1" dirty="0">
              <a:latin typeface="Arial"/>
            </a:endParaRPr>
          </a:p>
        </p:txBody>
      </p:sp>
      <p:sp>
        <p:nvSpPr>
          <p:cNvPr id="4" name="Google Shape;227;p3"/>
          <p:cNvSpPr/>
          <p:nvPr/>
        </p:nvSpPr>
        <p:spPr>
          <a:xfrm>
            <a:off x="539640" y="1571625"/>
            <a:ext cx="8962200" cy="4018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ru-RU" sz="2800" b="0" strike="noStrike" spc="-1" dirty="0">
              <a:latin typeface="Arial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/>
              <a:pPr/>
              <a:t>6</a:t>
            </a:fld>
            <a:endParaRPr lang="ru-RU" sz="24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EDA2366-0A27-4DE8-840C-8CC9B345E75C}"/>
              </a:ext>
            </a:extLst>
          </p:cNvPr>
          <p:cNvSpPr/>
          <p:nvPr/>
        </p:nvSpPr>
        <p:spPr>
          <a:xfrm>
            <a:off x="1832397" y="573761"/>
            <a:ext cx="64063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Модель 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C4 </a:t>
            </a:r>
            <a:r>
              <a:rPr lang="ru-RU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контекста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C1E42A8-F37F-4856-A068-19F3D181F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20693"/>
            <a:ext cx="10071100" cy="412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251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3" name="Google Shape;226;p3"/>
          <p:cNvSpPr/>
          <p:nvPr/>
        </p:nvSpPr>
        <p:spPr>
          <a:xfrm>
            <a:off x="410285" y="504825"/>
            <a:ext cx="9070920" cy="79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ru-RU" sz="3600" b="1" strike="noStrike" spc="-1" dirty="0">
              <a:latin typeface="Arial"/>
            </a:endParaRPr>
          </a:p>
        </p:txBody>
      </p:sp>
      <p:sp>
        <p:nvSpPr>
          <p:cNvPr id="4" name="Google Shape;227;p3"/>
          <p:cNvSpPr/>
          <p:nvPr/>
        </p:nvSpPr>
        <p:spPr>
          <a:xfrm>
            <a:off x="539640" y="1571625"/>
            <a:ext cx="8962200" cy="4018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ru-RU" sz="2800" b="0" strike="noStrike" spc="-1" dirty="0">
              <a:latin typeface="Arial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/>
              <a:pPr/>
              <a:t>7</a:t>
            </a:fld>
            <a:endParaRPr lang="ru-RU" sz="24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2ED674E-1D8B-4440-BAC6-507A2557A6CE}"/>
              </a:ext>
            </a:extLst>
          </p:cNvPr>
          <p:cNvSpPr/>
          <p:nvPr/>
        </p:nvSpPr>
        <p:spPr>
          <a:xfrm>
            <a:off x="1344989" y="203021"/>
            <a:ext cx="73515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Модель 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C4</a:t>
            </a:r>
            <a:r>
              <a:rPr lang="ru-RU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контейнеров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F7C098F-4B37-4E88-A0D7-6BDF1599A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2390"/>
            <a:ext cx="10071100" cy="525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306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3" name="Google Shape;226;p3"/>
          <p:cNvSpPr/>
          <p:nvPr/>
        </p:nvSpPr>
        <p:spPr>
          <a:xfrm>
            <a:off x="410285" y="504825"/>
            <a:ext cx="9070920" cy="79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ru-RU" sz="3600" b="1" strike="noStrike" spc="-1" dirty="0">
              <a:latin typeface="Arial"/>
            </a:endParaRPr>
          </a:p>
        </p:txBody>
      </p:sp>
      <p:sp>
        <p:nvSpPr>
          <p:cNvPr id="4" name="Google Shape;227;p3"/>
          <p:cNvSpPr/>
          <p:nvPr/>
        </p:nvSpPr>
        <p:spPr>
          <a:xfrm>
            <a:off x="539640" y="1571625"/>
            <a:ext cx="8962200" cy="4018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ru-RU" sz="2800" b="0" strike="noStrike" spc="-1" dirty="0">
              <a:latin typeface="Arial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/>
              <a:pPr/>
              <a:t>8</a:t>
            </a:fld>
            <a:endParaRPr lang="ru-RU" sz="24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EDA2366-0A27-4DE8-840C-8CC9B345E75C}"/>
              </a:ext>
            </a:extLst>
          </p:cNvPr>
          <p:cNvSpPr/>
          <p:nvPr/>
        </p:nvSpPr>
        <p:spPr>
          <a:xfrm>
            <a:off x="589895" y="585984"/>
            <a:ext cx="893507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Архитектура таблиц базы данных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CFC186E-1951-4F92-8B8E-63FC29078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82" y="1726440"/>
            <a:ext cx="862012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087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3" name="Google Shape;226;p3"/>
          <p:cNvSpPr/>
          <p:nvPr/>
        </p:nvSpPr>
        <p:spPr>
          <a:xfrm>
            <a:off x="410285" y="504825"/>
            <a:ext cx="9070920" cy="79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ru-RU" sz="3600" b="1" strike="noStrike" spc="-1" dirty="0">
              <a:latin typeface="Arial"/>
            </a:endParaRPr>
          </a:p>
        </p:txBody>
      </p:sp>
      <p:sp>
        <p:nvSpPr>
          <p:cNvPr id="4" name="Google Shape;227;p3"/>
          <p:cNvSpPr/>
          <p:nvPr/>
        </p:nvSpPr>
        <p:spPr>
          <a:xfrm>
            <a:off x="539640" y="1571625"/>
            <a:ext cx="8962200" cy="4018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ru-RU" sz="2800" b="0" strike="noStrike" spc="-1" dirty="0">
              <a:latin typeface="Arial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/>
              <a:pPr/>
              <a:t>9</a:t>
            </a:fld>
            <a:endParaRPr lang="ru-RU" sz="24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2ED674E-1D8B-4440-BAC6-507A2557A6CE}"/>
              </a:ext>
            </a:extLst>
          </p:cNvPr>
          <p:cNvSpPr/>
          <p:nvPr/>
        </p:nvSpPr>
        <p:spPr>
          <a:xfrm>
            <a:off x="1813573" y="12799"/>
            <a:ext cx="62643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Архитектура классов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C1E55C2-5DA2-4365-9922-A25C84639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" y="852487"/>
            <a:ext cx="948690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499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EB70D563AC46049BC7B46B4FC66E638" ma:contentTypeVersion="8" ma:contentTypeDescription="Создание документа." ma:contentTypeScope="" ma:versionID="96f9fe9bb004313c11d94b02213d4c45">
  <xsd:schema xmlns:xsd="http://www.w3.org/2001/XMLSchema" xmlns:xs="http://www.w3.org/2001/XMLSchema" xmlns:p="http://schemas.microsoft.com/office/2006/metadata/properties" xmlns:ns2="37313419-ce75-419f-bc67-7db1e882d7f8" xmlns:ns3="62b1e959-ddc9-4d39-bbfa-9b16cd65ed3e" targetNamespace="http://schemas.microsoft.com/office/2006/metadata/properties" ma:root="true" ma:fieldsID="0c5efac1d309e13607b7f5e05ac20bea" ns2:_="" ns3:_="">
    <xsd:import namespace="37313419-ce75-419f-bc67-7db1e882d7f8"/>
    <xsd:import namespace="62b1e959-ddc9-4d39-bbfa-9b16cd65ed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313419-ce75-419f-bc67-7db1e882d7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b1e959-ddc9-4d39-bbfa-9b16cd65ed3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B9023BB-5157-4152-BC9D-0BAA1F4FFE4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02D8B35-BC69-4344-AF03-6F81AE69FD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7313419-ce75-419f-bc67-7db1e882d7f8"/>
    <ds:schemaRef ds:uri="62b1e959-ddc9-4d39-bbfa-9b16cd65ed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6708F14-5FDA-4211-8CAB-EC4BE6ADBDB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22872</TotalTime>
  <Words>368</Words>
  <Application>Microsoft Office PowerPoint</Application>
  <PresentationFormat>Произвольный</PresentationFormat>
  <Paragraphs>63</Paragraphs>
  <Slides>12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DIN Pro Light</vt:lpstr>
      <vt:lpstr>Segoe UI</vt:lpstr>
      <vt:lpstr>Symbol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презентация.cdr</dc:title>
  <dc:creator>Михаил Бондаренко</dc:creator>
  <cp:lastModifiedBy>Илья Петров</cp:lastModifiedBy>
  <cp:revision>198</cp:revision>
  <dcterms:created xsi:type="dcterms:W3CDTF">2018-06-05T14:40:44Z</dcterms:created>
  <dcterms:modified xsi:type="dcterms:W3CDTF">2024-05-15T08:57:36Z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2018-06-05T00:00:00Z</vt:filetime>
  </property>
  <property fmtid="{D5CDD505-2E9C-101B-9397-08002B2CF9AE}" pid="3" name="Creator">
    <vt:lpwstr>CorelDRAW 2018</vt:lpwstr>
  </property>
  <property fmtid="{D5CDD505-2E9C-101B-9397-08002B2CF9AE}" pid="4" name="LastSaved">
    <vt:filetime>2018-06-05T00:00:00Z</vt:filetime>
  </property>
  <property fmtid="{D5CDD505-2E9C-101B-9397-08002B2CF9AE}" pid="5" name="ContentTypeId">
    <vt:lpwstr>0x0101004EB70D563AC46049BC7B46B4FC66E638</vt:lpwstr>
  </property>
</Properties>
</file>