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6" r:id="rId7"/>
    <p:sldId id="272" r:id="rId8"/>
    <p:sldId id="267" r:id="rId9"/>
    <p:sldId id="269" r:id="rId10"/>
    <p:sldId id="270" r:id="rId11"/>
    <p:sldId id="268" r:id="rId12"/>
    <p:sldId id="271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5" autoAdjust="0"/>
    <p:restoredTop sz="86400" autoAdjust="0"/>
  </p:normalViewPr>
  <p:slideViewPr>
    <p:cSldViewPr>
      <p:cViewPr varScale="1">
        <p:scale>
          <a:sx n="101" d="100"/>
          <a:sy n="101" d="100"/>
        </p:scale>
        <p:origin x="-79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1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D876F-A08C-4A87-BA92-5A154D66C2AD}" type="datetimeFigureOut">
              <a:rPr lang="en-US" smtClean="0"/>
              <a:t>2/15/2011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6D368-6FEC-44B0-8FD8-F3BA0D719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5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r-accidents.com/driver-fatigue-fall-asleep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ategorization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Face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 </a:t>
            </a:r>
            <a:r>
              <a:rPr lang="en-US" dirty="0" smtClean="0">
                <a:hlinkClick r:id="rId3"/>
              </a:rPr>
              <a:t>http://www.car-accidents.com/driver-fatigue-fall-asleep.html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</a:t>
            </a:r>
            <a:r>
              <a:rPr lang="en-US" baseline="0" dirty="0" smtClean="0"/>
              <a:t> newer cars getting smart – starting to have </a:t>
            </a:r>
            <a:r>
              <a:rPr lang="en-US" baseline="0" dirty="0" err="1" smtClean="0"/>
              <a:t>saftey</a:t>
            </a:r>
            <a:r>
              <a:rPr lang="en-US" baseline="0" dirty="0" smtClean="0"/>
              <a:t> technology.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6D368-6FEC-44B0-8FD8-F3BA0D719E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20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cvAbsDiff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frame_copy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frame_eyes_prev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frame_eyes_diff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cvCopy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frame_copy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frame_eyes_prev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cvCvtColor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frame_eyes_diff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frame_eyes_gray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CV_RGB2GRAY);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cvSmooth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frame_eyes_gray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frame_eyes_smooth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cvThreshold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frame_eyes_smooth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frame_eyes_bin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16, 255, CV_THRESH_BINARY);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6D368-6FEC-44B0-8FD8-F3BA0D719E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87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-like feature considers adjacent rectangular regions at a specific location in a detection window, sums up the pixel intensities in these regions and calculates the difference between them. This difference is then used to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ategorization"/>
              </a:rPr>
              <a:t>categorize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subsections of an image. For example, let us say we have an image database with human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Face"/>
              </a:rPr>
              <a:t>faces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is a common observation that among all faces the region of the eyes is darker than the region of the cheeks. Therefore a common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feature for face detection is a set of two adjacent rectangles that lie above the eye and the cheek region. The position of these rectangles is defined relative to a detection window that acts like a bounding box to the target object (the face in this case).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6D368-6FEC-44B0-8FD8-F3BA0D719E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33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haarcascade_frontalface_alt.xml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CvHaarClassifierCascade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*)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cvLoad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cvHaarDetectObjects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6D368-6FEC-44B0-8FD8-F3BA0D719E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50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6D368-6FEC-44B0-8FD8-F3BA0D719E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57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11FF-87D4-4D17-8437-BF11617BDC10}" type="datetimeFigureOut">
              <a:rPr lang="en-US" smtClean="0"/>
              <a:t>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DCC-781B-4FA7-9A97-7E49DCEB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7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11FF-87D4-4D17-8437-BF11617BDC10}" type="datetimeFigureOut">
              <a:rPr lang="en-US" smtClean="0"/>
              <a:t>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DCC-781B-4FA7-9A97-7E49DCEB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8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11FF-87D4-4D17-8437-BF11617BDC10}" type="datetimeFigureOut">
              <a:rPr lang="en-US" smtClean="0"/>
              <a:t>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DCC-781B-4FA7-9A97-7E49DCEB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8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11FF-87D4-4D17-8437-BF11617BDC10}" type="datetimeFigureOut">
              <a:rPr lang="en-US" smtClean="0"/>
              <a:t>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DCC-781B-4FA7-9A97-7E49DCEB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11FF-87D4-4D17-8437-BF11617BDC10}" type="datetimeFigureOut">
              <a:rPr lang="en-US" smtClean="0"/>
              <a:t>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DCC-781B-4FA7-9A97-7E49DCEB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4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11FF-87D4-4D17-8437-BF11617BDC10}" type="datetimeFigureOut">
              <a:rPr lang="en-US" smtClean="0"/>
              <a:t>2/15/2011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DCC-781B-4FA7-9A97-7E49DCEB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5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11FF-87D4-4D17-8437-BF11617BDC10}" type="datetimeFigureOut">
              <a:rPr lang="en-US" smtClean="0"/>
              <a:t>2/15/2011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DCC-781B-4FA7-9A97-7E49DCEB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7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11FF-87D4-4D17-8437-BF11617BDC10}" type="datetimeFigureOut">
              <a:rPr lang="en-US" smtClean="0"/>
              <a:t>2/15/2011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DCC-781B-4FA7-9A97-7E49DCEB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4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11FF-87D4-4D17-8437-BF11617BDC10}" type="datetimeFigureOut">
              <a:rPr lang="en-US" smtClean="0"/>
              <a:t>2/15/2011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DCC-781B-4FA7-9A97-7E49DCEB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11FF-87D4-4D17-8437-BF11617BDC10}" type="datetimeFigureOut">
              <a:rPr lang="en-US" smtClean="0"/>
              <a:t>2/15/2011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DCC-781B-4FA7-9A97-7E49DCEB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7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11FF-87D4-4D17-8437-BF11617BDC10}" type="datetimeFigureOut">
              <a:rPr lang="en-US" smtClean="0"/>
              <a:t>2/15/2011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DCC-781B-4FA7-9A97-7E49DCEB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7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111FF-87D4-4D17-8437-BF11617BDC10}" type="datetimeFigureOut">
              <a:rPr lang="en-US" smtClean="0"/>
              <a:t>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25DCC-781B-4FA7-9A97-7E49DCEB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9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Blink </a:t>
            </a:r>
            <a:r>
              <a:rPr lang="en-US" dirty="0" smtClean="0"/>
              <a:t>Detection</a:t>
            </a:r>
            <a:r>
              <a:rPr lang="en-US" baseline="0" dirty="0" smtClean="0"/>
              <a:t> </a:t>
            </a:r>
            <a:r>
              <a:rPr lang="en-US" dirty="0" smtClean="0"/>
              <a:t>using </a:t>
            </a:r>
            <a:r>
              <a:rPr lang="en-US" dirty="0" err="1" smtClean="0"/>
              <a:t>OpenCV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 </a:t>
            </a:r>
            <a:r>
              <a:rPr lang="en-US" dirty="0" smtClean="0"/>
              <a:t>Freve</a:t>
            </a:r>
          </a:p>
          <a:p>
            <a:r>
              <a:rPr lang="en-US" dirty="0" smtClean="0"/>
              <a:t>02/17/2011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739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 2 – </a:t>
            </a:r>
            <a:r>
              <a:rPr lang="en-US" dirty="0" err="1" smtClean="0"/>
              <a:t>Haar</a:t>
            </a:r>
            <a:r>
              <a:rPr lang="en-US" dirty="0" smtClean="0"/>
              <a:t>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 positive/negative samples</a:t>
            </a:r>
            <a:br>
              <a:rPr lang="en-US" dirty="0" smtClean="0"/>
            </a:b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object_marker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(), create_samples.exe</a:t>
            </a:r>
          </a:p>
          <a:p>
            <a:r>
              <a:rPr lang="en-US" dirty="0" smtClean="0"/>
              <a:t>Train</a:t>
            </a:r>
            <a:br>
              <a:rPr lang="en-US" dirty="0" smtClean="0"/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haartraining.exe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Wait…</a:t>
            </a:r>
          </a:p>
          <a:p>
            <a:r>
              <a:rPr lang="en-US" dirty="0" smtClean="0"/>
              <a:t>Evaluate</a:t>
            </a:r>
            <a:br>
              <a:rPr lang="en-US" dirty="0" smtClean="0"/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CvHaarClassifierCascade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*)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cvLoad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cvHaarDetectObjects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520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 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Haar</a:t>
            </a:r>
            <a:r>
              <a:rPr lang="en-US" baseline="0" dirty="0" smtClean="0"/>
              <a:t> Classifiers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6257925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1151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 – </a:t>
            </a:r>
            <a:r>
              <a:rPr lang="en-US" dirty="0" err="1" smtClean="0"/>
              <a:t>Haar</a:t>
            </a:r>
            <a:r>
              <a:rPr lang="en-US" dirty="0" smtClean="0"/>
              <a:t>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b="1" dirty="0" smtClean="0"/>
              <a:t>Very </a:t>
            </a:r>
            <a:r>
              <a:rPr lang="en-US" dirty="0" smtClean="0"/>
              <a:t>fast</a:t>
            </a:r>
          </a:p>
          <a:p>
            <a:pPr lvl="1"/>
            <a:r>
              <a:rPr lang="en-US" dirty="0" smtClean="0"/>
              <a:t>Accurate</a:t>
            </a:r>
          </a:p>
          <a:p>
            <a:pPr lvl="1"/>
            <a:r>
              <a:rPr lang="en-US" dirty="0" smtClean="0"/>
              <a:t>Generic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Training time</a:t>
            </a:r>
          </a:p>
          <a:p>
            <a:pPr lvl="1"/>
            <a:r>
              <a:rPr lang="en-US" dirty="0" smtClean="0"/>
              <a:t>Requires 1000’s of sample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52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</a:t>
            </a:r>
            <a:r>
              <a:rPr lang="en-US" baseline="0" dirty="0" smtClean="0"/>
              <a:t> Positive Image Set</a:t>
            </a:r>
          </a:p>
          <a:p>
            <a:r>
              <a:rPr lang="en-US" dirty="0" smtClean="0"/>
              <a:t>Continue </a:t>
            </a:r>
            <a:r>
              <a:rPr lang="en-US" dirty="0" err="1" smtClean="0"/>
              <a:t>Haar</a:t>
            </a:r>
            <a:r>
              <a:rPr lang="en-US" dirty="0" smtClean="0"/>
              <a:t> training</a:t>
            </a:r>
            <a:endParaRPr lang="en-US" baseline="0" dirty="0" smtClean="0"/>
          </a:p>
          <a:p>
            <a:r>
              <a:rPr lang="en-US" dirty="0" smtClean="0"/>
              <a:t>Combine </a:t>
            </a:r>
            <a:r>
              <a:rPr lang="en-US" dirty="0" smtClean="0"/>
              <a:t>multiple classifier methods</a:t>
            </a:r>
            <a:endParaRPr lang="en-US" dirty="0" smtClean="0"/>
          </a:p>
          <a:p>
            <a:r>
              <a:rPr lang="en-US" baseline="0" dirty="0" smtClean="0"/>
              <a:t>Port to hardware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Open </a:t>
            </a:r>
            <a:r>
              <a:rPr lang="en-US" baseline="0" dirty="0" smtClean="0"/>
              <a:t>Source</a:t>
            </a:r>
            <a:r>
              <a:rPr lang="en-US" baseline="0" dirty="0" smtClean="0"/>
              <a:t>:</a:t>
            </a:r>
            <a:br>
              <a:rPr lang="en-US" baseline="0" dirty="0" smtClean="0"/>
            </a:br>
            <a:r>
              <a:rPr lang="en-US" sz="2400" baseline="0" dirty="0" smtClean="0"/>
              <a:t>https://danfreve-blinkdetection.googlecode.com/svn/trunk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05703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0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Problem/Goal</a:t>
            </a:r>
            <a:endParaRPr lang="en-US" baseline="0" dirty="0" smtClean="0"/>
          </a:p>
          <a:p>
            <a:r>
              <a:rPr lang="en-US" baseline="0" dirty="0" smtClean="0"/>
              <a:t>Attempted </a:t>
            </a:r>
            <a:r>
              <a:rPr lang="en-US" baseline="0" dirty="0" smtClean="0"/>
              <a:t>Methods</a:t>
            </a:r>
          </a:p>
          <a:p>
            <a:pPr lvl="1"/>
            <a:r>
              <a:rPr lang="en-US" dirty="0" err="1" smtClean="0"/>
              <a:t>OpenCV</a:t>
            </a:r>
            <a:endParaRPr lang="en-US" baseline="0" dirty="0" smtClean="0"/>
          </a:p>
          <a:p>
            <a:pPr lvl="1"/>
            <a:r>
              <a:rPr lang="en-US" baseline="0" dirty="0" smtClean="0"/>
              <a:t>Image Subtraction</a:t>
            </a:r>
          </a:p>
          <a:p>
            <a:pPr lvl="1"/>
            <a:r>
              <a:rPr lang="en-US" baseline="0" dirty="0" err="1" smtClean="0"/>
              <a:t>Haar</a:t>
            </a:r>
            <a:r>
              <a:rPr lang="en-US" baseline="0" dirty="0" smtClean="0"/>
              <a:t> Classifiers</a:t>
            </a:r>
          </a:p>
          <a:p>
            <a:r>
              <a:rPr lang="en-US" dirty="0" smtClean="0"/>
              <a:t>Results</a:t>
            </a:r>
          </a:p>
          <a:p>
            <a:r>
              <a:rPr lang="en-US" baseline="0" dirty="0" smtClean="0"/>
              <a:t>Future Improvement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93553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1026" name="Picture 2" descr="http://www.emaxhealth.com/files/imagecache/large/images/sleepy%20driver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0" y="3962400"/>
            <a:ext cx="2381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dirty="0" smtClean="0"/>
              <a:t>Sleepy drivers cause many accidents</a:t>
            </a:r>
          </a:p>
          <a:p>
            <a:pPr lvl="1"/>
            <a:r>
              <a:rPr lang="en-US" dirty="0"/>
              <a:t>100,000 crashes from driver fatigue each </a:t>
            </a:r>
            <a:r>
              <a:rPr lang="en-US" dirty="0" smtClean="0"/>
              <a:t>year</a:t>
            </a:r>
          </a:p>
          <a:p>
            <a:pPr lvl="1"/>
            <a:r>
              <a:rPr lang="en-US" dirty="0"/>
              <a:t>1,550 </a:t>
            </a:r>
            <a:r>
              <a:rPr lang="en-US" dirty="0" smtClean="0"/>
              <a:t>deaths </a:t>
            </a:r>
          </a:p>
          <a:p>
            <a:pPr lvl="1"/>
            <a:r>
              <a:rPr lang="en-US" dirty="0" smtClean="0"/>
              <a:t>71,000 </a:t>
            </a:r>
            <a:r>
              <a:rPr lang="en-US" dirty="0"/>
              <a:t>people </a:t>
            </a:r>
            <a:r>
              <a:rPr lang="en-US" dirty="0" smtClean="0"/>
              <a:t>injured</a:t>
            </a:r>
          </a:p>
        </p:txBody>
      </p:sp>
    </p:spTree>
    <p:extLst>
      <p:ext uri="{BB962C8B-B14F-4D97-AF65-F5344CB8AC3E}">
        <p14:creationId xmlns:p14="http://schemas.microsoft.com/office/powerpoint/2010/main" val="218871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Warn drowsy drivers before they fall asleep</a:t>
            </a:r>
          </a:p>
          <a:p>
            <a:r>
              <a:rPr lang="en-US" dirty="0" smtClean="0"/>
              <a:t>Use blinking to detect </a:t>
            </a:r>
            <a:r>
              <a:rPr lang="en-US" dirty="0" smtClean="0"/>
              <a:t>drowsiness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OpenCV</a:t>
            </a:r>
            <a:r>
              <a:rPr lang="en-US" dirty="0" smtClean="0"/>
              <a:t> for vision routines</a:t>
            </a:r>
          </a:p>
          <a:p>
            <a:r>
              <a:rPr lang="en-US" dirty="0" smtClean="0"/>
              <a:t>Test algorithm on PC, then port to 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01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1 – Image</a:t>
            </a:r>
            <a:r>
              <a:rPr lang="en-US" baseline="0" dirty="0" smtClean="0"/>
              <a:t> 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Subtract current image from previous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cvAbsDiff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Convert difference image to </a:t>
            </a:r>
            <a:r>
              <a:rPr lang="en-US" dirty="0" err="1" smtClean="0"/>
              <a:t>grayscale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cvCvtColor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Low-pass filter image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cvSmooth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/>
              <a:t>Binarize</a:t>
            </a:r>
            <a:r>
              <a:rPr lang="en-US" dirty="0" smtClean="0"/>
              <a:t> image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cvThreshold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2365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1 – Image Subtraction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7103262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301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1 – Image Subtraction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92" y="1234221"/>
            <a:ext cx="7038716" cy="5519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935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 1 – Image</a:t>
            </a:r>
            <a:r>
              <a:rPr lang="en-US" baseline="0" dirty="0" smtClean="0"/>
              <a:t> 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Simple Math</a:t>
            </a:r>
          </a:p>
          <a:p>
            <a:pPr lvl="1"/>
            <a:r>
              <a:rPr lang="en-US" dirty="0" smtClean="0"/>
              <a:t>Processing time deterministic</a:t>
            </a:r>
          </a:p>
          <a:p>
            <a:pPr lvl="1"/>
            <a:r>
              <a:rPr lang="en-US" dirty="0" smtClean="0"/>
              <a:t>Accurate (when subject still)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Does not work on individual still images</a:t>
            </a:r>
          </a:p>
          <a:p>
            <a:pPr lvl="1"/>
            <a:r>
              <a:rPr lang="en-US" dirty="0" smtClean="0"/>
              <a:t>Can be sensitive to movement</a:t>
            </a:r>
          </a:p>
        </p:txBody>
      </p:sp>
    </p:spTree>
    <p:extLst>
      <p:ext uri="{BB962C8B-B14F-4D97-AF65-F5344CB8AC3E}">
        <p14:creationId xmlns:p14="http://schemas.microsoft.com/office/powerpoint/2010/main" val="259942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 2 – </a:t>
            </a:r>
            <a:r>
              <a:rPr lang="en-US" dirty="0" err="1" smtClean="0"/>
              <a:t>Haar</a:t>
            </a:r>
            <a:r>
              <a:rPr lang="en-US" dirty="0" smtClean="0"/>
              <a:t> Classifiers</a:t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Adjacent rectangular regions</a:t>
            </a:r>
          </a:p>
          <a:p>
            <a:r>
              <a:rPr lang="en-US" dirty="0" smtClean="0"/>
              <a:t>Difference of sum of pixels in a region</a:t>
            </a:r>
          </a:p>
          <a:p>
            <a:r>
              <a:rPr lang="en-US" dirty="0" smtClean="0"/>
              <a:t>Identifies common edges, lines, etc.</a:t>
            </a:r>
          </a:p>
          <a:p>
            <a:r>
              <a:rPr lang="en-US" dirty="0" smtClean="0"/>
              <a:t>“Staged” approach (fast rejection)</a:t>
            </a:r>
            <a:endParaRPr lang="en-US" dirty="0"/>
          </a:p>
        </p:txBody>
      </p:sp>
      <p:pic>
        <p:nvPicPr>
          <p:cNvPr id="4" name="Picture 2" descr="http://twoday.tuwien.ac.at/static/EmotionDetection/images/usage%20Haar-like%20featu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987" y="4431184"/>
            <a:ext cx="2962275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t1.gstatic.com/images?q=tbn:ANd9GcSAsTOjnJ6XfiV4BbLG3jHnurlbOESX_1JGQ-MFQJIER1cR_Fi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746" y="4345952"/>
            <a:ext cx="269557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52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256</Words>
  <Application>Microsoft Office PowerPoint</Application>
  <PresentationFormat>On-screen Show (4:3)</PresentationFormat>
  <Paragraphs>80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Blink Detection using OpenCV</vt:lpstr>
      <vt:lpstr>Overview</vt:lpstr>
      <vt:lpstr>Problem</vt:lpstr>
      <vt:lpstr>Goals</vt:lpstr>
      <vt:lpstr>Method 1 – Image Subtraction</vt:lpstr>
      <vt:lpstr>Method 1 – Image Subtraction</vt:lpstr>
      <vt:lpstr>Method 1 – Image Subtraction</vt:lpstr>
      <vt:lpstr>Method 1 – Image Subtraction</vt:lpstr>
      <vt:lpstr>Method 2 – Haar Classifiers Overview</vt:lpstr>
      <vt:lpstr>Method 2 – Haar Classifiers</vt:lpstr>
      <vt:lpstr>Method 2 – Haar Classifiers</vt:lpstr>
      <vt:lpstr>Method 2 – Haar Classifiers</vt:lpstr>
      <vt:lpstr>Future Work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Blink Detection using OpenCV</dc:title>
  <dc:creator>Dan Freve</dc:creator>
  <cp:lastModifiedBy>Dan Freve</cp:lastModifiedBy>
  <cp:revision>18</cp:revision>
  <dcterms:created xsi:type="dcterms:W3CDTF">2011-02-15T00:56:48Z</dcterms:created>
  <dcterms:modified xsi:type="dcterms:W3CDTF">2011-02-16T03:32:34Z</dcterms:modified>
</cp:coreProperties>
</file>