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93" r:id="rId3"/>
    <p:sldId id="258" r:id="rId4"/>
    <p:sldId id="259" r:id="rId5"/>
    <p:sldId id="260" r:id="rId6"/>
    <p:sldId id="261" r:id="rId7"/>
    <p:sldId id="287" r:id="rId8"/>
    <p:sldId id="262" r:id="rId9"/>
    <p:sldId id="285" r:id="rId10"/>
    <p:sldId id="286" r:id="rId11"/>
    <p:sldId id="263" r:id="rId12"/>
    <p:sldId id="268" r:id="rId13"/>
    <p:sldId id="269" r:id="rId14"/>
    <p:sldId id="276" r:id="rId15"/>
    <p:sldId id="264" r:id="rId16"/>
    <p:sldId id="271" r:id="rId17"/>
    <p:sldId id="265" r:id="rId18"/>
    <p:sldId id="270" r:id="rId19"/>
    <p:sldId id="266" r:id="rId20"/>
    <p:sldId id="267" r:id="rId21"/>
    <p:sldId id="272" r:id="rId22"/>
    <p:sldId id="273" r:id="rId23"/>
    <p:sldId id="274" r:id="rId24"/>
    <p:sldId id="275" r:id="rId25"/>
    <p:sldId id="289" r:id="rId26"/>
    <p:sldId id="277" r:id="rId27"/>
    <p:sldId id="278" r:id="rId28"/>
    <p:sldId id="279" r:id="rId29"/>
    <p:sldId id="280" r:id="rId30"/>
    <p:sldId id="284" r:id="rId31"/>
    <p:sldId id="281" r:id="rId32"/>
    <p:sldId id="282" r:id="rId33"/>
    <p:sldId id="283" r:id="rId34"/>
    <p:sldId id="288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00A49E"/>
    <a:srgbClr val="9681B7"/>
    <a:srgbClr val="96818F"/>
    <a:srgbClr val="EE9C00"/>
    <a:srgbClr val="0076C0"/>
    <a:srgbClr val="625F5E"/>
    <a:srgbClr val="929591"/>
    <a:srgbClr val="0075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81014" autoAdjust="0"/>
  </p:normalViewPr>
  <p:slideViewPr>
    <p:cSldViewPr snapToGrid="0" snapToObjects="1">
      <p:cViewPr>
        <p:scale>
          <a:sx n="103" d="100"/>
          <a:sy n="103" d="100"/>
        </p:scale>
        <p:origin x="-124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650F9-9A3E-EC42-ACF5-9A50B944BD6F}" type="datetimeFigureOut">
              <a:rPr lang="en-US" smtClean="0"/>
              <a:t>1/28/13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F9BF9-C0C0-8F4D-A9F4-3E1CDA3BC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40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B585D-E4C1-6D44-A994-270DA03ED417}" type="datetimeFigureOut">
              <a:rPr lang="en-US" smtClean="0"/>
              <a:t>1/28/13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A7995-2863-0645-957F-8F7140D3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3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A7995-2863-0645-957F-8F7140D3BC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34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A7995-2863-0645-957F-8F7140D3BCC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02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403" y="4269919"/>
            <a:ext cx="7898954" cy="46810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 spc="-20" baseline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Job Title, 10gen</a:t>
            </a:r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403" y="3857283"/>
            <a:ext cx="7898954" cy="383348"/>
          </a:xfrm>
          <a:prstGeom prst="rect">
            <a:avLst/>
          </a:prstGeom>
        </p:spPr>
        <p:txBody>
          <a:bodyPr tIns="0" bIns="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 i="0" spc="-50" baseline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20000"/>
                    </a:srgbClr>
                  </a:innerShdw>
                </a:effectLst>
              </a:defRPr>
            </a:lvl1pPr>
          </a:lstStyle>
          <a:p>
            <a:pPr>
              <a:lnSpc>
                <a:spcPts val="1840"/>
              </a:lnSpc>
            </a:pPr>
            <a:r>
              <a:rPr lang="en-US" dirty="0" smtClean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59" y="536115"/>
            <a:ext cx="7348498" cy="298170"/>
          </a:xfrm>
        </p:spPr>
        <p:txBody>
          <a:bodyPr anchor="b" anchorCtr="0"/>
          <a:lstStyle>
            <a:lvl1pPr marL="0" indent="0">
              <a:buNone/>
              <a:defRPr sz="22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#</a:t>
            </a:r>
            <a:r>
              <a:rPr lang="en-US" dirty="0" err="1" smtClean="0"/>
              <a:t>ConferenceHashTag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8403" y="500304"/>
            <a:ext cx="369793" cy="3697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16073" y="1835589"/>
            <a:ext cx="7898954" cy="1368783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600" spc="-1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pPr lvl="0"/>
            <a:r>
              <a:rPr lang="en-US" dirty="0" smtClean="0"/>
              <a:t>Insert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5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403" y="1835588"/>
            <a:ext cx="7898954" cy="1368784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600" spc="-1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pPr lvl="0"/>
            <a:r>
              <a:rPr lang="en-US" dirty="0" smtClean="0"/>
              <a:t>Insert Section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5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de Dem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405505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403" y="1652084"/>
            <a:ext cx="7887195" cy="4452399"/>
          </a:xfrm>
          <a:prstGeom prst="rect">
            <a:avLst/>
          </a:prstGeom>
        </p:spPr>
        <p:txBody>
          <a:bodyPr lIns="0" tIns="45720" rIns="0" bIns="0" anchor="t" anchorCtr="0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272"/>
              </a:spcBef>
              <a:spcAft>
                <a:spcPts val="0"/>
              </a:spcAft>
              <a:buClr>
                <a:srgbClr val="0075BF"/>
              </a:buClr>
              <a:buSzPct val="85000"/>
              <a:buFont typeface="Arial"/>
              <a:buNone/>
              <a:tabLst/>
              <a:defRPr sz="1800" b="1" i="0" spc="50" baseline="0">
                <a:solidFill>
                  <a:schemeClr val="bg1"/>
                </a:solidFill>
                <a:latin typeface="Source Code Pro Semibold"/>
                <a:cs typeface="Lucida Console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smtClean="0"/>
              <a:t>Insert code here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4400" baseline="0">
                <a:solidFill>
                  <a:srgbClr val="625F5E"/>
                </a:solidFill>
              </a:defRPr>
            </a:lvl1pPr>
          </a:lstStyle>
          <a:p>
            <a:r>
              <a:rPr lang="en-US" dirty="0" smtClean="0"/>
              <a:t>Insert header here (2 lines max)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3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Insert header here (2 lines max)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8650" y="1503680"/>
            <a:ext cx="7899400" cy="4371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215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 descr="10gen_Logo_Blue_RGB_OnScreen.eps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12" name="Picture 11" descr="MongoDB_Logo_FullColor_RGB.eps"/>
          <p:cNvPicPr>
            <a:picLocks noChangeAspect="1"/>
          </p:cNvPicPr>
          <p:nvPr userDrawn="1"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1503680"/>
            <a:ext cx="7899400" cy="4371094"/>
          </a:xfrm>
        </p:spPr>
        <p:txBody>
          <a:bodyPr/>
          <a:lstStyle>
            <a:lvl1pPr marL="0" indent="0">
              <a:lnSpc>
                <a:spcPts val="3440"/>
              </a:lnSpc>
              <a:spcBef>
                <a:spcPts val="0"/>
              </a:spcBef>
              <a:spcAft>
                <a:spcPts val="1400"/>
              </a:spcAft>
              <a:buNone/>
              <a:defRPr spc="-90" baseline="0"/>
            </a:lvl1pPr>
          </a:lstStyle>
          <a:p>
            <a:pPr lvl="0"/>
            <a:r>
              <a:rPr lang="en-US" dirty="0" smtClean="0"/>
              <a:t>Insert text here.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Sed</a:t>
            </a:r>
            <a:r>
              <a:rPr lang="en-US" dirty="0" smtClean="0"/>
              <a:t> dolor ante,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, </a:t>
            </a:r>
            <a:r>
              <a:rPr lang="en-US" dirty="0" err="1" smtClean="0"/>
              <a:t>portitor</a:t>
            </a:r>
            <a:r>
              <a:rPr lang="en-US" dirty="0" smtClean="0"/>
              <a:t> id </a:t>
            </a:r>
            <a:r>
              <a:rPr lang="en-US" dirty="0" err="1" smtClean="0"/>
              <a:t>libero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non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auge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0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Caption (no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8650" y="600075"/>
            <a:ext cx="7899400" cy="4286885"/>
          </a:xfrm>
          <a:solidFill>
            <a:schemeClr val="bg1">
              <a:lumMod val="75000"/>
              <a:alpha val="23000"/>
            </a:schemeClr>
          </a:solidFill>
          <a:ln w="63500">
            <a:solidFill>
              <a:schemeClr val="bg1">
                <a:alpha val="55000"/>
              </a:schemeClr>
            </a:solidFill>
          </a:ln>
          <a:effectLst>
            <a:outerShdw blurRad="111125" dist="38100" dir="2700000" algn="tl" rotWithShape="0">
              <a:srgbClr val="000000">
                <a:alpha val="23000"/>
              </a:srgbClr>
            </a:outerShdw>
          </a:effectLst>
        </p:spPr>
        <p:txBody>
          <a:bodyPr/>
          <a:lstStyle>
            <a:lvl1pPr marL="0" indent="0">
              <a:buNone/>
              <a:defRPr baseline="0">
                <a:effectLst/>
              </a:defRPr>
            </a:lvl1pPr>
          </a:lstStyle>
          <a:p>
            <a:pPr lvl="0"/>
            <a:r>
              <a:rPr lang="en-US" dirty="0" smtClean="0"/>
              <a:t>Insert Picture/Table/Chart Here (but if picture doesn’t have a background, be sure to remove gray background, border, and shadow!)</a:t>
            </a:r>
            <a:endParaRPr lang="en-US" dirty="0"/>
          </a:p>
        </p:txBody>
      </p:sp>
      <p:pic>
        <p:nvPicPr>
          <p:cNvPr id="7" name="Picture 6" descr="10gen_Logo_Blue_RGB_OnScreen.eps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8" name="Picture 7" descr="MongoDB_Logo_FullColor_RGB.eps"/>
          <p:cNvPicPr>
            <a:picLocks noChangeAspect="1"/>
          </p:cNvPicPr>
          <p:nvPr userDrawn="1"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5056620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2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5" name="Picture 4" descr="10gen_Logo_Blue_RGB_OnScreen.eps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7" name="Picture 6" descr="MongoDB_Logo_FullColor_RGB.eps"/>
          <p:cNvPicPr>
            <a:picLocks noChangeAspect="1"/>
          </p:cNvPicPr>
          <p:nvPr userDrawn="1"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5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w/ Lead-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8" name="Picture 7" descr="10gen_Logo_Blue_RGB_OnScreen.eps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10" name="Picture 9" descr="MongoDB_Logo_FullColor_RGB.eps"/>
          <p:cNvPicPr>
            <a:picLocks noChangeAspect="1"/>
          </p:cNvPicPr>
          <p:nvPr userDrawn="1"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732005"/>
            <a:ext cx="7899400" cy="53788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800" i="0" spc="-100"/>
            </a:lvl1pPr>
          </a:lstStyle>
          <a:p>
            <a:pPr lvl="0"/>
            <a:r>
              <a:rPr lang="en-US" dirty="0" smtClean="0"/>
              <a:t>XYZ 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375618"/>
            <a:ext cx="7899400" cy="971206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5400" b="1" i="0" baseline="0">
                <a:solidFill>
                  <a:srgbClr val="0076C0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</a:defRPr>
            </a:lvl1pPr>
          </a:lstStyle>
          <a:p>
            <a:pPr lvl="0"/>
            <a:r>
              <a:rPr lang="en-US" dirty="0" smtClean="0"/>
              <a:t>Insert 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4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4471035"/>
            <a:ext cx="7899400" cy="822325"/>
          </a:xfrm>
        </p:spPr>
        <p:txBody>
          <a:bodyPr/>
          <a:lstStyle>
            <a:lvl1pPr marL="0" indent="0">
              <a:buNone/>
              <a:defRPr sz="2200" i="1" baseline="0"/>
            </a:lvl1pPr>
          </a:lstStyle>
          <a:p>
            <a:pPr lvl="0"/>
            <a:r>
              <a:rPr lang="en-US" dirty="0" smtClean="0"/>
              <a:t>-Speaker, Position (if applicable), Company (if applicable)</a:t>
            </a:r>
            <a:endParaRPr lang="en-US" dirty="0"/>
          </a:p>
        </p:txBody>
      </p:sp>
      <p:pic>
        <p:nvPicPr>
          <p:cNvPr id="13" name="Picture 12" descr="10gen_Logo_Blue_RGB_OnScreen.eps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14" name="Picture 13" descr="MongoDB_Logo_FullColor_RGB.eps"/>
          <p:cNvPicPr>
            <a:picLocks noChangeAspect="1"/>
          </p:cNvPicPr>
          <p:nvPr userDrawn="1"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721360"/>
            <a:ext cx="7899400" cy="3535680"/>
          </a:xfrm>
        </p:spPr>
        <p:txBody>
          <a:bodyPr anchor="ctr" anchorCtr="0"/>
          <a:lstStyle>
            <a:lvl1pPr marL="0" indent="0">
              <a:lnSpc>
                <a:spcPts val="3440"/>
              </a:lnSpc>
              <a:spcBef>
                <a:spcPts val="0"/>
              </a:spcBef>
              <a:spcAft>
                <a:spcPts val="1400"/>
              </a:spcAft>
              <a:buNone/>
              <a:defRPr spc="-90" baseline="0">
                <a:solidFill>
                  <a:srgbClr val="0076C0"/>
                </a:solidFill>
              </a:defRPr>
            </a:lvl1pPr>
          </a:lstStyle>
          <a:p>
            <a:pPr lvl="0"/>
            <a:r>
              <a:rPr lang="en-US" dirty="0" smtClean="0"/>
              <a:t>Insert text here.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dolor ante,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, </a:t>
            </a:r>
            <a:r>
              <a:rPr lang="en-US" dirty="0" err="1" smtClean="0"/>
              <a:t>portitor</a:t>
            </a:r>
            <a:r>
              <a:rPr lang="en-US" dirty="0" smtClean="0"/>
              <a:t> id </a:t>
            </a:r>
            <a:r>
              <a:rPr lang="en-US" dirty="0" err="1" smtClean="0"/>
              <a:t>libero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non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auge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2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 smtClean="0"/>
              <a:t>Insert header here (2 lines max)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4471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28402" y="1509059"/>
            <a:ext cx="7898955" cy="45346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First level </a:t>
            </a:r>
          </a:p>
          <a:p>
            <a:pPr lvl="1"/>
            <a:r>
              <a:rPr lang="en-US" dirty="0" smtClean="0"/>
              <a:t>Second great level (USE NO MORE THAN 2 LEVELS!)</a:t>
            </a:r>
          </a:p>
        </p:txBody>
      </p:sp>
    </p:spTree>
    <p:extLst>
      <p:ext uri="{BB962C8B-B14F-4D97-AF65-F5344CB8AC3E}">
        <p14:creationId xmlns:p14="http://schemas.microsoft.com/office/powerpoint/2010/main" val="304748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3" r:id="rId3"/>
    <p:sldLayoutId id="2147483650" r:id="rId4"/>
    <p:sldLayoutId id="2147483666" r:id="rId5"/>
    <p:sldLayoutId id="2147483670" r:id="rId6"/>
    <p:sldLayoutId id="2147483671" r:id="rId7"/>
    <p:sldLayoutId id="2147483672" r:id="rId8"/>
    <p:sldLayoutId id="2147483668" r:id="rId9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1" i="0" kern="1200" cap="none" baseline="0">
          <a:solidFill>
            <a:srgbClr val="625F5E"/>
          </a:solidFill>
          <a:latin typeface="PT Sans"/>
          <a:ea typeface="+mj-ea"/>
          <a:cs typeface="PT Sans"/>
        </a:defRPr>
      </a:lvl1pPr>
    </p:titleStyle>
    <p:bodyStyle>
      <a:lvl1pPr marL="256032" indent="-256032" algn="l" defTabSz="457200" rtl="0" eaLnBrk="1" latinLnBrk="0" hangingPunct="1">
        <a:lnSpc>
          <a:spcPts val="3540"/>
        </a:lnSpc>
        <a:spcBef>
          <a:spcPts val="1272"/>
        </a:spcBef>
        <a:buClr>
          <a:srgbClr val="0075BF"/>
        </a:buClr>
        <a:buSzPct val="85000"/>
        <a:buFont typeface="Arial"/>
        <a:buChar char="•"/>
        <a:defRPr sz="3000" kern="1200" spc="-100" baseline="0">
          <a:ln w="1905">
            <a:noFill/>
          </a:ln>
          <a:solidFill>
            <a:srgbClr val="625F5E"/>
          </a:solidFill>
          <a:latin typeface="PT Sans"/>
          <a:ea typeface="+mn-ea"/>
          <a:cs typeface="PT Sans"/>
        </a:defRPr>
      </a:lvl1pPr>
      <a:lvl2pPr marL="740664" indent="-256032" algn="l" defTabSz="457200" rtl="0" eaLnBrk="1" latinLnBrk="0" hangingPunct="1">
        <a:spcBef>
          <a:spcPts val="200"/>
        </a:spcBef>
        <a:buSzPct val="90000"/>
        <a:buFont typeface="Arial"/>
        <a:buChar char="–"/>
        <a:defRPr sz="2400" kern="1200" spc="-100" baseline="0">
          <a:solidFill>
            <a:srgbClr val="625F5E"/>
          </a:solidFill>
          <a:latin typeface="PT Sans"/>
          <a:ea typeface="+mn-ea"/>
          <a:cs typeface="PT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acmorrow/error_or/blob/f7c0092c02b153f73e8dfb806f0a3ec9018a2593/error_or.hp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en.wikipedia.org/wiki/Rule_of_three_(C++_programming)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flamingdangerzone.com/cxx11/2012/08/15/rule-of-zero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noexcept_spec" TargetMode="External"/><Relationship Id="rId4" Type="http://schemas.openxmlformats.org/officeDocument/2006/relationships/hyperlink" Target="http://en.cppreference.com/w/cpp/error/terminate" TargetMode="External"/><Relationship Id="rId5" Type="http://schemas.openxmlformats.org/officeDocument/2006/relationships/hyperlink" Target="http://en.cppreference.com/w/cpp/language/except_spec" TargetMode="External"/><Relationship Id="rId6" Type="http://schemas.openxmlformats.org/officeDocument/2006/relationships/hyperlink" Target="http://en.cppreference.com/w/cpp/language/noexcept" TargetMode="External"/><Relationship Id="rId7" Type="http://schemas.openxmlformats.org/officeDocument/2006/relationships/hyperlink" Target="http://en.cppreference.com/w/cpp/types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en.cppreference.com/w/cpp/keyword/noexcep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acmorrow/error_or/blob/f7c0092c02b153f73e8dfb806f0a3ec9018a2593/error_or.hp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utility/forward" TargetMode="External"/><Relationship Id="rId4" Type="http://schemas.openxmlformats.org/officeDocument/2006/relationships/hyperlink" Target="http://isocpp.org/blog/2012/11/universal-references-in-c11-scott-meyers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en.cppreference.com/w/cpp/utility/mov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acmorrow/error_or/blob/f7c0092c02b153f73e8dfb806f0a3ec9018a2593/error_or.hp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acmorrow/error_or/blob/f7c0092c02b153f73e8dfb806f0a3ec9018a2593/error_or.hpp" TargetMode="External"/><Relationship Id="rId3" Type="http://schemas.openxmlformats.org/officeDocument/2006/relationships/hyperlink" Target="http://en.cppreference.com/w/cpp/types/is_destructibl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acmorrow/error_or/blob/f7c0092c02b153f73e8dfb806f0a3ec9018a2593/error_or.hp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utility/move_if_noexcept" TargetMode="External"/><Relationship Id="rId4" Type="http://schemas.openxmlformats.org/officeDocument/2006/relationships/hyperlink" Target="http://en.cppreference.com/w/cpp/utility/move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acmorrow/error_or/blob/f7c0092c02b153f73e8dfb806f0a3ec9018a2593/error_or.hpp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acmorrow/error_or/blob/f7c0092c02b153f73e8dfb806f0a3ec9018a2593/error_or.hpp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acmorrow/error_or/blob/f7c0092c02b153f73e8dfb806f0a3ec9018a2593/error_or.hpp" TargetMode="External"/><Relationship Id="rId3" Type="http://schemas.openxmlformats.org/officeDocument/2006/relationships/hyperlink" Target="http://en.cppreference.com/w/cpp/types/enable_if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acmorrow/error_or/blob/f7c0092c02b153f73e8dfb806f0a3ec9018a2593/detail/is_nothrow_swappable.hpp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acmorrow/error_or/blob/f7c0092c02b153f73e8dfb806f0a3ec9018a2593/error_or.hp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en.cppreference.com/w/cpp/algorithm/swap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acmorrow/error_or/blob/f7c0092c02b153f73e8dfb806f0a3ec9018a2593/error_or.hpp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acmorrow/error_or/blob/f7c0092c02b153f73e8dfb806f0a3ec9018a2593/error_or.hpp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en.cppreference.com/w/cpp/memory/unique_ptr" TargetMode="External"/><Relationship Id="rId3" Type="http://schemas.openxmlformats.org/officeDocument/2006/relationships/hyperlink" Target="https://github.com/acmorrow/error_or/blob/f7c0092c02b153f73e8dfb806f0a3ec9018a2593/error_or.hpp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acmorrow/error_or/blob/c355bf0c7dc9226d777adcac151ae741cec1eaac/converters.hpp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4589420" TargetMode="External"/><Relationship Id="rId4" Type="http://schemas.openxmlformats.org/officeDocument/2006/relationships/hyperlink" Target="http://en.cppreference.com/w/cpp/utility/pair" TargetMode="External"/><Relationship Id="rId5" Type="http://schemas.openxmlformats.org/officeDocument/2006/relationships/hyperlink" Target="https://gist.github.com/4589450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st.github.com/458921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boost.org/doc/libs/1_52_0/doc/html/variant.html" TargetMode="External"/><Relationship Id="rId3" Type="http://schemas.openxmlformats.org/officeDocument/2006/relationships/hyperlink" Target="http://en.cppreference.com/w/cpp/utility/pai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error/error_code" TargetMode="External"/><Relationship Id="rId4" Type="http://schemas.openxmlformats.org/officeDocument/2006/relationships/hyperlink" Target="http://en.cppreference.com/w/cpp/error/error_condition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acmorrow/error_or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acmorrow/error_or/tree/f7c0092c02b153f73e8dfb806f0a3ec9018a2593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acmorrow/error_or/blob/f7c0092c02b153f73e8dfb806f0a3ec9018a2593/error_or.hp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Member Technical Staff, 10gen (the </a:t>
            </a:r>
            <a:r>
              <a:rPr lang="en-US" dirty="0" err="1" smtClean="0"/>
              <a:t>MongoDB</a:t>
            </a:r>
            <a:r>
              <a:rPr lang="en-US" dirty="0" smtClean="0"/>
              <a:t> company)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Andrew Morrow -- acm@10gen.com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andrewcmorrow</a:t>
            </a:r>
            <a:r>
              <a:rPr lang="en-US" dirty="0" smtClean="0"/>
              <a:t> #</a:t>
            </a:r>
            <a:r>
              <a:rPr lang="en-US" dirty="0" err="1" smtClean="0"/>
              <a:t>nyccpp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NYC C++ Jan 13 </a:t>
            </a:r>
            <a:r>
              <a:rPr lang="en-US" dirty="0" err="1" smtClean="0"/>
              <a:t>Meetup</a:t>
            </a:r>
            <a:r>
              <a:rPr lang="en-US" dirty="0" smtClean="0"/>
              <a:t>: </a:t>
            </a:r>
            <a:r>
              <a:rPr lang="en-US" dirty="0" err="1" smtClean="0"/>
              <a:t>error_or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138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Explicit call to destructor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Complement to placement new:</a:t>
            </a:r>
          </a:p>
          <a:p>
            <a:pPr lvl="1"/>
            <a:r>
              <a:rPr lang="en-US" dirty="0" smtClean="0"/>
              <a:t>Invokes the destructor directly. </a:t>
            </a:r>
          </a:p>
          <a:p>
            <a:pPr lvl="2"/>
            <a:r>
              <a:rPr lang="en-US" dirty="0" smtClean="0"/>
              <a:t>t-&gt;T::~T();</a:t>
            </a:r>
          </a:p>
          <a:p>
            <a:pPr lvl="2"/>
            <a:r>
              <a:rPr lang="en-US" dirty="0" err="1"/>
              <a:t>t</a:t>
            </a:r>
            <a:r>
              <a:rPr lang="en-US" dirty="0" err="1" smtClean="0"/>
              <a:t>.~T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Does not invoke dynamic memory allocator.</a:t>
            </a:r>
          </a:p>
          <a:p>
            <a:r>
              <a:rPr lang="en-US" dirty="0" smtClean="0"/>
              <a:t>Allows us to ‘tear down’ an object that exists at a certain memory location, leaving that memory region uninitialized (and therefore able to host a new object in the future)</a:t>
            </a:r>
          </a:p>
        </p:txBody>
      </p:sp>
    </p:spTree>
    <p:extLst>
      <p:ext uri="{BB962C8B-B14F-4D97-AF65-F5344CB8AC3E}">
        <p14:creationId xmlns:p14="http://schemas.microsoft.com/office/powerpoint/2010/main" val="2315570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8650" y="1084951"/>
            <a:ext cx="7899400" cy="5017897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error_or.hpp: L176-L185</a:t>
            </a:r>
            <a:endParaRPr lang="en-US" dirty="0" smtClean="0"/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val</a:t>
            </a:r>
            <a:r>
              <a:rPr lang="en-US" dirty="0" smtClean="0"/>
              <a:t>_’: A union of non-trivial class types (</a:t>
            </a:r>
            <a:r>
              <a:rPr lang="en-US" dirty="0" err="1" smtClean="0"/>
              <a:t>a.k.a</a:t>
            </a:r>
            <a:r>
              <a:rPr lang="en-US" dirty="0" smtClean="0"/>
              <a:t> ‘unrestricted unions’)</a:t>
            </a:r>
          </a:p>
          <a:p>
            <a:pPr lvl="2"/>
            <a:r>
              <a:rPr lang="en-US" dirty="0" smtClean="0"/>
              <a:t>Not permitted in C++03, OK in C++11</a:t>
            </a:r>
          </a:p>
          <a:p>
            <a:pPr lvl="2"/>
            <a:r>
              <a:rPr lang="en-US" dirty="0" smtClean="0"/>
              <a:t>Requires that we use placement new and explicit calls to the </a:t>
            </a:r>
            <a:r>
              <a:rPr lang="en-US" dirty="0" err="1" smtClean="0"/>
              <a:t>dtor</a:t>
            </a:r>
            <a:r>
              <a:rPr lang="en-US" dirty="0"/>
              <a:t> </a:t>
            </a:r>
            <a:r>
              <a:rPr lang="en-US" dirty="0" smtClean="0"/>
              <a:t>to initialize and destroy members.</a:t>
            </a:r>
          </a:p>
          <a:p>
            <a:pPr lvl="2"/>
            <a:r>
              <a:rPr lang="en-US" dirty="0" smtClean="0"/>
              <a:t>The empty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ctor</a:t>
            </a:r>
            <a:r>
              <a:rPr lang="en-US" dirty="0" smtClean="0"/>
              <a:t>/</a:t>
            </a:r>
            <a:r>
              <a:rPr lang="en-US" dirty="0" err="1" smtClean="0"/>
              <a:t>dtor</a:t>
            </a:r>
            <a:r>
              <a:rPr lang="en-US" dirty="0" smtClean="0"/>
              <a:t> inhibit the compiler from generating members for us.</a:t>
            </a:r>
          </a:p>
          <a:p>
            <a:pPr lvl="1"/>
            <a:r>
              <a:rPr lang="en-US" dirty="0" smtClean="0"/>
              <a:t>‘ok_’: default initialized in the class body, tells us which field of the union is populated (‘discriminator’).</a:t>
            </a:r>
          </a:p>
        </p:txBody>
      </p:sp>
    </p:spTree>
    <p:extLst>
      <p:ext uri="{BB962C8B-B14F-4D97-AF65-F5344CB8AC3E}">
        <p14:creationId xmlns:p14="http://schemas.microsoft.com/office/powerpoint/2010/main" val="59470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C++03: </a:t>
            </a:r>
            <a:r>
              <a:rPr lang="en-US" dirty="0" smtClean="0">
                <a:hlinkClick r:id="rId2"/>
              </a:rPr>
              <a:t>Rule of 3</a:t>
            </a:r>
            <a:endParaRPr lang="en-US" dirty="0" smtClean="0"/>
          </a:p>
          <a:p>
            <a:pPr lvl="1"/>
            <a:r>
              <a:rPr lang="en-US" dirty="0" err="1" smtClean="0"/>
              <a:t>dtor</a:t>
            </a:r>
            <a:r>
              <a:rPr lang="en-US" dirty="0" smtClean="0"/>
              <a:t>, copy </a:t>
            </a:r>
            <a:r>
              <a:rPr lang="en-US" dirty="0" err="1" smtClean="0"/>
              <a:t>ctor</a:t>
            </a:r>
            <a:r>
              <a:rPr lang="en-US" dirty="0" smtClean="0"/>
              <a:t>, copy assign operator: nontrivial existence of any suggests need for all.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or templates, maybe include converting copy </a:t>
            </a:r>
            <a:r>
              <a:rPr lang="en-US" dirty="0" err="1" smtClean="0"/>
              <a:t>ctor</a:t>
            </a:r>
            <a:r>
              <a:rPr lang="en-US" dirty="0" smtClean="0"/>
              <a:t> and converting move assign operator.</a:t>
            </a:r>
          </a:p>
          <a:p>
            <a:r>
              <a:rPr lang="en-US" dirty="0" smtClean="0"/>
              <a:t>C++11: Rule of 5?</a:t>
            </a:r>
          </a:p>
          <a:p>
            <a:pPr lvl="1"/>
            <a:r>
              <a:rPr lang="en-US" dirty="0" smtClean="0"/>
              <a:t>All Rule of 3 members plus new special functions: move constructor, move assign operator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or templates, maybe include converting move </a:t>
            </a:r>
            <a:r>
              <a:rPr lang="en-US" dirty="0" err="1" smtClean="0"/>
              <a:t>ctor</a:t>
            </a:r>
            <a:r>
              <a:rPr lang="en-US" dirty="0" smtClean="0"/>
              <a:t> and converting move assign.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33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C++11: </a:t>
            </a:r>
            <a:r>
              <a:rPr lang="en-US" dirty="0" smtClean="0">
                <a:hlinkClick r:id="rId2"/>
              </a:rPr>
              <a:t>Rule of Zero</a:t>
            </a:r>
            <a:r>
              <a:rPr lang="en-US" dirty="0" smtClean="0"/>
              <a:t> when possible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Don’t write lifecycle members unless you need to</a:t>
            </a:r>
          </a:p>
          <a:p>
            <a:pPr lvl="1"/>
            <a:r>
              <a:rPr lang="en-US" dirty="0" smtClean="0"/>
              <a:t>If all of your class members have good semantics, you may not need to write any special members yourself anyway.</a:t>
            </a:r>
          </a:p>
          <a:p>
            <a:pPr lvl="2"/>
            <a:r>
              <a:rPr lang="en-US" dirty="0" smtClean="0"/>
              <a:t>Use containers, C++11 smart pointers, RAII, etc.</a:t>
            </a:r>
          </a:p>
          <a:p>
            <a:pPr lvl="2"/>
            <a:r>
              <a:rPr lang="en-US" dirty="0" smtClean="0"/>
              <a:t>Use ‘=default’ if you want to be explicit.</a:t>
            </a:r>
          </a:p>
          <a:p>
            <a:pPr lvl="2"/>
            <a:r>
              <a:rPr lang="en-US" dirty="0" smtClean="0"/>
              <a:t>Use ‘=delete’ to disable behavior.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error_or</a:t>
            </a:r>
            <a:r>
              <a:rPr lang="en-US" dirty="0"/>
              <a:t> </a:t>
            </a:r>
            <a:r>
              <a:rPr lang="en-US" dirty="0" smtClean="0"/>
              <a:t>though we need to be explicit since we manage memory directly (the union slots).</a:t>
            </a:r>
          </a:p>
          <a:p>
            <a:pPr lvl="1"/>
            <a:r>
              <a:rPr lang="en-US" dirty="0" smtClean="0"/>
              <a:t>Lots of constructors!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34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 </a:t>
            </a:r>
            <a:r>
              <a:rPr lang="en-US" dirty="0" smtClean="0">
                <a:hlinkClick r:id="rId2"/>
              </a:rPr>
              <a:t>noexcept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8650" y="1503679"/>
            <a:ext cx="7899400" cy="4562183"/>
          </a:xfrm>
        </p:spPr>
        <p:txBody>
          <a:bodyPr/>
          <a:lstStyle/>
          <a:p>
            <a:r>
              <a:rPr lang="en-US" dirty="0" smtClean="0"/>
              <a:t>Adding </a:t>
            </a:r>
            <a:r>
              <a:rPr lang="en-US" dirty="0" smtClean="0">
                <a:hlinkClick r:id="rId3"/>
              </a:rPr>
              <a:t>‘noexcept’ </a:t>
            </a:r>
            <a:r>
              <a:rPr lang="en-US" dirty="0" err="1" smtClean="0">
                <a:hlinkClick r:id="rId3"/>
              </a:rPr>
              <a:t>specifier</a:t>
            </a:r>
            <a:r>
              <a:rPr lang="en-US" dirty="0"/>
              <a:t> </a:t>
            </a:r>
            <a:r>
              <a:rPr lang="en-US" dirty="0" smtClean="0"/>
              <a:t>to a function states that it will not throw.</a:t>
            </a:r>
          </a:p>
          <a:p>
            <a:pPr lvl="1"/>
            <a:r>
              <a:rPr lang="en-US" dirty="0" smtClean="0"/>
              <a:t>Well, actually, that if it does throw, to call </a:t>
            </a:r>
            <a:r>
              <a:rPr lang="en-US" dirty="0" smtClean="0">
                <a:hlinkClick r:id="rId4"/>
              </a:rPr>
              <a:t>std::terminate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Much simpler </a:t>
            </a:r>
            <a:r>
              <a:rPr lang="en-US" dirty="0" err="1" smtClean="0"/>
              <a:t>codegen</a:t>
            </a:r>
            <a:r>
              <a:rPr lang="en-US" dirty="0" smtClean="0"/>
              <a:t> than honoring </a:t>
            </a:r>
            <a:r>
              <a:rPr lang="en-US" dirty="0" smtClean="0">
                <a:hlinkClick r:id="rId5"/>
              </a:rPr>
              <a:t>exception </a:t>
            </a:r>
            <a:r>
              <a:rPr lang="en-US" dirty="0" err="1" smtClean="0">
                <a:hlinkClick r:id="rId5"/>
              </a:rPr>
              <a:t>specifiers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Exception </a:t>
            </a:r>
            <a:r>
              <a:rPr lang="en-US" dirty="0" err="1" smtClean="0"/>
              <a:t>specifiers</a:t>
            </a:r>
            <a:r>
              <a:rPr lang="en-US" dirty="0" smtClean="0"/>
              <a:t> are deprecated in C++11.</a:t>
            </a:r>
          </a:p>
          <a:p>
            <a:r>
              <a:rPr lang="en-US" dirty="0" smtClean="0"/>
              <a:t>For a template it may depend on properties of template type parameters:</a:t>
            </a:r>
          </a:p>
          <a:p>
            <a:pPr lvl="1"/>
            <a:r>
              <a:rPr lang="en-US" dirty="0">
                <a:hlinkClick r:id="rId6"/>
              </a:rPr>
              <a:t>n</a:t>
            </a:r>
            <a:r>
              <a:rPr lang="en-US" dirty="0" smtClean="0">
                <a:hlinkClick r:id="rId6"/>
              </a:rPr>
              <a:t>oexcept operator</a:t>
            </a:r>
            <a:r>
              <a:rPr lang="en-US" dirty="0" smtClean="0"/>
              <a:t>: noexcept(&lt;expression&gt;)</a:t>
            </a:r>
          </a:p>
          <a:p>
            <a:pPr lvl="1"/>
            <a:r>
              <a:rPr lang="en-US" dirty="0" smtClean="0">
                <a:hlinkClick r:id="rId7"/>
              </a:rPr>
              <a:t>std::is_nothrow_[action]able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9757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Constructor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8650" y="1343860"/>
            <a:ext cx="7899400" cy="472200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error_or.hpp: L45-L47</a:t>
            </a:r>
            <a:endParaRPr lang="en-US" dirty="0" smtClean="0"/>
          </a:p>
          <a:p>
            <a:pPr lvl="1"/>
            <a:r>
              <a:rPr lang="en-US" dirty="0" smtClean="0"/>
              <a:t>Only works if </a:t>
            </a:r>
            <a:r>
              <a:rPr lang="en-US" dirty="0" err="1" smtClean="0"/>
              <a:t>value_type</a:t>
            </a:r>
            <a:r>
              <a:rPr lang="en-US" dirty="0" smtClean="0"/>
              <a:t> has a default constructor</a:t>
            </a:r>
          </a:p>
          <a:p>
            <a:pPr lvl="1"/>
            <a:r>
              <a:rPr lang="en-US" dirty="0" smtClean="0"/>
              <a:t>We use placement new to initialize the appropriate (in this case ‘value’ obviously) member of the union.</a:t>
            </a:r>
          </a:p>
          <a:p>
            <a:pPr lvl="1"/>
            <a:r>
              <a:rPr lang="en-US" dirty="0" smtClean="0"/>
              <a:t>‘ok_’ is true because of the in class body initializer.</a:t>
            </a:r>
          </a:p>
          <a:p>
            <a:pPr lvl="1"/>
            <a:r>
              <a:rPr lang="en-US" dirty="0" smtClean="0"/>
              <a:t>Is noexcept, as long as </a:t>
            </a:r>
            <a:r>
              <a:rPr lang="en-US" dirty="0" err="1" smtClean="0"/>
              <a:t>value_type’s</a:t>
            </a:r>
            <a:r>
              <a:rPr lang="en-US" dirty="0" smtClean="0"/>
              <a:t> default constructor is noexcept.</a:t>
            </a:r>
          </a:p>
          <a:p>
            <a:pPr lvl="1"/>
            <a:r>
              <a:rPr lang="en-US" dirty="0" smtClean="0"/>
              <a:t>The remaining constructors use std::move and move semantics…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46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</a:t>
            </a:r>
            <a:r>
              <a:rPr lang="en-US" dirty="0" smtClean="0">
                <a:hlinkClick r:id="rId2"/>
              </a:rPr>
              <a:t>std::move</a:t>
            </a:r>
            <a:r>
              <a:rPr lang="en-US" dirty="0" smtClean="0"/>
              <a:t> do anyway?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8650" y="1503680"/>
            <a:ext cx="7899400" cy="4475880"/>
          </a:xfrm>
        </p:spPr>
        <p:txBody>
          <a:bodyPr/>
          <a:lstStyle/>
          <a:p>
            <a:r>
              <a:rPr lang="en-US" dirty="0" smtClean="0"/>
              <a:t>It doesn’t ‘move’ anything, it </a:t>
            </a:r>
            <a:r>
              <a:rPr lang="en-US" b="1" dirty="0" smtClean="0"/>
              <a:t>enables</a:t>
            </a:r>
            <a:r>
              <a:rPr lang="en-US" dirty="0" smtClean="0"/>
              <a:t> moves:</a:t>
            </a:r>
          </a:p>
          <a:p>
            <a:pPr lvl="1"/>
            <a:r>
              <a:rPr lang="en-US" dirty="0" smtClean="0"/>
              <a:t>“obtains an </a:t>
            </a:r>
            <a:r>
              <a:rPr lang="en-US" dirty="0" err="1" smtClean="0"/>
              <a:t>rvalue</a:t>
            </a:r>
            <a:r>
              <a:rPr lang="en-US" dirty="0" smtClean="0"/>
              <a:t> reference to its argument”</a:t>
            </a:r>
          </a:p>
          <a:p>
            <a:pPr lvl="1"/>
            <a:r>
              <a:rPr lang="en-US" dirty="0" smtClean="0"/>
              <a:t>The return value of </a:t>
            </a:r>
            <a:r>
              <a:rPr lang="en-US" dirty="0" smtClean="0">
                <a:hlinkClick r:id="rId2"/>
              </a:rPr>
              <a:t>std::move</a:t>
            </a:r>
            <a:r>
              <a:rPr lang="en-US" dirty="0" smtClean="0"/>
              <a:t> can bind to an argument that takes an </a:t>
            </a:r>
            <a:r>
              <a:rPr lang="en-US" dirty="0" err="1" smtClean="0"/>
              <a:t>rvalue</a:t>
            </a:r>
            <a:r>
              <a:rPr lang="en-US" dirty="0" smtClean="0"/>
              <a:t> reference.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some_func</a:t>
            </a:r>
            <a:r>
              <a:rPr lang="en-US" dirty="0" smtClean="0"/>
              <a:t>(Foo&amp;&amp; f) {</a:t>
            </a:r>
          </a:p>
          <a:p>
            <a:pPr lvl="2"/>
            <a:r>
              <a:rPr lang="en-US" dirty="0" smtClean="0"/>
              <a:t>Foo wrong(f);  // NO: calls copy </a:t>
            </a:r>
            <a:r>
              <a:rPr lang="en-US" dirty="0" err="1" smtClean="0"/>
              <a:t>ctor</a:t>
            </a:r>
            <a:r>
              <a:rPr lang="en-US" dirty="0" smtClean="0"/>
              <a:t>!</a:t>
            </a:r>
          </a:p>
          <a:p>
            <a:pPr lvl="2"/>
            <a:r>
              <a:rPr lang="en-US" dirty="0" smtClean="0"/>
              <a:t>Foo right(std::move(f));  // YES: calls move </a:t>
            </a:r>
            <a:r>
              <a:rPr lang="en-US" dirty="0" err="1" smtClean="0"/>
              <a:t>ctor</a:t>
            </a:r>
            <a:r>
              <a:rPr lang="en-US" dirty="0" smtClean="0"/>
              <a:t>.</a:t>
            </a:r>
            <a:endParaRPr lang="en-US" dirty="0"/>
          </a:p>
          <a:p>
            <a:pPr lvl="3"/>
            <a:r>
              <a:rPr lang="en-US" dirty="0" smtClean="0"/>
              <a:t>‘f’ is ‘dead’ at this point.</a:t>
            </a:r>
          </a:p>
          <a:p>
            <a:pPr lvl="1"/>
            <a:r>
              <a:rPr lang="en-US" dirty="0" smtClean="0"/>
              <a:t>When in doubt: &amp;&amp; =&gt; use std::move</a:t>
            </a:r>
          </a:p>
          <a:p>
            <a:pPr lvl="2"/>
            <a:r>
              <a:rPr lang="en-US" dirty="0" smtClean="0"/>
              <a:t>Unless you need </a:t>
            </a:r>
            <a:r>
              <a:rPr lang="en-US" dirty="0" smtClean="0">
                <a:hlinkClick r:id="rId3"/>
              </a:rPr>
              <a:t>std::forward</a:t>
            </a:r>
            <a:r>
              <a:rPr lang="en-US" dirty="0" smtClean="0"/>
              <a:t> (not covered today)</a:t>
            </a:r>
          </a:p>
          <a:p>
            <a:pPr lvl="3"/>
            <a:r>
              <a:rPr lang="en-US" dirty="0" smtClean="0"/>
              <a:t>See Meyer’s talk on ‘</a:t>
            </a:r>
            <a:r>
              <a:rPr lang="en-US" dirty="0" smtClean="0">
                <a:hlinkClick r:id="rId4"/>
              </a:rPr>
              <a:t>Universal References</a:t>
            </a:r>
            <a:r>
              <a:rPr lang="en-US" dirty="0" smtClean="0"/>
              <a:t>’ for details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17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and Error Constructors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8650" y="1503680"/>
            <a:ext cx="7899400" cy="4500538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error_or.hpp: L49-L57</a:t>
            </a:r>
            <a:endParaRPr lang="en-US" dirty="0" smtClean="0"/>
          </a:p>
          <a:p>
            <a:pPr lvl="1"/>
            <a:r>
              <a:rPr lang="en-US" dirty="0" smtClean="0"/>
              <a:t>If the argument is an </a:t>
            </a:r>
            <a:r>
              <a:rPr lang="en-US" dirty="0" err="1" smtClean="0"/>
              <a:t>error_type</a:t>
            </a:r>
            <a:r>
              <a:rPr lang="en-US" dirty="0" smtClean="0"/>
              <a:t>, then we set ‘ok_’ to false, and placement new into the </a:t>
            </a:r>
            <a:r>
              <a:rPr lang="en-US" dirty="0" err="1" smtClean="0"/>
              <a:t>val</a:t>
            </a:r>
            <a:r>
              <a:rPr lang="en-US" dirty="0" smtClean="0"/>
              <a:t>_.error field.</a:t>
            </a:r>
          </a:p>
          <a:p>
            <a:pPr lvl="1"/>
            <a:r>
              <a:rPr lang="en-US" dirty="0" smtClean="0"/>
              <a:t>If the argument is a </a:t>
            </a:r>
            <a:r>
              <a:rPr lang="en-US" dirty="0" err="1" smtClean="0"/>
              <a:t>value_type</a:t>
            </a:r>
            <a:r>
              <a:rPr lang="en-US" dirty="0" smtClean="0"/>
              <a:t>, then we placement new into the </a:t>
            </a:r>
            <a:r>
              <a:rPr lang="en-US" dirty="0" err="1" smtClean="0"/>
              <a:t>val</a:t>
            </a:r>
            <a:r>
              <a:rPr lang="en-US" dirty="0" smtClean="0"/>
              <a:t>._value field.</a:t>
            </a:r>
          </a:p>
          <a:p>
            <a:pPr lvl="1"/>
            <a:r>
              <a:rPr lang="en-US" dirty="0" smtClean="0"/>
              <a:t>We take the arguments by value (but may be zero copy!).</a:t>
            </a:r>
          </a:p>
          <a:p>
            <a:pPr lvl="1"/>
            <a:r>
              <a:rPr lang="en-US" dirty="0" smtClean="0"/>
              <a:t>We enable moving from the copied arguments by using std::move.</a:t>
            </a:r>
          </a:p>
          <a:p>
            <a:pPr lvl="2"/>
            <a:r>
              <a:rPr lang="en-US" dirty="0" smtClean="0"/>
              <a:t>The copied </a:t>
            </a:r>
            <a:r>
              <a:rPr lang="en-US" dirty="0" err="1" smtClean="0"/>
              <a:t>arg</a:t>
            </a:r>
            <a:r>
              <a:rPr lang="en-US" dirty="0" smtClean="0"/>
              <a:t> is private, so it’s OK if we destroy it.</a:t>
            </a:r>
          </a:p>
        </p:txBody>
      </p:sp>
    </p:spTree>
    <p:extLst>
      <p:ext uri="{BB962C8B-B14F-4D97-AF65-F5344CB8AC3E}">
        <p14:creationId xmlns:p14="http://schemas.microsoft.com/office/powerpoint/2010/main" val="2299223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error_or.hpp: L135-L141</a:t>
            </a:r>
            <a:endParaRPr lang="en-US" dirty="0" smtClean="0"/>
          </a:p>
          <a:p>
            <a:pPr lvl="1"/>
            <a:r>
              <a:rPr lang="en-US" dirty="0" smtClean="0"/>
              <a:t>We switch on ‘ok_’ to determine which union slot is currently populated, and then make an explicit call to the destructor on the value in the indicated slot.</a:t>
            </a:r>
          </a:p>
          <a:p>
            <a:pPr lvl="1"/>
            <a:r>
              <a:rPr lang="en-US" dirty="0" smtClean="0"/>
              <a:t>Good ‘noexcept’ example: this function is noexcept if the </a:t>
            </a:r>
            <a:r>
              <a:rPr lang="en-US" dirty="0" err="1" smtClean="0"/>
              <a:t>dtor’s</a:t>
            </a:r>
            <a:r>
              <a:rPr lang="en-US" dirty="0" smtClean="0"/>
              <a:t> for both </a:t>
            </a:r>
            <a:r>
              <a:rPr lang="en-US" dirty="0" err="1" smtClean="0"/>
              <a:t>error_type</a:t>
            </a:r>
            <a:r>
              <a:rPr lang="en-US" dirty="0" smtClean="0"/>
              <a:t> and </a:t>
            </a:r>
            <a:r>
              <a:rPr lang="en-US" dirty="0" err="1" smtClean="0"/>
              <a:t>value_type</a:t>
            </a:r>
            <a:r>
              <a:rPr lang="en-US" dirty="0" smtClean="0"/>
              <a:t> are noexcept.</a:t>
            </a:r>
          </a:p>
          <a:p>
            <a:pPr lvl="2"/>
            <a:r>
              <a:rPr lang="en-US" dirty="0" smtClean="0"/>
              <a:t>We can use </a:t>
            </a:r>
            <a:r>
              <a:rPr lang="en-US" dirty="0" smtClean="0">
                <a:hlinkClick r:id="rId3"/>
              </a:rPr>
              <a:t>std::</a:t>
            </a:r>
            <a:r>
              <a:rPr lang="en-US" dirty="0" err="1" smtClean="0">
                <a:hlinkClick r:id="rId3"/>
              </a:rPr>
              <a:t>is_nothrow_destructible</a:t>
            </a:r>
            <a:r>
              <a:rPr lang="en-US" dirty="0"/>
              <a:t> </a:t>
            </a:r>
            <a:r>
              <a:rPr lang="en-US" dirty="0" smtClean="0"/>
              <a:t>to find out.</a:t>
            </a:r>
          </a:p>
          <a:p>
            <a:pPr lvl="2"/>
            <a:r>
              <a:rPr lang="en-US" dirty="0" smtClean="0"/>
              <a:t>Use the result of the above in a noexcept </a:t>
            </a:r>
            <a:r>
              <a:rPr lang="en-US" dirty="0" err="1" smtClean="0"/>
              <a:t>expr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1695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Constructor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error_or.hpp: L64-L71</a:t>
            </a:r>
            <a:endParaRPr lang="en-US" dirty="0" smtClean="0"/>
          </a:p>
          <a:p>
            <a:pPr lvl="1"/>
            <a:r>
              <a:rPr lang="en-US" dirty="0" smtClean="0"/>
              <a:t>Argument is passed by </a:t>
            </a:r>
            <a:r>
              <a:rPr lang="en-US" dirty="0" err="1" smtClean="0"/>
              <a:t>const</a:t>
            </a:r>
            <a:r>
              <a:rPr lang="en-US" dirty="0" smtClean="0"/>
              <a:t>&amp;, as you would expect.</a:t>
            </a:r>
          </a:p>
          <a:p>
            <a:pPr lvl="1"/>
            <a:r>
              <a:rPr lang="en-US" dirty="0" smtClean="0"/>
              <a:t>Introspect ‘</a:t>
            </a:r>
            <a:r>
              <a:rPr lang="en-US" dirty="0" err="1" smtClean="0"/>
              <a:t>other.ok</a:t>
            </a:r>
            <a:r>
              <a:rPr lang="en-US" dirty="0" smtClean="0"/>
              <a:t>_’ to determine which field in other is valid, and use placement new to initialize the same field in our union with a copy of the appropriate field from other.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his-&gt;ok_ gets the same value as </a:t>
            </a:r>
            <a:r>
              <a:rPr lang="en-US" dirty="0" err="1" smtClean="0"/>
              <a:t>other.ok</a:t>
            </a:r>
            <a:r>
              <a:rPr lang="en-US" dirty="0" smtClean="0"/>
              <a:t>_</a:t>
            </a:r>
          </a:p>
          <a:p>
            <a:pPr lvl="1"/>
            <a:r>
              <a:rPr lang="en-US" dirty="0" smtClean="0"/>
              <a:t>Why can’t we take these arguments by value then move, like we did before?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65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I’m still learning about this stuff</a:t>
            </a:r>
          </a:p>
          <a:p>
            <a:r>
              <a:rPr lang="en-US" dirty="0" smtClean="0"/>
              <a:t>I’m almost surely wrong about some things here.</a:t>
            </a:r>
          </a:p>
          <a:p>
            <a:r>
              <a:rPr lang="en-US" dirty="0" smtClean="0"/>
              <a:t>If you think I’m wrong about something, please tell me:</a:t>
            </a:r>
          </a:p>
          <a:p>
            <a:pPr lvl="1"/>
            <a:r>
              <a:rPr lang="en-US" dirty="0" smtClean="0"/>
              <a:t>I don’t want to spread misinformation</a:t>
            </a:r>
          </a:p>
          <a:p>
            <a:pPr lvl="1"/>
            <a:r>
              <a:rPr lang="en-US" dirty="0" smtClean="0"/>
              <a:t>I learn something 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02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Constructor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error_or.hpp: L73-L82</a:t>
            </a:r>
            <a:endParaRPr lang="en-US" dirty="0" smtClean="0"/>
          </a:p>
          <a:p>
            <a:pPr lvl="1"/>
            <a:r>
              <a:rPr lang="en-US" dirty="0" smtClean="0"/>
              <a:t>Much like copy </a:t>
            </a:r>
            <a:r>
              <a:rPr lang="en-US" dirty="0" err="1" smtClean="0"/>
              <a:t>ctor</a:t>
            </a:r>
            <a:r>
              <a:rPr lang="en-US" dirty="0" smtClean="0"/>
              <a:t>, but we want to move from the </a:t>
            </a:r>
            <a:r>
              <a:rPr lang="en-US" dirty="0" err="1" smtClean="0"/>
              <a:t>rvalue</a:t>
            </a:r>
            <a:r>
              <a:rPr lang="en-US" dirty="0" smtClean="0"/>
              <a:t> reference.</a:t>
            </a:r>
          </a:p>
          <a:p>
            <a:pPr lvl="1"/>
            <a:r>
              <a:rPr lang="en-US" dirty="0" smtClean="0"/>
              <a:t>Use of </a:t>
            </a:r>
            <a:r>
              <a:rPr lang="en-US" dirty="0" smtClean="0">
                <a:hlinkClick r:id="rId3"/>
              </a:rPr>
              <a:t>std::move_if_noexcept</a:t>
            </a:r>
            <a:r>
              <a:rPr lang="en-US" dirty="0" smtClean="0"/>
              <a:t> may be too conservative, using std::move here might be fine.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td::</a:t>
            </a:r>
            <a:r>
              <a:rPr lang="en-US" dirty="0" err="1" smtClean="0"/>
              <a:t>move_if_noecept</a:t>
            </a:r>
            <a:r>
              <a:rPr lang="en-US" dirty="0" smtClean="0"/>
              <a:t> works like </a:t>
            </a:r>
            <a:r>
              <a:rPr lang="en-US" dirty="0" smtClean="0">
                <a:hlinkClick r:id="rId4"/>
              </a:rPr>
              <a:t>std::move</a:t>
            </a:r>
            <a:r>
              <a:rPr lang="en-US" dirty="0" smtClean="0"/>
              <a:t>, but if the type’s move constructor is not noexcept, returns ‘</a:t>
            </a:r>
            <a:r>
              <a:rPr lang="en-US" dirty="0" err="1" smtClean="0"/>
              <a:t>const</a:t>
            </a:r>
            <a:r>
              <a:rPr lang="en-US" dirty="0" smtClean="0"/>
              <a:t> T&amp;’, inhibiting </a:t>
            </a:r>
            <a:r>
              <a:rPr lang="en-US" dirty="0" err="1" smtClean="0"/>
              <a:t>moveage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1924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assignment?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8650" y="1306873"/>
            <a:ext cx="7899400" cy="4958137"/>
          </a:xfrm>
        </p:spPr>
        <p:txBody>
          <a:bodyPr/>
          <a:lstStyle/>
          <a:p>
            <a:r>
              <a:rPr lang="en-US" dirty="0" smtClean="0"/>
              <a:t>Construction is “easy”: copy or move the provided argument into the correct union slot with placement new.</a:t>
            </a:r>
          </a:p>
          <a:p>
            <a:r>
              <a:rPr lang="en-US" dirty="0" smtClean="0"/>
              <a:t>Assignment is hard: the target </a:t>
            </a:r>
            <a:r>
              <a:rPr lang="en-US" dirty="0" err="1" smtClean="0"/>
              <a:t>error_or</a:t>
            </a:r>
            <a:r>
              <a:rPr lang="en-US" dirty="0" smtClean="0"/>
              <a:t> already has state that we must tear down.</a:t>
            </a:r>
          </a:p>
          <a:p>
            <a:pPr lvl="1"/>
            <a:r>
              <a:rPr lang="en-US" dirty="0" smtClean="0"/>
              <a:t>We would like strong exception safety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cis</a:t>
            </a:r>
            <a:r>
              <a:rPr lang="en-US" dirty="0" smtClean="0"/>
              <a:t>’ assignments (error valued to error valued, value valued to value valued) are relatively straightforward.</a:t>
            </a:r>
          </a:p>
          <a:p>
            <a:pPr lvl="1"/>
            <a:r>
              <a:rPr lang="en-US" dirty="0" smtClean="0"/>
              <a:t>‘trans’ assignments are hard</a:t>
            </a:r>
            <a:endParaRPr lang="en-US" dirty="0"/>
          </a:p>
          <a:p>
            <a:pPr lvl="2"/>
            <a:r>
              <a:rPr lang="en-US" dirty="0" smtClean="0"/>
              <a:t>What if one move works, but the other throws?</a:t>
            </a:r>
          </a:p>
          <a:p>
            <a:pPr lvl="2"/>
            <a:r>
              <a:rPr lang="en-US" dirty="0" smtClean="0"/>
              <a:t>If we catch, and move back, and *that* throws?</a:t>
            </a:r>
          </a:p>
        </p:txBody>
      </p:sp>
    </p:spTree>
    <p:extLst>
      <p:ext uri="{BB962C8B-B14F-4D97-AF65-F5344CB8AC3E}">
        <p14:creationId xmlns:p14="http://schemas.microsoft.com/office/powerpoint/2010/main" val="2249821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‘copy and swap’ for assign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Copy and swap is the gold standard for exception safe copy assignment operators:</a:t>
            </a:r>
          </a:p>
          <a:p>
            <a:pPr lvl="1"/>
            <a:r>
              <a:rPr lang="en-US" dirty="0" smtClean="0"/>
              <a:t>Make a copy of the thing you are assigning from</a:t>
            </a:r>
          </a:p>
          <a:p>
            <a:pPr lvl="2"/>
            <a:r>
              <a:rPr lang="en-US" dirty="0" smtClean="0"/>
              <a:t>It’s ok, you will have two at the end anyway.</a:t>
            </a:r>
          </a:p>
          <a:p>
            <a:pPr lvl="1"/>
            <a:r>
              <a:rPr lang="en-US" dirty="0" smtClean="0"/>
              <a:t>Swap your internals with the copy (this is cheap).</a:t>
            </a:r>
          </a:p>
          <a:p>
            <a:pPr lvl="1"/>
            <a:r>
              <a:rPr lang="en-US" dirty="0" smtClean="0"/>
              <a:t>Copy goes out of scope (destruction was inevitable).</a:t>
            </a:r>
          </a:p>
          <a:p>
            <a:pPr lvl="1"/>
            <a:r>
              <a:rPr lang="en-US" dirty="0" smtClean="0"/>
              <a:t>Relies on exception safety of swap.</a:t>
            </a:r>
          </a:p>
          <a:p>
            <a:r>
              <a:rPr lang="en-US" dirty="0" smtClean="0"/>
              <a:t>We have merely pushed the problem to swap.</a:t>
            </a:r>
          </a:p>
          <a:p>
            <a:pPr lvl="1"/>
            <a:r>
              <a:rPr lang="en-US" dirty="0" smtClean="0"/>
              <a:t>Solution: Use SFINAE to disable swap, and therefore assign, if we can’t build a non-throwing swap over E and 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57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Assignment Operators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error_or.hpp: L114-L127</a:t>
            </a:r>
            <a:endParaRPr lang="en-US" dirty="0" smtClean="0"/>
          </a:p>
          <a:p>
            <a:pPr lvl="1"/>
            <a:r>
              <a:rPr lang="en-US" dirty="0" smtClean="0"/>
              <a:t>Take arguments by value to achieve ‘copy’ step.</a:t>
            </a:r>
          </a:p>
          <a:p>
            <a:pPr lvl="2"/>
            <a:r>
              <a:rPr lang="en-US" dirty="0" smtClean="0"/>
              <a:t>Again, may in fact not require any copying.</a:t>
            </a:r>
          </a:p>
          <a:p>
            <a:pPr lvl="1"/>
            <a:r>
              <a:rPr lang="en-US" dirty="0" smtClean="0"/>
              <a:t>Invoke our move constructor to steal the copy from the argument.</a:t>
            </a:r>
          </a:p>
          <a:p>
            <a:pPr lvl="1"/>
            <a:r>
              <a:rPr lang="en-US" dirty="0" smtClean="0"/>
              <a:t>Swap our internals with the newly constructed </a:t>
            </a:r>
            <a:r>
              <a:rPr lang="en-US" dirty="0" err="1" smtClean="0"/>
              <a:t>error_or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All is well, as long as swap won’t throw…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30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safe swap?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error_or.hpp: L187-L210</a:t>
            </a:r>
            <a:endParaRPr lang="en-US" dirty="0" smtClean="0"/>
          </a:p>
          <a:p>
            <a:pPr lvl="1"/>
            <a:r>
              <a:rPr lang="en-US" dirty="0" smtClean="0"/>
              <a:t>Maybe. We use </a:t>
            </a:r>
            <a:r>
              <a:rPr lang="en-US" dirty="0" smtClean="0">
                <a:hlinkClick r:id="rId3"/>
              </a:rPr>
              <a:t>std::</a:t>
            </a:r>
            <a:r>
              <a:rPr lang="en-US" dirty="0" err="1" smtClean="0">
                <a:hlinkClick r:id="rId3"/>
              </a:rPr>
              <a:t>enable_if</a:t>
            </a:r>
            <a:r>
              <a:rPr lang="en-US" dirty="0" smtClean="0"/>
              <a:t> to SFINAE this swap in or out depending on a class constant ‘</a:t>
            </a:r>
            <a:r>
              <a:rPr lang="en-US" dirty="0" err="1" smtClean="0"/>
              <a:t>is_nothrow_swappable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Requirements for </a:t>
            </a:r>
            <a:r>
              <a:rPr lang="en-US" dirty="0" err="1" smtClean="0"/>
              <a:t>error_or</a:t>
            </a:r>
            <a:r>
              <a:rPr lang="en-US" dirty="0" smtClean="0"/>
              <a:t>::</a:t>
            </a:r>
            <a:r>
              <a:rPr lang="en-US" dirty="0" err="1" smtClean="0"/>
              <a:t>is_nothrow_swappable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>
                <a:hlinkClick r:id="rId2"/>
              </a:rPr>
              <a:t>error_or.hpp: L36-L42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8179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ADL Swap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8650" y="1187824"/>
            <a:ext cx="7899400" cy="4976670"/>
          </a:xfrm>
        </p:spPr>
        <p:txBody>
          <a:bodyPr/>
          <a:lstStyle/>
          <a:p>
            <a:r>
              <a:rPr lang="en-US" dirty="0" smtClean="0"/>
              <a:t>Old advice: specialize std::swap in namespace std for your type</a:t>
            </a:r>
          </a:p>
          <a:p>
            <a:pPr lvl="1"/>
            <a:r>
              <a:rPr lang="en-US" dirty="0" smtClean="0"/>
              <a:t>Ugly, and it doesn’t work for templates anyway.</a:t>
            </a:r>
          </a:p>
          <a:p>
            <a:r>
              <a:rPr lang="en-US" dirty="0" smtClean="0"/>
              <a:t>Better way: leverage ‘argument dependent lookup’ to find swap in your own namespace</a:t>
            </a:r>
          </a:p>
          <a:p>
            <a:pPr lvl="1"/>
            <a:r>
              <a:rPr lang="en-US" dirty="0" smtClean="0"/>
              <a:t>Clean, and works for templates</a:t>
            </a:r>
          </a:p>
          <a:p>
            <a:pPr lvl="1"/>
            <a:r>
              <a:rPr lang="en-US" dirty="0" smtClean="0"/>
              <a:t>Just write your in-namespace swap as a two argument free function.</a:t>
            </a:r>
          </a:p>
          <a:p>
            <a:r>
              <a:rPr lang="en-US" dirty="0" smtClean="0"/>
              <a:t>Relies on callers always invoking swap with no qualifier.</a:t>
            </a:r>
          </a:p>
          <a:p>
            <a:pPr lvl="1"/>
            <a:r>
              <a:rPr lang="en-US" dirty="0" smtClean="0"/>
              <a:t>Say ‘using std::swap’ first so you fall back to std variant.</a:t>
            </a:r>
          </a:p>
        </p:txBody>
      </p:sp>
    </p:spTree>
    <p:extLst>
      <p:ext uri="{BB962C8B-B14F-4D97-AF65-F5344CB8AC3E}">
        <p14:creationId xmlns:p14="http://schemas.microsoft.com/office/powerpoint/2010/main" val="3383057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safe swap (part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For ‘</a:t>
            </a:r>
            <a:r>
              <a:rPr lang="en-US" dirty="0" err="1" smtClean="0"/>
              <a:t>cis</a:t>
            </a:r>
            <a:r>
              <a:rPr lang="en-US" dirty="0" smtClean="0"/>
              <a:t>’ swap, we can swap with no exception if </a:t>
            </a:r>
            <a:r>
              <a:rPr lang="en-US" dirty="0" err="1" smtClean="0"/>
              <a:t>value_type</a:t>
            </a:r>
            <a:r>
              <a:rPr lang="en-US" dirty="0" smtClean="0"/>
              <a:t> and </a:t>
            </a:r>
            <a:r>
              <a:rPr lang="en-US" dirty="0" err="1" smtClean="0"/>
              <a:t>error_type</a:t>
            </a:r>
            <a:r>
              <a:rPr lang="en-US" dirty="0" smtClean="0"/>
              <a:t> can swap with no exception.</a:t>
            </a:r>
          </a:p>
          <a:p>
            <a:pPr lvl="1"/>
            <a:r>
              <a:rPr lang="en-US" dirty="0" smtClean="0"/>
              <a:t>There is no std::is_[</a:t>
            </a:r>
            <a:r>
              <a:rPr lang="en-US" dirty="0" err="1" smtClean="0"/>
              <a:t>nothrow</a:t>
            </a:r>
            <a:r>
              <a:rPr lang="en-US" dirty="0" smtClean="0"/>
              <a:t>_]swappable!</a:t>
            </a:r>
          </a:p>
          <a:p>
            <a:pPr lvl="2"/>
            <a:r>
              <a:rPr lang="en-US" dirty="0" smtClean="0"/>
              <a:t>This seems like an oversight in the standard?</a:t>
            </a:r>
          </a:p>
          <a:p>
            <a:pPr lvl="1"/>
            <a:r>
              <a:rPr lang="en-US" dirty="0" smtClean="0"/>
              <a:t>We will roll our own:</a:t>
            </a:r>
          </a:p>
          <a:p>
            <a:pPr lvl="2"/>
            <a:r>
              <a:rPr lang="en-US" dirty="0" smtClean="0">
                <a:hlinkClick r:id="rId2"/>
              </a:rPr>
              <a:t>is_nothrow_swappable.hpp</a:t>
            </a:r>
            <a:endParaRPr lang="en-US" dirty="0" smtClean="0"/>
          </a:p>
          <a:p>
            <a:pPr lvl="2"/>
            <a:r>
              <a:rPr lang="en-US" dirty="0" smtClean="0"/>
              <a:t>Pretty complex. Is it correct?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8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etail::is_[</a:t>
            </a:r>
            <a:r>
              <a:rPr lang="en-US" dirty="0" err="1" smtClean="0"/>
              <a:t>nothrow</a:t>
            </a:r>
            <a:r>
              <a:rPr lang="en-US" dirty="0" smtClean="0"/>
              <a:t>_]swappable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8650" y="1503680"/>
            <a:ext cx="7899400" cy="4586840"/>
          </a:xfrm>
        </p:spPr>
        <p:txBody>
          <a:bodyPr/>
          <a:lstStyle/>
          <a:p>
            <a:r>
              <a:rPr lang="en-US" dirty="0" smtClean="0"/>
              <a:t>Enable ADL swaps by ‘using std::swap’ in a private namespace</a:t>
            </a:r>
          </a:p>
          <a:p>
            <a:r>
              <a:rPr lang="en-US" dirty="0" smtClean="0"/>
              <a:t>SFINAE on </a:t>
            </a:r>
            <a:r>
              <a:rPr lang="en-US" dirty="0" err="1" smtClean="0"/>
              <a:t>decltype</a:t>
            </a:r>
            <a:r>
              <a:rPr lang="en-US" dirty="0" smtClean="0"/>
              <a:t>(swap(…, …)) to check if swappable</a:t>
            </a:r>
          </a:p>
          <a:p>
            <a:pPr lvl="1"/>
            <a:r>
              <a:rPr lang="en-US" dirty="0" smtClean="0"/>
              <a:t>Build an integral constant from the result</a:t>
            </a:r>
          </a:p>
          <a:p>
            <a:r>
              <a:rPr lang="en-US" dirty="0" smtClean="0"/>
              <a:t>Use noexcept(swap(…,…)) to check for </a:t>
            </a:r>
            <a:r>
              <a:rPr lang="en-US" dirty="0" err="1" smtClean="0"/>
              <a:t>nothrow</a:t>
            </a:r>
            <a:r>
              <a:rPr lang="en-US" dirty="0" smtClean="0"/>
              <a:t> swap, but only if the underlying type is swappable.</a:t>
            </a:r>
          </a:p>
          <a:p>
            <a:r>
              <a:rPr lang="en-US" dirty="0" smtClean="0"/>
              <a:t>Cobbled together from various sources, including </a:t>
            </a:r>
            <a:r>
              <a:rPr lang="en-US" dirty="0" err="1" smtClean="0"/>
              <a:t>libc</a:t>
            </a:r>
            <a:r>
              <a:rPr lang="en-US" dirty="0" smtClean="0"/>
              <a:t>++ internals and </a:t>
            </a:r>
            <a:r>
              <a:rPr lang="en-US" dirty="0" err="1" smtClean="0"/>
              <a:t>stackoverflow</a:t>
            </a:r>
            <a:r>
              <a:rPr lang="en-US" dirty="0" smtClean="0"/>
              <a:t> posts.</a:t>
            </a:r>
          </a:p>
        </p:txBody>
      </p:sp>
    </p:spTree>
    <p:extLst>
      <p:ext uri="{BB962C8B-B14F-4D97-AF65-F5344CB8AC3E}">
        <p14:creationId xmlns:p14="http://schemas.microsoft.com/office/powerpoint/2010/main" val="3274912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safe swap (part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For ‘trans’ swap, we need noexcept move and </a:t>
            </a:r>
            <a:r>
              <a:rPr lang="en-US" dirty="0" err="1" smtClean="0"/>
              <a:t>dtor</a:t>
            </a:r>
            <a:endParaRPr lang="en-US" dirty="0" smtClean="0"/>
          </a:p>
          <a:p>
            <a:pPr lvl="1"/>
            <a:r>
              <a:rPr lang="en-US" dirty="0" smtClean="0"/>
              <a:t>The standard gives us these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td::</a:t>
            </a:r>
            <a:r>
              <a:rPr lang="en-US" dirty="0" err="1" smtClean="0"/>
              <a:t>is_nothrow_move_constuctible</a:t>
            </a: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td::</a:t>
            </a:r>
            <a:r>
              <a:rPr lang="en-US" dirty="0" err="1" smtClean="0"/>
              <a:t>is_nothrow_destructible</a:t>
            </a:r>
            <a:endParaRPr lang="en-US" dirty="0" smtClean="0"/>
          </a:p>
          <a:p>
            <a:r>
              <a:rPr lang="en-US" dirty="0" smtClean="0"/>
              <a:t>With our shiny new </a:t>
            </a:r>
            <a:r>
              <a:rPr lang="en-US" dirty="0" err="1" smtClean="0"/>
              <a:t>is_nothrow_swappable</a:t>
            </a:r>
            <a:r>
              <a:rPr lang="en-US" dirty="0" smtClean="0"/>
              <a:t> and the above </a:t>
            </a:r>
            <a:r>
              <a:rPr lang="en-US" dirty="0" err="1" smtClean="0"/>
              <a:t>metafunctions</a:t>
            </a:r>
            <a:r>
              <a:rPr lang="en-US" dirty="0" smtClean="0"/>
              <a:t>, we can determine if our swap is </a:t>
            </a:r>
            <a:r>
              <a:rPr lang="en-US" dirty="0" err="1" smtClean="0"/>
              <a:t>nothrow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only emit the swap if it is </a:t>
            </a:r>
            <a:r>
              <a:rPr lang="en-US" dirty="0" err="1" smtClean="0"/>
              <a:t>nothrow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Assignment operators won’t be available otherwise.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365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member and ADL swap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error_or.hpp: L106-L112</a:t>
            </a:r>
            <a:endParaRPr lang="en-US" dirty="0" smtClean="0"/>
          </a:p>
          <a:p>
            <a:pPr lvl="1"/>
            <a:r>
              <a:rPr lang="en-US" dirty="0" smtClean="0"/>
              <a:t>Our member swap delegates to our </a:t>
            </a:r>
            <a:r>
              <a:rPr lang="en-US" dirty="0" err="1" smtClean="0"/>
              <a:t>SFINAE’d</a:t>
            </a:r>
            <a:r>
              <a:rPr lang="en-US" dirty="0" smtClean="0"/>
              <a:t> </a:t>
            </a:r>
            <a:r>
              <a:rPr lang="en-US" dirty="0" err="1" smtClean="0"/>
              <a:t>sfinae_swap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Our ADL swap delegates to member swap.</a:t>
            </a:r>
            <a:endParaRPr lang="en-US" dirty="0"/>
          </a:p>
          <a:p>
            <a:pPr lvl="1"/>
            <a:r>
              <a:rPr lang="en-US" dirty="0" smtClean="0"/>
              <a:t>Both members expose noexcept status.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etail::</a:t>
            </a:r>
            <a:r>
              <a:rPr lang="en-US" dirty="0" err="1" smtClean="0"/>
              <a:t>is_swappable</a:t>
            </a:r>
            <a:r>
              <a:rPr lang="en-US" dirty="0" smtClean="0"/>
              <a:t> works on </a:t>
            </a:r>
            <a:r>
              <a:rPr lang="en-US" dirty="0" err="1" smtClean="0"/>
              <a:t>error_or</a:t>
            </a:r>
            <a:r>
              <a:rPr lang="en-US" dirty="0" smtClean="0"/>
              <a:t>&lt;T&gt;.</a:t>
            </a:r>
          </a:p>
          <a:p>
            <a:pPr lvl="2"/>
            <a:r>
              <a:rPr lang="en-US" dirty="0" smtClean="0"/>
              <a:t>detail::</a:t>
            </a:r>
            <a:r>
              <a:rPr lang="en-US" dirty="0" err="1" smtClean="0"/>
              <a:t>is_nothrow_swappable</a:t>
            </a:r>
            <a:r>
              <a:rPr lang="en-US" dirty="0" smtClean="0"/>
              <a:t> works on </a:t>
            </a:r>
            <a:r>
              <a:rPr lang="en-US" dirty="0" err="1" smtClean="0"/>
              <a:t>error_or</a:t>
            </a:r>
            <a:r>
              <a:rPr lang="en-US" dirty="0" smtClean="0"/>
              <a:t>&lt;T&gt;.</a:t>
            </a:r>
          </a:p>
        </p:txBody>
      </p:sp>
    </p:spTree>
    <p:extLst>
      <p:ext uri="{BB962C8B-B14F-4D97-AF65-F5344CB8AC3E}">
        <p14:creationId xmlns:p14="http://schemas.microsoft.com/office/powerpoint/2010/main" val="76009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not throw?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Because you work at Google.</a:t>
            </a:r>
          </a:p>
          <a:p>
            <a:pPr lvl="1"/>
            <a:r>
              <a:rPr lang="en-US" dirty="0" smtClean="0"/>
              <a:t>Because you previously worked at Google.</a:t>
            </a:r>
          </a:p>
          <a:p>
            <a:pPr lvl="1"/>
            <a:r>
              <a:rPr lang="en-US" dirty="0" smtClean="0"/>
              <a:t>Because your team lead used to work at Google.</a:t>
            </a:r>
          </a:p>
          <a:p>
            <a:r>
              <a:rPr lang="en-US" dirty="0" smtClean="0"/>
              <a:t>Because the framework you are using is not exception safe.</a:t>
            </a:r>
          </a:p>
          <a:p>
            <a:r>
              <a:rPr lang="en-US" dirty="0" smtClean="0"/>
              <a:t>Because you are on a constrained environment and your runtime doesn’t offer it.</a:t>
            </a:r>
          </a:p>
          <a:p>
            <a:r>
              <a:rPr lang="en-US" dirty="0" smtClean="0"/>
              <a:t>Because writing exception safe code is really hard.</a:t>
            </a:r>
          </a:p>
        </p:txBody>
      </p:sp>
    </p:spTree>
    <p:extLst>
      <p:ext uri="{BB962C8B-B14F-4D97-AF65-F5344CB8AC3E}">
        <p14:creationId xmlns:p14="http://schemas.microsoft.com/office/powerpoint/2010/main" val="171670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ove and noexcept are friends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8650" y="1187824"/>
            <a:ext cx="7899400" cy="4686950"/>
          </a:xfrm>
        </p:spPr>
        <p:txBody>
          <a:bodyPr/>
          <a:lstStyle/>
          <a:p>
            <a:r>
              <a:rPr lang="en-US" dirty="0" smtClean="0"/>
              <a:t>If you must write a move special member despite the rule of zero, and you can prove that it doesn’t throw, then you should mark it with noexcept.</a:t>
            </a:r>
          </a:p>
          <a:p>
            <a:pPr lvl="1"/>
            <a:r>
              <a:rPr lang="en-US" dirty="0" smtClean="0"/>
              <a:t>Allows templates instantiated on your type to determine that moves can be used safely.</a:t>
            </a:r>
          </a:p>
          <a:p>
            <a:pPr lvl="1"/>
            <a:r>
              <a:rPr lang="en-US" dirty="0" smtClean="0"/>
              <a:t>Allows templates instantiated on your type to propagate noexcept on their own special member functions.</a:t>
            </a:r>
          </a:p>
          <a:p>
            <a:pPr lvl="1"/>
            <a:r>
              <a:rPr lang="en-US" dirty="0" smtClean="0"/>
              <a:t>Enables non-throwing </a:t>
            </a:r>
            <a:r>
              <a:rPr lang="en-US" dirty="0" smtClean="0">
                <a:hlinkClick r:id="rId2"/>
              </a:rPr>
              <a:t>std::swap</a:t>
            </a:r>
            <a:r>
              <a:rPr lang="en-US" dirty="0" smtClean="0"/>
              <a:t> or ADL swap via std::move.</a:t>
            </a:r>
          </a:p>
          <a:p>
            <a:pPr lvl="2"/>
            <a:r>
              <a:rPr lang="en-US" dirty="0" smtClean="0"/>
              <a:t>Which enables exception safe assignment via copy and swap.</a:t>
            </a:r>
          </a:p>
          <a:p>
            <a:r>
              <a:rPr lang="en-US" dirty="0" smtClean="0"/>
              <a:t>Make your moves noexcept!</a:t>
            </a:r>
          </a:p>
        </p:txBody>
      </p:sp>
    </p:spTree>
    <p:extLst>
      <p:ext uri="{BB962C8B-B14F-4D97-AF65-F5344CB8AC3E}">
        <p14:creationId xmlns:p14="http://schemas.microsoft.com/office/powerpoint/2010/main" val="40272996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Accessors</a:t>
            </a:r>
            <a:r>
              <a:rPr lang="en-US" dirty="0" smtClean="0"/>
              <a:t>: Some easy stuff…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error_or.hpp: L143-L174</a:t>
            </a:r>
            <a:endParaRPr lang="en-US" dirty="0" smtClean="0"/>
          </a:p>
          <a:p>
            <a:pPr lvl="1"/>
            <a:r>
              <a:rPr lang="en-US" dirty="0" smtClean="0"/>
              <a:t>‘ok()’ tells us whether we have a value or an error.</a:t>
            </a:r>
          </a:p>
          <a:p>
            <a:pPr lvl="1"/>
            <a:r>
              <a:rPr lang="en-US" dirty="0" smtClean="0"/>
              <a:t>operator </a:t>
            </a:r>
            <a:r>
              <a:rPr lang="en-US" dirty="0" err="1" smtClean="0"/>
              <a:t>bool</a:t>
            </a:r>
            <a:r>
              <a:rPr lang="en-US" dirty="0" smtClean="0"/>
              <a:t>() for use in conditionals</a:t>
            </a:r>
          </a:p>
          <a:p>
            <a:pPr lvl="1"/>
            <a:r>
              <a:rPr lang="en-US" dirty="0" smtClean="0"/>
              <a:t>value and error </a:t>
            </a:r>
            <a:r>
              <a:rPr lang="en-US" dirty="0" err="1" smtClean="0"/>
              <a:t>accessors</a:t>
            </a:r>
            <a:r>
              <a:rPr lang="en-US" dirty="0" smtClean="0"/>
              <a:t> return the identified object.</a:t>
            </a:r>
          </a:p>
          <a:p>
            <a:pPr lvl="1"/>
            <a:r>
              <a:rPr lang="en-US" dirty="0" smtClean="0"/>
              <a:t>‘release’ functions to move values or errors 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81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&lt;</a:t>
            </a:r>
            <a:r>
              <a:rPr lang="en-US" dirty="0" err="1" smtClean="0"/>
              <a:t>system_error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error_or.hpp: L243-L247</a:t>
            </a:r>
            <a:endParaRPr lang="en-US" dirty="0" smtClean="0"/>
          </a:p>
          <a:p>
            <a:pPr lvl="1"/>
            <a:r>
              <a:rPr lang="en-US" dirty="0" smtClean="0"/>
              <a:t>Use C++11 ‘template </a:t>
            </a:r>
            <a:r>
              <a:rPr lang="en-US" dirty="0" err="1" smtClean="0"/>
              <a:t>typedefs</a:t>
            </a:r>
            <a:r>
              <a:rPr lang="en-US" dirty="0" smtClean="0"/>
              <a:t>’ via ‘using’ to define nice names for </a:t>
            </a:r>
            <a:r>
              <a:rPr lang="en-US" dirty="0" err="1" smtClean="0"/>
              <a:t>error_or</a:t>
            </a:r>
            <a:r>
              <a:rPr lang="en-US" dirty="0" smtClean="0"/>
              <a:t>&lt;std::error_[</a:t>
            </a:r>
            <a:r>
              <a:rPr lang="en-US" dirty="0" err="1" smtClean="0"/>
              <a:t>condition|code</a:t>
            </a:r>
            <a:r>
              <a:rPr lang="en-US" dirty="0" smtClean="0"/>
              <a:t>], T&gt;</a:t>
            </a:r>
          </a:p>
          <a:p>
            <a:pPr lvl="1"/>
            <a:r>
              <a:rPr lang="en-US" dirty="0" smtClean="0"/>
              <a:t>No need to roll your own ‘error type’, just make a new category and use what the standard gives you.</a:t>
            </a:r>
          </a:p>
          <a:p>
            <a:pPr lvl="1"/>
            <a:r>
              <a:rPr lang="en-US" dirty="0" smtClean="0"/>
              <a:t>These types are noexcept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5411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</a:t>
            </a:r>
            <a:r>
              <a:rPr lang="en-US" dirty="0" smtClean="0">
                <a:hlinkClick r:id="rId2"/>
              </a:rPr>
              <a:t>std::</a:t>
            </a:r>
            <a:r>
              <a:rPr lang="en-US" dirty="0" err="1" smtClean="0">
                <a:hlinkClick r:id="rId2"/>
              </a:rPr>
              <a:t>unique_ptr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8650" y="1503680"/>
            <a:ext cx="7899400" cy="4500538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error_or.hpp: L249-L253</a:t>
            </a:r>
            <a:endParaRPr lang="en-US" dirty="0" smtClean="0"/>
          </a:p>
          <a:p>
            <a:pPr lvl="1"/>
            <a:r>
              <a:rPr lang="en-US" dirty="0" smtClean="0"/>
              <a:t>std::</a:t>
            </a:r>
            <a:r>
              <a:rPr lang="en-US" dirty="0" err="1" smtClean="0"/>
              <a:t>unique_ptr</a:t>
            </a:r>
            <a:r>
              <a:rPr lang="en-US" dirty="0" smtClean="0"/>
              <a:t> makes a great return value for functions that create a new object, and has noexcept move semantics.</a:t>
            </a:r>
          </a:p>
          <a:p>
            <a:pPr lvl="1"/>
            <a:r>
              <a:rPr lang="en-US" dirty="0" smtClean="0"/>
              <a:t>Combining it with </a:t>
            </a:r>
            <a:r>
              <a:rPr lang="en-US" dirty="0" err="1" smtClean="0"/>
              <a:t>error_code_or</a:t>
            </a:r>
            <a:r>
              <a:rPr lang="en-US" dirty="0" smtClean="0"/>
              <a:t> gives you the following nice semantics:</a:t>
            </a:r>
          </a:p>
          <a:p>
            <a:pPr lvl="2"/>
            <a:r>
              <a:rPr lang="en-US" dirty="0" smtClean="0"/>
              <a:t>The function returns to me an owned pointer to a newly created object, or an error explaining why it was not constructed.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sz="2000" dirty="0" err="1" smtClean="0"/>
              <a:t>error_code_or_unique</a:t>
            </a:r>
            <a:r>
              <a:rPr lang="en-US" sz="2000" dirty="0" smtClean="0"/>
              <a:t>&lt;socket&gt; </a:t>
            </a:r>
            <a:r>
              <a:rPr lang="en-US" sz="2000" dirty="0" err="1" smtClean="0"/>
              <a:t>connect_to</a:t>
            </a:r>
            <a:r>
              <a:rPr lang="en-US" sz="2000" dirty="0" smtClean="0"/>
              <a:t>(std::string host);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2638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and Games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Convert a function that returns T or throws a std::</a:t>
            </a:r>
            <a:r>
              <a:rPr lang="en-US" dirty="0" err="1" smtClean="0"/>
              <a:t>system_error</a:t>
            </a:r>
            <a:r>
              <a:rPr lang="en-US" dirty="0" smtClean="0"/>
              <a:t> into a function that returns </a:t>
            </a:r>
            <a:r>
              <a:rPr lang="en-US" dirty="0" err="1" smtClean="0"/>
              <a:t>error_code_or</a:t>
            </a:r>
            <a:r>
              <a:rPr lang="en-US" dirty="0" smtClean="0"/>
              <a:t>&lt;T&gt;:</a:t>
            </a:r>
          </a:p>
          <a:p>
            <a:pPr lvl="1"/>
            <a:r>
              <a:rPr lang="en-US" dirty="0" smtClean="0">
                <a:hlinkClick r:id="rId2"/>
              </a:rPr>
              <a:t>converters.hpp: L25-L45</a:t>
            </a:r>
            <a:endParaRPr lang="en-US" dirty="0" smtClean="0"/>
          </a:p>
          <a:p>
            <a:pPr lvl="1"/>
            <a:r>
              <a:rPr lang="en-US" dirty="0" smtClean="0"/>
              <a:t>I suspect there is a better way to declare this, but I haven’t derived it yet.</a:t>
            </a:r>
          </a:p>
          <a:p>
            <a:r>
              <a:rPr lang="en-US" dirty="0"/>
              <a:t>C</a:t>
            </a:r>
            <a:r>
              <a:rPr lang="en-US" dirty="0" smtClean="0"/>
              <a:t>onvert a function that returns </a:t>
            </a:r>
            <a:r>
              <a:rPr lang="en-US" dirty="0" err="1" smtClean="0"/>
              <a:t>error_code_or</a:t>
            </a:r>
            <a:r>
              <a:rPr lang="en-US" dirty="0" smtClean="0"/>
              <a:t>&lt;T&gt; into one that returns T or throws:</a:t>
            </a:r>
          </a:p>
          <a:p>
            <a:pPr lvl="1"/>
            <a:r>
              <a:rPr lang="en-US" dirty="0" smtClean="0">
                <a:hlinkClick r:id="rId2"/>
              </a:rPr>
              <a:t>converters.hpp: L47-L65</a:t>
            </a:r>
            <a:endParaRPr lang="en-US" dirty="0" smtClean="0"/>
          </a:p>
          <a:p>
            <a:pPr lvl="1"/>
            <a:r>
              <a:rPr lang="en-US" dirty="0" smtClean="0"/>
              <a:t>Again, there might be a better way to do this.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0432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and Games: In Progress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0858" y="1503679"/>
            <a:ext cx="8260886" cy="4623827"/>
          </a:xfrm>
        </p:spPr>
        <p:txBody>
          <a:bodyPr/>
          <a:lstStyle/>
          <a:p>
            <a:r>
              <a:rPr lang="en-US" dirty="0" smtClean="0"/>
              <a:t>I’d like this to work:</a:t>
            </a:r>
            <a:endParaRPr 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 err="1" smtClean="0">
                <a:latin typeface="Courier"/>
                <a:cs typeface="Courier"/>
              </a:rPr>
              <a:t>error_code_or_unique</a:t>
            </a:r>
            <a:r>
              <a:rPr lang="en-US" sz="1600" dirty="0" smtClean="0">
                <a:latin typeface="Courier"/>
                <a:cs typeface="Courier"/>
              </a:rPr>
              <a:t>&lt;socket&gt; connect(std::string host) {...}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err="1" smtClean="0">
                <a:latin typeface="Courier"/>
                <a:cs typeface="Courier"/>
              </a:rPr>
              <a:t>error_code_or_unique</a:t>
            </a:r>
            <a:r>
              <a:rPr lang="en-US" sz="1600" dirty="0" smtClean="0">
                <a:latin typeface="Courier"/>
                <a:cs typeface="Courier"/>
              </a:rPr>
              <a:t>&lt;request&gt; socket::send(std::string message) {...}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>
                <a:latin typeface="Courier"/>
                <a:cs typeface="Courier"/>
              </a:rPr>
              <a:t/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auto response = connect(“www.10gen.com”).switch(</a:t>
            </a:r>
            <a:r>
              <a:rPr lang="en-US" sz="1600" dirty="0">
                <a:latin typeface="Courier"/>
                <a:cs typeface="Courier"/>
              </a:rPr>
              <a:t/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[](std::</a:t>
            </a:r>
            <a:r>
              <a:rPr lang="en-US" sz="1600" dirty="0" err="1" smtClean="0">
                <a:latin typeface="Courier"/>
                <a:cs typeface="Courier"/>
              </a:rPr>
              <a:t>unique_ptr</a:t>
            </a:r>
            <a:r>
              <a:rPr lang="en-US" sz="1600" dirty="0" smtClean="0">
                <a:latin typeface="Courier"/>
                <a:cs typeface="Courier"/>
              </a:rPr>
              <a:t>&lt;socket&gt;&amp;&amp; sock) -&gt; </a:t>
            </a:r>
            <a:r>
              <a:rPr lang="en-US" sz="1600" dirty="0" err="1" smtClean="0">
                <a:latin typeface="Courier"/>
                <a:cs typeface="Courier"/>
              </a:rPr>
              <a:t>error_code_or_unique</a:t>
            </a:r>
            <a:r>
              <a:rPr lang="en-US" sz="1600" dirty="0" smtClean="0">
                <a:latin typeface="Courier"/>
                <a:cs typeface="Courier"/>
              </a:rPr>
              <a:t>&lt;response&gt; {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return sock-&gt;send(“GET /</a:t>
            </a:r>
            <a:r>
              <a:rPr lang="en-US" sz="1600" dirty="0" err="1" smtClean="0">
                <a:latin typeface="Courier"/>
                <a:cs typeface="Courier"/>
              </a:rPr>
              <a:t>index.html</a:t>
            </a:r>
            <a:r>
              <a:rPr lang="en-US" sz="1600" dirty="0" smtClean="0">
                <a:latin typeface="Courier"/>
                <a:cs typeface="Courier"/>
              </a:rPr>
              <a:t> http/1.1”).switch(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  [sock](std::</a:t>
            </a:r>
            <a:r>
              <a:rPr lang="en-US" sz="1600" dirty="0" err="1" smtClean="0">
                <a:latin typeface="Courier"/>
                <a:cs typeface="Courier"/>
              </a:rPr>
              <a:t>unique_ptr</a:t>
            </a:r>
            <a:r>
              <a:rPr lang="en-US" sz="1600" dirty="0" smtClean="0">
                <a:latin typeface="Courier"/>
                <a:cs typeface="Courier"/>
              </a:rPr>
              <a:t>&lt;request&gt;&amp;&amp; request) {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  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return request-&gt;</a:t>
            </a:r>
            <a:r>
              <a:rPr lang="en-US" sz="1600" dirty="0" err="1" smtClean="0">
                <a:latin typeface="Courier"/>
                <a:cs typeface="Courier"/>
              </a:rPr>
              <a:t>await_response</a:t>
            </a:r>
            <a:r>
              <a:rPr lang="en-US" sz="1600" dirty="0" smtClean="0">
                <a:latin typeface="Courier"/>
                <a:cs typeface="Courier"/>
              </a:rPr>
              <a:t>(std::move(sock)); 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  },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  [](std::</a:t>
            </a:r>
            <a:r>
              <a:rPr lang="en-US" sz="1600" dirty="0" err="1" smtClean="0">
                <a:latin typeface="Courier"/>
                <a:cs typeface="Courier"/>
              </a:rPr>
              <a:t>error_code</a:t>
            </a:r>
            <a:r>
              <a:rPr lang="en-US" sz="1600" dirty="0" smtClean="0">
                <a:latin typeface="Courier"/>
                <a:cs typeface="Courier"/>
              </a:rPr>
              <a:t>&amp;&amp; error) -&gt; </a:t>
            </a:r>
            <a:r>
              <a:rPr lang="en-US" sz="1600" dirty="0" err="1" smtClean="0">
                <a:latin typeface="Courier"/>
                <a:cs typeface="Courier"/>
              </a:rPr>
              <a:t>error_code_or_unique</a:t>
            </a:r>
            <a:r>
              <a:rPr lang="en-US" sz="1600" dirty="0" smtClean="0">
                <a:latin typeface="Courier"/>
                <a:cs typeface="Courier"/>
              </a:rPr>
              <a:t>&lt;response&gt;{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    std::</a:t>
            </a:r>
            <a:r>
              <a:rPr lang="en-US" sz="1600" dirty="0" err="1" smtClean="0">
                <a:latin typeface="Courier"/>
                <a:cs typeface="Courier"/>
              </a:rPr>
              <a:t>cerr</a:t>
            </a:r>
            <a:r>
              <a:rPr lang="en-US" sz="1600" dirty="0" smtClean="0">
                <a:latin typeface="Courier"/>
                <a:cs typeface="Courier"/>
              </a:rPr>
              <a:t> &lt;&lt; “Failed to send: “ &lt;&lt; error &lt;&lt; std::</a:t>
            </a:r>
            <a:r>
              <a:rPr lang="en-US" sz="1600" dirty="0" err="1" smtClean="0">
                <a:latin typeface="Courier"/>
                <a:cs typeface="Courier"/>
              </a:rPr>
              <a:t>endl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    return error;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  }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)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},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[](std::</a:t>
            </a:r>
            <a:r>
              <a:rPr lang="en-US" sz="1600" dirty="0" err="1" smtClean="0">
                <a:latin typeface="Courier"/>
                <a:cs typeface="Courier"/>
              </a:rPr>
              <a:t>error_code</a:t>
            </a:r>
            <a:r>
              <a:rPr lang="en-US" sz="1600" dirty="0" smtClean="0">
                <a:latin typeface="Courier"/>
                <a:cs typeface="Courier"/>
              </a:rPr>
              <a:t>&amp;&amp; error) -&gt; </a:t>
            </a:r>
            <a:r>
              <a:rPr lang="en-US" sz="1600" dirty="0" err="1" smtClean="0">
                <a:latin typeface="Courier"/>
                <a:cs typeface="Courier"/>
              </a:rPr>
              <a:t>error_code_or_unique</a:t>
            </a:r>
            <a:r>
              <a:rPr lang="en-US" sz="1600" dirty="0" smtClean="0">
                <a:latin typeface="Courier"/>
                <a:cs typeface="Courier"/>
              </a:rPr>
              <a:t>&lt;response&gt; {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std::</a:t>
            </a:r>
            <a:r>
              <a:rPr lang="en-US" sz="1600" dirty="0" err="1" smtClean="0">
                <a:latin typeface="Courier"/>
                <a:cs typeface="Courier"/>
              </a:rPr>
              <a:t>cerr</a:t>
            </a:r>
            <a:r>
              <a:rPr lang="en-US" sz="1600" dirty="0" smtClean="0">
                <a:latin typeface="Courier"/>
                <a:cs typeface="Courier"/>
              </a:rPr>
              <a:t> &lt;&lt; “Failed to connect: “ &lt;&lt; error &lt;&lt; std::</a:t>
            </a:r>
            <a:r>
              <a:rPr lang="en-US" sz="1600" dirty="0" err="1" smtClean="0">
                <a:latin typeface="Courier"/>
                <a:cs typeface="Courier"/>
              </a:rPr>
              <a:t>endl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return error;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}</a:t>
            </a:r>
            <a:r>
              <a:rPr lang="en-US" sz="1600" dirty="0">
                <a:latin typeface="Courier"/>
                <a:cs typeface="Courier"/>
              </a:rPr>
              <a:t/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79507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and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55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0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Error handling without exceptions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8650" y="1306873"/>
            <a:ext cx="7899400" cy="4567901"/>
          </a:xfrm>
        </p:spPr>
        <p:txBody>
          <a:bodyPr/>
          <a:lstStyle/>
          <a:p>
            <a:r>
              <a:rPr lang="en-US" dirty="0" smtClean="0"/>
              <a:t>Return an error code and use out parameters.</a:t>
            </a:r>
          </a:p>
          <a:p>
            <a:pPr lvl="1"/>
            <a:r>
              <a:rPr lang="en-US" dirty="0" smtClean="0"/>
              <a:t>Loses return slot,  awkward to call.</a:t>
            </a:r>
          </a:p>
          <a:p>
            <a:pPr lvl="1"/>
            <a:r>
              <a:rPr lang="en-US" dirty="0">
                <a:hlinkClick r:id="rId2"/>
              </a:rPr>
              <a:t>https://gist.github.com/4589211</a:t>
            </a:r>
            <a:endParaRPr lang="en-US" dirty="0" smtClean="0"/>
          </a:p>
          <a:p>
            <a:r>
              <a:rPr lang="en-US" dirty="0" smtClean="0"/>
              <a:t>Return a value, and have a (thread local?) </a:t>
            </a:r>
            <a:r>
              <a:rPr lang="en-US" dirty="0" err="1" smtClean="0"/>
              <a:t>getLastError</a:t>
            </a:r>
            <a:r>
              <a:rPr lang="en-US" dirty="0" smtClean="0"/>
              <a:t> function.</a:t>
            </a:r>
          </a:p>
          <a:p>
            <a:pPr lvl="1"/>
            <a:r>
              <a:rPr lang="en-US" dirty="0" smtClean="0"/>
              <a:t>You must return a “bad” value, easy to forget to check error.</a:t>
            </a:r>
          </a:p>
          <a:p>
            <a:pPr lvl="1"/>
            <a:r>
              <a:rPr lang="en-US" dirty="0">
                <a:hlinkClick r:id="rId3"/>
              </a:rPr>
              <a:t>https://gist.github.com/4589420</a:t>
            </a:r>
            <a:endParaRPr lang="en-US" dirty="0" smtClean="0"/>
          </a:p>
          <a:p>
            <a:r>
              <a:rPr lang="en-US" dirty="0" smtClean="0"/>
              <a:t>Return </a:t>
            </a:r>
            <a:r>
              <a:rPr lang="en-US" dirty="0" smtClean="0">
                <a:hlinkClick r:id="rId4"/>
              </a:rPr>
              <a:t>std::pair</a:t>
            </a:r>
            <a:r>
              <a:rPr lang="en-US" dirty="0" smtClean="0"/>
              <a:t>&lt;</a:t>
            </a:r>
            <a:r>
              <a:rPr lang="en-US" dirty="0" err="1" smtClean="0"/>
              <a:t>error_type</a:t>
            </a:r>
            <a:r>
              <a:rPr lang="en-US" dirty="0" smtClean="0"/>
              <a:t>, </a:t>
            </a:r>
            <a:r>
              <a:rPr lang="en-US" dirty="0" err="1" smtClean="0"/>
              <a:t>value_type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Uses extra space; how do I know which is valid?</a:t>
            </a:r>
          </a:p>
          <a:p>
            <a:pPr lvl="1"/>
            <a:r>
              <a:rPr lang="en-US" dirty="0">
                <a:hlinkClick r:id="rId5"/>
              </a:rPr>
              <a:t>https://gist.github.com/4589450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7429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2220" y="336141"/>
            <a:ext cx="8273215" cy="8516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Pretty OK: return </a:t>
            </a:r>
            <a:r>
              <a:rPr lang="en-US" dirty="0" smtClean="0">
                <a:hlinkClick r:id="rId2"/>
              </a:rPr>
              <a:t>boost::variant</a:t>
            </a:r>
            <a:r>
              <a:rPr lang="en-US" dirty="0" smtClean="0"/>
              <a:t>&lt;T, E&gt;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5517" y="1503680"/>
            <a:ext cx="8149919" cy="4371094"/>
          </a:xfrm>
        </p:spPr>
        <p:txBody>
          <a:bodyPr/>
          <a:lstStyle/>
          <a:p>
            <a:r>
              <a:rPr lang="en-US" dirty="0" smtClean="0"/>
              <a:t>Like returning </a:t>
            </a:r>
            <a:r>
              <a:rPr lang="en-US" dirty="0" smtClean="0">
                <a:hlinkClick r:id="rId3"/>
              </a:rPr>
              <a:t>std::pair</a:t>
            </a:r>
            <a:r>
              <a:rPr lang="en-US" dirty="0" smtClean="0"/>
              <a:t>, but only contains either T value or E value.</a:t>
            </a:r>
          </a:p>
          <a:p>
            <a:pPr lvl="1"/>
            <a:r>
              <a:rPr lang="en-US" dirty="0" smtClean="0"/>
              <a:t>Requires dependency on boost.</a:t>
            </a:r>
          </a:p>
          <a:p>
            <a:pPr lvl="1"/>
            <a:r>
              <a:rPr lang="en-US" dirty="0">
                <a:hlinkClick r:id="rId2"/>
              </a:rPr>
              <a:t>b</a:t>
            </a:r>
            <a:r>
              <a:rPr lang="en-US" dirty="0" smtClean="0">
                <a:hlinkClick r:id="rId2"/>
              </a:rPr>
              <a:t>oost::variant </a:t>
            </a:r>
            <a:r>
              <a:rPr lang="en-US" dirty="0" smtClean="0"/>
              <a:t>is complicated (non-empty guarantee).</a:t>
            </a:r>
            <a:endParaRPr lang="en-US" dirty="0"/>
          </a:p>
          <a:p>
            <a:pPr lvl="1"/>
            <a:r>
              <a:rPr lang="en-US" dirty="0" smtClean="0"/>
              <a:t>We can do better by using C++11 and rolling our own type.</a:t>
            </a:r>
          </a:p>
        </p:txBody>
      </p:sp>
    </p:spTree>
    <p:extLst>
      <p:ext uri="{BB962C8B-B14F-4D97-AF65-F5344CB8AC3E}">
        <p14:creationId xmlns:p14="http://schemas.microsoft.com/office/powerpoint/2010/main" val="74846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0733" y="336141"/>
            <a:ext cx="7898954" cy="851683"/>
          </a:xfrm>
        </p:spPr>
        <p:txBody>
          <a:bodyPr/>
          <a:lstStyle/>
          <a:p>
            <a:r>
              <a:rPr lang="en-US" dirty="0" err="1" smtClean="0"/>
              <a:t>error_or</a:t>
            </a:r>
            <a:r>
              <a:rPr lang="en-US" dirty="0" smtClean="0"/>
              <a:t>&lt;E, V&gt;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8650" y="1187824"/>
            <a:ext cx="7899400" cy="4686950"/>
          </a:xfrm>
        </p:spPr>
        <p:txBody>
          <a:bodyPr/>
          <a:lstStyle/>
          <a:p>
            <a:r>
              <a:rPr lang="en-US" dirty="0"/>
              <a:t>Code: </a:t>
            </a:r>
            <a:r>
              <a:rPr lang="en-US" dirty="0">
                <a:hlinkClick r:id="rId2"/>
              </a:rPr>
              <a:t>https://github.com/acmorrow/</a:t>
            </a:r>
            <a:r>
              <a:rPr lang="en-US" dirty="0" smtClean="0">
                <a:hlinkClick r:id="rId2"/>
              </a:rPr>
              <a:t>error_or</a:t>
            </a:r>
            <a:endParaRPr lang="en-US" dirty="0" smtClean="0"/>
          </a:p>
          <a:p>
            <a:pPr lvl="1"/>
            <a:r>
              <a:rPr lang="en-US" dirty="0" smtClean="0"/>
              <a:t>Requires C++11</a:t>
            </a:r>
          </a:p>
          <a:p>
            <a:pPr lvl="2"/>
            <a:r>
              <a:rPr lang="en-US" dirty="0" smtClean="0"/>
              <a:t>Final, new style unions, move semantics, noexcept, </a:t>
            </a:r>
            <a:r>
              <a:rPr lang="en-US" dirty="0" smtClean="0">
                <a:hlinkClick r:id="rId3"/>
              </a:rPr>
              <a:t>std::error_code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Logical successor to boost::variant approach.</a:t>
            </a:r>
          </a:p>
          <a:p>
            <a:pPr lvl="1"/>
            <a:r>
              <a:rPr lang="en-US" dirty="0" smtClean="0"/>
              <a:t>Stores either an E value to represent and error, or a V value to represent a returned value.</a:t>
            </a:r>
          </a:p>
          <a:p>
            <a:pPr lvl="1"/>
            <a:r>
              <a:rPr lang="en-US" dirty="0" smtClean="0"/>
              <a:t>Intended to be pure “type calculus”, it should compile away to operations on the underlying types, minimal </a:t>
            </a:r>
            <a:r>
              <a:rPr lang="en-US" dirty="0" err="1" smtClean="0"/>
              <a:t>perf</a:t>
            </a:r>
            <a:r>
              <a:rPr lang="en-US" dirty="0" smtClean="0"/>
              <a:t> hit.</a:t>
            </a:r>
          </a:p>
          <a:p>
            <a:pPr lvl="1"/>
            <a:r>
              <a:rPr lang="en-US" dirty="0" smtClean="0"/>
              <a:t>Designed for use with </a:t>
            </a:r>
            <a:r>
              <a:rPr lang="en-US" dirty="0" smtClean="0">
                <a:hlinkClick r:id="rId3"/>
              </a:rPr>
              <a:t>std::error_code </a:t>
            </a:r>
            <a:r>
              <a:rPr lang="en-US" dirty="0"/>
              <a:t> </a:t>
            </a:r>
            <a:r>
              <a:rPr lang="en-US" dirty="0" smtClean="0"/>
              <a:t>or</a:t>
            </a:r>
            <a:r>
              <a:rPr lang="en-US" dirty="0" smtClean="0">
                <a:hlinkClick r:id="rId4"/>
              </a:rPr>
              <a:t> std::error_condition </a:t>
            </a:r>
            <a:r>
              <a:rPr lang="en-US" dirty="0" smtClean="0"/>
              <a:t>as the ‘E’ type, but would work with others.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18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code links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links here are to a specific revision to preserve line numbers:</a:t>
            </a:r>
          </a:p>
          <a:p>
            <a:pPr lvl="1"/>
            <a:r>
              <a:rPr lang="en-US" dirty="0">
                <a:hlinkClick r:id="rId2"/>
              </a:rPr>
              <a:t>https://github.com/acmorrow/error_or/tree/</a:t>
            </a:r>
            <a:r>
              <a:rPr lang="en-US" dirty="0" smtClean="0">
                <a:hlinkClick r:id="rId2"/>
              </a:rPr>
              <a:t>f7c0092c02b153f73e8dfb806f0a3ec9018a2593</a:t>
            </a:r>
            <a:endParaRPr lang="en-US" dirty="0" smtClean="0"/>
          </a:p>
          <a:p>
            <a:pPr lvl="1"/>
            <a:r>
              <a:rPr lang="en-US" dirty="0" smtClean="0"/>
              <a:t>Subsequent revisions may have slightly different line numbers but should be in the same relative position in the file.</a:t>
            </a:r>
          </a:p>
          <a:p>
            <a:pPr lvl="1"/>
            <a:r>
              <a:rPr lang="en-US" dirty="0" smtClean="0"/>
              <a:t>Code links in this presentation will list the file and line if you want to view the code on </a:t>
            </a:r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during the talk.</a:t>
            </a:r>
          </a:p>
          <a:p>
            <a:pPr lvl="2"/>
            <a:r>
              <a:rPr lang="en-US" dirty="0" smtClean="0"/>
              <a:t>Head revision may slightly differ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7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error_or.hpp: L28-L33</a:t>
            </a:r>
            <a:endParaRPr lang="en-US" dirty="0" smtClean="0"/>
          </a:p>
          <a:p>
            <a:pPr lvl="1"/>
            <a:r>
              <a:rPr lang="en-US" dirty="0" smtClean="0"/>
              <a:t>First template argument is the error type that is returned to indicate failure:</a:t>
            </a:r>
          </a:p>
          <a:p>
            <a:pPr lvl="2"/>
            <a:r>
              <a:rPr lang="en-US" dirty="0" smtClean="0"/>
              <a:t>Just about any type will do, but intended to be std::</a:t>
            </a:r>
            <a:r>
              <a:rPr lang="en-US" dirty="0" err="1" smtClean="0"/>
              <a:t>error_code</a:t>
            </a:r>
            <a:r>
              <a:rPr lang="en-US" dirty="0" smtClean="0"/>
              <a:t> or std::</a:t>
            </a:r>
            <a:r>
              <a:rPr lang="en-US" dirty="0" err="1" smtClean="0"/>
              <a:t>error_condition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Second argument is the value returned on success.</a:t>
            </a:r>
          </a:p>
          <a:p>
            <a:pPr lvl="1"/>
            <a:r>
              <a:rPr lang="en-US" dirty="0" smtClean="0"/>
              <a:t>Class is final so we know there are no subclasses, no need for a virtual </a:t>
            </a:r>
            <a:r>
              <a:rPr lang="en-US" dirty="0" err="1" smtClean="0"/>
              <a:t>dtor</a:t>
            </a:r>
            <a:r>
              <a:rPr lang="en-US" dirty="0" smtClean="0"/>
              <a:t>, etc. Almost call calls should inline away.</a:t>
            </a:r>
          </a:p>
          <a:p>
            <a:pPr lvl="1"/>
            <a:r>
              <a:rPr lang="en-US" dirty="0" smtClean="0"/>
              <a:t>Add STL style </a:t>
            </a:r>
            <a:r>
              <a:rPr lang="en-US" dirty="0" err="1" smtClean="0"/>
              <a:t>typedefs</a:t>
            </a:r>
            <a:r>
              <a:rPr lang="en-US" dirty="0" smtClean="0"/>
              <a:t> for T (</a:t>
            </a:r>
            <a:r>
              <a:rPr lang="en-US" dirty="0" err="1" smtClean="0"/>
              <a:t>value_type</a:t>
            </a:r>
            <a:r>
              <a:rPr lang="en-US" dirty="0" smtClean="0"/>
              <a:t>) and E (</a:t>
            </a:r>
            <a:r>
              <a:rPr lang="en-US" dirty="0" err="1" smtClean="0"/>
              <a:t>error_type</a:t>
            </a:r>
            <a:r>
              <a:rPr lang="en-US" dirty="0" smtClean="0"/>
              <a:t>) so that </a:t>
            </a:r>
            <a:r>
              <a:rPr lang="en-US" dirty="0" err="1" smtClean="0"/>
              <a:t>metaprogramming</a:t>
            </a:r>
            <a:r>
              <a:rPr lang="en-US" dirty="0" smtClean="0"/>
              <a:t> can be done with this class.</a:t>
            </a:r>
          </a:p>
        </p:txBody>
      </p:sp>
    </p:spTree>
    <p:extLst>
      <p:ext uri="{BB962C8B-B14F-4D97-AF65-F5344CB8AC3E}">
        <p14:creationId xmlns:p14="http://schemas.microsoft.com/office/powerpoint/2010/main" val="1506796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Placement new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8650" y="1503680"/>
            <a:ext cx="7899400" cy="4537524"/>
          </a:xfrm>
        </p:spPr>
        <p:txBody>
          <a:bodyPr/>
          <a:lstStyle/>
          <a:p>
            <a:r>
              <a:rPr lang="en-US" dirty="0"/>
              <a:t>‘new expression’ normally does two things:</a:t>
            </a:r>
          </a:p>
          <a:p>
            <a:pPr lvl="1"/>
            <a:r>
              <a:rPr lang="en-US" dirty="0"/>
              <a:t>Obtain a region of appropriately sized and aligned memory</a:t>
            </a:r>
          </a:p>
          <a:p>
            <a:pPr lvl="1"/>
            <a:r>
              <a:rPr lang="en-US" dirty="0"/>
              <a:t>Invokes the constructor</a:t>
            </a:r>
          </a:p>
          <a:p>
            <a:r>
              <a:rPr lang="en-US" dirty="0" smtClean="0"/>
              <a:t>Placement new:</a:t>
            </a:r>
          </a:p>
          <a:p>
            <a:pPr lvl="1"/>
            <a:r>
              <a:rPr lang="en-US" dirty="0" smtClean="0"/>
              <a:t>Does not allocate dynamic memory.</a:t>
            </a:r>
          </a:p>
          <a:p>
            <a:pPr lvl="1"/>
            <a:r>
              <a:rPr lang="en-US" dirty="0" smtClean="0"/>
              <a:t>Takes an argument, which is an address.</a:t>
            </a:r>
          </a:p>
          <a:p>
            <a:pPr lvl="1"/>
            <a:r>
              <a:rPr lang="en-US" dirty="0" smtClean="0"/>
              <a:t>Returns the address it is passed.</a:t>
            </a:r>
          </a:p>
          <a:p>
            <a:pPr lvl="1"/>
            <a:r>
              <a:rPr lang="en-US" dirty="0" smtClean="0"/>
              <a:t>Invokes the constructor at that returned address.</a:t>
            </a:r>
          </a:p>
          <a:p>
            <a:r>
              <a:rPr lang="en-US" dirty="0" smtClean="0"/>
              <a:t>Placement new allows you to construct an object into a given region of existing 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640580"/>
      </p:ext>
    </p:extLst>
  </p:cSld>
  <p:clrMapOvr>
    <a:masterClrMapping/>
  </p:clrMapOvr>
</p:sld>
</file>

<file path=ppt/theme/theme1.xml><?xml version="1.0" encoding="utf-8"?>
<a:theme xmlns:a="http://schemas.openxmlformats.org/drawingml/2006/main" name="10gen Powerpoint Template Oct 2012 v3">
  <a:themeElements>
    <a:clrScheme name="10gen">
      <a:dk1>
        <a:srgbClr val="191918"/>
      </a:dk1>
      <a:lt1>
        <a:srgbClr val="EAEAEA"/>
      </a:lt1>
      <a:dk2>
        <a:srgbClr val="A3A3A3"/>
      </a:dk2>
      <a:lt2>
        <a:srgbClr val="E4F0F7"/>
      </a:lt2>
      <a:accent1>
        <a:srgbClr val="0C5FB2"/>
      </a:accent1>
      <a:accent2>
        <a:srgbClr val="D23803"/>
      </a:accent2>
      <a:accent3>
        <a:srgbClr val="5CA930"/>
      </a:accent3>
      <a:accent4>
        <a:srgbClr val="826BA7"/>
      </a:accent4>
      <a:accent5>
        <a:srgbClr val="12958C"/>
      </a:accent5>
      <a:accent6>
        <a:srgbClr val="E88C07"/>
      </a:accent6>
      <a:hlink>
        <a:srgbClr val="2A87BF"/>
      </a:hlink>
      <a:folHlink>
        <a:srgbClr val="032381"/>
      </a:folHlink>
    </a:clrScheme>
    <a:fontScheme name="Office 2">
      <a:majorFont>
        <a:latin typeface="PT Sans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T Sans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3366FF"/>
          </a:solidFill>
        </a:ln>
        <a:effectLst>
          <a:innerShdw blurRad="63500" dist="50800" dir="13500000">
            <a:srgbClr val="000000">
              <a:alpha val="50000"/>
            </a:srgbClr>
          </a:innerShdw>
        </a:effectLst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10gen Powerpoint Template Oct 2012 v3.potx</Template>
  <TotalTime>4281</TotalTime>
  <Words>2743</Words>
  <Application>Microsoft Macintosh PowerPoint</Application>
  <PresentationFormat>On-screen Show (4:3)</PresentationFormat>
  <Paragraphs>246</Paragraphs>
  <Slides>37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10gen Powerpoint Template Oct 2012 v3</vt:lpstr>
      <vt:lpstr>NYC C++ Jan 13 Meetup: error_or</vt:lpstr>
      <vt:lpstr>Caveats</vt:lpstr>
      <vt:lpstr>Why not throw?</vt:lpstr>
      <vt:lpstr>Error handling without exceptions</vt:lpstr>
      <vt:lpstr>Pretty OK: return boost::variant&lt;T, E&gt;</vt:lpstr>
      <vt:lpstr>error_or&lt;E, V&gt;</vt:lpstr>
      <vt:lpstr>Note on code links</vt:lpstr>
      <vt:lpstr>Declaration</vt:lpstr>
      <vt:lpstr>Review: Placement new</vt:lpstr>
      <vt:lpstr>Review: Explicit call to destructor</vt:lpstr>
      <vt:lpstr>Members</vt:lpstr>
      <vt:lpstr>Lifecycle</vt:lpstr>
      <vt:lpstr>C++11: Rule of Zero when possible</vt:lpstr>
      <vt:lpstr>C++11 noexcept</vt:lpstr>
      <vt:lpstr>Default Constructor</vt:lpstr>
      <vt:lpstr>What does std::move do anyway?</vt:lpstr>
      <vt:lpstr>Value and Error Constructors</vt:lpstr>
      <vt:lpstr>Destructor</vt:lpstr>
      <vt:lpstr>Copy Constructor</vt:lpstr>
      <vt:lpstr>Move Constructor</vt:lpstr>
      <vt:lpstr>What about assignment?</vt:lpstr>
      <vt:lpstr>Use ‘copy and swap’ for assign</vt:lpstr>
      <vt:lpstr>Copy Assignment Operators</vt:lpstr>
      <vt:lpstr>Exception safe swap?</vt:lpstr>
      <vt:lpstr>Review: ADL Swap</vt:lpstr>
      <vt:lpstr>Exception safe swap (part 2)</vt:lpstr>
      <vt:lpstr>detail::is_[nothrow_]swappable</vt:lpstr>
      <vt:lpstr>Exception safe swap (part 3)</vt:lpstr>
      <vt:lpstr>Adding member and ADL swap</vt:lpstr>
      <vt:lpstr>Move and noexcept are friends</vt:lpstr>
      <vt:lpstr>Accessors: Some easy stuff…</vt:lpstr>
      <vt:lpstr>Integration with &lt;system_error&gt;</vt:lpstr>
      <vt:lpstr>Integration with std::unique_ptr</vt:lpstr>
      <vt:lpstr>Fun and Games</vt:lpstr>
      <vt:lpstr>Fun and Games: In Progress</vt:lpstr>
      <vt:lpstr>Examples and Demo</vt:lpstr>
      <vt:lpstr>Thanks!</vt:lpstr>
    </vt:vector>
  </TitlesOfParts>
  <Company>10gen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Peters</dc:creator>
  <cp:lastModifiedBy>Andrew Morrow</cp:lastModifiedBy>
  <cp:revision>149</cp:revision>
  <dcterms:created xsi:type="dcterms:W3CDTF">2012-10-15T15:09:50Z</dcterms:created>
  <dcterms:modified xsi:type="dcterms:W3CDTF">2013-01-28T16:02:01Z</dcterms:modified>
</cp:coreProperties>
</file>