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76" r:id="rId8"/>
    <p:sldId id="277" r:id="rId9"/>
    <p:sldId id="274" r:id="rId10"/>
    <p:sldId id="284" r:id="rId11"/>
    <p:sldId id="285" r:id="rId12"/>
    <p:sldId id="286" r:id="rId13"/>
    <p:sldId id="273" r:id="rId14"/>
    <p:sldId id="275" r:id="rId15"/>
    <p:sldId id="279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3C6"/>
    <a:srgbClr val="74C4E8"/>
    <a:srgbClr val="1B7AA5"/>
    <a:srgbClr val="3484D4"/>
    <a:srgbClr val="80B2E4"/>
    <a:srgbClr val="71A9E1"/>
    <a:srgbClr val="2C81CE"/>
    <a:srgbClr val="7AAFE0"/>
    <a:srgbClr val="FBEFB3"/>
    <a:srgbClr val="FDD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F1F19-77F0-4D38-9504-8A39964CC251}" v="1381" dt="2024-04-28T10:44:53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8" autoAdjust="0"/>
    <p:restoredTop sz="94660"/>
  </p:normalViewPr>
  <p:slideViewPr>
    <p:cSldViewPr snapToGrid="0">
      <p:cViewPr>
        <p:scale>
          <a:sx n="66" d="100"/>
          <a:sy n="66" d="100"/>
        </p:scale>
        <p:origin x="418" y="1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D29FAFC-F126-6C95-4063-347138428DF8}"/>
              </a:ext>
            </a:extLst>
          </p:cNvPr>
          <p:cNvSpPr>
            <a:spLocks noChangeAspect="1"/>
          </p:cNvSpPr>
          <p:nvPr/>
        </p:nvSpPr>
        <p:spPr>
          <a:xfrm>
            <a:off x="-1238091" y="-3815861"/>
            <a:ext cx="14578954" cy="14578954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313607"/>
            <a:ext cx="9144000" cy="8761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dirty="0">
                <a:ea typeface="+mn-lt"/>
                <a:cs typeface="+mn-lt"/>
              </a:rPr>
              <a:t>Elena Ballesteros Morallón 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Samuel Espejo Gil </a:t>
            </a:r>
            <a:endParaRPr lang="es-ES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13DC99DF-3121-3855-75CA-57B8D248D6C3}"/>
              </a:ext>
            </a:extLst>
          </p:cNvPr>
          <p:cNvSpPr/>
          <p:nvPr/>
        </p:nvSpPr>
        <p:spPr>
          <a:xfrm>
            <a:off x="-293226" y="-81023"/>
            <a:ext cx="3634451" cy="992824"/>
          </a:xfrm>
          <a:custGeom>
            <a:avLst/>
            <a:gdLst>
              <a:gd name="connsiteX0" fmla="*/ 3449256 w 3449256"/>
              <a:gd name="connsiteY0" fmla="*/ 0 h 1458411"/>
              <a:gd name="connsiteX1" fmla="*/ 1747777 w 3449256"/>
              <a:gd name="connsiteY1" fmla="*/ 277793 h 1458411"/>
              <a:gd name="connsiteX2" fmla="*/ 1504709 w 3449256"/>
              <a:gd name="connsiteY2" fmla="*/ 1088021 h 1458411"/>
              <a:gd name="connsiteX3" fmla="*/ 0 w 3449256"/>
              <a:gd name="connsiteY3" fmla="*/ 1458411 h 145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9256" h="1458411">
                <a:moveTo>
                  <a:pt x="3449256" y="0"/>
                </a:moveTo>
                <a:cubicBezTo>
                  <a:pt x="2760562" y="48228"/>
                  <a:pt x="2071868" y="96456"/>
                  <a:pt x="1747777" y="277793"/>
                </a:cubicBezTo>
                <a:cubicBezTo>
                  <a:pt x="1423686" y="459130"/>
                  <a:pt x="1796005" y="891251"/>
                  <a:pt x="1504709" y="1088021"/>
                </a:cubicBezTo>
                <a:cubicBezTo>
                  <a:pt x="1213413" y="1284791"/>
                  <a:pt x="281651" y="1414042"/>
                  <a:pt x="0" y="1458411"/>
                </a:cubicBezTo>
              </a:path>
            </a:pathLst>
          </a:custGeom>
          <a:noFill/>
          <a:ln w="3810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5C35C31A-FC48-80B0-6D95-E10DB7E9B9BD}"/>
              </a:ext>
            </a:extLst>
          </p:cNvPr>
          <p:cNvSpPr/>
          <p:nvPr/>
        </p:nvSpPr>
        <p:spPr>
          <a:xfrm rot="10061455">
            <a:off x="9261230" y="5605558"/>
            <a:ext cx="3634451" cy="992824"/>
          </a:xfrm>
          <a:custGeom>
            <a:avLst/>
            <a:gdLst>
              <a:gd name="connsiteX0" fmla="*/ 3449256 w 3449256"/>
              <a:gd name="connsiteY0" fmla="*/ 0 h 1458411"/>
              <a:gd name="connsiteX1" fmla="*/ 1747777 w 3449256"/>
              <a:gd name="connsiteY1" fmla="*/ 277793 h 1458411"/>
              <a:gd name="connsiteX2" fmla="*/ 1504709 w 3449256"/>
              <a:gd name="connsiteY2" fmla="*/ 1088021 h 1458411"/>
              <a:gd name="connsiteX3" fmla="*/ 0 w 3449256"/>
              <a:gd name="connsiteY3" fmla="*/ 1458411 h 145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9256" h="1458411">
                <a:moveTo>
                  <a:pt x="3449256" y="0"/>
                </a:moveTo>
                <a:cubicBezTo>
                  <a:pt x="2760562" y="48228"/>
                  <a:pt x="2071868" y="96456"/>
                  <a:pt x="1747777" y="277793"/>
                </a:cubicBezTo>
                <a:cubicBezTo>
                  <a:pt x="1423686" y="459130"/>
                  <a:pt x="1796005" y="891251"/>
                  <a:pt x="1504709" y="1088021"/>
                </a:cubicBezTo>
                <a:cubicBezTo>
                  <a:pt x="1213413" y="1284791"/>
                  <a:pt x="281651" y="1414042"/>
                  <a:pt x="0" y="1458411"/>
                </a:cubicBezTo>
              </a:path>
            </a:pathLst>
          </a:custGeom>
          <a:noFill/>
          <a:ln w="3810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B4EC98-1504-ED46-EE79-07B29914A863}"/>
              </a:ext>
            </a:extLst>
          </p:cNvPr>
          <p:cNvSpPr txBox="1"/>
          <p:nvPr/>
        </p:nvSpPr>
        <p:spPr>
          <a:xfrm>
            <a:off x="4084185" y="1382380"/>
            <a:ext cx="3934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>
                <a:latin typeface="Rockwell Extra Bold" panose="02060903040505020403" pitchFamily="18" charset="0"/>
              </a:rPr>
              <a:t>Caso de estudio 12:</a:t>
            </a:r>
            <a:endParaRPr lang="es-ES" sz="240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9386" y="2442258"/>
            <a:ext cx="9144000" cy="1674923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Rockwell Extra Bold" panose="02060903040505020403" pitchFamily="18" charset="0"/>
              </a:rPr>
              <a:t>Evaluador de la Lógica de Predicados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>
            <a:extLst>
              <a:ext uri="{FF2B5EF4-FFF2-40B4-BE49-F238E27FC236}">
                <a16:creationId xmlns:a16="http://schemas.microsoft.com/office/drawing/2014/main" id="{ED3B9918-AD6F-AA6F-8180-D729B6EB40B2}"/>
              </a:ext>
            </a:extLst>
          </p:cNvPr>
          <p:cNvSpPr>
            <a:spLocks noChangeAspect="1"/>
          </p:cNvSpPr>
          <p:nvPr/>
        </p:nvSpPr>
        <p:spPr>
          <a:xfrm>
            <a:off x="11013440" y="-746343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FB9FC77-929D-1060-AA5E-52C21A4E258C}"/>
              </a:ext>
            </a:extLst>
          </p:cNvPr>
          <p:cNvSpPr>
            <a:spLocks noChangeAspect="1"/>
          </p:cNvSpPr>
          <p:nvPr/>
        </p:nvSpPr>
        <p:spPr>
          <a:xfrm>
            <a:off x="-699871" y="5814000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54296-5197-DBBE-DDB0-7CA10FC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365124"/>
            <a:ext cx="10175240" cy="1001568"/>
          </a:xfrm>
        </p:spPr>
        <p:txBody>
          <a:bodyPr/>
          <a:lstStyle/>
          <a:p>
            <a:r>
              <a:rPr lang="es-ES">
                <a:latin typeface="Rockwell Extra Bold" panose="02060903040505020403" pitchFamily="18" charset="0"/>
              </a:rPr>
              <a:t>Implementación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FCF004-5285-0467-FC0F-1083BDF79429}"/>
              </a:ext>
            </a:extLst>
          </p:cNvPr>
          <p:cNvSpPr/>
          <p:nvPr/>
        </p:nvSpPr>
        <p:spPr>
          <a:xfrm>
            <a:off x="393290" y="365125"/>
            <a:ext cx="11454581" cy="6127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004D54E-8E30-123A-E397-41A76F9D0C75}"/>
              </a:ext>
            </a:extLst>
          </p:cNvPr>
          <p:cNvCxnSpPr>
            <a:cxnSpLocks/>
          </p:cNvCxnSpPr>
          <p:nvPr/>
        </p:nvCxnSpPr>
        <p:spPr>
          <a:xfrm>
            <a:off x="383458" y="365125"/>
            <a:ext cx="1312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82E0DC6-009C-6407-9B9E-A4ADA7076B8A}"/>
              </a:ext>
            </a:extLst>
          </p:cNvPr>
          <p:cNvCxnSpPr>
            <a:cxnSpLocks/>
          </p:cNvCxnSpPr>
          <p:nvPr/>
        </p:nvCxnSpPr>
        <p:spPr>
          <a:xfrm>
            <a:off x="-335280" y="6492875"/>
            <a:ext cx="121831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4DAFF28-3977-DEE2-9E3F-601C8B6BA208}"/>
              </a:ext>
            </a:extLst>
          </p:cNvPr>
          <p:cNvSpPr/>
          <p:nvPr/>
        </p:nvSpPr>
        <p:spPr>
          <a:xfrm>
            <a:off x="1097280" y="2014207"/>
            <a:ext cx="1605280" cy="873760"/>
          </a:xfrm>
          <a:prstGeom prst="roundRect">
            <a:avLst/>
          </a:prstGeom>
          <a:solidFill>
            <a:srgbClr val="2093C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Valoración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01502CD-1B13-494A-FE46-5990465063F2}"/>
              </a:ext>
            </a:extLst>
          </p:cNvPr>
          <p:cNvSpPr/>
          <p:nvPr/>
        </p:nvSpPr>
        <p:spPr>
          <a:xfrm>
            <a:off x="1097280" y="3217369"/>
            <a:ext cx="1605280" cy="873760"/>
          </a:xfrm>
          <a:prstGeom prst="roundRect">
            <a:avLst/>
          </a:prstGeom>
          <a:solidFill>
            <a:srgbClr val="2093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Evaluación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798238D-41CC-7E5F-9E11-7DAB7B1366B5}"/>
              </a:ext>
            </a:extLst>
          </p:cNvPr>
          <p:cNvSpPr/>
          <p:nvPr/>
        </p:nvSpPr>
        <p:spPr>
          <a:xfrm>
            <a:off x="1097280" y="4600803"/>
            <a:ext cx="1605280" cy="873760"/>
          </a:xfrm>
          <a:prstGeom prst="roundRect">
            <a:avLst/>
          </a:prstGeom>
          <a:solidFill>
            <a:srgbClr val="2093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Auxiliares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10F12D5-8132-B9A7-9B47-39E2053EC7B4}"/>
              </a:ext>
            </a:extLst>
          </p:cNvPr>
          <p:cNvSpPr/>
          <p:nvPr/>
        </p:nvSpPr>
        <p:spPr>
          <a:xfrm>
            <a:off x="3431130" y="1383438"/>
            <a:ext cx="8191910" cy="4915761"/>
          </a:xfrm>
          <a:prstGeom prst="roundRect">
            <a:avLst/>
          </a:prstGeom>
          <a:solidFill>
            <a:srgbClr val="2093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0FBC7E5B-ADBA-8358-3B24-F11CD5163979}"/>
              </a:ext>
            </a:extLst>
          </p:cNvPr>
          <p:cNvSpPr/>
          <p:nvPr/>
        </p:nvSpPr>
        <p:spPr>
          <a:xfrm>
            <a:off x="3431130" y="4314660"/>
            <a:ext cx="8191910" cy="1974899"/>
          </a:xfrm>
          <a:custGeom>
            <a:avLst/>
            <a:gdLst>
              <a:gd name="connsiteX0" fmla="*/ 0 w 8191910"/>
              <a:gd name="connsiteY0" fmla="*/ 0 h 1974899"/>
              <a:gd name="connsiteX1" fmla="*/ 8191910 w 8191910"/>
              <a:gd name="connsiteY1" fmla="*/ 0 h 1974899"/>
              <a:gd name="connsiteX2" fmla="*/ 8191910 w 8191910"/>
              <a:gd name="connsiteY2" fmla="*/ 1155589 h 1974899"/>
              <a:gd name="connsiteX3" fmla="*/ 7372600 w 8191910"/>
              <a:gd name="connsiteY3" fmla="*/ 1974899 h 1974899"/>
              <a:gd name="connsiteX4" fmla="*/ 819310 w 8191910"/>
              <a:gd name="connsiteY4" fmla="*/ 1974899 h 1974899"/>
              <a:gd name="connsiteX5" fmla="*/ 0 w 8191910"/>
              <a:gd name="connsiteY5" fmla="*/ 1155589 h 197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1910" h="1974899">
                <a:moveTo>
                  <a:pt x="0" y="0"/>
                </a:moveTo>
                <a:lnTo>
                  <a:pt x="8191910" y="0"/>
                </a:lnTo>
                <a:lnTo>
                  <a:pt x="8191910" y="1155589"/>
                </a:lnTo>
                <a:cubicBezTo>
                  <a:pt x="8191910" y="1608081"/>
                  <a:pt x="7825092" y="1974899"/>
                  <a:pt x="7372600" y="1974899"/>
                </a:cubicBezTo>
                <a:lnTo>
                  <a:pt x="819310" y="1974899"/>
                </a:lnTo>
                <a:cubicBezTo>
                  <a:pt x="366818" y="1974899"/>
                  <a:pt x="0" y="1608081"/>
                  <a:pt x="0" y="1155589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43B4AC-F40A-B8A6-A389-2E71A87D717D}"/>
              </a:ext>
            </a:extLst>
          </p:cNvPr>
          <p:cNvSpPr txBox="1"/>
          <p:nvPr/>
        </p:nvSpPr>
        <p:spPr>
          <a:xfrm>
            <a:off x="3947160" y="1476594"/>
            <a:ext cx="72136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b="1" dirty="0" err="1">
                <a:solidFill>
                  <a:schemeClr val="bg1"/>
                </a:solidFill>
                <a:latin typeface="Aptos Mono"/>
              </a:rPr>
              <a:t>valoracion</a:t>
            </a:r>
            <a:r>
              <a:rPr lang="es-ES" sz="2400" b="1" dirty="0">
                <a:solidFill>
                  <a:schemeClr val="bg1"/>
                </a:solidFill>
                <a:latin typeface="Aptos Mono"/>
              </a:rPr>
              <a:t>(Termino, Valor)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732E3A-9A44-8D68-7C23-AA62C06F82CC}"/>
              </a:ext>
            </a:extLst>
          </p:cNvPr>
          <p:cNvSpPr txBox="1"/>
          <p:nvPr/>
        </p:nvSpPr>
        <p:spPr>
          <a:xfrm>
            <a:off x="3837247" y="4489413"/>
            <a:ext cx="752301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s-ES" sz="2000" dirty="0"/>
              <a:t>r(t_1, t_2, …, </a:t>
            </a:r>
            <a:r>
              <a:rPr lang="es-ES" sz="2000" dirty="0" err="1"/>
              <a:t>t_n</a:t>
            </a:r>
            <a:r>
              <a:rPr lang="es-ES" sz="2000" dirty="0"/>
              <a:t>) =.. [r | [t_1, t_2, …, </a:t>
            </a:r>
            <a:r>
              <a:rPr lang="es-ES" sz="2000" dirty="0" err="1"/>
              <a:t>t_n</a:t>
            </a:r>
            <a:r>
              <a:rPr lang="es-ES" sz="2000" dirty="0"/>
              <a:t>]]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interpretacion</a:t>
            </a:r>
            <a:r>
              <a:rPr lang="es-ES" sz="2000" dirty="0"/>
              <a:t>(r, n, </a:t>
            </a:r>
            <a:r>
              <a:rPr lang="es-ES" sz="2000" dirty="0" err="1"/>
              <a:t>r_interpretado</a:t>
            </a:r>
            <a:r>
              <a:rPr lang="es-ES" sz="2000" dirty="0"/>
              <a:t>)</a:t>
            </a:r>
          </a:p>
          <a:p>
            <a:pPr marL="342900" indent="-342900">
              <a:buAutoNum type="arabicPeriod"/>
            </a:pPr>
            <a:r>
              <a:rPr lang="es-ES" sz="2000" dirty="0"/>
              <a:t>[t_1, t_2, …, t_3] -&gt; [a, b, …, c]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r_interpretado</a:t>
            </a:r>
            <a:r>
              <a:rPr lang="es-ES" sz="2000" dirty="0"/>
              <a:t>(a, b, …, c, Valor) =.. [</a:t>
            </a:r>
            <a:r>
              <a:rPr lang="es-ES" sz="2000" dirty="0" err="1"/>
              <a:t>r_interpretado</a:t>
            </a:r>
            <a:r>
              <a:rPr lang="es-ES" sz="2000" dirty="0"/>
              <a:t>, a, b, …, c, Valor]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35FC7A-A978-53B2-A464-C863F3241693}"/>
              </a:ext>
            </a:extLst>
          </p:cNvPr>
          <p:cNvSpPr txBox="1"/>
          <p:nvPr/>
        </p:nvSpPr>
        <p:spPr>
          <a:xfrm>
            <a:off x="3947160" y="2055064"/>
            <a:ext cx="7303192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 dirty="0"/>
              <a:t>var(Termino): </a:t>
            </a:r>
            <a:r>
              <a:rPr lang="es-ES" sz="2000" dirty="0"/>
              <a:t>Miembro del dominio</a:t>
            </a:r>
          </a:p>
          <a:p>
            <a:endParaRPr lang="es-ES" sz="1400" dirty="0"/>
          </a:p>
          <a:p>
            <a:r>
              <a:rPr lang="es-ES" sz="2000" b="1" dirty="0" err="1"/>
              <a:t>atom</a:t>
            </a:r>
            <a:r>
              <a:rPr lang="es-ES" sz="2000" b="1" dirty="0"/>
              <a:t>(Termino): </a:t>
            </a:r>
            <a:r>
              <a:rPr lang="es-ES" sz="2000" dirty="0"/>
              <a:t>Interpretación de la constante</a:t>
            </a:r>
          </a:p>
          <a:p>
            <a:endParaRPr lang="es-ES" sz="1400" dirty="0"/>
          </a:p>
          <a:p>
            <a:r>
              <a:rPr lang="es-ES" sz="2000" b="1" dirty="0" err="1"/>
              <a:t>compound</a:t>
            </a:r>
            <a:r>
              <a:rPr lang="es-ES" sz="2000" b="1" dirty="0"/>
              <a:t>(Termino):</a:t>
            </a:r>
            <a:r>
              <a:rPr lang="es-ES" sz="2000" dirty="0"/>
              <a:t> Se interpreta el </a:t>
            </a:r>
            <a:r>
              <a:rPr lang="es-ES" sz="2000" dirty="0" err="1"/>
              <a:t>functor</a:t>
            </a:r>
            <a:endParaRPr lang="es-ES" sz="2000" dirty="0"/>
          </a:p>
          <a:p>
            <a:r>
              <a:rPr lang="es-ES" sz="2000" dirty="0"/>
              <a:t>  		            Se valora cada argumento</a:t>
            </a:r>
          </a:p>
          <a:p>
            <a:r>
              <a:rPr lang="es-ES" sz="2000" dirty="0"/>
              <a:t>                                               Se obtiene el valor de todo</a:t>
            </a:r>
          </a:p>
        </p:txBody>
      </p:sp>
    </p:spTree>
    <p:extLst>
      <p:ext uri="{BB962C8B-B14F-4D97-AF65-F5344CB8AC3E}">
        <p14:creationId xmlns:p14="http://schemas.microsoft.com/office/powerpoint/2010/main" val="3460682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>
            <a:extLst>
              <a:ext uri="{FF2B5EF4-FFF2-40B4-BE49-F238E27FC236}">
                <a16:creationId xmlns:a16="http://schemas.microsoft.com/office/drawing/2014/main" id="{ED3B9918-AD6F-AA6F-8180-D729B6EB40B2}"/>
              </a:ext>
            </a:extLst>
          </p:cNvPr>
          <p:cNvSpPr>
            <a:spLocks noChangeAspect="1"/>
          </p:cNvSpPr>
          <p:nvPr/>
        </p:nvSpPr>
        <p:spPr>
          <a:xfrm>
            <a:off x="11013440" y="-746343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FB9FC77-929D-1060-AA5E-52C21A4E258C}"/>
              </a:ext>
            </a:extLst>
          </p:cNvPr>
          <p:cNvSpPr>
            <a:spLocks noChangeAspect="1"/>
          </p:cNvSpPr>
          <p:nvPr/>
        </p:nvSpPr>
        <p:spPr>
          <a:xfrm>
            <a:off x="-699871" y="5814000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54296-5197-DBBE-DDB0-7CA10FC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365124"/>
            <a:ext cx="10175240" cy="1001568"/>
          </a:xfrm>
        </p:spPr>
        <p:txBody>
          <a:bodyPr/>
          <a:lstStyle/>
          <a:p>
            <a:r>
              <a:rPr lang="es-ES">
                <a:latin typeface="Rockwell Extra Bold" panose="02060903040505020403" pitchFamily="18" charset="0"/>
              </a:rPr>
              <a:t>Implementación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FCF004-5285-0467-FC0F-1083BDF79429}"/>
              </a:ext>
            </a:extLst>
          </p:cNvPr>
          <p:cNvSpPr/>
          <p:nvPr/>
        </p:nvSpPr>
        <p:spPr>
          <a:xfrm>
            <a:off x="393290" y="365125"/>
            <a:ext cx="11454581" cy="6127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004D54E-8E30-123A-E397-41A76F9D0C75}"/>
              </a:ext>
            </a:extLst>
          </p:cNvPr>
          <p:cNvCxnSpPr>
            <a:cxnSpLocks/>
          </p:cNvCxnSpPr>
          <p:nvPr/>
        </p:nvCxnSpPr>
        <p:spPr>
          <a:xfrm>
            <a:off x="383458" y="365125"/>
            <a:ext cx="1312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82E0DC6-009C-6407-9B9E-A4ADA7076B8A}"/>
              </a:ext>
            </a:extLst>
          </p:cNvPr>
          <p:cNvCxnSpPr>
            <a:cxnSpLocks/>
          </p:cNvCxnSpPr>
          <p:nvPr/>
        </p:nvCxnSpPr>
        <p:spPr>
          <a:xfrm>
            <a:off x="-335280" y="6492875"/>
            <a:ext cx="121831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4DAFF28-3977-DEE2-9E3F-601C8B6BA208}"/>
              </a:ext>
            </a:extLst>
          </p:cNvPr>
          <p:cNvSpPr/>
          <p:nvPr/>
        </p:nvSpPr>
        <p:spPr>
          <a:xfrm>
            <a:off x="1097280" y="2014207"/>
            <a:ext cx="1605280" cy="873760"/>
          </a:xfrm>
          <a:prstGeom prst="roundRect">
            <a:avLst/>
          </a:prstGeom>
          <a:solidFill>
            <a:srgbClr val="2093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Valoración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01502CD-1B13-494A-FE46-5990465063F2}"/>
              </a:ext>
            </a:extLst>
          </p:cNvPr>
          <p:cNvSpPr/>
          <p:nvPr/>
        </p:nvSpPr>
        <p:spPr>
          <a:xfrm>
            <a:off x="1097280" y="3217369"/>
            <a:ext cx="1605280" cy="873760"/>
          </a:xfrm>
          <a:prstGeom prst="roundRect">
            <a:avLst/>
          </a:prstGeom>
          <a:solidFill>
            <a:srgbClr val="2093C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Evaluación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798238D-41CC-7E5F-9E11-7DAB7B1366B5}"/>
              </a:ext>
            </a:extLst>
          </p:cNvPr>
          <p:cNvSpPr/>
          <p:nvPr/>
        </p:nvSpPr>
        <p:spPr>
          <a:xfrm>
            <a:off x="1097280" y="4600803"/>
            <a:ext cx="1605280" cy="873760"/>
          </a:xfrm>
          <a:prstGeom prst="roundRect">
            <a:avLst/>
          </a:prstGeom>
          <a:solidFill>
            <a:srgbClr val="2093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Auxiliares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10F12D5-8132-B9A7-9B47-39E2053EC7B4}"/>
              </a:ext>
            </a:extLst>
          </p:cNvPr>
          <p:cNvSpPr/>
          <p:nvPr/>
        </p:nvSpPr>
        <p:spPr>
          <a:xfrm>
            <a:off x="3431130" y="1383438"/>
            <a:ext cx="8191910" cy="4915761"/>
          </a:xfrm>
          <a:prstGeom prst="roundRect">
            <a:avLst/>
          </a:prstGeom>
          <a:solidFill>
            <a:srgbClr val="2093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43B4AC-F40A-B8A6-A389-2E71A87D717D}"/>
              </a:ext>
            </a:extLst>
          </p:cNvPr>
          <p:cNvSpPr txBox="1"/>
          <p:nvPr/>
        </p:nvSpPr>
        <p:spPr>
          <a:xfrm>
            <a:off x="3947160" y="1476594"/>
            <a:ext cx="72136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ptos Mono"/>
              </a:rPr>
              <a:t>evaluación(Termino, Valor)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E96DA35-5439-1487-E05C-E74F835F3B0E}"/>
              </a:ext>
            </a:extLst>
          </p:cNvPr>
          <p:cNvSpPr/>
          <p:nvPr/>
        </p:nvSpPr>
        <p:spPr>
          <a:xfrm>
            <a:off x="3766705" y="2118590"/>
            <a:ext cx="3486726" cy="17202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/>
              <a:t>Atómicas:</a:t>
            </a:r>
          </a:p>
          <a:p>
            <a:pPr algn="ctr"/>
            <a:endParaRPr lang="es-ES"/>
          </a:p>
          <a:p>
            <a:pPr algn="ctr"/>
            <a:endParaRPr lang="es-ES"/>
          </a:p>
          <a:p>
            <a:pPr algn="ctr"/>
            <a:endParaRPr lang="es-ES"/>
          </a:p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271E7DB-B3F2-5397-1F6C-21D374CFD3A2}"/>
              </a:ext>
            </a:extLst>
          </p:cNvPr>
          <p:cNvSpPr/>
          <p:nvPr/>
        </p:nvSpPr>
        <p:spPr>
          <a:xfrm>
            <a:off x="7530522" y="2118590"/>
            <a:ext cx="3486726" cy="17202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b="1" err="1"/>
              <a:t>forAll</a:t>
            </a:r>
            <a:r>
              <a:rPr lang="es-ES" b="1"/>
              <a:t>:</a:t>
            </a:r>
          </a:p>
          <a:p>
            <a:pPr algn="ctr"/>
            <a:endParaRPr lang="es-ES" b="1"/>
          </a:p>
          <a:p>
            <a:pPr algn="ctr"/>
            <a:endParaRPr lang="es-ES" b="1"/>
          </a:p>
          <a:p>
            <a:pPr algn="ctr"/>
            <a:endParaRPr lang="es-ES" b="1"/>
          </a:p>
          <a:p>
            <a:pPr algn="ctr"/>
            <a:endParaRPr lang="es-ES" b="1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386DCE3-255D-CBB1-C966-F27A468FB79C}"/>
              </a:ext>
            </a:extLst>
          </p:cNvPr>
          <p:cNvSpPr/>
          <p:nvPr/>
        </p:nvSpPr>
        <p:spPr>
          <a:xfrm>
            <a:off x="3766704" y="4012044"/>
            <a:ext cx="3486726" cy="17202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b="1"/>
              <a:t>Conectivas:</a:t>
            </a:r>
          </a:p>
          <a:p>
            <a:pPr algn="ctr"/>
            <a:endParaRPr lang="es-ES" b="1"/>
          </a:p>
          <a:p>
            <a:pPr algn="ctr"/>
            <a:endParaRPr lang="es-ES" b="1"/>
          </a:p>
          <a:p>
            <a:pPr algn="ctr"/>
            <a:endParaRPr lang="es-ES" b="1"/>
          </a:p>
          <a:p>
            <a:pPr algn="ctr"/>
            <a:endParaRPr lang="es-ES" b="1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A74B23-D2F5-6C68-3B1A-D8FA1ADC49B6}"/>
              </a:ext>
            </a:extLst>
          </p:cNvPr>
          <p:cNvSpPr txBox="1"/>
          <p:nvPr/>
        </p:nvSpPr>
        <p:spPr>
          <a:xfrm>
            <a:off x="4084205" y="2664112"/>
            <a:ext cx="29719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s-ES" dirty="0">
                <a:cs typeface="Arial"/>
              </a:rPr>
              <a:t>[Relator | Argumentos]</a:t>
            </a:r>
            <a:endParaRPr lang="en-US" dirty="0">
              <a:cs typeface="Arial"/>
            </a:endParaRPr>
          </a:p>
          <a:p>
            <a:pPr marL="342900" indent="-342900">
              <a:buAutoNum type="arabicPeriod"/>
            </a:pPr>
            <a:r>
              <a:rPr lang="es-ES" dirty="0">
                <a:cs typeface="Arial"/>
              </a:rPr>
              <a:t>Interpretar y valorar</a:t>
            </a:r>
            <a:endParaRPr lang="en-US" dirty="0">
              <a:cs typeface="Arial"/>
            </a:endParaRPr>
          </a:p>
          <a:p>
            <a:pPr marL="342900" indent="-342900">
              <a:buAutoNum type="arabicPeriod"/>
            </a:pPr>
            <a:r>
              <a:rPr lang="es-ES" dirty="0">
                <a:cs typeface="Arial"/>
              </a:rPr>
              <a:t>Obtener valor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20F3F4-09E2-9EE3-DAD5-9D62326DF082}"/>
              </a:ext>
            </a:extLst>
          </p:cNvPr>
          <p:cNvSpPr txBox="1"/>
          <p:nvPr/>
        </p:nvSpPr>
        <p:spPr>
          <a:xfrm>
            <a:off x="4104410" y="4589318"/>
            <a:ext cx="28586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s-ES"/>
              <a:t>[Conectiva | Formulas]</a:t>
            </a:r>
          </a:p>
          <a:p>
            <a:pPr marL="342900" indent="-342900">
              <a:buAutoNum type="arabicPeriod"/>
            </a:pPr>
            <a:r>
              <a:rPr lang="es-ES"/>
              <a:t>Interpretar y evaluar</a:t>
            </a:r>
          </a:p>
          <a:p>
            <a:pPr marL="342900" indent="-342900">
              <a:buAutoNum type="arabicPeriod"/>
            </a:pPr>
            <a:r>
              <a:rPr lang="es-ES"/>
              <a:t>Obtener valor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1AECC9-8AD9-6487-E069-4B16008B537C}"/>
              </a:ext>
            </a:extLst>
          </p:cNvPr>
          <p:cNvSpPr txBox="1"/>
          <p:nvPr/>
        </p:nvSpPr>
        <p:spPr>
          <a:xfrm>
            <a:off x="7723909" y="2687205"/>
            <a:ext cx="30895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s-ES"/>
              <a:t>[</a:t>
            </a:r>
            <a:r>
              <a:rPr lang="es-ES" err="1"/>
              <a:t>forAll</a:t>
            </a:r>
            <a:r>
              <a:rPr lang="es-ES"/>
              <a:t>, Variable, Formula]</a:t>
            </a:r>
          </a:p>
          <a:p>
            <a:pPr marL="342900" indent="-342900">
              <a:buAutoNum type="arabicPeriod"/>
            </a:pPr>
            <a:r>
              <a:rPr lang="es-ES"/>
              <a:t>¿Al menos una valoración de Variable es falsa?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506BE76-2C06-0513-65FE-5EC1A14319F5}"/>
              </a:ext>
            </a:extLst>
          </p:cNvPr>
          <p:cNvSpPr/>
          <p:nvPr/>
        </p:nvSpPr>
        <p:spPr>
          <a:xfrm>
            <a:off x="7530522" y="4012043"/>
            <a:ext cx="3486726" cy="17202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b="1" err="1"/>
              <a:t>exists</a:t>
            </a:r>
            <a:r>
              <a:rPr lang="es-ES" b="1"/>
              <a:t>:</a:t>
            </a:r>
          </a:p>
          <a:p>
            <a:pPr algn="ctr"/>
            <a:endParaRPr lang="es-ES"/>
          </a:p>
          <a:p>
            <a:pPr algn="ctr"/>
            <a:endParaRPr lang="es-ES"/>
          </a:p>
          <a:p>
            <a:pPr algn="ctr"/>
            <a:endParaRPr lang="es-ES"/>
          </a:p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9A28734-F1F0-03B8-B2E3-867CB31905EE}"/>
              </a:ext>
            </a:extLst>
          </p:cNvPr>
          <p:cNvSpPr txBox="1"/>
          <p:nvPr/>
        </p:nvSpPr>
        <p:spPr>
          <a:xfrm>
            <a:off x="7666182" y="4592205"/>
            <a:ext cx="33204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s-ES"/>
              <a:t>[</a:t>
            </a:r>
            <a:r>
              <a:rPr lang="es-ES" err="1"/>
              <a:t>exists</a:t>
            </a:r>
            <a:r>
              <a:rPr lang="es-ES"/>
              <a:t>, Variable, Formula]</a:t>
            </a:r>
          </a:p>
          <a:p>
            <a:pPr marL="342900" indent="-342900">
              <a:buAutoNum type="arabicPeriod"/>
            </a:pPr>
            <a:r>
              <a:rPr lang="es-ES"/>
              <a:t>¿Al menos una valoración de Variable es verdadera?</a:t>
            </a:r>
          </a:p>
        </p:txBody>
      </p:sp>
    </p:spTree>
    <p:extLst>
      <p:ext uri="{BB962C8B-B14F-4D97-AF65-F5344CB8AC3E}">
        <p14:creationId xmlns:p14="http://schemas.microsoft.com/office/powerpoint/2010/main" val="847655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>
            <a:extLst>
              <a:ext uri="{FF2B5EF4-FFF2-40B4-BE49-F238E27FC236}">
                <a16:creationId xmlns:a16="http://schemas.microsoft.com/office/drawing/2014/main" id="{ED3B9918-AD6F-AA6F-8180-D729B6EB40B2}"/>
              </a:ext>
            </a:extLst>
          </p:cNvPr>
          <p:cNvSpPr>
            <a:spLocks noChangeAspect="1"/>
          </p:cNvSpPr>
          <p:nvPr/>
        </p:nvSpPr>
        <p:spPr>
          <a:xfrm>
            <a:off x="11013440" y="-746343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FB9FC77-929D-1060-AA5E-52C21A4E258C}"/>
              </a:ext>
            </a:extLst>
          </p:cNvPr>
          <p:cNvSpPr>
            <a:spLocks noChangeAspect="1"/>
          </p:cNvSpPr>
          <p:nvPr/>
        </p:nvSpPr>
        <p:spPr>
          <a:xfrm>
            <a:off x="-699871" y="5814000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54296-5197-DBBE-DDB0-7CA10FC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365124"/>
            <a:ext cx="10175240" cy="1001568"/>
          </a:xfrm>
        </p:spPr>
        <p:txBody>
          <a:bodyPr/>
          <a:lstStyle/>
          <a:p>
            <a:r>
              <a:rPr lang="es-ES">
                <a:latin typeface="Rockwell Extra Bold" panose="02060903040505020403" pitchFamily="18" charset="0"/>
              </a:rPr>
              <a:t>Implementación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FCF004-5285-0467-FC0F-1083BDF79429}"/>
              </a:ext>
            </a:extLst>
          </p:cNvPr>
          <p:cNvSpPr/>
          <p:nvPr/>
        </p:nvSpPr>
        <p:spPr>
          <a:xfrm>
            <a:off x="393290" y="365125"/>
            <a:ext cx="11454581" cy="6127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004D54E-8E30-123A-E397-41A76F9D0C75}"/>
              </a:ext>
            </a:extLst>
          </p:cNvPr>
          <p:cNvCxnSpPr>
            <a:cxnSpLocks/>
          </p:cNvCxnSpPr>
          <p:nvPr/>
        </p:nvCxnSpPr>
        <p:spPr>
          <a:xfrm>
            <a:off x="383458" y="365125"/>
            <a:ext cx="1312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82E0DC6-009C-6407-9B9E-A4ADA7076B8A}"/>
              </a:ext>
            </a:extLst>
          </p:cNvPr>
          <p:cNvCxnSpPr>
            <a:cxnSpLocks/>
          </p:cNvCxnSpPr>
          <p:nvPr/>
        </p:nvCxnSpPr>
        <p:spPr>
          <a:xfrm>
            <a:off x="-335280" y="6492875"/>
            <a:ext cx="121831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4DAFF28-3977-DEE2-9E3F-601C8B6BA208}"/>
              </a:ext>
            </a:extLst>
          </p:cNvPr>
          <p:cNvSpPr/>
          <p:nvPr/>
        </p:nvSpPr>
        <p:spPr>
          <a:xfrm>
            <a:off x="1097280" y="2014207"/>
            <a:ext cx="1605280" cy="873760"/>
          </a:xfrm>
          <a:prstGeom prst="roundRect">
            <a:avLst/>
          </a:prstGeom>
          <a:solidFill>
            <a:srgbClr val="2093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Valoración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01502CD-1B13-494A-FE46-5990465063F2}"/>
              </a:ext>
            </a:extLst>
          </p:cNvPr>
          <p:cNvSpPr/>
          <p:nvPr/>
        </p:nvSpPr>
        <p:spPr>
          <a:xfrm>
            <a:off x="1097280" y="3217369"/>
            <a:ext cx="1605280" cy="873760"/>
          </a:xfrm>
          <a:prstGeom prst="roundRect">
            <a:avLst/>
          </a:prstGeom>
          <a:solidFill>
            <a:srgbClr val="2093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Evaluación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798238D-41CC-7E5F-9E11-7DAB7B1366B5}"/>
              </a:ext>
            </a:extLst>
          </p:cNvPr>
          <p:cNvSpPr/>
          <p:nvPr/>
        </p:nvSpPr>
        <p:spPr>
          <a:xfrm>
            <a:off x="1097280" y="4600803"/>
            <a:ext cx="1605280" cy="873760"/>
          </a:xfrm>
          <a:prstGeom prst="roundRect">
            <a:avLst/>
          </a:prstGeom>
          <a:solidFill>
            <a:srgbClr val="2093C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Auxiliares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10F12D5-8132-B9A7-9B47-39E2053EC7B4}"/>
              </a:ext>
            </a:extLst>
          </p:cNvPr>
          <p:cNvSpPr/>
          <p:nvPr/>
        </p:nvSpPr>
        <p:spPr>
          <a:xfrm>
            <a:off x="3431130" y="1383438"/>
            <a:ext cx="8191910" cy="4915761"/>
          </a:xfrm>
          <a:prstGeom prst="roundRect">
            <a:avLst/>
          </a:prstGeom>
          <a:solidFill>
            <a:srgbClr val="2093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43B4AC-F40A-B8A6-A389-2E71A87D717D}"/>
              </a:ext>
            </a:extLst>
          </p:cNvPr>
          <p:cNvSpPr txBox="1"/>
          <p:nvPr/>
        </p:nvSpPr>
        <p:spPr>
          <a:xfrm>
            <a:off x="3947160" y="1476594"/>
            <a:ext cx="72136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ptos Mono"/>
              </a:rPr>
              <a:t>auxiliares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E0480FD-CC60-782F-B361-45E688A1FFF1}"/>
              </a:ext>
            </a:extLst>
          </p:cNvPr>
          <p:cNvSpPr txBox="1"/>
          <p:nvPr/>
        </p:nvSpPr>
        <p:spPr>
          <a:xfrm>
            <a:off x="3950856" y="2187464"/>
            <a:ext cx="7062584" cy="20215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5000"/>
              </a:lnSpc>
            </a:pPr>
            <a:r>
              <a:rPr lang="es-ES" sz="2000" b="1" dirty="0" err="1">
                <a:latin typeface="Aptos Mono"/>
              </a:rPr>
              <a:t>at_least_one</a:t>
            </a:r>
            <a:r>
              <a:rPr lang="es-ES" sz="2000" b="1" dirty="0">
                <a:latin typeface="Aptos Mono"/>
              </a:rPr>
              <a:t>/3</a:t>
            </a:r>
            <a:r>
              <a:rPr lang="es-ES" sz="2000" dirty="0">
                <a:latin typeface="Aptos Mono"/>
              </a:rPr>
              <a:t>: V</a:t>
            </a:r>
            <a:r>
              <a:rPr lang="es-ES" sz="2000" dirty="0">
                <a:latin typeface="Aptos"/>
              </a:rPr>
              <a:t>aloración y evaluación para una  variable.</a:t>
            </a:r>
          </a:p>
          <a:p>
            <a:pPr>
              <a:lnSpc>
                <a:spcPct val="105000"/>
              </a:lnSpc>
            </a:pPr>
            <a:r>
              <a:rPr lang="es-ES" sz="2000" b="1" dirty="0" err="1">
                <a:latin typeface="Aptos Mono"/>
                <a:ea typeface="+mn-lt"/>
                <a:cs typeface="+mn-lt"/>
              </a:rPr>
              <a:t>valoracion</a:t>
            </a:r>
            <a:r>
              <a:rPr lang="es-ES" sz="2000" b="1" dirty="0" err="1">
                <a:latin typeface="Aptos Mono"/>
              </a:rPr>
              <a:t>_lista</a:t>
            </a:r>
            <a:r>
              <a:rPr lang="es-ES" sz="2000" b="1" dirty="0">
                <a:latin typeface="Aptos Mono"/>
              </a:rPr>
              <a:t>/2</a:t>
            </a:r>
            <a:r>
              <a:rPr lang="es-ES" sz="2000" dirty="0">
                <a:latin typeface="Aptos Mono"/>
              </a:rPr>
              <a:t>: </a:t>
            </a:r>
            <a:r>
              <a:rPr lang="es-ES" sz="2000" dirty="0">
                <a:latin typeface="Aptos"/>
              </a:rPr>
              <a:t>Dada una lista de términos, devuelve cada uno evaluado en una lista.</a:t>
            </a:r>
          </a:p>
          <a:p>
            <a:pPr>
              <a:lnSpc>
                <a:spcPct val="105000"/>
              </a:lnSpc>
            </a:pPr>
            <a:r>
              <a:rPr lang="es-ES" sz="2000" b="1" dirty="0" err="1">
                <a:latin typeface="Aptos Mono"/>
                <a:ea typeface="+mn-lt"/>
                <a:cs typeface="+mn-lt"/>
              </a:rPr>
              <a:t>evaluacion</a:t>
            </a:r>
            <a:r>
              <a:rPr lang="es-ES" sz="2000" b="1" dirty="0" err="1">
                <a:latin typeface="Aptos Mono"/>
              </a:rPr>
              <a:t>_lista</a:t>
            </a:r>
            <a:r>
              <a:rPr lang="es-ES" sz="2000" b="1" dirty="0">
                <a:latin typeface="Aptos Mono"/>
              </a:rPr>
              <a:t>/2</a:t>
            </a:r>
            <a:r>
              <a:rPr lang="es-ES" sz="2000" dirty="0">
                <a:latin typeface="Aptos Mono"/>
              </a:rPr>
              <a:t>: </a:t>
            </a:r>
            <a:r>
              <a:rPr lang="es-ES" sz="2000" dirty="0">
                <a:latin typeface="Aptos"/>
              </a:rPr>
              <a:t>Dada una lista de fórmulas, devuelve la evaluación de cada una en una lista.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0432947-4F88-E349-9485-CAB50F6153FA}"/>
              </a:ext>
            </a:extLst>
          </p:cNvPr>
          <p:cNvCxnSpPr>
            <a:cxnSpLocks/>
          </p:cNvCxnSpPr>
          <p:nvPr/>
        </p:nvCxnSpPr>
        <p:spPr>
          <a:xfrm>
            <a:off x="3408796" y="4268931"/>
            <a:ext cx="8214244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5CBE34F-D62E-009A-714B-AEE8BF8844AF}"/>
              </a:ext>
            </a:extLst>
          </p:cNvPr>
          <p:cNvSpPr txBox="1"/>
          <p:nvPr/>
        </p:nvSpPr>
        <p:spPr>
          <a:xfrm>
            <a:off x="3795722" y="4675908"/>
            <a:ext cx="7551728" cy="10520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5000"/>
              </a:lnSpc>
            </a:pPr>
            <a:r>
              <a:rPr lang="es-ES" sz="2000" b="1" dirty="0" err="1">
                <a:latin typeface="Aptos Mono"/>
              </a:rPr>
              <a:t>functor</a:t>
            </a:r>
            <a:r>
              <a:rPr lang="es-ES" sz="2000" b="1" dirty="0">
                <a:latin typeface="Aptos Mono"/>
              </a:rPr>
              <a:t>/3</a:t>
            </a:r>
            <a:r>
              <a:rPr lang="es-ES" sz="2000" dirty="0">
                <a:latin typeface="Aptos Mono"/>
              </a:rPr>
              <a:t>: O</a:t>
            </a:r>
            <a:r>
              <a:rPr lang="es-ES" sz="2000" dirty="0">
                <a:latin typeface="Aptos"/>
              </a:rPr>
              <a:t>btiene el número de argumentos.</a:t>
            </a:r>
            <a:endParaRPr lang="es-ES" sz="2000" dirty="0"/>
          </a:p>
          <a:p>
            <a:pPr>
              <a:lnSpc>
                <a:spcPct val="105000"/>
              </a:lnSpc>
            </a:pPr>
            <a:r>
              <a:rPr lang="es-ES" sz="2000" b="1" dirty="0" err="1">
                <a:latin typeface="Aptos Mono"/>
              </a:rPr>
              <a:t>call</a:t>
            </a:r>
            <a:r>
              <a:rPr lang="es-ES" sz="2000" b="1" dirty="0">
                <a:latin typeface="Aptos Mono"/>
              </a:rPr>
              <a:t>/2..</a:t>
            </a:r>
            <a:r>
              <a:rPr lang="es-ES" sz="2000" dirty="0">
                <a:latin typeface="Aptos Mono"/>
              </a:rPr>
              <a:t>: </a:t>
            </a:r>
            <a:r>
              <a:rPr lang="es-ES" sz="2000" dirty="0">
                <a:latin typeface="Aptos"/>
              </a:rPr>
              <a:t>Llama al predicado, añadiendo argumentos extra.</a:t>
            </a:r>
          </a:p>
          <a:p>
            <a:pPr>
              <a:lnSpc>
                <a:spcPct val="105000"/>
              </a:lnSpc>
            </a:pPr>
            <a:r>
              <a:rPr lang="es-ES" sz="2000" b="1" dirty="0" err="1">
                <a:latin typeface="Aptos Mono"/>
              </a:rPr>
              <a:t>ground</a:t>
            </a:r>
            <a:r>
              <a:rPr lang="es-ES" sz="2000" b="1" dirty="0">
                <a:latin typeface="Aptos Mono"/>
              </a:rPr>
              <a:t>/1</a:t>
            </a:r>
            <a:r>
              <a:rPr lang="es-ES" sz="2000" dirty="0">
                <a:latin typeface="Aptos Mono"/>
              </a:rPr>
              <a:t>: </a:t>
            </a:r>
            <a:r>
              <a:rPr lang="es-ES" sz="2000" dirty="0">
                <a:latin typeface="Aptos"/>
              </a:rPr>
              <a:t>Comprueba si la fórmula no tiene variables libres.</a:t>
            </a:r>
          </a:p>
        </p:txBody>
      </p:sp>
    </p:spTree>
    <p:extLst>
      <p:ext uri="{BB962C8B-B14F-4D97-AF65-F5344CB8AC3E}">
        <p14:creationId xmlns:p14="http://schemas.microsoft.com/office/powerpoint/2010/main" val="397299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ipse 20">
            <a:extLst>
              <a:ext uri="{FF2B5EF4-FFF2-40B4-BE49-F238E27FC236}">
                <a16:creationId xmlns:a16="http://schemas.microsoft.com/office/drawing/2014/main" id="{F5A4892B-4CE1-C583-806A-1B35DAE40FE9}"/>
              </a:ext>
            </a:extLst>
          </p:cNvPr>
          <p:cNvSpPr>
            <a:spLocks noChangeAspect="1"/>
          </p:cNvSpPr>
          <p:nvPr/>
        </p:nvSpPr>
        <p:spPr>
          <a:xfrm>
            <a:off x="11353800" y="5640264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FB9FC77-929D-1060-AA5E-52C21A4E258C}"/>
              </a:ext>
            </a:extLst>
          </p:cNvPr>
          <p:cNvSpPr>
            <a:spLocks noChangeAspect="1"/>
          </p:cNvSpPr>
          <p:nvPr/>
        </p:nvSpPr>
        <p:spPr>
          <a:xfrm>
            <a:off x="-1044000" y="-932993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54296-5197-DBBE-DDB0-7CA10FC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382514"/>
            <a:ext cx="10175240" cy="1008586"/>
          </a:xfrm>
        </p:spPr>
        <p:txBody>
          <a:bodyPr/>
          <a:lstStyle/>
          <a:p>
            <a:r>
              <a:rPr lang="es-ES">
                <a:latin typeface="Rockwell Extra Bold" panose="02060903040505020403" pitchFamily="18" charset="0"/>
              </a:rPr>
              <a:t>Demo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FCF004-5285-0467-FC0F-1083BDF79429}"/>
              </a:ext>
            </a:extLst>
          </p:cNvPr>
          <p:cNvSpPr/>
          <p:nvPr/>
        </p:nvSpPr>
        <p:spPr>
          <a:xfrm>
            <a:off x="393290" y="365125"/>
            <a:ext cx="11454581" cy="6127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004D54E-8E30-123A-E397-41A76F9D0C75}"/>
              </a:ext>
            </a:extLst>
          </p:cNvPr>
          <p:cNvCxnSpPr>
            <a:cxnSpLocks/>
          </p:cNvCxnSpPr>
          <p:nvPr/>
        </p:nvCxnSpPr>
        <p:spPr>
          <a:xfrm>
            <a:off x="383458" y="6495974"/>
            <a:ext cx="1312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82E0DC6-009C-6407-9B9E-A4ADA7076B8A}"/>
              </a:ext>
            </a:extLst>
          </p:cNvPr>
          <p:cNvCxnSpPr>
            <a:cxnSpLocks/>
          </p:cNvCxnSpPr>
          <p:nvPr/>
        </p:nvCxnSpPr>
        <p:spPr>
          <a:xfrm>
            <a:off x="-335280" y="363987"/>
            <a:ext cx="121831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4D4B52A6-C227-4717-5066-F026CB6DF6E9}"/>
              </a:ext>
            </a:extLst>
          </p:cNvPr>
          <p:cNvSpPr txBox="1"/>
          <p:nvPr/>
        </p:nvSpPr>
        <p:spPr>
          <a:xfrm>
            <a:off x="555523" y="2096580"/>
            <a:ext cx="5894438" cy="2506199"/>
          </a:xfrm>
          <a:prstGeom prst="rect">
            <a:avLst/>
          </a:prstGeom>
          <a:solidFill>
            <a:srgbClr val="E1E2E3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ES" sz="1600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</a:t>
            </a:r>
            <a:endParaRPr lang="es-ES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1600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Evaluador de formulas </a:t>
            </a:r>
            <a:r>
              <a:rPr lang="es-ES" sz="1600" kern="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logicas</a:t>
            </a:r>
            <a:r>
              <a:rPr lang="es-ES" sz="1600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primer orden ==</a:t>
            </a:r>
            <a:endParaRPr lang="es-ES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1600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</a:t>
            </a:r>
            <a:endParaRPr lang="es-ES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1600" kern="1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 Cargar una </a:t>
            </a:r>
            <a:r>
              <a:rPr lang="es-ES" sz="1600" kern="1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interpretacion</a:t>
            </a:r>
            <a:endParaRPr lang="es-ES" kern="1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1600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Ver </a:t>
            </a:r>
            <a:r>
              <a:rPr lang="es-ES" sz="1600" kern="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interpretacion</a:t>
            </a:r>
            <a:r>
              <a:rPr lang="es-ES" sz="1600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cargada</a:t>
            </a:r>
            <a:endParaRPr lang="es-ES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1600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Evaluar una formula</a:t>
            </a:r>
            <a:endParaRPr lang="es-ES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1600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Ayuda</a:t>
            </a:r>
            <a:endParaRPr lang="es-ES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1600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s-ES" sz="1600" kern="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s-ES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0740FB-CE6C-1E85-1C09-4D106F8C7A04}"/>
              </a:ext>
            </a:extLst>
          </p:cNvPr>
          <p:cNvSpPr txBox="1"/>
          <p:nvPr/>
        </p:nvSpPr>
        <p:spPr>
          <a:xfrm>
            <a:off x="6643118" y="1582489"/>
            <a:ext cx="5011595" cy="4207755"/>
          </a:xfrm>
          <a:prstGeom prst="rect">
            <a:avLst/>
          </a:prstGeom>
          <a:solidFill>
            <a:srgbClr val="E1E2E3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s-ES" sz="1600" b="1" kern="100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% dominio(Dominio)</a:t>
            </a:r>
          </a:p>
          <a:p>
            <a:pPr>
              <a:lnSpc>
                <a:spcPct val="120000"/>
              </a:lnSpc>
            </a:pPr>
            <a:r>
              <a:rPr lang="es-ES" sz="1600" kern="100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dominio([0, 1, 2, 3]).</a:t>
            </a:r>
          </a:p>
          <a:p>
            <a:pPr>
              <a:lnSpc>
                <a:spcPct val="120000"/>
              </a:lnSpc>
            </a:pPr>
            <a:r>
              <a:rPr lang="es-ES" sz="1600" b="1" kern="100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% </a:t>
            </a:r>
            <a:r>
              <a:rPr lang="es-ES" sz="1600" b="1" kern="100" err="1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interpretacion</a:t>
            </a:r>
            <a:r>
              <a:rPr lang="es-ES" sz="1600" b="1" kern="100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(</a:t>
            </a:r>
            <a:r>
              <a:rPr lang="es-ES" sz="1600" b="1" kern="100" err="1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Simb</a:t>
            </a:r>
            <a:r>
              <a:rPr lang="es-ES" sz="1600" b="1" kern="100" err="1">
                <a:solidFill>
                  <a:srgbClr val="383A42"/>
                </a:solidFill>
                <a:latin typeface="Consolas"/>
                <a:ea typeface="Times New Roman" panose="02020603050405020304" pitchFamily="18" charset="0"/>
                <a:cs typeface="Times New Roman"/>
              </a:rPr>
              <a:t>o</a:t>
            </a:r>
            <a:r>
              <a:rPr lang="es-ES" sz="1600" b="1" kern="100" err="1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lo</a:t>
            </a:r>
            <a:r>
              <a:rPr lang="es-ES" sz="1600" b="1" kern="100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, Aridad, Elemento)</a:t>
            </a:r>
          </a:p>
          <a:p>
            <a:pPr>
              <a:lnSpc>
                <a:spcPct val="120000"/>
              </a:lnSpc>
            </a:pPr>
            <a:r>
              <a:rPr lang="es-ES" sz="1600" kern="100" err="1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interpretacion</a:t>
            </a:r>
            <a:r>
              <a:rPr lang="es-ES" sz="1600" kern="100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(a, 0, 1).</a:t>
            </a:r>
          </a:p>
          <a:p>
            <a:pPr>
              <a:lnSpc>
                <a:spcPct val="120000"/>
              </a:lnSpc>
            </a:pPr>
            <a:r>
              <a:rPr lang="es-ES" sz="1600" kern="100" err="1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interpretacion</a:t>
            </a:r>
            <a:r>
              <a:rPr lang="es-ES" sz="1600" kern="100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(doble, 1,</a:t>
            </a:r>
            <a:r>
              <a:rPr lang="es-ES" sz="1600" kern="100">
                <a:solidFill>
                  <a:srgbClr val="383A42"/>
                </a:solidFill>
                <a:latin typeface="Consolas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s-ES" sz="1600" kern="100" err="1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sig_doble</a:t>
            </a:r>
            <a:r>
              <a:rPr lang="es-ES" sz="1600" kern="100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es-ES" sz="1600" kern="100" err="1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interpretacion</a:t>
            </a:r>
            <a:r>
              <a:rPr lang="es-ES" sz="1600" kern="100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(par, 1, </a:t>
            </a:r>
            <a:r>
              <a:rPr lang="es-ES" sz="1600" kern="100" err="1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sig_par</a:t>
            </a:r>
            <a:r>
              <a:rPr lang="es-ES" sz="1600" kern="100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).</a:t>
            </a:r>
          </a:p>
          <a:p>
            <a:pPr>
              <a:lnSpc>
                <a:spcPct val="120000"/>
              </a:lnSpc>
            </a:pPr>
            <a:endParaRPr lang="es-ES" sz="1600" kern="100">
              <a:solidFill>
                <a:srgbClr val="383A42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1600" kern="100" err="1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sig_doble</a:t>
            </a:r>
            <a:r>
              <a:rPr lang="es-ES" sz="1600" kern="100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(0, 0).</a:t>
            </a:r>
          </a:p>
          <a:p>
            <a:pPr>
              <a:lnSpc>
                <a:spcPct val="120000"/>
              </a:lnSpc>
            </a:pPr>
            <a:r>
              <a:rPr lang="es-ES" sz="1600" kern="100" err="1">
                <a:solidFill>
                  <a:srgbClr val="383A42"/>
                </a:solidFill>
                <a:latin typeface="Consolas"/>
                <a:ea typeface="Times New Roman" panose="02020603050405020304" pitchFamily="18" charset="0"/>
                <a:cs typeface="Times New Roman"/>
              </a:rPr>
              <a:t>sig_doble</a:t>
            </a:r>
            <a:r>
              <a:rPr lang="es-ES" sz="1600" kern="100">
                <a:solidFill>
                  <a:srgbClr val="383A42"/>
                </a:solidFill>
                <a:latin typeface="Consolas"/>
                <a:ea typeface="Times New Roman" panose="02020603050405020304" pitchFamily="18" charset="0"/>
                <a:cs typeface="Times New Roman"/>
              </a:rPr>
              <a:t>(1, 2).</a:t>
            </a:r>
          </a:p>
          <a:p>
            <a:pPr>
              <a:lnSpc>
                <a:spcPct val="120000"/>
              </a:lnSpc>
            </a:pPr>
            <a:r>
              <a:rPr lang="es-ES" sz="1600" kern="100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...</a:t>
            </a:r>
          </a:p>
          <a:p>
            <a:pPr>
              <a:lnSpc>
                <a:spcPct val="120000"/>
              </a:lnSpc>
            </a:pPr>
            <a:endParaRPr lang="es-ES" sz="1600" kern="100">
              <a:solidFill>
                <a:srgbClr val="383A42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1600" kern="100" err="1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sig_par</a:t>
            </a:r>
            <a:r>
              <a:rPr lang="es-ES" sz="1600" kern="100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(0, v).</a:t>
            </a:r>
          </a:p>
          <a:p>
            <a:pPr>
              <a:lnSpc>
                <a:spcPct val="120000"/>
              </a:lnSpc>
            </a:pPr>
            <a:r>
              <a:rPr lang="es-ES" sz="1600" kern="100" err="1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sig_par</a:t>
            </a:r>
            <a:r>
              <a:rPr lang="es-ES" sz="1600" kern="100">
                <a:solidFill>
                  <a:srgbClr val="383A42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(1, f).</a:t>
            </a:r>
          </a:p>
          <a:p>
            <a:pPr>
              <a:lnSpc>
                <a:spcPct val="120000"/>
              </a:lnSpc>
            </a:pPr>
            <a:r>
              <a:rPr lang="es-ES" sz="1600" kern="100">
                <a:solidFill>
                  <a:srgbClr val="383A42"/>
                </a:solidFill>
                <a:latin typeface="Consolas"/>
                <a:ea typeface="Times New Roman" panose="02020603050405020304" pitchFamily="18" charset="0"/>
                <a:cs typeface="Times New Roman"/>
              </a:rPr>
              <a:t>...</a:t>
            </a:r>
            <a:endParaRPr lang="es-ES" sz="1600" kern="100">
              <a:solidFill>
                <a:srgbClr val="383A42"/>
              </a:solidFill>
              <a:effectLst/>
              <a:latin typeface="Consolas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8006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BC1B8FE3-ADF5-6346-B8CD-69E26F9B1314}"/>
              </a:ext>
            </a:extLst>
          </p:cNvPr>
          <p:cNvSpPr>
            <a:spLocks noChangeAspect="1"/>
          </p:cNvSpPr>
          <p:nvPr/>
        </p:nvSpPr>
        <p:spPr>
          <a:xfrm>
            <a:off x="11353800" y="5640264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0BE575A-9981-EB1D-7F99-147A2BDE881D}"/>
              </a:ext>
            </a:extLst>
          </p:cNvPr>
          <p:cNvSpPr>
            <a:spLocks noChangeAspect="1"/>
          </p:cNvSpPr>
          <p:nvPr/>
        </p:nvSpPr>
        <p:spPr>
          <a:xfrm>
            <a:off x="-1044000" y="-932993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54296-5197-DBBE-DDB0-7CA10FC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382514"/>
            <a:ext cx="10175240" cy="1008586"/>
          </a:xfrm>
        </p:spPr>
        <p:txBody>
          <a:bodyPr/>
          <a:lstStyle/>
          <a:p>
            <a:r>
              <a:rPr lang="es-ES">
                <a:latin typeface="Rockwell Extra Bold" panose="02060903040505020403" pitchFamily="18" charset="0"/>
              </a:rPr>
              <a:t>Demo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FCF004-5285-0467-FC0F-1083BDF79429}"/>
              </a:ext>
            </a:extLst>
          </p:cNvPr>
          <p:cNvSpPr/>
          <p:nvPr/>
        </p:nvSpPr>
        <p:spPr>
          <a:xfrm>
            <a:off x="393290" y="365125"/>
            <a:ext cx="11454581" cy="6127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004D54E-8E30-123A-E397-41A76F9D0C75}"/>
              </a:ext>
            </a:extLst>
          </p:cNvPr>
          <p:cNvCxnSpPr>
            <a:cxnSpLocks/>
          </p:cNvCxnSpPr>
          <p:nvPr/>
        </p:nvCxnSpPr>
        <p:spPr>
          <a:xfrm>
            <a:off x="383458" y="6495974"/>
            <a:ext cx="1312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82E0DC6-009C-6407-9B9E-A4ADA7076B8A}"/>
              </a:ext>
            </a:extLst>
          </p:cNvPr>
          <p:cNvCxnSpPr>
            <a:cxnSpLocks/>
          </p:cNvCxnSpPr>
          <p:nvPr/>
        </p:nvCxnSpPr>
        <p:spPr>
          <a:xfrm>
            <a:off x="-335280" y="363987"/>
            <a:ext cx="121831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4D4B52A6-C227-4717-5066-F026CB6DF6E9}"/>
              </a:ext>
            </a:extLst>
          </p:cNvPr>
          <p:cNvSpPr txBox="1"/>
          <p:nvPr/>
        </p:nvSpPr>
        <p:spPr>
          <a:xfrm>
            <a:off x="555523" y="2096580"/>
            <a:ext cx="5894438" cy="2506199"/>
          </a:xfrm>
          <a:prstGeom prst="rect">
            <a:avLst/>
          </a:prstGeom>
          <a:solidFill>
            <a:srgbClr val="E1E2E3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ES" sz="1600" kern="1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</a:t>
            </a:r>
            <a:endParaRPr lang="es-ES" kern="10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1600" kern="1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Evaluador de formulas </a:t>
            </a:r>
            <a:r>
              <a:rPr lang="es-ES" sz="1600" kern="10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logicas</a:t>
            </a:r>
            <a:r>
              <a:rPr lang="es-ES" sz="1600" kern="1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primer orden ==</a:t>
            </a:r>
            <a:endParaRPr lang="es-ES" kern="10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1600" kern="1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</a:t>
            </a:r>
            <a:endParaRPr lang="es-ES" kern="10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1600" kern="1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 Cargar una </a:t>
            </a:r>
            <a:r>
              <a:rPr lang="es-ES" sz="1600" kern="10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interpretacion</a:t>
            </a:r>
            <a:endParaRPr lang="es-ES" kern="10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1600" kern="1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Ver </a:t>
            </a:r>
            <a:r>
              <a:rPr lang="es-ES" sz="1600" kern="10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interpretacion</a:t>
            </a:r>
            <a:r>
              <a:rPr lang="es-ES" sz="1600" kern="1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cargada</a:t>
            </a:r>
            <a:endParaRPr lang="es-ES" kern="10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1600" kern="10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Evaluar una formula</a:t>
            </a:r>
            <a:endParaRPr lang="es-ES" kern="10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1600" kern="1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Ayuda</a:t>
            </a:r>
            <a:endParaRPr lang="es-ES" kern="10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1600" kern="1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s-ES" sz="1600" kern="10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s-ES" kern="10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E4A26E-C691-6EBE-D946-97B822023A8F}"/>
              </a:ext>
            </a:extLst>
          </p:cNvPr>
          <p:cNvSpPr txBox="1"/>
          <p:nvPr/>
        </p:nvSpPr>
        <p:spPr>
          <a:xfrm>
            <a:off x="6886698" y="3910249"/>
            <a:ext cx="4243419" cy="1361270"/>
          </a:xfrm>
          <a:prstGeom prst="rect">
            <a:avLst/>
          </a:prstGeom>
          <a:solidFill>
            <a:srgbClr val="E1E2E3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s-ES" sz="100" kern="100">
              <a:solidFill>
                <a:srgbClr val="383A4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1600" kern="100">
                <a:solidFill>
                  <a:srgbClr val="383A4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============ EVALUACION ============</a:t>
            </a:r>
          </a:p>
          <a:p>
            <a:pPr>
              <a:lnSpc>
                <a:spcPct val="120000"/>
              </a:lnSpc>
            </a:pPr>
            <a:r>
              <a:rPr lang="es-ES" sz="1600" kern="100">
                <a:solidFill>
                  <a:srgbClr val="383A4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Introduce la formula a evaluar: </a:t>
            </a:r>
          </a:p>
          <a:p>
            <a:pPr>
              <a:lnSpc>
                <a:spcPct val="120000"/>
              </a:lnSpc>
            </a:pPr>
            <a:r>
              <a:rPr lang="es-ES" sz="1600" kern="100">
                <a:solidFill>
                  <a:srgbClr val="383A4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par(a).</a:t>
            </a:r>
          </a:p>
          <a:p>
            <a:pPr>
              <a:lnSpc>
                <a:spcPct val="120000"/>
              </a:lnSpc>
            </a:pPr>
            <a:r>
              <a:rPr lang="es-ES" sz="1600" kern="100">
                <a:solidFill>
                  <a:srgbClr val="383A4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Resultado de la </a:t>
            </a:r>
            <a:r>
              <a:rPr lang="es-ES" sz="1600" kern="100" err="1">
                <a:solidFill>
                  <a:srgbClr val="383A4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evaluacion</a:t>
            </a:r>
            <a:r>
              <a:rPr lang="es-ES" sz="1600" kern="100">
                <a:solidFill>
                  <a:srgbClr val="383A4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f</a:t>
            </a:r>
          </a:p>
          <a:p>
            <a:pPr>
              <a:lnSpc>
                <a:spcPct val="120000"/>
              </a:lnSpc>
            </a:pPr>
            <a:endParaRPr lang="es-ES" sz="100" kern="100">
              <a:solidFill>
                <a:srgbClr val="383A4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6B1082-5A86-6572-BD36-6A7DECAF3536}"/>
              </a:ext>
            </a:extLst>
          </p:cNvPr>
          <p:cNvSpPr txBox="1"/>
          <p:nvPr/>
        </p:nvSpPr>
        <p:spPr>
          <a:xfrm>
            <a:off x="6886699" y="1801113"/>
            <a:ext cx="4243418" cy="1480855"/>
          </a:xfrm>
          <a:prstGeom prst="rect">
            <a:avLst/>
          </a:prstGeom>
          <a:solidFill>
            <a:srgbClr val="E1E2E3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s-ES" sz="100" kern="100">
              <a:solidFill>
                <a:srgbClr val="383A4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ES" sz="1600" kern="100">
                <a:solidFill>
                  <a:srgbClr val="383A4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============ EVALUACION ============</a:t>
            </a:r>
          </a:p>
          <a:p>
            <a:pPr>
              <a:lnSpc>
                <a:spcPct val="120000"/>
              </a:lnSpc>
            </a:pPr>
            <a:r>
              <a:rPr lang="es-ES" sz="1600" kern="100">
                <a:solidFill>
                  <a:srgbClr val="383A4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Introduce la formula a evaluar: </a:t>
            </a:r>
          </a:p>
          <a:p>
            <a:pPr>
              <a:lnSpc>
                <a:spcPct val="120000"/>
              </a:lnSpc>
            </a:pPr>
            <a:r>
              <a:rPr lang="es-ES" sz="1600" kern="100" err="1">
                <a:solidFill>
                  <a:srgbClr val="383A4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forAll</a:t>
            </a:r>
            <a:r>
              <a:rPr lang="es-ES" sz="1600" kern="100">
                <a:solidFill>
                  <a:srgbClr val="383A4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(X, par(doble(X)) ^ par(X)).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s-ES" sz="1600" kern="100">
                <a:solidFill>
                  <a:srgbClr val="383A4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Resultado de la </a:t>
            </a:r>
            <a:r>
              <a:rPr lang="es-ES" sz="1600" kern="100" err="1">
                <a:solidFill>
                  <a:srgbClr val="383A4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evaluacion</a:t>
            </a:r>
            <a:r>
              <a:rPr lang="es-ES" sz="1600" kern="100">
                <a:solidFill>
                  <a:srgbClr val="383A4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f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s-ES" sz="100" kern="100">
              <a:solidFill>
                <a:srgbClr val="383A4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361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D29FAFC-F126-6C95-4063-347138428DF8}"/>
              </a:ext>
            </a:extLst>
          </p:cNvPr>
          <p:cNvSpPr>
            <a:spLocks noChangeAspect="1"/>
          </p:cNvSpPr>
          <p:nvPr/>
        </p:nvSpPr>
        <p:spPr>
          <a:xfrm>
            <a:off x="-1238091" y="-3815861"/>
            <a:ext cx="14578954" cy="14578954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13DC99DF-3121-3855-75CA-57B8D248D6C3}"/>
              </a:ext>
            </a:extLst>
          </p:cNvPr>
          <p:cNvSpPr/>
          <p:nvPr/>
        </p:nvSpPr>
        <p:spPr>
          <a:xfrm>
            <a:off x="-293226" y="-81023"/>
            <a:ext cx="3634451" cy="992824"/>
          </a:xfrm>
          <a:custGeom>
            <a:avLst/>
            <a:gdLst>
              <a:gd name="connsiteX0" fmla="*/ 3449256 w 3449256"/>
              <a:gd name="connsiteY0" fmla="*/ 0 h 1458411"/>
              <a:gd name="connsiteX1" fmla="*/ 1747777 w 3449256"/>
              <a:gd name="connsiteY1" fmla="*/ 277793 h 1458411"/>
              <a:gd name="connsiteX2" fmla="*/ 1504709 w 3449256"/>
              <a:gd name="connsiteY2" fmla="*/ 1088021 h 1458411"/>
              <a:gd name="connsiteX3" fmla="*/ 0 w 3449256"/>
              <a:gd name="connsiteY3" fmla="*/ 1458411 h 145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9256" h="1458411">
                <a:moveTo>
                  <a:pt x="3449256" y="0"/>
                </a:moveTo>
                <a:cubicBezTo>
                  <a:pt x="2760562" y="48228"/>
                  <a:pt x="2071868" y="96456"/>
                  <a:pt x="1747777" y="277793"/>
                </a:cubicBezTo>
                <a:cubicBezTo>
                  <a:pt x="1423686" y="459130"/>
                  <a:pt x="1796005" y="891251"/>
                  <a:pt x="1504709" y="1088021"/>
                </a:cubicBezTo>
                <a:cubicBezTo>
                  <a:pt x="1213413" y="1284791"/>
                  <a:pt x="281651" y="1414042"/>
                  <a:pt x="0" y="1458411"/>
                </a:cubicBezTo>
              </a:path>
            </a:pathLst>
          </a:custGeom>
          <a:noFill/>
          <a:ln w="3810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5C35C31A-FC48-80B0-6D95-E10DB7E9B9BD}"/>
              </a:ext>
            </a:extLst>
          </p:cNvPr>
          <p:cNvSpPr/>
          <p:nvPr/>
        </p:nvSpPr>
        <p:spPr>
          <a:xfrm rot="10061455">
            <a:off x="9261230" y="5605558"/>
            <a:ext cx="3634451" cy="992824"/>
          </a:xfrm>
          <a:custGeom>
            <a:avLst/>
            <a:gdLst>
              <a:gd name="connsiteX0" fmla="*/ 3449256 w 3449256"/>
              <a:gd name="connsiteY0" fmla="*/ 0 h 1458411"/>
              <a:gd name="connsiteX1" fmla="*/ 1747777 w 3449256"/>
              <a:gd name="connsiteY1" fmla="*/ 277793 h 1458411"/>
              <a:gd name="connsiteX2" fmla="*/ 1504709 w 3449256"/>
              <a:gd name="connsiteY2" fmla="*/ 1088021 h 1458411"/>
              <a:gd name="connsiteX3" fmla="*/ 0 w 3449256"/>
              <a:gd name="connsiteY3" fmla="*/ 1458411 h 145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9256" h="1458411">
                <a:moveTo>
                  <a:pt x="3449256" y="0"/>
                </a:moveTo>
                <a:cubicBezTo>
                  <a:pt x="2760562" y="48228"/>
                  <a:pt x="2071868" y="96456"/>
                  <a:pt x="1747777" y="277793"/>
                </a:cubicBezTo>
                <a:cubicBezTo>
                  <a:pt x="1423686" y="459130"/>
                  <a:pt x="1796005" y="891251"/>
                  <a:pt x="1504709" y="1088021"/>
                </a:cubicBezTo>
                <a:cubicBezTo>
                  <a:pt x="1213413" y="1284791"/>
                  <a:pt x="281651" y="1414042"/>
                  <a:pt x="0" y="1458411"/>
                </a:cubicBezTo>
              </a:path>
            </a:pathLst>
          </a:custGeom>
          <a:noFill/>
          <a:ln w="3810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B4EC98-1504-ED46-EE79-07B29914A863}"/>
              </a:ext>
            </a:extLst>
          </p:cNvPr>
          <p:cNvSpPr txBox="1"/>
          <p:nvPr/>
        </p:nvSpPr>
        <p:spPr>
          <a:xfrm>
            <a:off x="2462612" y="1559663"/>
            <a:ext cx="71775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Rockwell Extra Bold" panose="02060903040505020403" pitchFamily="18" charset="0"/>
              </a:rPr>
              <a:t>Caso de estudio 12:</a:t>
            </a:r>
          </a:p>
          <a:p>
            <a:r>
              <a:rPr lang="es-ES" sz="2400" dirty="0">
                <a:latin typeface="Rockwell Extra Bold" panose="02060903040505020403" pitchFamily="18" charset="0"/>
              </a:rPr>
              <a:t>Evaluador de la Lógica de predicados</a:t>
            </a:r>
            <a:endParaRPr lang="es-ES" sz="24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9386" y="2442258"/>
            <a:ext cx="9144000" cy="1674923"/>
          </a:xfrm>
        </p:spPr>
        <p:txBody>
          <a:bodyPr>
            <a:normAutofit/>
          </a:bodyPr>
          <a:lstStyle/>
          <a:p>
            <a:r>
              <a:rPr lang="es-ES" dirty="0">
                <a:latin typeface="Rockwell Extra Bold" panose="02060903040505020403" pitchFamily="18" charset="0"/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4227609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>
            <a:extLst>
              <a:ext uri="{FF2B5EF4-FFF2-40B4-BE49-F238E27FC236}">
                <a16:creationId xmlns:a16="http://schemas.microsoft.com/office/drawing/2014/main" id="{BFB9FC77-929D-1060-AA5E-52C21A4E258C}"/>
              </a:ext>
            </a:extLst>
          </p:cNvPr>
          <p:cNvSpPr>
            <a:spLocks noChangeAspect="1"/>
          </p:cNvSpPr>
          <p:nvPr/>
        </p:nvSpPr>
        <p:spPr>
          <a:xfrm>
            <a:off x="-699871" y="5814000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54296-5197-DBBE-DDB0-7CA10FC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365124"/>
            <a:ext cx="10175240" cy="1001568"/>
          </a:xfrm>
        </p:spPr>
        <p:txBody>
          <a:bodyPr/>
          <a:lstStyle/>
          <a:p>
            <a:r>
              <a:rPr lang="es-ES">
                <a:latin typeface="Rockwell Extra Bold" panose="02060903040505020403" pitchFamily="18" charset="0"/>
              </a:rPr>
              <a:t>Introducción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2E34DE-AFE5-3E3F-AD85-E944AA9EE7A2}"/>
              </a:ext>
            </a:extLst>
          </p:cNvPr>
          <p:cNvSpPr txBox="1"/>
          <p:nvPr/>
        </p:nvSpPr>
        <p:spPr>
          <a:xfrm>
            <a:off x="3530933" y="1987482"/>
            <a:ext cx="4867563" cy="58477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 dirty="0" err="1">
                <a:solidFill>
                  <a:schemeClr val="bg1"/>
                </a:solidFill>
              </a:rPr>
              <a:t>forAll</a:t>
            </a:r>
            <a:r>
              <a:rPr lang="es-ES" sz="3200" dirty="0">
                <a:solidFill>
                  <a:schemeClr val="bg1"/>
                </a:solidFill>
              </a:rPr>
              <a:t>(X, p(X) \/ ~ p(X))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D3B9918-AD6F-AA6F-8180-D729B6EB40B2}"/>
              </a:ext>
            </a:extLst>
          </p:cNvPr>
          <p:cNvSpPr>
            <a:spLocks noChangeAspect="1"/>
          </p:cNvSpPr>
          <p:nvPr/>
        </p:nvSpPr>
        <p:spPr>
          <a:xfrm>
            <a:off x="11013440" y="-746343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FCF004-5285-0467-FC0F-1083BDF79429}"/>
              </a:ext>
            </a:extLst>
          </p:cNvPr>
          <p:cNvSpPr/>
          <p:nvPr/>
        </p:nvSpPr>
        <p:spPr>
          <a:xfrm>
            <a:off x="393290" y="365125"/>
            <a:ext cx="11454581" cy="6127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004D54E-8E30-123A-E397-41A76F9D0C75}"/>
              </a:ext>
            </a:extLst>
          </p:cNvPr>
          <p:cNvCxnSpPr>
            <a:cxnSpLocks/>
          </p:cNvCxnSpPr>
          <p:nvPr/>
        </p:nvCxnSpPr>
        <p:spPr>
          <a:xfrm>
            <a:off x="383458" y="365125"/>
            <a:ext cx="1312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82E0DC6-009C-6407-9B9E-A4ADA7076B8A}"/>
              </a:ext>
            </a:extLst>
          </p:cNvPr>
          <p:cNvCxnSpPr>
            <a:cxnSpLocks/>
          </p:cNvCxnSpPr>
          <p:nvPr/>
        </p:nvCxnSpPr>
        <p:spPr>
          <a:xfrm>
            <a:off x="-335280" y="6492875"/>
            <a:ext cx="121831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A786A0EC-6F9F-447E-F7BB-585C87AE65E8}"/>
              </a:ext>
            </a:extLst>
          </p:cNvPr>
          <p:cNvSpPr/>
          <p:nvPr/>
        </p:nvSpPr>
        <p:spPr>
          <a:xfrm>
            <a:off x="3116826" y="4857138"/>
            <a:ext cx="2290916" cy="7995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Verdad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8F22BD1-37AC-0A01-09CB-C59F0D2E3175}"/>
              </a:ext>
            </a:extLst>
          </p:cNvPr>
          <p:cNvSpPr/>
          <p:nvPr/>
        </p:nvSpPr>
        <p:spPr>
          <a:xfrm>
            <a:off x="6784260" y="4857137"/>
            <a:ext cx="2290916" cy="7995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Falso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333DB91-B82E-612C-CECA-5A2826D42CC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5964714" y="2572257"/>
            <a:ext cx="1" cy="911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098696-E4ED-5EBE-108B-E2B25F3237C8}"/>
              </a:ext>
            </a:extLst>
          </p:cNvPr>
          <p:cNvSpPr txBox="1"/>
          <p:nvPr/>
        </p:nvSpPr>
        <p:spPr>
          <a:xfrm>
            <a:off x="3530932" y="3483864"/>
            <a:ext cx="486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Interpretación + Evaluación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BB5D79A-4729-3D15-95C7-E9CDC326751C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flipH="1">
            <a:off x="4262284" y="4007084"/>
            <a:ext cx="1702430" cy="850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3AF59BA-46C0-DE4D-C1E4-EBF0281CFF43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5964714" y="4007084"/>
            <a:ext cx="1965004" cy="850053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96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8DF45B2D-2A0C-5DE1-41F4-1606D2709EB5}"/>
              </a:ext>
            </a:extLst>
          </p:cNvPr>
          <p:cNvSpPr>
            <a:spLocks noChangeAspect="1"/>
          </p:cNvSpPr>
          <p:nvPr/>
        </p:nvSpPr>
        <p:spPr>
          <a:xfrm>
            <a:off x="-1249800" y="-992624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5A4892B-4CE1-C583-806A-1B35DAE40FE9}"/>
              </a:ext>
            </a:extLst>
          </p:cNvPr>
          <p:cNvSpPr>
            <a:spLocks noChangeAspect="1"/>
          </p:cNvSpPr>
          <p:nvPr/>
        </p:nvSpPr>
        <p:spPr>
          <a:xfrm>
            <a:off x="11020180" y="5634465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54296-5197-DBBE-DDB0-7CA10FC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382514"/>
            <a:ext cx="10175240" cy="1008586"/>
          </a:xfrm>
        </p:spPr>
        <p:txBody>
          <a:bodyPr/>
          <a:lstStyle/>
          <a:p>
            <a:r>
              <a:rPr lang="es-ES">
                <a:latin typeface="Rockwell Extra Bold" panose="02060903040505020403" pitchFamily="18" charset="0"/>
              </a:rPr>
              <a:t>Fundamentos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FCF004-5285-0467-FC0F-1083BDF79429}"/>
              </a:ext>
            </a:extLst>
          </p:cNvPr>
          <p:cNvSpPr/>
          <p:nvPr/>
        </p:nvSpPr>
        <p:spPr>
          <a:xfrm>
            <a:off x="393290" y="365125"/>
            <a:ext cx="11454581" cy="6127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004D54E-8E30-123A-E397-41A76F9D0C75}"/>
              </a:ext>
            </a:extLst>
          </p:cNvPr>
          <p:cNvCxnSpPr>
            <a:cxnSpLocks/>
          </p:cNvCxnSpPr>
          <p:nvPr/>
        </p:nvCxnSpPr>
        <p:spPr>
          <a:xfrm>
            <a:off x="383458" y="6496086"/>
            <a:ext cx="1312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82E0DC6-009C-6407-9B9E-A4ADA7076B8A}"/>
              </a:ext>
            </a:extLst>
          </p:cNvPr>
          <p:cNvCxnSpPr>
            <a:cxnSpLocks/>
          </p:cNvCxnSpPr>
          <p:nvPr/>
        </p:nvCxnSpPr>
        <p:spPr>
          <a:xfrm>
            <a:off x="-335280" y="363987"/>
            <a:ext cx="121831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773A320-634F-F043-C9DB-6906DFEF1A8F}"/>
              </a:ext>
            </a:extLst>
          </p:cNvPr>
          <p:cNvSpPr/>
          <p:nvPr/>
        </p:nvSpPr>
        <p:spPr>
          <a:xfrm>
            <a:off x="838199" y="1585072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A26CBDC-6206-7B64-A89E-E520644FAD96}"/>
              </a:ext>
            </a:extLst>
          </p:cNvPr>
          <p:cNvSpPr txBox="1"/>
          <p:nvPr/>
        </p:nvSpPr>
        <p:spPr>
          <a:xfrm>
            <a:off x="949887" y="1781017"/>
            <a:ext cx="15972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Alfabeto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428E271-779D-F929-E4F1-D33E3AE3C77B}"/>
              </a:ext>
            </a:extLst>
          </p:cNvPr>
          <p:cNvSpPr/>
          <p:nvPr/>
        </p:nvSpPr>
        <p:spPr>
          <a:xfrm>
            <a:off x="838199" y="2546021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F6954EC-8654-05F5-6654-8F7E3908E564}"/>
              </a:ext>
            </a:extLst>
          </p:cNvPr>
          <p:cNvSpPr txBox="1"/>
          <p:nvPr/>
        </p:nvSpPr>
        <p:spPr>
          <a:xfrm>
            <a:off x="949887" y="2588078"/>
            <a:ext cx="15905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Términos y Fórmulas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CE7D853-F39B-B781-C8B8-F3865B34CBFF}"/>
              </a:ext>
            </a:extLst>
          </p:cNvPr>
          <p:cNvSpPr/>
          <p:nvPr/>
        </p:nvSpPr>
        <p:spPr>
          <a:xfrm>
            <a:off x="848031" y="3503419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0D06D4A-B104-B2D7-7EAE-57B00975E766}"/>
              </a:ext>
            </a:extLst>
          </p:cNvPr>
          <p:cNvSpPr txBox="1"/>
          <p:nvPr/>
        </p:nvSpPr>
        <p:spPr>
          <a:xfrm>
            <a:off x="838199" y="3699364"/>
            <a:ext cx="18458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Interpretación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799FB42-BC3F-6C32-8CE7-DCC2BF48FD54}"/>
              </a:ext>
            </a:extLst>
          </p:cNvPr>
          <p:cNvSpPr/>
          <p:nvPr/>
        </p:nvSpPr>
        <p:spPr>
          <a:xfrm>
            <a:off x="852947" y="4454467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41A564D-AA6B-C434-FC10-40932EC5A861}"/>
              </a:ext>
            </a:extLst>
          </p:cNvPr>
          <p:cNvSpPr txBox="1"/>
          <p:nvPr/>
        </p:nvSpPr>
        <p:spPr>
          <a:xfrm>
            <a:off x="975763" y="4650412"/>
            <a:ext cx="15903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Valoración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AC1FB44C-F5F9-258E-D0A7-B2EAAEB2AE49}"/>
              </a:ext>
            </a:extLst>
          </p:cNvPr>
          <p:cNvSpPr/>
          <p:nvPr/>
        </p:nvSpPr>
        <p:spPr>
          <a:xfrm>
            <a:off x="838199" y="5442412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8C720E0-1630-317B-19EF-18E3ED84A6D4}"/>
              </a:ext>
            </a:extLst>
          </p:cNvPr>
          <p:cNvSpPr txBox="1"/>
          <p:nvPr/>
        </p:nvSpPr>
        <p:spPr>
          <a:xfrm>
            <a:off x="828367" y="5638357"/>
            <a:ext cx="18458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Evaluación</a:t>
            </a:r>
          </a:p>
        </p:txBody>
      </p:sp>
    </p:spTree>
    <p:extLst>
      <p:ext uri="{BB962C8B-B14F-4D97-AF65-F5344CB8AC3E}">
        <p14:creationId xmlns:p14="http://schemas.microsoft.com/office/powerpoint/2010/main" val="1208296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>
            <a:extLst>
              <a:ext uri="{FF2B5EF4-FFF2-40B4-BE49-F238E27FC236}">
                <a16:creationId xmlns:a16="http://schemas.microsoft.com/office/drawing/2014/main" id="{BFB9FC77-929D-1060-AA5E-52C21A4E258C}"/>
              </a:ext>
            </a:extLst>
          </p:cNvPr>
          <p:cNvSpPr>
            <a:spLocks noChangeAspect="1"/>
          </p:cNvSpPr>
          <p:nvPr/>
        </p:nvSpPr>
        <p:spPr>
          <a:xfrm>
            <a:off x="-1249800" y="-992624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FCF004-5285-0467-FC0F-1083BDF79429}"/>
              </a:ext>
            </a:extLst>
          </p:cNvPr>
          <p:cNvSpPr/>
          <p:nvPr/>
        </p:nvSpPr>
        <p:spPr>
          <a:xfrm>
            <a:off x="393290" y="365125"/>
            <a:ext cx="11454581" cy="6127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004D54E-8E30-123A-E397-41A76F9D0C75}"/>
              </a:ext>
            </a:extLst>
          </p:cNvPr>
          <p:cNvCxnSpPr>
            <a:cxnSpLocks/>
          </p:cNvCxnSpPr>
          <p:nvPr/>
        </p:nvCxnSpPr>
        <p:spPr>
          <a:xfrm>
            <a:off x="383458" y="6495974"/>
            <a:ext cx="1312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82E0DC6-009C-6407-9B9E-A4ADA7076B8A}"/>
              </a:ext>
            </a:extLst>
          </p:cNvPr>
          <p:cNvCxnSpPr>
            <a:cxnSpLocks/>
          </p:cNvCxnSpPr>
          <p:nvPr/>
        </p:nvCxnSpPr>
        <p:spPr>
          <a:xfrm>
            <a:off x="-335280" y="363987"/>
            <a:ext cx="121831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773A320-634F-F043-C9DB-6906DFEF1A8F}"/>
              </a:ext>
            </a:extLst>
          </p:cNvPr>
          <p:cNvSpPr/>
          <p:nvPr/>
        </p:nvSpPr>
        <p:spPr>
          <a:xfrm>
            <a:off x="838199" y="1585072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A26CBDC-6206-7B64-A89E-E520644FAD96}"/>
              </a:ext>
            </a:extLst>
          </p:cNvPr>
          <p:cNvSpPr txBox="1"/>
          <p:nvPr/>
        </p:nvSpPr>
        <p:spPr>
          <a:xfrm>
            <a:off x="949887" y="1781017"/>
            <a:ext cx="15972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Alfabeto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428E271-779D-F929-E4F1-D33E3AE3C77B}"/>
              </a:ext>
            </a:extLst>
          </p:cNvPr>
          <p:cNvSpPr/>
          <p:nvPr/>
        </p:nvSpPr>
        <p:spPr>
          <a:xfrm>
            <a:off x="838199" y="2546021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F6954EC-8654-05F5-6654-8F7E3908E564}"/>
              </a:ext>
            </a:extLst>
          </p:cNvPr>
          <p:cNvSpPr txBox="1"/>
          <p:nvPr/>
        </p:nvSpPr>
        <p:spPr>
          <a:xfrm>
            <a:off x="949887" y="2588078"/>
            <a:ext cx="15905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dirty="0"/>
              <a:t>Términos y Fórmulas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CE7D853-F39B-B781-C8B8-F3865B34CBFF}"/>
              </a:ext>
            </a:extLst>
          </p:cNvPr>
          <p:cNvSpPr/>
          <p:nvPr/>
        </p:nvSpPr>
        <p:spPr>
          <a:xfrm>
            <a:off x="848031" y="3503419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0D06D4A-B104-B2D7-7EAE-57B00975E766}"/>
              </a:ext>
            </a:extLst>
          </p:cNvPr>
          <p:cNvSpPr txBox="1"/>
          <p:nvPr/>
        </p:nvSpPr>
        <p:spPr>
          <a:xfrm>
            <a:off x="838199" y="3699364"/>
            <a:ext cx="18458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Interpretación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799FB42-BC3F-6C32-8CE7-DCC2BF48FD54}"/>
              </a:ext>
            </a:extLst>
          </p:cNvPr>
          <p:cNvSpPr/>
          <p:nvPr/>
        </p:nvSpPr>
        <p:spPr>
          <a:xfrm>
            <a:off x="852947" y="4454467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41A564D-AA6B-C434-FC10-40932EC5A861}"/>
              </a:ext>
            </a:extLst>
          </p:cNvPr>
          <p:cNvSpPr txBox="1"/>
          <p:nvPr/>
        </p:nvSpPr>
        <p:spPr>
          <a:xfrm>
            <a:off x="975763" y="4650412"/>
            <a:ext cx="15903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Valoración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AC1FB44C-F5F9-258E-D0A7-B2EAAEB2AE49}"/>
              </a:ext>
            </a:extLst>
          </p:cNvPr>
          <p:cNvSpPr/>
          <p:nvPr/>
        </p:nvSpPr>
        <p:spPr>
          <a:xfrm>
            <a:off x="838199" y="5442412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8C720E0-1630-317B-19EF-18E3ED84A6D4}"/>
              </a:ext>
            </a:extLst>
          </p:cNvPr>
          <p:cNvSpPr txBox="1"/>
          <p:nvPr/>
        </p:nvSpPr>
        <p:spPr>
          <a:xfrm>
            <a:off x="828367" y="5638357"/>
            <a:ext cx="18458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Evaluación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350E055-D572-2C8E-48B4-9E0C48E0AE12}"/>
              </a:ext>
            </a:extLst>
          </p:cNvPr>
          <p:cNvSpPr/>
          <p:nvPr/>
        </p:nvSpPr>
        <p:spPr>
          <a:xfrm>
            <a:off x="3486778" y="1463040"/>
            <a:ext cx="7948246" cy="4771372"/>
          </a:xfrm>
          <a:prstGeom prst="roundRect">
            <a:avLst>
              <a:gd name="adj" fmla="val 10339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A41A23-1DED-60A1-F9FA-29B0D1B30BF9}"/>
              </a:ext>
            </a:extLst>
          </p:cNvPr>
          <p:cNvSpPr txBox="1"/>
          <p:nvPr/>
        </p:nvSpPr>
        <p:spPr>
          <a:xfrm>
            <a:off x="3858567" y="1567769"/>
            <a:ext cx="70941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Alfabeto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B6AD0E5-B272-D3AE-E166-7A0E31FE0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72444"/>
              </p:ext>
            </p:extLst>
          </p:nvPr>
        </p:nvGraphicFramePr>
        <p:xfrm>
          <a:off x="4804061" y="2420292"/>
          <a:ext cx="5313680" cy="3466469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2656840">
                  <a:extLst>
                    <a:ext uri="{9D8B030D-6E8A-4147-A177-3AD203B41FA5}">
                      <a16:colId xmlns:a16="http://schemas.microsoft.com/office/drawing/2014/main" val="382055977"/>
                    </a:ext>
                  </a:extLst>
                </a:gridCol>
                <a:gridCol w="2656840">
                  <a:extLst>
                    <a:ext uri="{9D8B030D-6E8A-4147-A177-3AD203B41FA5}">
                      <a16:colId xmlns:a16="http://schemas.microsoft.com/office/drawing/2014/main" val="2418307423"/>
                    </a:ext>
                  </a:extLst>
                </a:gridCol>
              </a:tblGrid>
              <a:tr h="49521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s-ES" sz="2000" u="none" strike="noStrike" noProof="0">
                          <a:solidFill>
                            <a:srgbClr val="000000"/>
                          </a:solidFill>
                        </a:rPr>
                        <a:t>Variables</a:t>
                      </a:r>
                      <a:endParaRPr lang="es-ES" sz="2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2000" u="none" strike="noStrike" noProof="0">
                          <a:solidFill>
                            <a:srgbClr val="000000"/>
                          </a:solidFill>
                        </a:rPr>
                        <a:t>{X, Y, …}</a:t>
                      </a:r>
                      <a:endParaRPr lang="es-ES" sz="2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42428693"/>
                  </a:ext>
                </a:extLst>
              </a:tr>
              <a:tr h="49521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s-ES" sz="2000" u="none" strike="noStrike" noProof="0">
                          <a:solidFill>
                            <a:srgbClr val="000000"/>
                          </a:solidFill>
                        </a:rPr>
                        <a:t>Conectivas</a:t>
                      </a:r>
                      <a:endParaRPr lang="es-ES" sz="2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noProof="0">
                          <a:solidFill>
                            <a:srgbClr val="000000"/>
                          </a:solidFill>
                        </a:rPr>
                        <a:t>{~, ^, \/, =&gt;, &lt;=&gt;}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2676073"/>
                  </a:ext>
                </a:extLst>
              </a:tr>
              <a:tr h="49521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s-ES" sz="2000" u="none" strike="noStrike" noProof="0">
                          <a:solidFill>
                            <a:srgbClr val="000000"/>
                          </a:solidFill>
                        </a:rPr>
                        <a:t>Cuantificadores</a:t>
                      </a:r>
                      <a:endParaRPr lang="es-ES" sz="2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2000" u="none" strike="noStrike" noProof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es-ES" sz="2000" u="none" strike="noStrike" noProof="0" err="1">
                          <a:solidFill>
                            <a:srgbClr val="000000"/>
                          </a:solidFill>
                        </a:rPr>
                        <a:t>forAll</a:t>
                      </a:r>
                      <a:r>
                        <a:rPr lang="es-ES" sz="2000" u="none" strike="noStrike" noProof="0">
                          <a:solidFill>
                            <a:srgbClr val="000000"/>
                          </a:solidFill>
                        </a:rPr>
                        <a:t>, </a:t>
                      </a:r>
                      <a:r>
                        <a:rPr lang="es-ES" sz="2000" u="none" strike="noStrike" noProof="0" err="1">
                          <a:solidFill>
                            <a:srgbClr val="000000"/>
                          </a:solidFill>
                        </a:rPr>
                        <a:t>exists</a:t>
                      </a:r>
                      <a:r>
                        <a:rPr lang="es-ES" sz="2000" u="none" strike="noStrike" noProof="0">
                          <a:solidFill>
                            <a:srgbClr val="000000"/>
                          </a:solidFill>
                        </a:rPr>
                        <a:t>}</a:t>
                      </a:r>
                      <a:endParaRPr lang="es-ES" sz="2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5808873"/>
                  </a:ext>
                </a:extLst>
              </a:tr>
              <a:tr h="49521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s-ES" sz="2000" u="none" strike="noStrike" noProof="0">
                          <a:solidFill>
                            <a:srgbClr val="000000"/>
                          </a:solidFill>
                        </a:rPr>
                        <a:t>Puntuación</a:t>
                      </a:r>
                      <a:endParaRPr lang="es-ES" sz="2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noProof="0">
                          <a:solidFill>
                            <a:srgbClr val="000000"/>
                          </a:solidFill>
                        </a:rPr>
                        <a:t>{‘(‘, ‘)’, ‘,’}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5901361"/>
                  </a:ext>
                </a:extLst>
              </a:tr>
              <a:tr h="49521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s-ES" sz="2000" u="none" strike="noStrike" noProof="0">
                          <a:solidFill>
                            <a:srgbClr val="000000"/>
                          </a:solidFill>
                        </a:rPr>
                        <a:t>Constantes</a:t>
                      </a:r>
                      <a:endParaRPr lang="es-ES" sz="2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2000" u="none" strike="noStrike" noProof="0" dirty="0">
                          <a:solidFill>
                            <a:srgbClr val="000000"/>
                          </a:solidFill>
                        </a:rPr>
                        <a:t>{a, b, …}</a:t>
                      </a:r>
                      <a:endParaRPr lang="es-E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1620690"/>
                  </a:ext>
                </a:extLst>
              </a:tr>
              <a:tr h="495209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s-ES" sz="2000" u="none" strike="noStrike" noProof="0">
                          <a:solidFill>
                            <a:srgbClr val="000000"/>
                          </a:solidFill>
                        </a:rPr>
                        <a:t>Símbolos de función</a:t>
                      </a:r>
                      <a:endParaRPr lang="es-ES" sz="2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2000" u="none" strike="noStrike" noProof="0">
                          <a:solidFill>
                            <a:srgbClr val="000000"/>
                          </a:solidFill>
                        </a:rPr>
                        <a:t>{f, g, …}</a:t>
                      </a:r>
                      <a:endParaRPr lang="es-ES" sz="2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7524400"/>
                  </a:ext>
                </a:extLst>
              </a:tr>
              <a:tr h="49521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s-ES" sz="2000" u="none" strike="noStrike" noProof="0" dirty="0">
                          <a:solidFill>
                            <a:srgbClr val="000000"/>
                          </a:solidFill>
                        </a:rPr>
                        <a:t>Símbolos de relación</a:t>
                      </a:r>
                      <a:endParaRPr lang="es-E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2000" u="none" strike="noStrike" noProof="0" dirty="0">
                          <a:solidFill>
                            <a:srgbClr val="000000"/>
                          </a:solidFill>
                        </a:rPr>
                        <a:t>{p, q, …}</a:t>
                      </a:r>
                      <a:endParaRPr lang="es-E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58285"/>
                  </a:ext>
                </a:extLst>
              </a:tr>
            </a:tbl>
          </a:graphicData>
        </a:graphic>
      </p:graphicFrame>
      <p:sp>
        <p:nvSpPr>
          <p:cNvPr id="17" name="Título 1">
            <a:extLst>
              <a:ext uri="{FF2B5EF4-FFF2-40B4-BE49-F238E27FC236}">
                <a16:creationId xmlns:a16="http://schemas.microsoft.com/office/drawing/2014/main" id="{28EB7ACB-B370-6837-C0F7-0E7E9A09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382514"/>
            <a:ext cx="10175240" cy="1008586"/>
          </a:xfrm>
        </p:spPr>
        <p:txBody>
          <a:bodyPr/>
          <a:lstStyle/>
          <a:p>
            <a:r>
              <a:rPr lang="es-ES">
                <a:latin typeface="Rockwell Extra Bold" panose="02060903040505020403" pitchFamily="18" charset="0"/>
              </a:rPr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3373798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EEBB168-C680-5F80-EFEE-DE2E588F38F5}"/>
              </a:ext>
            </a:extLst>
          </p:cNvPr>
          <p:cNvSpPr/>
          <p:nvPr/>
        </p:nvSpPr>
        <p:spPr>
          <a:xfrm>
            <a:off x="3486778" y="1463040"/>
            <a:ext cx="7948246" cy="4771372"/>
          </a:xfrm>
          <a:prstGeom prst="roundRect">
            <a:avLst>
              <a:gd name="adj" fmla="val 10339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FB9FC77-929D-1060-AA5E-52C21A4E258C}"/>
              </a:ext>
            </a:extLst>
          </p:cNvPr>
          <p:cNvSpPr>
            <a:spLocks noChangeAspect="1"/>
          </p:cNvSpPr>
          <p:nvPr/>
        </p:nvSpPr>
        <p:spPr>
          <a:xfrm>
            <a:off x="-1249800" y="-992624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FCF004-5285-0467-FC0F-1083BDF79429}"/>
              </a:ext>
            </a:extLst>
          </p:cNvPr>
          <p:cNvSpPr/>
          <p:nvPr/>
        </p:nvSpPr>
        <p:spPr>
          <a:xfrm>
            <a:off x="393290" y="365125"/>
            <a:ext cx="11454581" cy="6127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004D54E-8E30-123A-E397-41A76F9D0C75}"/>
              </a:ext>
            </a:extLst>
          </p:cNvPr>
          <p:cNvCxnSpPr>
            <a:cxnSpLocks/>
          </p:cNvCxnSpPr>
          <p:nvPr/>
        </p:nvCxnSpPr>
        <p:spPr>
          <a:xfrm>
            <a:off x="383458" y="6495758"/>
            <a:ext cx="1312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82E0DC6-009C-6407-9B9E-A4ADA7076B8A}"/>
              </a:ext>
            </a:extLst>
          </p:cNvPr>
          <p:cNvCxnSpPr>
            <a:cxnSpLocks/>
          </p:cNvCxnSpPr>
          <p:nvPr/>
        </p:nvCxnSpPr>
        <p:spPr>
          <a:xfrm>
            <a:off x="-335280" y="358579"/>
            <a:ext cx="121831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773A320-634F-F043-C9DB-6906DFEF1A8F}"/>
              </a:ext>
            </a:extLst>
          </p:cNvPr>
          <p:cNvSpPr/>
          <p:nvPr/>
        </p:nvSpPr>
        <p:spPr>
          <a:xfrm>
            <a:off x="838199" y="1585072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A26CBDC-6206-7B64-A89E-E520644FAD96}"/>
              </a:ext>
            </a:extLst>
          </p:cNvPr>
          <p:cNvSpPr txBox="1"/>
          <p:nvPr/>
        </p:nvSpPr>
        <p:spPr>
          <a:xfrm>
            <a:off x="949887" y="1781017"/>
            <a:ext cx="15972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Alfabeto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428E271-779D-F929-E4F1-D33E3AE3C77B}"/>
              </a:ext>
            </a:extLst>
          </p:cNvPr>
          <p:cNvSpPr/>
          <p:nvPr/>
        </p:nvSpPr>
        <p:spPr>
          <a:xfrm>
            <a:off x="838199" y="2546021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F6954EC-8654-05F5-6654-8F7E3908E564}"/>
              </a:ext>
            </a:extLst>
          </p:cNvPr>
          <p:cNvSpPr txBox="1"/>
          <p:nvPr/>
        </p:nvSpPr>
        <p:spPr>
          <a:xfrm>
            <a:off x="949887" y="2588078"/>
            <a:ext cx="15905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>
                <a:solidFill>
                  <a:schemeClr val="bg2">
                    <a:lumMod val="50000"/>
                  </a:schemeClr>
                </a:solidFill>
              </a:rPr>
              <a:t>Términos y Fórmulas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CE7D853-F39B-B781-C8B8-F3865B34CBFF}"/>
              </a:ext>
            </a:extLst>
          </p:cNvPr>
          <p:cNvSpPr/>
          <p:nvPr/>
        </p:nvSpPr>
        <p:spPr>
          <a:xfrm>
            <a:off x="848031" y="3503419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0D06D4A-B104-B2D7-7EAE-57B00975E766}"/>
              </a:ext>
            </a:extLst>
          </p:cNvPr>
          <p:cNvSpPr txBox="1"/>
          <p:nvPr/>
        </p:nvSpPr>
        <p:spPr>
          <a:xfrm>
            <a:off x="838199" y="3699364"/>
            <a:ext cx="18458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Interpretación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799FB42-BC3F-6C32-8CE7-DCC2BF48FD54}"/>
              </a:ext>
            </a:extLst>
          </p:cNvPr>
          <p:cNvSpPr/>
          <p:nvPr/>
        </p:nvSpPr>
        <p:spPr>
          <a:xfrm>
            <a:off x="852947" y="4454467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41A564D-AA6B-C434-FC10-40932EC5A861}"/>
              </a:ext>
            </a:extLst>
          </p:cNvPr>
          <p:cNvSpPr txBox="1"/>
          <p:nvPr/>
        </p:nvSpPr>
        <p:spPr>
          <a:xfrm>
            <a:off x="975763" y="4650412"/>
            <a:ext cx="15903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Valoración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AC1FB44C-F5F9-258E-D0A7-B2EAAEB2AE49}"/>
              </a:ext>
            </a:extLst>
          </p:cNvPr>
          <p:cNvSpPr/>
          <p:nvPr/>
        </p:nvSpPr>
        <p:spPr>
          <a:xfrm>
            <a:off x="838199" y="5442412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8C720E0-1630-317B-19EF-18E3ED84A6D4}"/>
              </a:ext>
            </a:extLst>
          </p:cNvPr>
          <p:cNvSpPr txBox="1"/>
          <p:nvPr/>
        </p:nvSpPr>
        <p:spPr>
          <a:xfrm>
            <a:off x="828367" y="5638357"/>
            <a:ext cx="18458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Evaluación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35DE6C3-091C-EEE2-EACE-6AC95F30DBF0}"/>
                  </a:ext>
                </a:extLst>
              </p:cNvPr>
              <p:cNvSpPr txBox="1"/>
              <p:nvPr/>
            </p:nvSpPr>
            <p:spPr>
              <a:xfrm>
                <a:off x="5868747" y="2258588"/>
                <a:ext cx="3806986" cy="122212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ts val="600"/>
                  </a:spcBef>
                  <a:buAutoNum type="arabicPeriod"/>
                </a:pPr>
                <a:r>
                  <a:rPr lang="es-ES" sz="2400" dirty="0"/>
                  <a:t>Variable o Constante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600"/>
                  </a:spcBef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i="0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s-E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s-ES" sz="240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400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s-ES" sz="24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400" i="0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0" dirty="0" err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400" i="0" dirty="0" err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35DE6C3-091C-EEE2-EACE-6AC95F30D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747" y="2258588"/>
                <a:ext cx="3806986" cy="1222129"/>
              </a:xfrm>
              <a:prstGeom prst="rect">
                <a:avLst/>
              </a:prstGeom>
              <a:blipFill>
                <a:blip r:embed="rId2"/>
                <a:stretch>
                  <a:fillRect l="-2564" b="-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A501CDE-CA2F-B843-0783-189A0EC796D6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3486778" y="3848726"/>
            <a:ext cx="7948246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315C205-0BFC-3F90-B18A-F751DFEE818E}"/>
              </a:ext>
            </a:extLst>
          </p:cNvPr>
          <p:cNvSpPr txBox="1"/>
          <p:nvPr/>
        </p:nvSpPr>
        <p:spPr>
          <a:xfrm>
            <a:off x="3938955" y="1567769"/>
            <a:ext cx="70639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Términos y Fórmulas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9F2C28E-96A8-56F8-64AB-CC4C704B4AA9}"/>
              </a:ext>
            </a:extLst>
          </p:cNvPr>
          <p:cNvSpPr txBox="1"/>
          <p:nvPr/>
        </p:nvSpPr>
        <p:spPr>
          <a:xfrm>
            <a:off x="5756295" y="4099474"/>
            <a:ext cx="4438248" cy="1854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342900" indent="-342900">
              <a:lnSpc>
                <a:spcPct val="150000"/>
              </a:lnSpc>
              <a:spcBef>
                <a:spcPts val="600"/>
              </a:spcBef>
              <a:buAutoNum type="arabicPeriod"/>
              <a:defRPr sz="2000"/>
            </a:lvl1pPr>
          </a:lstStyle>
          <a:p>
            <a:r>
              <a:rPr lang="es-ES" sz="2400"/>
              <a:t>p(t_1, t_2, …, </a:t>
            </a:r>
            <a:r>
              <a:rPr lang="es-ES" sz="2400" err="1"/>
              <a:t>t_n</a:t>
            </a:r>
            <a:r>
              <a:rPr lang="es-ES" sz="2400"/>
              <a:t>)</a:t>
            </a:r>
          </a:p>
          <a:p>
            <a:r>
              <a:rPr lang="es-ES" sz="2400"/>
              <a:t>~A, A^B, A\/B, A=&gt;B, A&lt;=&gt;B</a:t>
            </a:r>
          </a:p>
          <a:p>
            <a:r>
              <a:rPr lang="es-ES" sz="2400" err="1"/>
              <a:t>forAll</a:t>
            </a:r>
            <a:r>
              <a:rPr lang="es-ES" sz="2400"/>
              <a:t>(X, A), </a:t>
            </a:r>
            <a:r>
              <a:rPr lang="es-ES" sz="2400" err="1"/>
              <a:t>exists</a:t>
            </a:r>
            <a:r>
              <a:rPr lang="es-ES" sz="2400"/>
              <a:t>(X, A)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FE36E9BA-F9A5-16D5-35BA-2B1C0E2F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382514"/>
            <a:ext cx="10175240" cy="1008586"/>
          </a:xfrm>
        </p:spPr>
        <p:txBody>
          <a:bodyPr/>
          <a:lstStyle/>
          <a:p>
            <a:r>
              <a:rPr lang="es-ES">
                <a:latin typeface="Rockwell Extra Bold" panose="02060903040505020403" pitchFamily="18" charset="0"/>
              </a:rPr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794230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6BB53D9-982E-2077-249A-D9CF1DC1AF23}"/>
              </a:ext>
            </a:extLst>
          </p:cNvPr>
          <p:cNvSpPr/>
          <p:nvPr/>
        </p:nvSpPr>
        <p:spPr>
          <a:xfrm>
            <a:off x="3486778" y="1463040"/>
            <a:ext cx="7948246" cy="4771372"/>
          </a:xfrm>
          <a:prstGeom prst="roundRect">
            <a:avLst>
              <a:gd name="adj" fmla="val 10339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FB9FC77-929D-1060-AA5E-52C21A4E258C}"/>
              </a:ext>
            </a:extLst>
          </p:cNvPr>
          <p:cNvSpPr>
            <a:spLocks noChangeAspect="1"/>
          </p:cNvSpPr>
          <p:nvPr/>
        </p:nvSpPr>
        <p:spPr>
          <a:xfrm>
            <a:off x="-1249800" y="-992624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FCF004-5285-0467-FC0F-1083BDF79429}"/>
              </a:ext>
            </a:extLst>
          </p:cNvPr>
          <p:cNvSpPr/>
          <p:nvPr/>
        </p:nvSpPr>
        <p:spPr>
          <a:xfrm>
            <a:off x="393290" y="365125"/>
            <a:ext cx="11454581" cy="6127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004D54E-8E30-123A-E397-41A76F9D0C75}"/>
              </a:ext>
            </a:extLst>
          </p:cNvPr>
          <p:cNvCxnSpPr>
            <a:cxnSpLocks/>
          </p:cNvCxnSpPr>
          <p:nvPr/>
        </p:nvCxnSpPr>
        <p:spPr>
          <a:xfrm>
            <a:off x="383458" y="6495758"/>
            <a:ext cx="1312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82E0DC6-009C-6407-9B9E-A4ADA7076B8A}"/>
              </a:ext>
            </a:extLst>
          </p:cNvPr>
          <p:cNvCxnSpPr>
            <a:cxnSpLocks/>
          </p:cNvCxnSpPr>
          <p:nvPr/>
        </p:nvCxnSpPr>
        <p:spPr>
          <a:xfrm>
            <a:off x="-335280" y="358579"/>
            <a:ext cx="121831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773A320-634F-F043-C9DB-6906DFEF1A8F}"/>
              </a:ext>
            </a:extLst>
          </p:cNvPr>
          <p:cNvSpPr/>
          <p:nvPr/>
        </p:nvSpPr>
        <p:spPr>
          <a:xfrm>
            <a:off x="838199" y="1585072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A26CBDC-6206-7B64-A89E-E520644FAD96}"/>
              </a:ext>
            </a:extLst>
          </p:cNvPr>
          <p:cNvSpPr txBox="1"/>
          <p:nvPr/>
        </p:nvSpPr>
        <p:spPr>
          <a:xfrm>
            <a:off x="949887" y="1781017"/>
            <a:ext cx="15972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Alfabeto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428E271-779D-F929-E4F1-D33E3AE3C77B}"/>
              </a:ext>
            </a:extLst>
          </p:cNvPr>
          <p:cNvSpPr/>
          <p:nvPr/>
        </p:nvSpPr>
        <p:spPr>
          <a:xfrm>
            <a:off x="838199" y="2546021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F6954EC-8654-05F5-6654-8F7E3908E564}"/>
              </a:ext>
            </a:extLst>
          </p:cNvPr>
          <p:cNvSpPr txBox="1"/>
          <p:nvPr/>
        </p:nvSpPr>
        <p:spPr>
          <a:xfrm>
            <a:off x="949887" y="2588078"/>
            <a:ext cx="15905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Términos y Fórmulas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CE7D853-F39B-B781-C8B8-F3865B34CBFF}"/>
              </a:ext>
            </a:extLst>
          </p:cNvPr>
          <p:cNvSpPr/>
          <p:nvPr/>
        </p:nvSpPr>
        <p:spPr>
          <a:xfrm>
            <a:off x="848031" y="3503419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0D06D4A-B104-B2D7-7EAE-57B00975E766}"/>
              </a:ext>
            </a:extLst>
          </p:cNvPr>
          <p:cNvSpPr txBox="1"/>
          <p:nvPr/>
        </p:nvSpPr>
        <p:spPr>
          <a:xfrm>
            <a:off x="838199" y="3699364"/>
            <a:ext cx="18458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Interpretación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799FB42-BC3F-6C32-8CE7-DCC2BF48FD54}"/>
              </a:ext>
            </a:extLst>
          </p:cNvPr>
          <p:cNvSpPr/>
          <p:nvPr/>
        </p:nvSpPr>
        <p:spPr>
          <a:xfrm>
            <a:off x="852947" y="4454467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41A564D-AA6B-C434-FC10-40932EC5A861}"/>
              </a:ext>
            </a:extLst>
          </p:cNvPr>
          <p:cNvSpPr txBox="1"/>
          <p:nvPr/>
        </p:nvSpPr>
        <p:spPr>
          <a:xfrm>
            <a:off x="975763" y="4650412"/>
            <a:ext cx="15903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dirty="0"/>
              <a:t>Valoración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AC1FB44C-F5F9-258E-D0A7-B2EAAEB2AE49}"/>
              </a:ext>
            </a:extLst>
          </p:cNvPr>
          <p:cNvSpPr/>
          <p:nvPr/>
        </p:nvSpPr>
        <p:spPr>
          <a:xfrm>
            <a:off x="838199" y="5442412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8C720E0-1630-317B-19EF-18E3ED84A6D4}"/>
              </a:ext>
            </a:extLst>
          </p:cNvPr>
          <p:cNvSpPr txBox="1"/>
          <p:nvPr/>
        </p:nvSpPr>
        <p:spPr>
          <a:xfrm>
            <a:off x="828367" y="5638357"/>
            <a:ext cx="18458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Evaluación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315C205-0BFC-3F90-B18A-F751DFEE818E}"/>
              </a:ext>
            </a:extLst>
          </p:cNvPr>
          <p:cNvSpPr txBox="1"/>
          <p:nvPr/>
        </p:nvSpPr>
        <p:spPr>
          <a:xfrm>
            <a:off x="3908809" y="1567769"/>
            <a:ext cx="70077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Interpretación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8A76CCB-5BD6-038D-D2C7-9EFD905B7A0F}"/>
              </a:ext>
            </a:extLst>
          </p:cNvPr>
          <p:cNvSpPr txBox="1"/>
          <p:nvPr/>
        </p:nvSpPr>
        <p:spPr>
          <a:xfrm>
            <a:off x="3940542" y="2674169"/>
            <a:ext cx="16934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/>
              <a:t>Dominio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6090323-523F-8A2D-077C-3B4D0609A202}"/>
                  </a:ext>
                </a:extLst>
              </p:cNvPr>
              <p:cNvSpPr txBox="1"/>
              <p:nvPr/>
            </p:nvSpPr>
            <p:spPr>
              <a:xfrm>
                <a:off x="3991452" y="4454467"/>
                <a:ext cx="2213346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s-ES" sz="2400"/>
                  <a:t>Aplicación (</a:t>
                </a:r>
                <a14:m>
                  <m:oMath xmlns:m="http://schemas.openxmlformats.org/officeDocument/2006/math">
                    <m:r>
                      <a:rPr lang="es-ES" sz="24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𝒥</m:t>
                    </m:r>
                  </m:oMath>
                </a14:m>
                <a:r>
                  <a:rPr lang="es-ES" sz="2400"/>
                  <a:t>)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6090323-523F-8A2D-077C-3B4D0609A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452" y="4454467"/>
                <a:ext cx="2213346" cy="461665"/>
              </a:xfrm>
              <a:prstGeom prst="rect">
                <a:avLst/>
              </a:prstGeom>
              <a:blipFill>
                <a:blip r:embed="rId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B4F9FE1-6020-955D-38E4-DBC6ABE5767E}"/>
                  </a:ext>
                </a:extLst>
              </p:cNvPr>
              <p:cNvSpPr txBox="1"/>
              <p:nvPr/>
            </p:nvSpPr>
            <p:spPr>
              <a:xfrm>
                <a:off x="7527341" y="3899418"/>
                <a:ext cx="2585140" cy="2317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400"/>
                  <a:t>Constantes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Arial" panose="020B0604020202020204" pitchFamily="34" charset="0"/>
                        </a:rPr>
                        <m:t>𝓙</m:t>
                      </m:r>
                      <m:d>
                        <m:dPr>
                          <m:ctrlPr>
                            <a:rPr lang="es-ES" sz="2400" b="1" i="1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</a:rPr>
                          </m:ctrlPr>
                        </m:dPr>
                        <m:e>
                          <m:r>
                            <a:rPr lang="es-ES" sz="2400" b="1" i="1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  <m:t>𝒂</m:t>
                          </m:r>
                        </m:e>
                      </m:d>
                      <m:r>
                        <a:rPr lang="es-ES" sz="2400" b="1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sz="2400" b="1" i="1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2400" b="1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s-ES" sz="2400" b="1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Arial" panose="020B0604020202020204" pitchFamily="34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s-ES" sz="2400" b="1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sz="24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400"/>
                  <a:t>Funciones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𝓙</m:t>
                      </m:r>
                      <m:d>
                        <m:dPr>
                          <m:ctrlPr>
                            <a:rPr lang="es-ES" sz="24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𝒇</m:t>
                          </m:r>
                        </m:e>
                      </m:d>
                      <m:r>
                        <a:rPr lang="es-ES" sz="24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sz="24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es-ES" sz="24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400"/>
                  <a:t>Relaciones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𝓙</m:t>
                      </m:r>
                      <m:d>
                        <m:dPr>
                          <m:ctrlPr>
                            <a:rPr lang="es-ES" sz="24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</m:d>
                      <m:r>
                        <a:rPr lang="es-ES" sz="24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sz="24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𝑹</m:t>
                          </m:r>
                          <m:r>
                            <a:rPr lang="es-ES" sz="24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s-ES" sz="240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B4F9FE1-6020-955D-38E4-DBC6ABE57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341" y="3899418"/>
                <a:ext cx="2585140" cy="2317366"/>
              </a:xfrm>
              <a:prstGeom prst="rect">
                <a:avLst/>
              </a:prstGeom>
              <a:blipFill>
                <a:blip r:embed="rId3"/>
                <a:stretch>
                  <a:fillRect l="-3302" t="-2105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ítulo 1">
            <a:extLst>
              <a:ext uri="{FF2B5EF4-FFF2-40B4-BE49-F238E27FC236}">
                <a16:creationId xmlns:a16="http://schemas.microsoft.com/office/drawing/2014/main" id="{5FE221BD-EA92-615E-C910-199CA673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382514"/>
            <a:ext cx="10175240" cy="1008586"/>
          </a:xfrm>
        </p:spPr>
        <p:txBody>
          <a:bodyPr/>
          <a:lstStyle/>
          <a:p>
            <a:r>
              <a:rPr lang="es-ES">
                <a:latin typeface="Rockwell Extra Bold" panose="02060903040505020403" pitchFamily="18" charset="0"/>
              </a:rPr>
              <a:t>Fundamentos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88C2344-6537-3FFC-13A8-030BF76A75A7}"/>
              </a:ext>
            </a:extLst>
          </p:cNvPr>
          <p:cNvCxnSpPr>
            <a:cxnSpLocks/>
            <a:stCxn id="19" idx="1"/>
            <a:endCxn id="19" idx="3"/>
          </p:cNvCxnSpPr>
          <p:nvPr/>
        </p:nvCxnSpPr>
        <p:spPr>
          <a:xfrm>
            <a:off x="3486778" y="3848726"/>
            <a:ext cx="7948246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718596DA-291D-830F-8FFE-30127B744782}"/>
              </a:ext>
            </a:extLst>
          </p:cNvPr>
          <p:cNvSpPr>
            <a:spLocks/>
          </p:cNvSpPr>
          <p:nvPr/>
        </p:nvSpPr>
        <p:spPr>
          <a:xfrm>
            <a:off x="7816646" y="2181127"/>
            <a:ext cx="1113008" cy="1518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19FC2D3-83B4-DFE2-76BD-7D996119F777}"/>
                  </a:ext>
                </a:extLst>
              </p:cNvPr>
              <p:cNvSpPr txBox="1"/>
              <p:nvPr/>
            </p:nvSpPr>
            <p:spPr>
              <a:xfrm>
                <a:off x="8234392" y="2304837"/>
                <a:ext cx="582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19FC2D3-83B4-DFE2-76BD-7D996119F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392" y="2304837"/>
                <a:ext cx="5825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FB398A5-F209-266A-0551-6BF8426A4107}"/>
                  </a:ext>
                </a:extLst>
              </p:cNvPr>
              <p:cNvSpPr txBox="1"/>
              <p:nvPr/>
            </p:nvSpPr>
            <p:spPr>
              <a:xfrm>
                <a:off x="7899720" y="2748849"/>
                <a:ext cx="582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FB398A5-F209-266A-0551-6BF8426A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720" y="2748849"/>
                <a:ext cx="582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E881629-00FB-7DDB-2A8B-93B36C9A7EEE}"/>
                  </a:ext>
                </a:extLst>
              </p:cNvPr>
              <p:cNvSpPr txBox="1"/>
              <p:nvPr/>
            </p:nvSpPr>
            <p:spPr>
              <a:xfrm>
                <a:off x="8296898" y="3111298"/>
                <a:ext cx="582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E881629-00FB-7DDB-2A8B-93B36C9A7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898" y="3111298"/>
                <a:ext cx="582561" cy="369332"/>
              </a:xfrm>
              <a:prstGeom prst="rect">
                <a:avLst/>
              </a:prstGeom>
              <a:blipFill>
                <a:blip r:embed="rId6"/>
                <a:stretch>
                  <a:fillRect r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>
            <a:extLst>
              <a:ext uri="{FF2B5EF4-FFF2-40B4-BE49-F238E27FC236}">
                <a16:creationId xmlns:a16="http://schemas.microsoft.com/office/drawing/2014/main" id="{4324F6E7-B616-5C8A-BEF4-8FCB54704DCC}"/>
              </a:ext>
            </a:extLst>
          </p:cNvPr>
          <p:cNvSpPr/>
          <p:nvPr/>
        </p:nvSpPr>
        <p:spPr>
          <a:xfrm>
            <a:off x="8282215" y="2465950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529BE59-7D62-F271-2A3F-0384652B84BE}"/>
              </a:ext>
            </a:extLst>
          </p:cNvPr>
          <p:cNvSpPr/>
          <p:nvPr/>
        </p:nvSpPr>
        <p:spPr>
          <a:xfrm>
            <a:off x="7945924" y="2954964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92D9471-9DED-1456-AE29-9E4D267DAB05}"/>
              </a:ext>
            </a:extLst>
          </p:cNvPr>
          <p:cNvSpPr/>
          <p:nvPr/>
        </p:nvSpPr>
        <p:spPr>
          <a:xfrm>
            <a:off x="8318215" y="330365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001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7FC11714-B754-F5D7-2360-64A7DE664731}"/>
              </a:ext>
            </a:extLst>
          </p:cNvPr>
          <p:cNvSpPr/>
          <p:nvPr/>
        </p:nvSpPr>
        <p:spPr>
          <a:xfrm>
            <a:off x="3486778" y="1463040"/>
            <a:ext cx="7948246" cy="4771372"/>
          </a:xfrm>
          <a:prstGeom prst="roundRect">
            <a:avLst>
              <a:gd name="adj" fmla="val 10339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FB9FC77-929D-1060-AA5E-52C21A4E258C}"/>
              </a:ext>
            </a:extLst>
          </p:cNvPr>
          <p:cNvSpPr>
            <a:spLocks noChangeAspect="1"/>
          </p:cNvSpPr>
          <p:nvPr/>
        </p:nvSpPr>
        <p:spPr>
          <a:xfrm>
            <a:off x="-1249800" y="-992624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FCF004-5285-0467-FC0F-1083BDF79429}"/>
              </a:ext>
            </a:extLst>
          </p:cNvPr>
          <p:cNvSpPr/>
          <p:nvPr/>
        </p:nvSpPr>
        <p:spPr>
          <a:xfrm>
            <a:off x="393290" y="365125"/>
            <a:ext cx="11454581" cy="6127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004D54E-8E30-123A-E397-41A76F9D0C75}"/>
              </a:ext>
            </a:extLst>
          </p:cNvPr>
          <p:cNvCxnSpPr>
            <a:cxnSpLocks/>
          </p:cNvCxnSpPr>
          <p:nvPr/>
        </p:nvCxnSpPr>
        <p:spPr>
          <a:xfrm>
            <a:off x="383458" y="6495758"/>
            <a:ext cx="1312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82E0DC6-009C-6407-9B9E-A4ADA7076B8A}"/>
              </a:ext>
            </a:extLst>
          </p:cNvPr>
          <p:cNvCxnSpPr>
            <a:cxnSpLocks/>
          </p:cNvCxnSpPr>
          <p:nvPr/>
        </p:nvCxnSpPr>
        <p:spPr>
          <a:xfrm>
            <a:off x="-335280" y="358579"/>
            <a:ext cx="121831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773A320-634F-F043-C9DB-6906DFEF1A8F}"/>
              </a:ext>
            </a:extLst>
          </p:cNvPr>
          <p:cNvSpPr/>
          <p:nvPr/>
        </p:nvSpPr>
        <p:spPr>
          <a:xfrm>
            <a:off x="838199" y="1585072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A26CBDC-6206-7B64-A89E-E520644FAD96}"/>
              </a:ext>
            </a:extLst>
          </p:cNvPr>
          <p:cNvSpPr txBox="1"/>
          <p:nvPr/>
        </p:nvSpPr>
        <p:spPr>
          <a:xfrm>
            <a:off x="949887" y="1781017"/>
            <a:ext cx="15972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Alfabeto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428E271-779D-F929-E4F1-D33E3AE3C77B}"/>
              </a:ext>
            </a:extLst>
          </p:cNvPr>
          <p:cNvSpPr/>
          <p:nvPr/>
        </p:nvSpPr>
        <p:spPr>
          <a:xfrm>
            <a:off x="838199" y="2546021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F6954EC-8654-05F5-6654-8F7E3908E564}"/>
              </a:ext>
            </a:extLst>
          </p:cNvPr>
          <p:cNvSpPr txBox="1"/>
          <p:nvPr/>
        </p:nvSpPr>
        <p:spPr>
          <a:xfrm>
            <a:off x="949887" y="2588078"/>
            <a:ext cx="15905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dirty="0"/>
              <a:t>Términos y Fórmulas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CE7D853-F39B-B781-C8B8-F3865B34CBFF}"/>
              </a:ext>
            </a:extLst>
          </p:cNvPr>
          <p:cNvSpPr/>
          <p:nvPr/>
        </p:nvSpPr>
        <p:spPr>
          <a:xfrm>
            <a:off x="848031" y="3503419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0D06D4A-B104-B2D7-7EAE-57B00975E766}"/>
              </a:ext>
            </a:extLst>
          </p:cNvPr>
          <p:cNvSpPr txBox="1"/>
          <p:nvPr/>
        </p:nvSpPr>
        <p:spPr>
          <a:xfrm>
            <a:off x="838199" y="3699364"/>
            <a:ext cx="18458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Interpretación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799FB42-BC3F-6C32-8CE7-DCC2BF48FD54}"/>
              </a:ext>
            </a:extLst>
          </p:cNvPr>
          <p:cNvSpPr/>
          <p:nvPr/>
        </p:nvSpPr>
        <p:spPr>
          <a:xfrm>
            <a:off x="852947" y="4454467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41A564D-AA6B-C434-FC10-40932EC5A861}"/>
              </a:ext>
            </a:extLst>
          </p:cNvPr>
          <p:cNvSpPr txBox="1"/>
          <p:nvPr/>
        </p:nvSpPr>
        <p:spPr>
          <a:xfrm>
            <a:off x="975763" y="4650412"/>
            <a:ext cx="15903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>
                <a:solidFill>
                  <a:schemeClr val="bg2">
                    <a:lumMod val="50000"/>
                  </a:schemeClr>
                </a:solidFill>
              </a:rPr>
              <a:t>Valoración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AC1FB44C-F5F9-258E-D0A7-B2EAAEB2AE49}"/>
              </a:ext>
            </a:extLst>
          </p:cNvPr>
          <p:cNvSpPr/>
          <p:nvPr/>
        </p:nvSpPr>
        <p:spPr>
          <a:xfrm>
            <a:off x="838199" y="5442412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8C720E0-1630-317B-19EF-18E3ED84A6D4}"/>
              </a:ext>
            </a:extLst>
          </p:cNvPr>
          <p:cNvSpPr txBox="1"/>
          <p:nvPr/>
        </p:nvSpPr>
        <p:spPr>
          <a:xfrm>
            <a:off x="828367" y="5638357"/>
            <a:ext cx="18458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dirty="0"/>
              <a:t>Evaluación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315C205-0BFC-3F90-B18A-F751DFEE818E}"/>
              </a:ext>
            </a:extLst>
          </p:cNvPr>
          <p:cNvSpPr txBox="1"/>
          <p:nvPr/>
        </p:nvSpPr>
        <p:spPr>
          <a:xfrm>
            <a:off x="3949003" y="1567769"/>
            <a:ext cx="70438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/>
              <a:t>Valoración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FE221BD-EA92-615E-C910-199CA673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382514"/>
            <a:ext cx="10175240" cy="1008586"/>
          </a:xfrm>
        </p:spPr>
        <p:txBody>
          <a:bodyPr/>
          <a:lstStyle/>
          <a:p>
            <a:r>
              <a:rPr lang="es-ES">
                <a:latin typeface="Rockwell Extra Bold" panose="02060903040505020403" pitchFamily="18" charset="0"/>
              </a:rPr>
              <a:t>Fundamentos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9DE2AB9-7432-BBD7-0B23-75A921A805D1}"/>
              </a:ext>
            </a:extLst>
          </p:cNvPr>
          <p:cNvSpPr txBox="1"/>
          <p:nvPr/>
        </p:nvSpPr>
        <p:spPr>
          <a:xfrm>
            <a:off x="8495062" y="2399692"/>
            <a:ext cx="15030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 dirty="0"/>
              <a:t>dominio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055C2A48-19B0-17FC-4405-FAD3CDC860C8}"/>
              </a:ext>
            </a:extLst>
          </p:cNvPr>
          <p:cNvGrpSpPr/>
          <p:nvPr/>
        </p:nvGrpSpPr>
        <p:grpSpPr>
          <a:xfrm>
            <a:off x="4626977" y="2962117"/>
            <a:ext cx="5621037" cy="2611373"/>
            <a:chOff x="2066636" y="3140364"/>
            <a:chExt cx="5881331" cy="2597727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7128D74B-F8D7-C6F4-0293-463ED8BB411D}"/>
                </a:ext>
              </a:extLst>
            </p:cNvPr>
            <p:cNvSpPr/>
            <p:nvPr/>
          </p:nvSpPr>
          <p:spPr>
            <a:xfrm>
              <a:off x="5817584" y="3140364"/>
              <a:ext cx="2130383" cy="259772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BBC1A8CC-70C5-DF73-CEFF-32191EB162B6}"/>
                </a:ext>
              </a:extLst>
            </p:cNvPr>
            <p:cNvGrpSpPr/>
            <p:nvPr/>
          </p:nvGrpSpPr>
          <p:grpSpPr>
            <a:xfrm>
              <a:off x="2066636" y="3140364"/>
              <a:ext cx="2840181" cy="2597727"/>
              <a:chOff x="2066636" y="3140364"/>
              <a:chExt cx="2840181" cy="2597727"/>
            </a:xfrm>
          </p:grpSpPr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197B1000-3CA5-0C54-F81B-CBE921D3351A}"/>
                  </a:ext>
                </a:extLst>
              </p:cNvPr>
              <p:cNvSpPr/>
              <p:nvPr/>
            </p:nvSpPr>
            <p:spPr>
              <a:xfrm>
                <a:off x="2066636" y="3140364"/>
                <a:ext cx="2840181" cy="259772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2" name="Conector recto de flecha 51">
                <a:extLst>
                  <a:ext uri="{FF2B5EF4-FFF2-40B4-BE49-F238E27FC236}">
                    <a16:creationId xmlns:a16="http://schemas.microsoft.com/office/drawing/2014/main" id="{030C49B8-3C02-E025-4B7D-0E463BB31D91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 flipH="1" flipV="1">
                <a:off x="2482571" y="3520792"/>
                <a:ext cx="1041679" cy="886532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>
                <a:extLst>
                  <a:ext uri="{FF2B5EF4-FFF2-40B4-BE49-F238E27FC236}">
                    <a16:creationId xmlns:a16="http://schemas.microsoft.com/office/drawing/2014/main" id="{DA156B71-A8B6-4FDB-3FFB-7EF6A1BD0B12}"/>
                  </a:ext>
                </a:extLst>
              </p:cNvPr>
              <p:cNvCxnSpPr>
                <a:cxnSpLocks/>
                <a:endCxn id="51" idx="7"/>
              </p:cNvCxnSpPr>
              <p:nvPr/>
            </p:nvCxnSpPr>
            <p:spPr>
              <a:xfrm flipV="1">
                <a:off x="3517073" y="3520792"/>
                <a:ext cx="973809" cy="886532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>
                <a:extLst>
                  <a:ext uri="{FF2B5EF4-FFF2-40B4-BE49-F238E27FC236}">
                    <a16:creationId xmlns:a16="http://schemas.microsoft.com/office/drawing/2014/main" id="{9FF8BF5F-AC3A-CA9A-A813-9BBD68CFE080}"/>
                  </a:ext>
                </a:extLst>
              </p:cNvPr>
              <p:cNvCxnSpPr>
                <a:cxnSpLocks/>
                <a:endCxn id="51" idx="4"/>
              </p:cNvCxnSpPr>
              <p:nvPr/>
            </p:nvCxnSpPr>
            <p:spPr>
              <a:xfrm flipH="1">
                <a:off x="3486727" y="4399538"/>
                <a:ext cx="37523" cy="1338553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EFDC0A0B-A1A3-CD67-40B8-DF6846455240}"/>
                  </a:ext>
                </a:extLst>
              </p:cNvPr>
              <p:cNvSpPr txBox="1"/>
              <p:nvPr/>
            </p:nvSpPr>
            <p:spPr>
              <a:xfrm>
                <a:off x="3451726" y="5146811"/>
                <a:ext cx="1154566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s-ES"/>
                  <a:t>variables</a:t>
                </a:r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BD30623F-F633-41E9-5662-7A570BA626B9}"/>
                  </a:ext>
                </a:extLst>
              </p:cNvPr>
              <p:cNvSpPr txBox="1"/>
              <p:nvPr/>
            </p:nvSpPr>
            <p:spPr>
              <a:xfrm>
                <a:off x="2736412" y="3214985"/>
                <a:ext cx="1460586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s-ES"/>
                  <a:t>constantes</a:t>
                </a:r>
              </a:p>
            </p:txBody>
          </p:sp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F3E872EB-4171-D19E-54C8-C168833E8EAB}"/>
                  </a:ext>
                </a:extLst>
              </p:cNvPr>
              <p:cNvSpPr txBox="1"/>
              <p:nvPr/>
            </p:nvSpPr>
            <p:spPr>
              <a:xfrm>
                <a:off x="2066636" y="4597885"/>
                <a:ext cx="1200924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s-ES" err="1"/>
                  <a:t>functores</a:t>
                </a:r>
              </a:p>
            </p:txBody>
          </p:sp>
        </p:grp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CE68D194-DB1E-8E09-5107-76E0190F0676}"/>
                </a:ext>
              </a:extLst>
            </p:cNvPr>
            <p:cNvCxnSpPr/>
            <p:nvPr/>
          </p:nvCxnSpPr>
          <p:spPr>
            <a:xfrm>
              <a:off x="3420341" y="3622386"/>
              <a:ext cx="3348000" cy="34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ED858240-79CF-8B37-36E8-2BF5CAC3B88C}"/>
                </a:ext>
              </a:extLst>
            </p:cNvPr>
            <p:cNvCxnSpPr/>
            <p:nvPr/>
          </p:nvCxnSpPr>
          <p:spPr>
            <a:xfrm flipV="1">
              <a:off x="3853295" y="4214091"/>
              <a:ext cx="2700000" cy="923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68018490-9924-4028-6C38-E2E6C1F9D7BB}"/>
                </a:ext>
              </a:extLst>
            </p:cNvPr>
            <p:cNvCxnSpPr/>
            <p:nvPr/>
          </p:nvCxnSpPr>
          <p:spPr>
            <a:xfrm flipV="1">
              <a:off x="2958522" y="3810000"/>
              <a:ext cx="4248000" cy="4040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478A5B39-7369-3A90-93DC-15098680AAB7}"/>
                </a:ext>
              </a:extLst>
            </p:cNvPr>
            <p:cNvCxnSpPr/>
            <p:nvPr/>
          </p:nvCxnSpPr>
          <p:spPr>
            <a:xfrm>
              <a:off x="3030681" y="4589318"/>
              <a:ext cx="3636000" cy="4502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F8D593A-E183-9178-9731-992EF0E443F0}"/>
              </a:ext>
            </a:extLst>
          </p:cNvPr>
          <p:cNvSpPr txBox="1"/>
          <p:nvPr/>
        </p:nvSpPr>
        <p:spPr>
          <a:xfrm>
            <a:off x="5294071" y="2404566"/>
            <a:ext cx="13959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 dirty="0"/>
              <a:t>términos</a:t>
            </a:r>
          </a:p>
        </p:txBody>
      </p:sp>
    </p:spTree>
    <p:extLst>
      <p:ext uri="{BB962C8B-B14F-4D97-AF65-F5344CB8AC3E}">
        <p14:creationId xmlns:p14="http://schemas.microsoft.com/office/powerpoint/2010/main" val="1855457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>
            <a:extLst>
              <a:ext uri="{FF2B5EF4-FFF2-40B4-BE49-F238E27FC236}">
                <a16:creationId xmlns:a16="http://schemas.microsoft.com/office/drawing/2014/main" id="{BFB9FC77-929D-1060-AA5E-52C21A4E258C}"/>
              </a:ext>
            </a:extLst>
          </p:cNvPr>
          <p:cNvSpPr>
            <a:spLocks noChangeAspect="1"/>
          </p:cNvSpPr>
          <p:nvPr/>
        </p:nvSpPr>
        <p:spPr>
          <a:xfrm>
            <a:off x="-1249800" y="-992624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FCF004-5285-0467-FC0F-1083BDF79429}"/>
              </a:ext>
            </a:extLst>
          </p:cNvPr>
          <p:cNvSpPr/>
          <p:nvPr/>
        </p:nvSpPr>
        <p:spPr>
          <a:xfrm>
            <a:off x="393290" y="365125"/>
            <a:ext cx="11454581" cy="6127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004D54E-8E30-123A-E397-41A76F9D0C75}"/>
              </a:ext>
            </a:extLst>
          </p:cNvPr>
          <p:cNvCxnSpPr>
            <a:cxnSpLocks/>
          </p:cNvCxnSpPr>
          <p:nvPr/>
        </p:nvCxnSpPr>
        <p:spPr>
          <a:xfrm>
            <a:off x="383458" y="6495758"/>
            <a:ext cx="1312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82E0DC6-009C-6407-9B9E-A4ADA7076B8A}"/>
              </a:ext>
            </a:extLst>
          </p:cNvPr>
          <p:cNvCxnSpPr>
            <a:cxnSpLocks/>
          </p:cNvCxnSpPr>
          <p:nvPr/>
        </p:nvCxnSpPr>
        <p:spPr>
          <a:xfrm>
            <a:off x="-335280" y="363659"/>
            <a:ext cx="121831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0E67553-E8DB-B271-4475-452B6B98C9EB}"/>
              </a:ext>
            </a:extLst>
          </p:cNvPr>
          <p:cNvSpPr/>
          <p:nvPr/>
        </p:nvSpPr>
        <p:spPr>
          <a:xfrm>
            <a:off x="3486778" y="1463040"/>
            <a:ext cx="7948246" cy="4771372"/>
          </a:xfrm>
          <a:prstGeom prst="roundRect">
            <a:avLst>
              <a:gd name="adj" fmla="val 10339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773A320-634F-F043-C9DB-6906DFEF1A8F}"/>
              </a:ext>
            </a:extLst>
          </p:cNvPr>
          <p:cNvSpPr/>
          <p:nvPr/>
        </p:nvSpPr>
        <p:spPr>
          <a:xfrm>
            <a:off x="838199" y="1585072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A26CBDC-6206-7B64-A89E-E520644FAD96}"/>
              </a:ext>
            </a:extLst>
          </p:cNvPr>
          <p:cNvSpPr txBox="1"/>
          <p:nvPr/>
        </p:nvSpPr>
        <p:spPr>
          <a:xfrm>
            <a:off x="949887" y="1781017"/>
            <a:ext cx="15972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Alfabeto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428E271-779D-F929-E4F1-D33E3AE3C77B}"/>
              </a:ext>
            </a:extLst>
          </p:cNvPr>
          <p:cNvSpPr/>
          <p:nvPr/>
        </p:nvSpPr>
        <p:spPr>
          <a:xfrm>
            <a:off x="838199" y="2546021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F6954EC-8654-05F5-6654-8F7E3908E564}"/>
              </a:ext>
            </a:extLst>
          </p:cNvPr>
          <p:cNvSpPr txBox="1"/>
          <p:nvPr/>
        </p:nvSpPr>
        <p:spPr>
          <a:xfrm>
            <a:off x="949887" y="2588078"/>
            <a:ext cx="15905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Términos y Fórmulas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CE7D853-F39B-B781-C8B8-F3865B34CBFF}"/>
              </a:ext>
            </a:extLst>
          </p:cNvPr>
          <p:cNvSpPr/>
          <p:nvPr/>
        </p:nvSpPr>
        <p:spPr>
          <a:xfrm>
            <a:off x="848031" y="3503419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0D06D4A-B104-B2D7-7EAE-57B00975E766}"/>
              </a:ext>
            </a:extLst>
          </p:cNvPr>
          <p:cNvSpPr txBox="1"/>
          <p:nvPr/>
        </p:nvSpPr>
        <p:spPr>
          <a:xfrm>
            <a:off x="838199" y="3699364"/>
            <a:ext cx="18458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Interpretación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799FB42-BC3F-6C32-8CE7-DCC2BF48FD54}"/>
              </a:ext>
            </a:extLst>
          </p:cNvPr>
          <p:cNvSpPr/>
          <p:nvPr/>
        </p:nvSpPr>
        <p:spPr>
          <a:xfrm>
            <a:off x="852947" y="4454467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41A564D-AA6B-C434-FC10-40932EC5A861}"/>
              </a:ext>
            </a:extLst>
          </p:cNvPr>
          <p:cNvSpPr txBox="1"/>
          <p:nvPr/>
        </p:nvSpPr>
        <p:spPr>
          <a:xfrm>
            <a:off x="975763" y="4650412"/>
            <a:ext cx="15903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Valoración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315C205-0BFC-3F90-B18A-F751DFEE818E}"/>
              </a:ext>
            </a:extLst>
          </p:cNvPr>
          <p:cNvSpPr txBox="1"/>
          <p:nvPr/>
        </p:nvSpPr>
        <p:spPr>
          <a:xfrm>
            <a:off x="3949003" y="1567769"/>
            <a:ext cx="70438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Evaluación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FE221BD-EA92-615E-C910-199CA673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382514"/>
            <a:ext cx="10175240" cy="1008586"/>
          </a:xfrm>
        </p:spPr>
        <p:txBody>
          <a:bodyPr/>
          <a:lstStyle/>
          <a:p>
            <a:r>
              <a:rPr lang="es-ES">
                <a:latin typeface="Rockwell Extra Bold" panose="02060903040505020403" pitchFamily="18" charset="0"/>
              </a:rPr>
              <a:t>Fundamentos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C0BCF30-58FC-43DF-12DC-905FCCAA0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82693"/>
              </p:ext>
            </p:extLst>
          </p:nvPr>
        </p:nvGraphicFramePr>
        <p:xfrm>
          <a:off x="6390629" y="3043246"/>
          <a:ext cx="4851484" cy="18541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59036">
                  <a:extLst>
                    <a:ext uri="{9D8B030D-6E8A-4147-A177-3AD203B41FA5}">
                      <a16:colId xmlns:a16="http://schemas.microsoft.com/office/drawing/2014/main" val="2396678949"/>
                    </a:ext>
                  </a:extLst>
                </a:gridCol>
                <a:gridCol w="447559">
                  <a:extLst>
                    <a:ext uri="{9D8B030D-6E8A-4147-A177-3AD203B41FA5}">
                      <a16:colId xmlns:a16="http://schemas.microsoft.com/office/drawing/2014/main" val="2130509742"/>
                    </a:ext>
                  </a:extLst>
                </a:gridCol>
                <a:gridCol w="562749">
                  <a:extLst>
                    <a:ext uri="{9D8B030D-6E8A-4147-A177-3AD203B41FA5}">
                      <a16:colId xmlns:a16="http://schemas.microsoft.com/office/drawing/2014/main" val="2825947346"/>
                    </a:ext>
                  </a:extLst>
                </a:gridCol>
                <a:gridCol w="845535">
                  <a:extLst>
                    <a:ext uri="{9D8B030D-6E8A-4147-A177-3AD203B41FA5}">
                      <a16:colId xmlns:a16="http://schemas.microsoft.com/office/drawing/2014/main" val="159659142"/>
                    </a:ext>
                  </a:extLst>
                </a:gridCol>
                <a:gridCol w="845535">
                  <a:extLst>
                    <a:ext uri="{9D8B030D-6E8A-4147-A177-3AD203B41FA5}">
                      <a16:colId xmlns:a16="http://schemas.microsoft.com/office/drawing/2014/main" val="603257468"/>
                    </a:ext>
                  </a:extLst>
                </a:gridCol>
                <a:gridCol w="845535">
                  <a:extLst>
                    <a:ext uri="{9D8B030D-6E8A-4147-A177-3AD203B41FA5}">
                      <a16:colId xmlns:a16="http://schemas.microsoft.com/office/drawing/2014/main" val="561213887"/>
                    </a:ext>
                  </a:extLst>
                </a:gridCol>
                <a:gridCol w="845535">
                  <a:extLst>
                    <a:ext uri="{9D8B030D-6E8A-4147-A177-3AD203B41FA5}">
                      <a16:colId xmlns:a16="http://schemas.microsoft.com/office/drawing/2014/main" val="113238194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~A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A^B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A\/B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A=&gt;B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A&lt;=&gt;B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95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7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58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40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04095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17B58E31-CE88-3283-2465-690A1B2EA8A8}"/>
              </a:ext>
            </a:extLst>
          </p:cNvPr>
          <p:cNvSpPr txBox="1"/>
          <p:nvPr/>
        </p:nvSpPr>
        <p:spPr>
          <a:xfrm>
            <a:off x="3621079" y="2105922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/>
              <a:t>Fórmula atómica:</a:t>
            </a:r>
          </a:p>
          <a:p>
            <a:pPr marL="342900" indent="-342900">
              <a:buAutoNum type="arabicPeriod"/>
            </a:pPr>
            <a:r>
              <a:rPr lang="es-ES"/>
              <a:t>Interpretar predicado</a:t>
            </a:r>
          </a:p>
          <a:p>
            <a:pPr marL="342900" indent="-342900">
              <a:buAutoNum type="arabicPeriod"/>
            </a:pPr>
            <a:r>
              <a:rPr lang="es-ES"/>
              <a:t>Valorar sus términos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74EDAB-437D-6709-E59E-C47A43925897}"/>
              </a:ext>
            </a:extLst>
          </p:cNvPr>
          <p:cNvSpPr txBox="1"/>
          <p:nvPr/>
        </p:nvSpPr>
        <p:spPr>
          <a:xfrm>
            <a:off x="3580339" y="5050522"/>
            <a:ext cx="33215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ea typeface="+mn-lt"/>
                <a:cs typeface="+mn-lt"/>
              </a:rPr>
              <a:t>Con para todo y existe:</a:t>
            </a:r>
          </a:p>
          <a:p>
            <a:pPr marL="342900" indent="-342900">
              <a:buAutoNum type="arabicPeriod"/>
            </a:pPr>
            <a:r>
              <a:rPr lang="es-ES">
                <a:ea typeface="+mn-lt"/>
                <a:cs typeface="+mn-lt"/>
              </a:rPr>
              <a:t>∀x A si todos x cumplen A</a:t>
            </a:r>
          </a:p>
          <a:p>
            <a:pPr marL="342900" indent="-342900">
              <a:buAutoNum type="arabicPeriod"/>
            </a:pPr>
            <a:r>
              <a:rPr lang="es-ES">
                <a:ea typeface="+mn-lt"/>
                <a:cs typeface="+mn-lt"/>
              </a:rPr>
              <a:t>∃x A si algún x cumple A</a:t>
            </a:r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321DEF-47C5-353A-F330-CDBC7B568EB0}"/>
              </a:ext>
            </a:extLst>
          </p:cNvPr>
          <p:cNvSpPr txBox="1"/>
          <p:nvPr/>
        </p:nvSpPr>
        <p:spPr>
          <a:xfrm>
            <a:off x="6390629" y="2599516"/>
            <a:ext cx="4851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dirty="0"/>
              <a:t>Conectivas: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261CB90-8340-1E76-18F3-07F7BB3B64CC}"/>
              </a:ext>
            </a:extLst>
          </p:cNvPr>
          <p:cNvSpPr/>
          <p:nvPr/>
        </p:nvSpPr>
        <p:spPr>
          <a:xfrm>
            <a:off x="838800" y="5443200"/>
            <a:ext cx="1836000" cy="792000"/>
          </a:xfrm>
          <a:prstGeom prst="roundRect">
            <a:avLst>
              <a:gd name="adj" fmla="val 29693"/>
            </a:avLst>
          </a:prstGeom>
          <a:solidFill>
            <a:srgbClr val="74C4E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CBF641-9EB9-E2F5-F6AB-7EA13F3BCB0E}"/>
              </a:ext>
            </a:extLst>
          </p:cNvPr>
          <p:cNvSpPr txBox="1"/>
          <p:nvPr/>
        </p:nvSpPr>
        <p:spPr>
          <a:xfrm>
            <a:off x="828000" y="5637600"/>
            <a:ext cx="18458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Evaluación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9271743-E7FF-DF3E-9F6C-4D013A794F0C}"/>
              </a:ext>
            </a:extLst>
          </p:cNvPr>
          <p:cNvSpPr>
            <a:spLocks noChangeAspect="1"/>
          </p:cNvSpPr>
          <p:nvPr/>
        </p:nvSpPr>
        <p:spPr>
          <a:xfrm>
            <a:off x="12282581" y="5973852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257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>
            <a:extLst>
              <a:ext uri="{FF2B5EF4-FFF2-40B4-BE49-F238E27FC236}">
                <a16:creationId xmlns:a16="http://schemas.microsoft.com/office/drawing/2014/main" id="{ED3B9918-AD6F-AA6F-8180-D729B6EB40B2}"/>
              </a:ext>
            </a:extLst>
          </p:cNvPr>
          <p:cNvSpPr>
            <a:spLocks noChangeAspect="1"/>
          </p:cNvSpPr>
          <p:nvPr/>
        </p:nvSpPr>
        <p:spPr>
          <a:xfrm>
            <a:off x="11013440" y="-746343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FB9FC77-929D-1060-AA5E-52C21A4E258C}"/>
              </a:ext>
            </a:extLst>
          </p:cNvPr>
          <p:cNvSpPr>
            <a:spLocks noChangeAspect="1"/>
          </p:cNvSpPr>
          <p:nvPr/>
        </p:nvSpPr>
        <p:spPr>
          <a:xfrm>
            <a:off x="-699871" y="5814000"/>
            <a:ext cx="2088000" cy="208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54296-5197-DBBE-DDB0-7CA10FC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365124"/>
            <a:ext cx="10175240" cy="1001568"/>
          </a:xfrm>
        </p:spPr>
        <p:txBody>
          <a:bodyPr/>
          <a:lstStyle/>
          <a:p>
            <a:r>
              <a:rPr lang="es-ES">
                <a:latin typeface="Rockwell Extra Bold" panose="02060903040505020403" pitchFamily="18" charset="0"/>
              </a:rPr>
              <a:t>Implementación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FCF004-5285-0467-FC0F-1083BDF79429}"/>
              </a:ext>
            </a:extLst>
          </p:cNvPr>
          <p:cNvSpPr/>
          <p:nvPr/>
        </p:nvSpPr>
        <p:spPr>
          <a:xfrm>
            <a:off x="393290" y="365125"/>
            <a:ext cx="11454581" cy="6127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004D54E-8E30-123A-E397-41A76F9D0C75}"/>
              </a:ext>
            </a:extLst>
          </p:cNvPr>
          <p:cNvCxnSpPr>
            <a:cxnSpLocks/>
          </p:cNvCxnSpPr>
          <p:nvPr/>
        </p:nvCxnSpPr>
        <p:spPr>
          <a:xfrm>
            <a:off x="383458" y="365125"/>
            <a:ext cx="1312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82E0DC6-009C-6407-9B9E-A4ADA7076B8A}"/>
              </a:ext>
            </a:extLst>
          </p:cNvPr>
          <p:cNvCxnSpPr>
            <a:cxnSpLocks/>
          </p:cNvCxnSpPr>
          <p:nvPr/>
        </p:nvCxnSpPr>
        <p:spPr>
          <a:xfrm>
            <a:off x="-335280" y="6492875"/>
            <a:ext cx="121831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4DAFF28-3977-DEE2-9E3F-601C8B6BA208}"/>
              </a:ext>
            </a:extLst>
          </p:cNvPr>
          <p:cNvSpPr/>
          <p:nvPr/>
        </p:nvSpPr>
        <p:spPr>
          <a:xfrm>
            <a:off x="1097280" y="2014207"/>
            <a:ext cx="1605280" cy="873760"/>
          </a:xfrm>
          <a:prstGeom prst="roundRect">
            <a:avLst/>
          </a:prstGeom>
          <a:solidFill>
            <a:srgbClr val="2093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Valoración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01502CD-1B13-494A-FE46-5990465063F2}"/>
              </a:ext>
            </a:extLst>
          </p:cNvPr>
          <p:cNvSpPr/>
          <p:nvPr/>
        </p:nvSpPr>
        <p:spPr>
          <a:xfrm>
            <a:off x="1097280" y="3217369"/>
            <a:ext cx="1605280" cy="873760"/>
          </a:xfrm>
          <a:prstGeom prst="roundRect">
            <a:avLst/>
          </a:prstGeom>
          <a:solidFill>
            <a:srgbClr val="2093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Evaluación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798238D-41CC-7E5F-9E11-7DAB7B1366B5}"/>
              </a:ext>
            </a:extLst>
          </p:cNvPr>
          <p:cNvSpPr/>
          <p:nvPr/>
        </p:nvSpPr>
        <p:spPr>
          <a:xfrm>
            <a:off x="1097280" y="4600803"/>
            <a:ext cx="1605280" cy="873760"/>
          </a:xfrm>
          <a:prstGeom prst="roundRect">
            <a:avLst/>
          </a:prstGeom>
          <a:solidFill>
            <a:srgbClr val="2093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Auxiliares</a:t>
            </a:r>
          </a:p>
        </p:txBody>
      </p:sp>
    </p:spTree>
    <p:extLst>
      <p:ext uri="{BB962C8B-B14F-4D97-AF65-F5344CB8AC3E}">
        <p14:creationId xmlns:p14="http://schemas.microsoft.com/office/powerpoint/2010/main" val="68312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Lineas</Template>
  <TotalTime>174</TotalTime>
  <Words>824</Words>
  <Application>Microsoft Office PowerPoint</Application>
  <PresentationFormat>Panorámica</PresentationFormat>
  <Paragraphs>230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Aptos Mono</vt:lpstr>
      <vt:lpstr>Arial</vt:lpstr>
      <vt:lpstr>Cambria Math</vt:lpstr>
      <vt:lpstr>Consolas</vt:lpstr>
      <vt:lpstr>Rockwell Extra Bold</vt:lpstr>
      <vt:lpstr>Tema de Office</vt:lpstr>
      <vt:lpstr>Evaluador de la Lógica de Predicados</vt:lpstr>
      <vt:lpstr>Introducción</vt:lpstr>
      <vt:lpstr>Fundamentos</vt:lpstr>
      <vt:lpstr>Fundamentos</vt:lpstr>
      <vt:lpstr>Fundamentos</vt:lpstr>
      <vt:lpstr>Fundamentos</vt:lpstr>
      <vt:lpstr>Fundamentos</vt:lpstr>
      <vt:lpstr>Fundamentos</vt:lpstr>
      <vt:lpstr>Implementación</vt:lpstr>
      <vt:lpstr>Implementación</vt:lpstr>
      <vt:lpstr>Implementación</vt:lpstr>
      <vt:lpstr>Implementación</vt:lpstr>
      <vt:lpstr>Demo</vt:lpstr>
      <vt:lpstr>Demo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ELENA BALLESTEROS MORALLON</cp:lastModifiedBy>
  <cp:revision>2</cp:revision>
  <dcterms:created xsi:type="dcterms:W3CDTF">2024-04-21T20:37:36Z</dcterms:created>
  <dcterms:modified xsi:type="dcterms:W3CDTF">2024-04-28T10:46:42Z</dcterms:modified>
</cp:coreProperties>
</file>