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1D_7434F95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B0F57F-F4DB-F767-A514-AEE88B2EC281}" name="كريم حسين عبده جويلى" initials="كريم" userId="كريم حسين عبده جويلى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1D_7434F9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8A702F-4522-4D7E-A121-44BF8AB86B36}" authorId="{2DB0F57F-F4DB-F767-A514-AEE88B2EC281}" created="2022-12-13T00:27:59.836">
    <pc:sldMkLst xmlns:pc="http://schemas.microsoft.com/office/powerpoint/2013/main/command">
      <pc:docMk/>
      <pc:sldMk cId="1949628767" sldId="285"/>
    </pc:sldMkLst>
    <p188:txBody>
      <a:bodyPr/>
      <a:lstStyle/>
      <a:p>
        <a:r>
          <a:rPr lang="ar-EG"/>
          <a:t>Have Courage to make decisions and fix problems and also have courage to change my decisions</a:t>
        </a:r>
      </a:p>
    </p188:txBody>
  </p188:cm>
  <p188:cm id="{C9222B1D-A502-4B11-B661-C9E6B510E3A0}" authorId="{2DB0F57F-F4DB-F767-A514-AEE88B2EC281}" created="2022-12-13T00:30:37.523">
    <pc:sldMkLst xmlns:pc="http://schemas.microsoft.com/office/powerpoint/2013/main/command">
      <pc:docMk/>
      <pc:sldMk cId="1949628767" sldId="285"/>
    </pc:sldMkLst>
    <p188:txBody>
      <a:bodyPr/>
      <a:lstStyle/>
      <a:p>
        <a:r>
          <a:rPr lang="ar-EG"/>
          <a:t>Focus on this sprint goal and try to achive it </a:t>
        </a:r>
      </a:p>
    </p188:txBody>
  </p188:cm>
  <p188:cm id="{74BF7C6A-A674-4666-9D8C-BBEB1B257143}" authorId="{2DB0F57F-F4DB-F767-A514-AEE88B2EC281}" created="2022-12-13T00:32:30.326">
    <pc:sldMkLst xmlns:pc="http://schemas.microsoft.com/office/powerpoint/2013/main/command">
      <pc:docMk/>
      <pc:sldMk cId="1949628767" sldId="285"/>
    </pc:sldMkLst>
    <p188:txBody>
      <a:bodyPr/>
      <a:lstStyle/>
      <a:p>
        <a:r>
          <a:rPr lang="ar-EG"/>
          <a:t>Commitment deadlines and achieve goal and quality and  trade with project as it's ur own project cause we r self organized team </a:t>
        </a:r>
      </a:p>
    </p188:txBody>
  </p188:cm>
  <p188:cm id="{653EC685-1BA0-452F-8CA6-30CD54798CCC}" authorId="{2DB0F57F-F4DB-F767-A514-AEE88B2EC281}" created="2022-12-13T00:35:11.504">
    <pc:sldMkLst xmlns:pc="http://schemas.microsoft.com/office/powerpoint/2013/main/command">
      <pc:docMk/>
      <pc:sldMk cId="1949628767" sldId="285"/>
    </pc:sldMkLst>
    <p188:txBody>
      <a:bodyPr/>
      <a:lstStyle/>
      <a:p>
        <a:r>
          <a:rPr lang="ar-EG"/>
          <a:t>Respect my team and their ideas and opinions to achieve trust between team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486FF-A477-4D9B-A53E-DB771638BC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4CA79D-B0A4-4398-82CF-917D03B2B21C}">
      <dgm:prSet/>
      <dgm:spPr/>
      <dgm:t>
        <a:bodyPr/>
        <a:lstStyle/>
        <a:p>
          <a:r>
            <a:rPr lang="en-US" b="1" i="0" dirty="0"/>
            <a:t>1- Our highest priority is to satisfy the customer through early and continuous delivery of valuable software</a:t>
          </a:r>
          <a:r>
            <a:rPr lang="en-US" b="0" i="0" dirty="0"/>
            <a:t>.</a:t>
          </a:r>
          <a:endParaRPr lang="en-US" dirty="0"/>
        </a:p>
      </dgm:t>
    </dgm:pt>
    <dgm:pt modelId="{9EE639D9-F1E0-4877-91A3-A288A49380F6}" type="parTrans" cxnId="{24A9C432-9DC1-4B20-AAA6-9E9B4D0A1472}">
      <dgm:prSet/>
      <dgm:spPr/>
      <dgm:t>
        <a:bodyPr/>
        <a:lstStyle/>
        <a:p>
          <a:endParaRPr lang="en-US"/>
        </a:p>
      </dgm:t>
    </dgm:pt>
    <dgm:pt modelId="{1FC15A8E-5B8C-4CE5-A076-F69A256EAE00}" type="sibTrans" cxnId="{24A9C432-9DC1-4B20-AAA6-9E9B4D0A1472}">
      <dgm:prSet/>
      <dgm:spPr/>
      <dgm:t>
        <a:bodyPr/>
        <a:lstStyle/>
        <a:p>
          <a:endParaRPr lang="en-US"/>
        </a:p>
      </dgm:t>
    </dgm:pt>
    <dgm:pt modelId="{2D68927B-A394-4302-AF6B-A2C503E3D8A2}">
      <dgm:prSet/>
      <dgm:spPr/>
      <dgm:t>
        <a:bodyPr/>
        <a:lstStyle/>
        <a:p>
          <a:r>
            <a:rPr lang="en-US" b="1" i="0" dirty="0"/>
            <a:t>2- Welcome changing requirements, even late in development. Agile processes harness change for the customer's competitive advantage</a:t>
          </a:r>
          <a:r>
            <a:rPr lang="en-US" b="0" i="0" dirty="0"/>
            <a:t>.</a:t>
          </a:r>
          <a:endParaRPr lang="en-US" dirty="0"/>
        </a:p>
      </dgm:t>
    </dgm:pt>
    <dgm:pt modelId="{DFB885CC-3360-46A5-AE7F-DD071A703BB9}" type="parTrans" cxnId="{A5F11ACE-6E8B-4985-B179-0EBBA6410CEA}">
      <dgm:prSet/>
      <dgm:spPr/>
      <dgm:t>
        <a:bodyPr/>
        <a:lstStyle/>
        <a:p>
          <a:endParaRPr lang="en-US"/>
        </a:p>
      </dgm:t>
    </dgm:pt>
    <dgm:pt modelId="{75FC26E6-38F6-4893-A2F3-A8155EFC97A8}" type="sibTrans" cxnId="{A5F11ACE-6E8B-4985-B179-0EBBA6410CEA}">
      <dgm:prSet/>
      <dgm:spPr/>
      <dgm:t>
        <a:bodyPr/>
        <a:lstStyle/>
        <a:p>
          <a:endParaRPr lang="en-US"/>
        </a:p>
      </dgm:t>
    </dgm:pt>
    <dgm:pt modelId="{28DE0518-F7D2-4264-98D5-AB026D8D3D88}">
      <dgm:prSet/>
      <dgm:spPr/>
      <dgm:t>
        <a:bodyPr/>
        <a:lstStyle/>
        <a:p>
          <a:r>
            <a:rPr lang="en-US" b="1" i="0" dirty="0"/>
            <a:t>3- Deliver working software frequently, from a couple of weeks to a couple of months, with a preference to the shorter time scale</a:t>
          </a:r>
          <a:r>
            <a:rPr lang="en-US" b="0" i="0" dirty="0"/>
            <a:t>.</a:t>
          </a:r>
          <a:endParaRPr lang="en-US" dirty="0"/>
        </a:p>
      </dgm:t>
    </dgm:pt>
    <dgm:pt modelId="{AD727E9F-1A02-4D6C-B807-56C809A62EDF}" type="parTrans" cxnId="{B5981B39-06F9-4AF5-A5DB-23D68D046478}">
      <dgm:prSet/>
      <dgm:spPr/>
      <dgm:t>
        <a:bodyPr/>
        <a:lstStyle/>
        <a:p>
          <a:endParaRPr lang="en-US"/>
        </a:p>
      </dgm:t>
    </dgm:pt>
    <dgm:pt modelId="{F45C623B-450E-4351-9127-09DBE4B2FEEE}" type="sibTrans" cxnId="{B5981B39-06F9-4AF5-A5DB-23D68D046478}">
      <dgm:prSet/>
      <dgm:spPr/>
      <dgm:t>
        <a:bodyPr/>
        <a:lstStyle/>
        <a:p>
          <a:endParaRPr lang="en-US"/>
        </a:p>
      </dgm:t>
    </dgm:pt>
    <dgm:pt modelId="{E71FCCFC-C0A8-41FF-A1C8-74BC80AF6E6C}">
      <dgm:prSet/>
      <dgm:spPr/>
      <dgm:t>
        <a:bodyPr/>
        <a:lstStyle/>
        <a:p>
          <a:r>
            <a:rPr lang="en-US" b="1" i="0" dirty="0"/>
            <a:t>4- Business people and developers must work together daily throughout the project</a:t>
          </a:r>
          <a:r>
            <a:rPr lang="en-US" b="0" i="0" dirty="0"/>
            <a:t>.</a:t>
          </a:r>
          <a:endParaRPr lang="en-US" dirty="0"/>
        </a:p>
      </dgm:t>
    </dgm:pt>
    <dgm:pt modelId="{3F679DED-C024-471D-B860-F74454D4DFBD}" type="parTrans" cxnId="{98A94038-7F76-4633-9119-72659DC48D3A}">
      <dgm:prSet/>
      <dgm:spPr/>
      <dgm:t>
        <a:bodyPr/>
        <a:lstStyle/>
        <a:p>
          <a:endParaRPr lang="en-US"/>
        </a:p>
      </dgm:t>
    </dgm:pt>
    <dgm:pt modelId="{164A7E0E-E036-4D3C-ADF4-F6D260E5E8F5}" type="sibTrans" cxnId="{98A94038-7F76-4633-9119-72659DC48D3A}">
      <dgm:prSet/>
      <dgm:spPr/>
      <dgm:t>
        <a:bodyPr/>
        <a:lstStyle/>
        <a:p>
          <a:endParaRPr lang="en-US"/>
        </a:p>
      </dgm:t>
    </dgm:pt>
    <dgm:pt modelId="{B705EF70-3434-4963-88FB-F7F538B2F889}">
      <dgm:prSet/>
      <dgm:spPr/>
      <dgm:t>
        <a:bodyPr/>
        <a:lstStyle/>
        <a:p>
          <a:r>
            <a:rPr lang="en-US" b="1" i="0" dirty="0"/>
            <a:t>5- Build projects around motivated individuals. Give them the environment and support they need, and trust them to get the job done</a:t>
          </a:r>
          <a:r>
            <a:rPr lang="en-US" b="0" i="0" dirty="0"/>
            <a:t>.</a:t>
          </a:r>
          <a:endParaRPr lang="en-US" dirty="0"/>
        </a:p>
      </dgm:t>
    </dgm:pt>
    <dgm:pt modelId="{EEE5274F-40BC-498A-AD53-143CB58B95BC}" type="parTrans" cxnId="{F2B17835-15A4-431B-A445-D9B5E0B974E7}">
      <dgm:prSet/>
      <dgm:spPr/>
      <dgm:t>
        <a:bodyPr/>
        <a:lstStyle/>
        <a:p>
          <a:endParaRPr lang="en-US"/>
        </a:p>
      </dgm:t>
    </dgm:pt>
    <dgm:pt modelId="{AB8DFD34-DF46-414A-9915-B80157EBDBC6}" type="sibTrans" cxnId="{F2B17835-15A4-431B-A445-D9B5E0B974E7}">
      <dgm:prSet/>
      <dgm:spPr/>
      <dgm:t>
        <a:bodyPr/>
        <a:lstStyle/>
        <a:p>
          <a:endParaRPr lang="en-US"/>
        </a:p>
      </dgm:t>
    </dgm:pt>
    <dgm:pt modelId="{8F58DCB2-7AA2-4B96-9279-1BF9877B7FD8}">
      <dgm:prSet/>
      <dgm:spPr/>
      <dgm:t>
        <a:bodyPr/>
        <a:lstStyle/>
        <a:p>
          <a:r>
            <a:rPr lang="en-US" b="1" i="0" dirty="0"/>
            <a:t>6- The most efficient and effective method of conveying information to and within a development team is face-to-face conversation</a:t>
          </a:r>
          <a:r>
            <a:rPr lang="en-US" b="0" i="0" dirty="0"/>
            <a:t>.</a:t>
          </a:r>
          <a:endParaRPr lang="en-US" dirty="0"/>
        </a:p>
      </dgm:t>
    </dgm:pt>
    <dgm:pt modelId="{32B77808-135C-4377-8EFD-1782EF734278}" type="parTrans" cxnId="{1C055D54-867F-47C9-AAD0-B56042053ED1}">
      <dgm:prSet/>
      <dgm:spPr/>
      <dgm:t>
        <a:bodyPr/>
        <a:lstStyle/>
        <a:p>
          <a:endParaRPr lang="en-US"/>
        </a:p>
      </dgm:t>
    </dgm:pt>
    <dgm:pt modelId="{8FCB3729-D283-4DE9-8364-F4748DCE69F5}" type="sibTrans" cxnId="{1C055D54-867F-47C9-AAD0-B56042053ED1}">
      <dgm:prSet/>
      <dgm:spPr/>
      <dgm:t>
        <a:bodyPr/>
        <a:lstStyle/>
        <a:p>
          <a:endParaRPr lang="en-US"/>
        </a:p>
      </dgm:t>
    </dgm:pt>
    <dgm:pt modelId="{65ECBC13-5868-48F5-A83E-2CCE5EE8A0D8}" type="pres">
      <dgm:prSet presAssocID="{9A6486FF-A477-4D9B-A53E-DB771638BCE8}" presName="linear" presStyleCnt="0">
        <dgm:presLayoutVars>
          <dgm:animLvl val="lvl"/>
          <dgm:resizeHandles val="exact"/>
        </dgm:presLayoutVars>
      </dgm:prSet>
      <dgm:spPr/>
    </dgm:pt>
    <dgm:pt modelId="{D12ECB22-39BC-4428-B159-E751FE7329D4}" type="pres">
      <dgm:prSet presAssocID="{0E4CA79D-B0A4-4398-82CF-917D03B2B2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EA137BB-7C28-4FB0-8DF4-91BB1537CEB4}" type="pres">
      <dgm:prSet presAssocID="{1FC15A8E-5B8C-4CE5-A076-F69A256EAE00}" presName="spacer" presStyleCnt="0"/>
      <dgm:spPr/>
    </dgm:pt>
    <dgm:pt modelId="{A3329F41-EB9D-43D8-A42A-4FACE205DF56}" type="pres">
      <dgm:prSet presAssocID="{2D68927B-A394-4302-AF6B-A2C503E3D8A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50866C9-B703-48CA-B215-8694E36D70F7}" type="pres">
      <dgm:prSet presAssocID="{75FC26E6-38F6-4893-A2F3-A8155EFC97A8}" presName="spacer" presStyleCnt="0"/>
      <dgm:spPr/>
    </dgm:pt>
    <dgm:pt modelId="{F9B3E5EF-D2B0-4C0D-9D0D-E49C1229997F}" type="pres">
      <dgm:prSet presAssocID="{28DE0518-F7D2-4264-98D5-AB026D8D3D8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D7771D9-BAC0-4DAA-8A46-7CA38853DAC4}" type="pres">
      <dgm:prSet presAssocID="{F45C623B-450E-4351-9127-09DBE4B2FEEE}" presName="spacer" presStyleCnt="0"/>
      <dgm:spPr/>
    </dgm:pt>
    <dgm:pt modelId="{533E401F-4D31-40DA-A46F-FA554425A167}" type="pres">
      <dgm:prSet presAssocID="{E71FCCFC-C0A8-41FF-A1C8-74BC80AF6E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1B24295-0640-4FF3-943A-D911855CD0C4}" type="pres">
      <dgm:prSet presAssocID="{164A7E0E-E036-4D3C-ADF4-F6D260E5E8F5}" presName="spacer" presStyleCnt="0"/>
      <dgm:spPr/>
    </dgm:pt>
    <dgm:pt modelId="{37636914-8D05-4E38-BC11-D81227260C2D}" type="pres">
      <dgm:prSet presAssocID="{B705EF70-3434-4963-88FB-F7F538B2F88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D6D9223-0871-4C87-9AED-6D735073D463}" type="pres">
      <dgm:prSet presAssocID="{AB8DFD34-DF46-414A-9915-B80157EBDBC6}" presName="spacer" presStyleCnt="0"/>
      <dgm:spPr/>
    </dgm:pt>
    <dgm:pt modelId="{5E0347D5-D7AB-463A-8998-09C7D0C46D8F}" type="pres">
      <dgm:prSet presAssocID="{8F58DCB2-7AA2-4B96-9279-1BF9877B7FD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36C391F-0AD7-494C-8803-A27C181F5AF8}" type="presOf" srcId="{8F58DCB2-7AA2-4B96-9279-1BF9877B7FD8}" destId="{5E0347D5-D7AB-463A-8998-09C7D0C46D8F}" srcOrd="0" destOrd="0" presId="urn:microsoft.com/office/officeart/2005/8/layout/vList2"/>
    <dgm:cxn modelId="{24A9C432-9DC1-4B20-AAA6-9E9B4D0A1472}" srcId="{9A6486FF-A477-4D9B-A53E-DB771638BCE8}" destId="{0E4CA79D-B0A4-4398-82CF-917D03B2B21C}" srcOrd="0" destOrd="0" parTransId="{9EE639D9-F1E0-4877-91A3-A288A49380F6}" sibTransId="{1FC15A8E-5B8C-4CE5-A076-F69A256EAE00}"/>
    <dgm:cxn modelId="{F2B17835-15A4-431B-A445-D9B5E0B974E7}" srcId="{9A6486FF-A477-4D9B-A53E-DB771638BCE8}" destId="{B705EF70-3434-4963-88FB-F7F538B2F889}" srcOrd="4" destOrd="0" parTransId="{EEE5274F-40BC-498A-AD53-143CB58B95BC}" sibTransId="{AB8DFD34-DF46-414A-9915-B80157EBDBC6}"/>
    <dgm:cxn modelId="{98A94038-7F76-4633-9119-72659DC48D3A}" srcId="{9A6486FF-A477-4D9B-A53E-DB771638BCE8}" destId="{E71FCCFC-C0A8-41FF-A1C8-74BC80AF6E6C}" srcOrd="3" destOrd="0" parTransId="{3F679DED-C024-471D-B860-F74454D4DFBD}" sibTransId="{164A7E0E-E036-4D3C-ADF4-F6D260E5E8F5}"/>
    <dgm:cxn modelId="{B5981B39-06F9-4AF5-A5DB-23D68D046478}" srcId="{9A6486FF-A477-4D9B-A53E-DB771638BCE8}" destId="{28DE0518-F7D2-4264-98D5-AB026D8D3D88}" srcOrd="2" destOrd="0" parTransId="{AD727E9F-1A02-4D6C-B807-56C809A62EDF}" sibTransId="{F45C623B-450E-4351-9127-09DBE4B2FEEE}"/>
    <dgm:cxn modelId="{7ECE8843-A14B-42E3-9A4D-EE7039D95D03}" type="presOf" srcId="{0E4CA79D-B0A4-4398-82CF-917D03B2B21C}" destId="{D12ECB22-39BC-4428-B159-E751FE7329D4}" srcOrd="0" destOrd="0" presId="urn:microsoft.com/office/officeart/2005/8/layout/vList2"/>
    <dgm:cxn modelId="{B239CE65-E90F-42D6-BF11-B8E281861FF5}" type="presOf" srcId="{28DE0518-F7D2-4264-98D5-AB026D8D3D88}" destId="{F9B3E5EF-D2B0-4C0D-9D0D-E49C1229997F}" srcOrd="0" destOrd="0" presId="urn:microsoft.com/office/officeart/2005/8/layout/vList2"/>
    <dgm:cxn modelId="{DBCE856A-9982-4DC5-8FFA-1E29E3277871}" type="presOf" srcId="{E71FCCFC-C0A8-41FF-A1C8-74BC80AF6E6C}" destId="{533E401F-4D31-40DA-A46F-FA554425A167}" srcOrd="0" destOrd="0" presId="urn:microsoft.com/office/officeart/2005/8/layout/vList2"/>
    <dgm:cxn modelId="{1B6C586E-0FDB-429F-9FF3-C1D3E3E0ED8A}" type="presOf" srcId="{B705EF70-3434-4963-88FB-F7F538B2F889}" destId="{37636914-8D05-4E38-BC11-D81227260C2D}" srcOrd="0" destOrd="0" presId="urn:microsoft.com/office/officeart/2005/8/layout/vList2"/>
    <dgm:cxn modelId="{1C055D54-867F-47C9-AAD0-B56042053ED1}" srcId="{9A6486FF-A477-4D9B-A53E-DB771638BCE8}" destId="{8F58DCB2-7AA2-4B96-9279-1BF9877B7FD8}" srcOrd="5" destOrd="0" parTransId="{32B77808-135C-4377-8EFD-1782EF734278}" sibTransId="{8FCB3729-D283-4DE9-8364-F4748DCE69F5}"/>
    <dgm:cxn modelId="{7C70CCA8-69B4-421F-B854-721519480869}" type="presOf" srcId="{9A6486FF-A477-4D9B-A53E-DB771638BCE8}" destId="{65ECBC13-5868-48F5-A83E-2CCE5EE8A0D8}" srcOrd="0" destOrd="0" presId="urn:microsoft.com/office/officeart/2005/8/layout/vList2"/>
    <dgm:cxn modelId="{7C21D6BB-8A74-4C15-8F3D-28C3A1F4ACE0}" type="presOf" srcId="{2D68927B-A394-4302-AF6B-A2C503E3D8A2}" destId="{A3329F41-EB9D-43D8-A42A-4FACE205DF56}" srcOrd="0" destOrd="0" presId="urn:microsoft.com/office/officeart/2005/8/layout/vList2"/>
    <dgm:cxn modelId="{A5F11ACE-6E8B-4985-B179-0EBBA6410CEA}" srcId="{9A6486FF-A477-4D9B-A53E-DB771638BCE8}" destId="{2D68927B-A394-4302-AF6B-A2C503E3D8A2}" srcOrd="1" destOrd="0" parTransId="{DFB885CC-3360-46A5-AE7F-DD071A703BB9}" sibTransId="{75FC26E6-38F6-4893-A2F3-A8155EFC97A8}"/>
    <dgm:cxn modelId="{1CDF3D2D-1B6E-4F45-A35A-6DF4DCC5B670}" type="presParOf" srcId="{65ECBC13-5868-48F5-A83E-2CCE5EE8A0D8}" destId="{D12ECB22-39BC-4428-B159-E751FE7329D4}" srcOrd="0" destOrd="0" presId="urn:microsoft.com/office/officeart/2005/8/layout/vList2"/>
    <dgm:cxn modelId="{AA74649F-2759-4338-B257-1F258D196B58}" type="presParOf" srcId="{65ECBC13-5868-48F5-A83E-2CCE5EE8A0D8}" destId="{AEA137BB-7C28-4FB0-8DF4-91BB1537CEB4}" srcOrd="1" destOrd="0" presId="urn:microsoft.com/office/officeart/2005/8/layout/vList2"/>
    <dgm:cxn modelId="{B41AF6D8-0A13-439C-8489-C952207B39B6}" type="presParOf" srcId="{65ECBC13-5868-48F5-A83E-2CCE5EE8A0D8}" destId="{A3329F41-EB9D-43D8-A42A-4FACE205DF56}" srcOrd="2" destOrd="0" presId="urn:microsoft.com/office/officeart/2005/8/layout/vList2"/>
    <dgm:cxn modelId="{FA9EDF40-BB97-49A4-815F-2B7942E9A983}" type="presParOf" srcId="{65ECBC13-5868-48F5-A83E-2CCE5EE8A0D8}" destId="{150866C9-B703-48CA-B215-8694E36D70F7}" srcOrd="3" destOrd="0" presId="urn:microsoft.com/office/officeart/2005/8/layout/vList2"/>
    <dgm:cxn modelId="{9B432772-F99E-43AD-A462-42F00D83E4F6}" type="presParOf" srcId="{65ECBC13-5868-48F5-A83E-2CCE5EE8A0D8}" destId="{F9B3E5EF-D2B0-4C0D-9D0D-E49C1229997F}" srcOrd="4" destOrd="0" presId="urn:microsoft.com/office/officeart/2005/8/layout/vList2"/>
    <dgm:cxn modelId="{822A7598-DC17-4C81-9B29-9463C10FFC63}" type="presParOf" srcId="{65ECBC13-5868-48F5-A83E-2CCE5EE8A0D8}" destId="{AD7771D9-BAC0-4DAA-8A46-7CA38853DAC4}" srcOrd="5" destOrd="0" presId="urn:microsoft.com/office/officeart/2005/8/layout/vList2"/>
    <dgm:cxn modelId="{6EBB8E26-035A-475F-A179-F7F752ADB1CB}" type="presParOf" srcId="{65ECBC13-5868-48F5-A83E-2CCE5EE8A0D8}" destId="{533E401F-4D31-40DA-A46F-FA554425A167}" srcOrd="6" destOrd="0" presId="urn:microsoft.com/office/officeart/2005/8/layout/vList2"/>
    <dgm:cxn modelId="{4E05DE6E-1749-408F-A742-8761A8BEB3F6}" type="presParOf" srcId="{65ECBC13-5868-48F5-A83E-2CCE5EE8A0D8}" destId="{D1B24295-0640-4FF3-943A-D911855CD0C4}" srcOrd="7" destOrd="0" presId="urn:microsoft.com/office/officeart/2005/8/layout/vList2"/>
    <dgm:cxn modelId="{9E0F946C-E9FB-459E-8C6D-F8010E145484}" type="presParOf" srcId="{65ECBC13-5868-48F5-A83E-2CCE5EE8A0D8}" destId="{37636914-8D05-4E38-BC11-D81227260C2D}" srcOrd="8" destOrd="0" presId="urn:microsoft.com/office/officeart/2005/8/layout/vList2"/>
    <dgm:cxn modelId="{6DBFB2FD-BEC0-42EF-AF9F-E19BE5C2C5AB}" type="presParOf" srcId="{65ECBC13-5868-48F5-A83E-2CCE5EE8A0D8}" destId="{0D6D9223-0871-4C87-9AED-6D735073D463}" srcOrd="9" destOrd="0" presId="urn:microsoft.com/office/officeart/2005/8/layout/vList2"/>
    <dgm:cxn modelId="{906C3D9B-95CD-4CF6-BE8D-88843ABB2658}" type="presParOf" srcId="{65ECBC13-5868-48F5-A83E-2CCE5EE8A0D8}" destId="{5E0347D5-D7AB-463A-8998-09C7D0C46D8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FBEFB-63A5-4D53-8D7E-D77652402C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B3D920-2187-44A7-8815-41CDFEF0A899}">
      <dgm:prSet/>
      <dgm:spPr/>
      <dgm:t>
        <a:bodyPr/>
        <a:lstStyle/>
        <a:p>
          <a:r>
            <a:rPr lang="en-US" b="1" i="0" dirty="0"/>
            <a:t>7- Working software is the primary measure of progress</a:t>
          </a:r>
          <a:r>
            <a:rPr lang="en-US" b="0" i="0" dirty="0"/>
            <a:t>.</a:t>
          </a:r>
          <a:endParaRPr lang="en-US" dirty="0"/>
        </a:p>
      </dgm:t>
    </dgm:pt>
    <dgm:pt modelId="{FA3D97EE-A5BB-4455-870C-F2824048183D}" type="parTrans" cxnId="{5F310FFC-64AB-44DE-80CE-C7D5A514AD2C}">
      <dgm:prSet/>
      <dgm:spPr/>
      <dgm:t>
        <a:bodyPr/>
        <a:lstStyle/>
        <a:p>
          <a:endParaRPr lang="en-US"/>
        </a:p>
      </dgm:t>
    </dgm:pt>
    <dgm:pt modelId="{C67C0298-2D88-465A-8939-D35A855BBA17}" type="sibTrans" cxnId="{5F310FFC-64AB-44DE-80CE-C7D5A514AD2C}">
      <dgm:prSet/>
      <dgm:spPr/>
      <dgm:t>
        <a:bodyPr/>
        <a:lstStyle/>
        <a:p>
          <a:endParaRPr lang="en-US"/>
        </a:p>
      </dgm:t>
    </dgm:pt>
    <dgm:pt modelId="{ECC57E42-ACDC-4AC5-9022-BC3D46E17CDC}">
      <dgm:prSet/>
      <dgm:spPr/>
      <dgm:t>
        <a:bodyPr/>
        <a:lstStyle/>
        <a:p>
          <a:r>
            <a:rPr lang="en-US" b="1" i="0" dirty="0"/>
            <a:t>8- Agile processes promote sustainable development. The sponsors, developers, and users should be able to maintain a constant pace</a:t>
          </a:r>
          <a:r>
            <a:rPr lang="en-US" b="0" i="0" dirty="0"/>
            <a:t>.</a:t>
          </a:r>
          <a:endParaRPr lang="en-US" dirty="0"/>
        </a:p>
      </dgm:t>
    </dgm:pt>
    <dgm:pt modelId="{67087C7C-B39D-494E-BA3A-EF83EEA55495}" type="parTrans" cxnId="{52DF4299-296E-4881-A9F1-26A99616C4E0}">
      <dgm:prSet/>
      <dgm:spPr/>
      <dgm:t>
        <a:bodyPr/>
        <a:lstStyle/>
        <a:p>
          <a:endParaRPr lang="en-US"/>
        </a:p>
      </dgm:t>
    </dgm:pt>
    <dgm:pt modelId="{DC1D6CE8-11DD-4FB1-846E-9EB94F2D53AC}" type="sibTrans" cxnId="{52DF4299-296E-4881-A9F1-26A99616C4E0}">
      <dgm:prSet/>
      <dgm:spPr/>
      <dgm:t>
        <a:bodyPr/>
        <a:lstStyle/>
        <a:p>
          <a:endParaRPr lang="en-US"/>
        </a:p>
      </dgm:t>
    </dgm:pt>
    <dgm:pt modelId="{C9AFC743-09AB-4DF4-AE3E-071B858BC331}">
      <dgm:prSet/>
      <dgm:spPr/>
      <dgm:t>
        <a:bodyPr/>
        <a:lstStyle/>
        <a:p>
          <a:r>
            <a:rPr lang="en-US" b="1" i="0" dirty="0"/>
            <a:t>9- Continuous attention to technical excellence and good design enhances agility</a:t>
          </a:r>
          <a:r>
            <a:rPr lang="en-US" b="0" i="0" dirty="0"/>
            <a:t>.</a:t>
          </a:r>
          <a:endParaRPr lang="en-US" dirty="0"/>
        </a:p>
      </dgm:t>
    </dgm:pt>
    <dgm:pt modelId="{BC34CB1D-122D-4531-AB51-0E9B753E2003}" type="parTrans" cxnId="{AE13695E-75B5-4F9B-BB7D-947BA30202AC}">
      <dgm:prSet/>
      <dgm:spPr/>
      <dgm:t>
        <a:bodyPr/>
        <a:lstStyle/>
        <a:p>
          <a:endParaRPr lang="en-US"/>
        </a:p>
      </dgm:t>
    </dgm:pt>
    <dgm:pt modelId="{A59D5692-FACF-48ED-9A16-9D59B9693C24}" type="sibTrans" cxnId="{AE13695E-75B5-4F9B-BB7D-947BA30202AC}">
      <dgm:prSet/>
      <dgm:spPr/>
      <dgm:t>
        <a:bodyPr/>
        <a:lstStyle/>
        <a:p>
          <a:endParaRPr lang="en-US"/>
        </a:p>
      </dgm:t>
    </dgm:pt>
    <dgm:pt modelId="{5758F97B-0F9A-4881-A5D7-A289A21337DC}">
      <dgm:prSet/>
      <dgm:spPr/>
      <dgm:t>
        <a:bodyPr/>
        <a:lstStyle/>
        <a:p>
          <a:r>
            <a:rPr lang="en-US" b="1" i="0" dirty="0"/>
            <a:t>10- Simplicity - the art of maximizing the amount of work not done - is essential</a:t>
          </a:r>
          <a:r>
            <a:rPr lang="en-US" b="0" i="0" dirty="0"/>
            <a:t>.</a:t>
          </a:r>
          <a:endParaRPr lang="en-US" dirty="0"/>
        </a:p>
      </dgm:t>
    </dgm:pt>
    <dgm:pt modelId="{ADA9CD8A-04F6-44B5-A1E2-502ED7A5839D}" type="parTrans" cxnId="{ABEFC31B-E49C-438B-9CFD-84C09F095C30}">
      <dgm:prSet/>
      <dgm:spPr/>
      <dgm:t>
        <a:bodyPr/>
        <a:lstStyle/>
        <a:p>
          <a:endParaRPr lang="en-US"/>
        </a:p>
      </dgm:t>
    </dgm:pt>
    <dgm:pt modelId="{3AE3FF2F-3CBC-4BC0-A504-AF451ED802D5}" type="sibTrans" cxnId="{ABEFC31B-E49C-438B-9CFD-84C09F095C30}">
      <dgm:prSet/>
      <dgm:spPr/>
      <dgm:t>
        <a:bodyPr/>
        <a:lstStyle/>
        <a:p>
          <a:endParaRPr lang="en-US"/>
        </a:p>
      </dgm:t>
    </dgm:pt>
    <dgm:pt modelId="{17C5D6A9-F58B-44C2-B4A6-55CD31265A48}">
      <dgm:prSet/>
      <dgm:spPr/>
      <dgm:t>
        <a:bodyPr/>
        <a:lstStyle/>
        <a:p>
          <a:r>
            <a:rPr lang="en-US" b="1" i="0" dirty="0"/>
            <a:t>11- The best architectures, requirements, and designs emerge from self-organizing teams</a:t>
          </a:r>
          <a:r>
            <a:rPr lang="en-US" b="0" i="0" dirty="0"/>
            <a:t>.</a:t>
          </a:r>
          <a:endParaRPr lang="en-US" dirty="0"/>
        </a:p>
      </dgm:t>
    </dgm:pt>
    <dgm:pt modelId="{5EB3AD88-A236-460B-8047-14F9972270B3}" type="parTrans" cxnId="{F051D592-7603-40F2-90BD-F679AFA75AC6}">
      <dgm:prSet/>
      <dgm:spPr/>
      <dgm:t>
        <a:bodyPr/>
        <a:lstStyle/>
        <a:p>
          <a:endParaRPr lang="en-US"/>
        </a:p>
      </dgm:t>
    </dgm:pt>
    <dgm:pt modelId="{C1E88B9B-8DDB-432E-97DF-63D06B6730E2}" type="sibTrans" cxnId="{F051D592-7603-40F2-90BD-F679AFA75AC6}">
      <dgm:prSet/>
      <dgm:spPr/>
      <dgm:t>
        <a:bodyPr/>
        <a:lstStyle/>
        <a:p>
          <a:endParaRPr lang="en-US"/>
        </a:p>
      </dgm:t>
    </dgm:pt>
    <dgm:pt modelId="{EE13D698-E1B6-4C9D-8B6A-1AD4B5E91361}">
      <dgm:prSet/>
      <dgm:spPr/>
      <dgm:t>
        <a:bodyPr/>
        <a:lstStyle/>
        <a:p>
          <a:r>
            <a:rPr lang="en-US" b="1" i="0" dirty="0"/>
            <a:t>12- At regular intervals, the team reflects on how to become more effective, then tunes and adjusts its behavior. (Retrospective meetings)</a:t>
          </a:r>
          <a:endParaRPr lang="en-US" dirty="0"/>
        </a:p>
      </dgm:t>
    </dgm:pt>
    <dgm:pt modelId="{33103753-A913-4476-AE67-DBCEF81F6F3C}" type="parTrans" cxnId="{50A16752-27FB-4FD8-9535-992C9A0E689D}">
      <dgm:prSet/>
      <dgm:spPr/>
      <dgm:t>
        <a:bodyPr/>
        <a:lstStyle/>
        <a:p>
          <a:endParaRPr lang="en-US"/>
        </a:p>
      </dgm:t>
    </dgm:pt>
    <dgm:pt modelId="{9C80159E-84D9-41BC-A870-8338B2AEE91C}" type="sibTrans" cxnId="{50A16752-27FB-4FD8-9535-992C9A0E689D}">
      <dgm:prSet/>
      <dgm:spPr/>
      <dgm:t>
        <a:bodyPr/>
        <a:lstStyle/>
        <a:p>
          <a:endParaRPr lang="en-US"/>
        </a:p>
      </dgm:t>
    </dgm:pt>
    <dgm:pt modelId="{73BA35FF-BA21-438E-AEC1-1C894F2BCF5A}" type="pres">
      <dgm:prSet presAssocID="{69CFBEFB-63A5-4D53-8D7E-D77652402C3C}" presName="linear" presStyleCnt="0">
        <dgm:presLayoutVars>
          <dgm:animLvl val="lvl"/>
          <dgm:resizeHandles val="exact"/>
        </dgm:presLayoutVars>
      </dgm:prSet>
      <dgm:spPr/>
    </dgm:pt>
    <dgm:pt modelId="{045C65AF-F729-4F82-AA1C-A8F0890BAD4A}" type="pres">
      <dgm:prSet presAssocID="{10B3D920-2187-44A7-8815-41CDFEF0A89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08271BA-FABA-471D-889D-49F8FD38FE07}" type="pres">
      <dgm:prSet presAssocID="{C67C0298-2D88-465A-8939-D35A855BBA17}" presName="spacer" presStyleCnt="0"/>
      <dgm:spPr/>
    </dgm:pt>
    <dgm:pt modelId="{E2FA272C-89FB-4E2F-9227-4D660C7A19F7}" type="pres">
      <dgm:prSet presAssocID="{ECC57E42-ACDC-4AC5-9022-BC3D46E17C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04DC57-8FB1-4D77-80BD-29F663951999}" type="pres">
      <dgm:prSet presAssocID="{DC1D6CE8-11DD-4FB1-846E-9EB94F2D53AC}" presName="spacer" presStyleCnt="0"/>
      <dgm:spPr/>
    </dgm:pt>
    <dgm:pt modelId="{1075CD67-14FB-4EC7-8CAE-D1915FCBB9FE}" type="pres">
      <dgm:prSet presAssocID="{C9AFC743-09AB-4DF4-AE3E-071B858BC33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E5CB97-05F4-458B-995D-AE26F955A1DF}" type="pres">
      <dgm:prSet presAssocID="{A59D5692-FACF-48ED-9A16-9D59B9693C24}" presName="spacer" presStyleCnt="0"/>
      <dgm:spPr/>
    </dgm:pt>
    <dgm:pt modelId="{E39705D0-510E-4979-8B81-B557CF87C466}" type="pres">
      <dgm:prSet presAssocID="{5758F97B-0F9A-4881-A5D7-A289A21337D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345981-1E92-4D41-80B4-B47882660E4A}" type="pres">
      <dgm:prSet presAssocID="{3AE3FF2F-3CBC-4BC0-A504-AF451ED802D5}" presName="spacer" presStyleCnt="0"/>
      <dgm:spPr/>
    </dgm:pt>
    <dgm:pt modelId="{3DED3590-4D4E-4C20-8D56-B7B6DE25B427}" type="pres">
      <dgm:prSet presAssocID="{17C5D6A9-F58B-44C2-B4A6-55CD31265A4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F5EC24-EE64-4E60-9FD0-AF13A4195501}" type="pres">
      <dgm:prSet presAssocID="{C1E88B9B-8DDB-432E-97DF-63D06B6730E2}" presName="spacer" presStyleCnt="0"/>
      <dgm:spPr/>
    </dgm:pt>
    <dgm:pt modelId="{DEE60B82-78F0-48B1-9A9C-A0C1B911785B}" type="pres">
      <dgm:prSet presAssocID="{EE13D698-E1B6-4C9D-8B6A-1AD4B5E9136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2CB9811-1FCC-4996-989E-A3C4AFABB940}" type="presOf" srcId="{5758F97B-0F9A-4881-A5D7-A289A21337DC}" destId="{E39705D0-510E-4979-8B81-B557CF87C466}" srcOrd="0" destOrd="0" presId="urn:microsoft.com/office/officeart/2005/8/layout/vList2"/>
    <dgm:cxn modelId="{ABEFC31B-E49C-438B-9CFD-84C09F095C30}" srcId="{69CFBEFB-63A5-4D53-8D7E-D77652402C3C}" destId="{5758F97B-0F9A-4881-A5D7-A289A21337DC}" srcOrd="3" destOrd="0" parTransId="{ADA9CD8A-04F6-44B5-A1E2-502ED7A5839D}" sibTransId="{3AE3FF2F-3CBC-4BC0-A504-AF451ED802D5}"/>
    <dgm:cxn modelId="{4D5BB02E-0027-40BA-AD26-ECAA75C3C0D1}" type="presOf" srcId="{C9AFC743-09AB-4DF4-AE3E-071B858BC331}" destId="{1075CD67-14FB-4EC7-8CAE-D1915FCBB9FE}" srcOrd="0" destOrd="0" presId="urn:microsoft.com/office/officeart/2005/8/layout/vList2"/>
    <dgm:cxn modelId="{78FB333E-CD5E-4756-A200-AD906C632BA4}" type="presOf" srcId="{ECC57E42-ACDC-4AC5-9022-BC3D46E17CDC}" destId="{E2FA272C-89FB-4E2F-9227-4D660C7A19F7}" srcOrd="0" destOrd="0" presId="urn:microsoft.com/office/officeart/2005/8/layout/vList2"/>
    <dgm:cxn modelId="{AE13695E-75B5-4F9B-BB7D-947BA30202AC}" srcId="{69CFBEFB-63A5-4D53-8D7E-D77652402C3C}" destId="{C9AFC743-09AB-4DF4-AE3E-071B858BC331}" srcOrd="2" destOrd="0" parTransId="{BC34CB1D-122D-4531-AB51-0E9B753E2003}" sibTransId="{A59D5692-FACF-48ED-9A16-9D59B9693C24}"/>
    <dgm:cxn modelId="{38B40061-F199-409F-AA8D-780355674109}" type="presOf" srcId="{69CFBEFB-63A5-4D53-8D7E-D77652402C3C}" destId="{73BA35FF-BA21-438E-AEC1-1C894F2BCF5A}" srcOrd="0" destOrd="0" presId="urn:microsoft.com/office/officeart/2005/8/layout/vList2"/>
    <dgm:cxn modelId="{50A16752-27FB-4FD8-9535-992C9A0E689D}" srcId="{69CFBEFB-63A5-4D53-8D7E-D77652402C3C}" destId="{EE13D698-E1B6-4C9D-8B6A-1AD4B5E91361}" srcOrd="5" destOrd="0" parTransId="{33103753-A913-4476-AE67-DBCEF81F6F3C}" sibTransId="{9C80159E-84D9-41BC-A870-8338B2AEE91C}"/>
    <dgm:cxn modelId="{1D5A6A91-B297-4CA1-977D-3BC447CD4EB1}" type="presOf" srcId="{17C5D6A9-F58B-44C2-B4A6-55CD31265A48}" destId="{3DED3590-4D4E-4C20-8D56-B7B6DE25B427}" srcOrd="0" destOrd="0" presId="urn:microsoft.com/office/officeart/2005/8/layout/vList2"/>
    <dgm:cxn modelId="{F051D592-7603-40F2-90BD-F679AFA75AC6}" srcId="{69CFBEFB-63A5-4D53-8D7E-D77652402C3C}" destId="{17C5D6A9-F58B-44C2-B4A6-55CD31265A48}" srcOrd="4" destOrd="0" parTransId="{5EB3AD88-A236-460B-8047-14F9972270B3}" sibTransId="{C1E88B9B-8DDB-432E-97DF-63D06B6730E2}"/>
    <dgm:cxn modelId="{52DF4299-296E-4881-A9F1-26A99616C4E0}" srcId="{69CFBEFB-63A5-4D53-8D7E-D77652402C3C}" destId="{ECC57E42-ACDC-4AC5-9022-BC3D46E17CDC}" srcOrd="1" destOrd="0" parTransId="{67087C7C-B39D-494E-BA3A-EF83EEA55495}" sibTransId="{DC1D6CE8-11DD-4FB1-846E-9EB94F2D53AC}"/>
    <dgm:cxn modelId="{2EA816BD-54AB-494E-952A-E3F667E66C52}" type="presOf" srcId="{10B3D920-2187-44A7-8815-41CDFEF0A899}" destId="{045C65AF-F729-4F82-AA1C-A8F0890BAD4A}" srcOrd="0" destOrd="0" presId="urn:microsoft.com/office/officeart/2005/8/layout/vList2"/>
    <dgm:cxn modelId="{7ECAF5E3-A234-4585-8DCF-FAF8E6715A95}" type="presOf" srcId="{EE13D698-E1B6-4C9D-8B6A-1AD4B5E91361}" destId="{DEE60B82-78F0-48B1-9A9C-A0C1B911785B}" srcOrd="0" destOrd="0" presId="urn:microsoft.com/office/officeart/2005/8/layout/vList2"/>
    <dgm:cxn modelId="{5F310FFC-64AB-44DE-80CE-C7D5A514AD2C}" srcId="{69CFBEFB-63A5-4D53-8D7E-D77652402C3C}" destId="{10B3D920-2187-44A7-8815-41CDFEF0A899}" srcOrd="0" destOrd="0" parTransId="{FA3D97EE-A5BB-4455-870C-F2824048183D}" sibTransId="{C67C0298-2D88-465A-8939-D35A855BBA17}"/>
    <dgm:cxn modelId="{2A2887A5-98D1-4E96-86B3-6D8B89D00B45}" type="presParOf" srcId="{73BA35FF-BA21-438E-AEC1-1C894F2BCF5A}" destId="{045C65AF-F729-4F82-AA1C-A8F0890BAD4A}" srcOrd="0" destOrd="0" presId="urn:microsoft.com/office/officeart/2005/8/layout/vList2"/>
    <dgm:cxn modelId="{5C124F7C-2AD1-4C0C-87BC-1E3250014212}" type="presParOf" srcId="{73BA35FF-BA21-438E-AEC1-1C894F2BCF5A}" destId="{E08271BA-FABA-471D-889D-49F8FD38FE07}" srcOrd="1" destOrd="0" presId="urn:microsoft.com/office/officeart/2005/8/layout/vList2"/>
    <dgm:cxn modelId="{4234CE81-88EF-4788-B08A-37D50805B0DF}" type="presParOf" srcId="{73BA35FF-BA21-438E-AEC1-1C894F2BCF5A}" destId="{E2FA272C-89FB-4E2F-9227-4D660C7A19F7}" srcOrd="2" destOrd="0" presId="urn:microsoft.com/office/officeart/2005/8/layout/vList2"/>
    <dgm:cxn modelId="{576B332C-FA4D-4D89-B4EB-4F75BD074A4B}" type="presParOf" srcId="{73BA35FF-BA21-438E-AEC1-1C894F2BCF5A}" destId="{8404DC57-8FB1-4D77-80BD-29F663951999}" srcOrd="3" destOrd="0" presId="urn:microsoft.com/office/officeart/2005/8/layout/vList2"/>
    <dgm:cxn modelId="{360DEAE8-5061-4B9A-BDB0-EC6B6E1FDB19}" type="presParOf" srcId="{73BA35FF-BA21-438E-AEC1-1C894F2BCF5A}" destId="{1075CD67-14FB-4EC7-8CAE-D1915FCBB9FE}" srcOrd="4" destOrd="0" presId="urn:microsoft.com/office/officeart/2005/8/layout/vList2"/>
    <dgm:cxn modelId="{F5EFD306-1886-43C0-BEA1-81D71C28CDA8}" type="presParOf" srcId="{73BA35FF-BA21-438E-AEC1-1C894F2BCF5A}" destId="{D0E5CB97-05F4-458B-995D-AE26F955A1DF}" srcOrd="5" destOrd="0" presId="urn:microsoft.com/office/officeart/2005/8/layout/vList2"/>
    <dgm:cxn modelId="{9AC7863E-9741-4977-BBE5-F8A1072BE974}" type="presParOf" srcId="{73BA35FF-BA21-438E-AEC1-1C894F2BCF5A}" destId="{E39705D0-510E-4979-8B81-B557CF87C466}" srcOrd="6" destOrd="0" presId="urn:microsoft.com/office/officeart/2005/8/layout/vList2"/>
    <dgm:cxn modelId="{E39869B7-8E20-4119-8E7F-E8245327AE74}" type="presParOf" srcId="{73BA35FF-BA21-438E-AEC1-1C894F2BCF5A}" destId="{8A345981-1E92-4D41-80B4-B47882660E4A}" srcOrd="7" destOrd="0" presId="urn:microsoft.com/office/officeart/2005/8/layout/vList2"/>
    <dgm:cxn modelId="{1EF020CA-BAFD-4C69-B864-91B8E2537246}" type="presParOf" srcId="{73BA35FF-BA21-438E-AEC1-1C894F2BCF5A}" destId="{3DED3590-4D4E-4C20-8D56-B7B6DE25B427}" srcOrd="8" destOrd="0" presId="urn:microsoft.com/office/officeart/2005/8/layout/vList2"/>
    <dgm:cxn modelId="{B72DB137-56CC-45C1-8258-A73C0F99EFFE}" type="presParOf" srcId="{73BA35FF-BA21-438E-AEC1-1C894F2BCF5A}" destId="{B6F5EC24-EE64-4E60-9FD0-AF13A4195501}" srcOrd="9" destOrd="0" presId="urn:microsoft.com/office/officeart/2005/8/layout/vList2"/>
    <dgm:cxn modelId="{6C601F45-352D-4E79-818B-CD7EE25AC5D0}" type="presParOf" srcId="{73BA35FF-BA21-438E-AEC1-1C894F2BCF5A}" destId="{DEE60B82-78F0-48B1-9A9C-A0C1B91178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ECB22-39BC-4428-B159-E751FE7329D4}">
      <dsp:nvSpPr>
        <dsp:cNvPr id="0" name=""/>
        <dsp:cNvSpPr/>
      </dsp:nvSpPr>
      <dsp:spPr>
        <a:xfrm>
          <a:off x="0" y="51706"/>
          <a:ext cx="6585931" cy="8976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1- Our highest priority is to satisfy the customer through early and continuous delivery of valuable software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21" y="95527"/>
        <a:ext cx="6498289" cy="810040"/>
      </dsp:txXfrm>
    </dsp:sp>
    <dsp:sp modelId="{A3329F41-EB9D-43D8-A42A-4FACE205DF56}">
      <dsp:nvSpPr>
        <dsp:cNvPr id="0" name=""/>
        <dsp:cNvSpPr/>
      </dsp:nvSpPr>
      <dsp:spPr>
        <a:xfrm>
          <a:off x="0" y="1001228"/>
          <a:ext cx="6585931" cy="897682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2- Welcome changing requirements, even late in development. Agile processes harness change for the customer's competitive advantage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21" y="1045049"/>
        <a:ext cx="6498289" cy="810040"/>
      </dsp:txXfrm>
    </dsp:sp>
    <dsp:sp modelId="{F9B3E5EF-D2B0-4C0D-9D0D-E49C1229997F}">
      <dsp:nvSpPr>
        <dsp:cNvPr id="0" name=""/>
        <dsp:cNvSpPr/>
      </dsp:nvSpPr>
      <dsp:spPr>
        <a:xfrm>
          <a:off x="0" y="1950751"/>
          <a:ext cx="6585931" cy="897682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3- Deliver working software frequently, from a couple of weeks to a couple of months, with a preference to the shorter time scale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21" y="1994572"/>
        <a:ext cx="6498289" cy="810040"/>
      </dsp:txXfrm>
    </dsp:sp>
    <dsp:sp modelId="{533E401F-4D31-40DA-A46F-FA554425A167}">
      <dsp:nvSpPr>
        <dsp:cNvPr id="0" name=""/>
        <dsp:cNvSpPr/>
      </dsp:nvSpPr>
      <dsp:spPr>
        <a:xfrm>
          <a:off x="0" y="2900273"/>
          <a:ext cx="6585931" cy="897682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4- Business people and developers must work together daily throughout the project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21" y="2944094"/>
        <a:ext cx="6498289" cy="810040"/>
      </dsp:txXfrm>
    </dsp:sp>
    <dsp:sp modelId="{37636914-8D05-4E38-BC11-D81227260C2D}">
      <dsp:nvSpPr>
        <dsp:cNvPr id="0" name=""/>
        <dsp:cNvSpPr/>
      </dsp:nvSpPr>
      <dsp:spPr>
        <a:xfrm>
          <a:off x="0" y="3849796"/>
          <a:ext cx="6585931" cy="897682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5- Build projects around motivated individuals. Give them the environment and support they need, and trust them to get the job done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21" y="3893617"/>
        <a:ext cx="6498289" cy="810040"/>
      </dsp:txXfrm>
    </dsp:sp>
    <dsp:sp modelId="{5E0347D5-D7AB-463A-8998-09C7D0C46D8F}">
      <dsp:nvSpPr>
        <dsp:cNvPr id="0" name=""/>
        <dsp:cNvSpPr/>
      </dsp:nvSpPr>
      <dsp:spPr>
        <a:xfrm>
          <a:off x="0" y="4799318"/>
          <a:ext cx="6585931" cy="897682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6- The most efficient and effective method of conveying information to and within a development team is face-to-face conversation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21" y="4843139"/>
        <a:ext cx="6498289" cy="81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C65AF-F729-4F82-AA1C-A8F0890BAD4A}">
      <dsp:nvSpPr>
        <dsp:cNvPr id="0" name=""/>
        <dsp:cNvSpPr/>
      </dsp:nvSpPr>
      <dsp:spPr>
        <a:xfrm>
          <a:off x="0" y="52078"/>
          <a:ext cx="6595996" cy="89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7- Working software is the primary measure of progress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53" y="95931"/>
        <a:ext cx="6508290" cy="810634"/>
      </dsp:txXfrm>
    </dsp:sp>
    <dsp:sp modelId="{E2FA272C-89FB-4E2F-9227-4D660C7A19F7}">
      <dsp:nvSpPr>
        <dsp:cNvPr id="0" name=""/>
        <dsp:cNvSpPr/>
      </dsp:nvSpPr>
      <dsp:spPr>
        <a:xfrm>
          <a:off x="0" y="1002259"/>
          <a:ext cx="6595996" cy="898340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8- Agile processes promote sustainable development. The sponsors, developers, and users should be able to maintain a constant pace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53" y="1046112"/>
        <a:ext cx="6508290" cy="810634"/>
      </dsp:txXfrm>
    </dsp:sp>
    <dsp:sp modelId="{1075CD67-14FB-4EC7-8CAE-D1915FCBB9FE}">
      <dsp:nvSpPr>
        <dsp:cNvPr id="0" name=""/>
        <dsp:cNvSpPr/>
      </dsp:nvSpPr>
      <dsp:spPr>
        <a:xfrm>
          <a:off x="0" y="1952439"/>
          <a:ext cx="6595996" cy="898340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9- Continuous attention to technical excellence and good design enhances agility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53" y="1996292"/>
        <a:ext cx="6508290" cy="810634"/>
      </dsp:txXfrm>
    </dsp:sp>
    <dsp:sp modelId="{E39705D0-510E-4979-8B81-B557CF87C466}">
      <dsp:nvSpPr>
        <dsp:cNvPr id="0" name=""/>
        <dsp:cNvSpPr/>
      </dsp:nvSpPr>
      <dsp:spPr>
        <a:xfrm>
          <a:off x="0" y="2902620"/>
          <a:ext cx="6595996" cy="898340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10- Simplicity - the art of maximizing the amount of work not done - is essential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53" y="2946473"/>
        <a:ext cx="6508290" cy="810634"/>
      </dsp:txXfrm>
    </dsp:sp>
    <dsp:sp modelId="{3DED3590-4D4E-4C20-8D56-B7B6DE25B427}">
      <dsp:nvSpPr>
        <dsp:cNvPr id="0" name=""/>
        <dsp:cNvSpPr/>
      </dsp:nvSpPr>
      <dsp:spPr>
        <a:xfrm>
          <a:off x="0" y="3852801"/>
          <a:ext cx="6595996" cy="898340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11- The best architectures, requirements, and designs emerge from self-organizing teams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43853" y="3896654"/>
        <a:ext cx="6508290" cy="810634"/>
      </dsp:txXfrm>
    </dsp:sp>
    <dsp:sp modelId="{DEE60B82-78F0-48B1-9A9C-A0C1B911785B}">
      <dsp:nvSpPr>
        <dsp:cNvPr id="0" name=""/>
        <dsp:cNvSpPr/>
      </dsp:nvSpPr>
      <dsp:spPr>
        <a:xfrm>
          <a:off x="0" y="4802981"/>
          <a:ext cx="6595996" cy="8983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12- At regular intervals, the team reflects on how to become more effective, then tunes and adjusts its behavior. (Retrospective meetings)</a:t>
          </a:r>
          <a:endParaRPr lang="en-US" sz="1800" kern="1200" dirty="0"/>
        </a:p>
      </dsp:txBody>
      <dsp:txXfrm>
        <a:off x="43853" y="4846834"/>
        <a:ext cx="6508290" cy="81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microsoft.com/office/2018/10/relationships/comments" Target="../comments/modernComment_11D_7434F95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cap="none" dirty="0">
                <a:solidFill>
                  <a:srgbClr val="FFFFFF"/>
                </a:solidFill>
              </a:rPr>
              <a:t>Agile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Microsoft Student </a:t>
            </a:r>
            <a:r>
              <a:rPr lang="en-US" dirty="0" err="1">
                <a:solidFill>
                  <a:srgbClr val="FFFFFF"/>
                </a:solidFill>
              </a:rPr>
              <a:t>Partenars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DA2C2BB9-C1CD-8C50-B520-A86924F9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59" y="272272"/>
            <a:ext cx="4686300" cy="474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A83059-3DFA-94D6-9948-BB2961138E94}"/>
              </a:ext>
            </a:extLst>
          </p:cNvPr>
          <p:cNvSpPr txBox="1"/>
          <p:nvPr/>
        </p:nvSpPr>
        <p:spPr>
          <a:xfrm>
            <a:off x="2951240" y="5754731"/>
            <a:ext cx="68785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/>
              <a:t>Thanks For Your Attention</a:t>
            </a:r>
            <a:endParaRPr lang="ar-EG" sz="4800" b="1" dirty="0"/>
          </a:p>
        </p:txBody>
      </p:sp>
    </p:spTree>
    <p:extLst>
      <p:ext uri="{BB962C8B-B14F-4D97-AF65-F5344CB8AC3E}">
        <p14:creationId xmlns:p14="http://schemas.microsoft.com/office/powerpoint/2010/main" val="24605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85" y="340225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What Is Agile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0F46F-C7AC-5C13-14EB-7D8F5A89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985" y="1691104"/>
            <a:ext cx="9413834" cy="80080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A set of value and principles that guide how we as individuals and organizations think about and act upon the work that we do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</a:t>
            </a:r>
          </a:p>
          <a:p>
            <a:endParaRPr lang="ar-EG" sz="2400" dirty="0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E96D1765-610F-E54B-21E0-8FDBCCB56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4" b="23122"/>
          <a:stretch/>
        </p:blipFill>
        <p:spPr>
          <a:xfrm>
            <a:off x="2512540" y="2818088"/>
            <a:ext cx="6618961" cy="391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7A24B30-B062-6C2B-0957-72EB68E9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153" y="0"/>
            <a:ext cx="12450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49349F8C-DCDA-FBFE-0A09-CF92B825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23" y="2120954"/>
            <a:ext cx="9171754" cy="4184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53BC4-B352-CFD2-72CB-B3C326E6A23A}"/>
              </a:ext>
            </a:extLst>
          </p:cNvPr>
          <p:cNvSpPr txBox="1"/>
          <p:nvPr/>
        </p:nvSpPr>
        <p:spPr>
          <a:xfrm>
            <a:off x="928585" y="853248"/>
            <a:ext cx="5549020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000" spc="1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  <a:ea typeface="+mj-ea"/>
                <a:cs typeface="+mj-cs"/>
              </a:rPr>
              <a:t>The Four Agile Core Values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298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53BC4-B352-CFD2-72CB-B3C326E6A23A}"/>
              </a:ext>
            </a:extLst>
          </p:cNvPr>
          <p:cNvSpPr txBox="1"/>
          <p:nvPr/>
        </p:nvSpPr>
        <p:spPr>
          <a:xfrm>
            <a:off x="643468" y="643467"/>
            <a:ext cx="3415612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Agile Manifesto Principles</a:t>
            </a:r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B3A8CFD4-FA4B-E573-C38E-28DD02EBB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683593"/>
              </p:ext>
            </p:extLst>
          </p:nvPr>
        </p:nvGraphicFramePr>
        <p:xfrm>
          <a:off x="5215004" y="465826"/>
          <a:ext cx="6585931" cy="574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05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53BC4-B352-CFD2-72CB-B3C326E6A23A}"/>
              </a:ext>
            </a:extLst>
          </p:cNvPr>
          <p:cNvSpPr txBox="1"/>
          <p:nvPr/>
        </p:nvSpPr>
        <p:spPr>
          <a:xfrm>
            <a:off x="643468" y="643467"/>
            <a:ext cx="3415612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Agile Manifesto Principles</a:t>
            </a: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E3D7690A-785A-53DB-E682-DBCF5FC36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613597"/>
              </p:ext>
            </p:extLst>
          </p:nvPr>
        </p:nvGraphicFramePr>
        <p:xfrm>
          <a:off x="5215004" y="461131"/>
          <a:ext cx="6595996" cy="575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5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84" y="565990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Scrum Famerwork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0F46F-C7AC-5C13-14EB-7D8F5A89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94" y="2288003"/>
            <a:ext cx="9631253" cy="1835423"/>
          </a:xfrm>
        </p:spPr>
        <p:txBody>
          <a:bodyPr>
            <a:noAutofit/>
          </a:bodyPr>
          <a:lstStyle/>
          <a:p>
            <a:pPr algn="l"/>
            <a:r>
              <a:rPr lang="en-US" sz="2000" b="0" i="0" dirty="0">
                <a:effectLst/>
                <a:latin typeface="Open Sans" panose="020B0606030504020204" pitchFamily="34" charset="0"/>
              </a:rPr>
              <a:t>Scrum is by far the most common Agile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The features are delivered in iterations known as Sprints.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Scrum employs an iterative approach to control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</a:rPr>
              <a:t>Knowledge comes from experience over time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42647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74" y="504127"/>
            <a:ext cx="9720072" cy="1499616"/>
          </a:xfrm>
        </p:spPr>
        <p:txBody>
          <a:bodyPr>
            <a:normAutofit/>
          </a:bodyPr>
          <a:lstStyle/>
          <a:p>
            <a:r>
              <a:rPr lang="en-US" cap="none" dirty="0"/>
              <a:t>Scrum Pillars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47B177E-7356-561D-26B4-B9220D1A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02" y="1748118"/>
            <a:ext cx="6943796" cy="51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2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53" y="788799"/>
            <a:ext cx="9720072" cy="1117639"/>
          </a:xfrm>
        </p:spPr>
        <p:txBody>
          <a:bodyPr>
            <a:normAutofit/>
          </a:bodyPr>
          <a:lstStyle/>
          <a:p>
            <a:r>
              <a:rPr lang="en-US" cap="none" dirty="0"/>
              <a:t>Scrum Values</a:t>
            </a:r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5C430B23-1240-2A57-B1D9-CD51C3B3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55" y="1837143"/>
            <a:ext cx="5226089" cy="48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87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215</TotalTime>
  <Words>317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Tw Cen MT</vt:lpstr>
      <vt:lpstr>Tw Cen MT Condensed</vt:lpstr>
      <vt:lpstr>Wingdings 3</vt:lpstr>
      <vt:lpstr>Integral</vt:lpstr>
      <vt:lpstr>Agile Methodology</vt:lpstr>
      <vt:lpstr>What Is Agile ?</vt:lpstr>
      <vt:lpstr>PowerPoint Presentation</vt:lpstr>
      <vt:lpstr>PowerPoint Presentation</vt:lpstr>
      <vt:lpstr>PowerPoint Presentation</vt:lpstr>
      <vt:lpstr>PowerPoint Presentation</vt:lpstr>
      <vt:lpstr>Scrum Famerwork</vt:lpstr>
      <vt:lpstr>Scrum Pillars</vt:lpstr>
      <vt:lpstr>Scrum Values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</dc:title>
  <dc:creator>كريم حسين عبده جويلى</dc:creator>
  <cp:lastModifiedBy>كريم حسين عبده جويلى</cp:lastModifiedBy>
  <cp:revision>11</cp:revision>
  <dcterms:created xsi:type="dcterms:W3CDTF">2022-12-12T15:01:15Z</dcterms:created>
  <dcterms:modified xsi:type="dcterms:W3CDTF">2022-12-13T13:01:25Z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