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0" r:id="rId3"/>
    <p:sldId id="286" r:id="rId4"/>
    <p:sldId id="291" r:id="rId5"/>
    <p:sldId id="295" r:id="rId6"/>
    <p:sldId id="294" r:id="rId7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400"/>
    <a:srgbClr val="CC9900"/>
    <a:srgbClr val="EA5F00"/>
    <a:srgbClr val="F66400"/>
    <a:srgbClr val="217EFB"/>
    <a:srgbClr val="F5F8F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9" autoAdjust="0"/>
    <p:restoredTop sz="50000" autoAdjust="0"/>
  </p:normalViewPr>
  <p:slideViewPr>
    <p:cSldViewPr>
      <p:cViewPr varScale="1">
        <p:scale>
          <a:sx n="129" d="100"/>
          <a:sy n="129" d="100"/>
        </p:scale>
        <p:origin x="224" y="17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1"/>
            <a:ext cx="4010039" cy="1162051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1"/>
            </a:lvl3pPr>
            <a:lvl4pPr>
              <a:defRPr sz="2701"/>
            </a:lvl4pPr>
            <a:lvl5pPr>
              <a:defRPr sz="2701"/>
            </a:lvl5pPr>
            <a:lvl6pPr>
              <a:defRPr sz="2701"/>
            </a:lvl6pPr>
            <a:lvl7pPr>
              <a:defRPr sz="2701"/>
            </a:lvl7pPr>
            <a:lvl8pPr>
              <a:defRPr sz="2701"/>
            </a:lvl8pPr>
            <a:lvl9pPr>
              <a:defRPr sz="2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2"/>
            <a:ext cx="7313295" cy="566739"/>
          </a:xfrm>
        </p:spPr>
        <p:txBody>
          <a:bodyPr anchor="b"/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0"/>
            <a:ext cx="7313295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38426"/>
            <a:ext cx="10969943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38426"/>
            <a:ext cx="10969943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1">
                <a:solidFill>
                  <a:schemeClr val="tx1">
                    <a:tint val="75000"/>
                  </a:schemeClr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1"/>
            </a:lvl2pPr>
            <a:lvl3pPr>
              <a:defRPr sz="2701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5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5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1" b="1"/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3201"/>
            </a:lvl1pPr>
            <a:lvl2pPr>
              <a:defRPr sz="2701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1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F840202-73D3-4D1E-99C4-5658A767FE1E}"/>
              </a:ext>
            </a:extLst>
          </p:cNvPr>
          <p:cNvSpPr txBox="1">
            <a:spLocks/>
          </p:cNvSpPr>
          <p:nvPr userDrawn="1"/>
        </p:nvSpPr>
        <p:spPr>
          <a:xfrm>
            <a:off x="11613496" y="6336583"/>
            <a:ext cx="350091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23800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9" y="260350"/>
            <a:ext cx="11664949" cy="2883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9007" rtl="0" eaLnBrk="1" latinLnBrk="0" hangingPunct="1">
        <a:spcBef>
          <a:spcPct val="0"/>
        </a:spcBef>
        <a:buNone/>
        <a:defRPr sz="23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7" indent="-457127" algn="l" defTabSz="12190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43" indent="-380939" algn="l" defTabSz="1219007" rtl="0" eaLnBrk="1" latinLnBrk="0" hangingPunct="1">
        <a:spcBef>
          <a:spcPct val="20000"/>
        </a:spcBef>
        <a:buFont typeface="Arial" pitchFamily="34" charset="0"/>
        <a:buChar char="–"/>
        <a:defRPr sz="3201" kern="1200">
          <a:solidFill>
            <a:schemeClr val="tx1"/>
          </a:solidFill>
          <a:latin typeface="+mj-lt"/>
          <a:ea typeface="+mn-ea"/>
          <a:cs typeface="+mn-cs"/>
        </a:defRPr>
      </a:lvl2pPr>
      <a:lvl3pPr marL="152375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3263" indent="-304752" algn="l" defTabSz="121900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66" indent="-304752" algn="l" defTabSz="121900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68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1773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276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0779" indent="-304752" algn="l" defTabSz="1219007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7513" userDrawn="1">
          <p15:clr>
            <a:srgbClr val="F26B43"/>
          </p15:clr>
        </p15:guide>
        <p15:guide id="4" pos="1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/>
          </a:p>
        </p:txBody>
      </p:sp>
      <p:sp>
        <p:nvSpPr>
          <p:cNvPr id="20" name="19 Rectángulo redondeado"/>
          <p:cNvSpPr/>
          <p:nvPr/>
        </p:nvSpPr>
        <p:spPr>
          <a:xfrm>
            <a:off x="2494012" y="1556792"/>
            <a:ext cx="6467270" cy="2293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5" name="4 Rectángulo"/>
          <p:cNvSpPr/>
          <p:nvPr/>
        </p:nvSpPr>
        <p:spPr>
          <a:xfrm>
            <a:off x="2753243" y="1909319"/>
            <a:ext cx="6092825" cy="17540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GT" sz="2399" b="1" dirty="0" smtClean="0">
                <a:solidFill>
                  <a:srgbClr val="376092"/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MINISTERIO DE AMBIENTE Y RECURSS NATURALES</a:t>
            </a:r>
            <a:endParaRPr lang="es-GT" sz="2399" b="1" dirty="0">
              <a:solidFill>
                <a:srgbClr val="376092"/>
              </a:solidFill>
              <a:latin typeface="Arial" pitchFamily="34" charset="0"/>
              <a:ea typeface="Segoe UI Black" pitchFamily="34" charset="0"/>
              <a:cs typeface="Arial" pitchFamily="34" charset="0"/>
            </a:endParaRPr>
          </a:p>
          <a:p>
            <a:pPr algn="ctr"/>
            <a:endParaRPr lang="es-GT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Segoe UI Black" pitchFamily="34" charset="0"/>
              <a:cs typeface="Arial" pitchFamily="34" charset="0"/>
            </a:endParaRPr>
          </a:p>
          <a:p>
            <a:pPr algn="ctr"/>
            <a:r>
              <a:rPr lang="es-GT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Formulación Presupuestaria </a:t>
            </a:r>
          </a:p>
          <a:p>
            <a:pPr algn="ctr"/>
            <a:r>
              <a:rPr lang="es-GT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Segoe UI Black" pitchFamily="34" charset="0"/>
                <a:cs typeface="Arial" pitchFamily="34" charset="0"/>
              </a:rPr>
              <a:t>Multianual 2019-2023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302324" y="6162922"/>
            <a:ext cx="1693092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2399" dirty="0" smtClean="0">
                <a:latin typeface="Arial" panose="020B0604020202020204" pitchFamily="34" charset="0"/>
                <a:cs typeface="Arial" panose="020B0604020202020204" pitchFamily="34" charset="0"/>
              </a:rPr>
              <a:t>Junio </a:t>
            </a:r>
            <a:r>
              <a:rPr lang="es-GT" sz="2399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24773"/>
            <a:ext cx="1532020" cy="15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542" y="170034"/>
            <a:ext cx="250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857" y="386057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I. Análisis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del Presupuesto 2015-2018</a:t>
            </a:r>
            <a:endParaRPr 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9A4A16D0-5A9C-4B45-A8BB-59850E859C99}"/>
              </a:ext>
            </a:extLst>
          </p:cNvPr>
          <p:cNvGrpSpPr/>
          <p:nvPr/>
        </p:nvGrpSpPr>
        <p:grpSpPr>
          <a:xfrm>
            <a:off x="3590268" y="3976997"/>
            <a:ext cx="228976" cy="228976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>
                  <a16:creationId xmlns:a16="http://schemas.microsoft.com/office/drawing/2014/main" xmlns="" id="{5E7F0A8F-8544-44A6-BCF8-0A11E695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3616326"/>
              <a:ext cx="90488" cy="3460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5" name="Rectangle 95">
              <a:extLst>
                <a:ext uri="{FF2B5EF4-FFF2-40B4-BE49-F238E27FC236}">
                  <a16:creationId xmlns:a16="http://schemas.microsoft.com/office/drawing/2014/main" xmlns="" id="{0A038215-BE4E-4123-8DCB-8AA85592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3736976"/>
              <a:ext cx="90488" cy="2254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6" name="Line 96">
              <a:extLst>
                <a:ext uri="{FF2B5EF4-FFF2-40B4-BE49-F238E27FC236}">
                  <a16:creationId xmlns:a16="http://schemas.microsoft.com/office/drawing/2014/main" xmlns="" id="{AFF25812-199C-45A3-BA3A-F2CB1E0A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3933826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7" name="Line 97">
              <a:extLst>
                <a:ext uri="{FF2B5EF4-FFF2-40B4-BE49-F238E27FC236}">
                  <a16:creationId xmlns:a16="http://schemas.microsoft.com/office/drawing/2014/main" xmlns="" id="{B2A1C214-1C4A-4BE4-8B9E-2971BED01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3646489"/>
              <a:ext cx="0" cy="1968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8" name="Rectangle 98">
              <a:extLst>
                <a:ext uri="{FF2B5EF4-FFF2-40B4-BE49-F238E27FC236}">
                  <a16:creationId xmlns:a16="http://schemas.microsoft.com/office/drawing/2014/main" xmlns="" id="{B8529BB1-A46D-47EB-A314-F20A5521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6" y="3873501"/>
              <a:ext cx="30163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9" name="Line 99">
              <a:extLst>
                <a:ext uri="{FF2B5EF4-FFF2-40B4-BE49-F238E27FC236}">
                  <a16:creationId xmlns:a16="http://schemas.microsoft.com/office/drawing/2014/main" xmlns="" id="{1DB15AB5-7252-484C-90F8-A6B513FB9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1" y="3767139"/>
              <a:ext cx="0" cy="1365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xmlns="" id="{A7D03B7C-A6B5-4A62-AD5E-625D076C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1" y="3706814"/>
              <a:ext cx="0" cy="2111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3" name="Rectangle 101">
              <a:extLst>
                <a:ext uri="{FF2B5EF4-FFF2-40B4-BE49-F238E27FC236}">
                  <a16:creationId xmlns:a16="http://schemas.microsoft.com/office/drawing/2014/main" xmlns="" id="{0839DEE7-A9F5-4A8E-B729-22235939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2364"/>
              <a:ext cx="60325" cy="300038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4" name="Freeform 102">
              <a:extLst>
                <a:ext uri="{FF2B5EF4-FFF2-40B4-BE49-F238E27FC236}">
                  <a16:creationId xmlns:a16="http://schemas.microsoft.com/office/drawing/2014/main" xmlns="" id="{CF97EB3E-8D3C-41B9-81B9-4A816697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3662364"/>
              <a:ext cx="120650" cy="300038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84D9FFFE-2936-491C-9BB3-87379CE1F3D9}"/>
              </a:ext>
            </a:extLst>
          </p:cNvPr>
          <p:cNvGrpSpPr/>
          <p:nvPr/>
        </p:nvGrpSpPr>
        <p:grpSpPr>
          <a:xfrm>
            <a:off x="3594996" y="1071046"/>
            <a:ext cx="219523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:a16="http://schemas.microsoft.com/office/drawing/2014/main" xmlns="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0" name="Line 289">
              <a:extLst>
                <a:ext uri="{FF2B5EF4-FFF2-40B4-BE49-F238E27FC236}">
                  <a16:creationId xmlns:a16="http://schemas.microsoft.com/office/drawing/2014/main" xmlns="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xmlns="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xmlns="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xmlns="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7" name="Line 293">
              <a:extLst>
                <a:ext uri="{FF2B5EF4-FFF2-40B4-BE49-F238E27FC236}">
                  <a16:creationId xmlns:a16="http://schemas.microsoft.com/office/drawing/2014/main" xmlns="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xmlns="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EB85DED6-B069-4A37-B375-10AF5FA9F06F}"/>
              </a:ext>
            </a:extLst>
          </p:cNvPr>
          <p:cNvGrpSpPr/>
          <p:nvPr/>
        </p:nvGrpSpPr>
        <p:grpSpPr>
          <a:xfrm>
            <a:off x="11520110" y="1036344"/>
            <a:ext cx="228976" cy="228976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xmlns="" id="{493FE6A8-C2BF-4EF9-AD83-D92FD668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:a16="http://schemas.microsoft.com/office/drawing/2014/main" xmlns="" id="{A02FA930-89AC-4CB8-B9ED-D53FF524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:a16="http://schemas.microsoft.com/office/drawing/2014/main" xmlns="" id="{55CC26BA-27C9-44E7-AE5D-31FBC7E4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:a16="http://schemas.microsoft.com/office/drawing/2014/main" xmlns="" id="{E1F523BB-7165-42B8-805A-0D5ED816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:a16="http://schemas.microsoft.com/office/drawing/2014/main" xmlns="" id="{83AEFE35-0942-4699-ADD5-1FF2EB83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9" name="Freeform 370">
              <a:extLst>
                <a:ext uri="{FF2B5EF4-FFF2-40B4-BE49-F238E27FC236}">
                  <a16:creationId xmlns:a16="http://schemas.microsoft.com/office/drawing/2014/main" xmlns="" id="{33CDBE5D-A7CA-4BA6-9B57-5101140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:a16="http://schemas.microsoft.com/office/drawing/2014/main" xmlns="" id="{4AC57021-72F1-4BFB-86B0-E3436964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/>
          </a:p>
        </p:txBody>
      </p:sp>
      <p:grpSp>
        <p:nvGrpSpPr>
          <p:cNvPr id="146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9524077" y="492413"/>
            <a:ext cx="2577703" cy="320155"/>
            <a:chOff x="9062519" y="1142200"/>
            <a:chExt cx="2577703" cy="320154"/>
          </a:xfrm>
        </p:grpSpPr>
        <p:grpSp>
          <p:nvGrpSpPr>
            <p:cNvPr id="147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149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0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1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52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162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148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Consideraciones</a:t>
              </a:r>
            </a:p>
          </p:txBody>
        </p:sp>
      </p:grpSp>
      <p:sp>
        <p:nvSpPr>
          <p:cNvPr id="163" name="TextBox 132">
            <a:extLst>
              <a:ext uri="{FF2B5EF4-FFF2-40B4-BE49-F238E27FC236}">
                <a16:creationId xmlns:a16="http://schemas.microsoft.com/office/drawing/2014/main" xmlns="" id="{2EB2C6A5-F4E5-442D-B6CF-FD321B1C1E6F}"/>
              </a:ext>
            </a:extLst>
          </p:cNvPr>
          <p:cNvSpPr txBox="1"/>
          <p:nvPr/>
        </p:nvSpPr>
        <p:spPr>
          <a:xfrm>
            <a:off x="9740822" y="2206752"/>
            <a:ext cx="9650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DIRECTOS</a:t>
            </a:r>
            <a:endParaRPr lang="en-IN" sz="1600" b="1">
              <a:solidFill>
                <a:schemeClr val="bg1"/>
              </a:solidFill>
            </a:endParaRPr>
          </a:p>
        </p:txBody>
      </p:sp>
      <p:sp>
        <p:nvSpPr>
          <p:cNvPr id="164" name="TextBox 132">
            <a:extLst>
              <a:ext uri="{FF2B5EF4-FFF2-40B4-BE49-F238E27FC236}">
                <a16:creationId xmlns:a16="http://schemas.microsoft.com/office/drawing/2014/main" xmlns="" id="{2EB2C6A5-F4E5-442D-B6CF-FD321B1C1E6F}"/>
              </a:ext>
            </a:extLst>
          </p:cNvPr>
          <p:cNvSpPr txBox="1"/>
          <p:nvPr/>
        </p:nvSpPr>
        <p:spPr>
          <a:xfrm>
            <a:off x="10990958" y="2212067"/>
            <a:ext cx="1081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b="1">
                <a:solidFill>
                  <a:schemeClr val="bg1"/>
                </a:solidFill>
              </a:rPr>
              <a:t>INDIRECTOS</a:t>
            </a:r>
            <a:endParaRPr lang="en-IN" sz="1600" b="1">
              <a:solidFill>
                <a:schemeClr val="bg1"/>
              </a:solidFill>
            </a:endParaRPr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xmlns="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409940" y="508589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2" y="1538184"/>
            <a:ext cx="2998068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Indicadores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96590" y="3297188"/>
            <a:ext cx="2258045" cy="578882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Ejecución Promedio: </a:t>
            </a:r>
            <a:r>
              <a:rPr lang="es-G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86%; Q.376.3 </a:t>
            </a:r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millones</a:t>
            </a:r>
          </a:p>
        </p:txBody>
      </p:sp>
      <p:sp>
        <p:nvSpPr>
          <p:cNvPr id="140" name="139 CuadroTexto"/>
          <p:cNvSpPr txBox="1"/>
          <p:nvPr/>
        </p:nvSpPr>
        <p:spPr>
          <a:xfrm>
            <a:off x="314484" y="4200946"/>
            <a:ext cx="2258045" cy="340519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Funcionamiento: 88%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95838" y="2393429"/>
            <a:ext cx="2258045" cy="578882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Presupuesto promedio: </a:t>
            </a:r>
            <a:r>
              <a:rPr lang="es-G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Q151.9 </a:t>
            </a:r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millones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314484" y="4866342"/>
            <a:ext cx="2258045" cy="578882"/>
          </a:xfrm>
          <a:prstGeom prst="round2DiagRect">
            <a:avLst/>
          </a:prstGeom>
          <a:noFill/>
          <a:ln w="2857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Meta de Ejecución 2018: + </a:t>
            </a:r>
            <a:r>
              <a:rPr lang="es-G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14% </a:t>
            </a:r>
            <a:r>
              <a:rPr lang="es-GT" sz="1400" dirty="0">
                <a:latin typeface="Arial" panose="020B0604020202020204" pitchFamily="34" charset="0"/>
                <a:cs typeface="Arial" panose="020B0604020202020204" pitchFamily="34" charset="0"/>
              </a:rPr>
              <a:t>respecto a 2017</a:t>
            </a:r>
          </a:p>
        </p:txBody>
      </p:sp>
      <p:cxnSp>
        <p:nvCxnSpPr>
          <p:cNvPr id="186" name="Straight Connector 305">
            <a:extLst>
              <a:ext uri="{FF2B5EF4-FFF2-40B4-BE49-F238E27FC236}">
                <a16:creationId xmlns:a16="http://schemas.microsoft.com/office/drawing/2014/main" xmlns="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2950733" y="530845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9602895" y="1110959"/>
            <a:ext cx="2316350" cy="4773241"/>
          </a:xfrm>
          <a:prstGeom prst="roundRect">
            <a:avLst>
              <a:gd name="adj" fmla="val 107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80977" indent="-180977" algn="ctr">
              <a:buFont typeface="Arial" panose="020B0604020202020204" pitchFamily="34" charset="0"/>
              <a:buChar char="•"/>
            </a:pPr>
            <a:r>
              <a:rPr lang="es-GT" sz="1800" dirty="0" smtClean="0">
                <a:latin typeface="Arial" pitchFamily="34" charset="0"/>
                <a:cs typeface="Arial" pitchFamily="34" charset="0"/>
              </a:rPr>
              <a:t>Fortalecimiento de los procesos de compra para la ejecución</a:t>
            </a:r>
          </a:p>
          <a:p>
            <a:pPr marL="180977" indent="-180977" algn="ctr">
              <a:buFont typeface="Arial" panose="020B0604020202020204" pitchFamily="34" charset="0"/>
              <a:buChar char="•"/>
            </a:pPr>
            <a:r>
              <a:rPr lang="es-GT" sz="1800" dirty="0" smtClean="0">
                <a:latin typeface="Arial" pitchFamily="34" charset="0"/>
                <a:cs typeface="Arial" pitchFamily="34" charset="0"/>
              </a:rPr>
              <a:t>Fortalecimiento de las centros de costo para la ejecución</a:t>
            </a:r>
          </a:p>
          <a:p>
            <a:pPr marL="180977" indent="-180977" algn="ctr">
              <a:buFont typeface="Arial" panose="020B0604020202020204" pitchFamily="34" charset="0"/>
              <a:buChar char="•"/>
            </a:pPr>
            <a:r>
              <a:rPr lang="es-GT" sz="1800" dirty="0" smtClean="0">
                <a:latin typeface="Arial" pitchFamily="34" charset="0"/>
                <a:cs typeface="Arial" pitchFamily="34" charset="0"/>
              </a:rPr>
              <a:t>Brindar procesos de capacitación y gestión a las dependencias del MARN en materia de presupuesto por resultados</a:t>
            </a:r>
            <a:endParaRPr lang="es-GT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3430116" y="5373216"/>
            <a:ext cx="37444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366220" y="5445224"/>
            <a:ext cx="212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Devengado (ejecutado)</a:t>
            </a:r>
            <a:endParaRPr lang="es-ES" sz="1600" dirty="0"/>
          </a:p>
        </p:txBody>
      </p:sp>
      <p:cxnSp>
        <p:nvCxnSpPr>
          <p:cNvPr id="54" name="Conector recto 53"/>
          <p:cNvCxnSpPr/>
          <p:nvPr/>
        </p:nvCxnSpPr>
        <p:spPr>
          <a:xfrm>
            <a:off x="7403157" y="5396510"/>
            <a:ext cx="1224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7434442" y="5431344"/>
            <a:ext cx="82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Vigente</a:t>
            </a:r>
            <a:endParaRPr lang="es-ES" sz="1600" dirty="0"/>
          </a:p>
        </p:txBody>
      </p:sp>
      <p:pic>
        <p:nvPicPr>
          <p:cNvPr id="57" name="5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6" y="1076258"/>
            <a:ext cx="5931619" cy="4185670"/>
          </a:xfrm>
          <a:prstGeom prst="rect">
            <a:avLst/>
          </a:prstGeom>
          <a:noFill/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24773"/>
            <a:ext cx="1151267" cy="11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542" y="170034"/>
            <a:ext cx="250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857" y="386057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I. Análisis</a:t>
            </a:r>
            <a:r>
              <a:rPr lang="en-US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del Presupuesto 2015-2018</a:t>
            </a:r>
            <a:endParaRPr lang="en-US" sz="2000" dirty="0"/>
          </a:p>
        </p:txBody>
      </p: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/>
          </a:p>
        </p:txBody>
      </p:sp>
      <p:sp>
        <p:nvSpPr>
          <p:cNvPr id="3" name="2 Rectángulo redondeado"/>
          <p:cNvSpPr/>
          <p:nvPr/>
        </p:nvSpPr>
        <p:spPr>
          <a:xfrm>
            <a:off x="155575" y="5445224"/>
            <a:ext cx="11843494" cy="11521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endParaRPr lang="es-GT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s-GT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GT" sz="2000" dirty="0" smtClean="0"/>
              <a:t>Aumento en la atención de la gestión ambiental 24/365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GT" sz="2000" dirty="0" smtClean="0"/>
              <a:t>Política de Educación Ambiental y procesos de capacitación ambiental a nivel nacional</a:t>
            </a:r>
          </a:p>
          <a:p>
            <a:pPr algn="ctr"/>
            <a:endParaRPr lang="es-GT" sz="2399" dirty="0"/>
          </a:p>
        </p:txBody>
      </p:sp>
      <p:grpSp>
        <p:nvGrpSpPr>
          <p:cNvPr id="36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276187" y="5517235"/>
            <a:ext cx="2577703" cy="320155"/>
            <a:chOff x="9062519" y="1142200"/>
            <a:chExt cx="2577703" cy="320154"/>
          </a:xfrm>
        </p:grpSpPr>
        <p:grpSp>
          <p:nvGrpSpPr>
            <p:cNvPr id="37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39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0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1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2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3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38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Logros alcanzados</a:t>
              </a:r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405780" y="5085184"/>
            <a:ext cx="4176464" cy="276999"/>
            <a:chOff x="3430116" y="5373216"/>
            <a:chExt cx="5400600" cy="276999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3430116" y="5373216"/>
              <a:ext cx="374441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3988799" y="5373216"/>
              <a:ext cx="2123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Devengado (ejecutado)</a:t>
              </a:r>
              <a:endParaRPr lang="es-ES" sz="1200" dirty="0"/>
            </a:p>
          </p:txBody>
        </p:sp>
        <p:cxnSp>
          <p:nvCxnSpPr>
            <p:cNvPr id="20" name="Conector recto 19"/>
            <p:cNvCxnSpPr/>
            <p:nvPr/>
          </p:nvCxnSpPr>
          <p:spPr>
            <a:xfrm>
              <a:off x="7606580" y="5373216"/>
              <a:ext cx="122413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7713350" y="5373216"/>
              <a:ext cx="868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Vigente</a:t>
              </a:r>
              <a:endParaRPr lang="es-ES" sz="1200" dirty="0"/>
            </a:p>
          </p:txBody>
        </p:sp>
      </p:grpSp>
      <p:pic>
        <p:nvPicPr>
          <p:cNvPr id="31" name="3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7" y="1212488"/>
            <a:ext cx="5606653" cy="387269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43" y="1247043"/>
            <a:ext cx="5540381" cy="383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24773"/>
            <a:ext cx="1151267" cy="11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24773"/>
            <a:ext cx="1151267" cy="11512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542" y="170034"/>
            <a:ext cx="2501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857" y="386057"/>
            <a:ext cx="5181113" cy="522664"/>
          </a:xfrm>
        </p:spPr>
        <p:txBody>
          <a:bodyPr/>
          <a:lstStyle/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II. Continuidad de Programas 2019-2023</a:t>
            </a:r>
            <a:endParaRPr lang="en-US" sz="20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9A4A16D0-5A9C-4B45-A8BB-59850E859C99}"/>
              </a:ext>
            </a:extLst>
          </p:cNvPr>
          <p:cNvGrpSpPr/>
          <p:nvPr/>
        </p:nvGrpSpPr>
        <p:grpSpPr>
          <a:xfrm>
            <a:off x="3578219" y="3714027"/>
            <a:ext cx="228976" cy="228976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>
                  <a16:creationId xmlns:a16="http://schemas.microsoft.com/office/drawing/2014/main" xmlns="" id="{5E7F0A8F-8544-44A6-BCF8-0A11E695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3616326"/>
              <a:ext cx="90488" cy="3460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5" name="Rectangle 95">
              <a:extLst>
                <a:ext uri="{FF2B5EF4-FFF2-40B4-BE49-F238E27FC236}">
                  <a16:creationId xmlns:a16="http://schemas.microsoft.com/office/drawing/2014/main" xmlns="" id="{0A038215-BE4E-4123-8DCB-8AA85592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3736976"/>
              <a:ext cx="90488" cy="2254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6" name="Line 96">
              <a:extLst>
                <a:ext uri="{FF2B5EF4-FFF2-40B4-BE49-F238E27FC236}">
                  <a16:creationId xmlns:a16="http://schemas.microsoft.com/office/drawing/2014/main" xmlns="" id="{AFF25812-199C-45A3-BA3A-F2CB1E0A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3933826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7" name="Line 97">
              <a:extLst>
                <a:ext uri="{FF2B5EF4-FFF2-40B4-BE49-F238E27FC236}">
                  <a16:creationId xmlns:a16="http://schemas.microsoft.com/office/drawing/2014/main" xmlns="" id="{B2A1C214-1C4A-4BE4-8B9E-2971BED01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3646489"/>
              <a:ext cx="0" cy="1968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8" name="Rectangle 98">
              <a:extLst>
                <a:ext uri="{FF2B5EF4-FFF2-40B4-BE49-F238E27FC236}">
                  <a16:creationId xmlns:a16="http://schemas.microsoft.com/office/drawing/2014/main" xmlns="" id="{B8529BB1-A46D-47EB-A314-F20A5521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6" y="3873501"/>
              <a:ext cx="30163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79" name="Line 99">
              <a:extLst>
                <a:ext uri="{FF2B5EF4-FFF2-40B4-BE49-F238E27FC236}">
                  <a16:creationId xmlns:a16="http://schemas.microsoft.com/office/drawing/2014/main" xmlns="" id="{1DB15AB5-7252-484C-90F8-A6B513FB9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1" y="3767139"/>
              <a:ext cx="0" cy="1365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xmlns="" id="{A7D03B7C-A6B5-4A62-AD5E-625D076C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1" y="3706814"/>
              <a:ext cx="0" cy="2111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3" name="Rectangle 101">
              <a:extLst>
                <a:ext uri="{FF2B5EF4-FFF2-40B4-BE49-F238E27FC236}">
                  <a16:creationId xmlns:a16="http://schemas.microsoft.com/office/drawing/2014/main" xmlns="" id="{0839DEE7-A9F5-4A8E-B729-22235939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2364"/>
              <a:ext cx="60325" cy="300038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84" name="Freeform 102">
              <a:extLst>
                <a:ext uri="{FF2B5EF4-FFF2-40B4-BE49-F238E27FC236}">
                  <a16:creationId xmlns:a16="http://schemas.microsoft.com/office/drawing/2014/main" xmlns="" id="{CF97EB3E-8D3C-41B9-81B9-4A816697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3662364"/>
              <a:ext cx="120650" cy="300038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84D9FFFE-2936-491C-9BB3-87379CE1F3D9}"/>
              </a:ext>
            </a:extLst>
          </p:cNvPr>
          <p:cNvGrpSpPr/>
          <p:nvPr/>
        </p:nvGrpSpPr>
        <p:grpSpPr>
          <a:xfrm>
            <a:off x="3594996" y="1071046"/>
            <a:ext cx="219523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:a16="http://schemas.microsoft.com/office/drawing/2014/main" xmlns="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0" name="Line 289">
              <a:extLst>
                <a:ext uri="{FF2B5EF4-FFF2-40B4-BE49-F238E27FC236}">
                  <a16:creationId xmlns:a16="http://schemas.microsoft.com/office/drawing/2014/main" xmlns="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xmlns="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xmlns="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xmlns="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7" name="Line 293">
              <a:extLst>
                <a:ext uri="{FF2B5EF4-FFF2-40B4-BE49-F238E27FC236}">
                  <a16:creationId xmlns:a16="http://schemas.microsoft.com/office/drawing/2014/main" xmlns="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xmlns="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EB85DED6-B069-4A37-B375-10AF5FA9F06F}"/>
              </a:ext>
            </a:extLst>
          </p:cNvPr>
          <p:cNvGrpSpPr/>
          <p:nvPr/>
        </p:nvGrpSpPr>
        <p:grpSpPr>
          <a:xfrm>
            <a:off x="11520110" y="1036344"/>
            <a:ext cx="228976" cy="228976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xmlns="" id="{493FE6A8-C2BF-4EF9-AD83-D92FD668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:a16="http://schemas.microsoft.com/office/drawing/2014/main" xmlns="" id="{A02FA930-89AC-4CB8-B9ED-D53FF524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:a16="http://schemas.microsoft.com/office/drawing/2014/main" xmlns="" id="{55CC26BA-27C9-44E7-AE5D-31FBC7E4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:a16="http://schemas.microsoft.com/office/drawing/2014/main" xmlns="" id="{E1F523BB-7165-42B8-805A-0D5ED816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:a16="http://schemas.microsoft.com/office/drawing/2014/main" xmlns="" id="{83AEFE35-0942-4699-ADD5-1FF2EB83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09" name="Freeform 370">
              <a:extLst>
                <a:ext uri="{FF2B5EF4-FFF2-40B4-BE49-F238E27FC236}">
                  <a16:creationId xmlns:a16="http://schemas.microsoft.com/office/drawing/2014/main" xmlns="" id="{33CDBE5D-A7CA-4BA6-9B57-5101140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:a16="http://schemas.microsoft.com/office/drawing/2014/main" xmlns="" id="{4AC57021-72F1-4BFB-86B0-E3436964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7" name="AutoShape 2" descr="Resultado de imagen para construcciÃ³n de portal de datos abier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 sz="2399"/>
          </a:p>
        </p:txBody>
      </p:sp>
      <p:grpSp>
        <p:nvGrpSpPr>
          <p:cNvPr id="51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9417192" y="508301"/>
            <a:ext cx="2577703" cy="320155"/>
            <a:chOff x="9062519" y="1142200"/>
            <a:chExt cx="2577703" cy="320154"/>
          </a:xfrm>
        </p:grpSpPr>
        <p:grpSp>
          <p:nvGrpSpPr>
            <p:cNvPr id="52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54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6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7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58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53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Metas Físicas</a:t>
              </a:r>
            </a:p>
          </p:txBody>
        </p:sp>
      </p:grpSp>
      <p:grpSp>
        <p:nvGrpSpPr>
          <p:cNvPr id="63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141170" y="5589241"/>
            <a:ext cx="2577703" cy="698685"/>
            <a:chOff x="9062519" y="1142200"/>
            <a:chExt cx="2577703" cy="698685"/>
          </a:xfrm>
        </p:grpSpPr>
        <p:grpSp>
          <p:nvGrpSpPr>
            <p:cNvPr id="64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67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68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69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70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71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65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El Aumento entre escenarios 2019 se destina a cobertura o calidad?</a:t>
              </a:r>
            </a:p>
          </p:txBody>
        </p:sp>
      </p:grpSp>
      <p:sp>
        <p:nvSpPr>
          <p:cNvPr id="72" name="71 Rectángulo redondeado"/>
          <p:cNvSpPr/>
          <p:nvPr/>
        </p:nvSpPr>
        <p:spPr>
          <a:xfrm>
            <a:off x="2998068" y="5794635"/>
            <a:ext cx="8996827" cy="88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000" dirty="0" smtClean="0"/>
              <a:t>Para dar cobertura a la gestión ambiental a nivel nacional, considerando procesos de dictámenes, inspecciones, auditorias ambientales, control y vigilancia ambiental</a:t>
            </a:r>
            <a:endParaRPr lang="es-GT" sz="2000" dirty="0"/>
          </a:p>
        </p:txBody>
      </p:sp>
      <p:sp>
        <p:nvSpPr>
          <p:cNvPr id="3" name="2 Flecha doblada"/>
          <p:cNvSpPr/>
          <p:nvPr/>
        </p:nvSpPr>
        <p:spPr>
          <a:xfrm flipV="1">
            <a:off x="2618329" y="6323812"/>
            <a:ext cx="289067" cy="2949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9" y="1121462"/>
            <a:ext cx="8620393" cy="42818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496" y="910876"/>
            <a:ext cx="2523618" cy="14085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496" y="2401827"/>
            <a:ext cx="2523618" cy="145248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3496" y="3936729"/>
            <a:ext cx="2495764" cy="14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dondear rectángulo de esquina diagonal"/>
          <p:cNvSpPr/>
          <p:nvPr/>
        </p:nvSpPr>
        <p:spPr>
          <a:xfrm>
            <a:off x="77610" y="5021410"/>
            <a:ext cx="5832647" cy="161337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8430F1F-B2B8-4057-8B9A-C4C05754F266}"/>
              </a:ext>
            </a:extLst>
          </p:cNvPr>
          <p:cNvSpPr/>
          <p:nvPr/>
        </p:nvSpPr>
        <p:spPr>
          <a:xfrm>
            <a:off x="165631" y="116632"/>
            <a:ext cx="3096345" cy="460851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599ED10-924A-4ED5-804F-B04CD85D6640}"/>
              </a:ext>
            </a:extLst>
          </p:cNvPr>
          <p:cNvGrpSpPr/>
          <p:nvPr/>
        </p:nvGrpSpPr>
        <p:grpSpPr>
          <a:xfrm>
            <a:off x="278038" y="256753"/>
            <a:ext cx="2797967" cy="3776648"/>
            <a:chOff x="418793" y="808424"/>
            <a:chExt cx="2315033" cy="36649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E12B17D2-FAF7-48D2-97AA-420AF6DA83DE}"/>
                </a:ext>
              </a:extLst>
            </p:cNvPr>
            <p:cNvGrpSpPr/>
            <p:nvPr/>
          </p:nvGrpSpPr>
          <p:grpSpPr>
            <a:xfrm>
              <a:off x="418793" y="808424"/>
              <a:ext cx="2268774" cy="1223926"/>
              <a:chOff x="418793" y="511762"/>
              <a:chExt cx="2268774" cy="122392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950432" y="1108467"/>
                <a:ext cx="1598000" cy="627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RECURSOS NATURALES HOY Y PARA EL FUTURO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22B0D82B-B36E-49C0-AB3B-425AADE30200}"/>
                  </a:ext>
                </a:extLst>
              </p:cNvPr>
              <p:cNvSpPr/>
              <p:nvPr/>
            </p:nvSpPr>
            <p:spPr>
              <a:xfrm>
                <a:off x="418793" y="511762"/>
                <a:ext cx="2268774" cy="52715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Estratégica K’ATUN 2032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A1DE0737-5622-4237-8D5E-E6A7A9F58C23}"/>
                </a:ext>
              </a:extLst>
            </p:cNvPr>
            <p:cNvGrpSpPr/>
            <p:nvPr/>
          </p:nvGrpSpPr>
          <p:grpSpPr>
            <a:xfrm>
              <a:off x="444335" y="2190364"/>
              <a:ext cx="2289491" cy="900797"/>
              <a:chOff x="444335" y="1970555"/>
              <a:chExt cx="2289491" cy="90079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1FD5AC02-6ADB-4989-B27F-540305DD8A5F}"/>
                  </a:ext>
                </a:extLst>
              </p:cNvPr>
              <p:cNvGrpSpPr/>
              <p:nvPr/>
            </p:nvGrpSpPr>
            <p:grpSpPr>
              <a:xfrm>
                <a:off x="444335" y="1970555"/>
                <a:ext cx="2289491" cy="760363"/>
                <a:chOff x="444335" y="1939383"/>
                <a:chExt cx="2289491" cy="760363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950432" y="2490672"/>
                  <a:ext cx="1783394" cy="2090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Fomento al Turismo</a:t>
                  </a:r>
                  <a:endPara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C7173C3-8810-4030-B08B-66DEA5D71564}"/>
                    </a:ext>
                  </a:extLst>
                </p:cNvPr>
                <p:cNvSpPr/>
                <p:nvPr/>
              </p:nvSpPr>
              <p:spPr>
                <a:xfrm>
                  <a:off x="444335" y="1939383"/>
                  <a:ext cx="2210601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Prioridad Presidencial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xmlns="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701844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xmlns="" id="{8757E3B4-59E7-42F5-A20F-3692A7C8A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7252" y="4317610"/>
              <a:ext cx="156484" cy="155798"/>
            </a:xfrm>
            <a:custGeom>
              <a:avLst/>
              <a:gdLst>
                <a:gd name="T0" fmla="*/ 76 w 96"/>
                <a:gd name="T1" fmla="*/ 13 h 96"/>
                <a:gd name="T2" fmla="*/ 61 w 96"/>
                <a:gd name="T3" fmla="*/ 15 h 96"/>
                <a:gd name="T4" fmla="*/ 60 w 96"/>
                <a:gd name="T5" fmla="*/ 17 h 96"/>
                <a:gd name="T6" fmla="*/ 44 w 96"/>
                <a:gd name="T7" fmla="*/ 32 h 96"/>
                <a:gd name="T8" fmla="*/ 42 w 96"/>
                <a:gd name="T9" fmla="*/ 0 h 96"/>
                <a:gd name="T10" fmla="*/ 16 w 96"/>
                <a:gd name="T11" fmla="*/ 2 h 96"/>
                <a:gd name="T12" fmla="*/ 2 w 96"/>
                <a:gd name="T13" fmla="*/ 12 h 96"/>
                <a:gd name="T14" fmla="*/ 0 w 96"/>
                <a:gd name="T15" fmla="*/ 94 h 96"/>
                <a:gd name="T16" fmla="*/ 18 w 96"/>
                <a:gd name="T17" fmla="*/ 96 h 96"/>
                <a:gd name="T18" fmla="*/ 66 w 96"/>
                <a:gd name="T19" fmla="*/ 96 h 96"/>
                <a:gd name="T20" fmla="*/ 68 w 96"/>
                <a:gd name="T21" fmla="*/ 48 h 96"/>
                <a:gd name="T22" fmla="*/ 82 w 96"/>
                <a:gd name="T23" fmla="*/ 96 h 96"/>
                <a:gd name="T24" fmla="*/ 94 w 96"/>
                <a:gd name="T25" fmla="*/ 93 h 96"/>
                <a:gd name="T26" fmla="*/ 12 w 96"/>
                <a:gd name="T27" fmla="*/ 82 h 96"/>
                <a:gd name="T28" fmla="*/ 8 w 96"/>
                <a:gd name="T29" fmla="*/ 82 h 96"/>
                <a:gd name="T30" fmla="*/ 10 w 96"/>
                <a:gd name="T31" fmla="*/ 24 h 96"/>
                <a:gd name="T32" fmla="*/ 12 w 96"/>
                <a:gd name="T33" fmla="*/ 82 h 96"/>
                <a:gd name="T34" fmla="*/ 30 w 96"/>
                <a:gd name="T35" fmla="*/ 8 h 96"/>
                <a:gd name="T36" fmla="*/ 32 w 96"/>
                <a:gd name="T37" fmla="*/ 62 h 96"/>
                <a:gd name="T38" fmla="*/ 28 w 96"/>
                <a:gd name="T39" fmla="*/ 62 h 96"/>
                <a:gd name="T40" fmla="*/ 36 w 96"/>
                <a:gd name="T41" fmla="*/ 86 h 96"/>
                <a:gd name="T42" fmla="*/ 26 w 96"/>
                <a:gd name="T43" fmla="*/ 88 h 96"/>
                <a:gd name="T44" fmla="*/ 24 w 96"/>
                <a:gd name="T45" fmla="*/ 70 h 96"/>
                <a:gd name="T46" fmla="*/ 34 w 96"/>
                <a:gd name="T47" fmla="*/ 68 h 96"/>
                <a:gd name="T48" fmla="*/ 36 w 96"/>
                <a:gd name="T49" fmla="*/ 86 h 96"/>
                <a:gd name="T50" fmla="*/ 54 w 96"/>
                <a:gd name="T51" fmla="*/ 40 h 96"/>
                <a:gd name="T52" fmla="*/ 56 w 96"/>
                <a:gd name="T53" fmla="*/ 78 h 96"/>
                <a:gd name="T54" fmla="*/ 52 w 96"/>
                <a:gd name="T55" fmla="*/ 78 h 96"/>
                <a:gd name="T56" fmla="*/ 58 w 96"/>
                <a:gd name="T57" fmla="*/ 88 h 96"/>
                <a:gd name="T58" fmla="*/ 48 w 96"/>
                <a:gd name="T59" fmla="*/ 86 h 96"/>
                <a:gd name="T60" fmla="*/ 58 w 96"/>
                <a:gd name="T61" fmla="*/ 84 h 96"/>
                <a:gd name="T62" fmla="*/ 58 w 96"/>
                <a:gd name="T6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96">
                  <a:moveTo>
                    <a:pt x="96" y="90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5" y="12"/>
                    <a:pt x="74" y="11"/>
                    <a:pt x="73" y="12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0" y="16"/>
                  </a:cubicBezTo>
                  <a:cubicBezTo>
                    <a:pt x="60" y="16"/>
                    <a:pt x="60" y="17"/>
                    <a:pt x="60" y="1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7" y="96"/>
                    <a:pt x="68" y="95"/>
                    <a:pt x="68" y="94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5"/>
                    <a:pt x="81" y="96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5" y="93"/>
                    <a:pt x="96" y="92"/>
                    <a:pt x="96" y="90"/>
                  </a:cubicBezTo>
                  <a:close/>
                  <a:moveTo>
                    <a:pt x="12" y="82"/>
                  </a:moveTo>
                  <a:cubicBezTo>
                    <a:pt x="12" y="83"/>
                    <a:pt x="11" y="84"/>
                    <a:pt x="10" y="84"/>
                  </a:cubicBezTo>
                  <a:cubicBezTo>
                    <a:pt x="9" y="84"/>
                    <a:pt x="8" y="83"/>
                    <a:pt x="8" y="8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9" y="24"/>
                    <a:pt x="10" y="24"/>
                  </a:cubicBezTo>
                  <a:cubicBezTo>
                    <a:pt x="11" y="24"/>
                    <a:pt x="12" y="25"/>
                    <a:pt x="12" y="26"/>
                  </a:cubicBezTo>
                  <a:lnTo>
                    <a:pt x="12" y="82"/>
                  </a:lnTo>
                  <a:close/>
                  <a:moveTo>
                    <a:pt x="28" y="10"/>
                  </a:moveTo>
                  <a:cubicBezTo>
                    <a:pt x="28" y="9"/>
                    <a:pt x="29" y="8"/>
                    <a:pt x="30" y="8"/>
                  </a:cubicBezTo>
                  <a:cubicBezTo>
                    <a:pt x="31" y="8"/>
                    <a:pt x="32" y="9"/>
                    <a:pt x="32" y="10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ubicBezTo>
                    <a:pt x="29" y="64"/>
                    <a:pt x="28" y="63"/>
                    <a:pt x="28" y="62"/>
                  </a:cubicBezTo>
                  <a:lnTo>
                    <a:pt x="28" y="10"/>
                  </a:lnTo>
                  <a:close/>
                  <a:moveTo>
                    <a:pt x="36" y="86"/>
                  </a:moveTo>
                  <a:cubicBezTo>
                    <a:pt x="36" y="87"/>
                    <a:pt x="35" y="88"/>
                    <a:pt x="34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5" y="88"/>
                    <a:pt x="24" y="87"/>
                    <a:pt x="24" y="8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69"/>
                    <a:pt x="25" y="68"/>
                    <a:pt x="26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5" y="68"/>
                    <a:pt x="36" y="69"/>
                    <a:pt x="36" y="70"/>
                  </a:cubicBezTo>
                  <a:lnTo>
                    <a:pt x="36" y="86"/>
                  </a:lnTo>
                  <a:close/>
                  <a:moveTo>
                    <a:pt x="52" y="42"/>
                  </a:moveTo>
                  <a:cubicBezTo>
                    <a:pt x="52" y="41"/>
                    <a:pt x="53" y="40"/>
                    <a:pt x="54" y="40"/>
                  </a:cubicBezTo>
                  <a:cubicBezTo>
                    <a:pt x="55" y="40"/>
                    <a:pt x="56" y="41"/>
                    <a:pt x="56" y="42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53" y="80"/>
                    <a:pt x="52" y="79"/>
                    <a:pt x="52" y="78"/>
                  </a:cubicBezTo>
                  <a:lnTo>
                    <a:pt x="52" y="42"/>
                  </a:lnTo>
                  <a:close/>
                  <a:moveTo>
                    <a:pt x="58" y="88"/>
                  </a:moveTo>
                  <a:cubicBezTo>
                    <a:pt x="50" y="88"/>
                    <a:pt x="50" y="88"/>
                    <a:pt x="50" y="88"/>
                  </a:cubicBezTo>
                  <a:cubicBezTo>
                    <a:pt x="49" y="88"/>
                    <a:pt x="48" y="87"/>
                    <a:pt x="48" y="86"/>
                  </a:cubicBezTo>
                  <a:cubicBezTo>
                    <a:pt x="48" y="85"/>
                    <a:pt x="49" y="84"/>
                    <a:pt x="50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60" y="85"/>
                    <a:pt x="60" y="86"/>
                  </a:cubicBezTo>
                  <a:cubicBezTo>
                    <a:pt x="60" y="87"/>
                    <a:pt x="59" y="88"/>
                    <a:pt x="58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817" y="957960"/>
            <a:ext cx="5181113" cy="522664"/>
          </a:xfrm>
        </p:spPr>
        <p:txBody>
          <a:bodyPr/>
          <a:lstStyle/>
          <a:p>
            <a:pPr algn="ctr"/>
            <a:r>
              <a:rPr lang="es-MX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Gestión Ambiental Nacional con énfasis en el Cambio Climático</a:t>
            </a:r>
            <a:endParaRPr lang="es-GT" sz="2000" dirty="0"/>
          </a:p>
        </p:txBody>
      </p:sp>
      <p:sp>
        <p:nvSpPr>
          <p:cNvPr id="112" name="Freeform: Shape 44">
            <a:extLst>
              <a:ext uri="{FF2B5EF4-FFF2-40B4-BE49-F238E27FC236}">
                <a16:creationId xmlns:a16="http://schemas.microsoft.com/office/drawing/2014/main" xmlns="" id="{B445C58A-7039-4579-852F-42244BE24AB8}"/>
              </a:ext>
            </a:extLst>
          </p:cNvPr>
          <p:cNvSpPr/>
          <p:nvPr/>
        </p:nvSpPr>
        <p:spPr>
          <a:xfrm>
            <a:off x="277770" y="2644169"/>
            <a:ext cx="2801286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GT" sz="13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5" name="TextBox 81"/>
          <p:cNvSpPr txBox="1"/>
          <p:nvPr/>
        </p:nvSpPr>
        <p:spPr>
          <a:xfrm>
            <a:off x="664177" y="3154155"/>
            <a:ext cx="23972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Adoptar medidas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urgentes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para combater el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cambio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climático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6" name="Oval 135"/>
          <p:cNvSpPr/>
          <p:nvPr/>
        </p:nvSpPr>
        <p:spPr>
          <a:xfrm>
            <a:off x="477788" y="3284984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6310438" y="4993508"/>
            <a:ext cx="2848750" cy="1303513"/>
            <a:chOff x="6526163" y="5109986"/>
            <a:chExt cx="2491073" cy="1303514"/>
          </a:xfrm>
        </p:grpSpPr>
        <p:sp>
          <p:nvSpPr>
            <p:cNvPr id="119" name="TextBox 200">
              <a:extLst>
                <a:ext uri="{FF2B5EF4-FFF2-40B4-BE49-F238E27FC236}">
                  <a16:creationId xmlns:a16="http://schemas.microsoft.com/office/drawing/2014/main" xmlns="" id="{1E0F72BB-82FC-462B-B324-7356B4FE613C}"/>
                </a:ext>
              </a:extLst>
            </p:cNvPr>
            <p:cNvSpPr txBox="1"/>
            <p:nvPr/>
          </p:nvSpPr>
          <p:spPr>
            <a:xfrm>
              <a:off x="7142720" y="5109986"/>
              <a:ext cx="183201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PRESUPUESTO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ESTIMADO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2019 (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Qmill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</p:txBody>
        </p:sp>
        <p:sp>
          <p:nvSpPr>
            <p:cNvPr id="120" name="TextBox 201">
              <a:extLst>
                <a:ext uri="{FF2B5EF4-FFF2-40B4-BE49-F238E27FC236}">
                  <a16:creationId xmlns:a16="http://schemas.microsoft.com/office/drawing/2014/main" xmlns="" id="{E568BBC2-CB29-4BC7-9E54-92644BCCE1BD}"/>
                </a:ext>
              </a:extLst>
            </p:cNvPr>
            <p:cNvSpPr txBox="1"/>
            <p:nvPr/>
          </p:nvSpPr>
          <p:spPr>
            <a:xfrm>
              <a:off x="6526163" y="5859502"/>
              <a:ext cx="249107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3600" dirty="0">
                  <a:solidFill>
                    <a:schemeClr val="accent2"/>
                  </a:solidFill>
                </a:rPr>
                <a:t>Q </a:t>
              </a:r>
              <a:r>
                <a:rPr lang="en-GB" sz="3600" dirty="0" smtClean="0">
                  <a:solidFill>
                    <a:schemeClr val="accent2"/>
                  </a:solidFill>
                </a:rPr>
                <a:t>111.3</a:t>
              </a:r>
              <a:endParaRPr lang="en-GB" sz="3600" dirty="0">
                <a:solidFill>
                  <a:schemeClr val="accent2"/>
                </a:solidFill>
              </a:endParaRPr>
            </a:p>
          </p:txBody>
        </p:sp>
        <p:grpSp>
          <p:nvGrpSpPr>
            <p:cNvPr id="128" name="Group 258">
              <a:extLst>
                <a:ext uri="{FF2B5EF4-FFF2-40B4-BE49-F238E27FC236}">
                  <a16:creationId xmlns:a16="http://schemas.microsoft.com/office/drawing/2014/main" xmlns="" id="{8DB55838-BAFC-4046-A6FC-5FD18BDBE840}"/>
                </a:ext>
              </a:extLst>
            </p:cNvPr>
            <p:cNvGrpSpPr/>
            <p:nvPr/>
          </p:nvGrpSpPr>
          <p:grpSpPr>
            <a:xfrm>
              <a:off x="6526163" y="5115728"/>
              <a:ext cx="531730" cy="531730"/>
              <a:chOff x="4469581" y="499171"/>
              <a:chExt cx="531730" cy="531730"/>
            </a:xfrm>
          </p:grpSpPr>
          <p:sp>
            <p:nvSpPr>
              <p:cNvPr id="129" name="Oval 259">
                <a:extLst>
                  <a:ext uri="{FF2B5EF4-FFF2-40B4-BE49-F238E27FC236}">
                    <a16:creationId xmlns:a16="http://schemas.microsoft.com/office/drawing/2014/main" xmlns="" id="{6723D699-B3B4-4E90-9C0D-90B572D3A867}"/>
                  </a:ext>
                </a:extLst>
              </p:cNvPr>
              <p:cNvSpPr/>
              <p:nvPr/>
            </p:nvSpPr>
            <p:spPr>
              <a:xfrm>
                <a:off x="4469581" y="499171"/>
                <a:ext cx="531730" cy="5317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30" name="Group 260">
                <a:extLst>
                  <a:ext uri="{FF2B5EF4-FFF2-40B4-BE49-F238E27FC236}">
                    <a16:creationId xmlns:a16="http://schemas.microsoft.com/office/drawing/2014/main" xmlns="" id="{202887E8-17FE-49D6-8910-CE23DBED6658}"/>
                  </a:ext>
                </a:extLst>
              </p:cNvPr>
              <p:cNvGrpSpPr/>
              <p:nvPr/>
            </p:nvGrpSpPr>
            <p:grpSpPr>
              <a:xfrm>
                <a:off x="4619666" y="648185"/>
                <a:ext cx="224070" cy="226840"/>
                <a:chOff x="1000126" y="663575"/>
                <a:chExt cx="5140325" cy="5203826"/>
              </a:xfrm>
              <a:solidFill>
                <a:schemeClr val="bg1"/>
              </a:solidFill>
            </p:grpSpPr>
            <p:sp>
              <p:nvSpPr>
                <p:cNvPr id="131" name="Freeform 22">
                  <a:extLst>
                    <a:ext uri="{FF2B5EF4-FFF2-40B4-BE49-F238E27FC236}">
                      <a16:creationId xmlns:a16="http://schemas.microsoft.com/office/drawing/2014/main" xmlns="" id="{F57FF244-02D6-4325-AD18-4016493D8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0988" y="1565275"/>
                  <a:ext cx="166688" cy="269875"/>
                </a:xfrm>
                <a:custGeom>
                  <a:avLst/>
                  <a:gdLst>
                    <a:gd name="T0" fmla="*/ 0 w 212"/>
                    <a:gd name="T1" fmla="*/ 0 h 339"/>
                    <a:gd name="T2" fmla="*/ 32 w 212"/>
                    <a:gd name="T3" fmla="*/ 8 h 339"/>
                    <a:gd name="T4" fmla="*/ 64 w 212"/>
                    <a:gd name="T5" fmla="*/ 16 h 339"/>
                    <a:gd name="T6" fmla="*/ 96 w 212"/>
                    <a:gd name="T7" fmla="*/ 28 h 339"/>
                    <a:gd name="T8" fmla="*/ 128 w 212"/>
                    <a:gd name="T9" fmla="*/ 42 h 339"/>
                    <a:gd name="T10" fmla="*/ 154 w 212"/>
                    <a:gd name="T11" fmla="*/ 58 h 339"/>
                    <a:gd name="T12" fmla="*/ 178 w 212"/>
                    <a:gd name="T13" fmla="*/ 80 h 339"/>
                    <a:gd name="T14" fmla="*/ 196 w 212"/>
                    <a:gd name="T15" fmla="*/ 106 h 339"/>
                    <a:gd name="T16" fmla="*/ 208 w 212"/>
                    <a:gd name="T17" fmla="*/ 136 h 339"/>
                    <a:gd name="T18" fmla="*/ 212 w 212"/>
                    <a:gd name="T19" fmla="*/ 172 h 339"/>
                    <a:gd name="T20" fmla="*/ 208 w 212"/>
                    <a:gd name="T21" fmla="*/ 207 h 339"/>
                    <a:gd name="T22" fmla="*/ 198 w 212"/>
                    <a:gd name="T23" fmla="*/ 237 h 339"/>
                    <a:gd name="T24" fmla="*/ 180 w 212"/>
                    <a:gd name="T25" fmla="*/ 263 h 339"/>
                    <a:gd name="T26" fmla="*/ 158 w 212"/>
                    <a:gd name="T27" fmla="*/ 285 h 339"/>
                    <a:gd name="T28" fmla="*/ 132 w 212"/>
                    <a:gd name="T29" fmla="*/ 303 h 339"/>
                    <a:gd name="T30" fmla="*/ 102 w 212"/>
                    <a:gd name="T31" fmla="*/ 317 h 339"/>
                    <a:gd name="T32" fmla="*/ 70 w 212"/>
                    <a:gd name="T33" fmla="*/ 329 h 339"/>
                    <a:gd name="T34" fmla="*/ 36 w 212"/>
                    <a:gd name="T35" fmla="*/ 335 h 339"/>
                    <a:gd name="T36" fmla="*/ 0 w 212"/>
                    <a:gd name="T37" fmla="*/ 339 h 339"/>
                    <a:gd name="T38" fmla="*/ 0 w 212"/>
                    <a:gd name="T39" fmla="*/ 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2" h="339">
                      <a:moveTo>
                        <a:pt x="0" y="0"/>
                      </a:moveTo>
                      <a:lnTo>
                        <a:pt x="32" y="8"/>
                      </a:lnTo>
                      <a:lnTo>
                        <a:pt x="64" y="16"/>
                      </a:lnTo>
                      <a:lnTo>
                        <a:pt x="96" y="28"/>
                      </a:lnTo>
                      <a:lnTo>
                        <a:pt x="128" y="42"/>
                      </a:lnTo>
                      <a:lnTo>
                        <a:pt x="154" y="58"/>
                      </a:lnTo>
                      <a:lnTo>
                        <a:pt x="178" y="80"/>
                      </a:lnTo>
                      <a:lnTo>
                        <a:pt x="196" y="106"/>
                      </a:lnTo>
                      <a:lnTo>
                        <a:pt x="208" y="136"/>
                      </a:lnTo>
                      <a:lnTo>
                        <a:pt x="212" y="172"/>
                      </a:lnTo>
                      <a:lnTo>
                        <a:pt x="208" y="207"/>
                      </a:lnTo>
                      <a:lnTo>
                        <a:pt x="198" y="237"/>
                      </a:lnTo>
                      <a:lnTo>
                        <a:pt x="180" y="263"/>
                      </a:lnTo>
                      <a:lnTo>
                        <a:pt x="158" y="285"/>
                      </a:lnTo>
                      <a:lnTo>
                        <a:pt x="132" y="303"/>
                      </a:lnTo>
                      <a:lnTo>
                        <a:pt x="102" y="317"/>
                      </a:lnTo>
                      <a:lnTo>
                        <a:pt x="70" y="329"/>
                      </a:lnTo>
                      <a:lnTo>
                        <a:pt x="36" y="335"/>
                      </a:lnTo>
                      <a:lnTo>
                        <a:pt x="0" y="3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2" name="Freeform 23">
                  <a:extLst>
                    <a:ext uri="{FF2B5EF4-FFF2-40B4-BE49-F238E27FC236}">
                      <a16:creationId xmlns:a16="http://schemas.microsoft.com/office/drawing/2014/main" xmlns="" id="{D2ECBE46-DB9A-46BF-81B6-2E4D8DF2A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038" y="1127125"/>
                  <a:ext cx="153988" cy="244475"/>
                </a:xfrm>
                <a:custGeom>
                  <a:avLst/>
                  <a:gdLst>
                    <a:gd name="T0" fmla="*/ 194 w 194"/>
                    <a:gd name="T1" fmla="*/ 0 h 307"/>
                    <a:gd name="T2" fmla="*/ 194 w 194"/>
                    <a:gd name="T3" fmla="*/ 307 h 307"/>
                    <a:gd name="T4" fmla="*/ 142 w 194"/>
                    <a:gd name="T5" fmla="*/ 295 h 307"/>
                    <a:gd name="T6" fmla="*/ 100 w 194"/>
                    <a:gd name="T7" fmla="*/ 279 h 307"/>
                    <a:gd name="T8" fmla="*/ 64 w 194"/>
                    <a:gd name="T9" fmla="*/ 259 h 307"/>
                    <a:gd name="T10" fmla="*/ 36 w 194"/>
                    <a:gd name="T11" fmla="*/ 237 h 307"/>
                    <a:gd name="T12" fmla="*/ 16 w 194"/>
                    <a:gd name="T13" fmla="*/ 211 h 307"/>
                    <a:gd name="T14" fmla="*/ 4 w 194"/>
                    <a:gd name="T15" fmla="*/ 179 h 307"/>
                    <a:gd name="T16" fmla="*/ 0 w 194"/>
                    <a:gd name="T17" fmla="*/ 146 h 307"/>
                    <a:gd name="T18" fmla="*/ 6 w 194"/>
                    <a:gd name="T19" fmla="*/ 114 h 307"/>
                    <a:gd name="T20" fmla="*/ 18 w 194"/>
                    <a:gd name="T21" fmla="*/ 86 h 307"/>
                    <a:gd name="T22" fmla="*/ 40 w 194"/>
                    <a:gd name="T23" fmla="*/ 58 h 307"/>
                    <a:gd name="T24" fmla="*/ 68 w 194"/>
                    <a:gd name="T25" fmla="*/ 36 h 307"/>
                    <a:gd name="T26" fmla="*/ 104 w 194"/>
                    <a:gd name="T27" fmla="*/ 18 h 307"/>
                    <a:gd name="T28" fmla="*/ 146 w 194"/>
                    <a:gd name="T29" fmla="*/ 6 h 307"/>
                    <a:gd name="T30" fmla="*/ 194 w 194"/>
                    <a:gd name="T31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307">
                      <a:moveTo>
                        <a:pt x="194" y="0"/>
                      </a:moveTo>
                      <a:lnTo>
                        <a:pt x="194" y="307"/>
                      </a:lnTo>
                      <a:lnTo>
                        <a:pt x="142" y="295"/>
                      </a:lnTo>
                      <a:lnTo>
                        <a:pt x="100" y="279"/>
                      </a:lnTo>
                      <a:lnTo>
                        <a:pt x="64" y="259"/>
                      </a:lnTo>
                      <a:lnTo>
                        <a:pt x="36" y="237"/>
                      </a:lnTo>
                      <a:lnTo>
                        <a:pt x="16" y="211"/>
                      </a:lnTo>
                      <a:lnTo>
                        <a:pt x="4" y="179"/>
                      </a:lnTo>
                      <a:lnTo>
                        <a:pt x="0" y="146"/>
                      </a:lnTo>
                      <a:lnTo>
                        <a:pt x="6" y="114"/>
                      </a:lnTo>
                      <a:lnTo>
                        <a:pt x="18" y="86"/>
                      </a:lnTo>
                      <a:lnTo>
                        <a:pt x="40" y="58"/>
                      </a:lnTo>
                      <a:lnTo>
                        <a:pt x="68" y="36"/>
                      </a:lnTo>
                      <a:lnTo>
                        <a:pt x="104" y="18"/>
                      </a:lnTo>
                      <a:lnTo>
                        <a:pt x="146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3" name="Freeform 24">
                  <a:extLst>
                    <a:ext uri="{FF2B5EF4-FFF2-40B4-BE49-F238E27FC236}">
                      <a16:creationId xmlns:a16="http://schemas.microsoft.com/office/drawing/2014/main" xmlns="" id="{74D50B51-B242-4308-8DDB-8134A9B06D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5801" y="663575"/>
                  <a:ext cx="1644650" cy="1646238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4" name="Freeform 25">
                  <a:extLst>
                    <a:ext uri="{FF2B5EF4-FFF2-40B4-BE49-F238E27FC236}">
                      <a16:creationId xmlns:a16="http://schemas.microsoft.com/office/drawing/2014/main" xmlns="" id="{521427B9-6041-44A4-A58C-FF182E60F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863" y="4329113"/>
                  <a:ext cx="1181100" cy="1538288"/>
                </a:xfrm>
                <a:custGeom>
                  <a:avLst/>
                  <a:gdLst>
                    <a:gd name="T0" fmla="*/ 297 w 1489"/>
                    <a:gd name="T1" fmla="*/ 0 h 1937"/>
                    <a:gd name="T2" fmla="*/ 1192 w 1489"/>
                    <a:gd name="T3" fmla="*/ 0 h 1937"/>
                    <a:gd name="T4" fmla="*/ 1252 w 1489"/>
                    <a:gd name="T5" fmla="*/ 6 h 1937"/>
                    <a:gd name="T6" fmla="*/ 1307 w 1489"/>
                    <a:gd name="T7" fmla="*/ 23 h 1937"/>
                    <a:gd name="T8" fmla="*/ 1357 w 1489"/>
                    <a:gd name="T9" fmla="*/ 51 h 1937"/>
                    <a:gd name="T10" fmla="*/ 1403 w 1489"/>
                    <a:gd name="T11" fmla="*/ 87 h 1937"/>
                    <a:gd name="T12" fmla="*/ 1439 w 1489"/>
                    <a:gd name="T13" fmla="*/ 131 h 1937"/>
                    <a:gd name="T14" fmla="*/ 1467 w 1489"/>
                    <a:gd name="T15" fmla="*/ 181 h 1937"/>
                    <a:gd name="T16" fmla="*/ 1483 w 1489"/>
                    <a:gd name="T17" fmla="*/ 239 h 1937"/>
                    <a:gd name="T18" fmla="*/ 1489 w 1489"/>
                    <a:gd name="T19" fmla="*/ 299 h 1937"/>
                    <a:gd name="T20" fmla="*/ 1489 w 1489"/>
                    <a:gd name="T21" fmla="*/ 1638 h 1937"/>
                    <a:gd name="T22" fmla="*/ 1483 w 1489"/>
                    <a:gd name="T23" fmla="*/ 1698 h 1937"/>
                    <a:gd name="T24" fmla="*/ 1465 w 1489"/>
                    <a:gd name="T25" fmla="*/ 1756 h 1937"/>
                    <a:gd name="T26" fmla="*/ 1439 w 1489"/>
                    <a:gd name="T27" fmla="*/ 1805 h 1937"/>
                    <a:gd name="T28" fmla="*/ 1401 w 1489"/>
                    <a:gd name="T29" fmla="*/ 1849 h 1937"/>
                    <a:gd name="T30" fmla="*/ 1357 w 1489"/>
                    <a:gd name="T31" fmla="*/ 1885 h 1937"/>
                    <a:gd name="T32" fmla="*/ 1307 w 1489"/>
                    <a:gd name="T33" fmla="*/ 1913 h 1937"/>
                    <a:gd name="T34" fmla="*/ 1252 w 1489"/>
                    <a:gd name="T35" fmla="*/ 1931 h 1937"/>
                    <a:gd name="T36" fmla="*/ 1192 w 1489"/>
                    <a:gd name="T37" fmla="*/ 1937 h 1937"/>
                    <a:gd name="T38" fmla="*/ 297 w 1489"/>
                    <a:gd name="T39" fmla="*/ 1937 h 1937"/>
                    <a:gd name="T40" fmla="*/ 237 w 1489"/>
                    <a:gd name="T41" fmla="*/ 1931 h 1937"/>
                    <a:gd name="T42" fmla="*/ 181 w 1489"/>
                    <a:gd name="T43" fmla="*/ 1913 h 1937"/>
                    <a:gd name="T44" fmla="*/ 131 w 1489"/>
                    <a:gd name="T45" fmla="*/ 1885 h 1937"/>
                    <a:gd name="T46" fmla="*/ 87 w 1489"/>
                    <a:gd name="T47" fmla="*/ 1849 h 1937"/>
                    <a:gd name="T48" fmla="*/ 50 w 1489"/>
                    <a:gd name="T49" fmla="*/ 1805 h 1937"/>
                    <a:gd name="T50" fmla="*/ 24 w 1489"/>
                    <a:gd name="T51" fmla="*/ 1756 h 1937"/>
                    <a:gd name="T52" fmla="*/ 6 w 1489"/>
                    <a:gd name="T53" fmla="*/ 1698 h 1937"/>
                    <a:gd name="T54" fmla="*/ 0 w 1489"/>
                    <a:gd name="T55" fmla="*/ 1638 h 1937"/>
                    <a:gd name="T56" fmla="*/ 0 w 1489"/>
                    <a:gd name="T57" fmla="*/ 299 h 1937"/>
                    <a:gd name="T58" fmla="*/ 6 w 1489"/>
                    <a:gd name="T59" fmla="*/ 239 h 1937"/>
                    <a:gd name="T60" fmla="*/ 24 w 1489"/>
                    <a:gd name="T61" fmla="*/ 181 h 1937"/>
                    <a:gd name="T62" fmla="*/ 50 w 1489"/>
                    <a:gd name="T63" fmla="*/ 131 h 1937"/>
                    <a:gd name="T64" fmla="*/ 87 w 1489"/>
                    <a:gd name="T65" fmla="*/ 87 h 1937"/>
                    <a:gd name="T66" fmla="*/ 131 w 1489"/>
                    <a:gd name="T67" fmla="*/ 51 h 1937"/>
                    <a:gd name="T68" fmla="*/ 181 w 1489"/>
                    <a:gd name="T69" fmla="*/ 23 h 1937"/>
                    <a:gd name="T70" fmla="*/ 237 w 1489"/>
                    <a:gd name="T71" fmla="*/ 6 h 1937"/>
                    <a:gd name="T72" fmla="*/ 297 w 1489"/>
                    <a:gd name="T73" fmla="*/ 0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1937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3"/>
                      </a:lnTo>
                      <a:lnTo>
                        <a:pt x="1357" y="51"/>
                      </a:lnTo>
                      <a:lnTo>
                        <a:pt x="1403" y="87"/>
                      </a:lnTo>
                      <a:lnTo>
                        <a:pt x="1439" y="131"/>
                      </a:lnTo>
                      <a:lnTo>
                        <a:pt x="1467" y="181"/>
                      </a:lnTo>
                      <a:lnTo>
                        <a:pt x="1483" y="239"/>
                      </a:lnTo>
                      <a:lnTo>
                        <a:pt x="1489" y="299"/>
                      </a:lnTo>
                      <a:lnTo>
                        <a:pt x="1489" y="1638"/>
                      </a:lnTo>
                      <a:lnTo>
                        <a:pt x="1483" y="1698"/>
                      </a:lnTo>
                      <a:lnTo>
                        <a:pt x="1465" y="1756"/>
                      </a:lnTo>
                      <a:lnTo>
                        <a:pt x="1439" y="1805"/>
                      </a:lnTo>
                      <a:lnTo>
                        <a:pt x="1401" y="1849"/>
                      </a:lnTo>
                      <a:lnTo>
                        <a:pt x="1357" y="1885"/>
                      </a:lnTo>
                      <a:lnTo>
                        <a:pt x="1307" y="1913"/>
                      </a:lnTo>
                      <a:lnTo>
                        <a:pt x="1252" y="1931"/>
                      </a:lnTo>
                      <a:lnTo>
                        <a:pt x="1192" y="1937"/>
                      </a:lnTo>
                      <a:lnTo>
                        <a:pt x="297" y="1937"/>
                      </a:lnTo>
                      <a:lnTo>
                        <a:pt x="237" y="1931"/>
                      </a:lnTo>
                      <a:lnTo>
                        <a:pt x="181" y="1913"/>
                      </a:lnTo>
                      <a:lnTo>
                        <a:pt x="131" y="1885"/>
                      </a:lnTo>
                      <a:lnTo>
                        <a:pt x="87" y="1849"/>
                      </a:lnTo>
                      <a:lnTo>
                        <a:pt x="50" y="1805"/>
                      </a:lnTo>
                      <a:lnTo>
                        <a:pt x="24" y="1756"/>
                      </a:lnTo>
                      <a:lnTo>
                        <a:pt x="6" y="1698"/>
                      </a:lnTo>
                      <a:lnTo>
                        <a:pt x="0" y="1638"/>
                      </a:lnTo>
                      <a:lnTo>
                        <a:pt x="0" y="299"/>
                      </a:lnTo>
                      <a:lnTo>
                        <a:pt x="6" y="239"/>
                      </a:lnTo>
                      <a:lnTo>
                        <a:pt x="24" y="181"/>
                      </a:lnTo>
                      <a:lnTo>
                        <a:pt x="50" y="131"/>
                      </a:lnTo>
                      <a:lnTo>
                        <a:pt x="87" y="87"/>
                      </a:lnTo>
                      <a:lnTo>
                        <a:pt x="131" y="51"/>
                      </a:lnTo>
                      <a:lnTo>
                        <a:pt x="181" y="23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35" name="Freeform 26">
                  <a:extLst>
                    <a:ext uri="{FF2B5EF4-FFF2-40B4-BE49-F238E27FC236}">
                      <a16:creationId xmlns:a16="http://schemas.microsoft.com/office/drawing/2014/main" xmlns="" id="{6C20082D-60DB-4749-8ACC-AF22854A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426" y="3502025"/>
                  <a:ext cx="1181100" cy="2365375"/>
                </a:xfrm>
                <a:custGeom>
                  <a:avLst/>
                  <a:gdLst>
                    <a:gd name="T0" fmla="*/ 297 w 1489"/>
                    <a:gd name="T1" fmla="*/ 0 h 2980"/>
                    <a:gd name="T2" fmla="*/ 1192 w 1489"/>
                    <a:gd name="T3" fmla="*/ 0 h 2980"/>
                    <a:gd name="T4" fmla="*/ 1252 w 1489"/>
                    <a:gd name="T5" fmla="*/ 6 h 2980"/>
                    <a:gd name="T6" fmla="*/ 1307 w 1489"/>
                    <a:gd name="T7" fmla="*/ 24 h 2980"/>
                    <a:gd name="T8" fmla="*/ 1357 w 1489"/>
                    <a:gd name="T9" fmla="*/ 52 h 2980"/>
                    <a:gd name="T10" fmla="*/ 1403 w 1489"/>
                    <a:gd name="T11" fmla="*/ 88 h 2980"/>
                    <a:gd name="T12" fmla="*/ 1439 w 1489"/>
                    <a:gd name="T13" fmla="*/ 132 h 2980"/>
                    <a:gd name="T14" fmla="*/ 1467 w 1489"/>
                    <a:gd name="T15" fmla="*/ 181 h 2980"/>
                    <a:gd name="T16" fmla="*/ 1483 w 1489"/>
                    <a:gd name="T17" fmla="*/ 237 h 2980"/>
                    <a:gd name="T18" fmla="*/ 1489 w 1489"/>
                    <a:gd name="T19" fmla="*/ 297 h 2980"/>
                    <a:gd name="T20" fmla="*/ 1489 w 1489"/>
                    <a:gd name="T21" fmla="*/ 2681 h 2980"/>
                    <a:gd name="T22" fmla="*/ 1483 w 1489"/>
                    <a:gd name="T23" fmla="*/ 2743 h 2980"/>
                    <a:gd name="T24" fmla="*/ 1467 w 1489"/>
                    <a:gd name="T25" fmla="*/ 2799 h 2980"/>
                    <a:gd name="T26" fmla="*/ 1439 w 1489"/>
                    <a:gd name="T27" fmla="*/ 2848 h 2980"/>
                    <a:gd name="T28" fmla="*/ 1403 w 1489"/>
                    <a:gd name="T29" fmla="*/ 2892 h 2980"/>
                    <a:gd name="T30" fmla="*/ 1357 w 1489"/>
                    <a:gd name="T31" fmla="*/ 2928 h 2980"/>
                    <a:gd name="T32" fmla="*/ 1307 w 1489"/>
                    <a:gd name="T33" fmla="*/ 2956 h 2980"/>
                    <a:gd name="T34" fmla="*/ 1252 w 1489"/>
                    <a:gd name="T35" fmla="*/ 2974 h 2980"/>
                    <a:gd name="T36" fmla="*/ 1192 w 1489"/>
                    <a:gd name="T37" fmla="*/ 2980 h 2980"/>
                    <a:gd name="T38" fmla="*/ 297 w 1489"/>
                    <a:gd name="T39" fmla="*/ 2980 h 2980"/>
                    <a:gd name="T40" fmla="*/ 237 w 1489"/>
                    <a:gd name="T41" fmla="*/ 2974 h 2980"/>
                    <a:gd name="T42" fmla="*/ 181 w 1489"/>
                    <a:gd name="T43" fmla="*/ 2956 h 2980"/>
                    <a:gd name="T44" fmla="*/ 131 w 1489"/>
                    <a:gd name="T45" fmla="*/ 2928 h 2980"/>
                    <a:gd name="T46" fmla="*/ 88 w 1489"/>
                    <a:gd name="T47" fmla="*/ 2892 h 2980"/>
                    <a:gd name="T48" fmla="*/ 50 w 1489"/>
                    <a:gd name="T49" fmla="*/ 2848 h 2980"/>
                    <a:gd name="T50" fmla="*/ 24 w 1489"/>
                    <a:gd name="T51" fmla="*/ 2799 h 2980"/>
                    <a:gd name="T52" fmla="*/ 6 w 1489"/>
                    <a:gd name="T53" fmla="*/ 2743 h 2980"/>
                    <a:gd name="T54" fmla="*/ 0 w 1489"/>
                    <a:gd name="T55" fmla="*/ 2681 h 2980"/>
                    <a:gd name="T56" fmla="*/ 0 w 1489"/>
                    <a:gd name="T57" fmla="*/ 299 h 2980"/>
                    <a:gd name="T58" fmla="*/ 6 w 1489"/>
                    <a:gd name="T59" fmla="*/ 237 h 2980"/>
                    <a:gd name="T60" fmla="*/ 24 w 1489"/>
                    <a:gd name="T61" fmla="*/ 181 h 2980"/>
                    <a:gd name="T62" fmla="*/ 50 w 1489"/>
                    <a:gd name="T63" fmla="*/ 132 h 2980"/>
                    <a:gd name="T64" fmla="*/ 88 w 1489"/>
                    <a:gd name="T65" fmla="*/ 88 h 2980"/>
                    <a:gd name="T66" fmla="*/ 131 w 1489"/>
                    <a:gd name="T67" fmla="*/ 52 h 2980"/>
                    <a:gd name="T68" fmla="*/ 181 w 1489"/>
                    <a:gd name="T69" fmla="*/ 24 h 2980"/>
                    <a:gd name="T70" fmla="*/ 237 w 1489"/>
                    <a:gd name="T71" fmla="*/ 6 h 2980"/>
                    <a:gd name="T72" fmla="*/ 297 w 1489"/>
                    <a:gd name="T73" fmla="*/ 0 h 29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89" h="2980">
                      <a:moveTo>
                        <a:pt x="297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7" y="24"/>
                      </a:lnTo>
                      <a:lnTo>
                        <a:pt x="1357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3" y="237"/>
                      </a:lnTo>
                      <a:lnTo>
                        <a:pt x="1489" y="297"/>
                      </a:lnTo>
                      <a:lnTo>
                        <a:pt x="1489" y="2681"/>
                      </a:lnTo>
                      <a:lnTo>
                        <a:pt x="1483" y="2743"/>
                      </a:lnTo>
                      <a:lnTo>
                        <a:pt x="1467" y="2799"/>
                      </a:lnTo>
                      <a:lnTo>
                        <a:pt x="1439" y="2848"/>
                      </a:lnTo>
                      <a:lnTo>
                        <a:pt x="1403" y="2892"/>
                      </a:lnTo>
                      <a:lnTo>
                        <a:pt x="1357" y="2928"/>
                      </a:lnTo>
                      <a:lnTo>
                        <a:pt x="1307" y="2956"/>
                      </a:lnTo>
                      <a:lnTo>
                        <a:pt x="1252" y="2974"/>
                      </a:lnTo>
                      <a:lnTo>
                        <a:pt x="1192" y="2980"/>
                      </a:lnTo>
                      <a:lnTo>
                        <a:pt x="297" y="2980"/>
                      </a:lnTo>
                      <a:lnTo>
                        <a:pt x="237" y="2974"/>
                      </a:lnTo>
                      <a:lnTo>
                        <a:pt x="181" y="2956"/>
                      </a:lnTo>
                      <a:lnTo>
                        <a:pt x="131" y="2928"/>
                      </a:lnTo>
                      <a:lnTo>
                        <a:pt x="88" y="2892"/>
                      </a:lnTo>
                      <a:lnTo>
                        <a:pt x="50" y="2848"/>
                      </a:lnTo>
                      <a:lnTo>
                        <a:pt x="24" y="2799"/>
                      </a:lnTo>
                      <a:lnTo>
                        <a:pt x="6" y="2743"/>
                      </a:lnTo>
                      <a:lnTo>
                        <a:pt x="0" y="2681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0" y="132"/>
                      </a:lnTo>
                      <a:lnTo>
                        <a:pt x="88" y="88"/>
                      </a:lnTo>
                      <a:lnTo>
                        <a:pt x="131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43" name="Freeform 27">
                  <a:extLst>
                    <a:ext uri="{FF2B5EF4-FFF2-40B4-BE49-F238E27FC236}">
                      <a16:creationId xmlns:a16="http://schemas.microsoft.com/office/drawing/2014/main" xmlns="" id="{3C08403B-F934-48E3-A73E-11F036F03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988" y="2555875"/>
                  <a:ext cx="1184275" cy="3311525"/>
                </a:xfrm>
                <a:custGeom>
                  <a:avLst/>
                  <a:gdLst>
                    <a:gd name="T0" fmla="*/ 299 w 1491"/>
                    <a:gd name="T1" fmla="*/ 0 h 4172"/>
                    <a:gd name="T2" fmla="*/ 1192 w 1491"/>
                    <a:gd name="T3" fmla="*/ 0 h 4172"/>
                    <a:gd name="T4" fmla="*/ 1252 w 1491"/>
                    <a:gd name="T5" fmla="*/ 6 h 4172"/>
                    <a:gd name="T6" fmla="*/ 1308 w 1491"/>
                    <a:gd name="T7" fmla="*/ 24 h 4172"/>
                    <a:gd name="T8" fmla="*/ 1359 w 1491"/>
                    <a:gd name="T9" fmla="*/ 52 h 4172"/>
                    <a:gd name="T10" fmla="*/ 1403 w 1491"/>
                    <a:gd name="T11" fmla="*/ 88 h 4172"/>
                    <a:gd name="T12" fmla="*/ 1439 w 1491"/>
                    <a:gd name="T13" fmla="*/ 132 h 4172"/>
                    <a:gd name="T14" fmla="*/ 1467 w 1491"/>
                    <a:gd name="T15" fmla="*/ 181 h 4172"/>
                    <a:gd name="T16" fmla="*/ 1485 w 1491"/>
                    <a:gd name="T17" fmla="*/ 237 h 4172"/>
                    <a:gd name="T18" fmla="*/ 1491 w 1491"/>
                    <a:gd name="T19" fmla="*/ 299 h 4172"/>
                    <a:gd name="T20" fmla="*/ 1491 w 1491"/>
                    <a:gd name="T21" fmla="*/ 3873 h 4172"/>
                    <a:gd name="T22" fmla="*/ 1483 w 1491"/>
                    <a:gd name="T23" fmla="*/ 3933 h 4172"/>
                    <a:gd name="T24" fmla="*/ 1467 w 1491"/>
                    <a:gd name="T25" fmla="*/ 3991 h 4172"/>
                    <a:gd name="T26" fmla="*/ 1439 w 1491"/>
                    <a:gd name="T27" fmla="*/ 4040 h 4172"/>
                    <a:gd name="T28" fmla="*/ 1403 w 1491"/>
                    <a:gd name="T29" fmla="*/ 4084 h 4172"/>
                    <a:gd name="T30" fmla="*/ 1359 w 1491"/>
                    <a:gd name="T31" fmla="*/ 4120 h 4172"/>
                    <a:gd name="T32" fmla="*/ 1308 w 1491"/>
                    <a:gd name="T33" fmla="*/ 4148 h 4172"/>
                    <a:gd name="T34" fmla="*/ 1252 w 1491"/>
                    <a:gd name="T35" fmla="*/ 4166 h 4172"/>
                    <a:gd name="T36" fmla="*/ 1192 w 1491"/>
                    <a:gd name="T37" fmla="*/ 4172 h 4172"/>
                    <a:gd name="T38" fmla="*/ 299 w 1491"/>
                    <a:gd name="T39" fmla="*/ 4172 h 4172"/>
                    <a:gd name="T40" fmla="*/ 237 w 1491"/>
                    <a:gd name="T41" fmla="*/ 4166 h 4172"/>
                    <a:gd name="T42" fmla="*/ 181 w 1491"/>
                    <a:gd name="T43" fmla="*/ 4148 h 4172"/>
                    <a:gd name="T44" fmla="*/ 132 w 1491"/>
                    <a:gd name="T45" fmla="*/ 4120 h 4172"/>
                    <a:gd name="T46" fmla="*/ 88 w 1491"/>
                    <a:gd name="T47" fmla="*/ 4084 h 4172"/>
                    <a:gd name="T48" fmla="*/ 52 w 1491"/>
                    <a:gd name="T49" fmla="*/ 4040 h 4172"/>
                    <a:gd name="T50" fmla="*/ 24 w 1491"/>
                    <a:gd name="T51" fmla="*/ 3991 h 4172"/>
                    <a:gd name="T52" fmla="*/ 6 w 1491"/>
                    <a:gd name="T53" fmla="*/ 3933 h 4172"/>
                    <a:gd name="T54" fmla="*/ 0 w 1491"/>
                    <a:gd name="T55" fmla="*/ 3873 h 4172"/>
                    <a:gd name="T56" fmla="*/ 0 w 1491"/>
                    <a:gd name="T57" fmla="*/ 299 h 4172"/>
                    <a:gd name="T58" fmla="*/ 6 w 1491"/>
                    <a:gd name="T59" fmla="*/ 237 h 4172"/>
                    <a:gd name="T60" fmla="*/ 24 w 1491"/>
                    <a:gd name="T61" fmla="*/ 181 h 4172"/>
                    <a:gd name="T62" fmla="*/ 52 w 1491"/>
                    <a:gd name="T63" fmla="*/ 132 h 4172"/>
                    <a:gd name="T64" fmla="*/ 88 w 1491"/>
                    <a:gd name="T65" fmla="*/ 88 h 4172"/>
                    <a:gd name="T66" fmla="*/ 132 w 1491"/>
                    <a:gd name="T67" fmla="*/ 52 h 4172"/>
                    <a:gd name="T68" fmla="*/ 181 w 1491"/>
                    <a:gd name="T69" fmla="*/ 24 h 4172"/>
                    <a:gd name="T70" fmla="*/ 237 w 1491"/>
                    <a:gd name="T71" fmla="*/ 6 h 4172"/>
                    <a:gd name="T72" fmla="*/ 299 w 1491"/>
                    <a:gd name="T73" fmla="*/ 0 h 4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91" h="4172">
                      <a:moveTo>
                        <a:pt x="299" y="0"/>
                      </a:moveTo>
                      <a:lnTo>
                        <a:pt x="1192" y="0"/>
                      </a:lnTo>
                      <a:lnTo>
                        <a:pt x="1252" y="6"/>
                      </a:lnTo>
                      <a:lnTo>
                        <a:pt x="1308" y="24"/>
                      </a:lnTo>
                      <a:lnTo>
                        <a:pt x="1359" y="52"/>
                      </a:lnTo>
                      <a:lnTo>
                        <a:pt x="1403" y="88"/>
                      </a:lnTo>
                      <a:lnTo>
                        <a:pt x="1439" y="132"/>
                      </a:lnTo>
                      <a:lnTo>
                        <a:pt x="1467" y="181"/>
                      </a:lnTo>
                      <a:lnTo>
                        <a:pt x="1485" y="237"/>
                      </a:lnTo>
                      <a:lnTo>
                        <a:pt x="1491" y="299"/>
                      </a:lnTo>
                      <a:lnTo>
                        <a:pt x="1491" y="3873"/>
                      </a:lnTo>
                      <a:lnTo>
                        <a:pt x="1483" y="3933"/>
                      </a:lnTo>
                      <a:lnTo>
                        <a:pt x="1467" y="3991"/>
                      </a:lnTo>
                      <a:lnTo>
                        <a:pt x="1439" y="4040"/>
                      </a:lnTo>
                      <a:lnTo>
                        <a:pt x="1403" y="4084"/>
                      </a:lnTo>
                      <a:lnTo>
                        <a:pt x="1359" y="4120"/>
                      </a:lnTo>
                      <a:lnTo>
                        <a:pt x="1308" y="4148"/>
                      </a:lnTo>
                      <a:lnTo>
                        <a:pt x="1252" y="4166"/>
                      </a:lnTo>
                      <a:lnTo>
                        <a:pt x="1192" y="4172"/>
                      </a:lnTo>
                      <a:lnTo>
                        <a:pt x="299" y="4172"/>
                      </a:lnTo>
                      <a:lnTo>
                        <a:pt x="237" y="4166"/>
                      </a:lnTo>
                      <a:lnTo>
                        <a:pt x="181" y="4148"/>
                      </a:lnTo>
                      <a:lnTo>
                        <a:pt x="132" y="4120"/>
                      </a:lnTo>
                      <a:lnTo>
                        <a:pt x="88" y="4084"/>
                      </a:lnTo>
                      <a:lnTo>
                        <a:pt x="52" y="4040"/>
                      </a:lnTo>
                      <a:lnTo>
                        <a:pt x="24" y="3991"/>
                      </a:lnTo>
                      <a:lnTo>
                        <a:pt x="6" y="3933"/>
                      </a:lnTo>
                      <a:lnTo>
                        <a:pt x="0" y="3873"/>
                      </a:lnTo>
                      <a:lnTo>
                        <a:pt x="0" y="299"/>
                      </a:lnTo>
                      <a:lnTo>
                        <a:pt x="6" y="237"/>
                      </a:lnTo>
                      <a:lnTo>
                        <a:pt x="24" y="181"/>
                      </a:lnTo>
                      <a:lnTo>
                        <a:pt x="52" y="132"/>
                      </a:lnTo>
                      <a:lnTo>
                        <a:pt x="88" y="88"/>
                      </a:lnTo>
                      <a:lnTo>
                        <a:pt x="132" y="52"/>
                      </a:lnTo>
                      <a:lnTo>
                        <a:pt x="181" y="24"/>
                      </a:lnTo>
                      <a:lnTo>
                        <a:pt x="237" y="6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44" name="Freeform 28">
                  <a:extLst>
                    <a:ext uri="{FF2B5EF4-FFF2-40B4-BE49-F238E27FC236}">
                      <a16:creationId xmlns:a16="http://schemas.microsoft.com/office/drawing/2014/main" xmlns="" id="{F113A592-D7C5-4958-A3A3-45AE83AA5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26" y="1754188"/>
                  <a:ext cx="3348038" cy="1984375"/>
                </a:xfrm>
                <a:custGeom>
                  <a:avLst/>
                  <a:gdLst>
                    <a:gd name="T0" fmla="*/ 3325 w 4218"/>
                    <a:gd name="T1" fmla="*/ 0 h 2500"/>
                    <a:gd name="T2" fmla="*/ 3359 w 4218"/>
                    <a:gd name="T3" fmla="*/ 2 h 2500"/>
                    <a:gd name="T4" fmla="*/ 4100 w 4218"/>
                    <a:gd name="T5" fmla="*/ 158 h 2500"/>
                    <a:gd name="T6" fmla="*/ 4130 w 4218"/>
                    <a:gd name="T7" fmla="*/ 168 h 2500"/>
                    <a:gd name="T8" fmla="*/ 4158 w 4218"/>
                    <a:gd name="T9" fmla="*/ 184 h 2500"/>
                    <a:gd name="T10" fmla="*/ 4182 w 4218"/>
                    <a:gd name="T11" fmla="*/ 206 h 2500"/>
                    <a:gd name="T12" fmla="*/ 4200 w 4218"/>
                    <a:gd name="T13" fmla="*/ 234 h 2500"/>
                    <a:gd name="T14" fmla="*/ 4214 w 4218"/>
                    <a:gd name="T15" fmla="*/ 264 h 2500"/>
                    <a:gd name="T16" fmla="*/ 4218 w 4218"/>
                    <a:gd name="T17" fmla="*/ 295 h 2500"/>
                    <a:gd name="T18" fmla="*/ 4216 w 4218"/>
                    <a:gd name="T19" fmla="*/ 327 h 2500"/>
                    <a:gd name="T20" fmla="*/ 4208 w 4218"/>
                    <a:gd name="T21" fmla="*/ 359 h 2500"/>
                    <a:gd name="T22" fmla="*/ 3921 w 4218"/>
                    <a:gd name="T23" fmla="*/ 1059 h 2500"/>
                    <a:gd name="T24" fmla="*/ 3905 w 4218"/>
                    <a:gd name="T25" fmla="*/ 1089 h 2500"/>
                    <a:gd name="T26" fmla="*/ 3883 w 4218"/>
                    <a:gd name="T27" fmla="*/ 1115 h 2500"/>
                    <a:gd name="T28" fmla="*/ 3855 w 4218"/>
                    <a:gd name="T29" fmla="*/ 1133 h 2500"/>
                    <a:gd name="T30" fmla="*/ 3825 w 4218"/>
                    <a:gd name="T31" fmla="*/ 1147 h 2500"/>
                    <a:gd name="T32" fmla="*/ 3791 w 4218"/>
                    <a:gd name="T33" fmla="*/ 1153 h 2500"/>
                    <a:gd name="T34" fmla="*/ 3783 w 4218"/>
                    <a:gd name="T35" fmla="*/ 1153 h 2500"/>
                    <a:gd name="T36" fmla="*/ 3751 w 4218"/>
                    <a:gd name="T37" fmla="*/ 1149 h 2500"/>
                    <a:gd name="T38" fmla="*/ 3721 w 4218"/>
                    <a:gd name="T39" fmla="*/ 1139 h 2500"/>
                    <a:gd name="T40" fmla="*/ 3693 w 4218"/>
                    <a:gd name="T41" fmla="*/ 1123 h 2500"/>
                    <a:gd name="T42" fmla="*/ 3670 w 4218"/>
                    <a:gd name="T43" fmla="*/ 1101 h 2500"/>
                    <a:gd name="T44" fmla="*/ 3652 w 4218"/>
                    <a:gd name="T45" fmla="*/ 1073 h 2500"/>
                    <a:gd name="T46" fmla="*/ 3502 w 4218"/>
                    <a:gd name="T47" fmla="*/ 790 h 2500"/>
                    <a:gd name="T48" fmla="*/ 217 w 4218"/>
                    <a:gd name="T49" fmla="*/ 2484 h 2500"/>
                    <a:gd name="T50" fmla="*/ 183 w 4218"/>
                    <a:gd name="T51" fmla="*/ 2496 h 2500"/>
                    <a:gd name="T52" fmla="*/ 149 w 4218"/>
                    <a:gd name="T53" fmla="*/ 2500 h 2500"/>
                    <a:gd name="T54" fmla="*/ 118 w 4218"/>
                    <a:gd name="T55" fmla="*/ 2498 h 2500"/>
                    <a:gd name="T56" fmla="*/ 88 w 4218"/>
                    <a:gd name="T57" fmla="*/ 2486 h 2500"/>
                    <a:gd name="T58" fmla="*/ 60 w 4218"/>
                    <a:gd name="T59" fmla="*/ 2470 h 2500"/>
                    <a:gd name="T60" fmla="*/ 36 w 4218"/>
                    <a:gd name="T61" fmla="*/ 2448 h 2500"/>
                    <a:gd name="T62" fmla="*/ 16 w 4218"/>
                    <a:gd name="T63" fmla="*/ 2420 h 2500"/>
                    <a:gd name="T64" fmla="*/ 4 w 4218"/>
                    <a:gd name="T65" fmla="*/ 2388 h 2500"/>
                    <a:gd name="T66" fmla="*/ 0 w 4218"/>
                    <a:gd name="T67" fmla="*/ 2355 h 2500"/>
                    <a:gd name="T68" fmla="*/ 4 w 4218"/>
                    <a:gd name="T69" fmla="*/ 2323 h 2500"/>
                    <a:gd name="T70" fmla="*/ 14 w 4218"/>
                    <a:gd name="T71" fmla="*/ 2291 h 2500"/>
                    <a:gd name="T72" fmla="*/ 30 w 4218"/>
                    <a:gd name="T73" fmla="*/ 2263 h 2500"/>
                    <a:gd name="T74" fmla="*/ 52 w 4218"/>
                    <a:gd name="T75" fmla="*/ 2239 h 2500"/>
                    <a:gd name="T76" fmla="*/ 82 w 4218"/>
                    <a:gd name="T77" fmla="*/ 2219 h 2500"/>
                    <a:gd name="T78" fmla="*/ 3361 w 4218"/>
                    <a:gd name="T79" fmla="*/ 527 h 2500"/>
                    <a:gd name="T80" fmla="*/ 3197 w 4218"/>
                    <a:gd name="T81" fmla="*/ 220 h 2500"/>
                    <a:gd name="T82" fmla="*/ 3185 w 4218"/>
                    <a:gd name="T83" fmla="*/ 188 h 2500"/>
                    <a:gd name="T84" fmla="*/ 3179 w 4218"/>
                    <a:gd name="T85" fmla="*/ 154 h 2500"/>
                    <a:gd name="T86" fmla="*/ 3183 w 4218"/>
                    <a:gd name="T87" fmla="*/ 120 h 2500"/>
                    <a:gd name="T88" fmla="*/ 3193 w 4218"/>
                    <a:gd name="T89" fmla="*/ 88 h 2500"/>
                    <a:gd name="T90" fmla="*/ 3209 w 4218"/>
                    <a:gd name="T91" fmla="*/ 60 h 2500"/>
                    <a:gd name="T92" fmla="*/ 3233 w 4218"/>
                    <a:gd name="T93" fmla="*/ 34 h 2500"/>
                    <a:gd name="T94" fmla="*/ 3261 w 4218"/>
                    <a:gd name="T95" fmla="*/ 16 h 2500"/>
                    <a:gd name="T96" fmla="*/ 3293 w 4218"/>
                    <a:gd name="T97" fmla="*/ 4 h 2500"/>
                    <a:gd name="T98" fmla="*/ 3325 w 4218"/>
                    <a:gd name="T99" fmla="*/ 0 h 2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4218" h="2500">
                      <a:moveTo>
                        <a:pt x="3325" y="0"/>
                      </a:moveTo>
                      <a:lnTo>
                        <a:pt x="3359" y="2"/>
                      </a:lnTo>
                      <a:lnTo>
                        <a:pt x="4100" y="158"/>
                      </a:lnTo>
                      <a:lnTo>
                        <a:pt x="4130" y="168"/>
                      </a:lnTo>
                      <a:lnTo>
                        <a:pt x="4158" y="184"/>
                      </a:lnTo>
                      <a:lnTo>
                        <a:pt x="4182" y="206"/>
                      </a:lnTo>
                      <a:lnTo>
                        <a:pt x="4200" y="234"/>
                      </a:lnTo>
                      <a:lnTo>
                        <a:pt x="4214" y="264"/>
                      </a:lnTo>
                      <a:lnTo>
                        <a:pt x="4218" y="295"/>
                      </a:lnTo>
                      <a:lnTo>
                        <a:pt x="4216" y="327"/>
                      </a:lnTo>
                      <a:lnTo>
                        <a:pt x="4208" y="359"/>
                      </a:lnTo>
                      <a:lnTo>
                        <a:pt x="3921" y="1059"/>
                      </a:lnTo>
                      <a:lnTo>
                        <a:pt x="3905" y="1089"/>
                      </a:lnTo>
                      <a:lnTo>
                        <a:pt x="3883" y="1115"/>
                      </a:lnTo>
                      <a:lnTo>
                        <a:pt x="3855" y="1133"/>
                      </a:lnTo>
                      <a:lnTo>
                        <a:pt x="3825" y="1147"/>
                      </a:lnTo>
                      <a:lnTo>
                        <a:pt x="3791" y="1153"/>
                      </a:lnTo>
                      <a:lnTo>
                        <a:pt x="3783" y="1153"/>
                      </a:lnTo>
                      <a:lnTo>
                        <a:pt x="3751" y="1149"/>
                      </a:lnTo>
                      <a:lnTo>
                        <a:pt x="3721" y="1139"/>
                      </a:lnTo>
                      <a:lnTo>
                        <a:pt x="3693" y="1123"/>
                      </a:lnTo>
                      <a:lnTo>
                        <a:pt x="3670" y="1101"/>
                      </a:lnTo>
                      <a:lnTo>
                        <a:pt x="3652" y="1073"/>
                      </a:lnTo>
                      <a:lnTo>
                        <a:pt x="3502" y="790"/>
                      </a:lnTo>
                      <a:lnTo>
                        <a:pt x="217" y="2484"/>
                      </a:lnTo>
                      <a:lnTo>
                        <a:pt x="183" y="2496"/>
                      </a:lnTo>
                      <a:lnTo>
                        <a:pt x="149" y="2500"/>
                      </a:lnTo>
                      <a:lnTo>
                        <a:pt x="118" y="2498"/>
                      </a:lnTo>
                      <a:lnTo>
                        <a:pt x="88" y="2486"/>
                      </a:lnTo>
                      <a:lnTo>
                        <a:pt x="60" y="2470"/>
                      </a:lnTo>
                      <a:lnTo>
                        <a:pt x="36" y="2448"/>
                      </a:lnTo>
                      <a:lnTo>
                        <a:pt x="16" y="2420"/>
                      </a:lnTo>
                      <a:lnTo>
                        <a:pt x="4" y="2388"/>
                      </a:lnTo>
                      <a:lnTo>
                        <a:pt x="0" y="2355"/>
                      </a:lnTo>
                      <a:lnTo>
                        <a:pt x="4" y="2323"/>
                      </a:lnTo>
                      <a:lnTo>
                        <a:pt x="14" y="2291"/>
                      </a:lnTo>
                      <a:lnTo>
                        <a:pt x="30" y="2263"/>
                      </a:lnTo>
                      <a:lnTo>
                        <a:pt x="52" y="2239"/>
                      </a:lnTo>
                      <a:lnTo>
                        <a:pt x="82" y="2219"/>
                      </a:lnTo>
                      <a:lnTo>
                        <a:pt x="3361" y="527"/>
                      </a:lnTo>
                      <a:lnTo>
                        <a:pt x="3197" y="220"/>
                      </a:lnTo>
                      <a:lnTo>
                        <a:pt x="3185" y="188"/>
                      </a:lnTo>
                      <a:lnTo>
                        <a:pt x="3179" y="154"/>
                      </a:lnTo>
                      <a:lnTo>
                        <a:pt x="3183" y="120"/>
                      </a:lnTo>
                      <a:lnTo>
                        <a:pt x="3193" y="88"/>
                      </a:lnTo>
                      <a:lnTo>
                        <a:pt x="3209" y="60"/>
                      </a:lnTo>
                      <a:lnTo>
                        <a:pt x="3233" y="34"/>
                      </a:lnTo>
                      <a:lnTo>
                        <a:pt x="3261" y="16"/>
                      </a:lnTo>
                      <a:lnTo>
                        <a:pt x="3293" y="4"/>
                      </a:lnTo>
                      <a:lnTo>
                        <a:pt x="332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</p:grpSp>
      <p:grpSp>
        <p:nvGrpSpPr>
          <p:cNvPr id="5" name="4 Grupo"/>
          <p:cNvGrpSpPr/>
          <p:nvPr/>
        </p:nvGrpSpPr>
        <p:grpSpPr>
          <a:xfrm>
            <a:off x="9550797" y="1056301"/>
            <a:ext cx="2046857" cy="1753179"/>
            <a:chOff x="9957480" y="5044187"/>
            <a:chExt cx="2046857" cy="1753180"/>
          </a:xfrm>
        </p:grpSpPr>
        <p:grpSp>
          <p:nvGrpSpPr>
            <p:cNvPr id="153" name="Group 3">
              <a:extLst>
                <a:ext uri="{FF2B5EF4-FFF2-40B4-BE49-F238E27FC236}">
                  <a16:creationId xmlns:a16="http://schemas.microsoft.com/office/drawing/2014/main" xmlns="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xmlns="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55" name="Group 194">
                <a:extLst>
                  <a:ext uri="{FF2B5EF4-FFF2-40B4-BE49-F238E27FC236}">
                    <a16:creationId xmlns:a16="http://schemas.microsoft.com/office/drawing/2014/main" xmlns="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xmlns="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xmlns="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xmlns="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xmlns="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xmlns="" id="{0C86ED7C-4700-4DC5-83AE-0DE9E533A95C}"/>
                </a:ext>
              </a:extLst>
            </p:cNvPr>
            <p:cNvSpPr txBox="1"/>
            <p:nvPr/>
          </p:nvSpPr>
          <p:spPr>
            <a:xfrm>
              <a:off x="10567520" y="5135373"/>
              <a:ext cx="1436817" cy="16619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Ubicación Geográfica de los </a:t>
              </a:r>
              <a:r>
                <a:rPr lang="es-GT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Beneficiarios</a:t>
              </a:r>
            </a:p>
            <a:p>
              <a:pPr algn="ctr"/>
              <a:r>
                <a:rPr lang="es-GT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NIVEL NACIONAL</a:t>
              </a:r>
              <a:endParaRPr lang="es-GT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4" name="Freeform 81">
            <a:extLst>
              <a:ext uri="{FF2B5EF4-FFF2-40B4-BE49-F238E27FC236}">
                <a16:creationId xmlns:a16="http://schemas.microsoft.com/office/drawing/2014/main" xmlns="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2593715" y="5053805"/>
            <a:ext cx="15816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xmlns="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409940" y="508589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92549" y="1624435"/>
            <a:ext cx="5181113" cy="23711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DESCRIPCIÓN</a:t>
            </a:r>
          </a:p>
          <a:p>
            <a:pPr algn="just"/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El Programa de Gestión Ambiental tiene como objetivo hacer compatible el mejoramiento del ambiente y el uso sostenible de los recursos naturales con un enfoque </a:t>
            </a:r>
            <a:r>
              <a:rPr lang="es-GT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transgeneracional</a:t>
            </a:r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. A través de las acciones programadas se pretende disminuir el deterioro ambiental del país la pérdida de su patrimonio natural sin menoscabo del desarrollo </a:t>
            </a:r>
            <a:r>
              <a:rPr lang="es-G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económico; velar </a:t>
            </a:r>
            <a:r>
              <a:rPr lang="es-GT" sz="1200" dirty="0">
                <a:latin typeface="Arial" panose="020B0604020202020204" pitchFamily="34" charset="0"/>
                <a:cs typeface="Arial" panose="020B0604020202020204" pitchFamily="34" charset="0"/>
              </a:rPr>
              <a:t>por el estricto cumplimiento del régimen jurídico concerniente a la conservación, protección, sostenibilidad y mejoramiento del ambiente y los recursos naturales; promover el derecho humano a un ambiente saludable y ecológicamente equilibrado</a:t>
            </a:r>
            <a:endParaRPr lang="en-US" sz="700" b="0" dirty="0"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350663" y="1625277"/>
            <a:ext cx="5603174" cy="2257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139" name="Oval 135"/>
          <p:cNvSpPr/>
          <p:nvPr/>
        </p:nvSpPr>
        <p:spPr>
          <a:xfrm>
            <a:off x="638544" y="1039485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666343" y="2276872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503857" y="386057"/>
            <a:ext cx="5181113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III. Programa priorizado (programa 11)</a:t>
            </a:r>
            <a:endParaRPr lang="en-US" sz="2000" dirty="0"/>
          </a:p>
        </p:txBody>
      </p:sp>
      <p:grpSp>
        <p:nvGrpSpPr>
          <p:cNvPr id="192" name="Group 3">
            <a:extLst>
              <a:ext uri="{FF2B5EF4-FFF2-40B4-BE49-F238E27FC236}">
                <a16:creationId xmlns:a16="http://schemas.microsoft.com/office/drawing/2014/main" xmlns="" id="{DB3D41A9-A874-4198-92E2-BF9FFA2BEB4C}"/>
              </a:ext>
            </a:extLst>
          </p:cNvPr>
          <p:cNvGrpSpPr/>
          <p:nvPr/>
        </p:nvGrpSpPr>
        <p:grpSpPr>
          <a:xfrm>
            <a:off x="9536091" y="4005529"/>
            <a:ext cx="531729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xmlns="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94" name="Group 194">
              <a:extLst>
                <a:ext uri="{FF2B5EF4-FFF2-40B4-BE49-F238E27FC236}">
                  <a16:creationId xmlns:a16="http://schemas.microsoft.com/office/drawing/2014/main" xmlns="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xmlns="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xmlns="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xmlns="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xmlns="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358661" y="5174375"/>
            <a:ext cx="5300844" cy="1494985"/>
            <a:chOff x="358662" y="4812986"/>
            <a:chExt cx="2657674" cy="1494986"/>
          </a:xfrm>
        </p:grpSpPr>
        <p:sp>
          <p:nvSpPr>
            <p:cNvPr id="92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849670" y="4870400"/>
              <a:ext cx="215634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¿A quién se entrega?</a:t>
              </a:r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455029" y="5230753"/>
              <a:ext cx="2561307" cy="107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Población Objetivo</a:t>
              </a:r>
              <a:r>
                <a:rPr lang="es-GT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proponentes de obras, empresas o industrias</a:t>
              </a:r>
              <a:endParaRPr lang="es-G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Cantidad</a:t>
              </a:r>
              <a:r>
                <a:rPr lang="es-GT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Población en General</a:t>
              </a:r>
              <a:endParaRPr lang="es-G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GT" sz="1600" dirty="0">
                  <a:latin typeface="Arial" panose="020B0604020202020204" pitchFamily="34" charset="0"/>
                  <a:cs typeface="Arial" panose="020B0604020202020204" pitchFamily="34" charset="0"/>
                </a:rPr>
                <a:t>Población </a:t>
              </a:r>
              <a:r>
                <a:rPr lang="es-GT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Beneficiada: Población en General</a:t>
              </a:r>
              <a:endParaRPr lang="es-G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93 Imagen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62" y="4812986"/>
              <a:ext cx="364490" cy="364490"/>
            </a:xfrm>
            <a:prstGeom prst="rect">
              <a:avLst/>
            </a:prstGeom>
          </p:spPr>
        </p:pic>
      </p:grpSp>
      <p:grpSp>
        <p:nvGrpSpPr>
          <p:cNvPr id="97" name="96 Grupo"/>
          <p:cNvGrpSpPr/>
          <p:nvPr/>
        </p:nvGrpSpPr>
        <p:grpSpPr>
          <a:xfrm>
            <a:off x="9855305" y="4040268"/>
            <a:ext cx="1857362" cy="646331"/>
            <a:chOff x="10146976" y="5135372"/>
            <a:chExt cx="1857361" cy="646331"/>
          </a:xfrm>
        </p:grpSpPr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xmlns="" id="{2B695D25-3F05-45E5-83CA-79B45A60A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976" y="5378182"/>
              <a:ext cx="76265" cy="16257"/>
            </a:xfrm>
            <a:custGeom>
              <a:avLst/>
              <a:gdLst>
                <a:gd name="T0" fmla="*/ 191 w 1793"/>
                <a:gd name="T1" fmla="*/ 0 h 381"/>
                <a:gd name="T2" fmla="*/ 1602 w 1793"/>
                <a:gd name="T3" fmla="*/ 0 h 381"/>
                <a:gd name="T4" fmla="*/ 1646 w 1793"/>
                <a:gd name="T5" fmla="*/ 6 h 381"/>
                <a:gd name="T6" fmla="*/ 1686 w 1793"/>
                <a:gd name="T7" fmla="*/ 20 h 381"/>
                <a:gd name="T8" fmla="*/ 1721 w 1793"/>
                <a:gd name="T9" fmla="*/ 41 h 381"/>
                <a:gd name="T10" fmla="*/ 1751 w 1793"/>
                <a:gd name="T11" fmla="*/ 71 h 381"/>
                <a:gd name="T12" fmla="*/ 1773 w 1793"/>
                <a:gd name="T13" fmla="*/ 107 h 381"/>
                <a:gd name="T14" fmla="*/ 1787 w 1793"/>
                <a:gd name="T15" fmla="*/ 147 h 381"/>
                <a:gd name="T16" fmla="*/ 1793 w 1793"/>
                <a:gd name="T17" fmla="*/ 190 h 381"/>
                <a:gd name="T18" fmla="*/ 1787 w 1793"/>
                <a:gd name="T19" fmla="*/ 234 h 381"/>
                <a:gd name="T20" fmla="*/ 1773 w 1793"/>
                <a:gd name="T21" fmla="*/ 274 h 381"/>
                <a:gd name="T22" fmla="*/ 1751 w 1793"/>
                <a:gd name="T23" fmla="*/ 310 h 381"/>
                <a:gd name="T24" fmla="*/ 1721 w 1793"/>
                <a:gd name="T25" fmla="*/ 339 h 381"/>
                <a:gd name="T26" fmla="*/ 1686 w 1793"/>
                <a:gd name="T27" fmla="*/ 361 h 381"/>
                <a:gd name="T28" fmla="*/ 1646 w 1793"/>
                <a:gd name="T29" fmla="*/ 377 h 381"/>
                <a:gd name="T30" fmla="*/ 1602 w 1793"/>
                <a:gd name="T31" fmla="*/ 381 h 381"/>
                <a:gd name="T32" fmla="*/ 191 w 1793"/>
                <a:gd name="T33" fmla="*/ 381 h 381"/>
                <a:gd name="T34" fmla="*/ 148 w 1793"/>
                <a:gd name="T35" fmla="*/ 377 h 381"/>
                <a:gd name="T36" fmla="*/ 106 w 1793"/>
                <a:gd name="T37" fmla="*/ 361 h 381"/>
                <a:gd name="T38" fmla="*/ 70 w 1793"/>
                <a:gd name="T39" fmla="*/ 339 h 381"/>
                <a:gd name="T40" fmla="*/ 42 w 1793"/>
                <a:gd name="T41" fmla="*/ 310 h 381"/>
                <a:gd name="T42" fmla="*/ 18 w 1793"/>
                <a:gd name="T43" fmla="*/ 274 h 381"/>
                <a:gd name="T44" fmla="*/ 4 w 1793"/>
                <a:gd name="T45" fmla="*/ 234 h 381"/>
                <a:gd name="T46" fmla="*/ 0 w 1793"/>
                <a:gd name="T47" fmla="*/ 190 h 381"/>
                <a:gd name="T48" fmla="*/ 4 w 1793"/>
                <a:gd name="T49" fmla="*/ 147 h 381"/>
                <a:gd name="T50" fmla="*/ 18 w 1793"/>
                <a:gd name="T51" fmla="*/ 107 h 381"/>
                <a:gd name="T52" fmla="*/ 42 w 1793"/>
                <a:gd name="T53" fmla="*/ 71 h 381"/>
                <a:gd name="T54" fmla="*/ 70 w 1793"/>
                <a:gd name="T55" fmla="*/ 41 h 381"/>
                <a:gd name="T56" fmla="*/ 106 w 1793"/>
                <a:gd name="T57" fmla="*/ 20 h 381"/>
                <a:gd name="T58" fmla="*/ 148 w 1793"/>
                <a:gd name="T59" fmla="*/ 6 h 381"/>
                <a:gd name="T60" fmla="*/ 191 w 1793"/>
                <a:gd name="T6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93" h="381">
                  <a:moveTo>
                    <a:pt x="191" y="0"/>
                  </a:moveTo>
                  <a:lnTo>
                    <a:pt x="1602" y="0"/>
                  </a:lnTo>
                  <a:lnTo>
                    <a:pt x="1646" y="6"/>
                  </a:lnTo>
                  <a:lnTo>
                    <a:pt x="1686" y="20"/>
                  </a:lnTo>
                  <a:lnTo>
                    <a:pt x="1721" y="41"/>
                  </a:lnTo>
                  <a:lnTo>
                    <a:pt x="1751" y="71"/>
                  </a:lnTo>
                  <a:lnTo>
                    <a:pt x="1773" y="107"/>
                  </a:lnTo>
                  <a:lnTo>
                    <a:pt x="1787" y="147"/>
                  </a:lnTo>
                  <a:lnTo>
                    <a:pt x="1793" y="190"/>
                  </a:lnTo>
                  <a:lnTo>
                    <a:pt x="1787" y="234"/>
                  </a:lnTo>
                  <a:lnTo>
                    <a:pt x="1773" y="274"/>
                  </a:lnTo>
                  <a:lnTo>
                    <a:pt x="1751" y="310"/>
                  </a:lnTo>
                  <a:lnTo>
                    <a:pt x="1721" y="339"/>
                  </a:lnTo>
                  <a:lnTo>
                    <a:pt x="1686" y="361"/>
                  </a:lnTo>
                  <a:lnTo>
                    <a:pt x="1646" y="377"/>
                  </a:lnTo>
                  <a:lnTo>
                    <a:pt x="1602" y="381"/>
                  </a:lnTo>
                  <a:lnTo>
                    <a:pt x="191" y="381"/>
                  </a:lnTo>
                  <a:lnTo>
                    <a:pt x="148" y="377"/>
                  </a:lnTo>
                  <a:lnTo>
                    <a:pt x="106" y="361"/>
                  </a:lnTo>
                  <a:lnTo>
                    <a:pt x="70" y="339"/>
                  </a:lnTo>
                  <a:lnTo>
                    <a:pt x="42" y="310"/>
                  </a:lnTo>
                  <a:lnTo>
                    <a:pt x="18" y="274"/>
                  </a:lnTo>
                  <a:lnTo>
                    <a:pt x="4" y="234"/>
                  </a:lnTo>
                  <a:lnTo>
                    <a:pt x="0" y="190"/>
                  </a:lnTo>
                  <a:lnTo>
                    <a:pt x="4" y="147"/>
                  </a:lnTo>
                  <a:lnTo>
                    <a:pt x="18" y="107"/>
                  </a:lnTo>
                  <a:lnTo>
                    <a:pt x="42" y="71"/>
                  </a:lnTo>
                  <a:lnTo>
                    <a:pt x="70" y="41"/>
                  </a:lnTo>
                  <a:lnTo>
                    <a:pt x="106" y="20"/>
                  </a:lnTo>
                  <a:lnTo>
                    <a:pt x="148" y="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399"/>
            </a:p>
          </p:txBody>
        </p:sp>
        <p:sp>
          <p:nvSpPr>
            <p:cNvPr id="99" name="TextBox 9">
              <a:extLst>
                <a:ext uri="{FF2B5EF4-FFF2-40B4-BE49-F238E27FC236}">
                  <a16:creationId xmlns:a16="http://schemas.microsoft.com/office/drawing/2014/main" xmlns="" id="{0C86ED7C-4700-4DC5-83AE-0DE9E533A95C}"/>
                </a:ext>
              </a:extLst>
            </p:cNvPr>
            <p:cNvSpPr txBox="1"/>
            <p:nvPr/>
          </p:nvSpPr>
          <p:spPr>
            <a:xfrm>
              <a:off x="10567520" y="5135372"/>
              <a:ext cx="1436817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G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Impacto Social Estimado </a:t>
              </a:r>
              <a:r>
                <a:rPr lang="es-GT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COBERTURA</a:t>
              </a:r>
              <a:endParaRPr lang="es-GT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10248290" y="4794407"/>
            <a:ext cx="1301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4400" b="1" dirty="0" smtClean="0">
                <a:solidFill>
                  <a:schemeClr val="accent3"/>
                </a:solidFill>
                <a:latin typeface="Clarendon Extended" panose="02040805050505020204" pitchFamily="18" charset="0"/>
              </a:rPr>
              <a:t>15%</a:t>
            </a:r>
            <a:endParaRPr lang="es-GT" sz="4400" b="1" dirty="0">
              <a:solidFill>
                <a:schemeClr val="accent3"/>
              </a:solidFill>
              <a:latin typeface="Clarendon Extended" panose="02040805050505020204" pitchFamily="18" charset="0"/>
            </a:endParaRPr>
          </a:p>
        </p:txBody>
      </p:sp>
      <p:sp>
        <p:nvSpPr>
          <p:cNvPr id="66" name="TextBox 81"/>
          <p:cNvSpPr txBox="1"/>
          <p:nvPr/>
        </p:nvSpPr>
        <p:spPr>
          <a:xfrm>
            <a:off x="638544" y="4149080"/>
            <a:ext cx="23972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Protección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suelo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agua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bosque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7" name="Oval 135"/>
          <p:cNvSpPr/>
          <p:nvPr/>
        </p:nvSpPr>
        <p:spPr>
          <a:xfrm>
            <a:off x="477788" y="3681040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81"/>
          <p:cNvSpPr txBox="1"/>
          <p:nvPr/>
        </p:nvSpPr>
        <p:spPr>
          <a:xfrm>
            <a:off x="669908" y="3573016"/>
            <a:ext cx="23972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Conservar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utilizar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forma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sostenible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oceanos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recursos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marinos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9" name="Oval 135"/>
          <p:cNvSpPr/>
          <p:nvPr/>
        </p:nvSpPr>
        <p:spPr>
          <a:xfrm>
            <a:off x="477788" y="4185096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8430F1F-B2B8-4057-8B9A-C4C05754F266}"/>
              </a:ext>
            </a:extLst>
          </p:cNvPr>
          <p:cNvSpPr/>
          <p:nvPr/>
        </p:nvSpPr>
        <p:spPr>
          <a:xfrm>
            <a:off x="145870" y="153088"/>
            <a:ext cx="3096345" cy="604867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599ED10-924A-4ED5-804F-B04CD85D6640}"/>
              </a:ext>
            </a:extLst>
          </p:cNvPr>
          <p:cNvGrpSpPr/>
          <p:nvPr/>
        </p:nvGrpSpPr>
        <p:grpSpPr>
          <a:xfrm>
            <a:off x="225064" y="304843"/>
            <a:ext cx="2800559" cy="5099217"/>
            <a:chOff x="374963" y="855092"/>
            <a:chExt cx="2317178" cy="494844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22B0D82B-B36E-49C0-AB3B-425AADE30200}"/>
                </a:ext>
              </a:extLst>
            </p:cNvPr>
            <p:cNvSpPr/>
            <p:nvPr/>
          </p:nvSpPr>
          <p:spPr>
            <a:xfrm>
              <a:off x="423367" y="855092"/>
              <a:ext cx="2268774" cy="527152"/>
            </a:xfrm>
            <a:custGeom>
              <a:avLst/>
              <a:gdLst>
                <a:gd name="connsiteX0" fmla="*/ 0 w 2980403"/>
                <a:gd name="connsiteY0" fmla="*/ 207160 h 567531"/>
                <a:gd name="connsiteX1" fmla="*/ 0 w 2980403"/>
                <a:gd name="connsiteY1" fmla="*/ 207161 h 567531"/>
                <a:gd name="connsiteX2" fmla="*/ 0 w 2980403"/>
                <a:gd name="connsiteY2" fmla="*/ 207161 h 567531"/>
                <a:gd name="connsiteX3" fmla="*/ 207161 w 2980403"/>
                <a:gd name="connsiteY3" fmla="*/ 0 h 567531"/>
                <a:gd name="connsiteX4" fmla="*/ 2773242 w 2980403"/>
                <a:gd name="connsiteY4" fmla="*/ 0 h 567531"/>
                <a:gd name="connsiteX5" fmla="*/ 2980403 w 2980403"/>
                <a:gd name="connsiteY5" fmla="*/ 207161 h 567531"/>
                <a:gd name="connsiteX6" fmla="*/ 2980402 w 2980403"/>
                <a:gd name="connsiteY6" fmla="*/ 207161 h 567531"/>
                <a:gd name="connsiteX7" fmla="*/ 2773241 w 2980403"/>
                <a:gd name="connsiteY7" fmla="*/ 414322 h 567531"/>
                <a:gd name="connsiteX8" fmla="*/ 1673312 w 2980403"/>
                <a:gd name="connsiteY8" fmla="*/ 414322 h 567531"/>
                <a:gd name="connsiteX9" fmla="*/ 1490202 w 2980403"/>
                <a:gd name="connsiteY9" fmla="*/ 567531 h 567531"/>
                <a:gd name="connsiteX10" fmla="*/ 1307091 w 2980403"/>
                <a:gd name="connsiteY10" fmla="*/ 414322 h 567531"/>
                <a:gd name="connsiteX11" fmla="*/ 207161 w 2980403"/>
                <a:gd name="connsiteY11" fmla="*/ 414321 h 567531"/>
                <a:gd name="connsiteX12" fmla="*/ 16280 w 2980403"/>
                <a:gd name="connsiteY12" fmla="*/ 287797 h 567531"/>
                <a:gd name="connsiteX13" fmla="*/ 0 w 2980403"/>
                <a:gd name="connsiteY13" fmla="*/ 207161 h 567531"/>
                <a:gd name="connsiteX14" fmla="*/ 16280 w 2980403"/>
                <a:gd name="connsiteY14" fmla="*/ 126525 h 567531"/>
                <a:gd name="connsiteX15" fmla="*/ 207161 w 2980403"/>
                <a:gd name="connsiteY15" fmla="*/ 0 h 56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0403" h="567531">
                  <a:moveTo>
                    <a:pt x="0" y="207160"/>
                  </a:moveTo>
                  <a:lnTo>
                    <a:pt x="0" y="207161"/>
                  </a:lnTo>
                  <a:lnTo>
                    <a:pt x="0" y="207161"/>
                  </a:lnTo>
                  <a:close/>
                  <a:moveTo>
                    <a:pt x="207161" y="0"/>
                  </a:moveTo>
                  <a:lnTo>
                    <a:pt x="2773242" y="0"/>
                  </a:lnTo>
                  <a:cubicBezTo>
                    <a:pt x="2887654" y="0"/>
                    <a:pt x="2980403" y="92749"/>
                    <a:pt x="2980403" y="207161"/>
                  </a:cubicBezTo>
                  <a:lnTo>
                    <a:pt x="2980402" y="207161"/>
                  </a:lnTo>
                  <a:cubicBezTo>
                    <a:pt x="2980402" y="321573"/>
                    <a:pt x="2887653" y="414322"/>
                    <a:pt x="2773241" y="414322"/>
                  </a:cubicBezTo>
                  <a:lnTo>
                    <a:pt x="1673312" y="414322"/>
                  </a:lnTo>
                  <a:lnTo>
                    <a:pt x="1490202" y="567531"/>
                  </a:lnTo>
                  <a:lnTo>
                    <a:pt x="1307091" y="414322"/>
                  </a:lnTo>
                  <a:lnTo>
                    <a:pt x="207161" y="414321"/>
                  </a:lnTo>
                  <a:cubicBezTo>
                    <a:pt x="121352" y="414321"/>
                    <a:pt x="47728" y="362150"/>
                    <a:pt x="16280" y="287797"/>
                  </a:cubicBezTo>
                  <a:lnTo>
                    <a:pt x="0" y="207161"/>
                  </a:lnTo>
                  <a:lnTo>
                    <a:pt x="16280" y="126525"/>
                  </a:lnTo>
                  <a:cubicBezTo>
                    <a:pt x="47728" y="52171"/>
                    <a:pt x="121352" y="0"/>
                    <a:pt x="20716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  <a:extLst/>
          </p:spPr>
          <p:txBody>
            <a:bodyPr vert="horz" wrap="square" lIns="252000" tIns="45720" rIns="91440" bIns="180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Prioridad Estratégica K’ATUN 2032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A1DE0737-5622-4237-8D5E-E6A7A9F58C23}"/>
                </a:ext>
              </a:extLst>
            </p:cNvPr>
            <p:cNvGrpSpPr/>
            <p:nvPr/>
          </p:nvGrpSpPr>
          <p:grpSpPr>
            <a:xfrm>
              <a:off x="466210" y="2179874"/>
              <a:ext cx="2210601" cy="911287"/>
              <a:chOff x="466210" y="1960065"/>
              <a:chExt cx="2210601" cy="911287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4C7173C3-8810-4030-B08B-66DEA5D71564}"/>
                  </a:ext>
                </a:extLst>
              </p:cNvPr>
              <p:cNvSpPr/>
              <p:nvPr/>
            </p:nvSpPr>
            <p:spPr>
              <a:xfrm>
                <a:off x="466210" y="1960065"/>
                <a:ext cx="2210601" cy="439442"/>
              </a:xfrm>
              <a:custGeom>
                <a:avLst/>
                <a:gdLst>
                  <a:gd name="connsiteX0" fmla="*/ 0 w 2980403"/>
                  <a:gd name="connsiteY0" fmla="*/ 207160 h 567531"/>
                  <a:gd name="connsiteX1" fmla="*/ 0 w 2980403"/>
                  <a:gd name="connsiteY1" fmla="*/ 207161 h 567531"/>
                  <a:gd name="connsiteX2" fmla="*/ 0 w 2980403"/>
                  <a:gd name="connsiteY2" fmla="*/ 207161 h 567531"/>
                  <a:gd name="connsiteX3" fmla="*/ 207161 w 2980403"/>
                  <a:gd name="connsiteY3" fmla="*/ 0 h 567531"/>
                  <a:gd name="connsiteX4" fmla="*/ 2773242 w 2980403"/>
                  <a:gd name="connsiteY4" fmla="*/ 0 h 567531"/>
                  <a:gd name="connsiteX5" fmla="*/ 2980403 w 2980403"/>
                  <a:gd name="connsiteY5" fmla="*/ 207161 h 567531"/>
                  <a:gd name="connsiteX6" fmla="*/ 2980402 w 2980403"/>
                  <a:gd name="connsiteY6" fmla="*/ 207161 h 567531"/>
                  <a:gd name="connsiteX7" fmla="*/ 2773241 w 2980403"/>
                  <a:gd name="connsiteY7" fmla="*/ 414322 h 567531"/>
                  <a:gd name="connsiteX8" fmla="*/ 1673312 w 2980403"/>
                  <a:gd name="connsiteY8" fmla="*/ 414322 h 567531"/>
                  <a:gd name="connsiteX9" fmla="*/ 1490202 w 2980403"/>
                  <a:gd name="connsiteY9" fmla="*/ 567531 h 567531"/>
                  <a:gd name="connsiteX10" fmla="*/ 1307091 w 2980403"/>
                  <a:gd name="connsiteY10" fmla="*/ 414322 h 567531"/>
                  <a:gd name="connsiteX11" fmla="*/ 207161 w 2980403"/>
                  <a:gd name="connsiteY11" fmla="*/ 414321 h 567531"/>
                  <a:gd name="connsiteX12" fmla="*/ 16280 w 2980403"/>
                  <a:gd name="connsiteY12" fmla="*/ 287797 h 567531"/>
                  <a:gd name="connsiteX13" fmla="*/ 0 w 2980403"/>
                  <a:gd name="connsiteY13" fmla="*/ 207161 h 567531"/>
                  <a:gd name="connsiteX14" fmla="*/ 16280 w 2980403"/>
                  <a:gd name="connsiteY14" fmla="*/ 126525 h 567531"/>
                  <a:gd name="connsiteX15" fmla="*/ 207161 w 2980403"/>
                  <a:gd name="connsiteY15" fmla="*/ 0 h 567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0403" h="567531">
                    <a:moveTo>
                      <a:pt x="0" y="207160"/>
                    </a:moveTo>
                    <a:lnTo>
                      <a:pt x="0" y="207161"/>
                    </a:lnTo>
                    <a:lnTo>
                      <a:pt x="0" y="207161"/>
                    </a:lnTo>
                    <a:close/>
                    <a:moveTo>
                      <a:pt x="207161" y="0"/>
                    </a:moveTo>
                    <a:lnTo>
                      <a:pt x="2773242" y="0"/>
                    </a:lnTo>
                    <a:cubicBezTo>
                      <a:pt x="2887654" y="0"/>
                      <a:pt x="2980403" y="92749"/>
                      <a:pt x="2980403" y="207161"/>
                    </a:cubicBezTo>
                    <a:lnTo>
                      <a:pt x="2980402" y="207161"/>
                    </a:lnTo>
                    <a:cubicBezTo>
                      <a:pt x="2980402" y="321573"/>
                      <a:pt x="2887653" y="414322"/>
                      <a:pt x="2773241" y="414322"/>
                    </a:cubicBezTo>
                    <a:lnTo>
                      <a:pt x="1673312" y="414322"/>
                    </a:lnTo>
                    <a:lnTo>
                      <a:pt x="1490202" y="567531"/>
                    </a:lnTo>
                    <a:lnTo>
                      <a:pt x="1307091" y="414322"/>
                    </a:lnTo>
                    <a:lnTo>
                      <a:pt x="207161" y="414321"/>
                    </a:lnTo>
                    <a:cubicBezTo>
                      <a:pt x="121352" y="414321"/>
                      <a:pt x="47728" y="362150"/>
                      <a:pt x="16280" y="287797"/>
                    </a:cubicBezTo>
                    <a:lnTo>
                      <a:pt x="0" y="207161"/>
                    </a:lnTo>
                    <a:lnTo>
                      <a:pt x="16280" y="126525"/>
                    </a:lnTo>
                    <a:cubicBezTo>
                      <a:pt x="47728" y="52171"/>
                      <a:pt x="121352" y="0"/>
                      <a:pt x="20716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20000"/>
                  </a:prstClr>
                </a:innerShdw>
              </a:effectLst>
              <a:extLst/>
            </p:spPr>
            <p:txBody>
              <a:bodyPr vert="horz" wrap="square" lIns="252000" tIns="45720" rIns="91440" bIns="18000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Prioridad Presidencial</a:t>
                </a:r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xmlns="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9335" y="2701844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B639520-20A8-436A-B0A4-32870ECE47AC}"/>
                </a:ext>
              </a:extLst>
            </p:cNvPr>
            <p:cNvGrpSpPr/>
            <p:nvPr/>
          </p:nvGrpSpPr>
          <p:grpSpPr>
            <a:xfrm>
              <a:off x="374963" y="4317610"/>
              <a:ext cx="2268773" cy="1485930"/>
              <a:chOff x="374963" y="4317610"/>
              <a:chExt cx="2268773" cy="14859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750FB533-8946-49CE-B8F9-E04C188A4CC9}"/>
                  </a:ext>
                </a:extLst>
              </p:cNvPr>
              <p:cNvGrpSpPr/>
              <p:nvPr/>
            </p:nvGrpSpPr>
            <p:grpSpPr>
              <a:xfrm>
                <a:off x="374963" y="4891451"/>
                <a:ext cx="2268773" cy="912089"/>
                <a:chOff x="374963" y="4686152"/>
                <a:chExt cx="2268773" cy="912089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900679" y="5105425"/>
                  <a:ext cx="1671961" cy="4928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s-MX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Gestión Ambiental Nacional con énfasis en el Cambio Climático</a:t>
                  </a:r>
                  <a:endParaRPr 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B445C58A-7039-4579-852F-42244BE24AB8}"/>
                    </a:ext>
                  </a:extLst>
                </p:cNvPr>
                <p:cNvSpPr/>
                <p:nvPr/>
              </p:nvSpPr>
              <p:spPr>
                <a:xfrm>
                  <a:off x="374963" y="4686152"/>
                  <a:ext cx="2268773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Programa</a:t>
                  </a:r>
                  <a:endParaRPr lang="en-US" sz="1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xmlns="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7252" y="4317610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399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459" y="649545"/>
            <a:ext cx="5181113" cy="522664"/>
          </a:xfrm>
        </p:spPr>
        <p:txBody>
          <a:bodyPr/>
          <a:lstStyle/>
          <a:p>
            <a:pPr algn="ctr"/>
            <a:r>
              <a:rPr lang="es-GT" sz="20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Gestión Ambiental 24/365</a:t>
            </a:r>
            <a:endParaRPr lang="es-GT" sz="2000" dirty="0"/>
          </a:p>
        </p:txBody>
      </p:sp>
      <p:sp>
        <p:nvSpPr>
          <p:cNvPr id="112" name="Freeform: Shape 44">
            <a:extLst>
              <a:ext uri="{FF2B5EF4-FFF2-40B4-BE49-F238E27FC236}">
                <a16:creationId xmlns:a16="http://schemas.microsoft.com/office/drawing/2014/main" xmlns="" id="{B445C58A-7039-4579-852F-42244BE24AB8}"/>
              </a:ext>
            </a:extLst>
          </p:cNvPr>
          <p:cNvSpPr/>
          <p:nvPr/>
        </p:nvSpPr>
        <p:spPr>
          <a:xfrm>
            <a:off x="243130" y="2559676"/>
            <a:ext cx="2801286" cy="439442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GT" sz="13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Meta Estratégica de Desarrollo</a:t>
            </a:r>
          </a:p>
        </p:txBody>
      </p:sp>
      <p:sp>
        <p:nvSpPr>
          <p:cNvPr id="116" name="Oval 135"/>
          <p:cNvSpPr/>
          <p:nvPr/>
        </p:nvSpPr>
        <p:spPr>
          <a:xfrm>
            <a:off x="405780" y="3140968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Box 9">
            <a:extLst>
              <a:ext uri="{FF2B5EF4-FFF2-40B4-BE49-F238E27FC236}">
                <a16:creationId xmlns:a16="http://schemas.microsoft.com/office/drawing/2014/main" xmlns="" id="{0C86ED7C-4700-4DC5-83AE-0DE9E533A95C}"/>
              </a:ext>
            </a:extLst>
          </p:cNvPr>
          <p:cNvSpPr txBox="1"/>
          <p:nvPr/>
        </p:nvSpPr>
        <p:spPr>
          <a:xfrm>
            <a:off x="4352501" y="5155539"/>
            <a:ext cx="14368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DURACIÓN DEL PROYECTO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0">
            <a:extLst>
              <a:ext uri="{FF2B5EF4-FFF2-40B4-BE49-F238E27FC236}">
                <a16:creationId xmlns:a16="http://schemas.microsoft.com/office/drawing/2014/main" xmlns="" id="{FF35B325-975F-4D7A-8A16-43258B494C83}"/>
              </a:ext>
            </a:extLst>
          </p:cNvPr>
          <p:cNvSpPr txBox="1"/>
          <p:nvPr/>
        </p:nvSpPr>
        <p:spPr>
          <a:xfrm>
            <a:off x="3811562" y="5788020"/>
            <a:ext cx="23857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4000" dirty="0" smtClean="0">
                <a:solidFill>
                  <a:schemeClr val="accent1"/>
                </a:solidFill>
              </a:rPr>
              <a:t>18 </a:t>
            </a:r>
            <a:r>
              <a:rPr lang="en-GB" sz="4000" dirty="0">
                <a:solidFill>
                  <a:schemeClr val="accent1"/>
                </a:solidFill>
              </a:rPr>
              <a:t>MESES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119" name="TextBox 200">
            <a:extLst>
              <a:ext uri="{FF2B5EF4-FFF2-40B4-BE49-F238E27FC236}">
                <a16:creationId xmlns:a16="http://schemas.microsoft.com/office/drawing/2014/main" xmlns="" id="{1E0F72BB-82FC-462B-B324-7356B4FE613C}"/>
              </a:ext>
            </a:extLst>
          </p:cNvPr>
          <p:cNvSpPr txBox="1"/>
          <p:nvPr/>
        </p:nvSpPr>
        <p:spPr>
          <a:xfrm>
            <a:off x="7142720" y="5109986"/>
            <a:ext cx="200961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PRESUPUESTO ESTIMADO (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 mill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0" name="TextBox 201">
            <a:extLst>
              <a:ext uri="{FF2B5EF4-FFF2-40B4-BE49-F238E27FC236}">
                <a16:creationId xmlns:a16="http://schemas.microsoft.com/office/drawing/2014/main" xmlns="" id="{E568BBC2-CB29-4BC7-9E54-92644BCCE1BD}"/>
              </a:ext>
            </a:extLst>
          </p:cNvPr>
          <p:cNvSpPr txBox="1"/>
          <p:nvPr/>
        </p:nvSpPr>
        <p:spPr>
          <a:xfrm>
            <a:off x="6789041" y="5738738"/>
            <a:ext cx="24910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3600" dirty="0">
                <a:solidFill>
                  <a:schemeClr val="accent2"/>
                </a:solidFill>
              </a:rPr>
              <a:t>Q </a:t>
            </a:r>
            <a:r>
              <a:rPr lang="en-GB" sz="3600" dirty="0" smtClean="0">
                <a:solidFill>
                  <a:schemeClr val="accent2"/>
                </a:solidFill>
              </a:rPr>
              <a:t>25.0</a:t>
            </a:r>
            <a:endParaRPr lang="en-GB" sz="3600" dirty="0">
              <a:solidFill>
                <a:schemeClr val="accent2"/>
              </a:solidFill>
            </a:endParaRPr>
          </a:p>
        </p:txBody>
      </p:sp>
      <p:grpSp>
        <p:nvGrpSpPr>
          <p:cNvPr id="121" name="Group 3">
            <a:extLst>
              <a:ext uri="{FF2B5EF4-FFF2-40B4-BE49-F238E27FC236}">
                <a16:creationId xmlns:a16="http://schemas.microsoft.com/office/drawing/2014/main" xmlns="" id="{DB3D41A9-A874-4198-92E2-BF9FFA2BEB4C}"/>
              </a:ext>
            </a:extLst>
          </p:cNvPr>
          <p:cNvGrpSpPr/>
          <p:nvPr/>
        </p:nvGrpSpPr>
        <p:grpSpPr>
          <a:xfrm>
            <a:off x="3710009" y="5161731"/>
            <a:ext cx="531729" cy="531729"/>
            <a:chOff x="1060566" y="1943691"/>
            <a:chExt cx="531730" cy="531730"/>
          </a:xfrm>
        </p:grpSpPr>
        <p:sp>
          <p:nvSpPr>
            <p:cNvPr id="122" name="Oval 193">
              <a:extLst>
                <a:ext uri="{FF2B5EF4-FFF2-40B4-BE49-F238E27FC236}">
                  <a16:creationId xmlns:a16="http://schemas.microsoft.com/office/drawing/2014/main" xmlns="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23" name="Group 194">
              <a:extLst>
                <a:ext uri="{FF2B5EF4-FFF2-40B4-BE49-F238E27FC236}">
                  <a16:creationId xmlns:a16="http://schemas.microsoft.com/office/drawing/2014/main" xmlns="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xmlns="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xmlns="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xmlns="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27" name="Freeform 9">
                <a:extLst>
                  <a:ext uri="{FF2B5EF4-FFF2-40B4-BE49-F238E27FC236}">
                    <a16:creationId xmlns:a16="http://schemas.microsoft.com/office/drawing/2014/main" xmlns="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128" name="Group 258">
            <a:extLst>
              <a:ext uri="{FF2B5EF4-FFF2-40B4-BE49-F238E27FC236}">
                <a16:creationId xmlns:a16="http://schemas.microsoft.com/office/drawing/2014/main" xmlns="" id="{8DB55838-BAFC-4046-A6FC-5FD18BDBE840}"/>
              </a:ext>
            </a:extLst>
          </p:cNvPr>
          <p:cNvGrpSpPr/>
          <p:nvPr/>
        </p:nvGrpSpPr>
        <p:grpSpPr>
          <a:xfrm>
            <a:off x="6526164" y="5115730"/>
            <a:ext cx="531729" cy="531729"/>
            <a:chOff x="4469581" y="499171"/>
            <a:chExt cx="531730" cy="531730"/>
          </a:xfrm>
        </p:grpSpPr>
        <p:sp>
          <p:nvSpPr>
            <p:cNvPr id="129" name="Oval 259">
              <a:extLst>
                <a:ext uri="{FF2B5EF4-FFF2-40B4-BE49-F238E27FC236}">
                  <a16:creationId xmlns:a16="http://schemas.microsoft.com/office/drawing/2014/main" xmlns="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30" name="Group 260">
              <a:extLst>
                <a:ext uri="{FF2B5EF4-FFF2-40B4-BE49-F238E27FC236}">
                  <a16:creationId xmlns:a16="http://schemas.microsoft.com/office/drawing/2014/main" xmlns="" id="{202887E8-17FE-49D6-8910-CE23DBED665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xmlns="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xmlns="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xmlns="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xmlns="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xmlns="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xmlns="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44" name="Freeform 28">
                <a:extLst>
                  <a:ext uri="{FF2B5EF4-FFF2-40B4-BE49-F238E27FC236}">
                    <a16:creationId xmlns:a16="http://schemas.microsoft.com/office/drawing/2014/main" xmlns="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5" name="4 Grupo"/>
          <p:cNvGrpSpPr/>
          <p:nvPr/>
        </p:nvGrpSpPr>
        <p:grpSpPr>
          <a:xfrm>
            <a:off x="9531707" y="1056302"/>
            <a:ext cx="2395354" cy="1071464"/>
            <a:chOff x="9608983" y="5044187"/>
            <a:chExt cx="2395354" cy="1071463"/>
          </a:xfrm>
        </p:grpSpPr>
        <p:grpSp>
          <p:nvGrpSpPr>
            <p:cNvPr id="153" name="Group 3">
              <a:extLst>
                <a:ext uri="{FF2B5EF4-FFF2-40B4-BE49-F238E27FC236}">
                  <a16:creationId xmlns:a16="http://schemas.microsoft.com/office/drawing/2014/main" xmlns="" id="{DB3D41A9-A874-4198-92E2-BF9FFA2BEB4C}"/>
                </a:ext>
              </a:extLst>
            </p:cNvPr>
            <p:cNvGrpSpPr/>
            <p:nvPr/>
          </p:nvGrpSpPr>
          <p:grpSpPr>
            <a:xfrm>
              <a:off x="9957480" y="5044187"/>
              <a:ext cx="531730" cy="531730"/>
              <a:chOff x="1060566" y="1943691"/>
              <a:chExt cx="531730" cy="531730"/>
            </a:xfrm>
          </p:grpSpPr>
          <p:sp>
            <p:nvSpPr>
              <p:cNvPr id="154" name="Oval 193">
                <a:extLst>
                  <a:ext uri="{FF2B5EF4-FFF2-40B4-BE49-F238E27FC236}">
                    <a16:creationId xmlns:a16="http://schemas.microsoft.com/office/drawing/2014/main" xmlns="" id="{6AB737CD-69F1-4F41-A636-435FC3EB25C0}"/>
                  </a:ext>
                </a:extLst>
              </p:cNvPr>
              <p:cNvSpPr/>
              <p:nvPr/>
            </p:nvSpPr>
            <p:spPr>
              <a:xfrm>
                <a:off x="1060566" y="1943691"/>
                <a:ext cx="531730" cy="53173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399"/>
              </a:p>
            </p:txBody>
          </p:sp>
          <p:grpSp>
            <p:nvGrpSpPr>
              <p:cNvPr id="155" name="Group 194">
                <a:extLst>
                  <a:ext uri="{FF2B5EF4-FFF2-40B4-BE49-F238E27FC236}">
                    <a16:creationId xmlns:a16="http://schemas.microsoft.com/office/drawing/2014/main" xmlns="" id="{58CF0266-3813-4A5C-93C7-7C7A51683CAE}"/>
                  </a:ext>
                </a:extLst>
              </p:cNvPr>
              <p:cNvGrpSpPr/>
              <p:nvPr/>
            </p:nvGrpSpPr>
            <p:grpSpPr>
              <a:xfrm>
                <a:off x="1211844" y="2078944"/>
                <a:ext cx="279100" cy="261224"/>
                <a:chOff x="765175" y="1228726"/>
                <a:chExt cx="5205413" cy="4872038"/>
              </a:xfrm>
              <a:solidFill>
                <a:schemeClr val="bg1"/>
              </a:solidFill>
            </p:grpSpPr>
            <p:sp>
              <p:nvSpPr>
                <p:cNvPr id="156" name="Freeform 6">
                  <a:extLst>
                    <a:ext uri="{FF2B5EF4-FFF2-40B4-BE49-F238E27FC236}">
                      <a16:creationId xmlns:a16="http://schemas.microsoft.com/office/drawing/2014/main" xmlns="" id="{68F53266-562F-460E-BA12-BE6030691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3304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2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7 h 383"/>
                    <a:gd name="T16" fmla="*/ 3049 w 3049"/>
                    <a:gd name="T17" fmla="*/ 191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0 h 383"/>
                    <a:gd name="T26" fmla="*/ 2941 w 3049"/>
                    <a:gd name="T27" fmla="*/ 364 h 383"/>
                    <a:gd name="T28" fmla="*/ 2901 w 3049"/>
                    <a:gd name="T29" fmla="*/ 378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8 h 383"/>
                    <a:gd name="T36" fmla="*/ 106 w 3049"/>
                    <a:gd name="T37" fmla="*/ 364 h 383"/>
                    <a:gd name="T38" fmla="*/ 70 w 3049"/>
                    <a:gd name="T39" fmla="*/ 340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1 h 383"/>
                    <a:gd name="T48" fmla="*/ 4 w 3049"/>
                    <a:gd name="T49" fmla="*/ 147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2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2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7"/>
                      </a:lnTo>
                      <a:lnTo>
                        <a:pt x="3049" y="191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0"/>
                      </a:lnTo>
                      <a:lnTo>
                        <a:pt x="2941" y="364"/>
                      </a:lnTo>
                      <a:lnTo>
                        <a:pt x="2901" y="378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8"/>
                      </a:lnTo>
                      <a:lnTo>
                        <a:pt x="106" y="364"/>
                      </a:lnTo>
                      <a:lnTo>
                        <a:pt x="70" y="340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1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2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7" name="Freeform 7">
                  <a:extLst>
                    <a:ext uri="{FF2B5EF4-FFF2-40B4-BE49-F238E27FC236}">
                      <a16:creationId xmlns:a16="http://schemas.microsoft.com/office/drawing/2014/main" xmlns="" id="{DA1BCFC9-EC7F-4775-84A4-3547B780E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2851151"/>
                  <a:ext cx="2419350" cy="304800"/>
                </a:xfrm>
                <a:custGeom>
                  <a:avLst/>
                  <a:gdLst>
                    <a:gd name="T0" fmla="*/ 191 w 3049"/>
                    <a:gd name="T1" fmla="*/ 0 h 383"/>
                    <a:gd name="T2" fmla="*/ 2858 w 3049"/>
                    <a:gd name="T3" fmla="*/ 0 h 383"/>
                    <a:gd name="T4" fmla="*/ 2901 w 3049"/>
                    <a:gd name="T5" fmla="*/ 6 h 383"/>
                    <a:gd name="T6" fmla="*/ 2941 w 3049"/>
                    <a:gd name="T7" fmla="*/ 20 h 383"/>
                    <a:gd name="T8" fmla="*/ 2977 w 3049"/>
                    <a:gd name="T9" fmla="*/ 43 h 383"/>
                    <a:gd name="T10" fmla="*/ 3007 w 3049"/>
                    <a:gd name="T11" fmla="*/ 71 h 383"/>
                    <a:gd name="T12" fmla="*/ 3029 w 3049"/>
                    <a:gd name="T13" fmla="*/ 107 h 383"/>
                    <a:gd name="T14" fmla="*/ 3045 w 3049"/>
                    <a:gd name="T15" fmla="*/ 149 h 383"/>
                    <a:gd name="T16" fmla="*/ 3049 w 3049"/>
                    <a:gd name="T17" fmla="*/ 192 h 383"/>
                    <a:gd name="T18" fmla="*/ 3045 w 3049"/>
                    <a:gd name="T19" fmla="*/ 236 h 383"/>
                    <a:gd name="T20" fmla="*/ 3029 w 3049"/>
                    <a:gd name="T21" fmla="*/ 276 h 383"/>
                    <a:gd name="T22" fmla="*/ 3007 w 3049"/>
                    <a:gd name="T23" fmla="*/ 312 h 383"/>
                    <a:gd name="T24" fmla="*/ 2977 w 3049"/>
                    <a:gd name="T25" fmla="*/ 341 h 383"/>
                    <a:gd name="T26" fmla="*/ 2941 w 3049"/>
                    <a:gd name="T27" fmla="*/ 363 h 383"/>
                    <a:gd name="T28" fmla="*/ 2901 w 3049"/>
                    <a:gd name="T29" fmla="*/ 377 h 383"/>
                    <a:gd name="T30" fmla="*/ 2858 w 3049"/>
                    <a:gd name="T31" fmla="*/ 383 h 383"/>
                    <a:gd name="T32" fmla="*/ 191 w 3049"/>
                    <a:gd name="T33" fmla="*/ 383 h 383"/>
                    <a:gd name="T34" fmla="*/ 148 w 3049"/>
                    <a:gd name="T35" fmla="*/ 377 h 383"/>
                    <a:gd name="T36" fmla="*/ 106 w 3049"/>
                    <a:gd name="T37" fmla="*/ 363 h 383"/>
                    <a:gd name="T38" fmla="*/ 70 w 3049"/>
                    <a:gd name="T39" fmla="*/ 341 h 383"/>
                    <a:gd name="T40" fmla="*/ 42 w 3049"/>
                    <a:gd name="T41" fmla="*/ 312 h 383"/>
                    <a:gd name="T42" fmla="*/ 18 w 3049"/>
                    <a:gd name="T43" fmla="*/ 276 h 383"/>
                    <a:gd name="T44" fmla="*/ 4 w 3049"/>
                    <a:gd name="T45" fmla="*/ 236 h 383"/>
                    <a:gd name="T46" fmla="*/ 0 w 3049"/>
                    <a:gd name="T47" fmla="*/ 192 h 383"/>
                    <a:gd name="T48" fmla="*/ 4 w 3049"/>
                    <a:gd name="T49" fmla="*/ 149 h 383"/>
                    <a:gd name="T50" fmla="*/ 18 w 3049"/>
                    <a:gd name="T51" fmla="*/ 107 h 383"/>
                    <a:gd name="T52" fmla="*/ 42 w 3049"/>
                    <a:gd name="T53" fmla="*/ 71 h 383"/>
                    <a:gd name="T54" fmla="*/ 70 w 3049"/>
                    <a:gd name="T55" fmla="*/ 43 h 383"/>
                    <a:gd name="T56" fmla="*/ 106 w 3049"/>
                    <a:gd name="T57" fmla="*/ 20 h 383"/>
                    <a:gd name="T58" fmla="*/ 148 w 3049"/>
                    <a:gd name="T59" fmla="*/ 6 h 383"/>
                    <a:gd name="T60" fmla="*/ 191 w 3049"/>
                    <a:gd name="T61" fmla="*/ 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049" h="383">
                      <a:moveTo>
                        <a:pt x="191" y="0"/>
                      </a:moveTo>
                      <a:lnTo>
                        <a:pt x="2858" y="0"/>
                      </a:lnTo>
                      <a:lnTo>
                        <a:pt x="2901" y="6"/>
                      </a:lnTo>
                      <a:lnTo>
                        <a:pt x="2941" y="20"/>
                      </a:lnTo>
                      <a:lnTo>
                        <a:pt x="2977" y="43"/>
                      </a:lnTo>
                      <a:lnTo>
                        <a:pt x="3007" y="71"/>
                      </a:lnTo>
                      <a:lnTo>
                        <a:pt x="3029" y="107"/>
                      </a:lnTo>
                      <a:lnTo>
                        <a:pt x="3045" y="149"/>
                      </a:lnTo>
                      <a:lnTo>
                        <a:pt x="3049" y="192"/>
                      </a:lnTo>
                      <a:lnTo>
                        <a:pt x="3045" y="236"/>
                      </a:lnTo>
                      <a:lnTo>
                        <a:pt x="3029" y="276"/>
                      </a:lnTo>
                      <a:lnTo>
                        <a:pt x="3007" y="312"/>
                      </a:lnTo>
                      <a:lnTo>
                        <a:pt x="2977" y="341"/>
                      </a:lnTo>
                      <a:lnTo>
                        <a:pt x="2941" y="363"/>
                      </a:lnTo>
                      <a:lnTo>
                        <a:pt x="2901" y="377"/>
                      </a:lnTo>
                      <a:lnTo>
                        <a:pt x="2858" y="383"/>
                      </a:lnTo>
                      <a:lnTo>
                        <a:pt x="191" y="383"/>
                      </a:lnTo>
                      <a:lnTo>
                        <a:pt x="148" y="377"/>
                      </a:lnTo>
                      <a:lnTo>
                        <a:pt x="106" y="363"/>
                      </a:lnTo>
                      <a:lnTo>
                        <a:pt x="70" y="341"/>
                      </a:lnTo>
                      <a:lnTo>
                        <a:pt x="42" y="312"/>
                      </a:lnTo>
                      <a:lnTo>
                        <a:pt x="18" y="276"/>
                      </a:lnTo>
                      <a:lnTo>
                        <a:pt x="4" y="236"/>
                      </a:lnTo>
                      <a:lnTo>
                        <a:pt x="0" y="192"/>
                      </a:lnTo>
                      <a:lnTo>
                        <a:pt x="4" y="149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3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8" name="Freeform 8">
                  <a:extLst>
                    <a:ext uri="{FF2B5EF4-FFF2-40B4-BE49-F238E27FC236}">
                      <a16:creationId xmlns:a16="http://schemas.microsoft.com/office/drawing/2014/main" xmlns="" id="{2B695D25-3F05-45E5-83CA-79B45A60A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7963" y="4935538"/>
                  <a:ext cx="1422400" cy="303213"/>
                </a:xfrm>
                <a:custGeom>
                  <a:avLst/>
                  <a:gdLst>
                    <a:gd name="T0" fmla="*/ 191 w 1793"/>
                    <a:gd name="T1" fmla="*/ 0 h 381"/>
                    <a:gd name="T2" fmla="*/ 1602 w 1793"/>
                    <a:gd name="T3" fmla="*/ 0 h 381"/>
                    <a:gd name="T4" fmla="*/ 1646 w 1793"/>
                    <a:gd name="T5" fmla="*/ 6 h 381"/>
                    <a:gd name="T6" fmla="*/ 1686 w 1793"/>
                    <a:gd name="T7" fmla="*/ 20 h 381"/>
                    <a:gd name="T8" fmla="*/ 1721 w 1793"/>
                    <a:gd name="T9" fmla="*/ 41 h 381"/>
                    <a:gd name="T10" fmla="*/ 1751 w 1793"/>
                    <a:gd name="T11" fmla="*/ 71 h 381"/>
                    <a:gd name="T12" fmla="*/ 1773 w 1793"/>
                    <a:gd name="T13" fmla="*/ 107 h 381"/>
                    <a:gd name="T14" fmla="*/ 1787 w 1793"/>
                    <a:gd name="T15" fmla="*/ 147 h 381"/>
                    <a:gd name="T16" fmla="*/ 1793 w 1793"/>
                    <a:gd name="T17" fmla="*/ 190 h 381"/>
                    <a:gd name="T18" fmla="*/ 1787 w 1793"/>
                    <a:gd name="T19" fmla="*/ 234 h 381"/>
                    <a:gd name="T20" fmla="*/ 1773 w 1793"/>
                    <a:gd name="T21" fmla="*/ 274 h 381"/>
                    <a:gd name="T22" fmla="*/ 1751 w 1793"/>
                    <a:gd name="T23" fmla="*/ 310 h 381"/>
                    <a:gd name="T24" fmla="*/ 1721 w 1793"/>
                    <a:gd name="T25" fmla="*/ 339 h 381"/>
                    <a:gd name="T26" fmla="*/ 1686 w 1793"/>
                    <a:gd name="T27" fmla="*/ 361 h 381"/>
                    <a:gd name="T28" fmla="*/ 1646 w 1793"/>
                    <a:gd name="T29" fmla="*/ 377 h 381"/>
                    <a:gd name="T30" fmla="*/ 1602 w 1793"/>
                    <a:gd name="T31" fmla="*/ 381 h 381"/>
                    <a:gd name="T32" fmla="*/ 191 w 1793"/>
                    <a:gd name="T33" fmla="*/ 381 h 381"/>
                    <a:gd name="T34" fmla="*/ 148 w 1793"/>
                    <a:gd name="T35" fmla="*/ 377 h 381"/>
                    <a:gd name="T36" fmla="*/ 106 w 1793"/>
                    <a:gd name="T37" fmla="*/ 361 h 381"/>
                    <a:gd name="T38" fmla="*/ 70 w 1793"/>
                    <a:gd name="T39" fmla="*/ 339 h 381"/>
                    <a:gd name="T40" fmla="*/ 42 w 1793"/>
                    <a:gd name="T41" fmla="*/ 310 h 381"/>
                    <a:gd name="T42" fmla="*/ 18 w 1793"/>
                    <a:gd name="T43" fmla="*/ 274 h 381"/>
                    <a:gd name="T44" fmla="*/ 4 w 1793"/>
                    <a:gd name="T45" fmla="*/ 234 h 381"/>
                    <a:gd name="T46" fmla="*/ 0 w 1793"/>
                    <a:gd name="T47" fmla="*/ 190 h 381"/>
                    <a:gd name="T48" fmla="*/ 4 w 1793"/>
                    <a:gd name="T49" fmla="*/ 147 h 381"/>
                    <a:gd name="T50" fmla="*/ 18 w 1793"/>
                    <a:gd name="T51" fmla="*/ 107 h 381"/>
                    <a:gd name="T52" fmla="*/ 42 w 1793"/>
                    <a:gd name="T53" fmla="*/ 71 h 381"/>
                    <a:gd name="T54" fmla="*/ 70 w 1793"/>
                    <a:gd name="T55" fmla="*/ 41 h 381"/>
                    <a:gd name="T56" fmla="*/ 106 w 1793"/>
                    <a:gd name="T57" fmla="*/ 20 h 381"/>
                    <a:gd name="T58" fmla="*/ 148 w 1793"/>
                    <a:gd name="T59" fmla="*/ 6 h 381"/>
                    <a:gd name="T60" fmla="*/ 191 w 1793"/>
                    <a:gd name="T61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793" h="381">
                      <a:moveTo>
                        <a:pt x="191" y="0"/>
                      </a:moveTo>
                      <a:lnTo>
                        <a:pt x="1602" y="0"/>
                      </a:lnTo>
                      <a:lnTo>
                        <a:pt x="1646" y="6"/>
                      </a:lnTo>
                      <a:lnTo>
                        <a:pt x="1686" y="20"/>
                      </a:lnTo>
                      <a:lnTo>
                        <a:pt x="1721" y="41"/>
                      </a:lnTo>
                      <a:lnTo>
                        <a:pt x="1751" y="71"/>
                      </a:lnTo>
                      <a:lnTo>
                        <a:pt x="1773" y="107"/>
                      </a:lnTo>
                      <a:lnTo>
                        <a:pt x="1787" y="147"/>
                      </a:lnTo>
                      <a:lnTo>
                        <a:pt x="1793" y="190"/>
                      </a:lnTo>
                      <a:lnTo>
                        <a:pt x="1787" y="234"/>
                      </a:lnTo>
                      <a:lnTo>
                        <a:pt x="1773" y="274"/>
                      </a:lnTo>
                      <a:lnTo>
                        <a:pt x="1751" y="310"/>
                      </a:lnTo>
                      <a:lnTo>
                        <a:pt x="1721" y="339"/>
                      </a:lnTo>
                      <a:lnTo>
                        <a:pt x="1686" y="361"/>
                      </a:lnTo>
                      <a:lnTo>
                        <a:pt x="1646" y="377"/>
                      </a:lnTo>
                      <a:lnTo>
                        <a:pt x="1602" y="381"/>
                      </a:lnTo>
                      <a:lnTo>
                        <a:pt x="191" y="381"/>
                      </a:lnTo>
                      <a:lnTo>
                        <a:pt x="148" y="377"/>
                      </a:lnTo>
                      <a:lnTo>
                        <a:pt x="106" y="361"/>
                      </a:lnTo>
                      <a:lnTo>
                        <a:pt x="70" y="339"/>
                      </a:lnTo>
                      <a:lnTo>
                        <a:pt x="42" y="310"/>
                      </a:lnTo>
                      <a:lnTo>
                        <a:pt x="18" y="274"/>
                      </a:lnTo>
                      <a:lnTo>
                        <a:pt x="4" y="234"/>
                      </a:lnTo>
                      <a:lnTo>
                        <a:pt x="0" y="190"/>
                      </a:lnTo>
                      <a:lnTo>
                        <a:pt x="4" y="147"/>
                      </a:lnTo>
                      <a:lnTo>
                        <a:pt x="18" y="107"/>
                      </a:lnTo>
                      <a:lnTo>
                        <a:pt x="42" y="71"/>
                      </a:lnTo>
                      <a:lnTo>
                        <a:pt x="70" y="41"/>
                      </a:lnTo>
                      <a:lnTo>
                        <a:pt x="106" y="20"/>
                      </a:lnTo>
                      <a:lnTo>
                        <a:pt x="148" y="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  <p:sp>
              <p:nvSpPr>
                <p:cNvPr id="159" name="Freeform 9">
                  <a:extLst>
                    <a:ext uri="{FF2B5EF4-FFF2-40B4-BE49-F238E27FC236}">
                      <a16:creationId xmlns:a16="http://schemas.microsoft.com/office/drawing/2014/main" xmlns="" id="{E796B5FD-7A81-47A2-84AD-B91A05387F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175" y="1228726"/>
                  <a:ext cx="5205413" cy="4872038"/>
                </a:xfrm>
                <a:custGeom>
                  <a:avLst/>
                  <a:gdLst>
                    <a:gd name="T0" fmla="*/ 3681 w 6558"/>
                    <a:gd name="T1" fmla="*/ 4366 h 6138"/>
                    <a:gd name="T2" fmla="*/ 5597 w 6558"/>
                    <a:gd name="T3" fmla="*/ 910 h 6138"/>
                    <a:gd name="T4" fmla="*/ 4282 w 6558"/>
                    <a:gd name="T5" fmla="*/ 5757 h 6138"/>
                    <a:gd name="T6" fmla="*/ 4268 w 6558"/>
                    <a:gd name="T7" fmla="*/ 4376 h 6138"/>
                    <a:gd name="T8" fmla="*/ 3426 w 6558"/>
                    <a:gd name="T9" fmla="*/ 5047 h 6138"/>
                    <a:gd name="T10" fmla="*/ 3317 w 6558"/>
                    <a:gd name="T11" fmla="*/ 5039 h 6138"/>
                    <a:gd name="T12" fmla="*/ 3227 w 6558"/>
                    <a:gd name="T13" fmla="*/ 4972 h 6138"/>
                    <a:gd name="T14" fmla="*/ 3191 w 6558"/>
                    <a:gd name="T15" fmla="*/ 4862 h 6138"/>
                    <a:gd name="T16" fmla="*/ 1088 w 6558"/>
                    <a:gd name="T17" fmla="*/ 4395 h 6138"/>
                    <a:gd name="T18" fmla="*/ 967 w 6558"/>
                    <a:gd name="T19" fmla="*/ 4354 h 6138"/>
                    <a:gd name="T20" fmla="*/ 901 w 6558"/>
                    <a:gd name="T21" fmla="*/ 4248 h 6138"/>
                    <a:gd name="T22" fmla="*/ 915 w 6558"/>
                    <a:gd name="T23" fmla="*/ 4121 h 6138"/>
                    <a:gd name="T24" fmla="*/ 1003 w 6558"/>
                    <a:gd name="T25" fmla="*/ 4034 h 6138"/>
                    <a:gd name="T26" fmla="*/ 3363 w 6558"/>
                    <a:gd name="T27" fmla="*/ 4014 h 6138"/>
                    <a:gd name="T28" fmla="*/ 3418 w 6558"/>
                    <a:gd name="T29" fmla="*/ 3793 h 6138"/>
                    <a:gd name="T30" fmla="*/ 1045 w 6558"/>
                    <a:gd name="T31" fmla="*/ 3734 h 6138"/>
                    <a:gd name="T32" fmla="*/ 939 w 6558"/>
                    <a:gd name="T33" fmla="*/ 3668 h 6138"/>
                    <a:gd name="T34" fmla="*/ 897 w 6558"/>
                    <a:gd name="T35" fmla="*/ 3549 h 6138"/>
                    <a:gd name="T36" fmla="*/ 939 w 6558"/>
                    <a:gd name="T37" fmla="*/ 3430 h 6138"/>
                    <a:gd name="T38" fmla="*/ 1045 w 6558"/>
                    <a:gd name="T39" fmla="*/ 3362 h 6138"/>
                    <a:gd name="T40" fmla="*/ 3868 w 6558"/>
                    <a:gd name="T41" fmla="*/ 3046 h 6138"/>
                    <a:gd name="T42" fmla="*/ 3755 w 6558"/>
                    <a:gd name="T43" fmla="*/ 3084 h 6138"/>
                    <a:gd name="T44" fmla="*/ 1003 w 6558"/>
                    <a:gd name="T45" fmla="*/ 3064 h 6138"/>
                    <a:gd name="T46" fmla="*/ 915 w 6558"/>
                    <a:gd name="T47" fmla="*/ 2977 h 6138"/>
                    <a:gd name="T48" fmla="*/ 901 w 6558"/>
                    <a:gd name="T49" fmla="*/ 2849 h 6138"/>
                    <a:gd name="T50" fmla="*/ 967 w 6558"/>
                    <a:gd name="T51" fmla="*/ 2744 h 6138"/>
                    <a:gd name="T52" fmla="*/ 1088 w 6558"/>
                    <a:gd name="T53" fmla="*/ 2702 h 6138"/>
                    <a:gd name="T54" fmla="*/ 3838 w 6558"/>
                    <a:gd name="T55" fmla="*/ 2720 h 6138"/>
                    <a:gd name="T56" fmla="*/ 3926 w 6558"/>
                    <a:gd name="T57" fmla="*/ 2808 h 6138"/>
                    <a:gd name="T58" fmla="*/ 3946 w 6558"/>
                    <a:gd name="T59" fmla="*/ 2907 h 6138"/>
                    <a:gd name="T60" fmla="*/ 4282 w 6558"/>
                    <a:gd name="T61" fmla="*/ 759 h 6138"/>
                    <a:gd name="T62" fmla="*/ 5794 w 6558"/>
                    <a:gd name="T63" fmla="*/ 582 h 6138"/>
                    <a:gd name="T64" fmla="*/ 5872 w 6558"/>
                    <a:gd name="T65" fmla="*/ 453 h 6138"/>
                    <a:gd name="T66" fmla="*/ 5872 w 6558"/>
                    <a:gd name="T67" fmla="*/ 12 h 6138"/>
                    <a:gd name="T68" fmla="*/ 6502 w 6558"/>
                    <a:gd name="T69" fmla="*/ 391 h 6138"/>
                    <a:gd name="T70" fmla="*/ 6558 w 6558"/>
                    <a:gd name="T71" fmla="*/ 503 h 6138"/>
                    <a:gd name="T72" fmla="*/ 6532 w 6558"/>
                    <a:gd name="T73" fmla="*/ 626 h 6138"/>
                    <a:gd name="T74" fmla="*/ 4658 w 6558"/>
                    <a:gd name="T75" fmla="*/ 5991 h 6138"/>
                    <a:gd name="T76" fmla="*/ 4592 w 6558"/>
                    <a:gd name="T77" fmla="*/ 6096 h 6138"/>
                    <a:gd name="T78" fmla="*/ 4473 w 6558"/>
                    <a:gd name="T79" fmla="*/ 6138 h 6138"/>
                    <a:gd name="T80" fmla="*/ 107 w 6558"/>
                    <a:gd name="T81" fmla="*/ 6120 h 6138"/>
                    <a:gd name="T82" fmla="*/ 20 w 6558"/>
                    <a:gd name="T83" fmla="*/ 6031 h 6138"/>
                    <a:gd name="T84" fmla="*/ 0 w 6558"/>
                    <a:gd name="T85" fmla="*/ 568 h 6138"/>
                    <a:gd name="T86" fmla="*/ 42 w 6558"/>
                    <a:gd name="T87" fmla="*/ 449 h 6138"/>
                    <a:gd name="T88" fmla="*/ 147 w 6558"/>
                    <a:gd name="T89" fmla="*/ 382 h 6138"/>
                    <a:gd name="T90" fmla="*/ 4517 w 6558"/>
                    <a:gd name="T91" fmla="*/ 382 h 6138"/>
                    <a:gd name="T92" fmla="*/ 4622 w 6558"/>
                    <a:gd name="T93" fmla="*/ 449 h 6138"/>
                    <a:gd name="T94" fmla="*/ 4664 w 6558"/>
                    <a:gd name="T95" fmla="*/ 568 h 6138"/>
                    <a:gd name="T96" fmla="*/ 5665 w 6558"/>
                    <a:gd name="T97" fmla="*/ 64 h 6138"/>
                    <a:gd name="T98" fmla="*/ 5760 w 6558"/>
                    <a:gd name="T99" fmla="*/ 6 h 6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558" h="6138">
                      <a:moveTo>
                        <a:pt x="5597" y="910"/>
                      </a:moveTo>
                      <a:lnTo>
                        <a:pt x="3763" y="3962"/>
                      </a:lnTo>
                      <a:lnTo>
                        <a:pt x="3681" y="4366"/>
                      </a:lnTo>
                      <a:lnTo>
                        <a:pt x="3997" y="4103"/>
                      </a:lnTo>
                      <a:lnTo>
                        <a:pt x="5832" y="1051"/>
                      </a:lnTo>
                      <a:lnTo>
                        <a:pt x="5597" y="910"/>
                      </a:lnTo>
                      <a:close/>
                      <a:moveTo>
                        <a:pt x="382" y="759"/>
                      </a:moveTo>
                      <a:lnTo>
                        <a:pt x="382" y="5757"/>
                      </a:lnTo>
                      <a:lnTo>
                        <a:pt x="4282" y="5757"/>
                      </a:lnTo>
                      <a:lnTo>
                        <a:pt x="4282" y="4362"/>
                      </a:lnTo>
                      <a:lnTo>
                        <a:pt x="4274" y="4370"/>
                      </a:lnTo>
                      <a:lnTo>
                        <a:pt x="4268" y="4376"/>
                      </a:lnTo>
                      <a:lnTo>
                        <a:pt x="3506" y="5007"/>
                      </a:lnTo>
                      <a:lnTo>
                        <a:pt x="3468" y="5031"/>
                      </a:lnTo>
                      <a:lnTo>
                        <a:pt x="3426" y="5047"/>
                      </a:lnTo>
                      <a:lnTo>
                        <a:pt x="3382" y="5051"/>
                      </a:lnTo>
                      <a:lnTo>
                        <a:pt x="3349" y="5049"/>
                      </a:lnTo>
                      <a:lnTo>
                        <a:pt x="3317" y="5039"/>
                      </a:lnTo>
                      <a:lnTo>
                        <a:pt x="3285" y="5025"/>
                      </a:lnTo>
                      <a:lnTo>
                        <a:pt x="3253" y="5000"/>
                      </a:lnTo>
                      <a:lnTo>
                        <a:pt x="3227" y="4972"/>
                      </a:lnTo>
                      <a:lnTo>
                        <a:pt x="3207" y="4938"/>
                      </a:lnTo>
                      <a:lnTo>
                        <a:pt x="3195" y="4900"/>
                      </a:lnTo>
                      <a:lnTo>
                        <a:pt x="3191" y="4862"/>
                      </a:lnTo>
                      <a:lnTo>
                        <a:pt x="3195" y="4823"/>
                      </a:lnTo>
                      <a:lnTo>
                        <a:pt x="3283" y="4395"/>
                      </a:lnTo>
                      <a:lnTo>
                        <a:pt x="1088" y="4395"/>
                      </a:lnTo>
                      <a:lnTo>
                        <a:pt x="1045" y="4391"/>
                      </a:lnTo>
                      <a:lnTo>
                        <a:pt x="1003" y="4376"/>
                      </a:lnTo>
                      <a:lnTo>
                        <a:pt x="967" y="4354"/>
                      </a:lnTo>
                      <a:lnTo>
                        <a:pt x="939" y="4324"/>
                      </a:lnTo>
                      <a:lnTo>
                        <a:pt x="915" y="4288"/>
                      </a:lnTo>
                      <a:lnTo>
                        <a:pt x="901" y="4248"/>
                      </a:lnTo>
                      <a:lnTo>
                        <a:pt x="897" y="4205"/>
                      </a:lnTo>
                      <a:lnTo>
                        <a:pt x="901" y="4161"/>
                      </a:lnTo>
                      <a:lnTo>
                        <a:pt x="915" y="4121"/>
                      </a:lnTo>
                      <a:lnTo>
                        <a:pt x="939" y="4085"/>
                      </a:lnTo>
                      <a:lnTo>
                        <a:pt x="967" y="4056"/>
                      </a:lnTo>
                      <a:lnTo>
                        <a:pt x="1003" y="4034"/>
                      </a:lnTo>
                      <a:lnTo>
                        <a:pt x="1045" y="4018"/>
                      </a:lnTo>
                      <a:lnTo>
                        <a:pt x="1088" y="4014"/>
                      </a:lnTo>
                      <a:lnTo>
                        <a:pt x="3363" y="4014"/>
                      </a:lnTo>
                      <a:lnTo>
                        <a:pt x="3394" y="3855"/>
                      </a:lnTo>
                      <a:lnTo>
                        <a:pt x="3404" y="3823"/>
                      </a:lnTo>
                      <a:lnTo>
                        <a:pt x="3418" y="3793"/>
                      </a:lnTo>
                      <a:lnTo>
                        <a:pt x="3452" y="3740"/>
                      </a:lnTo>
                      <a:lnTo>
                        <a:pt x="1088" y="3740"/>
                      </a:lnTo>
                      <a:lnTo>
                        <a:pt x="1045" y="3734"/>
                      </a:lnTo>
                      <a:lnTo>
                        <a:pt x="1003" y="3720"/>
                      </a:lnTo>
                      <a:lnTo>
                        <a:pt x="967" y="3698"/>
                      </a:lnTo>
                      <a:lnTo>
                        <a:pt x="939" y="3668"/>
                      </a:lnTo>
                      <a:lnTo>
                        <a:pt x="915" y="3632"/>
                      </a:lnTo>
                      <a:lnTo>
                        <a:pt x="901" y="3593"/>
                      </a:lnTo>
                      <a:lnTo>
                        <a:pt x="897" y="3549"/>
                      </a:lnTo>
                      <a:lnTo>
                        <a:pt x="901" y="3505"/>
                      </a:lnTo>
                      <a:lnTo>
                        <a:pt x="915" y="3465"/>
                      </a:lnTo>
                      <a:lnTo>
                        <a:pt x="939" y="3430"/>
                      </a:lnTo>
                      <a:lnTo>
                        <a:pt x="967" y="3400"/>
                      </a:lnTo>
                      <a:lnTo>
                        <a:pt x="1003" y="3378"/>
                      </a:lnTo>
                      <a:lnTo>
                        <a:pt x="1045" y="3362"/>
                      </a:lnTo>
                      <a:lnTo>
                        <a:pt x="1088" y="3358"/>
                      </a:lnTo>
                      <a:lnTo>
                        <a:pt x="3681" y="3358"/>
                      </a:lnTo>
                      <a:lnTo>
                        <a:pt x="3868" y="3046"/>
                      </a:lnTo>
                      <a:lnTo>
                        <a:pt x="3834" y="3066"/>
                      </a:lnTo>
                      <a:lnTo>
                        <a:pt x="3796" y="3080"/>
                      </a:lnTo>
                      <a:lnTo>
                        <a:pt x="3755" y="3084"/>
                      </a:lnTo>
                      <a:lnTo>
                        <a:pt x="1088" y="3084"/>
                      </a:lnTo>
                      <a:lnTo>
                        <a:pt x="1045" y="3078"/>
                      </a:lnTo>
                      <a:lnTo>
                        <a:pt x="1003" y="3064"/>
                      </a:lnTo>
                      <a:lnTo>
                        <a:pt x="967" y="3042"/>
                      </a:lnTo>
                      <a:lnTo>
                        <a:pt x="939" y="3012"/>
                      </a:lnTo>
                      <a:lnTo>
                        <a:pt x="915" y="2977"/>
                      </a:lnTo>
                      <a:lnTo>
                        <a:pt x="901" y="2937"/>
                      </a:lnTo>
                      <a:lnTo>
                        <a:pt x="897" y="2893"/>
                      </a:lnTo>
                      <a:lnTo>
                        <a:pt x="901" y="2849"/>
                      </a:lnTo>
                      <a:lnTo>
                        <a:pt x="915" y="2808"/>
                      </a:lnTo>
                      <a:lnTo>
                        <a:pt x="939" y="2774"/>
                      </a:lnTo>
                      <a:lnTo>
                        <a:pt x="967" y="2744"/>
                      </a:lnTo>
                      <a:lnTo>
                        <a:pt x="1003" y="2720"/>
                      </a:lnTo>
                      <a:lnTo>
                        <a:pt x="1045" y="2706"/>
                      </a:lnTo>
                      <a:lnTo>
                        <a:pt x="1088" y="2702"/>
                      </a:lnTo>
                      <a:lnTo>
                        <a:pt x="3755" y="2702"/>
                      </a:lnTo>
                      <a:lnTo>
                        <a:pt x="3798" y="2706"/>
                      </a:lnTo>
                      <a:lnTo>
                        <a:pt x="3838" y="2720"/>
                      </a:lnTo>
                      <a:lnTo>
                        <a:pt x="3874" y="2744"/>
                      </a:lnTo>
                      <a:lnTo>
                        <a:pt x="3904" y="2774"/>
                      </a:lnTo>
                      <a:lnTo>
                        <a:pt x="3926" y="2808"/>
                      </a:lnTo>
                      <a:lnTo>
                        <a:pt x="3942" y="2849"/>
                      </a:lnTo>
                      <a:lnTo>
                        <a:pt x="3946" y="2893"/>
                      </a:lnTo>
                      <a:lnTo>
                        <a:pt x="3946" y="2907"/>
                      </a:lnTo>
                      <a:lnTo>
                        <a:pt x="3944" y="2921"/>
                      </a:lnTo>
                      <a:lnTo>
                        <a:pt x="4282" y="2359"/>
                      </a:lnTo>
                      <a:lnTo>
                        <a:pt x="4282" y="759"/>
                      </a:lnTo>
                      <a:lnTo>
                        <a:pt x="382" y="759"/>
                      </a:lnTo>
                      <a:close/>
                      <a:moveTo>
                        <a:pt x="5872" y="453"/>
                      </a:moveTo>
                      <a:lnTo>
                        <a:pt x="5794" y="582"/>
                      </a:lnTo>
                      <a:lnTo>
                        <a:pt x="6029" y="723"/>
                      </a:lnTo>
                      <a:lnTo>
                        <a:pt x="6106" y="594"/>
                      </a:lnTo>
                      <a:lnTo>
                        <a:pt x="5872" y="453"/>
                      </a:lnTo>
                      <a:close/>
                      <a:moveTo>
                        <a:pt x="5798" y="0"/>
                      </a:moveTo>
                      <a:lnTo>
                        <a:pt x="5834" y="2"/>
                      </a:lnTo>
                      <a:lnTo>
                        <a:pt x="5872" y="12"/>
                      </a:lnTo>
                      <a:lnTo>
                        <a:pt x="5905" y="28"/>
                      </a:lnTo>
                      <a:lnTo>
                        <a:pt x="6467" y="364"/>
                      </a:lnTo>
                      <a:lnTo>
                        <a:pt x="6502" y="391"/>
                      </a:lnTo>
                      <a:lnTo>
                        <a:pt x="6528" y="425"/>
                      </a:lnTo>
                      <a:lnTo>
                        <a:pt x="6548" y="461"/>
                      </a:lnTo>
                      <a:lnTo>
                        <a:pt x="6558" y="503"/>
                      </a:lnTo>
                      <a:lnTo>
                        <a:pt x="6558" y="544"/>
                      </a:lnTo>
                      <a:lnTo>
                        <a:pt x="6550" y="586"/>
                      </a:lnTo>
                      <a:lnTo>
                        <a:pt x="6532" y="626"/>
                      </a:lnTo>
                      <a:lnTo>
                        <a:pt x="4664" y="3736"/>
                      </a:lnTo>
                      <a:lnTo>
                        <a:pt x="4664" y="5947"/>
                      </a:lnTo>
                      <a:lnTo>
                        <a:pt x="4658" y="5991"/>
                      </a:lnTo>
                      <a:lnTo>
                        <a:pt x="4644" y="6031"/>
                      </a:lnTo>
                      <a:lnTo>
                        <a:pt x="4622" y="6067"/>
                      </a:lnTo>
                      <a:lnTo>
                        <a:pt x="4592" y="6096"/>
                      </a:lnTo>
                      <a:lnTo>
                        <a:pt x="4556" y="6120"/>
                      </a:lnTo>
                      <a:lnTo>
                        <a:pt x="4517" y="6134"/>
                      </a:lnTo>
                      <a:lnTo>
                        <a:pt x="4473" y="6138"/>
                      </a:lnTo>
                      <a:lnTo>
                        <a:pt x="191" y="6138"/>
                      </a:lnTo>
                      <a:lnTo>
                        <a:pt x="147" y="6134"/>
                      </a:lnTo>
                      <a:lnTo>
                        <a:pt x="107" y="6120"/>
                      </a:lnTo>
                      <a:lnTo>
                        <a:pt x="72" y="6096"/>
                      </a:lnTo>
                      <a:lnTo>
                        <a:pt x="42" y="6067"/>
                      </a:lnTo>
                      <a:lnTo>
                        <a:pt x="20" y="6031"/>
                      </a:lnTo>
                      <a:lnTo>
                        <a:pt x="6" y="5991"/>
                      </a:lnTo>
                      <a:lnTo>
                        <a:pt x="0" y="5947"/>
                      </a:lnTo>
                      <a:lnTo>
                        <a:pt x="0" y="568"/>
                      </a:lnTo>
                      <a:lnTo>
                        <a:pt x="6" y="525"/>
                      </a:lnTo>
                      <a:lnTo>
                        <a:pt x="20" y="483"/>
                      </a:lnTo>
                      <a:lnTo>
                        <a:pt x="42" y="449"/>
                      </a:lnTo>
                      <a:lnTo>
                        <a:pt x="72" y="419"/>
                      </a:lnTo>
                      <a:lnTo>
                        <a:pt x="107" y="395"/>
                      </a:lnTo>
                      <a:lnTo>
                        <a:pt x="147" y="382"/>
                      </a:lnTo>
                      <a:lnTo>
                        <a:pt x="191" y="378"/>
                      </a:lnTo>
                      <a:lnTo>
                        <a:pt x="4473" y="378"/>
                      </a:lnTo>
                      <a:lnTo>
                        <a:pt x="4517" y="382"/>
                      </a:lnTo>
                      <a:lnTo>
                        <a:pt x="4556" y="395"/>
                      </a:lnTo>
                      <a:lnTo>
                        <a:pt x="4592" y="419"/>
                      </a:lnTo>
                      <a:lnTo>
                        <a:pt x="4622" y="449"/>
                      </a:lnTo>
                      <a:lnTo>
                        <a:pt x="4644" y="483"/>
                      </a:lnTo>
                      <a:lnTo>
                        <a:pt x="4658" y="525"/>
                      </a:lnTo>
                      <a:lnTo>
                        <a:pt x="4664" y="568"/>
                      </a:lnTo>
                      <a:lnTo>
                        <a:pt x="4664" y="1723"/>
                      </a:lnTo>
                      <a:lnTo>
                        <a:pt x="5643" y="93"/>
                      </a:lnTo>
                      <a:lnTo>
                        <a:pt x="5665" y="64"/>
                      </a:lnTo>
                      <a:lnTo>
                        <a:pt x="5693" y="38"/>
                      </a:lnTo>
                      <a:lnTo>
                        <a:pt x="5724" y="18"/>
                      </a:lnTo>
                      <a:lnTo>
                        <a:pt x="5760" y="6"/>
                      </a:lnTo>
                      <a:lnTo>
                        <a:pt x="57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399"/>
                </a:p>
              </p:txBody>
            </p:sp>
          </p:grpSp>
        </p:grpSp>
        <p:sp>
          <p:nvSpPr>
            <p:cNvPr id="160" name="TextBox 211">
              <a:extLst>
                <a:ext uri="{FF2B5EF4-FFF2-40B4-BE49-F238E27FC236}">
                  <a16:creationId xmlns:a16="http://schemas.microsoft.com/office/drawing/2014/main" xmlns="" id="{F9C7077D-CE0A-4833-9371-B1389B3D18B7}"/>
                </a:ext>
              </a:extLst>
            </p:cNvPr>
            <p:cNvSpPr txBox="1"/>
            <p:nvPr/>
          </p:nvSpPr>
          <p:spPr>
            <a:xfrm>
              <a:off x="9608983" y="5807873"/>
              <a:ext cx="231961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000" dirty="0" err="1" smtClean="0">
                  <a:solidFill>
                    <a:schemeClr val="accent3"/>
                  </a:solidFill>
                </a:rPr>
                <a:t>Población</a:t>
              </a:r>
              <a:r>
                <a:rPr lang="en-GB" sz="2000" dirty="0" smtClean="0">
                  <a:solidFill>
                    <a:schemeClr val="accent3"/>
                  </a:solidFill>
                </a:rPr>
                <a:t> </a:t>
              </a:r>
              <a:r>
                <a:rPr lang="en-GB" sz="2000" dirty="0" err="1" smtClean="0">
                  <a:solidFill>
                    <a:schemeClr val="accent3"/>
                  </a:solidFill>
                </a:rPr>
                <a:t>en</a:t>
              </a:r>
              <a:r>
                <a:rPr lang="en-GB" sz="2000" dirty="0" smtClean="0">
                  <a:solidFill>
                    <a:schemeClr val="accent3"/>
                  </a:solidFill>
                </a:rPr>
                <a:t> General</a:t>
              </a:r>
              <a:endParaRPr lang="en-GB" sz="2000" dirty="0">
                <a:solidFill>
                  <a:schemeClr val="accent3"/>
                </a:solidFill>
              </a:endParaRPr>
            </a:p>
          </p:txBody>
        </p:sp>
        <p:sp>
          <p:nvSpPr>
            <p:cNvPr id="161" name="TextBox 9">
              <a:extLst>
                <a:ext uri="{FF2B5EF4-FFF2-40B4-BE49-F238E27FC236}">
                  <a16:creationId xmlns:a16="http://schemas.microsoft.com/office/drawing/2014/main" xmlns="" id="{0C86ED7C-4700-4DC5-83AE-0DE9E533A95C}"/>
                </a:ext>
              </a:extLst>
            </p:cNvPr>
            <p:cNvSpPr txBox="1"/>
            <p:nvPr/>
          </p:nvSpPr>
          <p:spPr>
            <a:xfrm>
              <a:off x="10567519" y="5135373"/>
              <a:ext cx="143681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BENEFICIARIOS TOTALES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xmlns="" id="{8757E3B4-59E7-42F5-A20F-3692A7C8A935}"/>
              </a:ext>
            </a:extLst>
          </p:cNvPr>
          <p:cNvSpPr>
            <a:spLocks noEditPoints="1"/>
          </p:cNvSpPr>
          <p:nvPr/>
        </p:nvSpPr>
        <p:spPr bwMode="auto">
          <a:xfrm>
            <a:off x="2724707" y="3882389"/>
            <a:ext cx="156485" cy="155798"/>
          </a:xfrm>
          <a:custGeom>
            <a:avLst/>
            <a:gdLst>
              <a:gd name="T0" fmla="*/ 76 w 96"/>
              <a:gd name="T1" fmla="*/ 13 h 96"/>
              <a:gd name="T2" fmla="*/ 61 w 96"/>
              <a:gd name="T3" fmla="*/ 15 h 96"/>
              <a:gd name="T4" fmla="*/ 60 w 96"/>
              <a:gd name="T5" fmla="*/ 17 h 96"/>
              <a:gd name="T6" fmla="*/ 44 w 96"/>
              <a:gd name="T7" fmla="*/ 32 h 96"/>
              <a:gd name="T8" fmla="*/ 42 w 96"/>
              <a:gd name="T9" fmla="*/ 0 h 96"/>
              <a:gd name="T10" fmla="*/ 16 w 96"/>
              <a:gd name="T11" fmla="*/ 2 h 96"/>
              <a:gd name="T12" fmla="*/ 2 w 96"/>
              <a:gd name="T13" fmla="*/ 12 h 96"/>
              <a:gd name="T14" fmla="*/ 0 w 96"/>
              <a:gd name="T15" fmla="*/ 94 h 96"/>
              <a:gd name="T16" fmla="*/ 18 w 96"/>
              <a:gd name="T17" fmla="*/ 96 h 96"/>
              <a:gd name="T18" fmla="*/ 66 w 96"/>
              <a:gd name="T19" fmla="*/ 96 h 96"/>
              <a:gd name="T20" fmla="*/ 68 w 96"/>
              <a:gd name="T21" fmla="*/ 48 h 96"/>
              <a:gd name="T22" fmla="*/ 82 w 96"/>
              <a:gd name="T23" fmla="*/ 96 h 96"/>
              <a:gd name="T24" fmla="*/ 94 w 96"/>
              <a:gd name="T25" fmla="*/ 93 h 96"/>
              <a:gd name="T26" fmla="*/ 12 w 96"/>
              <a:gd name="T27" fmla="*/ 82 h 96"/>
              <a:gd name="T28" fmla="*/ 8 w 96"/>
              <a:gd name="T29" fmla="*/ 82 h 96"/>
              <a:gd name="T30" fmla="*/ 10 w 96"/>
              <a:gd name="T31" fmla="*/ 24 h 96"/>
              <a:gd name="T32" fmla="*/ 12 w 96"/>
              <a:gd name="T33" fmla="*/ 82 h 96"/>
              <a:gd name="T34" fmla="*/ 30 w 96"/>
              <a:gd name="T35" fmla="*/ 8 h 96"/>
              <a:gd name="T36" fmla="*/ 32 w 96"/>
              <a:gd name="T37" fmla="*/ 62 h 96"/>
              <a:gd name="T38" fmla="*/ 28 w 96"/>
              <a:gd name="T39" fmla="*/ 62 h 96"/>
              <a:gd name="T40" fmla="*/ 36 w 96"/>
              <a:gd name="T41" fmla="*/ 86 h 96"/>
              <a:gd name="T42" fmla="*/ 26 w 96"/>
              <a:gd name="T43" fmla="*/ 88 h 96"/>
              <a:gd name="T44" fmla="*/ 24 w 96"/>
              <a:gd name="T45" fmla="*/ 70 h 96"/>
              <a:gd name="T46" fmla="*/ 34 w 96"/>
              <a:gd name="T47" fmla="*/ 68 h 96"/>
              <a:gd name="T48" fmla="*/ 36 w 96"/>
              <a:gd name="T49" fmla="*/ 86 h 96"/>
              <a:gd name="T50" fmla="*/ 54 w 96"/>
              <a:gd name="T51" fmla="*/ 40 h 96"/>
              <a:gd name="T52" fmla="*/ 56 w 96"/>
              <a:gd name="T53" fmla="*/ 78 h 96"/>
              <a:gd name="T54" fmla="*/ 52 w 96"/>
              <a:gd name="T55" fmla="*/ 78 h 96"/>
              <a:gd name="T56" fmla="*/ 58 w 96"/>
              <a:gd name="T57" fmla="*/ 88 h 96"/>
              <a:gd name="T58" fmla="*/ 48 w 96"/>
              <a:gd name="T59" fmla="*/ 86 h 96"/>
              <a:gd name="T60" fmla="*/ 58 w 96"/>
              <a:gd name="T61" fmla="*/ 84 h 96"/>
              <a:gd name="T62" fmla="*/ 58 w 96"/>
              <a:gd name="T63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" h="96">
                <a:moveTo>
                  <a:pt x="96" y="90"/>
                </a:moveTo>
                <a:cubicBezTo>
                  <a:pt x="76" y="13"/>
                  <a:pt x="76" y="13"/>
                  <a:pt x="76" y="13"/>
                </a:cubicBezTo>
                <a:cubicBezTo>
                  <a:pt x="75" y="12"/>
                  <a:pt x="74" y="11"/>
                  <a:pt x="73" y="12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5"/>
                  <a:pt x="60" y="16"/>
                </a:cubicBezTo>
                <a:cubicBezTo>
                  <a:pt x="60" y="16"/>
                  <a:pt x="60" y="17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2"/>
                  <a:pt x="44" y="2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7" y="96"/>
                  <a:pt x="68" y="95"/>
                  <a:pt x="68" y="94"/>
                </a:cubicBezTo>
                <a:cubicBezTo>
                  <a:pt x="68" y="48"/>
                  <a:pt x="68" y="48"/>
                  <a:pt x="68" y="48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1" y="96"/>
                  <a:pt x="82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93"/>
                  <a:pt x="96" y="92"/>
                  <a:pt x="96" y="90"/>
                </a:cubicBezTo>
                <a:close/>
                <a:moveTo>
                  <a:pt x="12" y="82"/>
                </a:moveTo>
                <a:cubicBezTo>
                  <a:pt x="12" y="83"/>
                  <a:pt x="11" y="84"/>
                  <a:pt x="10" y="84"/>
                </a:cubicBezTo>
                <a:cubicBezTo>
                  <a:pt x="9" y="84"/>
                  <a:pt x="8" y="83"/>
                  <a:pt x="8" y="8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5"/>
                  <a:pt x="9" y="24"/>
                  <a:pt x="10" y="24"/>
                </a:cubicBezTo>
                <a:cubicBezTo>
                  <a:pt x="11" y="24"/>
                  <a:pt x="12" y="25"/>
                  <a:pt x="12" y="26"/>
                </a:cubicBezTo>
                <a:lnTo>
                  <a:pt x="12" y="82"/>
                </a:lnTo>
                <a:close/>
                <a:moveTo>
                  <a:pt x="28" y="10"/>
                </a:moveTo>
                <a:cubicBezTo>
                  <a:pt x="28" y="9"/>
                  <a:pt x="29" y="8"/>
                  <a:pt x="30" y="8"/>
                </a:cubicBezTo>
                <a:cubicBezTo>
                  <a:pt x="31" y="8"/>
                  <a:pt x="32" y="9"/>
                  <a:pt x="32" y="10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1" y="64"/>
                  <a:pt x="30" y="64"/>
                </a:cubicBezTo>
                <a:cubicBezTo>
                  <a:pt x="29" y="64"/>
                  <a:pt x="28" y="63"/>
                  <a:pt x="28" y="62"/>
                </a:cubicBezTo>
                <a:lnTo>
                  <a:pt x="28" y="10"/>
                </a:lnTo>
                <a:close/>
                <a:moveTo>
                  <a:pt x="36" y="86"/>
                </a:moveTo>
                <a:cubicBezTo>
                  <a:pt x="36" y="87"/>
                  <a:pt x="35" y="88"/>
                  <a:pt x="34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5" y="88"/>
                  <a:pt x="24" y="87"/>
                  <a:pt x="24" y="86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69"/>
                  <a:pt x="25" y="68"/>
                  <a:pt x="26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6" y="69"/>
                  <a:pt x="36" y="70"/>
                </a:cubicBezTo>
                <a:lnTo>
                  <a:pt x="36" y="86"/>
                </a:lnTo>
                <a:close/>
                <a:moveTo>
                  <a:pt x="52" y="42"/>
                </a:moveTo>
                <a:cubicBezTo>
                  <a:pt x="52" y="41"/>
                  <a:pt x="53" y="40"/>
                  <a:pt x="54" y="40"/>
                </a:cubicBezTo>
                <a:cubicBezTo>
                  <a:pt x="55" y="40"/>
                  <a:pt x="56" y="41"/>
                  <a:pt x="56" y="42"/>
                </a:cubicBezTo>
                <a:cubicBezTo>
                  <a:pt x="56" y="78"/>
                  <a:pt x="56" y="78"/>
                  <a:pt x="56" y="78"/>
                </a:cubicBezTo>
                <a:cubicBezTo>
                  <a:pt x="56" y="79"/>
                  <a:pt x="55" y="80"/>
                  <a:pt x="54" y="80"/>
                </a:cubicBezTo>
                <a:cubicBezTo>
                  <a:pt x="53" y="80"/>
                  <a:pt x="52" y="79"/>
                  <a:pt x="52" y="78"/>
                </a:cubicBezTo>
                <a:lnTo>
                  <a:pt x="52" y="42"/>
                </a:lnTo>
                <a:close/>
                <a:moveTo>
                  <a:pt x="58" y="88"/>
                </a:moveTo>
                <a:cubicBezTo>
                  <a:pt x="50" y="88"/>
                  <a:pt x="50" y="88"/>
                  <a:pt x="50" y="88"/>
                </a:cubicBezTo>
                <a:cubicBezTo>
                  <a:pt x="49" y="88"/>
                  <a:pt x="48" y="87"/>
                  <a:pt x="48" y="86"/>
                </a:cubicBezTo>
                <a:cubicBezTo>
                  <a:pt x="48" y="85"/>
                  <a:pt x="49" y="84"/>
                  <a:pt x="50" y="84"/>
                </a:cubicBezTo>
                <a:cubicBezTo>
                  <a:pt x="58" y="84"/>
                  <a:pt x="58" y="84"/>
                  <a:pt x="58" y="84"/>
                </a:cubicBezTo>
                <a:cubicBezTo>
                  <a:pt x="59" y="84"/>
                  <a:pt x="60" y="85"/>
                  <a:pt x="60" y="86"/>
                </a:cubicBezTo>
                <a:cubicBezTo>
                  <a:pt x="60" y="87"/>
                  <a:pt x="59" y="88"/>
                  <a:pt x="58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399"/>
          </a:p>
        </p:txBody>
      </p:sp>
      <p:sp>
        <p:nvSpPr>
          <p:cNvPr id="114" name="Freeform 81">
            <a:extLst>
              <a:ext uri="{FF2B5EF4-FFF2-40B4-BE49-F238E27FC236}">
                <a16:creationId xmlns:a16="http://schemas.microsoft.com/office/drawing/2014/main" xmlns="" id="{CB88804D-45FD-4A18-962D-029355F03A2D}"/>
              </a:ext>
            </a:extLst>
          </p:cNvPr>
          <p:cNvSpPr>
            <a:spLocks noEditPoints="1"/>
          </p:cNvSpPr>
          <p:nvPr/>
        </p:nvSpPr>
        <p:spPr bwMode="auto">
          <a:xfrm>
            <a:off x="2593715" y="5053805"/>
            <a:ext cx="158164" cy="158164"/>
          </a:xfrm>
          <a:custGeom>
            <a:avLst/>
            <a:gdLst>
              <a:gd name="T0" fmla="*/ 65 w 84"/>
              <a:gd name="T1" fmla="*/ 0 h 84"/>
              <a:gd name="T2" fmla="*/ 56 w 84"/>
              <a:gd name="T3" fmla="*/ 10 h 84"/>
              <a:gd name="T4" fmla="*/ 46 w 84"/>
              <a:gd name="T5" fmla="*/ 8 h 84"/>
              <a:gd name="T6" fmla="*/ 16 w 84"/>
              <a:gd name="T7" fmla="*/ 38 h 84"/>
              <a:gd name="T8" fmla="*/ 18 w 84"/>
              <a:gd name="T9" fmla="*/ 48 h 84"/>
              <a:gd name="T10" fmla="*/ 1 w 84"/>
              <a:gd name="T11" fmla="*/ 65 h 84"/>
              <a:gd name="T12" fmla="*/ 0 w 84"/>
              <a:gd name="T13" fmla="*/ 66 h 84"/>
              <a:gd name="T14" fmla="*/ 0 w 84"/>
              <a:gd name="T15" fmla="*/ 82 h 84"/>
              <a:gd name="T16" fmla="*/ 2 w 84"/>
              <a:gd name="T17" fmla="*/ 84 h 84"/>
              <a:gd name="T18" fmla="*/ 18 w 84"/>
              <a:gd name="T19" fmla="*/ 84 h 84"/>
              <a:gd name="T20" fmla="*/ 19 w 84"/>
              <a:gd name="T21" fmla="*/ 83 h 84"/>
              <a:gd name="T22" fmla="*/ 36 w 84"/>
              <a:gd name="T23" fmla="*/ 66 h 84"/>
              <a:gd name="T24" fmla="*/ 46 w 84"/>
              <a:gd name="T25" fmla="*/ 68 h 84"/>
              <a:gd name="T26" fmla="*/ 76 w 84"/>
              <a:gd name="T27" fmla="*/ 38 h 84"/>
              <a:gd name="T28" fmla="*/ 74 w 84"/>
              <a:gd name="T29" fmla="*/ 28 h 84"/>
              <a:gd name="T30" fmla="*/ 84 w 84"/>
              <a:gd name="T31" fmla="*/ 19 h 84"/>
              <a:gd name="T32" fmla="*/ 65 w 84"/>
              <a:gd name="T33" fmla="*/ 0 h 84"/>
              <a:gd name="T34" fmla="*/ 14 w 84"/>
              <a:gd name="T35" fmla="*/ 72 h 84"/>
              <a:gd name="T36" fmla="*/ 12 w 84"/>
              <a:gd name="T37" fmla="*/ 70 h 84"/>
              <a:gd name="T38" fmla="*/ 14 w 84"/>
              <a:gd name="T39" fmla="*/ 68 h 84"/>
              <a:gd name="T40" fmla="*/ 16 w 84"/>
              <a:gd name="T41" fmla="*/ 70 h 84"/>
              <a:gd name="T42" fmla="*/ 14 w 84"/>
              <a:gd name="T43" fmla="*/ 72 h 84"/>
              <a:gd name="T44" fmla="*/ 20 w 84"/>
              <a:gd name="T45" fmla="*/ 66 h 84"/>
              <a:gd name="T46" fmla="*/ 18 w 84"/>
              <a:gd name="T47" fmla="*/ 64 h 84"/>
              <a:gd name="T48" fmla="*/ 20 w 84"/>
              <a:gd name="T49" fmla="*/ 62 h 84"/>
              <a:gd name="T50" fmla="*/ 22 w 84"/>
              <a:gd name="T51" fmla="*/ 64 h 84"/>
              <a:gd name="T52" fmla="*/ 20 w 84"/>
              <a:gd name="T53" fmla="*/ 66 h 84"/>
              <a:gd name="T54" fmla="*/ 46 w 84"/>
              <a:gd name="T55" fmla="*/ 64 h 84"/>
              <a:gd name="T56" fmla="*/ 20 w 84"/>
              <a:gd name="T57" fmla="*/ 38 h 84"/>
              <a:gd name="T58" fmla="*/ 46 w 84"/>
              <a:gd name="T59" fmla="*/ 12 h 84"/>
              <a:gd name="T60" fmla="*/ 72 w 84"/>
              <a:gd name="T61" fmla="*/ 38 h 84"/>
              <a:gd name="T62" fmla="*/ 46 w 84"/>
              <a:gd name="T63" fmla="*/ 6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" h="84">
                <a:moveTo>
                  <a:pt x="65" y="0"/>
                </a:moveTo>
                <a:cubicBezTo>
                  <a:pt x="56" y="10"/>
                  <a:pt x="56" y="10"/>
                  <a:pt x="56" y="10"/>
                </a:cubicBezTo>
                <a:cubicBezTo>
                  <a:pt x="53" y="9"/>
                  <a:pt x="49" y="8"/>
                  <a:pt x="46" y="8"/>
                </a:cubicBezTo>
                <a:cubicBezTo>
                  <a:pt x="29" y="8"/>
                  <a:pt x="16" y="21"/>
                  <a:pt x="16" y="38"/>
                </a:cubicBezTo>
                <a:cubicBezTo>
                  <a:pt x="16" y="41"/>
                  <a:pt x="17" y="45"/>
                  <a:pt x="18" y="48"/>
                </a:cubicBezTo>
                <a:cubicBezTo>
                  <a:pt x="1" y="65"/>
                  <a:pt x="1" y="65"/>
                  <a:pt x="1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18" y="84"/>
                  <a:pt x="18" y="84"/>
                  <a:pt x="18" y="84"/>
                </a:cubicBezTo>
                <a:cubicBezTo>
                  <a:pt x="19" y="84"/>
                  <a:pt x="19" y="84"/>
                  <a:pt x="19" y="83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7"/>
                  <a:pt x="43" y="68"/>
                  <a:pt x="46" y="68"/>
                </a:cubicBezTo>
                <a:cubicBezTo>
                  <a:pt x="63" y="68"/>
                  <a:pt x="76" y="55"/>
                  <a:pt x="76" y="38"/>
                </a:cubicBezTo>
                <a:cubicBezTo>
                  <a:pt x="76" y="35"/>
                  <a:pt x="75" y="31"/>
                  <a:pt x="74" y="28"/>
                </a:cubicBezTo>
                <a:cubicBezTo>
                  <a:pt x="84" y="19"/>
                  <a:pt x="84" y="19"/>
                  <a:pt x="84" y="19"/>
                </a:cubicBezTo>
                <a:lnTo>
                  <a:pt x="65" y="0"/>
                </a:lnTo>
                <a:close/>
                <a:moveTo>
                  <a:pt x="14" y="72"/>
                </a:moveTo>
                <a:cubicBezTo>
                  <a:pt x="13" y="72"/>
                  <a:pt x="12" y="71"/>
                  <a:pt x="12" y="70"/>
                </a:cubicBezTo>
                <a:cubicBezTo>
                  <a:pt x="12" y="69"/>
                  <a:pt x="13" y="68"/>
                  <a:pt x="14" y="68"/>
                </a:cubicBezTo>
                <a:cubicBezTo>
                  <a:pt x="15" y="68"/>
                  <a:pt x="16" y="69"/>
                  <a:pt x="16" y="70"/>
                </a:cubicBezTo>
                <a:cubicBezTo>
                  <a:pt x="16" y="71"/>
                  <a:pt x="15" y="72"/>
                  <a:pt x="14" y="72"/>
                </a:cubicBezTo>
                <a:close/>
                <a:moveTo>
                  <a:pt x="20" y="66"/>
                </a:moveTo>
                <a:cubicBezTo>
                  <a:pt x="19" y="66"/>
                  <a:pt x="18" y="65"/>
                  <a:pt x="18" y="64"/>
                </a:cubicBezTo>
                <a:cubicBezTo>
                  <a:pt x="18" y="63"/>
                  <a:pt x="19" y="62"/>
                  <a:pt x="20" y="62"/>
                </a:cubicBezTo>
                <a:cubicBezTo>
                  <a:pt x="21" y="62"/>
                  <a:pt x="22" y="63"/>
                  <a:pt x="22" y="64"/>
                </a:cubicBezTo>
                <a:cubicBezTo>
                  <a:pt x="22" y="65"/>
                  <a:pt x="21" y="66"/>
                  <a:pt x="20" y="66"/>
                </a:cubicBezTo>
                <a:close/>
                <a:moveTo>
                  <a:pt x="46" y="64"/>
                </a:moveTo>
                <a:cubicBezTo>
                  <a:pt x="32" y="64"/>
                  <a:pt x="20" y="52"/>
                  <a:pt x="20" y="38"/>
                </a:cubicBezTo>
                <a:cubicBezTo>
                  <a:pt x="20" y="24"/>
                  <a:pt x="32" y="12"/>
                  <a:pt x="46" y="12"/>
                </a:cubicBezTo>
                <a:cubicBezTo>
                  <a:pt x="60" y="12"/>
                  <a:pt x="72" y="24"/>
                  <a:pt x="72" y="38"/>
                </a:cubicBezTo>
                <a:cubicBezTo>
                  <a:pt x="72" y="52"/>
                  <a:pt x="60" y="64"/>
                  <a:pt x="46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399"/>
          </a:p>
        </p:txBody>
      </p:sp>
      <p:cxnSp>
        <p:nvCxnSpPr>
          <p:cNvPr id="165" name="Straight Connector 305">
            <a:extLst>
              <a:ext uri="{FF2B5EF4-FFF2-40B4-BE49-F238E27FC236}">
                <a16:creationId xmlns:a16="http://schemas.microsoft.com/office/drawing/2014/main" xmlns="" id="{3D895BCF-7147-4BC3-B42A-C69659CF1F27}"/>
              </a:ext>
            </a:extLst>
          </p:cNvPr>
          <p:cNvCxnSpPr>
            <a:cxnSpLocks/>
          </p:cNvCxnSpPr>
          <p:nvPr/>
        </p:nvCxnSpPr>
        <p:spPr>
          <a:xfrm flipH="1" flipV="1">
            <a:off x="9409940" y="508589"/>
            <a:ext cx="38218" cy="5903517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649603" y="1124744"/>
            <a:ext cx="5181113" cy="1289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DESCRIPCIÓN</a:t>
            </a:r>
          </a:p>
          <a:p>
            <a:pPr algn="just"/>
            <a:r>
              <a:rPr lang="es-ES_tradnl" sz="1200" dirty="0"/>
              <a:t>D</a:t>
            </a:r>
            <a:r>
              <a:rPr lang="es-ES_tradnl" sz="1200" dirty="0" smtClean="0"/>
              <a:t>esarrollar </a:t>
            </a:r>
            <a:r>
              <a:rPr lang="es-ES_tradnl" sz="1200" dirty="0"/>
              <a:t>un proceso de intervención laboral único con el personal del MARN central y con personal externo parte de convenio interinstitucionales, que permita impulsar acciones destinadas a la gestión ambiental, prioritariamente resolviendo los instrumentos ambientales que se ingresan mediante la ampliación del horario de recepción, resolución y entrega de los mismos</a:t>
            </a:r>
            <a:endParaRPr lang="en-US" sz="7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406930" y="1165629"/>
            <a:ext cx="5603174" cy="1339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139" name="Oval 135"/>
          <p:cNvSpPr/>
          <p:nvPr/>
        </p:nvSpPr>
        <p:spPr>
          <a:xfrm>
            <a:off x="676704" y="1098321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5"/>
          <p:cNvSpPr/>
          <p:nvPr/>
        </p:nvSpPr>
        <p:spPr>
          <a:xfrm>
            <a:off x="666343" y="2276872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Oval 135"/>
          <p:cNvSpPr/>
          <p:nvPr/>
        </p:nvSpPr>
        <p:spPr>
          <a:xfrm>
            <a:off x="622880" y="5049633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TextBox 90"/>
          <p:cNvSpPr txBox="1"/>
          <p:nvPr/>
        </p:nvSpPr>
        <p:spPr>
          <a:xfrm>
            <a:off x="825140" y="5913728"/>
            <a:ext cx="223029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Emisión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licencias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resoluciones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informes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sobre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temas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ambientalesa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entidades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 personas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2" name="Freeform: Shape 44">
            <a:extLst>
              <a:ext uri="{FF2B5EF4-FFF2-40B4-BE49-F238E27FC236}">
                <a16:creationId xmlns:a16="http://schemas.microsoft.com/office/drawing/2014/main" xmlns="" id="{B445C58A-7039-4579-852F-42244BE24AB8}"/>
              </a:ext>
            </a:extLst>
          </p:cNvPr>
          <p:cNvSpPr/>
          <p:nvPr/>
        </p:nvSpPr>
        <p:spPr>
          <a:xfrm>
            <a:off x="189756" y="5409671"/>
            <a:ext cx="2742056" cy="452831"/>
          </a:xfrm>
          <a:custGeom>
            <a:avLst/>
            <a:gdLst>
              <a:gd name="connsiteX0" fmla="*/ 0 w 2980403"/>
              <a:gd name="connsiteY0" fmla="*/ 207160 h 567531"/>
              <a:gd name="connsiteX1" fmla="*/ 0 w 2980403"/>
              <a:gd name="connsiteY1" fmla="*/ 207161 h 567531"/>
              <a:gd name="connsiteX2" fmla="*/ 0 w 2980403"/>
              <a:gd name="connsiteY2" fmla="*/ 207161 h 567531"/>
              <a:gd name="connsiteX3" fmla="*/ 207161 w 2980403"/>
              <a:gd name="connsiteY3" fmla="*/ 0 h 567531"/>
              <a:gd name="connsiteX4" fmla="*/ 2773242 w 2980403"/>
              <a:gd name="connsiteY4" fmla="*/ 0 h 567531"/>
              <a:gd name="connsiteX5" fmla="*/ 2980403 w 2980403"/>
              <a:gd name="connsiteY5" fmla="*/ 207161 h 567531"/>
              <a:gd name="connsiteX6" fmla="*/ 2980402 w 2980403"/>
              <a:gd name="connsiteY6" fmla="*/ 207161 h 567531"/>
              <a:gd name="connsiteX7" fmla="*/ 2773241 w 2980403"/>
              <a:gd name="connsiteY7" fmla="*/ 414322 h 567531"/>
              <a:gd name="connsiteX8" fmla="*/ 1673312 w 2980403"/>
              <a:gd name="connsiteY8" fmla="*/ 414322 h 567531"/>
              <a:gd name="connsiteX9" fmla="*/ 1490202 w 2980403"/>
              <a:gd name="connsiteY9" fmla="*/ 567531 h 567531"/>
              <a:gd name="connsiteX10" fmla="*/ 1307091 w 2980403"/>
              <a:gd name="connsiteY10" fmla="*/ 414322 h 567531"/>
              <a:gd name="connsiteX11" fmla="*/ 207161 w 2980403"/>
              <a:gd name="connsiteY11" fmla="*/ 414321 h 567531"/>
              <a:gd name="connsiteX12" fmla="*/ 16280 w 2980403"/>
              <a:gd name="connsiteY12" fmla="*/ 287797 h 567531"/>
              <a:gd name="connsiteX13" fmla="*/ 0 w 2980403"/>
              <a:gd name="connsiteY13" fmla="*/ 207161 h 567531"/>
              <a:gd name="connsiteX14" fmla="*/ 16280 w 2980403"/>
              <a:gd name="connsiteY14" fmla="*/ 126525 h 567531"/>
              <a:gd name="connsiteX15" fmla="*/ 207161 w 2980403"/>
              <a:gd name="connsiteY15" fmla="*/ 0 h 5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80403" h="567531">
                <a:moveTo>
                  <a:pt x="0" y="207160"/>
                </a:moveTo>
                <a:lnTo>
                  <a:pt x="0" y="207161"/>
                </a:lnTo>
                <a:lnTo>
                  <a:pt x="0" y="207161"/>
                </a:lnTo>
                <a:close/>
                <a:moveTo>
                  <a:pt x="207161" y="0"/>
                </a:moveTo>
                <a:lnTo>
                  <a:pt x="2773242" y="0"/>
                </a:lnTo>
                <a:cubicBezTo>
                  <a:pt x="2887654" y="0"/>
                  <a:pt x="2980403" y="92749"/>
                  <a:pt x="2980403" y="207161"/>
                </a:cubicBezTo>
                <a:lnTo>
                  <a:pt x="2980402" y="207161"/>
                </a:lnTo>
                <a:cubicBezTo>
                  <a:pt x="2980402" y="321573"/>
                  <a:pt x="2887653" y="414322"/>
                  <a:pt x="2773241" y="414322"/>
                </a:cubicBezTo>
                <a:lnTo>
                  <a:pt x="1673312" y="414322"/>
                </a:lnTo>
                <a:lnTo>
                  <a:pt x="1490202" y="567531"/>
                </a:lnTo>
                <a:lnTo>
                  <a:pt x="1307091" y="414322"/>
                </a:lnTo>
                <a:lnTo>
                  <a:pt x="207161" y="414321"/>
                </a:lnTo>
                <a:cubicBezTo>
                  <a:pt x="121352" y="414321"/>
                  <a:pt x="47728" y="362150"/>
                  <a:pt x="16280" y="287797"/>
                </a:cubicBezTo>
                <a:lnTo>
                  <a:pt x="0" y="207161"/>
                </a:lnTo>
                <a:lnTo>
                  <a:pt x="16280" y="126525"/>
                </a:lnTo>
                <a:cubicBezTo>
                  <a:pt x="47728" y="52171"/>
                  <a:pt x="121352" y="0"/>
                  <a:pt x="20716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  <a:extLst/>
        </p:spPr>
        <p:txBody>
          <a:bodyPr vert="horz" wrap="square" lIns="252000" tIns="45720" rIns="91440" bIns="180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Producto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/</a:t>
            </a:r>
            <a:r>
              <a:rPr lang="en-US" sz="14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subproducto</a:t>
            </a:r>
            <a:endParaRPr lang="en-US" sz="1400" b="1" dirty="0">
              <a:solidFill>
                <a:schemeClr val="accent4">
                  <a:lumMod val="20000"/>
                  <a:lumOff val="8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3" name="Oval 135"/>
          <p:cNvSpPr/>
          <p:nvPr/>
        </p:nvSpPr>
        <p:spPr>
          <a:xfrm>
            <a:off x="586836" y="6093760"/>
            <a:ext cx="107972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495829" y="157702"/>
            <a:ext cx="5181113" cy="5226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GT" sz="20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IV. Proyectos Estratégicos</a:t>
            </a:r>
            <a:endParaRPr lang="en-US" sz="2000" dirty="0"/>
          </a:p>
        </p:txBody>
      </p:sp>
      <p:grpSp>
        <p:nvGrpSpPr>
          <p:cNvPr id="137" name="136 Grupo"/>
          <p:cNvGrpSpPr/>
          <p:nvPr/>
        </p:nvGrpSpPr>
        <p:grpSpPr>
          <a:xfrm>
            <a:off x="9577985" y="2607250"/>
            <a:ext cx="2393627" cy="1300188"/>
            <a:chOff x="9610710" y="5135372"/>
            <a:chExt cx="2393627" cy="1300188"/>
          </a:xfrm>
        </p:grpSpPr>
        <p:grpSp>
          <p:nvGrpSpPr>
            <p:cNvPr id="187" name="Group 194">
              <a:extLst>
                <a:ext uri="{FF2B5EF4-FFF2-40B4-BE49-F238E27FC236}">
                  <a16:creationId xmlns:a16="http://schemas.microsoft.com/office/drawing/2014/main" xmlns="" id="{58CF0266-3813-4A5C-93C7-7C7A51683CAE}"/>
                </a:ext>
              </a:extLst>
            </p:cNvPr>
            <p:cNvGrpSpPr/>
            <p:nvPr/>
          </p:nvGrpSpPr>
          <p:grpSpPr>
            <a:xfrm>
              <a:off x="10108758" y="5179440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88" name="Freeform 6">
                <a:extLst>
                  <a:ext uri="{FF2B5EF4-FFF2-40B4-BE49-F238E27FC236}">
                    <a16:creationId xmlns:a16="http://schemas.microsoft.com/office/drawing/2014/main" xmlns="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89" name="Freeform 7">
                <a:extLst>
                  <a:ext uri="{FF2B5EF4-FFF2-40B4-BE49-F238E27FC236}">
                    <a16:creationId xmlns:a16="http://schemas.microsoft.com/office/drawing/2014/main" xmlns="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0" name="Freeform 8">
                <a:extLst>
                  <a:ext uri="{FF2B5EF4-FFF2-40B4-BE49-F238E27FC236}">
                    <a16:creationId xmlns:a16="http://schemas.microsoft.com/office/drawing/2014/main" xmlns="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1" name="Freeform 9">
                <a:extLst>
                  <a:ext uri="{FF2B5EF4-FFF2-40B4-BE49-F238E27FC236}">
                    <a16:creationId xmlns:a16="http://schemas.microsoft.com/office/drawing/2014/main" xmlns="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  <p:sp>
          <p:nvSpPr>
            <p:cNvPr id="184" name="TextBox 211">
              <a:extLst>
                <a:ext uri="{FF2B5EF4-FFF2-40B4-BE49-F238E27FC236}">
                  <a16:creationId xmlns:a16="http://schemas.microsoft.com/office/drawing/2014/main" xmlns="" id="{F9C7077D-CE0A-4833-9371-B1389B3D18B7}"/>
                </a:ext>
              </a:extLst>
            </p:cNvPr>
            <p:cNvSpPr txBox="1"/>
            <p:nvPr/>
          </p:nvSpPr>
          <p:spPr>
            <a:xfrm>
              <a:off x="9610710" y="6066228"/>
              <a:ext cx="23196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pPr algn="ctr"/>
              <a:r>
                <a:rPr lang="en-GB" sz="2400" dirty="0" err="1" smtClean="0">
                  <a:solidFill>
                    <a:schemeClr val="accent3"/>
                  </a:solidFill>
                </a:rPr>
                <a:t>Funcionamiento</a:t>
              </a:r>
              <a:endParaRPr lang="en-GB" sz="2000" dirty="0">
                <a:solidFill>
                  <a:schemeClr val="accent3"/>
                </a:solidFill>
              </a:endParaRPr>
            </a:p>
          </p:txBody>
        </p: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xmlns="" id="{0C86ED7C-4700-4DC5-83AE-0DE9E533A95C}"/>
                </a:ext>
              </a:extLst>
            </p:cNvPr>
            <p:cNvSpPr txBox="1"/>
            <p:nvPr/>
          </p:nvSpPr>
          <p:spPr>
            <a:xfrm>
              <a:off x="10567519" y="5135372"/>
              <a:ext cx="1436818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CLASIFICACIÓN</a:t>
              </a:r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GB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TIPO</a:t>
              </a:r>
              <a:r>
                <a:rPr lang="en-GB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 </a:t>
              </a:r>
              <a:r>
                <a:rPr lang="en-GB" sz="1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GASTO</a:t>
              </a:r>
              <a:endPara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2" name="Group 3">
            <a:extLst>
              <a:ext uri="{FF2B5EF4-FFF2-40B4-BE49-F238E27FC236}">
                <a16:creationId xmlns:a16="http://schemas.microsoft.com/office/drawing/2014/main" xmlns="" id="{DB3D41A9-A874-4198-92E2-BF9FFA2BEB4C}"/>
              </a:ext>
            </a:extLst>
          </p:cNvPr>
          <p:cNvGrpSpPr/>
          <p:nvPr/>
        </p:nvGrpSpPr>
        <p:grpSpPr>
          <a:xfrm>
            <a:off x="9904443" y="2885956"/>
            <a:ext cx="531729" cy="531729"/>
            <a:chOff x="1060566" y="1943691"/>
            <a:chExt cx="531730" cy="531730"/>
          </a:xfrm>
        </p:grpSpPr>
        <p:sp>
          <p:nvSpPr>
            <p:cNvPr id="193" name="Oval 193">
              <a:extLst>
                <a:ext uri="{FF2B5EF4-FFF2-40B4-BE49-F238E27FC236}">
                  <a16:creationId xmlns:a16="http://schemas.microsoft.com/office/drawing/2014/main" xmlns="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grpSp>
          <p:nvGrpSpPr>
            <p:cNvPr id="194" name="Group 194">
              <a:extLst>
                <a:ext uri="{FF2B5EF4-FFF2-40B4-BE49-F238E27FC236}">
                  <a16:creationId xmlns:a16="http://schemas.microsoft.com/office/drawing/2014/main" xmlns="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5" name="Freeform 6">
                <a:extLst>
                  <a:ext uri="{FF2B5EF4-FFF2-40B4-BE49-F238E27FC236}">
                    <a16:creationId xmlns:a16="http://schemas.microsoft.com/office/drawing/2014/main" xmlns="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6" name="Freeform 7">
                <a:extLst>
                  <a:ext uri="{FF2B5EF4-FFF2-40B4-BE49-F238E27FC236}">
                    <a16:creationId xmlns:a16="http://schemas.microsoft.com/office/drawing/2014/main" xmlns="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7" name="Freeform 8">
                <a:extLst>
                  <a:ext uri="{FF2B5EF4-FFF2-40B4-BE49-F238E27FC236}">
                    <a16:creationId xmlns:a16="http://schemas.microsoft.com/office/drawing/2014/main" xmlns="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  <p:sp>
            <p:nvSpPr>
              <p:cNvPr id="198" name="Freeform 9">
                <a:extLst>
                  <a:ext uri="{FF2B5EF4-FFF2-40B4-BE49-F238E27FC236}">
                    <a16:creationId xmlns:a16="http://schemas.microsoft.com/office/drawing/2014/main" xmlns="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399"/>
              </a:p>
            </p:txBody>
          </p:sp>
        </p:grpSp>
      </p:grpSp>
      <p:grpSp>
        <p:nvGrpSpPr>
          <p:cNvPr id="206" name="Group 298">
            <a:extLst>
              <a:ext uri="{FF2B5EF4-FFF2-40B4-BE49-F238E27FC236}">
                <a16:creationId xmlns:a16="http://schemas.microsoft.com/office/drawing/2014/main" xmlns="" id="{A5C91CD4-542D-49E6-A605-64D1D2B33A42}"/>
              </a:ext>
            </a:extLst>
          </p:cNvPr>
          <p:cNvGrpSpPr/>
          <p:nvPr/>
        </p:nvGrpSpPr>
        <p:grpSpPr>
          <a:xfrm>
            <a:off x="9589844" y="4912940"/>
            <a:ext cx="2577703" cy="320155"/>
            <a:chOff x="9062519" y="1142200"/>
            <a:chExt cx="2577703" cy="320154"/>
          </a:xfrm>
        </p:grpSpPr>
        <p:grpSp>
          <p:nvGrpSpPr>
            <p:cNvPr id="207" name="Group 283">
              <a:extLst>
                <a:ext uri="{FF2B5EF4-FFF2-40B4-BE49-F238E27FC236}">
                  <a16:creationId xmlns:a16="http://schemas.microsoft.com/office/drawing/2014/main" xmlns="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09" name="Freeform 55">
                <a:extLst>
                  <a:ext uri="{FF2B5EF4-FFF2-40B4-BE49-F238E27FC236}">
                    <a16:creationId xmlns:a16="http://schemas.microsoft.com/office/drawing/2014/main" xmlns="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0" name="Freeform 56">
                <a:extLst>
                  <a:ext uri="{FF2B5EF4-FFF2-40B4-BE49-F238E27FC236}">
                    <a16:creationId xmlns:a16="http://schemas.microsoft.com/office/drawing/2014/main" xmlns="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1" name="Freeform 57">
                <a:extLst>
                  <a:ext uri="{FF2B5EF4-FFF2-40B4-BE49-F238E27FC236}">
                    <a16:creationId xmlns:a16="http://schemas.microsoft.com/office/drawing/2014/main" xmlns="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2" name="Freeform 58">
                <a:extLst>
                  <a:ext uri="{FF2B5EF4-FFF2-40B4-BE49-F238E27FC236}">
                    <a16:creationId xmlns:a16="http://schemas.microsoft.com/office/drawing/2014/main" xmlns="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  <p:sp>
            <p:nvSpPr>
              <p:cNvPr id="213" name="Freeform 59">
                <a:extLst>
                  <a:ext uri="{FF2B5EF4-FFF2-40B4-BE49-F238E27FC236}">
                    <a16:creationId xmlns:a16="http://schemas.microsoft.com/office/drawing/2014/main" xmlns="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p:grpSp>
        <p:sp>
          <p:nvSpPr>
            <p:cNvPr id="208" name="TextBox 289">
              <a:extLst>
                <a:ext uri="{FF2B5EF4-FFF2-40B4-BE49-F238E27FC236}">
                  <a16:creationId xmlns:a16="http://schemas.microsoft.com/office/drawing/2014/main" xmlns="" id="{A5B21903-AAD7-43A8-90BF-40FE5DF4CBE2}"/>
                </a:ext>
              </a:extLst>
            </p:cNvPr>
            <p:cNvSpPr txBox="1"/>
            <p:nvPr/>
          </p:nvSpPr>
          <p:spPr>
            <a:xfrm>
              <a:off x="9483879" y="1194554"/>
              <a:ext cx="2156343" cy="2462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s-GT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Fecha de Inicio </a:t>
              </a:r>
            </a:p>
          </p:txBody>
        </p:sp>
      </p:grpSp>
      <p:sp>
        <p:nvSpPr>
          <p:cNvPr id="214" name="TextBox 201">
            <a:extLst>
              <a:ext uri="{FF2B5EF4-FFF2-40B4-BE49-F238E27FC236}">
                <a16:creationId xmlns:a16="http://schemas.microsoft.com/office/drawing/2014/main" xmlns="" id="{E568BBC2-CB29-4BC7-9E54-92644BCCE1BD}"/>
              </a:ext>
            </a:extLst>
          </p:cNvPr>
          <p:cNvSpPr txBox="1"/>
          <p:nvPr/>
        </p:nvSpPr>
        <p:spPr>
          <a:xfrm>
            <a:off x="9587879" y="5473042"/>
            <a:ext cx="24910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2000" dirty="0" err="1" smtClean="0">
                <a:solidFill>
                  <a:schemeClr val="accent2"/>
                </a:solidFill>
              </a:rPr>
              <a:t>Junio</a:t>
            </a:r>
            <a:r>
              <a:rPr lang="en-GB" sz="2000" dirty="0" smtClean="0">
                <a:solidFill>
                  <a:schemeClr val="accent2"/>
                </a:solidFill>
              </a:rPr>
              <a:t> </a:t>
            </a:r>
            <a:r>
              <a:rPr lang="en-GB" sz="2000" dirty="0">
                <a:solidFill>
                  <a:schemeClr val="accent2"/>
                </a:solidFill>
              </a:rPr>
              <a:t>2018</a:t>
            </a:r>
          </a:p>
        </p:txBody>
      </p:sp>
      <p:sp>
        <p:nvSpPr>
          <p:cNvPr id="93" name="TextBox 81"/>
          <p:cNvSpPr txBox="1"/>
          <p:nvPr/>
        </p:nvSpPr>
        <p:spPr>
          <a:xfrm>
            <a:off x="900326" y="900892"/>
            <a:ext cx="19313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RECURSOS NATURALES HOY Y PARA EL FUTURO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4" name="TextBox 86"/>
          <p:cNvSpPr txBox="1"/>
          <p:nvPr/>
        </p:nvSpPr>
        <p:spPr>
          <a:xfrm>
            <a:off x="920581" y="2248883"/>
            <a:ext cx="2155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Fomento al Turismo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5" name="TextBox 81"/>
          <p:cNvSpPr txBox="1"/>
          <p:nvPr/>
        </p:nvSpPr>
        <p:spPr>
          <a:xfrm>
            <a:off x="664177" y="2996952"/>
            <a:ext cx="23972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Adoptar medidas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urgentes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para combater el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cambio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climático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6" name="TextBox 81"/>
          <p:cNvSpPr txBox="1"/>
          <p:nvPr/>
        </p:nvSpPr>
        <p:spPr>
          <a:xfrm>
            <a:off x="638544" y="3991877"/>
            <a:ext cx="23972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Protección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suelo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agua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bosque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7" name="TextBox 81"/>
          <p:cNvSpPr txBox="1"/>
          <p:nvPr/>
        </p:nvSpPr>
        <p:spPr>
          <a:xfrm>
            <a:off x="669908" y="3415813"/>
            <a:ext cx="23972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Conservar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utilizar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forma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sostenible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oceanos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y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los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recursos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marinos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332122" y="2595606"/>
            <a:ext cx="3865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GT" sz="1600" b="1" dirty="0" smtClean="0">
                <a:solidFill>
                  <a:schemeClr val="tx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 de Adaptación Climática</a:t>
            </a:r>
            <a:endParaRPr lang="es-MX" sz="1600" b="1" dirty="0">
              <a:solidFill>
                <a:schemeClr val="tx2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8" name="19 Rectángulo redondeado"/>
          <p:cNvSpPr/>
          <p:nvPr/>
        </p:nvSpPr>
        <p:spPr>
          <a:xfrm>
            <a:off x="3499253" y="3051314"/>
            <a:ext cx="5603174" cy="1339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sz="2399"/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xmlns="" id="{555DC0C3-BCDA-48C0-A49A-2FF6F4CBFF48}"/>
              </a:ext>
            </a:extLst>
          </p:cNvPr>
          <p:cNvSpPr txBox="1">
            <a:spLocks/>
          </p:cNvSpPr>
          <p:nvPr/>
        </p:nvSpPr>
        <p:spPr>
          <a:xfrm>
            <a:off x="3710009" y="3089869"/>
            <a:ext cx="5181113" cy="12891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DESCRIPCIÓN</a:t>
            </a:r>
          </a:p>
          <a:p>
            <a:pPr algn="just"/>
            <a:r>
              <a:rPr lang="es-ES" sz="1800" dirty="0"/>
              <a:t>P</a:t>
            </a:r>
            <a:r>
              <a:rPr lang="es-ES" sz="1800" dirty="0" smtClean="0"/>
              <a:t>ermite </a:t>
            </a:r>
            <a:r>
              <a:rPr lang="es-ES" sz="1800" dirty="0"/>
              <a:t>la viabilidad en el territorio de un modelo integral de ADAPTACION AL CAMBIO CLIMATICO para al menos 1000 familias en el Corredor Seco </a:t>
            </a:r>
            <a:endParaRPr lang="en-US" sz="300" b="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</TotalTime>
  <Words>579</Words>
  <Application>Microsoft Macintosh PowerPoint</Application>
  <PresentationFormat>Personalizado</PresentationFormat>
  <Paragraphs>91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Clarendon Extended</vt:lpstr>
      <vt:lpstr>Ebrima</vt:lpstr>
      <vt:lpstr>Helvetica Light</vt:lpstr>
      <vt:lpstr>Segoe UI Black</vt:lpstr>
      <vt:lpstr>Arial</vt:lpstr>
      <vt:lpstr>Office Theme</vt:lpstr>
      <vt:lpstr>Presentación de PowerPoint</vt:lpstr>
      <vt:lpstr>I. Análisis del Presupuesto 2015-2018</vt:lpstr>
      <vt:lpstr>I. Análisis del Presupuesto 2015-2018</vt:lpstr>
      <vt:lpstr>II. Continuidad de Programas 2019-2023</vt:lpstr>
      <vt:lpstr>Gestión Ambiental Nacional con énfasis en el Cambio Climático</vt:lpstr>
      <vt:lpstr>Gestión Ambiental 24/365</vt:lpstr>
    </vt:vector>
  </TitlesOfParts>
  <Manager>You Exec (https://youexec.com?sr=kpipd)</Manager>
  <Company>You Exec (https://youexec.com?sr=kpipd)</Company>
  <LinksUpToDate>false</LinksUpToDate>
  <SharedDoc>false</SharedDoc>
  <HyperlinkBase>https://youexec.com?sr=kpipd</HyperlinkBase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(https://youexec.com?sr=kpipd)</dc:title>
  <dc:subject>You Exec (https://youexec.com?sr=kpipd)</dc:subject>
  <dc:creator>You Exec (https://youexec.com?sr=kpipd)</dc:creator>
  <cp:keywords>You Exec (https:/youexec.com?sr=kpipd)</cp:keywords>
  <dc:description>You Exec (https://youexec.com?sr=kpipd)</dc:description>
  <cp:lastModifiedBy>Nidia Carolina Andrade Rivera</cp:lastModifiedBy>
  <cp:revision>314</cp:revision>
  <cp:lastPrinted>2018-05-11T00:36:53Z</cp:lastPrinted>
  <dcterms:created xsi:type="dcterms:W3CDTF">2013-09-12T13:05:01Z</dcterms:created>
  <dcterms:modified xsi:type="dcterms:W3CDTF">2018-05-31T21:25:00Z</dcterms:modified>
  <cp:category>You Exec (https://youexec.com?sr=kpipd)</cp:category>
</cp:coreProperties>
</file>