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1" r:id="rId2"/>
    <p:sldId id="290" r:id="rId3"/>
    <p:sldId id="304" r:id="rId4"/>
    <p:sldId id="286" r:id="rId5"/>
    <p:sldId id="291" r:id="rId6"/>
    <p:sldId id="295" r:id="rId7"/>
    <p:sldId id="298" r:id="rId8"/>
    <p:sldId id="302" r:id="rId9"/>
    <p:sldId id="299" r:id="rId10"/>
    <p:sldId id="303" r:id="rId11"/>
  </p:sldIdLst>
  <p:sldSz cx="12188825" cy="6858000"/>
  <p:notesSz cx="6888163" cy="10018713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F00"/>
    <a:srgbClr val="DEA400"/>
    <a:srgbClr val="CC9900"/>
    <a:srgbClr val="F66400"/>
    <a:srgbClr val="217EFB"/>
    <a:srgbClr val="F5F8FB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660" autoAdjust="0"/>
  </p:normalViewPr>
  <p:slideViewPr>
    <p:cSldViewPr>
      <p:cViewPr varScale="1">
        <p:scale>
          <a:sx n="85" d="100"/>
          <a:sy n="85" d="100"/>
        </p:scale>
        <p:origin x="690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PRESUPUESTO POR FINALIDAD DEL SECTOR PUBLICO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>
        <c:manualLayout>
          <c:layoutTarget val="inner"/>
          <c:xMode val="edge"/>
          <c:yMode val="edge"/>
          <c:x val="2.3275982002350901E-2"/>
          <c:y val="0.17560688827270801"/>
          <c:w val="0.95344803599529804"/>
          <c:h val="0.560575311401057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Hoja1!$A$14</c:f>
              <c:strCache>
                <c:ptCount val="1"/>
                <c:pt idx="0">
                  <c:v>Servicios Públicos Generales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Hoja1!$B$13:$E$13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Hoja1!$B$14:$E$14</c:f>
              <c:numCache>
                <c:formatCode>General</c:formatCode>
                <c:ptCount val="4"/>
                <c:pt idx="0">
                  <c:v>45.6</c:v>
                </c:pt>
                <c:pt idx="1">
                  <c:v>51</c:v>
                </c:pt>
                <c:pt idx="2">
                  <c:v>363.4</c:v>
                </c:pt>
                <c:pt idx="3" formatCode="_(* #,##0.00_);_(* \(#,##0.00\);_(* &quot;-&quot;??_);_(@_)">
                  <c:v>89.3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DB-414D-85F2-E8107EFFA828}"/>
            </c:ext>
          </c:extLst>
        </c:ser>
        <c:ser>
          <c:idx val="1"/>
          <c:order val="1"/>
          <c:tx>
            <c:strRef>
              <c:f>Hoja1!$A$15</c:f>
              <c:strCache>
                <c:ptCount val="1"/>
                <c:pt idx="0">
                  <c:v>Asuntos Economicos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Hoja1!$B$13:$E$13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Hoja1!$B$15:$E$15</c:f>
              <c:numCache>
                <c:formatCode>General</c:formatCode>
                <c:ptCount val="4"/>
                <c:pt idx="0">
                  <c:v>230.9</c:v>
                </c:pt>
                <c:pt idx="1">
                  <c:v>254.8</c:v>
                </c:pt>
                <c:pt idx="2">
                  <c:v>305.39999999999992</c:v>
                </c:pt>
                <c:pt idx="3" formatCode="_(* #,##0.00_);_(* \(#,##0.00\);_(* &quot;-&quot;??_);_(@_)">
                  <c:v>287.45999999999992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DB-414D-85F2-E8107EFFA828}"/>
            </c:ext>
          </c:extLst>
        </c:ser>
        <c:ser>
          <c:idx val="2"/>
          <c:order val="2"/>
          <c:tx>
            <c:strRef>
              <c:f>Hoja1!$A$16</c:f>
              <c:strCache>
                <c:ptCount val="1"/>
                <c:pt idx="0">
                  <c:v>Educación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Hoja1!$B$13:$E$13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Hoja1!$B$16:$E$16</c:f>
              <c:numCache>
                <c:formatCode>General</c:formatCode>
                <c:ptCount val="4"/>
                <c:pt idx="1">
                  <c:v>0.47</c:v>
                </c:pt>
                <c:pt idx="2">
                  <c:v>10.8</c:v>
                </c:pt>
                <c:pt idx="3" formatCode="_(* #,##0.00_);_(* \(#,##0.00\);_(* &quot;-&quot;??_);_(@_)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DB-414D-85F2-E8107EFFA82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35318200"/>
        <c:axId val="2130190280"/>
      </c:barChart>
      <c:catAx>
        <c:axId val="-2135318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2130190280"/>
        <c:crosses val="autoZero"/>
        <c:auto val="1"/>
        <c:lblAlgn val="ctr"/>
        <c:lblOffset val="100"/>
        <c:noMultiLvlLbl val="0"/>
      </c:catAx>
      <c:valAx>
        <c:axId val="2130190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-2135318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4500821989828303E-2"/>
          <c:y val="0.10529405332362"/>
          <c:w val="0.93216212177791802"/>
          <c:h val="0.7560148650728879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'PROY MULTI ANUAL 2019-2023'!$A$5:$B$5</c:f>
              <c:strCache>
                <c:ptCount val="2"/>
                <c:pt idx="0">
                  <c:v>01</c:v>
                </c:pt>
                <c:pt idx="1">
                  <c:v>ACTIVIDADES CENTRALES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1.12641608018381E-3"/>
                  <c:y val="2.68640300686366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B36-4ED0-A069-A6D8F1322D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'PROY MULTI ANUAL 2019-2023'!$C$4:$K$4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numCache>
            </c:numRef>
          </c:cat>
          <c:val>
            <c:numRef>
              <c:f>'PROY MULTI ANUAL 2019-2023'!$C$5:$K$5</c:f>
              <c:numCache>
                <c:formatCode>_(* #,##0.00_);_(* \(#,##0.00\);_(* "-"??_);_(@_)</c:formatCode>
                <c:ptCount val="9"/>
                <c:pt idx="0">
                  <c:v>32</c:v>
                </c:pt>
                <c:pt idx="1">
                  <c:v>33.9</c:v>
                </c:pt>
                <c:pt idx="2">
                  <c:v>44</c:v>
                </c:pt>
                <c:pt idx="3">
                  <c:v>54.5</c:v>
                </c:pt>
                <c:pt idx="4">
                  <c:v>76.3</c:v>
                </c:pt>
                <c:pt idx="5">
                  <c:v>79.3</c:v>
                </c:pt>
                <c:pt idx="6">
                  <c:v>72.3</c:v>
                </c:pt>
                <c:pt idx="7">
                  <c:v>67.599999999999994</c:v>
                </c:pt>
                <c:pt idx="8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4C-564B-9F8A-97F6ABCE2A97}"/>
            </c:ext>
          </c:extLst>
        </c:ser>
        <c:ser>
          <c:idx val="1"/>
          <c:order val="1"/>
          <c:tx>
            <c:strRef>
              <c:f>'PROY MULTI ANUAL 2019-2023'!$A$6:$B$6</c:f>
              <c:strCache>
                <c:ptCount val="2"/>
                <c:pt idx="0">
                  <c:v>11</c:v>
                </c:pt>
                <c:pt idx="1">
                  <c:v>SERVICIOS REGISTRALES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2.3653850742064299E-3"/>
                  <c:y val="3.366626307460509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B36-4ED0-A069-A6D8F1322D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'PROY MULTI ANUAL 2019-2023'!$C$4:$K$4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numCache>
            </c:numRef>
          </c:cat>
          <c:val>
            <c:numRef>
              <c:f>'PROY MULTI ANUAL 2019-2023'!$C$6:$K$6</c:f>
              <c:numCache>
                <c:formatCode>_(* #,##0.00_);_(* \(#,##0.00\);_(* "-"??_);_(@_)</c:formatCode>
                <c:ptCount val="9"/>
                <c:pt idx="0">
                  <c:v>4.9000000000000004</c:v>
                </c:pt>
                <c:pt idx="1">
                  <c:v>3.7</c:v>
                </c:pt>
                <c:pt idx="2">
                  <c:v>27.6</c:v>
                </c:pt>
                <c:pt idx="3">
                  <c:v>38.4</c:v>
                </c:pt>
                <c:pt idx="4">
                  <c:v>33.200000000000003</c:v>
                </c:pt>
                <c:pt idx="5">
                  <c:v>38.1</c:v>
                </c:pt>
                <c:pt idx="6">
                  <c:v>39.6</c:v>
                </c:pt>
                <c:pt idx="7">
                  <c:v>41</c:v>
                </c:pt>
                <c:pt idx="8">
                  <c:v>42.5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4C-564B-9F8A-97F6ABCE2A97}"/>
            </c:ext>
          </c:extLst>
        </c:ser>
        <c:ser>
          <c:idx val="2"/>
          <c:order val="2"/>
          <c:tx>
            <c:strRef>
              <c:f>'PROY MULTI ANUAL 2019-2023'!$A$7:$B$7</c:f>
              <c:strCache>
                <c:ptCount val="2"/>
                <c:pt idx="0">
                  <c:v>12</c:v>
                </c:pt>
                <c:pt idx="1">
                  <c:v>PROMOCION DE LA INVERSION Y COMPETENCIA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4.5056643207351801E-3"/>
                  <c:y val="1.176711794177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B36-4ED0-A069-A6D8F1322D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'PROY MULTI ANUAL 2019-2023'!$C$4:$K$4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numCache>
            </c:numRef>
          </c:cat>
          <c:val>
            <c:numRef>
              <c:f>'PROY MULTI ANUAL 2019-2023'!$C$7:$K$7</c:f>
              <c:numCache>
                <c:formatCode>_(* #,##0.00_);_(* \(#,##0.00\);_(* "-"??_);_(@_)</c:formatCode>
                <c:ptCount val="9"/>
                <c:pt idx="0">
                  <c:v>56.3</c:v>
                </c:pt>
                <c:pt idx="1">
                  <c:v>72.2</c:v>
                </c:pt>
                <c:pt idx="2">
                  <c:v>48.7</c:v>
                </c:pt>
                <c:pt idx="3">
                  <c:v>95.9</c:v>
                </c:pt>
                <c:pt idx="4">
                  <c:v>35.1</c:v>
                </c:pt>
                <c:pt idx="5">
                  <c:v>37.300000000000011</c:v>
                </c:pt>
                <c:pt idx="6">
                  <c:v>40</c:v>
                </c:pt>
                <c:pt idx="7">
                  <c:v>44.3</c:v>
                </c:pt>
                <c:pt idx="8">
                  <c:v>50.4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4C-564B-9F8A-97F6ABCE2A97}"/>
            </c:ext>
          </c:extLst>
        </c:ser>
        <c:ser>
          <c:idx val="3"/>
          <c:order val="3"/>
          <c:tx>
            <c:strRef>
              <c:f>'PROY MULTI ANUAL 2019-2023'!$A$8:$B$8</c:f>
              <c:strCache>
                <c:ptCount val="2"/>
                <c:pt idx="0">
                  <c:v>13</c:v>
                </c:pt>
                <c:pt idx="1">
                  <c:v>GESTION DE LA INTEGRACION ECONOMICA Y COMERCIO EXTERIOR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2.3653850742064299E-3"/>
                  <c:y val="7.227824986528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B36-4ED0-A069-A6D8F1322D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'PROY MULTI ANUAL 2019-2023'!$C$4:$K$4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numCache>
            </c:numRef>
          </c:cat>
          <c:val>
            <c:numRef>
              <c:f>'PROY MULTI ANUAL 2019-2023'!$C$8:$K$8</c:f>
              <c:numCache>
                <c:formatCode>_(* #,##0.00_);_(* \(#,##0.00\);_(* "-"??_);_(@_)</c:formatCode>
                <c:ptCount val="9"/>
                <c:pt idx="0">
                  <c:v>48.2</c:v>
                </c:pt>
                <c:pt idx="1">
                  <c:v>31.4</c:v>
                </c:pt>
                <c:pt idx="2">
                  <c:v>29.2</c:v>
                </c:pt>
                <c:pt idx="3">
                  <c:v>54.6</c:v>
                </c:pt>
                <c:pt idx="4">
                  <c:v>68.900000000000006</c:v>
                </c:pt>
                <c:pt idx="5">
                  <c:v>75.2</c:v>
                </c:pt>
                <c:pt idx="6">
                  <c:v>77.3</c:v>
                </c:pt>
                <c:pt idx="7">
                  <c:v>79.099999999999994</c:v>
                </c:pt>
                <c:pt idx="8">
                  <c:v>80.8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4C-564B-9F8A-97F6ABCE2A97}"/>
            </c:ext>
          </c:extLst>
        </c:ser>
        <c:ser>
          <c:idx val="4"/>
          <c:order val="4"/>
          <c:tx>
            <c:strRef>
              <c:f>'PROY MULTI ANUAL 2019-2023'!$A$9:$B$9</c:f>
              <c:strCache>
                <c:ptCount val="2"/>
                <c:pt idx="0">
                  <c:v>14</c:v>
                </c:pt>
                <c:pt idx="1">
                  <c:v>DESARROLLO DE LA MICRO, PEQUEÑA Y MEDIANA EMPRESA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3.39335061509857E-3"/>
                  <c:y val="7.155863961301149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B36-4ED0-A069-A6D8F1322D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'PROY MULTI ANUAL 2019-2023'!$C$4:$K$4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numCache>
            </c:numRef>
          </c:cat>
          <c:val>
            <c:numRef>
              <c:f>'PROY MULTI ANUAL 2019-2023'!$C$9:$K$9</c:f>
              <c:numCache>
                <c:formatCode>_(* #,##0.00_);_(* \(#,##0.00\);_(* "-"??_);_(@_)</c:formatCode>
                <c:ptCount val="9"/>
                <c:pt idx="0">
                  <c:v>40.5</c:v>
                </c:pt>
                <c:pt idx="1">
                  <c:v>24.8</c:v>
                </c:pt>
                <c:pt idx="2">
                  <c:v>19</c:v>
                </c:pt>
                <c:pt idx="3">
                  <c:v>28.2</c:v>
                </c:pt>
                <c:pt idx="4">
                  <c:v>54.9</c:v>
                </c:pt>
                <c:pt idx="5">
                  <c:v>58.2</c:v>
                </c:pt>
                <c:pt idx="6">
                  <c:v>52.2</c:v>
                </c:pt>
                <c:pt idx="7">
                  <c:v>50</c:v>
                </c:pt>
                <c:pt idx="8">
                  <c:v>49.2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4C-564B-9F8A-97F6ABCE2A97}"/>
            </c:ext>
          </c:extLst>
        </c:ser>
        <c:ser>
          <c:idx val="5"/>
          <c:order val="5"/>
          <c:tx>
            <c:strRef>
              <c:f>'PROY MULTI ANUAL 2019-2023'!$A$10:$B$10</c:f>
              <c:strCache>
                <c:ptCount val="2"/>
                <c:pt idx="0">
                  <c:v>15</c:v>
                </c:pt>
                <c:pt idx="1">
                  <c:v>ASISTENCIA Y PROTECCION AL CONSUMIDOR Y SUPERVISION DEL COMERCIO INTERNO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8.0285971321446595E-4"/>
                  <c:y val="5.40772201413374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B36-4ED0-A069-A6D8F1322D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'PROY MULTI ANUAL 2019-2023'!$C$4:$K$4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numCache>
            </c:numRef>
          </c:cat>
          <c:val>
            <c:numRef>
              <c:f>'PROY MULTI ANUAL 2019-2023'!$C$10:$K$10</c:f>
              <c:numCache>
                <c:formatCode>_(* #,##0.00_);_(* \(#,##0.00\);_(* "-"??_);_(@_)</c:formatCode>
                <c:ptCount val="9"/>
                <c:pt idx="0">
                  <c:v>14.8</c:v>
                </c:pt>
                <c:pt idx="1">
                  <c:v>13.5</c:v>
                </c:pt>
                <c:pt idx="2">
                  <c:v>15.4</c:v>
                </c:pt>
                <c:pt idx="3">
                  <c:v>16.2</c:v>
                </c:pt>
                <c:pt idx="4">
                  <c:v>19.8</c:v>
                </c:pt>
                <c:pt idx="5">
                  <c:v>19.8</c:v>
                </c:pt>
                <c:pt idx="6">
                  <c:v>19.8</c:v>
                </c:pt>
                <c:pt idx="7">
                  <c:v>19.8</c:v>
                </c:pt>
                <c:pt idx="8">
                  <c:v>19.8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A4C-564B-9F8A-97F6ABCE2A97}"/>
            </c:ext>
          </c:extLst>
        </c:ser>
        <c:ser>
          <c:idx val="6"/>
          <c:order val="6"/>
          <c:tx>
            <c:strRef>
              <c:f>'PROY MULTI ANUAL 2019-2023'!$A$11:$B$11</c:f>
              <c:strCache>
                <c:ptCount val="2"/>
                <c:pt idx="0">
                  <c:v>99</c:v>
                </c:pt>
                <c:pt idx="1">
                  <c:v>PARTIDAS NO ASIGNABLES A PROGRAMAS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4.6718576195773097E-2"/>
                  <c:y val="-9.19697383352319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B36-4ED0-A069-A6D8F1322D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'PROY MULTI ANUAL 2019-2023'!$C$4:$K$4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numCache>
            </c:numRef>
          </c:cat>
          <c:val>
            <c:numRef>
              <c:f>'PROY MULTI ANUAL 2019-2023'!$C$11:$K$11</c:f>
              <c:numCache>
                <c:formatCode>_(* #,##0.00_);_(* \(#,##0.00\);_(* "-"??_);_(@_)</c:formatCode>
                <c:ptCount val="9"/>
                <c:pt idx="0">
                  <c:v>42.9</c:v>
                </c:pt>
                <c:pt idx="1">
                  <c:v>81.900000000000006</c:v>
                </c:pt>
                <c:pt idx="2">
                  <c:v>362.5</c:v>
                </c:pt>
                <c:pt idx="3">
                  <c:v>89.8</c:v>
                </c:pt>
                <c:pt idx="4">
                  <c:v>129.30000000000001</c:v>
                </c:pt>
                <c:pt idx="5">
                  <c:v>107.9</c:v>
                </c:pt>
                <c:pt idx="6">
                  <c:v>109.1</c:v>
                </c:pt>
                <c:pt idx="7">
                  <c:v>114.6</c:v>
                </c:pt>
                <c:pt idx="8">
                  <c:v>120.3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A4C-564B-9F8A-97F6ABCE2A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2145866920"/>
        <c:axId val="-2137885144"/>
      </c:barChart>
      <c:catAx>
        <c:axId val="2145866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-2137885144"/>
        <c:crosses val="autoZero"/>
        <c:auto val="1"/>
        <c:lblAlgn val="ctr"/>
        <c:lblOffset val="100"/>
        <c:noMultiLvlLbl val="0"/>
      </c:catAx>
      <c:valAx>
        <c:axId val="-2137885144"/>
        <c:scaling>
          <c:orientation val="minMax"/>
        </c:scaling>
        <c:delete val="1"/>
        <c:axPos val="b"/>
        <c:numFmt formatCode="_(* #,##0.00_);_(* \(#,##0.00\);_(* &quot;-&quot;??_);_(@_)" sourceLinked="1"/>
        <c:majorTickMark val="none"/>
        <c:minorTickMark val="none"/>
        <c:tickLblPos val="nextTo"/>
        <c:crossAx val="2145866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81827795460933495"/>
          <c:y val="6.0623426904583199E-3"/>
          <c:w val="0.18101915514175901"/>
          <c:h val="0.608327552806121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0.74694</cdr:x>
      <cdr:y>0.12944</cdr:y>
    </cdr:from>
    <cdr:to>
      <cdr:x>0.80911</cdr:x>
      <cdr:y>0.1657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8763000" y="893716"/>
          <a:ext cx="729343" cy="2503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s-ES" sz="1100"/>
        </a:p>
      </cdr:txBody>
    </cdr:sp>
  </cdr:relSizeAnchor>
  <cdr:relSizeAnchor xmlns:cdr="http://schemas.openxmlformats.org/drawingml/2006/chartDrawing">
    <cdr:from>
      <cdr:x>0.74908</cdr:x>
      <cdr:y>0.09771</cdr:y>
    </cdr:from>
    <cdr:to>
      <cdr:x>0.81908</cdr:x>
      <cdr:y>0.16581</cdr:y>
    </cdr:to>
    <cdr:sp macro="" textlink="">
      <cdr:nvSpPr>
        <cdr:cNvPr id="3" name="CuadroTexto 2"/>
        <cdr:cNvSpPr txBox="1"/>
      </cdr:nvSpPr>
      <cdr:spPr>
        <a:xfrm xmlns:a="http://schemas.openxmlformats.org/drawingml/2006/main">
          <a:off x="8445660" y="413293"/>
          <a:ext cx="789229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GT" sz="1400" dirty="0"/>
            <a:t>434.80</a:t>
          </a:r>
          <a:endParaRPr lang="es-GT" sz="1100" dirty="0"/>
        </a:p>
      </cdr:txBody>
    </cdr:sp>
  </cdr:relSizeAnchor>
  <cdr:relSizeAnchor xmlns:cdr="http://schemas.openxmlformats.org/drawingml/2006/chartDrawing">
    <cdr:from>
      <cdr:x>0.74794</cdr:x>
      <cdr:y>0.29074</cdr:y>
    </cdr:from>
    <cdr:to>
      <cdr:x>0.81794</cdr:x>
      <cdr:y>0.33151</cdr:y>
    </cdr:to>
    <cdr:sp macro="" textlink="">
      <cdr:nvSpPr>
        <cdr:cNvPr id="4" name="CuadroTexto 1"/>
        <cdr:cNvSpPr txBox="1"/>
      </cdr:nvSpPr>
      <cdr:spPr>
        <a:xfrm xmlns:a="http://schemas.openxmlformats.org/drawingml/2006/main">
          <a:off x="8432800" y="2037442"/>
          <a:ext cx="789214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GT" sz="1400"/>
            <a:t>410.30</a:t>
          </a:r>
          <a:endParaRPr lang="es-GT" sz="1100"/>
        </a:p>
      </cdr:txBody>
    </cdr:sp>
  </cdr:relSizeAnchor>
  <cdr:relSizeAnchor xmlns:cdr="http://schemas.openxmlformats.org/drawingml/2006/chartDrawing">
    <cdr:from>
      <cdr:x>0.75035</cdr:x>
      <cdr:y>0.2053</cdr:y>
    </cdr:from>
    <cdr:to>
      <cdr:x>0.82035</cdr:x>
      <cdr:y>0.24608</cdr:y>
    </cdr:to>
    <cdr:sp macro="" textlink="">
      <cdr:nvSpPr>
        <cdr:cNvPr id="5" name="CuadroTexto 1"/>
        <cdr:cNvSpPr txBox="1"/>
      </cdr:nvSpPr>
      <cdr:spPr>
        <a:xfrm xmlns:a="http://schemas.openxmlformats.org/drawingml/2006/main">
          <a:off x="8460014" y="1438729"/>
          <a:ext cx="789214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GT" sz="1400"/>
            <a:t>416.40</a:t>
          </a:r>
          <a:endParaRPr lang="es-GT" sz="1100"/>
        </a:p>
      </cdr:txBody>
    </cdr:sp>
  </cdr:relSizeAnchor>
  <cdr:relSizeAnchor xmlns:cdr="http://schemas.openxmlformats.org/drawingml/2006/chartDrawing">
    <cdr:from>
      <cdr:x>0.48484</cdr:x>
      <cdr:y>0.80917</cdr:y>
    </cdr:from>
    <cdr:to>
      <cdr:x>0.55484</cdr:x>
      <cdr:y>0.84995</cdr:y>
    </cdr:to>
    <cdr:sp macro="" textlink="">
      <cdr:nvSpPr>
        <cdr:cNvPr id="6" name="CuadroTexto 1"/>
        <cdr:cNvSpPr txBox="1"/>
      </cdr:nvSpPr>
      <cdr:spPr>
        <a:xfrm xmlns:a="http://schemas.openxmlformats.org/drawingml/2006/main">
          <a:off x="5466443" y="5670550"/>
          <a:ext cx="789214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GT" sz="1400"/>
            <a:t>297.30</a:t>
          </a:r>
          <a:endParaRPr lang="es-GT" sz="1100"/>
        </a:p>
      </cdr:txBody>
    </cdr:sp>
  </cdr:relSizeAnchor>
  <cdr:relSizeAnchor xmlns:cdr="http://schemas.openxmlformats.org/drawingml/2006/chartDrawing">
    <cdr:from>
      <cdr:x>0.48726</cdr:x>
      <cdr:y>0.71597</cdr:y>
    </cdr:from>
    <cdr:to>
      <cdr:x>0.55725</cdr:x>
      <cdr:y>0.75674</cdr:y>
    </cdr:to>
    <cdr:sp macro="" textlink="">
      <cdr:nvSpPr>
        <cdr:cNvPr id="7" name="CuadroTexto 1"/>
        <cdr:cNvSpPr txBox="1"/>
      </cdr:nvSpPr>
      <cdr:spPr>
        <a:xfrm xmlns:a="http://schemas.openxmlformats.org/drawingml/2006/main">
          <a:off x="5493657" y="5017407"/>
          <a:ext cx="789214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GT" sz="1400"/>
            <a:t>320.60</a:t>
          </a:r>
          <a:endParaRPr lang="es-GT" sz="1100"/>
        </a:p>
      </cdr:txBody>
    </cdr:sp>
  </cdr:relSizeAnchor>
  <cdr:relSizeAnchor xmlns:cdr="http://schemas.openxmlformats.org/drawingml/2006/chartDrawing">
    <cdr:from>
      <cdr:x>0.93</cdr:x>
      <cdr:y>0.63248</cdr:y>
    </cdr:from>
    <cdr:to>
      <cdr:x>1</cdr:x>
      <cdr:y>0.67325</cdr:y>
    </cdr:to>
    <cdr:sp macro="" textlink="">
      <cdr:nvSpPr>
        <cdr:cNvPr id="8" name="CuadroTexto 1"/>
        <cdr:cNvSpPr txBox="1"/>
      </cdr:nvSpPr>
      <cdr:spPr>
        <a:xfrm xmlns:a="http://schemas.openxmlformats.org/drawingml/2006/main">
          <a:off x="10485483" y="4432300"/>
          <a:ext cx="789214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GT" sz="1400"/>
            <a:t>598.50</a:t>
          </a:r>
          <a:endParaRPr lang="es-GT" sz="1100"/>
        </a:p>
      </cdr:txBody>
    </cdr:sp>
  </cdr:relSizeAnchor>
  <cdr:relSizeAnchor xmlns:cdr="http://schemas.openxmlformats.org/drawingml/2006/chartDrawing">
    <cdr:from>
      <cdr:x>0.74908</cdr:x>
      <cdr:y>0.53657</cdr:y>
    </cdr:from>
    <cdr:to>
      <cdr:x>0.81908</cdr:x>
      <cdr:y>0.57735</cdr:y>
    </cdr:to>
    <cdr:sp macro="" textlink="">
      <cdr:nvSpPr>
        <cdr:cNvPr id="9" name="CuadroTexto 1"/>
        <cdr:cNvSpPr txBox="1"/>
      </cdr:nvSpPr>
      <cdr:spPr>
        <a:xfrm xmlns:a="http://schemas.openxmlformats.org/drawingml/2006/main">
          <a:off x="8445660" y="2520279"/>
          <a:ext cx="789229" cy="1915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GT" sz="1400" dirty="0"/>
            <a:t>377.70</a:t>
          </a:r>
          <a:endParaRPr lang="es-GT" sz="1100" dirty="0"/>
        </a:p>
      </cdr:txBody>
    </cdr:sp>
  </cdr:relSizeAnchor>
  <cdr:relSizeAnchor xmlns:cdr="http://schemas.openxmlformats.org/drawingml/2006/chartDrawing">
    <cdr:from>
      <cdr:x>0.75035</cdr:x>
      <cdr:y>0.45966</cdr:y>
    </cdr:from>
    <cdr:to>
      <cdr:x>0.82035</cdr:x>
      <cdr:y>0.50044</cdr:y>
    </cdr:to>
    <cdr:sp macro="" textlink="">
      <cdr:nvSpPr>
        <cdr:cNvPr id="10" name="CuadroTexto 1"/>
        <cdr:cNvSpPr txBox="1"/>
      </cdr:nvSpPr>
      <cdr:spPr>
        <a:xfrm xmlns:a="http://schemas.openxmlformats.org/drawingml/2006/main">
          <a:off x="8460015" y="3221264"/>
          <a:ext cx="789214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GT" sz="1400"/>
            <a:t>417.50</a:t>
          </a:r>
          <a:endParaRPr lang="es-GT" sz="1100"/>
        </a:p>
      </cdr:txBody>
    </cdr:sp>
  </cdr:relSizeAnchor>
  <cdr:relSizeAnchor xmlns:cdr="http://schemas.openxmlformats.org/drawingml/2006/chartDrawing">
    <cdr:from>
      <cdr:x>0.75035</cdr:x>
      <cdr:y>0.3684</cdr:y>
    </cdr:from>
    <cdr:to>
      <cdr:x>0.82035</cdr:x>
      <cdr:y>0.40918</cdr:y>
    </cdr:to>
    <cdr:sp macro="" textlink="">
      <cdr:nvSpPr>
        <cdr:cNvPr id="11" name="CuadroTexto 1"/>
        <cdr:cNvSpPr txBox="1"/>
      </cdr:nvSpPr>
      <cdr:spPr>
        <a:xfrm xmlns:a="http://schemas.openxmlformats.org/drawingml/2006/main">
          <a:off x="8460015" y="2581728"/>
          <a:ext cx="789214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GT" sz="1400"/>
            <a:t>415.80</a:t>
          </a:r>
          <a:endParaRPr lang="es-GT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0D303-0B86-4179-8805-86AAEE911BD4}" type="datetimeFigureOut">
              <a:rPr lang="es-GT" smtClean="0"/>
              <a:t>08/06/2018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93728-7A86-4BDB-AF27-8770737B044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90038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0936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50888"/>
            <a:ext cx="6675437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09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09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9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50888"/>
            <a:ext cx="6675437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50888"/>
            <a:ext cx="6675437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50888"/>
            <a:ext cx="6675437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88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50888"/>
            <a:ext cx="6675437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50888"/>
            <a:ext cx="6675437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50888"/>
            <a:ext cx="6675437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50888"/>
            <a:ext cx="6675437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0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50888"/>
            <a:ext cx="6675437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40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50888"/>
            <a:ext cx="6675437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0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578D6DB-6798-42D2-B9AD-FC6F1C72FC30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1"/>
            <a:ext cx="4010039" cy="1162051"/>
          </a:xfrm>
        </p:spPr>
        <p:txBody>
          <a:bodyPr anchor="b"/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1"/>
            </a:lvl3pPr>
            <a:lvl4pPr>
              <a:defRPr sz="2701"/>
            </a:lvl4pPr>
            <a:lvl5pPr>
              <a:defRPr sz="2701"/>
            </a:lvl5pPr>
            <a:lvl6pPr>
              <a:defRPr sz="2701"/>
            </a:lvl6pPr>
            <a:lvl7pPr>
              <a:defRPr sz="2701"/>
            </a:lvl7pPr>
            <a:lvl8pPr>
              <a:defRPr sz="2701"/>
            </a:lvl8pPr>
            <a:lvl9pPr>
              <a:defRPr sz="2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504" indent="0">
              <a:buNone/>
              <a:defRPr sz="1600"/>
            </a:lvl2pPr>
            <a:lvl3pPr marL="1219007" indent="0">
              <a:buNone/>
              <a:defRPr sz="1300"/>
            </a:lvl3pPr>
            <a:lvl4pPr marL="1828511" indent="0">
              <a:buNone/>
              <a:defRPr sz="1200"/>
            </a:lvl4pPr>
            <a:lvl5pPr marL="2438013" indent="0">
              <a:buNone/>
              <a:defRPr sz="1200"/>
            </a:lvl5pPr>
            <a:lvl6pPr marL="3047518" indent="0">
              <a:buNone/>
              <a:defRPr sz="1200"/>
            </a:lvl6pPr>
            <a:lvl7pPr marL="3657020" indent="0">
              <a:buNone/>
              <a:defRPr sz="1200"/>
            </a:lvl7pPr>
            <a:lvl8pPr marL="4266524" indent="0">
              <a:buNone/>
              <a:defRPr sz="1200"/>
            </a:lvl8pPr>
            <a:lvl9pPr marL="487602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2"/>
            <a:ext cx="7313295" cy="566739"/>
          </a:xfrm>
        </p:spPr>
        <p:txBody>
          <a:bodyPr anchor="b"/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504" indent="0">
              <a:buNone/>
              <a:defRPr sz="3700"/>
            </a:lvl2pPr>
            <a:lvl3pPr marL="1219007" indent="0">
              <a:buNone/>
              <a:defRPr sz="3201"/>
            </a:lvl3pPr>
            <a:lvl4pPr marL="1828511" indent="0">
              <a:buNone/>
              <a:defRPr sz="2701"/>
            </a:lvl4pPr>
            <a:lvl5pPr marL="2438013" indent="0">
              <a:buNone/>
              <a:defRPr sz="2701"/>
            </a:lvl5pPr>
            <a:lvl6pPr marL="3047518" indent="0">
              <a:buNone/>
              <a:defRPr sz="2701"/>
            </a:lvl6pPr>
            <a:lvl7pPr marL="3657020" indent="0">
              <a:buNone/>
              <a:defRPr sz="2701"/>
            </a:lvl7pPr>
            <a:lvl8pPr marL="4266524" indent="0">
              <a:buNone/>
              <a:defRPr sz="2701"/>
            </a:lvl8pPr>
            <a:lvl9pPr marL="4876027" indent="0">
              <a:buNone/>
              <a:defRPr sz="270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40"/>
            <a:ext cx="7313295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504" indent="0">
              <a:buNone/>
              <a:defRPr sz="1600"/>
            </a:lvl2pPr>
            <a:lvl3pPr marL="1219007" indent="0">
              <a:buNone/>
              <a:defRPr sz="1300"/>
            </a:lvl3pPr>
            <a:lvl4pPr marL="1828511" indent="0">
              <a:buNone/>
              <a:defRPr sz="1200"/>
            </a:lvl4pPr>
            <a:lvl5pPr marL="2438013" indent="0">
              <a:buNone/>
              <a:defRPr sz="1200"/>
            </a:lvl5pPr>
            <a:lvl6pPr marL="3047518" indent="0">
              <a:buNone/>
              <a:defRPr sz="1200"/>
            </a:lvl6pPr>
            <a:lvl7pPr marL="3657020" indent="0">
              <a:buNone/>
              <a:defRPr sz="1200"/>
            </a:lvl7pPr>
            <a:lvl8pPr marL="4266524" indent="0">
              <a:buNone/>
              <a:defRPr sz="1200"/>
            </a:lvl8pPr>
            <a:lvl9pPr marL="487602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138426"/>
            <a:ext cx="10969943" cy="49877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138426"/>
            <a:ext cx="10969943" cy="49877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1">
                <a:solidFill>
                  <a:schemeClr val="tx1">
                    <a:tint val="75000"/>
                  </a:schemeClr>
                </a:solidFill>
              </a:defRPr>
            </a:lvl1pPr>
            <a:lvl2pPr marL="609504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9007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851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0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1"/>
            </a:lvl2pPr>
            <a:lvl3pPr>
              <a:defRPr sz="2701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1"/>
            </a:lvl2pPr>
            <a:lvl3pPr>
              <a:defRPr sz="2701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5"/>
            <a:ext cx="5385514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1" b="1"/>
            </a:lvl1pPr>
            <a:lvl2pPr marL="609504" indent="0">
              <a:buNone/>
              <a:defRPr sz="2701" b="1"/>
            </a:lvl2pPr>
            <a:lvl3pPr marL="1219007" indent="0">
              <a:buNone/>
              <a:defRPr sz="2399" b="1"/>
            </a:lvl3pPr>
            <a:lvl4pPr marL="1828511" indent="0">
              <a:buNone/>
              <a:defRPr sz="2099" b="1"/>
            </a:lvl4pPr>
            <a:lvl5pPr marL="2438013" indent="0">
              <a:buNone/>
              <a:defRPr sz="2099" b="1"/>
            </a:lvl5pPr>
            <a:lvl6pPr marL="3047518" indent="0">
              <a:buNone/>
              <a:defRPr sz="2099" b="1"/>
            </a:lvl6pPr>
            <a:lvl7pPr marL="3657020" indent="0">
              <a:buNone/>
              <a:defRPr sz="2099" b="1"/>
            </a:lvl7pPr>
            <a:lvl8pPr marL="4266524" indent="0">
              <a:buNone/>
              <a:defRPr sz="2099" b="1"/>
            </a:lvl8pPr>
            <a:lvl9pPr marL="4876027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701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5"/>
            <a:ext cx="5387630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1" b="1"/>
            </a:lvl1pPr>
            <a:lvl2pPr marL="609504" indent="0">
              <a:buNone/>
              <a:defRPr sz="2701" b="1"/>
            </a:lvl2pPr>
            <a:lvl3pPr marL="1219007" indent="0">
              <a:buNone/>
              <a:defRPr sz="2399" b="1"/>
            </a:lvl3pPr>
            <a:lvl4pPr marL="1828511" indent="0">
              <a:buNone/>
              <a:defRPr sz="2099" b="1"/>
            </a:lvl4pPr>
            <a:lvl5pPr marL="2438013" indent="0">
              <a:buNone/>
              <a:defRPr sz="2099" b="1"/>
            </a:lvl5pPr>
            <a:lvl6pPr marL="3047518" indent="0">
              <a:buNone/>
              <a:defRPr sz="2099" b="1"/>
            </a:lvl6pPr>
            <a:lvl7pPr marL="3657020" indent="0">
              <a:buNone/>
              <a:defRPr sz="2099" b="1"/>
            </a:lvl7pPr>
            <a:lvl8pPr marL="4266524" indent="0">
              <a:buNone/>
              <a:defRPr sz="2099" b="1"/>
            </a:lvl8pPr>
            <a:lvl9pPr marL="4876027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701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0" bIns="0">
            <a:noAutofit/>
          </a:bodyPr>
          <a:lstStyle>
            <a:lvl1pPr>
              <a:defRPr sz="3201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264BD-2108-401F-B7DD-0622C3C01D54}"/>
              </a:ext>
            </a:extLst>
          </p:cNvPr>
          <p:cNvGrpSpPr/>
          <p:nvPr userDrawn="1"/>
        </p:nvGrpSpPr>
        <p:grpSpPr>
          <a:xfrm>
            <a:off x="0" y="6794500"/>
            <a:ext cx="12192000" cy="63500"/>
            <a:chOff x="-723900" y="1040009"/>
            <a:chExt cx="5295900" cy="521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6C5082-4997-4E65-8420-4D5D936F0708}"/>
                </a:ext>
              </a:extLst>
            </p:cNvPr>
            <p:cNvSpPr/>
            <p:nvPr userDrawn="1"/>
          </p:nvSpPr>
          <p:spPr>
            <a:xfrm>
              <a:off x="1041400" y="1040009"/>
              <a:ext cx="1765300" cy="52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85F784-DC5C-4E68-BC02-CCF2F401E203}"/>
                </a:ext>
              </a:extLst>
            </p:cNvPr>
            <p:cNvSpPr/>
            <p:nvPr userDrawn="1"/>
          </p:nvSpPr>
          <p:spPr>
            <a:xfrm>
              <a:off x="2806700" y="1040009"/>
              <a:ext cx="1765300" cy="52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61E494-C684-4E36-B355-111C9D35265A}"/>
                </a:ext>
              </a:extLst>
            </p:cNvPr>
            <p:cNvSpPr/>
            <p:nvPr userDrawn="1"/>
          </p:nvSpPr>
          <p:spPr>
            <a:xfrm>
              <a:off x="-723900" y="1040009"/>
              <a:ext cx="1765300" cy="52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264BD-2108-401F-B7DD-0622C3C01D54}"/>
              </a:ext>
            </a:extLst>
          </p:cNvPr>
          <p:cNvGrpSpPr/>
          <p:nvPr userDrawn="1"/>
        </p:nvGrpSpPr>
        <p:grpSpPr>
          <a:xfrm>
            <a:off x="0" y="6794500"/>
            <a:ext cx="12192000" cy="63500"/>
            <a:chOff x="-723900" y="1040009"/>
            <a:chExt cx="5295900" cy="521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6C5082-4997-4E65-8420-4D5D936F0708}"/>
                </a:ext>
              </a:extLst>
            </p:cNvPr>
            <p:cNvSpPr/>
            <p:nvPr userDrawn="1"/>
          </p:nvSpPr>
          <p:spPr>
            <a:xfrm>
              <a:off x="1041400" y="1040009"/>
              <a:ext cx="1765300" cy="52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85F784-DC5C-4E68-BC02-CCF2F401E203}"/>
                </a:ext>
              </a:extLst>
            </p:cNvPr>
            <p:cNvSpPr/>
            <p:nvPr userDrawn="1"/>
          </p:nvSpPr>
          <p:spPr>
            <a:xfrm>
              <a:off x="2806700" y="1040009"/>
              <a:ext cx="1765300" cy="52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61E494-C684-4E36-B355-111C9D35265A}"/>
                </a:ext>
              </a:extLst>
            </p:cNvPr>
            <p:cNvSpPr/>
            <p:nvPr userDrawn="1"/>
          </p:nvSpPr>
          <p:spPr>
            <a:xfrm>
              <a:off x="-723900" y="1040009"/>
              <a:ext cx="1765300" cy="52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</p:grp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840202-73D3-4D1E-99C4-5658A767FE1E}"/>
              </a:ext>
            </a:extLst>
          </p:cNvPr>
          <p:cNvSpPr txBox="1">
            <a:spLocks/>
          </p:cNvSpPr>
          <p:nvPr userDrawn="1"/>
        </p:nvSpPr>
        <p:spPr>
          <a:xfrm>
            <a:off x="11613496" y="6336583"/>
            <a:ext cx="350091" cy="28833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ctr" defTabSz="1218987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80B596-281A-4010-8ADA-74D6CB3791DF}" type="slidenum">
              <a:rPr lang="en-US" sz="800" smtClean="0"/>
              <a:pPr/>
              <a:t>‹Nº›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23800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939" y="260350"/>
            <a:ext cx="11664949" cy="28833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3" r:id="rId8"/>
    <p:sldLayoutId id="2147483662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1219007" rtl="0" eaLnBrk="1" latinLnBrk="0" hangingPunct="1">
        <a:spcBef>
          <a:spcPct val="0"/>
        </a:spcBef>
        <a:buNone/>
        <a:defRPr sz="23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7" indent="-457127" algn="l" defTabSz="121900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43" indent="-380939" algn="l" defTabSz="1219007" rtl="0" eaLnBrk="1" latinLnBrk="0" hangingPunct="1">
        <a:spcBef>
          <a:spcPct val="20000"/>
        </a:spcBef>
        <a:buFont typeface="Arial" pitchFamily="34" charset="0"/>
        <a:buChar char="–"/>
        <a:defRPr sz="3201" kern="1200">
          <a:solidFill>
            <a:schemeClr val="tx1"/>
          </a:solidFill>
          <a:latin typeface="+mj-lt"/>
          <a:ea typeface="+mn-ea"/>
          <a:cs typeface="+mn-cs"/>
        </a:defRPr>
      </a:lvl2pPr>
      <a:lvl3pPr marL="1523758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3263" indent="-304752" algn="l" defTabSz="121900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66" indent="-304752" algn="l" defTabSz="121900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68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3961773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571276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180779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04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07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511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013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518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020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524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027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7513" userDrawn="1">
          <p15:clr>
            <a:srgbClr val="F26B43"/>
          </p15:clr>
        </p15:guide>
        <p15:guide id="4" pos="16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4156" userDrawn="1">
          <p15:clr>
            <a:srgbClr val="F26B43"/>
          </p15:clr>
        </p15:guide>
        <p15:guide id="7" orient="horz" pos="4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-26162" y="6718627"/>
            <a:ext cx="12241279" cy="135007"/>
          </a:xfrm>
          <a:prstGeom prst="rect">
            <a:avLst/>
          </a:prstGeom>
          <a:solidFill>
            <a:srgbClr val="83C9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08" tIns="58604" rIns="117208" bIns="58604" rtlCol="0" anchor="ctr"/>
          <a:lstStyle/>
          <a:p>
            <a:pPr algn="ctr"/>
            <a:endParaRPr lang="es-GT"/>
          </a:p>
        </p:txBody>
      </p:sp>
      <p:pic>
        <p:nvPicPr>
          <p:cNvPr id="12" name="Imagen 11" descr="imagen-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634" y="-61955"/>
            <a:ext cx="4545112" cy="695588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700906" y="2251583"/>
            <a:ext cx="8312516" cy="1380237"/>
          </a:xfrm>
          <a:prstGeom prst="rect">
            <a:avLst/>
          </a:prstGeom>
          <a:noFill/>
        </p:spPr>
        <p:txBody>
          <a:bodyPr wrap="square" lIns="117208" tIns="58604" rIns="117208" bIns="58604" rtlCol="0">
            <a:spAutoFit/>
          </a:bodyPr>
          <a:lstStyle/>
          <a:p>
            <a:r>
              <a:rPr lang="es-GT" sz="4100" dirty="0">
                <a:solidFill>
                  <a:srgbClr val="132040"/>
                </a:solidFill>
                <a:latin typeface="Tw Cen MT"/>
                <a:cs typeface="Tw Cen MT"/>
              </a:rPr>
              <a:t>Ministerio de Economía</a:t>
            </a:r>
          </a:p>
          <a:p>
            <a:r>
              <a:rPr lang="es-GT" sz="4100" dirty="0">
                <a:solidFill>
                  <a:srgbClr val="132040"/>
                </a:solidFill>
                <a:latin typeface="Tw Cen MT"/>
                <a:cs typeface="Tw Cen MT"/>
              </a:rPr>
              <a:t>Conversatorio de Presupuesto Abierto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316486" y="6228695"/>
            <a:ext cx="5696936" cy="441518"/>
          </a:xfrm>
          <a:prstGeom prst="rect">
            <a:avLst/>
          </a:prstGeom>
          <a:noFill/>
        </p:spPr>
        <p:txBody>
          <a:bodyPr wrap="square" lIns="117208" tIns="58604" rIns="117208" bIns="58604" rtlCol="0">
            <a:spAutoFit/>
          </a:bodyPr>
          <a:lstStyle/>
          <a:p>
            <a:pPr algn="r"/>
            <a:r>
              <a:rPr lang="es-GT" sz="2100" dirty="0">
                <a:solidFill>
                  <a:srgbClr val="132040"/>
                </a:solidFill>
                <a:latin typeface="Tw Cen MT"/>
                <a:cs typeface="Tw Cen MT"/>
              </a:rPr>
              <a:t>Guatemala, junio de 2018</a:t>
            </a:r>
          </a:p>
        </p:txBody>
      </p:sp>
      <p:pic>
        <p:nvPicPr>
          <p:cNvPr id="14" name="Imagen 13" descr="Logotipo_2018_Minec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140934"/>
            <a:ext cx="2246602" cy="134954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718148" y="3645024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b="1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ea typeface="Segoe UI Black" pitchFamily="34" charset="0"/>
                <a:cs typeface="Arial" pitchFamily="34" charset="0"/>
              </a:rPr>
              <a:t>Formulación Presupuestaria </a:t>
            </a:r>
          </a:p>
          <a:p>
            <a:r>
              <a:rPr lang="es-GT" b="1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ea typeface="Segoe UI Black" pitchFamily="34" charset="0"/>
                <a:cs typeface="Arial" pitchFamily="34" charset="0"/>
              </a:rPr>
              <a:t>Multianual 2019-2023</a:t>
            </a:r>
          </a:p>
        </p:txBody>
      </p:sp>
    </p:spTree>
    <p:extLst>
      <p:ext uri="{BB962C8B-B14F-4D97-AF65-F5344CB8AC3E}">
        <p14:creationId xmlns:p14="http://schemas.microsoft.com/office/powerpoint/2010/main" val="428485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8430F1F-B2B8-4057-8B9A-C4C05754F266}"/>
              </a:ext>
            </a:extLst>
          </p:cNvPr>
          <p:cNvSpPr/>
          <p:nvPr/>
        </p:nvSpPr>
        <p:spPr>
          <a:xfrm>
            <a:off x="120078" y="328323"/>
            <a:ext cx="3096345" cy="6048672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99ED10-924A-4ED5-804F-B04CD85D6640}"/>
              </a:ext>
            </a:extLst>
          </p:cNvPr>
          <p:cNvGrpSpPr/>
          <p:nvPr/>
        </p:nvGrpSpPr>
        <p:grpSpPr>
          <a:xfrm>
            <a:off x="225064" y="513086"/>
            <a:ext cx="2937593" cy="4885700"/>
            <a:chOff x="374963" y="1057178"/>
            <a:chExt cx="2430560" cy="474124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12B17D2-FAF7-48D2-97AA-420AF6DA83DE}"/>
                </a:ext>
              </a:extLst>
            </p:cNvPr>
            <p:cNvGrpSpPr/>
            <p:nvPr/>
          </p:nvGrpSpPr>
          <p:grpSpPr>
            <a:xfrm>
              <a:off x="418793" y="1057178"/>
              <a:ext cx="2268774" cy="1359358"/>
              <a:chOff x="418793" y="760516"/>
              <a:chExt cx="2268774" cy="1359358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A8C8970-70D4-4C80-9166-F37DCA1AAFFD}"/>
                  </a:ext>
                </a:extLst>
              </p:cNvPr>
              <p:cNvGrpSpPr/>
              <p:nvPr/>
            </p:nvGrpSpPr>
            <p:grpSpPr>
              <a:xfrm>
                <a:off x="948144" y="1240599"/>
                <a:ext cx="1598000" cy="879275"/>
                <a:chOff x="850830" y="1784040"/>
                <a:chExt cx="1598000" cy="879275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860169" y="1784040"/>
                  <a:ext cx="1579322" cy="4181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Desarrollo Rural Integral</a:t>
                  </a: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850830" y="2245168"/>
                  <a:ext cx="1598000" cy="4181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Desarrollo territorial local</a:t>
                  </a:r>
                </a:p>
              </p:txBody>
            </p:sp>
          </p:grp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2B0D82B-B36E-49C0-AB3B-425AADE30200}"/>
                  </a:ext>
                </a:extLst>
              </p:cNvPr>
              <p:cNvSpPr/>
              <p:nvPr/>
            </p:nvSpPr>
            <p:spPr>
              <a:xfrm>
                <a:off x="418793" y="760516"/>
                <a:ext cx="2268774" cy="527152"/>
              </a:xfrm>
              <a:custGeom>
                <a:avLst/>
                <a:gdLst>
                  <a:gd name="connsiteX0" fmla="*/ 0 w 2980403"/>
                  <a:gd name="connsiteY0" fmla="*/ 207160 h 567531"/>
                  <a:gd name="connsiteX1" fmla="*/ 0 w 2980403"/>
                  <a:gd name="connsiteY1" fmla="*/ 207161 h 567531"/>
                  <a:gd name="connsiteX2" fmla="*/ 0 w 2980403"/>
                  <a:gd name="connsiteY2" fmla="*/ 207161 h 567531"/>
                  <a:gd name="connsiteX3" fmla="*/ 207161 w 2980403"/>
                  <a:gd name="connsiteY3" fmla="*/ 0 h 567531"/>
                  <a:gd name="connsiteX4" fmla="*/ 2773242 w 2980403"/>
                  <a:gd name="connsiteY4" fmla="*/ 0 h 567531"/>
                  <a:gd name="connsiteX5" fmla="*/ 2980403 w 2980403"/>
                  <a:gd name="connsiteY5" fmla="*/ 207161 h 567531"/>
                  <a:gd name="connsiteX6" fmla="*/ 2980402 w 2980403"/>
                  <a:gd name="connsiteY6" fmla="*/ 207161 h 567531"/>
                  <a:gd name="connsiteX7" fmla="*/ 2773241 w 2980403"/>
                  <a:gd name="connsiteY7" fmla="*/ 414322 h 567531"/>
                  <a:gd name="connsiteX8" fmla="*/ 1673312 w 2980403"/>
                  <a:gd name="connsiteY8" fmla="*/ 414322 h 567531"/>
                  <a:gd name="connsiteX9" fmla="*/ 1490202 w 2980403"/>
                  <a:gd name="connsiteY9" fmla="*/ 567531 h 567531"/>
                  <a:gd name="connsiteX10" fmla="*/ 1307091 w 2980403"/>
                  <a:gd name="connsiteY10" fmla="*/ 414322 h 567531"/>
                  <a:gd name="connsiteX11" fmla="*/ 207161 w 2980403"/>
                  <a:gd name="connsiteY11" fmla="*/ 414321 h 567531"/>
                  <a:gd name="connsiteX12" fmla="*/ 16280 w 2980403"/>
                  <a:gd name="connsiteY12" fmla="*/ 287797 h 567531"/>
                  <a:gd name="connsiteX13" fmla="*/ 0 w 2980403"/>
                  <a:gd name="connsiteY13" fmla="*/ 207161 h 567531"/>
                  <a:gd name="connsiteX14" fmla="*/ 16280 w 2980403"/>
                  <a:gd name="connsiteY14" fmla="*/ 126525 h 567531"/>
                  <a:gd name="connsiteX15" fmla="*/ 207161 w 2980403"/>
                  <a:gd name="connsiteY15" fmla="*/ 0 h 56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80403" h="567531">
                    <a:moveTo>
                      <a:pt x="0" y="207160"/>
                    </a:moveTo>
                    <a:lnTo>
                      <a:pt x="0" y="207161"/>
                    </a:lnTo>
                    <a:lnTo>
                      <a:pt x="0" y="207161"/>
                    </a:lnTo>
                    <a:close/>
                    <a:moveTo>
                      <a:pt x="207161" y="0"/>
                    </a:moveTo>
                    <a:lnTo>
                      <a:pt x="2773242" y="0"/>
                    </a:lnTo>
                    <a:cubicBezTo>
                      <a:pt x="2887654" y="0"/>
                      <a:pt x="2980403" y="92749"/>
                      <a:pt x="2980403" y="207161"/>
                    </a:cubicBezTo>
                    <a:lnTo>
                      <a:pt x="2980402" y="207161"/>
                    </a:lnTo>
                    <a:cubicBezTo>
                      <a:pt x="2980402" y="321573"/>
                      <a:pt x="2887653" y="414322"/>
                      <a:pt x="2773241" y="414322"/>
                    </a:cubicBezTo>
                    <a:lnTo>
                      <a:pt x="1673312" y="414322"/>
                    </a:lnTo>
                    <a:lnTo>
                      <a:pt x="1490202" y="567531"/>
                    </a:lnTo>
                    <a:lnTo>
                      <a:pt x="1307091" y="414322"/>
                    </a:lnTo>
                    <a:lnTo>
                      <a:pt x="207161" y="414321"/>
                    </a:lnTo>
                    <a:cubicBezTo>
                      <a:pt x="121352" y="414321"/>
                      <a:pt x="47728" y="362150"/>
                      <a:pt x="16280" y="287797"/>
                    </a:cubicBezTo>
                    <a:lnTo>
                      <a:pt x="0" y="207161"/>
                    </a:lnTo>
                    <a:lnTo>
                      <a:pt x="16280" y="126525"/>
                    </a:lnTo>
                    <a:cubicBezTo>
                      <a:pt x="47728" y="52171"/>
                      <a:pt x="121352" y="0"/>
                      <a:pt x="20716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20000"/>
                  </a:prstClr>
                </a:innerShdw>
              </a:effectLst>
              <a:extLst/>
            </p:spPr>
            <p:txBody>
              <a:bodyPr vert="horz" wrap="square" lIns="252000" tIns="45720" rIns="91440" bIns="18000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b="1" dirty="0" err="1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Prioridad</a:t>
                </a:r>
                <a:r>
                  <a:rPr lang="en-US" sz="1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Estratégica K’ATUN 2032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1DE0737-5622-4237-8D5E-E6A7A9F58C23}"/>
                </a:ext>
              </a:extLst>
            </p:cNvPr>
            <p:cNvGrpSpPr/>
            <p:nvPr/>
          </p:nvGrpSpPr>
          <p:grpSpPr>
            <a:xfrm>
              <a:off x="433136" y="2558184"/>
              <a:ext cx="2307740" cy="970850"/>
              <a:chOff x="433136" y="2338375"/>
              <a:chExt cx="2307740" cy="97085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FD5AC02-6ADB-4989-B27F-540305DD8A5F}"/>
                  </a:ext>
                </a:extLst>
              </p:cNvPr>
              <p:cNvGrpSpPr/>
              <p:nvPr/>
            </p:nvGrpSpPr>
            <p:grpSpPr>
              <a:xfrm>
                <a:off x="433136" y="2338375"/>
                <a:ext cx="2307740" cy="970850"/>
                <a:chOff x="433136" y="2307203"/>
                <a:chExt cx="2307740" cy="970850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957482" y="2859906"/>
                  <a:ext cx="1783394" cy="4181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Transparencia y Gobierno Abierto</a:t>
                  </a: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4C7173C3-8810-4030-B08B-66DEA5D71564}"/>
                    </a:ext>
                  </a:extLst>
                </p:cNvPr>
                <p:cNvSpPr/>
                <p:nvPr/>
              </p:nvSpPr>
              <p:spPr>
                <a:xfrm>
                  <a:off x="433136" y="2307203"/>
                  <a:ext cx="2210601" cy="43944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Prioridad Presidencial</a:t>
                  </a:r>
                </a:p>
              </p:txBody>
            </p:sp>
          </p:grp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3287DE9D-358E-48DB-A91E-F31F502A66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19335" y="2701844"/>
                <a:ext cx="176506" cy="169508"/>
              </a:xfrm>
              <a:custGeom>
                <a:avLst/>
                <a:gdLst>
                  <a:gd name="T0" fmla="*/ 96 w 96"/>
                  <a:gd name="T1" fmla="*/ 61 h 92"/>
                  <a:gd name="T2" fmla="*/ 96 w 96"/>
                  <a:gd name="T3" fmla="*/ 61 h 92"/>
                  <a:gd name="T4" fmla="*/ 80 w 96"/>
                  <a:gd name="T5" fmla="*/ 36 h 92"/>
                  <a:gd name="T6" fmla="*/ 76 w 96"/>
                  <a:gd name="T7" fmla="*/ 2 h 92"/>
                  <a:gd name="T8" fmla="*/ 22 w 96"/>
                  <a:gd name="T9" fmla="*/ 0 h 92"/>
                  <a:gd name="T10" fmla="*/ 20 w 96"/>
                  <a:gd name="T11" fmla="*/ 36 h 92"/>
                  <a:gd name="T12" fmla="*/ 14 w 96"/>
                  <a:gd name="T13" fmla="*/ 37 h 92"/>
                  <a:gd name="T14" fmla="*/ 0 w 96"/>
                  <a:gd name="T15" fmla="*/ 61 h 92"/>
                  <a:gd name="T16" fmla="*/ 0 w 96"/>
                  <a:gd name="T17" fmla="*/ 62 h 92"/>
                  <a:gd name="T18" fmla="*/ 0 w 96"/>
                  <a:gd name="T19" fmla="*/ 90 h 92"/>
                  <a:gd name="T20" fmla="*/ 94 w 96"/>
                  <a:gd name="T21" fmla="*/ 92 h 92"/>
                  <a:gd name="T22" fmla="*/ 96 w 96"/>
                  <a:gd name="T23" fmla="*/ 62 h 92"/>
                  <a:gd name="T24" fmla="*/ 42 w 96"/>
                  <a:gd name="T25" fmla="*/ 20 h 92"/>
                  <a:gd name="T26" fmla="*/ 64 w 96"/>
                  <a:gd name="T27" fmla="*/ 22 h 92"/>
                  <a:gd name="T28" fmla="*/ 42 w 96"/>
                  <a:gd name="T29" fmla="*/ 24 h 92"/>
                  <a:gd name="T30" fmla="*/ 42 w 96"/>
                  <a:gd name="T31" fmla="*/ 20 h 92"/>
                  <a:gd name="T32" fmla="*/ 38 w 96"/>
                  <a:gd name="T33" fmla="*/ 12 h 92"/>
                  <a:gd name="T34" fmla="*/ 38 w 96"/>
                  <a:gd name="T35" fmla="*/ 16 h 92"/>
                  <a:gd name="T36" fmla="*/ 32 w 96"/>
                  <a:gd name="T37" fmla="*/ 14 h 92"/>
                  <a:gd name="T38" fmla="*/ 34 w 96"/>
                  <a:gd name="T39" fmla="*/ 28 h 92"/>
                  <a:gd name="T40" fmla="*/ 64 w 96"/>
                  <a:gd name="T41" fmla="*/ 30 h 92"/>
                  <a:gd name="T42" fmla="*/ 34 w 96"/>
                  <a:gd name="T43" fmla="*/ 32 h 92"/>
                  <a:gd name="T44" fmla="*/ 34 w 96"/>
                  <a:gd name="T45" fmla="*/ 28 h 92"/>
                  <a:gd name="T46" fmla="*/ 62 w 96"/>
                  <a:gd name="T47" fmla="*/ 36 h 92"/>
                  <a:gd name="T48" fmla="*/ 62 w 96"/>
                  <a:gd name="T49" fmla="*/ 40 h 92"/>
                  <a:gd name="T50" fmla="*/ 32 w 96"/>
                  <a:gd name="T51" fmla="*/ 38 h 92"/>
                  <a:gd name="T52" fmla="*/ 34 w 96"/>
                  <a:gd name="T53" fmla="*/ 44 h 92"/>
                  <a:gd name="T54" fmla="*/ 64 w 96"/>
                  <a:gd name="T55" fmla="*/ 46 h 92"/>
                  <a:gd name="T56" fmla="*/ 34 w 96"/>
                  <a:gd name="T57" fmla="*/ 48 h 92"/>
                  <a:gd name="T58" fmla="*/ 34 w 96"/>
                  <a:gd name="T59" fmla="*/ 44 h 92"/>
                  <a:gd name="T60" fmla="*/ 64 w 96"/>
                  <a:gd name="T61" fmla="*/ 62 h 92"/>
                  <a:gd name="T62" fmla="*/ 58 w 96"/>
                  <a:gd name="T63" fmla="*/ 72 h 92"/>
                  <a:gd name="T64" fmla="*/ 34 w 96"/>
                  <a:gd name="T65" fmla="*/ 66 h 92"/>
                  <a:gd name="T66" fmla="*/ 32 w 96"/>
                  <a:gd name="T67" fmla="*/ 60 h 92"/>
                  <a:gd name="T68" fmla="*/ 17 w 96"/>
                  <a:gd name="T69" fmla="*/ 40 h 92"/>
                  <a:gd name="T70" fmla="*/ 20 w 96"/>
                  <a:gd name="T71" fmla="*/ 54 h 92"/>
                  <a:gd name="T72" fmla="*/ 74 w 96"/>
                  <a:gd name="T73" fmla="*/ 56 h 92"/>
                  <a:gd name="T74" fmla="*/ 76 w 96"/>
                  <a:gd name="T75" fmla="*/ 40 h 92"/>
                  <a:gd name="T76" fmla="*/ 91 w 96"/>
                  <a:gd name="T77" fmla="*/ 6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6" h="92">
                    <a:moveTo>
                      <a:pt x="96" y="62"/>
                    </a:moveTo>
                    <a:cubicBezTo>
                      <a:pt x="96" y="62"/>
                      <a:pt x="96" y="62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82" y="37"/>
                      <a:pt x="82" y="37"/>
                      <a:pt x="82" y="37"/>
                    </a:cubicBezTo>
                    <a:cubicBezTo>
                      <a:pt x="81" y="36"/>
                      <a:pt x="81" y="36"/>
                      <a:pt x="80" y="36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1"/>
                      <a:pt x="75" y="0"/>
                      <a:pt x="7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1"/>
                      <a:pt x="20" y="2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" y="36"/>
                      <a:pt x="15" y="36"/>
                      <a:pt x="14" y="3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1" y="92"/>
                      <a:pt x="2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5" y="92"/>
                      <a:pt x="96" y="91"/>
                      <a:pt x="96" y="90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6" y="62"/>
                      <a:pt x="96" y="62"/>
                      <a:pt x="96" y="62"/>
                    </a:cubicBezTo>
                    <a:close/>
                    <a:moveTo>
                      <a:pt x="42" y="20"/>
                    </a:moveTo>
                    <a:cubicBezTo>
                      <a:pt x="62" y="20"/>
                      <a:pt x="62" y="20"/>
                      <a:pt x="62" y="20"/>
                    </a:cubicBezTo>
                    <a:cubicBezTo>
                      <a:pt x="63" y="20"/>
                      <a:pt x="64" y="21"/>
                      <a:pt x="64" y="22"/>
                    </a:cubicBezTo>
                    <a:cubicBezTo>
                      <a:pt x="64" y="23"/>
                      <a:pt x="63" y="24"/>
                      <a:pt x="62" y="24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1" y="24"/>
                      <a:pt x="40" y="23"/>
                      <a:pt x="40" y="22"/>
                    </a:cubicBezTo>
                    <a:cubicBezTo>
                      <a:pt x="40" y="21"/>
                      <a:pt x="41" y="20"/>
                      <a:pt x="42" y="20"/>
                    </a:cubicBezTo>
                    <a:close/>
                    <a:moveTo>
                      <a:pt x="34" y="12"/>
                    </a:moveTo>
                    <a:cubicBezTo>
                      <a:pt x="38" y="12"/>
                      <a:pt x="38" y="12"/>
                      <a:pt x="38" y="12"/>
                    </a:cubicBezTo>
                    <a:cubicBezTo>
                      <a:pt x="39" y="12"/>
                      <a:pt x="40" y="13"/>
                      <a:pt x="40" y="14"/>
                    </a:cubicBezTo>
                    <a:cubicBezTo>
                      <a:pt x="40" y="15"/>
                      <a:pt x="39" y="16"/>
                      <a:pt x="38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2" y="15"/>
                      <a:pt x="32" y="14"/>
                    </a:cubicBezTo>
                    <a:cubicBezTo>
                      <a:pt x="32" y="13"/>
                      <a:pt x="33" y="12"/>
                      <a:pt x="34" y="12"/>
                    </a:cubicBezTo>
                    <a:close/>
                    <a:moveTo>
                      <a:pt x="34" y="28"/>
                    </a:move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28"/>
                      <a:pt x="64" y="29"/>
                      <a:pt x="64" y="30"/>
                    </a:cubicBezTo>
                    <a:cubicBezTo>
                      <a:pt x="64" y="31"/>
                      <a:pt x="63" y="32"/>
                      <a:pt x="62" y="3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3" y="32"/>
                      <a:pt x="32" y="31"/>
                      <a:pt x="32" y="30"/>
                    </a:cubicBezTo>
                    <a:cubicBezTo>
                      <a:pt x="32" y="29"/>
                      <a:pt x="33" y="28"/>
                      <a:pt x="34" y="28"/>
                    </a:cubicBezTo>
                    <a:close/>
                    <a:moveTo>
                      <a:pt x="34" y="36"/>
                    </a:moveTo>
                    <a:cubicBezTo>
                      <a:pt x="62" y="36"/>
                      <a:pt x="62" y="36"/>
                      <a:pt x="62" y="36"/>
                    </a:cubicBezTo>
                    <a:cubicBezTo>
                      <a:pt x="63" y="36"/>
                      <a:pt x="64" y="37"/>
                      <a:pt x="64" y="38"/>
                    </a:cubicBezTo>
                    <a:cubicBezTo>
                      <a:pt x="64" y="39"/>
                      <a:pt x="63" y="40"/>
                      <a:pt x="62" y="40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3" y="40"/>
                      <a:pt x="32" y="39"/>
                      <a:pt x="32" y="38"/>
                    </a:cubicBezTo>
                    <a:cubicBezTo>
                      <a:pt x="32" y="37"/>
                      <a:pt x="33" y="36"/>
                      <a:pt x="34" y="36"/>
                    </a:cubicBezTo>
                    <a:close/>
                    <a:moveTo>
                      <a:pt x="34" y="44"/>
                    </a:moveTo>
                    <a:cubicBezTo>
                      <a:pt x="62" y="44"/>
                      <a:pt x="62" y="44"/>
                      <a:pt x="62" y="44"/>
                    </a:cubicBezTo>
                    <a:cubicBezTo>
                      <a:pt x="63" y="44"/>
                      <a:pt x="64" y="45"/>
                      <a:pt x="64" y="46"/>
                    </a:cubicBezTo>
                    <a:cubicBezTo>
                      <a:pt x="64" y="47"/>
                      <a:pt x="63" y="48"/>
                      <a:pt x="62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3" y="48"/>
                      <a:pt x="32" y="47"/>
                      <a:pt x="32" y="46"/>
                    </a:cubicBezTo>
                    <a:cubicBezTo>
                      <a:pt x="32" y="45"/>
                      <a:pt x="33" y="44"/>
                      <a:pt x="34" y="44"/>
                    </a:cubicBezTo>
                    <a:close/>
                    <a:moveTo>
                      <a:pt x="66" y="60"/>
                    </a:moveTo>
                    <a:cubicBezTo>
                      <a:pt x="65" y="60"/>
                      <a:pt x="64" y="61"/>
                      <a:pt x="64" y="62"/>
                    </a:cubicBezTo>
                    <a:cubicBezTo>
                      <a:pt x="64" y="66"/>
                      <a:pt x="64" y="66"/>
                      <a:pt x="64" y="66"/>
                    </a:cubicBezTo>
                    <a:cubicBezTo>
                      <a:pt x="64" y="69"/>
                      <a:pt x="61" y="72"/>
                      <a:pt x="58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37" y="72"/>
                      <a:pt x="34" y="69"/>
                      <a:pt x="34" y="66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1"/>
                      <a:pt x="33" y="60"/>
                      <a:pt x="32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5"/>
                      <a:pt x="21" y="56"/>
                      <a:pt x="22" y="56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75" y="56"/>
                      <a:pt x="76" y="55"/>
                      <a:pt x="76" y="54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91" y="60"/>
                      <a:pt x="91" y="60"/>
                      <a:pt x="91" y="60"/>
                    </a:cubicBezTo>
                    <a:lnTo>
                      <a:pt x="66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399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B639520-20A8-436A-B0A4-32870ECE47AC}"/>
                </a:ext>
              </a:extLst>
            </p:cNvPr>
            <p:cNvGrpSpPr/>
            <p:nvPr/>
          </p:nvGrpSpPr>
          <p:grpSpPr>
            <a:xfrm>
              <a:off x="374963" y="4317610"/>
              <a:ext cx="2430560" cy="1480812"/>
              <a:chOff x="374963" y="4317610"/>
              <a:chExt cx="2430560" cy="148081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50FB533-8946-49CE-B8F9-E04C188A4CC9}"/>
                  </a:ext>
                </a:extLst>
              </p:cNvPr>
              <p:cNvGrpSpPr/>
              <p:nvPr/>
            </p:nvGrpSpPr>
            <p:grpSpPr>
              <a:xfrm>
                <a:off x="374963" y="4709266"/>
                <a:ext cx="2430560" cy="1089156"/>
                <a:chOff x="374963" y="4503967"/>
                <a:chExt cx="2430560" cy="1089156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832875" y="4965902"/>
                  <a:ext cx="1972648" cy="627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 Desarrollo de la Micro, Pequeña y Mediana Empresa</a:t>
                  </a: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B445C58A-7039-4579-852F-42244BE24AB8}"/>
                    </a:ext>
                  </a:extLst>
                </p:cNvPr>
                <p:cNvSpPr/>
                <p:nvPr/>
              </p:nvSpPr>
              <p:spPr>
                <a:xfrm>
                  <a:off x="374963" y="4503967"/>
                  <a:ext cx="2268773" cy="43944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Programa</a:t>
                  </a:r>
                </a:p>
              </p:txBody>
            </p:sp>
          </p:grpSp>
          <p:sp>
            <p:nvSpPr>
              <p:cNvPr id="74" name="Freeform 67">
                <a:extLst>
                  <a:ext uri="{FF2B5EF4-FFF2-40B4-BE49-F238E27FC236}">
                    <a16:creationId xmlns:a16="http://schemas.microsoft.com/office/drawing/2014/main" id="{8757E3B4-59E7-42F5-A20F-3692A7C8A9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87252" y="4317610"/>
                <a:ext cx="156484" cy="155798"/>
              </a:xfrm>
              <a:custGeom>
                <a:avLst/>
                <a:gdLst>
                  <a:gd name="T0" fmla="*/ 76 w 96"/>
                  <a:gd name="T1" fmla="*/ 13 h 96"/>
                  <a:gd name="T2" fmla="*/ 61 w 96"/>
                  <a:gd name="T3" fmla="*/ 15 h 96"/>
                  <a:gd name="T4" fmla="*/ 60 w 96"/>
                  <a:gd name="T5" fmla="*/ 17 h 96"/>
                  <a:gd name="T6" fmla="*/ 44 w 96"/>
                  <a:gd name="T7" fmla="*/ 32 h 96"/>
                  <a:gd name="T8" fmla="*/ 42 w 96"/>
                  <a:gd name="T9" fmla="*/ 0 h 96"/>
                  <a:gd name="T10" fmla="*/ 16 w 96"/>
                  <a:gd name="T11" fmla="*/ 2 h 96"/>
                  <a:gd name="T12" fmla="*/ 2 w 96"/>
                  <a:gd name="T13" fmla="*/ 12 h 96"/>
                  <a:gd name="T14" fmla="*/ 0 w 96"/>
                  <a:gd name="T15" fmla="*/ 94 h 96"/>
                  <a:gd name="T16" fmla="*/ 18 w 96"/>
                  <a:gd name="T17" fmla="*/ 96 h 96"/>
                  <a:gd name="T18" fmla="*/ 66 w 96"/>
                  <a:gd name="T19" fmla="*/ 96 h 96"/>
                  <a:gd name="T20" fmla="*/ 68 w 96"/>
                  <a:gd name="T21" fmla="*/ 48 h 96"/>
                  <a:gd name="T22" fmla="*/ 82 w 96"/>
                  <a:gd name="T23" fmla="*/ 96 h 96"/>
                  <a:gd name="T24" fmla="*/ 94 w 96"/>
                  <a:gd name="T25" fmla="*/ 93 h 96"/>
                  <a:gd name="T26" fmla="*/ 12 w 96"/>
                  <a:gd name="T27" fmla="*/ 82 h 96"/>
                  <a:gd name="T28" fmla="*/ 8 w 96"/>
                  <a:gd name="T29" fmla="*/ 82 h 96"/>
                  <a:gd name="T30" fmla="*/ 10 w 96"/>
                  <a:gd name="T31" fmla="*/ 24 h 96"/>
                  <a:gd name="T32" fmla="*/ 12 w 96"/>
                  <a:gd name="T33" fmla="*/ 82 h 96"/>
                  <a:gd name="T34" fmla="*/ 30 w 96"/>
                  <a:gd name="T35" fmla="*/ 8 h 96"/>
                  <a:gd name="T36" fmla="*/ 32 w 96"/>
                  <a:gd name="T37" fmla="*/ 62 h 96"/>
                  <a:gd name="T38" fmla="*/ 28 w 96"/>
                  <a:gd name="T39" fmla="*/ 62 h 96"/>
                  <a:gd name="T40" fmla="*/ 36 w 96"/>
                  <a:gd name="T41" fmla="*/ 86 h 96"/>
                  <a:gd name="T42" fmla="*/ 26 w 96"/>
                  <a:gd name="T43" fmla="*/ 88 h 96"/>
                  <a:gd name="T44" fmla="*/ 24 w 96"/>
                  <a:gd name="T45" fmla="*/ 70 h 96"/>
                  <a:gd name="T46" fmla="*/ 34 w 96"/>
                  <a:gd name="T47" fmla="*/ 68 h 96"/>
                  <a:gd name="T48" fmla="*/ 36 w 96"/>
                  <a:gd name="T49" fmla="*/ 86 h 96"/>
                  <a:gd name="T50" fmla="*/ 54 w 96"/>
                  <a:gd name="T51" fmla="*/ 40 h 96"/>
                  <a:gd name="T52" fmla="*/ 56 w 96"/>
                  <a:gd name="T53" fmla="*/ 78 h 96"/>
                  <a:gd name="T54" fmla="*/ 52 w 96"/>
                  <a:gd name="T55" fmla="*/ 78 h 96"/>
                  <a:gd name="T56" fmla="*/ 58 w 96"/>
                  <a:gd name="T57" fmla="*/ 88 h 96"/>
                  <a:gd name="T58" fmla="*/ 48 w 96"/>
                  <a:gd name="T59" fmla="*/ 86 h 96"/>
                  <a:gd name="T60" fmla="*/ 58 w 96"/>
                  <a:gd name="T61" fmla="*/ 84 h 96"/>
                  <a:gd name="T62" fmla="*/ 58 w 96"/>
                  <a:gd name="T63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" h="96">
                    <a:moveTo>
                      <a:pt x="96" y="90"/>
                    </a:moveTo>
                    <a:cubicBezTo>
                      <a:pt x="76" y="13"/>
                      <a:pt x="76" y="13"/>
                      <a:pt x="76" y="13"/>
                    </a:cubicBezTo>
                    <a:cubicBezTo>
                      <a:pt x="75" y="12"/>
                      <a:pt x="74" y="11"/>
                      <a:pt x="73" y="12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1" y="15"/>
                      <a:pt x="60" y="16"/>
                    </a:cubicBezTo>
                    <a:cubicBezTo>
                      <a:pt x="60" y="16"/>
                      <a:pt x="60" y="17"/>
                      <a:pt x="60" y="1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5"/>
                      <a:pt x="1" y="96"/>
                      <a:pt x="2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2" y="96"/>
                      <a:pt x="42" y="96"/>
                      <a:pt x="42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7" y="96"/>
                      <a:pt x="68" y="95"/>
                      <a:pt x="68" y="94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0" y="95"/>
                      <a:pt x="81" y="96"/>
                      <a:pt x="82" y="96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94" y="93"/>
                      <a:pt x="94" y="93"/>
                      <a:pt x="94" y="93"/>
                    </a:cubicBezTo>
                    <a:cubicBezTo>
                      <a:pt x="95" y="93"/>
                      <a:pt x="96" y="92"/>
                      <a:pt x="96" y="90"/>
                    </a:cubicBezTo>
                    <a:close/>
                    <a:moveTo>
                      <a:pt x="12" y="82"/>
                    </a:moveTo>
                    <a:cubicBezTo>
                      <a:pt x="12" y="83"/>
                      <a:pt x="11" y="84"/>
                      <a:pt x="10" y="84"/>
                    </a:cubicBezTo>
                    <a:cubicBezTo>
                      <a:pt x="9" y="84"/>
                      <a:pt x="8" y="83"/>
                      <a:pt x="8" y="82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5"/>
                      <a:pt x="9" y="24"/>
                      <a:pt x="10" y="24"/>
                    </a:cubicBezTo>
                    <a:cubicBezTo>
                      <a:pt x="11" y="24"/>
                      <a:pt x="12" y="25"/>
                      <a:pt x="12" y="26"/>
                    </a:cubicBezTo>
                    <a:lnTo>
                      <a:pt x="12" y="82"/>
                    </a:lnTo>
                    <a:close/>
                    <a:moveTo>
                      <a:pt x="28" y="10"/>
                    </a:moveTo>
                    <a:cubicBezTo>
                      <a:pt x="28" y="9"/>
                      <a:pt x="29" y="8"/>
                      <a:pt x="30" y="8"/>
                    </a:cubicBezTo>
                    <a:cubicBezTo>
                      <a:pt x="31" y="8"/>
                      <a:pt x="32" y="9"/>
                      <a:pt x="32" y="10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3"/>
                      <a:pt x="31" y="64"/>
                      <a:pt x="30" y="64"/>
                    </a:cubicBezTo>
                    <a:cubicBezTo>
                      <a:pt x="29" y="64"/>
                      <a:pt x="28" y="63"/>
                      <a:pt x="28" y="62"/>
                    </a:cubicBezTo>
                    <a:lnTo>
                      <a:pt x="28" y="10"/>
                    </a:lnTo>
                    <a:close/>
                    <a:moveTo>
                      <a:pt x="36" y="86"/>
                    </a:moveTo>
                    <a:cubicBezTo>
                      <a:pt x="36" y="87"/>
                      <a:pt x="35" y="88"/>
                      <a:pt x="34" y="88"/>
                    </a:cubicBezTo>
                    <a:cubicBezTo>
                      <a:pt x="26" y="88"/>
                      <a:pt x="26" y="88"/>
                      <a:pt x="26" y="88"/>
                    </a:cubicBezTo>
                    <a:cubicBezTo>
                      <a:pt x="25" y="88"/>
                      <a:pt x="24" y="87"/>
                      <a:pt x="24" y="8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4" y="69"/>
                      <a:pt x="25" y="68"/>
                      <a:pt x="26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5" y="68"/>
                      <a:pt x="36" y="69"/>
                      <a:pt x="36" y="70"/>
                    </a:cubicBezTo>
                    <a:lnTo>
                      <a:pt x="36" y="86"/>
                    </a:lnTo>
                    <a:close/>
                    <a:moveTo>
                      <a:pt x="52" y="42"/>
                    </a:moveTo>
                    <a:cubicBezTo>
                      <a:pt x="52" y="41"/>
                      <a:pt x="53" y="40"/>
                      <a:pt x="54" y="40"/>
                    </a:cubicBezTo>
                    <a:cubicBezTo>
                      <a:pt x="55" y="40"/>
                      <a:pt x="56" y="41"/>
                      <a:pt x="56" y="42"/>
                    </a:cubicBezTo>
                    <a:cubicBezTo>
                      <a:pt x="56" y="78"/>
                      <a:pt x="56" y="78"/>
                      <a:pt x="56" y="78"/>
                    </a:cubicBezTo>
                    <a:cubicBezTo>
                      <a:pt x="56" y="79"/>
                      <a:pt x="55" y="80"/>
                      <a:pt x="54" y="80"/>
                    </a:cubicBezTo>
                    <a:cubicBezTo>
                      <a:pt x="53" y="80"/>
                      <a:pt x="52" y="79"/>
                      <a:pt x="52" y="78"/>
                    </a:cubicBezTo>
                    <a:lnTo>
                      <a:pt x="52" y="42"/>
                    </a:lnTo>
                    <a:close/>
                    <a:moveTo>
                      <a:pt x="58" y="88"/>
                    </a:moveTo>
                    <a:cubicBezTo>
                      <a:pt x="50" y="88"/>
                      <a:pt x="50" y="88"/>
                      <a:pt x="50" y="88"/>
                    </a:cubicBezTo>
                    <a:cubicBezTo>
                      <a:pt x="49" y="88"/>
                      <a:pt x="48" y="87"/>
                      <a:pt x="48" y="86"/>
                    </a:cubicBezTo>
                    <a:cubicBezTo>
                      <a:pt x="48" y="85"/>
                      <a:pt x="49" y="84"/>
                      <a:pt x="50" y="84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59" y="84"/>
                      <a:pt x="60" y="85"/>
                      <a:pt x="60" y="86"/>
                    </a:cubicBezTo>
                    <a:cubicBezTo>
                      <a:pt x="60" y="87"/>
                      <a:pt x="59" y="88"/>
                      <a:pt x="58" y="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399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125" y="1452195"/>
            <a:ext cx="5181113" cy="522664"/>
          </a:xfrm>
        </p:spPr>
        <p:txBody>
          <a:bodyPr/>
          <a:lstStyle/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 Alianza para la Prosperidad del Triangulo Norte</a:t>
            </a:r>
            <a:endParaRPr lang="es-GT" sz="2000" dirty="0"/>
          </a:p>
        </p:txBody>
      </p:sp>
      <p:sp>
        <p:nvSpPr>
          <p:cNvPr id="112" name="Freeform: Shape 44">
            <a:extLst>
              <a:ext uri="{FF2B5EF4-FFF2-40B4-BE49-F238E27FC236}">
                <a16:creationId xmlns:a16="http://schemas.microsoft.com/office/drawing/2014/main" id="{B445C58A-7039-4579-852F-42244BE24AB8}"/>
              </a:ext>
            </a:extLst>
          </p:cNvPr>
          <p:cNvSpPr/>
          <p:nvPr/>
        </p:nvSpPr>
        <p:spPr>
          <a:xfrm>
            <a:off x="254151" y="3332059"/>
            <a:ext cx="2801286" cy="439442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vert="horz" wrap="square" lIns="252000" tIns="45720" rIns="91440" bIns="180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GT" sz="13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Meta Estratégica de Desarrollo</a:t>
            </a:r>
          </a:p>
        </p:txBody>
      </p:sp>
      <p:sp>
        <p:nvSpPr>
          <p:cNvPr id="115" name="TextBox 81"/>
          <p:cNvSpPr txBox="1"/>
          <p:nvPr/>
        </p:nvSpPr>
        <p:spPr>
          <a:xfrm>
            <a:off x="778500" y="3898666"/>
            <a:ext cx="19347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Eficiencia Institucional </a:t>
            </a:r>
          </a:p>
        </p:txBody>
      </p:sp>
      <p:sp>
        <p:nvSpPr>
          <p:cNvPr id="116" name="Oval 135"/>
          <p:cNvSpPr/>
          <p:nvPr/>
        </p:nvSpPr>
        <p:spPr>
          <a:xfrm>
            <a:off x="550872" y="4005529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TextBox 9">
            <a:extLst>
              <a:ext uri="{FF2B5EF4-FFF2-40B4-BE49-F238E27FC236}">
                <a16:creationId xmlns:a16="http://schemas.microsoft.com/office/drawing/2014/main" id="{0C86ED7C-4700-4DC5-83AE-0DE9E533A95C}"/>
              </a:ext>
            </a:extLst>
          </p:cNvPr>
          <p:cNvSpPr txBox="1"/>
          <p:nvPr/>
        </p:nvSpPr>
        <p:spPr>
          <a:xfrm>
            <a:off x="4352501" y="5155539"/>
            <a:ext cx="143681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DURACIÓN DEL PROYECTO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8" name="TextBox 10">
            <a:extLst>
              <a:ext uri="{FF2B5EF4-FFF2-40B4-BE49-F238E27FC236}">
                <a16:creationId xmlns:a16="http://schemas.microsoft.com/office/drawing/2014/main" id="{FF35B325-975F-4D7A-8A16-43258B494C83}"/>
              </a:ext>
            </a:extLst>
          </p:cNvPr>
          <p:cNvSpPr txBox="1"/>
          <p:nvPr/>
        </p:nvSpPr>
        <p:spPr>
          <a:xfrm>
            <a:off x="3696735" y="5821394"/>
            <a:ext cx="266983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4000" dirty="0" err="1">
                <a:solidFill>
                  <a:schemeClr val="accent1"/>
                </a:solidFill>
              </a:rPr>
              <a:t>Indefinido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119" name="TextBox 200">
            <a:extLst>
              <a:ext uri="{FF2B5EF4-FFF2-40B4-BE49-F238E27FC236}">
                <a16:creationId xmlns:a16="http://schemas.microsoft.com/office/drawing/2014/main" id="{1E0F72BB-82FC-462B-B324-7356B4FE613C}"/>
              </a:ext>
            </a:extLst>
          </p:cNvPr>
          <p:cNvSpPr txBox="1"/>
          <p:nvPr/>
        </p:nvSpPr>
        <p:spPr>
          <a:xfrm>
            <a:off x="7214728" y="5109986"/>
            <a:ext cx="18320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PRESUPUESTO ESTIMADO (En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Qmill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120" name="TextBox 201">
            <a:extLst>
              <a:ext uri="{FF2B5EF4-FFF2-40B4-BE49-F238E27FC236}">
                <a16:creationId xmlns:a16="http://schemas.microsoft.com/office/drawing/2014/main" id="{E568BBC2-CB29-4BC7-9E54-92644BCCE1BD}"/>
              </a:ext>
            </a:extLst>
          </p:cNvPr>
          <p:cNvSpPr txBox="1"/>
          <p:nvPr/>
        </p:nvSpPr>
        <p:spPr>
          <a:xfrm>
            <a:off x="6526164" y="5859501"/>
            <a:ext cx="24910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3600" dirty="0">
                <a:solidFill>
                  <a:schemeClr val="accent2"/>
                </a:solidFill>
              </a:rPr>
              <a:t>Q .10.00</a:t>
            </a:r>
          </a:p>
        </p:txBody>
      </p:sp>
      <p:grpSp>
        <p:nvGrpSpPr>
          <p:cNvPr id="121" name="Group 3">
            <a:extLst>
              <a:ext uri="{FF2B5EF4-FFF2-40B4-BE49-F238E27FC236}">
                <a16:creationId xmlns:a16="http://schemas.microsoft.com/office/drawing/2014/main" id="{DB3D41A9-A874-4198-92E2-BF9FFA2BEB4C}"/>
              </a:ext>
            </a:extLst>
          </p:cNvPr>
          <p:cNvGrpSpPr/>
          <p:nvPr/>
        </p:nvGrpSpPr>
        <p:grpSpPr>
          <a:xfrm>
            <a:off x="3710009" y="5161731"/>
            <a:ext cx="531729" cy="531729"/>
            <a:chOff x="1060566" y="1943691"/>
            <a:chExt cx="531730" cy="531730"/>
          </a:xfrm>
        </p:grpSpPr>
        <p:sp>
          <p:nvSpPr>
            <p:cNvPr id="122" name="Oval 193">
              <a:extLst>
                <a:ext uri="{FF2B5EF4-FFF2-40B4-BE49-F238E27FC236}">
                  <a16:creationId xmlns:a16="http://schemas.microsoft.com/office/drawing/2014/main" id="{6AB737CD-69F1-4F41-A636-435FC3EB25C0}"/>
                </a:ext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grpSp>
          <p:nvGrpSpPr>
            <p:cNvPr id="123" name="Group 194">
              <a:extLst>
                <a:ext uri="{FF2B5EF4-FFF2-40B4-BE49-F238E27FC236}">
                  <a16:creationId xmlns:a16="http://schemas.microsoft.com/office/drawing/2014/main" id="{58CF0266-3813-4A5C-93C7-7C7A51683CAE}"/>
                </a:ext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24" name="Freeform 6">
                <a:extLst>
                  <a:ext uri="{FF2B5EF4-FFF2-40B4-BE49-F238E27FC236}">
                    <a16:creationId xmlns:a16="http://schemas.microsoft.com/office/drawing/2014/main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25" name="Freeform 7">
                <a:extLst>
                  <a:ext uri="{FF2B5EF4-FFF2-40B4-BE49-F238E27FC236}">
                    <a16:creationId xmlns:a16="http://schemas.microsoft.com/office/drawing/2014/main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26" name="Freeform 8">
                <a:extLst>
                  <a:ext uri="{FF2B5EF4-FFF2-40B4-BE49-F238E27FC236}">
                    <a16:creationId xmlns:a16="http://schemas.microsoft.com/office/drawing/2014/main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27" name="Freeform 9">
                <a:extLst>
                  <a:ext uri="{FF2B5EF4-FFF2-40B4-BE49-F238E27FC236}">
                    <a16:creationId xmlns:a16="http://schemas.microsoft.com/office/drawing/2014/main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</p:grpSp>
      </p:grpSp>
      <p:grpSp>
        <p:nvGrpSpPr>
          <p:cNvPr id="128" name="Group 258">
            <a:extLst>
              <a:ext uri="{FF2B5EF4-FFF2-40B4-BE49-F238E27FC236}">
                <a16:creationId xmlns:a16="http://schemas.microsoft.com/office/drawing/2014/main" id="{8DB55838-BAFC-4046-A6FC-5FD18BDBE840}"/>
              </a:ext>
            </a:extLst>
          </p:cNvPr>
          <p:cNvGrpSpPr/>
          <p:nvPr/>
        </p:nvGrpSpPr>
        <p:grpSpPr>
          <a:xfrm>
            <a:off x="6526164" y="5115730"/>
            <a:ext cx="531729" cy="531729"/>
            <a:chOff x="4469581" y="499171"/>
            <a:chExt cx="531730" cy="531730"/>
          </a:xfrm>
        </p:grpSpPr>
        <p:sp>
          <p:nvSpPr>
            <p:cNvPr id="129" name="Oval 259">
              <a:extLst>
                <a:ext uri="{FF2B5EF4-FFF2-40B4-BE49-F238E27FC236}">
                  <a16:creationId xmlns:a16="http://schemas.microsoft.com/office/drawing/2014/main" id="{6723D699-B3B4-4E90-9C0D-90B572D3A867}"/>
                </a:ext>
              </a:extLst>
            </p:cNvPr>
            <p:cNvSpPr/>
            <p:nvPr/>
          </p:nvSpPr>
          <p:spPr>
            <a:xfrm>
              <a:off x="4469581" y="499171"/>
              <a:ext cx="531730" cy="5317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grpSp>
          <p:nvGrpSpPr>
            <p:cNvPr id="130" name="Group 260">
              <a:extLst>
                <a:ext uri="{FF2B5EF4-FFF2-40B4-BE49-F238E27FC236}">
                  <a16:creationId xmlns:a16="http://schemas.microsoft.com/office/drawing/2014/main" id="{202887E8-17FE-49D6-8910-CE23DBED6658}"/>
                </a:ext>
              </a:extLst>
            </p:cNvPr>
            <p:cNvGrpSpPr/>
            <p:nvPr/>
          </p:nvGrpSpPr>
          <p:grpSpPr>
            <a:xfrm>
              <a:off x="4619666" y="648185"/>
              <a:ext cx="224070" cy="226840"/>
              <a:chOff x="1000126" y="663575"/>
              <a:chExt cx="5140325" cy="5203826"/>
            </a:xfrm>
            <a:solidFill>
              <a:schemeClr val="bg1"/>
            </a:solidFill>
          </p:grpSpPr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F57FF244-02D6-4325-AD18-4016493D8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1565275"/>
                <a:ext cx="166688" cy="269875"/>
              </a:xfrm>
              <a:custGeom>
                <a:avLst/>
                <a:gdLst>
                  <a:gd name="T0" fmla="*/ 0 w 212"/>
                  <a:gd name="T1" fmla="*/ 0 h 339"/>
                  <a:gd name="T2" fmla="*/ 32 w 212"/>
                  <a:gd name="T3" fmla="*/ 8 h 339"/>
                  <a:gd name="T4" fmla="*/ 64 w 212"/>
                  <a:gd name="T5" fmla="*/ 16 h 339"/>
                  <a:gd name="T6" fmla="*/ 96 w 212"/>
                  <a:gd name="T7" fmla="*/ 28 h 339"/>
                  <a:gd name="T8" fmla="*/ 128 w 212"/>
                  <a:gd name="T9" fmla="*/ 42 h 339"/>
                  <a:gd name="T10" fmla="*/ 154 w 212"/>
                  <a:gd name="T11" fmla="*/ 58 h 339"/>
                  <a:gd name="T12" fmla="*/ 178 w 212"/>
                  <a:gd name="T13" fmla="*/ 80 h 339"/>
                  <a:gd name="T14" fmla="*/ 196 w 212"/>
                  <a:gd name="T15" fmla="*/ 106 h 339"/>
                  <a:gd name="T16" fmla="*/ 208 w 212"/>
                  <a:gd name="T17" fmla="*/ 136 h 339"/>
                  <a:gd name="T18" fmla="*/ 212 w 212"/>
                  <a:gd name="T19" fmla="*/ 172 h 339"/>
                  <a:gd name="T20" fmla="*/ 208 w 212"/>
                  <a:gd name="T21" fmla="*/ 207 h 339"/>
                  <a:gd name="T22" fmla="*/ 198 w 212"/>
                  <a:gd name="T23" fmla="*/ 237 h 339"/>
                  <a:gd name="T24" fmla="*/ 180 w 212"/>
                  <a:gd name="T25" fmla="*/ 263 h 339"/>
                  <a:gd name="T26" fmla="*/ 158 w 212"/>
                  <a:gd name="T27" fmla="*/ 285 h 339"/>
                  <a:gd name="T28" fmla="*/ 132 w 212"/>
                  <a:gd name="T29" fmla="*/ 303 h 339"/>
                  <a:gd name="T30" fmla="*/ 102 w 212"/>
                  <a:gd name="T31" fmla="*/ 317 h 339"/>
                  <a:gd name="T32" fmla="*/ 70 w 212"/>
                  <a:gd name="T33" fmla="*/ 329 h 339"/>
                  <a:gd name="T34" fmla="*/ 36 w 212"/>
                  <a:gd name="T35" fmla="*/ 335 h 339"/>
                  <a:gd name="T36" fmla="*/ 0 w 212"/>
                  <a:gd name="T37" fmla="*/ 339 h 339"/>
                  <a:gd name="T38" fmla="*/ 0 w 212"/>
                  <a:gd name="T3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2" h="339">
                    <a:moveTo>
                      <a:pt x="0" y="0"/>
                    </a:moveTo>
                    <a:lnTo>
                      <a:pt x="32" y="8"/>
                    </a:lnTo>
                    <a:lnTo>
                      <a:pt x="64" y="16"/>
                    </a:lnTo>
                    <a:lnTo>
                      <a:pt x="96" y="28"/>
                    </a:lnTo>
                    <a:lnTo>
                      <a:pt x="128" y="42"/>
                    </a:lnTo>
                    <a:lnTo>
                      <a:pt x="154" y="58"/>
                    </a:lnTo>
                    <a:lnTo>
                      <a:pt x="178" y="80"/>
                    </a:lnTo>
                    <a:lnTo>
                      <a:pt x="196" y="106"/>
                    </a:lnTo>
                    <a:lnTo>
                      <a:pt x="208" y="136"/>
                    </a:lnTo>
                    <a:lnTo>
                      <a:pt x="212" y="172"/>
                    </a:lnTo>
                    <a:lnTo>
                      <a:pt x="208" y="207"/>
                    </a:lnTo>
                    <a:lnTo>
                      <a:pt x="198" y="237"/>
                    </a:lnTo>
                    <a:lnTo>
                      <a:pt x="180" y="263"/>
                    </a:lnTo>
                    <a:lnTo>
                      <a:pt x="158" y="285"/>
                    </a:lnTo>
                    <a:lnTo>
                      <a:pt x="132" y="303"/>
                    </a:lnTo>
                    <a:lnTo>
                      <a:pt x="102" y="317"/>
                    </a:lnTo>
                    <a:lnTo>
                      <a:pt x="70" y="329"/>
                    </a:lnTo>
                    <a:lnTo>
                      <a:pt x="36" y="335"/>
                    </a:lnTo>
                    <a:lnTo>
                      <a:pt x="0" y="3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D2ECBE46-DB9A-46BF-81B6-2E4D8DF2A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038" y="1127125"/>
                <a:ext cx="153988" cy="244475"/>
              </a:xfrm>
              <a:custGeom>
                <a:avLst/>
                <a:gdLst>
                  <a:gd name="T0" fmla="*/ 194 w 194"/>
                  <a:gd name="T1" fmla="*/ 0 h 307"/>
                  <a:gd name="T2" fmla="*/ 194 w 194"/>
                  <a:gd name="T3" fmla="*/ 307 h 307"/>
                  <a:gd name="T4" fmla="*/ 142 w 194"/>
                  <a:gd name="T5" fmla="*/ 295 h 307"/>
                  <a:gd name="T6" fmla="*/ 100 w 194"/>
                  <a:gd name="T7" fmla="*/ 279 h 307"/>
                  <a:gd name="T8" fmla="*/ 64 w 194"/>
                  <a:gd name="T9" fmla="*/ 259 h 307"/>
                  <a:gd name="T10" fmla="*/ 36 w 194"/>
                  <a:gd name="T11" fmla="*/ 237 h 307"/>
                  <a:gd name="T12" fmla="*/ 16 w 194"/>
                  <a:gd name="T13" fmla="*/ 211 h 307"/>
                  <a:gd name="T14" fmla="*/ 4 w 194"/>
                  <a:gd name="T15" fmla="*/ 179 h 307"/>
                  <a:gd name="T16" fmla="*/ 0 w 194"/>
                  <a:gd name="T17" fmla="*/ 146 h 307"/>
                  <a:gd name="T18" fmla="*/ 6 w 194"/>
                  <a:gd name="T19" fmla="*/ 114 h 307"/>
                  <a:gd name="T20" fmla="*/ 18 w 194"/>
                  <a:gd name="T21" fmla="*/ 86 h 307"/>
                  <a:gd name="T22" fmla="*/ 40 w 194"/>
                  <a:gd name="T23" fmla="*/ 58 h 307"/>
                  <a:gd name="T24" fmla="*/ 68 w 194"/>
                  <a:gd name="T25" fmla="*/ 36 h 307"/>
                  <a:gd name="T26" fmla="*/ 104 w 194"/>
                  <a:gd name="T27" fmla="*/ 18 h 307"/>
                  <a:gd name="T28" fmla="*/ 146 w 194"/>
                  <a:gd name="T29" fmla="*/ 6 h 307"/>
                  <a:gd name="T30" fmla="*/ 194 w 194"/>
                  <a:gd name="T3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4" h="307">
                    <a:moveTo>
                      <a:pt x="194" y="0"/>
                    </a:moveTo>
                    <a:lnTo>
                      <a:pt x="194" y="307"/>
                    </a:lnTo>
                    <a:lnTo>
                      <a:pt x="142" y="295"/>
                    </a:lnTo>
                    <a:lnTo>
                      <a:pt x="100" y="279"/>
                    </a:lnTo>
                    <a:lnTo>
                      <a:pt x="64" y="259"/>
                    </a:lnTo>
                    <a:lnTo>
                      <a:pt x="36" y="237"/>
                    </a:lnTo>
                    <a:lnTo>
                      <a:pt x="16" y="211"/>
                    </a:lnTo>
                    <a:lnTo>
                      <a:pt x="4" y="179"/>
                    </a:lnTo>
                    <a:lnTo>
                      <a:pt x="0" y="146"/>
                    </a:lnTo>
                    <a:lnTo>
                      <a:pt x="6" y="114"/>
                    </a:lnTo>
                    <a:lnTo>
                      <a:pt x="18" y="86"/>
                    </a:lnTo>
                    <a:lnTo>
                      <a:pt x="40" y="58"/>
                    </a:lnTo>
                    <a:lnTo>
                      <a:pt x="68" y="36"/>
                    </a:lnTo>
                    <a:lnTo>
                      <a:pt x="104" y="18"/>
                    </a:lnTo>
                    <a:lnTo>
                      <a:pt x="146" y="6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74D50B51-B242-4308-8DDB-8134A9B06D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5801" y="663575"/>
                <a:ext cx="1644650" cy="1646238"/>
              </a:xfrm>
              <a:custGeom>
                <a:avLst/>
                <a:gdLst>
                  <a:gd name="T0" fmla="*/ 993 w 2073"/>
                  <a:gd name="T1" fmla="*/ 297 h 2073"/>
                  <a:gd name="T2" fmla="*/ 875 w 2073"/>
                  <a:gd name="T3" fmla="*/ 425 h 2073"/>
                  <a:gd name="T4" fmla="*/ 684 w 2073"/>
                  <a:gd name="T5" fmla="*/ 522 h 2073"/>
                  <a:gd name="T6" fmla="*/ 584 w 2073"/>
                  <a:gd name="T7" fmla="*/ 708 h 2073"/>
                  <a:gd name="T8" fmla="*/ 620 w 2073"/>
                  <a:gd name="T9" fmla="*/ 919 h 2073"/>
                  <a:gd name="T10" fmla="*/ 787 w 2073"/>
                  <a:gd name="T11" fmla="*/ 1058 h 2073"/>
                  <a:gd name="T12" fmla="*/ 989 w 2073"/>
                  <a:gd name="T13" fmla="*/ 1475 h 2073"/>
                  <a:gd name="T14" fmla="*/ 845 w 2073"/>
                  <a:gd name="T15" fmla="*/ 1431 h 2073"/>
                  <a:gd name="T16" fmla="*/ 789 w 2073"/>
                  <a:gd name="T17" fmla="*/ 1347 h 2073"/>
                  <a:gd name="T18" fmla="*/ 754 w 2073"/>
                  <a:gd name="T19" fmla="*/ 1264 h 2073"/>
                  <a:gd name="T20" fmla="*/ 662 w 2073"/>
                  <a:gd name="T21" fmla="*/ 1226 h 2073"/>
                  <a:gd name="T22" fmla="*/ 568 w 2073"/>
                  <a:gd name="T23" fmla="*/ 1276 h 2073"/>
                  <a:gd name="T24" fmla="*/ 570 w 2073"/>
                  <a:gd name="T25" fmla="*/ 1411 h 2073"/>
                  <a:gd name="T26" fmla="*/ 684 w 2073"/>
                  <a:gd name="T27" fmla="*/ 1557 h 2073"/>
                  <a:gd name="T28" fmla="*/ 913 w 2073"/>
                  <a:gd name="T29" fmla="*/ 1644 h 2073"/>
                  <a:gd name="T30" fmla="*/ 1003 w 2073"/>
                  <a:gd name="T31" fmla="*/ 1796 h 2073"/>
                  <a:gd name="T32" fmla="*/ 1076 w 2073"/>
                  <a:gd name="T33" fmla="*/ 1796 h 2073"/>
                  <a:gd name="T34" fmla="*/ 1158 w 2073"/>
                  <a:gd name="T35" fmla="*/ 1644 h 2073"/>
                  <a:gd name="T36" fmla="*/ 1379 w 2073"/>
                  <a:gd name="T37" fmla="*/ 1565 h 2073"/>
                  <a:gd name="T38" fmla="*/ 1501 w 2073"/>
                  <a:gd name="T39" fmla="*/ 1403 h 2073"/>
                  <a:gd name="T40" fmla="*/ 1505 w 2073"/>
                  <a:gd name="T41" fmla="*/ 1180 h 2073"/>
                  <a:gd name="T42" fmla="*/ 1407 w 2073"/>
                  <a:gd name="T43" fmla="*/ 1033 h 2073"/>
                  <a:gd name="T44" fmla="*/ 1242 w 2073"/>
                  <a:gd name="T45" fmla="*/ 949 h 2073"/>
                  <a:gd name="T46" fmla="*/ 1090 w 2073"/>
                  <a:gd name="T47" fmla="*/ 584 h 2073"/>
                  <a:gd name="T48" fmla="*/ 1228 w 2073"/>
                  <a:gd name="T49" fmla="*/ 634 h 2073"/>
                  <a:gd name="T50" fmla="*/ 1306 w 2073"/>
                  <a:gd name="T51" fmla="*/ 724 h 2073"/>
                  <a:gd name="T52" fmla="*/ 1391 w 2073"/>
                  <a:gd name="T53" fmla="*/ 771 h 2073"/>
                  <a:gd name="T54" fmla="*/ 1485 w 2073"/>
                  <a:gd name="T55" fmla="*/ 722 h 2073"/>
                  <a:gd name="T56" fmla="*/ 1479 w 2073"/>
                  <a:gd name="T57" fmla="*/ 588 h 2073"/>
                  <a:gd name="T58" fmla="*/ 1345 w 2073"/>
                  <a:gd name="T59" fmla="*/ 474 h 2073"/>
                  <a:gd name="T60" fmla="*/ 1168 w 2073"/>
                  <a:gd name="T61" fmla="*/ 417 h 2073"/>
                  <a:gd name="T62" fmla="*/ 1086 w 2073"/>
                  <a:gd name="T63" fmla="*/ 297 h 2073"/>
                  <a:gd name="T64" fmla="*/ 1037 w 2073"/>
                  <a:gd name="T65" fmla="*/ 0 h 2073"/>
                  <a:gd name="T66" fmla="*/ 1465 w 2073"/>
                  <a:gd name="T67" fmla="*/ 94 h 2073"/>
                  <a:gd name="T68" fmla="*/ 1806 w 2073"/>
                  <a:gd name="T69" fmla="*/ 343 h 2073"/>
                  <a:gd name="T70" fmla="*/ 2019 w 2073"/>
                  <a:gd name="T71" fmla="*/ 710 h 2073"/>
                  <a:gd name="T72" fmla="*/ 2067 w 2073"/>
                  <a:gd name="T73" fmla="*/ 1150 h 2073"/>
                  <a:gd name="T74" fmla="*/ 1932 w 2073"/>
                  <a:gd name="T75" fmla="*/ 1561 h 2073"/>
                  <a:gd name="T76" fmla="*/ 1648 w 2073"/>
                  <a:gd name="T77" fmla="*/ 1874 h 2073"/>
                  <a:gd name="T78" fmla="*/ 1258 w 2073"/>
                  <a:gd name="T79" fmla="*/ 2049 h 2073"/>
                  <a:gd name="T80" fmla="*/ 813 w 2073"/>
                  <a:gd name="T81" fmla="*/ 2049 h 2073"/>
                  <a:gd name="T82" fmla="*/ 425 w 2073"/>
                  <a:gd name="T83" fmla="*/ 1874 h 2073"/>
                  <a:gd name="T84" fmla="*/ 142 w 2073"/>
                  <a:gd name="T85" fmla="*/ 1561 h 2073"/>
                  <a:gd name="T86" fmla="*/ 6 w 2073"/>
                  <a:gd name="T87" fmla="*/ 1150 h 2073"/>
                  <a:gd name="T88" fmla="*/ 52 w 2073"/>
                  <a:gd name="T89" fmla="*/ 710 h 2073"/>
                  <a:gd name="T90" fmla="*/ 267 w 2073"/>
                  <a:gd name="T91" fmla="*/ 343 h 2073"/>
                  <a:gd name="T92" fmla="*/ 608 w 2073"/>
                  <a:gd name="T93" fmla="*/ 94 h 2073"/>
                  <a:gd name="T94" fmla="*/ 1037 w 2073"/>
                  <a:gd name="T95" fmla="*/ 0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73" h="2073">
                    <a:moveTo>
                      <a:pt x="1039" y="259"/>
                    </a:moveTo>
                    <a:lnTo>
                      <a:pt x="1019" y="265"/>
                    </a:lnTo>
                    <a:lnTo>
                      <a:pt x="1003" y="277"/>
                    </a:lnTo>
                    <a:lnTo>
                      <a:pt x="993" y="297"/>
                    </a:lnTo>
                    <a:lnTo>
                      <a:pt x="989" y="317"/>
                    </a:lnTo>
                    <a:lnTo>
                      <a:pt x="989" y="409"/>
                    </a:lnTo>
                    <a:lnTo>
                      <a:pt x="931" y="415"/>
                    </a:lnTo>
                    <a:lnTo>
                      <a:pt x="875" y="425"/>
                    </a:lnTo>
                    <a:lnTo>
                      <a:pt x="821" y="441"/>
                    </a:lnTo>
                    <a:lnTo>
                      <a:pt x="771" y="460"/>
                    </a:lnTo>
                    <a:lnTo>
                      <a:pt x="726" y="488"/>
                    </a:lnTo>
                    <a:lnTo>
                      <a:pt x="684" y="522"/>
                    </a:lnTo>
                    <a:lnTo>
                      <a:pt x="650" y="560"/>
                    </a:lnTo>
                    <a:lnTo>
                      <a:pt x="620" y="604"/>
                    </a:lnTo>
                    <a:lnTo>
                      <a:pt x="598" y="654"/>
                    </a:lnTo>
                    <a:lnTo>
                      <a:pt x="584" y="708"/>
                    </a:lnTo>
                    <a:lnTo>
                      <a:pt x="580" y="769"/>
                    </a:lnTo>
                    <a:lnTo>
                      <a:pt x="584" y="823"/>
                    </a:lnTo>
                    <a:lnTo>
                      <a:pt x="598" y="873"/>
                    </a:lnTo>
                    <a:lnTo>
                      <a:pt x="620" y="919"/>
                    </a:lnTo>
                    <a:lnTo>
                      <a:pt x="652" y="961"/>
                    </a:lnTo>
                    <a:lnTo>
                      <a:pt x="690" y="997"/>
                    </a:lnTo>
                    <a:lnTo>
                      <a:pt x="736" y="1029"/>
                    </a:lnTo>
                    <a:lnTo>
                      <a:pt x="787" y="1058"/>
                    </a:lnTo>
                    <a:lnTo>
                      <a:pt x="849" y="1080"/>
                    </a:lnTo>
                    <a:lnTo>
                      <a:pt x="915" y="1100"/>
                    </a:lnTo>
                    <a:lnTo>
                      <a:pt x="989" y="1116"/>
                    </a:lnTo>
                    <a:lnTo>
                      <a:pt x="989" y="1475"/>
                    </a:lnTo>
                    <a:lnTo>
                      <a:pt x="941" y="1471"/>
                    </a:lnTo>
                    <a:lnTo>
                      <a:pt x="901" y="1461"/>
                    </a:lnTo>
                    <a:lnTo>
                      <a:pt x="869" y="1447"/>
                    </a:lnTo>
                    <a:lnTo>
                      <a:pt x="845" y="1431"/>
                    </a:lnTo>
                    <a:lnTo>
                      <a:pt x="825" y="1413"/>
                    </a:lnTo>
                    <a:lnTo>
                      <a:pt x="811" y="1391"/>
                    </a:lnTo>
                    <a:lnTo>
                      <a:pt x="799" y="1369"/>
                    </a:lnTo>
                    <a:lnTo>
                      <a:pt x="789" y="1347"/>
                    </a:lnTo>
                    <a:lnTo>
                      <a:pt x="781" y="1324"/>
                    </a:lnTo>
                    <a:lnTo>
                      <a:pt x="773" y="1302"/>
                    </a:lnTo>
                    <a:lnTo>
                      <a:pt x="765" y="1282"/>
                    </a:lnTo>
                    <a:lnTo>
                      <a:pt x="754" y="1264"/>
                    </a:lnTo>
                    <a:lnTo>
                      <a:pt x="738" y="1248"/>
                    </a:lnTo>
                    <a:lnTo>
                      <a:pt x="718" y="1238"/>
                    </a:lnTo>
                    <a:lnTo>
                      <a:pt x="694" y="1230"/>
                    </a:lnTo>
                    <a:lnTo>
                      <a:pt x="662" y="1226"/>
                    </a:lnTo>
                    <a:lnTo>
                      <a:pt x="630" y="1230"/>
                    </a:lnTo>
                    <a:lnTo>
                      <a:pt x="604" y="1240"/>
                    </a:lnTo>
                    <a:lnTo>
                      <a:pt x="584" y="1256"/>
                    </a:lnTo>
                    <a:lnTo>
                      <a:pt x="568" y="1276"/>
                    </a:lnTo>
                    <a:lnTo>
                      <a:pt x="558" y="1304"/>
                    </a:lnTo>
                    <a:lnTo>
                      <a:pt x="554" y="1336"/>
                    </a:lnTo>
                    <a:lnTo>
                      <a:pt x="558" y="1373"/>
                    </a:lnTo>
                    <a:lnTo>
                      <a:pt x="570" y="1411"/>
                    </a:lnTo>
                    <a:lnTo>
                      <a:pt x="586" y="1449"/>
                    </a:lnTo>
                    <a:lnTo>
                      <a:pt x="612" y="1487"/>
                    </a:lnTo>
                    <a:lnTo>
                      <a:pt x="644" y="1523"/>
                    </a:lnTo>
                    <a:lnTo>
                      <a:pt x="684" y="1557"/>
                    </a:lnTo>
                    <a:lnTo>
                      <a:pt x="730" y="1587"/>
                    </a:lnTo>
                    <a:lnTo>
                      <a:pt x="783" y="1613"/>
                    </a:lnTo>
                    <a:lnTo>
                      <a:pt x="845" y="1631"/>
                    </a:lnTo>
                    <a:lnTo>
                      <a:pt x="913" y="1644"/>
                    </a:lnTo>
                    <a:lnTo>
                      <a:pt x="989" y="1650"/>
                    </a:lnTo>
                    <a:lnTo>
                      <a:pt x="989" y="1756"/>
                    </a:lnTo>
                    <a:lnTo>
                      <a:pt x="993" y="1778"/>
                    </a:lnTo>
                    <a:lnTo>
                      <a:pt x="1003" y="1796"/>
                    </a:lnTo>
                    <a:lnTo>
                      <a:pt x="1019" y="1810"/>
                    </a:lnTo>
                    <a:lnTo>
                      <a:pt x="1041" y="1816"/>
                    </a:lnTo>
                    <a:lnTo>
                      <a:pt x="1060" y="1810"/>
                    </a:lnTo>
                    <a:lnTo>
                      <a:pt x="1076" y="1796"/>
                    </a:lnTo>
                    <a:lnTo>
                      <a:pt x="1086" y="1778"/>
                    </a:lnTo>
                    <a:lnTo>
                      <a:pt x="1090" y="1756"/>
                    </a:lnTo>
                    <a:lnTo>
                      <a:pt x="1090" y="1650"/>
                    </a:lnTo>
                    <a:lnTo>
                      <a:pt x="1158" y="1644"/>
                    </a:lnTo>
                    <a:lnTo>
                      <a:pt x="1222" y="1633"/>
                    </a:lnTo>
                    <a:lnTo>
                      <a:pt x="1280" y="1615"/>
                    </a:lnTo>
                    <a:lnTo>
                      <a:pt x="1332" y="1593"/>
                    </a:lnTo>
                    <a:lnTo>
                      <a:pt x="1379" y="1565"/>
                    </a:lnTo>
                    <a:lnTo>
                      <a:pt x="1419" y="1533"/>
                    </a:lnTo>
                    <a:lnTo>
                      <a:pt x="1455" y="1495"/>
                    </a:lnTo>
                    <a:lnTo>
                      <a:pt x="1481" y="1451"/>
                    </a:lnTo>
                    <a:lnTo>
                      <a:pt x="1501" y="1403"/>
                    </a:lnTo>
                    <a:lnTo>
                      <a:pt x="1513" y="1349"/>
                    </a:lnTo>
                    <a:lnTo>
                      <a:pt x="1519" y="1290"/>
                    </a:lnTo>
                    <a:lnTo>
                      <a:pt x="1515" y="1232"/>
                    </a:lnTo>
                    <a:lnTo>
                      <a:pt x="1505" y="1180"/>
                    </a:lnTo>
                    <a:lnTo>
                      <a:pt x="1489" y="1136"/>
                    </a:lnTo>
                    <a:lnTo>
                      <a:pt x="1467" y="1096"/>
                    </a:lnTo>
                    <a:lnTo>
                      <a:pt x="1439" y="1062"/>
                    </a:lnTo>
                    <a:lnTo>
                      <a:pt x="1407" y="1033"/>
                    </a:lnTo>
                    <a:lnTo>
                      <a:pt x="1371" y="1007"/>
                    </a:lnTo>
                    <a:lnTo>
                      <a:pt x="1332" y="985"/>
                    </a:lnTo>
                    <a:lnTo>
                      <a:pt x="1288" y="965"/>
                    </a:lnTo>
                    <a:lnTo>
                      <a:pt x="1242" y="949"/>
                    </a:lnTo>
                    <a:lnTo>
                      <a:pt x="1194" y="935"/>
                    </a:lnTo>
                    <a:lnTo>
                      <a:pt x="1142" y="921"/>
                    </a:lnTo>
                    <a:lnTo>
                      <a:pt x="1090" y="909"/>
                    </a:lnTo>
                    <a:lnTo>
                      <a:pt x="1090" y="584"/>
                    </a:lnTo>
                    <a:lnTo>
                      <a:pt x="1134" y="588"/>
                    </a:lnTo>
                    <a:lnTo>
                      <a:pt x="1172" y="600"/>
                    </a:lnTo>
                    <a:lnTo>
                      <a:pt x="1202" y="614"/>
                    </a:lnTo>
                    <a:lnTo>
                      <a:pt x="1228" y="634"/>
                    </a:lnTo>
                    <a:lnTo>
                      <a:pt x="1252" y="656"/>
                    </a:lnTo>
                    <a:lnTo>
                      <a:pt x="1270" y="680"/>
                    </a:lnTo>
                    <a:lnTo>
                      <a:pt x="1288" y="702"/>
                    </a:lnTo>
                    <a:lnTo>
                      <a:pt x="1306" y="724"/>
                    </a:lnTo>
                    <a:lnTo>
                      <a:pt x="1324" y="742"/>
                    </a:lnTo>
                    <a:lnTo>
                      <a:pt x="1343" y="757"/>
                    </a:lnTo>
                    <a:lnTo>
                      <a:pt x="1365" y="767"/>
                    </a:lnTo>
                    <a:lnTo>
                      <a:pt x="1391" y="771"/>
                    </a:lnTo>
                    <a:lnTo>
                      <a:pt x="1419" y="767"/>
                    </a:lnTo>
                    <a:lnTo>
                      <a:pt x="1445" y="757"/>
                    </a:lnTo>
                    <a:lnTo>
                      <a:pt x="1467" y="743"/>
                    </a:lnTo>
                    <a:lnTo>
                      <a:pt x="1485" y="722"/>
                    </a:lnTo>
                    <a:lnTo>
                      <a:pt x="1495" y="696"/>
                    </a:lnTo>
                    <a:lnTo>
                      <a:pt x="1499" y="664"/>
                    </a:lnTo>
                    <a:lnTo>
                      <a:pt x="1493" y="624"/>
                    </a:lnTo>
                    <a:lnTo>
                      <a:pt x="1479" y="588"/>
                    </a:lnTo>
                    <a:lnTo>
                      <a:pt x="1455" y="554"/>
                    </a:lnTo>
                    <a:lnTo>
                      <a:pt x="1423" y="524"/>
                    </a:lnTo>
                    <a:lnTo>
                      <a:pt x="1385" y="498"/>
                    </a:lnTo>
                    <a:lnTo>
                      <a:pt x="1345" y="474"/>
                    </a:lnTo>
                    <a:lnTo>
                      <a:pt x="1302" y="456"/>
                    </a:lnTo>
                    <a:lnTo>
                      <a:pt x="1256" y="439"/>
                    </a:lnTo>
                    <a:lnTo>
                      <a:pt x="1212" y="427"/>
                    </a:lnTo>
                    <a:lnTo>
                      <a:pt x="1168" y="417"/>
                    </a:lnTo>
                    <a:lnTo>
                      <a:pt x="1126" y="413"/>
                    </a:lnTo>
                    <a:lnTo>
                      <a:pt x="1090" y="409"/>
                    </a:lnTo>
                    <a:lnTo>
                      <a:pt x="1090" y="317"/>
                    </a:lnTo>
                    <a:lnTo>
                      <a:pt x="1086" y="297"/>
                    </a:lnTo>
                    <a:lnTo>
                      <a:pt x="1076" y="277"/>
                    </a:lnTo>
                    <a:lnTo>
                      <a:pt x="1060" y="265"/>
                    </a:lnTo>
                    <a:lnTo>
                      <a:pt x="1039" y="259"/>
                    </a:lnTo>
                    <a:close/>
                    <a:moveTo>
                      <a:pt x="1037" y="0"/>
                    </a:moveTo>
                    <a:lnTo>
                      <a:pt x="1148" y="6"/>
                    </a:lnTo>
                    <a:lnTo>
                      <a:pt x="1258" y="24"/>
                    </a:lnTo>
                    <a:lnTo>
                      <a:pt x="1363" y="54"/>
                    </a:lnTo>
                    <a:lnTo>
                      <a:pt x="1465" y="94"/>
                    </a:lnTo>
                    <a:lnTo>
                      <a:pt x="1559" y="142"/>
                    </a:lnTo>
                    <a:lnTo>
                      <a:pt x="1648" y="201"/>
                    </a:lnTo>
                    <a:lnTo>
                      <a:pt x="1730" y="267"/>
                    </a:lnTo>
                    <a:lnTo>
                      <a:pt x="1806" y="343"/>
                    </a:lnTo>
                    <a:lnTo>
                      <a:pt x="1874" y="425"/>
                    </a:lnTo>
                    <a:lnTo>
                      <a:pt x="1932" y="514"/>
                    </a:lnTo>
                    <a:lnTo>
                      <a:pt x="1981" y="610"/>
                    </a:lnTo>
                    <a:lnTo>
                      <a:pt x="2019" y="710"/>
                    </a:lnTo>
                    <a:lnTo>
                      <a:pt x="2049" y="815"/>
                    </a:lnTo>
                    <a:lnTo>
                      <a:pt x="2067" y="925"/>
                    </a:lnTo>
                    <a:lnTo>
                      <a:pt x="2073" y="1037"/>
                    </a:lnTo>
                    <a:lnTo>
                      <a:pt x="2067" y="1150"/>
                    </a:lnTo>
                    <a:lnTo>
                      <a:pt x="2049" y="1260"/>
                    </a:lnTo>
                    <a:lnTo>
                      <a:pt x="2021" y="1365"/>
                    </a:lnTo>
                    <a:lnTo>
                      <a:pt x="1981" y="1465"/>
                    </a:lnTo>
                    <a:lnTo>
                      <a:pt x="1932" y="1561"/>
                    </a:lnTo>
                    <a:lnTo>
                      <a:pt x="1874" y="1648"/>
                    </a:lnTo>
                    <a:lnTo>
                      <a:pt x="1806" y="1732"/>
                    </a:lnTo>
                    <a:lnTo>
                      <a:pt x="1730" y="1806"/>
                    </a:lnTo>
                    <a:lnTo>
                      <a:pt x="1648" y="1874"/>
                    </a:lnTo>
                    <a:lnTo>
                      <a:pt x="1559" y="1932"/>
                    </a:lnTo>
                    <a:lnTo>
                      <a:pt x="1465" y="1981"/>
                    </a:lnTo>
                    <a:lnTo>
                      <a:pt x="1363" y="2021"/>
                    </a:lnTo>
                    <a:lnTo>
                      <a:pt x="1258" y="2049"/>
                    </a:lnTo>
                    <a:lnTo>
                      <a:pt x="1148" y="2067"/>
                    </a:lnTo>
                    <a:lnTo>
                      <a:pt x="1037" y="2073"/>
                    </a:lnTo>
                    <a:lnTo>
                      <a:pt x="923" y="2067"/>
                    </a:lnTo>
                    <a:lnTo>
                      <a:pt x="813" y="2049"/>
                    </a:lnTo>
                    <a:lnTo>
                      <a:pt x="710" y="2021"/>
                    </a:lnTo>
                    <a:lnTo>
                      <a:pt x="608" y="1981"/>
                    </a:lnTo>
                    <a:lnTo>
                      <a:pt x="512" y="1932"/>
                    </a:lnTo>
                    <a:lnTo>
                      <a:pt x="425" y="1874"/>
                    </a:lnTo>
                    <a:lnTo>
                      <a:pt x="341" y="1806"/>
                    </a:lnTo>
                    <a:lnTo>
                      <a:pt x="267" y="1732"/>
                    </a:lnTo>
                    <a:lnTo>
                      <a:pt x="199" y="1648"/>
                    </a:lnTo>
                    <a:lnTo>
                      <a:pt x="142" y="1561"/>
                    </a:lnTo>
                    <a:lnTo>
                      <a:pt x="92" y="1465"/>
                    </a:lnTo>
                    <a:lnTo>
                      <a:pt x="52" y="1365"/>
                    </a:lnTo>
                    <a:lnTo>
                      <a:pt x="24" y="1260"/>
                    </a:lnTo>
                    <a:lnTo>
                      <a:pt x="6" y="1150"/>
                    </a:lnTo>
                    <a:lnTo>
                      <a:pt x="0" y="1037"/>
                    </a:lnTo>
                    <a:lnTo>
                      <a:pt x="6" y="925"/>
                    </a:lnTo>
                    <a:lnTo>
                      <a:pt x="24" y="815"/>
                    </a:lnTo>
                    <a:lnTo>
                      <a:pt x="52" y="710"/>
                    </a:lnTo>
                    <a:lnTo>
                      <a:pt x="92" y="610"/>
                    </a:lnTo>
                    <a:lnTo>
                      <a:pt x="142" y="514"/>
                    </a:lnTo>
                    <a:lnTo>
                      <a:pt x="199" y="425"/>
                    </a:lnTo>
                    <a:lnTo>
                      <a:pt x="267" y="343"/>
                    </a:lnTo>
                    <a:lnTo>
                      <a:pt x="341" y="267"/>
                    </a:lnTo>
                    <a:lnTo>
                      <a:pt x="425" y="201"/>
                    </a:lnTo>
                    <a:lnTo>
                      <a:pt x="512" y="142"/>
                    </a:lnTo>
                    <a:lnTo>
                      <a:pt x="608" y="94"/>
                    </a:lnTo>
                    <a:lnTo>
                      <a:pt x="710" y="54"/>
                    </a:lnTo>
                    <a:lnTo>
                      <a:pt x="813" y="24"/>
                    </a:lnTo>
                    <a:lnTo>
                      <a:pt x="923" y="6"/>
                    </a:lnTo>
                    <a:lnTo>
                      <a:pt x="10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521427B9-6041-44A4-A58C-FF182E60F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863" y="4329113"/>
                <a:ext cx="1181100" cy="1538288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6C20082D-60DB-4749-8ACC-AF22854A0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426" y="3502025"/>
                <a:ext cx="1181100" cy="2365375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43" name="Freeform 27">
                <a:extLst>
                  <a:ext uri="{FF2B5EF4-FFF2-40B4-BE49-F238E27FC236}">
                    <a16:creationId xmlns:a16="http://schemas.microsoft.com/office/drawing/2014/main" id="{3C08403B-F934-48E3-A73E-11F036F03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5988" y="2555875"/>
                <a:ext cx="1184275" cy="3311525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44" name="Freeform 28">
                <a:extLst>
                  <a:ext uri="{FF2B5EF4-FFF2-40B4-BE49-F238E27FC236}">
                    <a16:creationId xmlns:a16="http://schemas.microsoft.com/office/drawing/2014/main" id="{F113A592-D7C5-4958-A3A3-45AE83AA5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26" y="1754188"/>
                <a:ext cx="3348038" cy="1984375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</p:grpSp>
      </p:grpSp>
      <p:grpSp>
        <p:nvGrpSpPr>
          <p:cNvPr id="5" name="4 Grupo"/>
          <p:cNvGrpSpPr/>
          <p:nvPr/>
        </p:nvGrpSpPr>
        <p:grpSpPr>
          <a:xfrm>
            <a:off x="9533434" y="1056301"/>
            <a:ext cx="2393627" cy="1721717"/>
            <a:chOff x="9610710" y="5044187"/>
            <a:chExt cx="2393627" cy="1721716"/>
          </a:xfrm>
        </p:grpSpPr>
        <p:grpSp>
          <p:nvGrpSpPr>
            <p:cNvPr id="153" name="Group 3">
              <a:extLst>
                <a:ext uri="{FF2B5EF4-FFF2-40B4-BE49-F238E27FC236}">
                  <a16:creationId xmlns:a16="http://schemas.microsoft.com/office/drawing/2014/main" id="{DB3D41A9-A874-4198-92E2-BF9FFA2BEB4C}"/>
                </a:ext>
              </a:extLst>
            </p:cNvPr>
            <p:cNvGrpSpPr/>
            <p:nvPr/>
          </p:nvGrpSpPr>
          <p:grpSpPr>
            <a:xfrm>
              <a:off x="9957480" y="5044187"/>
              <a:ext cx="531730" cy="531730"/>
              <a:chOff x="1060566" y="1943691"/>
              <a:chExt cx="531730" cy="531730"/>
            </a:xfrm>
          </p:grpSpPr>
          <p:sp>
            <p:nvSpPr>
              <p:cNvPr id="154" name="Oval 193">
                <a:extLst>
                  <a:ext uri="{FF2B5EF4-FFF2-40B4-BE49-F238E27FC236}">
                    <a16:creationId xmlns:a16="http://schemas.microsoft.com/office/drawing/2014/main" id="{6AB737CD-69F1-4F41-A636-435FC3EB25C0}"/>
                  </a:ext>
                </a:extLst>
              </p:cNvPr>
              <p:cNvSpPr/>
              <p:nvPr/>
            </p:nvSpPr>
            <p:spPr>
              <a:xfrm>
                <a:off x="1060566" y="1943691"/>
                <a:ext cx="531730" cy="53173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/>
              </a:p>
            </p:txBody>
          </p:sp>
          <p:grpSp>
            <p:nvGrpSpPr>
              <p:cNvPr id="155" name="Group 194">
                <a:extLst>
                  <a:ext uri="{FF2B5EF4-FFF2-40B4-BE49-F238E27FC236}">
                    <a16:creationId xmlns:a16="http://schemas.microsoft.com/office/drawing/2014/main" id="{58CF0266-3813-4A5C-93C7-7C7A51683CAE}"/>
                  </a:ext>
                </a:extLst>
              </p:cNvPr>
              <p:cNvGrpSpPr/>
              <p:nvPr/>
            </p:nvGrpSpPr>
            <p:grpSpPr>
              <a:xfrm>
                <a:off x="1211844" y="2078944"/>
                <a:ext cx="279100" cy="261224"/>
                <a:chOff x="765175" y="1228726"/>
                <a:chExt cx="5205413" cy="4872038"/>
              </a:xfrm>
              <a:solidFill>
                <a:schemeClr val="bg1"/>
              </a:solidFill>
            </p:grpSpPr>
            <p:sp>
              <p:nvSpPr>
                <p:cNvPr id="156" name="Freeform 6">
                  <a:extLst>
                    <a:ext uri="{FF2B5EF4-FFF2-40B4-BE49-F238E27FC236}">
                      <a16:creationId xmlns:a16="http://schemas.microsoft.com/office/drawing/2014/main" id="{68F53266-562F-460E-BA12-BE6030691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3304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57" name="Freeform 7">
                  <a:extLst>
                    <a:ext uri="{FF2B5EF4-FFF2-40B4-BE49-F238E27FC236}">
                      <a16:creationId xmlns:a16="http://schemas.microsoft.com/office/drawing/2014/main" id="{DA1BCFC9-EC7F-4775-84A4-3547B780E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8511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58" name="Freeform 8">
                  <a:extLst>
                    <a:ext uri="{FF2B5EF4-FFF2-40B4-BE49-F238E27FC236}">
                      <a16:creationId xmlns:a16="http://schemas.microsoft.com/office/drawing/2014/main" id="{2B695D25-3F05-45E5-83CA-79B45A60A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4935538"/>
                  <a:ext cx="1422400" cy="303213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59" name="Freeform 9">
                  <a:extLst>
                    <a:ext uri="{FF2B5EF4-FFF2-40B4-BE49-F238E27FC236}">
                      <a16:creationId xmlns:a16="http://schemas.microsoft.com/office/drawing/2014/main" id="{E796B5FD-7A81-47A2-84AD-B91A05387F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175" y="1228726"/>
                  <a:ext cx="5205413" cy="4872038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</p:grpSp>
        </p:grpSp>
        <p:sp>
          <p:nvSpPr>
            <p:cNvPr id="160" name="TextBox 211">
              <a:extLst>
                <a:ext uri="{FF2B5EF4-FFF2-40B4-BE49-F238E27FC236}">
                  <a16:creationId xmlns:a16="http://schemas.microsoft.com/office/drawing/2014/main" id="{F9C7077D-CE0A-4833-9371-B1389B3D18B7}"/>
                </a:ext>
              </a:extLst>
            </p:cNvPr>
            <p:cNvSpPr txBox="1"/>
            <p:nvPr/>
          </p:nvSpPr>
          <p:spPr>
            <a:xfrm>
              <a:off x="9610710" y="5904129"/>
              <a:ext cx="2319613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2800" dirty="0" err="1">
                  <a:solidFill>
                    <a:schemeClr val="accent3"/>
                  </a:solidFill>
                </a:rPr>
                <a:t>Población</a:t>
              </a:r>
              <a:r>
                <a:rPr lang="en-GB" sz="2800" dirty="0">
                  <a:solidFill>
                    <a:schemeClr val="accent3"/>
                  </a:solidFill>
                </a:rPr>
                <a:t> </a:t>
              </a:r>
              <a:r>
                <a:rPr lang="en-GB" sz="2800" dirty="0" err="1">
                  <a:solidFill>
                    <a:schemeClr val="accent3"/>
                  </a:solidFill>
                </a:rPr>
                <a:t>guatemalteca</a:t>
              </a:r>
              <a:endParaRPr lang="en-GB" sz="2800" dirty="0">
                <a:solidFill>
                  <a:schemeClr val="accent3"/>
                </a:solidFill>
              </a:endParaRPr>
            </a:p>
          </p:txBody>
        </p:sp>
        <p:sp>
          <p:nvSpPr>
            <p:cNvPr id="161" name="TextBox 9">
              <a:extLst>
                <a:ext uri="{FF2B5EF4-FFF2-40B4-BE49-F238E27FC236}">
                  <a16:creationId xmlns:a16="http://schemas.microsoft.com/office/drawing/2014/main" id="{0C86ED7C-4700-4DC5-83AE-0DE9E533A95C}"/>
                </a:ext>
              </a:extLst>
            </p:cNvPr>
            <p:cNvSpPr txBox="1"/>
            <p:nvPr/>
          </p:nvSpPr>
          <p:spPr>
            <a:xfrm>
              <a:off x="10567519" y="5135373"/>
              <a:ext cx="143681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BENEFICIARIOS </a:t>
              </a:r>
              <a:endPara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3" name="Freeform 67">
            <a:extLst>
              <a:ext uri="{FF2B5EF4-FFF2-40B4-BE49-F238E27FC236}">
                <a16:creationId xmlns:a16="http://schemas.microsoft.com/office/drawing/2014/main" id="{8757E3B4-59E7-42F5-A20F-3692A7C8A935}"/>
              </a:ext>
            </a:extLst>
          </p:cNvPr>
          <p:cNvSpPr>
            <a:spLocks noEditPoints="1"/>
          </p:cNvSpPr>
          <p:nvPr/>
        </p:nvSpPr>
        <p:spPr bwMode="auto">
          <a:xfrm>
            <a:off x="2724707" y="3882389"/>
            <a:ext cx="156485" cy="155798"/>
          </a:xfrm>
          <a:custGeom>
            <a:avLst/>
            <a:gdLst>
              <a:gd name="T0" fmla="*/ 76 w 96"/>
              <a:gd name="T1" fmla="*/ 13 h 96"/>
              <a:gd name="T2" fmla="*/ 61 w 96"/>
              <a:gd name="T3" fmla="*/ 15 h 96"/>
              <a:gd name="T4" fmla="*/ 60 w 96"/>
              <a:gd name="T5" fmla="*/ 17 h 96"/>
              <a:gd name="T6" fmla="*/ 44 w 96"/>
              <a:gd name="T7" fmla="*/ 32 h 96"/>
              <a:gd name="T8" fmla="*/ 42 w 96"/>
              <a:gd name="T9" fmla="*/ 0 h 96"/>
              <a:gd name="T10" fmla="*/ 16 w 96"/>
              <a:gd name="T11" fmla="*/ 2 h 96"/>
              <a:gd name="T12" fmla="*/ 2 w 96"/>
              <a:gd name="T13" fmla="*/ 12 h 96"/>
              <a:gd name="T14" fmla="*/ 0 w 96"/>
              <a:gd name="T15" fmla="*/ 94 h 96"/>
              <a:gd name="T16" fmla="*/ 18 w 96"/>
              <a:gd name="T17" fmla="*/ 96 h 96"/>
              <a:gd name="T18" fmla="*/ 66 w 96"/>
              <a:gd name="T19" fmla="*/ 96 h 96"/>
              <a:gd name="T20" fmla="*/ 68 w 96"/>
              <a:gd name="T21" fmla="*/ 48 h 96"/>
              <a:gd name="T22" fmla="*/ 82 w 96"/>
              <a:gd name="T23" fmla="*/ 96 h 96"/>
              <a:gd name="T24" fmla="*/ 94 w 96"/>
              <a:gd name="T25" fmla="*/ 93 h 96"/>
              <a:gd name="T26" fmla="*/ 12 w 96"/>
              <a:gd name="T27" fmla="*/ 82 h 96"/>
              <a:gd name="T28" fmla="*/ 8 w 96"/>
              <a:gd name="T29" fmla="*/ 82 h 96"/>
              <a:gd name="T30" fmla="*/ 10 w 96"/>
              <a:gd name="T31" fmla="*/ 24 h 96"/>
              <a:gd name="T32" fmla="*/ 12 w 96"/>
              <a:gd name="T33" fmla="*/ 82 h 96"/>
              <a:gd name="T34" fmla="*/ 30 w 96"/>
              <a:gd name="T35" fmla="*/ 8 h 96"/>
              <a:gd name="T36" fmla="*/ 32 w 96"/>
              <a:gd name="T37" fmla="*/ 62 h 96"/>
              <a:gd name="T38" fmla="*/ 28 w 96"/>
              <a:gd name="T39" fmla="*/ 62 h 96"/>
              <a:gd name="T40" fmla="*/ 36 w 96"/>
              <a:gd name="T41" fmla="*/ 86 h 96"/>
              <a:gd name="T42" fmla="*/ 26 w 96"/>
              <a:gd name="T43" fmla="*/ 88 h 96"/>
              <a:gd name="T44" fmla="*/ 24 w 96"/>
              <a:gd name="T45" fmla="*/ 70 h 96"/>
              <a:gd name="T46" fmla="*/ 34 w 96"/>
              <a:gd name="T47" fmla="*/ 68 h 96"/>
              <a:gd name="T48" fmla="*/ 36 w 96"/>
              <a:gd name="T49" fmla="*/ 86 h 96"/>
              <a:gd name="T50" fmla="*/ 54 w 96"/>
              <a:gd name="T51" fmla="*/ 40 h 96"/>
              <a:gd name="T52" fmla="*/ 56 w 96"/>
              <a:gd name="T53" fmla="*/ 78 h 96"/>
              <a:gd name="T54" fmla="*/ 52 w 96"/>
              <a:gd name="T55" fmla="*/ 78 h 96"/>
              <a:gd name="T56" fmla="*/ 58 w 96"/>
              <a:gd name="T57" fmla="*/ 88 h 96"/>
              <a:gd name="T58" fmla="*/ 48 w 96"/>
              <a:gd name="T59" fmla="*/ 86 h 96"/>
              <a:gd name="T60" fmla="*/ 58 w 96"/>
              <a:gd name="T61" fmla="*/ 84 h 96"/>
              <a:gd name="T62" fmla="*/ 58 w 96"/>
              <a:gd name="T63" fmla="*/ 8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" h="96">
                <a:moveTo>
                  <a:pt x="96" y="90"/>
                </a:moveTo>
                <a:cubicBezTo>
                  <a:pt x="76" y="13"/>
                  <a:pt x="76" y="13"/>
                  <a:pt x="76" y="13"/>
                </a:cubicBezTo>
                <a:cubicBezTo>
                  <a:pt x="75" y="12"/>
                  <a:pt x="74" y="11"/>
                  <a:pt x="73" y="12"/>
                </a:cubicBezTo>
                <a:cubicBezTo>
                  <a:pt x="61" y="15"/>
                  <a:pt x="61" y="15"/>
                  <a:pt x="61" y="15"/>
                </a:cubicBezTo>
                <a:cubicBezTo>
                  <a:pt x="61" y="15"/>
                  <a:pt x="61" y="15"/>
                  <a:pt x="60" y="16"/>
                </a:cubicBezTo>
                <a:cubicBezTo>
                  <a:pt x="60" y="16"/>
                  <a:pt x="60" y="17"/>
                  <a:pt x="60" y="17"/>
                </a:cubicBezTo>
                <a:cubicBezTo>
                  <a:pt x="64" y="32"/>
                  <a:pt x="64" y="32"/>
                  <a:pt x="6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1"/>
                  <a:pt x="43" y="0"/>
                  <a:pt x="4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7" y="0"/>
                  <a:pt x="16" y="1"/>
                  <a:pt x="16" y="2"/>
                </a:cubicBezTo>
                <a:cubicBezTo>
                  <a:pt x="16" y="12"/>
                  <a:pt x="16" y="12"/>
                  <a:pt x="16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0" y="13"/>
                  <a:pt x="0" y="1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66" y="96"/>
                  <a:pt x="66" y="96"/>
                  <a:pt x="66" y="96"/>
                </a:cubicBezTo>
                <a:cubicBezTo>
                  <a:pt x="67" y="96"/>
                  <a:pt x="68" y="95"/>
                  <a:pt x="68" y="94"/>
                </a:cubicBezTo>
                <a:cubicBezTo>
                  <a:pt x="68" y="48"/>
                  <a:pt x="68" y="48"/>
                  <a:pt x="68" y="48"/>
                </a:cubicBezTo>
                <a:cubicBezTo>
                  <a:pt x="80" y="94"/>
                  <a:pt x="80" y="94"/>
                  <a:pt x="80" y="94"/>
                </a:cubicBezTo>
                <a:cubicBezTo>
                  <a:pt x="80" y="95"/>
                  <a:pt x="81" y="96"/>
                  <a:pt x="82" y="96"/>
                </a:cubicBezTo>
                <a:cubicBezTo>
                  <a:pt x="82" y="96"/>
                  <a:pt x="82" y="96"/>
                  <a:pt x="82" y="96"/>
                </a:cubicBezTo>
                <a:cubicBezTo>
                  <a:pt x="94" y="93"/>
                  <a:pt x="94" y="93"/>
                  <a:pt x="94" y="93"/>
                </a:cubicBezTo>
                <a:cubicBezTo>
                  <a:pt x="95" y="93"/>
                  <a:pt x="96" y="92"/>
                  <a:pt x="96" y="90"/>
                </a:cubicBezTo>
                <a:close/>
                <a:moveTo>
                  <a:pt x="12" y="82"/>
                </a:moveTo>
                <a:cubicBezTo>
                  <a:pt x="12" y="83"/>
                  <a:pt x="11" y="84"/>
                  <a:pt x="10" y="84"/>
                </a:cubicBezTo>
                <a:cubicBezTo>
                  <a:pt x="9" y="84"/>
                  <a:pt x="8" y="83"/>
                  <a:pt x="8" y="82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5"/>
                  <a:pt x="9" y="24"/>
                  <a:pt x="10" y="24"/>
                </a:cubicBezTo>
                <a:cubicBezTo>
                  <a:pt x="11" y="24"/>
                  <a:pt x="12" y="25"/>
                  <a:pt x="12" y="26"/>
                </a:cubicBezTo>
                <a:lnTo>
                  <a:pt x="12" y="82"/>
                </a:lnTo>
                <a:close/>
                <a:moveTo>
                  <a:pt x="28" y="10"/>
                </a:moveTo>
                <a:cubicBezTo>
                  <a:pt x="28" y="9"/>
                  <a:pt x="29" y="8"/>
                  <a:pt x="30" y="8"/>
                </a:cubicBezTo>
                <a:cubicBezTo>
                  <a:pt x="31" y="8"/>
                  <a:pt x="32" y="9"/>
                  <a:pt x="32" y="10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3"/>
                  <a:pt x="31" y="64"/>
                  <a:pt x="30" y="64"/>
                </a:cubicBezTo>
                <a:cubicBezTo>
                  <a:pt x="29" y="64"/>
                  <a:pt x="28" y="63"/>
                  <a:pt x="28" y="62"/>
                </a:cubicBezTo>
                <a:lnTo>
                  <a:pt x="28" y="10"/>
                </a:lnTo>
                <a:close/>
                <a:moveTo>
                  <a:pt x="36" y="86"/>
                </a:moveTo>
                <a:cubicBezTo>
                  <a:pt x="36" y="87"/>
                  <a:pt x="35" y="88"/>
                  <a:pt x="34" y="88"/>
                </a:cubicBezTo>
                <a:cubicBezTo>
                  <a:pt x="26" y="88"/>
                  <a:pt x="26" y="88"/>
                  <a:pt x="26" y="88"/>
                </a:cubicBezTo>
                <a:cubicBezTo>
                  <a:pt x="25" y="88"/>
                  <a:pt x="24" y="87"/>
                  <a:pt x="24" y="86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69"/>
                  <a:pt x="25" y="68"/>
                  <a:pt x="26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35" y="68"/>
                  <a:pt x="36" y="69"/>
                  <a:pt x="36" y="70"/>
                </a:cubicBezTo>
                <a:lnTo>
                  <a:pt x="36" y="86"/>
                </a:lnTo>
                <a:close/>
                <a:moveTo>
                  <a:pt x="52" y="42"/>
                </a:moveTo>
                <a:cubicBezTo>
                  <a:pt x="52" y="41"/>
                  <a:pt x="53" y="40"/>
                  <a:pt x="54" y="40"/>
                </a:cubicBezTo>
                <a:cubicBezTo>
                  <a:pt x="55" y="40"/>
                  <a:pt x="56" y="41"/>
                  <a:pt x="56" y="42"/>
                </a:cubicBezTo>
                <a:cubicBezTo>
                  <a:pt x="56" y="78"/>
                  <a:pt x="56" y="78"/>
                  <a:pt x="56" y="78"/>
                </a:cubicBezTo>
                <a:cubicBezTo>
                  <a:pt x="56" y="79"/>
                  <a:pt x="55" y="80"/>
                  <a:pt x="54" y="80"/>
                </a:cubicBezTo>
                <a:cubicBezTo>
                  <a:pt x="53" y="80"/>
                  <a:pt x="52" y="79"/>
                  <a:pt x="52" y="78"/>
                </a:cubicBezTo>
                <a:lnTo>
                  <a:pt x="52" y="42"/>
                </a:lnTo>
                <a:close/>
                <a:moveTo>
                  <a:pt x="58" y="88"/>
                </a:moveTo>
                <a:cubicBezTo>
                  <a:pt x="50" y="88"/>
                  <a:pt x="50" y="88"/>
                  <a:pt x="50" y="88"/>
                </a:cubicBezTo>
                <a:cubicBezTo>
                  <a:pt x="49" y="88"/>
                  <a:pt x="48" y="87"/>
                  <a:pt x="48" y="86"/>
                </a:cubicBezTo>
                <a:cubicBezTo>
                  <a:pt x="48" y="85"/>
                  <a:pt x="49" y="84"/>
                  <a:pt x="50" y="84"/>
                </a:cubicBezTo>
                <a:cubicBezTo>
                  <a:pt x="58" y="84"/>
                  <a:pt x="58" y="84"/>
                  <a:pt x="58" y="84"/>
                </a:cubicBezTo>
                <a:cubicBezTo>
                  <a:pt x="59" y="84"/>
                  <a:pt x="60" y="85"/>
                  <a:pt x="60" y="86"/>
                </a:cubicBezTo>
                <a:cubicBezTo>
                  <a:pt x="60" y="87"/>
                  <a:pt x="59" y="88"/>
                  <a:pt x="58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399"/>
          </a:p>
        </p:txBody>
      </p:sp>
      <p:sp>
        <p:nvSpPr>
          <p:cNvPr id="114" name="Freeform 81">
            <a:extLst>
              <a:ext uri="{FF2B5EF4-FFF2-40B4-BE49-F238E27FC236}">
                <a16:creationId xmlns:a16="http://schemas.microsoft.com/office/drawing/2014/main" id="{CB88804D-45FD-4A18-962D-029355F03A2D}"/>
              </a:ext>
            </a:extLst>
          </p:cNvPr>
          <p:cNvSpPr>
            <a:spLocks noEditPoints="1"/>
          </p:cNvSpPr>
          <p:nvPr/>
        </p:nvSpPr>
        <p:spPr bwMode="auto">
          <a:xfrm>
            <a:off x="2593715" y="5053805"/>
            <a:ext cx="158164" cy="158164"/>
          </a:xfrm>
          <a:custGeom>
            <a:avLst/>
            <a:gdLst>
              <a:gd name="T0" fmla="*/ 65 w 84"/>
              <a:gd name="T1" fmla="*/ 0 h 84"/>
              <a:gd name="T2" fmla="*/ 56 w 84"/>
              <a:gd name="T3" fmla="*/ 10 h 84"/>
              <a:gd name="T4" fmla="*/ 46 w 84"/>
              <a:gd name="T5" fmla="*/ 8 h 84"/>
              <a:gd name="T6" fmla="*/ 16 w 84"/>
              <a:gd name="T7" fmla="*/ 38 h 84"/>
              <a:gd name="T8" fmla="*/ 18 w 84"/>
              <a:gd name="T9" fmla="*/ 48 h 84"/>
              <a:gd name="T10" fmla="*/ 1 w 84"/>
              <a:gd name="T11" fmla="*/ 65 h 84"/>
              <a:gd name="T12" fmla="*/ 0 w 84"/>
              <a:gd name="T13" fmla="*/ 66 h 84"/>
              <a:gd name="T14" fmla="*/ 0 w 84"/>
              <a:gd name="T15" fmla="*/ 82 h 84"/>
              <a:gd name="T16" fmla="*/ 2 w 84"/>
              <a:gd name="T17" fmla="*/ 84 h 84"/>
              <a:gd name="T18" fmla="*/ 18 w 84"/>
              <a:gd name="T19" fmla="*/ 84 h 84"/>
              <a:gd name="T20" fmla="*/ 19 w 84"/>
              <a:gd name="T21" fmla="*/ 83 h 84"/>
              <a:gd name="T22" fmla="*/ 36 w 84"/>
              <a:gd name="T23" fmla="*/ 66 h 84"/>
              <a:gd name="T24" fmla="*/ 46 w 84"/>
              <a:gd name="T25" fmla="*/ 68 h 84"/>
              <a:gd name="T26" fmla="*/ 76 w 84"/>
              <a:gd name="T27" fmla="*/ 38 h 84"/>
              <a:gd name="T28" fmla="*/ 74 w 84"/>
              <a:gd name="T29" fmla="*/ 28 h 84"/>
              <a:gd name="T30" fmla="*/ 84 w 84"/>
              <a:gd name="T31" fmla="*/ 19 h 84"/>
              <a:gd name="T32" fmla="*/ 65 w 84"/>
              <a:gd name="T33" fmla="*/ 0 h 84"/>
              <a:gd name="T34" fmla="*/ 14 w 84"/>
              <a:gd name="T35" fmla="*/ 72 h 84"/>
              <a:gd name="T36" fmla="*/ 12 w 84"/>
              <a:gd name="T37" fmla="*/ 70 h 84"/>
              <a:gd name="T38" fmla="*/ 14 w 84"/>
              <a:gd name="T39" fmla="*/ 68 h 84"/>
              <a:gd name="T40" fmla="*/ 16 w 84"/>
              <a:gd name="T41" fmla="*/ 70 h 84"/>
              <a:gd name="T42" fmla="*/ 14 w 84"/>
              <a:gd name="T43" fmla="*/ 72 h 84"/>
              <a:gd name="T44" fmla="*/ 20 w 84"/>
              <a:gd name="T45" fmla="*/ 66 h 84"/>
              <a:gd name="T46" fmla="*/ 18 w 84"/>
              <a:gd name="T47" fmla="*/ 64 h 84"/>
              <a:gd name="T48" fmla="*/ 20 w 84"/>
              <a:gd name="T49" fmla="*/ 62 h 84"/>
              <a:gd name="T50" fmla="*/ 22 w 84"/>
              <a:gd name="T51" fmla="*/ 64 h 84"/>
              <a:gd name="T52" fmla="*/ 20 w 84"/>
              <a:gd name="T53" fmla="*/ 66 h 84"/>
              <a:gd name="T54" fmla="*/ 46 w 84"/>
              <a:gd name="T55" fmla="*/ 64 h 84"/>
              <a:gd name="T56" fmla="*/ 20 w 84"/>
              <a:gd name="T57" fmla="*/ 38 h 84"/>
              <a:gd name="T58" fmla="*/ 46 w 84"/>
              <a:gd name="T59" fmla="*/ 12 h 84"/>
              <a:gd name="T60" fmla="*/ 72 w 84"/>
              <a:gd name="T61" fmla="*/ 38 h 84"/>
              <a:gd name="T62" fmla="*/ 46 w 84"/>
              <a:gd name="T63" fmla="*/ 6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" h="84">
                <a:moveTo>
                  <a:pt x="65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49" y="8"/>
                  <a:pt x="46" y="8"/>
                </a:cubicBezTo>
                <a:cubicBezTo>
                  <a:pt x="29" y="8"/>
                  <a:pt x="16" y="21"/>
                  <a:pt x="16" y="38"/>
                </a:cubicBezTo>
                <a:cubicBezTo>
                  <a:pt x="16" y="41"/>
                  <a:pt x="17" y="45"/>
                  <a:pt x="18" y="48"/>
                </a:cubicBezTo>
                <a:cubicBezTo>
                  <a:pt x="1" y="65"/>
                  <a:pt x="1" y="65"/>
                  <a:pt x="1" y="65"/>
                </a:cubicBezTo>
                <a:cubicBezTo>
                  <a:pt x="0" y="65"/>
                  <a:pt x="0" y="65"/>
                  <a:pt x="0" y="6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1" y="84"/>
                  <a:pt x="2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4"/>
                  <a:pt x="19" y="84"/>
                  <a:pt x="19" y="83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7"/>
                  <a:pt x="43" y="68"/>
                  <a:pt x="46" y="68"/>
                </a:cubicBezTo>
                <a:cubicBezTo>
                  <a:pt x="63" y="68"/>
                  <a:pt x="76" y="55"/>
                  <a:pt x="76" y="38"/>
                </a:cubicBezTo>
                <a:cubicBezTo>
                  <a:pt x="76" y="35"/>
                  <a:pt x="75" y="31"/>
                  <a:pt x="74" y="28"/>
                </a:cubicBezTo>
                <a:cubicBezTo>
                  <a:pt x="84" y="19"/>
                  <a:pt x="84" y="19"/>
                  <a:pt x="84" y="19"/>
                </a:cubicBezTo>
                <a:lnTo>
                  <a:pt x="65" y="0"/>
                </a:lnTo>
                <a:close/>
                <a:moveTo>
                  <a:pt x="14" y="72"/>
                </a:moveTo>
                <a:cubicBezTo>
                  <a:pt x="13" y="72"/>
                  <a:pt x="12" y="71"/>
                  <a:pt x="12" y="70"/>
                </a:cubicBezTo>
                <a:cubicBezTo>
                  <a:pt x="12" y="69"/>
                  <a:pt x="13" y="68"/>
                  <a:pt x="14" y="68"/>
                </a:cubicBezTo>
                <a:cubicBezTo>
                  <a:pt x="15" y="68"/>
                  <a:pt x="16" y="69"/>
                  <a:pt x="16" y="70"/>
                </a:cubicBezTo>
                <a:cubicBezTo>
                  <a:pt x="16" y="71"/>
                  <a:pt x="15" y="72"/>
                  <a:pt x="14" y="72"/>
                </a:cubicBezTo>
                <a:close/>
                <a:moveTo>
                  <a:pt x="20" y="66"/>
                </a:moveTo>
                <a:cubicBezTo>
                  <a:pt x="19" y="66"/>
                  <a:pt x="18" y="65"/>
                  <a:pt x="18" y="64"/>
                </a:cubicBezTo>
                <a:cubicBezTo>
                  <a:pt x="18" y="63"/>
                  <a:pt x="19" y="62"/>
                  <a:pt x="20" y="62"/>
                </a:cubicBezTo>
                <a:cubicBezTo>
                  <a:pt x="21" y="62"/>
                  <a:pt x="22" y="63"/>
                  <a:pt x="22" y="64"/>
                </a:cubicBezTo>
                <a:cubicBezTo>
                  <a:pt x="22" y="65"/>
                  <a:pt x="21" y="66"/>
                  <a:pt x="20" y="66"/>
                </a:cubicBezTo>
                <a:close/>
                <a:moveTo>
                  <a:pt x="46" y="64"/>
                </a:moveTo>
                <a:cubicBezTo>
                  <a:pt x="32" y="64"/>
                  <a:pt x="20" y="52"/>
                  <a:pt x="20" y="38"/>
                </a:cubicBezTo>
                <a:cubicBezTo>
                  <a:pt x="20" y="24"/>
                  <a:pt x="32" y="12"/>
                  <a:pt x="46" y="12"/>
                </a:cubicBezTo>
                <a:cubicBezTo>
                  <a:pt x="60" y="12"/>
                  <a:pt x="72" y="24"/>
                  <a:pt x="72" y="38"/>
                </a:cubicBezTo>
                <a:cubicBezTo>
                  <a:pt x="72" y="52"/>
                  <a:pt x="60" y="64"/>
                  <a:pt x="46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399"/>
          </a:p>
        </p:txBody>
      </p: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 flipH="1" flipV="1">
            <a:off x="9409940" y="508589"/>
            <a:ext cx="38218" cy="59035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3508661" y="2420888"/>
            <a:ext cx="5181113" cy="229469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1800" dirty="0"/>
              <a:t>El PAPTN es un plan NACIONAL que se enfoca en la implementación y promoción de políticas, programas y proyectos, que coadyuven a crear y mejorar las condiciones económicas y sociales que den prosperidad a los guatemaltecos de tal modo que se eliminen las causas que generan la migración irregular a los Estados Unidos de América.</a:t>
            </a:r>
          </a:p>
          <a:p>
            <a:pPr algn="just"/>
            <a:endParaRPr lang="en-US" sz="14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3358109" y="2515438"/>
            <a:ext cx="5603174" cy="20832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2399"/>
          </a:p>
        </p:txBody>
      </p:sp>
      <p:sp>
        <p:nvSpPr>
          <p:cNvPr id="139" name="Oval 135"/>
          <p:cNvSpPr/>
          <p:nvPr/>
        </p:nvSpPr>
        <p:spPr>
          <a:xfrm>
            <a:off x="676704" y="1098321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8" name="Oval 135"/>
          <p:cNvSpPr/>
          <p:nvPr/>
        </p:nvSpPr>
        <p:spPr>
          <a:xfrm>
            <a:off x="682883" y="1570435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Oval 135"/>
          <p:cNvSpPr/>
          <p:nvPr/>
        </p:nvSpPr>
        <p:spPr>
          <a:xfrm>
            <a:off x="666343" y="2745376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Oval 135"/>
          <p:cNvSpPr/>
          <p:nvPr/>
        </p:nvSpPr>
        <p:spPr>
          <a:xfrm>
            <a:off x="622880" y="5049633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TextBox 90"/>
          <p:cNvSpPr txBox="1"/>
          <p:nvPr/>
        </p:nvSpPr>
        <p:spPr>
          <a:xfrm>
            <a:off x="825140" y="5913728"/>
            <a:ext cx="223029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GT" sz="12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Micros,  pequeñas y medianas empresas  beneficiadas con servicios de asistencia técnica y financiera. </a:t>
            </a:r>
            <a:endParaRPr lang="en-US" sz="1200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82" name="Freeform: Shape 44">
            <a:extLst>
              <a:ext uri="{FF2B5EF4-FFF2-40B4-BE49-F238E27FC236}">
                <a16:creationId xmlns:a16="http://schemas.microsoft.com/office/drawing/2014/main" id="{B445C58A-7039-4579-852F-42244BE24AB8}"/>
              </a:ext>
            </a:extLst>
          </p:cNvPr>
          <p:cNvSpPr/>
          <p:nvPr/>
        </p:nvSpPr>
        <p:spPr>
          <a:xfrm>
            <a:off x="189756" y="5409671"/>
            <a:ext cx="2742056" cy="452831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vert="horz" wrap="square" lIns="252000" tIns="45720" rIns="91440" bIns="180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Producto/</a:t>
            </a:r>
            <a:r>
              <a:rPr lang="en-US" sz="14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subproducto</a:t>
            </a:r>
            <a:endParaRPr lang="en-US" sz="1400" b="1" dirty="0">
              <a:solidFill>
                <a:schemeClr val="accent4">
                  <a:lumMod val="20000"/>
                  <a:lumOff val="8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83" name="Oval 135"/>
          <p:cNvSpPr/>
          <p:nvPr/>
        </p:nvSpPr>
        <p:spPr>
          <a:xfrm>
            <a:off x="586836" y="6093760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3503857" y="386057"/>
            <a:ext cx="5181113" cy="5226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IV. Proyectos Estratégicos</a:t>
            </a:r>
            <a:endParaRPr lang="en-US" sz="2000" dirty="0"/>
          </a:p>
        </p:txBody>
      </p:sp>
      <p:grpSp>
        <p:nvGrpSpPr>
          <p:cNvPr id="192" name="Group 3">
            <a:extLst>
              <a:ext uri="{FF2B5EF4-FFF2-40B4-BE49-F238E27FC236}">
                <a16:creationId xmlns:a16="http://schemas.microsoft.com/office/drawing/2014/main" id="{DB3D41A9-A874-4198-92E2-BF9FFA2BEB4C}"/>
              </a:ext>
            </a:extLst>
          </p:cNvPr>
          <p:cNvGrpSpPr/>
          <p:nvPr/>
        </p:nvGrpSpPr>
        <p:grpSpPr>
          <a:xfrm>
            <a:off x="9562210" y="3027258"/>
            <a:ext cx="531729" cy="531729"/>
            <a:chOff x="1060566" y="1943691"/>
            <a:chExt cx="531730" cy="531730"/>
          </a:xfrm>
        </p:grpSpPr>
        <p:sp>
          <p:nvSpPr>
            <p:cNvPr id="193" name="Oval 193">
              <a:extLst>
                <a:ext uri="{FF2B5EF4-FFF2-40B4-BE49-F238E27FC236}">
                  <a16:creationId xmlns:a16="http://schemas.microsoft.com/office/drawing/2014/main" id="{6AB737CD-69F1-4F41-A636-435FC3EB25C0}"/>
                </a:ext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grpSp>
          <p:nvGrpSpPr>
            <p:cNvPr id="194" name="Group 194">
              <a:extLst>
                <a:ext uri="{FF2B5EF4-FFF2-40B4-BE49-F238E27FC236}">
                  <a16:creationId xmlns:a16="http://schemas.microsoft.com/office/drawing/2014/main" id="{58CF0266-3813-4A5C-93C7-7C7A51683CAE}"/>
                </a:ext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5" name="Freeform 6">
                <a:extLst>
                  <a:ext uri="{FF2B5EF4-FFF2-40B4-BE49-F238E27FC236}">
                    <a16:creationId xmlns:a16="http://schemas.microsoft.com/office/drawing/2014/main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6" name="Freeform 7">
                <a:extLst>
                  <a:ext uri="{FF2B5EF4-FFF2-40B4-BE49-F238E27FC236}">
                    <a16:creationId xmlns:a16="http://schemas.microsoft.com/office/drawing/2014/main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7" name="Freeform 8">
                <a:extLst>
                  <a:ext uri="{FF2B5EF4-FFF2-40B4-BE49-F238E27FC236}">
                    <a16:creationId xmlns:a16="http://schemas.microsoft.com/office/drawing/2014/main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8" name="Freeform 9">
                <a:extLst>
                  <a:ext uri="{FF2B5EF4-FFF2-40B4-BE49-F238E27FC236}">
                    <a16:creationId xmlns:a16="http://schemas.microsoft.com/office/drawing/2014/main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</p:grpSp>
      </p:grpSp>
      <p:grpSp>
        <p:nvGrpSpPr>
          <p:cNvPr id="206" name="Group 298">
            <a:extLst>
              <a:ext uri="{FF2B5EF4-FFF2-40B4-BE49-F238E27FC236}">
                <a16:creationId xmlns:a16="http://schemas.microsoft.com/office/drawing/2014/main" id="{A5C91CD4-542D-49E6-A605-64D1D2B33A42}"/>
              </a:ext>
            </a:extLst>
          </p:cNvPr>
          <p:cNvGrpSpPr/>
          <p:nvPr/>
        </p:nvGrpSpPr>
        <p:grpSpPr>
          <a:xfrm>
            <a:off x="9589844" y="4912940"/>
            <a:ext cx="2577703" cy="320155"/>
            <a:chOff x="9062519" y="1142200"/>
            <a:chExt cx="2577703" cy="320154"/>
          </a:xfrm>
        </p:grpSpPr>
        <p:grpSp>
          <p:nvGrpSpPr>
            <p:cNvPr id="207" name="Group 283">
              <a:extLst>
                <a:ext uri="{FF2B5EF4-FFF2-40B4-BE49-F238E27FC236}">
                  <a16:creationId xmlns:a16="http://schemas.microsoft.com/office/drawing/2014/main" id="{79D5D393-9AEC-467A-8182-6C37FFD147E4}"/>
                </a:ext>
              </a:extLst>
            </p:cNvPr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209" name="Freeform 55">
                <a:extLst>
                  <a:ext uri="{FF2B5EF4-FFF2-40B4-BE49-F238E27FC236}">
                    <a16:creationId xmlns:a16="http://schemas.microsoft.com/office/drawing/2014/main" id="{21C121FE-7A5B-4EA1-AF77-585C83B1B6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0" name="Freeform 56">
                <a:extLst>
                  <a:ext uri="{FF2B5EF4-FFF2-40B4-BE49-F238E27FC236}">
                    <a16:creationId xmlns:a16="http://schemas.microsoft.com/office/drawing/2014/main" id="{01578422-F87F-406F-B6A9-25C85F90B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1" name="Freeform 57">
                <a:extLst>
                  <a:ext uri="{FF2B5EF4-FFF2-40B4-BE49-F238E27FC236}">
                    <a16:creationId xmlns:a16="http://schemas.microsoft.com/office/drawing/2014/main" id="{0D2314F3-8016-4B68-BF40-DF10C8C0F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2" name="Freeform 58">
                <a:extLst>
                  <a:ext uri="{FF2B5EF4-FFF2-40B4-BE49-F238E27FC236}">
                    <a16:creationId xmlns:a16="http://schemas.microsoft.com/office/drawing/2014/main" id="{AD51CE9C-2A1E-4B54-814C-DC2E9F888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3" name="Freeform 59">
                <a:extLst>
                  <a:ext uri="{FF2B5EF4-FFF2-40B4-BE49-F238E27FC236}">
                    <a16:creationId xmlns:a16="http://schemas.microsoft.com/office/drawing/2014/main" id="{6B5BBFC3-043D-4CFC-B0E5-1244A074F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p:grpSp>
        <p:sp>
          <p:nvSpPr>
            <p:cNvPr id="208" name="TextBox 289">
              <a:extLst>
                <a:ext uri="{FF2B5EF4-FFF2-40B4-BE49-F238E27FC236}">
                  <a16:creationId xmlns:a16="http://schemas.microsoft.com/office/drawing/2014/main" id="{A5B21903-AAD7-43A8-90BF-40FE5DF4CBE2}"/>
                </a:ext>
              </a:extLst>
            </p:cNvPr>
            <p:cNvSpPr txBox="1"/>
            <p:nvPr/>
          </p:nvSpPr>
          <p:spPr>
            <a:xfrm>
              <a:off x="9483879" y="1194554"/>
              <a:ext cx="2156343" cy="246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Fecha de Inicio </a:t>
              </a:r>
            </a:p>
          </p:txBody>
        </p:sp>
      </p:grpSp>
      <p:sp>
        <p:nvSpPr>
          <p:cNvPr id="214" name="TextBox 201">
            <a:extLst>
              <a:ext uri="{FF2B5EF4-FFF2-40B4-BE49-F238E27FC236}">
                <a16:creationId xmlns:a16="http://schemas.microsoft.com/office/drawing/2014/main" id="{E568BBC2-CB29-4BC7-9E54-92644BCCE1BD}"/>
              </a:ext>
            </a:extLst>
          </p:cNvPr>
          <p:cNvSpPr txBox="1"/>
          <p:nvPr/>
        </p:nvSpPr>
        <p:spPr>
          <a:xfrm>
            <a:off x="9587879" y="5473042"/>
            <a:ext cx="24910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2000" dirty="0" err="1">
                <a:solidFill>
                  <a:schemeClr val="accent2"/>
                </a:solidFill>
              </a:rPr>
              <a:t>Marzo</a:t>
            </a:r>
            <a:r>
              <a:rPr lang="en-GB" sz="2000" dirty="0">
                <a:solidFill>
                  <a:schemeClr val="accent2"/>
                </a:solidFill>
              </a:rPr>
              <a:t> 2018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031482" y="2879971"/>
            <a:ext cx="19982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Impacto Social Estimado </a:t>
            </a:r>
          </a:p>
          <a:p>
            <a:endParaRPr lang="es-MX" sz="1400" b="1" dirty="0"/>
          </a:p>
          <a:p>
            <a:r>
              <a:rPr lang="es-MX" sz="1400" b="1" dirty="0"/>
              <a:t>Sistema de Naciones Unidas que con sus proyectos relacionados en el territorio tienen proyectos que suman US$ 42,004.996.53</a:t>
            </a:r>
            <a:endParaRPr lang="es-GT" sz="1400" b="1" dirty="0"/>
          </a:p>
        </p:txBody>
      </p:sp>
    </p:spTree>
    <p:extLst>
      <p:ext uri="{BB962C8B-B14F-4D97-AF65-F5344CB8AC3E}">
        <p14:creationId xmlns:p14="http://schemas.microsoft.com/office/powerpoint/2010/main" val="357054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28542" y="170034"/>
            <a:ext cx="250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alibri Light" panose="020F0302020204030204" pitchFamily="34" charset="0"/>
              </a:rPr>
              <a:t>Simple Project Manager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857" y="386057"/>
            <a:ext cx="5181113" cy="522664"/>
          </a:xfrm>
        </p:spPr>
        <p:txBody>
          <a:bodyPr/>
          <a:lstStyle/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I. Análisis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del Presupuesto 2015-2018</a:t>
            </a:r>
            <a:endParaRPr lang="en-US" sz="20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4D9FFFE-2936-491C-9BB3-87379CE1F3D9}"/>
              </a:ext>
            </a:extLst>
          </p:cNvPr>
          <p:cNvGrpSpPr/>
          <p:nvPr/>
        </p:nvGrpSpPr>
        <p:grpSpPr>
          <a:xfrm>
            <a:off x="3594996" y="1071046"/>
            <a:ext cx="219523" cy="228976"/>
            <a:chOff x="2692400" y="3616326"/>
            <a:chExt cx="331788" cy="346075"/>
          </a:xfrm>
        </p:grpSpPr>
        <p:sp>
          <p:nvSpPr>
            <p:cNvPr id="86" name="Line 288">
              <a:extLst>
                <a:ext uri="{FF2B5EF4-FFF2-40B4-BE49-F238E27FC236}">
                  <a16:creationId xmlns:a16="http://schemas.microsoft.com/office/drawing/2014/main" id="{BFC32F7D-CD98-4DA0-B52F-03E7D2842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8600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0" name="Line 289">
              <a:extLst>
                <a:ext uri="{FF2B5EF4-FFF2-40B4-BE49-F238E27FC236}">
                  <a16:creationId xmlns:a16="http://schemas.microsoft.com/office/drawing/2014/main" id="{78EB434B-558A-4E12-96E7-931BFF534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500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4" name="Line 290">
              <a:extLst>
                <a:ext uri="{FF2B5EF4-FFF2-40B4-BE49-F238E27FC236}">
                  <a16:creationId xmlns:a16="http://schemas.microsoft.com/office/drawing/2014/main" id="{01846CF2-F610-4021-8007-5962C5467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7988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5" name="Freeform 291">
              <a:extLst>
                <a:ext uri="{FF2B5EF4-FFF2-40B4-BE49-F238E27FC236}">
                  <a16:creationId xmlns:a16="http://schemas.microsoft.com/office/drawing/2014/main" id="{59F13115-B0EF-4B0F-A754-648778197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400" y="3646488"/>
              <a:ext cx="331788" cy="315913"/>
            </a:xfrm>
            <a:custGeom>
              <a:avLst/>
              <a:gdLst>
                <a:gd name="T0" fmla="*/ 180 w 209"/>
                <a:gd name="T1" fmla="*/ 0 h 199"/>
                <a:gd name="T2" fmla="*/ 209 w 209"/>
                <a:gd name="T3" fmla="*/ 0 h 199"/>
                <a:gd name="T4" fmla="*/ 209 w 209"/>
                <a:gd name="T5" fmla="*/ 199 h 199"/>
                <a:gd name="T6" fmla="*/ 0 w 209"/>
                <a:gd name="T7" fmla="*/ 199 h 199"/>
                <a:gd name="T8" fmla="*/ 0 w 209"/>
                <a:gd name="T9" fmla="*/ 0 h 199"/>
                <a:gd name="T10" fmla="*/ 29 w 209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199">
                  <a:moveTo>
                    <a:pt x="180" y="0"/>
                  </a:moveTo>
                  <a:lnTo>
                    <a:pt x="209" y="0"/>
                  </a:lnTo>
                  <a:lnTo>
                    <a:pt x="209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6" name="Freeform 292">
              <a:extLst>
                <a:ext uri="{FF2B5EF4-FFF2-40B4-BE49-F238E27FC236}">
                  <a16:creationId xmlns:a16="http://schemas.microsoft.com/office/drawing/2014/main" id="{3B57513A-6E04-4BBC-8284-689DD195F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676651"/>
              <a:ext cx="239713" cy="241300"/>
            </a:xfrm>
            <a:custGeom>
              <a:avLst/>
              <a:gdLst>
                <a:gd name="T0" fmla="*/ 0 w 151"/>
                <a:gd name="T1" fmla="*/ 0 h 152"/>
                <a:gd name="T2" fmla="*/ 0 w 151"/>
                <a:gd name="T3" fmla="*/ 152 h 152"/>
                <a:gd name="T4" fmla="*/ 151 w 151"/>
                <a:gd name="T5" fmla="*/ 152 h 152"/>
                <a:gd name="T6" fmla="*/ 151 w 151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52">
                  <a:moveTo>
                    <a:pt x="0" y="0"/>
                  </a:moveTo>
                  <a:lnTo>
                    <a:pt x="0" y="152"/>
                  </a:lnTo>
                  <a:lnTo>
                    <a:pt x="151" y="152"/>
                  </a:lnTo>
                  <a:lnTo>
                    <a:pt x="151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7" name="Line 293">
              <a:extLst>
                <a:ext uri="{FF2B5EF4-FFF2-40B4-BE49-F238E27FC236}">
                  <a16:creationId xmlns:a16="http://schemas.microsoft.com/office/drawing/2014/main" id="{CA049B81-680B-46CB-9B66-9C88DE2B0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8763" y="3646488"/>
              <a:ext cx="365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8" name="Line 294">
              <a:extLst>
                <a:ext uri="{FF2B5EF4-FFF2-40B4-BE49-F238E27FC236}">
                  <a16:creationId xmlns:a16="http://schemas.microsoft.com/office/drawing/2014/main" id="{41A23FB7-57A8-41D1-B4CB-A07B33924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313" y="3646488"/>
              <a:ext cx="365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85DED6-B069-4A37-B375-10AF5FA9F06F}"/>
              </a:ext>
            </a:extLst>
          </p:cNvPr>
          <p:cNvGrpSpPr/>
          <p:nvPr/>
        </p:nvGrpSpPr>
        <p:grpSpPr>
          <a:xfrm>
            <a:off x="11520110" y="1036344"/>
            <a:ext cx="228976" cy="228976"/>
            <a:chOff x="8447088" y="5060951"/>
            <a:chExt cx="346075" cy="346075"/>
          </a:xfrm>
        </p:grpSpPr>
        <p:sp>
          <p:nvSpPr>
            <p:cNvPr id="104" name="Freeform 365">
              <a:extLst>
                <a:ext uri="{FF2B5EF4-FFF2-40B4-BE49-F238E27FC236}">
                  <a16:creationId xmlns:a16="http://schemas.microsoft.com/office/drawing/2014/main" id="{493FE6A8-C2BF-4EF9-AD83-D92FD6682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5121276"/>
              <a:ext cx="195263" cy="150813"/>
            </a:xfrm>
            <a:custGeom>
              <a:avLst/>
              <a:gdLst>
                <a:gd name="T0" fmla="*/ 123 w 123"/>
                <a:gd name="T1" fmla="*/ 95 h 95"/>
                <a:gd name="T2" fmla="*/ 123 w 123"/>
                <a:gd name="T3" fmla="*/ 19 h 95"/>
                <a:gd name="T4" fmla="*/ 52 w 123"/>
                <a:gd name="T5" fmla="*/ 19 h 95"/>
                <a:gd name="T6" fmla="*/ 42 w 123"/>
                <a:gd name="T7" fmla="*/ 0 h 95"/>
                <a:gd name="T8" fmla="*/ 0 w 123"/>
                <a:gd name="T9" fmla="*/ 0 h 95"/>
                <a:gd name="T10" fmla="*/ 0 w 123"/>
                <a:gd name="T1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95">
                  <a:moveTo>
                    <a:pt x="123" y="95"/>
                  </a:moveTo>
                  <a:lnTo>
                    <a:pt x="123" y="19"/>
                  </a:lnTo>
                  <a:lnTo>
                    <a:pt x="52" y="19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95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5" name="Freeform 366">
              <a:extLst>
                <a:ext uri="{FF2B5EF4-FFF2-40B4-BE49-F238E27FC236}">
                  <a16:creationId xmlns:a16="http://schemas.microsoft.com/office/drawing/2014/main" id="{A02FA930-89AC-4CB8-B9ED-D53FF5249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7575" y="5091113"/>
              <a:ext cx="165100" cy="30163"/>
            </a:xfrm>
            <a:custGeom>
              <a:avLst/>
              <a:gdLst>
                <a:gd name="T0" fmla="*/ 104 w 104"/>
                <a:gd name="T1" fmla="*/ 19 h 19"/>
                <a:gd name="T2" fmla="*/ 52 w 104"/>
                <a:gd name="T3" fmla="*/ 19 h 19"/>
                <a:gd name="T4" fmla="*/ 43 w 104"/>
                <a:gd name="T5" fmla="*/ 0 h 19"/>
                <a:gd name="T6" fmla="*/ 0 w 10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9">
                  <a:moveTo>
                    <a:pt x="104" y="19"/>
                  </a:moveTo>
                  <a:lnTo>
                    <a:pt x="52" y="19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6" name="Freeform 367">
              <a:extLst>
                <a:ext uri="{FF2B5EF4-FFF2-40B4-BE49-F238E27FC236}">
                  <a16:creationId xmlns:a16="http://schemas.microsoft.com/office/drawing/2014/main" id="{55CC26BA-27C9-44E7-AE5D-31FBC7E4B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3450" y="5060951"/>
              <a:ext cx="134938" cy="30163"/>
            </a:xfrm>
            <a:custGeom>
              <a:avLst/>
              <a:gdLst>
                <a:gd name="T0" fmla="*/ 85 w 85"/>
                <a:gd name="T1" fmla="*/ 19 h 19"/>
                <a:gd name="T2" fmla="*/ 52 w 85"/>
                <a:gd name="T3" fmla="*/ 19 h 19"/>
                <a:gd name="T4" fmla="*/ 42 w 85"/>
                <a:gd name="T5" fmla="*/ 0 h 19"/>
                <a:gd name="T6" fmla="*/ 0 w 85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9">
                  <a:moveTo>
                    <a:pt x="85" y="19"/>
                  </a:moveTo>
                  <a:lnTo>
                    <a:pt x="52" y="19"/>
                  </a:lnTo>
                  <a:lnTo>
                    <a:pt x="42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7" name="Freeform 368">
              <a:extLst>
                <a:ext uri="{FF2B5EF4-FFF2-40B4-BE49-F238E27FC236}">
                  <a16:creationId xmlns:a16="http://schemas.microsoft.com/office/drawing/2014/main" id="{E1F523BB-7165-42B8-805A-0D5ED816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5302251"/>
              <a:ext cx="346075" cy="104775"/>
            </a:xfrm>
            <a:custGeom>
              <a:avLst/>
              <a:gdLst>
                <a:gd name="T0" fmla="*/ 92 w 92"/>
                <a:gd name="T1" fmla="*/ 28 h 28"/>
                <a:gd name="T2" fmla="*/ 0 w 92"/>
                <a:gd name="T3" fmla="*/ 28 h 28"/>
                <a:gd name="T4" fmla="*/ 0 w 92"/>
                <a:gd name="T5" fmla="*/ 0 h 28"/>
                <a:gd name="T6" fmla="*/ 30 w 92"/>
                <a:gd name="T7" fmla="*/ 0 h 28"/>
                <a:gd name="T8" fmla="*/ 30 w 92"/>
                <a:gd name="T9" fmla="*/ 4 h 28"/>
                <a:gd name="T10" fmla="*/ 38 w 92"/>
                <a:gd name="T11" fmla="*/ 12 h 28"/>
                <a:gd name="T12" fmla="*/ 56 w 92"/>
                <a:gd name="T13" fmla="*/ 12 h 28"/>
                <a:gd name="T14" fmla="*/ 64 w 92"/>
                <a:gd name="T15" fmla="*/ 4 h 28"/>
                <a:gd name="T16" fmla="*/ 64 w 92"/>
                <a:gd name="T17" fmla="*/ 0 h 28"/>
                <a:gd name="T18" fmla="*/ 92 w 92"/>
                <a:gd name="T19" fmla="*/ 0 h 28"/>
                <a:gd name="T20" fmla="*/ 92 w 92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28">
                  <a:moveTo>
                    <a:pt x="92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8"/>
                    <a:pt x="34" y="12"/>
                    <a:pt x="38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0" y="12"/>
                    <a:pt x="64" y="8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92" y="28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8" name="Freeform 369">
              <a:extLst>
                <a:ext uri="{FF2B5EF4-FFF2-40B4-BE49-F238E27FC236}">
                  <a16:creationId xmlns:a16="http://schemas.microsoft.com/office/drawing/2014/main" id="{83AEFE35-0942-4699-ADD5-1FF2EB83F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5211763"/>
              <a:ext cx="76200" cy="90488"/>
            </a:xfrm>
            <a:custGeom>
              <a:avLst/>
              <a:gdLst>
                <a:gd name="T0" fmla="*/ 0 w 48"/>
                <a:gd name="T1" fmla="*/ 57 h 57"/>
                <a:gd name="T2" fmla="*/ 33 w 48"/>
                <a:gd name="T3" fmla="*/ 0 h 57"/>
                <a:gd name="T4" fmla="*/ 48 w 48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7">
                  <a:moveTo>
                    <a:pt x="0" y="57"/>
                  </a:moveTo>
                  <a:lnTo>
                    <a:pt x="33" y="0"/>
                  </a:lnTo>
                  <a:lnTo>
                    <a:pt x="48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9" name="Freeform 370">
              <a:extLst>
                <a:ext uri="{FF2B5EF4-FFF2-40B4-BE49-F238E27FC236}">
                  <a16:creationId xmlns:a16="http://schemas.microsoft.com/office/drawing/2014/main" id="{33CDBE5D-A7CA-4BA6-9B57-5101140E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8550" y="5211763"/>
              <a:ext cx="74613" cy="90488"/>
            </a:xfrm>
            <a:custGeom>
              <a:avLst/>
              <a:gdLst>
                <a:gd name="T0" fmla="*/ 0 w 47"/>
                <a:gd name="T1" fmla="*/ 0 h 57"/>
                <a:gd name="T2" fmla="*/ 14 w 47"/>
                <a:gd name="T3" fmla="*/ 0 h 57"/>
                <a:gd name="T4" fmla="*/ 47 w 47"/>
                <a:gd name="T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7">
                  <a:moveTo>
                    <a:pt x="0" y="0"/>
                  </a:moveTo>
                  <a:lnTo>
                    <a:pt x="14" y="0"/>
                  </a:lnTo>
                  <a:lnTo>
                    <a:pt x="47" y="5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10" name="Freeform 371">
              <a:extLst>
                <a:ext uri="{FF2B5EF4-FFF2-40B4-BE49-F238E27FC236}">
                  <a16:creationId xmlns:a16="http://schemas.microsoft.com/office/drawing/2014/main" id="{4AC57021-72F1-4BFB-86B0-E34369649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3613" y="5181601"/>
              <a:ext cx="88900" cy="90488"/>
            </a:xfrm>
            <a:custGeom>
              <a:avLst/>
              <a:gdLst>
                <a:gd name="T0" fmla="*/ 16 w 24"/>
                <a:gd name="T1" fmla="*/ 13 h 24"/>
                <a:gd name="T2" fmla="*/ 19 w 24"/>
                <a:gd name="T3" fmla="*/ 7 h 24"/>
                <a:gd name="T4" fmla="*/ 12 w 24"/>
                <a:gd name="T5" fmla="*/ 0 h 24"/>
                <a:gd name="T6" fmla="*/ 5 w 24"/>
                <a:gd name="T7" fmla="*/ 7 h 24"/>
                <a:gd name="T8" fmla="*/ 8 w 24"/>
                <a:gd name="T9" fmla="*/ 13 h 24"/>
                <a:gd name="T10" fmla="*/ 0 w 24"/>
                <a:gd name="T11" fmla="*/ 24 h 24"/>
                <a:gd name="T12" fmla="*/ 24 w 24"/>
                <a:gd name="T13" fmla="*/ 24 h 24"/>
                <a:gd name="T14" fmla="*/ 16 w 24"/>
                <a:gd name="T15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4">
                  <a:moveTo>
                    <a:pt x="16" y="13"/>
                  </a:moveTo>
                  <a:cubicBezTo>
                    <a:pt x="18" y="11"/>
                    <a:pt x="19" y="9"/>
                    <a:pt x="19" y="7"/>
                  </a:cubicBezTo>
                  <a:cubicBezTo>
                    <a:pt x="19" y="3"/>
                    <a:pt x="16" y="0"/>
                    <a:pt x="12" y="0"/>
                  </a:cubicBezTo>
                  <a:cubicBezTo>
                    <a:pt x="8" y="0"/>
                    <a:pt x="5" y="3"/>
                    <a:pt x="5" y="7"/>
                  </a:cubicBezTo>
                  <a:cubicBezTo>
                    <a:pt x="5" y="9"/>
                    <a:pt x="6" y="11"/>
                    <a:pt x="8" y="13"/>
                  </a:cubicBezTo>
                  <a:cubicBezTo>
                    <a:pt x="3" y="14"/>
                    <a:pt x="0" y="17"/>
                    <a:pt x="0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17"/>
                    <a:pt x="21" y="14"/>
                    <a:pt x="16" y="13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 sz="2399"/>
          </a:p>
        </p:txBody>
      </p:sp>
      <p:grpSp>
        <p:nvGrpSpPr>
          <p:cNvPr id="146" name="Group 298">
            <a:extLst>
              <a:ext uri="{FF2B5EF4-FFF2-40B4-BE49-F238E27FC236}">
                <a16:creationId xmlns:a16="http://schemas.microsoft.com/office/drawing/2014/main" id="{A5C91CD4-542D-49E6-A605-64D1D2B33A42}"/>
              </a:ext>
            </a:extLst>
          </p:cNvPr>
          <p:cNvGrpSpPr/>
          <p:nvPr/>
        </p:nvGrpSpPr>
        <p:grpSpPr>
          <a:xfrm>
            <a:off x="9459220" y="488317"/>
            <a:ext cx="2577703" cy="320155"/>
            <a:chOff x="9062519" y="1142200"/>
            <a:chExt cx="2577703" cy="320154"/>
          </a:xfrm>
        </p:grpSpPr>
        <p:grpSp>
          <p:nvGrpSpPr>
            <p:cNvPr id="147" name="Group 283">
              <a:extLst>
                <a:ext uri="{FF2B5EF4-FFF2-40B4-BE49-F238E27FC236}">
                  <a16:creationId xmlns:a16="http://schemas.microsoft.com/office/drawing/2014/main" id="{79D5D393-9AEC-467A-8182-6C37FFD147E4}"/>
                </a:ext>
              </a:extLst>
            </p:cNvPr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149" name="Freeform 55">
                <a:extLst>
                  <a:ext uri="{FF2B5EF4-FFF2-40B4-BE49-F238E27FC236}">
                    <a16:creationId xmlns:a16="http://schemas.microsoft.com/office/drawing/2014/main" id="{21C121FE-7A5B-4EA1-AF77-585C83B1B6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150" name="Freeform 56">
                <a:extLst>
                  <a:ext uri="{FF2B5EF4-FFF2-40B4-BE49-F238E27FC236}">
                    <a16:creationId xmlns:a16="http://schemas.microsoft.com/office/drawing/2014/main" id="{01578422-F87F-406F-B6A9-25C85F90B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151" name="Freeform 57">
                <a:extLst>
                  <a:ext uri="{FF2B5EF4-FFF2-40B4-BE49-F238E27FC236}">
                    <a16:creationId xmlns:a16="http://schemas.microsoft.com/office/drawing/2014/main" id="{0D2314F3-8016-4B68-BF40-DF10C8C0F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152" name="Freeform 58">
                <a:extLst>
                  <a:ext uri="{FF2B5EF4-FFF2-40B4-BE49-F238E27FC236}">
                    <a16:creationId xmlns:a16="http://schemas.microsoft.com/office/drawing/2014/main" id="{AD51CE9C-2A1E-4B54-814C-DC2E9F888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162" name="Freeform 59">
                <a:extLst>
                  <a:ext uri="{FF2B5EF4-FFF2-40B4-BE49-F238E27FC236}">
                    <a16:creationId xmlns:a16="http://schemas.microsoft.com/office/drawing/2014/main" id="{6B5BBFC3-043D-4CFC-B0E5-1244A074F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p:grpSp>
        <p:sp>
          <p:nvSpPr>
            <p:cNvPr id="148" name="TextBox 289">
              <a:extLst>
                <a:ext uri="{FF2B5EF4-FFF2-40B4-BE49-F238E27FC236}">
                  <a16:creationId xmlns:a16="http://schemas.microsoft.com/office/drawing/2014/main" id="{A5B21903-AAD7-43A8-90BF-40FE5DF4CBE2}"/>
                </a:ext>
              </a:extLst>
            </p:cNvPr>
            <p:cNvSpPr txBox="1"/>
            <p:nvPr/>
          </p:nvSpPr>
          <p:spPr>
            <a:xfrm>
              <a:off x="9483879" y="1194554"/>
              <a:ext cx="2156343" cy="246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Consideraciones</a:t>
              </a:r>
            </a:p>
          </p:txBody>
        </p:sp>
      </p:grpSp>
      <p:sp>
        <p:nvSpPr>
          <p:cNvPr id="163" name="TextBox 132">
            <a:extLst>
              <a:ext uri="{FF2B5EF4-FFF2-40B4-BE49-F238E27FC236}">
                <a16:creationId xmlns:a16="http://schemas.microsoft.com/office/drawing/2014/main" id="{2EB2C6A5-F4E5-442D-B6CF-FD321B1C1E6F}"/>
              </a:ext>
            </a:extLst>
          </p:cNvPr>
          <p:cNvSpPr txBox="1"/>
          <p:nvPr/>
        </p:nvSpPr>
        <p:spPr>
          <a:xfrm>
            <a:off x="9740822" y="2206752"/>
            <a:ext cx="9650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>
                <a:solidFill>
                  <a:schemeClr val="bg1"/>
                </a:solidFill>
              </a:rPr>
              <a:t>DIRECTOS</a:t>
            </a:r>
            <a:endParaRPr lang="en-IN" sz="1600" b="1">
              <a:solidFill>
                <a:schemeClr val="bg1"/>
              </a:solidFill>
            </a:endParaRPr>
          </a:p>
        </p:txBody>
      </p:sp>
      <p:sp>
        <p:nvSpPr>
          <p:cNvPr id="164" name="TextBox 132">
            <a:extLst>
              <a:ext uri="{FF2B5EF4-FFF2-40B4-BE49-F238E27FC236}">
                <a16:creationId xmlns:a16="http://schemas.microsoft.com/office/drawing/2014/main" id="{2EB2C6A5-F4E5-442D-B6CF-FD321B1C1E6F}"/>
              </a:ext>
            </a:extLst>
          </p:cNvPr>
          <p:cNvSpPr txBox="1"/>
          <p:nvPr/>
        </p:nvSpPr>
        <p:spPr>
          <a:xfrm>
            <a:off x="10990958" y="2212067"/>
            <a:ext cx="1081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>
                <a:solidFill>
                  <a:schemeClr val="bg1"/>
                </a:solidFill>
              </a:rPr>
              <a:t>INDIRECTOS</a:t>
            </a:r>
            <a:endParaRPr lang="en-IN" sz="1600" b="1">
              <a:solidFill>
                <a:schemeClr val="bg1"/>
              </a:solidFill>
            </a:endParaRPr>
          </a:p>
        </p:txBody>
      </p: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 flipH="1" flipV="1">
            <a:off x="9334772" y="548680"/>
            <a:ext cx="38218" cy="59035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0" y="1412776"/>
            <a:ext cx="2998068" cy="5226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Indicadores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82388" y="3549529"/>
            <a:ext cx="2258045" cy="1055608"/>
          </a:xfrm>
          <a:prstGeom prst="round2DiagRect">
            <a:avLst/>
          </a:prstGeom>
          <a:noFill/>
          <a:ln w="28575"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GT" sz="1400" dirty="0">
                <a:latin typeface="Arial" panose="020B0604020202020204" pitchFamily="34" charset="0"/>
                <a:cs typeface="Arial" panose="020B0604020202020204" pitchFamily="34" charset="0"/>
              </a:rPr>
              <a:t> Promedio de Presupuesto para Asuntos Económicos 72%; Q.269,4 millones</a:t>
            </a:r>
          </a:p>
        </p:txBody>
      </p:sp>
      <p:sp>
        <p:nvSpPr>
          <p:cNvPr id="184" name="183 CuadroTexto"/>
          <p:cNvSpPr txBox="1"/>
          <p:nvPr/>
        </p:nvSpPr>
        <p:spPr>
          <a:xfrm>
            <a:off x="295838" y="2079270"/>
            <a:ext cx="2258045" cy="1055608"/>
          </a:xfrm>
          <a:prstGeom prst="round2DiagRect">
            <a:avLst/>
          </a:prstGeom>
          <a:noFill/>
          <a:ln w="28575"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GT" sz="1400" dirty="0">
                <a:latin typeface="Arial" panose="020B0604020202020204" pitchFamily="34" charset="0"/>
                <a:cs typeface="Arial" panose="020B0604020202020204" pitchFamily="34" charset="0"/>
              </a:rPr>
              <a:t>Finalidad de presupuesto con mayor monto asignado: Asuntos Económicos</a:t>
            </a:r>
          </a:p>
        </p:txBody>
      </p:sp>
      <p:sp>
        <p:nvSpPr>
          <p:cNvPr id="185" name="184 CuadroTexto"/>
          <p:cNvSpPr txBox="1"/>
          <p:nvPr/>
        </p:nvSpPr>
        <p:spPr>
          <a:xfrm>
            <a:off x="247416" y="5082366"/>
            <a:ext cx="2258045" cy="578882"/>
          </a:xfrm>
          <a:prstGeom prst="round2DiagRect">
            <a:avLst/>
          </a:prstGeom>
          <a:noFill/>
          <a:ln w="28575"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GT" sz="1400" dirty="0">
                <a:latin typeface="Arial" panose="020B0604020202020204" pitchFamily="34" charset="0"/>
                <a:cs typeface="Arial" panose="020B0604020202020204" pitchFamily="34" charset="0"/>
              </a:rPr>
              <a:t>Asignado  2018: 76%; Q. 287,46</a:t>
            </a:r>
          </a:p>
        </p:txBody>
      </p:sp>
      <p:cxnSp>
        <p:nvCxnSpPr>
          <p:cNvPr id="186" name="Straight Connector 305">
            <a:extLst>
              <a:ext uri="{FF2B5EF4-FFF2-40B4-BE49-F238E27FC236}">
                <a16:creationId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 flipH="1" flipV="1">
            <a:off x="2950733" y="530845"/>
            <a:ext cx="38218" cy="59035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 redondeado"/>
          <p:cNvSpPr/>
          <p:nvPr/>
        </p:nvSpPr>
        <p:spPr>
          <a:xfrm>
            <a:off x="9448158" y="908721"/>
            <a:ext cx="2624676" cy="5400599"/>
          </a:xfrm>
          <a:prstGeom prst="roundRect">
            <a:avLst>
              <a:gd name="adj" fmla="val 107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80977" indent="-180977">
              <a:buFont typeface="Arial" panose="020B0604020202020204" pitchFamily="34" charset="0"/>
              <a:buChar char="•"/>
            </a:pPr>
            <a:r>
              <a:rPr lang="es-GT" sz="2399" dirty="0"/>
              <a:t>El presupuesto del Ministerio de Economía esta enfocado en mas del 70% a la cubrir y atender los asuntos económicos comerciales y laborales del país.</a:t>
            </a:r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2608"/>
            <a:ext cx="1402333" cy="1402333"/>
          </a:xfrm>
          <a:prstGeom prst="rect">
            <a:avLst/>
          </a:prstGeom>
        </p:spPr>
      </p:pic>
      <p:pic>
        <p:nvPicPr>
          <p:cNvPr id="8" name="Imagen 7" descr="grafica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556792"/>
            <a:ext cx="359699" cy="374424"/>
          </a:xfrm>
          <a:prstGeom prst="rect">
            <a:avLst/>
          </a:prstGeom>
        </p:spPr>
      </p:pic>
      <p:graphicFrame>
        <p:nvGraphicFramePr>
          <p:cNvPr id="42" name="Gráfico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336985"/>
              </p:ext>
            </p:extLst>
          </p:nvPr>
        </p:nvGraphicFramePr>
        <p:xfrm>
          <a:off x="3203685" y="1036344"/>
          <a:ext cx="6001895" cy="4624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290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graficas-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2" y="692696"/>
            <a:ext cx="5595741" cy="587994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28542" y="170034"/>
            <a:ext cx="250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alibri Light" panose="020F0302020204030204" pitchFamily="34" charset="0"/>
              </a:rPr>
              <a:t>Simple Project Manager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857" y="386057"/>
            <a:ext cx="5181113" cy="522664"/>
          </a:xfrm>
        </p:spPr>
        <p:txBody>
          <a:bodyPr/>
          <a:lstStyle/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I. Análisis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del Presupuesto 2015-2018</a:t>
            </a:r>
            <a:endParaRPr lang="en-US" sz="20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4D9FFFE-2936-491C-9BB3-87379CE1F3D9}"/>
              </a:ext>
            </a:extLst>
          </p:cNvPr>
          <p:cNvGrpSpPr/>
          <p:nvPr/>
        </p:nvGrpSpPr>
        <p:grpSpPr>
          <a:xfrm>
            <a:off x="3594996" y="1071046"/>
            <a:ext cx="219523" cy="228976"/>
            <a:chOff x="2692400" y="3616326"/>
            <a:chExt cx="331788" cy="346075"/>
          </a:xfrm>
        </p:grpSpPr>
        <p:sp>
          <p:nvSpPr>
            <p:cNvPr id="86" name="Line 288">
              <a:extLst>
                <a:ext uri="{FF2B5EF4-FFF2-40B4-BE49-F238E27FC236}">
                  <a16:creationId xmlns:a16="http://schemas.microsoft.com/office/drawing/2014/main" id="{BFC32F7D-CD98-4DA0-B52F-03E7D2842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8600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0" name="Line 289">
              <a:extLst>
                <a:ext uri="{FF2B5EF4-FFF2-40B4-BE49-F238E27FC236}">
                  <a16:creationId xmlns:a16="http://schemas.microsoft.com/office/drawing/2014/main" id="{78EB434B-558A-4E12-96E7-931BFF534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500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4" name="Line 290">
              <a:extLst>
                <a:ext uri="{FF2B5EF4-FFF2-40B4-BE49-F238E27FC236}">
                  <a16:creationId xmlns:a16="http://schemas.microsoft.com/office/drawing/2014/main" id="{01846CF2-F610-4021-8007-5962C5467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7988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5" name="Freeform 291">
              <a:extLst>
                <a:ext uri="{FF2B5EF4-FFF2-40B4-BE49-F238E27FC236}">
                  <a16:creationId xmlns:a16="http://schemas.microsoft.com/office/drawing/2014/main" id="{59F13115-B0EF-4B0F-A754-648778197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400" y="3646488"/>
              <a:ext cx="331788" cy="315913"/>
            </a:xfrm>
            <a:custGeom>
              <a:avLst/>
              <a:gdLst>
                <a:gd name="T0" fmla="*/ 180 w 209"/>
                <a:gd name="T1" fmla="*/ 0 h 199"/>
                <a:gd name="T2" fmla="*/ 209 w 209"/>
                <a:gd name="T3" fmla="*/ 0 h 199"/>
                <a:gd name="T4" fmla="*/ 209 w 209"/>
                <a:gd name="T5" fmla="*/ 199 h 199"/>
                <a:gd name="T6" fmla="*/ 0 w 209"/>
                <a:gd name="T7" fmla="*/ 199 h 199"/>
                <a:gd name="T8" fmla="*/ 0 w 209"/>
                <a:gd name="T9" fmla="*/ 0 h 199"/>
                <a:gd name="T10" fmla="*/ 29 w 209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199">
                  <a:moveTo>
                    <a:pt x="180" y="0"/>
                  </a:moveTo>
                  <a:lnTo>
                    <a:pt x="209" y="0"/>
                  </a:lnTo>
                  <a:lnTo>
                    <a:pt x="209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6" name="Freeform 292">
              <a:extLst>
                <a:ext uri="{FF2B5EF4-FFF2-40B4-BE49-F238E27FC236}">
                  <a16:creationId xmlns:a16="http://schemas.microsoft.com/office/drawing/2014/main" id="{3B57513A-6E04-4BBC-8284-689DD195F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676651"/>
              <a:ext cx="239713" cy="241300"/>
            </a:xfrm>
            <a:custGeom>
              <a:avLst/>
              <a:gdLst>
                <a:gd name="T0" fmla="*/ 0 w 151"/>
                <a:gd name="T1" fmla="*/ 0 h 152"/>
                <a:gd name="T2" fmla="*/ 0 w 151"/>
                <a:gd name="T3" fmla="*/ 152 h 152"/>
                <a:gd name="T4" fmla="*/ 151 w 151"/>
                <a:gd name="T5" fmla="*/ 152 h 152"/>
                <a:gd name="T6" fmla="*/ 151 w 151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52">
                  <a:moveTo>
                    <a:pt x="0" y="0"/>
                  </a:moveTo>
                  <a:lnTo>
                    <a:pt x="0" y="152"/>
                  </a:lnTo>
                  <a:lnTo>
                    <a:pt x="151" y="152"/>
                  </a:lnTo>
                  <a:lnTo>
                    <a:pt x="151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7" name="Line 293">
              <a:extLst>
                <a:ext uri="{FF2B5EF4-FFF2-40B4-BE49-F238E27FC236}">
                  <a16:creationId xmlns:a16="http://schemas.microsoft.com/office/drawing/2014/main" id="{CA049B81-680B-46CB-9B66-9C88DE2B0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8763" y="3646488"/>
              <a:ext cx="365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8" name="Line 294">
              <a:extLst>
                <a:ext uri="{FF2B5EF4-FFF2-40B4-BE49-F238E27FC236}">
                  <a16:creationId xmlns:a16="http://schemas.microsoft.com/office/drawing/2014/main" id="{41A23FB7-57A8-41D1-B4CB-A07B33924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313" y="3646488"/>
              <a:ext cx="365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85DED6-B069-4A37-B375-10AF5FA9F06F}"/>
              </a:ext>
            </a:extLst>
          </p:cNvPr>
          <p:cNvGrpSpPr/>
          <p:nvPr/>
        </p:nvGrpSpPr>
        <p:grpSpPr>
          <a:xfrm>
            <a:off x="11520110" y="1036344"/>
            <a:ext cx="228976" cy="228976"/>
            <a:chOff x="8447088" y="5060951"/>
            <a:chExt cx="346075" cy="346075"/>
          </a:xfrm>
        </p:grpSpPr>
        <p:sp>
          <p:nvSpPr>
            <p:cNvPr id="104" name="Freeform 365">
              <a:extLst>
                <a:ext uri="{FF2B5EF4-FFF2-40B4-BE49-F238E27FC236}">
                  <a16:creationId xmlns:a16="http://schemas.microsoft.com/office/drawing/2014/main" id="{493FE6A8-C2BF-4EF9-AD83-D92FD6682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5121276"/>
              <a:ext cx="195263" cy="150813"/>
            </a:xfrm>
            <a:custGeom>
              <a:avLst/>
              <a:gdLst>
                <a:gd name="T0" fmla="*/ 123 w 123"/>
                <a:gd name="T1" fmla="*/ 95 h 95"/>
                <a:gd name="T2" fmla="*/ 123 w 123"/>
                <a:gd name="T3" fmla="*/ 19 h 95"/>
                <a:gd name="T4" fmla="*/ 52 w 123"/>
                <a:gd name="T5" fmla="*/ 19 h 95"/>
                <a:gd name="T6" fmla="*/ 42 w 123"/>
                <a:gd name="T7" fmla="*/ 0 h 95"/>
                <a:gd name="T8" fmla="*/ 0 w 123"/>
                <a:gd name="T9" fmla="*/ 0 h 95"/>
                <a:gd name="T10" fmla="*/ 0 w 123"/>
                <a:gd name="T1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95">
                  <a:moveTo>
                    <a:pt x="123" y="95"/>
                  </a:moveTo>
                  <a:lnTo>
                    <a:pt x="123" y="19"/>
                  </a:lnTo>
                  <a:lnTo>
                    <a:pt x="52" y="19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95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5" name="Freeform 366">
              <a:extLst>
                <a:ext uri="{FF2B5EF4-FFF2-40B4-BE49-F238E27FC236}">
                  <a16:creationId xmlns:a16="http://schemas.microsoft.com/office/drawing/2014/main" id="{A02FA930-89AC-4CB8-B9ED-D53FF5249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7575" y="5091113"/>
              <a:ext cx="165100" cy="30163"/>
            </a:xfrm>
            <a:custGeom>
              <a:avLst/>
              <a:gdLst>
                <a:gd name="T0" fmla="*/ 104 w 104"/>
                <a:gd name="T1" fmla="*/ 19 h 19"/>
                <a:gd name="T2" fmla="*/ 52 w 104"/>
                <a:gd name="T3" fmla="*/ 19 h 19"/>
                <a:gd name="T4" fmla="*/ 43 w 104"/>
                <a:gd name="T5" fmla="*/ 0 h 19"/>
                <a:gd name="T6" fmla="*/ 0 w 10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9">
                  <a:moveTo>
                    <a:pt x="104" y="19"/>
                  </a:moveTo>
                  <a:lnTo>
                    <a:pt x="52" y="19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6" name="Freeform 367">
              <a:extLst>
                <a:ext uri="{FF2B5EF4-FFF2-40B4-BE49-F238E27FC236}">
                  <a16:creationId xmlns:a16="http://schemas.microsoft.com/office/drawing/2014/main" id="{55CC26BA-27C9-44E7-AE5D-31FBC7E4B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3450" y="5060951"/>
              <a:ext cx="134938" cy="30163"/>
            </a:xfrm>
            <a:custGeom>
              <a:avLst/>
              <a:gdLst>
                <a:gd name="T0" fmla="*/ 85 w 85"/>
                <a:gd name="T1" fmla="*/ 19 h 19"/>
                <a:gd name="T2" fmla="*/ 52 w 85"/>
                <a:gd name="T3" fmla="*/ 19 h 19"/>
                <a:gd name="T4" fmla="*/ 42 w 85"/>
                <a:gd name="T5" fmla="*/ 0 h 19"/>
                <a:gd name="T6" fmla="*/ 0 w 85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9">
                  <a:moveTo>
                    <a:pt x="85" y="19"/>
                  </a:moveTo>
                  <a:lnTo>
                    <a:pt x="52" y="19"/>
                  </a:lnTo>
                  <a:lnTo>
                    <a:pt x="42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7" name="Freeform 368">
              <a:extLst>
                <a:ext uri="{FF2B5EF4-FFF2-40B4-BE49-F238E27FC236}">
                  <a16:creationId xmlns:a16="http://schemas.microsoft.com/office/drawing/2014/main" id="{E1F523BB-7165-42B8-805A-0D5ED816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5302251"/>
              <a:ext cx="346075" cy="104775"/>
            </a:xfrm>
            <a:custGeom>
              <a:avLst/>
              <a:gdLst>
                <a:gd name="T0" fmla="*/ 92 w 92"/>
                <a:gd name="T1" fmla="*/ 28 h 28"/>
                <a:gd name="T2" fmla="*/ 0 w 92"/>
                <a:gd name="T3" fmla="*/ 28 h 28"/>
                <a:gd name="T4" fmla="*/ 0 w 92"/>
                <a:gd name="T5" fmla="*/ 0 h 28"/>
                <a:gd name="T6" fmla="*/ 30 w 92"/>
                <a:gd name="T7" fmla="*/ 0 h 28"/>
                <a:gd name="T8" fmla="*/ 30 w 92"/>
                <a:gd name="T9" fmla="*/ 4 h 28"/>
                <a:gd name="T10" fmla="*/ 38 w 92"/>
                <a:gd name="T11" fmla="*/ 12 h 28"/>
                <a:gd name="T12" fmla="*/ 56 w 92"/>
                <a:gd name="T13" fmla="*/ 12 h 28"/>
                <a:gd name="T14" fmla="*/ 64 w 92"/>
                <a:gd name="T15" fmla="*/ 4 h 28"/>
                <a:gd name="T16" fmla="*/ 64 w 92"/>
                <a:gd name="T17" fmla="*/ 0 h 28"/>
                <a:gd name="T18" fmla="*/ 92 w 92"/>
                <a:gd name="T19" fmla="*/ 0 h 28"/>
                <a:gd name="T20" fmla="*/ 92 w 92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28">
                  <a:moveTo>
                    <a:pt x="92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8"/>
                    <a:pt x="34" y="12"/>
                    <a:pt x="38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0" y="12"/>
                    <a:pt x="64" y="8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92" y="28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8" name="Freeform 369">
              <a:extLst>
                <a:ext uri="{FF2B5EF4-FFF2-40B4-BE49-F238E27FC236}">
                  <a16:creationId xmlns:a16="http://schemas.microsoft.com/office/drawing/2014/main" id="{83AEFE35-0942-4699-ADD5-1FF2EB83F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5211763"/>
              <a:ext cx="76200" cy="90488"/>
            </a:xfrm>
            <a:custGeom>
              <a:avLst/>
              <a:gdLst>
                <a:gd name="T0" fmla="*/ 0 w 48"/>
                <a:gd name="T1" fmla="*/ 57 h 57"/>
                <a:gd name="T2" fmla="*/ 33 w 48"/>
                <a:gd name="T3" fmla="*/ 0 h 57"/>
                <a:gd name="T4" fmla="*/ 48 w 48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7">
                  <a:moveTo>
                    <a:pt x="0" y="57"/>
                  </a:moveTo>
                  <a:lnTo>
                    <a:pt x="33" y="0"/>
                  </a:lnTo>
                  <a:lnTo>
                    <a:pt x="48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9" name="Freeform 370">
              <a:extLst>
                <a:ext uri="{FF2B5EF4-FFF2-40B4-BE49-F238E27FC236}">
                  <a16:creationId xmlns:a16="http://schemas.microsoft.com/office/drawing/2014/main" id="{33CDBE5D-A7CA-4BA6-9B57-5101140E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8550" y="5211763"/>
              <a:ext cx="74613" cy="90488"/>
            </a:xfrm>
            <a:custGeom>
              <a:avLst/>
              <a:gdLst>
                <a:gd name="T0" fmla="*/ 0 w 47"/>
                <a:gd name="T1" fmla="*/ 0 h 57"/>
                <a:gd name="T2" fmla="*/ 14 w 47"/>
                <a:gd name="T3" fmla="*/ 0 h 57"/>
                <a:gd name="T4" fmla="*/ 47 w 47"/>
                <a:gd name="T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7">
                  <a:moveTo>
                    <a:pt x="0" y="0"/>
                  </a:moveTo>
                  <a:lnTo>
                    <a:pt x="14" y="0"/>
                  </a:lnTo>
                  <a:lnTo>
                    <a:pt x="47" y="5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10" name="Freeform 371">
              <a:extLst>
                <a:ext uri="{FF2B5EF4-FFF2-40B4-BE49-F238E27FC236}">
                  <a16:creationId xmlns:a16="http://schemas.microsoft.com/office/drawing/2014/main" id="{4AC57021-72F1-4BFB-86B0-E34369649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3613" y="5181601"/>
              <a:ext cx="88900" cy="90488"/>
            </a:xfrm>
            <a:custGeom>
              <a:avLst/>
              <a:gdLst>
                <a:gd name="T0" fmla="*/ 16 w 24"/>
                <a:gd name="T1" fmla="*/ 13 h 24"/>
                <a:gd name="T2" fmla="*/ 19 w 24"/>
                <a:gd name="T3" fmla="*/ 7 h 24"/>
                <a:gd name="T4" fmla="*/ 12 w 24"/>
                <a:gd name="T5" fmla="*/ 0 h 24"/>
                <a:gd name="T6" fmla="*/ 5 w 24"/>
                <a:gd name="T7" fmla="*/ 7 h 24"/>
                <a:gd name="T8" fmla="*/ 8 w 24"/>
                <a:gd name="T9" fmla="*/ 13 h 24"/>
                <a:gd name="T10" fmla="*/ 0 w 24"/>
                <a:gd name="T11" fmla="*/ 24 h 24"/>
                <a:gd name="T12" fmla="*/ 24 w 24"/>
                <a:gd name="T13" fmla="*/ 24 h 24"/>
                <a:gd name="T14" fmla="*/ 16 w 24"/>
                <a:gd name="T15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4">
                  <a:moveTo>
                    <a:pt x="16" y="13"/>
                  </a:moveTo>
                  <a:cubicBezTo>
                    <a:pt x="18" y="11"/>
                    <a:pt x="19" y="9"/>
                    <a:pt x="19" y="7"/>
                  </a:cubicBezTo>
                  <a:cubicBezTo>
                    <a:pt x="19" y="3"/>
                    <a:pt x="16" y="0"/>
                    <a:pt x="12" y="0"/>
                  </a:cubicBezTo>
                  <a:cubicBezTo>
                    <a:pt x="8" y="0"/>
                    <a:pt x="5" y="3"/>
                    <a:pt x="5" y="7"/>
                  </a:cubicBezTo>
                  <a:cubicBezTo>
                    <a:pt x="5" y="9"/>
                    <a:pt x="6" y="11"/>
                    <a:pt x="8" y="13"/>
                  </a:cubicBezTo>
                  <a:cubicBezTo>
                    <a:pt x="3" y="14"/>
                    <a:pt x="0" y="17"/>
                    <a:pt x="0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17"/>
                    <a:pt x="21" y="14"/>
                    <a:pt x="16" y="13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 sz="2399"/>
          </a:p>
        </p:txBody>
      </p:sp>
      <p:grpSp>
        <p:nvGrpSpPr>
          <p:cNvPr id="146" name="Group 298">
            <a:extLst>
              <a:ext uri="{FF2B5EF4-FFF2-40B4-BE49-F238E27FC236}">
                <a16:creationId xmlns:a16="http://schemas.microsoft.com/office/drawing/2014/main" id="{A5C91CD4-542D-49E6-A605-64D1D2B33A42}"/>
              </a:ext>
            </a:extLst>
          </p:cNvPr>
          <p:cNvGrpSpPr/>
          <p:nvPr/>
        </p:nvGrpSpPr>
        <p:grpSpPr>
          <a:xfrm>
            <a:off x="9459220" y="488317"/>
            <a:ext cx="2577703" cy="320155"/>
            <a:chOff x="9062519" y="1142200"/>
            <a:chExt cx="2577703" cy="320154"/>
          </a:xfrm>
        </p:grpSpPr>
        <p:grpSp>
          <p:nvGrpSpPr>
            <p:cNvPr id="147" name="Group 283">
              <a:extLst>
                <a:ext uri="{FF2B5EF4-FFF2-40B4-BE49-F238E27FC236}">
                  <a16:creationId xmlns:a16="http://schemas.microsoft.com/office/drawing/2014/main" id="{79D5D393-9AEC-467A-8182-6C37FFD147E4}"/>
                </a:ext>
              </a:extLst>
            </p:cNvPr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149" name="Freeform 55">
                <a:extLst>
                  <a:ext uri="{FF2B5EF4-FFF2-40B4-BE49-F238E27FC236}">
                    <a16:creationId xmlns:a16="http://schemas.microsoft.com/office/drawing/2014/main" id="{21C121FE-7A5B-4EA1-AF77-585C83B1B6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150" name="Freeform 56">
                <a:extLst>
                  <a:ext uri="{FF2B5EF4-FFF2-40B4-BE49-F238E27FC236}">
                    <a16:creationId xmlns:a16="http://schemas.microsoft.com/office/drawing/2014/main" id="{01578422-F87F-406F-B6A9-25C85F90B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151" name="Freeform 57">
                <a:extLst>
                  <a:ext uri="{FF2B5EF4-FFF2-40B4-BE49-F238E27FC236}">
                    <a16:creationId xmlns:a16="http://schemas.microsoft.com/office/drawing/2014/main" id="{0D2314F3-8016-4B68-BF40-DF10C8C0F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152" name="Freeform 58">
                <a:extLst>
                  <a:ext uri="{FF2B5EF4-FFF2-40B4-BE49-F238E27FC236}">
                    <a16:creationId xmlns:a16="http://schemas.microsoft.com/office/drawing/2014/main" id="{AD51CE9C-2A1E-4B54-814C-DC2E9F888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162" name="Freeform 59">
                <a:extLst>
                  <a:ext uri="{FF2B5EF4-FFF2-40B4-BE49-F238E27FC236}">
                    <a16:creationId xmlns:a16="http://schemas.microsoft.com/office/drawing/2014/main" id="{6B5BBFC3-043D-4CFC-B0E5-1244A074F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p:grpSp>
        <p:sp>
          <p:nvSpPr>
            <p:cNvPr id="148" name="TextBox 289">
              <a:extLst>
                <a:ext uri="{FF2B5EF4-FFF2-40B4-BE49-F238E27FC236}">
                  <a16:creationId xmlns:a16="http://schemas.microsoft.com/office/drawing/2014/main" id="{A5B21903-AAD7-43A8-90BF-40FE5DF4CBE2}"/>
                </a:ext>
              </a:extLst>
            </p:cNvPr>
            <p:cNvSpPr txBox="1"/>
            <p:nvPr/>
          </p:nvSpPr>
          <p:spPr>
            <a:xfrm>
              <a:off x="9483879" y="1194554"/>
              <a:ext cx="2156343" cy="246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Consideraciones</a:t>
              </a:r>
            </a:p>
          </p:txBody>
        </p:sp>
      </p:grpSp>
      <p:sp>
        <p:nvSpPr>
          <p:cNvPr id="163" name="TextBox 132">
            <a:extLst>
              <a:ext uri="{FF2B5EF4-FFF2-40B4-BE49-F238E27FC236}">
                <a16:creationId xmlns:a16="http://schemas.microsoft.com/office/drawing/2014/main" id="{2EB2C6A5-F4E5-442D-B6CF-FD321B1C1E6F}"/>
              </a:ext>
            </a:extLst>
          </p:cNvPr>
          <p:cNvSpPr txBox="1"/>
          <p:nvPr/>
        </p:nvSpPr>
        <p:spPr>
          <a:xfrm>
            <a:off x="9740822" y="2206752"/>
            <a:ext cx="9650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>
                <a:solidFill>
                  <a:schemeClr val="bg1"/>
                </a:solidFill>
              </a:rPr>
              <a:t>DIRECTOS</a:t>
            </a:r>
            <a:endParaRPr lang="en-IN" sz="1600" b="1">
              <a:solidFill>
                <a:schemeClr val="bg1"/>
              </a:solidFill>
            </a:endParaRPr>
          </a:p>
        </p:txBody>
      </p:sp>
      <p:sp>
        <p:nvSpPr>
          <p:cNvPr id="164" name="TextBox 132">
            <a:extLst>
              <a:ext uri="{FF2B5EF4-FFF2-40B4-BE49-F238E27FC236}">
                <a16:creationId xmlns:a16="http://schemas.microsoft.com/office/drawing/2014/main" id="{2EB2C6A5-F4E5-442D-B6CF-FD321B1C1E6F}"/>
              </a:ext>
            </a:extLst>
          </p:cNvPr>
          <p:cNvSpPr txBox="1"/>
          <p:nvPr/>
        </p:nvSpPr>
        <p:spPr>
          <a:xfrm>
            <a:off x="10990958" y="2212067"/>
            <a:ext cx="1081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>
                <a:solidFill>
                  <a:schemeClr val="bg1"/>
                </a:solidFill>
              </a:rPr>
              <a:t>INDIRECTOS</a:t>
            </a:r>
            <a:endParaRPr lang="en-IN" sz="1600" b="1">
              <a:solidFill>
                <a:schemeClr val="bg1"/>
              </a:solidFill>
            </a:endParaRPr>
          </a:p>
        </p:txBody>
      </p: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 flipH="1" flipV="1">
            <a:off x="9334772" y="548680"/>
            <a:ext cx="38218" cy="59035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0" y="1412776"/>
            <a:ext cx="2998068" cy="5226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Indicadores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96590" y="2983029"/>
            <a:ext cx="2258045" cy="578882"/>
          </a:xfrm>
          <a:prstGeom prst="round2DiagRect">
            <a:avLst/>
          </a:prstGeom>
          <a:noFill/>
          <a:ln w="28575"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GT" sz="1400" dirty="0">
                <a:latin typeface="Arial" panose="020B0604020202020204" pitchFamily="34" charset="0"/>
                <a:cs typeface="Arial" panose="020B0604020202020204" pitchFamily="34" charset="0"/>
              </a:rPr>
              <a:t>Ejecución Promedio: 84,5%; Q.347,7 millones</a:t>
            </a:r>
          </a:p>
        </p:txBody>
      </p:sp>
      <p:sp>
        <p:nvSpPr>
          <p:cNvPr id="140" name="139 CuadroTexto"/>
          <p:cNvSpPr txBox="1"/>
          <p:nvPr/>
        </p:nvSpPr>
        <p:spPr>
          <a:xfrm>
            <a:off x="264551" y="3866607"/>
            <a:ext cx="2258045" cy="1293971"/>
          </a:xfrm>
          <a:prstGeom prst="round2DiagRect">
            <a:avLst/>
          </a:prstGeom>
          <a:noFill/>
          <a:ln w="28575"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GT" sz="1400" dirty="0">
                <a:latin typeface="Arial" panose="020B0604020202020204" pitchFamily="34" charset="0"/>
                <a:cs typeface="Arial" panose="020B0604020202020204" pitchFamily="34" charset="0"/>
              </a:rPr>
              <a:t>Funcionamiento: 80%; enfocado específicamente en la Finalidad de Asuntos Económicos.</a:t>
            </a:r>
          </a:p>
        </p:txBody>
      </p:sp>
      <p:sp>
        <p:nvSpPr>
          <p:cNvPr id="184" name="183 CuadroTexto"/>
          <p:cNvSpPr txBox="1"/>
          <p:nvPr/>
        </p:nvSpPr>
        <p:spPr>
          <a:xfrm>
            <a:off x="295838" y="2079270"/>
            <a:ext cx="2258045" cy="578882"/>
          </a:xfrm>
          <a:prstGeom prst="round2DiagRect">
            <a:avLst/>
          </a:prstGeom>
          <a:noFill/>
          <a:ln w="28575"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GT" sz="1400" dirty="0">
                <a:latin typeface="Arial" panose="020B0604020202020204" pitchFamily="34" charset="0"/>
                <a:cs typeface="Arial" panose="020B0604020202020204" pitchFamily="34" charset="0"/>
              </a:rPr>
              <a:t>Presupuesto promedio: Q398.5 millones</a:t>
            </a:r>
          </a:p>
        </p:txBody>
      </p:sp>
      <p:sp>
        <p:nvSpPr>
          <p:cNvPr id="185" name="184 CuadroTexto"/>
          <p:cNvSpPr txBox="1"/>
          <p:nvPr/>
        </p:nvSpPr>
        <p:spPr>
          <a:xfrm>
            <a:off x="307975" y="5373216"/>
            <a:ext cx="2258045" cy="578882"/>
          </a:xfrm>
          <a:prstGeom prst="round2DiagRect">
            <a:avLst/>
          </a:prstGeom>
          <a:noFill/>
          <a:ln w="28575"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GT" sz="1400" dirty="0">
                <a:latin typeface="Arial" panose="020B0604020202020204" pitchFamily="34" charset="0"/>
                <a:cs typeface="Arial" panose="020B0604020202020204" pitchFamily="34" charset="0"/>
              </a:rPr>
              <a:t>Meta de Ejecución 2018: 95%</a:t>
            </a:r>
          </a:p>
        </p:txBody>
      </p:sp>
      <p:cxnSp>
        <p:nvCxnSpPr>
          <p:cNvPr id="186" name="Straight Connector 305">
            <a:extLst>
              <a:ext uri="{FF2B5EF4-FFF2-40B4-BE49-F238E27FC236}">
                <a16:creationId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 flipH="1" flipV="1">
            <a:off x="2950733" y="530845"/>
            <a:ext cx="38218" cy="59035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 redondeado"/>
          <p:cNvSpPr/>
          <p:nvPr/>
        </p:nvSpPr>
        <p:spPr>
          <a:xfrm>
            <a:off x="9448158" y="908721"/>
            <a:ext cx="2624676" cy="5400599"/>
          </a:xfrm>
          <a:prstGeom prst="roundRect">
            <a:avLst>
              <a:gd name="adj" fmla="val 107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80977" indent="-180977">
              <a:buFont typeface="Arial" panose="020B0604020202020204" pitchFamily="34" charset="0"/>
              <a:buChar char="•"/>
            </a:pPr>
            <a:r>
              <a:rPr lang="es-GT" sz="2000" dirty="0"/>
              <a:t>Actualmente</a:t>
            </a:r>
          </a:p>
          <a:p>
            <a:r>
              <a:rPr lang="es-GT" sz="2000" dirty="0"/>
              <a:t>se impulsan proyectos estratégicos: </a:t>
            </a:r>
          </a:p>
          <a:p>
            <a:r>
              <a:rPr lang="es-GT" sz="2000" dirty="0"/>
              <a:t>1.PROMIPYMES</a:t>
            </a:r>
          </a:p>
          <a:p>
            <a:r>
              <a:rPr lang="es-GT" sz="2000" dirty="0"/>
              <a:t>2. POLITICA NACIONAL DE COMPETITIVIDAD</a:t>
            </a:r>
          </a:p>
          <a:p>
            <a:r>
              <a:rPr lang="es-GT" sz="2000" dirty="0"/>
              <a:t>3. PROGUATE</a:t>
            </a:r>
          </a:p>
          <a:p>
            <a:r>
              <a:rPr lang="es-GT" sz="2000" dirty="0"/>
              <a:t>4. Plan Alianza para la Prosperidad </a:t>
            </a:r>
          </a:p>
          <a:p>
            <a:r>
              <a:rPr lang="es-GT" sz="2000" dirty="0"/>
              <a:t>5. Ventanilla Única para la Construcción VTC</a:t>
            </a:r>
          </a:p>
          <a:p>
            <a:r>
              <a:rPr lang="es-GT" sz="2000" dirty="0"/>
              <a:t>6. Modernización Institucional</a:t>
            </a:r>
            <a:r>
              <a:rPr lang="es-GT" sz="2399" dirty="0"/>
              <a:t>.</a:t>
            </a:r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2608"/>
            <a:ext cx="1402333" cy="1402333"/>
          </a:xfrm>
          <a:prstGeom prst="rect">
            <a:avLst/>
          </a:prstGeom>
        </p:spPr>
      </p:pic>
      <p:pic>
        <p:nvPicPr>
          <p:cNvPr id="8" name="Imagen 7" descr="grafica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556792"/>
            <a:ext cx="359699" cy="37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graficas-0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55" y="908720"/>
            <a:ext cx="6166421" cy="441870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28542" y="170034"/>
            <a:ext cx="250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alibri Light" panose="020F0302020204030204" pitchFamily="34" charset="0"/>
              </a:rPr>
              <a:t>Simple Project Manager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857" y="386057"/>
            <a:ext cx="5181113" cy="522664"/>
          </a:xfrm>
        </p:spPr>
        <p:txBody>
          <a:bodyPr/>
          <a:lstStyle/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I. Análisis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del Presupuesto 2015-2018</a:t>
            </a:r>
            <a:endParaRPr lang="en-US" sz="2000" dirty="0"/>
          </a:p>
        </p:txBody>
      </p:sp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 sz="2399"/>
          </a:p>
        </p:txBody>
      </p:sp>
      <p:sp>
        <p:nvSpPr>
          <p:cNvPr id="3" name="2 Rectángulo redondeado"/>
          <p:cNvSpPr/>
          <p:nvPr/>
        </p:nvSpPr>
        <p:spPr>
          <a:xfrm>
            <a:off x="155576" y="5183413"/>
            <a:ext cx="5749080" cy="1485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s-GT" sz="1600" dirty="0"/>
          </a:p>
          <a:p>
            <a:pPr algn="just"/>
            <a:endParaRPr lang="es-GT" sz="1600" dirty="0"/>
          </a:p>
          <a:p>
            <a:pPr algn="just"/>
            <a:r>
              <a:rPr lang="es-GT" sz="1600" dirty="0"/>
              <a:t>1.Mejora y eficiencia en la atención y accesibilidad de                                   </a:t>
            </a:r>
          </a:p>
          <a:p>
            <a:pPr algn="just"/>
            <a:r>
              <a:rPr lang="es-GT" sz="1600" dirty="0"/>
              <a:t>los Servicios Registrales del Ministerio de Economía</a:t>
            </a:r>
          </a:p>
          <a:p>
            <a:pPr algn="just"/>
            <a:r>
              <a:rPr lang="es-GT" sz="1600" dirty="0"/>
              <a:t>2.Firma del tratado de Unión Aduanera Guatemala Honduras</a:t>
            </a:r>
          </a:p>
          <a:p>
            <a:pPr algn="just"/>
            <a:r>
              <a:rPr lang="es-GT" sz="1600" dirty="0"/>
              <a:t>3.Incremento del 33% en atención y protección al Consumidor</a:t>
            </a:r>
          </a:p>
        </p:txBody>
      </p:sp>
      <p:grpSp>
        <p:nvGrpSpPr>
          <p:cNvPr id="36" name="Group 298">
            <a:extLst>
              <a:ext uri="{FF2B5EF4-FFF2-40B4-BE49-F238E27FC236}">
                <a16:creationId xmlns:a16="http://schemas.microsoft.com/office/drawing/2014/main" id="{A5C91CD4-542D-49E6-A605-64D1D2B33A42}"/>
              </a:ext>
            </a:extLst>
          </p:cNvPr>
          <p:cNvGrpSpPr/>
          <p:nvPr/>
        </p:nvGrpSpPr>
        <p:grpSpPr>
          <a:xfrm>
            <a:off x="307975" y="5373216"/>
            <a:ext cx="2577703" cy="320155"/>
            <a:chOff x="9062519" y="1142200"/>
            <a:chExt cx="2577703" cy="320154"/>
          </a:xfrm>
        </p:grpSpPr>
        <p:grpSp>
          <p:nvGrpSpPr>
            <p:cNvPr id="37" name="Group 283">
              <a:extLst>
                <a:ext uri="{FF2B5EF4-FFF2-40B4-BE49-F238E27FC236}">
                  <a16:creationId xmlns:a16="http://schemas.microsoft.com/office/drawing/2014/main" id="{79D5D393-9AEC-467A-8182-6C37FFD147E4}"/>
                </a:ext>
              </a:extLst>
            </p:cNvPr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39" name="Freeform 55">
                <a:extLst>
                  <a:ext uri="{FF2B5EF4-FFF2-40B4-BE49-F238E27FC236}">
                    <a16:creationId xmlns:a16="http://schemas.microsoft.com/office/drawing/2014/main" id="{21C121FE-7A5B-4EA1-AF77-585C83B1B6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40" name="Freeform 56">
                <a:extLst>
                  <a:ext uri="{FF2B5EF4-FFF2-40B4-BE49-F238E27FC236}">
                    <a16:creationId xmlns:a16="http://schemas.microsoft.com/office/drawing/2014/main" id="{01578422-F87F-406F-B6A9-25C85F90B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41" name="Freeform 57">
                <a:extLst>
                  <a:ext uri="{FF2B5EF4-FFF2-40B4-BE49-F238E27FC236}">
                    <a16:creationId xmlns:a16="http://schemas.microsoft.com/office/drawing/2014/main" id="{0D2314F3-8016-4B68-BF40-DF10C8C0F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42" name="Freeform 58">
                <a:extLst>
                  <a:ext uri="{FF2B5EF4-FFF2-40B4-BE49-F238E27FC236}">
                    <a16:creationId xmlns:a16="http://schemas.microsoft.com/office/drawing/2014/main" id="{AD51CE9C-2A1E-4B54-814C-DC2E9F888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43" name="Freeform 59">
                <a:extLst>
                  <a:ext uri="{FF2B5EF4-FFF2-40B4-BE49-F238E27FC236}">
                    <a16:creationId xmlns:a16="http://schemas.microsoft.com/office/drawing/2014/main" id="{6B5BBFC3-043D-4CFC-B0E5-1244A074F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p:grpSp>
        <p:sp>
          <p:nvSpPr>
            <p:cNvPr id="38" name="TextBox 289">
              <a:extLst>
                <a:ext uri="{FF2B5EF4-FFF2-40B4-BE49-F238E27FC236}">
                  <a16:creationId xmlns:a16="http://schemas.microsoft.com/office/drawing/2014/main" id="{A5B21903-AAD7-43A8-90BF-40FE5DF4CBE2}"/>
                </a:ext>
              </a:extLst>
            </p:cNvPr>
            <p:cNvSpPr txBox="1"/>
            <p:nvPr/>
          </p:nvSpPr>
          <p:spPr>
            <a:xfrm>
              <a:off x="9483879" y="1194554"/>
              <a:ext cx="2156343" cy="246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Logros alcanzados</a:t>
              </a:r>
            </a:p>
          </p:txBody>
        </p:sp>
      </p:grpSp>
      <p:pic>
        <p:nvPicPr>
          <p:cNvPr id="30" name="Imagen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2608"/>
            <a:ext cx="1402333" cy="1402333"/>
          </a:xfrm>
          <a:prstGeom prst="rect">
            <a:avLst/>
          </a:prstGeom>
        </p:spPr>
      </p:pic>
      <p:pic>
        <p:nvPicPr>
          <p:cNvPr id="5" name="Imagen 4" descr="graficas-0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1" y="1124744"/>
            <a:ext cx="5682747" cy="3789040"/>
          </a:xfrm>
          <a:prstGeom prst="rect">
            <a:avLst/>
          </a:prstGeom>
        </p:spPr>
      </p:pic>
      <p:sp>
        <p:nvSpPr>
          <p:cNvPr id="17" name="2 Rectángulo redondeado"/>
          <p:cNvSpPr/>
          <p:nvPr/>
        </p:nvSpPr>
        <p:spPr>
          <a:xfrm>
            <a:off x="6137282" y="5322828"/>
            <a:ext cx="5749080" cy="1485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s-GT" sz="1600" dirty="0"/>
          </a:p>
          <a:p>
            <a:pPr algn="just"/>
            <a:r>
              <a:rPr lang="es-GT" sz="1600" dirty="0"/>
              <a:t>4.Atención a mas de 5,200 empresas a través de las PROMIPYMES</a:t>
            </a:r>
          </a:p>
          <a:p>
            <a:pPr algn="just"/>
            <a:r>
              <a:rPr lang="es-GT" sz="1600" dirty="0"/>
              <a:t>5.Colocación de microcréditos a través del programa nacional de la Mipyme</a:t>
            </a:r>
          </a:p>
          <a:p>
            <a:pPr algn="just"/>
            <a:r>
              <a:rPr lang="es-GT" sz="1600" dirty="0"/>
              <a:t>6.Aprobación de normas priorizadas en la agenda economica legislativa</a:t>
            </a:r>
          </a:p>
          <a:p>
            <a:pPr algn="just"/>
            <a:endParaRPr lang="es-GT" sz="1600" dirty="0"/>
          </a:p>
        </p:txBody>
      </p:sp>
    </p:spTree>
    <p:extLst>
      <p:ext uri="{BB962C8B-B14F-4D97-AF65-F5344CB8AC3E}">
        <p14:creationId xmlns:p14="http://schemas.microsoft.com/office/powerpoint/2010/main" val="423078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28542" y="170034"/>
            <a:ext cx="250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alibri Light" panose="020F0302020204030204" pitchFamily="34" charset="0"/>
              </a:rPr>
              <a:t>Simple Project Manager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857" y="386057"/>
            <a:ext cx="5181113" cy="522664"/>
          </a:xfrm>
        </p:spPr>
        <p:txBody>
          <a:bodyPr/>
          <a:lstStyle/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II. Continuidad de Programas 2019-2023</a:t>
            </a:r>
            <a:endParaRPr lang="en-US" sz="20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A4A16D0-5A9C-4B45-A8BB-59850E859C99}"/>
              </a:ext>
            </a:extLst>
          </p:cNvPr>
          <p:cNvGrpSpPr/>
          <p:nvPr/>
        </p:nvGrpSpPr>
        <p:grpSpPr>
          <a:xfrm>
            <a:off x="3578219" y="3714027"/>
            <a:ext cx="228976" cy="228976"/>
            <a:chOff x="3398838" y="3616326"/>
            <a:chExt cx="346075" cy="346076"/>
          </a:xfrm>
        </p:grpSpPr>
        <p:sp>
          <p:nvSpPr>
            <p:cNvPr id="73" name="Rectangle 94">
              <a:extLst>
                <a:ext uri="{FF2B5EF4-FFF2-40B4-BE49-F238E27FC236}">
                  <a16:creationId xmlns:a16="http://schemas.microsoft.com/office/drawing/2014/main" id="{5E7F0A8F-8544-44A6-BCF8-0A11E6955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163" y="3616326"/>
              <a:ext cx="90488" cy="34607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75" name="Rectangle 95">
              <a:extLst>
                <a:ext uri="{FF2B5EF4-FFF2-40B4-BE49-F238E27FC236}">
                  <a16:creationId xmlns:a16="http://schemas.microsoft.com/office/drawing/2014/main" id="{0A038215-BE4E-4123-8DCB-8AA85592A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651" y="3736976"/>
              <a:ext cx="90488" cy="22542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76" name="Line 96">
              <a:extLst>
                <a:ext uri="{FF2B5EF4-FFF2-40B4-BE49-F238E27FC236}">
                  <a16:creationId xmlns:a16="http://schemas.microsoft.com/office/drawing/2014/main" id="{AFF25812-199C-45A3-BA3A-F2CB1E0A6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813" y="3933826"/>
              <a:ext cx="3016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77" name="Line 97">
              <a:extLst>
                <a:ext uri="{FF2B5EF4-FFF2-40B4-BE49-F238E27FC236}">
                  <a16:creationId xmlns:a16="http://schemas.microsoft.com/office/drawing/2014/main" id="{B2A1C214-1C4A-4BE4-8B9E-2971BED01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613" y="3646489"/>
              <a:ext cx="0" cy="19685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78" name="Rectangle 98">
              <a:extLst>
                <a:ext uri="{FF2B5EF4-FFF2-40B4-BE49-F238E27FC236}">
                  <a16:creationId xmlns:a16="http://schemas.microsoft.com/office/drawing/2014/main" id="{B8529BB1-A46D-47EB-A314-F20A5521E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326" y="3873501"/>
              <a:ext cx="30163" cy="6032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79" name="Line 99">
              <a:extLst>
                <a:ext uri="{FF2B5EF4-FFF2-40B4-BE49-F238E27FC236}">
                  <a16:creationId xmlns:a16="http://schemas.microsoft.com/office/drawing/2014/main" id="{1DB15AB5-7252-484C-90F8-A6B513FB9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4101" y="3767139"/>
              <a:ext cx="0" cy="13652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80" name="Line 100">
              <a:extLst>
                <a:ext uri="{FF2B5EF4-FFF2-40B4-BE49-F238E27FC236}">
                  <a16:creationId xmlns:a16="http://schemas.microsoft.com/office/drawing/2014/main" id="{A7D03B7C-A6B5-4A62-AD5E-625D076C6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1" y="3706814"/>
              <a:ext cx="0" cy="2111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83" name="Rectangle 101">
              <a:extLst>
                <a:ext uri="{FF2B5EF4-FFF2-40B4-BE49-F238E27FC236}">
                  <a16:creationId xmlns:a16="http://schemas.microsoft.com/office/drawing/2014/main" id="{0839DEE7-A9F5-4A8E-B729-222359398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3662364"/>
              <a:ext cx="60325" cy="300038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84" name="Freeform 102">
              <a:extLst>
                <a:ext uri="{FF2B5EF4-FFF2-40B4-BE49-F238E27FC236}">
                  <a16:creationId xmlns:a16="http://schemas.microsoft.com/office/drawing/2014/main" id="{CF97EB3E-8D3C-41B9-81B9-4A8166975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3662364"/>
              <a:ext cx="120650" cy="300038"/>
            </a:xfrm>
            <a:custGeom>
              <a:avLst/>
              <a:gdLst>
                <a:gd name="T0" fmla="*/ 76 w 76"/>
                <a:gd name="T1" fmla="*/ 182 h 189"/>
                <a:gd name="T2" fmla="*/ 47 w 76"/>
                <a:gd name="T3" fmla="*/ 189 h 189"/>
                <a:gd name="T4" fmla="*/ 0 w 76"/>
                <a:gd name="T5" fmla="*/ 7 h 189"/>
                <a:gd name="T6" fmla="*/ 29 w 76"/>
                <a:gd name="T7" fmla="*/ 0 h 189"/>
                <a:gd name="T8" fmla="*/ 76 w 76"/>
                <a:gd name="T9" fmla="*/ 18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89">
                  <a:moveTo>
                    <a:pt x="76" y="182"/>
                  </a:moveTo>
                  <a:lnTo>
                    <a:pt x="47" y="189"/>
                  </a:lnTo>
                  <a:lnTo>
                    <a:pt x="0" y="7"/>
                  </a:lnTo>
                  <a:lnTo>
                    <a:pt x="29" y="0"/>
                  </a:lnTo>
                  <a:lnTo>
                    <a:pt x="76" y="182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4D9FFFE-2936-491C-9BB3-87379CE1F3D9}"/>
              </a:ext>
            </a:extLst>
          </p:cNvPr>
          <p:cNvGrpSpPr/>
          <p:nvPr/>
        </p:nvGrpSpPr>
        <p:grpSpPr>
          <a:xfrm>
            <a:off x="3594996" y="1071046"/>
            <a:ext cx="219523" cy="228976"/>
            <a:chOff x="2692400" y="3616326"/>
            <a:chExt cx="331788" cy="346075"/>
          </a:xfrm>
        </p:grpSpPr>
        <p:sp>
          <p:nvSpPr>
            <p:cNvPr id="86" name="Line 288">
              <a:extLst>
                <a:ext uri="{FF2B5EF4-FFF2-40B4-BE49-F238E27FC236}">
                  <a16:creationId xmlns:a16="http://schemas.microsoft.com/office/drawing/2014/main" id="{BFC32F7D-CD98-4DA0-B52F-03E7D2842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8600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0" name="Line 289">
              <a:extLst>
                <a:ext uri="{FF2B5EF4-FFF2-40B4-BE49-F238E27FC236}">
                  <a16:creationId xmlns:a16="http://schemas.microsoft.com/office/drawing/2014/main" id="{78EB434B-558A-4E12-96E7-931BFF534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500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4" name="Line 290">
              <a:extLst>
                <a:ext uri="{FF2B5EF4-FFF2-40B4-BE49-F238E27FC236}">
                  <a16:creationId xmlns:a16="http://schemas.microsoft.com/office/drawing/2014/main" id="{01846CF2-F610-4021-8007-5962C5467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7988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5" name="Freeform 291">
              <a:extLst>
                <a:ext uri="{FF2B5EF4-FFF2-40B4-BE49-F238E27FC236}">
                  <a16:creationId xmlns:a16="http://schemas.microsoft.com/office/drawing/2014/main" id="{59F13115-B0EF-4B0F-A754-648778197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400" y="3646488"/>
              <a:ext cx="331788" cy="315913"/>
            </a:xfrm>
            <a:custGeom>
              <a:avLst/>
              <a:gdLst>
                <a:gd name="T0" fmla="*/ 180 w 209"/>
                <a:gd name="T1" fmla="*/ 0 h 199"/>
                <a:gd name="T2" fmla="*/ 209 w 209"/>
                <a:gd name="T3" fmla="*/ 0 h 199"/>
                <a:gd name="T4" fmla="*/ 209 w 209"/>
                <a:gd name="T5" fmla="*/ 199 h 199"/>
                <a:gd name="T6" fmla="*/ 0 w 209"/>
                <a:gd name="T7" fmla="*/ 199 h 199"/>
                <a:gd name="T8" fmla="*/ 0 w 209"/>
                <a:gd name="T9" fmla="*/ 0 h 199"/>
                <a:gd name="T10" fmla="*/ 29 w 209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199">
                  <a:moveTo>
                    <a:pt x="180" y="0"/>
                  </a:moveTo>
                  <a:lnTo>
                    <a:pt x="209" y="0"/>
                  </a:lnTo>
                  <a:lnTo>
                    <a:pt x="209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6" name="Freeform 292">
              <a:extLst>
                <a:ext uri="{FF2B5EF4-FFF2-40B4-BE49-F238E27FC236}">
                  <a16:creationId xmlns:a16="http://schemas.microsoft.com/office/drawing/2014/main" id="{3B57513A-6E04-4BBC-8284-689DD195F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676651"/>
              <a:ext cx="239713" cy="241300"/>
            </a:xfrm>
            <a:custGeom>
              <a:avLst/>
              <a:gdLst>
                <a:gd name="T0" fmla="*/ 0 w 151"/>
                <a:gd name="T1" fmla="*/ 0 h 152"/>
                <a:gd name="T2" fmla="*/ 0 w 151"/>
                <a:gd name="T3" fmla="*/ 152 h 152"/>
                <a:gd name="T4" fmla="*/ 151 w 151"/>
                <a:gd name="T5" fmla="*/ 152 h 152"/>
                <a:gd name="T6" fmla="*/ 151 w 151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52">
                  <a:moveTo>
                    <a:pt x="0" y="0"/>
                  </a:moveTo>
                  <a:lnTo>
                    <a:pt x="0" y="152"/>
                  </a:lnTo>
                  <a:lnTo>
                    <a:pt x="151" y="152"/>
                  </a:lnTo>
                  <a:lnTo>
                    <a:pt x="151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7" name="Line 293">
              <a:extLst>
                <a:ext uri="{FF2B5EF4-FFF2-40B4-BE49-F238E27FC236}">
                  <a16:creationId xmlns:a16="http://schemas.microsoft.com/office/drawing/2014/main" id="{CA049B81-680B-46CB-9B66-9C88DE2B0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8763" y="3646488"/>
              <a:ext cx="365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8" name="Line 294">
              <a:extLst>
                <a:ext uri="{FF2B5EF4-FFF2-40B4-BE49-F238E27FC236}">
                  <a16:creationId xmlns:a16="http://schemas.microsoft.com/office/drawing/2014/main" id="{41A23FB7-57A8-41D1-B4CB-A07B33924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313" y="3646488"/>
              <a:ext cx="365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85DED6-B069-4A37-B375-10AF5FA9F06F}"/>
              </a:ext>
            </a:extLst>
          </p:cNvPr>
          <p:cNvGrpSpPr/>
          <p:nvPr/>
        </p:nvGrpSpPr>
        <p:grpSpPr>
          <a:xfrm>
            <a:off x="11520110" y="1036344"/>
            <a:ext cx="228976" cy="228976"/>
            <a:chOff x="8447088" y="5060951"/>
            <a:chExt cx="346075" cy="346075"/>
          </a:xfrm>
        </p:grpSpPr>
        <p:sp>
          <p:nvSpPr>
            <p:cNvPr id="104" name="Freeform 365">
              <a:extLst>
                <a:ext uri="{FF2B5EF4-FFF2-40B4-BE49-F238E27FC236}">
                  <a16:creationId xmlns:a16="http://schemas.microsoft.com/office/drawing/2014/main" id="{493FE6A8-C2BF-4EF9-AD83-D92FD6682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5121276"/>
              <a:ext cx="195263" cy="150813"/>
            </a:xfrm>
            <a:custGeom>
              <a:avLst/>
              <a:gdLst>
                <a:gd name="T0" fmla="*/ 123 w 123"/>
                <a:gd name="T1" fmla="*/ 95 h 95"/>
                <a:gd name="T2" fmla="*/ 123 w 123"/>
                <a:gd name="T3" fmla="*/ 19 h 95"/>
                <a:gd name="T4" fmla="*/ 52 w 123"/>
                <a:gd name="T5" fmla="*/ 19 h 95"/>
                <a:gd name="T6" fmla="*/ 42 w 123"/>
                <a:gd name="T7" fmla="*/ 0 h 95"/>
                <a:gd name="T8" fmla="*/ 0 w 123"/>
                <a:gd name="T9" fmla="*/ 0 h 95"/>
                <a:gd name="T10" fmla="*/ 0 w 123"/>
                <a:gd name="T1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95">
                  <a:moveTo>
                    <a:pt x="123" y="95"/>
                  </a:moveTo>
                  <a:lnTo>
                    <a:pt x="123" y="19"/>
                  </a:lnTo>
                  <a:lnTo>
                    <a:pt x="52" y="19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95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5" name="Freeform 366">
              <a:extLst>
                <a:ext uri="{FF2B5EF4-FFF2-40B4-BE49-F238E27FC236}">
                  <a16:creationId xmlns:a16="http://schemas.microsoft.com/office/drawing/2014/main" id="{A02FA930-89AC-4CB8-B9ED-D53FF5249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7575" y="5091113"/>
              <a:ext cx="165100" cy="30163"/>
            </a:xfrm>
            <a:custGeom>
              <a:avLst/>
              <a:gdLst>
                <a:gd name="T0" fmla="*/ 104 w 104"/>
                <a:gd name="T1" fmla="*/ 19 h 19"/>
                <a:gd name="T2" fmla="*/ 52 w 104"/>
                <a:gd name="T3" fmla="*/ 19 h 19"/>
                <a:gd name="T4" fmla="*/ 43 w 104"/>
                <a:gd name="T5" fmla="*/ 0 h 19"/>
                <a:gd name="T6" fmla="*/ 0 w 10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9">
                  <a:moveTo>
                    <a:pt x="104" y="19"/>
                  </a:moveTo>
                  <a:lnTo>
                    <a:pt x="52" y="19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6" name="Freeform 367">
              <a:extLst>
                <a:ext uri="{FF2B5EF4-FFF2-40B4-BE49-F238E27FC236}">
                  <a16:creationId xmlns:a16="http://schemas.microsoft.com/office/drawing/2014/main" id="{55CC26BA-27C9-44E7-AE5D-31FBC7E4B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3450" y="5060951"/>
              <a:ext cx="134938" cy="30163"/>
            </a:xfrm>
            <a:custGeom>
              <a:avLst/>
              <a:gdLst>
                <a:gd name="T0" fmla="*/ 85 w 85"/>
                <a:gd name="T1" fmla="*/ 19 h 19"/>
                <a:gd name="T2" fmla="*/ 52 w 85"/>
                <a:gd name="T3" fmla="*/ 19 h 19"/>
                <a:gd name="T4" fmla="*/ 42 w 85"/>
                <a:gd name="T5" fmla="*/ 0 h 19"/>
                <a:gd name="T6" fmla="*/ 0 w 85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9">
                  <a:moveTo>
                    <a:pt x="85" y="19"/>
                  </a:moveTo>
                  <a:lnTo>
                    <a:pt x="52" y="19"/>
                  </a:lnTo>
                  <a:lnTo>
                    <a:pt x="42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7" name="Freeform 368">
              <a:extLst>
                <a:ext uri="{FF2B5EF4-FFF2-40B4-BE49-F238E27FC236}">
                  <a16:creationId xmlns:a16="http://schemas.microsoft.com/office/drawing/2014/main" id="{E1F523BB-7165-42B8-805A-0D5ED816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5302251"/>
              <a:ext cx="346075" cy="104775"/>
            </a:xfrm>
            <a:custGeom>
              <a:avLst/>
              <a:gdLst>
                <a:gd name="T0" fmla="*/ 92 w 92"/>
                <a:gd name="T1" fmla="*/ 28 h 28"/>
                <a:gd name="T2" fmla="*/ 0 w 92"/>
                <a:gd name="T3" fmla="*/ 28 h 28"/>
                <a:gd name="T4" fmla="*/ 0 w 92"/>
                <a:gd name="T5" fmla="*/ 0 h 28"/>
                <a:gd name="T6" fmla="*/ 30 w 92"/>
                <a:gd name="T7" fmla="*/ 0 h 28"/>
                <a:gd name="T8" fmla="*/ 30 w 92"/>
                <a:gd name="T9" fmla="*/ 4 h 28"/>
                <a:gd name="T10" fmla="*/ 38 w 92"/>
                <a:gd name="T11" fmla="*/ 12 h 28"/>
                <a:gd name="T12" fmla="*/ 56 w 92"/>
                <a:gd name="T13" fmla="*/ 12 h 28"/>
                <a:gd name="T14" fmla="*/ 64 w 92"/>
                <a:gd name="T15" fmla="*/ 4 h 28"/>
                <a:gd name="T16" fmla="*/ 64 w 92"/>
                <a:gd name="T17" fmla="*/ 0 h 28"/>
                <a:gd name="T18" fmla="*/ 92 w 92"/>
                <a:gd name="T19" fmla="*/ 0 h 28"/>
                <a:gd name="T20" fmla="*/ 92 w 92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28">
                  <a:moveTo>
                    <a:pt x="92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8"/>
                    <a:pt x="34" y="12"/>
                    <a:pt x="38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0" y="12"/>
                    <a:pt x="64" y="8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92" y="28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8" name="Freeform 369">
              <a:extLst>
                <a:ext uri="{FF2B5EF4-FFF2-40B4-BE49-F238E27FC236}">
                  <a16:creationId xmlns:a16="http://schemas.microsoft.com/office/drawing/2014/main" id="{83AEFE35-0942-4699-ADD5-1FF2EB83F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5211763"/>
              <a:ext cx="76200" cy="90488"/>
            </a:xfrm>
            <a:custGeom>
              <a:avLst/>
              <a:gdLst>
                <a:gd name="T0" fmla="*/ 0 w 48"/>
                <a:gd name="T1" fmla="*/ 57 h 57"/>
                <a:gd name="T2" fmla="*/ 33 w 48"/>
                <a:gd name="T3" fmla="*/ 0 h 57"/>
                <a:gd name="T4" fmla="*/ 48 w 48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7">
                  <a:moveTo>
                    <a:pt x="0" y="57"/>
                  </a:moveTo>
                  <a:lnTo>
                    <a:pt x="33" y="0"/>
                  </a:lnTo>
                  <a:lnTo>
                    <a:pt x="48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9" name="Freeform 370">
              <a:extLst>
                <a:ext uri="{FF2B5EF4-FFF2-40B4-BE49-F238E27FC236}">
                  <a16:creationId xmlns:a16="http://schemas.microsoft.com/office/drawing/2014/main" id="{33CDBE5D-A7CA-4BA6-9B57-5101140E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8550" y="5211763"/>
              <a:ext cx="74613" cy="90488"/>
            </a:xfrm>
            <a:custGeom>
              <a:avLst/>
              <a:gdLst>
                <a:gd name="T0" fmla="*/ 0 w 47"/>
                <a:gd name="T1" fmla="*/ 0 h 57"/>
                <a:gd name="T2" fmla="*/ 14 w 47"/>
                <a:gd name="T3" fmla="*/ 0 h 57"/>
                <a:gd name="T4" fmla="*/ 47 w 47"/>
                <a:gd name="T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7">
                  <a:moveTo>
                    <a:pt x="0" y="0"/>
                  </a:moveTo>
                  <a:lnTo>
                    <a:pt x="14" y="0"/>
                  </a:lnTo>
                  <a:lnTo>
                    <a:pt x="47" y="5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10" name="Freeform 371">
              <a:extLst>
                <a:ext uri="{FF2B5EF4-FFF2-40B4-BE49-F238E27FC236}">
                  <a16:creationId xmlns:a16="http://schemas.microsoft.com/office/drawing/2014/main" id="{4AC57021-72F1-4BFB-86B0-E34369649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3613" y="5181601"/>
              <a:ext cx="88900" cy="90488"/>
            </a:xfrm>
            <a:custGeom>
              <a:avLst/>
              <a:gdLst>
                <a:gd name="T0" fmla="*/ 16 w 24"/>
                <a:gd name="T1" fmla="*/ 13 h 24"/>
                <a:gd name="T2" fmla="*/ 19 w 24"/>
                <a:gd name="T3" fmla="*/ 7 h 24"/>
                <a:gd name="T4" fmla="*/ 12 w 24"/>
                <a:gd name="T5" fmla="*/ 0 h 24"/>
                <a:gd name="T6" fmla="*/ 5 w 24"/>
                <a:gd name="T7" fmla="*/ 7 h 24"/>
                <a:gd name="T8" fmla="*/ 8 w 24"/>
                <a:gd name="T9" fmla="*/ 13 h 24"/>
                <a:gd name="T10" fmla="*/ 0 w 24"/>
                <a:gd name="T11" fmla="*/ 24 h 24"/>
                <a:gd name="T12" fmla="*/ 24 w 24"/>
                <a:gd name="T13" fmla="*/ 24 h 24"/>
                <a:gd name="T14" fmla="*/ 16 w 24"/>
                <a:gd name="T15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4">
                  <a:moveTo>
                    <a:pt x="16" y="13"/>
                  </a:moveTo>
                  <a:cubicBezTo>
                    <a:pt x="18" y="11"/>
                    <a:pt x="19" y="9"/>
                    <a:pt x="19" y="7"/>
                  </a:cubicBezTo>
                  <a:cubicBezTo>
                    <a:pt x="19" y="3"/>
                    <a:pt x="16" y="0"/>
                    <a:pt x="12" y="0"/>
                  </a:cubicBezTo>
                  <a:cubicBezTo>
                    <a:pt x="8" y="0"/>
                    <a:pt x="5" y="3"/>
                    <a:pt x="5" y="7"/>
                  </a:cubicBezTo>
                  <a:cubicBezTo>
                    <a:pt x="5" y="9"/>
                    <a:pt x="6" y="11"/>
                    <a:pt x="8" y="13"/>
                  </a:cubicBezTo>
                  <a:cubicBezTo>
                    <a:pt x="3" y="14"/>
                    <a:pt x="0" y="17"/>
                    <a:pt x="0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17"/>
                    <a:pt x="21" y="14"/>
                    <a:pt x="16" y="13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 sz="2399"/>
          </a:p>
        </p:txBody>
      </p:sp>
      <p:grpSp>
        <p:nvGrpSpPr>
          <p:cNvPr id="63" name="Group 298">
            <a:extLst>
              <a:ext uri="{FF2B5EF4-FFF2-40B4-BE49-F238E27FC236}">
                <a16:creationId xmlns:a16="http://schemas.microsoft.com/office/drawing/2014/main" id="{A5C91CD4-542D-49E6-A605-64D1D2B33A42}"/>
              </a:ext>
            </a:extLst>
          </p:cNvPr>
          <p:cNvGrpSpPr/>
          <p:nvPr/>
        </p:nvGrpSpPr>
        <p:grpSpPr>
          <a:xfrm>
            <a:off x="141170" y="5589241"/>
            <a:ext cx="2577703" cy="698685"/>
            <a:chOff x="9062519" y="1142200"/>
            <a:chExt cx="2577703" cy="698685"/>
          </a:xfrm>
        </p:grpSpPr>
        <p:grpSp>
          <p:nvGrpSpPr>
            <p:cNvPr id="64" name="Group 283">
              <a:extLst>
                <a:ext uri="{FF2B5EF4-FFF2-40B4-BE49-F238E27FC236}">
                  <a16:creationId xmlns:a16="http://schemas.microsoft.com/office/drawing/2014/main" id="{79D5D393-9AEC-467A-8182-6C37FFD147E4}"/>
                </a:ext>
              </a:extLst>
            </p:cNvPr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67" name="Freeform 55">
                <a:extLst>
                  <a:ext uri="{FF2B5EF4-FFF2-40B4-BE49-F238E27FC236}">
                    <a16:creationId xmlns:a16="http://schemas.microsoft.com/office/drawing/2014/main" id="{21C121FE-7A5B-4EA1-AF77-585C83B1B6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68" name="Freeform 56">
                <a:extLst>
                  <a:ext uri="{FF2B5EF4-FFF2-40B4-BE49-F238E27FC236}">
                    <a16:creationId xmlns:a16="http://schemas.microsoft.com/office/drawing/2014/main" id="{01578422-F87F-406F-B6A9-25C85F90B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69" name="Freeform 57">
                <a:extLst>
                  <a:ext uri="{FF2B5EF4-FFF2-40B4-BE49-F238E27FC236}">
                    <a16:creationId xmlns:a16="http://schemas.microsoft.com/office/drawing/2014/main" id="{0D2314F3-8016-4B68-BF40-DF10C8C0F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70" name="Freeform 58">
                <a:extLst>
                  <a:ext uri="{FF2B5EF4-FFF2-40B4-BE49-F238E27FC236}">
                    <a16:creationId xmlns:a16="http://schemas.microsoft.com/office/drawing/2014/main" id="{AD51CE9C-2A1E-4B54-814C-DC2E9F888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71" name="Freeform 59">
                <a:extLst>
                  <a:ext uri="{FF2B5EF4-FFF2-40B4-BE49-F238E27FC236}">
                    <a16:creationId xmlns:a16="http://schemas.microsoft.com/office/drawing/2014/main" id="{6B5BBFC3-043D-4CFC-B0E5-1244A074F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p:grpSp>
        <p:sp>
          <p:nvSpPr>
            <p:cNvPr id="65" name="TextBox 289">
              <a:extLst>
                <a:ext uri="{FF2B5EF4-FFF2-40B4-BE49-F238E27FC236}">
                  <a16:creationId xmlns:a16="http://schemas.microsoft.com/office/drawing/2014/main" id="{A5B21903-AAD7-43A8-90BF-40FE5DF4CBE2}"/>
                </a:ext>
              </a:extLst>
            </p:cNvPr>
            <p:cNvSpPr txBox="1"/>
            <p:nvPr/>
          </p:nvSpPr>
          <p:spPr>
            <a:xfrm>
              <a:off x="9483879" y="1194554"/>
              <a:ext cx="2156343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s-G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El incremento para el  2019 se destina a cobertura y calidad</a:t>
              </a:r>
            </a:p>
          </p:txBody>
        </p:sp>
      </p:grpSp>
      <p:sp>
        <p:nvSpPr>
          <p:cNvPr id="72" name="71 Rectángulo redondeado"/>
          <p:cNvSpPr/>
          <p:nvPr/>
        </p:nvSpPr>
        <p:spPr>
          <a:xfrm>
            <a:off x="2998068" y="5013176"/>
            <a:ext cx="8996827" cy="1671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NI" sz="1300" dirty="0"/>
              <a:t>Es prioritario que se de continuidad a los programas y proyectos que ejecuta el Ministerio de Economía dada la importancia que revisten los mismo en apoyo al desarrollo económico del país; estos contribuyen directa e indirectamente en la generación de empleo, mejora en la productividad, incremento en el comercio nacional e internacional, incremento en la atención a emprendedores y asistencia a productores y microempresarios.  Atrae inversión extranjera, incentiva el comercio formal y da viabilidad a la negociación de tratados de libre comercio. Adicional a esto se promueven programas y proyectos estratégicos con el objeto de contribuir directamente a incentivar la economía del país. Por ello la enorme necesidad de que se asignen los recursos presupuestarios y financieros necesarios para el desarrollo de lo antes indicado.</a:t>
            </a:r>
            <a:endParaRPr lang="es-GT" sz="1300" dirty="0"/>
          </a:p>
        </p:txBody>
      </p:sp>
      <p:sp>
        <p:nvSpPr>
          <p:cNvPr id="3" name="2 Flecha doblada"/>
          <p:cNvSpPr/>
          <p:nvPr/>
        </p:nvSpPr>
        <p:spPr>
          <a:xfrm flipV="1">
            <a:off x="2618329" y="6323812"/>
            <a:ext cx="289067" cy="2949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2399">
              <a:solidFill>
                <a:schemeClr val="tx1"/>
              </a:solidFill>
            </a:endParaRPr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2608"/>
            <a:ext cx="1402333" cy="1402333"/>
          </a:xfrm>
          <a:prstGeom prst="rect">
            <a:avLst/>
          </a:prstGeom>
        </p:spPr>
      </p:pic>
      <p:graphicFrame>
        <p:nvGraphicFramePr>
          <p:cNvPr id="74" name="Gráfico 7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815368"/>
              </p:ext>
            </p:extLst>
          </p:nvPr>
        </p:nvGraphicFramePr>
        <p:xfrm>
          <a:off x="457064" y="908721"/>
          <a:ext cx="11274697" cy="4696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936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dondear rectángulo de esquina diagonal"/>
          <p:cNvSpPr/>
          <p:nvPr/>
        </p:nvSpPr>
        <p:spPr>
          <a:xfrm>
            <a:off x="117750" y="4581128"/>
            <a:ext cx="5832647" cy="208823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sz="2399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430F1F-B2B8-4057-8B9A-C4C05754F266}"/>
              </a:ext>
            </a:extLst>
          </p:cNvPr>
          <p:cNvSpPr/>
          <p:nvPr/>
        </p:nvSpPr>
        <p:spPr>
          <a:xfrm>
            <a:off x="117749" y="441120"/>
            <a:ext cx="3096345" cy="4020875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99ED10-924A-4ED5-804F-B04CD85D6640}"/>
              </a:ext>
            </a:extLst>
          </p:cNvPr>
          <p:cNvGrpSpPr/>
          <p:nvPr/>
        </p:nvGrpSpPr>
        <p:grpSpPr>
          <a:xfrm>
            <a:off x="278038" y="513086"/>
            <a:ext cx="2806488" cy="3520315"/>
            <a:chOff x="418793" y="1057178"/>
            <a:chExt cx="2322083" cy="34162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12B17D2-FAF7-48D2-97AA-420AF6DA83DE}"/>
                </a:ext>
              </a:extLst>
            </p:cNvPr>
            <p:cNvGrpSpPr/>
            <p:nvPr/>
          </p:nvGrpSpPr>
          <p:grpSpPr>
            <a:xfrm>
              <a:off x="418793" y="1057178"/>
              <a:ext cx="2268774" cy="1359358"/>
              <a:chOff x="418793" y="760516"/>
              <a:chExt cx="2268774" cy="1359358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A8C8970-70D4-4C80-9166-F37DCA1AAFFD}"/>
                  </a:ext>
                </a:extLst>
              </p:cNvPr>
              <p:cNvGrpSpPr/>
              <p:nvPr/>
            </p:nvGrpSpPr>
            <p:grpSpPr>
              <a:xfrm>
                <a:off x="948144" y="1240599"/>
                <a:ext cx="1598000" cy="879275"/>
                <a:chOff x="850830" y="1784040"/>
                <a:chExt cx="1598000" cy="879275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860169" y="1784040"/>
                  <a:ext cx="1579322" cy="4181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Desarrollo Rural Integral</a:t>
                  </a: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850830" y="2245168"/>
                  <a:ext cx="1598000" cy="4181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Desarrollo territorial local</a:t>
                  </a:r>
                </a:p>
              </p:txBody>
            </p:sp>
          </p:grp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2B0D82B-B36E-49C0-AB3B-425AADE30200}"/>
                  </a:ext>
                </a:extLst>
              </p:cNvPr>
              <p:cNvSpPr/>
              <p:nvPr/>
            </p:nvSpPr>
            <p:spPr>
              <a:xfrm>
                <a:off x="418793" y="760516"/>
                <a:ext cx="2268774" cy="527152"/>
              </a:xfrm>
              <a:custGeom>
                <a:avLst/>
                <a:gdLst>
                  <a:gd name="connsiteX0" fmla="*/ 0 w 2980403"/>
                  <a:gd name="connsiteY0" fmla="*/ 207160 h 567531"/>
                  <a:gd name="connsiteX1" fmla="*/ 0 w 2980403"/>
                  <a:gd name="connsiteY1" fmla="*/ 207161 h 567531"/>
                  <a:gd name="connsiteX2" fmla="*/ 0 w 2980403"/>
                  <a:gd name="connsiteY2" fmla="*/ 207161 h 567531"/>
                  <a:gd name="connsiteX3" fmla="*/ 207161 w 2980403"/>
                  <a:gd name="connsiteY3" fmla="*/ 0 h 567531"/>
                  <a:gd name="connsiteX4" fmla="*/ 2773242 w 2980403"/>
                  <a:gd name="connsiteY4" fmla="*/ 0 h 567531"/>
                  <a:gd name="connsiteX5" fmla="*/ 2980403 w 2980403"/>
                  <a:gd name="connsiteY5" fmla="*/ 207161 h 567531"/>
                  <a:gd name="connsiteX6" fmla="*/ 2980402 w 2980403"/>
                  <a:gd name="connsiteY6" fmla="*/ 207161 h 567531"/>
                  <a:gd name="connsiteX7" fmla="*/ 2773241 w 2980403"/>
                  <a:gd name="connsiteY7" fmla="*/ 414322 h 567531"/>
                  <a:gd name="connsiteX8" fmla="*/ 1673312 w 2980403"/>
                  <a:gd name="connsiteY8" fmla="*/ 414322 h 567531"/>
                  <a:gd name="connsiteX9" fmla="*/ 1490202 w 2980403"/>
                  <a:gd name="connsiteY9" fmla="*/ 567531 h 567531"/>
                  <a:gd name="connsiteX10" fmla="*/ 1307091 w 2980403"/>
                  <a:gd name="connsiteY10" fmla="*/ 414322 h 567531"/>
                  <a:gd name="connsiteX11" fmla="*/ 207161 w 2980403"/>
                  <a:gd name="connsiteY11" fmla="*/ 414321 h 567531"/>
                  <a:gd name="connsiteX12" fmla="*/ 16280 w 2980403"/>
                  <a:gd name="connsiteY12" fmla="*/ 287797 h 567531"/>
                  <a:gd name="connsiteX13" fmla="*/ 0 w 2980403"/>
                  <a:gd name="connsiteY13" fmla="*/ 207161 h 567531"/>
                  <a:gd name="connsiteX14" fmla="*/ 16280 w 2980403"/>
                  <a:gd name="connsiteY14" fmla="*/ 126525 h 567531"/>
                  <a:gd name="connsiteX15" fmla="*/ 207161 w 2980403"/>
                  <a:gd name="connsiteY15" fmla="*/ 0 h 56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80403" h="567531">
                    <a:moveTo>
                      <a:pt x="0" y="207160"/>
                    </a:moveTo>
                    <a:lnTo>
                      <a:pt x="0" y="207161"/>
                    </a:lnTo>
                    <a:lnTo>
                      <a:pt x="0" y="207161"/>
                    </a:lnTo>
                    <a:close/>
                    <a:moveTo>
                      <a:pt x="207161" y="0"/>
                    </a:moveTo>
                    <a:lnTo>
                      <a:pt x="2773242" y="0"/>
                    </a:lnTo>
                    <a:cubicBezTo>
                      <a:pt x="2887654" y="0"/>
                      <a:pt x="2980403" y="92749"/>
                      <a:pt x="2980403" y="207161"/>
                    </a:cubicBezTo>
                    <a:lnTo>
                      <a:pt x="2980402" y="207161"/>
                    </a:lnTo>
                    <a:cubicBezTo>
                      <a:pt x="2980402" y="321573"/>
                      <a:pt x="2887653" y="414322"/>
                      <a:pt x="2773241" y="414322"/>
                    </a:cubicBezTo>
                    <a:lnTo>
                      <a:pt x="1673312" y="414322"/>
                    </a:lnTo>
                    <a:lnTo>
                      <a:pt x="1490202" y="567531"/>
                    </a:lnTo>
                    <a:lnTo>
                      <a:pt x="1307091" y="414322"/>
                    </a:lnTo>
                    <a:lnTo>
                      <a:pt x="207161" y="414321"/>
                    </a:lnTo>
                    <a:cubicBezTo>
                      <a:pt x="121352" y="414321"/>
                      <a:pt x="47728" y="362150"/>
                      <a:pt x="16280" y="287797"/>
                    </a:cubicBezTo>
                    <a:lnTo>
                      <a:pt x="0" y="207161"/>
                    </a:lnTo>
                    <a:lnTo>
                      <a:pt x="16280" y="126525"/>
                    </a:lnTo>
                    <a:cubicBezTo>
                      <a:pt x="47728" y="52171"/>
                      <a:pt x="121352" y="0"/>
                      <a:pt x="20716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20000"/>
                  </a:prstClr>
                </a:innerShdw>
              </a:effectLst>
              <a:extLst/>
            </p:spPr>
            <p:txBody>
              <a:bodyPr vert="horz" wrap="square" lIns="252000" tIns="45720" rIns="91440" bIns="18000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Prioridad Estratégica K’ATUN 2032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1DE0737-5622-4237-8D5E-E6A7A9F58C23}"/>
                </a:ext>
              </a:extLst>
            </p:cNvPr>
            <p:cNvGrpSpPr/>
            <p:nvPr/>
          </p:nvGrpSpPr>
          <p:grpSpPr>
            <a:xfrm>
              <a:off x="433136" y="2558184"/>
              <a:ext cx="2307740" cy="761777"/>
              <a:chOff x="433136" y="2338375"/>
              <a:chExt cx="2307740" cy="76177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FD5AC02-6ADB-4989-B27F-540305DD8A5F}"/>
                  </a:ext>
                </a:extLst>
              </p:cNvPr>
              <p:cNvGrpSpPr/>
              <p:nvPr/>
            </p:nvGrpSpPr>
            <p:grpSpPr>
              <a:xfrm>
                <a:off x="433136" y="2338375"/>
                <a:ext cx="2307740" cy="761777"/>
                <a:chOff x="433136" y="2307203"/>
                <a:chExt cx="2307740" cy="761777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957482" y="2859906"/>
                  <a:ext cx="1783394" cy="2090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Nuevas Empresas</a:t>
                  </a: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4C7173C3-8810-4030-B08B-66DEA5D71564}"/>
                    </a:ext>
                  </a:extLst>
                </p:cNvPr>
                <p:cNvSpPr/>
                <p:nvPr/>
              </p:nvSpPr>
              <p:spPr>
                <a:xfrm>
                  <a:off x="433136" y="2307203"/>
                  <a:ext cx="2210601" cy="43944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Prioridad Presidencial</a:t>
                  </a:r>
                </a:p>
              </p:txBody>
            </p:sp>
          </p:grp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3287DE9D-358E-48DB-A91E-F31F502A66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19335" y="2701844"/>
                <a:ext cx="176506" cy="169508"/>
              </a:xfrm>
              <a:custGeom>
                <a:avLst/>
                <a:gdLst>
                  <a:gd name="T0" fmla="*/ 96 w 96"/>
                  <a:gd name="T1" fmla="*/ 61 h 92"/>
                  <a:gd name="T2" fmla="*/ 96 w 96"/>
                  <a:gd name="T3" fmla="*/ 61 h 92"/>
                  <a:gd name="T4" fmla="*/ 80 w 96"/>
                  <a:gd name="T5" fmla="*/ 36 h 92"/>
                  <a:gd name="T6" fmla="*/ 76 w 96"/>
                  <a:gd name="T7" fmla="*/ 2 h 92"/>
                  <a:gd name="T8" fmla="*/ 22 w 96"/>
                  <a:gd name="T9" fmla="*/ 0 h 92"/>
                  <a:gd name="T10" fmla="*/ 20 w 96"/>
                  <a:gd name="T11" fmla="*/ 36 h 92"/>
                  <a:gd name="T12" fmla="*/ 14 w 96"/>
                  <a:gd name="T13" fmla="*/ 37 h 92"/>
                  <a:gd name="T14" fmla="*/ 0 w 96"/>
                  <a:gd name="T15" fmla="*/ 61 h 92"/>
                  <a:gd name="T16" fmla="*/ 0 w 96"/>
                  <a:gd name="T17" fmla="*/ 62 h 92"/>
                  <a:gd name="T18" fmla="*/ 0 w 96"/>
                  <a:gd name="T19" fmla="*/ 90 h 92"/>
                  <a:gd name="T20" fmla="*/ 94 w 96"/>
                  <a:gd name="T21" fmla="*/ 92 h 92"/>
                  <a:gd name="T22" fmla="*/ 96 w 96"/>
                  <a:gd name="T23" fmla="*/ 62 h 92"/>
                  <a:gd name="T24" fmla="*/ 42 w 96"/>
                  <a:gd name="T25" fmla="*/ 20 h 92"/>
                  <a:gd name="T26" fmla="*/ 64 w 96"/>
                  <a:gd name="T27" fmla="*/ 22 h 92"/>
                  <a:gd name="T28" fmla="*/ 42 w 96"/>
                  <a:gd name="T29" fmla="*/ 24 h 92"/>
                  <a:gd name="T30" fmla="*/ 42 w 96"/>
                  <a:gd name="T31" fmla="*/ 20 h 92"/>
                  <a:gd name="T32" fmla="*/ 38 w 96"/>
                  <a:gd name="T33" fmla="*/ 12 h 92"/>
                  <a:gd name="T34" fmla="*/ 38 w 96"/>
                  <a:gd name="T35" fmla="*/ 16 h 92"/>
                  <a:gd name="T36" fmla="*/ 32 w 96"/>
                  <a:gd name="T37" fmla="*/ 14 h 92"/>
                  <a:gd name="T38" fmla="*/ 34 w 96"/>
                  <a:gd name="T39" fmla="*/ 28 h 92"/>
                  <a:gd name="T40" fmla="*/ 64 w 96"/>
                  <a:gd name="T41" fmla="*/ 30 h 92"/>
                  <a:gd name="T42" fmla="*/ 34 w 96"/>
                  <a:gd name="T43" fmla="*/ 32 h 92"/>
                  <a:gd name="T44" fmla="*/ 34 w 96"/>
                  <a:gd name="T45" fmla="*/ 28 h 92"/>
                  <a:gd name="T46" fmla="*/ 62 w 96"/>
                  <a:gd name="T47" fmla="*/ 36 h 92"/>
                  <a:gd name="T48" fmla="*/ 62 w 96"/>
                  <a:gd name="T49" fmla="*/ 40 h 92"/>
                  <a:gd name="T50" fmla="*/ 32 w 96"/>
                  <a:gd name="T51" fmla="*/ 38 h 92"/>
                  <a:gd name="T52" fmla="*/ 34 w 96"/>
                  <a:gd name="T53" fmla="*/ 44 h 92"/>
                  <a:gd name="T54" fmla="*/ 64 w 96"/>
                  <a:gd name="T55" fmla="*/ 46 h 92"/>
                  <a:gd name="T56" fmla="*/ 34 w 96"/>
                  <a:gd name="T57" fmla="*/ 48 h 92"/>
                  <a:gd name="T58" fmla="*/ 34 w 96"/>
                  <a:gd name="T59" fmla="*/ 44 h 92"/>
                  <a:gd name="T60" fmla="*/ 64 w 96"/>
                  <a:gd name="T61" fmla="*/ 62 h 92"/>
                  <a:gd name="T62" fmla="*/ 58 w 96"/>
                  <a:gd name="T63" fmla="*/ 72 h 92"/>
                  <a:gd name="T64" fmla="*/ 34 w 96"/>
                  <a:gd name="T65" fmla="*/ 66 h 92"/>
                  <a:gd name="T66" fmla="*/ 32 w 96"/>
                  <a:gd name="T67" fmla="*/ 60 h 92"/>
                  <a:gd name="T68" fmla="*/ 17 w 96"/>
                  <a:gd name="T69" fmla="*/ 40 h 92"/>
                  <a:gd name="T70" fmla="*/ 20 w 96"/>
                  <a:gd name="T71" fmla="*/ 54 h 92"/>
                  <a:gd name="T72" fmla="*/ 74 w 96"/>
                  <a:gd name="T73" fmla="*/ 56 h 92"/>
                  <a:gd name="T74" fmla="*/ 76 w 96"/>
                  <a:gd name="T75" fmla="*/ 40 h 92"/>
                  <a:gd name="T76" fmla="*/ 91 w 96"/>
                  <a:gd name="T77" fmla="*/ 6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6" h="92">
                    <a:moveTo>
                      <a:pt x="96" y="62"/>
                    </a:moveTo>
                    <a:cubicBezTo>
                      <a:pt x="96" y="62"/>
                      <a:pt x="96" y="62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82" y="37"/>
                      <a:pt x="82" y="37"/>
                      <a:pt x="82" y="37"/>
                    </a:cubicBezTo>
                    <a:cubicBezTo>
                      <a:pt x="81" y="36"/>
                      <a:pt x="81" y="36"/>
                      <a:pt x="80" y="36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1"/>
                      <a:pt x="75" y="0"/>
                      <a:pt x="7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1"/>
                      <a:pt x="20" y="2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" y="36"/>
                      <a:pt x="15" y="36"/>
                      <a:pt x="14" y="3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1" y="92"/>
                      <a:pt x="2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5" y="92"/>
                      <a:pt x="96" y="91"/>
                      <a:pt x="96" y="90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6" y="62"/>
                      <a:pt x="96" y="62"/>
                      <a:pt x="96" y="62"/>
                    </a:cubicBezTo>
                    <a:close/>
                    <a:moveTo>
                      <a:pt x="42" y="20"/>
                    </a:moveTo>
                    <a:cubicBezTo>
                      <a:pt x="62" y="20"/>
                      <a:pt x="62" y="20"/>
                      <a:pt x="62" y="20"/>
                    </a:cubicBezTo>
                    <a:cubicBezTo>
                      <a:pt x="63" y="20"/>
                      <a:pt x="64" y="21"/>
                      <a:pt x="64" y="22"/>
                    </a:cubicBezTo>
                    <a:cubicBezTo>
                      <a:pt x="64" y="23"/>
                      <a:pt x="63" y="24"/>
                      <a:pt x="62" y="24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1" y="24"/>
                      <a:pt x="40" y="23"/>
                      <a:pt x="40" y="22"/>
                    </a:cubicBezTo>
                    <a:cubicBezTo>
                      <a:pt x="40" y="21"/>
                      <a:pt x="41" y="20"/>
                      <a:pt x="42" y="20"/>
                    </a:cubicBezTo>
                    <a:close/>
                    <a:moveTo>
                      <a:pt x="34" y="12"/>
                    </a:moveTo>
                    <a:cubicBezTo>
                      <a:pt x="38" y="12"/>
                      <a:pt x="38" y="12"/>
                      <a:pt x="38" y="12"/>
                    </a:cubicBezTo>
                    <a:cubicBezTo>
                      <a:pt x="39" y="12"/>
                      <a:pt x="40" y="13"/>
                      <a:pt x="40" y="14"/>
                    </a:cubicBezTo>
                    <a:cubicBezTo>
                      <a:pt x="40" y="15"/>
                      <a:pt x="39" y="16"/>
                      <a:pt x="38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2" y="15"/>
                      <a:pt x="32" y="14"/>
                    </a:cubicBezTo>
                    <a:cubicBezTo>
                      <a:pt x="32" y="13"/>
                      <a:pt x="33" y="12"/>
                      <a:pt x="34" y="12"/>
                    </a:cubicBezTo>
                    <a:close/>
                    <a:moveTo>
                      <a:pt x="34" y="28"/>
                    </a:move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28"/>
                      <a:pt x="64" y="29"/>
                      <a:pt x="64" y="30"/>
                    </a:cubicBezTo>
                    <a:cubicBezTo>
                      <a:pt x="64" y="31"/>
                      <a:pt x="63" y="32"/>
                      <a:pt x="62" y="3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3" y="32"/>
                      <a:pt x="32" y="31"/>
                      <a:pt x="32" y="30"/>
                    </a:cubicBezTo>
                    <a:cubicBezTo>
                      <a:pt x="32" y="29"/>
                      <a:pt x="33" y="28"/>
                      <a:pt x="34" y="28"/>
                    </a:cubicBezTo>
                    <a:close/>
                    <a:moveTo>
                      <a:pt x="34" y="36"/>
                    </a:moveTo>
                    <a:cubicBezTo>
                      <a:pt x="62" y="36"/>
                      <a:pt x="62" y="36"/>
                      <a:pt x="62" y="36"/>
                    </a:cubicBezTo>
                    <a:cubicBezTo>
                      <a:pt x="63" y="36"/>
                      <a:pt x="64" y="37"/>
                      <a:pt x="64" y="38"/>
                    </a:cubicBezTo>
                    <a:cubicBezTo>
                      <a:pt x="64" y="39"/>
                      <a:pt x="63" y="40"/>
                      <a:pt x="62" y="40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3" y="40"/>
                      <a:pt x="32" y="39"/>
                      <a:pt x="32" y="38"/>
                    </a:cubicBezTo>
                    <a:cubicBezTo>
                      <a:pt x="32" y="37"/>
                      <a:pt x="33" y="36"/>
                      <a:pt x="34" y="36"/>
                    </a:cubicBezTo>
                    <a:close/>
                    <a:moveTo>
                      <a:pt x="34" y="44"/>
                    </a:moveTo>
                    <a:cubicBezTo>
                      <a:pt x="62" y="44"/>
                      <a:pt x="62" y="44"/>
                      <a:pt x="62" y="44"/>
                    </a:cubicBezTo>
                    <a:cubicBezTo>
                      <a:pt x="63" y="44"/>
                      <a:pt x="64" y="45"/>
                      <a:pt x="64" y="46"/>
                    </a:cubicBezTo>
                    <a:cubicBezTo>
                      <a:pt x="64" y="47"/>
                      <a:pt x="63" y="48"/>
                      <a:pt x="62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3" y="48"/>
                      <a:pt x="32" y="47"/>
                      <a:pt x="32" y="46"/>
                    </a:cubicBezTo>
                    <a:cubicBezTo>
                      <a:pt x="32" y="45"/>
                      <a:pt x="33" y="44"/>
                      <a:pt x="34" y="44"/>
                    </a:cubicBezTo>
                    <a:close/>
                    <a:moveTo>
                      <a:pt x="66" y="60"/>
                    </a:moveTo>
                    <a:cubicBezTo>
                      <a:pt x="65" y="60"/>
                      <a:pt x="64" y="61"/>
                      <a:pt x="64" y="62"/>
                    </a:cubicBezTo>
                    <a:cubicBezTo>
                      <a:pt x="64" y="66"/>
                      <a:pt x="64" y="66"/>
                      <a:pt x="64" y="66"/>
                    </a:cubicBezTo>
                    <a:cubicBezTo>
                      <a:pt x="64" y="69"/>
                      <a:pt x="61" y="72"/>
                      <a:pt x="58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37" y="72"/>
                      <a:pt x="34" y="69"/>
                      <a:pt x="34" y="66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1"/>
                      <a:pt x="33" y="60"/>
                      <a:pt x="32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5"/>
                      <a:pt x="21" y="56"/>
                      <a:pt x="22" y="56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75" y="56"/>
                      <a:pt x="76" y="55"/>
                      <a:pt x="76" y="54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91" y="60"/>
                      <a:pt x="91" y="60"/>
                      <a:pt x="91" y="60"/>
                    </a:cubicBezTo>
                    <a:lnTo>
                      <a:pt x="66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399"/>
              </a:p>
            </p:txBody>
          </p:sp>
        </p:grp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8757E3B4-59E7-42F5-A20F-3692A7C8A9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7252" y="4317610"/>
              <a:ext cx="156484" cy="155798"/>
            </a:xfrm>
            <a:custGeom>
              <a:avLst/>
              <a:gdLst>
                <a:gd name="T0" fmla="*/ 76 w 96"/>
                <a:gd name="T1" fmla="*/ 13 h 96"/>
                <a:gd name="T2" fmla="*/ 61 w 96"/>
                <a:gd name="T3" fmla="*/ 15 h 96"/>
                <a:gd name="T4" fmla="*/ 60 w 96"/>
                <a:gd name="T5" fmla="*/ 17 h 96"/>
                <a:gd name="T6" fmla="*/ 44 w 96"/>
                <a:gd name="T7" fmla="*/ 32 h 96"/>
                <a:gd name="T8" fmla="*/ 42 w 96"/>
                <a:gd name="T9" fmla="*/ 0 h 96"/>
                <a:gd name="T10" fmla="*/ 16 w 96"/>
                <a:gd name="T11" fmla="*/ 2 h 96"/>
                <a:gd name="T12" fmla="*/ 2 w 96"/>
                <a:gd name="T13" fmla="*/ 12 h 96"/>
                <a:gd name="T14" fmla="*/ 0 w 96"/>
                <a:gd name="T15" fmla="*/ 94 h 96"/>
                <a:gd name="T16" fmla="*/ 18 w 96"/>
                <a:gd name="T17" fmla="*/ 96 h 96"/>
                <a:gd name="T18" fmla="*/ 66 w 96"/>
                <a:gd name="T19" fmla="*/ 96 h 96"/>
                <a:gd name="T20" fmla="*/ 68 w 96"/>
                <a:gd name="T21" fmla="*/ 48 h 96"/>
                <a:gd name="T22" fmla="*/ 82 w 96"/>
                <a:gd name="T23" fmla="*/ 96 h 96"/>
                <a:gd name="T24" fmla="*/ 94 w 96"/>
                <a:gd name="T25" fmla="*/ 93 h 96"/>
                <a:gd name="T26" fmla="*/ 12 w 96"/>
                <a:gd name="T27" fmla="*/ 82 h 96"/>
                <a:gd name="T28" fmla="*/ 8 w 96"/>
                <a:gd name="T29" fmla="*/ 82 h 96"/>
                <a:gd name="T30" fmla="*/ 10 w 96"/>
                <a:gd name="T31" fmla="*/ 24 h 96"/>
                <a:gd name="T32" fmla="*/ 12 w 96"/>
                <a:gd name="T33" fmla="*/ 82 h 96"/>
                <a:gd name="T34" fmla="*/ 30 w 96"/>
                <a:gd name="T35" fmla="*/ 8 h 96"/>
                <a:gd name="T36" fmla="*/ 32 w 96"/>
                <a:gd name="T37" fmla="*/ 62 h 96"/>
                <a:gd name="T38" fmla="*/ 28 w 96"/>
                <a:gd name="T39" fmla="*/ 62 h 96"/>
                <a:gd name="T40" fmla="*/ 36 w 96"/>
                <a:gd name="T41" fmla="*/ 86 h 96"/>
                <a:gd name="T42" fmla="*/ 26 w 96"/>
                <a:gd name="T43" fmla="*/ 88 h 96"/>
                <a:gd name="T44" fmla="*/ 24 w 96"/>
                <a:gd name="T45" fmla="*/ 70 h 96"/>
                <a:gd name="T46" fmla="*/ 34 w 96"/>
                <a:gd name="T47" fmla="*/ 68 h 96"/>
                <a:gd name="T48" fmla="*/ 36 w 96"/>
                <a:gd name="T49" fmla="*/ 86 h 96"/>
                <a:gd name="T50" fmla="*/ 54 w 96"/>
                <a:gd name="T51" fmla="*/ 40 h 96"/>
                <a:gd name="T52" fmla="*/ 56 w 96"/>
                <a:gd name="T53" fmla="*/ 78 h 96"/>
                <a:gd name="T54" fmla="*/ 52 w 96"/>
                <a:gd name="T55" fmla="*/ 78 h 96"/>
                <a:gd name="T56" fmla="*/ 58 w 96"/>
                <a:gd name="T57" fmla="*/ 88 h 96"/>
                <a:gd name="T58" fmla="*/ 48 w 96"/>
                <a:gd name="T59" fmla="*/ 86 h 96"/>
                <a:gd name="T60" fmla="*/ 58 w 96"/>
                <a:gd name="T61" fmla="*/ 84 h 96"/>
                <a:gd name="T62" fmla="*/ 58 w 96"/>
                <a:gd name="T6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6">
                  <a:moveTo>
                    <a:pt x="96" y="90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5" y="12"/>
                    <a:pt x="74" y="11"/>
                    <a:pt x="73" y="12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0" y="16"/>
                  </a:cubicBezTo>
                  <a:cubicBezTo>
                    <a:pt x="60" y="16"/>
                    <a:pt x="60" y="17"/>
                    <a:pt x="60" y="1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7" y="96"/>
                    <a:pt x="68" y="95"/>
                    <a:pt x="68" y="94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95"/>
                    <a:pt x="81" y="96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5" y="93"/>
                    <a:pt x="96" y="92"/>
                    <a:pt x="96" y="90"/>
                  </a:cubicBezTo>
                  <a:close/>
                  <a:moveTo>
                    <a:pt x="12" y="82"/>
                  </a:moveTo>
                  <a:cubicBezTo>
                    <a:pt x="12" y="83"/>
                    <a:pt x="11" y="84"/>
                    <a:pt x="10" y="84"/>
                  </a:cubicBezTo>
                  <a:cubicBezTo>
                    <a:pt x="9" y="84"/>
                    <a:pt x="8" y="83"/>
                    <a:pt x="8" y="8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5"/>
                    <a:pt x="9" y="24"/>
                    <a:pt x="10" y="24"/>
                  </a:cubicBezTo>
                  <a:cubicBezTo>
                    <a:pt x="11" y="24"/>
                    <a:pt x="12" y="25"/>
                    <a:pt x="12" y="26"/>
                  </a:cubicBezTo>
                  <a:lnTo>
                    <a:pt x="12" y="82"/>
                  </a:lnTo>
                  <a:close/>
                  <a:moveTo>
                    <a:pt x="28" y="10"/>
                  </a:moveTo>
                  <a:cubicBezTo>
                    <a:pt x="28" y="9"/>
                    <a:pt x="29" y="8"/>
                    <a:pt x="30" y="8"/>
                  </a:cubicBezTo>
                  <a:cubicBezTo>
                    <a:pt x="31" y="8"/>
                    <a:pt x="32" y="9"/>
                    <a:pt x="32" y="10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2" y="63"/>
                    <a:pt x="31" y="64"/>
                    <a:pt x="30" y="64"/>
                  </a:cubicBezTo>
                  <a:cubicBezTo>
                    <a:pt x="29" y="64"/>
                    <a:pt x="28" y="63"/>
                    <a:pt x="28" y="62"/>
                  </a:cubicBezTo>
                  <a:lnTo>
                    <a:pt x="28" y="10"/>
                  </a:lnTo>
                  <a:close/>
                  <a:moveTo>
                    <a:pt x="36" y="86"/>
                  </a:moveTo>
                  <a:cubicBezTo>
                    <a:pt x="36" y="87"/>
                    <a:pt x="35" y="88"/>
                    <a:pt x="34" y="88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5" y="88"/>
                    <a:pt x="24" y="87"/>
                    <a:pt x="24" y="8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69"/>
                    <a:pt x="25" y="68"/>
                    <a:pt x="26" y="68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5" y="68"/>
                    <a:pt x="36" y="69"/>
                    <a:pt x="36" y="70"/>
                  </a:cubicBezTo>
                  <a:lnTo>
                    <a:pt x="36" y="86"/>
                  </a:lnTo>
                  <a:close/>
                  <a:moveTo>
                    <a:pt x="52" y="42"/>
                  </a:moveTo>
                  <a:cubicBezTo>
                    <a:pt x="52" y="41"/>
                    <a:pt x="53" y="40"/>
                    <a:pt x="54" y="40"/>
                  </a:cubicBezTo>
                  <a:cubicBezTo>
                    <a:pt x="55" y="40"/>
                    <a:pt x="56" y="41"/>
                    <a:pt x="56" y="42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9"/>
                    <a:pt x="55" y="80"/>
                    <a:pt x="54" y="80"/>
                  </a:cubicBezTo>
                  <a:cubicBezTo>
                    <a:pt x="53" y="80"/>
                    <a:pt x="52" y="79"/>
                    <a:pt x="52" y="78"/>
                  </a:cubicBezTo>
                  <a:lnTo>
                    <a:pt x="52" y="42"/>
                  </a:lnTo>
                  <a:close/>
                  <a:moveTo>
                    <a:pt x="58" y="88"/>
                  </a:moveTo>
                  <a:cubicBezTo>
                    <a:pt x="50" y="88"/>
                    <a:pt x="50" y="88"/>
                    <a:pt x="50" y="88"/>
                  </a:cubicBezTo>
                  <a:cubicBezTo>
                    <a:pt x="49" y="88"/>
                    <a:pt x="48" y="87"/>
                    <a:pt x="48" y="86"/>
                  </a:cubicBezTo>
                  <a:cubicBezTo>
                    <a:pt x="48" y="85"/>
                    <a:pt x="49" y="84"/>
                    <a:pt x="50" y="84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9" y="84"/>
                    <a:pt x="60" y="85"/>
                    <a:pt x="60" y="86"/>
                  </a:cubicBezTo>
                  <a:cubicBezTo>
                    <a:pt x="60" y="87"/>
                    <a:pt x="59" y="88"/>
                    <a:pt x="58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125" y="1452195"/>
            <a:ext cx="5181113" cy="522664"/>
          </a:xfrm>
        </p:spPr>
        <p:txBody>
          <a:bodyPr/>
          <a:lstStyle/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PROMIPYMES</a:t>
            </a:r>
            <a:endParaRPr lang="es-GT" sz="2000" dirty="0"/>
          </a:p>
        </p:txBody>
      </p:sp>
      <p:sp>
        <p:nvSpPr>
          <p:cNvPr id="112" name="Freeform: Shape 44">
            <a:extLst>
              <a:ext uri="{FF2B5EF4-FFF2-40B4-BE49-F238E27FC236}">
                <a16:creationId xmlns:a16="http://schemas.microsoft.com/office/drawing/2014/main" id="{B445C58A-7039-4579-852F-42244BE24AB8}"/>
              </a:ext>
            </a:extLst>
          </p:cNvPr>
          <p:cNvSpPr/>
          <p:nvPr/>
        </p:nvSpPr>
        <p:spPr>
          <a:xfrm>
            <a:off x="254151" y="3332059"/>
            <a:ext cx="2801286" cy="439442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vert="horz" wrap="square" lIns="252000" tIns="45720" rIns="91440" bIns="180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GT" sz="13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Meta Estratégica de Desarrollo</a:t>
            </a:r>
          </a:p>
        </p:txBody>
      </p:sp>
      <p:sp>
        <p:nvSpPr>
          <p:cNvPr id="115" name="TextBox 81"/>
          <p:cNvSpPr txBox="1"/>
          <p:nvPr/>
        </p:nvSpPr>
        <p:spPr>
          <a:xfrm>
            <a:off x="778500" y="3898666"/>
            <a:ext cx="22195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Reducir progresivamete la tasa desempleo</a:t>
            </a:r>
          </a:p>
        </p:txBody>
      </p:sp>
      <p:sp>
        <p:nvSpPr>
          <p:cNvPr id="116" name="Oval 135"/>
          <p:cNvSpPr/>
          <p:nvPr/>
        </p:nvSpPr>
        <p:spPr>
          <a:xfrm>
            <a:off x="550872" y="4005529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6310438" y="4993508"/>
            <a:ext cx="2491072" cy="1303513"/>
            <a:chOff x="6526163" y="5109986"/>
            <a:chExt cx="2491073" cy="1303514"/>
          </a:xfrm>
        </p:grpSpPr>
        <p:sp>
          <p:nvSpPr>
            <p:cNvPr id="119" name="TextBox 200">
              <a:extLst>
                <a:ext uri="{FF2B5EF4-FFF2-40B4-BE49-F238E27FC236}">
                  <a16:creationId xmlns:a16="http://schemas.microsoft.com/office/drawing/2014/main" id="{1E0F72BB-82FC-462B-B324-7356B4FE613C}"/>
                </a:ext>
              </a:extLst>
            </p:cNvPr>
            <p:cNvSpPr txBox="1"/>
            <p:nvPr/>
          </p:nvSpPr>
          <p:spPr>
            <a:xfrm>
              <a:off x="7142720" y="5109986"/>
              <a:ext cx="1832013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PRESUPUESTO ESTIMADO 2019 (En Millones de Q. )</a:t>
              </a:r>
            </a:p>
          </p:txBody>
        </p:sp>
        <p:sp>
          <p:nvSpPr>
            <p:cNvPr id="120" name="TextBox 201">
              <a:extLst>
                <a:ext uri="{FF2B5EF4-FFF2-40B4-BE49-F238E27FC236}">
                  <a16:creationId xmlns:a16="http://schemas.microsoft.com/office/drawing/2014/main" id="{E568BBC2-CB29-4BC7-9E54-92644BCCE1BD}"/>
                </a:ext>
              </a:extLst>
            </p:cNvPr>
            <p:cNvSpPr txBox="1"/>
            <p:nvPr/>
          </p:nvSpPr>
          <p:spPr>
            <a:xfrm>
              <a:off x="6526163" y="5859502"/>
              <a:ext cx="249107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3600" dirty="0">
                  <a:solidFill>
                    <a:schemeClr val="accent2"/>
                  </a:solidFill>
                </a:rPr>
                <a:t>Q 7.5</a:t>
              </a:r>
            </a:p>
          </p:txBody>
        </p:sp>
        <p:grpSp>
          <p:nvGrpSpPr>
            <p:cNvPr id="128" name="Group 258">
              <a:extLst>
                <a:ext uri="{FF2B5EF4-FFF2-40B4-BE49-F238E27FC236}">
                  <a16:creationId xmlns:a16="http://schemas.microsoft.com/office/drawing/2014/main" id="{8DB55838-BAFC-4046-A6FC-5FD18BDBE840}"/>
                </a:ext>
              </a:extLst>
            </p:cNvPr>
            <p:cNvGrpSpPr/>
            <p:nvPr/>
          </p:nvGrpSpPr>
          <p:grpSpPr>
            <a:xfrm>
              <a:off x="6526163" y="5115728"/>
              <a:ext cx="531730" cy="531730"/>
              <a:chOff x="4469581" y="499171"/>
              <a:chExt cx="531730" cy="531730"/>
            </a:xfrm>
          </p:grpSpPr>
          <p:sp>
            <p:nvSpPr>
              <p:cNvPr id="129" name="Oval 259">
                <a:extLst>
                  <a:ext uri="{FF2B5EF4-FFF2-40B4-BE49-F238E27FC236}">
                    <a16:creationId xmlns:a16="http://schemas.microsoft.com/office/drawing/2014/main" id="{6723D699-B3B4-4E90-9C0D-90B572D3A867}"/>
                  </a:ext>
                </a:extLst>
              </p:cNvPr>
              <p:cNvSpPr/>
              <p:nvPr/>
            </p:nvSpPr>
            <p:spPr>
              <a:xfrm>
                <a:off x="4469581" y="499171"/>
                <a:ext cx="531730" cy="53173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/>
              </a:p>
            </p:txBody>
          </p:sp>
          <p:grpSp>
            <p:nvGrpSpPr>
              <p:cNvPr id="130" name="Group 260">
                <a:extLst>
                  <a:ext uri="{FF2B5EF4-FFF2-40B4-BE49-F238E27FC236}">
                    <a16:creationId xmlns:a16="http://schemas.microsoft.com/office/drawing/2014/main" id="{202887E8-17FE-49D6-8910-CE23DBED6658}"/>
                  </a:ext>
                </a:extLst>
              </p:cNvPr>
              <p:cNvGrpSpPr/>
              <p:nvPr/>
            </p:nvGrpSpPr>
            <p:grpSpPr>
              <a:xfrm>
                <a:off x="4619666" y="648185"/>
                <a:ext cx="224070" cy="226840"/>
                <a:chOff x="1000126" y="663575"/>
                <a:chExt cx="5140325" cy="5203826"/>
              </a:xfrm>
              <a:solidFill>
                <a:schemeClr val="bg1"/>
              </a:solidFill>
            </p:grpSpPr>
            <p:sp>
              <p:nvSpPr>
                <p:cNvPr id="131" name="Freeform 22">
                  <a:extLst>
                    <a:ext uri="{FF2B5EF4-FFF2-40B4-BE49-F238E27FC236}">
                      <a16:creationId xmlns:a16="http://schemas.microsoft.com/office/drawing/2014/main" id="{F57FF244-02D6-4325-AD18-4016493D80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0988" y="1565275"/>
                  <a:ext cx="166688" cy="269875"/>
                </a:xfrm>
                <a:custGeom>
                  <a:avLst/>
                  <a:gdLst>
                    <a:gd name="T0" fmla="*/ 0 w 212"/>
                    <a:gd name="T1" fmla="*/ 0 h 339"/>
                    <a:gd name="T2" fmla="*/ 32 w 212"/>
                    <a:gd name="T3" fmla="*/ 8 h 339"/>
                    <a:gd name="T4" fmla="*/ 64 w 212"/>
                    <a:gd name="T5" fmla="*/ 16 h 339"/>
                    <a:gd name="T6" fmla="*/ 96 w 212"/>
                    <a:gd name="T7" fmla="*/ 28 h 339"/>
                    <a:gd name="T8" fmla="*/ 128 w 212"/>
                    <a:gd name="T9" fmla="*/ 42 h 339"/>
                    <a:gd name="T10" fmla="*/ 154 w 212"/>
                    <a:gd name="T11" fmla="*/ 58 h 339"/>
                    <a:gd name="T12" fmla="*/ 178 w 212"/>
                    <a:gd name="T13" fmla="*/ 80 h 339"/>
                    <a:gd name="T14" fmla="*/ 196 w 212"/>
                    <a:gd name="T15" fmla="*/ 106 h 339"/>
                    <a:gd name="T16" fmla="*/ 208 w 212"/>
                    <a:gd name="T17" fmla="*/ 136 h 339"/>
                    <a:gd name="T18" fmla="*/ 212 w 212"/>
                    <a:gd name="T19" fmla="*/ 172 h 339"/>
                    <a:gd name="T20" fmla="*/ 208 w 212"/>
                    <a:gd name="T21" fmla="*/ 207 h 339"/>
                    <a:gd name="T22" fmla="*/ 198 w 212"/>
                    <a:gd name="T23" fmla="*/ 237 h 339"/>
                    <a:gd name="T24" fmla="*/ 180 w 212"/>
                    <a:gd name="T25" fmla="*/ 263 h 339"/>
                    <a:gd name="T26" fmla="*/ 158 w 212"/>
                    <a:gd name="T27" fmla="*/ 285 h 339"/>
                    <a:gd name="T28" fmla="*/ 132 w 212"/>
                    <a:gd name="T29" fmla="*/ 303 h 339"/>
                    <a:gd name="T30" fmla="*/ 102 w 212"/>
                    <a:gd name="T31" fmla="*/ 317 h 339"/>
                    <a:gd name="T32" fmla="*/ 70 w 212"/>
                    <a:gd name="T33" fmla="*/ 329 h 339"/>
                    <a:gd name="T34" fmla="*/ 36 w 212"/>
                    <a:gd name="T35" fmla="*/ 335 h 339"/>
                    <a:gd name="T36" fmla="*/ 0 w 212"/>
                    <a:gd name="T37" fmla="*/ 339 h 339"/>
                    <a:gd name="T38" fmla="*/ 0 w 212"/>
                    <a:gd name="T39" fmla="*/ 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2" h="339">
                      <a:moveTo>
                        <a:pt x="0" y="0"/>
                      </a:moveTo>
                      <a:lnTo>
                        <a:pt x="32" y="8"/>
                      </a:lnTo>
                      <a:lnTo>
                        <a:pt x="64" y="16"/>
                      </a:lnTo>
                      <a:lnTo>
                        <a:pt x="96" y="28"/>
                      </a:lnTo>
                      <a:lnTo>
                        <a:pt x="128" y="42"/>
                      </a:lnTo>
                      <a:lnTo>
                        <a:pt x="154" y="58"/>
                      </a:lnTo>
                      <a:lnTo>
                        <a:pt x="178" y="80"/>
                      </a:lnTo>
                      <a:lnTo>
                        <a:pt x="196" y="106"/>
                      </a:lnTo>
                      <a:lnTo>
                        <a:pt x="208" y="136"/>
                      </a:lnTo>
                      <a:lnTo>
                        <a:pt x="212" y="172"/>
                      </a:lnTo>
                      <a:lnTo>
                        <a:pt x="208" y="207"/>
                      </a:lnTo>
                      <a:lnTo>
                        <a:pt x="198" y="237"/>
                      </a:lnTo>
                      <a:lnTo>
                        <a:pt x="180" y="263"/>
                      </a:lnTo>
                      <a:lnTo>
                        <a:pt x="158" y="285"/>
                      </a:lnTo>
                      <a:lnTo>
                        <a:pt x="132" y="303"/>
                      </a:lnTo>
                      <a:lnTo>
                        <a:pt x="102" y="317"/>
                      </a:lnTo>
                      <a:lnTo>
                        <a:pt x="70" y="329"/>
                      </a:lnTo>
                      <a:lnTo>
                        <a:pt x="36" y="335"/>
                      </a:lnTo>
                      <a:lnTo>
                        <a:pt x="0" y="3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32" name="Freeform 23">
                  <a:extLst>
                    <a:ext uri="{FF2B5EF4-FFF2-40B4-BE49-F238E27FC236}">
                      <a16:creationId xmlns:a16="http://schemas.microsoft.com/office/drawing/2014/main" id="{D2ECBE46-DB9A-46BF-81B6-2E4D8DF2A0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038" y="1127125"/>
                  <a:ext cx="153988" cy="244475"/>
                </a:xfrm>
                <a:custGeom>
                  <a:avLst/>
                  <a:gdLst>
                    <a:gd name="T0" fmla="*/ 194 w 194"/>
                    <a:gd name="T1" fmla="*/ 0 h 307"/>
                    <a:gd name="T2" fmla="*/ 194 w 194"/>
                    <a:gd name="T3" fmla="*/ 307 h 307"/>
                    <a:gd name="T4" fmla="*/ 142 w 194"/>
                    <a:gd name="T5" fmla="*/ 295 h 307"/>
                    <a:gd name="T6" fmla="*/ 100 w 194"/>
                    <a:gd name="T7" fmla="*/ 279 h 307"/>
                    <a:gd name="T8" fmla="*/ 64 w 194"/>
                    <a:gd name="T9" fmla="*/ 259 h 307"/>
                    <a:gd name="T10" fmla="*/ 36 w 194"/>
                    <a:gd name="T11" fmla="*/ 237 h 307"/>
                    <a:gd name="T12" fmla="*/ 16 w 194"/>
                    <a:gd name="T13" fmla="*/ 211 h 307"/>
                    <a:gd name="T14" fmla="*/ 4 w 194"/>
                    <a:gd name="T15" fmla="*/ 179 h 307"/>
                    <a:gd name="T16" fmla="*/ 0 w 194"/>
                    <a:gd name="T17" fmla="*/ 146 h 307"/>
                    <a:gd name="T18" fmla="*/ 6 w 194"/>
                    <a:gd name="T19" fmla="*/ 114 h 307"/>
                    <a:gd name="T20" fmla="*/ 18 w 194"/>
                    <a:gd name="T21" fmla="*/ 86 h 307"/>
                    <a:gd name="T22" fmla="*/ 40 w 194"/>
                    <a:gd name="T23" fmla="*/ 58 h 307"/>
                    <a:gd name="T24" fmla="*/ 68 w 194"/>
                    <a:gd name="T25" fmla="*/ 36 h 307"/>
                    <a:gd name="T26" fmla="*/ 104 w 194"/>
                    <a:gd name="T27" fmla="*/ 18 h 307"/>
                    <a:gd name="T28" fmla="*/ 146 w 194"/>
                    <a:gd name="T29" fmla="*/ 6 h 307"/>
                    <a:gd name="T30" fmla="*/ 194 w 194"/>
                    <a:gd name="T31" fmla="*/ 0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4" h="307">
                      <a:moveTo>
                        <a:pt x="194" y="0"/>
                      </a:moveTo>
                      <a:lnTo>
                        <a:pt x="194" y="307"/>
                      </a:lnTo>
                      <a:lnTo>
                        <a:pt x="142" y="295"/>
                      </a:lnTo>
                      <a:lnTo>
                        <a:pt x="100" y="279"/>
                      </a:lnTo>
                      <a:lnTo>
                        <a:pt x="64" y="259"/>
                      </a:lnTo>
                      <a:lnTo>
                        <a:pt x="36" y="237"/>
                      </a:lnTo>
                      <a:lnTo>
                        <a:pt x="16" y="211"/>
                      </a:lnTo>
                      <a:lnTo>
                        <a:pt x="4" y="179"/>
                      </a:lnTo>
                      <a:lnTo>
                        <a:pt x="0" y="146"/>
                      </a:lnTo>
                      <a:lnTo>
                        <a:pt x="6" y="114"/>
                      </a:lnTo>
                      <a:lnTo>
                        <a:pt x="18" y="86"/>
                      </a:lnTo>
                      <a:lnTo>
                        <a:pt x="40" y="58"/>
                      </a:lnTo>
                      <a:lnTo>
                        <a:pt x="68" y="36"/>
                      </a:lnTo>
                      <a:lnTo>
                        <a:pt x="104" y="18"/>
                      </a:lnTo>
                      <a:lnTo>
                        <a:pt x="146" y="6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33" name="Freeform 24">
                  <a:extLst>
                    <a:ext uri="{FF2B5EF4-FFF2-40B4-BE49-F238E27FC236}">
                      <a16:creationId xmlns:a16="http://schemas.microsoft.com/office/drawing/2014/main" id="{74D50B51-B242-4308-8DDB-8134A9B06D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95801" y="663575"/>
                  <a:ext cx="1644650" cy="1646238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34" name="Freeform 25">
                  <a:extLst>
                    <a:ext uri="{FF2B5EF4-FFF2-40B4-BE49-F238E27FC236}">
                      <a16:creationId xmlns:a16="http://schemas.microsoft.com/office/drawing/2014/main" id="{521427B9-6041-44A4-A58C-FF182E60FF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863" y="4329113"/>
                  <a:ext cx="1181100" cy="1538288"/>
                </a:xfrm>
                <a:custGeom>
                  <a:avLst/>
                  <a:gdLst>
                    <a:gd name="T0" fmla="*/ 297 w 1489"/>
                    <a:gd name="T1" fmla="*/ 0 h 1937"/>
                    <a:gd name="T2" fmla="*/ 1192 w 1489"/>
                    <a:gd name="T3" fmla="*/ 0 h 1937"/>
                    <a:gd name="T4" fmla="*/ 1252 w 1489"/>
                    <a:gd name="T5" fmla="*/ 6 h 1937"/>
                    <a:gd name="T6" fmla="*/ 1307 w 1489"/>
                    <a:gd name="T7" fmla="*/ 23 h 1937"/>
                    <a:gd name="T8" fmla="*/ 1357 w 1489"/>
                    <a:gd name="T9" fmla="*/ 51 h 1937"/>
                    <a:gd name="T10" fmla="*/ 1403 w 1489"/>
                    <a:gd name="T11" fmla="*/ 87 h 1937"/>
                    <a:gd name="T12" fmla="*/ 1439 w 1489"/>
                    <a:gd name="T13" fmla="*/ 131 h 1937"/>
                    <a:gd name="T14" fmla="*/ 1467 w 1489"/>
                    <a:gd name="T15" fmla="*/ 181 h 1937"/>
                    <a:gd name="T16" fmla="*/ 1483 w 1489"/>
                    <a:gd name="T17" fmla="*/ 239 h 1937"/>
                    <a:gd name="T18" fmla="*/ 1489 w 1489"/>
                    <a:gd name="T19" fmla="*/ 299 h 1937"/>
                    <a:gd name="T20" fmla="*/ 1489 w 1489"/>
                    <a:gd name="T21" fmla="*/ 1638 h 1937"/>
                    <a:gd name="T22" fmla="*/ 1483 w 1489"/>
                    <a:gd name="T23" fmla="*/ 1698 h 1937"/>
                    <a:gd name="T24" fmla="*/ 1465 w 1489"/>
                    <a:gd name="T25" fmla="*/ 1756 h 1937"/>
                    <a:gd name="T26" fmla="*/ 1439 w 1489"/>
                    <a:gd name="T27" fmla="*/ 1805 h 1937"/>
                    <a:gd name="T28" fmla="*/ 1401 w 1489"/>
                    <a:gd name="T29" fmla="*/ 1849 h 1937"/>
                    <a:gd name="T30" fmla="*/ 1357 w 1489"/>
                    <a:gd name="T31" fmla="*/ 1885 h 1937"/>
                    <a:gd name="T32" fmla="*/ 1307 w 1489"/>
                    <a:gd name="T33" fmla="*/ 1913 h 1937"/>
                    <a:gd name="T34" fmla="*/ 1252 w 1489"/>
                    <a:gd name="T35" fmla="*/ 1931 h 1937"/>
                    <a:gd name="T36" fmla="*/ 1192 w 1489"/>
                    <a:gd name="T37" fmla="*/ 1937 h 1937"/>
                    <a:gd name="T38" fmla="*/ 297 w 1489"/>
                    <a:gd name="T39" fmla="*/ 1937 h 1937"/>
                    <a:gd name="T40" fmla="*/ 237 w 1489"/>
                    <a:gd name="T41" fmla="*/ 1931 h 1937"/>
                    <a:gd name="T42" fmla="*/ 181 w 1489"/>
                    <a:gd name="T43" fmla="*/ 1913 h 1937"/>
                    <a:gd name="T44" fmla="*/ 131 w 1489"/>
                    <a:gd name="T45" fmla="*/ 1885 h 1937"/>
                    <a:gd name="T46" fmla="*/ 87 w 1489"/>
                    <a:gd name="T47" fmla="*/ 1849 h 1937"/>
                    <a:gd name="T48" fmla="*/ 50 w 1489"/>
                    <a:gd name="T49" fmla="*/ 1805 h 1937"/>
                    <a:gd name="T50" fmla="*/ 24 w 1489"/>
                    <a:gd name="T51" fmla="*/ 1756 h 1937"/>
                    <a:gd name="T52" fmla="*/ 6 w 1489"/>
                    <a:gd name="T53" fmla="*/ 1698 h 1937"/>
                    <a:gd name="T54" fmla="*/ 0 w 1489"/>
                    <a:gd name="T55" fmla="*/ 1638 h 1937"/>
                    <a:gd name="T56" fmla="*/ 0 w 1489"/>
                    <a:gd name="T57" fmla="*/ 299 h 1937"/>
                    <a:gd name="T58" fmla="*/ 6 w 1489"/>
                    <a:gd name="T59" fmla="*/ 239 h 1937"/>
                    <a:gd name="T60" fmla="*/ 24 w 1489"/>
                    <a:gd name="T61" fmla="*/ 181 h 1937"/>
                    <a:gd name="T62" fmla="*/ 50 w 1489"/>
                    <a:gd name="T63" fmla="*/ 131 h 1937"/>
                    <a:gd name="T64" fmla="*/ 87 w 1489"/>
                    <a:gd name="T65" fmla="*/ 87 h 1937"/>
                    <a:gd name="T66" fmla="*/ 131 w 1489"/>
                    <a:gd name="T67" fmla="*/ 51 h 1937"/>
                    <a:gd name="T68" fmla="*/ 181 w 1489"/>
                    <a:gd name="T69" fmla="*/ 23 h 1937"/>
                    <a:gd name="T70" fmla="*/ 237 w 1489"/>
                    <a:gd name="T71" fmla="*/ 6 h 1937"/>
                    <a:gd name="T72" fmla="*/ 297 w 1489"/>
                    <a:gd name="T73" fmla="*/ 0 h 19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1937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3"/>
                      </a:lnTo>
                      <a:lnTo>
                        <a:pt x="1357" y="51"/>
                      </a:lnTo>
                      <a:lnTo>
                        <a:pt x="1403" y="87"/>
                      </a:lnTo>
                      <a:lnTo>
                        <a:pt x="1439" y="131"/>
                      </a:lnTo>
                      <a:lnTo>
                        <a:pt x="1467" y="181"/>
                      </a:lnTo>
                      <a:lnTo>
                        <a:pt x="1483" y="239"/>
                      </a:lnTo>
                      <a:lnTo>
                        <a:pt x="1489" y="299"/>
                      </a:lnTo>
                      <a:lnTo>
                        <a:pt x="1489" y="1638"/>
                      </a:lnTo>
                      <a:lnTo>
                        <a:pt x="1483" y="1698"/>
                      </a:lnTo>
                      <a:lnTo>
                        <a:pt x="1465" y="1756"/>
                      </a:lnTo>
                      <a:lnTo>
                        <a:pt x="1439" y="1805"/>
                      </a:lnTo>
                      <a:lnTo>
                        <a:pt x="1401" y="1849"/>
                      </a:lnTo>
                      <a:lnTo>
                        <a:pt x="1357" y="1885"/>
                      </a:lnTo>
                      <a:lnTo>
                        <a:pt x="1307" y="1913"/>
                      </a:lnTo>
                      <a:lnTo>
                        <a:pt x="1252" y="1931"/>
                      </a:lnTo>
                      <a:lnTo>
                        <a:pt x="1192" y="1937"/>
                      </a:lnTo>
                      <a:lnTo>
                        <a:pt x="297" y="1937"/>
                      </a:lnTo>
                      <a:lnTo>
                        <a:pt x="237" y="1931"/>
                      </a:lnTo>
                      <a:lnTo>
                        <a:pt x="181" y="1913"/>
                      </a:lnTo>
                      <a:lnTo>
                        <a:pt x="131" y="1885"/>
                      </a:lnTo>
                      <a:lnTo>
                        <a:pt x="87" y="1849"/>
                      </a:lnTo>
                      <a:lnTo>
                        <a:pt x="50" y="1805"/>
                      </a:lnTo>
                      <a:lnTo>
                        <a:pt x="24" y="1756"/>
                      </a:lnTo>
                      <a:lnTo>
                        <a:pt x="6" y="1698"/>
                      </a:lnTo>
                      <a:lnTo>
                        <a:pt x="0" y="1638"/>
                      </a:lnTo>
                      <a:lnTo>
                        <a:pt x="0" y="299"/>
                      </a:lnTo>
                      <a:lnTo>
                        <a:pt x="6" y="239"/>
                      </a:lnTo>
                      <a:lnTo>
                        <a:pt x="24" y="181"/>
                      </a:lnTo>
                      <a:lnTo>
                        <a:pt x="50" y="131"/>
                      </a:lnTo>
                      <a:lnTo>
                        <a:pt x="87" y="87"/>
                      </a:lnTo>
                      <a:lnTo>
                        <a:pt x="131" y="51"/>
                      </a:lnTo>
                      <a:lnTo>
                        <a:pt x="181" y="23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35" name="Freeform 26">
                  <a:extLst>
                    <a:ext uri="{FF2B5EF4-FFF2-40B4-BE49-F238E27FC236}">
                      <a16:creationId xmlns:a16="http://schemas.microsoft.com/office/drawing/2014/main" id="{6C20082D-60DB-4749-8ACC-AF22854A0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426" y="3502025"/>
                  <a:ext cx="1181100" cy="2365375"/>
                </a:xfrm>
                <a:custGeom>
                  <a:avLst/>
                  <a:gdLst>
                    <a:gd name="T0" fmla="*/ 297 w 1489"/>
                    <a:gd name="T1" fmla="*/ 0 h 2980"/>
                    <a:gd name="T2" fmla="*/ 1192 w 1489"/>
                    <a:gd name="T3" fmla="*/ 0 h 2980"/>
                    <a:gd name="T4" fmla="*/ 1252 w 1489"/>
                    <a:gd name="T5" fmla="*/ 6 h 2980"/>
                    <a:gd name="T6" fmla="*/ 1307 w 1489"/>
                    <a:gd name="T7" fmla="*/ 24 h 2980"/>
                    <a:gd name="T8" fmla="*/ 1357 w 1489"/>
                    <a:gd name="T9" fmla="*/ 52 h 2980"/>
                    <a:gd name="T10" fmla="*/ 1403 w 1489"/>
                    <a:gd name="T11" fmla="*/ 88 h 2980"/>
                    <a:gd name="T12" fmla="*/ 1439 w 1489"/>
                    <a:gd name="T13" fmla="*/ 132 h 2980"/>
                    <a:gd name="T14" fmla="*/ 1467 w 1489"/>
                    <a:gd name="T15" fmla="*/ 181 h 2980"/>
                    <a:gd name="T16" fmla="*/ 1483 w 1489"/>
                    <a:gd name="T17" fmla="*/ 237 h 2980"/>
                    <a:gd name="T18" fmla="*/ 1489 w 1489"/>
                    <a:gd name="T19" fmla="*/ 297 h 2980"/>
                    <a:gd name="T20" fmla="*/ 1489 w 1489"/>
                    <a:gd name="T21" fmla="*/ 2681 h 2980"/>
                    <a:gd name="T22" fmla="*/ 1483 w 1489"/>
                    <a:gd name="T23" fmla="*/ 2743 h 2980"/>
                    <a:gd name="T24" fmla="*/ 1467 w 1489"/>
                    <a:gd name="T25" fmla="*/ 2799 h 2980"/>
                    <a:gd name="T26" fmla="*/ 1439 w 1489"/>
                    <a:gd name="T27" fmla="*/ 2848 h 2980"/>
                    <a:gd name="T28" fmla="*/ 1403 w 1489"/>
                    <a:gd name="T29" fmla="*/ 2892 h 2980"/>
                    <a:gd name="T30" fmla="*/ 1357 w 1489"/>
                    <a:gd name="T31" fmla="*/ 2928 h 2980"/>
                    <a:gd name="T32" fmla="*/ 1307 w 1489"/>
                    <a:gd name="T33" fmla="*/ 2956 h 2980"/>
                    <a:gd name="T34" fmla="*/ 1252 w 1489"/>
                    <a:gd name="T35" fmla="*/ 2974 h 2980"/>
                    <a:gd name="T36" fmla="*/ 1192 w 1489"/>
                    <a:gd name="T37" fmla="*/ 2980 h 2980"/>
                    <a:gd name="T38" fmla="*/ 297 w 1489"/>
                    <a:gd name="T39" fmla="*/ 2980 h 2980"/>
                    <a:gd name="T40" fmla="*/ 237 w 1489"/>
                    <a:gd name="T41" fmla="*/ 2974 h 2980"/>
                    <a:gd name="T42" fmla="*/ 181 w 1489"/>
                    <a:gd name="T43" fmla="*/ 2956 h 2980"/>
                    <a:gd name="T44" fmla="*/ 131 w 1489"/>
                    <a:gd name="T45" fmla="*/ 2928 h 2980"/>
                    <a:gd name="T46" fmla="*/ 88 w 1489"/>
                    <a:gd name="T47" fmla="*/ 2892 h 2980"/>
                    <a:gd name="T48" fmla="*/ 50 w 1489"/>
                    <a:gd name="T49" fmla="*/ 2848 h 2980"/>
                    <a:gd name="T50" fmla="*/ 24 w 1489"/>
                    <a:gd name="T51" fmla="*/ 2799 h 2980"/>
                    <a:gd name="T52" fmla="*/ 6 w 1489"/>
                    <a:gd name="T53" fmla="*/ 2743 h 2980"/>
                    <a:gd name="T54" fmla="*/ 0 w 1489"/>
                    <a:gd name="T55" fmla="*/ 2681 h 2980"/>
                    <a:gd name="T56" fmla="*/ 0 w 1489"/>
                    <a:gd name="T57" fmla="*/ 299 h 2980"/>
                    <a:gd name="T58" fmla="*/ 6 w 1489"/>
                    <a:gd name="T59" fmla="*/ 237 h 2980"/>
                    <a:gd name="T60" fmla="*/ 24 w 1489"/>
                    <a:gd name="T61" fmla="*/ 181 h 2980"/>
                    <a:gd name="T62" fmla="*/ 50 w 1489"/>
                    <a:gd name="T63" fmla="*/ 132 h 2980"/>
                    <a:gd name="T64" fmla="*/ 88 w 1489"/>
                    <a:gd name="T65" fmla="*/ 88 h 2980"/>
                    <a:gd name="T66" fmla="*/ 131 w 1489"/>
                    <a:gd name="T67" fmla="*/ 52 h 2980"/>
                    <a:gd name="T68" fmla="*/ 181 w 1489"/>
                    <a:gd name="T69" fmla="*/ 24 h 2980"/>
                    <a:gd name="T70" fmla="*/ 237 w 1489"/>
                    <a:gd name="T71" fmla="*/ 6 h 2980"/>
                    <a:gd name="T72" fmla="*/ 297 w 1489"/>
                    <a:gd name="T73" fmla="*/ 0 h 29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2980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4"/>
                      </a:lnTo>
                      <a:lnTo>
                        <a:pt x="1357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3" y="237"/>
                      </a:lnTo>
                      <a:lnTo>
                        <a:pt x="1489" y="297"/>
                      </a:lnTo>
                      <a:lnTo>
                        <a:pt x="1489" y="2681"/>
                      </a:lnTo>
                      <a:lnTo>
                        <a:pt x="1483" y="2743"/>
                      </a:lnTo>
                      <a:lnTo>
                        <a:pt x="1467" y="2799"/>
                      </a:lnTo>
                      <a:lnTo>
                        <a:pt x="1439" y="2848"/>
                      </a:lnTo>
                      <a:lnTo>
                        <a:pt x="1403" y="2892"/>
                      </a:lnTo>
                      <a:lnTo>
                        <a:pt x="1357" y="2928"/>
                      </a:lnTo>
                      <a:lnTo>
                        <a:pt x="1307" y="2956"/>
                      </a:lnTo>
                      <a:lnTo>
                        <a:pt x="1252" y="2974"/>
                      </a:lnTo>
                      <a:lnTo>
                        <a:pt x="1192" y="2980"/>
                      </a:lnTo>
                      <a:lnTo>
                        <a:pt x="297" y="2980"/>
                      </a:lnTo>
                      <a:lnTo>
                        <a:pt x="237" y="2974"/>
                      </a:lnTo>
                      <a:lnTo>
                        <a:pt x="181" y="2956"/>
                      </a:lnTo>
                      <a:lnTo>
                        <a:pt x="131" y="2928"/>
                      </a:lnTo>
                      <a:lnTo>
                        <a:pt x="88" y="2892"/>
                      </a:lnTo>
                      <a:lnTo>
                        <a:pt x="50" y="2848"/>
                      </a:lnTo>
                      <a:lnTo>
                        <a:pt x="24" y="2799"/>
                      </a:lnTo>
                      <a:lnTo>
                        <a:pt x="6" y="2743"/>
                      </a:lnTo>
                      <a:lnTo>
                        <a:pt x="0" y="2681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0" y="132"/>
                      </a:lnTo>
                      <a:lnTo>
                        <a:pt x="88" y="88"/>
                      </a:lnTo>
                      <a:lnTo>
                        <a:pt x="131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43" name="Freeform 27">
                  <a:extLst>
                    <a:ext uri="{FF2B5EF4-FFF2-40B4-BE49-F238E27FC236}">
                      <a16:creationId xmlns:a16="http://schemas.microsoft.com/office/drawing/2014/main" id="{3C08403B-F934-48E3-A73E-11F036F03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5988" y="2555875"/>
                  <a:ext cx="1184275" cy="3311525"/>
                </a:xfrm>
                <a:custGeom>
                  <a:avLst/>
                  <a:gdLst>
                    <a:gd name="T0" fmla="*/ 299 w 1491"/>
                    <a:gd name="T1" fmla="*/ 0 h 4172"/>
                    <a:gd name="T2" fmla="*/ 1192 w 1491"/>
                    <a:gd name="T3" fmla="*/ 0 h 4172"/>
                    <a:gd name="T4" fmla="*/ 1252 w 1491"/>
                    <a:gd name="T5" fmla="*/ 6 h 4172"/>
                    <a:gd name="T6" fmla="*/ 1308 w 1491"/>
                    <a:gd name="T7" fmla="*/ 24 h 4172"/>
                    <a:gd name="T8" fmla="*/ 1359 w 1491"/>
                    <a:gd name="T9" fmla="*/ 52 h 4172"/>
                    <a:gd name="T10" fmla="*/ 1403 w 1491"/>
                    <a:gd name="T11" fmla="*/ 88 h 4172"/>
                    <a:gd name="T12" fmla="*/ 1439 w 1491"/>
                    <a:gd name="T13" fmla="*/ 132 h 4172"/>
                    <a:gd name="T14" fmla="*/ 1467 w 1491"/>
                    <a:gd name="T15" fmla="*/ 181 h 4172"/>
                    <a:gd name="T16" fmla="*/ 1485 w 1491"/>
                    <a:gd name="T17" fmla="*/ 237 h 4172"/>
                    <a:gd name="T18" fmla="*/ 1491 w 1491"/>
                    <a:gd name="T19" fmla="*/ 299 h 4172"/>
                    <a:gd name="T20" fmla="*/ 1491 w 1491"/>
                    <a:gd name="T21" fmla="*/ 3873 h 4172"/>
                    <a:gd name="T22" fmla="*/ 1483 w 1491"/>
                    <a:gd name="T23" fmla="*/ 3933 h 4172"/>
                    <a:gd name="T24" fmla="*/ 1467 w 1491"/>
                    <a:gd name="T25" fmla="*/ 3991 h 4172"/>
                    <a:gd name="T26" fmla="*/ 1439 w 1491"/>
                    <a:gd name="T27" fmla="*/ 4040 h 4172"/>
                    <a:gd name="T28" fmla="*/ 1403 w 1491"/>
                    <a:gd name="T29" fmla="*/ 4084 h 4172"/>
                    <a:gd name="T30" fmla="*/ 1359 w 1491"/>
                    <a:gd name="T31" fmla="*/ 4120 h 4172"/>
                    <a:gd name="T32" fmla="*/ 1308 w 1491"/>
                    <a:gd name="T33" fmla="*/ 4148 h 4172"/>
                    <a:gd name="T34" fmla="*/ 1252 w 1491"/>
                    <a:gd name="T35" fmla="*/ 4166 h 4172"/>
                    <a:gd name="T36" fmla="*/ 1192 w 1491"/>
                    <a:gd name="T37" fmla="*/ 4172 h 4172"/>
                    <a:gd name="T38" fmla="*/ 299 w 1491"/>
                    <a:gd name="T39" fmla="*/ 4172 h 4172"/>
                    <a:gd name="T40" fmla="*/ 237 w 1491"/>
                    <a:gd name="T41" fmla="*/ 4166 h 4172"/>
                    <a:gd name="T42" fmla="*/ 181 w 1491"/>
                    <a:gd name="T43" fmla="*/ 4148 h 4172"/>
                    <a:gd name="T44" fmla="*/ 132 w 1491"/>
                    <a:gd name="T45" fmla="*/ 4120 h 4172"/>
                    <a:gd name="T46" fmla="*/ 88 w 1491"/>
                    <a:gd name="T47" fmla="*/ 4084 h 4172"/>
                    <a:gd name="T48" fmla="*/ 52 w 1491"/>
                    <a:gd name="T49" fmla="*/ 4040 h 4172"/>
                    <a:gd name="T50" fmla="*/ 24 w 1491"/>
                    <a:gd name="T51" fmla="*/ 3991 h 4172"/>
                    <a:gd name="T52" fmla="*/ 6 w 1491"/>
                    <a:gd name="T53" fmla="*/ 3933 h 4172"/>
                    <a:gd name="T54" fmla="*/ 0 w 1491"/>
                    <a:gd name="T55" fmla="*/ 3873 h 4172"/>
                    <a:gd name="T56" fmla="*/ 0 w 1491"/>
                    <a:gd name="T57" fmla="*/ 299 h 4172"/>
                    <a:gd name="T58" fmla="*/ 6 w 1491"/>
                    <a:gd name="T59" fmla="*/ 237 h 4172"/>
                    <a:gd name="T60" fmla="*/ 24 w 1491"/>
                    <a:gd name="T61" fmla="*/ 181 h 4172"/>
                    <a:gd name="T62" fmla="*/ 52 w 1491"/>
                    <a:gd name="T63" fmla="*/ 132 h 4172"/>
                    <a:gd name="T64" fmla="*/ 88 w 1491"/>
                    <a:gd name="T65" fmla="*/ 88 h 4172"/>
                    <a:gd name="T66" fmla="*/ 132 w 1491"/>
                    <a:gd name="T67" fmla="*/ 52 h 4172"/>
                    <a:gd name="T68" fmla="*/ 181 w 1491"/>
                    <a:gd name="T69" fmla="*/ 24 h 4172"/>
                    <a:gd name="T70" fmla="*/ 237 w 1491"/>
                    <a:gd name="T71" fmla="*/ 6 h 4172"/>
                    <a:gd name="T72" fmla="*/ 299 w 1491"/>
                    <a:gd name="T73" fmla="*/ 0 h 4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91" h="4172">
                      <a:moveTo>
                        <a:pt x="299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8" y="24"/>
                      </a:lnTo>
                      <a:lnTo>
                        <a:pt x="1359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5" y="237"/>
                      </a:lnTo>
                      <a:lnTo>
                        <a:pt x="1491" y="299"/>
                      </a:lnTo>
                      <a:lnTo>
                        <a:pt x="1491" y="3873"/>
                      </a:lnTo>
                      <a:lnTo>
                        <a:pt x="1483" y="3933"/>
                      </a:lnTo>
                      <a:lnTo>
                        <a:pt x="1467" y="3991"/>
                      </a:lnTo>
                      <a:lnTo>
                        <a:pt x="1439" y="4040"/>
                      </a:lnTo>
                      <a:lnTo>
                        <a:pt x="1403" y="4084"/>
                      </a:lnTo>
                      <a:lnTo>
                        <a:pt x="1359" y="4120"/>
                      </a:lnTo>
                      <a:lnTo>
                        <a:pt x="1308" y="4148"/>
                      </a:lnTo>
                      <a:lnTo>
                        <a:pt x="1252" y="4166"/>
                      </a:lnTo>
                      <a:lnTo>
                        <a:pt x="1192" y="4172"/>
                      </a:lnTo>
                      <a:lnTo>
                        <a:pt x="299" y="4172"/>
                      </a:lnTo>
                      <a:lnTo>
                        <a:pt x="237" y="4166"/>
                      </a:lnTo>
                      <a:lnTo>
                        <a:pt x="181" y="4148"/>
                      </a:lnTo>
                      <a:lnTo>
                        <a:pt x="132" y="4120"/>
                      </a:lnTo>
                      <a:lnTo>
                        <a:pt x="88" y="4084"/>
                      </a:lnTo>
                      <a:lnTo>
                        <a:pt x="52" y="4040"/>
                      </a:lnTo>
                      <a:lnTo>
                        <a:pt x="24" y="3991"/>
                      </a:lnTo>
                      <a:lnTo>
                        <a:pt x="6" y="3933"/>
                      </a:lnTo>
                      <a:lnTo>
                        <a:pt x="0" y="3873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2" y="132"/>
                      </a:lnTo>
                      <a:lnTo>
                        <a:pt x="88" y="88"/>
                      </a:lnTo>
                      <a:lnTo>
                        <a:pt x="132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44" name="Freeform 28">
                  <a:extLst>
                    <a:ext uri="{FF2B5EF4-FFF2-40B4-BE49-F238E27FC236}">
                      <a16:creationId xmlns:a16="http://schemas.microsoft.com/office/drawing/2014/main" id="{F113A592-D7C5-4958-A3A3-45AE83AA5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0126" y="1754188"/>
                  <a:ext cx="3348038" cy="1984375"/>
                </a:xfrm>
                <a:custGeom>
                  <a:avLst/>
                  <a:gdLst>
                    <a:gd name="T0" fmla="*/ 3325 w 4218"/>
                    <a:gd name="T1" fmla="*/ 0 h 2500"/>
                    <a:gd name="T2" fmla="*/ 3359 w 4218"/>
                    <a:gd name="T3" fmla="*/ 2 h 2500"/>
                    <a:gd name="T4" fmla="*/ 4100 w 4218"/>
                    <a:gd name="T5" fmla="*/ 158 h 2500"/>
                    <a:gd name="T6" fmla="*/ 4130 w 4218"/>
                    <a:gd name="T7" fmla="*/ 168 h 2500"/>
                    <a:gd name="T8" fmla="*/ 4158 w 4218"/>
                    <a:gd name="T9" fmla="*/ 184 h 2500"/>
                    <a:gd name="T10" fmla="*/ 4182 w 4218"/>
                    <a:gd name="T11" fmla="*/ 206 h 2500"/>
                    <a:gd name="T12" fmla="*/ 4200 w 4218"/>
                    <a:gd name="T13" fmla="*/ 234 h 2500"/>
                    <a:gd name="T14" fmla="*/ 4214 w 4218"/>
                    <a:gd name="T15" fmla="*/ 264 h 2500"/>
                    <a:gd name="T16" fmla="*/ 4218 w 4218"/>
                    <a:gd name="T17" fmla="*/ 295 h 2500"/>
                    <a:gd name="T18" fmla="*/ 4216 w 4218"/>
                    <a:gd name="T19" fmla="*/ 327 h 2500"/>
                    <a:gd name="T20" fmla="*/ 4208 w 4218"/>
                    <a:gd name="T21" fmla="*/ 359 h 2500"/>
                    <a:gd name="T22" fmla="*/ 3921 w 4218"/>
                    <a:gd name="T23" fmla="*/ 1059 h 2500"/>
                    <a:gd name="T24" fmla="*/ 3905 w 4218"/>
                    <a:gd name="T25" fmla="*/ 1089 h 2500"/>
                    <a:gd name="T26" fmla="*/ 3883 w 4218"/>
                    <a:gd name="T27" fmla="*/ 1115 h 2500"/>
                    <a:gd name="T28" fmla="*/ 3855 w 4218"/>
                    <a:gd name="T29" fmla="*/ 1133 h 2500"/>
                    <a:gd name="T30" fmla="*/ 3825 w 4218"/>
                    <a:gd name="T31" fmla="*/ 1147 h 2500"/>
                    <a:gd name="T32" fmla="*/ 3791 w 4218"/>
                    <a:gd name="T33" fmla="*/ 1153 h 2500"/>
                    <a:gd name="T34" fmla="*/ 3783 w 4218"/>
                    <a:gd name="T35" fmla="*/ 1153 h 2500"/>
                    <a:gd name="T36" fmla="*/ 3751 w 4218"/>
                    <a:gd name="T37" fmla="*/ 1149 h 2500"/>
                    <a:gd name="T38" fmla="*/ 3721 w 4218"/>
                    <a:gd name="T39" fmla="*/ 1139 h 2500"/>
                    <a:gd name="T40" fmla="*/ 3693 w 4218"/>
                    <a:gd name="T41" fmla="*/ 1123 h 2500"/>
                    <a:gd name="T42" fmla="*/ 3670 w 4218"/>
                    <a:gd name="T43" fmla="*/ 1101 h 2500"/>
                    <a:gd name="T44" fmla="*/ 3652 w 4218"/>
                    <a:gd name="T45" fmla="*/ 1073 h 2500"/>
                    <a:gd name="T46" fmla="*/ 3502 w 4218"/>
                    <a:gd name="T47" fmla="*/ 790 h 2500"/>
                    <a:gd name="T48" fmla="*/ 217 w 4218"/>
                    <a:gd name="T49" fmla="*/ 2484 h 2500"/>
                    <a:gd name="T50" fmla="*/ 183 w 4218"/>
                    <a:gd name="T51" fmla="*/ 2496 h 2500"/>
                    <a:gd name="T52" fmla="*/ 149 w 4218"/>
                    <a:gd name="T53" fmla="*/ 2500 h 2500"/>
                    <a:gd name="T54" fmla="*/ 118 w 4218"/>
                    <a:gd name="T55" fmla="*/ 2498 h 2500"/>
                    <a:gd name="T56" fmla="*/ 88 w 4218"/>
                    <a:gd name="T57" fmla="*/ 2486 h 2500"/>
                    <a:gd name="T58" fmla="*/ 60 w 4218"/>
                    <a:gd name="T59" fmla="*/ 2470 h 2500"/>
                    <a:gd name="T60" fmla="*/ 36 w 4218"/>
                    <a:gd name="T61" fmla="*/ 2448 h 2500"/>
                    <a:gd name="T62" fmla="*/ 16 w 4218"/>
                    <a:gd name="T63" fmla="*/ 2420 h 2500"/>
                    <a:gd name="T64" fmla="*/ 4 w 4218"/>
                    <a:gd name="T65" fmla="*/ 2388 h 2500"/>
                    <a:gd name="T66" fmla="*/ 0 w 4218"/>
                    <a:gd name="T67" fmla="*/ 2355 h 2500"/>
                    <a:gd name="T68" fmla="*/ 4 w 4218"/>
                    <a:gd name="T69" fmla="*/ 2323 h 2500"/>
                    <a:gd name="T70" fmla="*/ 14 w 4218"/>
                    <a:gd name="T71" fmla="*/ 2291 h 2500"/>
                    <a:gd name="T72" fmla="*/ 30 w 4218"/>
                    <a:gd name="T73" fmla="*/ 2263 h 2500"/>
                    <a:gd name="T74" fmla="*/ 52 w 4218"/>
                    <a:gd name="T75" fmla="*/ 2239 h 2500"/>
                    <a:gd name="T76" fmla="*/ 82 w 4218"/>
                    <a:gd name="T77" fmla="*/ 2219 h 2500"/>
                    <a:gd name="T78" fmla="*/ 3361 w 4218"/>
                    <a:gd name="T79" fmla="*/ 527 h 2500"/>
                    <a:gd name="T80" fmla="*/ 3197 w 4218"/>
                    <a:gd name="T81" fmla="*/ 220 h 2500"/>
                    <a:gd name="T82" fmla="*/ 3185 w 4218"/>
                    <a:gd name="T83" fmla="*/ 188 h 2500"/>
                    <a:gd name="T84" fmla="*/ 3179 w 4218"/>
                    <a:gd name="T85" fmla="*/ 154 h 2500"/>
                    <a:gd name="T86" fmla="*/ 3183 w 4218"/>
                    <a:gd name="T87" fmla="*/ 120 h 2500"/>
                    <a:gd name="T88" fmla="*/ 3193 w 4218"/>
                    <a:gd name="T89" fmla="*/ 88 h 2500"/>
                    <a:gd name="T90" fmla="*/ 3209 w 4218"/>
                    <a:gd name="T91" fmla="*/ 60 h 2500"/>
                    <a:gd name="T92" fmla="*/ 3233 w 4218"/>
                    <a:gd name="T93" fmla="*/ 34 h 2500"/>
                    <a:gd name="T94" fmla="*/ 3261 w 4218"/>
                    <a:gd name="T95" fmla="*/ 16 h 2500"/>
                    <a:gd name="T96" fmla="*/ 3293 w 4218"/>
                    <a:gd name="T97" fmla="*/ 4 h 2500"/>
                    <a:gd name="T98" fmla="*/ 3325 w 4218"/>
                    <a:gd name="T99" fmla="*/ 0 h 2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18" h="2500">
                      <a:moveTo>
                        <a:pt x="3325" y="0"/>
                      </a:moveTo>
                      <a:lnTo>
                        <a:pt x="3359" y="2"/>
                      </a:lnTo>
                      <a:lnTo>
                        <a:pt x="4100" y="158"/>
                      </a:lnTo>
                      <a:lnTo>
                        <a:pt x="4130" y="168"/>
                      </a:lnTo>
                      <a:lnTo>
                        <a:pt x="4158" y="184"/>
                      </a:lnTo>
                      <a:lnTo>
                        <a:pt x="4182" y="206"/>
                      </a:lnTo>
                      <a:lnTo>
                        <a:pt x="4200" y="234"/>
                      </a:lnTo>
                      <a:lnTo>
                        <a:pt x="4214" y="264"/>
                      </a:lnTo>
                      <a:lnTo>
                        <a:pt x="4218" y="295"/>
                      </a:lnTo>
                      <a:lnTo>
                        <a:pt x="4216" y="327"/>
                      </a:lnTo>
                      <a:lnTo>
                        <a:pt x="4208" y="359"/>
                      </a:lnTo>
                      <a:lnTo>
                        <a:pt x="3921" y="1059"/>
                      </a:lnTo>
                      <a:lnTo>
                        <a:pt x="3905" y="1089"/>
                      </a:lnTo>
                      <a:lnTo>
                        <a:pt x="3883" y="1115"/>
                      </a:lnTo>
                      <a:lnTo>
                        <a:pt x="3855" y="1133"/>
                      </a:lnTo>
                      <a:lnTo>
                        <a:pt x="3825" y="1147"/>
                      </a:lnTo>
                      <a:lnTo>
                        <a:pt x="3791" y="1153"/>
                      </a:lnTo>
                      <a:lnTo>
                        <a:pt x="3783" y="1153"/>
                      </a:lnTo>
                      <a:lnTo>
                        <a:pt x="3751" y="1149"/>
                      </a:lnTo>
                      <a:lnTo>
                        <a:pt x="3721" y="1139"/>
                      </a:lnTo>
                      <a:lnTo>
                        <a:pt x="3693" y="1123"/>
                      </a:lnTo>
                      <a:lnTo>
                        <a:pt x="3670" y="1101"/>
                      </a:lnTo>
                      <a:lnTo>
                        <a:pt x="3652" y="1073"/>
                      </a:lnTo>
                      <a:lnTo>
                        <a:pt x="3502" y="790"/>
                      </a:lnTo>
                      <a:lnTo>
                        <a:pt x="217" y="2484"/>
                      </a:lnTo>
                      <a:lnTo>
                        <a:pt x="183" y="2496"/>
                      </a:lnTo>
                      <a:lnTo>
                        <a:pt x="149" y="2500"/>
                      </a:lnTo>
                      <a:lnTo>
                        <a:pt x="118" y="2498"/>
                      </a:lnTo>
                      <a:lnTo>
                        <a:pt x="88" y="2486"/>
                      </a:lnTo>
                      <a:lnTo>
                        <a:pt x="60" y="2470"/>
                      </a:lnTo>
                      <a:lnTo>
                        <a:pt x="36" y="2448"/>
                      </a:lnTo>
                      <a:lnTo>
                        <a:pt x="16" y="2420"/>
                      </a:lnTo>
                      <a:lnTo>
                        <a:pt x="4" y="2388"/>
                      </a:lnTo>
                      <a:lnTo>
                        <a:pt x="0" y="2355"/>
                      </a:lnTo>
                      <a:lnTo>
                        <a:pt x="4" y="2323"/>
                      </a:lnTo>
                      <a:lnTo>
                        <a:pt x="14" y="2291"/>
                      </a:lnTo>
                      <a:lnTo>
                        <a:pt x="30" y="2263"/>
                      </a:lnTo>
                      <a:lnTo>
                        <a:pt x="52" y="2239"/>
                      </a:lnTo>
                      <a:lnTo>
                        <a:pt x="82" y="2219"/>
                      </a:lnTo>
                      <a:lnTo>
                        <a:pt x="3361" y="527"/>
                      </a:lnTo>
                      <a:lnTo>
                        <a:pt x="3197" y="220"/>
                      </a:lnTo>
                      <a:lnTo>
                        <a:pt x="3185" y="188"/>
                      </a:lnTo>
                      <a:lnTo>
                        <a:pt x="3179" y="154"/>
                      </a:lnTo>
                      <a:lnTo>
                        <a:pt x="3183" y="120"/>
                      </a:lnTo>
                      <a:lnTo>
                        <a:pt x="3193" y="88"/>
                      </a:lnTo>
                      <a:lnTo>
                        <a:pt x="3209" y="60"/>
                      </a:lnTo>
                      <a:lnTo>
                        <a:pt x="3233" y="34"/>
                      </a:lnTo>
                      <a:lnTo>
                        <a:pt x="3261" y="16"/>
                      </a:lnTo>
                      <a:lnTo>
                        <a:pt x="3293" y="4"/>
                      </a:lnTo>
                      <a:lnTo>
                        <a:pt x="332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</p:grpSp>
        </p:grpSp>
      </p:grpSp>
      <p:grpSp>
        <p:nvGrpSpPr>
          <p:cNvPr id="5" name="4 Grupo"/>
          <p:cNvGrpSpPr/>
          <p:nvPr/>
        </p:nvGrpSpPr>
        <p:grpSpPr>
          <a:xfrm>
            <a:off x="9550797" y="1056301"/>
            <a:ext cx="2304255" cy="2861175"/>
            <a:chOff x="9957480" y="5044187"/>
            <a:chExt cx="2046857" cy="2861176"/>
          </a:xfrm>
        </p:grpSpPr>
        <p:grpSp>
          <p:nvGrpSpPr>
            <p:cNvPr id="153" name="Group 3">
              <a:extLst>
                <a:ext uri="{FF2B5EF4-FFF2-40B4-BE49-F238E27FC236}">
                  <a16:creationId xmlns:a16="http://schemas.microsoft.com/office/drawing/2014/main" id="{DB3D41A9-A874-4198-92E2-BF9FFA2BEB4C}"/>
                </a:ext>
              </a:extLst>
            </p:cNvPr>
            <p:cNvGrpSpPr/>
            <p:nvPr/>
          </p:nvGrpSpPr>
          <p:grpSpPr>
            <a:xfrm>
              <a:off x="9957480" y="5044187"/>
              <a:ext cx="531730" cy="531730"/>
              <a:chOff x="1060566" y="1943691"/>
              <a:chExt cx="531730" cy="531730"/>
            </a:xfrm>
          </p:grpSpPr>
          <p:sp>
            <p:nvSpPr>
              <p:cNvPr id="154" name="Oval 193">
                <a:extLst>
                  <a:ext uri="{FF2B5EF4-FFF2-40B4-BE49-F238E27FC236}">
                    <a16:creationId xmlns:a16="http://schemas.microsoft.com/office/drawing/2014/main" id="{6AB737CD-69F1-4F41-A636-435FC3EB25C0}"/>
                  </a:ext>
                </a:extLst>
              </p:cNvPr>
              <p:cNvSpPr/>
              <p:nvPr/>
            </p:nvSpPr>
            <p:spPr>
              <a:xfrm>
                <a:off x="1060566" y="1943691"/>
                <a:ext cx="531730" cy="53173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/>
              </a:p>
            </p:txBody>
          </p:sp>
          <p:grpSp>
            <p:nvGrpSpPr>
              <p:cNvPr id="155" name="Group 194">
                <a:extLst>
                  <a:ext uri="{FF2B5EF4-FFF2-40B4-BE49-F238E27FC236}">
                    <a16:creationId xmlns:a16="http://schemas.microsoft.com/office/drawing/2014/main" id="{58CF0266-3813-4A5C-93C7-7C7A51683CAE}"/>
                  </a:ext>
                </a:extLst>
              </p:cNvPr>
              <p:cNvGrpSpPr/>
              <p:nvPr/>
            </p:nvGrpSpPr>
            <p:grpSpPr>
              <a:xfrm>
                <a:off x="1211844" y="2078944"/>
                <a:ext cx="279100" cy="261224"/>
                <a:chOff x="765175" y="1228726"/>
                <a:chExt cx="5205413" cy="4872038"/>
              </a:xfrm>
              <a:solidFill>
                <a:schemeClr val="bg1"/>
              </a:solidFill>
            </p:grpSpPr>
            <p:sp>
              <p:nvSpPr>
                <p:cNvPr id="156" name="Freeform 6">
                  <a:extLst>
                    <a:ext uri="{FF2B5EF4-FFF2-40B4-BE49-F238E27FC236}">
                      <a16:creationId xmlns:a16="http://schemas.microsoft.com/office/drawing/2014/main" id="{68F53266-562F-460E-BA12-BE6030691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3304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57" name="Freeform 7">
                  <a:extLst>
                    <a:ext uri="{FF2B5EF4-FFF2-40B4-BE49-F238E27FC236}">
                      <a16:creationId xmlns:a16="http://schemas.microsoft.com/office/drawing/2014/main" id="{DA1BCFC9-EC7F-4775-84A4-3547B780E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8511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58" name="Freeform 8">
                  <a:extLst>
                    <a:ext uri="{FF2B5EF4-FFF2-40B4-BE49-F238E27FC236}">
                      <a16:creationId xmlns:a16="http://schemas.microsoft.com/office/drawing/2014/main" id="{2B695D25-3F05-45E5-83CA-79B45A60A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4935538"/>
                  <a:ext cx="1422400" cy="303213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59" name="Freeform 9">
                  <a:extLst>
                    <a:ext uri="{FF2B5EF4-FFF2-40B4-BE49-F238E27FC236}">
                      <a16:creationId xmlns:a16="http://schemas.microsoft.com/office/drawing/2014/main" id="{E796B5FD-7A81-47A2-84AD-B91A05387F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175" y="1228726"/>
                  <a:ext cx="5205413" cy="4872038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</p:grpSp>
        </p:grpSp>
        <p:sp>
          <p:nvSpPr>
            <p:cNvPr id="161" name="TextBox 9">
              <a:extLst>
                <a:ext uri="{FF2B5EF4-FFF2-40B4-BE49-F238E27FC236}">
                  <a16:creationId xmlns:a16="http://schemas.microsoft.com/office/drawing/2014/main" id="{0C86ED7C-4700-4DC5-83AE-0DE9E533A95C}"/>
                </a:ext>
              </a:extLst>
            </p:cNvPr>
            <p:cNvSpPr txBox="1"/>
            <p:nvPr/>
          </p:nvSpPr>
          <p:spPr>
            <a:xfrm>
              <a:off x="10567520" y="5135373"/>
              <a:ext cx="1436817" cy="27699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GT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 atención a los beneficiarios se dará en los departamentos de Quetzaltenango, San Marcos, Alta Verapaz, Izabal y la región metropolitana</a:t>
              </a:r>
            </a:p>
          </p:txBody>
        </p:sp>
      </p:grpSp>
      <p:sp>
        <p:nvSpPr>
          <p:cNvPr id="113" name="Freeform 67">
            <a:extLst>
              <a:ext uri="{FF2B5EF4-FFF2-40B4-BE49-F238E27FC236}">
                <a16:creationId xmlns:a16="http://schemas.microsoft.com/office/drawing/2014/main" id="{8757E3B4-59E7-42F5-A20F-3692A7C8A935}"/>
              </a:ext>
            </a:extLst>
          </p:cNvPr>
          <p:cNvSpPr>
            <a:spLocks noEditPoints="1"/>
          </p:cNvSpPr>
          <p:nvPr/>
        </p:nvSpPr>
        <p:spPr bwMode="auto">
          <a:xfrm>
            <a:off x="333772" y="3429000"/>
            <a:ext cx="156485" cy="155798"/>
          </a:xfrm>
          <a:custGeom>
            <a:avLst/>
            <a:gdLst>
              <a:gd name="T0" fmla="*/ 76 w 96"/>
              <a:gd name="T1" fmla="*/ 13 h 96"/>
              <a:gd name="T2" fmla="*/ 61 w 96"/>
              <a:gd name="T3" fmla="*/ 15 h 96"/>
              <a:gd name="T4" fmla="*/ 60 w 96"/>
              <a:gd name="T5" fmla="*/ 17 h 96"/>
              <a:gd name="T6" fmla="*/ 44 w 96"/>
              <a:gd name="T7" fmla="*/ 32 h 96"/>
              <a:gd name="T8" fmla="*/ 42 w 96"/>
              <a:gd name="T9" fmla="*/ 0 h 96"/>
              <a:gd name="T10" fmla="*/ 16 w 96"/>
              <a:gd name="T11" fmla="*/ 2 h 96"/>
              <a:gd name="T12" fmla="*/ 2 w 96"/>
              <a:gd name="T13" fmla="*/ 12 h 96"/>
              <a:gd name="T14" fmla="*/ 0 w 96"/>
              <a:gd name="T15" fmla="*/ 94 h 96"/>
              <a:gd name="T16" fmla="*/ 18 w 96"/>
              <a:gd name="T17" fmla="*/ 96 h 96"/>
              <a:gd name="T18" fmla="*/ 66 w 96"/>
              <a:gd name="T19" fmla="*/ 96 h 96"/>
              <a:gd name="T20" fmla="*/ 68 w 96"/>
              <a:gd name="T21" fmla="*/ 48 h 96"/>
              <a:gd name="T22" fmla="*/ 82 w 96"/>
              <a:gd name="T23" fmla="*/ 96 h 96"/>
              <a:gd name="T24" fmla="*/ 94 w 96"/>
              <a:gd name="T25" fmla="*/ 93 h 96"/>
              <a:gd name="T26" fmla="*/ 12 w 96"/>
              <a:gd name="T27" fmla="*/ 82 h 96"/>
              <a:gd name="T28" fmla="*/ 8 w 96"/>
              <a:gd name="T29" fmla="*/ 82 h 96"/>
              <a:gd name="T30" fmla="*/ 10 w 96"/>
              <a:gd name="T31" fmla="*/ 24 h 96"/>
              <a:gd name="T32" fmla="*/ 12 w 96"/>
              <a:gd name="T33" fmla="*/ 82 h 96"/>
              <a:gd name="T34" fmla="*/ 30 w 96"/>
              <a:gd name="T35" fmla="*/ 8 h 96"/>
              <a:gd name="T36" fmla="*/ 32 w 96"/>
              <a:gd name="T37" fmla="*/ 62 h 96"/>
              <a:gd name="T38" fmla="*/ 28 w 96"/>
              <a:gd name="T39" fmla="*/ 62 h 96"/>
              <a:gd name="T40" fmla="*/ 36 w 96"/>
              <a:gd name="T41" fmla="*/ 86 h 96"/>
              <a:gd name="T42" fmla="*/ 26 w 96"/>
              <a:gd name="T43" fmla="*/ 88 h 96"/>
              <a:gd name="T44" fmla="*/ 24 w 96"/>
              <a:gd name="T45" fmla="*/ 70 h 96"/>
              <a:gd name="T46" fmla="*/ 34 w 96"/>
              <a:gd name="T47" fmla="*/ 68 h 96"/>
              <a:gd name="T48" fmla="*/ 36 w 96"/>
              <a:gd name="T49" fmla="*/ 86 h 96"/>
              <a:gd name="T50" fmla="*/ 54 w 96"/>
              <a:gd name="T51" fmla="*/ 40 h 96"/>
              <a:gd name="T52" fmla="*/ 56 w 96"/>
              <a:gd name="T53" fmla="*/ 78 h 96"/>
              <a:gd name="T54" fmla="*/ 52 w 96"/>
              <a:gd name="T55" fmla="*/ 78 h 96"/>
              <a:gd name="T56" fmla="*/ 58 w 96"/>
              <a:gd name="T57" fmla="*/ 88 h 96"/>
              <a:gd name="T58" fmla="*/ 48 w 96"/>
              <a:gd name="T59" fmla="*/ 86 h 96"/>
              <a:gd name="T60" fmla="*/ 58 w 96"/>
              <a:gd name="T61" fmla="*/ 84 h 96"/>
              <a:gd name="T62" fmla="*/ 58 w 96"/>
              <a:gd name="T63" fmla="*/ 8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" h="96">
                <a:moveTo>
                  <a:pt x="96" y="90"/>
                </a:moveTo>
                <a:cubicBezTo>
                  <a:pt x="76" y="13"/>
                  <a:pt x="76" y="13"/>
                  <a:pt x="76" y="13"/>
                </a:cubicBezTo>
                <a:cubicBezTo>
                  <a:pt x="75" y="12"/>
                  <a:pt x="74" y="11"/>
                  <a:pt x="73" y="12"/>
                </a:cubicBezTo>
                <a:cubicBezTo>
                  <a:pt x="61" y="15"/>
                  <a:pt x="61" y="15"/>
                  <a:pt x="61" y="15"/>
                </a:cubicBezTo>
                <a:cubicBezTo>
                  <a:pt x="61" y="15"/>
                  <a:pt x="61" y="15"/>
                  <a:pt x="60" y="16"/>
                </a:cubicBezTo>
                <a:cubicBezTo>
                  <a:pt x="60" y="16"/>
                  <a:pt x="60" y="17"/>
                  <a:pt x="60" y="17"/>
                </a:cubicBezTo>
                <a:cubicBezTo>
                  <a:pt x="64" y="32"/>
                  <a:pt x="64" y="32"/>
                  <a:pt x="6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1"/>
                  <a:pt x="43" y="0"/>
                  <a:pt x="4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7" y="0"/>
                  <a:pt x="16" y="1"/>
                  <a:pt x="16" y="2"/>
                </a:cubicBezTo>
                <a:cubicBezTo>
                  <a:pt x="16" y="12"/>
                  <a:pt x="16" y="12"/>
                  <a:pt x="16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0" y="13"/>
                  <a:pt x="0" y="1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66" y="96"/>
                  <a:pt x="66" y="96"/>
                  <a:pt x="66" y="96"/>
                </a:cubicBezTo>
                <a:cubicBezTo>
                  <a:pt x="67" y="96"/>
                  <a:pt x="68" y="95"/>
                  <a:pt x="68" y="94"/>
                </a:cubicBezTo>
                <a:cubicBezTo>
                  <a:pt x="68" y="48"/>
                  <a:pt x="68" y="48"/>
                  <a:pt x="68" y="48"/>
                </a:cubicBezTo>
                <a:cubicBezTo>
                  <a:pt x="80" y="94"/>
                  <a:pt x="80" y="94"/>
                  <a:pt x="80" y="94"/>
                </a:cubicBezTo>
                <a:cubicBezTo>
                  <a:pt x="80" y="95"/>
                  <a:pt x="81" y="96"/>
                  <a:pt x="82" y="96"/>
                </a:cubicBezTo>
                <a:cubicBezTo>
                  <a:pt x="82" y="96"/>
                  <a:pt x="82" y="96"/>
                  <a:pt x="82" y="96"/>
                </a:cubicBezTo>
                <a:cubicBezTo>
                  <a:pt x="94" y="93"/>
                  <a:pt x="94" y="93"/>
                  <a:pt x="94" y="93"/>
                </a:cubicBezTo>
                <a:cubicBezTo>
                  <a:pt x="95" y="93"/>
                  <a:pt x="96" y="92"/>
                  <a:pt x="96" y="90"/>
                </a:cubicBezTo>
                <a:close/>
                <a:moveTo>
                  <a:pt x="12" y="82"/>
                </a:moveTo>
                <a:cubicBezTo>
                  <a:pt x="12" y="83"/>
                  <a:pt x="11" y="84"/>
                  <a:pt x="10" y="84"/>
                </a:cubicBezTo>
                <a:cubicBezTo>
                  <a:pt x="9" y="84"/>
                  <a:pt x="8" y="83"/>
                  <a:pt x="8" y="82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5"/>
                  <a:pt x="9" y="24"/>
                  <a:pt x="10" y="24"/>
                </a:cubicBezTo>
                <a:cubicBezTo>
                  <a:pt x="11" y="24"/>
                  <a:pt x="12" y="25"/>
                  <a:pt x="12" y="26"/>
                </a:cubicBezTo>
                <a:lnTo>
                  <a:pt x="12" y="82"/>
                </a:lnTo>
                <a:close/>
                <a:moveTo>
                  <a:pt x="28" y="10"/>
                </a:moveTo>
                <a:cubicBezTo>
                  <a:pt x="28" y="9"/>
                  <a:pt x="29" y="8"/>
                  <a:pt x="30" y="8"/>
                </a:cubicBezTo>
                <a:cubicBezTo>
                  <a:pt x="31" y="8"/>
                  <a:pt x="32" y="9"/>
                  <a:pt x="32" y="10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3"/>
                  <a:pt x="31" y="64"/>
                  <a:pt x="30" y="64"/>
                </a:cubicBezTo>
                <a:cubicBezTo>
                  <a:pt x="29" y="64"/>
                  <a:pt x="28" y="63"/>
                  <a:pt x="28" y="62"/>
                </a:cubicBezTo>
                <a:lnTo>
                  <a:pt x="28" y="10"/>
                </a:lnTo>
                <a:close/>
                <a:moveTo>
                  <a:pt x="36" y="86"/>
                </a:moveTo>
                <a:cubicBezTo>
                  <a:pt x="36" y="87"/>
                  <a:pt x="35" y="88"/>
                  <a:pt x="34" y="88"/>
                </a:cubicBezTo>
                <a:cubicBezTo>
                  <a:pt x="26" y="88"/>
                  <a:pt x="26" y="88"/>
                  <a:pt x="26" y="88"/>
                </a:cubicBezTo>
                <a:cubicBezTo>
                  <a:pt x="25" y="88"/>
                  <a:pt x="24" y="87"/>
                  <a:pt x="24" y="86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69"/>
                  <a:pt x="25" y="68"/>
                  <a:pt x="26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35" y="68"/>
                  <a:pt x="36" y="69"/>
                  <a:pt x="36" y="70"/>
                </a:cubicBezTo>
                <a:lnTo>
                  <a:pt x="36" y="86"/>
                </a:lnTo>
                <a:close/>
                <a:moveTo>
                  <a:pt x="52" y="42"/>
                </a:moveTo>
                <a:cubicBezTo>
                  <a:pt x="52" y="41"/>
                  <a:pt x="53" y="40"/>
                  <a:pt x="54" y="40"/>
                </a:cubicBezTo>
                <a:cubicBezTo>
                  <a:pt x="55" y="40"/>
                  <a:pt x="56" y="41"/>
                  <a:pt x="56" y="42"/>
                </a:cubicBezTo>
                <a:cubicBezTo>
                  <a:pt x="56" y="78"/>
                  <a:pt x="56" y="78"/>
                  <a:pt x="56" y="78"/>
                </a:cubicBezTo>
                <a:cubicBezTo>
                  <a:pt x="56" y="79"/>
                  <a:pt x="55" y="80"/>
                  <a:pt x="54" y="80"/>
                </a:cubicBezTo>
                <a:cubicBezTo>
                  <a:pt x="53" y="80"/>
                  <a:pt x="52" y="79"/>
                  <a:pt x="52" y="78"/>
                </a:cubicBezTo>
                <a:lnTo>
                  <a:pt x="52" y="42"/>
                </a:lnTo>
                <a:close/>
                <a:moveTo>
                  <a:pt x="58" y="88"/>
                </a:moveTo>
                <a:cubicBezTo>
                  <a:pt x="50" y="88"/>
                  <a:pt x="50" y="88"/>
                  <a:pt x="50" y="88"/>
                </a:cubicBezTo>
                <a:cubicBezTo>
                  <a:pt x="49" y="88"/>
                  <a:pt x="48" y="87"/>
                  <a:pt x="48" y="86"/>
                </a:cubicBezTo>
                <a:cubicBezTo>
                  <a:pt x="48" y="85"/>
                  <a:pt x="49" y="84"/>
                  <a:pt x="50" y="84"/>
                </a:cubicBezTo>
                <a:cubicBezTo>
                  <a:pt x="58" y="84"/>
                  <a:pt x="58" y="84"/>
                  <a:pt x="58" y="84"/>
                </a:cubicBezTo>
                <a:cubicBezTo>
                  <a:pt x="59" y="84"/>
                  <a:pt x="60" y="85"/>
                  <a:pt x="60" y="86"/>
                </a:cubicBezTo>
                <a:cubicBezTo>
                  <a:pt x="60" y="87"/>
                  <a:pt x="59" y="88"/>
                  <a:pt x="58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399"/>
          </a:p>
        </p:txBody>
      </p:sp>
      <p:sp>
        <p:nvSpPr>
          <p:cNvPr id="114" name="Freeform 81">
            <a:extLst>
              <a:ext uri="{FF2B5EF4-FFF2-40B4-BE49-F238E27FC236}">
                <a16:creationId xmlns:a16="http://schemas.microsoft.com/office/drawing/2014/main" id="{CB88804D-45FD-4A18-962D-029355F03A2D}"/>
              </a:ext>
            </a:extLst>
          </p:cNvPr>
          <p:cNvSpPr>
            <a:spLocks noEditPoints="1"/>
          </p:cNvSpPr>
          <p:nvPr/>
        </p:nvSpPr>
        <p:spPr bwMode="auto">
          <a:xfrm>
            <a:off x="2593715" y="5053805"/>
            <a:ext cx="158164" cy="158164"/>
          </a:xfrm>
          <a:custGeom>
            <a:avLst/>
            <a:gdLst>
              <a:gd name="T0" fmla="*/ 65 w 84"/>
              <a:gd name="T1" fmla="*/ 0 h 84"/>
              <a:gd name="T2" fmla="*/ 56 w 84"/>
              <a:gd name="T3" fmla="*/ 10 h 84"/>
              <a:gd name="T4" fmla="*/ 46 w 84"/>
              <a:gd name="T5" fmla="*/ 8 h 84"/>
              <a:gd name="T6" fmla="*/ 16 w 84"/>
              <a:gd name="T7" fmla="*/ 38 h 84"/>
              <a:gd name="T8" fmla="*/ 18 w 84"/>
              <a:gd name="T9" fmla="*/ 48 h 84"/>
              <a:gd name="T10" fmla="*/ 1 w 84"/>
              <a:gd name="T11" fmla="*/ 65 h 84"/>
              <a:gd name="T12" fmla="*/ 0 w 84"/>
              <a:gd name="T13" fmla="*/ 66 h 84"/>
              <a:gd name="T14" fmla="*/ 0 w 84"/>
              <a:gd name="T15" fmla="*/ 82 h 84"/>
              <a:gd name="T16" fmla="*/ 2 w 84"/>
              <a:gd name="T17" fmla="*/ 84 h 84"/>
              <a:gd name="T18" fmla="*/ 18 w 84"/>
              <a:gd name="T19" fmla="*/ 84 h 84"/>
              <a:gd name="T20" fmla="*/ 19 w 84"/>
              <a:gd name="T21" fmla="*/ 83 h 84"/>
              <a:gd name="T22" fmla="*/ 36 w 84"/>
              <a:gd name="T23" fmla="*/ 66 h 84"/>
              <a:gd name="T24" fmla="*/ 46 w 84"/>
              <a:gd name="T25" fmla="*/ 68 h 84"/>
              <a:gd name="T26" fmla="*/ 76 w 84"/>
              <a:gd name="T27" fmla="*/ 38 h 84"/>
              <a:gd name="T28" fmla="*/ 74 w 84"/>
              <a:gd name="T29" fmla="*/ 28 h 84"/>
              <a:gd name="T30" fmla="*/ 84 w 84"/>
              <a:gd name="T31" fmla="*/ 19 h 84"/>
              <a:gd name="T32" fmla="*/ 65 w 84"/>
              <a:gd name="T33" fmla="*/ 0 h 84"/>
              <a:gd name="T34" fmla="*/ 14 w 84"/>
              <a:gd name="T35" fmla="*/ 72 h 84"/>
              <a:gd name="T36" fmla="*/ 12 w 84"/>
              <a:gd name="T37" fmla="*/ 70 h 84"/>
              <a:gd name="T38" fmla="*/ 14 w 84"/>
              <a:gd name="T39" fmla="*/ 68 h 84"/>
              <a:gd name="T40" fmla="*/ 16 w 84"/>
              <a:gd name="T41" fmla="*/ 70 h 84"/>
              <a:gd name="T42" fmla="*/ 14 w 84"/>
              <a:gd name="T43" fmla="*/ 72 h 84"/>
              <a:gd name="T44" fmla="*/ 20 w 84"/>
              <a:gd name="T45" fmla="*/ 66 h 84"/>
              <a:gd name="T46" fmla="*/ 18 w 84"/>
              <a:gd name="T47" fmla="*/ 64 h 84"/>
              <a:gd name="T48" fmla="*/ 20 w 84"/>
              <a:gd name="T49" fmla="*/ 62 h 84"/>
              <a:gd name="T50" fmla="*/ 22 w 84"/>
              <a:gd name="T51" fmla="*/ 64 h 84"/>
              <a:gd name="T52" fmla="*/ 20 w 84"/>
              <a:gd name="T53" fmla="*/ 66 h 84"/>
              <a:gd name="T54" fmla="*/ 46 w 84"/>
              <a:gd name="T55" fmla="*/ 64 h 84"/>
              <a:gd name="T56" fmla="*/ 20 w 84"/>
              <a:gd name="T57" fmla="*/ 38 h 84"/>
              <a:gd name="T58" fmla="*/ 46 w 84"/>
              <a:gd name="T59" fmla="*/ 12 h 84"/>
              <a:gd name="T60" fmla="*/ 72 w 84"/>
              <a:gd name="T61" fmla="*/ 38 h 84"/>
              <a:gd name="T62" fmla="*/ 46 w 84"/>
              <a:gd name="T63" fmla="*/ 6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" h="84">
                <a:moveTo>
                  <a:pt x="65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49" y="8"/>
                  <a:pt x="46" y="8"/>
                </a:cubicBezTo>
                <a:cubicBezTo>
                  <a:pt x="29" y="8"/>
                  <a:pt x="16" y="21"/>
                  <a:pt x="16" y="38"/>
                </a:cubicBezTo>
                <a:cubicBezTo>
                  <a:pt x="16" y="41"/>
                  <a:pt x="17" y="45"/>
                  <a:pt x="18" y="48"/>
                </a:cubicBezTo>
                <a:cubicBezTo>
                  <a:pt x="1" y="65"/>
                  <a:pt x="1" y="65"/>
                  <a:pt x="1" y="65"/>
                </a:cubicBezTo>
                <a:cubicBezTo>
                  <a:pt x="0" y="65"/>
                  <a:pt x="0" y="65"/>
                  <a:pt x="0" y="6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1" y="84"/>
                  <a:pt x="2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4"/>
                  <a:pt x="19" y="84"/>
                  <a:pt x="19" y="83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7"/>
                  <a:pt x="43" y="68"/>
                  <a:pt x="46" y="68"/>
                </a:cubicBezTo>
                <a:cubicBezTo>
                  <a:pt x="63" y="68"/>
                  <a:pt x="76" y="55"/>
                  <a:pt x="76" y="38"/>
                </a:cubicBezTo>
                <a:cubicBezTo>
                  <a:pt x="76" y="35"/>
                  <a:pt x="75" y="31"/>
                  <a:pt x="74" y="28"/>
                </a:cubicBezTo>
                <a:cubicBezTo>
                  <a:pt x="84" y="19"/>
                  <a:pt x="84" y="19"/>
                  <a:pt x="84" y="19"/>
                </a:cubicBezTo>
                <a:lnTo>
                  <a:pt x="65" y="0"/>
                </a:lnTo>
                <a:close/>
                <a:moveTo>
                  <a:pt x="14" y="72"/>
                </a:moveTo>
                <a:cubicBezTo>
                  <a:pt x="13" y="72"/>
                  <a:pt x="12" y="71"/>
                  <a:pt x="12" y="70"/>
                </a:cubicBezTo>
                <a:cubicBezTo>
                  <a:pt x="12" y="69"/>
                  <a:pt x="13" y="68"/>
                  <a:pt x="14" y="68"/>
                </a:cubicBezTo>
                <a:cubicBezTo>
                  <a:pt x="15" y="68"/>
                  <a:pt x="16" y="69"/>
                  <a:pt x="16" y="70"/>
                </a:cubicBezTo>
                <a:cubicBezTo>
                  <a:pt x="16" y="71"/>
                  <a:pt x="15" y="72"/>
                  <a:pt x="14" y="72"/>
                </a:cubicBezTo>
                <a:close/>
                <a:moveTo>
                  <a:pt x="20" y="66"/>
                </a:moveTo>
                <a:cubicBezTo>
                  <a:pt x="19" y="66"/>
                  <a:pt x="18" y="65"/>
                  <a:pt x="18" y="64"/>
                </a:cubicBezTo>
                <a:cubicBezTo>
                  <a:pt x="18" y="63"/>
                  <a:pt x="19" y="62"/>
                  <a:pt x="20" y="62"/>
                </a:cubicBezTo>
                <a:cubicBezTo>
                  <a:pt x="21" y="62"/>
                  <a:pt x="22" y="63"/>
                  <a:pt x="22" y="64"/>
                </a:cubicBezTo>
                <a:cubicBezTo>
                  <a:pt x="22" y="65"/>
                  <a:pt x="21" y="66"/>
                  <a:pt x="20" y="66"/>
                </a:cubicBezTo>
                <a:close/>
                <a:moveTo>
                  <a:pt x="46" y="64"/>
                </a:moveTo>
                <a:cubicBezTo>
                  <a:pt x="32" y="64"/>
                  <a:pt x="20" y="52"/>
                  <a:pt x="20" y="38"/>
                </a:cubicBezTo>
                <a:cubicBezTo>
                  <a:pt x="20" y="24"/>
                  <a:pt x="32" y="12"/>
                  <a:pt x="46" y="12"/>
                </a:cubicBezTo>
                <a:cubicBezTo>
                  <a:pt x="60" y="12"/>
                  <a:pt x="72" y="24"/>
                  <a:pt x="72" y="38"/>
                </a:cubicBezTo>
                <a:cubicBezTo>
                  <a:pt x="72" y="52"/>
                  <a:pt x="60" y="64"/>
                  <a:pt x="46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399"/>
          </a:p>
        </p:txBody>
      </p: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 flipH="1" flipV="1">
            <a:off x="9409940" y="508589"/>
            <a:ext cx="38218" cy="59035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3508661" y="2420890"/>
            <a:ext cx="5181113" cy="19086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1600" dirty="0"/>
              <a:t>Los Centros de Atención a la Mipyme, llamado en Guatemala Promipymes buscan dinamizar la economía y mejorar la competitividad del tejido empresarial a través de proveer servicios de desarrollo empresarial para  fortalecer y crear  capacidades de las Mipymes tanto para el mercado local como para el mercado internacional.</a:t>
            </a:r>
            <a:endParaRPr lang="en-US" sz="16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3358109" y="2351031"/>
            <a:ext cx="5603174" cy="20832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2399"/>
          </a:p>
        </p:txBody>
      </p:sp>
      <p:sp>
        <p:nvSpPr>
          <p:cNvPr id="139" name="Oval 135"/>
          <p:cNvSpPr/>
          <p:nvPr/>
        </p:nvSpPr>
        <p:spPr>
          <a:xfrm>
            <a:off x="676704" y="1098321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8" name="Oval 135"/>
          <p:cNvSpPr/>
          <p:nvPr/>
        </p:nvSpPr>
        <p:spPr>
          <a:xfrm>
            <a:off x="682883" y="1570435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Oval 135"/>
          <p:cNvSpPr/>
          <p:nvPr/>
        </p:nvSpPr>
        <p:spPr>
          <a:xfrm>
            <a:off x="666343" y="2745376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3503857" y="386057"/>
            <a:ext cx="5181113" cy="5226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III. Programa 14, Desarrollo de la Micro Pequeña y Mediana Empresa </a:t>
            </a:r>
            <a:endParaRPr lang="en-US" sz="2000" dirty="0"/>
          </a:p>
        </p:txBody>
      </p:sp>
      <p:grpSp>
        <p:nvGrpSpPr>
          <p:cNvPr id="192" name="Group 3">
            <a:extLst>
              <a:ext uri="{FF2B5EF4-FFF2-40B4-BE49-F238E27FC236}">
                <a16:creationId xmlns:a16="http://schemas.microsoft.com/office/drawing/2014/main" id="{DB3D41A9-A874-4198-92E2-BF9FFA2BEB4C}"/>
              </a:ext>
            </a:extLst>
          </p:cNvPr>
          <p:cNvGrpSpPr/>
          <p:nvPr/>
        </p:nvGrpSpPr>
        <p:grpSpPr>
          <a:xfrm>
            <a:off x="9536091" y="4005529"/>
            <a:ext cx="531729" cy="531729"/>
            <a:chOff x="1060566" y="1943691"/>
            <a:chExt cx="531730" cy="531730"/>
          </a:xfrm>
        </p:grpSpPr>
        <p:sp>
          <p:nvSpPr>
            <p:cNvPr id="193" name="Oval 193">
              <a:extLst>
                <a:ext uri="{FF2B5EF4-FFF2-40B4-BE49-F238E27FC236}">
                  <a16:creationId xmlns:a16="http://schemas.microsoft.com/office/drawing/2014/main" id="{6AB737CD-69F1-4F41-A636-435FC3EB25C0}"/>
                </a:ext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grpSp>
          <p:nvGrpSpPr>
            <p:cNvPr id="194" name="Group 194">
              <a:extLst>
                <a:ext uri="{FF2B5EF4-FFF2-40B4-BE49-F238E27FC236}">
                  <a16:creationId xmlns:a16="http://schemas.microsoft.com/office/drawing/2014/main" id="{58CF0266-3813-4A5C-93C7-7C7A51683CAE}"/>
                </a:ext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5" name="Freeform 6">
                <a:extLst>
                  <a:ext uri="{FF2B5EF4-FFF2-40B4-BE49-F238E27FC236}">
                    <a16:creationId xmlns:a16="http://schemas.microsoft.com/office/drawing/2014/main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6" name="Freeform 7">
                <a:extLst>
                  <a:ext uri="{FF2B5EF4-FFF2-40B4-BE49-F238E27FC236}">
                    <a16:creationId xmlns:a16="http://schemas.microsoft.com/office/drawing/2014/main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7" name="Freeform 8">
                <a:extLst>
                  <a:ext uri="{FF2B5EF4-FFF2-40B4-BE49-F238E27FC236}">
                    <a16:creationId xmlns:a16="http://schemas.microsoft.com/office/drawing/2014/main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8" name="Freeform 9">
                <a:extLst>
                  <a:ext uri="{FF2B5EF4-FFF2-40B4-BE49-F238E27FC236}">
                    <a16:creationId xmlns:a16="http://schemas.microsoft.com/office/drawing/2014/main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</p:grpSp>
      </p:grpSp>
      <p:grpSp>
        <p:nvGrpSpPr>
          <p:cNvPr id="4" name="3 Grupo"/>
          <p:cNvGrpSpPr/>
          <p:nvPr/>
        </p:nvGrpSpPr>
        <p:grpSpPr>
          <a:xfrm>
            <a:off x="254152" y="4517811"/>
            <a:ext cx="5723718" cy="2214865"/>
            <a:chOff x="358662" y="4812986"/>
            <a:chExt cx="3256951" cy="2214866"/>
          </a:xfrm>
        </p:grpSpPr>
        <p:sp>
          <p:nvSpPr>
            <p:cNvPr id="92" name="TextBox 289">
              <a:extLst>
                <a:ext uri="{FF2B5EF4-FFF2-40B4-BE49-F238E27FC236}">
                  <a16:creationId xmlns:a16="http://schemas.microsoft.com/office/drawing/2014/main" id="{A5B21903-AAD7-43A8-90BF-40FE5DF4CBE2}"/>
                </a:ext>
              </a:extLst>
            </p:cNvPr>
            <p:cNvSpPr txBox="1"/>
            <p:nvPr/>
          </p:nvSpPr>
          <p:spPr>
            <a:xfrm>
              <a:off x="849670" y="4870400"/>
              <a:ext cx="215634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¿A quién se entrega?</a:t>
              </a:r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552525" y="5211969"/>
              <a:ext cx="3063088" cy="1815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GT" sz="1600" dirty="0">
                  <a:latin typeface="Arial" panose="020B0604020202020204" pitchFamily="34" charset="0"/>
                  <a:cs typeface="Arial" panose="020B0604020202020204" pitchFamily="34" charset="0"/>
                </a:rPr>
                <a:t>Población Objetivo: empresarios Mipyme y emprendedores</a:t>
              </a:r>
            </a:p>
            <a:p>
              <a:r>
                <a:rPr lang="es-GT" sz="1600" dirty="0">
                  <a:latin typeface="Arial" panose="020B0604020202020204" pitchFamily="34" charset="0"/>
                  <a:cs typeface="Arial" panose="020B0604020202020204" pitchFamily="34" charset="0"/>
                </a:rPr>
                <a:t>Cantidad: 3000</a:t>
              </a:r>
            </a:p>
            <a:p>
              <a:r>
                <a:rPr lang="es-GT" sz="1600" dirty="0">
                  <a:latin typeface="Arial" panose="020B0604020202020204" pitchFamily="34" charset="0"/>
                  <a:cs typeface="Arial" panose="020B0604020202020204" pitchFamily="34" charset="0"/>
                </a:rPr>
                <a:t>Población Beneficiada: emprendedores, microempresarios jóvenes</a:t>
              </a:r>
            </a:p>
            <a:p>
              <a:r>
                <a:rPr lang="es-GT" sz="1600" dirty="0">
                  <a:latin typeface="Arial" panose="020B0604020202020204" pitchFamily="34" charset="0"/>
                  <a:cs typeface="Arial" panose="020B0604020202020204" pitchFamily="34" charset="0"/>
                </a:rPr>
                <a:t>Cantidad: 1373 empresarios asesorados, 5962 personas capacitadas, 244 empresas asistidas.</a:t>
              </a:r>
            </a:p>
          </p:txBody>
        </p:sp>
        <p:pic>
          <p:nvPicPr>
            <p:cNvPr id="94" name="93 Image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662" y="4812986"/>
              <a:ext cx="364490" cy="364490"/>
            </a:xfrm>
            <a:prstGeom prst="rect">
              <a:avLst/>
            </a:prstGeom>
          </p:spPr>
        </p:pic>
      </p:grpSp>
      <p:grpSp>
        <p:nvGrpSpPr>
          <p:cNvPr id="97" name="96 Grupo"/>
          <p:cNvGrpSpPr/>
          <p:nvPr/>
        </p:nvGrpSpPr>
        <p:grpSpPr>
          <a:xfrm>
            <a:off x="9855305" y="4040268"/>
            <a:ext cx="1857362" cy="1292662"/>
            <a:chOff x="10146976" y="5135372"/>
            <a:chExt cx="1857361" cy="1292662"/>
          </a:xfrm>
        </p:grpSpPr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2B695D25-3F05-45E5-83CA-79B45A60A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976" y="5378182"/>
              <a:ext cx="76265" cy="16257"/>
            </a:xfrm>
            <a:custGeom>
              <a:avLst/>
              <a:gdLst>
                <a:gd name="T0" fmla="*/ 191 w 1793"/>
                <a:gd name="T1" fmla="*/ 0 h 381"/>
                <a:gd name="T2" fmla="*/ 1602 w 1793"/>
                <a:gd name="T3" fmla="*/ 0 h 381"/>
                <a:gd name="T4" fmla="*/ 1646 w 1793"/>
                <a:gd name="T5" fmla="*/ 6 h 381"/>
                <a:gd name="T6" fmla="*/ 1686 w 1793"/>
                <a:gd name="T7" fmla="*/ 20 h 381"/>
                <a:gd name="T8" fmla="*/ 1721 w 1793"/>
                <a:gd name="T9" fmla="*/ 41 h 381"/>
                <a:gd name="T10" fmla="*/ 1751 w 1793"/>
                <a:gd name="T11" fmla="*/ 71 h 381"/>
                <a:gd name="T12" fmla="*/ 1773 w 1793"/>
                <a:gd name="T13" fmla="*/ 107 h 381"/>
                <a:gd name="T14" fmla="*/ 1787 w 1793"/>
                <a:gd name="T15" fmla="*/ 147 h 381"/>
                <a:gd name="T16" fmla="*/ 1793 w 1793"/>
                <a:gd name="T17" fmla="*/ 190 h 381"/>
                <a:gd name="T18" fmla="*/ 1787 w 1793"/>
                <a:gd name="T19" fmla="*/ 234 h 381"/>
                <a:gd name="T20" fmla="*/ 1773 w 1793"/>
                <a:gd name="T21" fmla="*/ 274 h 381"/>
                <a:gd name="T22" fmla="*/ 1751 w 1793"/>
                <a:gd name="T23" fmla="*/ 310 h 381"/>
                <a:gd name="T24" fmla="*/ 1721 w 1793"/>
                <a:gd name="T25" fmla="*/ 339 h 381"/>
                <a:gd name="T26" fmla="*/ 1686 w 1793"/>
                <a:gd name="T27" fmla="*/ 361 h 381"/>
                <a:gd name="T28" fmla="*/ 1646 w 1793"/>
                <a:gd name="T29" fmla="*/ 377 h 381"/>
                <a:gd name="T30" fmla="*/ 1602 w 1793"/>
                <a:gd name="T31" fmla="*/ 381 h 381"/>
                <a:gd name="T32" fmla="*/ 191 w 1793"/>
                <a:gd name="T33" fmla="*/ 381 h 381"/>
                <a:gd name="T34" fmla="*/ 148 w 1793"/>
                <a:gd name="T35" fmla="*/ 377 h 381"/>
                <a:gd name="T36" fmla="*/ 106 w 1793"/>
                <a:gd name="T37" fmla="*/ 361 h 381"/>
                <a:gd name="T38" fmla="*/ 70 w 1793"/>
                <a:gd name="T39" fmla="*/ 339 h 381"/>
                <a:gd name="T40" fmla="*/ 42 w 1793"/>
                <a:gd name="T41" fmla="*/ 310 h 381"/>
                <a:gd name="T42" fmla="*/ 18 w 1793"/>
                <a:gd name="T43" fmla="*/ 274 h 381"/>
                <a:gd name="T44" fmla="*/ 4 w 1793"/>
                <a:gd name="T45" fmla="*/ 234 h 381"/>
                <a:gd name="T46" fmla="*/ 0 w 1793"/>
                <a:gd name="T47" fmla="*/ 190 h 381"/>
                <a:gd name="T48" fmla="*/ 4 w 1793"/>
                <a:gd name="T49" fmla="*/ 147 h 381"/>
                <a:gd name="T50" fmla="*/ 18 w 1793"/>
                <a:gd name="T51" fmla="*/ 107 h 381"/>
                <a:gd name="T52" fmla="*/ 42 w 1793"/>
                <a:gd name="T53" fmla="*/ 71 h 381"/>
                <a:gd name="T54" fmla="*/ 70 w 1793"/>
                <a:gd name="T55" fmla="*/ 41 h 381"/>
                <a:gd name="T56" fmla="*/ 106 w 1793"/>
                <a:gd name="T57" fmla="*/ 20 h 381"/>
                <a:gd name="T58" fmla="*/ 148 w 1793"/>
                <a:gd name="T59" fmla="*/ 6 h 381"/>
                <a:gd name="T60" fmla="*/ 191 w 1793"/>
                <a:gd name="T61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93" h="381">
                  <a:moveTo>
                    <a:pt x="191" y="0"/>
                  </a:moveTo>
                  <a:lnTo>
                    <a:pt x="1602" y="0"/>
                  </a:lnTo>
                  <a:lnTo>
                    <a:pt x="1646" y="6"/>
                  </a:lnTo>
                  <a:lnTo>
                    <a:pt x="1686" y="20"/>
                  </a:lnTo>
                  <a:lnTo>
                    <a:pt x="1721" y="41"/>
                  </a:lnTo>
                  <a:lnTo>
                    <a:pt x="1751" y="71"/>
                  </a:lnTo>
                  <a:lnTo>
                    <a:pt x="1773" y="107"/>
                  </a:lnTo>
                  <a:lnTo>
                    <a:pt x="1787" y="147"/>
                  </a:lnTo>
                  <a:lnTo>
                    <a:pt x="1793" y="190"/>
                  </a:lnTo>
                  <a:lnTo>
                    <a:pt x="1787" y="234"/>
                  </a:lnTo>
                  <a:lnTo>
                    <a:pt x="1773" y="274"/>
                  </a:lnTo>
                  <a:lnTo>
                    <a:pt x="1751" y="310"/>
                  </a:lnTo>
                  <a:lnTo>
                    <a:pt x="1721" y="339"/>
                  </a:lnTo>
                  <a:lnTo>
                    <a:pt x="1686" y="361"/>
                  </a:lnTo>
                  <a:lnTo>
                    <a:pt x="1646" y="377"/>
                  </a:lnTo>
                  <a:lnTo>
                    <a:pt x="1602" y="381"/>
                  </a:lnTo>
                  <a:lnTo>
                    <a:pt x="191" y="381"/>
                  </a:lnTo>
                  <a:lnTo>
                    <a:pt x="148" y="377"/>
                  </a:lnTo>
                  <a:lnTo>
                    <a:pt x="106" y="361"/>
                  </a:lnTo>
                  <a:lnTo>
                    <a:pt x="70" y="339"/>
                  </a:lnTo>
                  <a:lnTo>
                    <a:pt x="42" y="310"/>
                  </a:lnTo>
                  <a:lnTo>
                    <a:pt x="18" y="274"/>
                  </a:lnTo>
                  <a:lnTo>
                    <a:pt x="4" y="234"/>
                  </a:lnTo>
                  <a:lnTo>
                    <a:pt x="0" y="190"/>
                  </a:lnTo>
                  <a:lnTo>
                    <a:pt x="4" y="147"/>
                  </a:lnTo>
                  <a:lnTo>
                    <a:pt x="18" y="107"/>
                  </a:lnTo>
                  <a:lnTo>
                    <a:pt x="42" y="71"/>
                  </a:lnTo>
                  <a:lnTo>
                    <a:pt x="70" y="41"/>
                  </a:lnTo>
                  <a:lnTo>
                    <a:pt x="106" y="20"/>
                  </a:lnTo>
                  <a:lnTo>
                    <a:pt x="148" y="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399"/>
            </a:p>
          </p:txBody>
        </p:sp>
        <p:sp>
          <p:nvSpPr>
            <p:cNvPr id="99" name="TextBox 9">
              <a:extLst>
                <a:ext uri="{FF2B5EF4-FFF2-40B4-BE49-F238E27FC236}">
                  <a16:creationId xmlns:a16="http://schemas.microsoft.com/office/drawing/2014/main" id="{0C86ED7C-4700-4DC5-83AE-0DE9E533A95C}"/>
                </a:ext>
              </a:extLst>
            </p:cNvPr>
            <p:cNvSpPr txBox="1"/>
            <p:nvPr/>
          </p:nvSpPr>
          <p:spPr>
            <a:xfrm>
              <a:off x="10567520" y="5135372"/>
              <a:ext cx="1436817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G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Impacto Social Estimado </a:t>
              </a:r>
            </a:p>
            <a:p>
              <a:pPr algn="ctr"/>
              <a:r>
                <a:rPr lang="es-G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 espera tener una cobertura del 36% a nivel territorial.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86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dondear rectángulo de esquina diagonal"/>
          <p:cNvSpPr/>
          <p:nvPr/>
        </p:nvSpPr>
        <p:spPr>
          <a:xfrm>
            <a:off x="117750" y="4581128"/>
            <a:ext cx="5832647" cy="208823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sz="2399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430F1F-B2B8-4057-8B9A-C4C05754F266}"/>
              </a:ext>
            </a:extLst>
          </p:cNvPr>
          <p:cNvSpPr/>
          <p:nvPr/>
        </p:nvSpPr>
        <p:spPr>
          <a:xfrm>
            <a:off x="117749" y="441120"/>
            <a:ext cx="3096345" cy="4020875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99ED10-924A-4ED5-804F-B04CD85D6640}"/>
              </a:ext>
            </a:extLst>
          </p:cNvPr>
          <p:cNvGrpSpPr/>
          <p:nvPr/>
        </p:nvGrpSpPr>
        <p:grpSpPr>
          <a:xfrm>
            <a:off x="278038" y="513086"/>
            <a:ext cx="2806488" cy="3520315"/>
            <a:chOff x="418793" y="1057178"/>
            <a:chExt cx="2322083" cy="34162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12B17D2-FAF7-48D2-97AA-420AF6DA83DE}"/>
                </a:ext>
              </a:extLst>
            </p:cNvPr>
            <p:cNvGrpSpPr/>
            <p:nvPr/>
          </p:nvGrpSpPr>
          <p:grpSpPr>
            <a:xfrm>
              <a:off x="418793" y="1057178"/>
              <a:ext cx="2268774" cy="1359358"/>
              <a:chOff x="418793" y="760516"/>
              <a:chExt cx="2268774" cy="1359358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A8C8970-70D4-4C80-9166-F37DCA1AAFFD}"/>
                  </a:ext>
                </a:extLst>
              </p:cNvPr>
              <p:cNvGrpSpPr/>
              <p:nvPr/>
            </p:nvGrpSpPr>
            <p:grpSpPr>
              <a:xfrm>
                <a:off x="948144" y="1240599"/>
                <a:ext cx="1598000" cy="879275"/>
                <a:chOff x="850830" y="1784040"/>
                <a:chExt cx="1598000" cy="879275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860169" y="1784040"/>
                  <a:ext cx="1579322" cy="4181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Desarrollo Rural Integral</a:t>
                  </a: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850830" y="2245168"/>
                  <a:ext cx="1598000" cy="4181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Desarrollo territorial local</a:t>
                  </a:r>
                </a:p>
              </p:txBody>
            </p:sp>
          </p:grp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2B0D82B-B36E-49C0-AB3B-425AADE30200}"/>
                  </a:ext>
                </a:extLst>
              </p:cNvPr>
              <p:cNvSpPr/>
              <p:nvPr/>
            </p:nvSpPr>
            <p:spPr>
              <a:xfrm>
                <a:off x="418793" y="760516"/>
                <a:ext cx="2268774" cy="527152"/>
              </a:xfrm>
              <a:custGeom>
                <a:avLst/>
                <a:gdLst>
                  <a:gd name="connsiteX0" fmla="*/ 0 w 2980403"/>
                  <a:gd name="connsiteY0" fmla="*/ 207160 h 567531"/>
                  <a:gd name="connsiteX1" fmla="*/ 0 w 2980403"/>
                  <a:gd name="connsiteY1" fmla="*/ 207161 h 567531"/>
                  <a:gd name="connsiteX2" fmla="*/ 0 w 2980403"/>
                  <a:gd name="connsiteY2" fmla="*/ 207161 h 567531"/>
                  <a:gd name="connsiteX3" fmla="*/ 207161 w 2980403"/>
                  <a:gd name="connsiteY3" fmla="*/ 0 h 567531"/>
                  <a:gd name="connsiteX4" fmla="*/ 2773242 w 2980403"/>
                  <a:gd name="connsiteY4" fmla="*/ 0 h 567531"/>
                  <a:gd name="connsiteX5" fmla="*/ 2980403 w 2980403"/>
                  <a:gd name="connsiteY5" fmla="*/ 207161 h 567531"/>
                  <a:gd name="connsiteX6" fmla="*/ 2980402 w 2980403"/>
                  <a:gd name="connsiteY6" fmla="*/ 207161 h 567531"/>
                  <a:gd name="connsiteX7" fmla="*/ 2773241 w 2980403"/>
                  <a:gd name="connsiteY7" fmla="*/ 414322 h 567531"/>
                  <a:gd name="connsiteX8" fmla="*/ 1673312 w 2980403"/>
                  <a:gd name="connsiteY8" fmla="*/ 414322 h 567531"/>
                  <a:gd name="connsiteX9" fmla="*/ 1490202 w 2980403"/>
                  <a:gd name="connsiteY9" fmla="*/ 567531 h 567531"/>
                  <a:gd name="connsiteX10" fmla="*/ 1307091 w 2980403"/>
                  <a:gd name="connsiteY10" fmla="*/ 414322 h 567531"/>
                  <a:gd name="connsiteX11" fmla="*/ 207161 w 2980403"/>
                  <a:gd name="connsiteY11" fmla="*/ 414321 h 567531"/>
                  <a:gd name="connsiteX12" fmla="*/ 16280 w 2980403"/>
                  <a:gd name="connsiteY12" fmla="*/ 287797 h 567531"/>
                  <a:gd name="connsiteX13" fmla="*/ 0 w 2980403"/>
                  <a:gd name="connsiteY13" fmla="*/ 207161 h 567531"/>
                  <a:gd name="connsiteX14" fmla="*/ 16280 w 2980403"/>
                  <a:gd name="connsiteY14" fmla="*/ 126525 h 567531"/>
                  <a:gd name="connsiteX15" fmla="*/ 207161 w 2980403"/>
                  <a:gd name="connsiteY15" fmla="*/ 0 h 56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80403" h="567531">
                    <a:moveTo>
                      <a:pt x="0" y="207160"/>
                    </a:moveTo>
                    <a:lnTo>
                      <a:pt x="0" y="207161"/>
                    </a:lnTo>
                    <a:lnTo>
                      <a:pt x="0" y="207161"/>
                    </a:lnTo>
                    <a:close/>
                    <a:moveTo>
                      <a:pt x="207161" y="0"/>
                    </a:moveTo>
                    <a:lnTo>
                      <a:pt x="2773242" y="0"/>
                    </a:lnTo>
                    <a:cubicBezTo>
                      <a:pt x="2887654" y="0"/>
                      <a:pt x="2980403" y="92749"/>
                      <a:pt x="2980403" y="207161"/>
                    </a:cubicBezTo>
                    <a:lnTo>
                      <a:pt x="2980402" y="207161"/>
                    </a:lnTo>
                    <a:cubicBezTo>
                      <a:pt x="2980402" y="321573"/>
                      <a:pt x="2887653" y="414322"/>
                      <a:pt x="2773241" y="414322"/>
                    </a:cubicBezTo>
                    <a:lnTo>
                      <a:pt x="1673312" y="414322"/>
                    </a:lnTo>
                    <a:lnTo>
                      <a:pt x="1490202" y="567531"/>
                    </a:lnTo>
                    <a:lnTo>
                      <a:pt x="1307091" y="414322"/>
                    </a:lnTo>
                    <a:lnTo>
                      <a:pt x="207161" y="414321"/>
                    </a:lnTo>
                    <a:cubicBezTo>
                      <a:pt x="121352" y="414321"/>
                      <a:pt x="47728" y="362150"/>
                      <a:pt x="16280" y="287797"/>
                    </a:cubicBezTo>
                    <a:lnTo>
                      <a:pt x="0" y="207161"/>
                    </a:lnTo>
                    <a:lnTo>
                      <a:pt x="16280" y="126525"/>
                    </a:lnTo>
                    <a:cubicBezTo>
                      <a:pt x="47728" y="52171"/>
                      <a:pt x="121352" y="0"/>
                      <a:pt x="20716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20000"/>
                  </a:prstClr>
                </a:innerShdw>
              </a:effectLst>
              <a:extLst/>
            </p:spPr>
            <p:txBody>
              <a:bodyPr vert="horz" wrap="square" lIns="252000" tIns="45720" rIns="91440" bIns="18000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Prioridad Estratégica K’ATUN 2032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1DE0737-5622-4237-8D5E-E6A7A9F58C23}"/>
                </a:ext>
              </a:extLst>
            </p:cNvPr>
            <p:cNvGrpSpPr/>
            <p:nvPr/>
          </p:nvGrpSpPr>
          <p:grpSpPr>
            <a:xfrm>
              <a:off x="433136" y="2558184"/>
              <a:ext cx="2307740" cy="761777"/>
              <a:chOff x="433136" y="2338375"/>
              <a:chExt cx="2307740" cy="76177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FD5AC02-6ADB-4989-B27F-540305DD8A5F}"/>
                  </a:ext>
                </a:extLst>
              </p:cNvPr>
              <p:cNvGrpSpPr/>
              <p:nvPr/>
            </p:nvGrpSpPr>
            <p:grpSpPr>
              <a:xfrm>
                <a:off x="433136" y="2338375"/>
                <a:ext cx="2307740" cy="761777"/>
                <a:chOff x="433136" y="2307203"/>
                <a:chExt cx="2307740" cy="761777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957482" y="2859906"/>
                  <a:ext cx="1783394" cy="2090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Nuevas Empresas</a:t>
                  </a: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4C7173C3-8810-4030-B08B-66DEA5D71564}"/>
                    </a:ext>
                  </a:extLst>
                </p:cNvPr>
                <p:cNvSpPr/>
                <p:nvPr/>
              </p:nvSpPr>
              <p:spPr>
                <a:xfrm>
                  <a:off x="433136" y="2307203"/>
                  <a:ext cx="2210601" cy="43944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Prioridad Presidencial</a:t>
                  </a:r>
                </a:p>
              </p:txBody>
            </p:sp>
          </p:grp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3287DE9D-358E-48DB-A91E-F31F502A66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19335" y="2701844"/>
                <a:ext cx="176506" cy="169508"/>
              </a:xfrm>
              <a:custGeom>
                <a:avLst/>
                <a:gdLst>
                  <a:gd name="T0" fmla="*/ 96 w 96"/>
                  <a:gd name="T1" fmla="*/ 61 h 92"/>
                  <a:gd name="T2" fmla="*/ 96 w 96"/>
                  <a:gd name="T3" fmla="*/ 61 h 92"/>
                  <a:gd name="T4" fmla="*/ 80 w 96"/>
                  <a:gd name="T5" fmla="*/ 36 h 92"/>
                  <a:gd name="T6" fmla="*/ 76 w 96"/>
                  <a:gd name="T7" fmla="*/ 2 h 92"/>
                  <a:gd name="T8" fmla="*/ 22 w 96"/>
                  <a:gd name="T9" fmla="*/ 0 h 92"/>
                  <a:gd name="T10" fmla="*/ 20 w 96"/>
                  <a:gd name="T11" fmla="*/ 36 h 92"/>
                  <a:gd name="T12" fmla="*/ 14 w 96"/>
                  <a:gd name="T13" fmla="*/ 37 h 92"/>
                  <a:gd name="T14" fmla="*/ 0 w 96"/>
                  <a:gd name="T15" fmla="*/ 61 h 92"/>
                  <a:gd name="T16" fmla="*/ 0 w 96"/>
                  <a:gd name="T17" fmla="*/ 62 h 92"/>
                  <a:gd name="T18" fmla="*/ 0 w 96"/>
                  <a:gd name="T19" fmla="*/ 90 h 92"/>
                  <a:gd name="T20" fmla="*/ 94 w 96"/>
                  <a:gd name="T21" fmla="*/ 92 h 92"/>
                  <a:gd name="T22" fmla="*/ 96 w 96"/>
                  <a:gd name="T23" fmla="*/ 62 h 92"/>
                  <a:gd name="T24" fmla="*/ 42 w 96"/>
                  <a:gd name="T25" fmla="*/ 20 h 92"/>
                  <a:gd name="T26" fmla="*/ 64 w 96"/>
                  <a:gd name="T27" fmla="*/ 22 h 92"/>
                  <a:gd name="T28" fmla="*/ 42 w 96"/>
                  <a:gd name="T29" fmla="*/ 24 h 92"/>
                  <a:gd name="T30" fmla="*/ 42 w 96"/>
                  <a:gd name="T31" fmla="*/ 20 h 92"/>
                  <a:gd name="T32" fmla="*/ 38 w 96"/>
                  <a:gd name="T33" fmla="*/ 12 h 92"/>
                  <a:gd name="T34" fmla="*/ 38 w 96"/>
                  <a:gd name="T35" fmla="*/ 16 h 92"/>
                  <a:gd name="T36" fmla="*/ 32 w 96"/>
                  <a:gd name="T37" fmla="*/ 14 h 92"/>
                  <a:gd name="T38" fmla="*/ 34 w 96"/>
                  <a:gd name="T39" fmla="*/ 28 h 92"/>
                  <a:gd name="T40" fmla="*/ 64 w 96"/>
                  <a:gd name="T41" fmla="*/ 30 h 92"/>
                  <a:gd name="T42" fmla="*/ 34 w 96"/>
                  <a:gd name="T43" fmla="*/ 32 h 92"/>
                  <a:gd name="T44" fmla="*/ 34 w 96"/>
                  <a:gd name="T45" fmla="*/ 28 h 92"/>
                  <a:gd name="T46" fmla="*/ 62 w 96"/>
                  <a:gd name="T47" fmla="*/ 36 h 92"/>
                  <a:gd name="T48" fmla="*/ 62 w 96"/>
                  <a:gd name="T49" fmla="*/ 40 h 92"/>
                  <a:gd name="T50" fmla="*/ 32 w 96"/>
                  <a:gd name="T51" fmla="*/ 38 h 92"/>
                  <a:gd name="T52" fmla="*/ 34 w 96"/>
                  <a:gd name="T53" fmla="*/ 44 h 92"/>
                  <a:gd name="T54" fmla="*/ 64 w 96"/>
                  <a:gd name="T55" fmla="*/ 46 h 92"/>
                  <a:gd name="T56" fmla="*/ 34 w 96"/>
                  <a:gd name="T57" fmla="*/ 48 h 92"/>
                  <a:gd name="T58" fmla="*/ 34 w 96"/>
                  <a:gd name="T59" fmla="*/ 44 h 92"/>
                  <a:gd name="T60" fmla="*/ 64 w 96"/>
                  <a:gd name="T61" fmla="*/ 62 h 92"/>
                  <a:gd name="T62" fmla="*/ 58 w 96"/>
                  <a:gd name="T63" fmla="*/ 72 h 92"/>
                  <a:gd name="T64" fmla="*/ 34 w 96"/>
                  <a:gd name="T65" fmla="*/ 66 h 92"/>
                  <a:gd name="T66" fmla="*/ 32 w 96"/>
                  <a:gd name="T67" fmla="*/ 60 h 92"/>
                  <a:gd name="T68" fmla="*/ 17 w 96"/>
                  <a:gd name="T69" fmla="*/ 40 h 92"/>
                  <a:gd name="T70" fmla="*/ 20 w 96"/>
                  <a:gd name="T71" fmla="*/ 54 h 92"/>
                  <a:gd name="T72" fmla="*/ 74 w 96"/>
                  <a:gd name="T73" fmla="*/ 56 h 92"/>
                  <a:gd name="T74" fmla="*/ 76 w 96"/>
                  <a:gd name="T75" fmla="*/ 40 h 92"/>
                  <a:gd name="T76" fmla="*/ 91 w 96"/>
                  <a:gd name="T77" fmla="*/ 6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6" h="92">
                    <a:moveTo>
                      <a:pt x="96" y="62"/>
                    </a:moveTo>
                    <a:cubicBezTo>
                      <a:pt x="96" y="62"/>
                      <a:pt x="96" y="62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82" y="37"/>
                      <a:pt x="82" y="37"/>
                      <a:pt x="82" y="37"/>
                    </a:cubicBezTo>
                    <a:cubicBezTo>
                      <a:pt x="81" y="36"/>
                      <a:pt x="81" y="36"/>
                      <a:pt x="80" y="36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1"/>
                      <a:pt x="75" y="0"/>
                      <a:pt x="7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1"/>
                      <a:pt x="20" y="2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" y="36"/>
                      <a:pt x="15" y="36"/>
                      <a:pt x="14" y="3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1" y="92"/>
                      <a:pt x="2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5" y="92"/>
                      <a:pt x="96" y="91"/>
                      <a:pt x="96" y="90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6" y="62"/>
                      <a:pt x="96" y="62"/>
                      <a:pt x="96" y="62"/>
                    </a:cubicBezTo>
                    <a:close/>
                    <a:moveTo>
                      <a:pt x="42" y="20"/>
                    </a:moveTo>
                    <a:cubicBezTo>
                      <a:pt x="62" y="20"/>
                      <a:pt x="62" y="20"/>
                      <a:pt x="62" y="20"/>
                    </a:cubicBezTo>
                    <a:cubicBezTo>
                      <a:pt x="63" y="20"/>
                      <a:pt x="64" y="21"/>
                      <a:pt x="64" y="22"/>
                    </a:cubicBezTo>
                    <a:cubicBezTo>
                      <a:pt x="64" y="23"/>
                      <a:pt x="63" y="24"/>
                      <a:pt x="62" y="24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1" y="24"/>
                      <a:pt x="40" y="23"/>
                      <a:pt x="40" y="22"/>
                    </a:cubicBezTo>
                    <a:cubicBezTo>
                      <a:pt x="40" y="21"/>
                      <a:pt x="41" y="20"/>
                      <a:pt x="42" y="20"/>
                    </a:cubicBezTo>
                    <a:close/>
                    <a:moveTo>
                      <a:pt x="34" y="12"/>
                    </a:moveTo>
                    <a:cubicBezTo>
                      <a:pt x="38" y="12"/>
                      <a:pt x="38" y="12"/>
                      <a:pt x="38" y="12"/>
                    </a:cubicBezTo>
                    <a:cubicBezTo>
                      <a:pt x="39" y="12"/>
                      <a:pt x="40" y="13"/>
                      <a:pt x="40" y="14"/>
                    </a:cubicBezTo>
                    <a:cubicBezTo>
                      <a:pt x="40" y="15"/>
                      <a:pt x="39" y="16"/>
                      <a:pt x="38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2" y="15"/>
                      <a:pt x="32" y="14"/>
                    </a:cubicBezTo>
                    <a:cubicBezTo>
                      <a:pt x="32" y="13"/>
                      <a:pt x="33" y="12"/>
                      <a:pt x="34" y="12"/>
                    </a:cubicBezTo>
                    <a:close/>
                    <a:moveTo>
                      <a:pt x="34" y="28"/>
                    </a:move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28"/>
                      <a:pt x="64" y="29"/>
                      <a:pt x="64" y="30"/>
                    </a:cubicBezTo>
                    <a:cubicBezTo>
                      <a:pt x="64" y="31"/>
                      <a:pt x="63" y="32"/>
                      <a:pt x="62" y="3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3" y="32"/>
                      <a:pt x="32" y="31"/>
                      <a:pt x="32" y="30"/>
                    </a:cubicBezTo>
                    <a:cubicBezTo>
                      <a:pt x="32" y="29"/>
                      <a:pt x="33" y="28"/>
                      <a:pt x="34" y="28"/>
                    </a:cubicBezTo>
                    <a:close/>
                    <a:moveTo>
                      <a:pt x="34" y="36"/>
                    </a:moveTo>
                    <a:cubicBezTo>
                      <a:pt x="62" y="36"/>
                      <a:pt x="62" y="36"/>
                      <a:pt x="62" y="36"/>
                    </a:cubicBezTo>
                    <a:cubicBezTo>
                      <a:pt x="63" y="36"/>
                      <a:pt x="64" y="37"/>
                      <a:pt x="64" y="38"/>
                    </a:cubicBezTo>
                    <a:cubicBezTo>
                      <a:pt x="64" y="39"/>
                      <a:pt x="63" y="40"/>
                      <a:pt x="62" y="40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3" y="40"/>
                      <a:pt x="32" y="39"/>
                      <a:pt x="32" y="38"/>
                    </a:cubicBezTo>
                    <a:cubicBezTo>
                      <a:pt x="32" y="37"/>
                      <a:pt x="33" y="36"/>
                      <a:pt x="34" y="36"/>
                    </a:cubicBezTo>
                    <a:close/>
                    <a:moveTo>
                      <a:pt x="34" y="44"/>
                    </a:moveTo>
                    <a:cubicBezTo>
                      <a:pt x="62" y="44"/>
                      <a:pt x="62" y="44"/>
                      <a:pt x="62" y="44"/>
                    </a:cubicBezTo>
                    <a:cubicBezTo>
                      <a:pt x="63" y="44"/>
                      <a:pt x="64" y="45"/>
                      <a:pt x="64" y="46"/>
                    </a:cubicBezTo>
                    <a:cubicBezTo>
                      <a:pt x="64" y="47"/>
                      <a:pt x="63" y="48"/>
                      <a:pt x="62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3" y="48"/>
                      <a:pt x="32" y="47"/>
                      <a:pt x="32" y="46"/>
                    </a:cubicBezTo>
                    <a:cubicBezTo>
                      <a:pt x="32" y="45"/>
                      <a:pt x="33" y="44"/>
                      <a:pt x="34" y="44"/>
                    </a:cubicBezTo>
                    <a:close/>
                    <a:moveTo>
                      <a:pt x="66" y="60"/>
                    </a:moveTo>
                    <a:cubicBezTo>
                      <a:pt x="65" y="60"/>
                      <a:pt x="64" y="61"/>
                      <a:pt x="64" y="62"/>
                    </a:cubicBezTo>
                    <a:cubicBezTo>
                      <a:pt x="64" y="66"/>
                      <a:pt x="64" y="66"/>
                      <a:pt x="64" y="66"/>
                    </a:cubicBezTo>
                    <a:cubicBezTo>
                      <a:pt x="64" y="69"/>
                      <a:pt x="61" y="72"/>
                      <a:pt x="58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37" y="72"/>
                      <a:pt x="34" y="69"/>
                      <a:pt x="34" y="66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1"/>
                      <a:pt x="33" y="60"/>
                      <a:pt x="32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5"/>
                      <a:pt x="21" y="56"/>
                      <a:pt x="22" y="56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75" y="56"/>
                      <a:pt x="76" y="55"/>
                      <a:pt x="76" y="54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91" y="60"/>
                      <a:pt x="91" y="60"/>
                      <a:pt x="91" y="60"/>
                    </a:cubicBezTo>
                    <a:lnTo>
                      <a:pt x="66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399"/>
              </a:p>
            </p:txBody>
          </p:sp>
        </p:grp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8757E3B4-59E7-42F5-A20F-3692A7C8A9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7252" y="4317610"/>
              <a:ext cx="156484" cy="155798"/>
            </a:xfrm>
            <a:custGeom>
              <a:avLst/>
              <a:gdLst>
                <a:gd name="T0" fmla="*/ 76 w 96"/>
                <a:gd name="T1" fmla="*/ 13 h 96"/>
                <a:gd name="T2" fmla="*/ 61 w 96"/>
                <a:gd name="T3" fmla="*/ 15 h 96"/>
                <a:gd name="T4" fmla="*/ 60 w 96"/>
                <a:gd name="T5" fmla="*/ 17 h 96"/>
                <a:gd name="T6" fmla="*/ 44 w 96"/>
                <a:gd name="T7" fmla="*/ 32 h 96"/>
                <a:gd name="T8" fmla="*/ 42 w 96"/>
                <a:gd name="T9" fmla="*/ 0 h 96"/>
                <a:gd name="T10" fmla="*/ 16 w 96"/>
                <a:gd name="T11" fmla="*/ 2 h 96"/>
                <a:gd name="T12" fmla="*/ 2 w 96"/>
                <a:gd name="T13" fmla="*/ 12 h 96"/>
                <a:gd name="T14" fmla="*/ 0 w 96"/>
                <a:gd name="T15" fmla="*/ 94 h 96"/>
                <a:gd name="T16" fmla="*/ 18 w 96"/>
                <a:gd name="T17" fmla="*/ 96 h 96"/>
                <a:gd name="T18" fmla="*/ 66 w 96"/>
                <a:gd name="T19" fmla="*/ 96 h 96"/>
                <a:gd name="T20" fmla="*/ 68 w 96"/>
                <a:gd name="T21" fmla="*/ 48 h 96"/>
                <a:gd name="T22" fmla="*/ 82 w 96"/>
                <a:gd name="T23" fmla="*/ 96 h 96"/>
                <a:gd name="T24" fmla="*/ 94 w 96"/>
                <a:gd name="T25" fmla="*/ 93 h 96"/>
                <a:gd name="T26" fmla="*/ 12 w 96"/>
                <a:gd name="T27" fmla="*/ 82 h 96"/>
                <a:gd name="T28" fmla="*/ 8 w 96"/>
                <a:gd name="T29" fmla="*/ 82 h 96"/>
                <a:gd name="T30" fmla="*/ 10 w 96"/>
                <a:gd name="T31" fmla="*/ 24 h 96"/>
                <a:gd name="T32" fmla="*/ 12 w 96"/>
                <a:gd name="T33" fmla="*/ 82 h 96"/>
                <a:gd name="T34" fmla="*/ 30 w 96"/>
                <a:gd name="T35" fmla="*/ 8 h 96"/>
                <a:gd name="T36" fmla="*/ 32 w 96"/>
                <a:gd name="T37" fmla="*/ 62 h 96"/>
                <a:gd name="T38" fmla="*/ 28 w 96"/>
                <a:gd name="T39" fmla="*/ 62 h 96"/>
                <a:gd name="T40" fmla="*/ 36 w 96"/>
                <a:gd name="T41" fmla="*/ 86 h 96"/>
                <a:gd name="T42" fmla="*/ 26 w 96"/>
                <a:gd name="T43" fmla="*/ 88 h 96"/>
                <a:gd name="T44" fmla="*/ 24 w 96"/>
                <a:gd name="T45" fmla="*/ 70 h 96"/>
                <a:gd name="T46" fmla="*/ 34 w 96"/>
                <a:gd name="T47" fmla="*/ 68 h 96"/>
                <a:gd name="T48" fmla="*/ 36 w 96"/>
                <a:gd name="T49" fmla="*/ 86 h 96"/>
                <a:gd name="T50" fmla="*/ 54 w 96"/>
                <a:gd name="T51" fmla="*/ 40 h 96"/>
                <a:gd name="T52" fmla="*/ 56 w 96"/>
                <a:gd name="T53" fmla="*/ 78 h 96"/>
                <a:gd name="T54" fmla="*/ 52 w 96"/>
                <a:gd name="T55" fmla="*/ 78 h 96"/>
                <a:gd name="T56" fmla="*/ 58 w 96"/>
                <a:gd name="T57" fmla="*/ 88 h 96"/>
                <a:gd name="T58" fmla="*/ 48 w 96"/>
                <a:gd name="T59" fmla="*/ 86 h 96"/>
                <a:gd name="T60" fmla="*/ 58 w 96"/>
                <a:gd name="T61" fmla="*/ 84 h 96"/>
                <a:gd name="T62" fmla="*/ 58 w 96"/>
                <a:gd name="T6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6">
                  <a:moveTo>
                    <a:pt x="96" y="90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5" y="12"/>
                    <a:pt x="74" y="11"/>
                    <a:pt x="73" y="12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0" y="16"/>
                  </a:cubicBezTo>
                  <a:cubicBezTo>
                    <a:pt x="60" y="16"/>
                    <a:pt x="60" y="17"/>
                    <a:pt x="60" y="1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7" y="96"/>
                    <a:pt x="68" y="95"/>
                    <a:pt x="68" y="94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95"/>
                    <a:pt x="81" y="96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5" y="93"/>
                    <a:pt x="96" y="92"/>
                    <a:pt x="96" y="90"/>
                  </a:cubicBezTo>
                  <a:close/>
                  <a:moveTo>
                    <a:pt x="12" y="82"/>
                  </a:moveTo>
                  <a:cubicBezTo>
                    <a:pt x="12" y="83"/>
                    <a:pt x="11" y="84"/>
                    <a:pt x="10" y="84"/>
                  </a:cubicBezTo>
                  <a:cubicBezTo>
                    <a:pt x="9" y="84"/>
                    <a:pt x="8" y="83"/>
                    <a:pt x="8" y="8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5"/>
                    <a:pt x="9" y="24"/>
                    <a:pt x="10" y="24"/>
                  </a:cubicBezTo>
                  <a:cubicBezTo>
                    <a:pt x="11" y="24"/>
                    <a:pt x="12" y="25"/>
                    <a:pt x="12" y="26"/>
                  </a:cubicBezTo>
                  <a:lnTo>
                    <a:pt x="12" y="82"/>
                  </a:lnTo>
                  <a:close/>
                  <a:moveTo>
                    <a:pt x="28" y="10"/>
                  </a:moveTo>
                  <a:cubicBezTo>
                    <a:pt x="28" y="9"/>
                    <a:pt x="29" y="8"/>
                    <a:pt x="30" y="8"/>
                  </a:cubicBezTo>
                  <a:cubicBezTo>
                    <a:pt x="31" y="8"/>
                    <a:pt x="32" y="9"/>
                    <a:pt x="32" y="10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2" y="63"/>
                    <a:pt x="31" y="64"/>
                    <a:pt x="30" y="64"/>
                  </a:cubicBezTo>
                  <a:cubicBezTo>
                    <a:pt x="29" y="64"/>
                    <a:pt x="28" y="63"/>
                    <a:pt x="28" y="62"/>
                  </a:cubicBezTo>
                  <a:lnTo>
                    <a:pt x="28" y="10"/>
                  </a:lnTo>
                  <a:close/>
                  <a:moveTo>
                    <a:pt x="36" y="86"/>
                  </a:moveTo>
                  <a:cubicBezTo>
                    <a:pt x="36" y="87"/>
                    <a:pt x="35" y="88"/>
                    <a:pt x="34" y="88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5" y="88"/>
                    <a:pt x="24" y="87"/>
                    <a:pt x="24" y="8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69"/>
                    <a:pt x="25" y="68"/>
                    <a:pt x="26" y="68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5" y="68"/>
                    <a:pt x="36" y="69"/>
                    <a:pt x="36" y="70"/>
                  </a:cubicBezTo>
                  <a:lnTo>
                    <a:pt x="36" y="86"/>
                  </a:lnTo>
                  <a:close/>
                  <a:moveTo>
                    <a:pt x="52" y="42"/>
                  </a:moveTo>
                  <a:cubicBezTo>
                    <a:pt x="52" y="41"/>
                    <a:pt x="53" y="40"/>
                    <a:pt x="54" y="40"/>
                  </a:cubicBezTo>
                  <a:cubicBezTo>
                    <a:pt x="55" y="40"/>
                    <a:pt x="56" y="41"/>
                    <a:pt x="56" y="42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9"/>
                    <a:pt x="55" y="80"/>
                    <a:pt x="54" y="80"/>
                  </a:cubicBezTo>
                  <a:cubicBezTo>
                    <a:pt x="53" y="80"/>
                    <a:pt x="52" y="79"/>
                    <a:pt x="52" y="78"/>
                  </a:cubicBezTo>
                  <a:lnTo>
                    <a:pt x="52" y="42"/>
                  </a:lnTo>
                  <a:close/>
                  <a:moveTo>
                    <a:pt x="58" y="88"/>
                  </a:moveTo>
                  <a:cubicBezTo>
                    <a:pt x="50" y="88"/>
                    <a:pt x="50" y="88"/>
                    <a:pt x="50" y="88"/>
                  </a:cubicBezTo>
                  <a:cubicBezTo>
                    <a:pt x="49" y="88"/>
                    <a:pt x="48" y="87"/>
                    <a:pt x="48" y="86"/>
                  </a:cubicBezTo>
                  <a:cubicBezTo>
                    <a:pt x="48" y="85"/>
                    <a:pt x="49" y="84"/>
                    <a:pt x="50" y="84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9" y="84"/>
                    <a:pt x="60" y="85"/>
                    <a:pt x="60" y="86"/>
                  </a:cubicBezTo>
                  <a:cubicBezTo>
                    <a:pt x="60" y="87"/>
                    <a:pt x="59" y="88"/>
                    <a:pt x="58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125" y="1452195"/>
            <a:ext cx="5181113" cy="522664"/>
          </a:xfrm>
        </p:spPr>
        <p:txBody>
          <a:bodyPr/>
          <a:lstStyle/>
          <a:p>
            <a:pPr algn="ctr"/>
            <a:r>
              <a:rPr lang="es-GT" sz="2000" dirty="0"/>
              <a:t>SERVICIOS DE DESARROLLO EMPRESARIAL</a:t>
            </a:r>
          </a:p>
        </p:txBody>
      </p:sp>
      <p:sp>
        <p:nvSpPr>
          <p:cNvPr id="112" name="Freeform: Shape 44">
            <a:extLst>
              <a:ext uri="{FF2B5EF4-FFF2-40B4-BE49-F238E27FC236}">
                <a16:creationId xmlns:a16="http://schemas.microsoft.com/office/drawing/2014/main" id="{B445C58A-7039-4579-852F-42244BE24AB8}"/>
              </a:ext>
            </a:extLst>
          </p:cNvPr>
          <p:cNvSpPr/>
          <p:nvPr/>
        </p:nvSpPr>
        <p:spPr>
          <a:xfrm>
            <a:off x="241431" y="3163660"/>
            <a:ext cx="2801286" cy="439442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vert="horz" wrap="square" lIns="252000" tIns="45720" rIns="91440" bIns="180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GT" sz="13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Meta Estratégica de Desarrollo</a:t>
            </a:r>
          </a:p>
        </p:txBody>
      </p:sp>
      <p:sp>
        <p:nvSpPr>
          <p:cNvPr id="115" name="TextBox 81"/>
          <p:cNvSpPr txBox="1"/>
          <p:nvPr/>
        </p:nvSpPr>
        <p:spPr>
          <a:xfrm>
            <a:off x="750678" y="3655852"/>
            <a:ext cx="246341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Fomento de la competitividad, empresarialidad y productividad</a:t>
            </a:r>
          </a:p>
        </p:txBody>
      </p:sp>
      <p:sp>
        <p:nvSpPr>
          <p:cNvPr id="116" name="Oval 135"/>
          <p:cNvSpPr/>
          <p:nvPr/>
        </p:nvSpPr>
        <p:spPr>
          <a:xfrm>
            <a:off x="550872" y="4005529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6310438" y="4993508"/>
            <a:ext cx="2491072" cy="1303513"/>
            <a:chOff x="6526163" y="5109986"/>
            <a:chExt cx="2491073" cy="1303514"/>
          </a:xfrm>
        </p:grpSpPr>
        <p:sp>
          <p:nvSpPr>
            <p:cNvPr id="119" name="TextBox 200">
              <a:extLst>
                <a:ext uri="{FF2B5EF4-FFF2-40B4-BE49-F238E27FC236}">
                  <a16:creationId xmlns:a16="http://schemas.microsoft.com/office/drawing/2014/main" id="{1E0F72BB-82FC-462B-B324-7356B4FE613C}"/>
                </a:ext>
              </a:extLst>
            </p:cNvPr>
            <p:cNvSpPr txBox="1"/>
            <p:nvPr/>
          </p:nvSpPr>
          <p:spPr>
            <a:xfrm>
              <a:off x="7142720" y="5109986"/>
              <a:ext cx="1832013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PRESUPUESTO ESTIMADO 2019 (En Millones de Q. )</a:t>
              </a:r>
            </a:p>
          </p:txBody>
        </p:sp>
        <p:sp>
          <p:nvSpPr>
            <p:cNvPr id="120" name="TextBox 201">
              <a:extLst>
                <a:ext uri="{FF2B5EF4-FFF2-40B4-BE49-F238E27FC236}">
                  <a16:creationId xmlns:a16="http://schemas.microsoft.com/office/drawing/2014/main" id="{E568BBC2-CB29-4BC7-9E54-92644BCCE1BD}"/>
                </a:ext>
              </a:extLst>
            </p:cNvPr>
            <p:cNvSpPr txBox="1"/>
            <p:nvPr/>
          </p:nvSpPr>
          <p:spPr>
            <a:xfrm>
              <a:off x="6526163" y="5859502"/>
              <a:ext cx="249107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3600" dirty="0">
                  <a:solidFill>
                    <a:schemeClr val="accent2"/>
                  </a:solidFill>
                </a:rPr>
                <a:t>Q 10.0</a:t>
              </a:r>
            </a:p>
          </p:txBody>
        </p:sp>
        <p:grpSp>
          <p:nvGrpSpPr>
            <p:cNvPr id="128" name="Group 258">
              <a:extLst>
                <a:ext uri="{FF2B5EF4-FFF2-40B4-BE49-F238E27FC236}">
                  <a16:creationId xmlns:a16="http://schemas.microsoft.com/office/drawing/2014/main" id="{8DB55838-BAFC-4046-A6FC-5FD18BDBE840}"/>
                </a:ext>
              </a:extLst>
            </p:cNvPr>
            <p:cNvGrpSpPr/>
            <p:nvPr/>
          </p:nvGrpSpPr>
          <p:grpSpPr>
            <a:xfrm>
              <a:off x="6526163" y="5115728"/>
              <a:ext cx="531730" cy="531730"/>
              <a:chOff x="4469581" y="499171"/>
              <a:chExt cx="531730" cy="531730"/>
            </a:xfrm>
          </p:grpSpPr>
          <p:sp>
            <p:nvSpPr>
              <p:cNvPr id="129" name="Oval 259">
                <a:extLst>
                  <a:ext uri="{FF2B5EF4-FFF2-40B4-BE49-F238E27FC236}">
                    <a16:creationId xmlns:a16="http://schemas.microsoft.com/office/drawing/2014/main" id="{6723D699-B3B4-4E90-9C0D-90B572D3A867}"/>
                  </a:ext>
                </a:extLst>
              </p:cNvPr>
              <p:cNvSpPr/>
              <p:nvPr/>
            </p:nvSpPr>
            <p:spPr>
              <a:xfrm>
                <a:off x="4469581" y="499171"/>
                <a:ext cx="531730" cy="53173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/>
              </a:p>
            </p:txBody>
          </p:sp>
          <p:grpSp>
            <p:nvGrpSpPr>
              <p:cNvPr id="130" name="Group 260">
                <a:extLst>
                  <a:ext uri="{FF2B5EF4-FFF2-40B4-BE49-F238E27FC236}">
                    <a16:creationId xmlns:a16="http://schemas.microsoft.com/office/drawing/2014/main" id="{202887E8-17FE-49D6-8910-CE23DBED6658}"/>
                  </a:ext>
                </a:extLst>
              </p:cNvPr>
              <p:cNvGrpSpPr/>
              <p:nvPr/>
            </p:nvGrpSpPr>
            <p:grpSpPr>
              <a:xfrm>
                <a:off x="4619666" y="648185"/>
                <a:ext cx="224070" cy="226840"/>
                <a:chOff x="1000126" y="663575"/>
                <a:chExt cx="5140325" cy="5203826"/>
              </a:xfrm>
              <a:solidFill>
                <a:schemeClr val="bg1"/>
              </a:solidFill>
            </p:grpSpPr>
            <p:sp>
              <p:nvSpPr>
                <p:cNvPr id="131" name="Freeform 22">
                  <a:extLst>
                    <a:ext uri="{FF2B5EF4-FFF2-40B4-BE49-F238E27FC236}">
                      <a16:creationId xmlns:a16="http://schemas.microsoft.com/office/drawing/2014/main" id="{F57FF244-02D6-4325-AD18-4016493D80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0988" y="1565275"/>
                  <a:ext cx="166688" cy="269875"/>
                </a:xfrm>
                <a:custGeom>
                  <a:avLst/>
                  <a:gdLst>
                    <a:gd name="T0" fmla="*/ 0 w 212"/>
                    <a:gd name="T1" fmla="*/ 0 h 339"/>
                    <a:gd name="T2" fmla="*/ 32 w 212"/>
                    <a:gd name="T3" fmla="*/ 8 h 339"/>
                    <a:gd name="T4" fmla="*/ 64 w 212"/>
                    <a:gd name="T5" fmla="*/ 16 h 339"/>
                    <a:gd name="T6" fmla="*/ 96 w 212"/>
                    <a:gd name="T7" fmla="*/ 28 h 339"/>
                    <a:gd name="T8" fmla="*/ 128 w 212"/>
                    <a:gd name="T9" fmla="*/ 42 h 339"/>
                    <a:gd name="T10" fmla="*/ 154 w 212"/>
                    <a:gd name="T11" fmla="*/ 58 h 339"/>
                    <a:gd name="T12" fmla="*/ 178 w 212"/>
                    <a:gd name="T13" fmla="*/ 80 h 339"/>
                    <a:gd name="T14" fmla="*/ 196 w 212"/>
                    <a:gd name="T15" fmla="*/ 106 h 339"/>
                    <a:gd name="T16" fmla="*/ 208 w 212"/>
                    <a:gd name="T17" fmla="*/ 136 h 339"/>
                    <a:gd name="T18" fmla="*/ 212 w 212"/>
                    <a:gd name="T19" fmla="*/ 172 h 339"/>
                    <a:gd name="T20" fmla="*/ 208 w 212"/>
                    <a:gd name="T21" fmla="*/ 207 h 339"/>
                    <a:gd name="T22" fmla="*/ 198 w 212"/>
                    <a:gd name="T23" fmla="*/ 237 h 339"/>
                    <a:gd name="T24" fmla="*/ 180 w 212"/>
                    <a:gd name="T25" fmla="*/ 263 h 339"/>
                    <a:gd name="T26" fmla="*/ 158 w 212"/>
                    <a:gd name="T27" fmla="*/ 285 h 339"/>
                    <a:gd name="T28" fmla="*/ 132 w 212"/>
                    <a:gd name="T29" fmla="*/ 303 h 339"/>
                    <a:gd name="T30" fmla="*/ 102 w 212"/>
                    <a:gd name="T31" fmla="*/ 317 h 339"/>
                    <a:gd name="T32" fmla="*/ 70 w 212"/>
                    <a:gd name="T33" fmla="*/ 329 h 339"/>
                    <a:gd name="T34" fmla="*/ 36 w 212"/>
                    <a:gd name="T35" fmla="*/ 335 h 339"/>
                    <a:gd name="T36" fmla="*/ 0 w 212"/>
                    <a:gd name="T37" fmla="*/ 339 h 339"/>
                    <a:gd name="T38" fmla="*/ 0 w 212"/>
                    <a:gd name="T39" fmla="*/ 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2" h="339">
                      <a:moveTo>
                        <a:pt x="0" y="0"/>
                      </a:moveTo>
                      <a:lnTo>
                        <a:pt x="32" y="8"/>
                      </a:lnTo>
                      <a:lnTo>
                        <a:pt x="64" y="16"/>
                      </a:lnTo>
                      <a:lnTo>
                        <a:pt x="96" y="28"/>
                      </a:lnTo>
                      <a:lnTo>
                        <a:pt x="128" y="42"/>
                      </a:lnTo>
                      <a:lnTo>
                        <a:pt x="154" y="58"/>
                      </a:lnTo>
                      <a:lnTo>
                        <a:pt x="178" y="80"/>
                      </a:lnTo>
                      <a:lnTo>
                        <a:pt x="196" y="106"/>
                      </a:lnTo>
                      <a:lnTo>
                        <a:pt x="208" y="136"/>
                      </a:lnTo>
                      <a:lnTo>
                        <a:pt x="212" y="172"/>
                      </a:lnTo>
                      <a:lnTo>
                        <a:pt x="208" y="207"/>
                      </a:lnTo>
                      <a:lnTo>
                        <a:pt x="198" y="237"/>
                      </a:lnTo>
                      <a:lnTo>
                        <a:pt x="180" y="263"/>
                      </a:lnTo>
                      <a:lnTo>
                        <a:pt x="158" y="285"/>
                      </a:lnTo>
                      <a:lnTo>
                        <a:pt x="132" y="303"/>
                      </a:lnTo>
                      <a:lnTo>
                        <a:pt x="102" y="317"/>
                      </a:lnTo>
                      <a:lnTo>
                        <a:pt x="70" y="329"/>
                      </a:lnTo>
                      <a:lnTo>
                        <a:pt x="36" y="335"/>
                      </a:lnTo>
                      <a:lnTo>
                        <a:pt x="0" y="3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32" name="Freeform 23">
                  <a:extLst>
                    <a:ext uri="{FF2B5EF4-FFF2-40B4-BE49-F238E27FC236}">
                      <a16:creationId xmlns:a16="http://schemas.microsoft.com/office/drawing/2014/main" id="{D2ECBE46-DB9A-46BF-81B6-2E4D8DF2A0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038" y="1127125"/>
                  <a:ext cx="153988" cy="244475"/>
                </a:xfrm>
                <a:custGeom>
                  <a:avLst/>
                  <a:gdLst>
                    <a:gd name="T0" fmla="*/ 194 w 194"/>
                    <a:gd name="T1" fmla="*/ 0 h 307"/>
                    <a:gd name="T2" fmla="*/ 194 w 194"/>
                    <a:gd name="T3" fmla="*/ 307 h 307"/>
                    <a:gd name="T4" fmla="*/ 142 w 194"/>
                    <a:gd name="T5" fmla="*/ 295 h 307"/>
                    <a:gd name="T6" fmla="*/ 100 w 194"/>
                    <a:gd name="T7" fmla="*/ 279 h 307"/>
                    <a:gd name="T8" fmla="*/ 64 w 194"/>
                    <a:gd name="T9" fmla="*/ 259 h 307"/>
                    <a:gd name="T10" fmla="*/ 36 w 194"/>
                    <a:gd name="T11" fmla="*/ 237 h 307"/>
                    <a:gd name="T12" fmla="*/ 16 w 194"/>
                    <a:gd name="T13" fmla="*/ 211 h 307"/>
                    <a:gd name="T14" fmla="*/ 4 w 194"/>
                    <a:gd name="T15" fmla="*/ 179 h 307"/>
                    <a:gd name="T16" fmla="*/ 0 w 194"/>
                    <a:gd name="T17" fmla="*/ 146 h 307"/>
                    <a:gd name="T18" fmla="*/ 6 w 194"/>
                    <a:gd name="T19" fmla="*/ 114 h 307"/>
                    <a:gd name="T20" fmla="*/ 18 w 194"/>
                    <a:gd name="T21" fmla="*/ 86 h 307"/>
                    <a:gd name="T22" fmla="*/ 40 w 194"/>
                    <a:gd name="T23" fmla="*/ 58 h 307"/>
                    <a:gd name="T24" fmla="*/ 68 w 194"/>
                    <a:gd name="T25" fmla="*/ 36 h 307"/>
                    <a:gd name="T26" fmla="*/ 104 w 194"/>
                    <a:gd name="T27" fmla="*/ 18 h 307"/>
                    <a:gd name="T28" fmla="*/ 146 w 194"/>
                    <a:gd name="T29" fmla="*/ 6 h 307"/>
                    <a:gd name="T30" fmla="*/ 194 w 194"/>
                    <a:gd name="T31" fmla="*/ 0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4" h="307">
                      <a:moveTo>
                        <a:pt x="194" y="0"/>
                      </a:moveTo>
                      <a:lnTo>
                        <a:pt x="194" y="307"/>
                      </a:lnTo>
                      <a:lnTo>
                        <a:pt x="142" y="295"/>
                      </a:lnTo>
                      <a:lnTo>
                        <a:pt x="100" y="279"/>
                      </a:lnTo>
                      <a:lnTo>
                        <a:pt x="64" y="259"/>
                      </a:lnTo>
                      <a:lnTo>
                        <a:pt x="36" y="237"/>
                      </a:lnTo>
                      <a:lnTo>
                        <a:pt x="16" y="211"/>
                      </a:lnTo>
                      <a:lnTo>
                        <a:pt x="4" y="179"/>
                      </a:lnTo>
                      <a:lnTo>
                        <a:pt x="0" y="146"/>
                      </a:lnTo>
                      <a:lnTo>
                        <a:pt x="6" y="114"/>
                      </a:lnTo>
                      <a:lnTo>
                        <a:pt x="18" y="86"/>
                      </a:lnTo>
                      <a:lnTo>
                        <a:pt x="40" y="58"/>
                      </a:lnTo>
                      <a:lnTo>
                        <a:pt x="68" y="36"/>
                      </a:lnTo>
                      <a:lnTo>
                        <a:pt x="104" y="18"/>
                      </a:lnTo>
                      <a:lnTo>
                        <a:pt x="146" y="6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33" name="Freeform 24">
                  <a:extLst>
                    <a:ext uri="{FF2B5EF4-FFF2-40B4-BE49-F238E27FC236}">
                      <a16:creationId xmlns:a16="http://schemas.microsoft.com/office/drawing/2014/main" id="{74D50B51-B242-4308-8DDB-8134A9B06D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95801" y="663575"/>
                  <a:ext cx="1644650" cy="1646238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34" name="Freeform 25">
                  <a:extLst>
                    <a:ext uri="{FF2B5EF4-FFF2-40B4-BE49-F238E27FC236}">
                      <a16:creationId xmlns:a16="http://schemas.microsoft.com/office/drawing/2014/main" id="{521427B9-6041-44A4-A58C-FF182E60FF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863" y="4329113"/>
                  <a:ext cx="1181100" cy="1538288"/>
                </a:xfrm>
                <a:custGeom>
                  <a:avLst/>
                  <a:gdLst>
                    <a:gd name="T0" fmla="*/ 297 w 1489"/>
                    <a:gd name="T1" fmla="*/ 0 h 1937"/>
                    <a:gd name="T2" fmla="*/ 1192 w 1489"/>
                    <a:gd name="T3" fmla="*/ 0 h 1937"/>
                    <a:gd name="T4" fmla="*/ 1252 w 1489"/>
                    <a:gd name="T5" fmla="*/ 6 h 1937"/>
                    <a:gd name="T6" fmla="*/ 1307 w 1489"/>
                    <a:gd name="T7" fmla="*/ 23 h 1937"/>
                    <a:gd name="T8" fmla="*/ 1357 w 1489"/>
                    <a:gd name="T9" fmla="*/ 51 h 1937"/>
                    <a:gd name="T10" fmla="*/ 1403 w 1489"/>
                    <a:gd name="T11" fmla="*/ 87 h 1937"/>
                    <a:gd name="T12" fmla="*/ 1439 w 1489"/>
                    <a:gd name="T13" fmla="*/ 131 h 1937"/>
                    <a:gd name="T14" fmla="*/ 1467 w 1489"/>
                    <a:gd name="T15" fmla="*/ 181 h 1937"/>
                    <a:gd name="T16" fmla="*/ 1483 w 1489"/>
                    <a:gd name="T17" fmla="*/ 239 h 1937"/>
                    <a:gd name="T18" fmla="*/ 1489 w 1489"/>
                    <a:gd name="T19" fmla="*/ 299 h 1937"/>
                    <a:gd name="T20" fmla="*/ 1489 w 1489"/>
                    <a:gd name="T21" fmla="*/ 1638 h 1937"/>
                    <a:gd name="T22" fmla="*/ 1483 w 1489"/>
                    <a:gd name="T23" fmla="*/ 1698 h 1937"/>
                    <a:gd name="T24" fmla="*/ 1465 w 1489"/>
                    <a:gd name="T25" fmla="*/ 1756 h 1937"/>
                    <a:gd name="T26" fmla="*/ 1439 w 1489"/>
                    <a:gd name="T27" fmla="*/ 1805 h 1937"/>
                    <a:gd name="T28" fmla="*/ 1401 w 1489"/>
                    <a:gd name="T29" fmla="*/ 1849 h 1937"/>
                    <a:gd name="T30" fmla="*/ 1357 w 1489"/>
                    <a:gd name="T31" fmla="*/ 1885 h 1937"/>
                    <a:gd name="T32" fmla="*/ 1307 w 1489"/>
                    <a:gd name="T33" fmla="*/ 1913 h 1937"/>
                    <a:gd name="T34" fmla="*/ 1252 w 1489"/>
                    <a:gd name="T35" fmla="*/ 1931 h 1937"/>
                    <a:gd name="T36" fmla="*/ 1192 w 1489"/>
                    <a:gd name="T37" fmla="*/ 1937 h 1937"/>
                    <a:gd name="T38" fmla="*/ 297 w 1489"/>
                    <a:gd name="T39" fmla="*/ 1937 h 1937"/>
                    <a:gd name="T40" fmla="*/ 237 w 1489"/>
                    <a:gd name="T41" fmla="*/ 1931 h 1937"/>
                    <a:gd name="T42" fmla="*/ 181 w 1489"/>
                    <a:gd name="T43" fmla="*/ 1913 h 1937"/>
                    <a:gd name="T44" fmla="*/ 131 w 1489"/>
                    <a:gd name="T45" fmla="*/ 1885 h 1937"/>
                    <a:gd name="T46" fmla="*/ 87 w 1489"/>
                    <a:gd name="T47" fmla="*/ 1849 h 1937"/>
                    <a:gd name="T48" fmla="*/ 50 w 1489"/>
                    <a:gd name="T49" fmla="*/ 1805 h 1937"/>
                    <a:gd name="T50" fmla="*/ 24 w 1489"/>
                    <a:gd name="T51" fmla="*/ 1756 h 1937"/>
                    <a:gd name="T52" fmla="*/ 6 w 1489"/>
                    <a:gd name="T53" fmla="*/ 1698 h 1937"/>
                    <a:gd name="T54" fmla="*/ 0 w 1489"/>
                    <a:gd name="T55" fmla="*/ 1638 h 1937"/>
                    <a:gd name="T56" fmla="*/ 0 w 1489"/>
                    <a:gd name="T57" fmla="*/ 299 h 1937"/>
                    <a:gd name="T58" fmla="*/ 6 w 1489"/>
                    <a:gd name="T59" fmla="*/ 239 h 1937"/>
                    <a:gd name="T60" fmla="*/ 24 w 1489"/>
                    <a:gd name="T61" fmla="*/ 181 h 1937"/>
                    <a:gd name="T62" fmla="*/ 50 w 1489"/>
                    <a:gd name="T63" fmla="*/ 131 h 1937"/>
                    <a:gd name="T64" fmla="*/ 87 w 1489"/>
                    <a:gd name="T65" fmla="*/ 87 h 1937"/>
                    <a:gd name="T66" fmla="*/ 131 w 1489"/>
                    <a:gd name="T67" fmla="*/ 51 h 1937"/>
                    <a:gd name="T68" fmla="*/ 181 w 1489"/>
                    <a:gd name="T69" fmla="*/ 23 h 1937"/>
                    <a:gd name="T70" fmla="*/ 237 w 1489"/>
                    <a:gd name="T71" fmla="*/ 6 h 1937"/>
                    <a:gd name="T72" fmla="*/ 297 w 1489"/>
                    <a:gd name="T73" fmla="*/ 0 h 19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1937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3"/>
                      </a:lnTo>
                      <a:lnTo>
                        <a:pt x="1357" y="51"/>
                      </a:lnTo>
                      <a:lnTo>
                        <a:pt x="1403" y="87"/>
                      </a:lnTo>
                      <a:lnTo>
                        <a:pt x="1439" y="131"/>
                      </a:lnTo>
                      <a:lnTo>
                        <a:pt x="1467" y="181"/>
                      </a:lnTo>
                      <a:lnTo>
                        <a:pt x="1483" y="239"/>
                      </a:lnTo>
                      <a:lnTo>
                        <a:pt x="1489" y="299"/>
                      </a:lnTo>
                      <a:lnTo>
                        <a:pt x="1489" y="1638"/>
                      </a:lnTo>
                      <a:lnTo>
                        <a:pt x="1483" y="1698"/>
                      </a:lnTo>
                      <a:lnTo>
                        <a:pt x="1465" y="1756"/>
                      </a:lnTo>
                      <a:lnTo>
                        <a:pt x="1439" y="1805"/>
                      </a:lnTo>
                      <a:lnTo>
                        <a:pt x="1401" y="1849"/>
                      </a:lnTo>
                      <a:lnTo>
                        <a:pt x="1357" y="1885"/>
                      </a:lnTo>
                      <a:lnTo>
                        <a:pt x="1307" y="1913"/>
                      </a:lnTo>
                      <a:lnTo>
                        <a:pt x="1252" y="1931"/>
                      </a:lnTo>
                      <a:lnTo>
                        <a:pt x="1192" y="1937"/>
                      </a:lnTo>
                      <a:lnTo>
                        <a:pt x="297" y="1937"/>
                      </a:lnTo>
                      <a:lnTo>
                        <a:pt x="237" y="1931"/>
                      </a:lnTo>
                      <a:lnTo>
                        <a:pt x="181" y="1913"/>
                      </a:lnTo>
                      <a:lnTo>
                        <a:pt x="131" y="1885"/>
                      </a:lnTo>
                      <a:lnTo>
                        <a:pt x="87" y="1849"/>
                      </a:lnTo>
                      <a:lnTo>
                        <a:pt x="50" y="1805"/>
                      </a:lnTo>
                      <a:lnTo>
                        <a:pt x="24" y="1756"/>
                      </a:lnTo>
                      <a:lnTo>
                        <a:pt x="6" y="1698"/>
                      </a:lnTo>
                      <a:lnTo>
                        <a:pt x="0" y="1638"/>
                      </a:lnTo>
                      <a:lnTo>
                        <a:pt x="0" y="299"/>
                      </a:lnTo>
                      <a:lnTo>
                        <a:pt x="6" y="239"/>
                      </a:lnTo>
                      <a:lnTo>
                        <a:pt x="24" y="181"/>
                      </a:lnTo>
                      <a:lnTo>
                        <a:pt x="50" y="131"/>
                      </a:lnTo>
                      <a:lnTo>
                        <a:pt x="87" y="87"/>
                      </a:lnTo>
                      <a:lnTo>
                        <a:pt x="131" y="51"/>
                      </a:lnTo>
                      <a:lnTo>
                        <a:pt x="181" y="23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35" name="Freeform 26">
                  <a:extLst>
                    <a:ext uri="{FF2B5EF4-FFF2-40B4-BE49-F238E27FC236}">
                      <a16:creationId xmlns:a16="http://schemas.microsoft.com/office/drawing/2014/main" id="{6C20082D-60DB-4749-8ACC-AF22854A0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426" y="3502025"/>
                  <a:ext cx="1181100" cy="2365375"/>
                </a:xfrm>
                <a:custGeom>
                  <a:avLst/>
                  <a:gdLst>
                    <a:gd name="T0" fmla="*/ 297 w 1489"/>
                    <a:gd name="T1" fmla="*/ 0 h 2980"/>
                    <a:gd name="T2" fmla="*/ 1192 w 1489"/>
                    <a:gd name="T3" fmla="*/ 0 h 2980"/>
                    <a:gd name="T4" fmla="*/ 1252 w 1489"/>
                    <a:gd name="T5" fmla="*/ 6 h 2980"/>
                    <a:gd name="T6" fmla="*/ 1307 w 1489"/>
                    <a:gd name="T7" fmla="*/ 24 h 2980"/>
                    <a:gd name="T8" fmla="*/ 1357 w 1489"/>
                    <a:gd name="T9" fmla="*/ 52 h 2980"/>
                    <a:gd name="T10" fmla="*/ 1403 w 1489"/>
                    <a:gd name="T11" fmla="*/ 88 h 2980"/>
                    <a:gd name="T12" fmla="*/ 1439 w 1489"/>
                    <a:gd name="T13" fmla="*/ 132 h 2980"/>
                    <a:gd name="T14" fmla="*/ 1467 w 1489"/>
                    <a:gd name="T15" fmla="*/ 181 h 2980"/>
                    <a:gd name="T16" fmla="*/ 1483 w 1489"/>
                    <a:gd name="T17" fmla="*/ 237 h 2980"/>
                    <a:gd name="T18" fmla="*/ 1489 w 1489"/>
                    <a:gd name="T19" fmla="*/ 297 h 2980"/>
                    <a:gd name="T20" fmla="*/ 1489 w 1489"/>
                    <a:gd name="T21" fmla="*/ 2681 h 2980"/>
                    <a:gd name="T22" fmla="*/ 1483 w 1489"/>
                    <a:gd name="T23" fmla="*/ 2743 h 2980"/>
                    <a:gd name="T24" fmla="*/ 1467 w 1489"/>
                    <a:gd name="T25" fmla="*/ 2799 h 2980"/>
                    <a:gd name="T26" fmla="*/ 1439 w 1489"/>
                    <a:gd name="T27" fmla="*/ 2848 h 2980"/>
                    <a:gd name="T28" fmla="*/ 1403 w 1489"/>
                    <a:gd name="T29" fmla="*/ 2892 h 2980"/>
                    <a:gd name="T30" fmla="*/ 1357 w 1489"/>
                    <a:gd name="T31" fmla="*/ 2928 h 2980"/>
                    <a:gd name="T32" fmla="*/ 1307 w 1489"/>
                    <a:gd name="T33" fmla="*/ 2956 h 2980"/>
                    <a:gd name="T34" fmla="*/ 1252 w 1489"/>
                    <a:gd name="T35" fmla="*/ 2974 h 2980"/>
                    <a:gd name="T36" fmla="*/ 1192 w 1489"/>
                    <a:gd name="T37" fmla="*/ 2980 h 2980"/>
                    <a:gd name="T38" fmla="*/ 297 w 1489"/>
                    <a:gd name="T39" fmla="*/ 2980 h 2980"/>
                    <a:gd name="T40" fmla="*/ 237 w 1489"/>
                    <a:gd name="T41" fmla="*/ 2974 h 2980"/>
                    <a:gd name="T42" fmla="*/ 181 w 1489"/>
                    <a:gd name="T43" fmla="*/ 2956 h 2980"/>
                    <a:gd name="T44" fmla="*/ 131 w 1489"/>
                    <a:gd name="T45" fmla="*/ 2928 h 2980"/>
                    <a:gd name="T46" fmla="*/ 88 w 1489"/>
                    <a:gd name="T47" fmla="*/ 2892 h 2980"/>
                    <a:gd name="T48" fmla="*/ 50 w 1489"/>
                    <a:gd name="T49" fmla="*/ 2848 h 2980"/>
                    <a:gd name="T50" fmla="*/ 24 w 1489"/>
                    <a:gd name="T51" fmla="*/ 2799 h 2980"/>
                    <a:gd name="T52" fmla="*/ 6 w 1489"/>
                    <a:gd name="T53" fmla="*/ 2743 h 2980"/>
                    <a:gd name="T54" fmla="*/ 0 w 1489"/>
                    <a:gd name="T55" fmla="*/ 2681 h 2980"/>
                    <a:gd name="T56" fmla="*/ 0 w 1489"/>
                    <a:gd name="T57" fmla="*/ 299 h 2980"/>
                    <a:gd name="T58" fmla="*/ 6 w 1489"/>
                    <a:gd name="T59" fmla="*/ 237 h 2980"/>
                    <a:gd name="T60" fmla="*/ 24 w 1489"/>
                    <a:gd name="T61" fmla="*/ 181 h 2980"/>
                    <a:gd name="T62" fmla="*/ 50 w 1489"/>
                    <a:gd name="T63" fmla="*/ 132 h 2980"/>
                    <a:gd name="T64" fmla="*/ 88 w 1489"/>
                    <a:gd name="T65" fmla="*/ 88 h 2980"/>
                    <a:gd name="T66" fmla="*/ 131 w 1489"/>
                    <a:gd name="T67" fmla="*/ 52 h 2980"/>
                    <a:gd name="T68" fmla="*/ 181 w 1489"/>
                    <a:gd name="T69" fmla="*/ 24 h 2980"/>
                    <a:gd name="T70" fmla="*/ 237 w 1489"/>
                    <a:gd name="T71" fmla="*/ 6 h 2980"/>
                    <a:gd name="T72" fmla="*/ 297 w 1489"/>
                    <a:gd name="T73" fmla="*/ 0 h 29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2980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4"/>
                      </a:lnTo>
                      <a:lnTo>
                        <a:pt x="1357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3" y="237"/>
                      </a:lnTo>
                      <a:lnTo>
                        <a:pt x="1489" y="297"/>
                      </a:lnTo>
                      <a:lnTo>
                        <a:pt x="1489" y="2681"/>
                      </a:lnTo>
                      <a:lnTo>
                        <a:pt x="1483" y="2743"/>
                      </a:lnTo>
                      <a:lnTo>
                        <a:pt x="1467" y="2799"/>
                      </a:lnTo>
                      <a:lnTo>
                        <a:pt x="1439" y="2848"/>
                      </a:lnTo>
                      <a:lnTo>
                        <a:pt x="1403" y="2892"/>
                      </a:lnTo>
                      <a:lnTo>
                        <a:pt x="1357" y="2928"/>
                      </a:lnTo>
                      <a:lnTo>
                        <a:pt x="1307" y="2956"/>
                      </a:lnTo>
                      <a:lnTo>
                        <a:pt x="1252" y="2974"/>
                      </a:lnTo>
                      <a:lnTo>
                        <a:pt x="1192" y="2980"/>
                      </a:lnTo>
                      <a:lnTo>
                        <a:pt x="297" y="2980"/>
                      </a:lnTo>
                      <a:lnTo>
                        <a:pt x="237" y="2974"/>
                      </a:lnTo>
                      <a:lnTo>
                        <a:pt x="181" y="2956"/>
                      </a:lnTo>
                      <a:lnTo>
                        <a:pt x="131" y="2928"/>
                      </a:lnTo>
                      <a:lnTo>
                        <a:pt x="88" y="2892"/>
                      </a:lnTo>
                      <a:lnTo>
                        <a:pt x="50" y="2848"/>
                      </a:lnTo>
                      <a:lnTo>
                        <a:pt x="24" y="2799"/>
                      </a:lnTo>
                      <a:lnTo>
                        <a:pt x="6" y="2743"/>
                      </a:lnTo>
                      <a:lnTo>
                        <a:pt x="0" y="2681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0" y="132"/>
                      </a:lnTo>
                      <a:lnTo>
                        <a:pt x="88" y="88"/>
                      </a:lnTo>
                      <a:lnTo>
                        <a:pt x="131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43" name="Freeform 27">
                  <a:extLst>
                    <a:ext uri="{FF2B5EF4-FFF2-40B4-BE49-F238E27FC236}">
                      <a16:creationId xmlns:a16="http://schemas.microsoft.com/office/drawing/2014/main" id="{3C08403B-F934-48E3-A73E-11F036F03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5988" y="2555875"/>
                  <a:ext cx="1184275" cy="3311525"/>
                </a:xfrm>
                <a:custGeom>
                  <a:avLst/>
                  <a:gdLst>
                    <a:gd name="T0" fmla="*/ 299 w 1491"/>
                    <a:gd name="T1" fmla="*/ 0 h 4172"/>
                    <a:gd name="T2" fmla="*/ 1192 w 1491"/>
                    <a:gd name="T3" fmla="*/ 0 h 4172"/>
                    <a:gd name="T4" fmla="*/ 1252 w 1491"/>
                    <a:gd name="T5" fmla="*/ 6 h 4172"/>
                    <a:gd name="T6" fmla="*/ 1308 w 1491"/>
                    <a:gd name="T7" fmla="*/ 24 h 4172"/>
                    <a:gd name="T8" fmla="*/ 1359 w 1491"/>
                    <a:gd name="T9" fmla="*/ 52 h 4172"/>
                    <a:gd name="T10" fmla="*/ 1403 w 1491"/>
                    <a:gd name="T11" fmla="*/ 88 h 4172"/>
                    <a:gd name="T12" fmla="*/ 1439 w 1491"/>
                    <a:gd name="T13" fmla="*/ 132 h 4172"/>
                    <a:gd name="T14" fmla="*/ 1467 w 1491"/>
                    <a:gd name="T15" fmla="*/ 181 h 4172"/>
                    <a:gd name="T16" fmla="*/ 1485 w 1491"/>
                    <a:gd name="T17" fmla="*/ 237 h 4172"/>
                    <a:gd name="T18" fmla="*/ 1491 w 1491"/>
                    <a:gd name="T19" fmla="*/ 299 h 4172"/>
                    <a:gd name="T20" fmla="*/ 1491 w 1491"/>
                    <a:gd name="T21" fmla="*/ 3873 h 4172"/>
                    <a:gd name="T22" fmla="*/ 1483 w 1491"/>
                    <a:gd name="T23" fmla="*/ 3933 h 4172"/>
                    <a:gd name="T24" fmla="*/ 1467 w 1491"/>
                    <a:gd name="T25" fmla="*/ 3991 h 4172"/>
                    <a:gd name="T26" fmla="*/ 1439 w 1491"/>
                    <a:gd name="T27" fmla="*/ 4040 h 4172"/>
                    <a:gd name="T28" fmla="*/ 1403 w 1491"/>
                    <a:gd name="T29" fmla="*/ 4084 h 4172"/>
                    <a:gd name="T30" fmla="*/ 1359 w 1491"/>
                    <a:gd name="T31" fmla="*/ 4120 h 4172"/>
                    <a:gd name="T32" fmla="*/ 1308 w 1491"/>
                    <a:gd name="T33" fmla="*/ 4148 h 4172"/>
                    <a:gd name="T34" fmla="*/ 1252 w 1491"/>
                    <a:gd name="T35" fmla="*/ 4166 h 4172"/>
                    <a:gd name="T36" fmla="*/ 1192 w 1491"/>
                    <a:gd name="T37" fmla="*/ 4172 h 4172"/>
                    <a:gd name="T38" fmla="*/ 299 w 1491"/>
                    <a:gd name="T39" fmla="*/ 4172 h 4172"/>
                    <a:gd name="T40" fmla="*/ 237 w 1491"/>
                    <a:gd name="T41" fmla="*/ 4166 h 4172"/>
                    <a:gd name="T42" fmla="*/ 181 w 1491"/>
                    <a:gd name="T43" fmla="*/ 4148 h 4172"/>
                    <a:gd name="T44" fmla="*/ 132 w 1491"/>
                    <a:gd name="T45" fmla="*/ 4120 h 4172"/>
                    <a:gd name="T46" fmla="*/ 88 w 1491"/>
                    <a:gd name="T47" fmla="*/ 4084 h 4172"/>
                    <a:gd name="T48" fmla="*/ 52 w 1491"/>
                    <a:gd name="T49" fmla="*/ 4040 h 4172"/>
                    <a:gd name="T50" fmla="*/ 24 w 1491"/>
                    <a:gd name="T51" fmla="*/ 3991 h 4172"/>
                    <a:gd name="T52" fmla="*/ 6 w 1491"/>
                    <a:gd name="T53" fmla="*/ 3933 h 4172"/>
                    <a:gd name="T54" fmla="*/ 0 w 1491"/>
                    <a:gd name="T55" fmla="*/ 3873 h 4172"/>
                    <a:gd name="T56" fmla="*/ 0 w 1491"/>
                    <a:gd name="T57" fmla="*/ 299 h 4172"/>
                    <a:gd name="T58" fmla="*/ 6 w 1491"/>
                    <a:gd name="T59" fmla="*/ 237 h 4172"/>
                    <a:gd name="T60" fmla="*/ 24 w 1491"/>
                    <a:gd name="T61" fmla="*/ 181 h 4172"/>
                    <a:gd name="T62" fmla="*/ 52 w 1491"/>
                    <a:gd name="T63" fmla="*/ 132 h 4172"/>
                    <a:gd name="T64" fmla="*/ 88 w 1491"/>
                    <a:gd name="T65" fmla="*/ 88 h 4172"/>
                    <a:gd name="T66" fmla="*/ 132 w 1491"/>
                    <a:gd name="T67" fmla="*/ 52 h 4172"/>
                    <a:gd name="T68" fmla="*/ 181 w 1491"/>
                    <a:gd name="T69" fmla="*/ 24 h 4172"/>
                    <a:gd name="T70" fmla="*/ 237 w 1491"/>
                    <a:gd name="T71" fmla="*/ 6 h 4172"/>
                    <a:gd name="T72" fmla="*/ 299 w 1491"/>
                    <a:gd name="T73" fmla="*/ 0 h 4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91" h="4172">
                      <a:moveTo>
                        <a:pt x="299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8" y="24"/>
                      </a:lnTo>
                      <a:lnTo>
                        <a:pt x="1359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5" y="237"/>
                      </a:lnTo>
                      <a:lnTo>
                        <a:pt x="1491" y="299"/>
                      </a:lnTo>
                      <a:lnTo>
                        <a:pt x="1491" y="3873"/>
                      </a:lnTo>
                      <a:lnTo>
                        <a:pt x="1483" y="3933"/>
                      </a:lnTo>
                      <a:lnTo>
                        <a:pt x="1467" y="3991"/>
                      </a:lnTo>
                      <a:lnTo>
                        <a:pt x="1439" y="4040"/>
                      </a:lnTo>
                      <a:lnTo>
                        <a:pt x="1403" y="4084"/>
                      </a:lnTo>
                      <a:lnTo>
                        <a:pt x="1359" y="4120"/>
                      </a:lnTo>
                      <a:lnTo>
                        <a:pt x="1308" y="4148"/>
                      </a:lnTo>
                      <a:lnTo>
                        <a:pt x="1252" y="4166"/>
                      </a:lnTo>
                      <a:lnTo>
                        <a:pt x="1192" y="4172"/>
                      </a:lnTo>
                      <a:lnTo>
                        <a:pt x="299" y="4172"/>
                      </a:lnTo>
                      <a:lnTo>
                        <a:pt x="237" y="4166"/>
                      </a:lnTo>
                      <a:lnTo>
                        <a:pt x="181" y="4148"/>
                      </a:lnTo>
                      <a:lnTo>
                        <a:pt x="132" y="4120"/>
                      </a:lnTo>
                      <a:lnTo>
                        <a:pt x="88" y="4084"/>
                      </a:lnTo>
                      <a:lnTo>
                        <a:pt x="52" y="4040"/>
                      </a:lnTo>
                      <a:lnTo>
                        <a:pt x="24" y="3991"/>
                      </a:lnTo>
                      <a:lnTo>
                        <a:pt x="6" y="3933"/>
                      </a:lnTo>
                      <a:lnTo>
                        <a:pt x="0" y="3873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2" y="132"/>
                      </a:lnTo>
                      <a:lnTo>
                        <a:pt x="88" y="88"/>
                      </a:lnTo>
                      <a:lnTo>
                        <a:pt x="132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44" name="Freeform 28">
                  <a:extLst>
                    <a:ext uri="{FF2B5EF4-FFF2-40B4-BE49-F238E27FC236}">
                      <a16:creationId xmlns:a16="http://schemas.microsoft.com/office/drawing/2014/main" id="{F113A592-D7C5-4958-A3A3-45AE83AA5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0126" y="1754188"/>
                  <a:ext cx="3348038" cy="1984375"/>
                </a:xfrm>
                <a:custGeom>
                  <a:avLst/>
                  <a:gdLst>
                    <a:gd name="T0" fmla="*/ 3325 w 4218"/>
                    <a:gd name="T1" fmla="*/ 0 h 2500"/>
                    <a:gd name="T2" fmla="*/ 3359 w 4218"/>
                    <a:gd name="T3" fmla="*/ 2 h 2500"/>
                    <a:gd name="T4" fmla="*/ 4100 w 4218"/>
                    <a:gd name="T5" fmla="*/ 158 h 2500"/>
                    <a:gd name="T6" fmla="*/ 4130 w 4218"/>
                    <a:gd name="T7" fmla="*/ 168 h 2500"/>
                    <a:gd name="T8" fmla="*/ 4158 w 4218"/>
                    <a:gd name="T9" fmla="*/ 184 h 2500"/>
                    <a:gd name="T10" fmla="*/ 4182 w 4218"/>
                    <a:gd name="T11" fmla="*/ 206 h 2500"/>
                    <a:gd name="T12" fmla="*/ 4200 w 4218"/>
                    <a:gd name="T13" fmla="*/ 234 h 2500"/>
                    <a:gd name="T14" fmla="*/ 4214 w 4218"/>
                    <a:gd name="T15" fmla="*/ 264 h 2500"/>
                    <a:gd name="T16" fmla="*/ 4218 w 4218"/>
                    <a:gd name="T17" fmla="*/ 295 h 2500"/>
                    <a:gd name="T18" fmla="*/ 4216 w 4218"/>
                    <a:gd name="T19" fmla="*/ 327 h 2500"/>
                    <a:gd name="T20" fmla="*/ 4208 w 4218"/>
                    <a:gd name="T21" fmla="*/ 359 h 2500"/>
                    <a:gd name="T22" fmla="*/ 3921 w 4218"/>
                    <a:gd name="T23" fmla="*/ 1059 h 2500"/>
                    <a:gd name="T24" fmla="*/ 3905 w 4218"/>
                    <a:gd name="T25" fmla="*/ 1089 h 2500"/>
                    <a:gd name="T26" fmla="*/ 3883 w 4218"/>
                    <a:gd name="T27" fmla="*/ 1115 h 2500"/>
                    <a:gd name="T28" fmla="*/ 3855 w 4218"/>
                    <a:gd name="T29" fmla="*/ 1133 h 2500"/>
                    <a:gd name="T30" fmla="*/ 3825 w 4218"/>
                    <a:gd name="T31" fmla="*/ 1147 h 2500"/>
                    <a:gd name="T32" fmla="*/ 3791 w 4218"/>
                    <a:gd name="T33" fmla="*/ 1153 h 2500"/>
                    <a:gd name="T34" fmla="*/ 3783 w 4218"/>
                    <a:gd name="T35" fmla="*/ 1153 h 2500"/>
                    <a:gd name="T36" fmla="*/ 3751 w 4218"/>
                    <a:gd name="T37" fmla="*/ 1149 h 2500"/>
                    <a:gd name="T38" fmla="*/ 3721 w 4218"/>
                    <a:gd name="T39" fmla="*/ 1139 h 2500"/>
                    <a:gd name="T40" fmla="*/ 3693 w 4218"/>
                    <a:gd name="T41" fmla="*/ 1123 h 2500"/>
                    <a:gd name="T42" fmla="*/ 3670 w 4218"/>
                    <a:gd name="T43" fmla="*/ 1101 h 2500"/>
                    <a:gd name="T44" fmla="*/ 3652 w 4218"/>
                    <a:gd name="T45" fmla="*/ 1073 h 2500"/>
                    <a:gd name="T46" fmla="*/ 3502 w 4218"/>
                    <a:gd name="T47" fmla="*/ 790 h 2500"/>
                    <a:gd name="T48" fmla="*/ 217 w 4218"/>
                    <a:gd name="T49" fmla="*/ 2484 h 2500"/>
                    <a:gd name="T50" fmla="*/ 183 w 4218"/>
                    <a:gd name="T51" fmla="*/ 2496 h 2500"/>
                    <a:gd name="T52" fmla="*/ 149 w 4218"/>
                    <a:gd name="T53" fmla="*/ 2500 h 2500"/>
                    <a:gd name="T54" fmla="*/ 118 w 4218"/>
                    <a:gd name="T55" fmla="*/ 2498 h 2500"/>
                    <a:gd name="T56" fmla="*/ 88 w 4218"/>
                    <a:gd name="T57" fmla="*/ 2486 h 2500"/>
                    <a:gd name="T58" fmla="*/ 60 w 4218"/>
                    <a:gd name="T59" fmla="*/ 2470 h 2500"/>
                    <a:gd name="T60" fmla="*/ 36 w 4218"/>
                    <a:gd name="T61" fmla="*/ 2448 h 2500"/>
                    <a:gd name="T62" fmla="*/ 16 w 4218"/>
                    <a:gd name="T63" fmla="*/ 2420 h 2500"/>
                    <a:gd name="T64" fmla="*/ 4 w 4218"/>
                    <a:gd name="T65" fmla="*/ 2388 h 2500"/>
                    <a:gd name="T66" fmla="*/ 0 w 4218"/>
                    <a:gd name="T67" fmla="*/ 2355 h 2500"/>
                    <a:gd name="T68" fmla="*/ 4 w 4218"/>
                    <a:gd name="T69" fmla="*/ 2323 h 2500"/>
                    <a:gd name="T70" fmla="*/ 14 w 4218"/>
                    <a:gd name="T71" fmla="*/ 2291 h 2500"/>
                    <a:gd name="T72" fmla="*/ 30 w 4218"/>
                    <a:gd name="T73" fmla="*/ 2263 h 2500"/>
                    <a:gd name="T74" fmla="*/ 52 w 4218"/>
                    <a:gd name="T75" fmla="*/ 2239 h 2500"/>
                    <a:gd name="T76" fmla="*/ 82 w 4218"/>
                    <a:gd name="T77" fmla="*/ 2219 h 2500"/>
                    <a:gd name="T78" fmla="*/ 3361 w 4218"/>
                    <a:gd name="T79" fmla="*/ 527 h 2500"/>
                    <a:gd name="T80" fmla="*/ 3197 w 4218"/>
                    <a:gd name="T81" fmla="*/ 220 h 2500"/>
                    <a:gd name="T82" fmla="*/ 3185 w 4218"/>
                    <a:gd name="T83" fmla="*/ 188 h 2500"/>
                    <a:gd name="T84" fmla="*/ 3179 w 4218"/>
                    <a:gd name="T85" fmla="*/ 154 h 2500"/>
                    <a:gd name="T86" fmla="*/ 3183 w 4218"/>
                    <a:gd name="T87" fmla="*/ 120 h 2500"/>
                    <a:gd name="T88" fmla="*/ 3193 w 4218"/>
                    <a:gd name="T89" fmla="*/ 88 h 2500"/>
                    <a:gd name="T90" fmla="*/ 3209 w 4218"/>
                    <a:gd name="T91" fmla="*/ 60 h 2500"/>
                    <a:gd name="T92" fmla="*/ 3233 w 4218"/>
                    <a:gd name="T93" fmla="*/ 34 h 2500"/>
                    <a:gd name="T94" fmla="*/ 3261 w 4218"/>
                    <a:gd name="T95" fmla="*/ 16 h 2500"/>
                    <a:gd name="T96" fmla="*/ 3293 w 4218"/>
                    <a:gd name="T97" fmla="*/ 4 h 2500"/>
                    <a:gd name="T98" fmla="*/ 3325 w 4218"/>
                    <a:gd name="T99" fmla="*/ 0 h 2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18" h="2500">
                      <a:moveTo>
                        <a:pt x="3325" y="0"/>
                      </a:moveTo>
                      <a:lnTo>
                        <a:pt x="3359" y="2"/>
                      </a:lnTo>
                      <a:lnTo>
                        <a:pt x="4100" y="158"/>
                      </a:lnTo>
                      <a:lnTo>
                        <a:pt x="4130" y="168"/>
                      </a:lnTo>
                      <a:lnTo>
                        <a:pt x="4158" y="184"/>
                      </a:lnTo>
                      <a:lnTo>
                        <a:pt x="4182" y="206"/>
                      </a:lnTo>
                      <a:lnTo>
                        <a:pt x="4200" y="234"/>
                      </a:lnTo>
                      <a:lnTo>
                        <a:pt x="4214" y="264"/>
                      </a:lnTo>
                      <a:lnTo>
                        <a:pt x="4218" y="295"/>
                      </a:lnTo>
                      <a:lnTo>
                        <a:pt x="4216" y="327"/>
                      </a:lnTo>
                      <a:lnTo>
                        <a:pt x="4208" y="359"/>
                      </a:lnTo>
                      <a:lnTo>
                        <a:pt x="3921" y="1059"/>
                      </a:lnTo>
                      <a:lnTo>
                        <a:pt x="3905" y="1089"/>
                      </a:lnTo>
                      <a:lnTo>
                        <a:pt x="3883" y="1115"/>
                      </a:lnTo>
                      <a:lnTo>
                        <a:pt x="3855" y="1133"/>
                      </a:lnTo>
                      <a:lnTo>
                        <a:pt x="3825" y="1147"/>
                      </a:lnTo>
                      <a:lnTo>
                        <a:pt x="3791" y="1153"/>
                      </a:lnTo>
                      <a:lnTo>
                        <a:pt x="3783" y="1153"/>
                      </a:lnTo>
                      <a:lnTo>
                        <a:pt x="3751" y="1149"/>
                      </a:lnTo>
                      <a:lnTo>
                        <a:pt x="3721" y="1139"/>
                      </a:lnTo>
                      <a:lnTo>
                        <a:pt x="3693" y="1123"/>
                      </a:lnTo>
                      <a:lnTo>
                        <a:pt x="3670" y="1101"/>
                      </a:lnTo>
                      <a:lnTo>
                        <a:pt x="3652" y="1073"/>
                      </a:lnTo>
                      <a:lnTo>
                        <a:pt x="3502" y="790"/>
                      </a:lnTo>
                      <a:lnTo>
                        <a:pt x="217" y="2484"/>
                      </a:lnTo>
                      <a:lnTo>
                        <a:pt x="183" y="2496"/>
                      </a:lnTo>
                      <a:lnTo>
                        <a:pt x="149" y="2500"/>
                      </a:lnTo>
                      <a:lnTo>
                        <a:pt x="118" y="2498"/>
                      </a:lnTo>
                      <a:lnTo>
                        <a:pt x="88" y="2486"/>
                      </a:lnTo>
                      <a:lnTo>
                        <a:pt x="60" y="2470"/>
                      </a:lnTo>
                      <a:lnTo>
                        <a:pt x="36" y="2448"/>
                      </a:lnTo>
                      <a:lnTo>
                        <a:pt x="16" y="2420"/>
                      </a:lnTo>
                      <a:lnTo>
                        <a:pt x="4" y="2388"/>
                      </a:lnTo>
                      <a:lnTo>
                        <a:pt x="0" y="2355"/>
                      </a:lnTo>
                      <a:lnTo>
                        <a:pt x="4" y="2323"/>
                      </a:lnTo>
                      <a:lnTo>
                        <a:pt x="14" y="2291"/>
                      </a:lnTo>
                      <a:lnTo>
                        <a:pt x="30" y="2263"/>
                      </a:lnTo>
                      <a:lnTo>
                        <a:pt x="52" y="2239"/>
                      </a:lnTo>
                      <a:lnTo>
                        <a:pt x="82" y="2219"/>
                      </a:lnTo>
                      <a:lnTo>
                        <a:pt x="3361" y="527"/>
                      </a:lnTo>
                      <a:lnTo>
                        <a:pt x="3197" y="220"/>
                      </a:lnTo>
                      <a:lnTo>
                        <a:pt x="3185" y="188"/>
                      </a:lnTo>
                      <a:lnTo>
                        <a:pt x="3179" y="154"/>
                      </a:lnTo>
                      <a:lnTo>
                        <a:pt x="3183" y="120"/>
                      </a:lnTo>
                      <a:lnTo>
                        <a:pt x="3193" y="88"/>
                      </a:lnTo>
                      <a:lnTo>
                        <a:pt x="3209" y="60"/>
                      </a:lnTo>
                      <a:lnTo>
                        <a:pt x="3233" y="34"/>
                      </a:lnTo>
                      <a:lnTo>
                        <a:pt x="3261" y="16"/>
                      </a:lnTo>
                      <a:lnTo>
                        <a:pt x="3293" y="4"/>
                      </a:lnTo>
                      <a:lnTo>
                        <a:pt x="332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</p:grpSp>
        </p:grpSp>
      </p:grpSp>
      <p:grpSp>
        <p:nvGrpSpPr>
          <p:cNvPr id="5" name="4 Grupo"/>
          <p:cNvGrpSpPr/>
          <p:nvPr/>
        </p:nvGrpSpPr>
        <p:grpSpPr>
          <a:xfrm>
            <a:off x="9550797" y="1056303"/>
            <a:ext cx="2304255" cy="1199182"/>
            <a:chOff x="9957480" y="5044187"/>
            <a:chExt cx="2046857" cy="1199182"/>
          </a:xfrm>
        </p:grpSpPr>
        <p:grpSp>
          <p:nvGrpSpPr>
            <p:cNvPr id="153" name="Group 3">
              <a:extLst>
                <a:ext uri="{FF2B5EF4-FFF2-40B4-BE49-F238E27FC236}">
                  <a16:creationId xmlns:a16="http://schemas.microsoft.com/office/drawing/2014/main" id="{DB3D41A9-A874-4198-92E2-BF9FFA2BEB4C}"/>
                </a:ext>
              </a:extLst>
            </p:cNvPr>
            <p:cNvGrpSpPr/>
            <p:nvPr/>
          </p:nvGrpSpPr>
          <p:grpSpPr>
            <a:xfrm>
              <a:off x="9957480" y="5044187"/>
              <a:ext cx="531730" cy="531730"/>
              <a:chOff x="1060566" y="1943691"/>
              <a:chExt cx="531730" cy="531730"/>
            </a:xfrm>
          </p:grpSpPr>
          <p:sp>
            <p:nvSpPr>
              <p:cNvPr id="154" name="Oval 193">
                <a:extLst>
                  <a:ext uri="{FF2B5EF4-FFF2-40B4-BE49-F238E27FC236}">
                    <a16:creationId xmlns:a16="http://schemas.microsoft.com/office/drawing/2014/main" id="{6AB737CD-69F1-4F41-A636-435FC3EB25C0}"/>
                  </a:ext>
                </a:extLst>
              </p:cNvPr>
              <p:cNvSpPr/>
              <p:nvPr/>
            </p:nvSpPr>
            <p:spPr>
              <a:xfrm>
                <a:off x="1060566" y="1943691"/>
                <a:ext cx="531730" cy="53173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/>
              </a:p>
            </p:txBody>
          </p:sp>
          <p:grpSp>
            <p:nvGrpSpPr>
              <p:cNvPr id="155" name="Group 194">
                <a:extLst>
                  <a:ext uri="{FF2B5EF4-FFF2-40B4-BE49-F238E27FC236}">
                    <a16:creationId xmlns:a16="http://schemas.microsoft.com/office/drawing/2014/main" id="{58CF0266-3813-4A5C-93C7-7C7A51683CAE}"/>
                  </a:ext>
                </a:extLst>
              </p:cNvPr>
              <p:cNvGrpSpPr/>
              <p:nvPr/>
            </p:nvGrpSpPr>
            <p:grpSpPr>
              <a:xfrm>
                <a:off x="1211844" y="2078944"/>
                <a:ext cx="279100" cy="261224"/>
                <a:chOff x="765175" y="1228726"/>
                <a:chExt cx="5205413" cy="4872038"/>
              </a:xfrm>
              <a:solidFill>
                <a:schemeClr val="bg1"/>
              </a:solidFill>
            </p:grpSpPr>
            <p:sp>
              <p:nvSpPr>
                <p:cNvPr id="156" name="Freeform 6">
                  <a:extLst>
                    <a:ext uri="{FF2B5EF4-FFF2-40B4-BE49-F238E27FC236}">
                      <a16:creationId xmlns:a16="http://schemas.microsoft.com/office/drawing/2014/main" id="{68F53266-562F-460E-BA12-BE6030691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3304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57" name="Freeform 7">
                  <a:extLst>
                    <a:ext uri="{FF2B5EF4-FFF2-40B4-BE49-F238E27FC236}">
                      <a16:creationId xmlns:a16="http://schemas.microsoft.com/office/drawing/2014/main" id="{DA1BCFC9-EC7F-4775-84A4-3547B780E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8511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58" name="Freeform 8">
                  <a:extLst>
                    <a:ext uri="{FF2B5EF4-FFF2-40B4-BE49-F238E27FC236}">
                      <a16:creationId xmlns:a16="http://schemas.microsoft.com/office/drawing/2014/main" id="{2B695D25-3F05-45E5-83CA-79B45A60A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4935538"/>
                  <a:ext cx="1422400" cy="303213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59" name="Freeform 9">
                  <a:extLst>
                    <a:ext uri="{FF2B5EF4-FFF2-40B4-BE49-F238E27FC236}">
                      <a16:creationId xmlns:a16="http://schemas.microsoft.com/office/drawing/2014/main" id="{E796B5FD-7A81-47A2-84AD-B91A05387F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175" y="1228726"/>
                  <a:ext cx="5205413" cy="4872038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</p:grpSp>
        </p:grpSp>
        <p:sp>
          <p:nvSpPr>
            <p:cNvPr id="161" name="TextBox 9">
              <a:extLst>
                <a:ext uri="{FF2B5EF4-FFF2-40B4-BE49-F238E27FC236}">
                  <a16:creationId xmlns:a16="http://schemas.microsoft.com/office/drawing/2014/main" id="{0C86ED7C-4700-4DC5-83AE-0DE9E533A95C}"/>
                </a:ext>
              </a:extLst>
            </p:cNvPr>
            <p:cNvSpPr txBox="1"/>
            <p:nvPr/>
          </p:nvSpPr>
          <p:spPr>
            <a:xfrm>
              <a:off x="10567520" y="5135373"/>
              <a:ext cx="1436817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GT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Departamentos beneficiados territorio nacional</a:t>
              </a:r>
            </a:p>
          </p:txBody>
        </p:sp>
      </p:grpSp>
      <p:sp>
        <p:nvSpPr>
          <p:cNvPr id="113" name="Freeform 67">
            <a:extLst>
              <a:ext uri="{FF2B5EF4-FFF2-40B4-BE49-F238E27FC236}">
                <a16:creationId xmlns:a16="http://schemas.microsoft.com/office/drawing/2014/main" id="{8757E3B4-59E7-42F5-A20F-3692A7C8A935}"/>
              </a:ext>
            </a:extLst>
          </p:cNvPr>
          <p:cNvSpPr>
            <a:spLocks noEditPoints="1"/>
          </p:cNvSpPr>
          <p:nvPr/>
        </p:nvSpPr>
        <p:spPr bwMode="auto">
          <a:xfrm>
            <a:off x="2724707" y="3882389"/>
            <a:ext cx="156485" cy="155798"/>
          </a:xfrm>
          <a:custGeom>
            <a:avLst/>
            <a:gdLst>
              <a:gd name="T0" fmla="*/ 76 w 96"/>
              <a:gd name="T1" fmla="*/ 13 h 96"/>
              <a:gd name="T2" fmla="*/ 61 w 96"/>
              <a:gd name="T3" fmla="*/ 15 h 96"/>
              <a:gd name="T4" fmla="*/ 60 w 96"/>
              <a:gd name="T5" fmla="*/ 17 h 96"/>
              <a:gd name="T6" fmla="*/ 44 w 96"/>
              <a:gd name="T7" fmla="*/ 32 h 96"/>
              <a:gd name="T8" fmla="*/ 42 w 96"/>
              <a:gd name="T9" fmla="*/ 0 h 96"/>
              <a:gd name="T10" fmla="*/ 16 w 96"/>
              <a:gd name="T11" fmla="*/ 2 h 96"/>
              <a:gd name="T12" fmla="*/ 2 w 96"/>
              <a:gd name="T13" fmla="*/ 12 h 96"/>
              <a:gd name="T14" fmla="*/ 0 w 96"/>
              <a:gd name="T15" fmla="*/ 94 h 96"/>
              <a:gd name="T16" fmla="*/ 18 w 96"/>
              <a:gd name="T17" fmla="*/ 96 h 96"/>
              <a:gd name="T18" fmla="*/ 66 w 96"/>
              <a:gd name="T19" fmla="*/ 96 h 96"/>
              <a:gd name="T20" fmla="*/ 68 w 96"/>
              <a:gd name="T21" fmla="*/ 48 h 96"/>
              <a:gd name="T22" fmla="*/ 82 w 96"/>
              <a:gd name="T23" fmla="*/ 96 h 96"/>
              <a:gd name="T24" fmla="*/ 94 w 96"/>
              <a:gd name="T25" fmla="*/ 93 h 96"/>
              <a:gd name="T26" fmla="*/ 12 w 96"/>
              <a:gd name="T27" fmla="*/ 82 h 96"/>
              <a:gd name="T28" fmla="*/ 8 w 96"/>
              <a:gd name="T29" fmla="*/ 82 h 96"/>
              <a:gd name="T30" fmla="*/ 10 w 96"/>
              <a:gd name="T31" fmla="*/ 24 h 96"/>
              <a:gd name="T32" fmla="*/ 12 w 96"/>
              <a:gd name="T33" fmla="*/ 82 h 96"/>
              <a:gd name="T34" fmla="*/ 30 w 96"/>
              <a:gd name="T35" fmla="*/ 8 h 96"/>
              <a:gd name="T36" fmla="*/ 32 w 96"/>
              <a:gd name="T37" fmla="*/ 62 h 96"/>
              <a:gd name="T38" fmla="*/ 28 w 96"/>
              <a:gd name="T39" fmla="*/ 62 h 96"/>
              <a:gd name="T40" fmla="*/ 36 w 96"/>
              <a:gd name="T41" fmla="*/ 86 h 96"/>
              <a:gd name="T42" fmla="*/ 26 w 96"/>
              <a:gd name="T43" fmla="*/ 88 h 96"/>
              <a:gd name="T44" fmla="*/ 24 w 96"/>
              <a:gd name="T45" fmla="*/ 70 h 96"/>
              <a:gd name="T46" fmla="*/ 34 w 96"/>
              <a:gd name="T47" fmla="*/ 68 h 96"/>
              <a:gd name="T48" fmla="*/ 36 w 96"/>
              <a:gd name="T49" fmla="*/ 86 h 96"/>
              <a:gd name="T50" fmla="*/ 54 w 96"/>
              <a:gd name="T51" fmla="*/ 40 h 96"/>
              <a:gd name="T52" fmla="*/ 56 w 96"/>
              <a:gd name="T53" fmla="*/ 78 h 96"/>
              <a:gd name="T54" fmla="*/ 52 w 96"/>
              <a:gd name="T55" fmla="*/ 78 h 96"/>
              <a:gd name="T56" fmla="*/ 58 w 96"/>
              <a:gd name="T57" fmla="*/ 88 h 96"/>
              <a:gd name="T58" fmla="*/ 48 w 96"/>
              <a:gd name="T59" fmla="*/ 86 h 96"/>
              <a:gd name="T60" fmla="*/ 58 w 96"/>
              <a:gd name="T61" fmla="*/ 84 h 96"/>
              <a:gd name="T62" fmla="*/ 58 w 96"/>
              <a:gd name="T63" fmla="*/ 8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" h="96">
                <a:moveTo>
                  <a:pt x="96" y="90"/>
                </a:moveTo>
                <a:cubicBezTo>
                  <a:pt x="76" y="13"/>
                  <a:pt x="76" y="13"/>
                  <a:pt x="76" y="13"/>
                </a:cubicBezTo>
                <a:cubicBezTo>
                  <a:pt x="75" y="12"/>
                  <a:pt x="74" y="11"/>
                  <a:pt x="73" y="12"/>
                </a:cubicBezTo>
                <a:cubicBezTo>
                  <a:pt x="61" y="15"/>
                  <a:pt x="61" y="15"/>
                  <a:pt x="61" y="15"/>
                </a:cubicBezTo>
                <a:cubicBezTo>
                  <a:pt x="61" y="15"/>
                  <a:pt x="61" y="15"/>
                  <a:pt x="60" y="16"/>
                </a:cubicBezTo>
                <a:cubicBezTo>
                  <a:pt x="60" y="16"/>
                  <a:pt x="60" y="17"/>
                  <a:pt x="60" y="17"/>
                </a:cubicBezTo>
                <a:cubicBezTo>
                  <a:pt x="64" y="32"/>
                  <a:pt x="64" y="32"/>
                  <a:pt x="6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1"/>
                  <a:pt x="43" y="0"/>
                  <a:pt x="4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7" y="0"/>
                  <a:pt x="16" y="1"/>
                  <a:pt x="16" y="2"/>
                </a:cubicBezTo>
                <a:cubicBezTo>
                  <a:pt x="16" y="12"/>
                  <a:pt x="16" y="12"/>
                  <a:pt x="16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0" y="13"/>
                  <a:pt x="0" y="1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66" y="96"/>
                  <a:pt x="66" y="96"/>
                  <a:pt x="66" y="96"/>
                </a:cubicBezTo>
                <a:cubicBezTo>
                  <a:pt x="67" y="96"/>
                  <a:pt x="68" y="95"/>
                  <a:pt x="68" y="94"/>
                </a:cubicBezTo>
                <a:cubicBezTo>
                  <a:pt x="68" y="48"/>
                  <a:pt x="68" y="48"/>
                  <a:pt x="68" y="48"/>
                </a:cubicBezTo>
                <a:cubicBezTo>
                  <a:pt x="80" y="94"/>
                  <a:pt x="80" y="94"/>
                  <a:pt x="80" y="94"/>
                </a:cubicBezTo>
                <a:cubicBezTo>
                  <a:pt x="80" y="95"/>
                  <a:pt x="81" y="96"/>
                  <a:pt x="82" y="96"/>
                </a:cubicBezTo>
                <a:cubicBezTo>
                  <a:pt x="82" y="96"/>
                  <a:pt x="82" y="96"/>
                  <a:pt x="82" y="96"/>
                </a:cubicBezTo>
                <a:cubicBezTo>
                  <a:pt x="94" y="93"/>
                  <a:pt x="94" y="93"/>
                  <a:pt x="94" y="93"/>
                </a:cubicBezTo>
                <a:cubicBezTo>
                  <a:pt x="95" y="93"/>
                  <a:pt x="96" y="92"/>
                  <a:pt x="96" y="90"/>
                </a:cubicBezTo>
                <a:close/>
                <a:moveTo>
                  <a:pt x="12" y="82"/>
                </a:moveTo>
                <a:cubicBezTo>
                  <a:pt x="12" y="83"/>
                  <a:pt x="11" y="84"/>
                  <a:pt x="10" y="84"/>
                </a:cubicBezTo>
                <a:cubicBezTo>
                  <a:pt x="9" y="84"/>
                  <a:pt x="8" y="83"/>
                  <a:pt x="8" y="82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5"/>
                  <a:pt x="9" y="24"/>
                  <a:pt x="10" y="24"/>
                </a:cubicBezTo>
                <a:cubicBezTo>
                  <a:pt x="11" y="24"/>
                  <a:pt x="12" y="25"/>
                  <a:pt x="12" y="26"/>
                </a:cubicBezTo>
                <a:lnTo>
                  <a:pt x="12" y="82"/>
                </a:lnTo>
                <a:close/>
                <a:moveTo>
                  <a:pt x="28" y="10"/>
                </a:moveTo>
                <a:cubicBezTo>
                  <a:pt x="28" y="9"/>
                  <a:pt x="29" y="8"/>
                  <a:pt x="30" y="8"/>
                </a:cubicBezTo>
                <a:cubicBezTo>
                  <a:pt x="31" y="8"/>
                  <a:pt x="32" y="9"/>
                  <a:pt x="32" y="10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3"/>
                  <a:pt x="31" y="64"/>
                  <a:pt x="30" y="64"/>
                </a:cubicBezTo>
                <a:cubicBezTo>
                  <a:pt x="29" y="64"/>
                  <a:pt x="28" y="63"/>
                  <a:pt x="28" y="62"/>
                </a:cubicBezTo>
                <a:lnTo>
                  <a:pt x="28" y="10"/>
                </a:lnTo>
                <a:close/>
                <a:moveTo>
                  <a:pt x="36" y="86"/>
                </a:moveTo>
                <a:cubicBezTo>
                  <a:pt x="36" y="87"/>
                  <a:pt x="35" y="88"/>
                  <a:pt x="34" y="88"/>
                </a:cubicBezTo>
                <a:cubicBezTo>
                  <a:pt x="26" y="88"/>
                  <a:pt x="26" y="88"/>
                  <a:pt x="26" y="88"/>
                </a:cubicBezTo>
                <a:cubicBezTo>
                  <a:pt x="25" y="88"/>
                  <a:pt x="24" y="87"/>
                  <a:pt x="24" y="86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69"/>
                  <a:pt x="25" y="68"/>
                  <a:pt x="26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35" y="68"/>
                  <a:pt x="36" y="69"/>
                  <a:pt x="36" y="70"/>
                </a:cubicBezTo>
                <a:lnTo>
                  <a:pt x="36" y="86"/>
                </a:lnTo>
                <a:close/>
                <a:moveTo>
                  <a:pt x="52" y="42"/>
                </a:moveTo>
                <a:cubicBezTo>
                  <a:pt x="52" y="41"/>
                  <a:pt x="53" y="40"/>
                  <a:pt x="54" y="40"/>
                </a:cubicBezTo>
                <a:cubicBezTo>
                  <a:pt x="55" y="40"/>
                  <a:pt x="56" y="41"/>
                  <a:pt x="56" y="42"/>
                </a:cubicBezTo>
                <a:cubicBezTo>
                  <a:pt x="56" y="78"/>
                  <a:pt x="56" y="78"/>
                  <a:pt x="56" y="78"/>
                </a:cubicBezTo>
                <a:cubicBezTo>
                  <a:pt x="56" y="79"/>
                  <a:pt x="55" y="80"/>
                  <a:pt x="54" y="80"/>
                </a:cubicBezTo>
                <a:cubicBezTo>
                  <a:pt x="53" y="80"/>
                  <a:pt x="52" y="79"/>
                  <a:pt x="52" y="78"/>
                </a:cubicBezTo>
                <a:lnTo>
                  <a:pt x="52" y="42"/>
                </a:lnTo>
                <a:close/>
                <a:moveTo>
                  <a:pt x="58" y="88"/>
                </a:moveTo>
                <a:cubicBezTo>
                  <a:pt x="50" y="88"/>
                  <a:pt x="50" y="88"/>
                  <a:pt x="50" y="88"/>
                </a:cubicBezTo>
                <a:cubicBezTo>
                  <a:pt x="49" y="88"/>
                  <a:pt x="48" y="87"/>
                  <a:pt x="48" y="86"/>
                </a:cubicBezTo>
                <a:cubicBezTo>
                  <a:pt x="48" y="85"/>
                  <a:pt x="49" y="84"/>
                  <a:pt x="50" y="84"/>
                </a:cubicBezTo>
                <a:cubicBezTo>
                  <a:pt x="58" y="84"/>
                  <a:pt x="58" y="84"/>
                  <a:pt x="58" y="84"/>
                </a:cubicBezTo>
                <a:cubicBezTo>
                  <a:pt x="59" y="84"/>
                  <a:pt x="60" y="85"/>
                  <a:pt x="60" y="86"/>
                </a:cubicBezTo>
                <a:cubicBezTo>
                  <a:pt x="60" y="87"/>
                  <a:pt x="59" y="88"/>
                  <a:pt x="58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399"/>
          </a:p>
        </p:txBody>
      </p:sp>
      <p:sp>
        <p:nvSpPr>
          <p:cNvPr id="114" name="Freeform 81">
            <a:extLst>
              <a:ext uri="{FF2B5EF4-FFF2-40B4-BE49-F238E27FC236}">
                <a16:creationId xmlns:a16="http://schemas.microsoft.com/office/drawing/2014/main" id="{CB88804D-45FD-4A18-962D-029355F03A2D}"/>
              </a:ext>
            </a:extLst>
          </p:cNvPr>
          <p:cNvSpPr>
            <a:spLocks noEditPoints="1"/>
          </p:cNvSpPr>
          <p:nvPr/>
        </p:nvSpPr>
        <p:spPr bwMode="auto">
          <a:xfrm>
            <a:off x="2593715" y="5053805"/>
            <a:ext cx="158164" cy="158164"/>
          </a:xfrm>
          <a:custGeom>
            <a:avLst/>
            <a:gdLst>
              <a:gd name="T0" fmla="*/ 65 w 84"/>
              <a:gd name="T1" fmla="*/ 0 h 84"/>
              <a:gd name="T2" fmla="*/ 56 w 84"/>
              <a:gd name="T3" fmla="*/ 10 h 84"/>
              <a:gd name="T4" fmla="*/ 46 w 84"/>
              <a:gd name="T5" fmla="*/ 8 h 84"/>
              <a:gd name="T6" fmla="*/ 16 w 84"/>
              <a:gd name="T7" fmla="*/ 38 h 84"/>
              <a:gd name="T8" fmla="*/ 18 w 84"/>
              <a:gd name="T9" fmla="*/ 48 h 84"/>
              <a:gd name="T10" fmla="*/ 1 w 84"/>
              <a:gd name="T11" fmla="*/ 65 h 84"/>
              <a:gd name="T12" fmla="*/ 0 w 84"/>
              <a:gd name="T13" fmla="*/ 66 h 84"/>
              <a:gd name="T14" fmla="*/ 0 w 84"/>
              <a:gd name="T15" fmla="*/ 82 h 84"/>
              <a:gd name="T16" fmla="*/ 2 w 84"/>
              <a:gd name="T17" fmla="*/ 84 h 84"/>
              <a:gd name="T18" fmla="*/ 18 w 84"/>
              <a:gd name="T19" fmla="*/ 84 h 84"/>
              <a:gd name="T20" fmla="*/ 19 w 84"/>
              <a:gd name="T21" fmla="*/ 83 h 84"/>
              <a:gd name="T22" fmla="*/ 36 w 84"/>
              <a:gd name="T23" fmla="*/ 66 h 84"/>
              <a:gd name="T24" fmla="*/ 46 w 84"/>
              <a:gd name="T25" fmla="*/ 68 h 84"/>
              <a:gd name="T26" fmla="*/ 76 w 84"/>
              <a:gd name="T27" fmla="*/ 38 h 84"/>
              <a:gd name="T28" fmla="*/ 74 w 84"/>
              <a:gd name="T29" fmla="*/ 28 h 84"/>
              <a:gd name="T30" fmla="*/ 84 w 84"/>
              <a:gd name="T31" fmla="*/ 19 h 84"/>
              <a:gd name="T32" fmla="*/ 65 w 84"/>
              <a:gd name="T33" fmla="*/ 0 h 84"/>
              <a:gd name="T34" fmla="*/ 14 w 84"/>
              <a:gd name="T35" fmla="*/ 72 h 84"/>
              <a:gd name="T36" fmla="*/ 12 w 84"/>
              <a:gd name="T37" fmla="*/ 70 h 84"/>
              <a:gd name="T38" fmla="*/ 14 w 84"/>
              <a:gd name="T39" fmla="*/ 68 h 84"/>
              <a:gd name="T40" fmla="*/ 16 w 84"/>
              <a:gd name="T41" fmla="*/ 70 h 84"/>
              <a:gd name="T42" fmla="*/ 14 w 84"/>
              <a:gd name="T43" fmla="*/ 72 h 84"/>
              <a:gd name="T44" fmla="*/ 20 w 84"/>
              <a:gd name="T45" fmla="*/ 66 h 84"/>
              <a:gd name="T46" fmla="*/ 18 w 84"/>
              <a:gd name="T47" fmla="*/ 64 h 84"/>
              <a:gd name="T48" fmla="*/ 20 w 84"/>
              <a:gd name="T49" fmla="*/ 62 h 84"/>
              <a:gd name="T50" fmla="*/ 22 w 84"/>
              <a:gd name="T51" fmla="*/ 64 h 84"/>
              <a:gd name="T52" fmla="*/ 20 w 84"/>
              <a:gd name="T53" fmla="*/ 66 h 84"/>
              <a:gd name="T54" fmla="*/ 46 w 84"/>
              <a:gd name="T55" fmla="*/ 64 h 84"/>
              <a:gd name="T56" fmla="*/ 20 w 84"/>
              <a:gd name="T57" fmla="*/ 38 h 84"/>
              <a:gd name="T58" fmla="*/ 46 w 84"/>
              <a:gd name="T59" fmla="*/ 12 h 84"/>
              <a:gd name="T60" fmla="*/ 72 w 84"/>
              <a:gd name="T61" fmla="*/ 38 h 84"/>
              <a:gd name="T62" fmla="*/ 46 w 84"/>
              <a:gd name="T63" fmla="*/ 6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" h="84">
                <a:moveTo>
                  <a:pt x="65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49" y="8"/>
                  <a:pt x="46" y="8"/>
                </a:cubicBezTo>
                <a:cubicBezTo>
                  <a:pt x="29" y="8"/>
                  <a:pt x="16" y="21"/>
                  <a:pt x="16" y="38"/>
                </a:cubicBezTo>
                <a:cubicBezTo>
                  <a:pt x="16" y="41"/>
                  <a:pt x="17" y="45"/>
                  <a:pt x="18" y="48"/>
                </a:cubicBezTo>
                <a:cubicBezTo>
                  <a:pt x="1" y="65"/>
                  <a:pt x="1" y="65"/>
                  <a:pt x="1" y="65"/>
                </a:cubicBezTo>
                <a:cubicBezTo>
                  <a:pt x="0" y="65"/>
                  <a:pt x="0" y="65"/>
                  <a:pt x="0" y="6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1" y="84"/>
                  <a:pt x="2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4"/>
                  <a:pt x="19" y="84"/>
                  <a:pt x="19" y="83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7"/>
                  <a:pt x="43" y="68"/>
                  <a:pt x="46" y="68"/>
                </a:cubicBezTo>
                <a:cubicBezTo>
                  <a:pt x="63" y="68"/>
                  <a:pt x="76" y="55"/>
                  <a:pt x="76" y="38"/>
                </a:cubicBezTo>
                <a:cubicBezTo>
                  <a:pt x="76" y="35"/>
                  <a:pt x="75" y="31"/>
                  <a:pt x="74" y="28"/>
                </a:cubicBezTo>
                <a:cubicBezTo>
                  <a:pt x="84" y="19"/>
                  <a:pt x="84" y="19"/>
                  <a:pt x="84" y="19"/>
                </a:cubicBezTo>
                <a:lnTo>
                  <a:pt x="65" y="0"/>
                </a:lnTo>
                <a:close/>
                <a:moveTo>
                  <a:pt x="14" y="72"/>
                </a:moveTo>
                <a:cubicBezTo>
                  <a:pt x="13" y="72"/>
                  <a:pt x="12" y="71"/>
                  <a:pt x="12" y="70"/>
                </a:cubicBezTo>
                <a:cubicBezTo>
                  <a:pt x="12" y="69"/>
                  <a:pt x="13" y="68"/>
                  <a:pt x="14" y="68"/>
                </a:cubicBezTo>
                <a:cubicBezTo>
                  <a:pt x="15" y="68"/>
                  <a:pt x="16" y="69"/>
                  <a:pt x="16" y="70"/>
                </a:cubicBezTo>
                <a:cubicBezTo>
                  <a:pt x="16" y="71"/>
                  <a:pt x="15" y="72"/>
                  <a:pt x="14" y="72"/>
                </a:cubicBezTo>
                <a:close/>
                <a:moveTo>
                  <a:pt x="20" y="66"/>
                </a:moveTo>
                <a:cubicBezTo>
                  <a:pt x="19" y="66"/>
                  <a:pt x="18" y="65"/>
                  <a:pt x="18" y="64"/>
                </a:cubicBezTo>
                <a:cubicBezTo>
                  <a:pt x="18" y="63"/>
                  <a:pt x="19" y="62"/>
                  <a:pt x="20" y="62"/>
                </a:cubicBezTo>
                <a:cubicBezTo>
                  <a:pt x="21" y="62"/>
                  <a:pt x="22" y="63"/>
                  <a:pt x="22" y="64"/>
                </a:cubicBezTo>
                <a:cubicBezTo>
                  <a:pt x="22" y="65"/>
                  <a:pt x="21" y="66"/>
                  <a:pt x="20" y="66"/>
                </a:cubicBezTo>
                <a:close/>
                <a:moveTo>
                  <a:pt x="46" y="64"/>
                </a:moveTo>
                <a:cubicBezTo>
                  <a:pt x="32" y="64"/>
                  <a:pt x="20" y="52"/>
                  <a:pt x="20" y="38"/>
                </a:cubicBezTo>
                <a:cubicBezTo>
                  <a:pt x="20" y="24"/>
                  <a:pt x="32" y="12"/>
                  <a:pt x="46" y="12"/>
                </a:cubicBezTo>
                <a:cubicBezTo>
                  <a:pt x="60" y="12"/>
                  <a:pt x="72" y="24"/>
                  <a:pt x="72" y="38"/>
                </a:cubicBezTo>
                <a:cubicBezTo>
                  <a:pt x="72" y="52"/>
                  <a:pt x="60" y="64"/>
                  <a:pt x="46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399"/>
          </a:p>
        </p:txBody>
      </p: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 flipH="1" flipV="1">
            <a:off x="9409940" y="508589"/>
            <a:ext cx="38218" cy="59035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3508661" y="2420890"/>
            <a:ext cx="5181113" cy="19086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1600" dirty="0"/>
              <a:t>El objetivo es fomentar la empresarialidad, la productividad, y principalmente la competitividad de las MIPYMES guatemaltecas, a fin de posicionarlos en el mercado local e incursionar con éxito en los mercados internacionales</a:t>
            </a:r>
            <a:endParaRPr lang="en-US" sz="16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3358109" y="2351031"/>
            <a:ext cx="5603174" cy="20832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2399"/>
          </a:p>
        </p:txBody>
      </p:sp>
      <p:sp>
        <p:nvSpPr>
          <p:cNvPr id="139" name="Oval 135"/>
          <p:cNvSpPr/>
          <p:nvPr/>
        </p:nvSpPr>
        <p:spPr>
          <a:xfrm>
            <a:off x="676704" y="1098321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8" name="Oval 135"/>
          <p:cNvSpPr/>
          <p:nvPr/>
        </p:nvSpPr>
        <p:spPr>
          <a:xfrm>
            <a:off x="682883" y="1570435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Oval 135"/>
          <p:cNvSpPr/>
          <p:nvPr/>
        </p:nvSpPr>
        <p:spPr>
          <a:xfrm>
            <a:off x="666343" y="2745376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3503857" y="386057"/>
            <a:ext cx="5181113" cy="5226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III. Programa 14, Desarrollo de la Micro Pequeña y Mediana Empresa </a:t>
            </a:r>
            <a:endParaRPr lang="en-US" sz="2000" dirty="0"/>
          </a:p>
        </p:txBody>
      </p:sp>
      <p:grpSp>
        <p:nvGrpSpPr>
          <p:cNvPr id="192" name="Group 3">
            <a:extLst>
              <a:ext uri="{FF2B5EF4-FFF2-40B4-BE49-F238E27FC236}">
                <a16:creationId xmlns:a16="http://schemas.microsoft.com/office/drawing/2014/main" id="{DB3D41A9-A874-4198-92E2-BF9FFA2BEB4C}"/>
              </a:ext>
            </a:extLst>
          </p:cNvPr>
          <p:cNvGrpSpPr/>
          <p:nvPr/>
        </p:nvGrpSpPr>
        <p:grpSpPr>
          <a:xfrm>
            <a:off x="9536091" y="4005529"/>
            <a:ext cx="531729" cy="531729"/>
            <a:chOff x="1060566" y="1943691"/>
            <a:chExt cx="531730" cy="531730"/>
          </a:xfrm>
        </p:grpSpPr>
        <p:sp>
          <p:nvSpPr>
            <p:cNvPr id="193" name="Oval 193">
              <a:extLst>
                <a:ext uri="{FF2B5EF4-FFF2-40B4-BE49-F238E27FC236}">
                  <a16:creationId xmlns:a16="http://schemas.microsoft.com/office/drawing/2014/main" id="{6AB737CD-69F1-4F41-A636-435FC3EB25C0}"/>
                </a:ext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grpSp>
          <p:nvGrpSpPr>
            <p:cNvPr id="194" name="Group 194">
              <a:extLst>
                <a:ext uri="{FF2B5EF4-FFF2-40B4-BE49-F238E27FC236}">
                  <a16:creationId xmlns:a16="http://schemas.microsoft.com/office/drawing/2014/main" id="{58CF0266-3813-4A5C-93C7-7C7A51683CAE}"/>
                </a:ext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5" name="Freeform 6">
                <a:extLst>
                  <a:ext uri="{FF2B5EF4-FFF2-40B4-BE49-F238E27FC236}">
                    <a16:creationId xmlns:a16="http://schemas.microsoft.com/office/drawing/2014/main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6" name="Freeform 7">
                <a:extLst>
                  <a:ext uri="{FF2B5EF4-FFF2-40B4-BE49-F238E27FC236}">
                    <a16:creationId xmlns:a16="http://schemas.microsoft.com/office/drawing/2014/main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7" name="Freeform 8">
                <a:extLst>
                  <a:ext uri="{FF2B5EF4-FFF2-40B4-BE49-F238E27FC236}">
                    <a16:creationId xmlns:a16="http://schemas.microsoft.com/office/drawing/2014/main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8" name="Freeform 9">
                <a:extLst>
                  <a:ext uri="{FF2B5EF4-FFF2-40B4-BE49-F238E27FC236}">
                    <a16:creationId xmlns:a16="http://schemas.microsoft.com/office/drawing/2014/main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</p:grpSp>
      </p:grpSp>
      <p:grpSp>
        <p:nvGrpSpPr>
          <p:cNvPr id="4" name="3 Grupo"/>
          <p:cNvGrpSpPr/>
          <p:nvPr/>
        </p:nvGrpSpPr>
        <p:grpSpPr>
          <a:xfrm>
            <a:off x="254152" y="4517812"/>
            <a:ext cx="5723718" cy="1968643"/>
            <a:chOff x="358662" y="4812986"/>
            <a:chExt cx="3256951" cy="1968644"/>
          </a:xfrm>
        </p:grpSpPr>
        <p:sp>
          <p:nvSpPr>
            <p:cNvPr id="92" name="TextBox 289">
              <a:extLst>
                <a:ext uri="{FF2B5EF4-FFF2-40B4-BE49-F238E27FC236}">
                  <a16:creationId xmlns:a16="http://schemas.microsoft.com/office/drawing/2014/main" id="{A5B21903-AAD7-43A8-90BF-40FE5DF4CBE2}"/>
                </a:ext>
              </a:extLst>
            </p:cNvPr>
            <p:cNvSpPr txBox="1"/>
            <p:nvPr/>
          </p:nvSpPr>
          <p:spPr>
            <a:xfrm>
              <a:off x="849670" y="4870400"/>
              <a:ext cx="215634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¿A quién se entrega?</a:t>
              </a:r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552525" y="5211969"/>
              <a:ext cx="3063088" cy="1569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GT" sz="1600" dirty="0">
                  <a:latin typeface="Arial" panose="020B0604020202020204" pitchFamily="34" charset="0"/>
                  <a:cs typeface="Arial" panose="020B0604020202020204" pitchFamily="34" charset="0"/>
                </a:rPr>
                <a:t>Población Objetivo: Emprendedores, Pymes interesadas en innovación, microempresarios, mujeres tejedoras </a:t>
              </a:r>
            </a:p>
            <a:p>
              <a:r>
                <a:rPr lang="es-GT" sz="1600" dirty="0">
                  <a:latin typeface="Arial" panose="020B0604020202020204" pitchFamily="34" charset="0"/>
                  <a:cs typeface="Arial" panose="020B0604020202020204" pitchFamily="34" charset="0"/>
                </a:rPr>
                <a:t>Cantidad: 3620 empresas</a:t>
              </a:r>
            </a:p>
            <a:p>
              <a:r>
                <a:rPr lang="es-GT" sz="1600" dirty="0">
                  <a:latin typeface="Arial" panose="020B0604020202020204" pitchFamily="34" charset="0"/>
                  <a:cs typeface="Arial" panose="020B0604020202020204" pitchFamily="34" charset="0"/>
                </a:rPr>
                <a:t>Población Beneficiada: Emprendedores, Pymes interesadas en innovación, microempresarios, mujeres tejedoras </a:t>
              </a:r>
            </a:p>
          </p:txBody>
        </p:sp>
        <p:pic>
          <p:nvPicPr>
            <p:cNvPr id="94" name="93 Image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662" y="4812986"/>
              <a:ext cx="364490" cy="364490"/>
            </a:xfrm>
            <a:prstGeom prst="rect">
              <a:avLst/>
            </a:prstGeom>
          </p:spPr>
        </p:pic>
      </p:grpSp>
      <p:grpSp>
        <p:nvGrpSpPr>
          <p:cNvPr id="97" name="96 Grupo"/>
          <p:cNvGrpSpPr/>
          <p:nvPr/>
        </p:nvGrpSpPr>
        <p:grpSpPr>
          <a:xfrm>
            <a:off x="9855305" y="4040268"/>
            <a:ext cx="1857362" cy="1292662"/>
            <a:chOff x="10146976" y="5135372"/>
            <a:chExt cx="1857361" cy="1292662"/>
          </a:xfrm>
        </p:grpSpPr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2B695D25-3F05-45E5-83CA-79B45A60A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976" y="5378182"/>
              <a:ext cx="76265" cy="16257"/>
            </a:xfrm>
            <a:custGeom>
              <a:avLst/>
              <a:gdLst>
                <a:gd name="T0" fmla="*/ 191 w 1793"/>
                <a:gd name="T1" fmla="*/ 0 h 381"/>
                <a:gd name="T2" fmla="*/ 1602 w 1793"/>
                <a:gd name="T3" fmla="*/ 0 h 381"/>
                <a:gd name="T4" fmla="*/ 1646 w 1793"/>
                <a:gd name="T5" fmla="*/ 6 h 381"/>
                <a:gd name="T6" fmla="*/ 1686 w 1793"/>
                <a:gd name="T7" fmla="*/ 20 h 381"/>
                <a:gd name="T8" fmla="*/ 1721 w 1793"/>
                <a:gd name="T9" fmla="*/ 41 h 381"/>
                <a:gd name="T10" fmla="*/ 1751 w 1793"/>
                <a:gd name="T11" fmla="*/ 71 h 381"/>
                <a:gd name="T12" fmla="*/ 1773 w 1793"/>
                <a:gd name="T13" fmla="*/ 107 h 381"/>
                <a:gd name="T14" fmla="*/ 1787 w 1793"/>
                <a:gd name="T15" fmla="*/ 147 h 381"/>
                <a:gd name="T16" fmla="*/ 1793 w 1793"/>
                <a:gd name="T17" fmla="*/ 190 h 381"/>
                <a:gd name="T18" fmla="*/ 1787 w 1793"/>
                <a:gd name="T19" fmla="*/ 234 h 381"/>
                <a:gd name="T20" fmla="*/ 1773 w 1793"/>
                <a:gd name="T21" fmla="*/ 274 h 381"/>
                <a:gd name="T22" fmla="*/ 1751 w 1793"/>
                <a:gd name="T23" fmla="*/ 310 h 381"/>
                <a:gd name="T24" fmla="*/ 1721 w 1793"/>
                <a:gd name="T25" fmla="*/ 339 h 381"/>
                <a:gd name="T26" fmla="*/ 1686 w 1793"/>
                <a:gd name="T27" fmla="*/ 361 h 381"/>
                <a:gd name="T28" fmla="*/ 1646 w 1793"/>
                <a:gd name="T29" fmla="*/ 377 h 381"/>
                <a:gd name="T30" fmla="*/ 1602 w 1793"/>
                <a:gd name="T31" fmla="*/ 381 h 381"/>
                <a:gd name="T32" fmla="*/ 191 w 1793"/>
                <a:gd name="T33" fmla="*/ 381 h 381"/>
                <a:gd name="T34" fmla="*/ 148 w 1793"/>
                <a:gd name="T35" fmla="*/ 377 h 381"/>
                <a:gd name="T36" fmla="*/ 106 w 1793"/>
                <a:gd name="T37" fmla="*/ 361 h 381"/>
                <a:gd name="T38" fmla="*/ 70 w 1793"/>
                <a:gd name="T39" fmla="*/ 339 h 381"/>
                <a:gd name="T40" fmla="*/ 42 w 1793"/>
                <a:gd name="T41" fmla="*/ 310 h 381"/>
                <a:gd name="T42" fmla="*/ 18 w 1793"/>
                <a:gd name="T43" fmla="*/ 274 h 381"/>
                <a:gd name="T44" fmla="*/ 4 w 1793"/>
                <a:gd name="T45" fmla="*/ 234 h 381"/>
                <a:gd name="T46" fmla="*/ 0 w 1793"/>
                <a:gd name="T47" fmla="*/ 190 h 381"/>
                <a:gd name="T48" fmla="*/ 4 w 1793"/>
                <a:gd name="T49" fmla="*/ 147 h 381"/>
                <a:gd name="T50" fmla="*/ 18 w 1793"/>
                <a:gd name="T51" fmla="*/ 107 h 381"/>
                <a:gd name="T52" fmla="*/ 42 w 1793"/>
                <a:gd name="T53" fmla="*/ 71 h 381"/>
                <a:gd name="T54" fmla="*/ 70 w 1793"/>
                <a:gd name="T55" fmla="*/ 41 h 381"/>
                <a:gd name="T56" fmla="*/ 106 w 1793"/>
                <a:gd name="T57" fmla="*/ 20 h 381"/>
                <a:gd name="T58" fmla="*/ 148 w 1793"/>
                <a:gd name="T59" fmla="*/ 6 h 381"/>
                <a:gd name="T60" fmla="*/ 191 w 1793"/>
                <a:gd name="T61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93" h="381">
                  <a:moveTo>
                    <a:pt x="191" y="0"/>
                  </a:moveTo>
                  <a:lnTo>
                    <a:pt x="1602" y="0"/>
                  </a:lnTo>
                  <a:lnTo>
                    <a:pt x="1646" y="6"/>
                  </a:lnTo>
                  <a:lnTo>
                    <a:pt x="1686" y="20"/>
                  </a:lnTo>
                  <a:lnTo>
                    <a:pt x="1721" y="41"/>
                  </a:lnTo>
                  <a:lnTo>
                    <a:pt x="1751" y="71"/>
                  </a:lnTo>
                  <a:lnTo>
                    <a:pt x="1773" y="107"/>
                  </a:lnTo>
                  <a:lnTo>
                    <a:pt x="1787" y="147"/>
                  </a:lnTo>
                  <a:lnTo>
                    <a:pt x="1793" y="190"/>
                  </a:lnTo>
                  <a:lnTo>
                    <a:pt x="1787" y="234"/>
                  </a:lnTo>
                  <a:lnTo>
                    <a:pt x="1773" y="274"/>
                  </a:lnTo>
                  <a:lnTo>
                    <a:pt x="1751" y="310"/>
                  </a:lnTo>
                  <a:lnTo>
                    <a:pt x="1721" y="339"/>
                  </a:lnTo>
                  <a:lnTo>
                    <a:pt x="1686" y="361"/>
                  </a:lnTo>
                  <a:lnTo>
                    <a:pt x="1646" y="377"/>
                  </a:lnTo>
                  <a:lnTo>
                    <a:pt x="1602" y="381"/>
                  </a:lnTo>
                  <a:lnTo>
                    <a:pt x="191" y="381"/>
                  </a:lnTo>
                  <a:lnTo>
                    <a:pt x="148" y="377"/>
                  </a:lnTo>
                  <a:lnTo>
                    <a:pt x="106" y="361"/>
                  </a:lnTo>
                  <a:lnTo>
                    <a:pt x="70" y="339"/>
                  </a:lnTo>
                  <a:lnTo>
                    <a:pt x="42" y="310"/>
                  </a:lnTo>
                  <a:lnTo>
                    <a:pt x="18" y="274"/>
                  </a:lnTo>
                  <a:lnTo>
                    <a:pt x="4" y="234"/>
                  </a:lnTo>
                  <a:lnTo>
                    <a:pt x="0" y="190"/>
                  </a:lnTo>
                  <a:lnTo>
                    <a:pt x="4" y="147"/>
                  </a:lnTo>
                  <a:lnTo>
                    <a:pt x="18" y="107"/>
                  </a:lnTo>
                  <a:lnTo>
                    <a:pt x="42" y="71"/>
                  </a:lnTo>
                  <a:lnTo>
                    <a:pt x="70" y="41"/>
                  </a:lnTo>
                  <a:lnTo>
                    <a:pt x="106" y="20"/>
                  </a:lnTo>
                  <a:lnTo>
                    <a:pt x="148" y="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399"/>
            </a:p>
          </p:txBody>
        </p:sp>
        <p:sp>
          <p:nvSpPr>
            <p:cNvPr id="99" name="TextBox 9">
              <a:extLst>
                <a:ext uri="{FF2B5EF4-FFF2-40B4-BE49-F238E27FC236}">
                  <a16:creationId xmlns:a16="http://schemas.microsoft.com/office/drawing/2014/main" id="{0C86ED7C-4700-4DC5-83AE-0DE9E533A95C}"/>
                </a:ext>
              </a:extLst>
            </p:cNvPr>
            <p:cNvSpPr txBox="1"/>
            <p:nvPr/>
          </p:nvSpPr>
          <p:spPr>
            <a:xfrm>
              <a:off x="10567520" y="5135372"/>
              <a:ext cx="1436817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G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Impacto Social Estimado </a:t>
              </a:r>
            </a:p>
            <a:p>
              <a:pPr algn="ctr"/>
              <a:r>
                <a:rPr lang="es-G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 espera tener una cobertura del 20% a nivel territorial.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64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8430F1F-B2B8-4057-8B9A-C4C05754F266}"/>
              </a:ext>
            </a:extLst>
          </p:cNvPr>
          <p:cNvSpPr/>
          <p:nvPr/>
        </p:nvSpPr>
        <p:spPr>
          <a:xfrm>
            <a:off x="83073" y="441119"/>
            <a:ext cx="3096345" cy="6048672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99ED10-924A-4ED5-804F-B04CD85D6640}"/>
              </a:ext>
            </a:extLst>
          </p:cNvPr>
          <p:cNvGrpSpPr/>
          <p:nvPr/>
        </p:nvGrpSpPr>
        <p:grpSpPr>
          <a:xfrm>
            <a:off x="225064" y="513086"/>
            <a:ext cx="2859460" cy="4814030"/>
            <a:chOff x="374963" y="1057178"/>
            <a:chExt cx="2365913" cy="467169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12B17D2-FAF7-48D2-97AA-420AF6DA83DE}"/>
                </a:ext>
              </a:extLst>
            </p:cNvPr>
            <p:cNvGrpSpPr/>
            <p:nvPr/>
          </p:nvGrpSpPr>
          <p:grpSpPr>
            <a:xfrm>
              <a:off x="418793" y="1057178"/>
              <a:ext cx="2268774" cy="1359358"/>
              <a:chOff x="418793" y="760516"/>
              <a:chExt cx="2268774" cy="1359358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A8C8970-70D4-4C80-9166-F37DCA1AAFFD}"/>
                  </a:ext>
                </a:extLst>
              </p:cNvPr>
              <p:cNvGrpSpPr/>
              <p:nvPr/>
            </p:nvGrpSpPr>
            <p:grpSpPr>
              <a:xfrm>
                <a:off x="948144" y="1240599"/>
                <a:ext cx="1598000" cy="879275"/>
                <a:chOff x="850830" y="1784040"/>
                <a:chExt cx="1598000" cy="879275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860169" y="1784040"/>
                  <a:ext cx="1579322" cy="4181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Desarrollo Rural Integral</a:t>
                  </a: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850830" y="2245168"/>
                  <a:ext cx="1598000" cy="4181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Desarrollo territorial local</a:t>
                  </a:r>
                </a:p>
              </p:txBody>
            </p:sp>
          </p:grp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2B0D82B-B36E-49C0-AB3B-425AADE30200}"/>
                  </a:ext>
                </a:extLst>
              </p:cNvPr>
              <p:cNvSpPr/>
              <p:nvPr/>
            </p:nvSpPr>
            <p:spPr>
              <a:xfrm>
                <a:off x="418793" y="760516"/>
                <a:ext cx="2268774" cy="527152"/>
              </a:xfrm>
              <a:custGeom>
                <a:avLst/>
                <a:gdLst>
                  <a:gd name="connsiteX0" fmla="*/ 0 w 2980403"/>
                  <a:gd name="connsiteY0" fmla="*/ 207160 h 567531"/>
                  <a:gd name="connsiteX1" fmla="*/ 0 w 2980403"/>
                  <a:gd name="connsiteY1" fmla="*/ 207161 h 567531"/>
                  <a:gd name="connsiteX2" fmla="*/ 0 w 2980403"/>
                  <a:gd name="connsiteY2" fmla="*/ 207161 h 567531"/>
                  <a:gd name="connsiteX3" fmla="*/ 207161 w 2980403"/>
                  <a:gd name="connsiteY3" fmla="*/ 0 h 567531"/>
                  <a:gd name="connsiteX4" fmla="*/ 2773242 w 2980403"/>
                  <a:gd name="connsiteY4" fmla="*/ 0 h 567531"/>
                  <a:gd name="connsiteX5" fmla="*/ 2980403 w 2980403"/>
                  <a:gd name="connsiteY5" fmla="*/ 207161 h 567531"/>
                  <a:gd name="connsiteX6" fmla="*/ 2980402 w 2980403"/>
                  <a:gd name="connsiteY6" fmla="*/ 207161 h 567531"/>
                  <a:gd name="connsiteX7" fmla="*/ 2773241 w 2980403"/>
                  <a:gd name="connsiteY7" fmla="*/ 414322 h 567531"/>
                  <a:gd name="connsiteX8" fmla="*/ 1673312 w 2980403"/>
                  <a:gd name="connsiteY8" fmla="*/ 414322 h 567531"/>
                  <a:gd name="connsiteX9" fmla="*/ 1490202 w 2980403"/>
                  <a:gd name="connsiteY9" fmla="*/ 567531 h 567531"/>
                  <a:gd name="connsiteX10" fmla="*/ 1307091 w 2980403"/>
                  <a:gd name="connsiteY10" fmla="*/ 414322 h 567531"/>
                  <a:gd name="connsiteX11" fmla="*/ 207161 w 2980403"/>
                  <a:gd name="connsiteY11" fmla="*/ 414321 h 567531"/>
                  <a:gd name="connsiteX12" fmla="*/ 16280 w 2980403"/>
                  <a:gd name="connsiteY12" fmla="*/ 287797 h 567531"/>
                  <a:gd name="connsiteX13" fmla="*/ 0 w 2980403"/>
                  <a:gd name="connsiteY13" fmla="*/ 207161 h 567531"/>
                  <a:gd name="connsiteX14" fmla="*/ 16280 w 2980403"/>
                  <a:gd name="connsiteY14" fmla="*/ 126525 h 567531"/>
                  <a:gd name="connsiteX15" fmla="*/ 207161 w 2980403"/>
                  <a:gd name="connsiteY15" fmla="*/ 0 h 56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80403" h="567531">
                    <a:moveTo>
                      <a:pt x="0" y="207160"/>
                    </a:moveTo>
                    <a:lnTo>
                      <a:pt x="0" y="207161"/>
                    </a:lnTo>
                    <a:lnTo>
                      <a:pt x="0" y="207161"/>
                    </a:lnTo>
                    <a:close/>
                    <a:moveTo>
                      <a:pt x="207161" y="0"/>
                    </a:moveTo>
                    <a:lnTo>
                      <a:pt x="2773242" y="0"/>
                    </a:lnTo>
                    <a:cubicBezTo>
                      <a:pt x="2887654" y="0"/>
                      <a:pt x="2980403" y="92749"/>
                      <a:pt x="2980403" y="207161"/>
                    </a:cubicBezTo>
                    <a:lnTo>
                      <a:pt x="2980402" y="207161"/>
                    </a:lnTo>
                    <a:cubicBezTo>
                      <a:pt x="2980402" y="321573"/>
                      <a:pt x="2887653" y="414322"/>
                      <a:pt x="2773241" y="414322"/>
                    </a:cubicBezTo>
                    <a:lnTo>
                      <a:pt x="1673312" y="414322"/>
                    </a:lnTo>
                    <a:lnTo>
                      <a:pt x="1490202" y="567531"/>
                    </a:lnTo>
                    <a:lnTo>
                      <a:pt x="1307091" y="414322"/>
                    </a:lnTo>
                    <a:lnTo>
                      <a:pt x="207161" y="414321"/>
                    </a:lnTo>
                    <a:cubicBezTo>
                      <a:pt x="121352" y="414321"/>
                      <a:pt x="47728" y="362150"/>
                      <a:pt x="16280" y="287797"/>
                    </a:cubicBezTo>
                    <a:lnTo>
                      <a:pt x="0" y="207161"/>
                    </a:lnTo>
                    <a:lnTo>
                      <a:pt x="16280" y="126525"/>
                    </a:lnTo>
                    <a:cubicBezTo>
                      <a:pt x="47728" y="52171"/>
                      <a:pt x="121352" y="0"/>
                      <a:pt x="20716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20000"/>
                  </a:prstClr>
                </a:innerShdw>
              </a:effectLst>
              <a:extLst/>
            </p:spPr>
            <p:txBody>
              <a:bodyPr vert="horz" wrap="square" lIns="252000" tIns="45720" rIns="91440" bIns="18000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Prioridad Estratégica K’ATUN 2032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D5AC02-6ADB-4989-B27F-540305DD8A5F}"/>
                </a:ext>
              </a:extLst>
            </p:cNvPr>
            <p:cNvGrpSpPr/>
            <p:nvPr/>
          </p:nvGrpSpPr>
          <p:grpSpPr>
            <a:xfrm>
              <a:off x="433136" y="2558184"/>
              <a:ext cx="2307740" cy="970850"/>
              <a:chOff x="433136" y="2307203"/>
              <a:chExt cx="2307740" cy="97085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957482" y="2859906"/>
                <a:ext cx="1783394" cy="4181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Transparencia y Gobierno Abierto</a:t>
                </a: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C7173C3-8810-4030-B08B-66DEA5D71564}"/>
                  </a:ext>
                </a:extLst>
              </p:cNvPr>
              <p:cNvSpPr/>
              <p:nvPr/>
            </p:nvSpPr>
            <p:spPr>
              <a:xfrm>
                <a:off x="433136" y="2307203"/>
                <a:ext cx="2210601" cy="439442"/>
              </a:xfrm>
              <a:custGeom>
                <a:avLst/>
                <a:gdLst>
                  <a:gd name="connsiteX0" fmla="*/ 0 w 2980403"/>
                  <a:gd name="connsiteY0" fmla="*/ 207160 h 567531"/>
                  <a:gd name="connsiteX1" fmla="*/ 0 w 2980403"/>
                  <a:gd name="connsiteY1" fmla="*/ 207161 h 567531"/>
                  <a:gd name="connsiteX2" fmla="*/ 0 w 2980403"/>
                  <a:gd name="connsiteY2" fmla="*/ 207161 h 567531"/>
                  <a:gd name="connsiteX3" fmla="*/ 207161 w 2980403"/>
                  <a:gd name="connsiteY3" fmla="*/ 0 h 567531"/>
                  <a:gd name="connsiteX4" fmla="*/ 2773242 w 2980403"/>
                  <a:gd name="connsiteY4" fmla="*/ 0 h 567531"/>
                  <a:gd name="connsiteX5" fmla="*/ 2980403 w 2980403"/>
                  <a:gd name="connsiteY5" fmla="*/ 207161 h 567531"/>
                  <a:gd name="connsiteX6" fmla="*/ 2980402 w 2980403"/>
                  <a:gd name="connsiteY6" fmla="*/ 207161 h 567531"/>
                  <a:gd name="connsiteX7" fmla="*/ 2773241 w 2980403"/>
                  <a:gd name="connsiteY7" fmla="*/ 414322 h 567531"/>
                  <a:gd name="connsiteX8" fmla="*/ 1673312 w 2980403"/>
                  <a:gd name="connsiteY8" fmla="*/ 414322 h 567531"/>
                  <a:gd name="connsiteX9" fmla="*/ 1490202 w 2980403"/>
                  <a:gd name="connsiteY9" fmla="*/ 567531 h 567531"/>
                  <a:gd name="connsiteX10" fmla="*/ 1307091 w 2980403"/>
                  <a:gd name="connsiteY10" fmla="*/ 414322 h 567531"/>
                  <a:gd name="connsiteX11" fmla="*/ 207161 w 2980403"/>
                  <a:gd name="connsiteY11" fmla="*/ 414321 h 567531"/>
                  <a:gd name="connsiteX12" fmla="*/ 16280 w 2980403"/>
                  <a:gd name="connsiteY12" fmla="*/ 287797 h 567531"/>
                  <a:gd name="connsiteX13" fmla="*/ 0 w 2980403"/>
                  <a:gd name="connsiteY13" fmla="*/ 207161 h 567531"/>
                  <a:gd name="connsiteX14" fmla="*/ 16280 w 2980403"/>
                  <a:gd name="connsiteY14" fmla="*/ 126525 h 567531"/>
                  <a:gd name="connsiteX15" fmla="*/ 207161 w 2980403"/>
                  <a:gd name="connsiteY15" fmla="*/ 0 h 56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80403" h="567531">
                    <a:moveTo>
                      <a:pt x="0" y="207160"/>
                    </a:moveTo>
                    <a:lnTo>
                      <a:pt x="0" y="207161"/>
                    </a:lnTo>
                    <a:lnTo>
                      <a:pt x="0" y="207161"/>
                    </a:lnTo>
                    <a:close/>
                    <a:moveTo>
                      <a:pt x="207161" y="0"/>
                    </a:moveTo>
                    <a:lnTo>
                      <a:pt x="2773242" y="0"/>
                    </a:lnTo>
                    <a:cubicBezTo>
                      <a:pt x="2887654" y="0"/>
                      <a:pt x="2980403" y="92749"/>
                      <a:pt x="2980403" y="207161"/>
                    </a:cubicBezTo>
                    <a:lnTo>
                      <a:pt x="2980402" y="207161"/>
                    </a:lnTo>
                    <a:cubicBezTo>
                      <a:pt x="2980402" y="321573"/>
                      <a:pt x="2887653" y="414322"/>
                      <a:pt x="2773241" y="414322"/>
                    </a:cubicBezTo>
                    <a:lnTo>
                      <a:pt x="1673312" y="414322"/>
                    </a:lnTo>
                    <a:lnTo>
                      <a:pt x="1490202" y="567531"/>
                    </a:lnTo>
                    <a:lnTo>
                      <a:pt x="1307091" y="414322"/>
                    </a:lnTo>
                    <a:lnTo>
                      <a:pt x="207161" y="414321"/>
                    </a:lnTo>
                    <a:cubicBezTo>
                      <a:pt x="121352" y="414321"/>
                      <a:pt x="47728" y="362150"/>
                      <a:pt x="16280" y="287797"/>
                    </a:cubicBezTo>
                    <a:lnTo>
                      <a:pt x="0" y="207161"/>
                    </a:lnTo>
                    <a:lnTo>
                      <a:pt x="16280" y="126525"/>
                    </a:lnTo>
                    <a:cubicBezTo>
                      <a:pt x="47728" y="52171"/>
                      <a:pt x="121352" y="0"/>
                      <a:pt x="20716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20000"/>
                  </a:prstClr>
                </a:innerShdw>
              </a:effectLst>
              <a:extLst/>
            </p:spPr>
            <p:txBody>
              <a:bodyPr vert="horz" wrap="square" lIns="252000" tIns="45720" rIns="91440" bIns="18000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Prioridad Presidencial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0FB533-8946-49CE-B8F9-E04C188A4CC9}"/>
                </a:ext>
              </a:extLst>
            </p:cNvPr>
            <p:cNvGrpSpPr/>
            <p:nvPr/>
          </p:nvGrpSpPr>
          <p:grpSpPr>
            <a:xfrm>
              <a:off x="374963" y="4891451"/>
              <a:ext cx="2360417" cy="837420"/>
              <a:chOff x="374963" y="4686152"/>
              <a:chExt cx="2360417" cy="837420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900678" y="5105425"/>
                <a:ext cx="1834702" cy="4181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Promoción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de la Inversion y la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Competencia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445C58A-7039-4579-852F-42244BE24AB8}"/>
                  </a:ext>
                </a:extLst>
              </p:cNvPr>
              <p:cNvSpPr/>
              <p:nvPr/>
            </p:nvSpPr>
            <p:spPr>
              <a:xfrm>
                <a:off x="374963" y="4686152"/>
                <a:ext cx="2268773" cy="439442"/>
              </a:xfrm>
              <a:custGeom>
                <a:avLst/>
                <a:gdLst>
                  <a:gd name="connsiteX0" fmla="*/ 0 w 2980403"/>
                  <a:gd name="connsiteY0" fmla="*/ 207160 h 567531"/>
                  <a:gd name="connsiteX1" fmla="*/ 0 w 2980403"/>
                  <a:gd name="connsiteY1" fmla="*/ 207161 h 567531"/>
                  <a:gd name="connsiteX2" fmla="*/ 0 w 2980403"/>
                  <a:gd name="connsiteY2" fmla="*/ 207161 h 567531"/>
                  <a:gd name="connsiteX3" fmla="*/ 207161 w 2980403"/>
                  <a:gd name="connsiteY3" fmla="*/ 0 h 567531"/>
                  <a:gd name="connsiteX4" fmla="*/ 2773242 w 2980403"/>
                  <a:gd name="connsiteY4" fmla="*/ 0 h 567531"/>
                  <a:gd name="connsiteX5" fmla="*/ 2980403 w 2980403"/>
                  <a:gd name="connsiteY5" fmla="*/ 207161 h 567531"/>
                  <a:gd name="connsiteX6" fmla="*/ 2980402 w 2980403"/>
                  <a:gd name="connsiteY6" fmla="*/ 207161 h 567531"/>
                  <a:gd name="connsiteX7" fmla="*/ 2773241 w 2980403"/>
                  <a:gd name="connsiteY7" fmla="*/ 414322 h 567531"/>
                  <a:gd name="connsiteX8" fmla="*/ 1673312 w 2980403"/>
                  <a:gd name="connsiteY8" fmla="*/ 414322 h 567531"/>
                  <a:gd name="connsiteX9" fmla="*/ 1490202 w 2980403"/>
                  <a:gd name="connsiteY9" fmla="*/ 567531 h 567531"/>
                  <a:gd name="connsiteX10" fmla="*/ 1307091 w 2980403"/>
                  <a:gd name="connsiteY10" fmla="*/ 414322 h 567531"/>
                  <a:gd name="connsiteX11" fmla="*/ 207161 w 2980403"/>
                  <a:gd name="connsiteY11" fmla="*/ 414321 h 567531"/>
                  <a:gd name="connsiteX12" fmla="*/ 16280 w 2980403"/>
                  <a:gd name="connsiteY12" fmla="*/ 287797 h 567531"/>
                  <a:gd name="connsiteX13" fmla="*/ 0 w 2980403"/>
                  <a:gd name="connsiteY13" fmla="*/ 207161 h 567531"/>
                  <a:gd name="connsiteX14" fmla="*/ 16280 w 2980403"/>
                  <a:gd name="connsiteY14" fmla="*/ 126525 h 567531"/>
                  <a:gd name="connsiteX15" fmla="*/ 207161 w 2980403"/>
                  <a:gd name="connsiteY15" fmla="*/ 0 h 56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80403" h="567531">
                    <a:moveTo>
                      <a:pt x="0" y="207160"/>
                    </a:moveTo>
                    <a:lnTo>
                      <a:pt x="0" y="207161"/>
                    </a:lnTo>
                    <a:lnTo>
                      <a:pt x="0" y="207161"/>
                    </a:lnTo>
                    <a:close/>
                    <a:moveTo>
                      <a:pt x="207161" y="0"/>
                    </a:moveTo>
                    <a:lnTo>
                      <a:pt x="2773242" y="0"/>
                    </a:lnTo>
                    <a:cubicBezTo>
                      <a:pt x="2887654" y="0"/>
                      <a:pt x="2980403" y="92749"/>
                      <a:pt x="2980403" y="207161"/>
                    </a:cubicBezTo>
                    <a:lnTo>
                      <a:pt x="2980402" y="207161"/>
                    </a:lnTo>
                    <a:cubicBezTo>
                      <a:pt x="2980402" y="321573"/>
                      <a:pt x="2887653" y="414322"/>
                      <a:pt x="2773241" y="414322"/>
                    </a:cubicBezTo>
                    <a:lnTo>
                      <a:pt x="1673312" y="414322"/>
                    </a:lnTo>
                    <a:lnTo>
                      <a:pt x="1490202" y="567531"/>
                    </a:lnTo>
                    <a:lnTo>
                      <a:pt x="1307091" y="414322"/>
                    </a:lnTo>
                    <a:lnTo>
                      <a:pt x="207161" y="414321"/>
                    </a:lnTo>
                    <a:cubicBezTo>
                      <a:pt x="121352" y="414321"/>
                      <a:pt x="47728" y="362150"/>
                      <a:pt x="16280" y="287797"/>
                    </a:cubicBezTo>
                    <a:lnTo>
                      <a:pt x="0" y="207161"/>
                    </a:lnTo>
                    <a:lnTo>
                      <a:pt x="16280" y="126525"/>
                    </a:lnTo>
                    <a:cubicBezTo>
                      <a:pt x="47728" y="52171"/>
                      <a:pt x="121352" y="0"/>
                      <a:pt x="20716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20000"/>
                  </a:prstClr>
                </a:innerShdw>
              </a:effectLst>
              <a:extLst/>
            </p:spPr>
            <p:txBody>
              <a:bodyPr vert="horz" wrap="square" lIns="252000" tIns="45720" rIns="91440" bIns="18000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Programa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125" y="1452195"/>
            <a:ext cx="5181113" cy="522664"/>
          </a:xfrm>
        </p:spPr>
        <p:txBody>
          <a:bodyPr/>
          <a:lstStyle/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Ventanilla Única de Tramites Previos a solicitar la Licencia Municipal de Construcción</a:t>
            </a:r>
            <a:endParaRPr lang="es-GT" sz="2000" dirty="0"/>
          </a:p>
        </p:txBody>
      </p:sp>
      <p:sp>
        <p:nvSpPr>
          <p:cNvPr id="112" name="Freeform: Shape 44">
            <a:extLst>
              <a:ext uri="{FF2B5EF4-FFF2-40B4-BE49-F238E27FC236}">
                <a16:creationId xmlns:a16="http://schemas.microsoft.com/office/drawing/2014/main" id="{B445C58A-7039-4579-852F-42244BE24AB8}"/>
              </a:ext>
            </a:extLst>
          </p:cNvPr>
          <p:cNvSpPr/>
          <p:nvPr/>
        </p:nvSpPr>
        <p:spPr>
          <a:xfrm>
            <a:off x="254151" y="3332059"/>
            <a:ext cx="2801286" cy="439442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vert="horz" wrap="square" lIns="252000" tIns="45720" rIns="91440" bIns="180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GT" sz="13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Meta Estratégica de Desarrollo</a:t>
            </a:r>
          </a:p>
        </p:txBody>
      </p:sp>
      <p:sp>
        <p:nvSpPr>
          <p:cNvPr id="115" name="TextBox 81"/>
          <p:cNvSpPr txBox="1"/>
          <p:nvPr/>
        </p:nvSpPr>
        <p:spPr>
          <a:xfrm>
            <a:off x="778500" y="3898666"/>
            <a:ext cx="193471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Incentivar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la Inversion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el País. </a:t>
            </a:r>
          </a:p>
        </p:txBody>
      </p:sp>
      <p:sp>
        <p:nvSpPr>
          <p:cNvPr id="116" name="Oval 135"/>
          <p:cNvSpPr/>
          <p:nvPr/>
        </p:nvSpPr>
        <p:spPr>
          <a:xfrm>
            <a:off x="550872" y="4005529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TextBox 9">
            <a:extLst>
              <a:ext uri="{FF2B5EF4-FFF2-40B4-BE49-F238E27FC236}">
                <a16:creationId xmlns:a16="http://schemas.microsoft.com/office/drawing/2014/main" id="{0C86ED7C-4700-4DC5-83AE-0DE9E533A95C}"/>
              </a:ext>
            </a:extLst>
          </p:cNvPr>
          <p:cNvSpPr txBox="1"/>
          <p:nvPr/>
        </p:nvSpPr>
        <p:spPr>
          <a:xfrm>
            <a:off x="4352501" y="5155539"/>
            <a:ext cx="143681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DURACIÓN DEL PROYECTO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8" name="TextBox 10">
            <a:extLst>
              <a:ext uri="{FF2B5EF4-FFF2-40B4-BE49-F238E27FC236}">
                <a16:creationId xmlns:a16="http://schemas.microsoft.com/office/drawing/2014/main" id="{FF35B325-975F-4D7A-8A16-43258B494C83}"/>
              </a:ext>
            </a:extLst>
          </p:cNvPr>
          <p:cNvSpPr txBox="1"/>
          <p:nvPr/>
        </p:nvSpPr>
        <p:spPr>
          <a:xfrm>
            <a:off x="3696735" y="5821394"/>
            <a:ext cx="266983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4000" dirty="0">
                <a:solidFill>
                  <a:schemeClr val="accent1"/>
                </a:solidFill>
              </a:rPr>
              <a:t>Permanente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119" name="TextBox 200">
            <a:extLst>
              <a:ext uri="{FF2B5EF4-FFF2-40B4-BE49-F238E27FC236}">
                <a16:creationId xmlns:a16="http://schemas.microsoft.com/office/drawing/2014/main" id="{1E0F72BB-82FC-462B-B324-7356B4FE613C}"/>
              </a:ext>
            </a:extLst>
          </p:cNvPr>
          <p:cNvSpPr txBox="1"/>
          <p:nvPr/>
        </p:nvSpPr>
        <p:spPr>
          <a:xfrm>
            <a:off x="7142721" y="5109986"/>
            <a:ext cx="18320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PRESUPUESTO ESTIMADO (En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Qmill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120" name="TextBox 201">
            <a:extLst>
              <a:ext uri="{FF2B5EF4-FFF2-40B4-BE49-F238E27FC236}">
                <a16:creationId xmlns:a16="http://schemas.microsoft.com/office/drawing/2014/main" id="{E568BBC2-CB29-4BC7-9E54-92644BCCE1BD}"/>
              </a:ext>
            </a:extLst>
          </p:cNvPr>
          <p:cNvSpPr txBox="1"/>
          <p:nvPr/>
        </p:nvSpPr>
        <p:spPr>
          <a:xfrm>
            <a:off x="6526164" y="5859501"/>
            <a:ext cx="24910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3600" dirty="0">
                <a:solidFill>
                  <a:schemeClr val="accent2"/>
                </a:solidFill>
              </a:rPr>
              <a:t>Q 8.0</a:t>
            </a:r>
          </a:p>
        </p:txBody>
      </p:sp>
      <p:grpSp>
        <p:nvGrpSpPr>
          <p:cNvPr id="121" name="Group 3">
            <a:extLst>
              <a:ext uri="{FF2B5EF4-FFF2-40B4-BE49-F238E27FC236}">
                <a16:creationId xmlns:a16="http://schemas.microsoft.com/office/drawing/2014/main" id="{DB3D41A9-A874-4198-92E2-BF9FFA2BEB4C}"/>
              </a:ext>
            </a:extLst>
          </p:cNvPr>
          <p:cNvGrpSpPr/>
          <p:nvPr/>
        </p:nvGrpSpPr>
        <p:grpSpPr>
          <a:xfrm>
            <a:off x="3710009" y="5161731"/>
            <a:ext cx="531729" cy="531729"/>
            <a:chOff x="1060566" y="1943691"/>
            <a:chExt cx="531730" cy="531730"/>
          </a:xfrm>
        </p:grpSpPr>
        <p:sp>
          <p:nvSpPr>
            <p:cNvPr id="122" name="Oval 193">
              <a:extLst>
                <a:ext uri="{FF2B5EF4-FFF2-40B4-BE49-F238E27FC236}">
                  <a16:creationId xmlns:a16="http://schemas.microsoft.com/office/drawing/2014/main" id="{6AB737CD-69F1-4F41-A636-435FC3EB25C0}"/>
                </a:ext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grpSp>
          <p:nvGrpSpPr>
            <p:cNvPr id="123" name="Group 194">
              <a:extLst>
                <a:ext uri="{FF2B5EF4-FFF2-40B4-BE49-F238E27FC236}">
                  <a16:creationId xmlns:a16="http://schemas.microsoft.com/office/drawing/2014/main" id="{58CF0266-3813-4A5C-93C7-7C7A51683CAE}"/>
                </a:ext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24" name="Freeform 6">
                <a:extLst>
                  <a:ext uri="{FF2B5EF4-FFF2-40B4-BE49-F238E27FC236}">
                    <a16:creationId xmlns:a16="http://schemas.microsoft.com/office/drawing/2014/main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25" name="Freeform 7">
                <a:extLst>
                  <a:ext uri="{FF2B5EF4-FFF2-40B4-BE49-F238E27FC236}">
                    <a16:creationId xmlns:a16="http://schemas.microsoft.com/office/drawing/2014/main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26" name="Freeform 8">
                <a:extLst>
                  <a:ext uri="{FF2B5EF4-FFF2-40B4-BE49-F238E27FC236}">
                    <a16:creationId xmlns:a16="http://schemas.microsoft.com/office/drawing/2014/main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27" name="Freeform 9">
                <a:extLst>
                  <a:ext uri="{FF2B5EF4-FFF2-40B4-BE49-F238E27FC236}">
                    <a16:creationId xmlns:a16="http://schemas.microsoft.com/office/drawing/2014/main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</p:grpSp>
      </p:grpSp>
      <p:grpSp>
        <p:nvGrpSpPr>
          <p:cNvPr id="128" name="Group 258">
            <a:extLst>
              <a:ext uri="{FF2B5EF4-FFF2-40B4-BE49-F238E27FC236}">
                <a16:creationId xmlns:a16="http://schemas.microsoft.com/office/drawing/2014/main" id="{8DB55838-BAFC-4046-A6FC-5FD18BDBE840}"/>
              </a:ext>
            </a:extLst>
          </p:cNvPr>
          <p:cNvGrpSpPr/>
          <p:nvPr/>
        </p:nvGrpSpPr>
        <p:grpSpPr>
          <a:xfrm>
            <a:off x="6526164" y="5115730"/>
            <a:ext cx="531729" cy="531729"/>
            <a:chOff x="4469581" y="499171"/>
            <a:chExt cx="531730" cy="531730"/>
          </a:xfrm>
        </p:grpSpPr>
        <p:sp>
          <p:nvSpPr>
            <p:cNvPr id="129" name="Oval 259">
              <a:extLst>
                <a:ext uri="{FF2B5EF4-FFF2-40B4-BE49-F238E27FC236}">
                  <a16:creationId xmlns:a16="http://schemas.microsoft.com/office/drawing/2014/main" id="{6723D699-B3B4-4E90-9C0D-90B572D3A867}"/>
                </a:ext>
              </a:extLst>
            </p:cNvPr>
            <p:cNvSpPr/>
            <p:nvPr/>
          </p:nvSpPr>
          <p:spPr>
            <a:xfrm>
              <a:off x="4469581" y="499171"/>
              <a:ext cx="531730" cy="5317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grpSp>
          <p:nvGrpSpPr>
            <p:cNvPr id="130" name="Group 260">
              <a:extLst>
                <a:ext uri="{FF2B5EF4-FFF2-40B4-BE49-F238E27FC236}">
                  <a16:creationId xmlns:a16="http://schemas.microsoft.com/office/drawing/2014/main" id="{202887E8-17FE-49D6-8910-CE23DBED6658}"/>
                </a:ext>
              </a:extLst>
            </p:cNvPr>
            <p:cNvGrpSpPr/>
            <p:nvPr/>
          </p:nvGrpSpPr>
          <p:grpSpPr>
            <a:xfrm>
              <a:off x="4619666" y="648185"/>
              <a:ext cx="224070" cy="226840"/>
              <a:chOff x="1000126" y="663575"/>
              <a:chExt cx="5140325" cy="5203826"/>
            </a:xfrm>
            <a:solidFill>
              <a:schemeClr val="bg1"/>
            </a:solidFill>
          </p:grpSpPr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F57FF244-02D6-4325-AD18-4016493D8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1565275"/>
                <a:ext cx="166688" cy="269875"/>
              </a:xfrm>
              <a:custGeom>
                <a:avLst/>
                <a:gdLst>
                  <a:gd name="T0" fmla="*/ 0 w 212"/>
                  <a:gd name="T1" fmla="*/ 0 h 339"/>
                  <a:gd name="T2" fmla="*/ 32 w 212"/>
                  <a:gd name="T3" fmla="*/ 8 h 339"/>
                  <a:gd name="T4" fmla="*/ 64 w 212"/>
                  <a:gd name="T5" fmla="*/ 16 h 339"/>
                  <a:gd name="T6" fmla="*/ 96 w 212"/>
                  <a:gd name="T7" fmla="*/ 28 h 339"/>
                  <a:gd name="T8" fmla="*/ 128 w 212"/>
                  <a:gd name="T9" fmla="*/ 42 h 339"/>
                  <a:gd name="T10" fmla="*/ 154 w 212"/>
                  <a:gd name="T11" fmla="*/ 58 h 339"/>
                  <a:gd name="T12" fmla="*/ 178 w 212"/>
                  <a:gd name="T13" fmla="*/ 80 h 339"/>
                  <a:gd name="T14" fmla="*/ 196 w 212"/>
                  <a:gd name="T15" fmla="*/ 106 h 339"/>
                  <a:gd name="T16" fmla="*/ 208 w 212"/>
                  <a:gd name="T17" fmla="*/ 136 h 339"/>
                  <a:gd name="T18" fmla="*/ 212 w 212"/>
                  <a:gd name="T19" fmla="*/ 172 h 339"/>
                  <a:gd name="T20" fmla="*/ 208 w 212"/>
                  <a:gd name="T21" fmla="*/ 207 h 339"/>
                  <a:gd name="T22" fmla="*/ 198 w 212"/>
                  <a:gd name="T23" fmla="*/ 237 h 339"/>
                  <a:gd name="T24" fmla="*/ 180 w 212"/>
                  <a:gd name="T25" fmla="*/ 263 h 339"/>
                  <a:gd name="T26" fmla="*/ 158 w 212"/>
                  <a:gd name="T27" fmla="*/ 285 h 339"/>
                  <a:gd name="T28" fmla="*/ 132 w 212"/>
                  <a:gd name="T29" fmla="*/ 303 h 339"/>
                  <a:gd name="T30" fmla="*/ 102 w 212"/>
                  <a:gd name="T31" fmla="*/ 317 h 339"/>
                  <a:gd name="T32" fmla="*/ 70 w 212"/>
                  <a:gd name="T33" fmla="*/ 329 h 339"/>
                  <a:gd name="T34" fmla="*/ 36 w 212"/>
                  <a:gd name="T35" fmla="*/ 335 h 339"/>
                  <a:gd name="T36" fmla="*/ 0 w 212"/>
                  <a:gd name="T37" fmla="*/ 339 h 339"/>
                  <a:gd name="T38" fmla="*/ 0 w 212"/>
                  <a:gd name="T3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2" h="339">
                    <a:moveTo>
                      <a:pt x="0" y="0"/>
                    </a:moveTo>
                    <a:lnTo>
                      <a:pt x="32" y="8"/>
                    </a:lnTo>
                    <a:lnTo>
                      <a:pt x="64" y="16"/>
                    </a:lnTo>
                    <a:lnTo>
                      <a:pt x="96" y="28"/>
                    </a:lnTo>
                    <a:lnTo>
                      <a:pt x="128" y="42"/>
                    </a:lnTo>
                    <a:lnTo>
                      <a:pt x="154" y="58"/>
                    </a:lnTo>
                    <a:lnTo>
                      <a:pt x="178" y="80"/>
                    </a:lnTo>
                    <a:lnTo>
                      <a:pt x="196" y="106"/>
                    </a:lnTo>
                    <a:lnTo>
                      <a:pt x="208" y="136"/>
                    </a:lnTo>
                    <a:lnTo>
                      <a:pt x="212" y="172"/>
                    </a:lnTo>
                    <a:lnTo>
                      <a:pt x="208" y="207"/>
                    </a:lnTo>
                    <a:lnTo>
                      <a:pt x="198" y="237"/>
                    </a:lnTo>
                    <a:lnTo>
                      <a:pt x="180" y="263"/>
                    </a:lnTo>
                    <a:lnTo>
                      <a:pt x="158" y="285"/>
                    </a:lnTo>
                    <a:lnTo>
                      <a:pt x="132" y="303"/>
                    </a:lnTo>
                    <a:lnTo>
                      <a:pt x="102" y="317"/>
                    </a:lnTo>
                    <a:lnTo>
                      <a:pt x="70" y="329"/>
                    </a:lnTo>
                    <a:lnTo>
                      <a:pt x="36" y="335"/>
                    </a:lnTo>
                    <a:lnTo>
                      <a:pt x="0" y="3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D2ECBE46-DB9A-46BF-81B6-2E4D8DF2A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038" y="1127125"/>
                <a:ext cx="153988" cy="244475"/>
              </a:xfrm>
              <a:custGeom>
                <a:avLst/>
                <a:gdLst>
                  <a:gd name="T0" fmla="*/ 194 w 194"/>
                  <a:gd name="T1" fmla="*/ 0 h 307"/>
                  <a:gd name="T2" fmla="*/ 194 w 194"/>
                  <a:gd name="T3" fmla="*/ 307 h 307"/>
                  <a:gd name="T4" fmla="*/ 142 w 194"/>
                  <a:gd name="T5" fmla="*/ 295 h 307"/>
                  <a:gd name="T6" fmla="*/ 100 w 194"/>
                  <a:gd name="T7" fmla="*/ 279 h 307"/>
                  <a:gd name="T8" fmla="*/ 64 w 194"/>
                  <a:gd name="T9" fmla="*/ 259 h 307"/>
                  <a:gd name="T10" fmla="*/ 36 w 194"/>
                  <a:gd name="T11" fmla="*/ 237 h 307"/>
                  <a:gd name="T12" fmla="*/ 16 w 194"/>
                  <a:gd name="T13" fmla="*/ 211 h 307"/>
                  <a:gd name="T14" fmla="*/ 4 w 194"/>
                  <a:gd name="T15" fmla="*/ 179 h 307"/>
                  <a:gd name="T16" fmla="*/ 0 w 194"/>
                  <a:gd name="T17" fmla="*/ 146 h 307"/>
                  <a:gd name="T18" fmla="*/ 6 w 194"/>
                  <a:gd name="T19" fmla="*/ 114 h 307"/>
                  <a:gd name="T20" fmla="*/ 18 w 194"/>
                  <a:gd name="T21" fmla="*/ 86 h 307"/>
                  <a:gd name="T22" fmla="*/ 40 w 194"/>
                  <a:gd name="T23" fmla="*/ 58 h 307"/>
                  <a:gd name="T24" fmla="*/ 68 w 194"/>
                  <a:gd name="T25" fmla="*/ 36 h 307"/>
                  <a:gd name="T26" fmla="*/ 104 w 194"/>
                  <a:gd name="T27" fmla="*/ 18 h 307"/>
                  <a:gd name="T28" fmla="*/ 146 w 194"/>
                  <a:gd name="T29" fmla="*/ 6 h 307"/>
                  <a:gd name="T30" fmla="*/ 194 w 194"/>
                  <a:gd name="T3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4" h="307">
                    <a:moveTo>
                      <a:pt x="194" y="0"/>
                    </a:moveTo>
                    <a:lnTo>
                      <a:pt x="194" y="307"/>
                    </a:lnTo>
                    <a:lnTo>
                      <a:pt x="142" y="295"/>
                    </a:lnTo>
                    <a:lnTo>
                      <a:pt x="100" y="279"/>
                    </a:lnTo>
                    <a:lnTo>
                      <a:pt x="64" y="259"/>
                    </a:lnTo>
                    <a:lnTo>
                      <a:pt x="36" y="237"/>
                    </a:lnTo>
                    <a:lnTo>
                      <a:pt x="16" y="211"/>
                    </a:lnTo>
                    <a:lnTo>
                      <a:pt x="4" y="179"/>
                    </a:lnTo>
                    <a:lnTo>
                      <a:pt x="0" y="146"/>
                    </a:lnTo>
                    <a:lnTo>
                      <a:pt x="6" y="114"/>
                    </a:lnTo>
                    <a:lnTo>
                      <a:pt x="18" y="86"/>
                    </a:lnTo>
                    <a:lnTo>
                      <a:pt x="40" y="58"/>
                    </a:lnTo>
                    <a:lnTo>
                      <a:pt x="68" y="36"/>
                    </a:lnTo>
                    <a:lnTo>
                      <a:pt x="104" y="18"/>
                    </a:lnTo>
                    <a:lnTo>
                      <a:pt x="146" y="6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74D50B51-B242-4308-8DDB-8134A9B06D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5801" y="663575"/>
                <a:ext cx="1644650" cy="1646238"/>
              </a:xfrm>
              <a:custGeom>
                <a:avLst/>
                <a:gdLst>
                  <a:gd name="T0" fmla="*/ 993 w 2073"/>
                  <a:gd name="T1" fmla="*/ 297 h 2073"/>
                  <a:gd name="T2" fmla="*/ 875 w 2073"/>
                  <a:gd name="T3" fmla="*/ 425 h 2073"/>
                  <a:gd name="T4" fmla="*/ 684 w 2073"/>
                  <a:gd name="T5" fmla="*/ 522 h 2073"/>
                  <a:gd name="T6" fmla="*/ 584 w 2073"/>
                  <a:gd name="T7" fmla="*/ 708 h 2073"/>
                  <a:gd name="T8" fmla="*/ 620 w 2073"/>
                  <a:gd name="T9" fmla="*/ 919 h 2073"/>
                  <a:gd name="T10" fmla="*/ 787 w 2073"/>
                  <a:gd name="T11" fmla="*/ 1058 h 2073"/>
                  <a:gd name="T12" fmla="*/ 989 w 2073"/>
                  <a:gd name="T13" fmla="*/ 1475 h 2073"/>
                  <a:gd name="T14" fmla="*/ 845 w 2073"/>
                  <a:gd name="T15" fmla="*/ 1431 h 2073"/>
                  <a:gd name="T16" fmla="*/ 789 w 2073"/>
                  <a:gd name="T17" fmla="*/ 1347 h 2073"/>
                  <a:gd name="T18" fmla="*/ 754 w 2073"/>
                  <a:gd name="T19" fmla="*/ 1264 h 2073"/>
                  <a:gd name="T20" fmla="*/ 662 w 2073"/>
                  <a:gd name="T21" fmla="*/ 1226 h 2073"/>
                  <a:gd name="T22" fmla="*/ 568 w 2073"/>
                  <a:gd name="T23" fmla="*/ 1276 h 2073"/>
                  <a:gd name="T24" fmla="*/ 570 w 2073"/>
                  <a:gd name="T25" fmla="*/ 1411 h 2073"/>
                  <a:gd name="T26" fmla="*/ 684 w 2073"/>
                  <a:gd name="T27" fmla="*/ 1557 h 2073"/>
                  <a:gd name="T28" fmla="*/ 913 w 2073"/>
                  <a:gd name="T29" fmla="*/ 1644 h 2073"/>
                  <a:gd name="T30" fmla="*/ 1003 w 2073"/>
                  <a:gd name="T31" fmla="*/ 1796 h 2073"/>
                  <a:gd name="T32" fmla="*/ 1076 w 2073"/>
                  <a:gd name="T33" fmla="*/ 1796 h 2073"/>
                  <a:gd name="T34" fmla="*/ 1158 w 2073"/>
                  <a:gd name="T35" fmla="*/ 1644 h 2073"/>
                  <a:gd name="T36" fmla="*/ 1379 w 2073"/>
                  <a:gd name="T37" fmla="*/ 1565 h 2073"/>
                  <a:gd name="T38" fmla="*/ 1501 w 2073"/>
                  <a:gd name="T39" fmla="*/ 1403 h 2073"/>
                  <a:gd name="T40" fmla="*/ 1505 w 2073"/>
                  <a:gd name="T41" fmla="*/ 1180 h 2073"/>
                  <a:gd name="T42" fmla="*/ 1407 w 2073"/>
                  <a:gd name="T43" fmla="*/ 1033 h 2073"/>
                  <a:gd name="T44" fmla="*/ 1242 w 2073"/>
                  <a:gd name="T45" fmla="*/ 949 h 2073"/>
                  <a:gd name="T46" fmla="*/ 1090 w 2073"/>
                  <a:gd name="T47" fmla="*/ 584 h 2073"/>
                  <a:gd name="T48" fmla="*/ 1228 w 2073"/>
                  <a:gd name="T49" fmla="*/ 634 h 2073"/>
                  <a:gd name="T50" fmla="*/ 1306 w 2073"/>
                  <a:gd name="T51" fmla="*/ 724 h 2073"/>
                  <a:gd name="T52" fmla="*/ 1391 w 2073"/>
                  <a:gd name="T53" fmla="*/ 771 h 2073"/>
                  <a:gd name="T54" fmla="*/ 1485 w 2073"/>
                  <a:gd name="T55" fmla="*/ 722 h 2073"/>
                  <a:gd name="T56" fmla="*/ 1479 w 2073"/>
                  <a:gd name="T57" fmla="*/ 588 h 2073"/>
                  <a:gd name="T58" fmla="*/ 1345 w 2073"/>
                  <a:gd name="T59" fmla="*/ 474 h 2073"/>
                  <a:gd name="T60" fmla="*/ 1168 w 2073"/>
                  <a:gd name="T61" fmla="*/ 417 h 2073"/>
                  <a:gd name="T62" fmla="*/ 1086 w 2073"/>
                  <a:gd name="T63" fmla="*/ 297 h 2073"/>
                  <a:gd name="T64" fmla="*/ 1037 w 2073"/>
                  <a:gd name="T65" fmla="*/ 0 h 2073"/>
                  <a:gd name="T66" fmla="*/ 1465 w 2073"/>
                  <a:gd name="T67" fmla="*/ 94 h 2073"/>
                  <a:gd name="T68" fmla="*/ 1806 w 2073"/>
                  <a:gd name="T69" fmla="*/ 343 h 2073"/>
                  <a:gd name="T70" fmla="*/ 2019 w 2073"/>
                  <a:gd name="T71" fmla="*/ 710 h 2073"/>
                  <a:gd name="T72" fmla="*/ 2067 w 2073"/>
                  <a:gd name="T73" fmla="*/ 1150 h 2073"/>
                  <a:gd name="T74" fmla="*/ 1932 w 2073"/>
                  <a:gd name="T75" fmla="*/ 1561 h 2073"/>
                  <a:gd name="T76" fmla="*/ 1648 w 2073"/>
                  <a:gd name="T77" fmla="*/ 1874 h 2073"/>
                  <a:gd name="T78" fmla="*/ 1258 w 2073"/>
                  <a:gd name="T79" fmla="*/ 2049 h 2073"/>
                  <a:gd name="T80" fmla="*/ 813 w 2073"/>
                  <a:gd name="T81" fmla="*/ 2049 h 2073"/>
                  <a:gd name="T82" fmla="*/ 425 w 2073"/>
                  <a:gd name="T83" fmla="*/ 1874 h 2073"/>
                  <a:gd name="T84" fmla="*/ 142 w 2073"/>
                  <a:gd name="T85" fmla="*/ 1561 h 2073"/>
                  <a:gd name="T86" fmla="*/ 6 w 2073"/>
                  <a:gd name="T87" fmla="*/ 1150 h 2073"/>
                  <a:gd name="T88" fmla="*/ 52 w 2073"/>
                  <a:gd name="T89" fmla="*/ 710 h 2073"/>
                  <a:gd name="T90" fmla="*/ 267 w 2073"/>
                  <a:gd name="T91" fmla="*/ 343 h 2073"/>
                  <a:gd name="T92" fmla="*/ 608 w 2073"/>
                  <a:gd name="T93" fmla="*/ 94 h 2073"/>
                  <a:gd name="T94" fmla="*/ 1037 w 2073"/>
                  <a:gd name="T95" fmla="*/ 0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73" h="2073">
                    <a:moveTo>
                      <a:pt x="1039" y="259"/>
                    </a:moveTo>
                    <a:lnTo>
                      <a:pt x="1019" y="265"/>
                    </a:lnTo>
                    <a:lnTo>
                      <a:pt x="1003" y="277"/>
                    </a:lnTo>
                    <a:lnTo>
                      <a:pt x="993" y="297"/>
                    </a:lnTo>
                    <a:lnTo>
                      <a:pt x="989" y="317"/>
                    </a:lnTo>
                    <a:lnTo>
                      <a:pt x="989" y="409"/>
                    </a:lnTo>
                    <a:lnTo>
                      <a:pt x="931" y="415"/>
                    </a:lnTo>
                    <a:lnTo>
                      <a:pt x="875" y="425"/>
                    </a:lnTo>
                    <a:lnTo>
                      <a:pt x="821" y="441"/>
                    </a:lnTo>
                    <a:lnTo>
                      <a:pt x="771" y="460"/>
                    </a:lnTo>
                    <a:lnTo>
                      <a:pt x="726" y="488"/>
                    </a:lnTo>
                    <a:lnTo>
                      <a:pt x="684" y="522"/>
                    </a:lnTo>
                    <a:lnTo>
                      <a:pt x="650" y="560"/>
                    </a:lnTo>
                    <a:lnTo>
                      <a:pt x="620" y="604"/>
                    </a:lnTo>
                    <a:lnTo>
                      <a:pt x="598" y="654"/>
                    </a:lnTo>
                    <a:lnTo>
                      <a:pt x="584" y="708"/>
                    </a:lnTo>
                    <a:lnTo>
                      <a:pt x="580" y="769"/>
                    </a:lnTo>
                    <a:lnTo>
                      <a:pt x="584" y="823"/>
                    </a:lnTo>
                    <a:lnTo>
                      <a:pt x="598" y="873"/>
                    </a:lnTo>
                    <a:lnTo>
                      <a:pt x="620" y="919"/>
                    </a:lnTo>
                    <a:lnTo>
                      <a:pt x="652" y="961"/>
                    </a:lnTo>
                    <a:lnTo>
                      <a:pt x="690" y="997"/>
                    </a:lnTo>
                    <a:lnTo>
                      <a:pt x="736" y="1029"/>
                    </a:lnTo>
                    <a:lnTo>
                      <a:pt x="787" y="1058"/>
                    </a:lnTo>
                    <a:lnTo>
                      <a:pt x="849" y="1080"/>
                    </a:lnTo>
                    <a:lnTo>
                      <a:pt x="915" y="1100"/>
                    </a:lnTo>
                    <a:lnTo>
                      <a:pt x="989" y="1116"/>
                    </a:lnTo>
                    <a:lnTo>
                      <a:pt x="989" y="1475"/>
                    </a:lnTo>
                    <a:lnTo>
                      <a:pt x="941" y="1471"/>
                    </a:lnTo>
                    <a:lnTo>
                      <a:pt x="901" y="1461"/>
                    </a:lnTo>
                    <a:lnTo>
                      <a:pt x="869" y="1447"/>
                    </a:lnTo>
                    <a:lnTo>
                      <a:pt x="845" y="1431"/>
                    </a:lnTo>
                    <a:lnTo>
                      <a:pt x="825" y="1413"/>
                    </a:lnTo>
                    <a:lnTo>
                      <a:pt x="811" y="1391"/>
                    </a:lnTo>
                    <a:lnTo>
                      <a:pt x="799" y="1369"/>
                    </a:lnTo>
                    <a:lnTo>
                      <a:pt x="789" y="1347"/>
                    </a:lnTo>
                    <a:lnTo>
                      <a:pt x="781" y="1324"/>
                    </a:lnTo>
                    <a:lnTo>
                      <a:pt x="773" y="1302"/>
                    </a:lnTo>
                    <a:lnTo>
                      <a:pt x="765" y="1282"/>
                    </a:lnTo>
                    <a:lnTo>
                      <a:pt x="754" y="1264"/>
                    </a:lnTo>
                    <a:lnTo>
                      <a:pt x="738" y="1248"/>
                    </a:lnTo>
                    <a:lnTo>
                      <a:pt x="718" y="1238"/>
                    </a:lnTo>
                    <a:lnTo>
                      <a:pt x="694" y="1230"/>
                    </a:lnTo>
                    <a:lnTo>
                      <a:pt x="662" y="1226"/>
                    </a:lnTo>
                    <a:lnTo>
                      <a:pt x="630" y="1230"/>
                    </a:lnTo>
                    <a:lnTo>
                      <a:pt x="604" y="1240"/>
                    </a:lnTo>
                    <a:lnTo>
                      <a:pt x="584" y="1256"/>
                    </a:lnTo>
                    <a:lnTo>
                      <a:pt x="568" y="1276"/>
                    </a:lnTo>
                    <a:lnTo>
                      <a:pt x="558" y="1304"/>
                    </a:lnTo>
                    <a:lnTo>
                      <a:pt x="554" y="1336"/>
                    </a:lnTo>
                    <a:lnTo>
                      <a:pt x="558" y="1373"/>
                    </a:lnTo>
                    <a:lnTo>
                      <a:pt x="570" y="1411"/>
                    </a:lnTo>
                    <a:lnTo>
                      <a:pt x="586" y="1449"/>
                    </a:lnTo>
                    <a:lnTo>
                      <a:pt x="612" y="1487"/>
                    </a:lnTo>
                    <a:lnTo>
                      <a:pt x="644" y="1523"/>
                    </a:lnTo>
                    <a:lnTo>
                      <a:pt x="684" y="1557"/>
                    </a:lnTo>
                    <a:lnTo>
                      <a:pt x="730" y="1587"/>
                    </a:lnTo>
                    <a:lnTo>
                      <a:pt x="783" y="1613"/>
                    </a:lnTo>
                    <a:lnTo>
                      <a:pt x="845" y="1631"/>
                    </a:lnTo>
                    <a:lnTo>
                      <a:pt x="913" y="1644"/>
                    </a:lnTo>
                    <a:lnTo>
                      <a:pt x="989" y="1650"/>
                    </a:lnTo>
                    <a:lnTo>
                      <a:pt x="989" y="1756"/>
                    </a:lnTo>
                    <a:lnTo>
                      <a:pt x="993" y="1778"/>
                    </a:lnTo>
                    <a:lnTo>
                      <a:pt x="1003" y="1796"/>
                    </a:lnTo>
                    <a:lnTo>
                      <a:pt x="1019" y="1810"/>
                    </a:lnTo>
                    <a:lnTo>
                      <a:pt x="1041" y="1816"/>
                    </a:lnTo>
                    <a:lnTo>
                      <a:pt x="1060" y="1810"/>
                    </a:lnTo>
                    <a:lnTo>
                      <a:pt x="1076" y="1796"/>
                    </a:lnTo>
                    <a:lnTo>
                      <a:pt x="1086" y="1778"/>
                    </a:lnTo>
                    <a:lnTo>
                      <a:pt x="1090" y="1756"/>
                    </a:lnTo>
                    <a:lnTo>
                      <a:pt x="1090" y="1650"/>
                    </a:lnTo>
                    <a:lnTo>
                      <a:pt x="1158" y="1644"/>
                    </a:lnTo>
                    <a:lnTo>
                      <a:pt x="1222" y="1633"/>
                    </a:lnTo>
                    <a:lnTo>
                      <a:pt x="1280" y="1615"/>
                    </a:lnTo>
                    <a:lnTo>
                      <a:pt x="1332" y="1593"/>
                    </a:lnTo>
                    <a:lnTo>
                      <a:pt x="1379" y="1565"/>
                    </a:lnTo>
                    <a:lnTo>
                      <a:pt x="1419" y="1533"/>
                    </a:lnTo>
                    <a:lnTo>
                      <a:pt x="1455" y="1495"/>
                    </a:lnTo>
                    <a:lnTo>
                      <a:pt x="1481" y="1451"/>
                    </a:lnTo>
                    <a:lnTo>
                      <a:pt x="1501" y="1403"/>
                    </a:lnTo>
                    <a:lnTo>
                      <a:pt x="1513" y="1349"/>
                    </a:lnTo>
                    <a:lnTo>
                      <a:pt x="1519" y="1290"/>
                    </a:lnTo>
                    <a:lnTo>
                      <a:pt x="1515" y="1232"/>
                    </a:lnTo>
                    <a:lnTo>
                      <a:pt x="1505" y="1180"/>
                    </a:lnTo>
                    <a:lnTo>
                      <a:pt x="1489" y="1136"/>
                    </a:lnTo>
                    <a:lnTo>
                      <a:pt x="1467" y="1096"/>
                    </a:lnTo>
                    <a:lnTo>
                      <a:pt x="1439" y="1062"/>
                    </a:lnTo>
                    <a:lnTo>
                      <a:pt x="1407" y="1033"/>
                    </a:lnTo>
                    <a:lnTo>
                      <a:pt x="1371" y="1007"/>
                    </a:lnTo>
                    <a:lnTo>
                      <a:pt x="1332" y="985"/>
                    </a:lnTo>
                    <a:lnTo>
                      <a:pt x="1288" y="965"/>
                    </a:lnTo>
                    <a:lnTo>
                      <a:pt x="1242" y="949"/>
                    </a:lnTo>
                    <a:lnTo>
                      <a:pt x="1194" y="935"/>
                    </a:lnTo>
                    <a:lnTo>
                      <a:pt x="1142" y="921"/>
                    </a:lnTo>
                    <a:lnTo>
                      <a:pt x="1090" y="909"/>
                    </a:lnTo>
                    <a:lnTo>
                      <a:pt x="1090" y="584"/>
                    </a:lnTo>
                    <a:lnTo>
                      <a:pt x="1134" y="588"/>
                    </a:lnTo>
                    <a:lnTo>
                      <a:pt x="1172" y="600"/>
                    </a:lnTo>
                    <a:lnTo>
                      <a:pt x="1202" y="614"/>
                    </a:lnTo>
                    <a:lnTo>
                      <a:pt x="1228" y="634"/>
                    </a:lnTo>
                    <a:lnTo>
                      <a:pt x="1252" y="656"/>
                    </a:lnTo>
                    <a:lnTo>
                      <a:pt x="1270" y="680"/>
                    </a:lnTo>
                    <a:lnTo>
                      <a:pt x="1288" y="702"/>
                    </a:lnTo>
                    <a:lnTo>
                      <a:pt x="1306" y="724"/>
                    </a:lnTo>
                    <a:lnTo>
                      <a:pt x="1324" y="742"/>
                    </a:lnTo>
                    <a:lnTo>
                      <a:pt x="1343" y="757"/>
                    </a:lnTo>
                    <a:lnTo>
                      <a:pt x="1365" y="767"/>
                    </a:lnTo>
                    <a:lnTo>
                      <a:pt x="1391" y="771"/>
                    </a:lnTo>
                    <a:lnTo>
                      <a:pt x="1419" y="767"/>
                    </a:lnTo>
                    <a:lnTo>
                      <a:pt x="1445" y="757"/>
                    </a:lnTo>
                    <a:lnTo>
                      <a:pt x="1467" y="743"/>
                    </a:lnTo>
                    <a:lnTo>
                      <a:pt x="1485" y="722"/>
                    </a:lnTo>
                    <a:lnTo>
                      <a:pt x="1495" y="696"/>
                    </a:lnTo>
                    <a:lnTo>
                      <a:pt x="1499" y="664"/>
                    </a:lnTo>
                    <a:lnTo>
                      <a:pt x="1493" y="624"/>
                    </a:lnTo>
                    <a:lnTo>
                      <a:pt x="1479" y="588"/>
                    </a:lnTo>
                    <a:lnTo>
                      <a:pt x="1455" y="554"/>
                    </a:lnTo>
                    <a:lnTo>
                      <a:pt x="1423" y="524"/>
                    </a:lnTo>
                    <a:lnTo>
                      <a:pt x="1385" y="498"/>
                    </a:lnTo>
                    <a:lnTo>
                      <a:pt x="1345" y="474"/>
                    </a:lnTo>
                    <a:lnTo>
                      <a:pt x="1302" y="456"/>
                    </a:lnTo>
                    <a:lnTo>
                      <a:pt x="1256" y="439"/>
                    </a:lnTo>
                    <a:lnTo>
                      <a:pt x="1212" y="427"/>
                    </a:lnTo>
                    <a:lnTo>
                      <a:pt x="1168" y="417"/>
                    </a:lnTo>
                    <a:lnTo>
                      <a:pt x="1126" y="413"/>
                    </a:lnTo>
                    <a:lnTo>
                      <a:pt x="1090" y="409"/>
                    </a:lnTo>
                    <a:lnTo>
                      <a:pt x="1090" y="317"/>
                    </a:lnTo>
                    <a:lnTo>
                      <a:pt x="1086" y="297"/>
                    </a:lnTo>
                    <a:lnTo>
                      <a:pt x="1076" y="277"/>
                    </a:lnTo>
                    <a:lnTo>
                      <a:pt x="1060" y="265"/>
                    </a:lnTo>
                    <a:lnTo>
                      <a:pt x="1039" y="259"/>
                    </a:lnTo>
                    <a:close/>
                    <a:moveTo>
                      <a:pt x="1037" y="0"/>
                    </a:moveTo>
                    <a:lnTo>
                      <a:pt x="1148" y="6"/>
                    </a:lnTo>
                    <a:lnTo>
                      <a:pt x="1258" y="24"/>
                    </a:lnTo>
                    <a:lnTo>
                      <a:pt x="1363" y="54"/>
                    </a:lnTo>
                    <a:lnTo>
                      <a:pt x="1465" y="94"/>
                    </a:lnTo>
                    <a:lnTo>
                      <a:pt x="1559" y="142"/>
                    </a:lnTo>
                    <a:lnTo>
                      <a:pt x="1648" y="201"/>
                    </a:lnTo>
                    <a:lnTo>
                      <a:pt x="1730" y="267"/>
                    </a:lnTo>
                    <a:lnTo>
                      <a:pt x="1806" y="343"/>
                    </a:lnTo>
                    <a:lnTo>
                      <a:pt x="1874" y="425"/>
                    </a:lnTo>
                    <a:lnTo>
                      <a:pt x="1932" y="514"/>
                    </a:lnTo>
                    <a:lnTo>
                      <a:pt x="1981" y="610"/>
                    </a:lnTo>
                    <a:lnTo>
                      <a:pt x="2019" y="710"/>
                    </a:lnTo>
                    <a:lnTo>
                      <a:pt x="2049" y="815"/>
                    </a:lnTo>
                    <a:lnTo>
                      <a:pt x="2067" y="925"/>
                    </a:lnTo>
                    <a:lnTo>
                      <a:pt x="2073" y="1037"/>
                    </a:lnTo>
                    <a:lnTo>
                      <a:pt x="2067" y="1150"/>
                    </a:lnTo>
                    <a:lnTo>
                      <a:pt x="2049" y="1260"/>
                    </a:lnTo>
                    <a:lnTo>
                      <a:pt x="2021" y="1365"/>
                    </a:lnTo>
                    <a:lnTo>
                      <a:pt x="1981" y="1465"/>
                    </a:lnTo>
                    <a:lnTo>
                      <a:pt x="1932" y="1561"/>
                    </a:lnTo>
                    <a:lnTo>
                      <a:pt x="1874" y="1648"/>
                    </a:lnTo>
                    <a:lnTo>
                      <a:pt x="1806" y="1732"/>
                    </a:lnTo>
                    <a:lnTo>
                      <a:pt x="1730" y="1806"/>
                    </a:lnTo>
                    <a:lnTo>
                      <a:pt x="1648" y="1874"/>
                    </a:lnTo>
                    <a:lnTo>
                      <a:pt x="1559" y="1932"/>
                    </a:lnTo>
                    <a:lnTo>
                      <a:pt x="1465" y="1981"/>
                    </a:lnTo>
                    <a:lnTo>
                      <a:pt x="1363" y="2021"/>
                    </a:lnTo>
                    <a:lnTo>
                      <a:pt x="1258" y="2049"/>
                    </a:lnTo>
                    <a:lnTo>
                      <a:pt x="1148" y="2067"/>
                    </a:lnTo>
                    <a:lnTo>
                      <a:pt x="1037" y="2073"/>
                    </a:lnTo>
                    <a:lnTo>
                      <a:pt x="923" y="2067"/>
                    </a:lnTo>
                    <a:lnTo>
                      <a:pt x="813" y="2049"/>
                    </a:lnTo>
                    <a:lnTo>
                      <a:pt x="710" y="2021"/>
                    </a:lnTo>
                    <a:lnTo>
                      <a:pt x="608" y="1981"/>
                    </a:lnTo>
                    <a:lnTo>
                      <a:pt x="512" y="1932"/>
                    </a:lnTo>
                    <a:lnTo>
                      <a:pt x="425" y="1874"/>
                    </a:lnTo>
                    <a:lnTo>
                      <a:pt x="341" y="1806"/>
                    </a:lnTo>
                    <a:lnTo>
                      <a:pt x="267" y="1732"/>
                    </a:lnTo>
                    <a:lnTo>
                      <a:pt x="199" y="1648"/>
                    </a:lnTo>
                    <a:lnTo>
                      <a:pt x="142" y="1561"/>
                    </a:lnTo>
                    <a:lnTo>
                      <a:pt x="92" y="1465"/>
                    </a:lnTo>
                    <a:lnTo>
                      <a:pt x="52" y="1365"/>
                    </a:lnTo>
                    <a:lnTo>
                      <a:pt x="24" y="1260"/>
                    </a:lnTo>
                    <a:lnTo>
                      <a:pt x="6" y="1150"/>
                    </a:lnTo>
                    <a:lnTo>
                      <a:pt x="0" y="1037"/>
                    </a:lnTo>
                    <a:lnTo>
                      <a:pt x="6" y="925"/>
                    </a:lnTo>
                    <a:lnTo>
                      <a:pt x="24" y="815"/>
                    </a:lnTo>
                    <a:lnTo>
                      <a:pt x="52" y="710"/>
                    </a:lnTo>
                    <a:lnTo>
                      <a:pt x="92" y="610"/>
                    </a:lnTo>
                    <a:lnTo>
                      <a:pt x="142" y="514"/>
                    </a:lnTo>
                    <a:lnTo>
                      <a:pt x="199" y="425"/>
                    </a:lnTo>
                    <a:lnTo>
                      <a:pt x="267" y="343"/>
                    </a:lnTo>
                    <a:lnTo>
                      <a:pt x="341" y="267"/>
                    </a:lnTo>
                    <a:lnTo>
                      <a:pt x="425" y="201"/>
                    </a:lnTo>
                    <a:lnTo>
                      <a:pt x="512" y="142"/>
                    </a:lnTo>
                    <a:lnTo>
                      <a:pt x="608" y="94"/>
                    </a:lnTo>
                    <a:lnTo>
                      <a:pt x="710" y="54"/>
                    </a:lnTo>
                    <a:lnTo>
                      <a:pt x="813" y="24"/>
                    </a:lnTo>
                    <a:lnTo>
                      <a:pt x="923" y="6"/>
                    </a:lnTo>
                    <a:lnTo>
                      <a:pt x="10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521427B9-6041-44A4-A58C-FF182E60F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863" y="4329113"/>
                <a:ext cx="1181100" cy="1538288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6C20082D-60DB-4749-8ACC-AF22854A0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426" y="3502025"/>
                <a:ext cx="1181100" cy="2365375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43" name="Freeform 27">
                <a:extLst>
                  <a:ext uri="{FF2B5EF4-FFF2-40B4-BE49-F238E27FC236}">
                    <a16:creationId xmlns:a16="http://schemas.microsoft.com/office/drawing/2014/main" id="{3C08403B-F934-48E3-A73E-11F036F03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5988" y="2555875"/>
                <a:ext cx="1184275" cy="3311525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44" name="Freeform 28">
                <a:extLst>
                  <a:ext uri="{FF2B5EF4-FFF2-40B4-BE49-F238E27FC236}">
                    <a16:creationId xmlns:a16="http://schemas.microsoft.com/office/drawing/2014/main" id="{F113A592-D7C5-4958-A3A3-45AE83AA5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26" y="1754188"/>
                <a:ext cx="3348038" cy="1984375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</p:grpSp>
      </p:grpSp>
      <p:grpSp>
        <p:nvGrpSpPr>
          <p:cNvPr id="5" name="4 Grupo"/>
          <p:cNvGrpSpPr/>
          <p:nvPr/>
        </p:nvGrpSpPr>
        <p:grpSpPr>
          <a:xfrm>
            <a:off x="9533434" y="1056301"/>
            <a:ext cx="2393627" cy="1721717"/>
            <a:chOff x="9610710" y="5044187"/>
            <a:chExt cx="2393627" cy="1721716"/>
          </a:xfrm>
        </p:grpSpPr>
        <p:grpSp>
          <p:nvGrpSpPr>
            <p:cNvPr id="153" name="Group 3">
              <a:extLst>
                <a:ext uri="{FF2B5EF4-FFF2-40B4-BE49-F238E27FC236}">
                  <a16:creationId xmlns:a16="http://schemas.microsoft.com/office/drawing/2014/main" id="{DB3D41A9-A874-4198-92E2-BF9FFA2BEB4C}"/>
                </a:ext>
              </a:extLst>
            </p:cNvPr>
            <p:cNvGrpSpPr/>
            <p:nvPr/>
          </p:nvGrpSpPr>
          <p:grpSpPr>
            <a:xfrm>
              <a:off x="9957480" y="5044187"/>
              <a:ext cx="531730" cy="531730"/>
              <a:chOff x="1060566" y="1943691"/>
              <a:chExt cx="531730" cy="531730"/>
            </a:xfrm>
          </p:grpSpPr>
          <p:sp>
            <p:nvSpPr>
              <p:cNvPr id="154" name="Oval 193">
                <a:extLst>
                  <a:ext uri="{FF2B5EF4-FFF2-40B4-BE49-F238E27FC236}">
                    <a16:creationId xmlns:a16="http://schemas.microsoft.com/office/drawing/2014/main" id="{6AB737CD-69F1-4F41-A636-435FC3EB25C0}"/>
                  </a:ext>
                </a:extLst>
              </p:cNvPr>
              <p:cNvSpPr/>
              <p:nvPr/>
            </p:nvSpPr>
            <p:spPr>
              <a:xfrm>
                <a:off x="1060566" y="1943691"/>
                <a:ext cx="531730" cy="53173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/>
              </a:p>
            </p:txBody>
          </p:sp>
          <p:grpSp>
            <p:nvGrpSpPr>
              <p:cNvPr id="155" name="Group 194">
                <a:extLst>
                  <a:ext uri="{FF2B5EF4-FFF2-40B4-BE49-F238E27FC236}">
                    <a16:creationId xmlns:a16="http://schemas.microsoft.com/office/drawing/2014/main" id="{58CF0266-3813-4A5C-93C7-7C7A51683CAE}"/>
                  </a:ext>
                </a:extLst>
              </p:cNvPr>
              <p:cNvGrpSpPr/>
              <p:nvPr/>
            </p:nvGrpSpPr>
            <p:grpSpPr>
              <a:xfrm>
                <a:off x="1211844" y="2078944"/>
                <a:ext cx="279100" cy="261224"/>
                <a:chOff x="765175" y="1228726"/>
                <a:chExt cx="5205413" cy="4872038"/>
              </a:xfrm>
              <a:solidFill>
                <a:schemeClr val="bg1"/>
              </a:solidFill>
            </p:grpSpPr>
            <p:sp>
              <p:nvSpPr>
                <p:cNvPr id="156" name="Freeform 6">
                  <a:extLst>
                    <a:ext uri="{FF2B5EF4-FFF2-40B4-BE49-F238E27FC236}">
                      <a16:creationId xmlns:a16="http://schemas.microsoft.com/office/drawing/2014/main" id="{68F53266-562F-460E-BA12-BE6030691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3304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57" name="Freeform 7">
                  <a:extLst>
                    <a:ext uri="{FF2B5EF4-FFF2-40B4-BE49-F238E27FC236}">
                      <a16:creationId xmlns:a16="http://schemas.microsoft.com/office/drawing/2014/main" id="{DA1BCFC9-EC7F-4775-84A4-3547B780E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8511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58" name="Freeform 8">
                  <a:extLst>
                    <a:ext uri="{FF2B5EF4-FFF2-40B4-BE49-F238E27FC236}">
                      <a16:creationId xmlns:a16="http://schemas.microsoft.com/office/drawing/2014/main" id="{2B695D25-3F05-45E5-83CA-79B45A60A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4935538"/>
                  <a:ext cx="1422400" cy="303213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59" name="Freeform 9">
                  <a:extLst>
                    <a:ext uri="{FF2B5EF4-FFF2-40B4-BE49-F238E27FC236}">
                      <a16:creationId xmlns:a16="http://schemas.microsoft.com/office/drawing/2014/main" id="{E796B5FD-7A81-47A2-84AD-B91A05387F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175" y="1228726"/>
                  <a:ext cx="5205413" cy="4872038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</p:grpSp>
        </p:grpSp>
        <p:sp>
          <p:nvSpPr>
            <p:cNvPr id="160" name="TextBox 211">
              <a:extLst>
                <a:ext uri="{FF2B5EF4-FFF2-40B4-BE49-F238E27FC236}">
                  <a16:creationId xmlns:a16="http://schemas.microsoft.com/office/drawing/2014/main" id="{F9C7077D-CE0A-4833-9371-B1389B3D18B7}"/>
                </a:ext>
              </a:extLst>
            </p:cNvPr>
            <p:cNvSpPr txBox="1"/>
            <p:nvPr/>
          </p:nvSpPr>
          <p:spPr>
            <a:xfrm>
              <a:off x="9610710" y="5904129"/>
              <a:ext cx="2319613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2800" dirty="0">
                  <a:solidFill>
                    <a:schemeClr val="accent3"/>
                  </a:solidFill>
                </a:rPr>
                <a:t>Población guatemalteca</a:t>
              </a:r>
            </a:p>
          </p:txBody>
        </p:sp>
        <p:sp>
          <p:nvSpPr>
            <p:cNvPr id="161" name="TextBox 9">
              <a:extLst>
                <a:ext uri="{FF2B5EF4-FFF2-40B4-BE49-F238E27FC236}">
                  <a16:creationId xmlns:a16="http://schemas.microsoft.com/office/drawing/2014/main" id="{0C86ED7C-4700-4DC5-83AE-0DE9E533A95C}"/>
                </a:ext>
              </a:extLst>
            </p:cNvPr>
            <p:cNvSpPr txBox="1"/>
            <p:nvPr/>
          </p:nvSpPr>
          <p:spPr>
            <a:xfrm>
              <a:off x="10567519" y="5135373"/>
              <a:ext cx="143681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BENEFICIARIOS </a:t>
              </a:r>
              <a:endPara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4" name="Freeform 81">
            <a:extLst>
              <a:ext uri="{FF2B5EF4-FFF2-40B4-BE49-F238E27FC236}">
                <a16:creationId xmlns:a16="http://schemas.microsoft.com/office/drawing/2014/main" id="{CB88804D-45FD-4A18-962D-029355F03A2D}"/>
              </a:ext>
            </a:extLst>
          </p:cNvPr>
          <p:cNvSpPr>
            <a:spLocks noEditPoints="1"/>
          </p:cNvSpPr>
          <p:nvPr/>
        </p:nvSpPr>
        <p:spPr bwMode="auto">
          <a:xfrm>
            <a:off x="2593715" y="5053805"/>
            <a:ext cx="158164" cy="158164"/>
          </a:xfrm>
          <a:custGeom>
            <a:avLst/>
            <a:gdLst>
              <a:gd name="T0" fmla="*/ 65 w 84"/>
              <a:gd name="T1" fmla="*/ 0 h 84"/>
              <a:gd name="T2" fmla="*/ 56 w 84"/>
              <a:gd name="T3" fmla="*/ 10 h 84"/>
              <a:gd name="T4" fmla="*/ 46 w 84"/>
              <a:gd name="T5" fmla="*/ 8 h 84"/>
              <a:gd name="T6" fmla="*/ 16 w 84"/>
              <a:gd name="T7" fmla="*/ 38 h 84"/>
              <a:gd name="T8" fmla="*/ 18 w 84"/>
              <a:gd name="T9" fmla="*/ 48 h 84"/>
              <a:gd name="T10" fmla="*/ 1 w 84"/>
              <a:gd name="T11" fmla="*/ 65 h 84"/>
              <a:gd name="T12" fmla="*/ 0 w 84"/>
              <a:gd name="T13" fmla="*/ 66 h 84"/>
              <a:gd name="T14" fmla="*/ 0 w 84"/>
              <a:gd name="T15" fmla="*/ 82 h 84"/>
              <a:gd name="T16" fmla="*/ 2 w 84"/>
              <a:gd name="T17" fmla="*/ 84 h 84"/>
              <a:gd name="T18" fmla="*/ 18 w 84"/>
              <a:gd name="T19" fmla="*/ 84 h 84"/>
              <a:gd name="T20" fmla="*/ 19 w 84"/>
              <a:gd name="T21" fmla="*/ 83 h 84"/>
              <a:gd name="T22" fmla="*/ 36 w 84"/>
              <a:gd name="T23" fmla="*/ 66 h 84"/>
              <a:gd name="T24" fmla="*/ 46 w 84"/>
              <a:gd name="T25" fmla="*/ 68 h 84"/>
              <a:gd name="T26" fmla="*/ 76 w 84"/>
              <a:gd name="T27" fmla="*/ 38 h 84"/>
              <a:gd name="T28" fmla="*/ 74 w 84"/>
              <a:gd name="T29" fmla="*/ 28 h 84"/>
              <a:gd name="T30" fmla="*/ 84 w 84"/>
              <a:gd name="T31" fmla="*/ 19 h 84"/>
              <a:gd name="T32" fmla="*/ 65 w 84"/>
              <a:gd name="T33" fmla="*/ 0 h 84"/>
              <a:gd name="T34" fmla="*/ 14 w 84"/>
              <a:gd name="T35" fmla="*/ 72 h 84"/>
              <a:gd name="T36" fmla="*/ 12 w 84"/>
              <a:gd name="T37" fmla="*/ 70 h 84"/>
              <a:gd name="T38" fmla="*/ 14 w 84"/>
              <a:gd name="T39" fmla="*/ 68 h 84"/>
              <a:gd name="T40" fmla="*/ 16 w 84"/>
              <a:gd name="T41" fmla="*/ 70 h 84"/>
              <a:gd name="T42" fmla="*/ 14 w 84"/>
              <a:gd name="T43" fmla="*/ 72 h 84"/>
              <a:gd name="T44" fmla="*/ 20 w 84"/>
              <a:gd name="T45" fmla="*/ 66 h 84"/>
              <a:gd name="T46" fmla="*/ 18 w 84"/>
              <a:gd name="T47" fmla="*/ 64 h 84"/>
              <a:gd name="T48" fmla="*/ 20 w 84"/>
              <a:gd name="T49" fmla="*/ 62 h 84"/>
              <a:gd name="T50" fmla="*/ 22 w 84"/>
              <a:gd name="T51" fmla="*/ 64 h 84"/>
              <a:gd name="T52" fmla="*/ 20 w 84"/>
              <a:gd name="T53" fmla="*/ 66 h 84"/>
              <a:gd name="T54" fmla="*/ 46 w 84"/>
              <a:gd name="T55" fmla="*/ 64 h 84"/>
              <a:gd name="T56" fmla="*/ 20 w 84"/>
              <a:gd name="T57" fmla="*/ 38 h 84"/>
              <a:gd name="T58" fmla="*/ 46 w 84"/>
              <a:gd name="T59" fmla="*/ 12 h 84"/>
              <a:gd name="T60" fmla="*/ 72 w 84"/>
              <a:gd name="T61" fmla="*/ 38 h 84"/>
              <a:gd name="T62" fmla="*/ 46 w 84"/>
              <a:gd name="T63" fmla="*/ 6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" h="84">
                <a:moveTo>
                  <a:pt x="65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49" y="8"/>
                  <a:pt x="46" y="8"/>
                </a:cubicBezTo>
                <a:cubicBezTo>
                  <a:pt x="29" y="8"/>
                  <a:pt x="16" y="21"/>
                  <a:pt x="16" y="38"/>
                </a:cubicBezTo>
                <a:cubicBezTo>
                  <a:pt x="16" y="41"/>
                  <a:pt x="17" y="45"/>
                  <a:pt x="18" y="48"/>
                </a:cubicBezTo>
                <a:cubicBezTo>
                  <a:pt x="1" y="65"/>
                  <a:pt x="1" y="65"/>
                  <a:pt x="1" y="65"/>
                </a:cubicBezTo>
                <a:cubicBezTo>
                  <a:pt x="0" y="65"/>
                  <a:pt x="0" y="65"/>
                  <a:pt x="0" y="6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1" y="84"/>
                  <a:pt x="2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4"/>
                  <a:pt x="19" y="84"/>
                  <a:pt x="19" y="83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7"/>
                  <a:pt x="43" y="68"/>
                  <a:pt x="46" y="68"/>
                </a:cubicBezTo>
                <a:cubicBezTo>
                  <a:pt x="63" y="68"/>
                  <a:pt x="76" y="55"/>
                  <a:pt x="76" y="38"/>
                </a:cubicBezTo>
                <a:cubicBezTo>
                  <a:pt x="76" y="35"/>
                  <a:pt x="75" y="31"/>
                  <a:pt x="74" y="28"/>
                </a:cubicBezTo>
                <a:cubicBezTo>
                  <a:pt x="84" y="19"/>
                  <a:pt x="84" y="19"/>
                  <a:pt x="84" y="19"/>
                </a:cubicBezTo>
                <a:lnTo>
                  <a:pt x="65" y="0"/>
                </a:lnTo>
                <a:close/>
                <a:moveTo>
                  <a:pt x="14" y="72"/>
                </a:moveTo>
                <a:cubicBezTo>
                  <a:pt x="13" y="72"/>
                  <a:pt x="12" y="71"/>
                  <a:pt x="12" y="70"/>
                </a:cubicBezTo>
                <a:cubicBezTo>
                  <a:pt x="12" y="69"/>
                  <a:pt x="13" y="68"/>
                  <a:pt x="14" y="68"/>
                </a:cubicBezTo>
                <a:cubicBezTo>
                  <a:pt x="15" y="68"/>
                  <a:pt x="16" y="69"/>
                  <a:pt x="16" y="70"/>
                </a:cubicBezTo>
                <a:cubicBezTo>
                  <a:pt x="16" y="71"/>
                  <a:pt x="15" y="72"/>
                  <a:pt x="14" y="72"/>
                </a:cubicBezTo>
                <a:close/>
                <a:moveTo>
                  <a:pt x="20" y="66"/>
                </a:moveTo>
                <a:cubicBezTo>
                  <a:pt x="19" y="66"/>
                  <a:pt x="18" y="65"/>
                  <a:pt x="18" y="64"/>
                </a:cubicBezTo>
                <a:cubicBezTo>
                  <a:pt x="18" y="63"/>
                  <a:pt x="19" y="62"/>
                  <a:pt x="20" y="62"/>
                </a:cubicBezTo>
                <a:cubicBezTo>
                  <a:pt x="21" y="62"/>
                  <a:pt x="22" y="63"/>
                  <a:pt x="22" y="64"/>
                </a:cubicBezTo>
                <a:cubicBezTo>
                  <a:pt x="22" y="65"/>
                  <a:pt x="21" y="66"/>
                  <a:pt x="20" y="66"/>
                </a:cubicBezTo>
                <a:close/>
                <a:moveTo>
                  <a:pt x="46" y="64"/>
                </a:moveTo>
                <a:cubicBezTo>
                  <a:pt x="32" y="64"/>
                  <a:pt x="20" y="52"/>
                  <a:pt x="20" y="38"/>
                </a:cubicBezTo>
                <a:cubicBezTo>
                  <a:pt x="20" y="24"/>
                  <a:pt x="32" y="12"/>
                  <a:pt x="46" y="12"/>
                </a:cubicBezTo>
                <a:cubicBezTo>
                  <a:pt x="60" y="12"/>
                  <a:pt x="72" y="24"/>
                  <a:pt x="72" y="38"/>
                </a:cubicBezTo>
                <a:cubicBezTo>
                  <a:pt x="72" y="52"/>
                  <a:pt x="60" y="64"/>
                  <a:pt x="46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399"/>
          </a:p>
        </p:txBody>
      </p: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 flipH="1" flipV="1">
            <a:off x="9409940" y="508589"/>
            <a:ext cx="38218" cy="59035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3503856" y="2811478"/>
            <a:ext cx="5181113" cy="192004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DESCRIPCIÓN</a:t>
            </a:r>
          </a:p>
          <a:p>
            <a:pPr algn="just"/>
            <a:r>
              <a:rPr lang="es-NI" sz="1400" dirty="0"/>
              <a:t>la Ventanilla tiene por objeto el reducir el número de interacciones entre el solicitante y cada una de las 9 instituciones estatales que participan en los trámites previos para la emisión de una licencia de construcción. Plantea un punto central de información al usuario a través de la creación de un expediente único y una plataforma digital para la gestión del mismo. El objetivo será contar con un proceso descentralizado, automatizado y ágil que permita mejorar los indicadores internacionales de  competitividad y facilitación de negocios. </a:t>
            </a:r>
            <a:endParaRPr lang="es-GT" sz="1400" dirty="0"/>
          </a:p>
          <a:p>
            <a:pPr algn="just"/>
            <a:endParaRPr lang="es-GT" sz="1400" dirty="0"/>
          </a:p>
          <a:p>
            <a:pPr algn="just"/>
            <a:r>
              <a:rPr lang="es-NI" sz="1400" dirty="0"/>
              <a:t> </a:t>
            </a:r>
            <a:endParaRPr lang="es-GT" sz="1400" dirty="0"/>
          </a:p>
          <a:p>
            <a:pPr algn="just"/>
            <a:endParaRPr lang="en-US" sz="14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3358109" y="2515438"/>
            <a:ext cx="5603174" cy="20832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2399"/>
          </a:p>
        </p:txBody>
      </p:sp>
      <p:sp>
        <p:nvSpPr>
          <p:cNvPr id="139" name="Oval 135"/>
          <p:cNvSpPr/>
          <p:nvPr/>
        </p:nvSpPr>
        <p:spPr>
          <a:xfrm>
            <a:off x="676704" y="1098321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8" name="Oval 135"/>
          <p:cNvSpPr/>
          <p:nvPr/>
        </p:nvSpPr>
        <p:spPr>
          <a:xfrm>
            <a:off x="682883" y="1570435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Oval 135"/>
          <p:cNvSpPr/>
          <p:nvPr/>
        </p:nvSpPr>
        <p:spPr>
          <a:xfrm>
            <a:off x="666343" y="2745376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Oval 135"/>
          <p:cNvSpPr/>
          <p:nvPr/>
        </p:nvSpPr>
        <p:spPr>
          <a:xfrm>
            <a:off x="622880" y="5049633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TextBox 90"/>
          <p:cNvSpPr txBox="1"/>
          <p:nvPr/>
        </p:nvSpPr>
        <p:spPr>
          <a:xfrm>
            <a:off x="825138" y="5862502"/>
            <a:ext cx="2532969" cy="807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GT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Instituciones públicas y privadas beneficiadas con propuestas de proyectos y automatización de sus procesos para la mejora en el  clima de negocios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82" name="Freeform: Shape 44">
            <a:extLst>
              <a:ext uri="{FF2B5EF4-FFF2-40B4-BE49-F238E27FC236}">
                <a16:creationId xmlns:a16="http://schemas.microsoft.com/office/drawing/2014/main" id="{B445C58A-7039-4579-852F-42244BE24AB8}"/>
              </a:ext>
            </a:extLst>
          </p:cNvPr>
          <p:cNvSpPr/>
          <p:nvPr/>
        </p:nvSpPr>
        <p:spPr>
          <a:xfrm>
            <a:off x="189756" y="5409671"/>
            <a:ext cx="2742056" cy="452831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vert="horz" wrap="square" lIns="252000" tIns="45720" rIns="91440" bIns="180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Producto</a:t>
            </a: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/</a:t>
            </a:r>
            <a:r>
              <a:rPr lang="en-US" sz="14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subproducto</a:t>
            </a:r>
            <a:endParaRPr lang="en-US" sz="1400" b="1" dirty="0">
              <a:solidFill>
                <a:schemeClr val="accent4">
                  <a:lumMod val="20000"/>
                  <a:lumOff val="8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83" name="Oval 135"/>
          <p:cNvSpPr/>
          <p:nvPr/>
        </p:nvSpPr>
        <p:spPr>
          <a:xfrm>
            <a:off x="586836" y="6093760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3503857" y="386057"/>
            <a:ext cx="5181113" cy="5226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IV. Proyectos Estratégicos</a:t>
            </a:r>
            <a:endParaRPr lang="en-US" sz="2000" dirty="0"/>
          </a:p>
        </p:txBody>
      </p:sp>
      <p:grpSp>
        <p:nvGrpSpPr>
          <p:cNvPr id="192" name="Group 3">
            <a:extLst>
              <a:ext uri="{FF2B5EF4-FFF2-40B4-BE49-F238E27FC236}">
                <a16:creationId xmlns:a16="http://schemas.microsoft.com/office/drawing/2014/main" id="{DB3D41A9-A874-4198-92E2-BF9FFA2BEB4C}"/>
              </a:ext>
            </a:extLst>
          </p:cNvPr>
          <p:cNvGrpSpPr/>
          <p:nvPr/>
        </p:nvGrpSpPr>
        <p:grpSpPr>
          <a:xfrm>
            <a:off x="9667139" y="2969279"/>
            <a:ext cx="531729" cy="531729"/>
            <a:chOff x="1060566" y="1943691"/>
            <a:chExt cx="531730" cy="531730"/>
          </a:xfrm>
        </p:grpSpPr>
        <p:sp>
          <p:nvSpPr>
            <p:cNvPr id="193" name="Oval 193">
              <a:extLst>
                <a:ext uri="{FF2B5EF4-FFF2-40B4-BE49-F238E27FC236}">
                  <a16:creationId xmlns:a16="http://schemas.microsoft.com/office/drawing/2014/main" id="{6AB737CD-69F1-4F41-A636-435FC3EB25C0}"/>
                </a:ext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grpSp>
          <p:nvGrpSpPr>
            <p:cNvPr id="194" name="Group 194">
              <a:extLst>
                <a:ext uri="{FF2B5EF4-FFF2-40B4-BE49-F238E27FC236}">
                  <a16:creationId xmlns:a16="http://schemas.microsoft.com/office/drawing/2014/main" id="{58CF0266-3813-4A5C-93C7-7C7A51683CAE}"/>
                </a:ext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5" name="Freeform 6">
                <a:extLst>
                  <a:ext uri="{FF2B5EF4-FFF2-40B4-BE49-F238E27FC236}">
                    <a16:creationId xmlns:a16="http://schemas.microsoft.com/office/drawing/2014/main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6" name="Freeform 7">
                <a:extLst>
                  <a:ext uri="{FF2B5EF4-FFF2-40B4-BE49-F238E27FC236}">
                    <a16:creationId xmlns:a16="http://schemas.microsoft.com/office/drawing/2014/main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7" name="Freeform 8">
                <a:extLst>
                  <a:ext uri="{FF2B5EF4-FFF2-40B4-BE49-F238E27FC236}">
                    <a16:creationId xmlns:a16="http://schemas.microsoft.com/office/drawing/2014/main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8" name="Freeform 9">
                <a:extLst>
                  <a:ext uri="{FF2B5EF4-FFF2-40B4-BE49-F238E27FC236}">
                    <a16:creationId xmlns:a16="http://schemas.microsoft.com/office/drawing/2014/main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</p:grpSp>
      </p:grpSp>
      <p:grpSp>
        <p:nvGrpSpPr>
          <p:cNvPr id="206" name="Group 298">
            <a:extLst>
              <a:ext uri="{FF2B5EF4-FFF2-40B4-BE49-F238E27FC236}">
                <a16:creationId xmlns:a16="http://schemas.microsoft.com/office/drawing/2014/main" id="{A5C91CD4-542D-49E6-A605-64D1D2B33A42}"/>
              </a:ext>
            </a:extLst>
          </p:cNvPr>
          <p:cNvGrpSpPr/>
          <p:nvPr/>
        </p:nvGrpSpPr>
        <p:grpSpPr>
          <a:xfrm>
            <a:off x="9589844" y="4912940"/>
            <a:ext cx="2577703" cy="320155"/>
            <a:chOff x="9062519" y="1142200"/>
            <a:chExt cx="2577703" cy="320154"/>
          </a:xfrm>
        </p:grpSpPr>
        <p:grpSp>
          <p:nvGrpSpPr>
            <p:cNvPr id="207" name="Group 283">
              <a:extLst>
                <a:ext uri="{FF2B5EF4-FFF2-40B4-BE49-F238E27FC236}">
                  <a16:creationId xmlns:a16="http://schemas.microsoft.com/office/drawing/2014/main" id="{79D5D393-9AEC-467A-8182-6C37FFD147E4}"/>
                </a:ext>
              </a:extLst>
            </p:cNvPr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209" name="Freeform 55">
                <a:extLst>
                  <a:ext uri="{FF2B5EF4-FFF2-40B4-BE49-F238E27FC236}">
                    <a16:creationId xmlns:a16="http://schemas.microsoft.com/office/drawing/2014/main" id="{21C121FE-7A5B-4EA1-AF77-585C83B1B6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0" name="Freeform 56">
                <a:extLst>
                  <a:ext uri="{FF2B5EF4-FFF2-40B4-BE49-F238E27FC236}">
                    <a16:creationId xmlns:a16="http://schemas.microsoft.com/office/drawing/2014/main" id="{01578422-F87F-406F-B6A9-25C85F90B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1" name="Freeform 57">
                <a:extLst>
                  <a:ext uri="{FF2B5EF4-FFF2-40B4-BE49-F238E27FC236}">
                    <a16:creationId xmlns:a16="http://schemas.microsoft.com/office/drawing/2014/main" id="{0D2314F3-8016-4B68-BF40-DF10C8C0F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2" name="Freeform 58">
                <a:extLst>
                  <a:ext uri="{FF2B5EF4-FFF2-40B4-BE49-F238E27FC236}">
                    <a16:creationId xmlns:a16="http://schemas.microsoft.com/office/drawing/2014/main" id="{AD51CE9C-2A1E-4B54-814C-DC2E9F888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3" name="Freeform 59">
                <a:extLst>
                  <a:ext uri="{FF2B5EF4-FFF2-40B4-BE49-F238E27FC236}">
                    <a16:creationId xmlns:a16="http://schemas.microsoft.com/office/drawing/2014/main" id="{6B5BBFC3-043D-4CFC-B0E5-1244A074F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p:grpSp>
        <p:sp>
          <p:nvSpPr>
            <p:cNvPr id="208" name="TextBox 289">
              <a:extLst>
                <a:ext uri="{FF2B5EF4-FFF2-40B4-BE49-F238E27FC236}">
                  <a16:creationId xmlns:a16="http://schemas.microsoft.com/office/drawing/2014/main" id="{A5B21903-AAD7-43A8-90BF-40FE5DF4CBE2}"/>
                </a:ext>
              </a:extLst>
            </p:cNvPr>
            <p:cNvSpPr txBox="1"/>
            <p:nvPr/>
          </p:nvSpPr>
          <p:spPr>
            <a:xfrm>
              <a:off x="9483879" y="1194554"/>
              <a:ext cx="2156343" cy="246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Fecha de Inicio </a:t>
              </a:r>
            </a:p>
          </p:txBody>
        </p:sp>
      </p:grpSp>
      <p:sp>
        <p:nvSpPr>
          <p:cNvPr id="214" name="TextBox 201">
            <a:extLst>
              <a:ext uri="{FF2B5EF4-FFF2-40B4-BE49-F238E27FC236}">
                <a16:creationId xmlns:a16="http://schemas.microsoft.com/office/drawing/2014/main" id="{E568BBC2-CB29-4BC7-9E54-92644BCCE1BD}"/>
              </a:ext>
            </a:extLst>
          </p:cNvPr>
          <p:cNvSpPr txBox="1"/>
          <p:nvPr/>
        </p:nvSpPr>
        <p:spPr>
          <a:xfrm>
            <a:off x="9587879" y="5473042"/>
            <a:ext cx="24910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2000" dirty="0">
                <a:solidFill>
                  <a:schemeClr val="accent2"/>
                </a:solidFill>
              </a:rPr>
              <a:t>enero 2018</a:t>
            </a:r>
          </a:p>
        </p:txBody>
      </p:sp>
      <p:sp>
        <p:nvSpPr>
          <p:cNvPr id="92" name="TextBox 86"/>
          <p:cNvSpPr txBox="1"/>
          <p:nvPr/>
        </p:nvSpPr>
        <p:spPr>
          <a:xfrm>
            <a:off x="914652" y="3069540"/>
            <a:ext cx="21554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Nuevas  Empresas</a:t>
            </a:r>
          </a:p>
        </p:txBody>
      </p:sp>
      <p:sp>
        <p:nvSpPr>
          <p:cNvPr id="94" name="Oval 135"/>
          <p:cNvSpPr/>
          <p:nvPr/>
        </p:nvSpPr>
        <p:spPr>
          <a:xfrm>
            <a:off x="657848" y="3120693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10198868" y="2913788"/>
            <a:ext cx="18800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GT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Impacto Social Estimado </a:t>
            </a:r>
          </a:p>
          <a:p>
            <a:pPr algn="just"/>
            <a:r>
              <a:rPr lang="es-GT" sz="1400" dirty="0"/>
              <a:t> </a:t>
            </a:r>
          </a:p>
          <a:p>
            <a:pPr algn="just"/>
            <a:r>
              <a:rPr lang="es-GT" sz="1400" b="1" dirty="0"/>
              <a:t>De 399 días  actuales de tramite se propone reducir a 140 días en promedio con esta ventanilla</a:t>
            </a:r>
          </a:p>
        </p:txBody>
      </p:sp>
    </p:spTree>
    <p:extLst>
      <p:ext uri="{BB962C8B-B14F-4D97-AF65-F5344CB8AC3E}">
        <p14:creationId xmlns:p14="http://schemas.microsoft.com/office/powerpoint/2010/main" val="290129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8430F1F-B2B8-4057-8B9A-C4C05754F266}"/>
              </a:ext>
            </a:extLst>
          </p:cNvPr>
          <p:cNvSpPr/>
          <p:nvPr/>
        </p:nvSpPr>
        <p:spPr>
          <a:xfrm>
            <a:off x="117749" y="441119"/>
            <a:ext cx="3096345" cy="6048672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99ED10-924A-4ED5-804F-B04CD85D6640}"/>
              </a:ext>
            </a:extLst>
          </p:cNvPr>
          <p:cNvGrpSpPr/>
          <p:nvPr/>
        </p:nvGrpSpPr>
        <p:grpSpPr>
          <a:xfrm>
            <a:off x="225064" y="513086"/>
            <a:ext cx="2859460" cy="4598587"/>
            <a:chOff x="374963" y="1057178"/>
            <a:chExt cx="2365913" cy="446262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12B17D2-FAF7-48D2-97AA-420AF6DA83DE}"/>
                </a:ext>
              </a:extLst>
            </p:cNvPr>
            <p:cNvGrpSpPr/>
            <p:nvPr/>
          </p:nvGrpSpPr>
          <p:grpSpPr>
            <a:xfrm>
              <a:off x="418793" y="1057178"/>
              <a:ext cx="2268774" cy="1359358"/>
              <a:chOff x="418793" y="760516"/>
              <a:chExt cx="2268774" cy="1359358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A8C8970-70D4-4C80-9166-F37DCA1AAFFD}"/>
                  </a:ext>
                </a:extLst>
              </p:cNvPr>
              <p:cNvGrpSpPr/>
              <p:nvPr/>
            </p:nvGrpSpPr>
            <p:grpSpPr>
              <a:xfrm>
                <a:off x="948144" y="1240599"/>
                <a:ext cx="1598000" cy="879275"/>
                <a:chOff x="850830" y="1784040"/>
                <a:chExt cx="1598000" cy="879275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860169" y="1784040"/>
                  <a:ext cx="1579322" cy="4181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Desarrollo Rural Integral</a:t>
                  </a: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850830" y="2245168"/>
                  <a:ext cx="1598000" cy="4181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Desarrollo territorial local</a:t>
                  </a:r>
                </a:p>
              </p:txBody>
            </p:sp>
          </p:grp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2B0D82B-B36E-49C0-AB3B-425AADE30200}"/>
                  </a:ext>
                </a:extLst>
              </p:cNvPr>
              <p:cNvSpPr/>
              <p:nvPr/>
            </p:nvSpPr>
            <p:spPr>
              <a:xfrm>
                <a:off x="418793" y="760516"/>
                <a:ext cx="2268774" cy="527152"/>
              </a:xfrm>
              <a:custGeom>
                <a:avLst/>
                <a:gdLst>
                  <a:gd name="connsiteX0" fmla="*/ 0 w 2980403"/>
                  <a:gd name="connsiteY0" fmla="*/ 207160 h 567531"/>
                  <a:gd name="connsiteX1" fmla="*/ 0 w 2980403"/>
                  <a:gd name="connsiteY1" fmla="*/ 207161 h 567531"/>
                  <a:gd name="connsiteX2" fmla="*/ 0 w 2980403"/>
                  <a:gd name="connsiteY2" fmla="*/ 207161 h 567531"/>
                  <a:gd name="connsiteX3" fmla="*/ 207161 w 2980403"/>
                  <a:gd name="connsiteY3" fmla="*/ 0 h 567531"/>
                  <a:gd name="connsiteX4" fmla="*/ 2773242 w 2980403"/>
                  <a:gd name="connsiteY4" fmla="*/ 0 h 567531"/>
                  <a:gd name="connsiteX5" fmla="*/ 2980403 w 2980403"/>
                  <a:gd name="connsiteY5" fmla="*/ 207161 h 567531"/>
                  <a:gd name="connsiteX6" fmla="*/ 2980402 w 2980403"/>
                  <a:gd name="connsiteY6" fmla="*/ 207161 h 567531"/>
                  <a:gd name="connsiteX7" fmla="*/ 2773241 w 2980403"/>
                  <a:gd name="connsiteY7" fmla="*/ 414322 h 567531"/>
                  <a:gd name="connsiteX8" fmla="*/ 1673312 w 2980403"/>
                  <a:gd name="connsiteY8" fmla="*/ 414322 h 567531"/>
                  <a:gd name="connsiteX9" fmla="*/ 1490202 w 2980403"/>
                  <a:gd name="connsiteY9" fmla="*/ 567531 h 567531"/>
                  <a:gd name="connsiteX10" fmla="*/ 1307091 w 2980403"/>
                  <a:gd name="connsiteY10" fmla="*/ 414322 h 567531"/>
                  <a:gd name="connsiteX11" fmla="*/ 207161 w 2980403"/>
                  <a:gd name="connsiteY11" fmla="*/ 414321 h 567531"/>
                  <a:gd name="connsiteX12" fmla="*/ 16280 w 2980403"/>
                  <a:gd name="connsiteY12" fmla="*/ 287797 h 567531"/>
                  <a:gd name="connsiteX13" fmla="*/ 0 w 2980403"/>
                  <a:gd name="connsiteY13" fmla="*/ 207161 h 567531"/>
                  <a:gd name="connsiteX14" fmla="*/ 16280 w 2980403"/>
                  <a:gd name="connsiteY14" fmla="*/ 126525 h 567531"/>
                  <a:gd name="connsiteX15" fmla="*/ 207161 w 2980403"/>
                  <a:gd name="connsiteY15" fmla="*/ 0 h 56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80403" h="567531">
                    <a:moveTo>
                      <a:pt x="0" y="207160"/>
                    </a:moveTo>
                    <a:lnTo>
                      <a:pt x="0" y="207161"/>
                    </a:lnTo>
                    <a:lnTo>
                      <a:pt x="0" y="207161"/>
                    </a:lnTo>
                    <a:close/>
                    <a:moveTo>
                      <a:pt x="207161" y="0"/>
                    </a:moveTo>
                    <a:lnTo>
                      <a:pt x="2773242" y="0"/>
                    </a:lnTo>
                    <a:cubicBezTo>
                      <a:pt x="2887654" y="0"/>
                      <a:pt x="2980403" y="92749"/>
                      <a:pt x="2980403" y="207161"/>
                    </a:cubicBezTo>
                    <a:lnTo>
                      <a:pt x="2980402" y="207161"/>
                    </a:lnTo>
                    <a:cubicBezTo>
                      <a:pt x="2980402" y="321573"/>
                      <a:pt x="2887653" y="414322"/>
                      <a:pt x="2773241" y="414322"/>
                    </a:cubicBezTo>
                    <a:lnTo>
                      <a:pt x="1673312" y="414322"/>
                    </a:lnTo>
                    <a:lnTo>
                      <a:pt x="1490202" y="567531"/>
                    </a:lnTo>
                    <a:lnTo>
                      <a:pt x="1307091" y="414322"/>
                    </a:lnTo>
                    <a:lnTo>
                      <a:pt x="207161" y="414321"/>
                    </a:lnTo>
                    <a:cubicBezTo>
                      <a:pt x="121352" y="414321"/>
                      <a:pt x="47728" y="362150"/>
                      <a:pt x="16280" y="287797"/>
                    </a:cubicBezTo>
                    <a:lnTo>
                      <a:pt x="0" y="207161"/>
                    </a:lnTo>
                    <a:lnTo>
                      <a:pt x="16280" y="126525"/>
                    </a:lnTo>
                    <a:cubicBezTo>
                      <a:pt x="47728" y="52171"/>
                      <a:pt x="121352" y="0"/>
                      <a:pt x="20716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20000"/>
                  </a:prstClr>
                </a:innerShdw>
              </a:effectLst>
              <a:extLst/>
            </p:spPr>
            <p:txBody>
              <a:bodyPr vert="horz" wrap="square" lIns="252000" tIns="45720" rIns="91440" bIns="18000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Prioridad Estratégica K’ATUN 2032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D5AC02-6ADB-4989-B27F-540305DD8A5F}"/>
                </a:ext>
              </a:extLst>
            </p:cNvPr>
            <p:cNvGrpSpPr/>
            <p:nvPr/>
          </p:nvGrpSpPr>
          <p:grpSpPr>
            <a:xfrm>
              <a:off x="433136" y="2558184"/>
              <a:ext cx="2307740" cy="970850"/>
              <a:chOff x="433136" y="2307203"/>
              <a:chExt cx="2307740" cy="97085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957482" y="2859906"/>
                <a:ext cx="1783394" cy="4181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Transparencia y Gobierno Abierto</a:t>
                </a: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C7173C3-8810-4030-B08B-66DEA5D71564}"/>
                  </a:ext>
                </a:extLst>
              </p:cNvPr>
              <p:cNvSpPr/>
              <p:nvPr/>
            </p:nvSpPr>
            <p:spPr>
              <a:xfrm>
                <a:off x="433136" y="2307203"/>
                <a:ext cx="2210601" cy="439442"/>
              </a:xfrm>
              <a:custGeom>
                <a:avLst/>
                <a:gdLst>
                  <a:gd name="connsiteX0" fmla="*/ 0 w 2980403"/>
                  <a:gd name="connsiteY0" fmla="*/ 207160 h 567531"/>
                  <a:gd name="connsiteX1" fmla="*/ 0 w 2980403"/>
                  <a:gd name="connsiteY1" fmla="*/ 207161 h 567531"/>
                  <a:gd name="connsiteX2" fmla="*/ 0 w 2980403"/>
                  <a:gd name="connsiteY2" fmla="*/ 207161 h 567531"/>
                  <a:gd name="connsiteX3" fmla="*/ 207161 w 2980403"/>
                  <a:gd name="connsiteY3" fmla="*/ 0 h 567531"/>
                  <a:gd name="connsiteX4" fmla="*/ 2773242 w 2980403"/>
                  <a:gd name="connsiteY4" fmla="*/ 0 h 567531"/>
                  <a:gd name="connsiteX5" fmla="*/ 2980403 w 2980403"/>
                  <a:gd name="connsiteY5" fmla="*/ 207161 h 567531"/>
                  <a:gd name="connsiteX6" fmla="*/ 2980402 w 2980403"/>
                  <a:gd name="connsiteY6" fmla="*/ 207161 h 567531"/>
                  <a:gd name="connsiteX7" fmla="*/ 2773241 w 2980403"/>
                  <a:gd name="connsiteY7" fmla="*/ 414322 h 567531"/>
                  <a:gd name="connsiteX8" fmla="*/ 1673312 w 2980403"/>
                  <a:gd name="connsiteY8" fmla="*/ 414322 h 567531"/>
                  <a:gd name="connsiteX9" fmla="*/ 1490202 w 2980403"/>
                  <a:gd name="connsiteY9" fmla="*/ 567531 h 567531"/>
                  <a:gd name="connsiteX10" fmla="*/ 1307091 w 2980403"/>
                  <a:gd name="connsiteY10" fmla="*/ 414322 h 567531"/>
                  <a:gd name="connsiteX11" fmla="*/ 207161 w 2980403"/>
                  <a:gd name="connsiteY11" fmla="*/ 414321 h 567531"/>
                  <a:gd name="connsiteX12" fmla="*/ 16280 w 2980403"/>
                  <a:gd name="connsiteY12" fmla="*/ 287797 h 567531"/>
                  <a:gd name="connsiteX13" fmla="*/ 0 w 2980403"/>
                  <a:gd name="connsiteY13" fmla="*/ 207161 h 567531"/>
                  <a:gd name="connsiteX14" fmla="*/ 16280 w 2980403"/>
                  <a:gd name="connsiteY14" fmla="*/ 126525 h 567531"/>
                  <a:gd name="connsiteX15" fmla="*/ 207161 w 2980403"/>
                  <a:gd name="connsiteY15" fmla="*/ 0 h 56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80403" h="567531">
                    <a:moveTo>
                      <a:pt x="0" y="207160"/>
                    </a:moveTo>
                    <a:lnTo>
                      <a:pt x="0" y="207161"/>
                    </a:lnTo>
                    <a:lnTo>
                      <a:pt x="0" y="207161"/>
                    </a:lnTo>
                    <a:close/>
                    <a:moveTo>
                      <a:pt x="207161" y="0"/>
                    </a:moveTo>
                    <a:lnTo>
                      <a:pt x="2773242" y="0"/>
                    </a:lnTo>
                    <a:cubicBezTo>
                      <a:pt x="2887654" y="0"/>
                      <a:pt x="2980403" y="92749"/>
                      <a:pt x="2980403" y="207161"/>
                    </a:cubicBezTo>
                    <a:lnTo>
                      <a:pt x="2980402" y="207161"/>
                    </a:lnTo>
                    <a:cubicBezTo>
                      <a:pt x="2980402" y="321573"/>
                      <a:pt x="2887653" y="414322"/>
                      <a:pt x="2773241" y="414322"/>
                    </a:cubicBezTo>
                    <a:lnTo>
                      <a:pt x="1673312" y="414322"/>
                    </a:lnTo>
                    <a:lnTo>
                      <a:pt x="1490202" y="567531"/>
                    </a:lnTo>
                    <a:lnTo>
                      <a:pt x="1307091" y="414322"/>
                    </a:lnTo>
                    <a:lnTo>
                      <a:pt x="207161" y="414321"/>
                    </a:lnTo>
                    <a:cubicBezTo>
                      <a:pt x="121352" y="414321"/>
                      <a:pt x="47728" y="362150"/>
                      <a:pt x="16280" y="287797"/>
                    </a:cubicBezTo>
                    <a:lnTo>
                      <a:pt x="0" y="207161"/>
                    </a:lnTo>
                    <a:lnTo>
                      <a:pt x="16280" y="126525"/>
                    </a:lnTo>
                    <a:cubicBezTo>
                      <a:pt x="47728" y="52171"/>
                      <a:pt x="121352" y="0"/>
                      <a:pt x="20716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20000"/>
                  </a:prstClr>
                </a:innerShdw>
              </a:effectLst>
              <a:extLst/>
            </p:spPr>
            <p:txBody>
              <a:bodyPr vert="horz" wrap="square" lIns="252000" tIns="45720" rIns="91440" bIns="18000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Prioridad Presidencial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0FB533-8946-49CE-B8F9-E04C188A4CC9}"/>
                </a:ext>
              </a:extLst>
            </p:cNvPr>
            <p:cNvGrpSpPr/>
            <p:nvPr/>
          </p:nvGrpSpPr>
          <p:grpSpPr>
            <a:xfrm>
              <a:off x="374963" y="4891451"/>
              <a:ext cx="2360417" cy="628347"/>
              <a:chOff x="374963" y="4686152"/>
              <a:chExt cx="2360417" cy="628347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900678" y="5105425"/>
                <a:ext cx="1834702" cy="209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Actividades Centrales</a:t>
                </a: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445C58A-7039-4579-852F-42244BE24AB8}"/>
                  </a:ext>
                </a:extLst>
              </p:cNvPr>
              <p:cNvSpPr/>
              <p:nvPr/>
            </p:nvSpPr>
            <p:spPr>
              <a:xfrm>
                <a:off x="374963" y="4686152"/>
                <a:ext cx="2268773" cy="439442"/>
              </a:xfrm>
              <a:custGeom>
                <a:avLst/>
                <a:gdLst>
                  <a:gd name="connsiteX0" fmla="*/ 0 w 2980403"/>
                  <a:gd name="connsiteY0" fmla="*/ 207160 h 567531"/>
                  <a:gd name="connsiteX1" fmla="*/ 0 w 2980403"/>
                  <a:gd name="connsiteY1" fmla="*/ 207161 h 567531"/>
                  <a:gd name="connsiteX2" fmla="*/ 0 w 2980403"/>
                  <a:gd name="connsiteY2" fmla="*/ 207161 h 567531"/>
                  <a:gd name="connsiteX3" fmla="*/ 207161 w 2980403"/>
                  <a:gd name="connsiteY3" fmla="*/ 0 h 567531"/>
                  <a:gd name="connsiteX4" fmla="*/ 2773242 w 2980403"/>
                  <a:gd name="connsiteY4" fmla="*/ 0 h 567531"/>
                  <a:gd name="connsiteX5" fmla="*/ 2980403 w 2980403"/>
                  <a:gd name="connsiteY5" fmla="*/ 207161 h 567531"/>
                  <a:gd name="connsiteX6" fmla="*/ 2980402 w 2980403"/>
                  <a:gd name="connsiteY6" fmla="*/ 207161 h 567531"/>
                  <a:gd name="connsiteX7" fmla="*/ 2773241 w 2980403"/>
                  <a:gd name="connsiteY7" fmla="*/ 414322 h 567531"/>
                  <a:gd name="connsiteX8" fmla="*/ 1673312 w 2980403"/>
                  <a:gd name="connsiteY8" fmla="*/ 414322 h 567531"/>
                  <a:gd name="connsiteX9" fmla="*/ 1490202 w 2980403"/>
                  <a:gd name="connsiteY9" fmla="*/ 567531 h 567531"/>
                  <a:gd name="connsiteX10" fmla="*/ 1307091 w 2980403"/>
                  <a:gd name="connsiteY10" fmla="*/ 414322 h 567531"/>
                  <a:gd name="connsiteX11" fmla="*/ 207161 w 2980403"/>
                  <a:gd name="connsiteY11" fmla="*/ 414321 h 567531"/>
                  <a:gd name="connsiteX12" fmla="*/ 16280 w 2980403"/>
                  <a:gd name="connsiteY12" fmla="*/ 287797 h 567531"/>
                  <a:gd name="connsiteX13" fmla="*/ 0 w 2980403"/>
                  <a:gd name="connsiteY13" fmla="*/ 207161 h 567531"/>
                  <a:gd name="connsiteX14" fmla="*/ 16280 w 2980403"/>
                  <a:gd name="connsiteY14" fmla="*/ 126525 h 567531"/>
                  <a:gd name="connsiteX15" fmla="*/ 207161 w 2980403"/>
                  <a:gd name="connsiteY15" fmla="*/ 0 h 56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80403" h="567531">
                    <a:moveTo>
                      <a:pt x="0" y="207160"/>
                    </a:moveTo>
                    <a:lnTo>
                      <a:pt x="0" y="207161"/>
                    </a:lnTo>
                    <a:lnTo>
                      <a:pt x="0" y="207161"/>
                    </a:lnTo>
                    <a:close/>
                    <a:moveTo>
                      <a:pt x="207161" y="0"/>
                    </a:moveTo>
                    <a:lnTo>
                      <a:pt x="2773242" y="0"/>
                    </a:lnTo>
                    <a:cubicBezTo>
                      <a:pt x="2887654" y="0"/>
                      <a:pt x="2980403" y="92749"/>
                      <a:pt x="2980403" y="207161"/>
                    </a:cubicBezTo>
                    <a:lnTo>
                      <a:pt x="2980402" y="207161"/>
                    </a:lnTo>
                    <a:cubicBezTo>
                      <a:pt x="2980402" y="321573"/>
                      <a:pt x="2887653" y="414322"/>
                      <a:pt x="2773241" y="414322"/>
                    </a:cubicBezTo>
                    <a:lnTo>
                      <a:pt x="1673312" y="414322"/>
                    </a:lnTo>
                    <a:lnTo>
                      <a:pt x="1490202" y="567531"/>
                    </a:lnTo>
                    <a:lnTo>
                      <a:pt x="1307091" y="414322"/>
                    </a:lnTo>
                    <a:lnTo>
                      <a:pt x="207161" y="414321"/>
                    </a:lnTo>
                    <a:cubicBezTo>
                      <a:pt x="121352" y="414321"/>
                      <a:pt x="47728" y="362150"/>
                      <a:pt x="16280" y="287797"/>
                    </a:cubicBezTo>
                    <a:lnTo>
                      <a:pt x="0" y="207161"/>
                    </a:lnTo>
                    <a:lnTo>
                      <a:pt x="16280" y="126525"/>
                    </a:lnTo>
                    <a:cubicBezTo>
                      <a:pt x="47728" y="52171"/>
                      <a:pt x="121352" y="0"/>
                      <a:pt x="20716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20000"/>
                  </a:prstClr>
                </a:innerShdw>
              </a:effectLst>
              <a:extLst/>
            </p:spPr>
            <p:txBody>
              <a:bodyPr vert="horz" wrap="square" lIns="252000" tIns="45720" rIns="91440" bIns="18000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Programa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125" y="1452195"/>
            <a:ext cx="5181113" cy="522664"/>
          </a:xfrm>
        </p:spPr>
        <p:txBody>
          <a:bodyPr/>
          <a:lstStyle/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Modernización del Ministerio de Economía</a:t>
            </a:r>
            <a:endParaRPr lang="es-GT" sz="2000" dirty="0"/>
          </a:p>
        </p:txBody>
      </p:sp>
      <p:sp>
        <p:nvSpPr>
          <p:cNvPr id="112" name="Freeform: Shape 44">
            <a:extLst>
              <a:ext uri="{FF2B5EF4-FFF2-40B4-BE49-F238E27FC236}">
                <a16:creationId xmlns:a16="http://schemas.microsoft.com/office/drawing/2014/main" id="{B445C58A-7039-4579-852F-42244BE24AB8}"/>
              </a:ext>
            </a:extLst>
          </p:cNvPr>
          <p:cNvSpPr/>
          <p:nvPr/>
        </p:nvSpPr>
        <p:spPr>
          <a:xfrm>
            <a:off x="254151" y="3332059"/>
            <a:ext cx="2801286" cy="439442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vert="horz" wrap="square" lIns="252000" tIns="45720" rIns="91440" bIns="180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GT" sz="13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Meta Estratégica de Desarrollo</a:t>
            </a:r>
          </a:p>
        </p:txBody>
      </p:sp>
      <p:sp>
        <p:nvSpPr>
          <p:cNvPr id="115" name="TextBox 81"/>
          <p:cNvSpPr txBox="1"/>
          <p:nvPr/>
        </p:nvSpPr>
        <p:spPr>
          <a:xfrm>
            <a:off x="778500" y="3898666"/>
            <a:ext cx="19347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Eficiencia Institucional </a:t>
            </a:r>
          </a:p>
        </p:txBody>
      </p:sp>
      <p:sp>
        <p:nvSpPr>
          <p:cNvPr id="116" name="Oval 135"/>
          <p:cNvSpPr/>
          <p:nvPr/>
        </p:nvSpPr>
        <p:spPr>
          <a:xfrm>
            <a:off x="550872" y="4005529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TextBox 9">
            <a:extLst>
              <a:ext uri="{FF2B5EF4-FFF2-40B4-BE49-F238E27FC236}">
                <a16:creationId xmlns:a16="http://schemas.microsoft.com/office/drawing/2014/main" id="{0C86ED7C-4700-4DC5-83AE-0DE9E533A95C}"/>
              </a:ext>
            </a:extLst>
          </p:cNvPr>
          <p:cNvSpPr txBox="1"/>
          <p:nvPr/>
        </p:nvSpPr>
        <p:spPr>
          <a:xfrm>
            <a:off x="4352501" y="5155539"/>
            <a:ext cx="143681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DURACIÓN DEL PROYECTO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8" name="TextBox 10">
            <a:extLst>
              <a:ext uri="{FF2B5EF4-FFF2-40B4-BE49-F238E27FC236}">
                <a16:creationId xmlns:a16="http://schemas.microsoft.com/office/drawing/2014/main" id="{FF35B325-975F-4D7A-8A16-43258B494C83}"/>
              </a:ext>
            </a:extLst>
          </p:cNvPr>
          <p:cNvSpPr txBox="1"/>
          <p:nvPr/>
        </p:nvSpPr>
        <p:spPr>
          <a:xfrm>
            <a:off x="3696735" y="5821394"/>
            <a:ext cx="266983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4000" dirty="0">
                <a:solidFill>
                  <a:schemeClr val="accent1"/>
                </a:solidFill>
              </a:rPr>
              <a:t>20 meses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119" name="TextBox 200">
            <a:extLst>
              <a:ext uri="{FF2B5EF4-FFF2-40B4-BE49-F238E27FC236}">
                <a16:creationId xmlns:a16="http://schemas.microsoft.com/office/drawing/2014/main" id="{1E0F72BB-82FC-462B-B324-7356B4FE613C}"/>
              </a:ext>
            </a:extLst>
          </p:cNvPr>
          <p:cNvSpPr txBox="1"/>
          <p:nvPr/>
        </p:nvSpPr>
        <p:spPr>
          <a:xfrm>
            <a:off x="7214728" y="5109986"/>
            <a:ext cx="18320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PRESUPUESTO ESTIMADO (En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Qmill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120" name="TextBox 201">
            <a:extLst>
              <a:ext uri="{FF2B5EF4-FFF2-40B4-BE49-F238E27FC236}">
                <a16:creationId xmlns:a16="http://schemas.microsoft.com/office/drawing/2014/main" id="{E568BBC2-CB29-4BC7-9E54-92644BCCE1BD}"/>
              </a:ext>
            </a:extLst>
          </p:cNvPr>
          <p:cNvSpPr txBox="1"/>
          <p:nvPr/>
        </p:nvSpPr>
        <p:spPr>
          <a:xfrm>
            <a:off x="6526164" y="5859501"/>
            <a:ext cx="24910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3600" dirty="0">
                <a:solidFill>
                  <a:schemeClr val="accent2"/>
                </a:solidFill>
              </a:rPr>
              <a:t>Q 18.0</a:t>
            </a:r>
          </a:p>
        </p:txBody>
      </p:sp>
      <p:grpSp>
        <p:nvGrpSpPr>
          <p:cNvPr id="121" name="Group 3">
            <a:extLst>
              <a:ext uri="{FF2B5EF4-FFF2-40B4-BE49-F238E27FC236}">
                <a16:creationId xmlns:a16="http://schemas.microsoft.com/office/drawing/2014/main" id="{DB3D41A9-A874-4198-92E2-BF9FFA2BEB4C}"/>
              </a:ext>
            </a:extLst>
          </p:cNvPr>
          <p:cNvGrpSpPr/>
          <p:nvPr/>
        </p:nvGrpSpPr>
        <p:grpSpPr>
          <a:xfrm>
            <a:off x="3710009" y="5161731"/>
            <a:ext cx="531729" cy="531729"/>
            <a:chOff x="1060566" y="1943691"/>
            <a:chExt cx="531730" cy="531730"/>
          </a:xfrm>
        </p:grpSpPr>
        <p:sp>
          <p:nvSpPr>
            <p:cNvPr id="122" name="Oval 193">
              <a:extLst>
                <a:ext uri="{FF2B5EF4-FFF2-40B4-BE49-F238E27FC236}">
                  <a16:creationId xmlns:a16="http://schemas.microsoft.com/office/drawing/2014/main" id="{6AB737CD-69F1-4F41-A636-435FC3EB25C0}"/>
                </a:ext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grpSp>
          <p:nvGrpSpPr>
            <p:cNvPr id="123" name="Group 194">
              <a:extLst>
                <a:ext uri="{FF2B5EF4-FFF2-40B4-BE49-F238E27FC236}">
                  <a16:creationId xmlns:a16="http://schemas.microsoft.com/office/drawing/2014/main" id="{58CF0266-3813-4A5C-93C7-7C7A51683CAE}"/>
                </a:ext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24" name="Freeform 6">
                <a:extLst>
                  <a:ext uri="{FF2B5EF4-FFF2-40B4-BE49-F238E27FC236}">
                    <a16:creationId xmlns:a16="http://schemas.microsoft.com/office/drawing/2014/main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25" name="Freeform 7">
                <a:extLst>
                  <a:ext uri="{FF2B5EF4-FFF2-40B4-BE49-F238E27FC236}">
                    <a16:creationId xmlns:a16="http://schemas.microsoft.com/office/drawing/2014/main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26" name="Freeform 8">
                <a:extLst>
                  <a:ext uri="{FF2B5EF4-FFF2-40B4-BE49-F238E27FC236}">
                    <a16:creationId xmlns:a16="http://schemas.microsoft.com/office/drawing/2014/main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27" name="Freeform 9">
                <a:extLst>
                  <a:ext uri="{FF2B5EF4-FFF2-40B4-BE49-F238E27FC236}">
                    <a16:creationId xmlns:a16="http://schemas.microsoft.com/office/drawing/2014/main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</p:grpSp>
      </p:grpSp>
      <p:grpSp>
        <p:nvGrpSpPr>
          <p:cNvPr id="128" name="Group 258">
            <a:extLst>
              <a:ext uri="{FF2B5EF4-FFF2-40B4-BE49-F238E27FC236}">
                <a16:creationId xmlns:a16="http://schemas.microsoft.com/office/drawing/2014/main" id="{8DB55838-BAFC-4046-A6FC-5FD18BDBE840}"/>
              </a:ext>
            </a:extLst>
          </p:cNvPr>
          <p:cNvGrpSpPr/>
          <p:nvPr/>
        </p:nvGrpSpPr>
        <p:grpSpPr>
          <a:xfrm>
            <a:off x="6526164" y="5115730"/>
            <a:ext cx="531729" cy="531729"/>
            <a:chOff x="4469581" y="499171"/>
            <a:chExt cx="531730" cy="531730"/>
          </a:xfrm>
        </p:grpSpPr>
        <p:sp>
          <p:nvSpPr>
            <p:cNvPr id="129" name="Oval 259">
              <a:extLst>
                <a:ext uri="{FF2B5EF4-FFF2-40B4-BE49-F238E27FC236}">
                  <a16:creationId xmlns:a16="http://schemas.microsoft.com/office/drawing/2014/main" id="{6723D699-B3B4-4E90-9C0D-90B572D3A867}"/>
                </a:ext>
              </a:extLst>
            </p:cNvPr>
            <p:cNvSpPr/>
            <p:nvPr/>
          </p:nvSpPr>
          <p:spPr>
            <a:xfrm>
              <a:off x="4469581" y="499171"/>
              <a:ext cx="531730" cy="5317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grpSp>
          <p:nvGrpSpPr>
            <p:cNvPr id="130" name="Group 260">
              <a:extLst>
                <a:ext uri="{FF2B5EF4-FFF2-40B4-BE49-F238E27FC236}">
                  <a16:creationId xmlns:a16="http://schemas.microsoft.com/office/drawing/2014/main" id="{202887E8-17FE-49D6-8910-CE23DBED6658}"/>
                </a:ext>
              </a:extLst>
            </p:cNvPr>
            <p:cNvGrpSpPr/>
            <p:nvPr/>
          </p:nvGrpSpPr>
          <p:grpSpPr>
            <a:xfrm>
              <a:off x="4619666" y="648185"/>
              <a:ext cx="224070" cy="226840"/>
              <a:chOff x="1000126" y="663575"/>
              <a:chExt cx="5140325" cy="5203826"/>
            </a:xfrm>
            <a:solidFill>
              <a:schemeClr val="bg1"/>
            </a:solidFill>
          </p:grpSpPr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F57FF244-02D6-4325-AD18-4016493D8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1565275"/>
                <a:ext cx="166688" cy="269875"/>
              </a:xfrm>
              <a:custGeom>
                <a:avLst/>
                <a:gdLst>
                  <a:gd name="T0" fmla="*/ 0 w 212"/>
                  <a:gd name="T1" fmla="*/ 0 h 339"/>
                  <a:gd name="T2" fmla="*/ 32 w 212"/>
                  <a:gd name="T3" fmla="*/ 8 h 339"/>
                  <a:gd name="T4" fmla="*/ 64 w 212"/>
                  <a:gd name="T5" fmla="*/ 16 h 339"/>
                  <a:gd name="T6" fmla="*/ 96 w 212"/>
                  <a:gd name="T7" fmla="*/ 28 h 339"/>
                  <a:gd name="T8" fmla="*/ 128 w 212"/>
                  <a:gd name="T9" fmla="*/ 42 h 339"/>
                  <a:gd name="T10" fmla="*/ 154 w 212"/>
                  <a:gd name="T11" fmla="*/ 58 h 339"/>
                  <a:gd name="T12" fmla="*/ 178 w 212"/>
                  <a:gd name="T13" fmla="*/ 80 h 339"/>
                  <a:gd name="T14" fmla="*/ 196 w 212"/>
                  <a:gd name="T15" fmla="*/ 106 h 339"/>
                  <a:gd name="T16" fmla="*/ 208 w 212"/>
                  <a:gd name="T17" fmla="*/ 136 h 339"/>
                  <a:gd name="T18" fmla="*/ 212 w 212"/>
                  <a:gd name="T19" fmla="*/ 172 h 339"/>
                  <a:gd name="T20" fmla="*/ 208 w 212"/>
                  <a:gd name="T21" fmla="*/ 207 h 339"/>
                  <a:gd name="T22" fmla="*/ 198 w 212"/>
                  <a:gd name="T23" fmla="*/ 237 h 339"/>
                  <a:gd name="T24" fmla="*/ 180 w 212"/>
                  <a:gd name="T25" fmla="*/ 263 h 339"/>
                  <a:gd name="T26" fmla="*/ 158 w 212"/>
                  <a:gd name="T27" fmla="*/ 285 h 339"/>
                  <a:gd name="T28" fmla="*/ 132 w 212"/>
                  <a:gd name="T29" fmla="*/ 303 h 339"/>
                  <a:gd name="T30" fmla="*/ 102 w 212"/>
                  <a:gd name="T31" fmla="*/ 317 h 339"/>
                  <a:gd name="T32" fmla="*/ 70 w 212"/>
                  <a:gd name="T33" fmla="*/ 329 h 339"/>
                  <a:gd name="T34" fmla="*/ 36 w 212"/>
                  <a:gd name="T35" fmla="*/ 335 h 339"/>
                  <a:gd name="T36" fmla="*/ 0 w 212"/>
                  <a:gd name="T37" fmla="*/ 339 h 339"/>
                  <a:gd name="T38" fmla="*/ 0 w 212"/>
                  <a:gd name="T3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2" h="339">
                    <a:moveTo>
                      <a:pt x="0" y="0"/>
                    </a:moveTo>
                    <a:lnTo>
                      <a:pt x="32" y="8"/>
                    </a:lnTo>
                    <a:lnTo>
                      <a:pt x="64" y="16"/>
                    </a:lnTo>
                    <a:lnTo>
                      <a:pt x="96" y="28"/>
                    </a:lnTo>
                    <a:lnTo>
                      <a:pt x="128" y="42"/>
                    </a:lnTo>
                    <a:lnTo>
                      <a:pt x="154" y="58"/>
                    </a:lnTo>
                    <a:lnTo>
                      <a:pt x="178" y="80"/>
                    </a:lnTo>
                    <a:lnTo>
                      <a:pt x="196" y="106"/>
                    </a:lnTo>
                    <a:lnTo>
                      <a:pt x="208" y="136"/>
                    </a:lnTo>
                    <a:lnTo>
                      <a:pt x="212" y="172"/>
                    </a:lnTo>
                    <a:lnTo>
                      <a:pt x="208" y="207"/>
                    </a:lnTo>
                    <a:lnTo>
                      <a:pt x="198" y="237"/>
                    </a:lnTo>
                    <a:lnTo>
                      <a:pt x="180" y="263"/>
                    </a:lnTo>
                    <a:lnTo>
                      <a:pt x="158" y="285"/>
                    </a:lnTo>
                    <a:lnTo>
                      <a:pt x="132" y="303"/>
                    </a:lnTo>
                    <a:lnTo>
                      <a:pt x="102" y="317"/>
                    </a:lnTo>
                    <a:lnTo>
                      <a:pt x="70" y="329"/>
                    </a:lnTo>
                    <a:lnTo>
                      <a:pt x="36" y="335"/>
                    </a:lnTo>
                    <a:lnTo>
                      <a:pt x="0" y="3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D2ECBE46-DB9A-46BF-81B6-2E4D8DF2A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038" y="1127125"/>
                <a:ext cx="153988" cy="244475"/>
              </a:xfrm>
              <a:custGeom>
                <a:avLst/>
                <a:gdLst>
                  <a:gd name="T0" fmla="*/ 194 w 194"/>
                  <a:gd name="T1" fmla="*/ 0 h 307"/>
                  <a:gd name="T2" fmla="*/ 194 w 194"/>
                  <a:gd name="T3" fmla="*/ 307 h 307"/>
                  <a:gd name="T4" fmla="*/ 142 w 194"/>
                  <a:gd name="T5" fmla="*/ 295 h 307"/>
                  <a:gd name="T6" fmla="*/ 100 w 194"/>
                  <a:gd name="T7" fmla="*/ 279 h 307"/>
                  <a:gd name="T8" fmla="*/ 64 w 194"/>
                  <a:gd name="T9" fmla="*/ 259 h 307"/>
                  <a:gd name="T10" fmla="*/ 36 w 194"/>
                  <a:gd name="T11" fmla="*/ 237 h 307"/>
                  <a:gd name="T12" fmla="*/ 16 w 194"/>
                  <a:gd name="T13" fmla="*/ 211 h 307"/>
                  <a:gd name="T14" fmla="*/ 4 w 194"/>
                  <a:gd name="T15" fmla="*/ 179 h 307"/>
                  <a:gd name="T16" fmla="*/ 0 w 194"/>
                  <a:gd name="T17" fmla="*/ 146 h 307"/>
                  <a:gd name="T18" fmla="*/ 6 w 194"/>
                  <a:gd name="T19" fmla="*/ 114 h 307"/>
                  <a:gd name="T20" fmla="*/ 18 w 194"/>
                  <a:gd name="T21" fmla="*/ 86 h 307"/>
                  <a:gd name="T22" fmla="*/ 40 w 194"/>
                  <a:gd name="T23" fmla="*/ 58 h 307"/>
                  <a:gd name="T24" fmla="*/ 68 w 194"/>
                  <a:gd name="T25" fmla="*/ 36 h 307"/>
                  <a:gd name="T26" fmla="*/ 104 w 194"/>
                  <a:gd name="T27" fmla="*/ 18 h 307"/>
                  <a:gd name="T28" fmla="*/ 146 w 194"/>
                  <a:gd name="T29" fmla="*/ 6 h 307"/>
                  <a:gd name="T30" fmla="*/ 194 w 194"/>
                  <a:gd name="T3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4" h="307">
                    <a:moveTo>
                      <a:pt x="194" y="0"/>
                    </a:moveTo>
                    <a:lnTo>
                      <a:pt x="194" y="307"/>
                    </a:lnTo>
                    <a:lnTo>
                      <a:pt x="142" y="295"/>
                    </a:lnTo>
                    <a:lnTo>
                      <a:pt x="100" y="279"/>
                    </a:lnTo>
                    <a:lnTo>
                      <a:pt x="64" y="259"/>
                    </a:lnTo>
                    <a:lnTo>
                      <a:pt x="36" y="237"/>
                    </a:lnTo>
                    <a:lnTo>
                      <a:pt x="16" y="211"/>
                    </a:lnTo>
                    <a:lnTo>
                      <a:pt x="4" y="179"/>
                    </a:lnTo>
                    <a:lnTo>
                      <a:pt x="0" y="146"/>
                    </a:lnTo>
                    <a:lnTo>
                      <a:pt x="6" y="114"/>
                    </a:lnTo>
                    <a:lnTo>
                      <a:pt x="18" y="86"/>
                    </a:lnTo>
                    <a:lnTo>
                      <a:pt x="40" y="58"/>
                    </a:lnTo>
                    <a:lnTo>
                      <a:pt x="68" y="36"/>
                    </a:lnTo>
                    <a:lnTo>
                      <a:pt x="104" y="18"/>
                    </a:lnTo>
                    <a:lnTo>
                      <a:pt x="146" y="6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74D50B51-B242-4308-8DDB-8134A9B06D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5801" y="663575"/>
                <a:ext cx="1644650" cy="1646238"/>
              </a:xfrm>
              <a:custGeom>
                <a:avLst/>
                <a:gdLst>
                  <a:gd name="T0" fmla="*/ 993 w 2073"/>
                  <a:gd name="T1" fmla="*/ 297 h 2073"/>
                  <a:gd name="T2" fmla="*/ 875 w 2073"/>
                  <a:gd name="T3" fmla="*/ 425 h 2073"/>
                  <a:gd name="T4" fmla="*/ 684 w 2073"/>
                  <a:gd name="T5" fmla="*/ 522 h 2073"/>
                  <a:gd name="T6" fmla="*/ 584 w 2073"/>
                  <a:gd name="T7" fmla="*/ 708 h 2073"/>
                  <a:gd name="T8" fmla="*/ 620 w 2073"/>
                  <a:gd name="T9" fmla="*/ 919 h 2073"/>
                  <a:gd name="T10" fmla="*/ 787 w 2073"/>
                  <a:gd name="T11" fmla="*/ 1058 h 2073"/>
                  <a:gd name="T12" fmla="*/ 989 w 2073"/>
                  <a:gd name="T13" fmla="*/ 1475 h 2073"/>
                  <a:gd name="T14" fmla="*/ 845 w 2073"/>
                  <a:gd name="T15" fmla="*/ 1431 h 2073"/>
                  <a:gd name="T16" fmla="*/ 789 w 2073"/>
                  <a:gd name="T17" fmla="*/ 1347 h 2073"/>
                  <a:gd name="T18" fmla="*/ 754 w 2073"/>
                  <a:gd name="T19" fmla="*/ 1264 h 2073"/>
                  <a:gd name="T20" fmla="*/ 662 w 2073"/>
                  <a:gd name="T21" fmla="*/ 1226 h 2073"/>
                  <a:gd name="T22" fmla="*/ 568 w 2073"/>
                  <a:gd name="T23" fmla="*/ 1276 h 2073"/>
                  <a:gd name="T24" fmla="*/ 570 w 2073"/>
                  <a:gd name="T25" fmla="*/ 1411 h 2073"/>
                  <a:gd name="T26" fmla="*/ 684 w 2073"/>
                  <a:gd name="T27" fmla="*/ 1557 h 2073"/>
                  <a:gd name="T28" fmla="*/ 913 w 2073"/>
                  <a:gd name="T29" fmla="*/ 1644 h 2073"/>
                  <a:gd name="T30" fmla="*/ 1003 w 2073"/>
                  <a:gd name="T31" fmla="*/ 1796 h 2073"/>
                  <a:gd name="T32" fmla="*/ 1076 w 2073"/>
                  <a:gd name="T33" fmla="*/ 1796 h 2073"/>
                  <a:gd name="T34" fmla="*/ 1158 w 2073"/>
                  <a:gd name="T35" fmla="*/ 1644 h 2073"/>
                  <a:gd name="T36" fmla="*/ 1379 w 2073"/>
                  <a:gd name="T37" fmla="*/ 1565 h 2073"/>
                  <a:gd name="T38" fmla="*/ 1501 w 2073"/>
                  <a:gd name="T39" fmla="*/ 1403 h 2073"/>
                  <a:gd name="T40" fmla="*/ 1505 w 2073"/>
                  <a:gd name="T41" fmla="*/ 1180 h 2073"/>
                  <a:gd name="T42" fmla="*/ 1407 w 2073"/>
                  <a:gd name="T43" fmla="*/ 1033 h 2073"/>
                  <a:gd name="T44" fmla="*/ 1242 w 2073"/>
                  <a:gd name="T45" fmla="*/ 949 h 2073"/>
                  <a:gd name="T46" fmla="*/ 1090 w 2073"/>
                  <a:gd name="T47" fmla="*/ 584 h 2073"/>
                  <a:gd name="T48" fmla="*/ 1228 w 2073"/>
                  <a:gd name="T49" fmla="*/ 634 h 2073"/>
                  <a:gd name="T50" fmla="*/ 1306 w 2073"/>
                  <a:gd name="T51" fmla="*/ 724 h 2073"/>
                  <a:gd name="T52" fmla="*/ 1391 w 2073"/>
                  <a:gd name="T53" fmla="*/ 771 h 2073"/>
                  <a:gd name="T54" fmla="*/ 1485 w 2073"/>
                  <a:gd name="T55" fmla="*/ 722 h 2073"/>
                  <a:gd name="T56" fmla="*/ 1479 w 2073"/>
                  <a:gd name="T57" fmla="*/ 588 h 2073"/>
                  <a:gd name="T58" fmla="*/ 1345 w 2073"/>
                  <a:gd name="T59" fmla="*/ 474 h 2073"/>
                  <a:gd name="T60" fmla="*/ 1168 w 2073"/>
                  <a:gd name="T61" fmla="*/ 417 h 2073"/>
                  <a:gd name="T62" fmla="*/ 1086 w 2073"/>
                  <a:gd name="T63" fmla="*/ 297 h 2073"/>
                  <a:gd name="T64" fmla="*/ 1037 w 2073"/>
                  <a:gd name="T65" fmla="*/ 0 h 2073"/>
                  <a:gd name="T66" fmla="*/ 1465 w 2073"/>
                  <a:gd name="T67" fmla="*/ 94 h 2073"/>
                  <a:gd name="T68" fmla="*/ 1806 w 2073"/>
                  <a:gd name="T69" fmla="*/ 343 h 2073"/>
                  <a:gd name="T70" fmla="*/ 2019 w 2073"/>
                  <a:gd name="T71" fmla="*/ 710 h 2073"/>
                  <a:gd name="T72" fmla="*/ 2067 w 2073"/>
                  <a:gd name="T73" fmla="*/ 1150 h 2073"/>
                  <a:gd name="T74" fmla="*/ 1932 w 2073"/>
                  <a:gd name="T75" fmla="*/ 1561 h 2073"/>
                  <a:gd name="T76" fmla="*/ 1648 w 2073"/>
                  <a:gd name="T77" fmla="*/ 1874 h 2073"/>
                  <a:gd name="T78" fmla="*/ 1258 w 2073"/>
                  <a:gd name="T79" fmla="*/ 2049 h 2073"/>
                  <a:gd name="T80" fmla="*/ 813 w 2073"/>
                  <a:gd name="T81" fmla="*/ 2049 h 2073"/>
                  <a:gd name="T82" fmla="*/ 425 w 2073"/>
                  <a:gd name="T83" fmla="*/ 1874 h 2073"/>
                  <a:gd name="T84" fmla="*/ 142 w 2073"/>
                  <a:gd name="T85" fmla="*/ 1561 h 2073"/>
                  <a:gd name="T86" fmla="*/ 6 w 2073"/>
                  <a:gd name="T87" fmla="*/ 1150 h 2073"/>
                  <a:gd name="T88" fmla="*/ 52 w 2073"/>
                  <a:gd name="T89" fmla="*/ 710 h 2073"/>
                  <a:gd name="T90" fmla="*/ 267 w 2073"/>
                  <a:gd name="T91" fmla="*/ 343 h 2073"/>
                  <a:gd name="T92" fmla="*/ 608 w 2073"/>
                  <a:gd name="T93" fmla="*/ 94 h 2073"/>
                  <a:gd name="T94" fmla="*/ 1037 w 2073"/>
                  <a:gd name="T95" fmla="*/ 0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73" h="2073">
                    <a:moveTo>
                      <a:pt x="1039" y="259"/>
                    </a:moveTo>
                    <a:lnTo>
                      <a:pt x="1019" y="265"/>
                    </a:lnTo>
                    <a:lnTo>
                      <a:pt x="1003" y="277"/>
                    </a:lnTo>
                    <a:lnTo>
                      <a:pt x="993" y="297"/>
                    </a:lnTo>
                    <a:lnTo>
                      <a:pt x="989" y="317"/>
                    </a:lnTo>
                    <a:lnTo>
                      <a:pt x="989" y="409"/>
                    </a:lnTo>
                    <a:lnTo>
                      <a:pt x="931" y="415"/>
                    </a:lnTo>
                    <a:lnTo>
                      <a:pt x="875" y="425"/>
                    </a:lnTo>
                    <a:lnTo>
                      <a:pt x="821" y="441"/>
                    </a:lnTo>
                    <a:lnTo>
                      <a:pt x="771" y="460"/>
                    </a:lnTo>
                    <a:lnTo>
                      <a:pt x="726" y="488"/>
                    </a:lnTo>
                    <a:lnTo>
                      <a:pt x="684" y="522"/>
                    </a:lnTo>
                    <a:lnTo>
                      <a:pt x="650" y="560"/>
                    </a:lnTo>
                    <a:lnTo>
                      <a:pt x="620" y="604"/>
                    </a:lnTo>
                    <a:lnTo>
                      <a:pt x="598" y="654"/>
                    </a:lnTo>
                    <a:lnTo>
                      <a:pt x="584" y="708"/>
                    </a:lnTo>
                    <a:lnTo>
                      <a:pt x="580" y="769"/>
                    </a:lnTo>
                    <a:lnTo>
                      <a:pt x="584" y="823"/>
                    </a:lnTo>
                    <a:lnTo>
                      <a:pt x="598" y="873"/>
                    </a:lnTo>
                    <a:lnTo>
                      <a:pt x="620" y="919"/>
                    </a:lnTo>
                    <a:lnTo>
                      <a:pt x="652" y="961"/>
                    </a:lnTo>
                    <a:lnTo>
                      <a:pt x="690" y="997"/>
                    </a:lnTo>
                    <a:lnTo>
                      <a:pt x="736" y="1029"/>
                    </a:lnTo>
                    <a:lnTo>
                      <a:pt x="787" y="1058"/>
                    </a:lnTo>
                    <a:lnTo>
                      <a:pt x="849" y="1080"/>
                    </a:lnTo>
                    <a:lnTo>
                      <a:pt x="915" y="1100"/>
                    </a:lnTo>
                    <a:lnTo>
                      <a:pt x="989" y="1116"/>
                    </a:lnTo>
                    <a:lnTo>
                      <a:pt x="989" y="1475"/>
                    </a:lnTo>
                    <a:lnTo>
                      <a:pt x="941" y="1471"/>
                    </a:lnTo>
                    <a:lnTo>
                      <a:pt x="901" y="1461"/>
                    </a:lnTo>
                    <a:lnTo>
                      <a:pt x="869" y="1447"/>
                    </a:lnTo>
                    <a:lnTo>
                      <a:pt x="845" y="1431"/>
                    </a:lnTo>
                    <a:lnTo>
                      <a:pt x="825" y="1413"/>
                    </a:lnTo>
                    <a:lnTo>
                      <a:pt x="811" y="1391"/>
                    </a:lnTo>
                    <a:lnTo>
                      <a:pt x="799" y="1369"/>
                    </a:lnTo>
                    <a:lnTo>
                      <a:pt x="789" y="1347"/>
                    </a:lnTo>
                    <a:lnTo>
                      <a:pt x="781" y="1324"/>
                    </a:lnTo>
                    <a:lnTo>
                      <a:pt x="773" y="1302"/>
                    </a:lnTo>
                    <a:lnTo>
                      <a:pt x="765" y="1282"/>
                    </a:lnTo>
                    <a:lnTo>
                      <a:pt x="754" y="1264"/>
                    </a:lnTo>
                    <a:lnTo>
                      <a:pt x="738" y="1248"/>
                    </a:lnTo>
                    <a:lnTo>
                      <a:pt x="718" y="1238"/>
                    </a:lnTo>
                    <a:lnTo>
                      <a:pt x="694" y="1230"/>
                    </a:lnTo>
                    <a:lnTo>
                      <a:pt x="662" y="1226"/>
                    </a:lnTo>
                    <a:lnTo>
                      <a:pt x="630" y="1230"/>
                    </a:lnTo>
                    <a:lnTo>
                      <a:pt x="604" y="1240"/>
                    </a:lnTo>
                    <a:lnTo>
                      <a:pt x="584" y="1256"/>
                    </a:lnTo>
                    <a:lnTo>
                      <a:pt x="568" y="1276"/>
                    </a:lnTo>
                    <a:lnTo>
                      <a:pt x="558" y="1304"/>
                    </a:lnTo>
                    <a:lnTo>
                      <a:pt x="554" y="1336"/>
                    </a:lnTo>
                    <a:lnTo>
                      <a:pt x="558" y="1373"/>
                    </a:lnTo>
                    <a:lnTo>
                      <a:pt x="570" y="1411"/>
                    </a:lnTo>
                    <a:lnTo>
                      <a:pt x="586" y="1449"/>
                    </a:lnTo>
                    <a:lnTo>
                      <a:pt x="612" y="1487"/>
                    </a:lnTo>
                    <a:lnTo>
                      <a:pt x="644" y="1523"/>
                    </a:lnTo>
                    <a:lnTo>
                      <a:pt x="684" y="1557"/>
                    </a:lnTo>
                    <a:lnTo>
                      <a:pt x="730" y="1587"/>
                    </a:lnTo>
                    <a:lnTo>
                      <a:pt x="783" y="1613"/>
                    </a:lnTo>
                    <a:lnTo>
                      <a:pt x="845" y="1631"/>
                    </a:lnTo>
                    <a:lnTo>
                      <a:pt x="913" y="1644"/>
                    </a:lnTo>
                    <a:lnTo>
                      <a:pt x="989" y="1650"/>
                    </a:lnTo>
                    <a:lnTo>
                      <a:pt x="989" y="1756"/>
                    </a:lnTo>
                    <a:lnTo>
                      <a:pt x="993" y="1778"/>
                    </a:lnTo>
                    <a:lnTo>
                      <a:pt x="1003" y="1796"/>
                    </a:lnTo>
                    <a:lnTo>
                      <a:pt x="1019" y="1810"/>
                    </a:lnTo>
                    <a:lnTo>
                      <a:pt x="1041" y="1816"/>
                    </a:lnTo>
                    <a:lnTo>
                      <a:pt x="1060" y="1810"/>
                    </a:lnTo>
                    <a:lnTo>
                      <a:pt x="1076" y="1796"/>
                    </a:lnTo>
                    <a:lnTo>
                      <a:pt x="1086" y="1778"/>
                    </a:lnTo>
                    <a:lnTo>
                      <a:pt x="1090" y="1756"/>
                    </a:lnTo>
                    <a:lnTo>
                      <a:pt x="1090" y="1650"/>
                    </a:lnTo>
                    <a:lnTo>
                      <a:pt x="1158" y="1644"/>
                    </a:lnTo>
                    <a:lnTo>
                      <a:pt x="1222" y="1633"/>
                    </a:lnTo>
                    <a:lnTo>
                      <a:pt x="1280" y="1615"/>
                    </a:lnTo>
                    <a:lnTo>
                      <a:pt x="1332" y="1593"/>
                    </a:lnTo>
                    <a:lnTo>
                      <a:pt x="1379" y="1565"/>
                    </a:lnTo>
                    <a:lnTo>
                      <a:pt x="1419" y="1533"/>
                    </a:lnTo>
                    <a:lnTo>
                      <a:pt x="1455" y="1495"/>
                    </a:lnTo>
                    <a:lnTo>
                      <a:pt x="1481" y="1451"/>
                    </a:lnTo>
                    <a:lnTo>
                      <a:pt x="1501" y="1403"/>
                    </a:lnTo>
                    <a:lnTo>
                      <a:pt x="1513" y="1349"/>
                    </a:lnTo>
                    <a:lnTo>
                      <a:pt x="1519" y="1290"/>
                    </a:lnTo>
                    <a:lnTo>
                      <a:pt x="1515" y="1232"/>
                    </a:lnTo>
                    <a:lnTo>
                      <a:pt x="1505" y="1180"/>
                    </a:lnTo>
                    <a:lnTo>
                      <a:pt x="1489" y="1136"/>
                    </a:lnTo>
                    <a:lnTo>
                      <a:pt x="1467" y="1096"/>
                    </a:lnTo>
                    <a:lnTo>
                      <a:pt x="1439" y="1062"/>
                    </a:lnTo>
                    <a:lnTo>
                      <a:pt x="1407" y="1033"/>
                    </a:lnTo>
                    <a:lnTo>
                      <a:pt x="1371" y="1007"/>
                    </a:lnTo>
                    <a:lnTo>
                      <a:pt x="1332" y="985"/>
                    </a:lnTo>
                    <a:lnTo>
                      <a:pt x="1288" y="965"/>
                    </a:lnTo>
                    <a:lnTo>
                      <a:pt x="1242" y="949"/>
                    </a:lnTo>
                    <a:lnTo>
                      <a:pt x="1194" y="935"/>
                    </a:lnTo>
                    <a:lnTo>
                      <a:pt x="1142" y="921"/>
                    </a:lnTo>
                    <a:lnTo>
                      <a:pt x="1090" y="909"/>
                    </a:lnTo>
                    <a:lnTo>
                      <a:pt x="1090" y="584"/>
                    </a:lnTo>
                    <a:lnTo>
                      <a:pt x="1134" y="588"/>
                    </a:lnTo>
                    <a:lnTo>
                      <a:pt x="1172" y="600"/>
                    </a:lnTo>
                    <a:lnTo>
                      <a:pt x="1202" y="614"/>
                    </a:lnTo>
                    <a:lnTo>
                      <a:pt x="1228" y="634"/>
                    </a:lnTo>
                    <a:lnTo>
                      <a:pt x="1252" y="656"/>
                    </a:lnTo>
                    <a:lnTo>
                      <a:pt x="1270" y="680"/>
                    </a:lnTo>
                    <a:lnTo>
                      <a:pt x="1288" y="702"/>
                    </a:lnTo>
                    <a:lnTo>
                      <a:pt x="1306" y="724"/>
                    </a:lnTo>
                    <a:lnTo>
                      <a:pt x="1324" y="742"/>
                    </a:lnTo>
                    <a:lnTo>
                      <a:pt x="1343" y="757"/>
                    </a:lnTo>
                    <a:lnTo>
                      <a:pt x="1365" y="767"/>
                    </a:lnTo>
                    <a:lnTo>
                      <a:pt x="1391" y="771"/>
                    </a:lnTo>
                    <a:lnTo>
                      <a:pt x="1419" y="767"/>
                    </a:lnTo>
                    <a:lnTo>
                      <a:pt x="1445" y="757"/>
                    </a:lnTo>
                    <a:lnTo>
                      <a:pt x="1467" y="743"/>
                    </a:lnTo>
                    <a:lnTo>
                      <a:pt x="1485" y="722"/>
                    </a:lnTo>
                    <a:lnTo>
                      <a:pt x="1495" y="696"/>
                    </a:lnTo>
                    <a:lnTo>
                      <a:pt x="1499" y="664"/>
                    </a:lnTo>
                    <a:lnTo>
                      <a:pt x="1493" y="624"/>
                    </a:lnTo>
                    <a:lnTo>
                      <a:pt x="1479" y="588"/>
                    </a:lnTo>
                    <a:lnTo>
                      <a:pt x="1455" y="554"/>
                    </a:lnTo>
                    <a:lnTo>
                      <a:pt x="1423" y="524"/>
                    </a:lnTo>
                    <a:lnTo>
                      <a:pt x="1385" y="498"/>
                    </a:lnTo>
                    <a:lnTo>
                      <a:pt x="1345" y="474"/>
                    </a:lnTo>
                    <a:lnTo>
                      <a:pt x="1302" y="456"/>
                    </a:lnTo>
                    <a:lnTo>
                      <a:pt x="1256" y="439"/>
                    </a:lnTo>
                    <a:lnTo>
                      <a:pt x="1212" y="427"/>
                    </a:lnTo>
                    <a:lnTo>
                      <a:pt x="1168" y="417"/>
                    </a:lnTo>
                    <a:lnTo>
                      <a:pt x="1126" y="413"/>
                    </a:lnTo>
                    <a:lnTo>
                      <a:pt x="1090" y="409"/>
                    </a:lnTo>
                    <a:lnTo>
                      <a:pt x="1090" y="317"/>
                    </a:lnTo>
                    <a:lnTo>
                      <a:pt x="1086" y="297"/>
                    </a:lnTo>
                    <a:lnTo>
                      <a:pt x="1076" y="277"/>
                    </a:lnTo>
                    <a:lnTo>
                      <a:pt x="1060" y="265"/>
                    </a:lnTo>
                    <a:lnTo>
                      <a:pt x="1039" y="259"/>
                    </a:lnTo>
                    <a:close/>
                    <a:moveTo>
                      <a:pt x="1037" y="0"/>
                    </a:moveTo>
                    <a:lnTo>
                      <a:pt x="1148" y="6"/>
                    </a:lnTo>
                    <a:lnTo>
                      <a:pt x="1258" y="24"/>
                    </a:lnTo>
                    <a:lnTo>
                      <a:pt x="1363" y="54"/>
                    </a:lnTo>
                    <a:lnTo>
                      <a:pt x="1465" y="94"/>
                    </a:lnTo>
                    <a:lnTo>
                      <a:pt x="1559" y="142"/>
                    </a:lnTo>
                    <a:lnTo>
                      <a:pt x="1648" y="201"/>
                    </a:lnTo>
                    <a:lnTo>
                      <a:pt x="1730" y="267"/>
                    </a:lnTo>
                    <a:lnTo>
                      <a:pt x="1806" y="343"/>
                    </a:lnTo>
                    <a:lnTo>
                      <a:pt x="1874" y="425"/>
                    </a:lnTo>
                    <a:lnTo>
                      <a:pt x="1932" y="514"/>
                    </a:lnTo>
                    <a:lnTo>
                      <a:pt x="1981" y="610"/>
                    </a:lnTo>
                    <a:lnTo>
                      <a:pt x="2019" y="710"/>
                    </a:lnTo>
                    <a:lnTo>
                      <a:pt x="2049" y="815"/>
                    </a:lnTo>
                    <a:lnTo>
                      <a:pt x="2067" y="925"/>
                    </a:lnTo>
                    <a:lnTo>
                      <a:pt x="2073" y="1037"/>
                    </a:lnTo>
                    <a:lnTo>
                      <a:pt x="2067" y="1150"/>
                    </a:lnTo>
                    <a:lnTo>
                      <a:pt x="2049" y="1260"/>
                    </a:lnTo>
                    <a:lnTo>
                      <a:pt x="2021" y="1365"/>
                    </a:lnTo>
                    <a:lnTo>
                      <a:pt x="1981" y="1465"/>
                    </a:lnTo>
                    <a:lnTo>
                      <a:pt x="1932" y="1561"/>
                    </a:lnTo>
                    <a:lnTo>
                      <a:pt x="1874" y="1648"/>
                    </a:lnTo>
                    <a:lnTo>
                      <a:pt x="1806" y="1732"/>
                    </a:lnTo>
                    <a:lnTo>
                      <a:pt x="1730" y="1806"/>
                    </a:lnTo>
                    <a:lnTo>
                      <a:pt x="1648" y="1874"/>
                    </a:lnTo>
                    <a:lnTo>
                      <a:pt x="1559" y="1932"/>
                    </a:lnTo>
                    <a:lnTo>
                      <a:pt x="1465" y="1981"/>
                    </a:lnTo>
                    <a:lnTo>
                      <a:pt x="1363" y="2021"/>
                    </a:lnTo>
                    <a:lnTo>
                      <a:pt x="1258" y="2049"/>
                    </a:lnTo>
                    <a:lnTo>
                      <a:pt x="1148" y="2067"/>
                    </a:lnTo>
                    <a:lnTo>
                      <a:pt x="1037" y="2073"/>
                    </a:lnTo>
                    <a:lnTo>
                      <a:pt x="923" y="2067"/>
                    </a:lnTo>
                    <a:lnTo>
                      <a:pt x="813" y="2049"/>
                    </a:lnTo>
                    <a:lnTo>
                      <a:pt x="710" y="2021"/>
                    </a:lnTo>
                    <a:lnTo>
                      <a:pt x="608" y="1981"/>
                    </a:lnTo>
                    <a:lnTo>
                      <a:pt x="512" y="1932"/>
                    </a:lnTo>
                    <a:lnTo>
                      <a:pt x="425" y="1874"/>
                    </a:lnTo>
                    <a:lnTo>
                      <a:pt x="341" y="1806"/>
                    </a:lnTo>
                    <a:lnTo>
                      <a:pt x="267" y="1732"/>
                    </a:lnTo>
                    <a:lnTo>
                      <a:pt x="199" y="1648"/>
                    </a:lnTo>
                    <a:lnTo>
                      <a:pt x="142" y="1561"/>
                    </a:lnTo>
                    <a:lnTo>
                      <a:pt x="92" y="1465"/>
                    </a:lnTo>
                    <a:lnTo>
                      <a:pt x="52" y="1365"/>
                    </a:lnTo>
                    <a:lnTo>
                      <a:pt x="24" y="1260"/>
                    </a:lnTo>
                    <a:lnTo>
                      <a:pt x="6" y="1150"/>
                    </a:lnTo>
                    <a:lnTo>
                      <a:pt x="0" y="1037"/>
                    </a:lnTo>
                    <a:lnTo>
                      <a:pt x="6" y="925"/>
                    </a:lnTo>
                    <a:lnTo>
                      <a:pt x="24" y="815"/>
                    </a:lnTo>
                    <a:lnTo>
                      <a:pt x="52" y="710"/>
                    </a:lnTo>
                    <a:lnTo>
                      <a:pt x="92" y="610"/>
                    </a:lnTo>
                    <a:lnTo>
                      <a:pt x="142" y="514"/>
                    </a:lnTo>
                    <a:lnTo>
                      <a:pt x="199" y="425"/>
                    </a:lnTo>
                    <a:lnTo>
                      <a:pt x="267" y="343"/>
                    </a:lnTo>
                    <a:lnTo>
                      <a:pt x="341" y="267"/>
                    </a:lnTo>
                    <a:lnTo>
                      <a:pt x="425" y="201"/>
                    </a:lnTo>
                    <a:lnTo>
                      <a:pt x="512" y="142"/>
                    </a:lnTo>
                    <a:lnTo>
                      <a:pt x="608" y="94"/>
                    </a:lnTo>
                    <a:lnTo>
                      <a:pt x="710" y="54"/>
                    </a:lnTo>
                    <a:lnTo>
                      <a:pt x="813" y="24"/>
                    </a:lnTo>
                    <a:lnTo>
                      <a:pt x="923" y="6"/>
                    </a:lnTo>
                    <a:lnTo>
                      <a:pt x="10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521427B9-6041-44A4-A58C-FF182E60F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863" y="4329113"/>
                <a:ext cx="1181100" cy="1538288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6C20082D-60DB-4749-8ACC-AF22854A0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426" y="3502025"/>
                <a:ext cx="1181100" cy="2365375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43" name="Freeform 27">
                <a:extLst>
                  <a:ext uri="{FF2B5EF4-FFF2-40B4-BE49-F238E27FC236}">
                    <a16:creationId xmlns:a16="http://schemas.microsoft.com/office/drawing/2014/main" id="{3C08403B-F934-48E3-A73E-11F036F03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5988" y="2555875"/>
                <a:ext cx="1184275" cy="3311525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44" name="Freeform 28">
                <a:extLst>
                  <a:ext uri="{FF2B5EF4-FFF2-40B4-BE49-F238E27FC236}">
                    <a16:creationId xmlns:a16="http://schemas.microsoft.com/office/drawing/2014/main" id="{F113A592-D7C5-4958-A3A3-45AE83AA5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26" y="1754188"/>
                <a:ext cx="3348038" cy="1984375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</p:grpSp>
      </p:grpSp>
      <p:grpSp>
        <p:nvGrpSpPr>
          <p:cNvPr id="5" name="4 Grupo"/>
          <p:cNvGrpSpPr/>
          <p:nvPr/>
        </p:nvGrpSpPr>
        <p:grpSpPr>
          <a:xfrm>
            <a:off x="9533434" y="1056301"/>
            <a:ext cx="2393627" cy="1721717"/>
            <a:chOff x="9610710" y="5044187"/>
            <a:chExt cx="2393627" cy="1721716"/>
          </a:xfrm>
        </p:grpSpPr>
        <p:grpSp>
          <p:nvGrpSpPr>
            <p:cNvPr id="153" name="Group 3">
              <a:extLst>
                <a:ext uri="{FF2B5EF4-FFF2-40B4-BE49-F238E27FC236}">
                  <a16:creationId xmlns:a16="http://schemas.microsoft.com/office/drawing/2014/main" id="{DB3D41A9-A874-4198-92E2-BF9FFA2BEB4C}"/>
                </a:ext>
              </a:extLst>
            </p:cNvPr>
            <p:cNvGrpSpPr/>
            <p:nvPr/>
          </p:nvGrpSpPr>
          <p:grpSpPr>
            <a:xfrm>
              <a:off x="9957480" y="5044187"/>
              <a:ext cx="531730" cy="531730"/>
              <a:chOff x="1060566" y="1943691"/>
              <a:chExt cx="531730" cy="531730"/>
            </a:xfrm>
          </p:grpSpPr>
          <p:sp>
            <p:nvSpPr>
              <p:cNvPr id="154" name="Oval 193">
                <a:extLst>
                  <a:ext uri="{FF2B5EF4-FFF2-40B4-BE49-F238E27FC236}">
                    <a16:creationId xmlns:a16="http://schemas.microsoft.com/office/drawing/2014/main" id="{6AB737CD-69F1-4F41-A636-435FC3EB25C0}"/>
                  </a:ext>
                </a:extLst>
              </p:cNvPr>
              <p:cNvSpPr/>
              <p:nvPr/>
            </p:nvSpPr>
            <p:spPr>
              <a:xfrm>
                <a:off x="1060566" y="1943691"/>
                <a:ext cx="531730" cy="53173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/>
              </a:p>
            </p:txBody>
          </p:sp>
          <p:grpSp>
            <p:nvGrpSpPr>
              <p:cNvPr id="155" name="Group 194">
                <a:extLst>
                  <a:ext uri="{FF2B5EF4-FFF2-40B4-BE49-F238E27FC236}">
                    <a16:creationId xmlns:a16="http://schemas.microsoft.com/office/drawing/2014/main" id="{58CF0266-3813-4A5C-93C7-7C7A51683CAE}"/>
                  </a:ext>
                </a:extLst>
              </p:cNvPr>
              <p:cNvGrpSpPr/>
              <p:nvPr/>
            </p:nvGrpSpPr>
            <p:grpSpPr>
              <a:xfrm>
                <a:off x="1211844" y="2078944"/>
                <a:ext cx="279100" cy="261224"/>
                <a:chOff x="765175" y="1228726"/>
                <a:chExt cx="5205413" cy="4872038"/>
              </a:xfrm>
              <a:solidFill>
                <a:schemeClr val="bg1"/>
              </a:solidFill>
            </p:grpSpPr>
            <p:sp>
              <p:nvSpPr>
                <p:cNvPr id="156" name="Freeform 6">
                  <a:extLst>
                    <a:ext uri="{FF2B5EF4-FFF2-40B4-BE49-F238E27FC236}">
                      <a16:creationId xmlns:a16="http://schemas.microsoft.com/office/drawing/2014/main" id="{68F53266-562F-460E-BA12-BE6030691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3304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57" name="Freeform 7">
                  <a:extLst>
                    <a:ext uri="{FF2B5EF4-FFF2-40B4-BE49-F238E27FC236}">
                      <a16:creationId xmlns:a16="http://schemas.microsoft.com/office/drawing/2014/main" id="{DA1BCFC9-EC7F-4775-84A4-3547B780E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8511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58" name="Freeform 8">
                  <a:extLst>
                    <a:ext uri="{FF2B5EF4-FFF2-40B4-BE49-F238E27FC236}">
                      <a16:creationId xmlns:a16="http://schemas.microsoft.com/office/drawing/2014/main" id="{2B695D25-3F05-45E5-83CA-79B45A60A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4935538"/>
                  <a:ext cx="1422400" cy="303213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59" name="Freeform 9">
                  <a:extLst>
                    <a:ext uri="{FF2B5EF4-FFF2-40B4-BE49-F238E27FC236}">
                      <a16:creationId xmlns:a16="http://schemas.microsoft.com/office/drawing/2014/main" id="{E796B5FD-7A81-47A2-84AD-B91A05387F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175" y="1228726"/>
                  <a:ext cx="5205413" cy="4872038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</p:grpSp>
        </p:grpSp>
        <p:sp>
          <p:nvSpPr>
            <p:cNvPr id="160" name="TextBox 211">
              <a:extLst>
                <a:ext uri="{FF2B5EF4-FFF2-40B4-BE49-F238E27FC236}">
                  <a16:creationId xmlns:a16="http://schemas.microsoft.com/office/drawing/2014/main" id="{F9C7077D-CE0A-4833-9371-B1389B3D18B7}"/>
                </a:ext>
              </a:extLst>
            </p:cNvPr>
            <p:cNvSpPr txBox="1"/>
            <p:nvPr/>
          </p:nvSpPr>
          <p:spPr>
            <a:xfrm>
              <a:off x="9610710" y="5904129"/>
              <a:ext cx="2319613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2800" dirty="0">
                  <a:solidFill>
                    <a:schemeClr val="accent3"/>
                  </a:solidFill>
                </a:rPr>
                <a:t>Población guatemalteca</a:t>
              </a:r>
            </a:p>
          </p:txBody>
        </p:sp>
        <p:sp>
          <p:nvSpPr>
            <p:cNvPr id="161" name="TextBox 9">
              <a:extLst>
                <a:ext uri="{FF2B5EF4-FFF2-40B4-BE49-F238E27FC236}">
                  <a16:creationId xmlns:a16="http://schemas.microsoft.com/office/drawing/2014/main" id="{0C86ED7C-4700-4DC5-83AE-0DE9E533A95C}"/>
                </a:ext>
              </a:extLst>
            </p:cNvPr>
            <p:cNvSpPr txBox="1"/>
            <p:nvPr/>
          </p:nvSpPr>
          <p:spPr>
            <a:xfrm>
              <a:off x="10567519" y="5135373"/>
              <a:ext cx="143681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BENEFICIARIOS </a:t>
              </a:r>
              <a:endPara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 flipH="1" flipV="1">
            <a:off x="9409940" y="508589"/>
            <a:ext cx="38218" cy="59035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3508661" y="2420888"/>
            <a:ext cx="5181113" cy="229469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DESCRIPCIÓN</a:t>
            </a:r>
          </a:p>
          <a:p>
            <a:pPr algn="just"/>
            <a:r>
              <a:rPr lang="es-NI" sz="1400" dirty="0"/>
              <a:t>La Modernización del Ministerio de Economía está enfocada en el rediseño y en la automatización de servicios, dirigidos específicamente a generar un esquema de eficiencia y eficacia de los procesos, servicios, implementando tecnología de información, facilitación de procesos y estrategias, así como la capacitación del recurso humano,  lo que permitirá el rediseño de procesos institucionales, plataformas de servicios integrados en línea disponibles al usuario, reducción de tiempos y costos en los servicios disponibles a la población.</a:t>
            </a:r>
            <a:endParaRPr lang="es-GT" sz="1400" dirty="0"/>
          </a:p>
          <a:p>
            <a:pPr algn="just"/>
            <a:endParaRPr lang="en-US" sz="14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3358109" y="2515438"/>
            <a:ext cx="5603174" cy="20832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2399"/>
          </a:p>
        </p:txBody>
      </p:sp>
      <p:sp>
        <p:nvSpPr>
          <p:cNvPr id="139" name="Oval 135"/>
          <p:cNvSpPr/>
          <p:nvPr/>
        </p:nvSpPr>
        <p:spPr>
          <a:xfrm>
            <a:off x="676704" y="1098321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8" name="Oval 135"/>
          <p:cNvSpPr/>
          <p:nvPr/>
        </p:nvSpPr>
        <p:spPr>
          <a:xfrm>
            <a:off x="682883" y="1570435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Oval 135"/>
          <p:cNvSpPr/>
          <p:nvPr/>
        </p:nvSpPr>
        <p:spPr>
          <a:xfrm>
            <a:off x="666343" y="2745376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Oval 135"/>
          <p:cNvSpPr/>
          <p:nvPr/>
        </p:nvSpPr>
        <p:spPr>
          <a:xfrm>
            <a:off x="622880" y="5049633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TextBox 90"/>
          <p:cNvSpPr txBox="1"/>
          <p:nvPr/>
        </p:nvSpPr>
        <p:spPr>
          <a:xfrm>
            <a:off x="825140" y="5913728"/>
            <a:ext cx="2230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Servicios Generales</a:t>
            </a:r>
          </a:p>
        </p:txBody>
      </p:sp>
      <p:sp>
        <p:nvSpPr>
          <p:cNvPr id="182" name="Freeform: Shape 44">
            <a:extLst>
              <a:ext uri="{FF2B5EF4-FFF2-40B4-BE49-F238E27FC236}">
                <a16:creationId xmlns:a16="http://schemas.microsoft.com/office/drawing/2014/main" id="{B445C58A-7039-4579-852F-42244BE24AB8}"/>
              </a:ext>
            </a:extLst>
          </p:cNvPr>
          <p:cNvSpPr/>
          <p:nvPr/>
        </p:nvSpPr>
        <p:spPr>
          <a:xfrm>
            <a:off x="189756" y="5409671"/>
            <a:ext cx="2742056" cy="452831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vert="horz" wrap="square" lIns="252000" tIns="45720" rIns="91440" bIns="180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Producto/</a:t>
            </a:r>
            <a:r>
              <a:rPr lang="en-US" sz="14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subproducto</a:t>
            </a:r>
            <a:endParaRPr lang="en-US" sz="1400" b="1" dirty="0">
              <a:solidFill>
                <a:schemeClr val="accent4">
                  <a:lumMod val="20000"/>
                  <a:lumOff val="8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83" name="Oval 135"/>
          <p:cNvSpPr/>
          <p:nvPr/>
        </p:nvSpPr>
        <p:spPr>
          <a:xfrm>
            <a:off x="586836" y="6093760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3503857" y="386057"/>
            <a:ext cx="5181113" cy="5226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IV. Proyectos Estratégicos</a:t>
            </a:r>
            <a:endParaRPr lang="en-US" sz="2000" dirty="0"/>
          </a:p>
        </p:txBody>
      </p:sp>
      <p:grpSp>
        <p:nvGrpSpPr>
          <p:cNvPr id="137" name="136 Grupo"/>
          <p:cNvGrpSpPr/>
          <p:nvPr/>
        </p:nvGrpSpPr>
        <p:grpSpPr>
          <a:xfrm>
            <a:off x="9683420" y="2977143"/>
            <a:ext cx="2319613" cy="1548457"/>
            <a:chOff x="9743333" y="5135372"/>
            <a:chExt cx="2319613" cy="1548457"/>
          </a:xfrm>
        </p:grpSpPr>
        <p:grpSp>
          <p:nvGrpSpPr>
            <p:cNvPr id="187" name="Group 194">
              <a:extLst>
                <a:ext uri="{FF2B5EF4-FFF2-40B4-BE49-F238E27FC236}">
                  <a16:creationId xmlns:a16="http://schemas.microsoft.com/office/drawing/2014/main" id="{58CF0266-3813-4A5C-93C7-7C7A51683CAE}"/>
                </a:ext>
              </a:extLst>
            </p:cNvPr>
            <p:cNvGrpSpPr/>
            <p:nvPr/>
          </p:nvGrpSpPr>
          <p:grpSpPr>
            <a:xfrm>
              <a:off x="10108758" y="5179440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88" name="Freeform 6">
                <a:extLst>
                  <a:ext uri="{FF2B5EF4-FFF2-40B4-BE49-F238E27FC236}">
                    <a16:creationId xmlns:a16="http://schemas.microsoft.com/office/drawing/2014/main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89" name="Freeform 7">
                <a:extLst>
                  <a:ext uri="{FF2B5EF4-FFF2-40B4-BE49-F238E27FC236}">
                    <a16:creationId xmlns:a16="http://schemas.microsoft.com/office/drawing/2014/main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0" name="Freeform 8">
                <a:extLst>
                  <a:ext uri="{FF2B5EF4-FFF2-40B4-BE49-F238E27FC236}">
                    <a16:creationId xmlns:a16="http://schemas.microsoft.com/office/drawing/2014/main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1" name="Freeform 9">
                <a:extLst>
                  <a:ext uri="{FF2B5EF4-FFF2-40B4-BE49-F238E27FC236}">
                    <a16:creationId xmlns:a16="http://schemas.microsoft.com/office/drawing/2014/main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</p:grpSp>
        <p:sp>
          <p:nvSpPr>
            <p:cNvPr id="184" name="TextBox 211">
              <a:extLst>
                <a:ext uri="{FF2B5EF4-FFF2-40B4-BE49-F238E27FC236}">
                  <a16:creationId xmlns:a16="http://schemas.microsoft.com/office/drawing/2014/main" id="{F9C7077D-CE0A-4833-9371-B1389B3D18B7}"/>
                </a:ext>
              </a:extLst>
            </p:cNvPr>
            <p:cNvSpPr txBox="1"/>
            <p:nvPr/>
          </p:nvSpPr>
          <p:spPr>
            <a:xfrm>
              <a:off x="9743333" y="6314497"/>
              <a:ext cx="231961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2400" dirty="0">
                  <a:solidFill>
                    <a:schemeClr val="accent3"/>
                  </a:solidFill>
                </a:rPr>
                <a:t>Funcionamiento</a:t>
              </a:r>
              <a:endParaRPr lang="en-GB" sz="3600" dirty="0">
                <a:solidFill>
                  <a:schemeClr val="accent3"/>
                </a:solidFill>
              </a:endParaRPr>
            </a:p>
          </p:txBody>
        </p: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0C86ED7C-4700-4DC5-83AE-0DE9E533A95C}"/>
                </a:ext>
              </a:extLst>
            </p:cNvPr>
            <p:cNvSpPr txBox="1"/>
            <p:nvPr/>
          </p:nvSpPr>
          <p:spPr>
            <a:xfrm>
              <a:off x="10567519" y="5135372"/>
              <a:ext cx="1436818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CLASIFICACIÓN POR TIPO DE  GASTO</a:t>
              </a:r>
              <a:endPara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2" name="Group 3">
            <a:extLst>
              <a:ext uri="{FF2B5EF4-FFF2-40B4-BE49-F238E27FC236}">
                <a16:creationId xmlns:a16="http://schemas.microsoft.com/office/drawing/2014/main" id="{DB3D41A9-A874-4198-92E2-BF9FFA2BEB4C}"/>
              </a:ext>
            </a:extLst>
          </p:cNvPr>
          <p:cNvGrpSpPr/>
          <p:nvPr/>
        </p:nvGrpSpPr>
        <p:grpSpPr>
          <a:xfrm>
            <a:off x="9904443" y="2885956"/>
            <a:ext cx="531729" cy="531729"/>
            <a:chOff x="1060566" y="1943691"/>
            <a:chExt cx="531730" cy="531730"/>
          </a:xfrm>
        </p:grpSpPr>
        <p:sp>
          <p:nvSpPr>
            <p:cNvPr id="193" name="Oval 193">
              <a:extLst>
                <a:ext uri="{FF2B5EF4-FFF2-40B4-BE49-F238E27FC236}">
                  <a16:creationId xmlns:a16="http://schemas.microsoft.com/office/drawing/2014/main" id="{6AB737CD-69F1-4F41-A636-435FC3EB25C0}"/>
                </a:ext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grpSp>
          <p:nvGrpSpPr>
            <p:cNvPr id="194" name="Group 194">
              <a:extLst>
                <a:ext uri="{FF2B5EF4-FFF2-40B4-BE49-F238E27FC236}">
                  <a16:creationId xmlns:a16="http://schemas.microsoft.com/office/drawing/2014/main" id="{58CF0266-3813-4A5C-93C7-7C7A51683CAE}"/>
                </a:ext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5" name="Freeform 6">
                <a:extLst>
                  <a:ext uri="{FF2B5EF4-FFF2-40B4-BE49-F238E27FC236}">
                    <a16:creationId xmlns:a16="http://schemas.microsoft.com/office/drawing/2014/main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6" name="Freeform 7">
                <a:extLst>
                  <a:ext uri="{FF2B5EF4-FFF2-40B4-BE49-F238E27FC236}">
                    <a16:creationId xmlns:a16="http://schemas.microsoft.com/office/drawing/2014/main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7" name="Freeform 8">
                <a:extLst>
                  <a:ext uri="{FF2B5EF4-FFF2-40B4-BE49-F238E27FC236}">
                    <a16:creationId xmlns:a16="http://schemas.microsoft.com/office/drawing/2014/main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8" name="Freeform 9">
                <a:extLst>
                  <a:ext uri="{FF2B5EF4-FFF2-40B4-BE49-F238E27FC236}">
                    <a16:creationId xmlns:a16="http://schemas.microsoft.com/office/drawing/2014/main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</p:grpSp>
      </p:grpSp>
      <p:grpSp>
        <p:nvGrpSpPr>
          <p:cNvPr id="206" name="Group 298">
            <a:extLst>
              <a:ext uri="{FF2B5EF4-FFF2-40B4-BE49-F238E27FC236}">
                <a16:creationId xmlns:a16="http://schemas.microsoft.com/office/drawing/2014/main" id="{A5C91CD4-542D-49E6-A605-64D1D2B33A42}"/>
              </a:ext>
            </a:extLst>
          </p:cNvPr>
          <p:cNvGrpSpPr/>
          <p:nvPr/>
        </p:nvGrpSpPr>
        <p:grpSpPr>
          <a:xfrm>
            <a:off x="9589844" y="4912940"/>
            <a:ext cx="2577703" cy="320155"/>
            <a:chOff x="9062519" y="1142200"/>
            <a:chExt cx="2577703" cy="320154"/>
          </a:xfrm>
        </p:grpSpPr>
        <p:grpSp>
          <p:nvGrpSpPr>
            <p:cNvPr id="207" name="Group 283">
              <a:extLst>
                <a:ext uri="{FF2B5EF4-FFF2-40B4-BE49-F238E27FC236}">
                  <a16:creationId xmlns:a16="http://schemas.microsoft.com/office/drawing/2014/main" id="{79D5D393-9AEC-467A-8182-6C37FFD147E4}"/>
                </a:ext>
              </a:extLst>
            </p:cNvPr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209" name="Freeform 55">
                <a:extLst>
                  <a:ext uri="{FF2B5EF4-FFF2-40B4-BE49-F238E27FC236}">
                    <a16:creationId xmlns:a16="http://schemas.microsoft.com/office/drawing/2014/main" id="{21C121FE-7A5B-4EA1-AF77-585C83B1B6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0" name="Freeform 56">
                <a:extLst>
                  <a:ext uri="{FF2B5EF4-FFF2-40B4-BE49-F238E27FC236}">
                    <a16:creationId xmlns:a16="http://schemas.microsoft.com/office/drawing/2014/main" id="{01578422-F87F-406F-B6A9-25C85F90B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1" name="Freeform 57">
                <a:extLst>
                  <a:ext uri="{FF2B5EF4-FFF2-40B4-BE49-F238E27FC236}">
                    <a16:creationId xmlns:a16="http://schemas.microsoft.com/office/drawing/2014/main" id="{0D2314F3-8016-4B68-BF40-DF10C8C0F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2" name="Freeform 58">
                <a:extLst>
                  <a:ext uri="{FF2B5EF4-FFF2-40B4-BE49-F238E27FC236}">
                    <a16:creationId xmlns:a16="http://schemas.microsoft.com/office/drawing/2014/main" id="{AD51CE9C-2A1E-4B54-814C-DC2E9F888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3" name="Freeform 59">
                <a:extLst>
                  <a:ext uri="{FF2B5EF4-FFF2-40B4-BE49-F238E27FC236}">
                    <a16:creationId xmlns:a16="http://schemas.microsoft.com/office/drawing/2014/main" id="{6B5BBFC3-043D-4CFC-B0E5-1244A074F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p:grpSp>
        <p:sp>
          <p:nvSpPr>
            <p:cNvPr id="208" name="TextBox 289">
              <a:extLst>
                <a:ext uri="{FF2B5EF4-FFF2-40B4-BE49-F238E27FC236}">
                  <a16:creationId xmlns:a16="http://schemas.microsoft.com/office/drawing/2014/main" id="{A5B21903-AAD7-43A8-90BF-40FE5DF4CBE2}"/>
                </a:ext>
              </a:extLst>
            </p:cNvPr>
            <p:cNvSpPr txBox="1"/>
            <p:nvPr/>
          </p:nvSpPr>
          <p:spPr>
            <a:xfrm>
              <a:off x="9483879" y="1194554"/>
              <a:ext cx="2156343" cy="246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Fecha de Inicio </a:t>
              </a:r>
            </a:p>
          </p:txBody>
        </p:sp>
      </p:grpSp>
      <p:sp>
        <p:nvSpPr>
          <p:cNvPr id="214" name="TextBox 201">
            <a:extLst>
              <a:ext uri="{FF2B5EF4-FFF2-40B4-BE49-F238E27FC236}">
                <a16:creationId xmlns:a16="http://schemas.microsoft.com/office/drawing/2014/main" id="{E568BBC2-CB29-4BC7-9E54-92644BCCE1BD}"/>
              </a:ext>
            </a:extLst>
          </p:cNvPr>
          <p:cNvSpPr txBox="1"/>
          <p:nvPr/>
        </p:nvSpPr>
        <p:spPr>
          <a:xfrm>
            <a:off x="9587879" y="5473042"/>
            <a:ext cx="24910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2000" dirty="0">
                <a:solidFill>
                  <a:schemeClr val="accent2"/>
                </a:solidFill>
              </a:rPr>
              <a:t>septiembre 2017</a:t>
            </a:r>
          </a:p>
        </p:txBody>
      </p:sp>
    </p:spTree>
    <p:extLst>
      <p:ext uri="{BB962C8B-B14F-4D97-AF65-F5344CB8AC3E}">
        <p14:creationId xmlns:p14="http://schemas.microsoft.com/office/powerpoint/2010/main" val="217444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1F497D"/>
      </a:dk2>
      <a:lt2>
        <a:srgbClr val="3F6EC2"/>
      </a:lt2>
      <a:accent1>
        <a:srgbClr val="6DC6CD"/>
      </a:accent1>
      <a:accent2>
        <a:srgbClr val="52BF8A"/>
      </a:accent2>
      <a:accent3>
        <a:srgbClr val="638CA5"/>
      </a:accent3>
      <a:accent4>
        <a:srgbClr val="E9BB27"/>
      </a:accent4>
      <a:accent5>
        <a:srgbClr val="F46800"/>
      </a:accent5>
      <a:accent6>
        <a:srgbClr val="E45F56"/>
      </a:accent6>
      <a:hlink>
        <a:srgbClr val="0000FF"/>
      </a:hlink>
      <a:folHlink>
        <a:srgbClr val="800080"/>
      </a:folHlink>
    </a:clrScheme>
    <a:fontScheme name="Custom 2">
      <a:majorFont>
        <a:latin typeface="Calibri Light"/>
        <a:ea typeface="Helvetica Light"/>
        <a:cs typeface="Helvetica Light"/>
      </a:majorFont>
      <a:minorFont>
        <a:latin typeface="Calibri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9930</TotalTime>
  <Words>1289</Words>
  <Application>Microsoft Office PowerPoint</Application>
  <PresentationFormat>Personalizado</PresentationFormat>
  <Paragraphs>188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Ebrima</vt:lpstr>
      <vt:lpstr>Helvetica Light</vt:lpstr>
      <vt:lpstr>Segoe UI Black</vt:lpstr>
      <vt:lpstr>Tw Cen MT</vt:lpstr>
      <vt:lpstr>Office Theme</vt:lpstr>
      <vt:lpstr>Presentación de PowerPoint</vt:lpstr>
      <vt:lpstr>I. Análisis del Presupuesto 2015-2018</vt:lpstr>
      <vt:lpstr>I. Análisis del Presupuesto 2015-2018</vt:lpstr>
      <vt:lpstr>I. Análisis del Presupuesto 2015-2018</vt:lpstr>
      <vt:lpstr>II. Continuidad de Programas 2019-2023</vt:lpstr>
      <vt:lpstr>PROMIPYMES</vt:lpstr>
      <vt:lpstr>SERVICIOS DE DESARROLLO EMPRESARIAL</vt:lpstr>
      <vt:lpstr>Ventanilla Única de Tramites Previos a solicitar la Licencia Municipal de Construcción</vt:lpstr>
      <vt:lpstr>Modernización del Ministerio de Economía</vt:lpstr>
      <vt:lpstr>Plan Alianza para la Prosperidad del Triangulo Norte</vt:lpstr>
    </vt:vector>
  </TitlesOfParts>
  <Manager>You Exec (https://youexec.com?sr=kpipd)</Manager>
  <Company>You Exec (https://youexec.com?sr=kpipd)</Company>
  <LinksUpToDate>false</LinksUpToDate>
  <SharedDoc>false</SharedDoc>
  <HyperlinkBase>https://youexec.com?sr=kpipd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(https://youexec.com?sr=kpipd)</dc:title>
  <dc:subject>You Exec (https://youexec.com?sr=kpipd)</dc:subject>
  <dc:creator>You Exec (https://youexec.com?sr=kpipd)</dc:creator>
  <cp:keywords>You Exec (https:/youexec.com?sr=kpipd)</cp:keywords>
  <dc:description>You Exec (https://youexec.com?sr=kpipd)</dc:description>
  <cp:lastModifiedBy>Myriam Adelaida Galvez García</cp:lastModifiedBy>
  <cp:revision>381</cp:revision>
  <cp:lastPrinted>2018-05-28T20:57:04Z</cp:lastPrinted>
  <dcterms:created xsi:type="dcterms:W3CDTF">2013-09-12T13:05:01Z</dcterms:created>
  <dcterms:modified xsi:type="dcterms:W3CDTF">2018-06-08T15:07:02Z</dcterms:modified>
  <cp:category>You Exec (https://youexec.com?sr=kpipd)</cp:category>
</cp:coreProperties>
</file>