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2.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302" r:id="rId3"/>
    <p:sldId id="301" r:id="rId4"/>
    <p:sldId id="286" r:id="rId5"/>
    <p:sldId id="291" r:id="rId6"/>
    <p:sldId id="295" r:id="rId7"/>
    <p:sldId id="298" r:id="rId8"/>
    <p:sldId id="294" r:id="rId9"/>
    <p:sldId id="296" r:id="rId10"/>
    <p:sldId id="297" r:id="rId11"/>
    <p:sldId id="300" r:id="rId12"/>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F00"/>
    <a:srgbClr val="EAB7D0"/>
    <a:srgbClr val="3670B2"/>
    <a:srgbClr val="C29E6E"/>
    <a:srgbClr val="CC9900"/>
    <a:srgbClr val="E45F56"/>
    <a:srgbClr val="638CA5"/>
    <a:srgbClr val="5FDBA1"/>
    <a:srgbClr val="DEA400"/>
    <a:srgbClr val="F6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4" autoAdjust="0"/>
    <p:restoredTop sz="67425" autoAdjust="0"/>
  </p:normalViewPr>
  <p:slideViewPr>
    <p:cSldViewPr>
      <p:cViewPr varScale="1">
        <p:scale>
          <a:sx n="90" d="100"/>
          <a:sy n="90" d="100"/>
        </p:scale>
        <p:origin x="996" y="10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dministrador\Desktop\PRESUPUESTO%20ABIERTO%20FINAL\Hoja%20de%20ca&#769;lculo%20en%20Informacio&#769;n%20para%20la%20presentacio&#769;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Volumes\MINEX\240518%20Presupuesto%20Abierto\Informacio&#769;n%20para%20la%20presentacio&#769;n.docx!_1588664239"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hletona\Documents\2018\Proyectos\Multianual\Ejemplo%20graficas%20informe%20descriptivo%20Minfin.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Volumes\MINEX\240518%20Presupuesto%20Abierto\Informacio&#769;n%20para%20la%20presentacio&#769;n.docx!_1588664239"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MINEX\240518%20Presupuesto%20Abierto\Hoja%20de%20ca&#769;lculo%20en%20Informacio&#769;n%20para%20la%20presentacio&#769;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MINEX\240518%20Presupuesto%20Abierto\Hoja%20de%20ca&#769;lculo%20en%20Informacio&#769;n%20para%20la%20presentacio&#769;n.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Volumes\MINEX\240518%20Presupuesto%20Abierto\Hoja%20de%20ca&#769;lculo%20en%20Informacio&#769;n%20para%20la%20presentacio&#769;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ES_tradnl" sz="1400" dirty="0"/>
              <a:t>COMPORTAMIENTO POR TIPO DE GASTO</a:t>
            </a:r>
          </a:p>
          <a:p>
            <a:pPr>
              <a:defRPr/>
            </a:pPr>
            <a:r>
              <a:rPr lang="es-ES_tradnl" sz="1400" dirty="0"/>
              <a:t>(EN MILLONES DE QUETZALES)</a:t>
            </a:r>
          </a:p>
        </c:rich>
      </c:tx>
      <c:overlay val="0"/>
      <c:spPr>
        <a:noFill/>
        <a:ln>
          <a:noFill/>
        </a:ln>
        <a:effectLst/>
      </c:spPr>
    </c:title>
    <c:autoTitleDeleted val="0"/>
    <c:plotArea>
      <c:layout>
        <c:manualLayout>
          <c:layoutTarget val="inner"/>
          <c:xMode val="edge"/>
          <c:yMode val="edge"/>
          <c:x val="2.0601681167969326E-2"/>
          <c:y val="0.12766083204903586"/>
          <c:w val="0.95692375755788228"/>
          <c:h val="0.7076879730251604"/>
        </c:manualLayout>
      </c:layout>
      <c:barChart>
        <c:barDir val="col"/>
        <c:grouping val="stacked"/>
        <c:varyColors val="0"/>
        <c:ser>
          <c:idx val="0"/>
          <c:order val="0"/>
          <c:tx>
            <c:strRef>
              <c:f>'GRAFICAS I'!$L$8</c:f>
              <c:strCache>
                <c:ptCount val="1"/>
                <c:pt idx="0">
                  <c:v>Funcionamiento</c:v>
                </c:pt>
              </c:strCache>
            </c:strRef>
          </c:tx>
          <c:spPr>
            <a:solidFill>
              <a:schemeClr val="accent1"/>
            </a:solidFill>
            <a:ln>
              <a:noFill/>
            </a:ln>
            <a:effectLst/>
          </c:spPr>
          <c:invertIfNegative val="0"/>
          <c:dLbls>
            <c:spPr>
              <a:noFill/>
              <a:ln>
                <a:noFill/>
              </a:ln>
              <a:effectLst/>
            </c:spPr>
            <c:txPr>
              <a:bodyPr rot="0" vert="horz"/>
              <a:lstStyle/>
              <a:p>
                <a:pPr>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'GRAFICAS I'!$M$7:$P$7</c:f>
              <c:numCache>
                <c:formatCode>General</c:formatCode>
                <c:ptCount val="4"/>
                <c:pt idx="0">
                  <c:v>2015</c:v>
                </c:pt>
                <c:pt idx="1">
                  <c:v>2016</c:v>
                </c:pt>
                <c:pt idx="2">
                  <c:v>2017</c:v>
                </c:pt>
                <c:pt idx="3">
                  <c:v>2018</c:v>
                </c:pt>
              </c:numCache>
            </c:numRef>
          </c:cat>
          <c:val>
            <c:numRef>
              <c:f>'GRAFICAS I'!$M$8:$P$8</c:f>
              <c:numCache>
                <c:formatCode>0.00</c:formatCode>
                <c:ptCount val="4"/>
                <c:pt idx="0">
                  <c:v>368.09030572</c:v>
                </c:pt>
                <c:pt idx="1">
                  <c:v>383.77693782</c:v>
                </c:pt>
                <c:pt idx="2">
                  <c:v>400.85105105999997</c:v>
                </c:pt>
                <c:pt idx="3">
                  <c:v>439.908661</c:v>
                </c:pt>
              </c:numCache>
            </c:numRef>
          </c:val>
          <c:extLst>
            <c:ext xmlns:c16="http://schemas.microsoft.com/office/drawing/2014/chart" uri="{C3380CC4-5D6E-409C-BE32-E72D297353CC}">
              <c16:uniqueId val="{00000000-916A-B749-82C2-770016E17CD9}"/>
            </c:ext>
          </c:extLst>
        </c:ser>
        <c:ser>
          <c:idx val="1"/>
          <c:order val="1"/>
          <c:tx>
            <c:strRef>
              <c:f>'GRAFICAS I'!$L$9</c:f>
              <c:strCache>
                <c:ptCount val="1"/>
                <c:pt idx="0">
                  <c:v>Inversión</c:v>
                </c:pt>
              </c:strCache>
            </c:strRef>
          </c:tx>
          <c:spPr>
            <a:solidFill>
              <a:schemeClr val="accent2"/>
            </a:solidFill>
            <a:ln>
              <a:noFill/>
            </a:ln>
            <a:effectLst/>
          </c:spPr>
          <c:invertIfNegative val="0"/>
          <c:dLbls>
            <c:dLbl>
              <c:idx val="0"/>
              <c:layout>
                <c:manualLayout>
                  <c:x val="-8.4503195235483622E-3"/>
                  <c:y val="0.1021341429980355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FB-438E-B03E-D37C032AEBD8}"/>
                </c:ext>
              </c:extLst>
            </c:dLbl>
            <c:dLbl>
              <c:idx val="2"/>
              <c:layout>
                <c:manualLayout>
                  <c:x val="8.4501531786758521E-3"/>
                  <c:y val="9.46082384309505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FB-438E-B03E-D37C032AEBD8}"/>
                </c:ext>
              </c:extLst>
            </c:dLbl>
            <c:dLbl>
              <c:idx val="3"/>
              <c:layout>
                <c:manualLayout>
                  <c:x val="-2.1125798808870905E-3"/>
                  <c:y val="0.1114190650887660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FB-438E-B03E-D37C032AEBD8}"/>
                </c:ext>
              </c:extLst>
            </c:dLbl>
            <c:spPr>
              <a:noFill/>
              <a:ln>
                <a:noFill/>
              </a:ln>
              <a:effectLst/>
            </c:spPr>
            <c:txPr>
              <a:bodyPr rot="0" vert="horz"/>
              <a:lstStyle/>
              <a:p>
                <a:pPr>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'GRAFICAS I'!$M$7:$P$7</c:f>
              <c:numCache>
                <c:formatCode>General</c:formatCode>
                <c:ptCount val="4"/>
                <c:pt idx="0">
                  <c:v>2015</c:v>
                </c:pt>
                <c:pt idx="1">
                  <c:v>2016</c:v>
                </c:pt>
                <c:pt idx="2">
                  <c:v>2017</c:v>
                </c:pt>
                <c:pt idx="3">
                  <c:v>2018</c:v>
                </c:pt>
              </c:numCache>
            </c:numRef>
          </c:cat>
          <c:val>
            <c:numRef>
              <c:f>'GRAFICAS I'!$M$9:$P$9</c:f>
              <c:numCache>
                <c:formatCode>0.00</c:formatCode>
                <c:ptCount val="4"/>
                <c:pt idx="0">
                  <c:v>2.9440828199999998</c:v>
                </c:pt>
                <c:pt idx="1">
                  <c:v>34.354111549999999</c:v>
                </c:pt>
                <c:pt idx="2">
                  <c:v>9.8193285299999999</c:v>
                </c:pt>
                <c:pt idx="3">
                  <c:v>2.7673390000000002</c:v>
                </c:pt>
              </c:numCache>
            </c:numRef>
          </c:val>
          <c:extLst>
            <c:ext xmlns:c16="http://schemas.microsoft.com/office/drawing/2014/chart" uri="{C3380CC4-5D6E-409C-BE32-E72D297353CC}">
              <c16:uniqueId val="{00000001-916A-B749-82C2-770016E17CD9}"/>
            </c:ext>
          </c:extLst>
        </c:ser>
        <c:ser>
          <c:idx val="2"/>
          <c:order val="2"/>
          <c:tx>
            <c:strRef>
              <c:f>'GRAFICAS I'!$L$10</c:f>
              <c:strCache>
                <c:ptCount val="1"/>
                <c:pt idx="0">
                  <c:v>No Devengado</c:v>
                </c:pt>
              </c:strCache>
            </c:strRef>
          </c:tx>
          <c:spPr>
            <a:solidFill>
              <a:schemeClr val="accent5"/>
            </a:solidFill>
            <a:ln>
              <a:noFill/>
            </a:ln>
            <a:effectLst/>
          </c:spPr>
          <c:invertIfNegative val="0"/>
          <c:dLbls>
            <c:dLbl>
              <c:idx val="2"/>
              <c:layout>
                <c:manualLayout>
                  <c:x val="1.0562899404435453E-2"/>
                  <c:y val="-2.08910747041436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2FB-438E-B03E-D37C032AEBD8}"/>
                </c:ext>
              </c:extLst>
            </c:dLbl>
            <c:dLbl>
              <c:idx val="3"/>
              <c:delete val="1"/>
              <c:extLst>
                <c:ext xmlns:c15="http://schemas.microsoft.com/office/drawing/2012/chart" uri="{CE6537A1-D6FC-4f65-9D91-7224C49458BB}"/>
                <c:ext xmlns:c16="http://schemas.microsoft.com/office/drawing/2014/chart" uri="{C3380CC4-5D6E-409C-BE32-E72D297353CC}">
                  <c16:uniqueId val="{00000004-B2FB-438E-B03E-D37C032AEBD8}"/>
                </c:ext>
              </c:extLst>
            </c:dLbl>
            <c:spPr>
              <a:noFill/>
              <a:ln>
                <a:noFill/>
              </a:ln>
              <a:effectLst/>
            </c:spPr>
            <c:txPr>
              <a:bodyPr rot="0" vert="horz"/>
              <a:lstStyle/>
              <a:p>
                <a:pPr>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'GRAFICAS I'!$M$7:$P$7</c:f>
              <c:numCache>
                <c:formatCode>General</c:formatCode>
                <c:ptCount val="4"/>
                <c:pt idx="0">
                  <c:v>2015</c:v>
                </c:pt>
                <c:pt idx="1">
                  <c:v>2016</c:v>
                </c:pt>
                <c:pt idx="2">
                  <c:v>2017</c:v>
                </c:pt>
                <c:pt idx="3">
                  <c:v>2018</c:v>
                </c:pt>
              </c:numCache>
            </c:numRef>
          </c:cat>
          <c:val>
            <c:numRef>
              <c:f>'GRAFICAS I'!$M$10:$P$10</c:f>
              <c:numCache>
                <c:formatCode>0.00</c:formatCode>
                <c:ptCount val="4"/>
                <c:pt idx="0">
                  <c:v>31.26661146</c:v>
                </c:pt>
                <c:pt idx="1">
                  <c:v>31.093462629999998</c:v>
                </c:pt>
                <c:pt idx="2">
                  <c:v>13.02593641</c:v>
                </c:pt>
                <c:pt idx="3">
                  <c:v>0</c:v>
                </c:pt>
              </c:numCache>
            </c:numRef>
          </c:val>
          <c:extLst>
            <c:ext xmlns:c16="http://schemas.microsoft.com/office/drawing/2014/chart" uri="{C3380CC4-5D6E-409C-BE32-E72D297353CC}">
              <c16:uniqueId val="{00000002-916A-B749-82C2-770016E17CD9}"/>
            </c:ext>
          </c:extLst>
        </c:ser>
        <c:dLbls>
          <c:dLblPos val="ctr"/>
          <c:showLegendKey val="0"/>
          <c:showVal val="1"/>
          <c:showCatName val="0"/>
          <c:showSerName val="0"/>
          <c:showPercent val="0"/>
          <c:showBubbleSize val="0"/>
        </c:dLbls>
        <c:gapWidth val="79"/>
        <c:overlap val="100"/>
        <c:axId val="73795072"/>
        <c:axId val="79243520"/>
      </c:barChart>
      <c:catAx>
        <c:axId val="73795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solidFill>
                  <a:schemeClr val="bg2">
                    <a:lumMod val="75000"/>
                  </a:schemeClr>
                </a:solidFill>
              </a:defRPr>
            </a:pPr>
            <a:endParaRPr lang="es-GT"/>
          </a:p>
        </c:txPr>
        <c:crossAx val="79243520"/>
        <c:crosses val="autoZero"/>
        <c:auto val="1"/>
        <c:lblAlgn val="ctr"/>
        <c:lblOffset val="100"/>
        <c:noMultiLvlLbl val="0"/>
      </c:catAx>
      <c:valAx>
        <c:axId val="79243520"/>
        <c:scaling>
          <c:orientation val="minMax"/>
        </c:scaling>
        <c:delete val="1"/>
        <c:axPos val="l"/>
        <c:numFmt formatCode="0.00" sourceLinked="1"/>
        <c:majorTickMark val="none"/>
        <c:minorTickMark val="none"/>
        <c:tickLblPos val="nextTo"/>
        <c:crossAx val="73795072"/>
        <c:crosses val="autoZero"/>
        <c:crossBetween val="between"/>
      </c:valAx>
      <c:spPr>
        <a:noFill/>
        <a:ln>
          <a:noFill/>
        </a:ln>
        <a:effectLst/>
      </c:spPr>
    </c:plotArea>
    <c:legend>
      <c:legendPos val="t"/>
      <c:layout>
        <c:manualLayout>
          <c:xMode val="edge"/>
          <c:yMode val="edge"/>
          <c:x val="0.162006265545968"/>
          <c:y val="0.92881531383503124"/>
          <c:w val="0.72475562690641615"/>
          <c:h val="5.8690437068682232E-2"/>
        </c:manualLayout>
      </c:layout>
      <c:overlay val="0"/>
      <c:spPr>
        <a:noFill/>
        <a:ln>
          <a:noFill/>
        </a:ln>
        <a:effectLst/>
      </c:spPr>
      <c:txPr>
        <a:bodyPr rot="0" vert="horz"/>
        <a:lstStyle/>
        <a:p>
          <a:pPr>
            <a:defRPr/>
          </a:pPr>
          <a:endParaRPr lang="es-G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tx1">
          <a:lumMod val="15000"/>
          <a:lumOff val="85000"/>
        </a:schemeClr>
      </a:solidFill>
      <a:round/>
    </a:ln>
    <a:effectLst/>
  </c:spPr>
  <c:txPr>
    <a:bodyPr/>
    <a:lstStyle/>
    <a:p>
      <a:pPr>
        <a:defRPr sz="1400" b="1">
          <a:latin typeface="Arial" panose="020B0604020202020204" pitchFamily="34" charset="0"/>
          <a:cs typeface="Arial" panose="020B0604020202020204" pitchFamily="34" charset="0"/>
        </a:defRPr>
      </a:pPr>
      <a:endParaRPr lang="es-GT"/>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57014157014158E-2"/>
          <c:y val="6.6426832036559913E-2"/>
          <c:w val="0.78610731882294638"/>
          <c:h val="0.85629883877760304"/>
        </c:manualLayout>
      </c:layout>
      <c:barChart>
        <c:barDir val="col"/>
        <c:grouping val="percentStacked"/>
        <c:varyColors val="0"/>
        <c:ser>
          <c:idx val="0"/>
          <c:order val="0"/>
          <c:tx>
            <c:strRef>
              <c:f>'[Hoja de cálculo en Información para la presentación.docx]Hoja1'!$B$44</c:f>
              <c:strCache>
                <c:ptCount val="1"/>
                <c:pt idx="0">
                  <c:v>Programa 01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presentación.docx]Hoja1'!$C$44:$F$44</c:f>
              <c:numCache>
                <c:formatCode>_(* #,##0.0_);_(* \(#,##0.0\);_(* "-"??_);_(@_)</c:formatCode>
                <c:ptCount val="4"/>
                <c:pt idx="0">
                  <c:v>52.77972269</c:v>
                </c:pt>
                <c:pt idx="1">
                  <c:v>60.986759899999996</c:v>
                </c:pt>
                <c:pt idx="2">
                  <c:v>57.492940070000003</c:v>
                </c:pt>
                <c:pt idx="3">
                  <c:v>64.774947999999995</c:v>
                </c:pt>
              </c:numCache>
            </c:numRef>
          </c:val>
          <c:extLst>
            <c:ext xmlns:c16="http://schemas.microsoft.com/office/drawing/2014/chart" uri="{C3380CC4-5D6E-409C-BE32-E72D297353CC}">
              <c16:uniqueId val="{00000000-7BC9-0541-9711-C945CE0A3B20}"/>
            </c:ext>
          </c:extLst>
        </c:ser>
        <c:ser>
          <c:idx val="1"/>
          <c:order val="1"/>
          <c:tx>
            <c:strRef>
              <c:f>'[Hoja de cálculo en Información para la presentación.docx]Hoja1'!$B$45</c:f>
              <c:strCache>
                <c:ptCount val="1"/>
                <c:pt idx="0">
                  <c:v>Programa 11</c:v>
                </c:pt>
              </c:strCache>
            </c:strRef>
          </c:tx>
          <c:spPr>
            <a:solidFill>
              <a:srgbClr val="3670B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presentación.docx]Hoja1'!$C$45:$F$45</c:f>
              <c:numCache>
                <c:formatCode>_(* #,##0.0_);_(* \(#,##0.0\);_(* "-"??_);_(@_)</c:formatCode>
                <c:ptCount val="4"/>
                <c:pt idx="0">
                  <c:v>91.548687659999999</c:v>
                </c:pt>
                <c:pt idx="1">
                  <c:v>127.64071956999999</c:v>
                </c:pt>
                <c:pt idx="2">
                  <c:v>131.84510560999999</c:v>
                </c:pt>
                <c:pt idx="3">
                  <c:v>141.33911800000001</c:v>
                </c:pt>
              </c:numCache>
            </c:numRef>
          </c:val>
          <c:extLst>
            <c:ext xmlns:c16="http://schemas.microsoft.com/office/drawing/2014/chart" uri="{C3380CC4-5D6E-409C-BE32-E72D297353CC}">
              <c16:uniqueId val="{00000001-7BC9-0541-9711-C945CE0A3B20}"/>
            </c:ext>
          </c:extLst>
        </c:ser>
        <c:ser>
          <c:idx val="2"/>
          <c:order val="2"/>
          <c:tx>
            <c:strRef>
              <c:f>'[Hoja de cálculo en Información para la presentación.docx]Hoja1'!$B$46</c:f>
              <c:strCache>
                <c:ptCount val="1"/>
                <c:pt idx="0">
                  <c:v>Programa 12</c:v>
                </c:pt>
              </c:strCache>
            </c:strRef>
          </c:tx>
          <c:spPr>
            <a:solidFill>
              <a:srgbClr val="C29E6E"/>
            </a:solidFill>
            <a:ln>
              <a:noFill/>
            </a:ln>
            <a:effectLst/>
          </c:spPr>
          <c:invertIfNegative val="0"/>
          <c:dLbls>
            <c:dLbl>
              <c:idx val="0"/>
              <c:layout>
                <c:manualLayout>
                  <c:x val="-2.097294308686382E-3"/>
                  <c:y val="2.100889983315766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C53-2C4F-933F-2A3E0D3F9B1F}"/>
                </c:ext>
              </c:extLst>
            </c:dLbl>
            <c:dLbl>
              <c:idx val="1"/>
              <c:layout>
                <c:manualLayout>
                  <c:x val="-3.8449951482129751E-17"/>
                  <c:y val="4.501907107105208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C53-2C4F-933F-2A3E0D3F9B1F}"/>
                </c:ext>
              </c:extLst>
            </c:dLbl>
            <c:dLbl>
              <c:idx val="2"/>
              <c:layout>
                <c:manualLayout>
                  <c:x val="-4.194588617372764E-3"/>
                  <c:y val="7.20305137136833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C53-2C4F-933F-2A3E0D3F9B1F}"/>
                </c:ext>
              </c:extLst>
            </c:dLbl>
            <c:dLbl>
              <c:idx val="3"/>
              <c:layout>
                <c:manualLayout>
                  <c:x val="0"/>
                  <c:y val="8.103432792789391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C53-2C4F-933F-2A3E0D3F9B1F}"/>
                </c:ext>
              </c:extLst>
            </c:dLbl>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presentación.docx]Hoja1'!$C$46:$F$46</c:f>
              <c:numCache>
                <c:formatCode>_(* #,##0.0_);_(* \(#,##0.0\);_(* "-"??_);_(@_)</c:formatCode>
                <c:ptCount val="4"/>
                <c:pt idx="0">
                  <c:v>186.51741218999999</c:v>
                </c:pt>
                <c:pt idx="1">
                  <c:v>183.01040356999999</c:v>
                </c:pt>
                <c:pt idx="2">
                  <c:v>180.93546786000002</c:v>
                </c:pt>
                <c:pt idx="3">
                  <c:v>183.74127999999999</c:v>
                </c:pt>
              </c:numCache>
            </c:numRef>
          </c:val>
          <c:extLst>
            <c:ext xmlns:c16="http://schemas.microsoft.com/office/drawing/2014/chart" uri="{C3380CC4-5D6E-409C-BE32-E72D297353CC}">
              <c16:uniqueId val="{00000002-7BC9-0541-9711-C945CE0A3B20}"/>
            </c:ext>
          </c:extLst>
        </c:ser>
        <c:ser>
          <c:idx val="3"/>
          <c:order val="3"/>
          <c:tx>
            <c:strRef>
              <c:f>'[Hoja de cálculo en Información para la presentación.docx]Hoja1'!$B$47</c:f>
              <c:strCache>
                <c:ptCount val="1"/>
                <c:pt idx="0">
                  <c:v>Programa 13</c:v>
                </c:pt>
              </c:strCache>
            </c:strRef>
          </c:tx>
          <c:spPr>
            <a:solidFill>
              <a:srgbClr val="EAB7D0"/>
            </a:solidFill>
            <a:ln>
              <a:noFill/>
            </a:ln>
            <a:effectLst/>
          </c:spPr>
          <c:invertIfNegative val="0"/>
          <c:dLbls>
            <c:dLbl>
              <c:idx val="0"/>
              <c:layout>
                <c:manualLayout>
                  <c:x val="-4.4962551705768616E-4"/>
                  <c:y val="5.369298032033706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BC9-0541-9711-C945CE0A3B20}"/>
                </c:ext>
              </c:extLst>
            </c:dLbl>
            <c:dLbl>
              <c:idx val="1"/>
              <c:layout>
                <c:manualLayout>
                  <c:x val="1.3258348002988215E-3"/>
                  <c:y val="-1.045250311570092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BC9-0541-9711-C945CE0A3B20}"/>
                </c:ext>
              </c:extLst>
            </c:dLbl>
            <c:dLbl>
              <c:idx val="2"/>
              <c:layout>
                <c:manualLayout>
                  <c:x val="6.80790325827483E-3"/>
                  <c:y val="2.26167648116136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BC9-0541-9711-C945CE0A3B20}"/>
                </c:ext>
              </c:extLst>
            </c:dLbl>
            <c:dLbl>
              <c:idx val="3"/>
              <c:layout>
                <c:manualLayout>
                  <c:x val="0"/>
                  <c:y val="1.035887751740223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BC9-0541-9711-C945CE0A3B20}"/>
                </c:ext>
              </c:extLst>
            </c:dLbl>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presentación.docx]Hoja1'!$C$47:$F$47</c:f>
              <c:numCache>
                <c:formatCode>_(* #,##0.0_);_(* \(#,##0.0\);_(* "-"??_);_(@_)</c:formatCode>
                <c:ptCount val="4"/>
                <c:pt idx="0">
                  <c:v>11.050481250000001</c:v>
                </c:pt>
                <c:pt idx="1">
                  <c:v>12.17280261</c:v>
                </c:pt>
                <c:pt idx="2">
                  <c:v>13.35038207</c:v>
                </c:pt>
                <c:pt idx="3">
                  <c:v>19.552720999999998</c:v>
                </c:pt>
              </c:numCache>
            </c:numRef>
          </c:val>
          <c:extLst>
            <c:ext xmlns:c16="http://schemas.microsoft.com/office/drawing/2014/chart" uri="{C3380CC4-5D6E-409C-BE32-E72D297353CC}">
              <c16:uniqueId val="{00000003-7BC9-0541-9711-C945CE0A3B20}"/>
            </c:ext>
          </c:extLst>
        </c:ser>
        <c:ser>
          <c:idx val="4"/>
          <c:order val="4"/>
          <c:tx>
            <c:strRef>
              <c:f>'[Hoja de cálculo en Información para la presentación.docx]Hoja1'!$B$48</c:f>
              <c:strCache>
                <c:ptCount val="1"/>
                <c:pt idx="0">
                  <c:v>Programa 99</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presentación.docx]Hoja1'!$C$48:$F$48</c:f>
              <c:numCache>
                <c:formatCode>_(* #,##0.0_);_(* \(#,##0.0\);_(* "-"??_);_(@_)</c:formatCode>
                <c:ptCount val="4"/>
                <c:pt idx="0">
                  <c:v>26.63877484</c:v>
                </c:pt>
                <c:pt idx="1">
                  <c:v>34.320363719999996</c:v>
                </c:pt>
                <c:pt idx="2">
                  <c:v>27.046483980000001</c:v>
                </c:pt>
                <c:pt idx="3">
                  <c:v>33.267932999999999</c:v>
                </c:pt>
              </c:numCache>
            </c:numRef>
          </c:val>
          <c:extLst>
            <c:ext xmlns:c16="http://schemas.microsoft.com/office/drawing/2014/chart" uri="{C3380CC4-5D6E-409C-BE32-E72D297353CC}">
              <c16:uniqueId val="{00000004-7BC9-0541-9711-C945CE0A3B20}"/>
            </c:ext>
          </c:extLst>
        </c:ser>
        <c:ser>
          <c:idx val="5"/>
          <c:order val="5"/>
          <c:tx>
            <c:strRef>
              <c:f>'[Hoja de cálculo en Información para la presentación.docx]Hoja1'!$B$49</c:f>
              <c:strCache>
                <c:ptCount val="1"/>
                <c:pt idx="0">
                  <c:v>No Devengado</c:v>
                </c:pt>
              </c:strCache>
            </c:strRef>
          </c:tx>
          <c:spPr>
            <a:solidFill>
              <a:srgbClr val="7030A0">
                <a:alpha val="50000"/>
              </a:srgbClr>
            </a:solidFill>
            <a:ln>
              <a:noFill/>
            </a:ln>
            <a:effectLst/>
          </c:spPr>
          <c:invertIfNegative val="0"/>
          <c:dLbls>
            <c:dLbl>
              <c:idx val="2"/>
              <c:layout>
                <c:manualLayout>
                  <c:x val="-5.0554846917925233E-3"/>
                  <c:y val="-3.298094189118409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BC9-0541-9711-C945CE0A3B20}"/>
                </c:ext>
              </c:extLst>
            </c:dLbl>
            <c:dLbl>
              <c:idx val="3"/>
              <c:delete val="1"/>
              <c:extLst>
                <c:ext xmlns:c15="http://schemas.microsoft.com/office/drawing/2012/chart" uri="{CE6537A1-D6FC-4f65-9D91-7224C49458BB}"/>
                <c:ext xmlns:c16="http://schemas.microsoft.com/office/drawing/2014/chart" uri="{C3380CC4-5D6E-409C-BE32-E72D297353CC}">
                  <c16:uniqueId val="{0000000B-7BC9-0541-9711-C945CE0A3B20}"/>
                </c:ext>
              </c:extLst>
            </c:dLbl>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Black" panose="020B0604020202020204" pitchFamily="34" charset="0"/>
                    <a:ea typeface="+mn-ea"/>
                    <a:cs typeface="Arial Black"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'[Hoja de cálculo en Información para la presentación.docx]Hoja1'!$C$43:$F$43</c:f>
              <c:numCache>
                <c:formatCode>General</c:formatCode>
                <c:ptCount val="4"/>
                <c:pt idx="0">
                  <c:v>2015</c:v>
                </c:pt>
                <c:pt idx="1">
                  <c:v>2016</c:v>
                </c:pt>
                <c:pt idx="2">
                  <c:v>2017</c:v>
                </c:pt>
                <c:pt idx="3">
                  <c:v>2018</c:v>
                </c:pt>
              </c:numCache>
            </c:numRef>
          </c:cat>
          <c:val>
            <c:numRef>
              <c:f>'[Hoja de cálculo en Información para la presentación.docx]Hoja1'!$C$49:$F$49</c:f>
              <c:numCache>
                <c:formatCode>_(* #,##0.0_);_(* \(#,##0.0\);_(* "-"??_);_(@_)</c:formatCode>
                <c:ptCount val="4"/>
                <c:pt idx="0">
                  <c:v>33.765921369999994</c:v>
                </c:pt>
                <c:pt idx="1">
                  <c:v>31.093462629999998</c:v>
                </c:pt>
                <c:pt idx="2">
                  <c:v>13.02593641</c:v>
                </c:pt>
                <c:pt idx="3">
                  <c:v>0</c:v>
                </c:pt>
              </c:numCache>
            </c:numRef>
          </c:val>
          <c:extLst>
            <c:ext xmlns:c16="http://schemas.microsoft.com/office/drawing/2014/chart" uri="{C3380CC4-5D6E-409C-BE32-E72D297353CC}">
              <c16:uniqueId val="{00000005-7BC9-0541-9711-C945CE0A3B20}"/>
            </c:ext>
          </c:extLst>
        </c:ser>
        <c:dLbls>
          <c:dLblPos val="ctr"/>
          <c:showLegendKey val="0"/>
          <c:showVal val="1"/>
          <c:showCatName val="0"/>
          <c:showSerName val="0"/>
          <c:showPercent val="0"/>
          <c:showBubbleSize val="0"/>
        </c:dLbls>
        <c:gapWidth val="11"/>
        <c:overlap val="100"/>
        <c:axId val="74251264"/>
        <c:axId val="75571968"/>
      </c:barChart>
      <c:catAx>
        <c:axId val="74251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bg2">
                    <a:lumMod val="75000"/>
                  </a:schemeClr>
                </a:solidFill>
                <a:latin typeface="Arial Black" panose="020B0604020202020204" pitchFamily="34" charset="0"/>
                <a:ea typeface="+mn-ea"/>
                <a:cs typeface="Arial Black" panose="020B0604020202020204" pitchFamily="34" charset="0"/>
              </a:defRPr>
            </a:pPr>
            <a:endParaRPr lang="es-GT"/>
          </a:p>
        </c:txPr>
        <c:crossAx val="75571968"/>
        <c:crosses val="autoZero"/>
        <c:auto val="1"/>
        <c:lblAlgn val="ctr"/>
        <c:lblOffset val="100"/>
        <c:noMultiLvlLbl val="0"/>
      </c:catAx>
      <c:valAx>
        <c:axId val="75571968"/>
        <c:scaling>
          <c:orientation val="minMax"/>
        </c:scaling>
        <c:delete val="1"/>
        <c:axPos val="l"/>
        <c:numFmt formatCode="0%" sourceLinked="1"/>
        <c:majorTickMark val="none"/>
        <c:minorTickMark val="none"/>
        <c:tickLblPos val="nextTo"/>
        <c:crossAx val="74251264"/>
        <c:crosses val="autoZero"/>
        <c:crossBetween val="between"/>
      </c:valAx>
      <c:spPr>
        <a:noFill/>
        <a:ln>
          <a:noFill/>
        </a:ln>
        <a:effectLst/>
      </c:spPr>
    </c:plotArea>
    <c:legend>
      <c:legendPos val="t"/>
      <c:layout>
        <c:manualLayout>
          <c:xMode val="edge"/>
          <c:yMode val="edge"/>
          <c:x val="0.79956930608366039"/>
          <c:y val="0.28015190687078462"/>
          <c:w val="0.15471103386934987"/>
          <c:h val="0.6589236836337863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G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latin typeface="Arial" panose="020B0604020202020204" pitchFamily="34" charset="0"/>
          <a:cs typeface="Arial" panose="020B0604020202020204" pitchFamily="34" charset="0"/>
        </a:defRPr>
      </a:pPr>
      <a:endParaRPr lang="es-GT"/>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Programa 12 Certificaciones emitidas</a:t>
            </a:r>
          </a:p>
        </c:rich>
      </c:tx>
      <c:overlay val="0"/>
    </c:title>
    <c:autoTitleDeleted val="0"/>
    <c:plotArea>
      <c:layout>
        <c:manualLayout>
          <c:layoutTarget val="inner"/>
          <c:xMode val="edge"/>
          <c:yMode val="edge"/>
          <c:x val="4.4810110341288199E-2"/>
          <c:y val="0.20275438596491199"/>
          <c:w val="0.91037977931742398"/>
          <c:h val="0.59319152046783596"/>
        </c:manualLayout>
      </c:layout>
      <c:barChart>
        <c:barDir val="col"/>
        <c:grouping val="stacked"/>
        <c:varyColors val="0"/>
        <c:dLbls>
          <c:dLblPos val="inEnd"/>
          <c:showLegendKey val="0"/>
          <c:showVal val="1"/>
          <c:showCatName val="0"/>
          <c:showSerName val="0"/>
          <c:showPercent val="0"/>
          <c:showBubbleSize val="0"/>
        </c:dLbls>
        <c:gapWidth val="0"/>
        <c:overlap val="100"/>
        <c:axId val="78755328"/>
        <c:axId val="78756864"/>
      </c:barChart>
      <c:catAx>
        <c:axId val="78755328"/>
        <c:scaling>
          <c:orientation val="minMax"/>
        </c:scaling>
        <c:delete val="0"/>
        <c:axPos val="b"/>
        <c:numFmt formatCode="General" sourceLinked="1"/>
        <c:majorTickMark val="out"/>
        <c:minorTickMark val="none"/>
        <c:tickLblPos val="nextTo"/>
        <c:crossAx val="78756864"/>
        <c:crosses val="autoZero"/>
        <c:auto val="1"/>
        <c:lblAlgn val="ctr"/>
        <c:lblOffset val="100"/>
        <c:noMultiLvlLbl val="0"/>
      </c:catAx>
      <c:valAx>
        <c:axId val="78756864"/>
        <c:scaling>
          <c:orientation val="minMax"/>
        </c:scaling>
        <c:delete val="1"/>
        <c:axPos val="l"/>
        <c:numFmt formatCode="#,##0_);\(#,##0\)" sourceLinked="1"/>
        <c:majorTickMark val="out"/>
        <c:minorTickMark val="none"/>
        <c:tickLblPos val="nextTo"/>
        <c:crossAx val="78755328"/>
        <c:crosses val="autoZero"/>
        <c:crossBetween val="between"/>
      </c:valAx>
    </c:plotArea>
    <c:plotVisOnly val="1"/>
    <c:dispBlanksAs val="gap"/>
    <c:showDLblsOverMax val="0"/>
  </c:chart>
  <c:txPr>
    <a:bodyPr/>
    <a:lstStyle/>
    <a:p>
      <a:pPr>
        <a:defRPr sz="900">
          <a:latin typeface="Arial" panose="020B0604020202020204" pitchFamily="34" charset="0"/>
          <a:cs typeface="Arial" panose="020B0604020202020204" pitchFamily="34" charset="0"/>
        </a:defRPr>
      </a:pPr>
      <a:endParaRPr lang="es-G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solidFill>
                <a:latin typeface="Arial" panose="020B0604020202020204" pitchFamily="34" charset="0"/>
                <a:ea typeface="+mn-ea"/>
                <a:cs typeface="Arial" panose="020B0604020202020204" pitchFamily="34" charset="0"/>
              </a:defRPr>
            </a:pPr>
            <a:r>
              <a:rPr lang="es-GT" sz="1200" dirty="0"/>
              <a:t>Continuidad de programas (En millones de</a:t>
            </a:r>
            <a:r>
              <a:rPr lang="es-GT" sz="1200" baseline="0" dirty="0"/>
              <a:t> </a:t>
            </a:r>
            <a:r>
              <a:rPr lang="es-GT" sz="1200" dirty="0"/>
              <a:t>Quetzales)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solidFill>
              <a:latin typeface="Arial" panose="020B0604020202020204" pitchFamily="34" charset="0"/>
              <a:ea typeface="+mn-ea"/>
              <a:cs typeface="Arial" panose="020B0604020202020204" pitchFamily="34" charset="0"/>
            </a:defRPr>
          </a:pPr>
          <a:endParaRPr lang="es-GT"/>
        </a:p>
      </c:txPr>
    </c:title>
    <c:autoTitleDeleted val="0"/>
    <c:plotArea>
      <c:layout>
        <c:manualLayout>
          <c:layoutTarget val="inner"/>
          <c:xMode val="edge"/>
          <c:yMode val="edge"/>
          <c:x val="1.0250569476082005E-2"/>
          <c:y val="0.15390008734749641"/>
          <c:w val="0.9738041002277904"/>
          <c:h val="0.72628217423638242"/>
        </c:manualLayout>
      </c:layout>
      <c:barChart>
        <c:barDir val="col"/>
        <c:grouping val="percentStacked"/>
        <c:varyColors val="0"/>
        <c:ser>
          <c:idx val="0"/>
          <c:order val="0"/>
          <c:tx>
            <c:strRef>
              <c:f>'[Hoja de cálculo en Información para la presentación.docx]GRAFICAS II'!$B$16</c:f>
              <c:strCache>
                <c:ptCount val="1"/>
                <c:pt idx="0">
                  <c:v>Programa 01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II'!$C$16:$M$16</c:f>
              <c:numCache>
                <c:formatCode>0.0</c:formatCode>
                <c:ptCount val="11"/>
                <c:pt idx="0">
                  <c:v>52.779722999999997</c:v>
                </c:pt>
                <c:pt idx="1">
                  <c:v>60.986759999999997</c:v>
                </c:pt>
                <c:pt idx="2">
                  <c:v>57.492939999999997</c:v>
                </c:pt>
                <c:pt idx="3">
                  <c:v>64.774947999999995</c:v>
                </c:pt>
                <c:pt idx="4">
                  <c:v>64.954718999999997</c:v>
                </c:pt>
                <c:pt idx="5">
                  <c:v>64.954718999999997</c:v>
                </c:pt>
                <c:pt idx="6">
                  <c:v>66.954718999999997</c:v>
                </c:pt>
                <c:pt idx="7">
                  <c:v>72.169719000000001</c:v>
                </c:pt>
                <c:pt idx="8">
                  <c:v>66.364718999999994</c:v>
                </c:pt>
                <c:pt idx="9">
                  <c:v>66.634719000000004</c:v>
                </c:pt>
                <c:pt idx="10">
                  <c:v>70.744719000000003</c:v>
                </c:pt>
              </c:numCache>
            </c:numRef>
          </c:val>
          <c:extLst>
            <c:ext xmlns:c16="http://schemas.microsoft.com/office/drawing/2014/chart" uri="{C3380CC4-5D6E-409C-BE32-E72D297353CC}">
              <c16:uniqueId val="{00000000-E4F1-B945-AAE4-6824A1CC2475}"/>
            </c:ext>
          </c:extLst>
        </c:ser>
        <c:ser>
          <c:idx val="1"/>
          <c:order val="1"/>
          <c:tx>
            <c:strRef>
              <c:f>'[Hoja de cálculo en Información para la presentación.docx]GRAFICAS II'!$B$17</c:f>
              <c:strCache>
                <c:ptCount val="1"/>
                <c:pt idx="0">
                  <c:v>Programa 11</c:v>
                </c:pt>
              </c:strCache>
            </c:strRef>
          </c:tx>
          <c:spPr>
            <a:solidFill>
              <a:srgbClr val="5FDBA1">
                <a:alpha val="69804"/>
              </a:srgb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II'!$C$17:$M$17</c:f>
              <c:numCache>
                <c:formatCode>0.0</c:formatCode>
                <c:ptCount val="11"/>
                <c:pt idx="0">
                  <c:v>91.548687999999999</c:v>
                </c:pt>
                <c:pt idx="1">
                  <c:v>127.64072</c:v>
                </c:pt>
                <c:pt idx="2">
                  <c:v>131.84510599999999</c:v>
                </c:pt>
                <c:pt idx="3">
                  <c:v>141.33911800000001</c:v>
                </c:pt>
                <c:pt idx="4">
                  <c:v>137.44019499999999</c:v>
                </c:pt>
                <c:pt idx="5">
                  <c:v>141.44019499999999</c:v>
                </c:pt>
                <c:pt idx="6">
                  <c:v>162.44019499999999</c:v>
                </c:pt>
                <c:pt idx="7">
                  <c:v>170.93599499999999</c:v>
                </c:pt>
                <c:pt idx="8">
                  <c:v>195.79279500000001</c:v>
                </c:pt>
                <c:pt idx="9">
                  <c:v>203.27559500000001</c:v>
                </c:pt>
                <c:pt idx="10">
                  <c:v>208.76559499999999</c:v>
                </c:pt>
              </c:numCache>
            </c:numRef>
          </c:val>
          <c:extLst>
            <c:ext xmlns:c16="http://schemas.microsoft.com/office/drawing/2014/chart" uri="{C3380CC4-5D6E-409C-BE32-E72D297353CC}">
              <c16:uniqueId val="{00000001-E4F1-B945-AAE4-6824A1CC2475}"/>
            </c:ext>
          </c:extLst>
        </c:ser>
        <c:ser>
          <c:idx val="2"/>
          <c:order val="2"/>
          <c:tx>
            <c:strRef>
              <c:f>'[Hoja de cálculo en Información para la presentación.docx]GRAFICAS II'!$B$18</c:f>
              <c:strCache>
                <c:ptCount val="1"/>
                <c:pt idx="0">
                  <c:v>Programa 12</c:v>
                </c:pt>
              </c:strCache>
            </c:strRef>
          </c:tx>
          <c:spPr>
            <a:solidFill>
              <a:srgbClr val="638CA5">
                <a:alpha val="69804"/>
              </a:srgb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II'!$C$18:$M$18</c:f>
              <c:numCache>
                <c:formatCode>0.0</c:formatCode>
                <c:ptCount val="11"/>
                <c:pt idx="0">
                  <c:v>186.51741200000001</c:v>
                </c:pt>
                <c:pt idx="1">
                  <c:v>183.01040399999999</c:v>
                </c:pt>
                <c:pt idx="2">
                  <c:v>180.93546799999999</c:v>
                </c:pt>
                <c:pt idx="3">
                  <c:v>183.74127999999999</c:v>
                </c:pt>
                <c:pt idx="4">
                  <c:v>176.94526400000001</c:v>
                </c:pt>
                <c:pt idx="5">
                  <c:v>183.94526400000001</c:v>
                </c:pt>
                <c:pt idx="6">
                  <c:v>190.44526400000001</c:v>
                </c:pt>
                <c:pt idx="7">
                  <c:v>194.68846400000001</c:v>
                </c:pt>
                <c:pt idx="8">
                  <c:v>198.98166399999999</c:v>
                </c:pt>
                <c:pt idx="9">
                  <c:v>204.974864</c:v>
                </c:pt>
                <c:pt idx="10">
                  <c:v>209.07486399999999</c:v>
                </c:pt>
              </c:numCache>
            </c:numRef>
          </c:val>
          <c:extLst>
            <c:ext xmlns:c16="http://schemas.microsoft.com/office/drawing/2014/chart" uri="{C3380CC4-5D6E-409C-BE32-E72D297353CC}">
              <c16:uniqueId val="{00000002-E4F1-B945-AAE4-6824A1CC2475}"/>
            </c:ext>
          </c:extLst>
        </c:ser>
        <c:ser>
          <c:idx val="3"/>
          <c:order val="3"/>
          <c:tx>
            <c:strRef>
              <c:f>'[Hoja de cálculo en Información para la presentación.docx]GRAFICAS II'!$B$19</c:f>
              <c:strCache>
                <c:ptCount val="1"/>
                <c:pt idx="0">
                  <c:v>Programa 13</c:v>
                </c:pt>
              </c:strCache>
            </c:strRef>
          </c:tx>
          <c:spPr>
            <a:solidFill>
              <a:schemeClr val="accent4"/>
            </a:solidFill>
            <a:ln>
              <a:noFill/>
            </a:ln>
            <a:effectLst/>
          </c:spPr>
          <c:invertIfNegative val="0"/>
          <c:dLbls>
            <c:dLbl>
              <c:idx val="3"/>
              <c:layout>
                <c:manualLayout>
                  <c:x val="-3.390631445036396E-3"/>
                  <c:y val="-2.7981802162712187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F11-AA4F-AEA8-FDF007CCF39C}"/>
                </c:ext>
              </c:extLst>
            </c:dLbl>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II'!$C$19:$M$19</c:f>
              <c:numCache>
                <c:formatCode>0.0</c:formatCode>
                <c:ptCount val="11"/>
                <c:pt idx="0">
                  <c:v>11.050481</c:v>
                </c:pt>
                <c:pt idx="1">
                  <c:v>12.172803</c:v>
                </c:pt>
                <c:pt idx="2">
                  <c:v>13.350382</c:v>
                </c:pt>
                <c:pt idx="3">
                  <c:v>19.552720999999998</c:v>
                </c:pt>
                <c:pt idx="4">
                  <c:v>17.511419</c:v>
                </c:pt>
                <c:pt idx="5">
                  <c:v>19.701419000000001</c:v>
                </c:pt>
                <c:pt idx="6">
                  <c:v>21.201419000000001</c:v>
                </c:pt>
                <c:pt idx="7">
                  <c:v>21.201419000000001</c:v>
                </c:pt>
                <c:pt idx="8">
                  <c:v>21.201419000000001</c:v>
                </c:pt>
                <c:pt idx="9">
                  <c:v>21.201419000000001</c:v>
                </c:pt>
                <c:pt idx="10">
                  <c:v>21.201419000000001</c:v>
                </c:pt>
              </c:numCache>
            </c:numRef>
          </c:val>
          <c:extLst>
            <c:ext xmlns:c16="http://schemas.microsoft.com/office/drawing/2014/chart" uri="{C3380CC4-5D6E-409C-BE32-E72D297353CC}">
              <c16:uniqueId val="{00000003-E4F1-B945-AAE4-6824A1CC2475}"/>
            </c:ext>
          </c:extLst>
        </c:ser>
        <c:ser>
          <c:idx val="4"/>
          <c:order val="4"/>
          <c:tx>
            <c:strRef>
              <c:f>'[Hoja de cálculo en Información para la presentación.docx]GRAFICAS II'!$B$20</c:f>
              <c:strCache>
                <c:ptCount val="1"/>
                <c:pt idx="0">
                  <c:v>Programa 99</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II'!$C$20:$M$20</c:f>
              <c:numCache>
                <c:formatCode>0.0</c:formatCode>
                <c:ptCount val="11"/>
                <c:pt idx="0">
                  <c:v>26.638774999999999</c:v>
                </c:pt>
                <c:pt idx="1">
                  <c:v>34.320363999999998</c:v>
                </c:pt>
                <c:pt idx="2">
                  <c:v>27.046484</c:v>
                </c:pt>
                <c:pt idx="3">
                  <c:v>33.267932999999999</c:v>
                </c:pt>
                <c:pt idx="4">
                  <c:v>45.824402999999997</c:v>
                </c:pt>
                <c:pt idx="5">
                  <c:v>45.824402999999997</c:v>
                </c:pt>
                <c:pt idx="6">
                  <c:v>45.824402999999997</c:v>
                </c:pt>
                <c:pt idx="7">
                  <c:v>45.824402999999997</c:v>
                </c:pt>
                <c:pt idx="8">
                  <c:v>45.824402999999997</c:v>
                </c:pt>
                <c:pt idx="9">
                  <c:v>45.824402999999997</c:v>
                </c:pt>
                <c:pt idx="10">
                  <c:v>45.824402999999997</c:v>
                </c:pt>
              </c:numCache>
            </c:numRef>
          </c:val>
          <c:extLst>
            <c:ext xmlns:c16="http://schemas.microsoft.com/office/drawing/2014/chart" uri="{C3380CC4-5D6E-409C-BE32-E72D297353CC}">
              <c16:uniqueId val="{00000004-E4F1-B945-AAE4-6824A1CC2475}"/>
            </c:ext>
          </c:extLst>
        </c:ser>
        <c:ser>
          <c:idx val="5"/>
          <c:order val="5"/>
          <c:tx>
            <c:strRef>
              <c:f>'[Hoja de cálculo en Información para la presentación.docx]GRAFICAS II'!$B$21</c:f>
              <c:strCache>
                <c:ptCount val="1"/>
                <c:pt idx="0">
                  <c:v>No Devengado</c:v>
                </c:pt>
              </c:strCache>
            </c:strRef>
          </c:tx>
          <c:spPr>
            <a:solidFill>
              <a:srgbClr val="E45F56">
                <a:alpha val="69804"/>
              </a:srgb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 de cálculo en Información para la presentación.docx]GRAFICAS II'!$C$15:$M$15</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'[Hoja de cálculo en Información para la presentación.docx]GRAFICAS II'!$C$21:$M$21</c:f>
              <c:numCache>
                <c:formatCode>0.0</c:formatCode>
                <c:ptCount val="11"/>
                <c:pt idx="0">
                  <c:v>33.765920999999999</c:v>
                </c:pt>
                <c:pt idx="1">
                  <c:v>31.093463</c:v>
                </c:pt>
                <c:pt idx="2">
                  <c:v>13.025936</c:v>
                </c:pt>
              </c:numCache>
            </c:numRef>
          </c:val>
          <c:extLst>
            <c:ext xmlns:c16="http://schemas.microsoft.com/office/drawing/2014/chart" uri="{C3380CC4-5D6E-409C-BE32-E72D297353CC}">
              <c16:uniqueId val="{00000005-E4F1-B945-AAE4-6824A1CC2475}"/>
            </c:ext>
          </c:extLst>
        </c:ser>
        <c:dLbls>
          <c:dLblPos val="ctr"/>
          <c:showLegendKey val="0"/>
          <c:showVal val="1"/>
          <c:showCatName val="0"/>
          <c:showSerName val="0"/>
          <c:showPercent val="0"/>
          <c:showBubbleSize val="0"/>
        </c:dLbls>
        <c:gapWidth val="9"/>
        <c:overlap val="100"/>
        <c:axId val="88146688"/>
        <c:axId val="88148224"/>
      </c:barChart>
      <c:catAx>
        <c:axId val="88146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solidFill>
                <a:latin typeface="Arial" panose="020B0604020202020204" pitchFamily="34" charset="0"/>
                <a:ea typeface="+mn-ea"/>
                <a:cs typeface="Arial" panose="020B0604020202020204" pitchFamily="34" charset="0"/>
              </a:defRPr>
            </a:pPr>
            <a:endParaRPr lang="es-GT"/>
          </a:p>
        </c:txPr>
        <c:crossAx val="88148224"/>
        <c:crosses val="autoZero"/>
        <c:auto val="1"/>
        <c:lblAlgn val="ctr"/>
        <c:lblOffset val="100"/>
        <c:noMultiLvlLbl val="0"/>
      </c:catAx>
      <c:valAx>
        <c:axId val="88148224"/>
        <c:scaling>
          <c:orientation val="minMax"/>
        </c:scaling>
        <c:delete val="1"/>
        <c:axPos val="l"/>
        <c:numFmt formatCode="0%" sourceLinked="1"/>
        <c:majorTickMark val="none"/>
        <c:minorTickMark val="none"/>
        <c:tickLblPos val="nextTo"/>
        <c:crossAx val="88146688"/>
        <c:crosses val="autoZero"/>
        <c:crossBetween val="between"/>
      </c:valAx>
      <c:spPr>
        <a:noFill/>
        <a:ln>
          <a:noFill/>
        </a:ln>
        <a:effectLst/>
      </c:spPr>
    </c:plotArea>
    <c:legend>
      <c:legendPos val="t"/>
      <c:layout>
        <c:manualLayout>
          <c:xMode val="edge"/>
          <c:yMode val="edge"/>
          <c:x val="0.17245834304880456"/>
          <c:y val="0.95110474272111334"/>
          <c:w val="0.68241807615733685"/>
          <c:h val="4.792533396012066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s-GT"/>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252310314652951E-2"/>
          <c:y val="0"/>
          <c:w val="0.93149537937069404"/>
          <c:h val="0.86890609800775676"/>
        </c:manualLayout>
      </c:layout>
      <c:barChart>
        <c:barDir val="col"/>
        <c:grouping val="clustered"/>
        <c:varyColors val="0"/>
        <c:ser>
          <c:idx val="0"/>
          <c:order val="0"/>
          <c:tx>
            <c:strRef>
              <c:f>'METAS FISICAS'!$C$17</c:f>
              <c:strCache>
                <c:ptCount val="1"/>
                <c:pt idx="0">
                  <c:v>Documento</c:v>
                </c:pt>
              </c:strCache>
            </c:strRef>
          </c:tx>
          <c:spPr>
            <a:solidFill>
              <a:schemeClr val="tx2">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FISICAS'!$D$16:$L$16</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FISICAS'!$D$17:$L$17</c:f>
              <c:numCache>
                <c:formatCode>#,##0</c:formatCode>
                <c:ptCount val="9"/>
                <c:pt idx="0">
                  <c:v>464583</c:v>
                </c:pt>
                <c:pt idx="1">
                  <c:v>521189</c:v>
                </c:pt>
                <c:pt idx="2">
                  <c:v>528574</c:v>
                </c:pt>
                <c:pt idx="3">
                  <c:v>524970</c:v>
                </c:pt>
                <c:pt idx="4">
                  <c:v>512995</c:v>
                </c:pt>
                <c:pt idx="5">
                  <c:v>538644.75</c:v>
                </c:pt>
                <c:pt idx="6">
                  <c:v>565576.98750000005</c:v>
                </c:pt>
                <c:pt idx="7">
                  <c:v>593855.83687500004</c:v>
                </c:pt>
                <c:pt idx="8">
                  <c:v>623548.62871875009</c:v>
                </c:pt>
              </c:numCache>
            </c:numRef>
          </c:val>
          <c:extLst>
            <c:ext xmlns:c16="http://schemas.microsoft.com/office/drawing/2014/chart" uri="{C3380CC4-5D6E-409C-BE32-E72D297353CC}">
              <c16:uniqueId val="{00000000-2CD5-9249-8DB7-E7F328F76A5C}"/>
            </c:ext>
          </c:extLst>
        </c:ser>
        <c:ser>
          <c:idx val="1"/>
          <c:order val="1"/>
          <c:tx>
            <c:strRef>
              <c:f>'METAS FISICAS'!$C$18</c:f>
              <c:strCache>
                <c:ptCount val="1"/>
                <c:pt idx="0">
                  <c:v>Personas</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FISICAS'!$D$16:$L$16</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FISICAS'!$D$18:$L$18</c:f>
              <c:numCache>
                <c:formatCode>#,##0</c:formatCode>
                <c:ptCount val="9"/>
                <c:pt idx="0">
                  <c:v>474953</c:v>
                </c:pt>
                <c:pt idx="1">
                  <c:v>519000</c:v>
                </c:pt>
                <c:pt idx="2">
                  <c:v>550720</c:v>
                </c:pt>
                <c:pt idx="3">
                  <c:v>635374</c:v>
                </c:pt>
                <c:pt idx="4">
                  <c:v>642760</c:v>
                </c:pt>
                <c:pt idx="5">
                  <c:v>674898</c:v>
                </c:pt>
                <c:pt idx="6">
                  <c:v>708642.89999999991</c:v>
                </c:pt>
                <c:pt idx="7">
                  <c:v>744075.04500000004</c:v>
                </c:pt>
                <c:pt idx="8">
                  <c:v>781278.79724999995</c:v>
                </c:pt>
              </c:numCache>
            </c:numRef>
          </c:val>
          <c:extLst>
            <c:ext xmlns:c16="http://schemas.microsoft.com/office/drawing/2014/chart" uri="{C3380CC4-5D6E-409C-BE32-E72D297353CC}">
              <c16:uniqueId val="{00000001-2CD5-9249-8DB7-E7F328F76A5C}"/>
            </c:ext>
          </c:extLst>
        </c:ser>
        <c:ser>
          <c:idx val="2"/>
          <c:order val="2"/>
          <c:tx>
            <c:strRef>
              <c:f>'METAS FISICAS'!$C$19</c:f>
              <c:strCache>
                <c:ptCount val="1"/>
                <c:pt idx="0">
                  <c:v>Evento</c:v>
                </c:pt>
              </c:strCache>
            </c:strRef>
          </c:tx>
          <c:spPr>
            <a:solidFill>
              <a:schemeClr val="accent6">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accent6">
                        <a:lumMod val="75000"/>
                      </a:schemeClr>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FISICAS'!$D$16:$L$16</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FISICAS'!$D$19:$L$19</c:f>
              <c:numCache>
                <c:formatCode>General</c:formatCode>
                <c:ptCount val="9"/>
                <c:pt idx="2">
                  <c:v>277</c:v>
                </c:pt>
                <c:pt idx="3">
                  <c:v>298</c:v>
                </c:pt>
                <c:pt idx="4" formatCode="0">
                  <c:v>286</c:v>
                </c:pt>
                <c:pt idx="5" formatCode="0">
                  <c:v>300.3</c:v>
                </c:pt>
                <c:pt idx="6" formatCode="0">
                  <c:v>315.315</c:v>
                </c:pt>
                <c:pt idx="7" formatCode="0">
                  <c:v>331.08075000000002</c:v>
                </c:pt>
                <c:pt idx="8" formatCode="0">
                  <c:v>347.63478750000002</c:v>
                </c:pt>
              </c:numCache>
            </c:numRef>
          </c:val>
          <c:extLst>
            <c:ext xmlns:c16="http://schemas.microsoft.com/office/drawing/2014/chart" uri="{C3380CC4-5D6E-409C-BE32-E72D297353CC}">
              <c16:uniqueId val="{00000002-2CD5-9249-8DB7-E7F328F76A5C}"/>
            </c:ext>
          </c:extLst>
        </c:ser>
        <c:dLbls>
          <c:showLegendKey val="0"/>
          <c:showVal val="0"/>
          <c:showCatName val="0"/>
          <c:showSerName val="0"/>
          <c:showPercent val="0"/>
          <c:showBubbleSize val="0"/>
        </c:dLbls>
        <c:gapWidth val="0"/>
        <c:axId val="88227840"/>
        <c:axId val="88229376"/>
      </c:barChart>
      <c:catAx>
        <c:axId val="88227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s-GT"/>
          </a:p>
        </c:txPr>
        <c:crossAx val="88229376"/>
        <c:crosses val="autoZero"/>
        <c:auto val="1"/>
        <c:lblAlgn val="ctr"/>
        <c:lblOffset val="100"/>
        <c:noMultiLvlLbl val="0"/>
      </c:catAx>
      <c:valAx>
        <c:axId val="88229376"/>
        <c:scaling>
          <c:orientation val="minMax"/>
        </c:scaling>
        <c:delete val="1"/>
        <c:axPos val="l"/>
        <c:numFmt formatCode="#,##0" sourceLinked="1"/>
        <c:majorTickMark val="none"/>
        <c:minorTickMark val="none"/>
        <c:tickLblPos val="nextTo"/>
        <c:crossAx val="882278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G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G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800" b="1" i="0" cap="none" baseline="0" dirty="0" err="1">
                <a:effectLst/>
                <a:latin typeface="Arial" panose="020B0604020202020204" pitchFamily="34" charset="0"/>
                <a:cs typeface="Arial" panose="020B0604020202020204" pitchFamily="34" charset="0"/>
              </a:rPr>
              <a:t>Programa</a:t>
            </a:r>
            <a:r>
              <a:rPr lang="en-US" sz="800" b="1" i="0" cap="none" baseline="0" dirty="0">
                <a:effectLst/>
                <a:latin typeface="Arial" panose="020B0604020202020204" pitchFamily="34" charset="0"/>
                <a:cs typeface="Arial" panose="020B0604020202020204" pitchFamily="34" charset="0"/>
              </a:rPr>
              <a:t> 12 </a:t>
            </a:r>
            <a:r>
              <a:rPr lang="en-US" sz="800" b="1" i="0" cap="none" baseline="0" dirty="0" err="1">
                <a:effectLst/>
                <a:latin typeface="Arial" panose="020B0604020202020204" pitchFamily="34" charset="0"/>
                <a:cs typeface="Arial" panose="020B0604020202020204" pitchFamily="34" charset="0"/>
              </a:rPr>
              <a:t>Servicios</a:t>
            </a:r>
            <a:r>
              <a:rPr lang="en-US" sz="800" b="1" i="0" cap="none" baseline="0" dirty="0">
                <a:effectLst/>
                <a:latin typeface="Arial" panose="020B0604020202020204" pitchFamily="34" charset="0"/>
                <a:cs typeface="Arial" panose="020B0604020202020204" pitchFamily="34" charset="0"/>
              </a:rPr>
              <a:t> de </a:t>
            </a:r>
            <a:r>
              <a:rPr lang="en-US" sz="800" b="1" i="0" cap="none" baseline="0" dirty="0" err="1">
                <a:effectLst/>
                <a:latin typeface="Arial" panose="020B0604020202020204" pitchFamily="34" charset="0"/>
                <a:cs typeface="Arial" panose="020B0604020202020204" pitchFamily="34" charset="0"/>
              </a:rPr>
              <a:t>Política</a:t>
            </a:r>
            <a:r>
              <a:rPr lang="en-US" sz="800" b="1" i="0" cap="none" baseline="0" dirty="0">
                <a:effectLst/>
                <a:latin typeface="Arial" panose="020B0604020202020204" pitchFamily="34" charset="0"/>
                <a:cs typeface="Arial" panose="020B0604020202020204" pitchFamily="34" charset="0"/>
              </a:rPr>
              <a:t> Exterior</a:t>
            </a:r>
            <a:endParaRPr lang="es-GT" sz="800" b="1" cap="none" dirty="0">
              <a:effectLst/>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GT"/>
        </a:p>
      </c:txPr>
    </c:title>
    <c:autoTitleDeleted val="0"/>
    <c:plotArea>
      <c:layout>
        <c:manualLayout>
          <c:layoutTarget val="inner"/>
          <c:xMode val="edge"/>
          <c:yMode val="edge"/>
          <c:x val="3.2071413878726439E-2"/>
          <c:y val="0"/>
          <c:w val="0.92711042300289437"/>
          <c:h val="0.82744142037810897"/>
        </c:manualLayout>
      </c:layout>
      <c:barChart>
        <c:barDir val="col"/>
        <c:grouping val="clustered"/>
        <c:varyColors val="0"/>
        <c:ser>
          <c:idx val="0"/>
          <c:order val="0"/>
          <c:tx>
            <c:strRef>
              <c:f>'METAS FISICAS'!$B$23</c:f>
              <c:strCache>
                <c:ptCount val="1"/>
                <c:pt idx="0">
                  <c:v>12-Servicios de Política Exterior</c:v>
                </c:pt>
              </c:strCache>
            </c:strRef>
          </c:tx>
          <c:spPr>
            <a:solidFill>
              <a:schemeClr val="accent2">
                <a:lumMod val="60000"/>
                <a:lumOff val="40000"/>
              </a:schemeClr>
            </a:solidFill>
            <a:ln>
              <a:solidFill>
                <a:schemeClr val="bg1"/>
              </a:solidFill>
            </a:ln>
            <a:effectLst/>
          </c:spPr>
          <c:invertIfNegative val="0"/>
          <c:dPt>
            <c:idx val="7"/>
            <c:invertIfNegative val="0"/>
            <c:bubble3D val="0"/>
            <c:spPr>
              <a:solidFill>
                <a:schemeClr val="accent2">
                  <a:lumMod val="60000"/>
                  <a:lumOff val="40000"/>
                </a:schemeClr>
              </a:solidFill>
              <a:ln>
                <a:solidFill>
                  <a:schemeClr val="bg1"/>
                </a:solidFill>
              </a:ln>
              <a:effectLst>
                <a:softEdge rad="0"/>
              </a:effectLst>
            </c:spPr>
            <c:extLst>
              <c:ext xmlns:c16="http://schemas.microsoft.com/office/drawing/2014/chart" uri="{C3380CC4-5D6E-409C-BE32-E72D297353CC}">
                <c16:uniqueId val="{00000001-13E9-664A-AF47-AD18E2B4F57F}"/>
              </c:ext>
            </c:extLst>
          </c:dPt>
          <c:dLbls>
            <c:spPr>
              <a:noFill/>
              <a:ln>
                <a:noFill/>
              </a:ln>
              <a:effectLst/>
            </c:spPr>
            <c:txPr>
              <a:bodyPr rot="-5400000" spcFirstLastPara="1" vertOverflow="overflow" horzOverflow="overflow"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s-GT"/>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FISICAS'!$C$22:$K$22</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FISICAS'!$C$23:$K$23</c:f>
              <c:numCache>
                <c:formatCode>#,##0</c:formatCode>
                <c:ptCount val="9"/>
                <c:pt idx="0">
                  <c:v>4965</c:v>
                </c:pt>
                <c:pt idx="1">
                  <c:v>8286</c:v>
                </c:pt>
                <c:pt idx="2">
                  <c:v>8513</c:v>
                </c:pt>
                <c:pt idx="3">
                  <c:v>8119</c:v>
                </c:pt>
                <c:pt idx="4">
                  <c:v>9813</c:v>
                </c:pt>
                <c:pt idx="5">
                  <c:v>10303.049999999999</c:v>
                </c:pt>
                <c:pt idx="6">
                  <c:v>10818.202500000001</c:v>
                </c:pt>
                <c:pt idx="7">
                  <c:v>11358.662625000001</c:v>
                </c:pt>
                <c:pt idx="8">
                  <c:v>11925.695756249999</c:v>
                </c:pt>
              </c:numCache>
            </c:numRef>
          </c:val>
          <c:extLst>
            <c:ext xmlns:c16="http://schemas.microsoft.com/office/drawing/2014/chart" uri="{C3380CC4-5D6E-409C-BE32-E72D297353CC}">
              <c16:uniqueId val="{00000002-13E9-664A-AF47-AD18E2B4F57F}"/>
            </c:ext>
          </c:extLst>
        </c:ser>
        <c:dLbls>
          <c:showLegendKey val="0"/>
          <c:showVal val="0"/>
          <c:showCatName val="0"/>
          <c:showSerName val="0"/>
          <c:showPercent val="0"/>
          <c:showBubbleSize val="0"/>
        </c:dLbls>
        <c:gapWidth val="0"/>
        <c:overlap val="85"/>
        <c:axId val="88251392"/>
        <c:axId val="88257280"/>
      </c:barChart>
      <c:catAx>
        <c:axId val="8825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s-GT"/>
          </a:p>
        </c:txPr>
        <c:crossAx val="88257280"/>
        <c:crosses val="autoZero"/>
        <c:auto val="1"/>
        <c:lblAlgn val="ctr"/>
        <c:lblOffset val="100"/>
        <c:noMultiLvlLbl val="0"/>
      </c:catAx>
      <c:valAx>
        <c:axId val="88257280"/>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882513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G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ES_tradnl" sz="800" cap="none" dirty="0">
                <a:latin typeface="Arial" panose="020B0604020202020204" pitchFamily="34" charset="0"/>
                <a:cs typeface="Arial" panose="020B0604020202020204" pitchFamily="34" charset="0"/>
              </a:rPr>
              <a:t>Programa 13 Conservación y Demarcación de Límites Internacionales del Territorio Nacional </a:t>
            </a:r>
          </a:p>
        </c:rich>
      </c:tx>
      <c:layout>
        <c:manualLayout>
          <c:xMode val="edge"/>
          <c:yMode val="edge"/>
          <c:x val="0.13048308805471903"/>
          <c:y val="1.5067843856798534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clustered"/>
        <c:varyColors val="0"/>
        <c:ser>
          <c:idx val="0"/>
          <c:order val="0"/>
          <c:tx>
            <c:strRef>
              <c:f>'METAS FISICAS'!$C$35</c:f>
              <c:strCache>
                <c:ptCount val="1"/>
                <c:pt idx="0">
                  <c:v>Evento</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s-G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FISICAS'!$D$34:$L$34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FISICAS'!$D$35:$L$35</c:f>
              <c:numCache>
                <c:formatCode>General</c:formatCode>
                <c:ptCount val="9"/>
                <c:pt idx="0">
                  <c:v>44</c:v>
                </c:pt>
                <c:pt idx="1">
                  <c:v>43</c:v>
                </c:pt>
                <c:pt idx="2">
                  <c:v>72</c:v>
                </c:pt>
                <c:pt idx="3">
                  <c:v>44</c:v>
                </c:pt>
                <c:pt idx="4" formatCode="0">
                  <c:v>46.2</c:v>
                </c:pt>
                <c:pt idx="5" formatCode="0">
                  <c:v>48.510000000000005</c:v>
                </c:pt>
                <c:pt idx="6" formatCode="0">
                  <c:v>50.935500000000005</c:v>
                </c:pt>
                <c:pt idx="7" formatCode="0">
                  <c:v>53.482275000000001</c:v>
                </c:pt>
                <c:pt idx="8" formatCode="0">
                  <c:v>56.156388750000005</c:v>
                </c:pt>
              </c:numCache>
            </c:numRef>
          </c:val>
          <c:extLst>
            <c:ext xmlns:c16="http://schemas.microsoft.com/office/drawing/2014/chart" uri="{C3380CC4-5D6E-409C-BE32-E72D297353CC}">
              <c16:uniqueId val="{00000000-9A3F-FB47-B76F-897D7339DB22}"/>
            </c:ext>
          </c:extLst>
        </c:ser>
        <c:ser>
          <c:idx val="1"/>
          <c:order val="1"/>
          <c:tx>
            <c:strRef>
              <c:f>'METAS FISICAS'!$C$36</c:f>
              <c:strCache>
                <c:ptCount val="1"/>
                <c:pt idx="0">
                  <c:v>Kilómetro</c:v>
                </c:pt>
              </c:strCache>
            </c:strRef>
          </c:tx>
          <c:spPr>
            <a:solidFill>
              <a:schemeClr val="accent4">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rgbClr val="FFC000"/>
                    </a:solidFill>
                    <a:latin typeface="Arial" panose="020B0604020202020204" pitchFamily="34" charset="0"/>
                    <a:ea typeface="+mn-ea"/>
                    <a:cs typeface="Arial" panose="020B0604020202020204" pitchFamily="34" charset="0"/>
                  </a:defRPr>
                </a:pPr>
                <a:endParaRPr lang="es-G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FISICAS'!$D$34:$L$34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FISICAS'!$D$36:$L$36</c:f>
              <c:numCache>
                <c:formatCode>General</c:formatCode>
                <c:ptCount val="9"/>
                <c:pt idx="0">
                  <c:v>417</c:v>
                </c:pt>
                <c:pt idx="1">
                  <c:v>463</c:v>
                </c:pt>
                <c:pt idx="2">
                  <c:v>444</c:v>
                </c:pt>
                <c:pt idx="3">
                  <c:v>448</c:v>
                </c:pt>
                <c:pt idx="4">
                  <c:v>448</c:v>
                </c:pt>
                <c:pt idx="5">
                  <c:v>448</c:v>
                </c:pt>
                <c:pt idx="6">
                  <c:v>448</c:v>
                </c:pt>
                <c:pt idx="7">
                  <c:v>448</c:v>
                </c:pt>
                <c:pt idx="8">
                  <c:v>448</c:v>
                </c:pt>
              </c:numCache>
            </c:numRef>
          </c:val>
          <c:extLst>
            <c:ext xmlns:c16="http://schemas.microsoft.com/office/drawing/2014/chart" uri="{C3380CC4-5D6E-409C-BE32-E72D297353CC}">
              <c16:uniqueId val="{00000001-9A3F-FB47-B76F-897D7339DB22}"/>
            </c:ext>
          </c:extLst>
        </c:ser>
        <c:ser>
          <c:idx val="2"/>
          <c:order val="2"/>
          <c:tx>
            <c:strRef>
              <c:f>'METAS FISICAS'!$C$37</c:f>
              <c:strCache>
                <c:ptCount val="1"/>
                <c:pt idx="0">
                  <c:v>Metro cúbico</c:v>
                </c:pt>
              </c:strCache>
            </c:strRef>
          </c:tx>
          <c:spPr>
            <a:solidFill>
              <a:schemeClr val="accent6">
                <a:lumMod val="60000"/>
                <a:lumOff val="4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1" i="0" u="none" strike="noStrike" kern="1200" baseline="0">
                    <a:solidFill>
                      <a:schemeClr val="accent6">
                        <a:lumMod val="60000"/>
                        <a:lumOff val="40000"/>
                      </a:schemeClr>
                    </a:solidFill>
                    <a:latin typeface="Arial" panose="020B0604020202020204" pitchFamily="34" charset="0"/>
                    <a:ea typeface="+mn-ea"/>
                    <a:cs typeface="Arial" panose="020B0604020202020204" pitchFamily="34" charset="0"/>
                  </a:defRPr>
                </a:pPr>
                <a:endParaRPr lang="es-G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'METAS FISICAS'!$D$34:$L$34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'METAS FISICAS'!$D$37:$L$37</c:f>
              <c:numCache>
                <c:formatCode>#,##0</c:formatCode>
                <c:ptCount val="9"/>
                <c:pt idx="0">
                  <c:v>9597</c:v>
                </c:pt>
                <c:pt idx="1">
                  <c:v>4766</c:v>
                </c:pt>
                <c:pt idx="2">
                  <c:v>6385</c:v>
                </c:pt>
                <c:pt idx="3">
                  <c:v>10000</c:v>
                </c:pt>
                <c:pt idx="4">
                  <c:v>9588</c:v>
                </c:pt>
                <c:pt idx="5">
                  <c:v>10067.4</c:v>
                </c:pt>
                <c:pt idx="6">
                  <c:v>10570.77</c:v>
                </c:pt>
                <c:pt idx="7">
                  <c:v>11099.308500000001</c:v>
                </c:pt>
                <c:pt idx="8">
                  <c:v>11654.273925</c:v>
                </c:pt>
              </c:numCache>
            </c:numRef>
          </c:val>
          <c:extLst>
            <c:ext xmlns:c16="http://schemas.microsoft.com/office/drawing/2014/chart" uri="{C3380CC4-5D6E-409C-BE32-E72D297353CC}">
              <c16:uniqueId val="{00000002-9A3F-FB47-B76F-897D7339DB22}"/>
            </c:ext>
          </c:extLst>
        </c:ser>
        <c:dLbls>
          <c:dLblPos val="outEnd"/>
          <c:showLegendKey val="0"/>
          <c:showVal val="1"/>
          <c:showCatName val="0"/>
          <c:showSerName val="0"/>
          <c:showPercent val="0"/>
          <c:showBubbleSize val="0"/>
        </c:dLbls>
        <c:gapWidth val="0"/>
        <c:overlap val="3"/>
        <c:axId val="88552192"/>
        <c:axId val="88553728"/>
      </c:barChart>
      <c:catAx>
        <c:axId val="88552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s-GT"/>
          </a:p>
        </c:txPr>
        <c:crossAx val="88553728"/>
        <c:crosses val="autoZero"/>
        <c:auto val="1"/>
        <c:lblAlgn val="ctr"/>
        <c:lblOffset val="100"/>
        <c:noMultiLvlLbl val="0"/>
      </c:catAx>
      <c:valAx>
        <c:axId val="88553728"/>
        <c:scaling>
          <c:orientation val="minMax"/>
        </c:scaling>
        <c:delete val="1"/>
        <c:axPos val="l"/>
        <c:numFmt formatCode="General" sourceLinked="1"/>
        <c:majorTickMark val="none"/>
        <c:minorTickMark val="none"/>
        <c:tickLblPos val="nextTo"/>
        <c:crossAx val="88552192"/>
        <c:crosses val="autoZero"/>
        <c:crossBetween val="between"/>
      </c:valAx>
      <c:spPr>
        <a:noFill/>
        <a:ln>
          <a:noFill/>
        </a:ln>
        <a:effectLst/>
      </c:spPr>
    </c:plotArea>
    <c:legend>
      <c:legendPos val="t"/>
      <c:layout>
        <c:manualLayout>
          <c:xMode val="edge"/>
          <c:yMode val="edge"/>
          <c:x val="0.23086219005102104"/>
          <c:y val="0.18375235583365812"/>
          <c:w val="0.52577504777531647"/>
          <c:h val="0.1271358223750362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0.07526</cdr:x>
      <cdr:y>0.13789</cdr:y>
    </cdr:from>
    <cdr:to>
      <cdr:x>0.90889</cdr:x>
      <cdr:y>0.20254</cdr:y>
    </cdr:to>
    <cdr:sp macro="" textlink="">
      <cdr:nvSpPr>
        <cdr:cNvPr id="2" name="1 CuadroTexto"/>
        <cdr:cNvSpPr txBox="1"/>
      </cdr:nvSpPr>
      <cdr:spPr>
        <a:xfrm xmlns:a="http://schemas.openxmlformats.org/drawingml/2006/main">
          <a:off x="452405" y="754413"/>
          <a:ext cx="5011472" cy="3537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s-GT" sz="1400" b="1" dirty="0">
              <a:solidFill>
                <a:schemeClr val="bg2">
                  <a:lumMod val="75000"/>
                </a:schemeClr>
              </a:solidFill>
              <a:latin typeface="Arial" panose="020B0604020202020204" pitchFamily="34" charset="0"/>
              <a:cs typeface="Arial" panose="020B0604020202020204" pitchFamily="34" charset="0"/>
            </a:rPr>
            <a:t>402.3	             449.2	     423.7	            442.7</a:t>
          </a:r>
        </a:p>
      </cdr:txBody>
    </cdr:sp>
  </cdr:relSizeAnchor>
  <cdr:relSizeAnchor xmlns:cdr="http://schemas.openxmlformats.org/drawingml/2006/chartDrawing">
    <cdr:from>
      <cdr:x>0.61617</cdr:x>
      <cdr:y>0.27388</cdr:y>
    </cdr:from>
    <cdr:to>
      <cdr:x>0.61617</cdr:x>
      <cdr:y>0.32678</cdr:y>
    </cdr:to>
    <cdr:cxnSp macro="">
      <cdr:nvCxnSpPr>
        <cdr:cNvPr id="6" name="5 Conector recto de flecha">
          <a:extLst xmlns:a="http://schemas.openxmlformats.org/drawingml/2006/main">
            <a:ext uri="{FF2B5EF4-FFF2-40B4-BE49-F238E27FC236}">
              <a16:creationId xmlns:a16="http://schemas.microsoft.com/office/drawing/2014/main" id="{0E942882-2527-46F8-B667-19C0C63DD426}"/>
            </a:ext>
          </a:extLst>
        </cdr:cNvPr>
        <cdr:cNvCxnSpPr/>
      </cdr:nvCxnSpPr>
      <cdr:spPr>
        <a:xfrm xmlns:a="http://schemas.openxmlformats.org/drawingml/2006/main">
          <a:off x="3704191" y="1498465"/>
          <a:ext cx="0" cy="289441"/>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0.13705</cdr:x>
      <cdr:y>0.32263</cdr:y>
    </cdr:from>
    <cdr:to>
      <cdr:x>0.13705</cdr:x>
      <cdr:y>0.37553</cdr:y>
    </cdr:to>
    <cdr:cxnSp macro="">
      <cdr:nvCxnSpPr>
        <cdr:cNvPr id="11" name="1 Conector recto de flecha">
          <a:extLst xmlns:a="http://schemas.openxmlformats.org/drawingml/2006/main">
            <a:ext uri="{FF2B5EF4-FFF2-40B4-BE49-F238E27FC236}">
              <a16:creationId xmlns:a16="http://schemas.microsoft.com/office/drawing/2014/main" id="{D46D90CE-C4DD-4204-8CE5-2FBD7ADC622C}"/>
            </a:ext>
          </a:extLst>
        </cdr:cNvPr>
        <cdr:cNvCxnSpPr/>
      </cdr:nvCxnSpPr>
      <cdr:spPr>
        <a:xfrm xmlns:a="http://schemas.openxmlformats.org/drawingml/2006/main">
          <a:off x="823871" y="1765189"/>
          <a:ext cx="0" cy="289441"/>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0.85574</cdr:x>
      <cdr:y>0.22493</cdr:y>
    </cdr:from>
    <cdr:to>
      <cdr:x>0.85574</cdr:x>
      <cdr:y>0.27783</cdr:y>
    </cdr:to>
    <cdr:cxnSp macro="">
      <cdr:nvCxnSpPr>
        <cdr:cNvPr id="12" name="1 Conector recto de flecha">
          <a:extLst xmlns:a="http://schemas.openxmlformats.org/drawingml/2006/main">
            <a:ext uri="{FF2B5EF4-FFF2-40B4-BE49-F238E27FC236}">
              <a16:creationId xmlns:a16="http://schemas.microsoft.com/office/drawing/2014/main" id="{44536C0C-EF44-4013-85A7-5787B17FDED7}"/>
            </a:ext>
          </a:extLst>
        </cdr:cNvPr>
        <cdr:cNvCxnSpPr/>
      </cdr:nvCxnSpPr>
      <cdr:spPr>
        <a:xfrm xmlns:a="http://schemas.openxmlformats.org/drawingml/2006/main">
          <a:off x="5144351" y="1230634"/>
          <a:ext cx="0" cy="289441"/>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0.08623</cdr:x>
      <cdr:y>0.0972</cdr:y>
    </cdr:from>
    <cdr:to>
      <cdr:x>0.72844</cdr:x>
      <cdr:y>0.15327</cdr:y>
    </cdr:to>
    <cdr:sp macro="" textlink="">
      <cdr:nvSpPr>
        <cdr:cNvPr id="2" name="CuadroTexto 1">
          <a:extLst xmlns:a="http://schemas.openxmlformats.org/drawingml/2006/main">
            <a:ext uri="{FF2B5EF4-FFF2-40B4-BE49-F238E27FC236}">
              <a16:creationId xmlns:a16="http://schemas.microsoft.com/office/drawing/2014/main" id="{D20ED0BC-7526-BD4D-A4E4-3D1C791F0E18}"/>
            </a:ext>
          </a:extLst>
        </cdr:cNvPr>
        <cdr:cNvSpPr txBox="1"/>
      </cdr:nvSpPr>
      <cdr:spPr>
        <a:xfrm xmlns:a="http://schemas.openxmlformats.org/drawingml/2006/main">
          <a:off x="850900" y="660400"/>
          <a:ext cx="63373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ES_tradnl" sz="1100"/>
        </a:p>
      </cdr:txBody>
    </cdr:sp>
  </cdr:relSizeAnchor>
  <cdr:relSizeAnchor xmlns:cdr="http://schemas.openxmlformats.org/drawingml/2006/chartDrawing">
    <cdr:from>
      <cdr:x>0.04935</cdr:x>
      <cdr:y>0.00776</cdr:y>
    </cdr:from>
    <cdr:to>
      <cdr:x>0.7976</cdr:x>
      <cdr:y>0.07515</cdr:y>
    </cdr:to>
    <cdr:sp macro="" textlink="">
      <cdr:nvSpPr>
        <cdr:cNvPr id="3" name="CuadroTexto 2">
          <a:extLst xmlns:a="http://schemas.openxmlformats.org/drawingml/2006/main">
            <a:ext uri="{FF2B5EF4-FFF2-40B4-BE49-F238E27FC236}">
              <a16:creationId xmlns:a16="http://schemas.microsoft.com/office/drawing/2014/main" id="{C7ABB797-3CE6-6A43-9100-7E4625FD234B}"/>
            </a:ext>
          </a:extLst>
        </cdr:cNvPr>
        <cdr:cNvSpPr txBox="1"/>
      </cdr:nvSpPr>
      <cdr:spPr>
        <a:xfrm xmlns:a="http://schemas.openxmlformats.org/drawingml/2006/main">
          <a:off x="316966" y="43910"/>
          <a:ext cx="4806102" cy="38148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s-ES_tradnl" sz="1200" b="1" i="0" dirty="0">
              <a:latin typeface="Arial Black" panose="020B0604020202020204" pitchFamily="34" charset="0"/>
              <a:cs typeface="Arial Black" panose="020B0604020202020204" pitchFamily="34" charset="0"/>
            </a:rPr>
            <a:t>402.3	        449.2	</a:t>
          </a:r>
          <a:r>
            <a:rPr lang="es-ES_tradnl" sz="1200" b="1" i="0" baseline="0" dirty="0">
              <a:latin typeface="Arial Black" panose="020B0604020202020204" pitchFamily="34" charset="0"/>
              <a:cs typeface="Arial Black" panose="020B0604020202020204" pitchFamily="34" charset="0"/>
            </a:rPr>
            <a:t>               </a:t>
          </a:r>
          <a:r>
            <a:rPr lang="es-ES_tradnl" sz="1200" b="1" i="0" dirty="0">
              <a:latin typeface="Arial Black" panose="020B0604020202020204" pitchFamily="34" charset="0"/>
              <a:cs typeface="Arial Black" panose="020B0604020202020204" pitchFamily="34" charset="0"/>
            </a:rPr>
            <a:t>423.7	</a:t>
          </a:r>
          <a:r>
            <a:rPr lang="es-ES_tradnl" sz="1200" b="1" i="0" baseline="0" dirty="0">
              <a:latin typeface="Arial Black" panose="020B0604020202020204" pitchFamily="34" charset="0"/>
              <a:cs typeface="Arial Black" panose="020B0604020202020204" pitchFamily="34" charset="0"/>
            </a:rPr>
            <a:t>    </a:t>
          </a:r>
          <a:r>
            <a:rPr lang="es-ES_tradnl" sz="1200" b="1" i="0" dirty="0">
              <a:latin typeface="Arial Black" panose="020B0604020202020204" pitchFamily="34" charset="0"/>
              <a:cs typeface="Arial Black" panose="020B0604020202020204" pitchFamily="34" charset="0"/>
            </a:rPr>
            <a:t>442.7</a:t>
          </a:r>
        </a:p>
      </cdr:txBody>
    </cdr:sp>
  </cdr:relSizeAnchor>
</c:userShapes>
</file>

<file path=ppt/drawings/drawing3.xml><?xml version="1.0" encoding="utf-8"?>
<c:userShapes xmlns:c="http://schemas.openxmlformats.org/drawingml/2006/chart">
  <cdr:relSizeAnchor xmlns:cdr="http://schemas.openxmlformats.org/drawingml/2006/chartDrawing">
    <cdr:from>
      <cdr:x>0.03759</cdr:x>
      <cdr:y>0.09535</cdr:y>
    </cdr:from>
    <cdr:to>
      <cdr:x>0.89636</cdr:x>
      <cdr:y>0.14884</cdr:y>
    </cdr:to>
    <cdr:sp macro="" textlink="">
      <cdr:nvSpPr>
        <cdr:cNvPr id="2" name="CuadroTexto 1">
          <a:extLst xmlns:a="http://schemas.openxmlformats.org/drawingml/2006/main">
            <a:ext uri="{FF2B5EF4-FFF2-40B4-BE49-F238E27FC236}">
              <a16:creationId xmlns:a16="http://schemas.microsoft.com/office/drawing/2014/main" id="{DBD5DEA4-41E8-1B42-8F8A-4D54515C9050}"/>
            </a:ext>
          </a:extLst>
        </cdr:cNvPr>
        <cdr:cNvSpPr txBox="1"/>
      </cdr:nvSpPr>
      <cdr:spPr>
        <a:xfrm xmlns:a="http://schemas.openxmlformats.org/drawingml/2006/main">
          <a:off x="419100" y="520700"/>
          <a:ext cx="9575800" cy="292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ES_tradnl" sz="1100"/>
        </a:p>
      </cdr:txBody>
    </cdr:sp>
  </cdr:relSizeAnchor>
  <cdr:relSizeAnchor xmlns:cdr="http://schemas.openxmlformats.org/drawingml/2006/chartDrawing">
    <cdr:from>
      <cdr:x>0.01879</cdr:x>
      <cdr:y>0.09618</cdr:y>
    </cdr:from>
    <cdr:to>
      <cdr:x>0.98121</cdr:x>
      <cdr:y>0.15383</cdr:y>
    </cdr:to>
    <cdr:sp macro="" textlink="">
      <cdr:nvSpPr>
        <cdr:cNvPr id="3" name="CuadroTexto 2">
          <a:extLst xmlns:a="http://schemas.openxmlformats.org/drawingml/2006/main">
            <a:ext uri="{FF2B5EF4-FFF2-40B4-BE49-F238E27FC236}">
              <a16:creationId xmlns:a16="http://schemas.microsoft.com/office/drawing/2014/main" id="{B839234E-91E0-5444-ACB9-836C849B83A4}"/>
            </a:ext>
          </a:extLst>
        </cdr:cNvPr>
        <cdr:cNvSpPr txBox="1"/>
      </cdr:nvSpPr>
      <cdr:spPr>
        <a:xfrm xmlns:a="http://schemas.openxmlformats.org/drawingml/2006/main">
          <a:off x="140760" y="400133"/>
          <a:ext cx="7209710" cy="2398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ES_tradnl" sz="1100" b="1" dirty="0">
              <a:latin typeface="Arial" panose="020B0604020202020204" pitchFamily="34" charset="0"/>
              <a:cs typeface="Arial" panose="020B0604020202020204" pitchFamily="34" charset="0"/>
            </a:rPr>
            <a:t>402.3          449.2       423.7             442.7         442.7          455.9         486.9           504.8         528.2         541.9          555.6</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6/8/2018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675834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47021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6139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61393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s-NI" sz="1600" b="1" kern="1200" dirty="0">
                <a:solidFill>
                  <a:schemeClr val="tx1"/>
                </a:solidFill>
                <a:effectLst/>
                <a:latin typeface="+mn-lt"/>
                <a:ea typeface="+mn-ea"/>
                <a:cs typeface="+mn-cs"/>
              </a:rPr>
              <a:t>Para el 2019 se ha incrementado en 22.1% la cobertura de los servicios consulares y migratorios para los guatemaltecos en el exterior e interior del país</a:t>
            </a:r>
            <a:r>
              <a:rPr lang="es-GT" dirty="0">
                <a:effectLst/>
              </a:rPr>
              <a:t> </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s-NI" sz="1600" b="1" kern="1200" dirty="0">
                <a:solidFill>
                  <a:schemeClr val="tx1"/>
                </a:solidFill>
                <a:effectLst/>
                <a:latin typeface="+mn-lt"/>
                <a:ea typeface="+mn-ea"/>
                <a:cs typeface="+mn-cs"/>
              </a:rPr>
              <a:t>Para el 2019 se ha incrementado en 22.1% la cobertura de los servicios consulares y migratorios para los guatemaltecos en el exterior e interior del país</a:t>
            </a:r>
            <a:r>
              <a:rPr lang="es-GT" dirty="0">
                <a:effectLst/>
              </a:rPr>
              <a:t> </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414874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77991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‹Nº›</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a16="http://schemas.microsoft.com/office/drawing/2014/main"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‹Nº›</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6/8/2018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3.xml"/><Relationship Id="rId7"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2566020" y="1495353"/>
            <a:ext cx="6467270" cy="286975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2753243" y="1909319"/>
            <a:ext cx="6092825" cy="1754070"/>
          </a:xfrm>
          <a:prstGeom prst="rect">
            <a:avLst/>
          </a:prstGeom>
        </p:spPr>
        <p:txBody>
          <a:bodyPr>
            <a:spAutoFit/>
          </a:bodyPr>
          <a:lstStyle/>
          <a:p>
            <a:pPr algn="ctr"/>
            <a:r>
              <a:rPr lang="es-GT" sz="2399" b="1" dirty="0">
                <a:solidFill>
                  <a:schemeClr val="bg1"/>
                </a:solidFill>
                <a:latin typeface="Arial" pitchFamily="34" charset="0"/>
                <a:ea typeface="Segoe UI Black" pitchFamily="34" charset="0"/>
                <a:cs typeface="Arial" pitchFamily="34" charset="0"/>
              </a:rPr>
              <a:t>MINISTERIO DE RELACIONES EXTERIORES DE GUATEMALA</a:t>
            </a:r>
          </a:p>
          <a:p>
            <a:pPr algn="ctr"/>
            <a:endParaRPr lang="es-GT" sz="2000" b="1" dirty="0">
              <a:solidFill>
                <a:schemeClr val="bg1"/>
              </a:solidFill>
              <a:latin typeface="Arial" pitchFamily="34" charset="0"/>
              <a:ea typeface="Segoe UI Black" pitchFamily="34" charset="0"/>
              <a:cs typeface="Arial" pitchFamily="34" charset="0"/>
            </a:endParaRPr>
          </a:p>
          <a:p>
            <a:pPr algn="ctr"/>
            <a:r>
              <a:rPr lang="es-GT" sz="2000" b="1" dirty="0">
                <a:solidFill>
                  <a:schemeClr val="bg1"/>
                </a:solidFill>
                <a:latin typeface="Arial" pitchFamily="34" charset="0"/>
                <a:ea typeface="Segoe UI Black" pitchFamily="34" charset="0"/>
                <a:cs typeface="Arial" pitchFamily="34" charset="0"/>
              </a:rPr>
              <a:t>Formulación Presupuestaria </a:t>
            </a:r>
          </a:p>
          <a:p>
            <a:pPr algn="ctr"/>
            <a:r>
              <a:rPr lang="es-GT" sz="2000" b="1" dirty="0">
                <a:solidFill>
                  <a:schemeClr val="bg1"/>
                </a:solidFill>
                <a:latin typeface="Arial" pitchFamily="34" charset="0"/>
                <a:ea typeface="Segoe UI Black" pitchFamily="34" charset="0"/>
                <a:cs typeface="Arial" pitchFamily="34" charset="0"/>
              </a:rPr>
              <a:t>Multianual 2019-2023</a:t>
            </a:r>
          </a:p>
        </p:txBody>
      </p:sp>
      <p:sp>
        <p:nvSpPr>
          <p:cNvPr id="9" name="8 CuadroTexto"/>
          <p:cNvSpPr txBox="1"/>
          <p:nvPr/>
        </p:nvSpPr>
        <p:spPr>
          <a:xfrm>
            <a:off x="5302324" y="6162922"/>
            <a:ext cx="1709122" cy="461537"/>
          </a:xfrm>
          <a:prstGeom prst="rect">
            <a:avLst/>
          </a:prstGeom>
          <a:noFill/>
        </p:spPr>
        <p:txBody>
          <a:bodyPr wrap="none" rtlCol="0">
            <a:spAutoFit/>
          </a:bodyPr>
          <a:lstStyle/>
          <a:p>
            <a:r>
              <a:rPr lang="es-GT" sz="2399" dirty="0">
                <a:solidFill>
                  <a:schemeClr val="bg1"/>
                </a:solidFill>
                <a:latin typeface="Arial" panose="020B0604020202020204" pitchFamily="34" charset="0"/>
                <a:cs typeface="Arial" panose="020B0604020202020204" pitchFamily="34" charset="0"/>
              </a:rPr>
              <a:t>Mayo 2018</a:t>
            </a:r>
          </a:p>
        </p:txBody>
      </p:sp>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575" y="0"/>
            <a:ext cx="1402333" cy="1275996"/>
          </a:xfrm>
          <a:prstGeom prst="rect">
            <a:avLst/>
          </a:prstGeom>
        </p:spPr>
      </p:pic>
    </p:spTree>
    <p:extLst>
      <p:ext uri="{BB962C8B-B14F-4D97-AF65-F5344CB8AC3E}">
        <p14:creationId xmlns:p14="http://schemas.microsoft.com/office/powerpoint/2010/main" val="3551729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8430F1F-B2B8-4057-8B9A-C4C05754F266}"/>
              </a:ext>
            </a:extLst>
          </p:cNvPr>
          <p:cNvSpPr/>
          <p:nvPr/>
        </p:nvSpPr>
        <p:spPr>
          <a:xfrm>
            <a:off x="94156" y="38531"/>
            <a:ext cx="3096345" cy="670821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2" name="Group 11">
            <a:extLst>
              <a:ext uri="{FF2B5EF4-FFF2-40B4-BE49-F238E27FC236}">
                <a16:creationId xmlns:a16="http://schemas.microsoft.com/office/drawing/2014/main" id="{E12B17D2-FAF7-48D2-97AA-420AF6DA83DE}"/>
              </a:ext>
            </a:extLst>
          </p:cNvPr>
          <p:cNvGrpSpPr/>
          <p:nvPr/>
        </p:nvGrpSpPr>
        <p:grpSpPr>
          <a:xfrm>
            <a:off x="214681" y="116632"/>
            <a:ext cx="2870497" cy="1048708"/>
            <a:chOff x="418793" y="760516"/>
            <a:chExt cx="2375045" cy="1017701"/>
          </a:xfrm>
        </p:grpSpPr>
        <p:sp>
          <p:nvSpPr>
            <p:cNvPr id="81" name="TextBox 80"/>
            <p:cNvSpPr txBox="1"/>
            <p:nvPr/>
          </p:nvSpPr>
          <p:spPr>
            <a:xfrm>
              <a:off x="710868" y="1240599"/>
              <a:ext cx="2082970" cy="53761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capacidades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del Estado para responder a</a:t>
              </a: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desafíos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1" name="Freeform: Shape 40">
              <a:extLst>
                <a:ext uri="{FF2B5EF4-FFF2-40B4-BE49-F238E27FC236}">
                  <a16:creationId xmlns:a16="http://schemas.microsoft.com/office/drawing/2014/main"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87" name="TextBox 86"/>
          <p:cNvSpPr txBox="1"/>
          <p:nvPr/>
        </p:nvSpPr>
        <p:spPr>
          <a:xfrm>
            <a:off x="567685" y="1789758"/>
            <a:ext cx="2771475" cy="18466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Gobierno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Abierto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Transparente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id="{4C7173C3-8810-4030-B08B-66DEA5D71564}"/>
              </a:ext>
            </a:extLst>
          </p:cNvPr>
          <p:cNvSpPr/>
          <p:nvPr/>
        </p:nvSpPr>
        <p:spPr>
          <a:xfrm>
            <a:off x="219523" y="1299720"/>
            <a:ext cx="2671749"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750FB533-8946-49CE-B8F9-E04C188A4CC9}"/>
              </a:ext>
            </a:extLst>
          </p:cNvPr>
          <p:cNvGrpSpPr/>
          <p:nvPr/>
        </p:nvGrpSpPr>
        <p:grpSpPr>
          <a:xfrm>
            <a:off x="206902" y="3932292"/>
            <a:ext cx="2742056" cy="622319"/>
            <a:chOff x="368527" y="4004927"/>
            <a:chExt cx="2268773" cy="603919"/>
          </a:xfrm>
        </p:grpSpPr>
        <p:sp>
          <p:nvSpPr>
            <p:cNvPr id="91" name="TextBox 90"/>
            <p:cNvSpPr txBox="1"/>
            <p:nvPr/>
          </p:nvSpPr>
          <p:spPr>
            <a:xfrm>
              <a:off x="697942" y="4429640"/>
              <a:ext cx="1891627" cy="17920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Política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p>
          </p:txBody>
        </p:sp>
        <p:sp>
          <p:nvSpPr>
            <p:cNvPr id="45" name="Freeform: Shape 44">
              <a:extLst>
                <a:ext uri="{FF2B5EF4-FFF2-40B4-BE49-F238E27FC236}">
                  <a16:creationId xmlns:a16="http://schemas.microsoft.com/office/drawing/2014/main" id="{B445C58A-7039-4579-852F-42244BE24AB8}"/>
                </a:ext>
              </a:extLst>
            </p:cNvPr>
            <p:cNvSpPr/>
            <p:nvPr/>
          </p:nvSpPr>
          <p:spPr>
            <a:xfrm>
              <a:off x="368527" y="4004927"/>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2125" y="1452195"/>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Apertura de Embajadas en la República de Indonesia y ante el Reino de Tailandia </a:t>
            </a:r>
            <a:endParaRPr lang="es-GT" sz="2000" dirty="0"/>
          </a:p>
        </p:txBody>
      </p:sp>
      <p:sp>
        <p:nvSpPr>
          <p:cNvPr id="112" name="Freeform: Shape 44">
            <a:extLst>
              <a:ext uri="{FF2B5EF4-FFF2-40B4-BE49-F238E27FC236}">
                <a16:creationId xmlns:a16="http://schemas.microsoft.com/office/drawing/2014/main" id="{B445C58A-7039-4579-852F-42244BE24AB8}"/>
              </a:ext>
            </a:extLst>
          </p:cNvPr>
          <p:cNvSpPr/>
          <p:nvPr/>
        </p:nvSpPr>
        <p:spPr>
          <a:xfrm>
            <a:off x="189756" y="2083872"/>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557893" y="2561136"/>
            <a:ext cx="2469446" cy="129266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2032, el Estado de Guatemala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cuenta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una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contundente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política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vinculada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requerimientos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intereses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apego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parámetros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cooperación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comunidad</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p:txBody>
      </p:sp>
      <p:sp>
        <p:nvSpPr>
          <p:cNvPr id="116" name="Oval 135"/>
          <p:cNvSpPr/>
          <p:nvPr/>
        </p:nvSpPr>
        <p:spPr>
          <a:xfrm>
            <a:off x="271573" y="256113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119" name="TextBox 200">
            <a:extLst>
              <a:ext uri="{FF2B5EF4-FFF2-40B4-BE49-F238E27FC236}">
                <a16:creationId xmlns:a16="http://schemas.microsoft.com/office/drawing/2014/main" id="{1E0F72BB-82FC-462B-B324-7356B4FE613C}"/>
              </a:ext>
            </a:extLst>
          </p:cNvPr>
          <p:cNvSpPr txBox="1"/>
          <p:nvPr/>
        </p:nvSpPr>
        <p:spPr>
          <a:xfrm>
            <a:off x="4122696" y="5105442"/>
            <a:ext cx="3129481"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a:t>
            </a:r>
          </a:p>
          <a:p>
            <a:pPr algn="ct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Q </a:t>
            </a:r>
            <a:r>
              <a:rPr lang="en-US" sz="1600" b="1" dirty="0" err="1">
                <a:solidFill>
                  <a:schemeClr val="tx1">
                    <a:lumMod val="75000"/>
                    <a:lumOff val="25000"/>
                  </a:schemeClr>
                </a:solidFill>
                <a:cs typeface="Arial" pitchFamily="34" charset="0"/>
              </a:rPr>
              <a:t>millones</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id="{E568BBC2-CB29-4BC7-9E54-92644BCCE1BD}"/>
              </a:ext>
            </a:extLst>
          </p:cNvPr>
          <p:cNvSpPr txBox="1"/>
          <p:nvPr/>
        </p:nvSpPr>
        <p:spPr>
          <a:xfrm>
            <a:off x="6995181" y="4985712"/>
            <a:ext cx="1879430"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10.8</a:t>
            </a:r>
          </a:p>
        </p:txBody>
      </p:sp>
      <p:grpSp>
        <p:nvGrpSpPr>
          <p:cNvPr id="128" name="Group 258">
            <a:extLst>
              <a:ext uri="{FF2B5EF4-FFF2-40B4-BE49-F238E27FC236}">
                <a16:creationId xmlns:a16="http://schemas.microsoft.com/office/drawing/2014/main" id="{8DB55838-BAFC-4046-A6FC-5FD18BDBE840}"/>
              </a:ext>
            </a:extLst>
          </p:cNvPr>
          <p:cNvGrpSpPr/>
          <p:nvPr/>
        </p:nvGrpSpPr>
        <p:grpSpPr>
          <a:xfrm>
            <a:off x="3625708" y="5066156"/>
            <a:ext cx="531729" cy="531729"/>
            <a:chOff x="4469581" y="499171"/>
            <a:chExt cx="531730" cy="531730"/>
          </a:xfrm>
        </p:grpSpPr>
        <p:sp>
          <p:nvSpPr>
            <p:cNvPr id="129" name="Oval 259">
              <a:extLst>
                <a:ext uri="{FF2B5EF4-FFF2-40B4-BE49-F238E27FC236}">
                  <a16:creationId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6" name="Title 1">
            <a:extLst>
              <a:ext uri="{FF2B5EF4-FFF2-40B4-BE49-F238E27FC236}">
                <a16:creationId xmlns:a16="http://schemas.microsoft.com/office/drawing/2014/main" id="{555DC0C3-BCDA-48C0-A49A-2FF6F4CBFF48}"/>
              </a:ext>
            </a:extLst>
          </p:cNvPr>
          <p:cNvSpPr txBox="1">
            <a:spLocks/>
          </p:cNvSpPr>
          <p:nvPr/>
        </p:nvSpPr>
        <p:spPr>
          <a:xfrm>
            <a:off x="3508661"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GT" sz="1400" b="0" dirty="0">
                <a:latin typeface="Ebrima" panose="02000000000000000000" pitchFamily="2" charset="0"/>
                <a:ea typeface="Ebrima" panose="02000000000000000000" pitchFamily="2" charset="0"/>
                <a:cs typeface="Ebrima" panose="02000000000000000000" pitchFamily="2" charset="0"/>
              </a:rPr>
              <a:t>Apertura de Embajadas en la República de Indonesia y ante el Reino de Tailandia, con el objetivo de consolidar la relación bilateral, propiciando oportunidades de intercambio económico comercial, inversión en el país, así como apoyo político  en los foros internacionales.</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281644" y="65086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280908" y="181021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266299" y="442418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45864" y="5132069"/>
            <a:ext cx="2513252" cy="147732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Gestiones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político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diplomáticas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relaciones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Gestiones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político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diplomáticas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relaciones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ámbito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bilateral, multilateral y regional</a:t>
            </a:r>
          </a:p>
        </p:txBody>
      </p:sp>
      <p:sp>
        <p:nvSpPr>
          <p:cNvPr id="182" name="Freeform: Shape 44">
            <a:extLst>
              <a:ext uri="{FF2B5EF4-FFF2-40B4-BE49-F238E27FC236}">
                <a16:creationId xmlns:a16="http://schemas.microsoft.com/office/drawing/2014/main" id="{B445C58A-7039-4579-852F-42244BE24AB8}"/>
              </a:ext>
            </a:extLst>
          </p:cNvPr>
          <p:cNvSpPr/>
          <p:nvPr/>
        </p:nvSpPr>
        <p:spPr>
          <a:xfrm>
            <a:off x="149214" y="4679238"/>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263714" y="514869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sp>
        <p:nvSpPr>
          <p:cNvPr id="82" name="Oval 135">
            <a:extLst>
              <a:ext uri="{FF2B5EF4-FFF2-40B4-BE49-F238E27FC236}">
                <a16:creationId xmlns:a16="http://schemas.microsoft.com/office/drawing/2014/main" id="{CEC72E20-4DC6-7946-B294-4A62C8E35FC9}"/>
              </a:ext>
            </a:extLst>
          </p:cNvPr>
          <p:cNvSpPr/>
          <p:nvPr/>
        </p:nvSpPr>
        <p:spPr>
          <a:xfrm>
            <a:off x="263714" y="592539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grpSp>
        <p:nvGrpSpPr>
          <p:cNvPr id="83" name="4 Grupo">
            <a:extLst>
              <a:ext uri="{FF2B5EF4-FFF2-40B4-BE49-F238E27FC236}">
                <a16:creationId xmlns:a16="http://schemas.microsoft.com/office/drawing/2014/main" id="{6ABEEB5C-C76F-F04E-A134-CF913AFCC3DE}"/>
              </a:ext>
            </a:extLst>
          </p:cNvPr>
          <p:cNvGrpSpPr/>
          <p:nvPr/>
        </p:nvGrpSpPr>
        <p:grpSpPr>
          <a:xfrm>
            <a:off x="9508778" y="355707"/>
            <a:ext cx="2393627" cy="1783272"/>
            <a:chOff x="9610710" y="5044187"/>
            <a:chExt cx="2393627" cy="1783272"/>
          </a:xfrm>
        </p:grpSpPr>
        <p:grpSp>
          <p:nvGrpSpPr>
            <p:cNvPr id="84" name="Group 3">
              <a:extLst>
                <a:ext uri="{FF2B5EF4-FFF2-40B4-BE49-F238E27FC236}">
                  <a16:creationId xmlns:a16="http://schemas.microsoft.com/office/drawing/2014/main" id="{36F062AE-68A7-4746-BFBA-C5A80182CDC9}"/>
                </a:ext>
              </a:extLst>
            </p:cNvPr>
            <p:cNvGrpSpPr/>
            <p:nvPr/>
          </p:nvGrpSpPr>
          <p:grpSpPr>
            <a:xfrm>
              <a:off x="9957480" y="5044187"/>
              <a:ext cx="531730" cy="531730"/>
              <a:chOff x="1060566" y="1943691"/>
              <a:chExt cx="531730" cy="531730"/>
            </a:xfrm>
          </p:grpSpPr>
          <p:sp>
            <p:nvSpPr>
              <p:cNvPr id="88" name="Oval 193">
                <a:extLst>
                  <a:ext uri="{FF2B5EF4-FFF2-40B4-BE49-F238E27FC236}">
                    <a16:creationId xmlns:a16="http://schemas.microsoft.com/office/drawing/2014/main" id="{124DD25C-6493-744F-ADB1-9E23E06CDB89}"/>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89" name="Group 194">
                <a:extLst>
                  <a:ext uri="{FF2B5EF4-FFF2-40B4-BE49-F238E27FC236}">
                    <a16:creationId xmlns:a16="http://schemas.microsoft.com/office/drawing/2014/main" id="{2897637F-5AB7-7140-93B9-18AF21E8CF03}"/>
                  </a:ext>
                </a:extLst>
              </p:cNvPr>
              <p:cNvGrpSpPr/>
              <p:nvPr/>
            </p:nvGrpSpPr>
            <p:grpSpPr>
              <a:xfrm>
                <a:off x="1211844" y="2078944"/>
                <a:ext cx="279100" cy="261224"/>
                <a:chOff x="765175" y="1228726"/>
                <a:chExt cx="5205413" cy="4872038"/>
              </a:xfrm>
              <a:solidFill>
                <a:schemeClr val="bg1"/>
              </a:solidFill>
            </p:grpSpPr>
            <p:sp>
              <p:nvSpPr>
                <p:cNvPr id="90" name="Freeform 6">
                  <a:extLst>
                    <a:ext uri="{FF2B5EF4-FFF2-40B4-BE49-F238E27FC236}">
                      <a16:creationId xmlns:a16="http://schemas.microsoft.com/office/drawing/2014/main" id="{804E8162-D0D9-B04D-9D8C-8C5516C4C09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2" name="Freeform 7">
                  <a:extLst>
                    <a:ext uri="{FF2B5EF4-FFF2-40B4-BE49-F238E27FC236}">
                      <a16:creationId xmlns:a16="http://schemas.microsoft.com/office/drawing/2014/main" id="{42EEC3D9-01F7-234C-BA4F-EA6421272804}"/>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3" name="Freeform 8">
                  <a:extLst>
                    <a:ext uri="{FF2B5EF4-FFF2-40B4-BE49-F238E27FC236}">
                      <a16:creationId xmlns:a16="http://schemas.microsoft.com/office/drawing/2014/main" id="{E43FD534-A338-0246-950E-BE79A051067C}"/>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4" name="Freeform 9">
                  <a:extLst>
                    <a:ext uri="{FF2B5EF4-FFF2-40B4-BE49-F238E27FC236}">
                      <a16:creationId xmlns:a16="http://schemas.microsoft.com/office/drawing/2014/main" id="{6A2922E8-A3CA-2A4A-902C-A54F08CC01D8}"/>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85" name="TextBox 211">
              <a:extLst>
                <a:ext uri="{FF2B5EF4-FFF2-40B4-BE49-F238E27FC236}">
                  <a16:creationId xmlns:a16="http://schemas.microsoft.com/office/drawing/2014/main" id="{01654052-27BF-094E-A946-65BD5C9AF385}"/>
                </a:ext>
              </a:extLst>
            </p:cNvPr>
            <p:cNvSpPr txBox="1"/>
            <p:nvPr/>
          </p:nvSpPr>
          <p:spPr>
            <a:xfrm>
              <a:off x="9610710" y="5904129"/>
              <a:ext cx="2319613" cy="923330"/>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000" dirty="0">
                  <a:solidFill>
                    <a:schemeClr val="accent3"/>
                  </a:solidFill>
                </a:rPr>
                <a:t>ESTADO DE GUATEMALA</a:t>
              </a:r>
            </a:p>
          </p:txBody>
        </p:sp>
        <p:sp>
          <p:nvSpPr>
            <p:cNvPr id="86" name="TextBox 9">
              <a:extLst>
                <a:ext uri="{FF2B5EF4-FFF2-40B4-BE49-F238E27FC236}">
                  <a16:creationId xmlns:a16="http://schemas.microsoft.com/office/drawing/2014/main" id="{94B8B578-4255-6D4E-9ACE-5489562E8B4B}"/>
                </a:ext>
              </a:extLst>
            </p:cNvPr>
            <p:cNvSpPr txBox="1"/>
            <p:nvPr/>
          </p:nvSpPr>
          <p:spPr>
            <a:xfrm>
              <a:off x="10567519" y="5135373"/>
              <a:ext cx="1436818" cy="276999"/>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a:t>
              </a:r>
              <a:endParaRPr lang="en-IN" sz="1800" b="1" dirty="0">
                <a:solidFill>
                  <a:schemeClr val="tx1">
                    <a:lumMod val="75000"/>
                    <a:lumOff val="25000"/>
                  </a:schemeClr>
                </a:solidFill>
                <a:cs typeface="Arial" pitchFamily="34" charset="0"/>
              </a:endParaRPr>
            </a:p>
          </p:txBody>
        </p:sp>
      </p:grpSp>
      <p:cxnSp>
        <p:nvCxnSpPr>
          <p:cNvPr id="95" name="Straight Connector 305">
            <a:extLst>
              <a:ext uri="{FF2B5EF4-FFF2-40B4-BE49-F238E27FC236}">
                <a16:creationId xmlns:a16="http://schemas.microsoft.com/office/drawing/2014/main" id="{16B5CD76-8C15-7E4B-B347-6888D2DB0725}"/>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6" name="Group 298">
            <a:extLst>
              <a:ext uri="{FF2B5EF4-FFF2-40B4-BE49-F238E27FC236}">
                <a16:creationId xmlns:a16="http://schemas.microsoft.com/office/drawing/2014/main" id="{2043409E-ABCF-7F45-9943-7AA3DE95D93D}"/>
              </a:ext>
            </a:extLst>
          </p:cNvPr>
          <p:cNvGrpSpPr/>
          <p:nvPr/>
        </p:nvGrpSpPr>
        <p:grpSpPr>
          <a:xfrm>
            <a:off x="9611123" y="5683951"/>
            <a:ext cx="2099913" cy="320155"/>
            <a:chOff x="9062519" y="1142200"/>
            <a:chExt cx="2577703" cy="320154"/>
          </a:xfrm>
        </p:grpSpPr>
        <p:grpSp>
          <p:nvGrpSpPr>
            <p:cNvPr id="97" name="Group 283">
              <a:extLst>
                <a:ext uri="{FF2B5EF4-FFF2-40B4-BE49-F238E27FC236}">
                  <a16:creationId xmlns:a16="http://schemas.microsoft.com/office/drawing/2014/main" id="{D0FB0080-A9EB-FA4E-9032-7F2C7E38D019}"/>
                </a:ext>
              </a:extLst>
            </p:cNvPr>
            <p:cNvGrpSpPr/>
            <p:nvPr/>
          </p:nvGrpSpPr>
          <p:grpSpPr>
            <a:xfrm>
              <a:off x="9062519" y="1142200"/>
              <a:ext cx="266339" cy="320154"/>
              <a:chOff x="3024188" y="2184403"/>
              <a:chExt cx="4329112" cy="5203820"/>
            </a:xfrm>
            <a:solidFill>
              <a:schemeClr val="accent2"/>
            </a:solidFill>
          </p:grpSpPr>
          <p:sp>
            <p:nvSpPr>
              <p:cNvPr id="99" name="Freeform 55">
                <a:extLst>
                  <a:ext uri="{FF2B5EF4-FFF2-40B4-BE49-F238E27FC236}">
                    <a16:creationId xmlns:a16="http://schemas.microsoft.com/office/drawing/2014/main" id="{28809553-6D98-3943-91E0-5E97FAA60127}"/>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00" name="Freeform 56">
                <a:extLst>
                  <a:ext uri="{FF2B5EF4-FFF2-40B4-BE49-F238E27FC236}">
                    <a16:creationId xmlns:a16="http://schemas.microsoft.com/office/drawing/2014/main" id="{83F031AF-B04E-EE46-975C-3EFDD3DF50FA}"/>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01" name="Freeform 57">
                <a:extLst>
                  <a:ext uri="{FF2B5EF4-FFF2-40B4-BE49-F238E27FC236}">
                    <a16:creationId xmlns:a16="http://schemas.microsoft.com/office/drawing/2014/main" id="{9E47810A-680C-464E-9D59-8B0BE4AE3190}"/>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02" name="Freeform 58">
                <a:extLst>
                  <a:ext uri="{FF2B5EF4-FFF2-40B4-BE49-F238E27FC236}">
                    <a16:creationId xmlns:a16="http://schemas.microsoft.com/office/drawing/2014/main" id="{CA7B527B-E7FA-334F-9BB4-C2ED6EAEF912}"/>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03" name="Freeform 59">
                <a:extLst>
                  <a:ext uri="{FF2B5EF4-FFF2-40B4-BE49-F238E27FC236}">
                    <a16:creationId xmlns:a16="http://schemas.microsoft.com/office/drawing/2014/main" id="{2518CED5-9CD1-9B48-A25D-1CFEA302473F}"/>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98" name="TextBox 289">
              <a:extLst>
                <a:ext uri="{FF2B5EF4-FFF2-40B4-BE49-F238E27FC236}">
                  <a16:creationId xmlns:a16="http://schemas.microsoft.com/office/drawing/2014/main" id="{6C2D472C-1F51-DA4E-A1CF-FF423DB8F48E}"/>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104" name="TextBox 201">
            <a:extLst>
              <a:ext uri="{FF2B5EF4-FFF2-40B4-BE49-F238E27FC236}">
                <a16:creationId xmlns:a16="http://schemas.microsoft.com/office/drawing/2014/main" id="{8D294878-5493-4643-9EA5-39D5940CEEDE}"/>
              </a:ext>
            </a:extLst>
          </p:cNvPr>
          <p:cNvSpPr txBox="1"/>
          <p:nvPr/>
        </p:nvSpPr>
        <p:spPr>
          <a:xfrm>
            <a:off x="9609157" y="6006306"/>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a:solidFill>
                  <a:schemeClr val="tx2">
                    <a:lumMod val="60000"/>
                    <a:lumOff val="40000"/>
                  </a:schemeClr>
                </a:solidFill>
              </a:rPr>
              <a:t>2019</a:t>
            </a:r>
          </a:p>
        </p:txBody>
      </p:sp>
      <p:sp>
        <p:nvSpPr>
          <p:cNvPr id="105" name="TextBox 211">
            <a:extLst>
              <a:ext uri="{FF2B5EF4-FFF2-40B4-BE49-F238E27FC236}">
                <a16:creationId xmlns:a16="http://schemas.microsoft.com/office/drawing/2014/main" id="{42CEE26D-08FB-F340-BCEA-CE0C88BC306D}"/>
              </a:ext>
            </a:extLst>
          </p:cNvPr>
          <p:cNvSpPr txBox="1"/>
          <p:nvPr/>
        </p:nvSpPr>
        <p:spPr>
          <a:xfrm>
            <a:off x="9508778" y="4023797"/>
            <a:ext cx="2526513" cy="1246495"/>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700" dirty="0" err="1">
                <a:solidFill>
                  <a:schemeClr val="accent3"/>
                </a:solidFill>
              </a:rPr>
              <a:t>Inversión</a:t>
            </a:r>
            <a:r>
              <a:rPr lang="en-GB" sz="2700" dirty="0">
                <a:solidFill>
                  <a:schemeClr val="accent3"/>
                </a:solidFill>
              </a:rPr>
              <a:t> y </a:t>
            </a:r>
            <a:r>
              <a:rPr lang="en-GB" sz="2700" dirty="0" err="1">
                <a:solidFill>
                  <a:schemeClr val="accent3"/>
                </a:solidFill>
              </a:rPr>
              <a:t>funcionamiento</a:t>
            </a:r>
            <a:endParaRPr lang="en-GB" sz="2700" dirty="0">
              <a:solidFill>
                <a:schemeClr val="accent3"/>
              </a:solidFill>
            </a:endParaRPr>
          </a:p>
          <a:p>
            <a:pPr algn="ctr"/>
            <a:r>
              <a:rPr lang="en-GB" sz="2700" dirty="0">
                <a:solidFill>
                  <a:schemeClr val="accent3"/>
                </a:solidFill>
              </a:rPr>
              <a:t>-3800-</a:t>
            </a:r>
          </a:p>
        </p:txBody>
      </p:sp>
      <p:sp>
        <p:nvSpPr>
          <p:cNvPr id="106" name="TextBox 9">
            <a:extLst>
              <a:ext uri="{FF2B5EF4-FFF2-40B4-BE49-F238E27FC236}">
                <a16:creationId xmlns:a16="http://schemas.microsoft.com/office/drawing/2014/main" id="{0AAA5C4D-DE15-5249-A17E-32E73B959DAD}"/>
              </a:ext>
            </a:extLst>
          </p:cNvPr>
          <p:cNvSpPr txBox="1"/>
          <p:nvPr/>
        </p:nvSpPr>
        <p:spPr>
          <a:xfrm>
            <a:off x="9983487" y="2757650"/>
            <a:ext cx="1800391"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nvGrpSpPr>
          <p:cNvPr id="107" name="Group 3">
            <a:extLst>
              <a:ext uri="{FF2B5EF4-FFF2-40B4-BE49-F238E27FC236}">
                <a16:creationId xmlns:a16="http://schemas.microsoft.com/office/drawing/2014/main" id="{181E8DFB-6606-7945-A89D-1B409D4181A4}"/>
              </a:ext>
            </a:extLst>
          </p:cNvPr>
          <p:cNvGrpSpPr/>
          <p:nvPr/>
        </p:nvGrpSpPr>
        <p:grpSpPr>
          <a:xfrm>
            <a:off x="9492451" y="2715903"/>
            <a:ext cx="484630" cy="484630"/>
            <a:chOff x="1060566" y="1943691"/>
            <a:chExt cx="531730" cy="531730"/>
          </a:xfrm>
        </p:grpSpPr>
        <p:sp>
          <p:nvSpPr>
            <p:cNvPr id="108" name="Oval 193">
              <a:extLst>
                <a:ext uri="{FF2B5EF4-FFF2-40B4-BE49-F238E27FC236}">
                  <a16:creationId xmlns:a16="http://schemas.microsoft.com/office/drawing/2014/main" id="{D6063CB4-8B83-AD40-8779-58FF986C7873}"/>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09" name="Group 194">
              <a:extLst>
                <a:ext uri="{FF2B5EF4-FFF2-40B4-BE49-F238E27FC236}">
                  <a16:creationId xmlns:a16="http://schemas.microsoft.com/office/drawing/2014/main" id="{9AC12709-DE80-8140-A5D7-AC1642A3C0E7}"/>
                </a:ext>
              </a:extLst>
            </p:cNvPr>
            <p:cNvGrpSpPr/>
            <p:nvPr/>
          </p:nvGrpSpPr>
          <p:grpSpPr>
            <a:xfrm>
              <a:off x="1211844" y="2078944"/>
              <a:ext cx="279100" cy="261224"/>
              <a:chOff x="765175" y="1228726"/>
              <a:chExt cx="5205413" cy="4872038"/>
            </a:xfrm>
            <a:solidFill>
              <a:schemeClr val="bg1"/>
            </a:solidFill>
          </p:grpSpPr>
          <p:sp>
            <p:nvSpPr>
              <p:cNvPr id="110" name="Freeform 6">
                <a:extLst>
                  <a:ext uri="{FF2B5EF4-FFF2-40B4-BE49-F238E27FC236}">
                    <a16:creationId xmlns:a16="http://schemas.microsoft.com/office/drawing/2014/main" id="{072A9E43-397A-0343-8E59-24F5C20773F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1" name="Freeform 7">
                <a:extLst>
                  <a:ext uri="{FF2B5EF4-FFF2-40B4-BE49-F238E27FC236}">
                    <a16:creationId xmlns:a16="http://schemas.microsoft.com/office/drawing/2014/main" id="{E1F51180-3768-6B43-9FE1-0092E6CD5799}"/>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3" name="Freeform 8">
                <a:extLst>
                  <a:ext uri="{FF2B5EF4-FFF2-40B4-BE49-F238E27FC236}">
                    <a16:creationId xmlns:a16="http://schemas.microsoft.com/office/drawing/2014/main" id="{71336D81-2B69-6A49-B570-486193764EDB}"/>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4" name="Freeform 9">
                <a:extLst>
                  <a:ext uri="{FF2B5EF4-FFF2-40B4-BE49-F238E27FC236}">
                    <a16:creationId xmlns:a16="http://schemas.microsoft.com/office/drawing/2014/main" id="{6B70BA43-3A64-AD44-A941-D32DDB8630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Tree>
    <p:extLst>
      <p:ext uri="{BB962C8B-B14F-4D97-AF65-F5344CB8AC3E}">
        <p14:creationId xmlns:p14="http://schemas.microsoft.com/office/powerpoint/2010/main" val="393650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5" name="4 Rectángulo"/>
          <p:cNvSpPr/>
          <p:nvPr/>
        </p:nvSpPr>
        <p:spPr>
          <a:xfrm>
            <a:off x="2422004" y="4365104"/>
            <a:ext cx="7664460" cy="1015663"/>
          </a:xfrm>
          <a:prstGeom prst="rect">
            <a:avLst/>
          </a:prstGeom>
        </p:spPr>
        <p:txBody>
          <a:bodyPr wrap="square">
            <a:spAutoFit/>
          </a:bodyPr>
          <a:lstStyle/>
          <a:p>
            <a:pPr algn="ctr"/>
            <a:r>
              <a:rPr lang="es-GT" sz="6000" b="1" dirty="0">
                <a:solidFill>
                  <a:srgbClr val="376092"/>
                </a:solidFill>
                <a:latin typeface="Arial" pitchFamily="34" charset="0"/>
                <a:ea typeface="Segoe UI Black" pitchFamily="34" charset="0"/>
                <a:cs typeface="Arial" pitchFamily="34" charset="0"/>
              </a:rPr>
              <a:t>MUCHAS GRACIAS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36" y="188640"/>
            <a:ext cx="3384376" cy="3079476"/>
          </a:xfrm>
          <a:prstGeom prst="rect">
            <a:avLst/>
          </a:prstGeom>
        </p:spPr>
      </p:pic>
    </p:spTree>
    <p:extLst>
      <p:ext uri="{BB962C8B-B14F-4D97-AF65-F5344CB8AC3E}">
        <p14:creationId xmlns:p14="http://schemas.microsoft.com/office/powerpoint/2010/main" val="966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Imagen 56">
            <a:extLst>
              <a:ext uri="{FF2B5EF4-FFF2-40B4-BE49-F238E27FC236}">
                <a16:creationId xmlns:a16="http://schemas.microsoft.com/office/drawing/2014/main" id="{FC9E1D06-1C3D-4742-A7A3-F54C19A7C7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75" y="0"/>
            <a:ext cx="1402333" cy="1275996"/>
          </a:xfrm>
          <a:prstGeom prst="rect">
            <a:avLst/>
          </a:prstGeom>
        </p:spPr>
      </p:pic>
      <p:sp>
        <p:nvSpPr>
          <p:cNvPr id="60" name="Title 1">
            <a:extLst>
              <a:ext uri="{FF2B5EF4-FFF2-40B4-BE49-F238E27FC236}">
                <a16:creationId xmlns:a16="http://schemas.microsoft.com/office/drawing/2014/main" id="{555DC0C3-BCDA-48C0-A49A-2FF6F4CBFF48}"/>
              </a:ext>
            </a:extLst>
          </p:cNvPr>
          <p:cNvSpPr>
            <a:spLocks noGrp="1"/>
          </p:cNvSpPr>
          <p:nvPr>
            <p:ph type="title"/>
          </p:nvPr>
        </p:nvSpPr>
        <p:spPr>
          <a:xfrm>
            <a:off x="3430116" y="115334"/>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Política Exterior de Guatemala</a:t>
            </a:r>
            <a:endParaRPr lang="en-US" sz="2000" dirty="0"/>
          </a:p>
        </p:txBody>
      </p:sp>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8759"/>
          <a:stretch/>
        </p:blipFill>
        <p:spPr>
          <a:xfrm>
            <a:off x="1409855" y="836712"/>
            <a:ext cx="9433047" cy="5427752"/>
          </a:xfrm>
          <a:prstGeom prst="rect">
            <a:avLst/>
          </a:prstGeom>
        </p:spPr>
      </p:pic>
    </p:spTree>
    <p:extLst>
      <p:ext uri="{BB962C8B-B14F-4D97-AF65-F5344CB8AC3E}">
        <p14:creationId xmlns:p14="http://schemas.microsoft.com/office/powerpoint/2010/main" val="154536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a:solidFill>
                  <a:schemeClr val="bg1"/>
                </a:solidFill>
                <a:latin typeface="Calibri Light" panose="020F0302020204030204" pitchFamily="34" charset="0"/>
              </a:rPr>
              <a:t>Simple Project Manager </a:t>
            </a:r>
          </a:p>
        </p:txBody>
      </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23643" y="209256"/>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grpSp>
        <p:nvGrpSpPr>
          <p:cNvPr id="66" name="Group 65">
            <a:extLst>
              <a:ext uri="{FF2B5EF4-FFF2-40B4-BE49-F238E27FC236}">
                <a16:creationId xmlns:a16="http://schemas.microsoft.com/office/drawing/2014/main" id="{9A4A16D0-5A9C-4B45-A8BB-59850E859C99}"/>
              </a:ext>
            </a:extLst>
          </p:cNvPr>
          <p:cNvGrpSpPr/>
          <p:nvPr/>
        </p:nvGrpSpPr>
        <p:grpSpPr>
          <a:xfrm>
            <a:off x="3590268" y="3976997"/>
            <a:ext cx="228976" cy="228976"/>
            <a:chOff x="3398838" y="3616326"/>
            <a:chExt cx="346075" cy="346076"/>
          </a:xfrm>
        </p:grpSpPr>
        <p:sp>
          <p:nvSpPr>
            <p:cNvPr id="73" name="Rectangle 94">
              <a:extLst>
                <a:ext uri="{FF2B5EF4-FFF2-40B4-BE49-F238E27FC236}">
                  <a16:creationId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146" name="Group 298">
            <a:extLst>
              <a:ext uri="{FF2B5EF4-FFF2-40B4-BE49-F238E27FC236}">
                <a16:creationId xmlns:a16="http://schemas.microsoft.com/office/drawing/2014/main" id="{A5C91CD4-542D-49E6-A605-64D1D2B33A42}"/>
              </a:ext>
            </a:extLst>
          </p:cNvPr>
          <p:cNvGrpSpPr/>
          <p:nvPr/>
        </p:nvGrpSpPr>
        <p:grpSpPr>
          <a:xfrm>
            <a:off x="9764608" y="207731"/>
            <a:ext cx="2204853" cy="928395"/>
            <a:chOff x="9062519" y="1142200"/>
            <a:chExt cx="2001383" cy="1108096"/>
          </a:xfrm>
        </p:grpSpPr>
        <p:grpSp>
          <p:nvGrpSpPr>
            <p:cNvPr id="147" name="Group 283">
              <a:extLst>
                <a:ext uri="{FF2B5EF4-FFF2-40B4-BE49-F238E27FC236}">
                  <a16:creationId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149" name="Freeform 55">
                <a:extLst>
                  <a:ext uri="{FF2B5EF4-FFF2-40B4-BE49-F238E27FC236}">
                    <a16:creationId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0" name="Freeform 56">
                <a:extLst>
                  <a:ext uri="{FF2B5EF4-FFF2-40B4-BE49-F238E27FC236}">
                    <a16:creationId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1" name="Freeform 57">
                <a:extLst>
                  <a:ext uri="{FF2B5EF4-FFF2-40B4-BE49-F238E27FC236}">
                    <a16:creationId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2" name="Freeform 58">
                <a:extLst>
                  <a:ext uri="{FF2B5EF4-FFF2-40B4-BE49-F238E27FC236}">
                    <a16:creationId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2" name="Freeform 59">
                <a:extLst>
                  <a:ext uri="{FF2B5EF4-FFF2-40B4-BE49-F238E27FC236}">
                    <a16:creationId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8" name="TextBox 289">
              <a:extLst>
                <a:ext uri="{FF2B5EF4-FFF2-40B4-BE49-F238E27FC236}">
                  <a16:creationId xmlns:a16="http://schemas.microsoft.com/office/drawing/2014/main" id="{A5B21903-AAD7-43A8-90BF-40FE5DF4CBE2}"/>
                </a:ext>
              </a:extLst>
            </p:cNvPr>
            <p:cNvSpPr txBox="1"/>
            <p:nvPr/>
          </p:nvSpPr>
          <p:spPr>
            <a:xfrm>
              <a:off x="9483879" y="1194554"/>
              <a:ext cx="1580023" cy="1055742"/>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a:t>
              </a:r>
            </a:p>
            <a:p>
              <a:r>
                <a:rPr lang="es-GT" sz="1300" dirty="0">
                  <a:latin typeface="Arial" panose="020B0604020202020204" pitchFamily="34" charset="0"/>
                  <a:cs typeface="Arial" panose="020B0604020202020204" pitchFamily="34" charset="0"/>
                </a:rPr>
                <a:t>Como se proyecta elevar la ejecución para 2018.</a:t>
              </a:r>
            </a:p>
          </p:txBody>
        </p:sp>
      </p:grpSp>
      <p:sp>
        <p:nvSpPr>
          <p:cNvPr id="163" name="TextBox 132">
            <a:extLst>
              <a:ext uri="{FF2B5EF4-FFF2-40B4-BE49-F238E27FC236}">
                <a16:creationId xmlns:a16="http://schemas.microsoft.com/office/drawing/2014/main"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a:solidFill>
                  <a:schemeClr val="bg1"/>
                </a:solidFill>
              </a:rPr>
              <a:t>DIRECTOS</a:t>
            </a:r>
            <a:endParaRPr lang="en-IN" sz="1600" b="1">
              <a:solidFill>
                <a:schemeClr val="bg1"/>
              </a:solidFill>
            </a:endParaRPr>
          </a:p>
        </p:txBody>
      </p:sp>
      <p:sp>
        <p:nvSpPr>
          <p:cNvPr id="164" name="TextBox 132">
            <a:extLst>
              <a:ext uri="{FF2B5EF4-FFF2-40B4-BE49-F238E27FC236}">
                <a16:creationId xmlns:a16="http://schemas.microsoft.com/office/drawing/2014/main"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a:solidFill>
                  <a:schemeClr val="bg1"/>
                </a:solidFill>
              </a:rPr>
              <a:t>INDIRECTOS</a:t>
            </a:r>
            <a:endParaRPr lang="en-IN" sz="1600" b="1">
              <a:solidFill>
                <a:schemeClr val="bg1"/>
              </a:solidFill>
            </a:endParaRPr>
          </a:p>
        </p:txBody>
      </p:sp>
      <p:cxnSp>
        <p:nvCxnSpPr>
          <p:cNvPr id="165"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itle 1">
            <a:extLst>
              <a:ext uri="{FF2B5EF4-FFF2-40B4-BE49-F238E27FC236}">
                <a16:creationId xmlns:a16="http://schemas.microsoft.com/office/drawing/2014/main" id="{555DC0C3-BCDA-48C0-A49A-2FF6F4CBFF48}"/>
              </a:ext>
            </a:extLst>
          </p:cNvPr>
          <p:cNvSpPr txBox="1">
            <a:spLocks/>
          </p:cNvSpPr>
          <p:nvPr/>
        </p:nvSpPr>
        <p:spPr>
          <a:xfrm>
            <a:off x="0" y="1683511"/>
            <a:ext cx="2988951"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sp>
        <p:nvSpPr>
          <p:cNvPr id="4" name="3 CuadroTexto"/>
          <p:cNvSpPr txBox="1"/>
          <p:nvPr/>
        </p:nvSpPr>
        <p:spPr>
          <a:xfrm>
            <a:off x="296590" y="3216219"/>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Promedio: </a:t>
            </a:r>
            <a:r>
              <a:rPr lang="es-GT" sz="1400" b="1" dirty="0">
                <a:latin typeface="Arial" panose="020B0604020202020204" pitchFamily="34" charset="0"/>
                <a:cs typeface="Arial" panose="020B0604020202020204" pitchFamily="34" charset="0"/>
              </a:rPr>
              <a:t>96%;  Q410.6  millones </a:t>
            </a:r>
          </a:p>
        </p:txBody>
      </p:sp>
      <p:sp>
        <p:nvSpPr>
          <p:cNvPr id="140" name="139 CuadroTexto"/>
          <p:cNvSpPr txBox="1"/>
          <p:nvPr/>
        </p:nvSpPr>
        <p:spPr>
          <a:xfrm>
            <a:off x="314484" y="4119977"/>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Funcionamiento: </a:t>
            </a:r>
            <a:r>
              <a:rPr lang="es-GT" sz="1400" b="1" dirty="0">
                <a:latin typeface="Arial" panose="020B0604020202020204" pitchFamily="34" charset="0"/>
                <a:cs typeface="Arial" panose="020B0604020202020204" pitchFamily="34" charset="0"/>
              </a:rPr>
              <a:t>92.7% promedio</a:t>
            </a:r>
          </a:p>
        </p:txBody>
      </p:sp>
      <p:sp>
        <p:nvSpPr>
          <p:cNvPr id="184" name="183 CuadroTexto"/>
          <p:cNvSpPr txBox="1"/>
          <p:nvPr/>
        </p:nvSpPr>
        <p:spPr>
          <a:xfrm>
            <a:off x="295838" y="2312460"/>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promedio:  </a:t>
            </a:r>
            <a:r>
              <a:rPr lang="es-GT" sz="1400" b="1" dirty="0">
                <a:latin typeface="Arial" panose="020B0604020202020204" pitchFamily="34" charset="0"/>
                <a:cs typeface="Arial" panose="020B0604020202020204" pitchFamily="34" charset="0"/>
              </a:rPr>
              <a:t>Q.429.5 millones</a:t>
            </a:r>
          </a:p>
        </p:txBody>
      </p:sp>
      <p:cxnSp>
        <p:nvCxnSpPr>
          <p:cNvPr id="186"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2950733"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9653111" y="1252929"/>
            <a:ext cx="2316350" cy="5509055"/>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180977" indent="-180977" algn="ctr">
              <a:buFont typeface="Arial" panose="020B0604020202020204" pitchFamily="34" charset="0"/>
              <a:buChar char="•"/>
            </a:pPr>
            <a:r>
              <a:rPr lang="es-GT" sz="1100" dirty="0">
                <a:latin typeface="Arial" panose="020B0604020202020204" pitchFamily="34" charset="0"/>
                <a:cs typeface="Arial" panose="020B0604020202020204" pitchFamily="34" charset="0"/>
              </a:rPr>
              <a:t>Cumpliendo con el Plan Operativo Anual y Plan Anual de Compras.</a:t>
            </a:r>
          </a:p>
          <a:p>
            <a:pPr marL="180977" indent="-180977" algn="ctr">
              <a:buFont typeface="Arial" panose="020B0604020202020204" pitchFamily="34" charset="0"/>
              <a:buChar char="•"/>
            </a:pPr>
            <a:endParaRPr lang="es-GT" sz="1100" dirty="0">
              <a:latin typeface="Arial" panose="020B0604020202020204" pitchFamily="34" charset="0"/>
              <a:cs typeface="Arial" panose="020B0604020202020204" pitchFamily="34" charset="0"/>
            </a:endParaRPr>
          </a:p>
          <a:p>
            <a:pPr marL="180977" indent="-180977" algn="ctr">
              <a:buFont typeface="Arial" panose="020B0604020202020204" pitchFamily="34" charset="0"/>
              <a:buChar char="•"/>
            </a:pPr>
            <a:r>
              <a:rPr lang="es-GT" sz="1100" dirty="0">
                <a:latin typeface="Arial" panose="020B0604020202020204" pitchFamily="34" charset="0"/>
                <a:cs typeface="Arial" panose="020B0604020202020204" pitchFamily="34" charset="0"/>
              </a:rPr>
              <a:t>Seguimiento ante las instancias correspondientes para el apoyo a la gestión que se realiza respecto de la ejecución en el exterior y planta central.</a:t>
            </a:r>
          </a:p>
          <a:p>
            <a:pPr marL="180977" indent="-180977" algn="ctr">
              <a:buFont typeface="Arial" panose="020B0604020202020204" pitchFamily="34" charset="0"/>
              <a:buChar char="•"/>
            </a:pPr>
            <a:endParaRPr lang="es-GT" sz="1100" dirty="0">
              <a:latin typeface="Arial" panose="020B0604020202020204" pitchFamily="34" charset="0"/>
              <a:cs typeface="Arial" panose="020B0604020202020204" pitchFamily="34" charset="0"/>
            </a:endParaRPr>
          </a:p>
          <a:p>
            <a:pPr marL="180977" indent="-180977" algn="ctr">
              <a:buFont typeface="Arial" panose="020B0604020202020204" pitchFamily="34" charset="0"/>
              <a:buChar char="•"/>
            </a:pPr>
            <a:r>
              <a:rPr lang="es-GT" sz="1100" dirty="0">
                <a:latin typeface="Arial" panose="020B0604020202020204" pitchFamily="34" charset="0"/>
                <a:cs typeface="Arial" panose="020B0604020202020204" pitchFamily="34" charset="0"/>
              </a:rPr>
              <a:t>Coordinación con el Ministerio de Gobernación y Dirección General de Migración para la implementación del proyecto de impresión y entrega del pasaporte en las sedes consulares.</a:t>
            </a:r>
          </a:p>
          <a:p>
            <a:pPr marL="180977" indent="-180977" algn="ctr">
              <a:buFont typeface="Arial" panose="020B0604020202020204" pitchFamily="34" charset="0"/>
              <a:buChar char="•"/>
            </a:pPr>
            <a:endParaRPr lang="es-GT" sz="1100" dirty="0">
              <a:latin typeface="Arial" panose="020B0604020202020204" pitchFamily="34" charset="0"/>
              <a:cs typeface="Arial" panose="020B0604020202020204" pitchFamily="34" charset="0"/>
            </a:endParaRPr>
          </a:p>
          <a:p>
            <a:pPr marL="180977" indent="-180977" algn="ctr">
              <a:buFont typeface="Arial" panose="020B0604020202020204" pitchFamily="34" charset="0"/>
              <a:buChar char="•"/>
            </a:pPr>
            <a:r>
              <a:rPr lang="es-GT" sz="1100" dirty="0">
                <a:latin typeface="Arial" panose="020B0604020202020204" pitchFamily="34" charset="0"/>
                <a:cs typeface="Arial" panose="020B0604020202020204" pitchFamily="34" charset="0"/>
              </a:rPr>
              <a:t>Coordinación con el Consejo Nacional de Atención al Migrante de Guatemala para la ejecución oportuna de su presupuesto.</a:t>
            </a:r>
          </a:p>
          <a:p>
            <a:pPr marL="180977" indent="-180977" algn="ctr">
              <a:buFont typeface="Arial" panose="020B0604020202020204" pitchFamily="34" charset="0"/>
              <a:buChar char="•"/>
            </a:pPr>
            <a:endParaRPr lang="es-GT" sz="1100" dirty="0">
              <a:latin typeface="Arial" panose="020B0604020202020204" pitchFamily="34" charset="0"/>
              <a:cs typeface="Arial" panose="020B0604020202020204" pitchFamily="34" charset="0"/>
            </a:endParaRPr>
          </a:p>
          <a:p>
            <a:pPr marL="180977" indent="-180977" algn="ctr">
              <a:buFont typeface="Arial" panose="020B0604020202020204" pitchFamily="34" charset="0"/>
              <a:buChar char="•"/>
            </a:pPr>
            <a:r>
              <a:rPr lang="es-GT" sz="1100" dirty="0">
                <a:latin typeface="Arial" panose="020B0604020202020204" pitchFamily="34" charset="0"/>
                <a:cs typeface="Arial" panose="020B0604020202020204" pitchFamily="34" charset="0"/>
              </a:rPr>
              <a:t>Gestión permanente con el Ministerio de Finanzas Públicas para aprobación de cuotas financieras solicitadas. </a:t>
            </a:r>
          </a:p>
          <a:p>
            <a:pPr marL="180977" indent="-180977" algn="ctr">
              <a:buFont typeface="Arial" panose="020B0604020202020204" pitchFamily="34" charset="0"/>
              <a:buChar char="•"/>
            </a:pPr>
            <a:endParaRPr lang="es-GT" sz="1100" dirty="0">
              <a:latin typeface="Arial" panose="020B0604020202020204" pitchFamily="34" charset="0"/>
              <a:cs typeface="Arial" panose="020B0604020202020204" pitchFamily="34" charset="0"/>
            </a:endParaRPr>
          </a:p>
        </p:txBody>
      </p:sp>
      <p:cxnSp>
        <p:nvCxnSpPr>
          <p:cNvPr id="5" name="Conector recto 4"/>
          <p:cNvCxnSpPr>
            <a:cxnSpLocks/>
          </p:cNvCxnSpPr>
          <p:nvPr/>
        </p:nvCxnSpPr>
        <p:spPr>
          <a:xfrm>
            <a:off x="3430116" y="6307948"/>
            <a:ext cx="410445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4366220" y="6379956"/>
            <a:ext cx="2128107" cy="338554"/>
          </a:xfrm>
          <a:prstGeom prst="rect">
            <a:avLst/>
          </a:prstGeom>
          <a:noFill/>
        </p:spPr>
        <p:txBody>
          <a:bodyPr wrap="none" rtlCol="0">
            <a:spAutoFit/>
          </a:bodyPr>
          <a:lstStyle/>
          <a:p>
            <a:r>
              <a:rPr lang="es-ES" sz="1600" dirty="0"/>
              <a:t>Devengado (ejecutado)</a:t>
            </a:r>
          </a:p>
        </p:txBody>
      </p:sp>
      <p:cxnSp>
        <p:nvCxnSpPr>
          <p:cNvPr id="54" name="Conector recto 53"/>
          <p:cNvCxnSpPr/>
          <p:nvPr/>
        </p:nvCxnSpPr>
        <p:spPr>
          <a:xfrm>
            <a:off x="7750741" y="6307948"/>
            <a:ext cx="1224136" cy="0"/>
          </a:xfrm>
          <a:prstGeom prst="line">
            <a:avLst/>
          </a:prstGeom>
        </p:spPr>
        <p:style>
          <a:lnRef idx="2">
            <a:schemeClr val="accent1"/>
          </a:lnRef>
          <a:fillRef idx="0">
            <a:schemeClr val="accent1"/>
          </a:fillRef>
          <a:effectRef idx="1">
            <a:schemeClr val="accent1"/>
          </a:effectRef>
          <a:fontRef idx="minor">
            <a:schemeClr val="tx1"/>
          </a:fontRef>
        </p:style>
      </p:cxnSp>
      <p:sp>
        <p:nvSpPr>
          <p:cNvPr id="55" name="CuadroTexto 54"/>
          <p:cNvSpPr txBox="1"/>
          <p:nvPr/>
        </p:nvSpPr>
        <p:spPr>
          <a:xfrm>
            <a:off x="7894757" y="6379956"/>
            <a:ext cx="825466" cy="338554"/>
          </a:xfrm>
          <a:prstGeom prst="rect">
            <a:avLst/>
          </a:prstGeom>
          <a:noFill/>
        </p:spPr>
        <p:txBody>
          <a:bodyPr wrap="none" rtlCol="0">
            <a:spAutoFit/>
          </a:bodyPr>
          <a:lstStyle/>
          <a:p>
            <a:r>
              <a:rPr lang="es-ES" sz="1600" dirty="0"/>
              <a:t>Vigente</a:t>
            </a:r>
          </a:p>
        </p:txBody>
      </p:sp>
      <p:pic>
        <p:nvPicPr>
          <p:cNvPr id="57" name="Imagen 56">
            <a:extLst>
              <a:ext uri="{FF2B5EF4-FFF2-40B4-BE49-F238E27FC236}">
                <a16:creationId xmlns:a16="http://schemas.microsoft.com/office/drawing/2014/main" id="{FC9E1D06-1C3D-4742-A7A3-F54C19A7C7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75" y="0"/>
            <a:ext cx="1402333" cy="1275996"/>
          </a:xfrm>
          <a:prstGeom prst="rect">
            <a:avLst/>
          </a:prstGeom>
        </p:spPr>
      </p:pic>
      <p:sp>
        <p:nvSpPr>
          <p:cNvPr id="56" name="184 CuadroTexto">
            <a:extLst>
              <a:ext uri="{FF2B5EF4-FFF2-40B4-BE49-F238E27FC236}">
                <a16:creationId xmlns:a16="http://schemas.microsoft.com/office/drawing/2014/main" id="{AD6D3BF6-CEFB-A046-85FF-11714FF70B0F}"/>
              </a:ext>
            </a:extLst>
          </p:cNvPr>
          <p:cNvSpPr txBox="1"/>
          <p:nvPr/>
        </p:nvSpPr>
        <p:spPr>
          <a:xfrm>
            <a:off x="301690" y="5023735"/>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Meta de Ejecución 2018: </a:t>
            </a:r>
            <a:r>
              <a:rPr lang="es-GT" sz="1400" b="1" dirty="0">
                <a:latin typeface="Arial" panose="020B0604020202020204" pitchFamily="34" charset="0"/>
                <a:cs typeface="Arial" panose="020B0604020202020204" pitchFamily="34" charset="0"/>
              </a:rPr>
              <a:t>+ 3.1% respecto a 2017</a:t>
            </a:r>
          </a:p>
        </p:txBody>
      </p:sp>
      <p:graphicFrame>
        <p:nvGraphicFramePr>
          <p:cNvPr id="59" name="58 Gráfico">
            <a:extLst>
              <a:ext uri="{FF2B5EF4-FFF2-40B4-BE49-F238E27FC236}">
                <a16:creationId xmlns:a16="http://schemas.microsoft.com/office/drawing/2014/main" id="{DF1F5601-F76C-484B-88E8-351B4632EA2A}"/>
              </a:ext>
            </a:extLst>
          </p:cNvPr>
          <p:cNvGraphicFramePr>
            <a:graphicFrameLocks/>
          </p:cNvGraphicFramePr>
          <p:nvPr>
            <p:extLst>
              <p:ext uri="{D42A27DB-BD31-4B8C-83A1-F6EECF244321}">
                <p14:modId xmlns:p14="http://schemas.microsoft.com/office/powerpoint/2010/main" val="489058550"/>
              </p:ext>
            </p:extLst>
          </p:nvPr>
        </p:nvGraphicFramePr>
        <p:xfrm>
          <a:off x="3398333" y="836712"/>
          <a:ext cx="6011607" cy="54712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848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a:solidFill>
                  <a:schemeClr val="bg1"/>
                </a:solidFill>
                <a:latin typeface="Calibri Light" panose="020F0302020204030204" pitchFamily="34" charset="0"/>
              </a:rPr>
              <a:t>Simple Project Manager </a:t>
            </a:r>
          </a:p>
        </p:txBody>
      </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326527" y="47086"/>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cxnSp>
        <p:nvCxnSpPr>
          <p:cNvPr id="17" name="Conector recto 16"/>
          <p:cNvCxnSpPr>
            <a:cxnSpLocks/>
          </p:cNvCxnSpPr>
          <p:nvPr/>
        </p:nvCxnSpPr>
        <p:spPr>
          <a:xfrm>
            <a:off x="173079" y="6549521"/>
            <a:ext cx="368908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1059523" y="6549521"/>
            <a:ext cx="1670084" cy="276999"/>
          </a:xfrm>
          <a:prstGeom prst="rect">
            <a:avLst/>
          </a:prstGeom>
          <a:noFill/>
        </p:spPr>
        <p:txBody>
          <a:bodyPr wrap="square" rtlCol="0">
            <a:spAutoFit/>
          </a:bodyPr>
          <a:lstStyle/>
          <a:p>
            <a:r>
              <a:rPr lang="es-ES" sz="1200" dirty="0"/>
              <a:t>Devengado (ejecutado)</a:t>
            </a:r>
          </a:p>
        </p:txBody>
      </p:sp>
      <p:cxnSp>
        <p:nvCxnSpPr>
          <p:cNvPr id="20" name="Conector recto 19"/>
          <p:cNvCxnSpPr>
            <a:cxnSpLocks/>
          </p:cNvCxnSpPr>
          <p:nvPr/>
        </p:nvCxnSpPr>
        <p:spPr>
          <a:xfrm>
            <a:off x="3974787" y="6549521"/>
            <a:ext cx="111151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CuadroTexto 20"/>
          <p:cNvSpPr txBox="1"/>
          <p:nvPr/>
        </p:nvSpPr>
        <p:spPr>
          <a:xfrm>
            <a:off x="4170503" y="6549521"/>
            <a:ext cx="720079" cy="276999"/>
          </a:xfrm>
          <a:prstGeom prst="rect">
            <a:avLst/>
          </a:prstGeom>
          <a:noFill/>
        </p:spPr>
        <p:txBody>
          <a:bodyPr wrap="square" rtlCol="0">
            <a:spAutoFit/>
          </a:bodyPr>
          <a:lstStyle/>
          <a:p>
            <a:r>
              <a:rPr lang="es-ES" sz="1200" dirty="0"/>
              <a:t>Vigente</a:t>
            </a:r>
          </a:p>
        </p:txBody>
      </p:sp>
      <p:graphicFrame>
        <p:nvGraphicFramePr>
          <p:cNvPr id="44" name="Gráfico 43">
            <a:extLst>
              <a:ext uri="{FF2B5EF4-FFF2-40B4-BE49-F238E27FC236}">
                <a16:creationId xmlns:a16="http://schemas.microsoft.com/office/drawing/2014/main" id="{F42AD8B7-E1C6-4D4E-A104-B8A61900F555}"/>
              </a:ext>
            </a:extLst>
          </p:cNvPr>
          <p:cNvGraphicFramePr>
            <a:graphicFrameLocks/>
          </p:cNvGraphicFramePr>
          <p:nvPr>
            <p:extLst>
              <p:ext uri="{D42A27DB-BD31-4B8C-83A1-F6EECF244321}">
                <p14:modId xmlns:p14="http://schemas.microsoft.com/office/powerpoint/2010/main" val="4248939971"/>
              </p:ext>
            </p:extLst>
          </p:nvPr>
        </p:nvGraphicFramePr>
        <p:xfrm>
          <a:off x="9590" y="930601"/>
          <a:ext cx="6423123" cy="566084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ángulo 4">
            <a:extLst>
              <a:ext uri="{FF2B5EF4-FFF2-40B4-BE49-F238E27FC236}">
                <a16:creationId xmlns:a16="http://schemas.microsoft.com/office/drawing/2014/main" id="{FE8C300F-8C20-AF40-81ED-4372475280C8}"/>
              </a:ext>
            </a:extLst>
          </p:cNvPr>
          <p:cNvSpPr/>
          <p:nvPr/>
        </p:nvSpPr>
        <p:spPr>
          <a:xfrm>
            <a:off x="7966620" y="431250"/>
            <a:ext cx="2937022" cy="276999"/>
          </a:xfrm>
          <a:prstGeom prst="rect">
            <a:avLst/>
          </a:prstGeom>
        </p:spPr>
        <p:txBody>
          <a:bodyPr wrap="none">
            <a:spAutoFit/>
          </a:bodyPr>
          <a:lstStyle/>
          <a:p>
            <a:pPr algn="ctr">
              <a:defRPr sz="1600" b="1" i="0" u="none" strike="noStrike" kern="1200" baseline="0">
                <a:solidFill>
                  <a:prstClr val="black"/>
                </a:solidFill>
                <a:latin typeface="Arial" panose="020B0604020202020204" pitchFamily="34" charset="0"/>
                <a:ea typeface="+mn-ea"/>
                <a:cs typeface="Arial" panose="020B0604020202020204" pitchFamily="34" charset="0"/>
              </a:defRPr>
            </a:pPr>
            <a:r>
              <a:rPr lang="es-GT" sz="1200" dirty="0"/>
              <a:t>Comportamiento de las Metas Físicas</a:t>
            </a:r>
          </a:p>
        </p:txBody>
      </p:sp>
      <p:sp>
        <p:nvSpPr>
          <p:cNvPr id="9" name="Rectángulo 8">
            <a:extLst>
              <a:ext uri="{FF2B5EF4-FFF2-40B4-BE49-F238E27FC236}">
                <a16:creationId xmlns:a16="http://schemas.microsoft.com/office/drawing/2014/main" id="{3387CB95-C22E-A946-89F1-20138BADD50A}"/>
              </a:ext>
            </a:extLst>
          </p:cNvPr>
          <p:cNvSpPr/>
          <p:nvPr/>
        </p:nvSpPr>
        <p:spPr>
          <a:xfrm>
            <a:off x="113902" y="611676"/>
            <a:ext cx="6257975" cy="276999"/>
          </a:xfrm>
          <a:prstGeom prst="rect">
            <a:avLst/>
          </a:prstGeom>
        </p:spPr>
        <p:txBody>
          <a:bodyPr wrap="square">
            <a:spAutoFit/>
          </a:bodyPr>
          <a:lstStyle/>
          <a:p>
            <a:pPr algn="ctr">
              <a:defRPr sz="1440" b="1" i="0" u="none" strike="noStrike" kern="1200" cap="all" spc="120" normalizeH="0" baseline="0">
                <a:solidFill>
                  <a:prstClr val="black">
                    <a:lumMod val="65000"/>
                    <a:lumOff val="35000"/>
                  </a:prstClr>
                </a:solidFill>
                <a:latin typeface="Arial" panose="020B0604020202020204" pitchFamily="34" charset="0"/>
                <a:ea typeface="+mn-ea"/>
                <a:cs typeface="Arial" panose="020B0604020202020204" pitchFamily="34" charset="0"/>
              </a:defRPr>
            </a:pPr>
            <a:r>
              <a:rPr lang="es-GT" sz="1200" dirty="0"/>
              <a:t>Comportamiento por programa (En millones de Quetzales)</a:t>
            </a:r>
          </a:p>
        </p:txBody>
      </p:sp>
      <p:grpSp>
        <p:nvGrpSpPr>
          <p:cNvPr id="6" name="Grupo 5">
            <a:extLst>
              <a:ext uri="{FF2B5EF4-FFF2-40B4-BE49-F238E27FC236}">
                <a16:creationId xmlns:a16="http://schemas.microsoft.com/office/drawing/2014/main" id="{85FECC0C-1898-434A-B9BD-A9653309BE30}"/>
              </a:ext>
            </a:extLst>
          </p:cNvPr>
          <p:cNvGrpSpPr/>
          <p:nvPr/>
        </p:nvGrpSpPr>
        <p:grpSpPr>
          <a:xfrm>
            <a:off x="6526460" y="778121"/>
            <a:ext cx="5252012" cy="5739115"/>
            <a:chOff x="6526460" y="778121"/>
            <a:chExt cx="5252012" cy="5739115"/>
          </a:xfrm>
        </p:grpSpPr>
        <p:pic>
          <p:nvPicPr>
            <p:cNvPr id="8" name="Imagen 7">
              <a:extLst>
                <a:ext uri="{FF2B5EF4-FFF2-40B4-BE49-F238E27FC236}">
                  <a16:creationId xmlns:a16="http://schemas.microsoft.com/office/drawing/2014/main" id="{B54705DB-CB4E-6241-A425-40F4BF83A3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1031" y="778121"/>
              <a:ext cx="5247441" cy="5284201"/>
            </a:xfrm>
            <a:prstGeom prst="rect">
              <a:avLst/>
            </a:prstGeom>
          </p:spPr>
        </p:pic>
        <p:cxnSp>
          <p:nvCxnSpPr>
            <p:cNvPr id="13" name="Conector recto 12">
              <a:extLst>
                <a:ext uri="{FF2B5EF4-FFF2-40B4-BE49-F238E27FC236}">
                  <a16:creationId xmlns:a16="http://schemas.microsoft.com/office/drawing/2014/main" id="{5D78A206-419F-584D-B65B-00591A8E2BB4}"/>
                </a:ext>
              </a:extLst>
            </p:cNvPr>
            <p:cNvCxnSpPr>
              <a:cxnSpLocks/>
            </p:cNvCxnSpPr>
            <p:nvPr/>
          </p:nvCxnSpPr>
          <p:spPr>
            <a:xfrm>
              <a:off x="6526460" y="6238245"/>
              <a:ext cx="255652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C6085E43-6C82-6147-A696-5FFDE7CBF4DF}"/>
                </a:ext>
              </a:extLst>
            </p:cNvPr>
            <p:cNvSpPr txBox="1"/>
            <p:nvPr/>
          </p:nvSpPr>
          <p:spPr>
            <a:xfrm>
              <a:off x="7038567" y="6239241"/>
              <a:ext cx="1670084" cy="276999"/>
            </a:xfrm>
            <a:prstGeom prst="rect">
              <a:avLst/>
            </a:prstGeom>
            <a:noFill/>
          </p:spPr>
          <p:txBody>
            <a:bodyPr wrap="square" rtlCol="0">
              <a:spAutoFit/>
            </a:bodyPr>
            <a:lstStyle/>
            <a:p>
              <a:r>
                <a:rPr lang="es-ES" sz="1200" dirty="0"/>
                <a:t>Devengado (ejecutado)</a:t>
              </a:r>
            </a:p>
          </p:txBody>
        </p:sp>
        <p:cxnSp>
          <p:nvCxnSpPr>
            <p:cNvPr id="15" name="Conector recto 14">
              <a:extLst>
                <a:ext uri="{FF2B5EF4-FFF2-40B4-BE49-F238E27FC236}">
                  <a16:creationId xmlns:a16="http://schemas.microsoft.com/office/drawing/2014/main" id="{2709F5C2-A745-BD4C-8A23-F707CC40CF1D}"/>
                </a:ext>
              </a:extLst>
            </p:cNvPr>
            <p:cNvCxnSpPr>
              <a:cxnSpLocks/>
            </p:cNvCxnSpPr>
            <p:nvPr/>
          </p:nvCxnSpPr>
          <p:spPr>
            <a:xfrm>
              <a:off x="9154752" y="6238245"/>
              <a:ext cx="7560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CuadroTexto 15">
              <a:extLst>
                <a:ext uri="{FF2B5EF4-FFF2-40B4-BE49-F238E27FC236}">
                  <a16:creationId xmlns:a16="http://schemas.microsoft.com/office/drawing/2014/main" id="{D3BB4A97-CD70-1D4A-9F2E-2CEFBD806D32}"/>
                </a:ext>
              </a:extLst>
            </p:cNvPr>
            <p:cNvSpPr txBox="1"/>
            <p:nvPr/>
          </p:nvSpPr>
          <p:spPr>
            <a:xfrm>
              <a:off x="9205952" y="6240237"/>
              <a:ext cx="720079" cy="276999"/>
            </a:xfrm>
            <a:prstGeom prst="rect">
              <a:avLst/>
            </a:prstGeom>
            <a:noFill/>
          </p:spPr>
          <p:txBody>
            <a:bodyPr wrap="square" rtlCol="0">
              <a:spAutoFit/>
            </a:bodyPr>
            <a:lstStyle/>
            <a:p>
              <a:r>
                <a:rPr lang="es-ES" sz="1200" dirty="0"/>
                <a:t>Vigente</a:t>
              </a:r>
            </a:p>
          </p:txBody>
        </p:sp>
      </p:grpSp>
      <p:cxnSp>
        <p:nvCxnSpPr>
          <p:cNvPr id="4" name="Conector recto 3">
            <a:extLst>
              <a:ext uri="{FF2B5EF4-FFF2-40B4-BE49-F238E27FC236}">
                <a16:creationId xmlns:a16="http://schemas.microsoft.com/office/drawing/2014/main" id="{FCF99932-92E2-7D4A-A168-F3C4C8E23714}"/>
              </a:ext>
            </a:extLst>
          </p:cNvPr>
          <p:cNvCxnSpPr/>
          <p:nvPr/>
        </p:nvCxnSpPr>
        <p:spPr>
          <a:xfrm>
            <a:off x="6238428" y="930601"/>
            <a:ext cx="0" cy="5726177"/>
          </a:xfrm>
          <a:prstGeom prst="line">
            <a:avLst/>
          </a:prstGeom>
          <a:ln w="9525">
            <a:solidFill>
              <a:schemeClr val="bg1">
                <a:lumMod val="6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07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a:solidFill>
                  <a:schemeClr val="bg1"/>
                </a:solidFill>
                <a:latin typeface="Calibri Light" panose="020F0302020204030204" pitchFamily="34" charset="0"/>
              </a:rPr>
              <a:t>Simple Project Manager </a:t>
            </a:r>
          </a:p>
        </p:txBody>
      </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Continuidad de Programas 2019-2023</a:t>
            </a:r>
            <a:endParaRPr lang="en-US" sz="2000" dirty="0"/>
          </a:p>
        </p:txBody>
      </p:sp>
      <p:grpSp>
        <p:nvGrpSpPr>
          <p:cNvPr id="66" name="Group 65">
            <a:extLst>
              <a:ext uri="{FF2B5EF4-FFF2-40B4-BE49-F238E27FC236}">
                <a16:creationId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51" name="Group 298">
            <a:extLst>
              <a:ext uri="{FF2B5EF4-FFF2-40B4-BE49-F238E27FC236}">
                <a16:creationId xmlns:a16="http://schemas.microsoft.com/office/drawing/2014/main" id="{A5C91CD4-542D-49E6-A605-64D1D2B33A42}"/>
              </a:ext>
            </a:extLst>
          </p:cNvPr>
          <p:cNvGrpSpPr/>
          <p:nvPr/>
        </p:nvGrpSpPr>
        <p:grpSpPr>
          <a:xfrm>
            <a:off x="9334955" y="42407"/>
            <a:ext cx="2577703" cy="320155"/>
            <a:chOff x="9062519" y="1142200"/>
            <a:chExt cx="2577703" cy="320154"/>
          </a:xfrm>
        </p:grpSpPr>
        <p:grpSp>
          <p:nvGrpSpPr>
            <p:cNvPr id="52" name="Group 283">
              <a:extLst>
                <a:ext uri="{FF2B5EF4-FFF2-40B4-BE49-F238E27FC236}">
                  <a16:creationId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59" name="5 Gráfico"/>
          <p:cNvGraphicFramePr>
            <a:graphicFrameLocks/>
          </p:cNvGraphicFramePr>
          <p:nvPr>
            <p:extLst>
              <p:ext uri="{D42A27DB-BD31-4B8C-83A1-F6EECF244321}">
                <p14:modId xmlns:p14="http://schemas.microsoft.com/office/powerpoint/2010/main" val="1714995665"/>
              </p:ext>
            </p:extLst>
          </p:nvPr>
        </p:nvGraphicFramePr>
        <p:xfrm>
          <a:off x="9113134" y="2425853"/>
          <a:ext cx="3056059" cy="1368000"/>
        </p:xfrm>
        <a:graphic>
          <a:graphicData uri="http://schemas.openxmlformats.org/drawingml/2006/chart">
            <c:chart xmlns:c="http://schemas.openxmlformats.org/drawingml/2006/chart" xmlns:r="http://schemas.openxmlformats.org/officeDocument/2006/relationships" r:id="rId3"/>
          </a:graphicData>
        </a:graphic>
      </p:graphicFrame>
      <p:grpSp>
        <p:nvGrpSpPr>
          <p:cNvPr id="63" name="Group 298">
            <a:extLst>
              <a:ext uri="{FF2B5EF4-FFF2-40B4-BE49-F238E27FC236}">
                <a16:creationId xmlns:a16="http://schemas.microsoft.com/office/drawing/2014/main" id="{A5C91CD4-542D-49E6-A605-64D1D2B33A42}"/>
              </a:ext>
            </a:extLst>
          </p:cNvPr>
          <p:cNvGrpSpPr/>
          <p:nvPr/>
        </p:nvGrpSpPr>
        <p:grpSpPr>
          <a:xfrm>
            <a:off x="141170" y="5589241"/>
            <a:ext cx="2577703" cy="698685"/>
            <a:chOff x="9062519" y="1142200"/>
            <a:chExt cx="2577703" cy="698685"/>
          </a:xfrm>
        </p:grpSpPr>
        <p:grpSp>
          <p:nvGrpSpPr>
            <p:cNvPr id="64" name="Group 283">
              <a:extLst>
                <a:ext uri="{FF2B5EF4-FFF2-40B4-BE49-F238E27FC236}">
                  <a16:creationId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67" name="Freeform 55">
                <a:extLst>
                  <a:ext uri="{FF2B5EF4-FFF2-40B4-BE49-F238E27FC236}">
                    <a16:creationId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68" name="Freeform 56">
                <a:extLst>
                  <a:ext uri="{FF2B5EF4-FFF2-40B4-BE49-F238E27FC236}">
                    <a16:creationId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69" name="Freeform 57">
                <a:extLst>
                  <a:ext uri="{FF2B5EF4-FFF2-40B4-BE49-F238E27FC236}">
                    <a16:creationId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70" name="Freeform 58">
                <a:extLst>
                  <a:ext uri="{FF2B5EF4-FFF2-40B4-BE49-F238E27FC236}">
                    <a16:creationId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71" name="Freeform 59">
                <a:extLst>
                  <a:ext uri="{FF2B5EF4-FFF2-40B4-BE49-F238E27FC236}">
                    <a16:creationId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grpSp>
        <p:sp>
          <p:nvSpPr>
            <p:cNvPr id="65" name="TextBox 289">
              <a:extLst>
                <a:ext uri="{FF2B5EF4-FFF2-40B4-BE49-F238E27FC236}">
                  <a16:creationId xmlns:a16="http://schemas.microsoft.com/office/drawing/2014/main" id="{A5B21903-AAD7-43A8-90BF-40FE5DF4CBE2}"/>
                </a:ext>
              </a:extLst>
            </p:cNvPr>
            <p:cNvSpPr txBox="1"/>
            <p:nvPr/>
          </p:nvSpPr>
          <p:spPr>
            <a:xfrm>
              <a:off x="9483879" y="1194554"/>
              <a:ext cx="2156343" cy="646331"/>
            </a:xfrm>
            <a:prstGeom prst="rect">
              <a:avLst/>
            </a:prstGeom>
            <a:noFill/>
          </p:spPr>
          <p:txBody>
            <a:bodyPr wrap="square" lIns="0" tIns="0" rIns="0" bIns="0" rtlCol="0">
              <a:spAutoFit/>
            </a:bodyPr>
            <a:lstStyle/>
            <a:p>
              <a:pPr algn="just"/>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El Aumento entre escenarios 2019 se destina a cobertura o fortalecimiento?</a:t>
              </a:r>
            </a:p>
          </p:txBody>
        </p:sp>
      </p:grpSp>
      <p:sp>
        <p:nvSpPr>
          <p:cNvPr id="72" name="71 Rectángulo redondeado"/>
          <p:cNvSpPr/>
          <p:nvPr/>
        </p:nvSpPr>
        <p:spPr>
          <a:xfrm>
            <a:off x="2998068" y="5460415"/>
            <a:ext cx="8996827"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1800" dirty="0"/>
              <a:t>El aumento  entre los escenarios se destina al fortalecimiento institucional, tomando en cuenta que con el mismo se cubre  parte del  déficit de arrastre con lo cual se pretende ocupar los puestos vacantes y cubrir todos los compromisos derivados de la ampliación de la Red Consular y Apertura de Embajadas realizada entre 2017 y 2018.</a:t>
            </a:r>
            <a:endParaRPr lang="es-GT" sz="1800" dirty="0">
              <a:solidFill>
                <a:srgbClr val="FF0000"/>
              </a:solidFill>
            </a:endParaRPr>
          </a:p>
        </p:txBody>
      </p:sp>
      <p:sp>
        <p:nvSpPr>
          <p:cNvPr id="3" name="2 Flecha doblada"/>
          <p:cNvSpPr/>
          <p:nvPr/>
        </p:nvSpPr>
        <p:spPr>
          <a:xfrm flipV="1">
            <a:off x="2618329" y="6323812"/>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pic>
        <p:nvPicPr>
          <p:cNvPr id="74" name="Imagen 73">
            <a:extLst>
              <a:ext uri="{FF2B5EF4-FFF2-40B4-BE49-F238E27FC236}">
                <a16:creationId xmlns:a16="http://schemas.microsoft.com/office/drawing/2014/main" id="{288FF5B3-0442-4B40-9478-295434693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575" y="0"/>
            <a:ext cx="1402333" cy="1275996"/>
          </a:xfrm>
          <a:prstGeom prst="rect">
            <a:avLst/>
          </a:prstGeom>
        </p:spPr>
      </p:pic>
      <p:graphicFrame>
        <p:nvGraphicFramePr>
          <p:cNvPr id="61" name="Gráfico 60">
            <a:extLst>
              <a:ext uri="{FF2B5EF4-FFF2-40B4-BE49-F238E27FC236}">
                <a16:creationId xmlns:a16="http://schemas.microsoft.com/office/drawing/2014/main" id="{EF57591B-433E-EF41-90D2-4DC6803615DA}"/>
              </a:ext>
            </a:extLst>
          </p:cNvPr>
          <p:cNvGraphicFramePr>
            <a:graphicFrameLocks/>
          </p:cNvGraphicFramePr>
          <p:nvPr>
            <p:extLst>
              <p:ext uri="{D42A27DB-BD31-4B8C-83A1-F6EECF244321}">
                <p14:modId xmlns:p14="http://schemas.microsoft.com/office/powerpoint/2010/main" val="3353197130"/>
              </p:ext>
            </p:extLst>
          </p:nvPr>
        </p:nvGraphicFramePr>
        <p:xfrm>
          <a:off x="-1" y="1157349"/>
          <a:ext cx="8070681" cy="4273656"/>
        </p:xfrm>
        <a:graphic>
          <a:graphicData uri="http://schemas.openxmlformats.org/drawingml/2006/chart">
            <c:chart xmlns:c="http://schemas.openxmlformats.org/drawingml/2006/chart" xmlns:r="http://schemas.openxmlformats.org/officeDocument/2006/relationships" r:id="rId5"/>
          </a:graphicData>
        </a:graphic>
      </p:graphicFrame>
      <p:sp>
        <p:nvSpPr>
          <p:cNvPr id="5" name="CuadroTexto 4">
            <a:extLst>
              <a:ext uri="{FF2B5EF4-FFF2-40B4-BE49-F238E27FC236}">
                <a16:creationId xmlns:a16="http://schemas.microsoft.com/office/drawing/2014/main" id="{93BF9EA4-59B2-334F-B915-93C71028D9FF}"/>
              </a:ext>
            </a:extLst>
          </p:cNvPr>
          <p:cNvSpPr txBox="1"/>
          <p:nvPr/>
        </p:nvSpPr>
        <p:spPr>
          <a:xfrm>
            <a:off x="8868766" y="511825"/>
            <a:ext cx="3043892" cy="215444"/>
          </a:xfrm>
          <a:prstGeom prst="rect">
            <a:avLst/>
          </a:prstGeom>
          <a:noFill/>
        </p:spPr>
        <p:txBody>
          <a:bodyPr wrap="square" rtlCol="0">
            <a:spAutoFit/>
          </a:bodyPr>
          <a:lstStyle/>
          <a:p>
            <a:r>
              <a:rPr lang="es-GT" sz="800" b="1" dirty="0">
                <a:latin typeface="Arial" panose="020B0604020202020204" pitchFamily="34" charset="0"/>
                <a:cs typeface="Arial" panose="020B0604020202020204" pitchFamily="34" charset="0"/>
              </a:rPr>
              <a:t>Programa 11 Servicio Consular y de Atención al Migrante</a:t>
            </a:r>
          </a:p>
        </p:txBody>
      </p:sp>
      <p:graphicFrame>
        <p:nvGraphicFramePr>
          <p:cNvPr id="60" name="Gráfico 59">
            <a:extLst>
              <a:ext uri="{FF2B5EF4-FFF2-40B4-BE49-F238E27FC236}">
                <a16:creationId xmlns:a16="http://schemas.microsoft.com/office/drawing/2014/main" id="{08BE9E12-C08A-6448-8E74-5C6E3294A14E}"/>
              </a:ext>
            </a:extLst>
          </p:cNvPr>
          <p:cNvGraphicFramePr>
            <a:graphicFrameLocks/>
          </p:cNvGraphicFramePr>
          <p:nvPr>
            <p:extLst>
              <p:ext uri="{D42A27DB-BD31-4B8C-83A1-F6EECF244321}">
                <p14:modId xmlns:p14="http://schemas.microsoft.com/office/powerpoint/2010/main" val="1803435905"/>
              </p:ext>
            </p:extLst>
          </p:nvPr>
        </p:nvGraphicFramePr>
        <p:xfrm>
          <a:off x="8039526" y="760767"/>
          <a:ext cx="4124416" cy="15831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2" name="Gráfico 61">
            <a:extLst>
              <a:ext uri="{FF2B5EF4-FFF2-40B4-BE49-F238E27FC236}">
                <a16:creationId xmlns:a16="http://schemas.microsoft.com/office/drawing/2014/main" id="{62B45CDD-AF56-1345-9E26-554690DE40D9}"/>
              </a:ext>
            </a:extLst>
          </p:cNvPr>
          <p:cNvGraphicFramePr>
            <a:graphicFrameLocks/>
          </p:cNvGraphicFramePr>
          <p:nvPr>
            <p:extLst>
              <p:ext uri="{D42A27DB-BD31-4B8C-83A1-F6EECF244321}">
                <p14:modId xmlns:p14="http://schemas.microsoft.com/office/powerpoint/2010/main" val="1225674643"/>
              </p:ext>
            </p:extLst>
          </p:nvPr>
        </p:nvGraphicFramePr>
        <p:xfrm>
          <a:off x="8039525" y="2444257"/>
          <a:ext cx="4129668" cy="131892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8" name="Gráfico 87">
            <a:extLst>
              <a:ext uri="{FF2B5EF4-FFF2-40B4-BE49-F238E27FC236}">
                <a16:creationId xmlns:a16="http://schemas.microsoft.com/office/drawing/2014/main" id="{405A79A7-D1AE-4548-8754-3771C5F1160D}"/>
              </a:ext>
            </a:extLst>
          </p:cNvPr>
          <p:cNvGraphicFramePr>
            <a:graphicFrameLocks/>
          </p:cNvGraphicFramePr>
          <p:nvPr>
            <p:extLst>
              <p:ext uri="{D42A27DB-BD31-4B8C-83A1-F6EECF244321}">
                <p14:modId xmlns:p14="http://schemas.microsoft.com/office/powerpoint/2010/main" val="870420997"/>
              </p:ext>
            </p:extLst>
          </p:nvPr>
        </p:nvGraphicFramePr>
        <p:xfrm>
          <a:off x="8039525" y="3805374"/>
          <a:ext cx="4063814" cy="168570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936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50" y="4581128"/>
            <a:ext cx="5832647"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a16="http://schemas.microsoft.com/office/drawing/2014/main" id="{D8430F1F-B2B8-4057-8B9A-C4C05754F266}"/>
              </a:ext>
            </a:extLst>
          </p:cNvPr>
          <p:cNvSpPr/>
          <p:nvPr/>
        </p:nvSpPr>
        <p:spPr>
          <a:xfrm>
            <a:off x="97147" y="119887"/>
            <a:ext cx="3096345" cy="441737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87" name="TextBox 86"/>
          <p:cNvSpPr txBox="1"/>
          <p:nvPr/>
        </p:nvSpPr>
        <p:spPr>
          <a:xfrm>
            <a:off x="541440" y="2110003"/>
            <a:ext cx="2967221" cy="18466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Gobierno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Abierto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Transparente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id="{4C7173C3-8810-4030-B08B-66DEA5D71564}"/>
              </a:ext>
            </a:extLst>
          </p:cNvPr>
          <p:cNvSpPr/>
          <p:nvPr/>
        </p:nvSpPr>
        <p:spPr>
          <a:xfrm>
            <a:off x="237389" y="1545735"/>
            <a:ext cx="2671750"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2125" y="1452195"/>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SERVICIOS CONSULARES Y DE ATENCIÓN </a:t>
            </a:r>
            <a:br>
              <a:rPr lang="es-GT" sz="2000" dirty="0">
                <a:latin typeface="Ebrima" panose="02000000000000000000" pitchFamily="2" charset="0"/>
                <a:ea typeface="Ebrima" panose="02000000000000000000" pitchFamily="2" charset="0"/>
                <a:cs typeface="Ebrima" panose="02000000000000000000" pitchFamily="2" charset="0"/>
              </a:rPr>
            </a:br>
            <a:r>
              <a:rPr lang="es-GT" sz="2000" dirty="0">
                <a:latin typeface="Ebrima" panose="02000000000000000000" pitchFamily="2" charset="0"/>
                <a:ea typeface="Ebrima" panose="02000000000000000000" pitchFamily="2" charset="0"/>
                <a:cs typeface="Ebrima" panose="02000000000000000000" pitchFamily="2" charset="0"/>
              </a:rPr>
              <a:t>AL MIGRANTE</a:t>
            </a:r>
            <a:endParaRPr lang="es-GT" sz="2000" dirty="0"/>
          </a:p>
        </p:txBody>
      </p:sp>
      <p:sp>
        <p:nvSpPr>
          <p:cNvPr id="112" name="Freeform: Shape 44">
            <a:extLst>
              <a:ext uri="{FF2B5EF4-FFF2-40B4-BE49-F238E27FC236}">
                <a16:creationId xmlns:a16="http://schemas.microsoft.com/office/drawing/2014/main" id="{B445C58A-7039-4579-852F-42244BE24AB8}"/>
              </a:ext>
            </a:extLst>
          </p:cNvPr>
          <p:cNvSpPr/>
          <p:nvPr/>
        </p:nvSpPr>
        <p:spPr>
          <a:xfrm>
            <a:off x="227695" y="251300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49655" y="306899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7" name="6 Grupo"/>
          <p:cNvGrpSpPr/>
          <p:nvPr/>
        </p:nvGrpSpPr>
        <p:grpSpPr>
          <a:xfrm>
            <a:off x="6310438" y="4993508"/>
            <a:ext cx="2491072" cy="1303513"/>
            <a:chOff x="6526163" y="5109986"/>
            <a:chExt cx="2491073" cy="1303514"/>
          </a:xfrm>
        </p:grpSpPr>
        <p:sp>
          <p:nvSpPr>
            <p:cNvPr id="119" name="TextBox 200">
              <a:extLst>
                <a:ext uri="{FF2B5EF4-FFF2-40B4-BE49-F238E27FC236}">
                  <a16:creationId xmlns:a16="http://schemas.microsoft.com/office/drawing/2014/main" id="{1E0F72BB-82FC-462B-B324-7356B4FE613C}"/>
                </a:ext>
              </a:extLst>
            </p:cNvPr>
            <p:cNvSpPr txBox="1"/>
            <p:nvPr/>
          </p:nvSpPr>
          <p:spPr>
            <a:xfrm>
              <a:off x="7142720" y="5109986"/>
              <a:ext cx="1832013"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a:t>
              </a:r>
            </a:p>
            <a:p>
              <a:pPr algn="ct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Q </a:t>
              </a:r>
              <a:r>
                <a:rPr lang="en-US" sz="1600" b="1" dirty="0" err="1">
                  <a:solidFill>
                    <a:schemeClr val="tx1">
                      <a:lumMod val="75000"/>
                      <a:lumOff val="25000"/>
                    </a:schemeClr>
                  </a:solidFill>
                  <a:cs typeface="Arial" pitchFamily="34" charset="0"/>
                </a:rPr>
                <a:t>millones</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id="{E568BBC2-CB29-4BC7-9E54-92644BCCE1BD}"/>
                </a:ext>
              </a:extLst>
            </p:cNvPr>
            <p:cNvSpPr txBox="1"/>
            <p:nvPr/>
          </p:nvSpPr>
          <p:spPr>
            <a:xfrm>
              <a:off x="6526163" y="5859502"/>
              <a:ext cx="249107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162.5</a:t>
              </a:r>
            </a:p>
          </p:txBody>
        </p:sp>
        <p:grpSp>
          <p:nvGrpSpPr>
            <p:cNvPr id="128" name="Group 258">
              <a:extLst>
                <a:ext uri="{FF2B5EF4-FFF2-40B4-BE49-F238E27FC236}">
                  <a16:creationId xmlns:a16="http://schemas.microsoft.com/office/drawing/2014/main" id="{8DB55838-BAFC-4046-A6FC-5FD18BDBE840}"/>
                </a:ext>
              </a:extLst>
            </p:cNvPr>
            <p:cNvGrpSpPr/>
            <p:nvPr/>
          </p:nvGrpSpPr>
          <p:grpSpPr>
            <a:xfrm>
              <a:off x="6526163" y="5115728"/>
              <a:ext cx="531730" cy="531730"/>
              <a:chOff x="4469581" y="499171"/>
              <a:chExt cx="531730" cy="531730"/>
            </a:xfrm>
          </p:grpSpPr>
          <p:sp>
            <p:nvSpPr>
              <p:cNvPr id="129" name="Oval 259">
                <a:extLst>
                  <a:ext uri="{FF2B5EF4-FFF2-40B4-BE49-F238E27FC236}">
                    <a16:creationId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grpSp>
        <p:nvGrpSpPr>
          <p:cNvPr id="5" name="4 Grupo"/>
          <p:cNvGrpSpPr/>
          <p:nvPr/>
        </p:nvGrpSpPr>
        <p:grpSpPr>
          <a:xfrm>
            <a:off x="9612216" y="386057"/>
            <a:ext cx="2046857" cy="2122511"/>
            <a:chOff x="9957480" y="5044187"/>
            <a:chExt cx="2046857" cy="2122513"/>
          </a:xfrm>
        </p:grpSpPr>
        <p:grpSp>
          <p:nvGrpSpPr>
            <p:cNvPr id="153" name="Group 3">
              <a:extLst>
                <a:ext uri="{FF2B5EF4-FFF2-40B4-BE49-F238E27FC236}">
                  <a16:creationId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a16="http://schemas.microsoft.com/office/drawing/2014/main" id="{0C86ED7C-4700-4DC5-83AE-0DE9E533A95C}"/>
                </a:ext>
              </a:extLst>
            </p:cNvPr>
            <p:cNvSpPr txBox="1"/>
            <p:nvPr/>
          </p:nvSpPr>
          <p:spPr>
            <a:xfrm>
              <a:off x="10567520" y="5135373"/>
              <a:ext cx="1436817" cy="2031327"/>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Ubicación Geográfica de los Beneficiarios</a:t>
              </a:r>
            </a:p>
            <a:p>
              <a:pPr algn="ctr"/>
              <a:r>
                <a:rPr lang="es-GT" sz="2000" b="1" dirty="0"/>
                <a:t>Servicio Exterior</a:t>
              </a:r>
            </a:p>
            <a:p>
              <a:pPr algn="ctr"/>
              <a:r>
                <a:rPr lang="es-GT" sz="2000" b="1" dirty="0"/>
                <a:t>-3800- </a:t>
              </a:r>
              <a:endParaRPr lang="es-GT" sz="2000" dirty="0"/>
            </a:p>
          </p:txBody>
        </p:sp>
      </p:grpSp>
      <p:sp>
        <p:nvSpPr>
          <p:cNvPr id="114" name="Freeform 81">
            <a:extLst>
              <a:ext uri="{FF2B5EF4-FFF2-40B4-BE49-F238E27FC236}">
                <a16:creationId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id="{555DC0C3-BCDA-48C0-A49A-2FF6F4CBFF48}"/>
              </a:ext>
            </a:extLst>
          </p:cNvPr>
          <p:cNvSpPr txBox="1">
            <a:spLocks/>
          </p:cNvSpPr>
          <p:nvPr/>
        </p:nvSpPr>
        <p:spPr>
          <a:xfrm>
            <a:off x="3508661" y="2420890"/>
            <a:ext cx="5181113" cy="1908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GT" sz="1400" b="0" dirty="0">
                <a:latin typeface="Ebrima" panose="02000000000000000000" pitchFamily="2" charset="0"/>
                <a:ea typeface="Ebrima" panose="02000000000000000000" pitchFamily="2" charset="0"/>
                <a:cs typeface="Ebrima" panose="02000000000000000000" pitchFamily="2" charset="0"/>
              </a:rPr>
              <a:t>Servicios de documentación, atención, asistencia y protección consular a los guatemaltecos  que radican en el exterior</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351031"/>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79" name="Oval 135"/>
          <p:cNvSpPr/>
          <p:nvPr/>
        </p:nvSpPr>
        <p:spPr>
          <a:xfrm>
            <a:off x="249655" y="218666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 priorizado (programa 11)</a:t>
            </a:r>
            <a:endParaRPr lang="en-US" sz="2000" dirty="0"/>
          </a:p>
        </p:txBody>
      </p:sp>
      <p:grpSp>
        <p:nvGrpSpPr>
          <p:cNvPr id="192" name="Group 3">
            <a:extLst>
              <a:ext uri="{FF2B5EF4-FFF2-40B4-BE49-F238E27FC236}">
                <a16:creationId xmlns:a16="http://schemas.microsoft.com/office/drawing/2014/main" id="{DB3D41A9-A874-4198-92E2-BF9FFA2BEB4C}"/>
              </a:ext>
            </a:extLst>
          </p:cNvPr>
          <p:cNvGrpSpPr/>
          <p:nvPr/>
        </p:nvGrpSpPr>
        <p:grpSpPr>
          <a:xfrm>
            <a:off x="9548374" y="2806264"/>
            <a:ext cx="531729" cy="531729"/>
            <a:chOff x="1060566" y="1943691"/>
            <a:chExt cx="531730" cy="531730"/>
          </a:xfrm>
        </p:grpSpPr>
        <p:sp>
          <p:nvSpPr>
            <p:cNvPr id="193"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4" name="3 Grupo"/>
          <p:cNvGrpSpPr/>
          <p:nvPr/>
        </p:nvGrpSpPr>
        <p:grpSpPr>
          <a:xfrm>
            <a:off x="358662" y="4812984"/>
            <a:ext cx="3256952" cy="1476200"/>
            <a:chOff x="358662" y="4812986"/>
            <a:chExt cx="3256951" cy="1476201"/>
          </a:xfrm>
        </p:grpSpPr>
        <p:sp>
          <p:nvSpPr>
            <p:cNvPr id="92" name="TextBox 289">
              <a:extLst>
                <a:ext uri="{FF2B5EF4-FFF2-40B4-BE49-F238E27FC236}">
                  <a16:creationId xmlns:a16="http://schemas.microsoft.com/office/drawing/2014/main" id="{A5B21903-AAD7-43A8-90BF-40FE5DF4CBE2}"/>
                </a:ext>
              </a:extLst>
            </p:cNvPr>
            <p:cNvSpPr txBox="1"/>
            <p:nvPr/>
          </p:nvSpPr>
          <p:spPr>
            <a:xfrm>
              <a:off x="849670" y="4870400"/>
              <a:ext cx="2156345" cy="246221"/>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93" name="92 Rectángulo"/>
            <p:cNvSpPr/>
            <p:nvPr/>
          </p:nvSpPr>
          <p:spPr>
            <a:xfrm>
              <a:off x="1054306" y="5211969"/>
              <a:ext cx="2561307" cy="1077218"/>
            </a:xfrm>
            <a:prstGeom prst="rect">
              <a:avLst/>
            </a:prstGeom>
          </p:spPr>
          <p:txBody>
            <a:bodyPr wrap="square">
              <a:spAutoFit/>
            </a:bodyPr>
            <a:lstStyle/>
            <a:p>
              <a:r>
                <a:rPr lang="es-GT" sz="1600" dirty="0">
                  <a:latin typeface="Arial" panose="020B0604020202020204" pitchFamily="34" charset="0"/>
                  <a:cs typeface="Arial" panose="020B0604020202020204" pitchFamily="34" charset="0"/>
                </a:rPr>
                <a:t>Población Objetivo:</a:t>
              </a:r>
            </a:p>
            <a:p>
              <a:r>
                <a:rPr lang="es-GT" sz="1600" dirty="0">
                  <a:latin typeface="Arial" panose="020B0604020202020204" pitchFamily="34" charset="0"/>
                  <a:cs typeface="Arial" panose="020B0604020202020204" pitchFamily="34" charset="0"/>
                </a:rPr>
                <a:t>Cantidad: </a:t>
              </a:r>
              <a:r>
                <a:rPr lang="es-GT" sz="1600" b="1" dirty="0">
                  <a:latin typeface="Arial" panose="020B0604020202020204" pitchFamily="34" charset="0"/>
                  <a:cs typeface="Arial" panose="020B0604020202020204" pitchFamily="34" charset="0"/>
                </a:rPr>
                <a:t>2,914,053</a:t>
              </a:r>
            </a:p>
            <a:p>
              <a:r>
                <a:rPr lang="es-GT" sz="1600" dirty="0">
                  <a:latin typeface="Arial" panose="020B0604020202020204" pitchFamily="34" charset="0"/>
                  <a:cs typeface="Arial" panose="020B0604020202020204" pitchFamily="34" charset="0"/>
                </a:rPr>
                <a:t>Población Beneficiada:</a:t>
              </a:r>
            </a:p>
            <a:p>
              <a:r>
                <a:rPr lang="es-GT" sz="1600" dirty="0">
                  <a:latin typeface="Arial" panose="020B0604020202020204" pitchFamily="34" charset="0"/>
                  <a:cs typeface="Arial" panose="020B0604020202020204" pitchFamily="34" charset="0"/>
                </a:rPr>
                <a:t>Cantidad: </a:t>
              </a:r>
              <a:r>
                <a:rPr lang="es-GT" sz="1600" b="1" dirty="0">
                  <a:latin typeface="Arial" panose="020B0604020202020204" pitchFamily="34" charset="0"/>
                  <a:cs typeface="Arial" panose="020B0604020202020204" pitchFamily="34" charset="0"/>
                </a:rPr>
                <a:t>642,760</a:t>
              </a:r>
            </a:p>
          </p:txBody>
        </p:sp>
        <p:pic>
          <p:nvPicPr>
            <p:cNvPr id="94" name="93 Imagen"/>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8662" y="4812986"/>
              <a:ext cx="364490" cy="364490"/>
            </a:xfrm>
            <a:prstGeom prst="rect">
              <a:avLst/>
            </a:prstGeom>
          </p:spPr>
        </p:pic>
      </p:grpSp>
      <p:sp>
        <p:nvSpPr>
          <p:cNvPr id="104" name="Freeform 8">
            <a:extLst>
              <a:ext uri="{FF2B5EF4-FFF2-40B4-BE49-F238E27FC236}">
                <a16:creationId xmlns:a16="http://schemas.microsoft.com/office/drawing/2014/main" id="{2B695D25-3F05-45E5-83CA-79B45A60A415}"/>
              </a:ext>
            </a:extLst>
          </p:cNvPr>
          <p:cNvSpPr>
            <a:spLocks/>
          </p:cNvSpPr>
          <p:nvPr/>
        </p:nvSpPr>
        <p:spPr bwMode="auto">
          <a:xfrm>
            <a:off x="9867587" y="3083813"/>
            <a:ext cx="76265" cy="16257"/>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400"/>
          </a:p>
        </p:txBody>
      </p:sp>
      <p:sp>
        <p:nvSpPr>
          <p:cNvPr id="99" name="TextBox 9">
            <a:extLst>
              <a:ext uri="{FF2B5EF4-FFF2-40B4-BE49-F238E27FC236}">
                <a16:creationId xmlns:a16="http://schemas.microsoft.com/office/drawing/2014/main" id="{0C86ED7C-4700-4DC5-83AE-0DE9E533A95C}"/>
              </a:ext>
            </a:extLst>
          </p:cNvPr>
          <p:cNvSpPr txBox="1"/>
          <p:nvPr/>
        </p:nvSpPr>
        <p:spPr>
          <a:xfrm>
            <a:off x="10200993" y="2872985"/>
            <a:ext cx="1861186" cy="1200329"/>
          </a:xfrm>
          <a:prstGeom prst="rect">
            <a:avLst/>
          </a:prstGeom>
          <a:noFill/>
        </p:spPr>
        <p:txBody>
          <a:bodyPr wrap="square" lIns="0" tIns="0" rIns="0" bIns="0" rtlCol="0">
            <a:spAutoFit/>
          </a:bodyPr>
          <a:lstStyle/>
          <a:p>
            <a:r>
              <a:rPr lang="es-GT" sz="1300" b="1" dirty="0"/>
              <a:t>Impacto Social Estimado </a:t>
            </a:r>
          </a:p>
          <a:p>
            <a:endParaRPr lang="es-GT" sz="1300" b="1" dirty="0"/>
          </a:p>
          <a:p>
            <a:r>
              <a:rPr lang="es-GT" sz="1300" b="1" dirty="0"/>
              <a:t>Fortalecer los servicios consulares y migratorios para los guatemaltecos en el exterios</a:t>
            </a:r>
            <a:endParaRPr lang="es-GT" sz="1300" dirty="0"/>
          </a:p>
        </p:txBody>
      </p:sp>
      <p:sp>
        <p:nvSpPr>
          <p:cNvPr id="10" name="9 CuadroTexto"/>
          <p:cNvSpPr txBox="1"/>
          <p:nvPr/>
        </p:nvSpPr>
        <p:spPr>
          <a:xfrm>
            <a:off x="9666372" y="4530706"/>
            <a:ext cx="2349558" cy="2000548"/>
          </a:xfrm>
          <a:prstGeom prst="rect">
            <a:avLst/>
          </a:prstGeom>
          <a:noFill/>
        </p:spPr>
        <p:txBody>
          <a:bodyPr wrap="square" rtlCol="0">
            <a:spAutoFit/>
          </a:bodyPr>
          <a:lstStyle/>
          <a:p>
            <a:pPr algn="ctr"/>
            <a:r>
              <a:rPr lang="es-GT" sz="1400" b="1" dirty="0">
                <a:latin typeface="Clarendon Extended" panose="02040805050505020204" pitchFamily="18" charset="0"/>
              </a:rPr>
              <a:t>Para el 2019 se ha incrementado en 22.1% la cobertura de los servicios consulares y migratorios para los guatemaltecos en el exterior e interior del país.</a:t>
            </a:r>
          </a:p>
          <a:p>
            <a:pPr algn="ctr"/>
            <a:r>
              <a:rPr lang="es-GT" sz="4000" b="1" dirty="0">
                <a:solidFill>
                  <a:schemeClr val="tx2">
                    <a:lumMod val="60000"/>
                    <a:lumOff val="40000"/>
                  </a:schemeClr>
                </a:solidFill>
                <a:latin typeface="Clarendon Extended" panose="02040805050505020204" pitchFamily="18" charset="0"/>
              </a:rPr>
              <a:t>22.1%</a:t>
            </a:r>
          </a:p>
        </p:txBody>
      </p:sp>
      <p:sp>
        <p:nvSpPr>
          <p:cNvPr id="66" name="TextBox 81">
            <a:extLst>
              <a:ext uri="{FF2B5EF4-FFF2-40B4-BE49-F238E27FC236}">
                <a16:creationId xmlns:a16="http://schemas.microsoft.com/office/drawing/2014/main" id="{30F9BD98-FF01-2443-9F08-B7750E1E4A5C}"/>
              </a:ext>
            </a:extLst>
          </p:cNvPr>
          <p:cNvSpPr txBox="1"/>
          <p:nvPr/>
        </p:nvSpPr>
        <p:spPr>
          <a:xfrm>
            <a:off x="503358" y="3073040"/>
            <a:ext cx="2583241" cy="110799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2032, el Estado de Guatemala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cuenta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una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contundente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política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vinculada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requerimientos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intereses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apego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parámetros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cooperación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comunidad</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p:txBody>
      </p:sp>
      <p:grpSp>
        <p:nvGrpSpPr>
          <p:cNvPr id="67" name="Group 11">
            <a:extLst>
              <a:ext uri="{FF2B5EF4-FFF2-40B4-BE49-F238E27FC236}">
                <a16:creationId xmlns:a16="http://schemas.microsoft.com/office/drawing/2014/main" id="{1765AE5D-9D5C-A846-AC80-B0DA5B2B24E3}"/>
              </a:ext>
            </a:extLst>
          </p:cNvPr>
          <p:cNvGrpSpPr/>
          <p:nvPr/>
        </p:nvGrpSpPr>
        <p:grpSpPr>
          <a:xfrm>
            <a:off x="210070" y="258180"/>
            <a:ext cx="2870497" cy="1048708"/>
            <a:chOff x="418793" y="760516"/>
            <a:chExt cx="2375045" cy="1017701"/>
          </a:xfrm>
        </p:grpSpPr>
        <p:sp>
          <p:nvSpPr>
            <p:cNvPr id="68" name="TextBox 80">
              <a:extLst>
                <a:ext uri="{FF2B5EF4-FFF2-40B4-BE49-F238E27FC236}">
                  <a16:creationId xmlns:a16="http://schemas.microsoft.com/office/drawing/2014/main" id="{0ACA4025-A972-5746-9A01-B2D6C845C3CB}"/>
                </a:ext>
              </a:extLst>
            </p:cNvPr>
            <p:cNvSpPr txBox="1"/>
            <p:nvPr/>
          </p:nvSpPr>
          <p:spPr>
            <a:xfrm>
              <a:off x="710868" y="1240599"/>
              <a:ext cx="2082970" cy="53761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capacidades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del Estado para responder a</a:t>
              </a: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desafíos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69" name="Freeform: Shape 40">
              <a:extLst>
                <a:ext uri="{FF2B5EF4-FFF2-40B4-BE49-F238E27FC236}">
                  <a16:creationId xmlns:a16="http://schemas.microsoft.com/office/drawing/2014/main" id="{312F4B0D-BDA0-DA45-8A0F-4CEFF1D11762}"/>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Tree>
    <p:extLst>
      <p:ext uri="{BB962C8B-B14F-4D97-AF65-F5344CB8AC3E}">
        <p14:creationId xmlns:p14="http://schemas.microsoft.com/office/powerpoint/2010/main" val="5138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50" y="4581128"/>
            <a:ext cx="5832647"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a16="http://schemas.microsoft.com/office/drawing/2014/main" id="{D8430F1F-B2B8-4057-8B9A-C4C05754F266}"/>
              </a:ext>
            </a:extLst>
          </p:cNvPr>
          <p:cNvSpPr/>
          <p:nvPr/>
        </p:nvSpPr>
        <p:spPr>
          <a:xfrm>
            <a:off x="97147" y="119887"/>
            <a:ext cx="3096345" cy="441737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nvGrpSpPr>
          <p:cNvPr id="14" name="Group 13">
            <a:extLst>
              <a:ext uri="{FF2B5EF4-FFF2-40B4-BE49-F238E27FC236}">
                <a16:creationId xmlns:a16="http://schemas.microsoft.com/office/drawing/2014/main" id="{1FD5AC02-6ADB-4989-B27F-540305DD8A5F}"/>
              </a:ext>
            </a:extLst>
          </p:cNvPr>
          <p:cNvGrpSpPr/>
          <p:nvPr/>
        </p:nvGrpSpPr>
        <p:grpSpPr>
          <a:xfrm>
            <a:off x="237389" y="1545735"/>
            <a:ext cx="2706902" cy="748934"/>
            <a:chOff x="433136" y="2307203"/>
            <a:chExt cx="2239686" cy="726790"/>
          </a:xfrm>
        </p:grpSpPr>
        <p:sp>
          <p:nvSpPr>
            <p:cNvPr id="87" name="TextBox 86"/>
            <p:cNvSpPr txBox="1"/>
            <p:nvPr/>
          </p:nvSpPr>
          <p:spPr>
            <a:xfrm>
              <a:off x="684708" y="2854787"/>
              <a:ext cx="1988114" cy="17920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Gobierno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Abierto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Transparente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2125" y="1452195"/>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Servicios de Política Exterior </a:t>
            </a:r>
            <a:endParaRPr lang="es-GT" sz="2000" dirty="0"/>
          </a:p>
        </p:txBody>
      </p:sp>
      <p:sp>
        <p:nvSpPr>
          <p:cNvPr id="112" name="Freeform: Shape 44">
            <a:extLst>
              <a:ext uri="{FF2B5EF4-FFF2-40B4-BE49-F238E27FC236}">
                <a16:creationId xmlns:a16="http://schemas.microsoft.com/office/drawing/2014/main" id="{B445C58A-7039-4579-852F-42244BE24AB8}"/>
              </a:ext>
            </a:extLst>
          </p:cNvPr>
          <p:cNvSpPr/>
          <p:nvPr/>
        </p:nvSpPr>
        <p:spPr>
          <a:xfrm>
            <a:off x="227695" y="251300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49655" y="306899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7" name="6 Grupo"/>
          <p:cNvGrpSpPr/>
          <p:nvPr/>
        </p:nvGrpSpPr>
        <p:grpSpPr>
          <a:xfrm>
            <a:off x="6310438" y="4993508"/>
            <a:ext cx="2491072" cy="1303513"/>
            <a:chOff x="6526163" y="5109986"/>
            <a:chExt cx="2491073" cy="1303514"/>
          </a:xfrm>
        </p:grpSpPr>
        <p:sp>
          <p:nvSpPr>
            <p:cNvPr id="119" name="TextBox 200">
              <a:extLst>
                <a:ext uri="{FF2B5EF4-FFF2-40B4-BE49-F238E27FC236}">
                  <a16:creationId xmlns:a16="http://schemas.microsoft.com/office/drawing/2014/main" id="{1E0F72BB-82FC-462B-B324-7356B4FE613C}"/>
                </a:ext>
              </a:extLst>
            </p:cNvPr>
            <p:cNvSpPr txBox="1"/>
            <p:nvPr/>
          </p:nvSpPr>
          <p:spPr>
            <a:xfrm>
              <a:off x="7142720" y="5109986"/>
              <a:ext cx="1832013"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a:t>
              </a:r>
            </a:p>
            <a:p>
              <a:pPr algn="ct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Q </a:t>
              </a:r>
              <a:r>
                <a:rPr lang="en-US" sz="1600" b="1" dirty="0" err="1">
                  <a:solidFill>
                    <a:schemeClr val="tx1">
                      <a:lumMod val="75000"/>
                      <a:lumOff val="25000"/>
                    </a:schemeClr>
                  </a:solidFill>
                  <a:cs typeface="Arial" pitchFamily="34" charset="0"/>
                </a:rPr>
                <a:t>millones</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id="{E568BBC2-CB29-4BC7-9E54-92644BCCE1BD}"/>
                </a:ext>
              </a:extLst>
            </p:cNvPr>
            <p:cNvSpPr txBox="1"/>
            <p:nvPr/>
          </p:nvSpPr>
          <p:spPr>
            <a:xfrm>
              <a:off x="6526163" y="5859502"/>
              <a:ext cx="249107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190.5</a:t>
              </a:r>
            </a:p>
          </p:txBody>
        </p:sp>
        <p:grpSp>
          <p:nvGrpSpPr>
            <p:cNvPr id="128" name="Group 258">
              <a:extLst>
                <a:ext uri="{FF2B5EF4-FFF2-40B4-BE49-F238E27FC236}">
                  <a16:creationId xmlns:a16="http://schemas.microsoft.com/office/drawing/2014/main" id="{8DB55838-BAFC-4046-A6FC-5FD18BDBE840}"/>
                </a:ext>
              </a:extLst>
            </p:cNvPr>
            <p:cNvGrpSpPr/>
            <p:nvPr/>
          </p:nvGrpSpPr>
          <p:grpSpPr>
            <a:xfrm>
              <a:off x="6526163" y="5115728"/>
              <a:ext cx="531730" cy="531730"/>
              <a:chOff x="4469581" y="499171"/>
              <a:chExt cx="531730" cy="531730"/>
            </a:xfrm>
          </p:grpSpPr>
          <p:sp>
            <p:nvSpPr>
              <p:cNvPr id="129" name="Oval 259">
                <a:extLst>
                  <a:ext uri="{FF2B5EF4-FFF2-40B4-BE49-F238E27FC236}">
                    <a16:creationId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grpSp>
        <p:nvGrpSpPr>
          <p:cNvPr id="5" name="4 Grupo"/>
          <p:cNvGrpSpPr/>
          <p:nvPr/>
        </p:nvGrpSpPr>
        <p:grpSpPr>
          <a:xfrm>
            <a:off x="9612216" y="856841"/>
            <a:ext cx="2046857" cy="2122511"/>
            <a:chOff x="9957480" y="5044187"/>
            <a:chExt cx="2046857" cy="2122513"/>
          </a:xfrm>
        </p:grpSpPr>
        <p:grpSp>
          <p:nvGrpSpPr>
            <p:cNvPr id="153" name="Group 3">
              <a:extLst>
                <a:ext uri="{FF2B5EF4-FFF2-40B4-BE49-F238E27FC236}">
                  <a16:creationId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a16="http://schemas.microsoft.com/office/drawing/2014/main" id="{0C86ED7C-4700-4DC5-83AE-0DE9E533A95C}"/>
                </a:ext>
              </a:extLst>
            </p:cNvPr>
            <p:cNvSpPr txBox="1"/>
            <p:nvPr/>
          </p:nvSpPr>
          <p:spPr>
            <a:xfrm>
              <a:off x="10567520" y="5135373"/>
              <a:ext cx="1436817" cy="2031327"/>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Ubicación Geográfica de los Beneficiarios</a:t>
              </a:r>
            </a:p>
            <a:p>
              <a:pPr algn="ctr"/>
              <a:r>
                <a:rPr lang="es-GT" sz="2000" b="1" dirty="0"/>
                <a:t>Servicio Exterior</a:t>
              </a:r>
            </a:p>
            <a:p>
              <a:pPr algn="ctr"/>
              <a:r>
                <a:rPr lang="es-GT" sz="2000" b="1" dirty="0"/>
                <a:t>-3800- </a:t>
              </a:r>
              <a:endParaRPr lang="es-GT" sz="2000" dirty="0"/>
            </a:p>
          </p:txBody>
        </p:sp>
      </p:grpSp>
      <p:sp>
        <p:nvSpPr>
          <p:cNvPr id="114" name="Freeform 81">
            <a:extLst>
              <a:ext uri="{FF2B5EF4-FFF2-40B4-BE49-F238E27FC236}">
                <a16:creationId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id="{555DC0C3-BCDA-48C0-A49A-2FF6F4CBFF48}"/>
              </a:ext>
            </a:extLst>
          </p:cNvPr>
          <p:cNvSpPr txBox="1">
            <a:spLocks/>
          </p:cNvSpPr>
          <p:nvPr/>
        </p:nvSpPr>
        <p:spPr>
          <a:xfrm>
            <a:off x="3508661" y="2420890"/>
            <a:ext cx="5181113" cy="1908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GT" sz="1400" b="0" dirty="0">
                <a:latin typeface="Ebrima" panose="02000000000000000000" pitchFamily="2" charset="0"/>
                <a:ea typeface="Ebrima" panose="02000000000000000000" pitchFamily="2" charset="0"/>
                <a:cs typeface="Ebrima" panose="02000000000000000000" pitchFamily="2" charset="0"/>
              </a:rPr>
              <a:t>Gestión político diplomática de carácter bilateral, multilateral y regional en respresentación del Estado de Guatemala</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351031"/>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79" name="Oval 135"/>
          <p:cNvSpPr/>
          <p:nvPr/>
        </p:nvSpPr>
        <p:spPr>
          <a:xfrm>
            <a:off x="249655" y="218666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 priorizado (programa 12)</a:t>
            </a:r>
            <a:endParaRPr lang="en-US" sz="2000" dirty="0"/>
          </a:p>
        </p:txBody>
      </p:sp>
      <p:grpSp>
        <p:nvGrpSpPr>
          <p:cNvPr id="4" name="3 Grupo"/>
          <p:cNvGrpSpPr/>
          <p:nvPr/>
        </p:nvGrpSpPr>
        <p:grpSpPr>
          <a:xfrm>
            <a:off x="358662" y="4812987"/>
            <a:ext cx="3256952" cy="737537"/>
            <a:chOff x="358662" y="4812986"/>
            <a:chExt cx="3256951" cy="737537"/>
          </a:xfrm>
        </p:grpSpPr>
        <p:sp>
          <p:nvSpPr>
            <p:cNvPr id="92" name="TextBox 289">
              <a:extLst>
                <a:ext uri="{FF2B5EF4-FFF2-40B4-BE49-F238E27FC236}">
                  <a16:creationId xmlns:a16="http://schemas.microsoft.com/office/drawing/2014/main" id="{A5B21903-AAD7-43A8-90BF-40FE5DF4CBE2}"/>
                </a:ext>
              </a:extLst>
            </p:cNvPr>
            <p:cNvSpPr txBox="1"/>
            <p:nvPr/>
          </p:nvSpPr>
          <p:spPr>
            <a:xfrm>
              <a:off x="849670" y="4870400"/>
              <a:ext cx="2156345" cy="246221"/>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93" name="92 Rectángulo"/>
            <p:cNvSpPr/>
            <p:nvPr/>
          </p:nvSpPr>
          <p:spPr>
            <a:xfrm>
              <a:off x="1054306" y="5211969"/>
              <a:ext cx="2561307" cy="338554"/>
            </a:xfrm>
            <a:prstGeom prst="rect">
              <a:avLst/>
            </a:prstGeom>
          </p:spPr>
          <p:txBody>
            <a:bodyPr wrap="square">
              <a:spAutoFit/>
            </a:bodyPr>
            <a:lstStyle/>
            <a:p>
              <a:r>
                <a:rPr lang="es-GT" sz="1600" dirty="0">
                  <a:latin typeface="Arial" panose="020B0604020202020204" pitchFamily="34" charset="0"/>
                  <a:cs typeface="Arial" panose="020B0604020202020204" pitchFamily="34" charset="0"/>
                </a:rPr>
                <a:t>Estado de Guatemala</a:t>
              </a:r>
              <a:endParaRPr lang="es-GT" sz="1600" b="1" dirty="0">
                <a:latin typeface="Arial" panose="020B0604020202020204" pitchFamily="34" charset="0"/>
                <a:cs typeface="Arial" panose="020B0604020202020204" pitchFamily="34" charset="0"/>
              </a:endParaRPr>
            </a:p>
          </p:txBody>
        </p:sp>
        <p:pic>
          <p:nvPicPr>
            <p:cNvPr id="94" name="93 Imagen"/>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8662" y="4812986"/>
              <a:ext cx="364490" cy="364490"/>
            </a:xfrm>
            <a:prstGeom prst="rect">
              <a:avLst/>
            </a:prstGeom>
          </p:spPr>
        </p:pic>
      </p:grpSp>
      <p:sp>
        <p:nvSpPr>
          <p:cNvPr id="66" name="TextBox 81">
            <a:extLst>
              <a:ext uri="{FF2B5EF4-FFF2-40B4-BE49-F238E27FC236}">
                <a16:creationId xmlns:a16="http://schemas.microsoft.com/office/drawing/2014/main" id="{30F9BD98-FF01-2443-9F08-B7750E1E4A5C}"/>
              </a:ext>
            </a:extLst>
          </p:cNvPr>
          <p:cNvSpPr txBox="1"/>
          <p:nvPr/>
        </p:nvSpPr>
        <p:spPr>
          <a:xfrm>
            <a:off x="503358" y="3073040"/>
            <a:ext cx="2583241" cy="110799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2032, el Estado de Guatemala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cuenta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una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contundente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política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vinculada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requerimientos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intereses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apego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parámetros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cooperación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comunidad</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p:txBody>
      </p:sp>
      <p:grpSp>
        <p:nvGrpSpPr>
          <p:cNvPr id="67" name="Group 11">
            <a:extLst>
              <a:ext uri="{FF2B5EF4-FFF2-40B4-BE49-F238E27FC236}">
                <a16:creationId xmlns:a16="http://schemas.microsoft.com/office/drawing/2014/main" id="{1765AE5D-9D5C-A846-AC80-B0DA5B2B24E3}"/>
              </a:ext>
            </a:extLst>
          </p:cNvPr>
          <p:cNvGrpSpPr/>
          <p:nvPr/>
        </p:nvGrpSpPr>
        <p:grpSpPr>
          <a:xfrm>
            <a:off x="210070" y="258180"/>
            <a:ext cx="2870497" cy="1048708"/>
            <a:chOff x="418793" y="760516"/>
            <a:chExt cx="2375045" cy="1017701"/>
          </a:xfrm>
        </p:grpSpPr>
        <p:sp>
          <p:nvSpPr>
            <p:cNvPr id="68" name="TextBox 80">
              <a:extLst>
                <a:ext uri="{FF2B5EF4-FFF2-40B4-BE49-F238E27FC236}">
                  <a16:creationId xmlns:a16="http://schemas.microsoft.com/office/drawing/2014/main" id="{0ACA4025-A972-5746-9A01-B2D6C845C3CB}"/>
                </a:ext>
              </a:extLst>
            </p:cNvPr>
            <p:cNvSpPr txBox="1"/>
            <p:nvPr/>
          </p:nvSpPr>
          <p:spPr>
            <a:xfrm>
              <a:off x="710868" y="1240599"/>
              <a:ext cx="2082970" cy="53761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capacidades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del Estado para responder a</a:t>
              </a: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desafíos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69" name="Freeform: Shape 40">
              <a:extLst>
                <a:ext uri="{FF2B5EF4-FFF2-40B4-BE49-F238E27FC236}">
                  <a16:creationId xmlns:a16="http://schemas.microsoft.com/office/drawing/2014/main" id="{312F4B0D-BDA0-DA45-8A0F-4CEFF1D11762}"/>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46" name="Group 3">
            <a:extLst>
              <a:ext uri="{FF2B5EF4-FFF2-40B4-BE49-F238E27FC236}">
                <a16:creationId xmlns:a16="http://schemas.microsoft.com/office/drawing/2014/main" id="{C35285C9-CFEF-C24F-A69E-CEAEDC980ED5}"/>
              </a:ext>
            </a:extLst>
          </p:cNvPr>
          <p:cNvGrpSpPr/>
          <p:nvPr/>
        </p:nvGrpSpPr>
        <p:grpSpPr>
          <a:xfrm>
            <a:off x="9548374" y="3726458"/>
            <a:ext cx="531729" cy="531729"/>
            <a:chOff x="1060566" y="1943691"/>
            <a:chExt cx="531730" cy="531730"/>
          </a:xfrm>
        </p:grpSpPr>
        <p:sp>
          <p:nvSpPr>
            <p:cNvPr id="47" name="Oval 193">
              <a:extLst>
                <a:ext uri="{FF2B5EF4-FFF2-40B4-BE49-F238E27FC236}">
                  <a16:creationId xmlns:a16="http://schemas.microsoft.com/office/drawing/2014/main" id="{D5E3CAAA-B80C-1D4B-B097-29CB24E565F9}"/>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48" name="Group 194">
              <a:extLst>
                <a:ext uri="{FF2B5EF4-FFF2-40B4-BE49-F238E27FC236}">
                  <a16:creationId xmlns:a16="http://schemas.microsoft.com/office/drawing/2014/main" id="{392AD969-F658-9D43-84BE-2EB26EBFD1B6}"/>
                </a:ext>
              </a:extLst>
            </p:cNvPr>
            <p:cNvGrpSpPr/>
            <p:nvPr/>
          </p:nvGrpSpPr>
          <p:grpSpPr>
            <a:xfrm>
              <a:off x="1211844" y="2078944"/>
              <a:ext cx="279100" cy="261224"/>
              <a:chOff x="765175" y="1228726"/>
              <a:chExt cx="5205413" cy="4872038"/>
            </a:xfrm>
            <a:solidFill>
              <a:schemeClr val="bg1"/>
            </a:solidFill>
          </p:grpSpPr>
          <p:sp>
            <p:nvSpPr>
              <p:cNvPr id="49" name="Freeform 6">
                <a:extLst>
                  <a:ext uri="{FF2B5EF4-FFF2-40B4-BE49-F238E27FC236}">
                    <a16:creationId xmlns:a16="http://schemas.microsoft.com/office/drawing/2014/main" id="{DD5D6EE3-F21F-C94C-B611-DC1E38D1AE0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50" name="Freeform 7">
                <a:extLst>
                  <a:ext uri="{FF2B5EF4-FFF2-40B4-BE49-F238E27FC236}">
                    <a16:creationId xmlns:a16="http://schemas.microsoft.com/office/drawing/2014/main" id="{63259684-63D1-694E-AAC8-675575F7E8D8}"/>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51" name="Freeform 8">
                <a:extLst>
                  <a:ext uri="{FF2B5EF4-FFF2-40B4-BE49-F238E27FC236}">
                    <a16:creationId xmlns:a16="http://schemas.microsoft.com/office/drawing/2014/main" id="{BD5C915D-46D9-DE4E-8704-042B52079482}"/>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52" name="Freeform 9">
                <a:extLst>
                  <a:ext uri="{FF2B5EF4-FFF2-40B4-BE49-F238E27FC236}">
                    <a16:creationId xmlns:a16="http://schemas.microsoft.com/office/drawing/2014/main" id="{63B56423-D92D-8145-8055-E7D04D945E6F}"/>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53" name="TextBox 9">
            <a:extLst>
              <a:ext uri="{FF2B5EF4-FFF2-40B4-BE49-F238E27FC236}">
                <a16:creationId xmlns:a16="http://schemas.microsoft.com/office/drawing/2014/main" id="{24EDE01B-C5E7-714B-A492-B6574901D81E}"/>
              </a:ext>
            </a:extLst>
          </p:cNvPr>
          <p:cNvSpPr txBox="1"/>
          <p:nvPr/>
        </p:nvSpPr>
        <p:spPr>
          <a:xfrm>
            <a:off x="10200993" y="3793179"/>
            <a:ext cx="1861186" cy="1400383"/>
          </a:xfrm>
          <a:prstGeom prst="rect">
            <a:avLst/>
          </a:prstGeom>
          <a:noFill/>
        </p:spPr>
        <p:txBody>
          <a:bodyPr wrap="square" lIns="0" tIns="0" rIns="0" bIns="0" rtlCol="0">
            <a:spAutoFit/>
          </a:bodyPr>
          <a:lstStyle/>
          <a:p>
            <a:r>
              <a:rPr lang="es-GT" sz="1300" b="1" dirty="0"/>
              <a:t>Impacto Estimado </a:t>
            </a:r>
          </a:p>
          <a:p>
            <a:endParaRPr lang="es-GT" sz="1300" b="1" dirty="0"/>
          </a:p>
          <a:p>
            <a:r>
              <a:rPr lang="es-GT" sz="1300" b="1" dirty="0"/>
              <a:t>Posicionar la Politica Exterior de Guatemala, mediante la gestión institucional del Ministerio de Relaciones Exteriores</a:t>
            </a:r>
            <a:endParaRPr lang="es-GT" sz="1300" dirty="0"/>
          </a:p>
        </p:txBody>
      </p:sp>
    </p:spTree>
    <p:extLst>
      <p:ext uri="{BB962C8B-B14F-4D97-AF65-F5344CB8AC3E}">
        <p14:creationId xmlns:p14="http://schemas.microsoft.com/office/powerpoint/2010/main" val="282436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8430F1F-B2B8-4057-8B9A-C4C05754F266}"/>
              </a:ext>
            </a:extLst>
          </p:cNvPr>
          <p:cNvSpPr/>
          <p:nvPr/>
        </p:nvSpPr>
        <p:spPr>
          <a:xfrm>
            <a:off x="94156" y="38531"/>
            <a:ext cx="3096345" cy="670821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2" name="Group 11">
            <a:extLst>
              <a:ext uri="{FF2B5EF4-FFF2-40B4-BE49-F238E27FC236}">
                <a16:creationId xmlns:a16="http://schemas.microsoft.com/office/drawing/2014/main" id="{E12B17D2-FAF7-48D2-97AA-420AF6DA83DE}"/>
              </a:ext>
            </a:extLst>
          </p:cNvPr>
          <p:cNvGrpSpPr/>
          <p:nvPr/>
        </p:nvGrpSpPr>
        <p:grpSpPr>
          <a:xfrm>
            <a:off x="214681" y="116632"/>
            <a:ext cx="2870497" cy="1048708"/>
            <a:chOff x="418793" y="760516"/>
            <a:chExt cx="2375045" cy="1017701"/>
          </a:xfrm>
        </p:grpSpPr>
        <p:sp>
          <p:nvSpPr>
            <p:cNvPr id="81" name="TextBox 80"/>
            <p:cNvSpPr txBox="1"/>
            <p:nvPr/>
          </p:nvSpPr>
          <p:spPr>
            <a:xfrm>
              <a:off x="710868" y="1240599"/>
              <a:ext cx="2082970" cy="53761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capacidades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del Estado para responder a</a:t>
              </a: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desafíos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1" name="Freeform: Shape 40">
              <a:extLst>
                <a:ext uri="{FF2B5EF4-FFF2-40B4-BE49-F238E27FC236}">
                  <a16:creationId xmlns:a16="http://schemas.microsoft.com/office/drawing/2014/main"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87" name="TextBox 86"/>
          <p:cNvSpPr txBox="1"/>
          <p:nvPr/>
        </p:nvSpPr>
        <p:spPr>
          <a:xfrm>
            <a:off x="575632" y="1774775"/>
            <a:ext cx="2757815" cy="18466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Gobierno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Abierto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Transparente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id="{4C7173C3-8810-4030-B08B-66DEA5D71564}"/>
              </a:ext>
            </a:extLst>
          </p:cNvPr>
          <p:cNvSpPr/>
          <p:nvPr/>
        </p:nvSpPr>
        <p:spPr>
          <a:xfrm>
            <a:off x="219523" y="1299720"/>
            <a:ext cx="2671749"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750FB533-8946-49CE-B8F9-E04C188A4CC9}"/>
              </a:ext>
            </a:extLst>
          </p:cNvPr>
          <p:cNvGrpSpPr/>
          <p:nvPr/>
        </p:nvGrpSpPr>
        <p:grpSpPr>
          <a:xfrm>
            <a:off x="206902" y="3932292"/>
            <a:ext cx="2742056" cy="806985"/>
            <a:chOff x="368527" y="4004927"/>
            <a:chExt cx="2268773" cy="783125"/>
          </a:xfrm>
        </p:grpSpPr>
        <p:sp>
          <p:nvSpPr>
            <p:cNvPr id="91" name="TextBox 90"/>
            <p:cNvSpPr txBox="1"/>
            <p:nvPr/>
          </p:nvSpPr>
          <p:spPr>
            <a:xfrm>
              <a:off x="697942" y="4429640"/>
              <a:ext cx="1891627" cy="35841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Consulares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Atención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Migrante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id="{B445C58A-7039-4579-852F-42244BE24AB8}"/>
                </a:ext>
              </a:extLst>
            </p:cNvPr>
            <p:cNvSpPr/>
            <p:nvPr/>
          </p:nvSpPr>
          <p:spPr>
            <a:xfrm>
              <a:off x="368527" y="4004927"/>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2125" y="1452195"/>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Impresión y entrega inmediata de pasaportes en los Estados Unidos de América, México y Canadá </a:t>
            </a:r>
            <a:endParaRPr lang="es-GT" sz="2000" dirty="0"/>
          </a:p>
        </p:txBody>
      </p:sp>
      <p:sp>
        <p:nvSpPr>
          <p:cNvPr id="112" name="Freeform: Shape 44">
            <a:extLst>
              <a:ext uri="{FF2B5EF4-FFF2-40B4-BE49-F238E27FC236}">
                <a16:creationId xmlns:a16="http://schemas.microsoft.com/office/drawing/2014/main" id="{B445C58A-7039-4579-852F-42244BE24AB8}"/>
              </a:ext>
            </a:extLst>
          </p:cNvPr>
          <p:cNvSpPr/>
          <p:nvPr/>
        </p:nvSpPr>
        <p:spPr>
          <a:xfrm>
            <a:off x="189756" y="2083872"/>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557893" y="2561136"/>
            <a:ext cx="2469446" cy="129266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2032, el Estado de Guatemala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cuenta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una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contundente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política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vinculada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requerimientos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intereses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apego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parámetros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cooperación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comunidad</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p:txBody>
      </p:sp>
      <p:sp>
        <p:nvSpPr>
          <p:cNvPr id="116" name="Oval 135"/>
          <p:cNvSpPr/>
          <p:nvPr/>
        </p:nvSpPr>
        <p:spPr>
          <a:xfrm>
            <a:off x="298643" y="256805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119" name="TextBox 200">
            <a:extLst>
              <a:ext uri="{FF2B5EF4-FFF2-40B4-BE49-F238E27FC236}">
                <a16:creationId xmlns:a16="http://schemas.microsoft.com/office/drawing/2014/main" id="{1E0F72BB-82FC-462B-B324-7356B4FE613C}"/>
              </a:ext>
            </a:extLst>
          </p:cNvPr>
          <p:cNvSpPr txBox="1"/>
          <p:nvPr/>
        </p:nvSpPr>
        <p:spPr>
          <a:xfrm>
            <a:off x="4109176" y="5139229"/>
            <a:ext cx="3054175"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a:t>
            </a:r>
          </a:p>
          <a:p>
            <a:pPr algn="ct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Q </a:t>
            </a:r>
            <a:r>
              <a:rPr lang="en-US" sz="1600" b="1" dirty="0" err="1">
                <a:solidFill>
                  <a:schemeClr val="tx1">
                    <a:lumMod val="75000"/>
                    <a:lumOff val="25000"/>
                  </a:schemeClr>
                </a:solidFill>
                <a:cs typeface="Arial" pitchFamily="34" charset="0"/>
              </a:rPr>
              <a:t>millones</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id="{E568BBC2-CB29-4BC7-9E54-92644BCCE1BD}"/>
              </a:ext>
            </a:extLst>
          </p:cNvPr>
          <p:cNvSpPr txBox="1"/>
          <p:nvPr/>
        </p:nvSpPr>
        <p:spPr>
          <a:xfrm>
            <a:off x="7140668" y="5065622"/>
            <a:ext cx="1626680"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5.1</a:t>
            </a:r>
          </a:p>
        </p:txBody>
      </p:sp>
      <p:grpSp>
        <p:nvGrpSpPr>
          <p:cNvPr id="128" name="Group 258">
            <a:extLst>
              <a:ext uri="{FF2B5EF4-FFF2-40B4-BE49-F238E27FC236}">
                <a16:creationId xmlns:a16="http://schemas.microsoft.com/office/drawing/2014/main" id="{8DB55838-BAFC-4046-A6FC-5FD18BDBE840}"/>
              </a:ext>
            </a:extLst>
          </p:cNvPr>
          <p:cNvGrpSpPr/>
          <p:nvPr/>
        </p:nvGrpSpPr>
        <p:grpSpPr>
          <a:xfrm>
            <a:off x="3424802" y="5025374"/>
            <a:ext cx="531729" cy="531729"/>
            <a:chOff x="4469581" y="499171"/>
            <a:chExt cx="531730" cy="531730"/>
          </a:xfrm>
        </p:grpSpPr>
        <p:sp>
          <p:nvSpPr>
            <p:cNvPr id="129" name="Oval 259">
              <a:extLst>
                <a:ext uri="{FF2B5EF4-FFF2-40B4-BE49-F238E27FC236}">
                  <a16:creationId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53" name="Group 3">
            <a:extLst>
              <a:ext uri="{FF2B5EF4-FFF2-40B4-BE49-F238E27FC236}">
                <a16:creationId xmlns:a16="http://schemas.microsoft.com/office/drawing/2014/main" id="{DB3D41A9-A874-4198-92E2-BF9FFA2BEB4C}"/>
              </a:ext>
            </a:extLst>
          </p:cNvPr>
          <p:cNvGrpSpPr/>
          <p:nvPr/>
        </p:nvGrpSpPr>
        <p:grpSpPr>
          <a:xfrm>
            <a:off x="9765780" y="517217"/>
            <a:ext cx="531730" cy="531730"/>
            <a:chOff x="1060566" y="1943691"/>
            <a:chExt cx="531730" cy="531730"/>
          </a:xfrm>
        </p:grpSpPr>
        <p:sp>
          <p:nvSpPr>
            <p:cNvPr id="154"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id="{F9C7077D-CE0A-4833-9371-B1389B3D18B7}"/>
              </a:ext>
            </a:extLst>
          </p:cNvPr>
          <p:cNvSpPr txBox="1"/>
          <p:nvPr/>
        </p:nvSpPr>
        <p:spPr>
          <a:xfrm>
            <a:off x="9603875" y="1366777"/>
            <a:ext cx="2319613" cy="1231106"/>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000" dirty="0">
                <a:solidFill>
                  <a:schemeClr val="accent3"/>
                </a:solidFill>
              </a:rPr>
              <a:t>130 mil personas </a:t>
            </a:r>
            <a:r>
              <a:rPr lang="en-GB" sz="2000" dirty="0" err="1">
                <a:solidFill>
                  <a:schemeClr val="accent3"/>
                </a:solidFill>
              </a:rPr>
              <a:t>aproximadamente</a:t>
            </a:r>
            <a:endParaRPr lang="en-GB" sz="2000" dirty="0">
              <a:solidFill>
                <a:srgbClr val="FF0000"/>
              </a:solidFill>
            </a:endParaRPr>
          </a:p>
        </p:txBody>
      </p:sp>
      <p:sp>
        <p:nvSpPr>
          <p:cNvPr id="161" name="TextBox 9">
            <a:extLst>
              <a:ext uri="{FF2B5EF4-FFF2-40B4-BE49-F238E27FC236}">
                <a16:creationId xmlns:a16="http://schemas.microsoft.com/office/drawing/2014/main" id="{0C86ED7C-4700-4DC5-83AE-0DE9E533A95C}"/>
              </a:ext>
            </a:extLst>
          </p:cNvPr>
          <p:cNvSpPr txBox="1"/>
          <p:nvPr/>
        </p:nvSpPr>
        <p:spPr>
          <a:xfrm>
            <a:off x="10375819" y="60840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cxnSp>
        <p:nvCxnSpPr>
          <p:cNvPr id="165"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id="{555DC0C3-BCDA-48C0-A49A-2FF6F4CBFF48}"/>
              </a:ext>
            </a:extLst>
          </p:cNvPr>
          <p:cNvSpPr txBox="1">
            <a:spLocks/>
          </p:cNvSpPr>
          <p:nvPr/>
        </p:nvSpPr>
        <p:spPr>
          <a:xfrm>
            <a:off x="3508661"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GT" sz="1400" b="0" dirty="0">
                <a:latin typeface="Ebrima" panose="02000000000000000000" pitchFamily="2" charset="0"/>
                <a:ea typeface="Ebrima" panose="02000000000000000000" pitchFamily="2" charset="0"/>
                <a:cs typeface="Ebrima" panose="02000000000000000000" pitchFamily="2" charset="0"/>
              </a:rPr>
              <a:t>Impresión y entrega de pasaportes en 8 sedes consulares de Guatemala en los Estados Unidos de América, en la sede consular de Guatemala en Tijuana, Baja California, de los Estados Unidos Mexicanos y en las sedes  consulares de Guatemala en Montreal y Ottowa, Canadá. Con el objetivo de acercar y facilitar el servicio a los connacionales en el exterior y reducir la vulnerabilidad de los guatemaltecos migrantes </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281644" y="65086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280908" y="181021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367802" y="441926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63766" y="5295608"/>
            <a:ext cx="2513252" cy="129266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Población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guatemalteca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que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recibe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documentación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asistencia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atención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protección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consular-</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migratoria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el exterior.</a:t>
            </a:r>
          </a:p>
          <a:p>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documentación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guatemaltecos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el exterior</a:t>
            </a:r>
          </a:p>
        </p:txBody>
      </p:sp>
      <p:sp>
        <p:nvSpPr>
          <p:cNvPr id="182" name="Freeform: Shape 44">
            <a:extLst>
              <a:ext uri="{FF2B5EF4-FFF2-40B4-BE49-F238E27FC236}">
                <a16:creationId xmlns:a16="http://schemas.microsoft.com/office/drawing/2014/main" id="{B445C58A-7039-4579-852F-42244BE24AB8}"/>
              </a:ext>
            </a:extLst>
          </p:cNvPr>
          <p:cNvSpPr/>
          <p:nvPr/>
        </p:nvSpPr>
        <p:spPr>
          <a:xfrm>
            <a:off x="146234" y="4839324"/>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292177" y="533823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87" name="Group 194">
            <a:extLst>
              <a:ext uri="{FF2B5EF4-FFF2-40B4-BE49-F238E27FC236}">
                <a16:creationId xmlns:a16="http://schemas.microsoft.com/office/drawing/2014/main" id="{58CF0266-3813-4A5C-93C7-7C7A51683CAE}"/>
              </a:ext>
            </a:extLst>
          </p:cNvPr>
          <p:cNvGrpSpPr/>
          <p:nvPr/>
        </p:nvGrpSpPr>
        <p:grpSpPr>
          <a:xfrm>
            <a:off x="10048845" y="3021211"/>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id="{F9C7077D-CE0A-4833-9371-B1389B3D18B7}"/>
              </a:ext>
            </a:extLst>
          </p:cNvPr>
          <p:cNvSpPr txBox="1"/>
          <p:nvPr/>
        </p:nvSpPr>
        <p:spPr>
          <a:xfrm>
            <a:off x="9508778" y="4249065"/>
            <a:ext cx="2526513" cy="1246495"/>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700" dirty="0" err="1">
                <a:solidFill>
                  <a:schemeClr val="accent3"/>
                </a:solidFill>
              </a:rPr>
              <a:t>Inversión</a:t>
            </a:r>
            <a:r>
              <a:rPr lang="en-GB" sz="2700" dirty="0">
                <a:solidFill>
                  <a:schemeClr val="accent3"/>
                </a:solidFill>
              </a:rPr>
              <a:t> y </a:t>
            </a:r>
            <a:r>
              <a:rPr lang="en-GB" sz="2700" dirty="0" err="1">
                <a:solidFill>
                  <a:schemeClr val="accent3"/>
                </a:solidFill>
              </a:rPr>
              <a:t>funcionamiento</a:t>
            </a:r>
            <a:endParaRPr lang="en-GB" sz="2700" dirty="0">
              <a:solidFill>
                <a:schemeClr val="accent3"/>
              </a:solidFill>
            </a:endParaRPr>
          </a:p>
          <a:p>
            <a:pPr algn="ctr"/>
            <a:r>
              <a:rPr lang="en-GB" sz="2700" dirty="0">
                <a:solidFill>
                  <a:schemeClr val="accent3"/>
                </a:solidFill>
              </a:rPr>
              <a:t>-3800-</a:t>
            </a:r>
          </a:p>
        </p:txBody>
      </p:sp>
      <p:sp>
        <p:nvSpPr>
          <p:cNvPr id="185" name="TextBox 9">
            <a:extLst>
              <a:ext uri="{FF2B5EF4-FFF2-40B4-BE49-F238E27FC236}">
                <a16:creationId xmlns:a16="http://schemas.microsoft.com/office/drawing/2014/main" id="{0C86ED7C-4700-4DC5-83AE-0DE9E533A95C}"/>
              </a:ext>
            </a:extLst>
          </p:cNvPr>
          <p:cNvSpPr txBox="1"/>
          <p:nvPr/>
        </p:nvSpPr>
        <p:spPr>
          <a:xfrm>
            <a:off x="9999814" y="3213692"/>
            <a:ext cx="1800391"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nvGrpSpPr>
          <p:cNvPr id="192" name="Group 3">
            <a:extLst>
              <a:ext uri="{FF2B5EF4-FFF2-40B4-BE49-F238E27FC236}">
                <a16:creationId xmlns:a16="http://schemas.microsoft.com/office/drawing/2014/main" id="{DB3D41A9-A874-4198-92E2-BF9FFA2BEB4C}"/>
              </a:ext>
            </a:extLst>
          </p:cNvPr>
          <p:cNvGrpSpPr/>
          <p:nvPr/>
        </p:nvGrpSpPr>
        <p:grpSpPr>
          <a:xfrm>
            <a:off x="9508778" y="3171945"/>
            <a:ext cx="484630" cy="484630"/>
            <a:chOff x="1060566" y="1943691"/>
            <a:chExt cx="531730" cy="531730"/>
          </a:xfrm>
        </p:grpSpPr>
        <p:sp>
          <p:nvSpPr>
            <p:cNvPr id="193"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id="{A5C91CD4-542D-49E6-A605-64D1D2B33A42}"/>
              </a:ext>
            </a:extLst>
          </p:cNvPr>
          <p:cNvGrpSpPr/>
          <p:nvPr/>
        </p:nvGrpSpPr>
        <p:grpSpPr>
          <a:xfrm>
            <a:off x="9664377" y="5801839"/>
            <a:ext cx="2577703" cy="320155"/>
            <a:chOff x="9062519" y="1142200"/>
            <a:chExt cx="2577703" cy="320154"/>
          </a:xfrm>
        </p:grpSpPr>
        <p:grpSp>
          <p:nvGrpSpPr>
            <p:cNvPr id="207" name="Group 283">
              <a:extLst>
                <a:ext uri="{FF2B5EF4-FFF2-40B4-BE49-F238E27FC236}">
                  <a16:creationId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id="{E568BBC2-CB29-4BC7-9E54-92644BCCE1BD}"/>
              </a:ext>
            </a:extLst>
          </p:cNvPr>
          <p:cNvSpPr txBox="1"/>
          <p:nvPr/>
        </p:nvSpPr>
        <p:spPr>
          <a:xfrm>
            <a:off x="9544219" y="6258217"/>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a:solidFill>
                  <a:schemeClr val="tx1"/>
                </a:solidFill>
              </a:rPr>
              <a:t>2019</a:t>
            </a:r>
          </a:p>
        </p:txBody>
      </p:sp>
    </p:spTree>
    <p:extLst>
      <p:ext uri="{BB962C8B-B14F-4D97-AF65-F5344CB8AC3E}">
        <p14:creationId xmlns:p14="http://schemas.microsoft.com/office/powerpoint/2010/main" val="33706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8430F1F-B2B8-4057-8B9A-C4C05754F266}"/>
              </a:ext>
            </a:extLst>
          </p:cNvPr>
          <p:cNvSpPr/>
          <p:nvPr/>
        </p:nvSpPr>
        <p:spPr>
          <a:xfrm>
            <a:off x="94156" y="38531"/>
            <a:ext cx="3096345" cy="6708219"/>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2" name="Group 11">
            <a:extLst>
              <a:ext uri="{FF2B5EF4-FFF2-40B4-BE49-F238E27FC236}">
                <a16:creationId xmlns:a16="http://schemas.microsoft.com/office/drawing/2014/main" id="{E12B17D2-FAF7-48D2-97AA-420AF6DA83DE}"/>
              </a:ext>
            </a:extLst>
          </p:cNvPr>
          <p:cNvGrpSpPr/>
          <p:nvPr/>
        </p:nvGrpSpPr>
        <p:grpSpPr>
          <a:xfrm>
            <a:off x="214681" y="116632"/>
            <a:ext cx="2870497" cy="1048708"/>
            <a:chOff x="418793" y="760516"/>
            <a:chExt cx="2375045" cy="1017701"/>
          </a:xfrm>
        </p:grpSpPr>
        <p:sp>
          <p:nvSpPr>
            <p:cNvPr id="81" name="TextBox 80"/>
            <p:cNvSpPr txBox="1"/>
            <p:nvPr/>
          </p:nvSpPr>
          <p:spPr>
            <a:xfrm>
              <a:off x="710868" y="1240599"/>
              <a:ext cx="2082970" cy="537618"/>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Fortalecimiento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las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capacidades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del Estado para responder a</a:t>
              </a: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desafíos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1" name="Freeform: Shape 40">
              <a:extLst>
                <a:ext uri="{FF2B5EF4-FFF2-40B4-BE49-F238E27FC236}">
                  <a16:creationId xmlns:a16="http://schemas.microsoft.com/office/drawing/2014/main"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87" name="TextBox 86"/>
          <p:cNvSpPr txBox="1"/>
          <p:nvPr/>
        </p:nvSpPr>
        <p:spPr>
          <a:xfrm>
            <a:off x="564615" y="1784884"/>
            <a:ext cx="2686506" cy="184666"/>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Gobierno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Abierto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Transparente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id="{4C7173C3-8810-4030-B08B-66DEA5D71564}"/>
              </a:ext>
            </a:extLst>
          </p:cNvPr>
          <p:cNvSpPr/>
          <p:nvPr/>
        </p:nvSpPr>
        <p:spPr>
          <a:xfrm>
            <a:off x="219523" y="1299720"/>
            <a:ext cx="2671749"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13" name="Group 12">
            <a:extLst>
              <a:ext uri="{FF2B5EF4-FFF2-40B4-BE49-F238E27FC236}">
                <a16:creationId xmlns:a16="http://schemas.microsoft.com/office/drawing/2014/main" id="{750FB533-8946-49CE-B8F9-E04C188A4CC9}"/>
              </a:ext>
            </a:extLst>
          </p:cNvPr>
          <p:cNvGrpSpPr/>
          <p:nvPr/>
        </p:nvGrpSpPr>
        <p:grpSpPr>
          <a:xfrm>
            <a:off x="206902" y="3932292"/>
            <a:ext cx="2742056" cy="806985"/>
            <a:chOff x="368527" y="4004927"/>
            <a:chExt cx="2268773" cy="783125"/>
          </a:xfrm>
        </p:grpSpPr>
        <p:sp>
          <p:nvSpPr>
            <p:cNvPr id="91" name="TextBox 90"/>
            <p:cNvSpPr txBox="1"/>
            <p:nvPr/>
          </p:nvSpPr>
          <p:spPr>
            <a:xfrm>
              <a:off x="697942" y="4429640"/>
              <a:ext cx="1891627" cy="35841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Consulares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Atención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al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Migrante</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id="{B445C58A-7039-4579-852F-42244BE24AB8}"/>
                </a:ext>
              </a:extLst>
            </p:cNvPr>
            <p:cNvSpPr/>
            <p:nvPr/>
          </p:nvSpPr>
          <p:spPr>
            <a:xfrm>
              <a:off x="368527" y="4004927"/>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id="{555DC0C3-BCDA-48C0-A49A-2FF6F4CBFF48}"/>
              </a:ext>
            </a:extLst>
          </p:cNvPr>
          <p:cNvSpPr>
            <a:spLocks noGrp="1"/>
          </p:cNvSpPr>
          <p:nvPr>
            <p:ph type="title"/>
          </p:nvPr>
        </p:nvSpPr>
        <p:spPr>
          <a:xfrm>
            <a:off x="3502125" y="1452195"/>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Ampliación de la red consular, Estados Unidos de América, México y Canadá</a:t>
            </a:r>
            <a:endParaRPr lang="es-GT" sz="2000" dirty="0"/>
          </a:p>
        </p:txBody>
      </p:sp>
      <p:sp>
        <p:nvSpPr>
          <p:cNvPr id="112" name="Freeform: Shape 44">
            <a:extLst>
              <a:ext uri="{FF2B5EF4-FFF2-40B4-BE49-F238E27FC236}">
                <a16:creationId xmlns:a16="http://schemas.microsoft.com/office/drawing/2014/main" id="{B445C58A-7039-4579-852F-42244BE24AB8}"/>
              </a:ext>
            </a:extLst>
          </p:cNvPr>
          <p:cNvSpPr/>
          <p:nvPr/>
        </p:nvSpPr>
        <p:spPr>
          <a:xfrm>
            <a:off x="189756" y="2083872"/>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557893" y="2561136"/>
            <a:ext cx="2469446" cy="129266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2032, el Estado de Guatemala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cuenta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una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contundente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política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exterior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vinculada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requerimientos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intereses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nacionales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con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apego</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parámetros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cooperación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 la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comunidad</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internacional</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p:txBody>
      </p:sp>
      <p:sp>
        <p:nvSpPr>
          <p:cNvPr id="116" name="Oval 135"/>
          <p:cNvSpPr/>
          <p:nvPr/>
        </p:nvSpPr>
        <p:spPr>
          <a:xfrm>
            <a:off x="298643" y="256805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endParaRPr>
          </a:p>
        </p:txBody>
      </p:sp>
      <p:sp>
        <p:nvSpPr>
          <p:cNvPr id="119" name="TextBox 200">
            <a:extLst>
              <a:ext uri="{FF2B5EF4-FFF2-40B4-BE49-F238E27FC236}">
                <a16:creationId xmlns:a16="http://schemas.microsoft.com/office/drawing/2014/main" id="{1E0F72BB-82FC-462B-B324-7356B4FE613C}"/>
              </a:ext>
            </a:extLst>
          </p:cNvPr>
          <p:cNvSpPr txBox="1"/>
          <p:nvPr/>
        </p:nvSpPr>
        <p:spPr>
          <a:xfrm>
            <a:off x="4200334" y="4976677"/>
            <a:ext cx="283018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a:t>
            </a:r>
          </a:p>
          <a:p>
            <a:pPr algn="ct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Q </a:t>
            </a:r>
            <a:r>
              <a:rPr lang="en-US" sz="1600" b="1" dirty="0" err="1">
                <a:solidFill>
                  <a:schemeClr val="tx1">
                    <a:lumMod val="75000"/>
                    <a:lumOff val="25000"/>
                  </a:schemeClr>
                </a:solidFill>
                <a:cs typeface="Arial" pitchFamily="34" charset="0"/>
              </a:rPr>
              <a:t>millones</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id="{E568BBC2-CB29-4BC7-9E54-92644BCCE1BD}"/>
              </a:ext>
            </a:extLst>
          </p:cNvPr>
          <p:cNvSpPr txBox="1"/>
          <p:nvPr/>
        </p:nvSpPr>
        <p:spPr>
          <a:xfrm>
            <a:off x="7141945" y="4877351"/>
            <a:ext cx="1770696"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12.5</a:t>
            </a:r>
          </a:p>
        </p:txBody>
      </p:sp>
      <p:grpSp>
        <p:nvGrpSpPr>
          <p:cNvPr id="128" name="Group 258">
            <a:extLst>
              <a:ext uri="{FF2B5EF4-FFF2-40B4-BE49-F238E27FC236}">
                <a16:creationId xmlns:a16="http://schemas.microsoft.com/office/drawing/2014/main" id="{8DB55838-BAFC-4046-A6FC-5FD18BDBE840}"/>
              </a:ext>
            </a:extLst>
          </p:cNvPr>
          <p:cNvGrpSpPr/>
          <p:nvPr/>
        </p:nvGrpSpPr>
        <p:grpSpPr>
          <a:xfrm>
            <a:off x="3555250" y="4985129"/>
            <a:ext cx="531729" cy="531729"/>
            <a:chOff x="4469581" y="499171"/>
            <a:chExt cx="531730" cy="531730"/>
          </a:xfrm>
        </p:grpSpPr>
        <p:sp>
          <p:nvSpPr>
            <p:cNvPr id="129" name="Oval 259">
              <a:extLst>
                <a:ext uri="{FF2B5EF4-FFF2-40B4-BE49-F238E27FC236}">
                  <a16:creationId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08778" y="355709"/>
            <a:ext cx="2393627" cy="2183382"/>
            <a:chOff x="9610710" y="5044187"/>
            <a:chExt cx="2393627" cy="2183381"/>
          </a:xfrm>
        </p:grpSpPr>
        <p:grpSp>
          <p:nvGrpSpPr>
            <p:cNvPr id="153" name="Group 3">
              <a:extLst>
                <a:ext uri="{FF2B5EF4-FFF2-40B4-BE49-F238E27FC236}">
                  <a16:creationId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id="{F9C7077D-CE0A-4833-9371-B1389B3D18B7}"/>
                </a:ext>
              </a:extLst>
            </p:cNvPr>
            <p:cNvSpPr txBox="1"/>
            <p:nvPr/>
          </p:nvSpPr>
          <p:spPr>
            <a:xfrm>
              <a:off x="9610710" y="5904129"/>
              <a:ext cx="2319613" cy="1323439"/>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3"/>
                  </a:solidFill>
                </a:rPr>
                <a:t>150,000 </a:t>
              </a:r>
              <a:r>
                <a:rPr lang="en-GB" sz="3000" dirty="0">
                  <a:solidFill>
                    <a:schemeClr val="accent3"/>
                  </a:solidFill>
                </a:rPr>
                <a:t>personas</a:t>
              </a:r>
            </a:p>
            <a:p>
              <a:pPr algn="ctr"/>
              <a:r>
                <a:rPr lang="en-GB" sz="2000" dirty="0" err="1">
                  <a:solidFill>
                    <a:schemeClr val="accent3"/>
                  </a:solidFill>
                </a:rPr>
                <a:t>aproximadamente</a:t>
              </a:r>
              <a:endParaRPr lang="en-GB" sz="2000" dirty="0">
                <a:solidFill>
                  <a:srgbClr val="FF0000"/>
                </a:solidFill>
              </a:endParaRPr>
            </a:p>
          </p:txBody>
        </p:sp>
        <p:sp>
          <p:nvSpPr>
            <p:cNvPr id="161" name="TextBox 9">
              <a:extLst>
                <a:ext uri="{FF2B5EF4-FFF2-40B4-BE49-F238E27FC236}">
                  <a16:creationId xmlns:a16="http://schemas.microsoft.com/office/drawing/2014/main"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id="{555DC0C3-BCDA-48C0-A49A-2FF6F4CBFF48}"/>
              </a:ext>
            </a:extLst>
          </p:cNvPr>
          <p:cNvSpPr txBox="1">
            <a:spLocks/>
          </p:cNvSpPr>
          <p:nvPr/>
        </p:nvSpPr>
        <p:spPr>
          <a:xfrm>
            <a:off x="3508661"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GT" sz="1400" b="0" dirty="0">
                <a:latin typeface="Ebrima" panose="02000000000000000000" pitchFamily="2" charset="0"/>
                <a:ea typeface="Ebrima" panose="02000000000000000000" pitchFamily="2" charset="0"/>
                <a:cs typeface="Ebrima" panose="02000000000000000000" pitchFamily="2" charset="0"/>
              </a:rPr>
              <a:t>Apertura de los Consulados de Guatemala en  Riverhead, Nueva York, en Omaha, Nebraska,  los Estados Unidos de América;  en Yucatán, Mérida en los Estados Unidos Mexicanos; en Alberta, Toronto  Canadá, con el objetivo reducir la vulnerabilidad de los guatemaltecos migrantes,  facilitando el acceso de los servicios de documentación , atención, asistencia y protección consular y reducir la vulnerabilidad </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281644" y="65086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280908" y="181021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367802" y="441926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63766" y="5295608"/>
            <a:ext cx="2513252" cy="1292662"/>
          </a:xfrm>
          <a:prstGeom prst="rect">
            <a:avLst/>
          </a:prstGeom>
          <a:noFill/>
        </p:spPr>
        <p:txBody>
          <a:bodyPr wrap="square" lIns="0" tIns="0" rIns="0" bIns="0" rtlCol="0">
            <a:spAutoFit/>
          </a:bodyPr>
          <a:lstStyle/>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Población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guatemalteca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que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recibe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documentación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asistencia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atención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protección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consular-</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migratoria</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el exterior.</a:t>
            </a:r>
          </a:p>
          <a:p>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documentación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guatemaltecos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el exterior</a:t>
            </a:r>
          </a:p>
        </p:txBody>
      </p:sp>
      <p:sp>
        <p:nvSpPr>
          <p:cNvPr id="182" name="Freeform: Shape 44">
            <a:extLst>
              <a:ext uri="{FF2B5EF4-FFF2-40B4-BE49-F238E27FC236}">
                <a16:creationId xmlns:a16="http://schemas.microsoft.com/office/drawing/2014/main" id="{B445C58A-7039-4579-852F-42244BE24AB8}"/>
              </a:ext>
            </a:extLst>
          </p:cNvPr>
          <p:cNvSpPr/>
          <p:nvPr/>
        </p:nvSpPr>
        <p:spPr>
          <a:xfrm>
            <a:off x="146234" y="4839324"/>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292177" y="533823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206" name="Group 298">
            <a:extLst>
              <a:ext uri="{FF2B5EF4-FFF2-40B4-BE49-F238E27FC236}">
                <a16:creationId xmlns:a16="http://schemas.microsoft.com/office/drawing/2014/main" id="{A5C91CD4-542D-49E6-A605-64D1D2B33A42}"/>
              </a:ext>
            </a:extLst>
          </p:cNvPr>
          <p:cNvGrpSpPr/>
          <p:nvPr/>
        </p:nvGrpSpPr>
        <p:grpSpPr>
          <a:xfrm>
            <a:off x="9611122" y="5706867"/>
            <a:ext cx="2577703" cy="320155"/>
            <a:chOff x="9062519" y="1142200"/>
            <a:chExt cx="2577703" cy="320154"/>
          </a:xfrm>
        </p:grpSpPr>
        <p:grpSp>
          <p:nvGrpSpPr>
            <p:cNvPr id="207" name="Group 283">
              <a:extLst>
                <a:ext uri="{FF2B5EF4-FFF2-40B4-BE49-F238E27FC236}">
                  <a16:creationId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id="{E568BBC2-CB29-4BC7-9E54-92644BCCE1BD}"/>
              </a:ext>
            </a:extLst>
          </p:cNvPr>
          <p:cNvSpPr txBox="1"/>
          <p:nvPr/>
        </p:nvSpPr>
        <p:spPr>
          <a:xfrm>
            <a:off x="9609157" y="602922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a:solidFill>
                  <a:schemeClr val="tx2">
                    <a:lumMod val="60000"/>
                    <a:lumOff val="40000"/>
                  </a:schemeClr>
                </a:solidFill>
              </a:rPr>
              <a:t>2019</a:t>
            </a:r>
          </a:p>
        </p:txBody>
      </p:sp>
      <p:sp>
        <p:nvSpPr>
          <p:cNvPr id="82" name="TextBox 211">
            <a:extLst>
              <a:ext uri="{FF2B5EF4-FFF2-40B4-BE49-F238E27FC236}">
                <a16:creationId xmlns:a16="http://schemas.microsoft.com/office/drawing/2014/main" id="{88EA3D07-799D-1E42-A423-E9AC761E15A4}"/>
              </a:ext>
            </a:extLst>
          </p:cNvPr>
          <p:cNvSpPr txBox="1"/>
          <p:nvPr/>
        </p:nvSpPr>
        <p:spPr>
          <a:xfrm>
            <a:off x="9492451" y="4116321"/>
            <a:ext cx="2526513" cy="1246495"/>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700" dirty="0" err="1">
                <a:solidFill>
                  <a:schemeClr val="accent3"/>
                </a:solidFill>
              </a:rPr>
              <a:t>Inversión</a:t>
            </a:r>
            <a:r>
              <a:rPr lang="en-GB" sz="2700" dirty="0">
                <a:solidFill>
                  <a:schemeClr val="accent3"/>
                </a:solidFill>
              </a:rPr>
              <a:t> y </a:t>
            </a:r>
            <a:r>
              <a:rPr lang="en-GB" sz="2700" dirty="0" err="1">
                <a:solidFill>
                  <a:schemeClr val="accent3"/>
                </a:solidFill>
              </a:rPr>
              <a:t>funcionamiento</a:t>
            </a:r>
            <a:endParaRPr lang="en-GB" sz="2700" dirty="0">
              <a:solidFill>
                <a:schemeClr val="accent3"/>
              </a:solidFill>
            </a:endParaRPr>
          </a:p>
          <a:p>
            <a:pPr algn="ctr"/>
            <a:r>
              <a:rPr lang="en-GB" sz="2700" dirty="0">
                <a:solidFill>
                  <a:schemeClr val="accent3"/>
                </a:solidFill>
              </a:rPr>
              <a:t>-3800-</a:t>
            </a:r>
          </a:p>
        </p:txBody>
      </p:sp>
      <p:sp>
        <p:nvSpPr>
          <p:cNvPr id="83" name="TextBox 9">
            <a:extLst>
              <a:ext uri="{FF2B5EF4-FFF2-40B4-BE49-F238E27FC236}">
                <a16:creationId xmlns:a16="http://schemas.microsoft.com/office/drawing/2014/main" id="{4CF24381-8153-804C-840C-3C808DEF74B0}"/>
              </a:ext>
            </a:extLst>
          </p:cNvPr>
          <p:cNvSpPr txBox="1"/>
          <p:nvPr/>
        </p:nvSpPr>
        <p:spPr>
          <a:xfrm>
            <a:off x="9983487" y="3072753"/>
            <a:ext cx="1800391"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nvGrpSpPr>
          <p:cNvPr id="84" name="Group 3">
            <a:extLst>
              <a:ext uri="{FF2B5EF4-FFF2-40B4-BE49-F238E27FC236}">
                <a16:creationId xmlns:a16="http://schemas.microsoft.com/office/drawing/2014/main" id="{929AA52C-4386-D14C-849F-95B798298E51}"/>
              </a:ext>
            </a:extLst>
          </p:cNvPr>
          <p:cNvGrpSpPr/>
          <p:nvPr/>
        </p:nvGrpSpPr>
        <p:grpSpPr>
          <a:xfrm>
            <a:off x="9492451" y="3031006"/>
            <a:ext cx="484630" cy="484630"/>
            <a:chOff x="1060566" y="1943691"/>
            <a:chExt cx="531730" cy="531730"/>
          </a:xfrm>
        </p:grpSpPr>
        <p:sp>
          <p:nvSpPr>
            <p:cNvPr id="85" name="Oval 193">
              <a:extLst>
                <a:ext uri="{FF2B5EF4-FFF2-40B4-BE49-F238E27FC236}">
                  <a16:creationId xmlns:a16="http://schemas.microsoft.com/office/drawing/2014/main" id="{E6703CD0-D972-3A44-9FED-D313A323F8C8}"/>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86" name="Group 194">
              <a:extLst>
                <a:ext uri="{FF2B5EF4-FFF2-40B4-BE49-F238E27FC236}">
                  <a16:creationId xmlns:a16="http://schemas.microsoft.com/office/drawing/2014/main" id="{74AEFB38-56F3-2745-94BF-19C44B32D221}"/>
                </a:ext>
              </a:extLst>
            </p:cNvPr>
            <p:cNvGrpSpPr/>
            <p:nvPr/>
          </p:nvGrpSpPr>
          <p:grpSpPr>
            <a:xfrm>
              <a:off x="1211844" y="2078944"/>
              <a:ext cx="279100" cy="261224"/>
              <a:chOff x="765175" y="1228726"/>
              <a:chExt cx="5205413" cy="4872038"/>
            </a:xfrm>
            <a:solidFill>
              <a:schemeClr val="bg1"/>
            </a:solidFill>
          </p:grpSpPr>
          <p:sp>
            <p:nvSpPr>
              <p:cNvPr id="88" name="Freeform 6">
                <a:extLst>
                  <a:ext uri="{FF2B5EF4-FFF2-40B4-BE49-F238E27FC236}">
                    <a16:creationId xmlns:a16="http://schemas.microsoft.com/office/drawing/2014/main" id="{394222C8-044B-7245-887F-343DCBBD587D}"/>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89" name="Freeform 7">
                <a:extLst>
                  <a:ext uri="{FF2B5EF4-FFF2-40B4-BE49-F238E27FC236}">
                    <a16:creationId xmlns:a16="http://schemas.microsoft.com/office/drawing/2014/main" id="{F3533CAD-FA7A-6442-A0EF-3592B37CC9F8}"/>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0" name="Freeform 8">
                <a:extLst>
                  <a:ext uri="{FF2B5EF4-FFF2-40B4-BE49-F238E27FC236}">
                    <a16:creationId xmlns:a16="http://schemas.microsoft.com/office/drawing/2014/main" id="{C765F9D7-D37C-1D46-92A7-CFC0D3370109}"/>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2" name="Freeform 9">
                <a:extLst>
                  <a:ext uri="{FF2B5EF4-FFF2-40B4-BE49-F238E27FC236}">
                    <a16:creationId xmlns:a16="http://schemas.microsoft.com/office/drawing/2014/main" id="{48AD19C5-D241-4843-903D-C09E4B220B93}"/>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Tree>
    <p:extLst>
      <p:ext uri="{BB962C8B-B14F-4D97-AF65-F5344CB8AC3E}">
        <p14:creationId xmlns:p14="http://schemas.microsoft.com/office/powerpoint/2010/main" val="1696472652"/>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9119</TotalTime>
  <Words>1355</Words>
  <Application>Microsoft Office PowerPoint</Application>
  <PresentationFormat>Personalizado</PresentationFormat>
  <Paragraphs>201</Paragraphs>
  <Slides>11</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Arial Black</vt:lpstr>
      <vt:lpstr>Calibri</vt:lpstr>
      <vt:lpstr>Calibri Light</vt:lpstr>
      <vt:lpstr>Clarendon Extended</vt:lpstr>
      <vt:lpstr>Ebrima</vt:lpstr>
      <vt:lpstr>Helvetica Light</vt:lpstr>
      <vt:lpstr>Segoe UI Black</vt:lpstr>
      <vt:lpstr>Office Theme</vt:lpstr>
      <vt:lpstr>Presentación de PowerPoint</vt:lpstr>
      <vt:lpstr>Política Exterior de Guatemala</vt:lpstr>
      <vt:lpstr>I. Análisis del Presupuesto 2015-2018</vt:lpstr>
      <vt:lpstr>I. Análisis del Presupuesto 2015-2018</vt:lpstr>
      <vt:lpstr>II. Continuidad de Programas 2019-2023</vt:lpstr>
      <vt:lpstr>SERVICIOS CONSULARES Y DE ATENCIÓN  AL MIGRANTE</vt:lpstr>
      <vt:lpstr>Servicios de Política Exterior </vt:lpstr>
      <vt:lpstr>Impresión y entrega inmediata de pasaportes en los Estados Unidos de América, México y Canadá </vt:lpstr>
      <vt:lpstr>Ampliación de la red consular, Estados Unidos de América, México y Canadá</vt:lpstr>
      <vt:lpstr>Apertura de Embajadas en la República de Indonesia y ante el Reino de Tailandia </vt:lpstr>
      <vt:lpstr>Presentación de PowerPoint</vt:lpstr>
    </vt:vector>
  </TitlesOfParts>
  <Manager>You Exec (https://youexec.com?sr=kpipd)</Manager>
  <Company>You Exec (https://youexec.com?sr=kpipd)</Company>
  <LinksUpToDate>false</LinksUpToDate>
  <SharedDoc>false</SharedDoc>
  <HyperlinkBase>https://youexec.com?sr=kpipd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Myriam Adelaida Galvez García</cp:lastModifiedBy>
  <cp:revision>408</cp:revision>
  <cp:lastPrinted>2018-05-11T00:36:53Z</cp:lastPrinted>
  <dcterms:created xsi:type="dcterms:W3CDTF">2013-09-12T13:05:01Z</dcterms:created>
  <dcterms:modified xsi:type="dcterms:W3CDTF">2018-06-08T14:50:13Z</dcterms:modified>
  <cp:category>You Exec (https://youexec.com?sr=kpipd)</cp:category>
</cp:coreProperties>
</file>