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5" r:id="rId2"/>
    <p:sldId id="308" r:id="rId3"/>
    <p:sldId id="290" r:id="rId4"/>
    <p:sldId id="286" r:id="rId5"/>
    <p:sldId id="309" r:id="rId6"/>
    <p:sldId id="310" r:id="rId7"/>
    <p:sldId id="291" r:id="rId8"/>
    <p:sldId id="295" r:id="rId9"/>
    <p:sldId id="300" r:id="rId10"/>
    <p:sldId id="294" r:id="rId11"/>
    <p:sldId id="298" r:id="rId12"/>
    <p:sldId id="299" r:id="rId13"/>
    <p:sldId id="301" r:id="rId14"/>
    <p:sldId id="302" r:id="rId15"/>
    <p:sldId id="303" r:id="rId16"/>
    <p:sldId id="304" r:id="rId17"/>
    <p:sldId id="305" r:id="rId18"/>
    <p:sldId id="306" r:id="rId19"/>
    <p:sldId id="307" r:id="rId20"/>
    <p:sldId id="311" r:id="rId21"/>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F00"/>
    <a:srgbClr val="DEA400"/>
    <a:srgbClr val="CC9900"/>
    <a:srgbClr val="F66400"/>
    <a:srgbClr val="217EFB"/>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50000" autoAdjust="0"/>
  </p:normalViewPr>
  <p:slideViewPr>
    <p:cSldViewPr>
      <p:cViewPr>
        <p:scale>
          <a:sx n="75" d="100"/>
          <a:sy n="75" d="100"/>
        </p:scale>
        <p:origin x="-584" y="-9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Informe%20de%20Mesa%20T&#233;cnica%202019-202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Informe%20de%20Mesa%20T&#233;cnica%202019-2023.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D:\Laboral\Mesa%20tecnica%202019-2023\Mesa%20tecnica%202019-2023.%20Ley%20de%20Alimt.%20Escolar,%20Donaciones,%20Prestamos...xlsx" TargetMode="External"/><Relationship Id="rId3"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vert="horz"/>
          <a:lstStyle/>
          <a:p>
            <a:pPr>
              <a:defRPr/>
            </a:pPr>
            <a:r>
              <a:rPr lang="es-GT"/>
              <a:t>Comportamiento Presupuestario vigente por Tipo de Gasto</a:t>
            </a:r>
          </a:p>
          <a:p>
            <a:pPr>
              <a:defRPr/>
            </a:pPr>
            <a:r>
              <a:rPr lang="es-GT"/>
              <a:t>(En millones de Quetzales)</a:t>
            </a:r>
          </a:p>
        </c:rich>
      </c:tx>
      <c:layout/>
      <c:overlay val="0"/>
    </c:title>
    <c:autoTitleDeleted val="0"/>
    <c:plotArea>
      <c:layout>
        <c:manualLayout>
          <c:layoutTarget val="inner"/>
          <c:xMode val="edge"/>
          <c:yMode val="edge"/>
          <c:x val="0.156483267488857"/>
          <c:y val="0.187252628214514"/>
          <c:w val="0.552339892280988"/>
          <c:h val="0.68306653629904"/>
        </c:manualLayout>
      </c:layout>
      <c:barChart>
        <c:barDir val="col"/>
        <c:grouping val="stacked"/>
        <c:varyColors val="0"/>
        <c:ser>
          <c:idx val="0"/>
          <c:order val="0"/>
          <c:tx>
            <c:strRef>
              <c:f>Hoja3!$A$6</c:f>
              <c:strCache>
                <c:ptCount val="1"/>
                <c:pt idx="0">
                  <c:v>Funcionamiento</c:v>
                </c:pt>
              </c:strCache>
            </c:strRef>
          </c:tx>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Hoja3!$B$6:$E$6</c:f>
              <c:numCache>
                <c:formatCode>#,##0.00</c:formatCode>
                <c:ptCount val="4"/>
                <c:pt idx="0">
                  <c:v>814.6981706700007</c:v>
                </c:pt>
                <c:pt idx="1">
                  <c:v>936.61659756</c:v>
                </c:pt>
                <c:pt idx="2">
                  <c:v>1266.40841471</c:v>
                </c:pt>
                <c:pt idx="3">
                  <c:v>972.3479139999993</c:v>
                </c:pt>
              </c:numCache>
            </c:numRef>
          </c:val>
          <c:extLst xmlns:c16r2="http://schemas.microsoft.com/office/drawing/2015/06/chart">
            <c:ext xmlns:c16="http://schemas.microsoft.com/office/drawing/2014/chart" uri="{C3380CC4-5D6E-409C-BE32-E72D297353CC}">
              <c16:uniqueId val="{00000000-8EAC-4E44-B927-90662041FACB}"/>
            </c:ext>
          </c:extLst>
        </c:ser>
        <c:ser>
          <c:idx val="1"/>
          <c:order val="1"/>
          <c:tx>
            <c:strRef>
              <c:f>Hoja3!$A$7</c:f>
              <c:strCache>
                <c:ptCount val="1"/>
                <c:pt idx="0">
                  <c:v>Inversión</c:v>
                </c:pt>
              </c:strCache>
            </c:strRef>
          </c:tx>
          <c:invertIfNegative val="0"/>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Hoja3!$B$7:$E$7</c:f>
              <c:numCache>
                <c:formatCode>#,##0.00</c:formatCode>
                <c:ptCount val="4"/>
                <c:pt idx="0">
                  <c:v>55.29421738000001</c:v>
                </c:pt>
                <c:pt idx="1">
                  <c:v>99.46097704</c:v>
                </c:pt>
                <c:pt idx="2">
                  <c:v>212.08966611</c:v>
                </c:pt>
                <c:pt idx="3">
                  <c:v>232.95331</c:v>
                </c:pt>
              </c:numCache>
            </c:numRef>
          </c:val>
          <c:extLst xmlns:c16r2="http://schemas.microsoft.com/office/drawing/2015/06/chart">
            <c:ext xmlns:c16="http://schemas.microsoft.com/office/drawing/2014/chart" uri="{C3380CC4-5D6E-409C-BE32-E72D297353CC}">
              <c16:uniqueId val="{00000001-8EAC-4E44-B927-90662041FACB}"/>
            </c:ext>
          </c:extLst>
        </c:ser>
        <c:ser>
          <c:idx val="2"/>
          <c:order val="2"/>
          <c:tx>
            <c:strRef>
              <c:f>Hoja3!$A$8</c:f>
              <c:strCache>
                <c:ptCount val="1"/>
                <c:pt idx="0">
                  <c:v>Saldo no Devengado </c:v>
                </c:pt>
              </c:strCache>
            </c:strRef>
          </c:tx>
          <c:invertIfNegative val="0"/>
          <c:dLbls>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8EAC-4E44-B927-90662041FACB}"/>
                </c:ext>
              </c:extLst>
            </c:dLbl>
            <c:spPr>
              <a:noFill/>
              <a:ln>
                <a:noFill/>
              </a:ln>
              <a:effectLst/>
            </c:spPr>
            <c:txPr>
              <a:bodyPr rot="0" vert="horz"/>
              <a:lstStyle/>
              <a:p>
                <a:pPr>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Hoja3!$B$5:$E$5</c:f>
              <c:numCache>
                <c:formatCode>General</c:formatCode>
                <c:ptCount val="4"/>
                <c:pt idx="0">
                  <c:v>2015.0</c:v>
                </c:pt>
                <c:pt idx="1">
                  <c:v>2016.0</c:v>
                </c:pt>
                <c:pt idx="2">
                  <c:v>2017.0</c:v>
                </c:pt>
                <c:pt idx="3">
                  <c:v>2018.0</c:v>
                </c:pt>
              </c:numCache>
            </c:numRef>
          </c:cat>
          <c:val>
            <c:numRef>
              <c:f>Hoja3!$B$8:$E$8</c:f>
              <c:numCache>
                <c:formatCode>#,##0.00</c:formatCode>
                <c:ptCount val="4"/>
                <c:pt idx="0">
                  <c:v>543.4616689499996</c:v>
                </c:pt>
                <c:pt idx="1">
                  <c:v>215.8105974</c:v>
                </c:pt>
                <c:pt idx="2">
                  <c:v>116.30314318</c:v>
                </c:pt>
                <c:pt idx="3">
                  <c:v>0.0</c:v>
                </c:pt>
              </c:numCache>
            </c:numRef>
          </c:val>
          <c:extLst xmlns:c16r2="http://schemas.microsoft.com/office/drawing/2015/06/chart">
            <c:ext xmlns:c16="http://schemas.microsoft.com/office/drawing/2014/chart" uri="{C3380CC4-5D6E-409C-BE32-E72D297353CC}">
              <c16:uniqueId val="{00000003-8EAC-4E44-B927-90662041FACB}"/>
            </c:ext>
          </c:extLst>
        </c:ser>
        <c:dLbls>
          <c:showLegendKey val="0"/>
          <c:showVal val="0"/>
          <c:showCatName val="0"/>
          <c:showSerName val="0"/>
          <c:showPercent val="0"/>
          <c:showBubbleSize val="0"/>
        </c:dLbls>
        <c:gapWidth val="34"/>
        <c:overlap val="100"/>
        <c:axId val="445765320"/>
        <c:axId val="445770936"/>
      </c:barChart>
      <c:catAx>
        <c:axId val="445765320"/>
        <c:scaling>
          <c:orientation val="minMax"/>
        </c:scaling>
        <c:delete val="0"/>
        <c:axPos val="b"/>
        <c:title>
          <c:tx>
            <c:rich>
              <a:bodyPr rot="0" vert="horz"/>
              <a:lstStyle/>
              <a:p>
                <a:pPr>
                  <a:defRPr/>
                </a:pPr>
                <a:r>
                  <a:rPr lang="en-US"/>
                  <a:t>Años</a:t>
                </a:r>
              </a:p>
            </c:rich>
          </c:tx>
          <c:layout/>
          <c:overlay val="0"/>
        </c:title>
        <c:numFmt formatCode="General" sourceLinked="1"/>
        <c:majorTickMark val="none"/>
        <c:minorTickMark val="none"/>
        <c:tickLblPos val="nextTo"/>
        <c:txPr>
          <a:bodyPr rot="-60000000" vert="horz"/>
          <a:lstStyle/>
          <a:p>
            <a:pPr>
              <a:defRPr/>
            </a:pPr>
            <a:endParaRPr lang="en-US"/>
          </a:p>
        </c:txPr>
        <c:crossAx val="445770936"/>
        <c:crosses val="autoZero"/>
        <c:auto val="1"/>
        <c:lblAlgn val="ctr"/>
        <c:lblOffset val="100"/>
        <c:noMultiLvlLbl val="0"/>
      </c:catAx>
      <c:valAx>
        <c:axId val="445770936"/>
        <c:scaling>
          <c:orientation val="minMax"/>
        </c:scaling>
        <c:delete val="0"/>
        <c:axPos val="l"/>
        <c:majorGridlines/>
        <c:title>
          <c:tx>
            <c:rich>
              <a:bodyPr rot="-5400000" vert="horz"/>
              <a:lstStyle/>
              <a:p>
                <a:pPr>
                  <a:defRPr/>
                </a:pPr>
                <a:r>
                  <a:rPr lang="en-US"/>
                  <a:t>Millones de Q</a:t>
                </a:r>
              </a:p>
            </c:rich>
          </c:tx>
          <c:layout>
            <c:manualLayout>
              <c:xMode val="edge"/>
              <c:yMode val="edge"/>
              <c:x val="0.010427698485151"/>
              <c:y val="0.405542455034271"/>
            </c:manualLayout>
          </c:layout>
          <c:overlay val="0"/>
        </c:title>
        <c:numFmt formatCode="#,##0" sourceLinked="0"/>
        <c:majorTickMark val="none"/>
        <c:minorTickMark val="none"/>
        <c:tickLblPos val="nextTo"/>
        <c:txPr>
          <a:bodyPr rot="-60000000" vert="horz"/>
          <a:lstStyle/>
          <a:p>
            <a:pPr>
              <a:defRPr/>
            </a:pPr>
            <a:endParaRPr lang="en-US"/>
          </a:p>
        </c:txPr>
        <c:crossAx val="445765320"/>
        <c:crosses val="autoZero"/>
        <c:crossBetween val="between"/>
      </c:valAx>
    </c:plotArea>
    <c:legend>
      <c:legendPos val="r"/>
      <c:layout>
        <c:manualLayout>
          <c:xMode val="edge"/>
          <c:yMode val="edge"/>
          <c:x val="0.723824978522495"/>
          <c:y val="0.320813406969257"/>
          <c:w val="0.264011618125323"/>
          <c:h val="0.374207625462927"/>
        </c:manualLayout>
      </c:layout>
      <c:overlay val="0"/>
      <c:txPr>
        <a:bodyPr rot="0" vert="horz"/>
        <a:lstStyle/>
        <a:p>
          <a:pPr>
            <a:defRPr/>
          </a:pPr>
          <a:endParaRPr lang="en-US"/>
        </a:p>
      </c:txPr>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GT"/>
              <a:t>Ejecución Presupuestaria por Programa y Saldo no Devengado</a:t>
            </a:r>
          </a:p>
        </c:rich>
      </c:tx>
      <c:layout/>
      <c:overlay val="0"/>
    </c:title>
    <c:autoTitleDeleted val="0"/>
    <c:plotArea>
      <c:layout>
        <c:manualLayout>
          <c:layoutTarget val="inner"/>
          <c:xMode val="edge"/>
          <c:yMode val="edge"/>
          <c:x val="0.130177571451777"/>
          <c:y val="0.0871326164874552"/>
          <c:w val="0.656564159121803"/>
          <c:h val="0.750597747862162"/>
        </c:manualLayout>
      </c:layout>
      <c:barChart>
        <c:barDir val="col"/>
        <c:grouping val="stacked"/>
        <c:varyColors val="0"/>
        <c:ser>
          <c:idx val="0"/>
          <c:order val="0"/>
          <c:tx>
            <c:strRef>
              <c:f>Hoja1!$B$11</c:f>
              <c:strCache>
                <c:ptCount val="1"/>
                <c:pt idx="0">
                  <c:v>Programa 01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Hoja1!$C$11:$F$11</c:f>
              <c:numCache>
                <c:formatCode>#,##0.00</c:formatCode>
                <c:ptCount val="4"/>
                <c:pt idx="0">
                  <c:v>1.0995228154E8</c:v>
                </c:pt>
                <c:pt idx="1">
                  <c:v>1.6553661633E8</c:v>
                </c:pt>
                <c:pt idx="2">
                  <c:v>1.5986324825E8</c:v>
                </c:pt>
                <c:pt idx="3">
                  <c:v>2.0830735E8</c:v>
                </c:pt>
              </c:numCache>
            </c:numRef>
          </c:val>
          <c:extLst xmlns:c16r2="http://schemas.microsoft.com/office/drawing/2015/06/chart">
            <c:ext xmlns:c16="http://schemas.microsoft.com/office/drawing/2014/chart" uri="{C3380CC4-5D6E-409C-BE32-E72D297353CC}">
              <c16:uniqueId val="{00000000-D519-4B3C-9888-3D01E8F98648}"/>
            </c:ext>
          </c:extLst>
        </c:ser>
        <c:ser>
          <c:idx val="1"/>
          <c:order val="1"/>
          <c:tx>
            <c:strRef>
              <c:f>Hoja1!$B$12</c:f>
              <c:strCache>
                <c:ptCount val="1"/>
                <c:pt idx="0">
                  <c:v>Programa 03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Hoja1!$C$12:$F$12</c:f>
              <c:numCache>
                <c:formatCode>General</c:formatCode>
                <c:ptCount val="4"/>
                <c:pt idx="0" formatCode="#,##0.00">
                  <c:v>2.403405466E7</c:v>
                </c:pt>
              </c:numCache>
            </c:numRef>
          </c:val>
          <c:extLst xmlns:c16r2="http://schemas.microsoft.com/office/drawing/2015/06/chart">
            <c:ext xmlns:c16="http://schemas.microsoft.com/office/drawing/2014/chart" uri="{C3380CC4-5D6E-409C-BE32-E72D297353CC}">
              <c16:uniqueId val="{00000001-D519-4B3C-9888-3D01E8F98648}"/>
            </c:ext>
          </c:extLst>
        </c:ser>
        <c:ser>
          <c:idx val="2"/>
          <c:order val="2"/>
          <c:tx>
            <c:strRef>
              <c:f>Hoja1!$B$13</c:f>
              <c:strCache>
                <c:ptCount val="1"/>
                <c:pt idx="0">
                  <c:v>Programa 11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Hoja1!$C$13:$F$13</c:f>
              <c:numCache>
                <c:formatCode>#,##0.00</c:formatCode>
                <c:ptCount val="4"/>
                <c:pt idx="0">
                  <c:v>1.8692166427E8</c:v>
                </c:pt>
                <c:pt idx="1">
                  <c:v>4.6492970529E8</c:v>
                </c:pt>
                <c:pt idx="2">
                  <c:v>8.0505514517E8</c:v>
                </c:pt>
                <c:pt idx="3">
                  <c:v>4.06523498E8</c:v>
                </c:pt>
              </c:numCache>
            </c:numRef>
          </c:val>
          <c:extLst xmlns:c16r2="http://schemas.microsoft.com/office/drawing/2015/06/chart">
            <c:ext xmlns:c16="http://schemas.microsoft.com/office/drawing/2014/chart" uri="{C3380CC4-5D6E-409C-BE32-E72D297353CC}">
              <c16:uniqueId val="{00000002-D519-4B3C-9888-3D01E8F98648}"/>
            </c:ext>
          </c:extLst>
        </c:ser>
        <c:ser>
          <c:idx val="3"/>
          <c:order val="3"/>
          <c:tx>
            <c:strRef>
              <c:f>Hoja1!$B$14</c:f>
              <c:strCache>
                <c:ptCount val="1"/>
                <c:pt idx="0">
                  <c:v>Programa 12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Hoja1!$C$14:$F$14</c:f>
              <c:numCache>
                <c:formatCode>#,##0.00</c:formatCode>
                <c:ptCount val="4"/>
                <c:pt idx="0">
                  <c:v>1.8457536667E8</c:v>
                </c:pt>
                <c:pt idx="1">
                  <c:v>3.05727165E7</c:v>
                </c:pt>
                <c:pt idx="2">
                  <c:v>3.974525965E7</c:v>
                </c:pt>
                <c:pt idx="3">
                  <c:v>3.7874236E7</c:v>
                </c:pt>
              </c:numCache>
            </c:numRef>
          </c:val>
          <c:extLst xmlns:c16r2="http://schemas.microsoft.com/office/drawing/2015/06/chart">
            <c:ext xmlns:c16="http://schemas.microsoft.com/office/drawing/2014/chart" uri="{C3380CC4-5D6E-409C-BE32-E72D297353CC}">
              <c16:uniqueId val="{00000003-D519-4B3C-9888-3D01E8F98648}"/>
            </c:ext>
          </c:extLst>
        </c:ser>
        <c:ser>
          <c:idx val="4"/>
          <c:order val="4"/>
          <c:tx>
            <c:strRef>
              <c:f>Hoja1!$B$15</c:f>
              <c:strCache>
                <c:ptCount val="1"/>
                <c:pt idx="0">
                  <c:v>Programa 13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Hoja1!$C$15:$F$15</c:f>
              <c:numCache>
                <c:formatCode>#,##0.00</c:formatCode>
                <c:ptCount val="4"/>
                <c:pt idx="0">
                  <c:v>6.014193147E7</c:v>
                </c:pt>
                <c:pt idx="1">
                  <c:v>1.2263836027E8</c:v>
                </c:pt>
                <c:pt idx="2">
                  <c:v>2.0470643245E8</c:v>
                </c:pt>
                <c:pt idx="3">
                  <c:v>2.66137573E8</c:v>
                </c:pt>
              </c:numCache>
            </c:numRef>
          </c:val>
          <c:extLst xmlns:c16r2="http://schemas.microsoft.com/office/drawing/2015/06/chart">
            <c:ext xmlns:c16="http://schemas.microsoft.com/office/drawing/2014/chart" uri="{C3380CC4-5D6E-409C-BE32-E72D297353CC}">
              <c16:uniqueId val="{00000004-D519-4B3C-9888-3D01E8F98648}"/>
            </c:ext>
          </c:extLst>
        </c:ser>
        <c:ser>
          <c:idx val="5"/>
          <c:order val="5"/>
          <c:tx>
            <c:strRef>
              <c:f>Hoja1!$B$16</c:f>
              <c:strCache>
                <c:ptCount val="1"/>
                <c:pt idx="0">
                  <c:v>Programa 14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Hoja1!$C$16:$F$16</c:f>
              <c:numCache>
                <c:formatCode>General</c:formatCode>
                <c:ptCount val="4"/>
                <c:pt idx="0" formatCode="#,##0.00">
                  <c:v>6.119570264E7</c:v>
                </c:pt>
              </c:numCache>
            </c:numRef>
          </c:val>
          <c:extLst xmlns:c16r2="http://schemas.microsoft.com/office/drawing/2015/06/chart">
            <c:ext xmlns:c16="http://schemas.microsoft.com/office/drawing/2014/chart" uri="{C3380CC4-5D6E-409C-BE32-E72D297353CC}">
              <c16:uniqueId val="{00000005-D519-4B3C-9888-3D01E8F98648}"/>
            </c:ext>
          </c:extLst>
        </c:ser>
        <c:ser>
          <c:idx val="6"/>
          <c:order val="6"/>
          <c:tx>
            <c:strRef>
              <c:f>Hoja1!$B$17</c:f>
              <c:strCache>
                <c:ptCount val="1"/>
                <c:pt idx="0">
                  <c:v>Programa 15 </c:v>
                </c:pt>
              </c:strCache>
            </c:strRef>
          </c:tx>
          <c:invertIfNegative val="0"/>
          <c:dLbls>
            <c:dLbl>
              <c:idx val="0"/>
              <c:layout>
                <c:manualLayout>
                  <c:x val="-3.98113388654699E-17"/>
                  <c:y val="-0.0100502512562815"/>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6-D519-4B3C-9888-3D01E8F98648}"/>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Hoja1!$C$17:$F$17</c:f>
              <c:numCache>
                <c:formatCode>General</c:formatCode>
                <c:ptCount val="4"/>
                <c:pt idx="0" formatCode="#,##0.00">
                  <c:v>3.232460306E7</c:v>
                </c:pt>
              </c:numCache>
            </c:numRef>
          </c:val>
          <c:extLst xmlns:c16r2="http://schemas.microsoft.com/office/drawing/2015/06/chart">
            <c:ext xmlns:c16="http://schemas.microsoft.com/office/drawing/2014/chart" uri="{C3380CC4-5D6E-409C-BE32-E72D297353CC}">
              <c16:uniqueId val="{00000007-D519-4B3C-9888-3D01E8F98648}"/>
            </c:ext>
          </c:extLst>
        </c:ser>
        <c:ser>
          <c:idx val="7"/>
          <c:order val="7"/>
          <c:tx>
            <c:strRef>
              <c:f>Hoja1!$B$18</c:f>
              <c:strCache>
                <c:ptCount val="1"/>
                <c:pt idx="0">
                  <c:v>Programa 99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Hoja1!$C$18:$F$18</c:f>
              <c:numCache>
                <c:formatCode>#,##0.00</c:formatCode>
                <c:ptCount val="4"/>
                <c:pt idx="0">
                  <c:v>2.1084678374E8</c:v>
                </c:pt>
                <c:pt idx="1">
                  <c:v>2.5240017621E8</c:v>
                </c:pt>
                <c:pt idx="2">
                  <c:v>2.691279953E8</c:v>
                </c:pt>
                <c:pt idx="3">
                  <c:v>2.86458567E8</c:v>
                </c:pt>
              </c:numCache>
            </c:numRef>
          </c:val>
          <c:extLst xmlns:c16r2="http://schemas.microsoft.com/office/drawing/2015/06/chart">
            <c:ext xmlns:c16="http://schemas.microsoft.com/office/drawing/2014/chart" uri="{C3380CC4-5D6E-409C-BE32-E72D297353CC}">
              <c16:uniqueId val="{00000008-D519-4B3C-9888-3D01E8F98648}"/>
            </c:ext>
          </c:extLst>
        </c:ser>
        <c:ser>
          <c:idx val="8"/>
          <c:order val="8"/>
          <c:tx>
            <c:strRef>
              <c:f>Hoja1!$B$19</c:f>
              <c:strCache>
                <c:ptCount val="1"/>
                <c:pt idx="0">
                  <c:v>Saldo no Devengado </c:v>
                </c:pt>
              </c:strCache>
            </c:strRef>
          </c:tx>
          <c:invertIfNegative val="0"/>
          <c:dLbls>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D519-4B3C-9888-3D01E8F98648}"/>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Hoja1!$C$10:$K$10</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Hoja1!$C$19:$F$19</c:f>
              <c:numCache>
                <c:formatCode>#,##0.00</c:formatCode>
                <c:ptCount val="4"/>
                <c:pt idx="0">
                  <c:v>5.4346166895E8</c:v>
                </c:pt>
                <c:pt idx="1">
                  <c:v>2.158105974E8</c:v>
                </c:pt>
                <c:pt idx="2">
                  <c:v>1.1630314318E8</c:v>
                </c:pt>
                <c:pt idx="3" formatCode="General">
                  <c:v>0.0</c:v>
                </c:pt>
              </c:numCache>
            </c:numRef>
          </c:val>
          <c:extLst xmlns:c16r2="http://schemas.microsoft.com/office/drawing/2015/06/chart">
            <c:ext xmlns:c16="http://schemas.microsoft.com/office/drawing/2014/chart" uri="{C3380CC4-5D6E-409C-BE32-E72D297353CC}">
              <c16:uniqueId val="{0000000A-D519-4B3C-9888-3D01E8F98648}"/>
            </c:ext>
          </c:extLst>
        </c:ser>
        <c:dLbls>
          <c:showLegendKey val="0"/>
          <c:showVal val="0"/>
          <c:showCatName val="0"/>
          <c:showSerName val="0"/>
          <c:showPercent val="0"/>
          <c:showBubbleSize val="0"/>
        </c:dLbls>
        <c:gapWidth val="55"/>
        <c:overlap val="100"/>
        <c:axId val="446238536"/>
        <c:axId val="446244008"/>
      </c:barChart>
      <c:catAx>
        <c:axId val="446238536"/>
        <c:scaling>
          <c:orientation val="minMax"/>
        </c:scaling>
        <c:delete val="0"/>
        <c:axPos val="b"/>
        <c:title>
          <c:tx>
            <c:rich>
              <a:bodyPr/>
              <a:lstStyle/>
              <a:p>
                <a:pPr>
                  <a:defRPr/>
                </a:pPr>
                <a:r>
                  <a:rPr lang="en-US"/>
                  <a:t>Años</a:t>
                </a:r>
              </a:p>
            </c:rich>
          </c:tx>
          <c:layout/>
          <c:overlay val="0"/>
        </c:title>
        <c:numFmt formatCode="General" sourceLinked="1"/>
        <c:majorTickMark val="none"/>
        <c:minorTickMark val="none"/>
        <c:tickLblPos val="nextTo"/>
        <c:crossAx val="446244008"/>
        <c:crosses val="autoZero"/>
        <c:auto val="1"/>
        <c:lblAlgn val="ctr"/>
        <c:lblOffset val="100"/>
        <c:noMultiLvlLbl val="0"/>
      </c:catAx>
      <c:valAx>
        <c:axId val="446244008"/>
        <c:scaling>
          <c:orientation val="minMax"/>
        </c:scaling>
        <c:delete val="0"/>
        <c:axPos val="l"/>
        <c:majorGridlines/>
        <c:title>
          <c:tx>
            <c:rich>
              <a:bodyPr/>
              <a:lstStyle/>
              <a:p>
                <a:pPr>
                  <a:defRPr/>
                </a:pPr>
                <a:r>
                  <a:rPr lang="es-GT"/>
                  <a:t>Millones de Q</a:t>
                </a:r>
              </a:p>
            </c:rich>
          </c:tx>
          <c:layout>
            <c:manualLayout>
              <c:xMode val="edge"/>
              <c:yMode val="edge"/>
              <c:x val="0.00819559161984626"/>
              <c:y val="0.410010554591217"/>
            </c:manualLayout>
          </c:layout>
          <c:overlay val="0"/>
        </c:title>
        <c:numFmt formatCode="0" sourceLinked="0"/>
        <c:majorTickMark val="none"/>
        <c:minorTickMark val="none"/>
        <c:tickLblPos val="nextTo"/>
        <c:crossAx val="446238536"/>
        <c:crosses val="autoZero"/>
        <c:crossBetween val="between"/>
        <c:dispUnits>
          <c:builtInUnit val="millions"/>
        </c:dispUnits>
      </c:valAx>
    </c:plotArea>
    <c:legend>
      <c:legendPos val="r"/>
      <c:layout/>
      <c:overlay val="0"/>
    </c:legend>
    <c:plotVisOnly val="1"/>
    <c:dispBlanksAs val="gap"/>
    <c:showDLblsOverMax val="0"/>
  </c:chart>
  <c:txPr>
    <a:bodyPr/>
    <a:lstStyle/>
    <a:p>
      <a:pPr>
        <a:defRPr sz="105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GT"/>
              <a:t>Continuidad de programas</a:t>
            </a:r>
          </a:p>
          <a:p>
            <a:pPr>
              <a:defRPr/>
            </a:pPr>
            <a:r>
              <a:rPr lang="es-GT"/>
              <a:t>(En millones de Quetzales)</a:t>
            </a:r>
          </a:p>
        </c:rich>
      </c:tx>
      <c:layout/>
      <c:overlay val="0"/>
    </c:title>
    <c:autoTitleDeleted val="0"/>
    <c:plotArea>
      <c:layout/>
      <c:barChart>
        <c:barDir val="col"/>
        <c:grouping val="stacked"/>
        <c:varyColors val="0"/>
        <c:ser>
          <c:idx val="0"/>
          <c:order val="0"/>
          <c:tx>
            <c:strRef>
              <c:f>Hoja1!$B$11</c:f>
              <c:strCache>
                <c:ptCount val="1"/>
                <c:pt idx="0">
                  <c:v>Programa 01 -DEV-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Hoja1!$C$11:$K$11</c:f>
              <c:numCache>
                <c:formatCode>#,##0.00</c:formatCode>
                <c:ptCount val="9"/>
                <c:pt idx="0">
                  <c:v>1.0995228154E8</c:v>
                </c:pt>
                <c:pt idx="1">
                  <c:v>1.6553661633E8</c:v>
                </c:pt>
                <c:pt idx="2">
                  <c:v>1.5986324825E8</c:v>
                </c:pt>
                <c:pt idx="3">
                  <c:v>2.0830735E8</c:v>
                </c:pt>
                <c:pt idx="4" formatCode="_(* #,##0.00_);_(* \(#,##0.00\);_(* &quot;-&quot;??_);_(@_)">
                  <c:v>1.8847764E8</c:v>
                </c:pt>
                <c:pt idx="5" formatCode="_(* #,##0.00_);_(* \(#,##0.00\);_(* &quot;-&quot;??_);_(@_)">
                  <c:v>2.22399111E8</c:v>
                </c:pt>
                <c:pt idx="6" formatCode="_(* #,##0.00_);_(* \(#,##0.00\);_(* &quot;-&quot;??_);_(@_)">
                  <c:v>2.2239911E8</c:v>
                </c:pt>
                <c:pt idx="7" formatCode="_(* #,##0.00_);_(* \(#,##0.00\);_(* &quot;-&quot;??_);_(@_)">
                  <c:v>2.22399111E8</c:v>
                </c:pt>
                <c:pt idx="8" formatCode="_(* #,##0.00_);_(* \(#,##0.00\);_(* &quot;-&quot;??_);_(@_)">
                  <c:v>2.22399111E8</c:v>
                </c:pt>
              </c:numCache>
            </c:numRef>
          </c:val>
          <c:extLst xmlns:c16r2="http://schemas.microsoft.com/office/drawing/2015/06/chart">
            <c:ext xmlns:c16="http://schemas.microsoft.com/office/drawing/2014/chart" uri="{C3380CC4-5D6E-409C-BE32-E72D297353CC}">
              <c16:uniqueId val="{00000000-51E3-4225-9A27-EE85AF3E4B93}"/>
            </c:ext>
          </c:extLst>
        </c:ser>
        <c:ser>
          <c:idx val="1"/>
          <c:order val="1"/>
          <c:tx>
            <c:strRef>
              <c:f>Hoja1!$B$12</c:f>
              <c:strCache>
                <c:ptCount val="1"/>
                <c:pt idx="0">
                  <c:v>Programa 03 -DEV-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Hoja1!$C$12:$K$12</c:f>
              <c:numCache>
                <c:formatCode>General</c:formatCode>
                <c:ptCount val="9"/>
                <c:pt idx="0" formatCode="#,##0.00">
                  <c:v>2.403405466E7</c:v>
                </c:pt>
              </c:numCache>
            </c:numRef>
          </c:val>
          <c:extLst xmlns:c16r2="http://schemas.microsoft.com/office/drawing/2015/06/chart">
            <c:ext xmlns:c16="http://schemas.microsoft.com/office/drawing/2014/chart" uri="{C3380CC4-5D6E-409C-BE32-E72D297353CC}">
              <c16:uniqueId val="{00000001-51E3-4225-9A27-EE85AF3E4B93}"/>
            </c:ext>
          </c:extLst>
        </c:ser>
        <c:ser>
          <c:idx val="2"/>
          <c:order val="2"/>
          <c:tx>
            <c:strRef>
              <c:f>Hoja1!$B$13</c:f>
              <c:strCache>
                <c:ptCount val="1"/>
                <c:pt idx="0">
                  <c:v>Programa 11 -DEV-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Hoja1!$C$13:$K$13</c:f>
              <c:numCache>
                <c:formatCode>#,##0.00</c:formatCode>
                <c:ptCount val="9"/>
                <c:pt idx="0">
                  <c:v>1.8692166427E8</c:v>
                </c:pt>
                <c:pt idx="1">
                  <c:v>4.6492970529E8</c:v>
                </c:pt>
                <c:pt idx="2">
                  <c:v>8.0505514517E8</c:v>
                </c:pt>
                <c:pt idx="3">
                  <c:v>4.06523498E8</c:v>
                </c:pt>
                <c:pt idx="4" formatCode="_(* #,##0.00_);_(* \(#,##0.00\);_(* &quot;-&quot;??_);_(@_)">
                  <c:v>1.301006355E9</c:v>
                </c:pt>
                <c:pt idx="5" formatCode="_(* #,##0.00_);_(* \(#,##0.00\);_(* &quot;-&quot;??_);_(@_)">
                  <c:v>1.327915395E9</c:v>
                </c:pt>
                <c:pt idx="6" formatCode="_(* #,##0.00_);_(* \(#,##0.00\);_(* &quot;-&quot;??_);_(@_)">
                  <c:v>1.35967927E9</c:v>
                </c:pt>
                <c:pt idx="7" formatCode="_(* #,##0.00_);_(* \(#,##0.00\);_(* &quot;-&quot;??_);_(@_)">
                  <c:v>1.392754234E9</c:v>
                </c:pt>
                <c:pt idx="8" formatCode="_(* #,##0.00_);_(* \(#,##0.00\);_(* &quot;-&quot;??_);_(@_)">
                  <c:v>1.428561892E9</c:v>
                </c:pt>
              </c:numCache>
            </c:numRef>
          </c:val>
          <c:extLst xmlns:c16r2="http://schemas.microsoft.com/office/drawing/2015/06/chart">
            <c:ext xmlns:c16="http://schemas.microsoft.com/office/drawing/2014/chart" uri="{C3380CC4-5D6E-409C-BE32-E72D297353CC}">
              <c16:uniqueId val="{00000002-51E3-4225-9A27-EE85AF3E4B93}"/>
            </c:ext>
          </c:extLst>
        </c:ser>
        <c:ser>
          <c:idx val="3"/>
          <c:order val="3"/>
          <c:tx>
            <c:strRef>
              <c:f>Hoja1!$B$14</c:f>
              <c:strCache>
                <c:ptCount val="1"/>
                <c:pt idx="0">
                  <c:v>Programa 12 -DEV-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Hoja1!$C$14:$K$14</c:f>
              <c:numCache>
                <c:formatCode>#,##0.00</c:formatCode>
                <c:ptCount val="9"/>
                <c:pt idx="0">
                  <c:v>1.8457536667E8</c:v>
                </c:pt>
                <c:pt idx="1">
                  <c:v>3.05727165E7</c:v>
                </c:pt>
                <c:pt idx="2">
                  <c:v>3.974525965E7</c:v>
                </c:pt>
                <c:pt idx="3">
                  <c:v>3.7874236E7</c:v>
                </c:pt>
                <c:pt idx="4" formatCode="_(* #,##0.00_);_(* \(#,##0.00\);_(* &quot;-&quot;??_);_(@_)">
                  <c:v>8.6852441E7</c:v>
                </c:pt>
                <c:pt idx="5" formatCode="_(* #,##0.00_);_(* \(#,##0.00\);_(* &quot;-&quot;??_);_(@_)">
                  <c:v>9.2947866E7</c:v>
                </c:pt>
                <c:pt idx="6" formatCode="_(* #,##0.00_);_(* \(#,##0.00\);_(* &quot;-&quot;??_);_(@_)">
                  <c:v>9.4847369E7</c:v>
                </c:pt>
                <c:pt idx="7" formatCode="_(* #,##0.00_);_(* \(#,##0.00\);_(* &quot;-&quot;??_);_(@_)">
                  <c:v>9.6505189E7</c:v>
                </c:pt>
                <c:pt idx="8" formatCode="_(* #,##0.00_);_(* \(#,##0.00\);_(* &quot;-&quot;??_);_(@_)">
                  <c:v>9.8143176E7</c:v>
                </c:pt>
              </c:numCache>
            </c:numRef>
          </c:val>
          <c:extLst xmlns:c16r2="http://schemas.microsoft.com/office/drawing/2015/06/chart">
            <c:ext xmlns:c16="http://schemas.microsoft.com/office/drawing/2014/chart" uri="{C3380CC4-5D6E-409C-BE32-E72D297353CC}">
              <c16:uniqueId val="{00000003-51E3-4225-9A27-EE85AF3E4B93}"/>
            </c:ext>
          </c:extLst>
        </c:ser>
        <c:ser>
          <c:idx val="4"/>
          <c:order val="4"/>
          <c:tx>
            <c:strRef>
              <c:f>Hoja1!$B$15</c:f>
              <c:strCache>
                <c:ptCount val="1"/>
                <c:pt idx="0">
                  <c:v>Programa 13 -DEV-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Hoja1!$C$15:$K$15</c:f>
              <c:numCache>
                <c:formatCode>#,##0.00</c:formatCode>
                <c:ptCount val="9"/>
                <c:pt idx="0">
                  <c:v>6.014193147E7</c:v>
                </c:pt>
                <c:pt idx="1">
                  <c:v>1.2263836027E8</c:v>
                </c:pt>
                <c:pt idx="2">
                  <c:v>2.0470643245E8</c:v>
                </c:pt>
                <c:pt idx="3">
                  <c:v>2.66137573E8</c:v>
                </c:pt>
                <c:pt idx="4" formatCode="_(* #,##0.00_);_(* \(#,##0.00\);_(* &quot;-&quot;??_);_(@_)">
                  <c:v>3.88445389E8</c:v>
                </c:pt>
                <c:pt idx="5" formatCode="_(* #,##0.00_);_(* \(#,##0.00\);_(* &quot;-&quot;??_);_(@_)">
                  <c:v>4.02086194E8</c:v>
                </c:pt>
                <c:pt idx="6" formatCode="_(* #,##0.00_);_(* \(#,##0.00\);_(* &quot;-&quot;??_);_(@_)">
                  <c:v>4.47216704E8</c:v>
                </c:pt>
                <c:pt idx="7" formatCode="_(* #,##0.00_);_(* \(#,##0.00\);_(* &quot;-&quot;??_);_(@_)">
                  <c:v>4.25297287E8</c:v>
                </c:pt>
                <c:pt idx="8" formatCode="_(* #,##0.00_);_(* \(#,##0.00\);_(* &quot;-&quot;??_);_(@_)">
                  <c:v>4.46466742E8</c:v>
                </c:pt>
              </c:numCache>
            </c:numRef>
          </c:val>
          <c:extLst xmlns:c16r2="http://schemas.microsoft.com/office/drawing/2015/06/chart">
            <c:ext xmlns:c16="http://schemas.microsoft.com/office/drawing/2014/chart" uri="{C3380CC4-5D6E-409C-BE32-E72D297353CC}">
              <c16:uniqueId val="{00000004-51E3-4225-9A27-EE85AF3E4B93}"/>
            </c:ext>
          </c:extLst>
        </c:ser>
        <c:ser>
          <c:idx val="5"/>
          <c:order val="5"/>
          <c:tx>
            <c:strRef>
              <c:f>Hoja1!$B$16</c:f>
              <c:strCache>
                <c:ptCount val="1"/>
                <c:pt idx="0">
                  <c:v>Programa 14 -DEV-</c:v>
                </c:pt>
              </c:strCache>
            </c:strRef>
          </c:tx>
          <c:spPr>
            <a:solidFill>
              <a:srgbClr val="FFFF00"/>
            </a:soli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Hoja1!$C$16:$K$16</c:f>
              <c:numCache>
                <c:formatCode>General</c:formatCode>
                <c:ptCount val="9"/>
                <c:pt idx="0" formatCode="#,##0.00">
                  <c:v>6.119570264E7</c:v>
                </c:pt>
                <c:pt idx="4" formatCode="_(* #,##0.00_);_(* \(#,##0.00\);_(* &quot;-&quot;??_);_(@_)">
                  <c:v>8.0E6</c:v>
                </c:pt>
                <c:pt idx="5" formatCode="_(* #,##0.00_);_(* \(#,##0.00\);_(* &quot;-&quot;??_);_(@_)">
                  <c:v>8.399998E6</c:v>
                </c:pt>
                <c:pt idx="6" formatCode="_(* #,##0.00_);_(* \(#,##0.00\);_(* &quot;-&quot;??_);_(@_)">
                  <c:v>8.81999E6</c:v>
                </c:pt>
                <c:pt idx="7" formatCode="_(* #,##0.00_);_(* \(#,##0.00\);_(* &quot;-&quot;??_);_(@_)">
                  <c:v>8.81999E6</c:v>
                </c:pt>
                <c:pt idx="8" formatCode="_(* #,##0.00_);_(* \(#,##0.00\);_(* &quot;-&quot;??_);_(@_)">
                  <c:v>8.81999E6</c:v>
                </c:pt>
              </c:numCache>
            </c:numRef>
          </c:val>
          <c:extLst xmlns:c16r2="http://schemas.microsoft.com/office/drawing/2015/06/chart">
            <c:ext xmlns:c16="http://schemas.microsoft.com/office/drawing/2014/chart" uri="{C3380CC4-5D6E-409C-BE32-E72D297353CC}">
              <c16:uniqueId val="{00000005-51E3-4225-9A27-EE85AF3E4B93}"/>
            </c:ext>
          </c:extLst>
        </c:ser>
        <c:ser>
          <c:idx val="6"/>
          <c:order val="6"/>
          <c:tx>
            <c:strRef>
              <c:f>Hoja1!$B$17</c:f>
              <c:strCache>
                <c:ptCount val="1"/>
                <c:pt idx="0">
                  <c:v>Programa 15 -DEV-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Hoja1!$C$17:$F$17</c:f>
              <c:numCache>
                <c:formatCode>General</c:formatCode>
                <c:ptCount val="4"/>
                <c:pt idx="0" formatCode="#,##0.00">
                  <c:v>3.232460306E7</c:v>
                </c:pt>
              </c:numCache>
            </c:numRef>
          </c:val>
          <c:extLst xmlns:c16r2="http://schemas.microsoft.com/office/drawing/2015/06/chart">
            <c:ext xmlns:c16="http://schemas.microsoft.com/office/drawing/2014/chart" uri="{C3380CC4-5D6E-409C-BE32-E72D297353CC}">
              <c16:uniqueId val="{00000006-51E3-4225-9A27-EE85AF3E4B93}"/>
            </c:ext>
          </c:extLst>
        </c:ser>
        <c:ser>
          <c:idx val="7"/>
          <c:order val="7"/>
          <c:tx>
            <c:strRef>
              <c:f>Hoja1!$B$18</c:f>
              <c:strCache>
                <c:ptCount val="1"/>
                <c:pt idx="0">
                  <c:v>Programa 99 -DEV-</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Hoja1!$C$18:$K$18</c:f>
              <c:numCache>
                <c:formatCode>#,##0.00</c:formatCode>
                <c:ptCount val="9"/>
                <c:pt idx="0">
                  <c:v>2.1084678374E8</c:v>
                </c:pt>
                <c:pt idx="1">
                  <c:v>2.5240017621E8</c:v>
                </c:pt>
                <c:pt idx="2">
                  <c:v>2.691279953E8</c:v>
                </c:pt>
                <c:pt idx="3">
                  <c:v>2.86458567E8</c:v>
                </c:pt>
                <c:pt idx="4" formatCode="_(* #,##0.00_);_(* \(#,##0.00\);_(* &quot;-&quot;??_);_(@_)">
                  <c:v>3.23631592E8</c:v>
                </c:pt>
                <c:pt idx="5" formatCode="_(* #,##0.00_);_(* \(#,##0.00\);_(* &quot;-&quot;??_);_(@_)">
                  <c:v>3.42207592E8</c:v>
                </c:pt>
                <c:pt idx="6" formatCode="_(* #,##0.00_);_(* \(#,##0.00\);_(* &quot;-&quot;??_);_(@_)">
                  <c:v>3.42707592E8</c:v>
                </c:pt>
                <c:pt idx="7" formatCode="_(* #,##0.00_);_(* \(#,##0.00\);_(* &quot;-&quot;??_);_(@_)">
                  <c:v>3.43207592E8</c:v>
                </c:pt>
                <c:pt idx="8" formatCode="_(* #,##0.00_);_(* \(#,##0.00\);_(* &quot;-&quot;??_);_(@_)">
                  <c:v>3.43707592E8</c:v>
                </c:pt>
              </c:numCache>
            </c:numRef>
          </c:val>
          <c:extLst xmlns:c16r2="http://schemas.microsoft.com/office/drawing/2015/06/chart">
            <c:ext xmlns:c16="http://schemas.microsoft.com/office/drawing/2014/chart" uri="{C3380CC4-5D6E-409C-BE32-E72D297353CC}">
              <c16:uniqueId val="{00000007-51E3-4225-9A27-EE85AF3E4B93}"/>
            </c:ext>
          </c:extLst>
        </c:ser>
        <c:ser>
          <c:idx val="8"/>
          <c:order val="8"/>
          <c:tx>
            <c:strRef>
              <c:f>Hoja1!$B$19</c:f>
              <c:strCache>
                <c:ptCount val="1"/>
                <c:pt idx="0">
                  <c:v>Saldo no Devengado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Hoja1!$C$20:$K$20</c:f>
              <c:numCache>
                <c:formatCode>#,##0.00</c:formatCode>
                <c:ptCount val="9"/>
                <c:pt idx="0">
                  <c:v>1413.0</c:v>
                </c:pt>
                <c:pt idx="1">
                  <c:v>1251.0</c:v>
                </c:pt>
                <c:pt idx="2">
                  <c:v>1594.0</c:v>
                </c:pt>
                <c:pt idx="3">
                  <c:v>1205.0</c:v>
                </c:pt>
                <c:pt idx="4" formatCode="_(* #,##0.00_);_(* \(#,##0.00\);_(* &quot;-&quot;??_);_(@_)">
                  <c:v>2296.0</c:v>
                </c:pt>
                <c:pt idx="5" formatCode="_(* #,##0.00_);_(* \(#,##0.00\);_(* &quot;-&quot;??_);_(@_)">
                  <c:v>2395.0</c:v>
                </c:pt>
                <c:pt idx="6" formatCode="_(* #,##0.00_);_(* \(#,##0.00\);_(* &quot;-&quot;??_);_(@_)">
                  <c:v>2475.0</c:v>
                </c:pt>
                <c:pt idx="7" formatCode="_(* #,##0.00_);_(* \(#,##0.00\);_(* &quot;-&quot;??_);_(@_)">
                  <c:v>2488.0</c:v>
                </c:pt>
                <c:pt idx="8" formatCode="_(* #,##0.00_);_(* \(#,##0.00\);_(* &quot;-&quot;??_);_(@_)">
                  <c:v>2548.0</c:v>
                </c:pt>
              </c:numCache>
            </c:numRef>
          </c:cat>
          <c:val>
            <c:numRef>
              <c:f>Hoja1!$C$19:$K$19</c:f>
              <c:numCache>
                <c:formatCode>#,##0.00</c:formatCode>
                <c:ptCount val="9"/>
                <c:pt idx="0">
                  <c:v>5.4346166895E8</c:v>
                </c:pt>
                <c:pt idx="1">
                  <c:v>2.158105974E8</c:v>
                </c:pt>
                <c:pt idx="2">
                  <c:v>1.1630314318E8</c:v>
                </c:pt>
                <c:pt idx="3" formatCode="General">
                  <c:v>0.0</c:v>
                </c:pt>
                <c:pt idx="4">
                  <c:v>0.0</c:v>
                </c:pt>
                <c:pt idx="5" formatCode="_(* #,##0.00_);_(* \(#,##0.00\);_(* &quot;-&quot;??_);_(@_)">
                  <c:v>0.0</c:v>
                </c:pt>
                <c:pt idx="6" formatCode="_(* #,##0.00_);_(* \(#,##0.00\);_(* &quot;-&quot;??_);_(@_)">
                  <c:v>0.0</c:v>
                </c:pt>
                <c:pt idx="7" formatCode="_(* #,##0.00_);_(* \(#,##0.00\);_(* &quot;-&quot;??_);_(@_)">
                  <c:v>0.0</c:v>
                </c:pt>
                <c:pt idx="8" formatCode="_(* #,##0.00_);_(* \(#,##0.00\);_(* &quot;-&quot;??_);_(@_)">
                  <c:v>0.0</c:v>
                </c:pt>
              </c:numCache>
            </c:numRef>
          </c:val>
          <c:extLst xmlns:c16r2="http://schemas.microsoft.com/office/drawing/2015/06/chart">
            <c:ext xmlns:c16="http://schemas.microsoft.com/office/drawing/2014/chart" uri="{C3380CC4-5D6E-409C-BE32-E72D297353CC}">
              <c16:uniqueId val="{00000008-51E3-4225-9A27-EE85AF3E4B93}"/>
            </c:ext>
          </c:extLst>
        </c:ser>
        <c:dLbls>
          <c:showLegendKey val="0"/>
          <c:showVal val="0"/>
          <c:showCatName val="0"/>
          <c:showSerName val="0"/>
          <c:showPercent val="0"/>
          <c:showBubbleSize val="0"/>
        </c:dLbls>
        <c:gapWidth val="55"/>
        <c:overlap val="100"/>
        <c:axId val="446818856"/>
        <c:axId val="446824456"/>
      </c:barChart>
      <c:catAx>
        <c:axId val="446818856"/>
        <c:scaling>
          <c:orientation val="minMax"/>
        </c:scaling>
        <c:delete val="0"/>
        <c:axPos val="b"/>
        <c:title>
          <c:tx>
            <c:rich>
              <a:bodyPr/>
              <a:lstStyle/>
              <a:p>
                <a:pPr>
                  <a:defRPr/>
                </a:pPr>
                <a:r>
                  <a:rPr lang="es-GT"/>
                  <a:t>2019                                             </a:t>
                </a:r>
              </a:p>
            </c:rich>
          </c:tx>
          <c:layout/>
          <c:overlay val="0"/>
        </c:title>
        <c:numFmt formatCode="#,##0.00" sourceLinked="0"/>
        <c:majorTickMark val="none"/>
        <c:minorTickMark val="none"/>
        <c:tickLblPos val="nextTo"/>
        <c:crossAx val="446824456"/>
        <c:crosses val="autoZero"/>
        <c:auto val="1"/>
        <c:lblAlgn val="ctr"/>
        <c:lblOffset val="100"/>
        <c:tickLblSkip val="1"/>
        <c:noMultiLvlLbl val="0"/>
      </c:catAx>
      <c:valAx>
        <c:axId val="446824456"/>
        <c:scaling>
          <c:orientation val="minMax"/>
          <c:min val="1.0"/>
        </c:scaling>
        <c:delete val="0"/>
        <c:axPos val="l"/>
        <c:majorGridlines/>
        <c:numFmt formatCode="#,##0_);\(#,##0\)" sourceLinked="0"/>
        <c:majorTickMark val="none"/>
        <c:minorTickMark val="none"/>
        <c:tickLblPos val="nextTo"/>
        <c:crossAx val="446818856"/>
        <c:crosses val="autoZero"/>
        <c:crossBetween val="between"/>
        <c:dispUnits>
          <c:builtInUnit val="millions"/>
          <c:dispUnitsLbl>
            <c:layout>
              <c:manualLayout>
                <c:xMode val="edge"/>
                <c:yMode val="edge"/>
                <c:x val="0.00694070614853658"/>
                <c:y val="0.147386728062994"/>
              </c:manualLayout>
            </c:layout>
            <c:tx>
              <c:rich>
                <a:bodyPr/>
                <a:lstStyle/>
                <a:p>
                  <a:pPr>
                    <a:defRPr/>
                  </a:pPr>
                  <a:r>
                    <a:rPr lang="en-US"/>
                    <a:t>Millones</a:t>
                  </a:r>
                </a:p>
              </c:rich>
            </c:tx>
          </c:dispUnitsLbl>
        </c:dispUnits>
      </c:valAx>
    </c:plotArea>
    <c:legend>
      <c:legendPos val="r"/>
      <c:layout/>
      <c:overlay val="0"/>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0.08779</cdr:x>
      <cdr:y>0.95153</cdr:y>
    </cdr:from>
    <cdr:to>
      <cdr:x>0.13192</cdr:x>
      <cdr:y>0.98137</cdr:y>
    </cdr:to>
    <cdr:sp macro="" textlink="">
      <cdr:nvSpPr>
        <cdr:cNvPr id="2" name="1 CuadroTexto"/>
        <cdr:cNvSpPr txBox="1"/>
      </cdr:nvSpPr>
      <cdr:spPr>
        <a:xfrm xmlns:a="http://schemas.openxmlformats.org/drawingml/2006/main">
          <a:off x="988557" y="6866769"/>
          <a:ext cx="496956" cy="2153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GT" sz="1000" b="1" dirty="0"/>
        </a:p>
      </cdr:txBody>
    </cdr:sp>
  </cdr:relSizeAnchor>
  <cdr:relSizeAnchor xmlns:cdr="http://schemas.openxmlformats.org/drawingml/2006/chartDrawing">
    <cdr:from>
      <cdr:x>0.00451</cdr:x>
      <cdr:y>0.00704</cdr:y>
    </cdr:from>
    <cdr:to>
      <cdr:x>0.04864</cdr:x>
      <cdr:y>0.03688</cdr:y>
    </cdr:to>
    <cdr:sp macro="" textlink="">
      <cdr:nvSpPr>
        <cdr:cNvPr id="3" name="1 CuadroTexto"/>
        <cdr:cNvSpPr txBox="1"/>
      </cdr:nvSpPr>
      <cdr:spPr>
        <a:xfrm xmlns:a="http://schemas.openxmlformats.org/drawingml/2006/main">
          <a:off x="50800" y="50800"/>
          <a:ext cx="496956" cy="21534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s-GT" sz="10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11/06/18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70428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a16="http://schemas.microsoft.com/office/drawing/2014/main" xmlns=""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a16="http://schemas.microsoft.com/office/drawing/2014/main" xmlns=""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a16="http://schemas.microsoft.com/office/drawing/2014/main" xmlns=""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a16="http://schemas.microsoft.com/office/drawing/2014/main" xmlns=""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11/06/18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3227542" y="1903418"/>
            <a:ext cx="6467270" cy="2869752"/>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3457971" y="2553464"/>
            <a:ext cx="6092825" cy="1569660"/>
          </a:xfrm>
          <a:prstGeom prst="rect">
            <a:avLst/>
          </a:prstGeom>
        </p:spPr>
        <p:txBody>
          <a:bodyPr>
            <a:spAutoFit/>
          </a:bodyPr>
          <a:lstStyle/>
          <a:p>
            <a:pPr algn="ctr"/>
            <a:endParaRPr lang="es-GT" sz="3200" b="1" dirty="0">
              <a:solidFill>
                <a:schemeClr val="tx2">
                  <a:lumMod val="75000"/>
                </a:schemeClr>
              </a:solidFill>
              <a:latin typeface="Arial" pitchFamily="34" charset="0"/>
              <a:ea typeface="Segoe UI Black" pitchFamily="34" charset="0"/>
              <a:cs typeface="Arial" pitchFamily="34" charset="0"/>
            </a:endParaRPr>
          </a:p>
          <a:p>
            <a:pPr algn="ctr"/>
            <a:r>
              <a:rPr lang="es-GT" sz="3200" b="1" dirty="0">
                <a:solidFill>
                  <a:schemeClr val="tx2">
                    <a:lumMod val="75000"/>
                  </a:schemeClr>
                </a:solidFill>
                <a:latin typeface="Arial" pitchFamily="34" charset="0"/>
                <a:ea typeface="Segoe UI Black" pitchFamily="34" charset="0"/>
                <a:cs typeface="Arial" pitchFamily="34" charset="0"/>
              </a:rPr>
              <a:t>Formulación Presupuestaria </a:t>
            </a:r>
          </a:p>
          <a:p>
            <a:pPr algn="ctr"/>
            <a:r>
              <a:rPr lang="es-GT" sz="3200" b="1" dirty="0">
                <a:solidFill>
                  <a:schemeClr val="tx2">
                    <a:lumMod val="75000"/>
                  </a:schemeClr>
                </a:solidFill>
                <a:latin typeface="Arial" pitchFamily="34" charset="0"/>
                <a:ea typeface="Segoe UI Black" pitchFamily="34" charset="0"/>
                <a:cs typeface="Arial" pitchFamily="34" charset="0"/>
              </a:rPr>
              <a:t>Multianual 2019-2023</a:t>
            </a:r>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767674" cy="2376264"/>
          </a:xfrm>
          <a:prstGeom prst="rect">
            <a:avLst/>
          </a:prstGeom>
        </p:spPr>
      </p:pic>
    </p:spTree>
    <p:extLst>
      <p:ext uri="{BB962C8B-B14F-4D97-AF65-F5344CB8AC3E}">
        <p14:creationId xmlns:p14="http://schemas.microsoft.com/office/powerpoint/2010/main" val="35517297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06621" y="354032"/>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859460" cy="4814030"/>
            <a:chOff x="374963" y="1057178"/>
            <a:chExt cx="2365913"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307740" cy="970850"/>
              <a:chOff x="433136" y="2338375"/>
              <a:chExt cx="2307740" cy="970850"/>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268773" cy="1411261"/>
              <a:chOff x="374963" y="4317610"/>
              <a:chExt cx="2268773"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268773" cy="837420"/>
                <a:chOff x="374963" y="4686152"/>
                <a:chExt cx="2268773" cy="837420"/>
              </a:xfrm>
            </p:grpSpPr>
            <p:sp>
              <p:nvSpPr>
                <p:cNvPr id="91" name="TextBox 90"/>
                <p:cNvSpPr txBox="1"/>
                <p:nvPr/>
              </p:nvSpPr>
              <p:spPr>
                <a:xfrm>
                  <a:off x="900679" y="5105425"/>
                  <a:ext cx="1523603"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Ampliación de cobertura en el apoyo al consumo adecuado de alimentos a través de la dotación de raciones alimenticias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441745" y="3501008"/>
            <a:ext cx="2673696" cy="861774"/>
          </a:xfrm>
          <a:prstGeom prst="rect">
            <a:avLst/>
          </a:prstGeom>
          <a:noFill/>
        </p:spPr>
        <p:txBody>
          <a:bodyPr wrap="square" lIns="0" tIns="0" rIns="0" bIns="0" rtlCol="0">
            <a:spAutoFit/>
          </a:bodyPr>
          <a:lstStyle/>
          <a:p>
            <a:r>
              <a:rPr lang="es-ES" sz="1400" b="1" dirty="0"/>
              <a:t>Poner fin al hambre, lograr la seguridad alimentaria y la mejora de la nutrición, así como promover la agricultura sostenible</a:t>
            </a:r>
            <a:endParaRPr lang="en-US" sz="14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116" name="Oval 135"/>
          <p:cNvSpPr/>
          <p:nvPr/>
        </p:nvSpPr>
        <p:spPr>
          <a:xfrm>
            <a:off x="189756"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231.0</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1"/>
            <a:ext cx="2393627" cy="1721716"/>
            <a:chOff x="9610710" y="5044187"/>
            <a:chExt cx="2393627" cy="1721715"/>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86177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a:solidFill>
                    <a:schemeClr val="accent3"/>
                  </a:solidFill>
                </a:rPr>
                <a:t>558,700 </a:t>
              </a:r>
              <a:r>
                <a:rPr lang="en-GB" sz="2800" dirty="0" err="1">
                  <a:solidFill>
                    <a:schemeClr val="accent3"/>
                  </a:solidFill>
                </a:rPr>
                <a:t>familias</a:t>
              </a:r>
              <a:endParaRPr lang="en-GB" sz="2800" dirty="0">
                <a:solidFill>
                  <a:schemeClr val="accent3"/>
                </a:solidFill>
              </a:endParaRP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4"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88"/>
            <a:ext cx="5322055"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Contribuir a la seguridad alimentaria, a través de la producción, disponibilidad y acceso a los alimentos, realizando acciones que permitan fomentar la producción auto sostenible, para contribuir a reducir la inseguridad alimentaria en la población rural al mismo tiempo que se combate la desnutrición crónica. En este proyecto se traducen las acciones principales como “Asistencia alimentaria temporal, la cual puede darse bajo las modalidades de alimentos por acciones o alimentos por capacitación recibida.”</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Entrega de alimentos a familias por acciones en la comunidad, por riesgo y damnificados por eventos climáticos y desastres naturales, a población vulnerable</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668662" y="2977143"/>
            <a:ext cx="2319613" cy="1449712"/>
            <a:chOff x="9728575" y="5135372"/>
            <a:chExt cx="2319613" cy="1449712"/>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728575" y="6031086"/>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Tree>
    <p:extLst>
      <p:ext uri="{BB962C8B-B14F-4D97-AF65-F5344CB8AC3E}">
        <p14:creationId xmlns:p14="http://schemas.microsoft.com/office/powerpoint/2010/main" val="3370693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795030" cy="4752475"/>
            <a:chOff x="374963" y="1057178"/>
            <a:chExt cx="2312604" cy="4611958"/>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210601" cy="957884"/>
              <a:chOff x="433136" y="2307203"/>
              <a:chExt cx="2210601" cy="957884"/>
            </a:xfrm>
          </p:grpSpPr>
          <p:sp>
            <p:nvSpPr>
              <p:cNvPr id="87" name="TextBox 86"/>
              <p:cNvSpPr txBox="1"/>
              <p:nvPr/>
            </p:nvSpPr>
            <p:spPr>
              <a:xfrm>
                <a:off x="524487" y="2727469"/>
                <a:ext cx="2096340" cy="53761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Desarrollo: Fomento de turismo</a:t>
                </a:r>
              </a:p>
              <a:p>
                <a:r>
                  <a:rPr lang="es-ES" sz="1200" b="1" dirty="0">
                    <a:latin typeface="Ebrima" panose="02000000000000000000" pitchFamily="2" charset="0"/>
                    <a:ea typeface="Ebrima" panose="02000000000000000000" pitchFamily="2" charset="0"/>
                    <a:cs typeface="Ebrima" panose="02000000000000000000" pitchFamily="2" charset="0"/>
                  </a:rPr>
                  <a:t>Educación: Educación alternativa extraescolar</a:t>
                </a: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268773" cy="777685"/>
              <a:chOff x="374963" y="4686152"/>
              <a:chExt cx="2268773" cy="777685"/>
            </a:xfrm>
          </p:grpSpPr>
          <p:sp>
            <p:nvSpPr>
              <p:cNvPr id="91" name="TextBox 90"/>
              <p:cNvSpPr txBox="1"/>
              <p:nvPr/>
            </p:nvSpPr>
            <p:spPr>
              <a:xfrm>
                <a:off x="643646" y="5105425"/>
                <a:ext cx="1743058" cy="358412"/>
              </a:xfrm>
              <a:prstGeom prst="rect">
                <a:avLst/>
              </a:prstGeom>
              <a:noFill/>
            </p:spPr>
            <p:txBody>
              <a:bodyPr wrap="square" lIns="0" tIns="0" rIns="0" bIns="0" rtlCol="0">
                <a:spAutoFit/>
              </a:bodyPr>
              <a:lstStyle/>
              <a:p>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Sostenible</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Recursos</a:t>
                </a:r>
                <a:r>
                  <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Naturales</a:t>
                </a:r>
                <a:endParaRPr lang="en-US"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Productores forestales certificados por MAGA/MINEDUC.</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117748"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10.5</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1"/>
            <a:ext cx="2393627" cy="1721715"/>
            <a:chOff x="9610710" y="5044187"/>
            <a:chExt cx="2393627" cy="172171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7"/>
              <a:ext cx="2319613" cy="861774"/>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a:solidFill>
                    <a:schemeClr val="accent3"/>
                  </a:solidFill>
                </a:rPr>
                <a:t>10,000 personas </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204864"/>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Promueve un uso adecuado de los recursos naturales renovables, a través de acciones que eviten la degradación de la tierra, la salinización, el exceso de extracción de agua y la reducción de la diversidad genética agropecuaria. A través de esta actividad el MAGA desarrollará actividades que contribuyan a fortalecer la organización comunitaria con fines de utilización adecuada de los recursos naturales y fomento del agroturismo e implementación de infraestructura para su desarrollo. Así como incentivos en apoyo a la reforestación y mantenimiento de áreas potenciales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132856"/>
            <a:ext cx="5603174" cy="24657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117748"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333772"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621804" y="5913728"/>
            <a:ext cx="2230298" cy="677108"/>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Productores (as) agropecuarios y forestales asistidos en el manejo y conservación de recursos naturales .</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333772"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72179" y="2977143"/>
            <a:ext cx="2372245" cy="1444163"/>
            <a:chOff x="9632092" y="5135372"/>
            <a:chExt cx="2372245" cy="1444163"/>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632092" y="6271758"/>
              <a:ext cx="2319613"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tx1"/>
                  </a:solidFill>
                </a:rPr>
                <a:t>Funcionamiento</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3" name="TextBox 81"/>
          <p:cNvSpPr txBox="1"/>
          <p:nvPr/>
        </p:nvSpPr>
        <p:spPr>
          <a:xfrm>
            <a:off x="333772" y="3573016"/>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9984007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210601" cy="1090321"/>
              <a:chOff x="433136" y="2307203"/>
              <a:chExt cx="2210601" cy="1090321"/>
            </a:xfrm>
          </p:grpSpPr>
          <p:sp>
            <p:nvSpPr>
              <p:cNvPr id="87" name="TextBox 86"/>
              <p:cNvSpPr txBox="1"/>
              <p:nvPr/>
            </p:nvSpPr>
            <p:spPr>
              <a:xfrm>
                <a:off x="703225" y="2859906"/>
                <a:ext cx="1783394" cy="53761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Desarrollo: Infraestructura</a:t>
                </a:r>
              </a:p>
              <a:p>
                <a:r>
                  <a:rPr lang="es-ES" sz="12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Productividad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Competivividad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Agrop</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Hid</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Incrementar las áreas de producción agrícola bajo riego.</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189756"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90.4</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90830"/>
            <a:chOff x="9610710" y="5044187"/>
            <a:chExt cx="2393627" cy="1290829"/>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43088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800" dirty="0">
                  <a:solidFill>
                    <a:schemeClr val="accent3"/>
                  </a:solidFill>
                </a:rPr>
                <a:t>6,732 </a:t>
              </a:r>
              <a:r>
                <a:rPr lang="en-GB" sz="2800" dirty="0" err="1">
                  <a:solidFill>
                    <a:schemeClr val="accent3"/>
                  </a:solidFill>
                </a:rPr>
                <a:t>familias</a:t>
              </a:r>
              <a:r>
                <a:rPr lang="en-GB" sz="2800" dirty="0">
                  <a:solidFill>
                    <a:schemeClr val="accent3"/>
                  </a:solidFill>
                </a:rPr>
                <a:t> </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3" name="Freeform 67">
            <a:extLst>
              <a:ext uri="{FF2B5EF4-FFF2-40B4-BE49-F238E27FC236}">
                <a16:creationId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88"/>
            <a:ext cx="5250047"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Implementar sistemas de riego en las áreas potenciales del país, rehabilitar unidades de riego que han sido abandonadas, que han llegado a su vida útil o que han sido dañadas por efectos naturales. Aprovechar los recursos hídricos disponibles para incrementar la producción agrícola en mejora del nivel de vida de la población de forma sostenible y sustentable, garantizando la seguridad alimentaria, sin afectar el medio ambiente</a:t>
            </a:r>
            <a:r>
              <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rPr>
              <a:t>.</a:t>
            </a: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477788"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507831"/>
          </a:xfrm>
          <a:prstGeom prst="rect">
            <a:avLst/>
          </a:prstGeom>
          <a:noFill/>
        </p:spPr>
        <p:txBody>
          <a:bodyPr wrap="square" lIns="0" tIns="0" rIns="0" bIns="0" rtlCol="0">
            <a:spAutoFit/>
          </a:bodyPr>
          <a:lstStyle/>
          <a:p>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Agricultores (as) </a:t>
            </a:r>
            <a:r>
              <a:rPr lang="pt-BR" sz="11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a:t>
            </a:r>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áreas incorporadas a sistemas de </a:t>
            </a:r>
            <a:r>
              <a:rPr lang="pt-BR" sz="11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riego</a:t>
            </a:r>
            <a:r>
              <a:rPr lang="pt-BR"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o miniriego</a:t>
            </a:r>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546409"/>
            <a:chOff x="9610710" y="5135372"/>
            <a:chExt cx="2393627" cy="1546409"/>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610710" y="6066228"/>
              <a:ext cx="2319613" cy="61555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tx1"/>
                  </a:solidFill>
                </a:rPr>
                <a:t>Funcionamiento</a:t>
              </a:r>
              <a:r>
                <a:rPr lang="en-GB" sz="2000" dirty="0">
                  <a:solidFill>
                    <a:schemeClr val="tx1"/>
                  </a:solidFill>
                </a:rPr>
                <a:t> / </a:t>
              </a:r>
              <a:r>
                <a:rPr lang="en-GB" sz="2000" dirty="0" err="1">
                  <a:solidFill>
                    <a:schemeClr val="tx1"/>
                  </a:solidFill>
                </a:rPr>
                <a:t>Inversión</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1"/>
          <p:cNvSpPr txBox="1"/>
          <p:nvPr/>
        </p:nvSpPr>
        <p:spPr>
          <a:xfrm>
            <a:off x="477788"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696985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558184"/>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conservación de suelos.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3.5</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80,000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prácticas de conservación de suelo y agua.</a:t>
            </a:r>
            <a:r>
              <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rPr>
              <a:t>.</a:t>
            </a: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2"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8" name="TextBox 211">
            <a:extLst>
              <a:ext uri="{FF2B5EF4-FFF2-40B4-BE49-F238E27FC236}">
                <a16:creationId xmlns:a16="http://schemas.microsoft.com/office/drawing/2014/main" xmlns="" id="{F9C7077D-CE0A-4833-9371-B1389B3D18B7}"/>
              </a:ext>
            </a:extLst>
          </p:cNvPr>
          <p:cNvSpPr txBox="1"/>
          <p:nvPr/>
        </p:nvSpPr>
        <p:spPr>
          <a:xfrm>
            <a:off x="9668662" y="4005529"/>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39633721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307740" cy="970850"/>
              <a:chOff x="433136" y="2338375"/>
              <a:chExt cx="2307740" cy="970850"/>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307740" cy="970850"/>
                <a:chOff x="433136" y="2307203"/>
                <a:chExt cx="2307740" cy="970850"/>
              </a:xfrm>
            </p:grpSpPr>
            <p:sp>
              <p:nvSpPr>
                <p:cNvPr id="87" name="TextBox 86"/>
                <p:cNvSpPr txBox="1"/>
                <p:nvPr/>
              </p:nvSpPr>
              <p:spPr>
                <a:xfrm>
                  <a:off x="957482" y="2859906"/>
                  <a:ext cx="1783394" cy="41814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vacunación de aves de corral.</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33574"/>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9.5</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80,000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4132"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desarrollen en sus parcelas de producción, una adecuada crianza de aves de corral</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a16="http://schemas.microsoft.com/office/drawing/2014/main" xmlns="" id="{F9C7077D-CE0A-4833-9371-B1389B3D18B7}"/>
              </a:ext>
            </a:extLst>
          </p:cNvPr>
          <p:cNvSpPr txBox="1"/>
          <p:nvPr/>
        </p:nvSpPr>
        <p:spPr>
          <a:xfrm>
            <a:off x="9668662" y="4015923"/>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12993993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para el establecimiento de huertos de plantas nativas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78904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3.5</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80,000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establezcan en sus parcelas de producción, huertos con plantas nativas.</a:t>
            </a:r>
            <a:endPar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a16="http://schemas.microsoft.com/office/drawing/2014/main" xmlns="" id="{F9C7077D-CE0A-4833-9371-B1389B3D18B7}"/>
              </a:ext>
            </a:extLst>
          </p:cNvPr>
          <p:cNvSpPr txBox="1"/>
          <p:nvPr/>
        </p:nvSpPr>
        <p:spPr>
          <a:xfrm>
            <a:off x="9668662"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15971106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almacenamiento y procesamiento de alimentos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4.2</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4132"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prácticas adecuadas de conservación y almacenamiento de cosechas.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 disponibilidad y consumo de alimentos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89" name="TextBox 211">
            <a:extLst>
              <a:ext uri="{FF2B5EF4-FFF2-40B4-BE49-F238E27FC236}">
                <a16:creationId xmlns:a16="http://schemas.microsoft.com/office/drawing/2014/main" xmlns="" id="{F9C7077D-CE0A-4833-9371-B1389B3D18B7}"/>
              </a:ext>
            </a:extLst>
          </p:cNvPr>
          <p:cNvSpPr txBox="1"/>
          <p:nvPr/>
        </p:nvSpPr>
        <p:spPr>
          <a:xfrm>
            <a:off x="9673608"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3000810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viveros frutales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405780"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4.2</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establezcan en sus parcelas de producción, viveros de plantas frutales.</a:t>
            </a:r>
            <a:r>
              <a:rPr lang="es-GT" sz="1400" b="0" dirty="0">
                <a:solidFill>
                  <a:srgbClr val="002060"/>
                </a:solidFill>
                <a:latin typeface="Ebrima" panose="02000000000000000000" pitchFamily="2" charset="0"/>
                <a:ea typeface="Ebrima" panose="02000000000000000000" pitchFamily="2" charset="0"/>
                <a:cs typeface="Ebrima" panose="02000000000000000000" pitchFamily="2" charset="0"/>
              </a:rPr>
              <a:t>.</a:t>
            </a:r>
          </a:p>
          <a:p>
            <a:pPr algn="just"/>
            <a:endParaRPr lang="en-US" sz="1400" b="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7" name="TextBox 211">
            <a:extLst>
              <a:ext uri="{FF2B5EF4-FFF2-40B4-BE49-F238E27FC236}">
                <a16:creationId xmlns:a16="http://schemas.microsoft.com/office/drawing/2014/main" xmlns="" id="{F9C7077D-CE0A-4833-9371-B1389B3D18B7}"/>
              </a:ext>
            </a:extLst>
          </p:cNvPr>
          <p:cNvSpPr txBox="1"/>
          <p:nvPr/>
        </p:nvSpPr>
        <p:spPr>
          <a:xfrm>
            <a:off x="9668661" y="4005006"/>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22771260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en cosecha de agua</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4.2</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apliquen en sus parcelas de producción, cosecha de agua de lluvia.</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7" name="TextBox 211">
            <a:extLst>
              <a:ext uri="{FF2B5EF4-FFF2-40B4-BE49-F238E27FC236}">
                <a16:creationId xmlns:a16="http://schemas.microsoft.com/office/drawing/2014/main" xmlns="" id="{F9C7077D-CE0A-4833-9371-B1389B3D18B7}"/>
              </a:ext>
            </a:extLst>
          </p:cNvPr>
          <p:cNvSpPr txBox="1"/>
          <p:nvPr/>
        </p:nvSpPr>
        <p:spPr>
          <a:xfrm>
            <a:off x="9661118" y="4044652"/>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1328100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10601" cy="532977"/>
              <a:chOff x="433136" y="2338375"/>
              <a:chExt cx="2210601" cy="532977"/>
            </a:xfrm>
          </p:grpSpPr>
          <p:sp>
            <p:nvSpPr>
              <p:cNvPr id="44" name="Freeform: Shape 43">
                <a:extLst>
                  <a:ext uri="{FF2B5EF4-FFF2-40B4-BE49-F238E27FC236}">
                    <a16:creationId xmlns:a16="http://schemas.microsoft.com/office/drawing/2014/main" xmlns="" id="{4C7173C3-8810-4030-B08B-66DEA5D71564}"/>
                  </a:ext>
                </a:extLst>
              </p:cNvPr>
              <p:cNvSpPr/>
              <p:nvPr/>
            </p:nvSpPr>
            <p:spPr>
              <a:xfrm>
                <a:off x="433136" y="233837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Agricultura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Familiar</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2125" y="1452195"/>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Atención a familias con niños menores de dos años con capacitación y asistencia técnica para vincularse a mercados</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140968"/>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333772" y="39330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5796553"/>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5859501"/>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17.8</a:t>
            </a: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20,000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sp>
        <p:nvSpPr>
          <p:cNvPr id="113" name="Freeform 67">
            <a:extLst>
              <a:ext uri="{FF2B5EF4-FFF2-40B4-BE49-F238E27FC236}">
                <a16:creationId xmlns:a16="http://schemas.microsoft.com/office/drawing/2014/main" xmlns=""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420888"/>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Mejorar la disponibilidad de alimentos, en cantidad y calidad, de las familias con menores de 2 años, contribuyendo a incrementar la proporción de madres y niños con una dieta mínima aceptable en su alimentación, en siete departamentos priorizados por la SESAN, a través del desarrollo de un plan de capacitaciones y asistencia técnica para que las familias tengan la oportunidad de cosechar un excedente de alimentos que les permita acceder a mercados locales y agenciarse de fondos a través de la venta de dichos excedentes..</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515437"/>
            <a:ext cx="5603174" cy="23807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846386"/>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Familias de agricultura familiar con niños menores de dos años de edad incrementan sus ingresos familiares para la prevención de la desnutrición crónica</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10048845" y="2977143"/>
            <a:ext cx="1895579" cy="830997"/>
            <a:chOff x="10108758" y="5135372"/>
            <a:chExt cx="1895579" cy="830997"/>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6"/>
          <p:cNvSpPr txBox="1"/>
          <p:nvPr/>
        </p:nvSpPr>
        <p:spPr>
          <a:xfrm>
            <a:off x="929101" y="2629368"/>
            <a:ext cx="2155423" cy="430887"/>
          </a:xfrm>
          <a:prstGeom prst="rect">
            <a:avLst/>
          </a:prstGeom>
          <a:noFill/>
        </p:spPr>
        <p:txBody>
          <a:bodyPr wrap="square" lIns="0" tIns="0" rIns="0" bIns="0" rtlCol="0">
            <a:spAutoFit/>
          </a:bodyPr>
          <a:lstStyle/>
          <a:p>
            <a:r>
              <a:rPr lang="es-ES" sz="14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endParaRPr lang="en-US" sz="1400" b="1" dirty="0">
              <a:latin typeface="Ebrima" panose="02000000000000000000" pitchFamily="2" charset="0"/>
              <a:ea typeface="Ebrima" panose="02000000000000000000" pitchFamily="2" charset="0"/>
              <a:cs typeface="Ebrima" panose="02000000000000000000" pitchFamily="2" charset="0"/>
            </a:endParaRPr>
          </a:p>
        </p:txBody>
      </p:sp>
      <p:sp>
        <p:nvSpPr>
          <p:cNvPr id="92" name="TextBox 81"/>
          <p:cNvSpPr txBox="1"/>
          <p:nvPr/>
        </p:nvSpPr>
        <p:spPr>
          <a:xfrm>
            <a:off x="540396" y="3626440"/>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93" name="TextBox 211">
            <a:extLst>
              <a:ext uri="{FF2B5EF4-FFF2-40B4-BE49-F238E27FC236}">
                <a16:creationId xmlns:a16="http://schemas.microsoft.com/office/drawing/2014/main" xmlns="" id="{F9C7077D-CE0A-4833-9371-B1389B3D18B7}"/>
              </a:ext>
            </a:extLst>
          </p:cNvPr>
          <p:cNvSpPr txBox="1"/>
          <p:nvPr/>
        </p:nvSpPr>
        <p:spPr>
          <a:xfrm>
            <a:off x="9624811" y="400914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1800" dirty="0" err="1">
                <a:solidFill>
                  <a:schemeClr val="tx1"/>
                </a:solidFill>
              </a:rPr>
              <a:t>Funcionamiento</a:t>
            </a:r>
            <a:r>
              <a:rPr lang="en-GB" sz="1800" dirty="0">
                <a:solidFill>
                  <a:schemeClr val="tx1"/>
                </a:solidFill>
              </a:rPr>
              <a:t> / </a:t>
            </a:r>
            <a:r>
              <a:rPr lang="en-GB" sz="1800" dirty="0" err="1">
                <a:solidFill>
                  <a:schemeClr val="tx1"/>
                </a:solidFill>
              </a:rPr>
              <a:t>Inversión</a:t>
            </a:r>
            <a:r>
              <a:rPr lang="en-GB" sz="1800" dirty="0">
                <a:solidFill>
                  <a:schemeClr val="tx1"/>
                </a:solidFill>
              </a:rPr>
              <a:t> social</a:t>
            </a:r>
          </a:p>
        </p:txBody>
      </p:sp>
    </p:spTree>
    <p:extLst>
      <p:ext uri="{BB962C8B-B14F-4D97-AF65-F5344CB8AC3E}">
        <p14:creationId xmlns:p14="http://schemas.microsoft.com/office/powerpoint/2010/main" val="13007762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5" name="4 Rectángulo"/>
          <p:cNvSpPr/>
          <p:nvPr/>
        </p:nvSpPr>
        <p:spPr>
          <a:xfrm>
            <a:off x="1125860" y="2553464"/>
            <a:ext cx="10225136" cy="3416320"/>
          </a:xfrm>
          <a:prstGeom prst="rect">
            <a:avLst/>
          </a:prstGeom>
        </p:spPr>
        <p:txBody>
          <a:bodyPr wrap="square">
            <a:spAutoFit/>
          </a:bodyPr>
          <a:lstStyle/>
          <a:p>
            <a:pPr algn="just">
              <a:spcAft>
                <a:spcPts val="0"/>
              </a:spcAft>
            </a:pPr>
            <a:r>
              <a:rPr lang="es-GT" sz="1800" dirty="0">
                <a:latin typeface="Times New Roman"/>
                <a:ea typeface="Calibri"/>
                <a:cs typeface="Times New Roman"/>
              </a:rPr>
              <a:t>El Artículo 29 del Decreto 114-97, Ley del Organismo Ejecutivo, establece que al Ministerio de Agricultura, Ganadería y Alimentación le corresponde atender los asuntos </a:t>
            </a:r>
            <a:r>
              <a:rPr lang="es-GT" sz="1600" dirty="0">
                <a:latin typeface="Times New Roman"/>
                <a:ea typeface="Calibri"/>
                <a:cs typeface="Times New Roman"/>
              </a:rPr>
              <a:t>concernientes</a:t>
            </a:r>
            <a:r>
              <a:rPr lang="es-GT" sz="1800" dirty="0">
                <a:latin typeface="Times New Roman"/>
                <a:ea typeface="Calibri"/>
                <a:cs typeface="Times New Roman"/>
              </a:rPr>
              <a:t> al régimen jurídico que rige la producción agrícola, pecuaria e hidrobiológica, esta última en lo que le ataña, así como aquellas que tienen por objeto mejorar las condiciones alimenticias de la población, la sanidad agropecuaria y el desarrollo productivo nacional.</a:t>
            </a:r>
            <a:endParaRPr lang="es-GT" sz="1800" dirty="0">
              <a:latin typeface="Cambria"/>
              <a:ea typeface="Times New Roman"/>
              <a:cs typeface="Times New Roman"/>
            </a:endParaRPr>
          </a:p>
          <a:p>
            <a:pPr marL="906780" algn="just">
              <a:spcAft>
                <a:spcPts val="0"/>
              </a:spcAft>
            </a:pPr>
            <a:r>
              <a:rPr lang="es-GT" sz="1800" b="1" dirty="0">
                <a:solidFill>
                  <a:srgbClr val="222222"/>
                </a:solidFill>
                <a:latin typeface="Times New Roman"/>
                <a:ea typeface="Times New Roman"/>
                <a:cs typeface="Times New Roman"/>
              </a:rPr>
              <a:t> </a:t>
            </a:r>
            <a:endParaRPr lang="es-GT" sz="1800" dirty="0">
              <a:latin typeface="Cambria"/>
              <a:ea typeface="Times New Roman"/>
              <a:cs typeface="Times New Roman"/>
            </a:endParaRPr>
          </a:p>
          <a:p>
            <a:pPr algn="just">
              <a:spcAft>
                <a:spcPts val="0"/>
              </a:spcAft>
            </a:pPr>
            <a:r>
              <a:rPr lang="es-GT" sz="1800" dirty="0">
                <a:latin typeface="Times New Roman"/>
                <a:ea typeface="Calibri"/>
                <a:cs typeface="Times New Roman"/>
              </a:rPr>
              <a:t>Para la formulación del Plan Operativo Anual Institucional 2019 y Multianual 2019-2023, se ha considerado los ejes del Plan Nacional de Desarrollo </a:t>
            </a:r>
            <a:r>
              <a:rPr lang="es-GT" sz="1800" dirty="0" err="1">
                <a:latin typeface="Times New Roman"/>
                <a:ea typeface="Calibri"/>
                <a:cs typeface="Times New Roman"/>
              </a:rPr>
              <a:t>K´atun</a:t>
            </a:r>
            <a:r>
              <a:rPr lang="es-GT" sz="1800" dirty="0">
                <a:latin typeface="Times New Roman"/>
                <a:ea typeface="Calibri"/>
                <a:cs typeface="Times New Roman"/>
              </a:rPr>
              <a:t>: Nuestra Guatemala 2032, las prioridades y lineamientos de la Política General de Gobierno 2016-2020, la Política Agropecuaria 2016-2020, el Plan Estratégico Institucional 2016-2021, el Gran Plan Nacional Agropecuario 2016-2020,  la Política Nacional de Desarrollo Rural Integral, la Agenda Rural 2016-2020, entre otras, lo anterior en el Marco de la Gestión por Resultados.</a:t>
            </a:r>
            <a:endParaRPr lang="es-GT" sz="1800" dirty="0">
              <a:latin typeface="Cambria"/>
              <a:ea typeface="Times New Roman"/>
              <a:cs typeface="Times New Roman"/>
            </a:endParaRPr>
          </a:p>
          <a:p>
            <a:pPr algn="ctr"/>
            <a:endParaRPr lang="es-GT" sz="1800" b="1" dirty="0">
              <a:solidFill>
                <a:schemeClr val="tx2">
                  <a:lumMod val="75000"/>
                </a:schemeClr>
              </a:solidFill>
              <a:latin typeface="Arial" pitchFamily="34" charset="0"/>
              <a:ea typeface="Segoe UI Black" pitchFamily="34" charset="0"/>
              <a:cs typeface="Arial" pitchFamily="34" charset="0"/>
            </a:endParaRPr>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767674" cy="2376264"/>
          </a:xfrm>
          <a:prstGeom prst="rect">
            <a:avLst/>
          </a:prstGeom>
        </p:spPr>
      </p:pic>
      <p:sp>
        <p:nvSpPr>
          <p:cNvPr id="10" name="9 CuadroTexto"/>
          <p:cNvSpPr txBox="1"/>
          <p:nvPr/>
        </p:nvSpPr>
        <p:spPr>
          <a:xfrm>
            <a:off x="2923250" y="1647964"/>
            <a:ext cx="8496944" cy="523220"/>
          </a:xfrm>
          <a:prstGeom prst="rect">
            <a:avLst/>
          </a:prstGeom>
          <a:noFill/>
        </p:spPr>
        <p:txBody>
          <a:bodyPr wrap="square" rtlCol="0">
            <a:spAutoFit/>
          </a:bodyPr>
          <a:lstStyle/>
          <a:p>
            <a:pPr algn="ctr"/>
            <a:r>
              <a:rPr lang="es-GT" sz="2800" b="1" dirty="0"/>
              <a:t>Ministerio de Agricultura, Ganadería y Alimentación</a:t>
            </a:r>
          </a:p>
        </p:txBody>
      </p:sp>
    </p:spTree>
    <p:extLst>
      <p:ext uri="{BB962C8B-B14F-4D97-AF65-F5344CB8AC3E}">
        <p14:creationId xmlns:p14="http://schemas.microsoft.com/office/powerpoint/2010/main" val="4103537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3227542" y="1903418"/>
            <a:ext cx="6467270" cy="2869752"/>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3430116" y="2924944"/>
            <a:ext cx="6092825" cy="707886"/>
          </a:xfrm>
          <a:prstGeom prst="rect">
            <a:avLst/>
          </a:prstGeom>
        </p:spPr>
        <p:txBody>
          <a:bodyPr>
            <a:spAutoFit/>
          </a:bodyPr>
          <a:lstStyle/>
          <a:p>
            <a:pPr algn="ctr"/>
            <a:r>
              <a:rPr lang="es-GT" sz="4000" b="1" dirty="0" smtClean="0">
                <a:solidFill>
                  <a:schemeClr val="tx2">
                    <a:lumMod val="75000"/>
                  </a:schemeClr>
                </a:solidFill>
                <a:latin typeface="Arial" pitchFamily="34" charset="0"/>
                <a:ea typeface="Segoe UI Black" pitchFamily="34" charset="0"/>
                <a:cs typeface="Arial" pitchFamily="34" charset="0"/>
              </a:rPr>
              <a:t>MUCHAS GRACIAS</a:t>
            </a:r>
            <a:endParaRPr lang="es-GT" sz="4000" b="1" dirty="0">
              <a:solidFill>
                <a:schemeClr val="tx2">
                  <a:lumMod val="75000"/>
                </a:schemeClr>
              </a:solidFill>
              <a:latin typeface="Arial" pitchFamily="34" charset="0"/>
              <a:ea typeface="Segoe UI Black" pitchFamily="34" charset="0"/>
              <a:cs typeface="Arial" pitchFamily="34" charset="0"/>
            </a:endParaRPr>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767674" cy="2376264"/>
          </a:xfrm>
          <a:prstGeom prst="rect">
            <a:avLst/>
          </a:prstGeom>
        </p:spPr>
      </p:pic>
    </p:spTree>
    <p:extLst>
      <p:ext uri="{BB962C8B-B14F-4D97-AF65-F5344CB8AC3E}">
        <p14:creationId xmlns:p14="http://schemas.microsoft.com/office/powerpoint/2010/main" val="29083090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a:solidFill>
                  <a:schemeClr val="bg1"/>
                </a:solidFill>
                <a:latin typeface="Calibri Light" panose="020F0302020204030204" pitchFamily="34" charset="0"/>
              </a:rPr>
              <a:t>Simple Project Manager </a:t>
            </a:r>
          </a:p>
        </p:txBody>
      </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grpSp>
        <p:nvGrpSpPr>
          <p:cNvPr id="66" name="Group 65">
            <a:extLst>
              <a:ext uri="{FF2B5EF4-FFF2-40B4-BE49-F238E27FC236}">
                <a16:creationId xmlns:a16="http://schemas.microsoft.com/office/drawing/2014/main" xmlns="" id="{9A4A16D0-5A9C-4B45-A8BB-59850E859C99}"/>
              </a:ext>
            </a:extLst>
          </p:cNvPr>
          <p:cNvGrpSpPr/>
          <p:nvPr/>
        </p:nvGrpSpPr>
        <p:grpSpPr>
          <a:xfrm>
            <a:off x="3590268" y="397699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146" name="Group 298">
            <a:extLst>
              <a:ext uri="{FF2B5EF4-FFF2-40B4-BE49-F238E27FC236}">
                <a16:creationId xmlns:a16="http://schemas.microsoft.com/office/drawing/2014/main" xmlns="" id="{A5C91CD4-542D-49E6-A605-64D1D2B33A42}"/>
              </a:ext>
            </a:extLst>
          </p:cNvPr>
          <p:cNvGrpSpPr/>
          <p:nvPr/>
        </p:nvGrpSpPr>
        <p:grpSpPr>
          <a:xfrm>
            <a:off x="9610711" y="530846"/>
            <a:ext cx="2577703" cy="846583"/>
            <a:chOff x="9062519" y="1142200"/>
            <a:chExt cx="2577703" cy="410700"/>
          </a:xfrm>
        </p:grpSpPr>
        <p:grpSp>
          <p:nvGrpSpPr>
            <p:cNvPr id="14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4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2"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8" name="TextBox 289">
              <a:extLst>
                <a:ext uri="{FF2B5EF4-FFF2-40B4-BE49-F238E27FC236}">
                  <a16:creationId xmlns:a16="http://schemas.microsoft.com/office/drawing/2014/main" xmlns="" id="{A5B21903-AAD7-43A8-90BF-40FE5DF4CBE2}"/>
                </a:ext>
              </a:extLst>
            </p:cNvPr>
            <p:cNvSpPr txBox="1"/>
            <p:nvPr/>
          </p:nvSpPr>
          <p:spPr>
            <a:xfrm>
              <a:off x="9483879" y="1194554"/>
              <a:ext cx="2156343" cy="358346"/>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 para elevar la ejecución 2018</a:t>
              </a:r>
            </a:p>
          </p:txBody>
        </p:sp>
      </p:grpSp>
      <p:sp>
        <p:nvSpPr>
          <p:cNvPr id="163" name="TextBox 132">
            <a:extLst>
              <a:ext uri="{FF2B5EF4-FFF2-40B4-BE49-F238E27FC236}">
                <a16:creationId xmlns:a16="http://schemas.microsoft.com/office/drawing/2014/main" xmlns=""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a:solidFill>
                  <a:schemeClr val="bg1"/>
                </a:solidFill>
              </a:rPr>
              <a:t>DIRECTOS</a:t>
            </a:r>
            <a:endParaRPr lang="en-IN" sz="1600" b="1">
              <a:solidFill>
                <a:schemeClr val="bg1"/>
              </a:solidFill>
            </a:endParaRPr>
          </a:p>
        </p:txBody>
      </p:sp>
      <p:sp>
        <p:nvSpPr>
          <p:cNvPr id="164" name="TextBox 132">
            <a:extLst>
              <a:ext uri="{FF2B5EF4-FFF2-40B4-BE49-F238E27FC236}">
                <a16:creationId xmlns:a16="http://schemas.microsoft.com/office/drawing/2014/main" xmlns=""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a:solidFill>
                  <a:schemeClr val="bg1"/>
                </a:solidFill>
              </a:rPr>
              <a:t>INDIRECTOS</a:t>
            </a:r>
            <a:endParaRPr lang="en-IN" sz="1600" b="1">
              <a:solidFill>
                <a:schemeClr val="bg1"/>
              </a:solidFill>
            </a:endParaRPr>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itle 1">
            <a:extLst>
              <a:ext uri="{FF2B5EF4-FFF2-40B4-BE49-F238E27FC236}">
                <a16:creationId xmlns:a16="http://schemas.microsoft.com/office/drawing/2014/main" xmlns="" id="{555DC0C3-BCDA-48C0-A49A-2FF6F4CBFF48}"/>
              </a:ext>
            </a:extLst>
          </p:cNvPr>
          <p:cNvSpPr txBox="1">
            <a:spLocks/>
          </p:cNvSpPr>
          <p:nvPr/>
        </p:nvSpPr>
        <p:spPr>
          <a:xfrm>
            <a:off x="2" y="1059974"/>
            <a:ext cx="2998068"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cxnSp>
        <p:nvCxnSpPr>
          <p:cNvPr id="186"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2950733"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9610710" y="1700808"/>
            <a:ext cx="2316350" cy="4702776"/>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342900" indent="-342900">
              <a:buFont typeface="Arial" panose="020B0604020202020204" pitchFamily="34" charset="0"/>
              <a:buChar char="•"/>
            </a:pPr>
            <a:r>
              <a:rPr lang="es-GT" sz="1800" dirty="0">
                <a:solidFill>
                  <a:schemeClr val="tx1"/>
                </a:solidFill>
              </a:rPr>
              <a:t>Se realizan readecuaciones presupuestarias necesarias.</a:t>
            </a:r>
          </a:p>
          <a:p>
            <a:pPr marL="342900" indent="-342900">
              <a:buFont typeface="Arial" panose="020B0604020202020204" pitchFamily="34" charset="0"/>
              <a:buChar char="•"/>
            </a:pPr>
            <a:r>
              <a:rPr lang="es-GT" sz="1800" dirty="0">
                <a:solidFill>
                  <a:schemeClr val="tx1"/>
                </a:solidFill>
              </a:rPr>
              <a:t>Agilización de  procesos administrativos para asegurar la ejecución oportuna y eficiente.</a:t>
            </a:r>
          </a:p>
          <a:p>
            <a:pPr marL="342900" indent="-342900">
              <a:buFont typeface="Arial" panose="020B0604020202020204" pitchFamily="34" charset="0"/>
              <a:buChar char="•"/>
            </a:pPr>
            <a:r>
              <a:rPr lang="es-GT" sz="1800" dirty="0">
                <a:solidFill>
                  <a:schemeClr val="tx1"/>
                </a:solidFill>
              </a:rPr>
              <a:t>Mejorar las capacidades institucionales de gestión</a:t>
            </a:r>
          </a:p>
        </p:txBody>
      </p:sp>
      <p:graphicFrame>
        <p:nvGraphicFramePr>
          <p:cNvPr id="57" name="56 Gráfico"/>
          <p:cNvGraphicFramePr/>
          <p:nvPr>
            <p:extLst>
              <p:ext uri="{D42A27DB-BD31-4B8C-83A1-F6EECF244321}">
                <p14:modId xmlns:p14="http://schemas.microsoft.com/office/powerpoint/2010/main" val="638080986"/>
              </p:ext>
            </p:extLst>
          </p:nvPr>
        </p:nvGraphicFramePr>
        <p:xfrm>
          <a:off x="2998071" y="1036344"/>
          <a:ext cx="6264694" cy="5056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2 Tabla"/>
          <p:cNvGraphicFramePr>
            <a:graphicFrameLocks noGrp="1"/>
          </p:cNvGraphicFramePr>
          <p:nvPr>
            <p:extLst>
              <p:ext uri="{D42A27DB-BD31-4B8C-83A1-F6EECF244321}">
                <p14:modId xmlns:p14="http://schemas.microsoft.com/office/powerpoint/2010/main" val="3054677760"/>
              </p:ext>
            </p:extLst>
          </p:nvPr>
        </p:nvGraphicFramePr>
        <p:xfrm>
          <a:off x="3764100" y="6248942"/>
          <a:ext cx="4202520" cy="370840"/>
        </p:xfrm>
        <a:graphic>
          <a:graphicData uri="http://schemas.openxmlformats.org/drawingml/2006/table">
            <a:tbl>
              <a:tblPr firstRow="1" bandRow="1">
                <a:tableStyleId>{5C22544A-7EE6-4342-B048-85BDC9FD1C3A}</a:tableStyleId>
              </a:tblPr>
              <a:tblGrid>
                <a:gridCol w="1050630">
                  <a:extLst>
                    <a:ext uri="{9D8B030D-6E8A-4147-A177-3AD203B41FA5}">
                      <a16:colId xmlns:a16="http://schemas.microsoft.com/office/drawing/2014/main" xmlns="" val="20000"/>
                    </a:ext>
                  </a:extLst>
                </a:gridCol>
                <a:gridCol w="1050630">
                  <a:extLst>
                    <a:ext uri="{9D8B030D-6E8A-4147-A177-3AD203B41FA5}">
                      <a16:colId xmlns:a16="http://schemas.microsoft.com/office/drawing/2014/main" xmlns="" val="20001"/>
                    </a:ext>
                  </a:extLst>
                </a:gridCol>
                <a:gridCol w="1050630">
                  <a:extLst>
                    <a:ext uri="{9D8B030D-6E8A-4147-A177-3AD203B41FA5}">
                      <a16:colId xmlns:a16="http://schemas.microsoft.com/office/drawing/2014/main" xmlns="" val="20002"/>
                    </a:ext>
                  </a:extLst>
                </a:gridCol>
                <a:gridCol w="1050630">
                  <a:extLst>
                    <a:ext uri="{9D8B030D-6E8A-4147-A177-3AD203B41FA5}">
                      <a16:colId xmlns:a16="http://schemas.microsoft.com/office/drawing/2014/main" xmlns="" val="20003"/>
                    </a:ext>
                  </a:extLst>
                </a:gridCol>
              </a:tblGrid>
              <a:tr h="370840">
                <a:tc>
                  <a:txBody>
                    <a:bodyPr/>
                    <a:lstStyle/>
                    <a:p>
                      <a:pPr algn="ctr"/>
                      <a:r>
                        <a:rPr lang="es-ES" sz="1400" dirty="0">
                          <a:solidFill>
                            <a:schemeClr val="tx1"/>
                          </a:solidFill>
                        </a:rPr>
                        <a:t>1,413.45</a:t>
                      </a:r>
                    </a:p>
                  </a:txBody>
                  <a:tcPr/>
                </a:tc>
                <a:tc>
                  <a:txBody>
                    <a:bodyPr/>
                    <a:lstStyle/>
                    <a:p>
                      <a:pPr algn="ctr"/>
                      <a:r>
                        <a:rPr lang="es-ES" sz="1400" dirty="0">
                          <a:solidFill>
                            <a:schemeClr val="tx1"/>
                          </a:solidFill>
                        </a:rPr>
                        <a:t>1,251.89</a:t>
                      </a:r>
                    </a:p>
                  </a:txBody>
                  <a:tcPr/>
                </a:tc>
                <a:tc>
                  <a:txBody>
                    <a:bodyPr/>
                    <a:lstStyle/>
                    <a:p>
                      <a:pPr algn="ctr"/>
                      <a:r>
                        <a:rPr lang="es-ES" sz="1400" dirty="0">
                          <a:solidFill>
                            <a:schemeClr val="tx1"/>
                          </a:solidFill>
                        </a:rPr>
                        <a:t>1,594.8</a:t>
                      </a:r>
                    </a:p>
                  </a:txBody>
                  <a:tcPr/>
                </a:tc>
                <a:tc>
                  <a:txBody>
                    <a:bodyPr/>
                    <a:lstStyle/>
                    <a:p>
                      <a:pPr algn="ctr"/>
                      <a:r>
                        <a:rPr lang="es-ES" sz="1400" dirty="0">
                          <a:solidFill>
                            <a:schemeClr val="tx1"/>
                          </a:solidFill>
                        </a:rPr>
                        <a:t>1,205.3</a:t>
                      </a:r>
                    </a:p>
                  </a:txBody>
                  <a:tcPr/>
                </a:tc>
                <a:extLst>
                  <a:ext uri="{0D108BD9-81ED-4DB2-BD59-A6C34878D82A}">
                    <a16:rowId xmlns:a16="http://schemas.microsoft.com/office/drawing/2014/main" xmlns="" val="10000"/>
                  </a:ext>
                </a:extLst>
              </a:tr>
            </a:tbl>
          </a:graphicData>
        </a:graphic>
      </p:graphicFrame>
      <p:sp>
        <p:nvSpPr>
          <p:cNvPr id="8" name="7 CuadroTexto"/>
          <p:cNvSpPr txBox="1"/>
          <p:nvPr/>
        </p:nvSpPr>
        <p:spPr>
          <a:xfrm>
            <a:off x="2056204" y="6203529"/>
            <a:ext cx="2093992" cy="400110"/>
          </a:xfrm>
          <a:prstGeom prst="rect">
            <a:avLst/>
          </a:prstGeom>
          <a:noFill/>
        </p:spPr>
        <p:txBody>
          <a:bodyPr wrap="square" rtlCol="0">
            <a:spAutoFit/>
          </a:bodyPr>
          <a:lstStyle/>
          <a:p>
            <a:pPr algn="ctr"/>
            <a:r>
              <a:rPr lang="es-ES" sz="2000" b="1" dirty="0"/>
              <a:t>Totales</a:t>
            </a:r>
            <a:r>
              <a:rPr lang="es-ES" sz="2000" dirty="0"/>
              <a:t> </a:t>
            </a:r>
          </a:p>
        </p:txBody>
      </p:sp>
      <p:sp>
        <p:nvSpPr>
          <p:cNvPr id="52" name="51 CuadroTexto"/>
          <p:cNvSpPr txBox="1"/>
          <p:nvPr/>
        </p:nvSpPr>
        <p:spPr>
          <a:xfrm>
            <a:off x="296590" y="2983029"/>
            <a:ext cx="2258045" cy="817245"/>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Promedio (2015-2017): 79 %; Q.1,128.2 millones</a:t>
            </a:r>
          </a:p>
        </p:txBody>
      </p:sp>
      <p:sp>
        <p:nvSpPr>
          <p:cNvPr id="53" name="52 CuadroTexto"/>
          <p:cNvSpPr txBox="1"/>
          <p:nvPr/>
        </p:nvSpPr>
        <p:spPr>
          <a:xfrm>
            <a:off x="314484" y="3789040"/>
            <a:ext cx="2258045" cy="1259919"/>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Funcionamiento: 80.67 % (2018) -</a:t>
            </a:r>
            <a:r>
              <a:rPr lang="es-GT" sz="1000" dirty="0">
                <a:latin typeface="Arial" panose="020B0604020202020204" pitchFamily="34" charset="0"/>
                <a:cs typeface="Arial" panose="020B0604020202020204" pitchFamily="34" charset="0"/>
              </a:rPr>
              <a:t>Incluye </a:t>
            </a:r>
            <a:r>
              <a:rPr lang="es-GT" sz="1000">
                <a:latin typeface="Arial" panose="020B0604020202020204" pitchFamily="34" charset="0"/>
                <a:cs typeface="Arial" panose="020B0604020202020204" pitchFamily="34" charset="0"/>
              </a:rPr>
              <a:t>además: </a:t>
            </a:r>
            <a:r>
              <a:rPr lang="es-GT" sz="1000" dirty="0">
                <a:latin typeface="Arial" panose="020B0604020202020204" pitchFamily="34" charset="0"/>
                <a:cs typeface="Arial" panose="020B0604020202020204" pitchFamily="34" charset="0"/>
              </a:rPr>
              <a:t>alimentos a personas vulnerables, otras transferencias a personas individuales, transferencias a entidades descentralizadas-</a:t>
            </a:r>
          </a:p>
        </p:txBody>
      </p:sp>
      <p:sp>
        <p:nvSpPr>
          <p:cNvPr id="54" name="53 CuadroTexto"/>
          <p:cNvSpPr txBox="1"/>
          <p:nvPr/>
        </p:nvSpPr>
        <p:spPr>
          <a:xfrm>
            <a:off x="295838" y="2079270"/>
            <a:ext cx="2258045" cy="817245"/>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promedio (2015-2017): Q1,420.0 millones</a:t>
            </a:r>
          </a:p>
        </p:txBody>
      </p:sp>
      <p:sp>
        <p:nvSpPr>
          <p:cNvPr id="55" name="54 CuadroTexto"/>
          <p:cNvSpPr txBox="1"/>
          <p:nvPr/>
        </p:nvSpPr>
        <p:spPr>
          <a:xfrm>
            <a:off x="314484" y="5157192"/>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Meta de Ejecución 2018: + 3 % respecto a 2017</a:t>
            </a:r>
          </a:p>
        </p:txBody>
      </p:sp>
    </p:spTree>
    <p:extLst>
      <p:ext uri="{BB962C8B-B14F-4D97-AF65-F5344CB8AC3E}">
        <p14:creationId xmlns:p14="http://schemas.microsoft.com/office/powerpoint/2010/main" val="8829097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742431" y="44624"/>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aphicFrame>
        <p:nvGraphicFramePr>
          <p:cNvPr id="31" name="30 Gráfico"/>
          <p:cNvGraphicFramePr/>
          <p:nvPr>
            <p:extLst>
              <p:ext uri="{D42A27DB-BD31-4B8C-83A1-F6EECF244321}">
                <p14:modId xmlns:p14="http://schemas.microsoft.com/office/powerpoint/2010/main" val="3696569124"/>
              </p:ext>
            </p:extLst>
          </p:nvPr>
        </p:nvGraphicFramePr>
        <p:xfrm>
          <a:off x="155575" y="548680"/>
          <a:ext cx="6089242" cy="5328592"/>
        </p:xfrm>
        <a:graphic>
          <a:graphicData uri="http://schemas.openxmlformats.org/drawingml/2006/chart">
            <c:chart xmlns:c="http://schemas.openxmlformats.org/drawingml/2006/chart" xmlns:r="http://schemas.openxmlformats.org/officeDocument/2006/relationships" r:id="rId3"/>
          </a:graphicData>
        </a:graphic>
      </p:graphicFrame>
      <p:sp>
        <p:nvSpPr>
          <p:cNvPr id="5" name="4 CuadroTexto"/>
          <p:cNvSpPr txBox="1"/>
          <p:nvPr/>
        </p:nvSpPr>
        <p:spPr>
          <a:xfrm>
            <a:off x="0" y="6021288"/>
            <a:ext cx="936104" cy="307777"/>
          </a:xfrm>
          <a:prstGeom prst="rect">
            <a:avLst/>
          </a:prstGeom>
          <a:noFill/>
        </p:spPr>
        <p:txBody>
          <a:bodyPr wrap="square" rtlCol="0">
            <a:spAutoFit/>
          </a:bodyPr>
          <a:lstStyle/>
          <a:p>
            <a:r>
              <a:rPr lang="es-ES" sz="1400" b="1" dirty="0"/>
              <a:t>Totales</a:t>
            </a:r>
          </a:p>
        </p:txBody>
      </p:sp>
      <p:graphicFrame>
        <p:nvGraphicFramePr>
          <p:cNvPr id="32" name="31 Tabla"/>
          <p:cNvGraphicFramePr>
            <a:graphicFrameLocks noGrp="1"/>
          </p:cNvGraphicFramePr>
          <p:nvPr>
            <p:extLst>
              <p:ext uri="{D42A27DB-BD31-4B8C-83A1-F6EECF244321}">
                <p14:modId xmlns:p14="http://schemas.microsoft.com/office/powerpoint/2010/main" val="2030127794"/>
              </p:ext>
            </p:extLst>
          </p:nvPr>
        </p:nvGraphicFramePr>
        <p:xfrm>
          <a:off x="928428" y="6021288"/>
          <a:ext cx="4157552" cy="457200"/>
        </p:xfrm>
        <a:graphic>
          <a:graphicData uri="http://schemas.openxmlformats.org/drawingml/2006/table">
            <a:tbl>
              <a:tblPr firstRow="1" bandRow="1">
                <a:tableStyleId>{5C22544A-7EE6-4342-B048-85BDC9FD1C3A}</a:tableStyleId>
              </a:tblPr>
              <a:tblGrid>
                <a:gridCol w="1039388">
                  <a:extLst>
                    <a:ext uri="{9D8B030D-6E8A-4147-A177-3AD203B41FA5}">
                      <a16:colId xmlns:a16="http://schemas.microsoft.com/office/drawing/2014/main" xmlns="" val="20000"/>
                    </a:ext>
                  </a:extLst>
                </a:gridCol>
                <a:gridCol w="1039388">
                  <a:extLst>
                    <a:ext uri="{9D8B030D-6E8A-4147-A177-3AD203B41FA5}">
                      <a16:colId xmlns:a16="http://schemas.microsoft.com/office/drawing/2014/main" xmlns="" val="20001"/>
                    </a:ext>
                  </a:extLst>
                </a:gridCol>
                <a:gridCol w="1039388">
                  <a:extLst>
                    <a:ext uri="{9D8B030D-6E8A-4147-A177-3AD203B41FA5}">
                      <a16:colId xmlns:a16="http://schemas.microsoft.com/office/drawing/2014/main" xmlns="" val="20002"/>
                    </a:ext>
                  </a:extLst>
                </a:gridCol>
                <a:gridCol w="1039388">
                  <a:extLst>
                    <a:ext uri="{9D8B030D-6E8A-4147-A177-3AD203B41FA5}">
                      <a16:colId xmlns:a16="http://schemas.microsoft.com/office/drawing/2014/main" xmlns="" val="20003"/>
                    </a:ext>
                  </a:extLst>
                </a:gridCol>
              </a:tblGrid>
              <a:tr h="356611">
                <a:tc>
                  <a:txBody>
                    <a:bodyPr/>
                    <a:lstStyle/>
                    <a:p>
                      <a:pPr algn="ctr"/>
                      <a:r>
                        <a:rPr lang="es-ES" sz="1200" dirty="0">
                          <a:solidFill>
                            <a:schemeClr val="tx1"/>
                          </a:solidFill>
                        </a:rPr>
                        <a:t>Q 869.90</a:t>
                      </a:r>
                    </a:p>
                    <a:p>
                      <a:pPr algn="ctr"/>
                      <a:r>
                        <a:rPr lang="es-ES" sz="1200" dirty="0">
                          <a:solidFill>
                            <a:schemeClr val="tx1"/>
                          </a:solidFill>
                        </a:rPr>
                        <a:t>Ejecutado</a:t>
                      </a:r>
                    </a:p>
                  </a:txBody>
                  <a:tcPr/>
                </a:tc>
                <a:tc>
                  <a:txBody>
                    <a:bodyPr/>
                    <a:lstStyle/>
                    <a:p>
                      <a:pPr algn="ctr"/>
                      <a:r>
                        <a:rPr lang="es-ES" sz="1200" dirty="0">
                          <a:solidFill>
                            <a:schemeClr val="tx1"/>
                          </a:solidFill>
                        </a:rPr>
                        <a:t>Q 1,036.0</a:t>
                      </a:r>
                    </a:p>
                    <a:p>
                      <a:pPr algn="ctr"/>
                      <a:r>
                        <a:rPr lang="es-ES" sz="1200" dirty="0">
                          <a:solidFill>
                            <a:schemeClr val="tx1"/>
                          </a:solidFill>
                        </a:rPr>
                        <a:t>Ejecutado</a:t>
                      </a:r>
                    </a:p>
                  </a:txBody>
                  <a:tcPr/>
                </a:tc>
                <a:tc>
                  <a:txBody>
                    <a:bodyPr/>
                    <a:lstStyle/>
                    <a:p>
                      <a:pPr algn="ctr"/>
                      <a:r>
                        <a:rPr lang="es-ES" sz="1200" dirty="0">
                          <a:solidFill>
                            <a:schemeClr val="tx1"/>
                          </a:solidFill>
                        </a:rPr>
                        <a:t>Q 1,478.5</a:t>
                      </a:r>
                    </a:p>
                    <a:p>
                      <a:pPr algn="ctr"/>
                      <a:r>
                        <a:rPr lang="es-ES" sz="1200" dirty="0">
                          <a:solidFill>
                            <a:schemeClr val="tx1"/>
                          </a:solidFill>
                        </a:rPr>
                        <a:t>Ejecutado</a:t>
                      </a:r>
                    </a:p>
                  </a:txBody>
                  <a:tcPr/>
                </a:tc>
                <a:tc>
                  <a:txBody>
                    <a:bodyPr/>
                    <a:lstStyle/>
                    <a:p>
                      <a:pPr algn="ctr"/>
                      <a:r>
                        <a:rPr lang="es-ES" sz="1200" dirty="0">
                          <a:solidFill>
                            <a:schemeClr val="tx1"/>
                          </a:solidFill>
                        </a:rPr>
                        <a:t>Q 1,205.3 Vigente</a:t>
                      </a:r>
                    </a:p>
                  </a:txBody>
                  <a:tcPr/>
                </a:tc>
                <a:extLst>
                  <a:ext uri="{0D108BD9-81ED-4DB2-BD59-A6C34878D82A}">
                    <a16:rowId xmlns:a16="http://schemas.microsoft.com/office/drawing/2014/main" xmlns="" val="10000"/>
                  </a:ext>
                </a:extLst>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420" y="897687"/>
            <a:ext cx="6022405" cy="497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881840" y="620688"/>
            <a:ext cx="6092825" cy="276999"/>
          </a:xfrm>
          <a:prstGeom prst="rect">
            <a:avLst/>
          </a:prstGeom>
        </p:spPr>
        <p:txBody>
          <a:bodyPr>
            <a:spAutoFit/>
          </a:bodyPr>
          <a:lstStyle/>
          <a:p>
            <a:pPr algn="ctr"/>
            <a:r>
              <a:rPr lang="es-GT" sz="1200" b="1" dirty="0"/>
              <a:t>Comportamiento de metas físicas ejecutadas (producto) por Programa 2015-2018</a:t>
            </a:r>
            <a:endParaRPr lang="es-ES" sz="1200" b="1" dirty="0"/>
          </a:p>
        </p:txBody>
      </p:sp>
      <p:graphicFrame>
        <p:nvGraphicFramePr>
          <p:cNvPr id="35" name="34 Tabla"/>
          <p:cNvGraphicFramePr>
            <a:graphicFrameLocks noGrp="1"/>
          </p:cNvGraphicFramePr>
          <p:nvPr>
            <p:extLst>
              <p:ext uri="{D42A27DB-BD31-4B8C-83A1-F6EECF244321}">
                <p14:modId xmlns:p14="http://schemas.microsoft.com/office/powerpoint/2010/main" val="1792655807"/>
              </p:ext>
            </p:extLst>
          </p:nvPr>
        </p:nvGraphicFramePr>
        <p:xfrm>
          <a:off x="6101725" y="6021288"/>
          <a:ext cx="5897344" cy="457200"/>
        </p:xfrm>
        <a:graphic>
          <a:graphicData uri="http://schemas.openxmlformats.org/drawingml/2006/table">
            <a:tbl>
              <a:tblPr firstRow="1" bandRow="1">
                <a:tableStyleId>{5C22544A-7EE6-4342-B048-85BDC9FD1C3A}</a:tableStyleId>
              </a:tblPr>
              <a:tblGrid>
                <a:gridCol w="1474336">
                  <a:extLst>
                    <a:ext uri="{9D8B030D-6E8A-4147-A177-3AD203B41FA5}">
                      <a16:colId xmlns:a16="http://schemas.microsoft.com/office/drawing/2014/main" xmlns="" val="20000"/>
                    </a:ext>
                  </a:extLst>
                </a:gridCol>
                <a:gridCol w="1474336">
                  <a:extLst>
                    <a:ext uri="{9D8B030D-6E8A-4147-A177-3AD203B41FA5}">
                      <a16:colId xmlns:a16="http://schemas.microsoft.com/office/drawing/2014/main" xmlns="" val="20001"/>
                    </a:ext>
                  </a:extLst>
                </a:gridCol>
                <a:gridCol w="1474336">
                  <a:extLst>
                    <a:ext uri="{9D8B030D-6E8A-4147-A177-3AD203B41FA5}">
                      <a16:colId xmlns:a16="http://schemas.microsoft.com/office/drawing/2014/main" xmlns="" val="20002"/>
                    </a:ext>
                  </a:extLst>
                </a:gridCol>
                <a:gridCol w="1474336">
                  <a:extLst>
                    <a:ext uri="{9D8B030D-6E8A-4147-A177-3AD203B41FA5}">
                      <a16:colId xmlns:a16="http://schemas.microsoft.com/office/drawing/2014/main" xmlns="" val="20003"/>
                    </a:ext>
                  </a:extLst>
                </a:gridCol>
              </a:tblGrid>
              <a:tr h="356611">
                <a:tc>
                  <a:txBody>
                    <a:bodyPr/>
                    <a:lstStyle/>
                    <a:p>
                      <a:pPr algn="ctr"/>
                      <a:r>
                        <a:rPr lang="es-ES" sz="1200" dirty="0">
                          <a:solidFill>
                            <a:schemeClr val="tx1"/>
                          </a:solidFill>
                        </a:rPr>
                        <a:t>1,474,610 personas</a:t>
                      </a:r>
                    </a:p>
                    <a:p>
                      <a:pPr algn="ctr"/>
                      <a:r>
                        <a:rPr lang="es-ES" sz="1200" dirty="0">
                          <a:solidFill>
                            <a:schemeClr val="tx1"/>
                          </a:solidFill>
                        </a:rPr>
                        <a:t>Ejecución 2015</a:t>
                      </a:r>
                    </a:p>
                  </a:txBody>
                  <a:tcPr/>
                </a:tc>
                <a:tc>
                  <a:txBody>
                    <a:bodyPr/>
                    <a:lstStyle/>
                    <a:p>
                      <a:pPr algn="ctr"/>
                      <a:r>
                        <a:rPr lang="es-ES" sz="1200" dirty="0">
                          <a:solidFill>
                            <a:schemeClr val="tx1"/>
                          </a:solidFill>
                        </a:rPr>
                        <a:t>1,051,264 personas</a:t>
                      </a:r>
                    </a:p>
                    <a:p>
                      <a:pPr algn="ctr"/>
                      <a:r>
                        <a:rPr lang="es-ES" sz="1200" dirty="0">
                          <a:solidFill>
                            <a:schemeClr val="tx1"/>
                          </a:solidFill>
                        </a:rPr>
                        <a:t>Ejecución 2016</a:t>
                      </a:r>
                    </a:p>
                  </a:txBody>
                  <a:tcPr/>
                </a:tc>
                <a:tc>
                  <a:txBody>
                    <a:bodyPr/>
                    <a:lstStyle/>
                    <a:p>
                      <a:pPr algn="ctr"/>
                      <a:r>
                        <a:rPr lang="es-ES" sz="1200" dirty="0">
                          <a:solidFill>
                            <a:schemeClr val="tx1"/>
                          </a:solidFill>
                        </a:rPr>
                        <a:t>1,752,362 personas Ejecución</a:t>
                      </a:r>
                      <a:r>
                        <a:rPr lang="es-ES" sz="1200" baseline="0" dirty="0">
                          <a:solidFill>
                            <a:schemeClr val="tx1"/>
                          </a:solidFill>
                        </a:rPr>
                        <a:t> 2017</a:t>
                      </a:r>
                      <a:endParaRPr lang="es-ES" sz="1200" dirty="0">
                        <a:solidFill>
                          <a:schemeClr val="tx1"/>
                        </a:solidFill>
                      </a:endParaRPr>
                    </a:p>
                  </a:txBody>
                  <a:tcPr/>
                </a:tc>
                <a:tc>
                  <a:txBody>
                    <a:bodyPr/>
                    <a:lstStyle/>
                    <a:p>
                      <a:pPr algn="ctr"/>
                      <a:r>
                        <a:rPr lang="es-ES" sz="1200" dirty="0">
                          <a:solidFill>
                            <a:schemeClr val="tx1"/>
                          </a:solidFill>
                        </a:rPr>
                        <a:t>539,660</a:t>
                      </a:r>
                      <a:r>
                        <a:rPr lang="es-ES" sz="1200" baseline="0" dirty="0">
                          <a:solidFill>
                            <a:schemeClr val="tx1"/>
                          </a:solidFill>
                        </a:rPr>
                        <a:t> personas</a:t>
                      </a:r>
                      <a:r>
                        <a:rPr lang="es-ES" sz="1200" dirty="0">
                          <a:solidFill>
                            <a:schemeClr val="tx1"/>
                          </a:solidFill>
                        </a:rPr>
                        <a:t> Vigente 2018</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2307831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122412" cy="1307584"/>
          </a:xfrm>
          <a:prstGeom prst="rect">
            <a:avLst/>
          </a:prstGeom>
        </p:spPr>
      </p:pic>
      <p:sp>
        <p:nvSpPr>
          <p:cNvPr id="11" name="10 CuadroTexto"/>
          <p:cNvSpPr txBox="1"/>
          <p:nvPr/>
        </p:nvSpPr>
        <p:spPr>
          <a:xfrm>
            <a:off x="765820" y="1462420"/>
            <a:ext cx="10820114" cy="5062924"/>
          </a:xfrm>
          <a:prstGeom prst="rect">
            <a:avLst/>
          </a:prstGeom>
          <a:noFill/>
        </p:spPr>
        <p:txBody>
          <a:bodyPr wrap="square" rtlCol="0">
            <a:spAutoFit/>
          </a:bodyPr>
          <a:lstStyle/>
          <a:p>
            <a:pPr marL="342900" indent="-342900" algn="just">
              <a:buAutoNum type="arabicPeriod"/>
            </a:pPr>
            <a:endParaRPr lang="es-ES" sz="1700" dirty="0"/>
          </a:p>
          <a:p>
            <a:pPr marL="342900" indent="-342900" algn="just">
              <a:buFont typeface="+mj-lt"/>
              <a:buAutoNum type="arabicPeriod"/>
            </a:pPr>
            <a:r>
              <a:rPr lang="es-ES" sz="1700" dirty="0"/>
              <a:t>Se eliminó el programa de fertilizantes  </a:t>
            </a:r>
            <a:r>
              <a:rPr lang="es-ES" sz="1700" dirty="0" smtClean="0"/>
              <a:t>que funcionó del </a:t>
            </a:r>
            <a:r>
              <a:rPr lang="es-ES" sz="1700" dirty="0"/>
              <a:t>año 2000 al 2015 </a:t>
            </a:r>
            <a:r>
              <a:rPr lang="es-ES" sz="1700" dirty="0" smtClean="0"/>
              <a:t>y </a:t>
            </a:r>
            <a:r>
              <a:rPr lang="es-ES" sz="1700" dirty="0"/>
              <a:t>llegó a tener un costo anual  </a:t>
            </a:r>
            <a:r>
              <a:rPr lang="es-ES" sz="1700" dirty="0" smtClean="0"/>
              <a:t>de hasta </a:t>
            </a:r>
            <a:r>
              <a:rPr lang="es-ES" sz="1700" dirty="0"/>
              <a:t>Q600.0 </a:t>
            </a:r>
            <a:r>
              <a:rPr lang="es-ES" sz="1700" dirty="0" smtClean="0"/>
              <a:t>millones.</a:t>
            </a:r>
            <a:endParaRPr lang="es-ES" sz="1700" dirty="0"/>
          </a:p>
          <a:p>
            <a:pPr marL="342900" indent="-342900" algn="just">
              <a:buFont typeface="+mj-lt"/>
              <a:buAutoNum type="arabicPeriod"/>
            </a:pPr>
            <a:endParaRPr lang="es-ES" sz="1700" dirty="0"/>
          </a:p>
          <a:p>
            <a:pPr marL="342900" indent="-342900" algn="just">
              <a:buFont typeface="+mj-lt"/>
              <a:buAutoNum type="arabicPeriod"/>
            </a:pPr>
            <a:r>
              <a:rPr lang="es-ES" sz="1700" dirty="0" smtClean="0"/>
              <a:t>Mediante </a:t>
            </a:r>
            <a:r>
              <a:rPr lang="es-ES" sz="1700" dirty="0"/>
              <a:t>del Programa de Agricultura Familiar para el Fortalecimiento de la Economía Campesina (PAFFEC) se atendió la población objetivo que anteriormente se beneficiaba a través del programa de fertilizantes, logrando mejores resultados: </a:t>
            </a:r>
          </a:p>
          <a:p>
            <a:pPr marL="952393" lvl="1" indent="-342900" algn="just">
              <a:buFont typeface="+mj-lt"/>
              <a:buAutoNum type="arabicPeriod"/>
            </a:pPr>
            <a:r>
              <a:rPr lang="es-ES" sz="1700" dirty="0"/>
              <a:t>Reducción en más del 60% del costo que se utilizaba en el programa de fertilizantes;</a:t>
            </a:r>
          </a:p>
          <a:p>
            <a:pPr marL="952393" lvl="1" indent="-342900" algn="just">
              <a:buFont typeface="+mj-lt"/>
              <a:buAutoNum type="arabicPeriod"/>
            </a:pPr>
            <a:r>
              <a:rPr lang="es-ES" sz="1700" dirty="0"/>
              <a:t>Ampliación de la cobertura de beneficiarios a nivel nacional; </a:t>
            </a:r>
          </a:p>
          <a:p>
            <a:pPr marL="952393" lvl="1" indent="-342900" algn="just">
              <a:buFont typeface="+mj-lt"/>
              <a:buAutoNum type="arabicPeriod"/>
            </a:pPr>
            <a:r>
              <a:rPr lang="es-ES" sz="1700" dirty="0"/>
              <a:t>Atención personalizada de las necesidades de los agricultores familiares al dejarles la decisión de compra del insumo que más beneficio aporta a su producción; y,</a:t>
            </a:r>
          </a:p>
          <a:p>
            <a:pPr marL="952393" lvl="1" indent="-342900" algn="just">
              <a:buFont typeface="+mj-lt"/>
              <a:buAutoNum type="arabicPeriod"/>
            </a:pPr>
            <a:r>
              <a:rPr lang="es-ES" sz="1700" dirty="0"/>
              <a:t>Transparencia en el proceso para llevar los insumos hasta el beneficiario.</a:t>
            </a:r>
          </a:p>
          <a:p>
            <a:pPr marL="952393" lvl="1" indent="-342900" algn="just">
              <a:buFont typeface="+mj-lt"/>
              <a:buAutoNum type="arabicPeriod"/>
            </a:pPr>
            <a:endParaRPr lang="es-ES" sz="1700" dirty="0"/>
          </a:p>
          <a:p>
            <a:pPr marL="342900" indent="-342900" algn="just">
              <a:buFont typeface="+mj-lt"/>
              <a:buAutoNum type="arabicPeriod"/>
            </a:pPr>
            <a:r>
              <a:rPr lang="es-ES" sz="1700" dirty="0"/>
              <a:t>En el año 2017 en apoyo a la Estrategia Nacional para la Prevención de la Desnutrición Crónica, se benefició a 45,656 familias con niños menores de dos años recibieron capacitación y asistencia técnica para incrementar su disponibilidad y consumo de alimentos en el hogar (Conservación de suelos, vacunación de aves de corral y huertos familiares con plantas nativas); </a:t>
            </a:r>
            <a:r>
              <a:rPr lang="es-ES" sz="1700" dirty="0" smtClean="0"/>
              <a:t>asimismo </a:t>
            </a:r>
            <a:r>
              <a:rPr lang="es-ES" sz="1700" dirty="0"/>
              <a:t>41,514 familias  con niños menores de dos años recibieron  capacitación y asistencia técnica para el incremento de ingresos en el hogar (almacenamiento y procesamiento de alimentos, cosecha de agua de lluvia , viveros, frutales y organización para vincularse al mercado).</a:t>
            </a:r>
          </a:p>
        </p:txBody>
      </p:sp>
      <p:grpSp>
        <p:nvGrpSpPr>
          <p:cNvPr id="12" name="Group 298">
            <a:extLst>
              <a:ext uri="{FF2B5EF4-FFF2-40B4-BE49-F238E27FC236}">
                <a16:creationId xmlns:a16="http://schemas.microsoft.com/office/drawing/2014/main" xmlns="" id="{A5C91CD4-542D-49E6-A605-64D1D2B33A42}"/>
              </a:ext>
            </a:extLst>
          </p:cNvPr>
          <p:cNvGrpSpPr/>
          <p:nvPr/>
        </p:nvGrpSpPr>
        <p:grpSpPr>
          <a:xfrm>
            <a:off x="3851317" y="279896"/>
            <a:ext cx="5699479" cy="700832"/>
            <a:chOff x="9062519" y="1142200"/>
            <a:chExt cx="2577703" cy="1182231"/>
          </a:xfrm>
        </p:grpSpPr>
        <p:grpSp>
          <p:nvGrpSpPr>
            <p:cNvPr id="13"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5"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 name="TextBox 289">
              <a:extLst>
                <a:ext uri="{FF2B5EF4-FFF2-40B4-BE49-F238E27FC236}">
                  <a16:creationId xmlns:a16="http://schemas.microsoft.com/office/drawing/2014/main" xmlns="" id="{A5B21903-AAD7-43A8-90BF-40FE5DF4CBE2}"/>
                </a:ext>
              </a:extLst>
            </p:cNvPr>
            <p:cNvSpPr txBox="1"/>
            <p:nvPr/>
          </p:nvSpPr>
          <p:spPr>
            <a:xfrm>
              <a:off x="9483879" y="1585769"/>
              <a:ext cx="2156343" cy="738662"/>
            </a:xfrm>
            <a:prstGeom prst="rect">
              <a:avLst/>
            </a:prstGeom>
            <a:noFill/>
          </p:spPr>
          <p:txBody>
            <a:bodyPr wrap="square" lIns="0" tIns="0" rIns="0" bIns="0" rtlCol="0">
              <a:spAutoFit/>
            </a:bodyPr>
            <a:lstStyle/>
            <a:p>
              <a:r>
                <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 2015-2017</a:t>
              </a:r>
            </a:p>
          </p:txBody>
        </p:sp>
      </p:grpSp>
    </p:spTree>
    <p:extLst>
      <p:ext uri="{BB962C8B-B14F-4D97-AF65-F5344CB8AC3E}">
        <p14:creationId xmlns:p14="http://schemas.microsoft.com/office/powerpoint/2010/main" val="26529422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pic>
        <p:nvPicPr>
          <p:cNvPr id="8" name="Picture 8"/>
          <p:cNvPicPr/>
          <p:nvPr/>
        </p:nvPicPr>
        <p:blipFill>
          <a:blip r:embed="rId3" cstate="print">
            <a:extLst>
              <a:ext uri="{28A0092B-C50C-407E-A947-70E740481C1C}">
                <a14:useLocalDpi xmlns:a14="http://schemas.microsoft.com/office/drawing/2010/main" val="0"/>
              </a:ext>
            </a:extLst>
          </a:blip>
          <a:stretch>
            <a:fillRect/>
          </a:stretch>
        </p:blipFill>
        <p:spPr>
          <a:xfrm>
            <a:off x="155576" y="177200"/>
            <a:ext cx="2122412" cy="1307584"/>
          </a:xfrm>
          <a:prstGeom prst="rect">
            <a:avLst/>
          </a:prstGeom>
        </p:spPr>
      </p:pic>
      <p:sp>
        <p:nvSpPr>
          <p:cNvPr id="11" name="10 CuadroTexto"/>
          <p:cNvSpPr txBox="1"/>
          <p:nvPr/>
        </p:nvSpPr>
        <p:spPr>
          <a:xfrm>
            <a:off x="765820" y="908720"/>
            <a:ext cx="10820114" cy="6247864"/>
          </a:xfrm>
          <a:prstGeom prst="rect">
            <a:avLst/>
          </a:prstGeom>
          <a:noFill/>
        </p:spPr>
        <p:txBody>
          <a:bodyPr wrap="square" rtlCol="0">
            <a:spAutoFit/>
          </a:bodyPr>
          <a:lstStyle/>
          <a:p>
            <a:pPr algn="just"/>
            <a:endParaRPr lang="es-ES" sz="2000" dirty="0"/>
          </a:p>
          <a:p>
            <a:pPr marL="342900" indent="-342900" algn="just">
              <a:buAutoNum type="arabicPeriod"/>
            </a:pPr>
            <a:endParaRPr lang="es-ES" sz="2000" dirty="0"/>
          </a:p>
          <a:p>
            <a:pPr algn="just"/>
            <a:r>
              <a:rPr lang="es-ES" sz="2000" dirty="0"/>
              <a:t>4.     Fortalecimiento del Sistema Nacional de Extensión Rural (SNER):</a:t>
            </a:r>
          </a:p>
          <a:p>
            <a:pPr marL="895243" lvl="1" indent="-285750" algn="just">
              <a:buFont typeface="Wingdings" panose="05000000000000000000" pitchFamily="2" charset="2"/>
              <a:buChar char="ü"/>
            </a:pPr>
            <a:r>
              <a:rPr lang="es-ES" sz="2000" dirty="0"/>
              <a:t>Accesibilidad de los agricultores de infra y subsistencia a los servicios de extensión que brinda el MAGA. </a:t>
            </a:r>
          </a:p>
          <a:p>
            <a:pPr marL="895243" lvl="1" indent="-285750" algn="just">
              <a:buFont typeface="Wingdings" panose="05000000000000000000" pitchFamily="2" charset="2"/>
              <a:buChar char="ü"/>
            </a:pPr>
            <a:r>
              <a:rPr lang="es-ES" sz="2000" dirty="0"/>
              <a:t>Incremento en la cobertura de atención a mujeres del área rural con capacitación y asesoría técnica, para mejoramiento del hogar.</a:t>
            </a:r>
          </a:p>
          <a:p>
            <a:pPr marL="895243" lvl="1" indent="-285750" algn="just">
              <a:buFont typeface="Wingdings" panose="05000000000000000000" pitchFamily="2" charset="2"/>
              <a:buChar char="ü"/>
            </a:pPr>
            <a:r>
              <a:rPr lang="es-ES" sz="2000" dirty="0"/>
              <a:t>Incremento de las áreas bajo riego con una inversión de Q 86.4 millones en los departamento de Quetzaltenango, San Marcos, Suchitepéquez, Retalhuleu y Baja Verapaz.</a:t>
            </a:r>
          </a:p>
          <a:p>
            <a:pPr marL="895243" lvl="1" indent="-285750" algn="just">
              <a:buFont typeface="Wingdings" panose="05000000000000000000" pitchFamily="2" charset="2"/>
              <a:buChar char="ü"/>
            </a:pPr>
            <a:r>
              <a:rPr lang="es-ES" sz="2000" dirty="0"/>
              <a:t>Rehabilitación de unidades de riego en Cabañas, Zacapa; Asunción Mita, Jutiapa y Malacatán y Catarina, San Marcos, con una inversión de Q.10.3 millones.</a:t>
            </a:r>
          </a:p>
          <a:p>
            <a:pPr marL="895243" lvl="1" indent="-285750" algn="just">
              <a:buFont typeface="Wingdings" panose="05000000000000000000" pitchFamily="2" charset="2"/>
              <a:buChar char="ü"/>
            </a:pPr>
            <a:r>
              <a:rPr lang="es-ES" sz="2000" dirty="0"/>
              <a:t>Facilitar los procesos de exportación e importación de los agricultores, a través de servicios de sanidad agropecuaria y regulaciones, emitiendo 9,653,700 de documentos (dictámenes, licencias, registros, certificados, permisos, protocolos).</a:t>
            </a:r>
          </a:p>
          <a:p>
            <a:pPr marL="895243" lvl="1" indent="-285750" algn="just">
              <a:buFont typeface="Wingdings" panose="05000000000000000000" pitchFamily="2" charset="2"/>
              <a:buChar char="ü"/>
            </a:pPr>
            <a:r>
              <a:rPr lang="es-ES" sz="2000" dirty="0"/>
              <a:t>Contratación de extensionistas adicionales para los municipios de los departamentos priorizados por la Estrategia Nacional para la Prevención de la Desnutrición Crónica y aquellos municipios donde el número de comunidades es mayor y por ende se requiere mas cobertura del Sistema Nacional de Extensión Rural. </a:t>
            </a:r>
          </a:p>
          <a:p>
            <a:pPr marL="342900" indent="-342900" algn="just">
              <a:buAutoNum type="arabicPeriod"/>
            </a:pPr>
            <a:endParaRPr lang="es-ES" sz="2000" dirty="0"/>
          </a:p>
          <a:p>
            <a:pPr algn="just"/>
            <a:endParaRPr lang="es-ES" sz="2000" dirty="0"/>
          </a:p>
        </p:txBody>
      </p:sp>
      <p:grpSp>
        <p:nvGrpSpPr>
          <p:cNvPr id="12" name="Group 298">
            <a:extLst>
              <a:ext uri="{FF2B5EF4-FFF2-40B4-BE49-F238E27FC236}">
                <a16:creationId xmlns:a16="http://schemas.microsoft.com/office/drawing/2014/main" xmlns="" id="{A5C91CD4-542D-49E6-A605-64D1D2B33A42}"/>
              </a:ext>
            </a:extLst>
          </p:cNvPr>
          <p:cNvGrpSpPr/>
          <p:nvPr/>
        </p:nvGrpSpPr>
        <p:grpSpPr>
          <a:xfrm>
            <a:off x="3851317" y="279896"/>
            <a:ext cx="5699479" cy="700832"/>
            <a:chOff x="9062519" y="1142200"/>
            <a:chExt cx="2577703" cy="1182231"/>
          </a:xfrm>
        </p:grpSpPr>
        <p:grpSp>
          <p:nvGrpSpPr>
            <p:cNvPr id="13"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15"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 name="TextBox 289">
              <a:extLst>
                <a:ext uri="{FF2B5EF4-FFF2-40B4-BE49-F238E27FC236}">
                  <a16:creationId xmlns:a16="http://schemas.microsoft.com/office/drawing/2014/main" xmlns="" id="{A5B21903-AAD7-43A8-90BF-40FE5DF4CBE2}"/>
                </a:ext>
              </a:extLst>
            </p:cNvPr>
            <p:cNvSpPr txBox="1"/>
            <p:nvPr/>
          </p:nvSpPr>
          <p:spPr>
            <a:xfrm>
              <a:off x="9483879" y="1585769"/>
              <a:ext cx="2156343" cy="738662"/>
            </a:xfrm>
            <a:prstGeom prst="rect">
              <a:avLst/>
            </a:prstGeom>
            <a:noFill/>
          </p:spPr>
          <p:txBody>
            <a:bodyPr wrap="square" lIns="0" tIns="0" rIns="0" bIns="0" rtlCol="0">
              <a:spAutoFit/>
            </a:bodyPr>
            <a:lstStyle/>
            <a:p>
              <a:r>
                <a:rPr lang="es-GT"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 2015-2017</a:t>
              </a:r>
            </a:p>
          </p:txBody>
        </p:sp>
      </p:grpSp>
    </p:spTree>
    <p:extLst>
      <p:ext uri="{BB962C8B-B14F-4D97-AF65-F5344CB8AC3E}">
        <p14:creationId xmlns:p14="http://schemas.microsoft.com/office/powerpoint/2010/main" val="25221768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7" y="26016"/>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Continuidad de Programas 2019-2023</a:t>
            </a:r>
            <a:endParaRPr lang="en-US" sz="2000" dirty="0"/>
          </a:p>
        </p:txBody>
      </p:sp>
      <p:grpSp>
        <p:nvGrpSpPr>
          <p:cNvPr id="66" name="Group 65">
            <a:extLst>
              <a:ext uri="{FF2B5EF4-FFF2-40B4-BE49-F238E27FC236}">
                <a16:creationId xmlns:a16="http://schemas.microsoft.com/office/drawing/2014/main" xmlns=""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a16="http://schemas.microsoft.com/office/drawing/2014/main" xmlns=""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a16="http://schemas.microsoft.com/office/drawing/2014/main" xmlns=""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a16="http://schemas.microsoft.com/office/drawing/2014/main" xmlns=""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a16="http://schemas.microsoft.com/office/drawing/2014/main" xmlns=""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a16="http://schemas.microsoft.com/office/drawing/2014/main" xmlns=""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a16="http://schemas.microsoft.com/office/drawing/2014/main" xmlns=""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a16="http://schemas.microsoft.com/office/drawing/2014/main" xmlns=""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a16="http://schemas.microsoft.com/office/drawing/2014/main" xmlns=""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a16="http://schemas.microsoft.com/office/drawing/2014/main" xmlns=""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a16="http://schemas.microsoft.com/office/drawing/2014/main" xmlns=""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a16="http://schemas.microsoft.com/office/drawing/2014/main" xmlns=""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a16="http://schemas.microsoft.com/office/drawing/2014/main" xmlns=""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a16="http://schemas.microsoft.com/office/drawing/2014/main" xmlns=""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a16="http://schemas.microsoft.com/office/drawing/2014/main" xmlns=""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a16="http://schemas.microsoft.com/office/drawing/2014/main" xmlns=""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a16="http://schemas.microsoft.com/office/drawing/2014/main" xmlns=""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a16="http://schemas.microsoft.com/office/drawing/2014/main" xmlns=""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a16="http://schemas.microsoft.com/office/drawing/2014/main" xmlns=""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a16="http://schemas.microsoft.com/office/drawing/2014/main" xmlns=""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a16="http://schemas.microsoft.com/office/drawing/2014/main" xmlns=""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a16="http://schemas.microsoft.com/office/drawing/2014/main" xmlns=""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a16="http://schemas.microsoft.com/office/drawing/2014/main" xmlns=""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a16="http://schemas.microsoft.com/office/drawing/2014/main" xmlns=""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a16="http://schemas.microsoft.com/office/drawing/2014/main" xmlns=""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a16="http://schemas.microsoft.com/office/drawing/2014/main" xmlns=""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51" name="Group 298">
            <a:extLst>
              <a:ext uri="{FF2B5EF4-FFF2-40B4-BE49-F238E27FC236}">
                <a16:creationId xmlns:a16="http://schemas.microsoft.com/office/drawing/2014/main" xmlns="" id="{A5C91CD4-542D-49E6-A605-64D1D2B33A42}"/>
              </a:ext>
            </a:extLst>
          </p:cNvPr>
          <p:cNvGrpSpPr/>
          <p:nvPr/>
        </p:nvGrpSpPr>
        <p:grpSpPr>
          <a:xfrm>
            <a:off x="9344013" y="435367"/>
            <a:ext cx="2577703" cy="320155"/>
            <a:chOff x="9062519" y="1142200"/>
            <a:chExt cx="2577703" cy="320154"/>
          </a:xfrm>
        </p:grpSpPr>
        <p:grpSp>
          <p:nvGrpSpPr>
            <p:cNvPr id="52"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pSp>
        <p:nvGrpSpPr>
          <p:cNvPr id="63" name="Group 298">
            <a:extLst>
              <a:ext uri="{FF2B5EF4-FFF2-40B4-BE49-F238E27FC236}">
                <a16:creationId xmlns:a16="http://schemas.microsoft.com/office/drawing/2014/main" xmlns="" id="{A5C91CD4-542D-49E6-A605-64D1D2B33A42}"/>
              </a:ext>
            </a:extLst>
          </p:cNvPr>
          <p:cNvGrpSpPr/>
          <p:nvPr/>
        </p:nvGrpSpPr>
        <p:grpSpPr>
          <a:xfrm>
            <a:off x="141171" y="5589241"/>
            <a:ext cx="1920794" cy="791018"/>
            <a:chOff x="9062519" y="1142200"/>
            <a:chExt cx="2577703" cy="791018"/>
          </a:xfrm>
        </p:grpSpPr>
        <p:grpSp>
          <p:nvGrpSpPr>
            <p:cNvPr id="64"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67"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68"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69"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70"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sp>
            <p:nvSpPr>
              <p:cNvPr id="71"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100">
                  <a:latin typeface="Ebrima" panose="02000000000000000000" pitchFamily="2" charset="0"/>
                  <a:ea typeface="Ebrima" panose="02000000000000000000" pitchFamily="2" charset="0"/>
                  <a:cs typeface="Ebrima" panose="02000000000000000000" pitchFamily="2" charset="0"/>
                </a:endParaRPr>
              </a:p>
            </p:txBody>
          </p:sp>
        </p:grpSp>
        <p:sp>
          <p:nvSpPr>
            <p:cNvPr id="65" name="TextBox 289">
              <a:extLst>
                <a:ext uri="{FF2B5EF4-FFF2-40B4-BE49-F238E27FC236}">
                  <a16:creationId xmlns:a16="http://schemas.microsoft.com/office/drawing/2014/main" xmlns="" id="{A5B21903-AAD7-43A8-90BF-40FE5DF4CBE2}"/>
                </a:ext>
              </a:extLst>
            </p:cNvPr>
            <p:cNvSpPr txBox="1"/>
            <p:nvPr/>
          </p:nvSpPr>
          <p:spPr>
            <a:xfrm>
              <a:off x="9483878" y="1194554"/>
              <a:ext cx="2156344" cy="738664"/>
            </a:xfrm>
            <a:prstGeom prst="rect">
              <a:avLst/>
            </a:prstGeom>
            <a:noFill/>
          </p:spPr>
          <p:txBody>
            <a:bodyPr wrap="square" lIns="0" tIns="0" rIns="0" bIns="0" rtlCol="0">
              <a:spAutoFit/>
            </a:bodyPr>
            <a:lstStyle/>
            <a:p>
              <a:r>
                <a:rPr lang="es-GT" sz="12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El Aumento entre escenarios 2019 se destina a cobertura o calidad?</a:t>
              </a:r>
            </a:p>
          </p:txBody>
        </p:sp>
      </p:grpSp>
      <p:sp>
        <p:nvSpPr>
          <p:cNvPr id="72" name="71 Rectángulo redondeado"/>
          <p:cNvSpPr/>
          <p:nvPr/>
        </p:nvSpPr>
        <p:spPr>
          <a:xfrm>
            <a:off x="2061965" y="5517234"/>
            <a:ext cx="10126860"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s-GT" sz="1200" b="1" dirty="0">
              <a:solidFill>
                <a:schemeClr val="tx1"/>
              </a:solidFill>
            </a:endParaRPr>
          </a:p>
          <a:p>
            <a:pPr marL="342900" indent="-342900" algn="just">
              <a:buFont typeface="+mj-lt"/>
              <a:buAutoNum type="arabicPeriod"/>
            </a:pPr>
            <a:endParaRPr lang="es-GT" sz="1200" b="1" dirty="0">
              <a:solidFill>
                <a:schemeClr val="tx1"/>
              </a:solidFill>
            </a:endParaRPr>
          </a:p>
          <a:p>
            <a:pPr marL="342900" indent="-342900" algn="just">
              <a:buFont typeface="+mj-lt"/>
              <a:buAutoNum type="arabicPeriod"/>
            </a:pPr>
            <a:r>
              <a:rPr lang="es-GT" sz="1200" b="1" dirty="0">
                <a:solidFill>
                  <a:schemeClr val="tx1"/>
                </a:solidFill>
              </a:rPr>
              <a:t>Mejorar la calidad de los servicios agropecuarios para beneficio de la población del sector.</a:t>
            </a:r>
          </a:p>
          <a:p>
            <a:pPr marL="342900" indent="-342900" algn="just">
              <a:buFont typeface="+mj-lt"/>
              <a:buAutoNum type="arabicPeriod"/>
            </a:pPr>
            <a:r>
              <a:rPr lang="es-GT" sz="1200" b="1" dirty="0">
                <a:solidFill>
                  <a:schemeClr val="tx1"/>
                </a:solidFill>
              </a:rPr>
              <a:t>Ampliar la cobertura de la población a beneficiar, con bienes, insumos y servicios agropecuarios</a:t>
            </a:r>
          </a:p>
          <a:p>
            <a:pPr marL="342900" indent="-342900" algn="just">
              <a:buFont typeface="+mj-lt"/>
              <a:buAutoNum type="arabicPeriod"/>
            </a:pPr>
            <a:r>
              <a:rPr lang="es-GT" sz="1200" b="1" dirty="0">
                <a:solidFill>
                  <a:schemeClr val="tx1"/>
                </a:solidFill>
              </a:rPr>
              <a:t>Fortalecer el Programa de Agricultura Familiar, con equipamiento y medios de transporte para Agencias Municipales de Extensión Rural.</a:t>
            </a:r>
          </a:p>
          <a:p>
            <a:pPr marL="342900" indent="-342900" algn="just">
              <a:buFont typeface="+mj-lt"/>
              <a:buAutoNum type="arabicPeriod"/>
            </a:pPr>
            <a:r>
              <a:rPr lang="es-GT" sz="1200" b="1" dirty="0">
                <a:solidFill>
                  <a:schemeClr val="tx1"/>
                </a:solidFill>
              </a:rPr>
              <a:t>Otorgamiento de créditos a pequeños y medianos caficultores.</a:t>
            </a:r>
          </a:p>
          <a:p>
            <a:pPr marL="342900" indent="-342900" algn="just">
              <a:buFont typeface="+mj-lt"/>
              <a:buAutoNum type="arabicPeriod"/>
            </a:pPr>
            <a:r>
              <a:rPr lang="es-GT" sz="1200" b="1" dirty="0">
                <a:solidFill>
                  <a:schemeClr val="tx1"/>
                </a:solidFill>
              </a:rPr>
              <a:t>Asistencia técnica y financiera a asociaciones, cooperativas, organizaciones de productores, para desarrollar proyectos productivos, para aprovechar las oportunidades del acceso a mercados.</a:t>
            </a:r>
          </a:p>
          <a:p>
            <a:pPr marL="342900" indent="-342900" algn="just">
              <a:buFont typeface="+mj-lt"/>
              <a:buAutoNum type="arabicPeriod"/>
            </a:pPr>
            <a:endParaRPr lang="es-GT" sz="1200" b="1" dirty="0">
              <a:solidFill>
                <a:schemeClr val="tx1"/>
              </a:solidFill>
            </a:endParaRPr>
          </a:p>
          <a:p>
            <a:pPr algn="just"/>
            <a:endParaRPr lang="es-GT" sz="1400" dirty="0"/>
          </a:p>
        </p:txBody>
      </p:sp>
      <p:sp>
        <p:nvSpPr>
          <p:cNvPr id="3" name="2 Flecha doblada"/>
          <p:cNvSpPr/>
          <p:nvPr/>
        </p:nvSpPr>
        <p:spPr>
          <a:xfrm flipV="1">
            <a:off x="1557908" y="6323812"/>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3712144154"/>
              </p:ext>
            </p:extLst>
          </p:nvPr>
        </p:nvGraphicFramePr>
        <p:xfrm>
          <a:off x="8582013" y="908720"/>
          <a:ext cx="1524000" cy="20955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tblGrid>
              <a:tr h="190500">
                <a:tc gridSpan="2">
                  <a:txBody>
                    <a:bodyPr/>
                    <a:lstStyle/>
                    <a:p>
                      <a:pPr algn="ctr" fontAlgn="b"/>
                      <a:r>
                        <a:rPr lang="es-ES" sz="1100" b="1" u="none" strike="noStrike" dirty="0">
                          <a:effectLst/>
                        </a:rPr>
                        <a:t>PROGRAMA 11</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extLst>
                  <a:ext uri="{0D108BD9-81ED-4DB2-BD59-A6C34878D82A}">
                    <a16:rowId xmlns:a16="http://schemas.microsoft.com/office/drawing/2014/main" xmlns="" val="10000"/>
                  </a:ext>
                </a:extLst>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xmlns="" val="10001"/>
                  </a:ext>
                </a:extLst>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1,465,834</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2"/>
                  </a:ext>
                </a:extLst>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1,465,834</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3"/>
                  </a:ext>
                </a:extLst>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1,726,219</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4"/>
                  </a:ext>
                </a:extLst>
              </a:tr>
              <a:tr h="190500">
                <a:tc>
                  <a:txBody>
                    <a:bodyPr/>
                    <a:lstStyle/>
                    <a:p>
                      <a:pPr algn="ctr" fontAlgn="b"/>
                      <a:r>
                        <a:rPr lang="es-ES" sz="1100" u="none" strike="noStrike" dirty="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438,128</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5"/>
                  </a:ext>
                </a:extLst>
              </a:tr>
              <a:tr h="190500">
                <a:tc>
                  <a:txBody>
                    <a:bodyPr/>
                    <a:lstStyle/>
                    <a:p>
                      <a:pPr algn="ctr" fontAlgn="b"/>
                      <a:r>
                        <a:rPr lang="es-ES" sz="1100" u="none" strike="noStrike" dirty="0">
                          <a:effectLst/>
                        </a:rPr>
                        <a:t>2019</a:t>
                      </a:r>
                      <a:endParaRPr lang="es-ES" sz="1100" b="0" i="0" u="none" strike="noStrike" dirty="0">
                        <a:solidFill>
                          <a:srgbClr val="000000"/>
                        </a:solidFill>
                        <a:effectLst/>
                        <a:latin typeface="Calibri"/>
                      </a:endParaRPr>
                    </a:p>
                  </a:txBody>
                  <a:tcPr marL="9525" marR="9525" marT="9525" marB="0" anchor="b"/>
                </a:tc>
                <a:tc>
                  <a:txBody>
                    <a:bodyPr/>
                    <a:lstStyle/>
                    <a:p>
                      <a:pPr algn="ctr" fontAlgn="b"/>
                      <a:r>
                        <a:rPr lang="es-ES" sz="1100" u="none" strike="noStrike" dirty="0">
                          <a:effectLst/>
                        </a:rPr>
                        <a:t>1,673,488</a:t>
                      </a:r>
                      <a:endParaRPr lang="es-ES" sz="1100" b="0" i="0" u="none" strike="noStrike" dirty="0">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6"/>
                  </a:ext>
                </a:extLst>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1,796,300</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7"/>
                  </a:ext>
                </a:extLst>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1,869,866</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8"/>
                  </a:ext>
                </a:extLst>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1,942,722</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9"/>
                  </a:ext>
                </a:extLst>
              </a:tr>
              <a:tr h="190500">
                <a:tc>
                  <a:txBody>
                    <a:bodyPr/>
                    <a:lstStyle/>
                    <a:p>
                      <a:pPr algn="ctr" fontAlgn="b"/>
                      <a:r>
                        <a:rPr lang="es-ES" sz="1100" u="none" strike="noStrike" dirty="0">
                          <a:effectLst/>
                        </a:rPr>
                        <a:t>2023</a:t>
                      </a:r>
                      <a:endParaRPr lang="es-ES" sz="1100" b="0" i="0" u="none" strike="noStrike" dirty="0">
                        <a:solidFill>
                          <a:srgbClr val="000000"/>
                        </a:solidFill>
                        <a:effectLst/>
                        <a:latin typeface="Calibri"/>
                      </a:endParaRPr>
                    </a:p>
                  </a:txBody>
                  <a:tcPr marL="9525" marR="9525" marT="9525" marB="0" anchor="b"/>
                </a:tc>
                <a:tc>
                  <a:txBody>
                    <a:bodyPr/>
                    <a:lstStyle/>
                    <a:p>
                      <a:pPr algn="ctr" fontAlgn="b"/>
                      <a:r>
                        <a:rPr lang="es-ES" sz="1100" u="none" strike="noStrike" dirty="0">
                          <a:effectLst/>
                        </a:rPr>
                        <a:t>2,021,152</a:t>
                      </a:r>
                      <a:endParaRPr lang="es-ES" sz="1100" b="0" i="0" u="none" strike="noStrike" dirty="0">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10"/>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3759501217"/>
              </p:ext>
            </p:extLst>
          </p:nvPr>
        </p:nvGraphicFramePr>
        <p:xfrm>
          <a:off x="10420408" y="908720"/>
          <a:ext cx="1524000" cy="20955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tblGrid>
              <a:tr h="190500">
                <a:tc gridSpan="2">
                  <a:txBody>
                    <a:bodyPr/>
                    <a:lstStyle/>
                    <a:p>
                      <a:pPr algn="ctr" fontAlgn="b"/>
                      <a:r>
                        <a:rPr lang="es-ES" sz="1100" b="1" u="none" strike="noStrike" dirty="0">
                          <a:effectLst/>
                        </a:rPr>
                        <a:t>PROGRAMA 12</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extLst>
                  <a:ext uri="{0D108BD9-81ED-4DB2-BD59-A6C34878D82A}">
                    <a16:rowId xmlns:a16="http://schemas.microsoft.com/office/drawing/2014/main" xmlns="" val="10000"/>
                  </a:ext>
                </a:extLst>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xmlns="" val="10001"/>
                  </a:ext>
                </a:extLst>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3,104</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2"/>
                  </a:ext>
                </a:extLst>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9,240</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3"/>
                  </a:ext>
                </a:extLst>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10,739</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4"/>
                  </a:ext>
                </a:extLst>
              </a:tr>
              <a:tr h="190500">
                <a:tc>
                  <a:txBody>
                    <a:bodyPr/>
                    <a:lstStyle/>
                    <a:p>
                      <a:pPr algn="ctr" fontAlgn="b"/>
                      <a:r>
                        <a:rPr lang="es-ES" sz="1100" u="none" strike="noStrike" dirty="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9,741</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5"/>
                  </a:ext>
                </a:extLst>
              </a:tr>
              <a:tr h="190500">
                <a:tc>
                  <a:txBody>
                    <a:bodyPr/>
                    <a:lstStyle/>
                    <a:p>
                      <a:pPr algn="ctr" fontAlgn="b"/>
                      <a:r>
                        <a:rPr lang="es-ES" sz="1100" u="none" strike="noStrike">
                          <a:effectLst/>
                        </a:rPr>
                        <a:t>2019</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54,552</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6"/>
                  </a:ext>
                </a:extLst>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55,606</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7"/>
                  </a:ext>
                </a:extLst>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56,931</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8"/>
                  </a:ext>
                </a:extLst>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58,152</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9"/>
                  </a:ext>
                </a:extLst>
              </a:tr>
              <a:tr h="190500">
                <a:tc>
                  <a:txBody>
                    <a:bodyPr/>
                    <a:lstStyle/>
                    <a:p>
                      <a:pPr algn="ctr" fontAlgn="b"/>
                      <a:r>
                        <a:rPr lang="es-ES" sz="1100" u="none" strike="noStrike">
                          <a:effectLst/>
                        </a:rPr>
                        <a:t>2023</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dirty="0">
                          <a:effectLst/>
                        </a:rPr>
                        <a:t>59,406</a:t>
                      </a:r>
                      <a:endParaRPr lang="es-ES" sz="1100" b="0" i="0" u="none" strike="noStrike" dirty="0">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10"/>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980701332"/>
              </p:ext>
            </p:extLst>
          </p:nvPr>
        </p:nvGraphicFramePr>
        <p:xfrm>
          <a:off x="8660831" y="3212976"/>
          <a:ext cx="1524000" cy="2095500"/>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tblGrid>
              <a:tr h="190500">
                <a:tc gridSpan="2">
                  <a:txBody>
                    <a:bodyPr/>
                    <a:lstStyle/>
                    <a:p>
                      <a:pPr algn="ctr" fontAlgn="b"/>
                      <a:r>
                        <a:rPr lang="es-ES" sz="1100" b="1" u="none" strike="noStrike" dirty="0">
                          <a:effectLst/>
                        </a:rPr>
                        <a:t>PROGRAMA 13</a:t>
                      </a:r>
                      <a:endParaRPr lang="es-ES" sz="1100" b="1" i="0" u="none" strike="noStrike" dirty="0">
                        <a:solidFill>
                          <a:srgbClr val="000000"/>
                        </a:solidFill>
                        <a:effectLst/>
                        <a:latin typeface="Calibri"/>
                      </a:endParaRPr>
                    </a:p>
                  </a:txBody>
                  <a:tcPr marL="9525" marR="9525" marT="9525" marB="0" anchor="b">
                    <a:solidFill>
                      <a:schemeClr val="bg2">
                        <a:lumMod val="40000"/>
                        <a:lumOff val="60000"/>
                      </a:schemeClr>
                    </a:solidFill>
                  </a:tcPr>
                </a:tc>
                <a:tc hMerge="1">
                  <a:txBody>
                    <a:bodyPr/>
                    <a:lstStyle/>
                    <a:p>
                      <a:endParaRPr lang="es-ES"/>
                    </a:p>
                  </a:txBody>
                  <a:tcPr/>
                </a:tc>
                <a:extLst>
                  <a:ext uri="{0D108BD9-81ED-4DB2-BD59-A6C34878D82A}">
                    <a16:rowId xmlns:a16="http://schemas.microsoft.com/office/drawing/2014/main" xmlns="" val="10000"/>
                  </a:ext>
                </a:extLst>
              </a:tr>
              <a:tr h="190500">
                <a:tc>
                  <a:txBody>
                    <a:bodyPr/>
                    <a:lstStyle/>
                    <a:p>
                      <a:pPr algn="ctr" fontAlgn="b"/>
                      <a:r>
                        <a:rPr lang="es-ES" sz="1100" b="1" u="none" strike="noStrike" dirty="0">
                          <a:effectLst/>
                        </a:rPr>
                        <a:t>AÑO</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s-ES" sz="1100" b="1" u="none" strike="noStrike" dirty="0">
                          <a:effectLst/>
                        </a:rPr>
                        <a:t>META</a:t>
                      </a:r>
                      <a:endParaRPr lang="es-ES" sz="1100" b="1" i="0" u="none" strike="noStrike" dirty="0">
                        <a:solidFill>
                          <a:srgbClr val="000000"/>
                        </a:solidFill>
                        <a:effectLst/>
                        <a:latin typeface="Calibri"/>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xmlns="" val="10001"/>
                  </a:ext>
                </a:extLst>
              </a:tr>
              <a:tr h="190500">
                <a:tc>
                  <a:txBody>
                    <a:bodyPr/>
                    <a:lstStyle/>
                    <a:p>
                      <a:pPr algn="ctr" fontAlgn="b"/>
                      <a:r>
                        <a:rPr lang="es-ES" sz="1100" u="none" strike="noStrike">
                          <a:effectLst/>
                        </a:rPr>
                        <a:t>2015</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5,672</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2"/>
                  </a:ext>
                </a:extLst>
              </a:tr>
              <a:tr h="190500">
                <a:tc>
                  <a:txBody>
                    <a:bodyPr/>
                    <a:lstStyle/>
                    <a:p>
                      <a:pPr algn="ctr" fontAlgn="b"/>
                      <a:r>
                        <a:rPr lang="es-ES" sz="1100" u="none" strike="noStrike" dirty="0">
                          <a:effectLst/>
                        </a:rPr>
                        <a:t>2016</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6,843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3"/>
                  </a:ext>
                </a:extLst>
              </a:tr>
              <a:tr h="190500">
                <a:tc>
                  <a:txBody>
                    <a:bodyPr/>
                    <a:lstStyle/>
                    <a:p>
                      <a:pPr algn="ctr" fontAlgn="b"/>
                      <a:r>
                        <a:rPr lang="es-ES" sz="1100" u="none" strike="noStrike">
                          <a:effectLst/>
                        </a:rPr>
                        <a:t>2017</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15,404</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4"/>
                  </a:ext>
                </a:extLst>
              </a:tr>
              <a:tr h="190500">
                <a:tc>
                  <a:txBody>
                    <a:bodyPr/>
                    <a:lstStyle/>
                    <a:p>
                      <a:pPr algn="ctr" fontAlgn="b"/>
                      <a:r>
                        <a:rPr lang="es-ES" sz="1100" u="none" strike="noStrike" dirty="0">
                          <a:effectLst/>
                        </a:rPr>
                        <a:t>*2018</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95,791</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5"/>
                  </a:ext>
                </a:extLst>
              </a:tr>
              <a:tr h="190500">
                <a:tc>
                  <a:txBody>
                    <a:bodyPr/>
                    <a:lstStyle/>
                    <a:p>
                      <a:pPr algn="ctr" fontAlgn="b"/>
                      <a:r>
                        <a:rPr lang="es-ES" sz="1100" u="none" strike="noStrike">
                          <a:effectLst/>
                        </a:rPr>
                        <a:t>2019</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16,703</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6"/>
                  </a:ext>
                </a:extLst>
              </a:tr>
              <a:tr h="190500">
                <a:tc>
                  <a:txBody>
                    <a:bodyPr/>
                    <a:lstStyle/>
                    <a:p>
                      <a:pPr algn="ctr" fontAlgn="b"/>
                      <a:r>
                        <a:rPr lang="es-ES" sz="1100" u="none" strike="noStrike" dirty="0">
                          <a:effectLst/>
                        </a:rPr>
                        <a:t>2020</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16,833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7"/>
                  </a:ext>
                </a:extLst>
              </a:tr>
              <a:tr h="190500">
                <a:tc>
                  <a:txBody>
                    <a:bodyPr/>
                    <a:lstStyle/>
                    <a:p>
                      <a:pPr algn="ctr" fontAlgn="b"/>
                      <a:r>
                        <a:rPr lang="es-ES" sz="1100" u="none" strike="noStrike">
                          <a:effectLst/>
                        </a:rPr>
                        <a:t>2021</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a:effectLst/>
                        </a:rPr>
                        <a:t>16,119</a:t>
                      </a:r>
                      <a:endParaRPr lang="es-ES" sz="1100" b="0" i="0" u="none" strike="noStrike">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08"/>
                  </a:ext>
                </a:extLst>
              </a:tr>
              <a:tr h="190500">
                <a:tc>
                  <a:txBody>
                    <a:bodyPr/>
                    <a:lstStyle/>
                    <a:p>
                      <a:pPr algn="ctr" fontAlgn="b"/>
                      <a:r>
                        <a:rPr lang="es-ES" sz="1100" u="none" strike="noStrike" dirty="0">
                          <a:effectLst/>
                        </a:rPr>
                        <a:t>2022</a:t>
                      </a:r>
                      <a:endParaRPr lang="es-ES" sz="1100" b="0" i="0" u="none" strike="noStrike" dirty="0">
                        <a:solidFill>
                          <a:srgbClr val="000000"/>
                        </a:solidFill>
                        <a:effectLst/>
                        <a:latin typeface="Calibri"/>
                      </a:endParaRPr>
                    </a:p>
                  </a:txBody>
                  <a:tcPr marL="9525" marR="9525" marT="9525" marB="0" anchor="b">
                    <a:solidFill>
                      <a:schemeClr val="bg1">
                        <a:lumMod val="85000"/>
                      </a:schemeClr>
                    </a:solidFill>
                  </a:tcPr>
                </a:tc>
                <a:tc>
                  <a:txBody>
                    <a:bodyPr/>
                    <a:lstStyle/>
                    <a:p>
                      <a:pPr algn="ctr" fontAlgn="b"/>
                      <a:r>
                        <a:rPr lang="es-ES" sz="1100" u="none" strike="noStrike" dirty="0">
                          <a:effectLst/>
                        </a:rPr>
                        <a:t>20,143</a:t>
                      </a:r>
                      <a:endParaRPr lang="es-ES" sz="1100" b="0" i="0" u="none" strike="noStrike" dirty="0">
                        <a:solidFill>
                          <a:srgbClr val="222222"/>
                        </a:solidFill>
                        <a:effectLst/>
                        <a:latin typeface="Times New Roman"/>
                      </a:endParaRPr>
                    </a:p>
                  </a:txBody>
                  <a:tcPr marL="9525" marR="9525" marT="9525" marB="0" anchor="b">
                    <a:solidFill>
                      <a:schemeClr val="bg1">
                        <a:lumMod val="85000"/>
                      </a:schemeClr>
                    </a:solidFill>
                  </a:tcPr>
                </a:tc>
                <a:extLst>
                  <a:ext uri="{0D108BD9-81ED-4DB2-BD59-A6C34878D82A}">
                    <a16:rowId xmlns:a16="http://schemas.microsoft.com/office/drawing/2014/main" xmlns="" val="10009"/>
                  </a:ext>
                </a:extLst>
              </a:tr>
              <a:tr h="190500">
                <a:tc>
                  <a:txBody>
                    <a:bodyPr/>
                    <a:lstStyle/>
                    <a:p>
                      <a:pPr algn="ctr" fontAlgn="b"/>
                      <a:r>
                        <a:rPr lang="es-ES" sz="1100" u="none" strike="noStrike">
                          <a:effectLst/>
                        </a:rPr>
                        <a:t>2023</a:t>
                      </a:r>
                      <a:endParaRPr lang="es-ES" sz="1100" b="0" i="0" u="none" strike="noStrike">
                        <a:solidFill>
                          <a:srgbClr val="000000"/>
                        </a:solidFill>
                        <a:effectLst/>
                        <a:latin typeface="Calibri"/>
                      </a:endParaRPr>
                    </a:p>
                  </a:txBody>
                  <a:tcPr marL="9525" marR="9525" marT="9525" marB="0" anchor="b"/>
                </a:tc>
                <a:tc>
                  <a:txBody>
                    <a:bodyPr/>
                    <a:lstStyle/>
                    <a:p>
                      <a:pPr algn="ctr" fontAlgn="b"/>
                      <a:r>
                        <a:rPr lang="es-ES" sz="1100" u="none" strike="noStrike" dirty="0">
                          <a:effectLst/>
                        </a:rPr>
                        <a:t>20,412</a:t>
                      </a:r>
                      <a:endParaRPr lang="es-ES" sz="1100" b="0" i="0" u="none" strike="noStrike" dirty="0">
                        <a:solidFill>
                          <a:srgbClr val="222222"/>
                        </a:solidFill>
                        <a:effectLst/>
                        <a:latin typeface="Times New Roman"/>
                      </a:endParaRPr>
                    </a:p>
                  </a:txBody>
                  <a:tcPr marL="9525" marR="9525" marT="9525" marB="0" anchor="b"/>
                </a:tc>
                <a:extLst>
                  <a:ext uri="{0D108BD9-81ED-4DB2-BD59-A6C34878D82A}">
                    <a16:rowId xmlns:a16="http://schemas.microsoft.com/office/drawing/2014/main" xmlns="" val="10010"/>
                  </a:ext>
                </a:extLst>
              </a:tr>
            </a:tbl>
          </a:graphicData>
        </a:graphic>
      </p:graphicFrame>
      <p:sp>
        <p:nvSpPr>
          <p:cNvPr id="9" name="8 CuadroTexto"/>
          <p:cNvSpPr txBox="1"/>
          <p:nvPr/>
        </p:nvSpPr>
        <p:spPr>
          <a:xfrm>
            <a:off x="10341438" y="3465949"/>
            <a:ext cx="1729638" cy="1384995"/>
          </a:xfrm>
          <a:prstGeom prst="rect">
            <a:avLst/>
          </a:prstGeom>
          <a:noFill/>
        </p:spPr>
        <p:txBody>
          <a:bodyPr wrap="square" rtlCol="0">
            <a:spAutoFit/>
          </a:bodyPr>
          <a:lstStyle/>
          <a:p>
            <a:r>
              <a:rPr lang="es-ES" sz="1400" b="1" dirty="0"/>
              <a:t>Las metas físicas en los programas refieren al número de beneficiarios.</a:t>
            </a:r>
          </a:p>
          <a:p>
            <a:endParaRPr lang="es-ES" sz="1400" b="1" dirty="0"/>
          </a:p>
          <a:p>
            <a:r>
              <a:rPr lang="es-ES" sz="1400" b="1" dirty="0"/>
              <a:t>*2018 meta vigente</a:t>
            </a:r>
          </a:p>
        </p:txBody>
      </p:sp>
      <p:sp>
        <p:nvSpPr>
          <p:cNvPr id="4" name="3 CuadroTexto"/>
          <p:cNvSpPr txBox="1"/>
          <p:nvPr/>
        </p:nvSpPr>
        <p:spPr>
          <a:xfrm>
            <a:off x="648543" y="5085184"/>
            <a:ext cx="6597997" cy="430887"/>
          </a:xfrm>
          <a:prstGeom prst="rect">
            <a:avLst/>
          </a:prstGeom>
          <a:noFill/>
        </p:spPr>
        <p:txBody>
          <a:bodyPr wrap="square" rtlCol="0">
            <a:spAutoFit/>
          </a:bodyPr>
          <a:lstStyle/>
          <a:p>
            <a:r>
              <a:rPr lang="es-ES" sz="1100" b="1" dirty="0"/>
              <a:t>Nota: En el año 2015, el programa 14  se denominaba “Sanidad Agropecuaria, Regulaciones y Competitividad”, a partir del año 2019 se denomina “Apoyo a la Protección y Bienestar Animal”</a:t>
            </a:r>
          </a:p>
        </p:txBody>
      </p:sp>
      <p:grpSp>
        <p:nvGrpSpPr>
          <p:cNvPr id="92" name="21 Grupo">
            <a:extLst>
              <a:ext uri="{FF2B5EF4-FFF2-40B4-BE49-F238E27FC236}">
                <a16:creationId xmlns:a16="http://schemas.microsoft.com/office/drawing/2014/main" xmlns="" id="{00000000-0008-0000-0000-000016000000}"/>
              </a:ext>
            </a:extLst>
          </p:cNvPr>
          <p:cNvGrpSpPr/>
          <p:nvPr/>
        </p:nvGrpSpPr>
        <p:grpSpPr>
          <a:xfrm>
            <a:off x="-81356" y="369094"/>
            <a:ext cx="9370237" cy="7144670"/>
            <a:chOff x="-2489742" y="633794"/>
            <a:chExt cx="8961384" cy="6448324"/>
          </a:xfrm>
        </p:grpSpPr>
        <p:graphicFrame>
          <p:nvGraphicFramePr>
            <p:cNvPr id="93" name="1 Gráfico">
              <a:extLst>
                <a:ext uri="{FF2B5EF4-FFF2-40B4-BE49-F238E27FC236}">
                  <a16:creationId xmlns:a16="http://schemas.microsoft.com/office/drawing/2014/main" xmlns="" id="{00000000-0008-0000-0000-000002000000}"/>
                </a:ext>
              </a:extLst>
            </p:cNvPr>
            <p:cNvGraphicFramePr/>
            <p:nvPr>
              <p:extLst>
                <p:ext uri="{D42A27DB-BD31-4B8C-83A1-F6EECF244321}">
                  <p14:modId xmlns:p14="http://schemas.microsoft.com/office/powerpoint/2010/main" val="3124675527"/>
                </p:ext>
              </p:extLst>
            </p:nvPr>
          </p:nvGraphicFramePr>
          <p:xfrm>
            <a:off x="-2489742" y="633794"/>
            <a:ext cx="8368971" cy="4412625"/>
          </p:xfrm>
          <a:graphic>
            <a:graphicData uri="http://schemas.openxmlformats.org/drawingml/2006/chart">
              <c:chart xmlns:c="http://schemas.openxmlformats.org/drawingml/2006/chart" xmlns:r="http://schemas.openxmlformats.org/officeDocument/2006/relationships" r:id="rId3"/>
            </a:graphicData>
          </a:graphic>
        </p:graphicFrame>
        <p:sp>
          <p:nvSpPr>
            <p:cNvPr id="99" name="1 CuadroTexto">
              <a:extLst>
                <a:ext uri="{FF2B5EF4-FFF2-40B4-BE49-F238E27FC236}">
                  <a16:creationId xmlns:a16="http://schemas.microsoft.com/office/drawing/2014/main" xmlns="" id="{00000000-0008-0000-0000-00000E000000}"/>
                </a:ext>
              </a:extLst>
            </p:cNvPr>
            <p:cNvSpPr txBox="1"/>
            <p:nvPr/>
          </p:nvSpPr>
          <p:spPr>
            <a:xfrm>
              <a:off x="5974686" y="6866770"/>
              <a:ext cx="496956" cy="21534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s-GT" sz="1000" b="1" i="0" u="none" strike="noStrike" kern="0" cap="none" spc="0" normalizeH="0" baseline="0" noProof="0">
                  <a:ln>
                    <a:noFill/>
                  </a:ln>
                  <a:solidFill>
                    <a:sysClr val="windowText" lastClr="000000"/>
                  </a:solidFill>
                  <a:effectLst/>
                  <a:uLnTx/>
                  <a:uFillTx/>
                  <a:latin typeface="Calibri" panose="020F0502020204030204"/>
                  <a:ea typeface="+mn-ea"/>
                  <a:cs typeface="+mn-cs"/>
                </a:rPr>
                <a:t>2020</a:t>
              </a:r>
            </a:p>
          </p:txBody>
        </p:sp>
      </p:grpSp>
      <p:grpSp>
        <p:nvGrpSpPr>
          <p:cNvPr id="11" name="Group 10"/>
          <p:cNvGrpSpPr/>
          <p:nvPr/>
        </p:nvGrpSpPr>
        <p:grpSpPr>
          <a:xfrm>
            <a:off x="814231" y="4846580"/>
            <a:ext cx="6215396" cy="281430"/>
            <a:chOff x="1050265" y="4806320"/>
            <a:chExt cx="6215396" cy="281430"/>
          </a:xfrm>
        </p:grpSpPr>
        <p:sp>
          <p:nvSpPr>
            <p:cNvPr id="10" name="CuadroTexto 9"/>
            <p:cNvSpPr txBox="1"/>
            <p:nvPr/>
          </p:nvSpPr>
          <p:spPr>
            <a:xfrm>
              <a:off x="1050265" y="4823905"/>
              <a:ext cx="504056" cy="261610"/>
            </a:xfrm>
            <a:prstGeom prst="rect">
              <a:avLst/>
            </a:prstGeom>
            <a:noFill/>
          </p:spPr>
          <p:txBody>
            <a:bodyPr wrap="square" rtlCol="0">
              <a:spAutoFit/>
            </a:bodyPr>
            <a:lstStyle/>
            <a:p>
              <a:r>
                <a:rPr lang="es-GT" sz="1050" b="1" dirty="0"/>
                <a:t>2015</a:t>
              </a:r>
            </a:p>
          </p:txBody>
        </p:sp>
        <p:sp>
          <p:nvSpPr>
            <p:cNvPr id="74" name="CuadroTexto 73"/>
            <p:cNvSpPr txBox="1"/>
            <p:nvPr/>
          </p:nvSpPr>
          <p:spPr>
            <a:xfrm>
              <a:off x="1775161" y="4806320"/>
              <a:ext cx="504056" cy="261610"/>
            </a:xfrm>
            <a:prstGeom prst="rect">
              <a:avLst/>
            </a:prstGeom>
            <a:noFill/>
          </p:spPr>
          <p:txBody>
            <a:bodyPr wrap="square" rtlCol="0">
              <a:spAutoFit/>
            </a:bodyPr>
            <a:lstStyle/>
            <a:p>
              <a:r>
                <a:rPr lang="es-GT" sz="1050" b="1" dirty="0"/>
                <a:t>2016</a:t>
              </a:r>
            </a:p>
          </p:txBody>
        </p:sp>
        <p:sp>
          <p:nvSpPr>
            <p:cNvPr id="81" name="CuadroTexto 80"/>
            <p:cNvSpPr txBox="1"/>
            <p:nvPr/>
          </p:nvSpPr>
          <p:spPr>
            <a:xfrm>
              <a:off x="2500501" y="4819335"/>
              <a:ext cx="504056" cy="261610"/>
            </a:xfrm>
            <a:prstGeom prst="rect">
              <a:avLst/>
            </a:prstGeom>
            <a:noFill/>
          </p:spPr>
          <p:txBody>
            <a:bodyPr wrap="square" rtlCol="0">
              <a:spAutoFit/>
            </a:bodyPr>
            <a:lstStyle/>
            <a:p>
              <a:r>
                <a:rPr lang="es-GT" sz="1050" b="1" dirty="0"/>
                <a:t>2017</a:t>
              </a:r>
            </a:p>
          </p:txBody>
        </p:sp>
        <p:sp>
          <p:nvSpPr>
            <p:cNvPr id="82" name="CuadroTexto 81"/>
            <p:cNvSpPr txBox="1"/>
            <p:nvPr/>
          </p:nvSpPr>
          <p:spPr>
            <a:xfrm>
              <a:off x="3199784" y="4819335"/>
              <a:ext cx="504056" cy="261610"/>
            </a:xfrm>
            <a:prstGeom prst="rect">
              <a:avLst/>
            </a:prstGeom>
            <a:noFill/>
          </p:spPr>
          <p:txBody>
            <a:bodyPr wrap="square" rtlCol="0">
              <a:spAutoFit/>
            </a:bodyPr>
            <a:lstStyle/>
            <a:p>
              <a:r>
                <a:rPr lang="es-GT" sz="1050" b="1" dirty="0"/>
                <a:t>2018</a:t>
              </a:r>
            </a:p>
          </p:txBody>
        </p:sp>
        <p:sp>
          <p:nvSpPr>
            <p:cNvPr id="87" name="CuadroTexto 86"/>
            <p:cNvSpPr txBox="1"/>
            <p:nvPr/>
          </p:nvSpPr>
          <p:spPr>
            <a:xfrm>
              <a:off x="4624407" y="4819335"/>
              <a:ext cx="504056" cy="261610"/>
            </a:xfrm>
            <a:prstGeom prst="rect">
              <a:avLst/>
            </a:prstGeom>
            <a:noFill/>
          </p:spPr>
          <p:txBody>
            <a:bodyPr wrap="square" rtlCol="0">
              <a:spAutoFit/>
            </a:bodyPr>
            <a:lstStyle/>
            <a:p>
              <a:r>
                <a:rPr lang="es-GT" sz="1050" b="1" dirty="0"/>
                <a:t>2020</a:t>
              </a:r>
            </a:p>
          </p:txBody>
        </p:sp>
        <p:sp>
          <p:nvSpPr>
            <p:cNvPr id="88" name="CuadroTexto 87"/>
            <p:cNvSpPr txBox="1"/>
            <p:nvPr/>
          </p:nvSpPr>
          <p:spPr>
            <a:xfrm>
              <a:off x="5345376" y="4826140"/>
              <a:ext cx="504056" cy="261610"/>
            </a:xfrm>
            <a:prstGeom prst="rect">
              <a:avLst/>
            </a:prstGeom>
            <a:noFill/>
          </p:spPr>
          <p:txBody>
            <a:bodyPr wrap="square" rtlCol="0">
              <a:spAutoFit/>
            </a:bodyPr>
            <a:lstStyle/>
            <a:p>
              <a:r>
                <a:rPr lang="es-GT" sz="1050" b="1" dirty="0"/>
                <a:t>2021</a:t>
              </a:r>
            </a:p>
          </p:txBody>
        </p:sp>
        <p:sp>
          <p:nvSpPr>
            <p:cNvPr id="89" name="CuadroTexto 88"/>
            <p:cNvSpPr txBox="1"/>
            <p:nvPr/>
          </p:nvSpPr>
          <p:spPr>
            <a:xfrm>
              <a:off x="6064407" y="4819335"/>
              <a:ext cx="504056" cy="261610"/>
            </a:xfrm>
            <a:prstGeom prst="rect">
              <a:avLst/>
            </a:prstGeom>
            <a:noFill/>
          </p:spPr>
          <p:txBody>
            <a:bodyPr wrap="square" rtlCol="0">
              <a:spAutoFit/>
            </a:bodyPr>
            <a:lstStyle/>
            <a:p>
              <a:r>
                <a:rPr lang="es-GT" sz="1050" b="1" dirty="0"/>
                <a:t>2022</a:t>
              </a:r>
            </a:p>
          </p:txBody>
        </p:sp>
        <p:sp>
          <p:nvSpPr>
            <p:cNvPr id="91" name="CuadroTexto 90"/>
            <p:cNvSpPr txBox="1"/>
            <p:nvPr/>
          </p:nvSpPr>
          <p:spPr>
            <a:xfrm>
              <a:off x="6761605" y="4826140"/>
              <a:ext cx="504056" cy="261610"/>
            </a:xfrm>
            <a:prstGeom prst="rect">
              <a:avLst/>
            </a:prstGeom>
            <a:noFill/>
          </p:spPr>
          <p:txBody>
            <a:bodyPr wrap="square" rtlCol="0">
              <a:spAutoFit/>
            </a:bodyPr>
            <a:lstStyle/>
            <a:p>
              <a:r>
                <a:rPr lang="es-GT" sz="1050" b="1" dirty="0"/>
                <a:t>2023</a:t>
              </a:r>
            </a:p>
          </p:txBody>
        </p:sp>
      </p:grpSp>
    </p:spTree>
    <p:extLst>
      <p:ext uri="{BB962C8B-B14F-4D97-AF65-F5344CB8AC3E}">
        <p14:creationId xmlns:p14="http://schemas.microsoft.com/office/powerpoint/2010/main" val="4293698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50" y="4581128"/>
            <a:ext cx="5832647"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a16="http://schemas.microsoft.com/office/drawing/2014/main" xmlns="" id="{D8430F1F-B2B8-4057-8B9A-C4C05754F266}"/>
              </a:ext>
            </a:extLst>
          </p:cNvPr>
          <p:cNvSpPr/>
          <p:nvPr/>
        </p:nvSpPr>
        <p:spPr>
          <a:xfrm>
            <a:off x="117749" y="441120"/>
            <a:ext cx="3096345" cy="40208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78038" y="513086"/>
            <a:ext cx="2742058" cy="1999569"/>
            <a:chOff x="418793" y="1057178"/>
            <a:chExt cx="2268774" cy="1940448"/>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sp>
          <p:nvSpPr>
            <p:cNvPr id="44" name="Freeform: Shape 43">
              <a:extLst>
                <a:ext uri="{FF2B5EF4-FFF2-40B4-BE49-F238E27FC236}">
                  <a16:creationId xmlns:a16="http://schemas.microsoft.com/office/drawing/2014/main" xmlns="" id="{4C7173C3-8810-4030-B08B-66DEA5D71564}"/>
                </a:ext>
              </a:extLst>
            </p:cNvPr>
            <p:cNvSpPr/>
            <p:nvPr/>
          </p:nvSpPr>
          <p:spPr>
            <a:xfrm>
              <a:off x="433136" y="2558184"/>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3856" y="14065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Apoyo a la Agricultura Familiar</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068960"/>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3717032"/>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7" name="6 Grupo"/>
          <p:cNvGrpSpPr/>
          <p:nvPr/>
        </p:nvGrpSpPr>
        <p:grpSpPr>
          <a:xfrm>
            <a:off x="6310438" y="4581128"/>
            <a:ext cx="2491072" cy="1303511"/>
            <a:chOff x="6526163" y="5109986"/>
            <a:chExt cx="2491073" cy="1303512"/>
          </a:xfrm>
        </p:grpSpPr>
        <p:sp>
          <p:nvSpPr>
            <p:cNvPr id="119" name="TextBox 200">
              <a:extLst>
                <a:ext uri="{FF2B5EF4-FFF2-40B4-BE49-F238E27FC236}">
                  <a16:creationId xmlns:a16="http://schemas.microsoft.com/office/drawing/2014/main" xmlns="" id="{1E0F72BB-82FC-462B-B324-7356B4FE613C}"/>
                </a:ext>
              </a:extLst>
            </p:cNvPr>
            <p:cNvSpPr txBox="1"/>
            <p:nvPr/>
          </p:nvSpPr>
          <p:spPr>
            <a:xfrm>
              <a:off x="7142720" y="5109986"/>
              <a:ext cx="1832013" cy="738664"/>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ESTIMADO 2019      (En Q mill)</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3" y="5859500"/>
              <a:ext cx="249107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1,300</a:t>
              </a:r>
              <a:endParaRPr lang="en-GB" sz="3600" dirty="0">
                <a:solidFill>
                  <a:schemeClr val="accent2"/>
                </a:solidFill>
              </a:endParaRPr>
            </a:p>
          </p:txBody>
        </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3" y="5115728"/>
              <a:ext cx="531730" cy="531730"/>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grpSp>
        <p:nvGrpSpPr>
          <p:cNvPr id="5" name="4 Grupo"/>
          <p:cNvGrpSpPr/>
          <p:nvPr/>
        </p:nvGrpSpPr>
        <p:grpSpPr>
          <a:xfrm>
            <a:off x="9550797" y="332656"/>
            <a:ext cx="2046857" cy="1199178"/>
            <a:chOff x="9957480" y="5044187"/>
            <a:chExt cx="2046857" cy="1199178"/>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a16="http://schemas.microsoft.com/office/drawing/2014/main" xmlns="" id="{0C86ED7C-4700-4DC5-83AE-0DE9E533A95C}"/>
                </a:ext>
              </a:extLst>
            </p:cNvPr>
            <p:cNvSpPr txBox="1"/>
            <p:nvPr/>
          </p:nvSpPr>
          <p:spPr>
            <a:xfrm>
              <a:off x="10567520" y="5135369"/>
              <a:ext cx="1436817" cy="1107996"/>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Las intervenciones se realizan a nivel nacional</a:t>
              </a:r>
            </a:p>
          </p:txBody>
        </p:sp>
      </p:grpSp>
      <p:sp>
        <p:nvSpPr>
          <p:cNvPr id="114" name="Freeform 81">
            <a:extLst>
              <a:ext uri="{FF2B5EF4-FFF2-40B4-BE49-F238E27FC236}">
                <a16:creationId xmlns:a16="http://schemas.microsoft.com/office/drawing/2014/main" xmlns=""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08661" y="2420890"/>
            <a:ext cx="5181113" cy="1908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latin typeface="Ebrima" panose="02000000000000000000" pitchFamily="2" charset="0"/>
                <a:ea typeface="Ebrima" panose="02000000000000000000" pitchFamily="2" charset="0"/>
                <a:cs typeface="Ebrima" panose="02000000000000000000" pitchFamily="2" charset="0"/>
              </a:rPr>
              <a:t>Se vincula a la Política Nacional de Desarrollo Rural Integral, la cual está orientada a atender al sujeto priorizado, siendo “la población rural en situación de pobreza y extrema pobreza, con prioridad en los pueblos y comunidades indígenas y campesinas con tierra insuficiente, improductiva o sin tierra; mujeres indígenas y campesinas; asalariados permanentes o temporales; artesanos; pequeños productores rurales; micro y pequeños empresarios rurales”</a:t>
            </a:r>
            <a:r>
              <a:rPr lang="es-GT" sz="1400" b="0" dirty="0">
                <a:latin typeface="Ebrima" panose="02000000000000000000" pitchFamily="2" charset="0"/>
                <a:ea typeface="Ebrima" panose="02000000000000000000" pitchFamily="2" charset="0"/>
                <a:cs typeface="Ebrima" panose="02000000000000000000" pitchFamily="2" charset="0"/>
              </a:rPr>
              <a:t>.</a:t>
            </a:r>
          </a:p>
          <a:p>
            <a:pPr algn="just"/>
            <a:endParaRPr lang="en-US" sz="1400" b="0" dirty="0">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2059824"/>
            <a:ext cx="5603174" cy="23744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224052" y="266625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 priorizado (Programa 11)</a:t>
            </a:r>
            <a:endParaRPr lang="en-US" sz="2000" dirty="0"/>
          </a:p>
        </p:txBody>
      </p:sp>
      <p:grpSp>
        <p:nvGrpSpPr>
          <p:cNvPr id="192" name="Group 3">
            <a:extLst>
              <a:ext uri="{FF2B5EF4-FFF2-40B4-BE49-F238E27FC236}">
                <a16:creationId xmlns:a16="http://schemas.microsoft.com/office/drawing/2014/main" xmlns="" id="{DB3D41A9-A874-4198-92E2-BF9FFA2BEB4C}"/>
              </a:ext>
            </a:extLst>
          </p:cNvPr>
          <p:cNvGrpSpPr/>
          <p:nvPr/>
        </p:nvGrpSpPr>
        <p:grpSpPr>
          <a:xfrm>
            <a:off x="9615958" y="1521510"/>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4" name="3 Grupo"/>
          <p:cNvGrpSpPr/>
          <p:nvPr/>
        </p:nvGrpSpPr>
        <p:grpSpPr>
          <a:xfrm>
            <a:off x="295375" y="4653135"/>
            <a:ext cx="5655022" cy="2274893"/>
            <a:chOff x="319263" y="4812986"/>
            <a:chExt cx="3251522" cy="2274894"/>
          </a:xfrm>
        </p:grpSpPr>
        <p:sp>
          <p:nvSpPr>
            <p:cNvPr id="92" name="TextBox 289">
              <a:extLst>
                <a:ext uri="{FF2B5EF4-FFF2-40B4-BE49-F238E27FC236}">
                  <a16:creationId xmlns:a16="http://schemas.microsoft.com/office/drawing/2014/main" xmlns="" id="{A5B21903-AAD7-43A8-90BF-40FE5DF4CBE2}"/>
                </a:ext>
              </a:extLst>
            </p:cNvPr>
            <p:cNvSpPr txBox="1"/>
            <p:nvPr/>
          </p:nvSpPr>
          <p:spPr>
            <a:xfrm>
              <a:off x="849670" y="4870400"/>
              <a:ext cx="2156345" cy="246221"/>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93" name="92 Rectángulo"/>
            <p:cNvSpPr/>
            <p:nvPr/>
          </p:nvSpPr>
          <p:spPr>
            <a:xfrm>
              <a:off x="319263" y="5271997"/>
              <a:ext cx="3251522" cy="1815883"/>
            </a:xfrm>
            <a:prstGeom prst="rect">
              <a:avLst/>
            </a:prstGeom>
          </p:spPr>
          <p:txBody>
            <a:bodyPr wrap="square">
              <a:spAutoFit/>
            </a:bodyPr>
            <a:lstStyle/>
            <a:p>
              <a:r>
                <a:rPr lang="es-GT" sz="1600" b="1" dirty="0">
                  <a:latin typeface="Arial" panose="020B0604020202020204" pitchFamily="34" charset="0"/>
                  <a:cs typeface="Arial" panose="020B0604020202020204" pitchFamily="34" charset="0"/>
                </a:rPr>
                <a:t>Población Objetivo: </a:t>
              </a:r>
              <a:r>
                <a:rPr lang="es-GT" sz="1600" dirty="0">
                  <a:latin typeface="Arial" panose="020B0604020202020204" pitchFamily="34" charset="0"/>
                  <a:cs typeface="Arial" panose="020B0604020202020204" pitchFamily="34" charset="0"/>
                </a:rPr>
                <a:t>Población rural</a:t>
              </a:r>
              <a:endParaRPr lang="es-GT" sz="1400" dirty="0">
                <a:latin typeface="Arial" panose="020B0604020202020204" pitchFamily="34" charset="0"/>
                <a:cs typeface="Arial" panose="020B0604020202020204" pitchFamily="34" charset="0"/>
              </a:endParaRPr>
            </a:p>
            <a:p>
              <a:r>
                <a:rPr lang="es-GT" sz="1600" dirty="0">
                  <a:latin typeface="Arial" panose="020B0604020202020204" pitchFamily="34" charset="0"/>
                  <a:cs typeface="Arial" panose="020B0604020202020204" pitchFamily="34" charset="0"/>
                </a:rPr>
                <a:t>Cantidad: 9,108,599 (Población estimada 2019)</a:t>
              </a:r>
            </a:p>
            <a:p>
              <a:r>
                <a:rPr lang="es-GT" sz="1600" b="1" dirty="0">
                  <a:latin typeface="Arial" panose="020B0604020202020204" pitchFamily="34" charset="0"/>
                  <a:cs typeface="Arial" panose="020B0604020202020204" pitchFamily="34" charset="0"/>
                </a:rPr>
                <a:t>Población Beneficiada: Agricultores de </a:t>
              </a:r>
              <a:r>
                <a:rPr lang="es-GT" sz="1600" b="1" dirty="0" err="1" smtClean="0">
                  <a:latin typeface="Arial" panose="020B0604020202020204" pitchFamily="34" charset="0"/>
                  <a:cs typeface="Arial" panose="020B0604020202020204" pitchFamily="34" charset="0"/>
                </a:rPr>
                <a:t>infrasubsistencia</a:t>
              </a:r>
              <a:r>
                <a:rPr lang="es-GT" sz="1600" b="1" dirty="0" smtClean="0">
                  <a:latin typeface="Arial" panose="020B0604020202020204" pitchFamily="34" charset="0"/>
                  <a:cs typeface="Arial" panose="020B0604020202020204" pitchFamily="34" charset="0"/>
                </a:rPr>
                <a:t>, subsistencia, Excedentarios y </a:t>
              </a:r>
              <a:r>
                <a:rPr lang="es-GT" sz="1600" b="1" dirty="0">
                  <a:latin typeface="Arial" panose="020B0604020202020204" pitchFamily="34" charset="0"/>
                  <a:cs typeface="Arial" panose="020B0604020202020204" pitchFamily="34" charset="0"/>
                </a:rPr>
                <a:t>población vulnerable</a:t>
              </a:r>
            </a:p>
            <a:p>
              <a:r>
                <a:rPr lang="es-GT" sz="1600" dirty="0">
                  <a:latin typeface="Arial" panose="020B0604020202020204" pitchFamily="34" charset="0"/>
                  <a:cs typeface="Arial" panose="020B0604020202020204" pitchFamily="34" charset="0"/>
                </a:rPr>
                <a:t>Cantidad:1,673,488 (18%)</a:t>
              </a:r>
            </a:p>
            <a:p>
              <a:endParaRPr lang="es-GT" sz="1600" dirty="0">
                <a:latin typeface="Arial" panose="020B0604020202020204" pitchFamily="34" charset="0"/>
                <a:cs typeface="Arial" panose="020B0604020202020204" pitchFamily="34" charset="0"/>
              </a:endParaRPr>
            </a:p>
          </p:txBody>
        </p:sp>
        <p:pic>
          <p:nvPicPr>
            <p:cNvPr id="94" name="93 Imagen"/>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8662" y="4812986"/>
              <a:ext cx="364490" cy="364490"/>
            </a:xfrm>
            <a:prstGeom prst="rect">
              <a:avLst/>
            </a:prstGeom>
          </p:spPr>
        </p:pic>
      </p:grpSp>
      <p:sp>
        <p:nvSpPr>
          <p:cNvPr id="104" name="Freeform 8">
            <a:extLst>
              <a:ext uri="{FF2B5EF4-FFF2-40B4-BE49-F238E27FC236}">
                <a16:creationId xmlns:a16="http://schemas.microsoft.com/office/drawing/2014/main" xmlns="" id="{2B695D25-3F05-45E5-83CA-79B45A60A415}"/>
              </a:ext>
            </a:extLst>
          </p:cNvPr>
          <p:cNvSpPr>
            <a:spLocks/>
          </p:cNvSpPr>
          <p:nvPr/>
        </p:nvSpPr>
        <p:spPr bwMode="auto">
          <a:xfrm>
            <a:off x="9855275" y="5194158"/>
            <a:ext cx="85068" cy="180864"/>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66" name="TextBox 81"/>
          <p:cNvSpPr txBox="1"/>
          <p:nvPr/>
        </p:nvSpPr>
        <p:spPr>
          <a:xfrm>
            <a:off x="405780" y="3503330"/>
            <a:ext cx="2673696" cy="861774"/>
          </a:xfrm>
          <a:prstGeom prst="rect">
            <a:avLst/>
          </a:prstGeom>
          <a:noFill/>
        </p:spPr>
        <p:txBody>
          <a:bodyPr wrap="square" lIns="0" tIns="0" rIns="0" bIns="0" rtlCol="0">
            <a:spAutoFit/>
          </a:bodyPr>
          <a:lstStyle/>
          <a:p>
            <a:r>
              <a:rPr lang="es-ES" sz="1400" b="1" dirty="0"/>
              <a:t>Poner fin al hambre, lograr la seguridad alimentaria y la mejora de la nutrición, así como promover la agricultura sostenible</a:t>
            </a:r>
            <a:endParaRPr lang="en-US" sz="14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69" name="TextBox 86"/>
          <p:cNvSpPr txBox="1"/>
          <p:nvPr/>
        </p:nvSpPr>
        <p:spPr>
          <a:xfrm>
            <a:off x="596456" y="2492896"/>
            <a:ext cx="2423640" cy="55399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Seguridad alimentaria, salud integral y educación para todas y todos</a:t>
            </a:r>
            <a:endParaRPr lang="en-US" sz="1200" b="1" dirty="0">
              <a:latin typeface="Ebrima" panose="02000000000000000000" pitchFamily="2" charset="0"/>
              <a:ea typeface="Ebrima" panose="02000000000000000000" pitchFamily="2" charset="0"/>
              <a:cs typeface="Ebrima" panose="02000000000000000000" pitchFamily="2" charset="0"/>
            </a:endParaRPr>
          </a:p>
        </p:txBody>
      </p:sp>
      <p:sp>
        <p:nvSpPr>
          <p:cNvPr id="13" name="12 CuadroTexto"/>
          <p:cNvSpPr txBox="1"/>
          <p:nvPr/>
        </p:nvSpPr>
        <p:spPr>
          <a:xfrm>
            <a:off x="9622804" y="2059824"/>
            <a:ext cx="2457295" cy="4524315"/>
          </a:xfrm>
          <a:prstGeom prst="rect">
            <a:avLst/>
          </a:prstGeom>
          <a:noFill/>
        </p:spPr>
        <p:txBody>
          <a:bodyPr wrap="square" rtlCol="0">
            <a:spAutoFit/>
          </a:bodyPr>
          <a:lstStyle/>
          <a:p>
            <a:pPr algn="ctr"/>
            <a:r>
              <a:rPr lang="es-ES" sz="1600" b="1" dirty="0"/>
              <a:t>Impacto Social </a:t>
            </a:r>
            <a:r>
              <a:rPr lang="es-ES" sz="1600" dirty="0"/>
              <a:t>E</a:t>
            </a:r>
            <a:r>
              <a:rPr lang="es-ES" sz="1600" b="1" dirty="0"/>
              <a:t>stimado</a:t>
            </a:r>
          </a:p>
          <a:p>
            <a:pPr marL="285750" indent="-285750">
              <a:buFont typeface="Arial" panose="020B0604020202020204" pitchFamily="34" charset="0"/>
              <a:buChar char="•"/>
            </a:pPr>
            <a:r>
              <a:rPr lang="es-ES" sz="1600" dirty="0"/>
              <a:t>Disminución de la inseguridad alimentaria en 727,844 personas, con asistencia alimentaria y capacitación en buenas prácticas para el hogar.</a:t>
            </a:r>
          </a:p>
          <a:p>
            <a:pPr marL="285750" indent="-285750">
              <a:buFont typeface="Arial" panose="020B0604020202020204" pitchFamily="34" charset="0"/>
              <a:buChar char="•"/>
            </a:pPr>
            <a:r>
              <a:rPr lang="es-ES" sz="1600" dirty="0"/>
              <a:t>Fortalecer las capacidades  de producción a 458,618 agricultores de infra y subsistencia.</a:t>
            </a:r>
          </a:p>
          <a:p>
            <a:pPr marL="285750" indent="-285750">
              <a:buFont typeface="Arial" panose="020B0604020202020204" pitchFamily="34" charset="0"/>
              <a:buChar char="•"/>
            </a:pPr>
            <a:r>
              <a:rPr lang="es-ES" sz="1600" dirty="0"/>
              <a:t>165,771</a:t>
            </a:r>
            <a:r>
              <a:rPr lang="es-ES" sz="1600" dirty="0">
                <a:solidFill>
                  <a:srgbClr val="FF0000"/>
                </a:solidFill>
              </a:rPr>
              <a:t> </a:t>
            </a:r>
            <a:r>
              <a:rPr lang="es-ES" sz="1600" dirty="0"/>
              <a:t>familias atendidas dentro de la Estrategia Nacional para la Prevención de la Desnutrición Crónica.</a:t>
            </a:r>
          </a:p>
        </p:txBody>
      </p:sp>
      <p:sp>
        <p:nvSpPr>
          <p:cNvPr id="6" name="5 CuadroTexto"/>
          <p:cNvSpPr txBox="1"/>
          <p:nvPr/>
        </p:nvSpPr>
        <p:spPr>
          <a:xfrm>
            <a:off x="6310438" y="6021288"/>
            <a:ext cx="2808310" cy="523220"/>
          </a:xfrm>
          <a:prstGeom prst="rect">
            <a:avLst/>
          </a:prstGeom>
          <a:noFill/>
        </p:spPr>
        <p:txBody>
          <a:bodyPr wrap="square" rtlCol="0">
            <a:spAutoFit/>
          </a:bodyPr>
          <a:lstStyle/>
          <a:p>
            <a:pPr algn="ctr"/>
            <a:r>
              <a:rPr lang="es-ES" sz="1400" b="1" dirty="0" smtClean="0"/>
              <a:t>57% </a:t>
            </a:r>
            <a:r>
              <a:rPr lang="es-ES" sz="1400" b="1" dirty="0"/>
              <a:t>del presupuesto estimado para 2019</a:t>
            </a:r>
          </a:p>
        </p:txBody>
      </p:sp>
    </p:spTree>
    <p:extLst>
      <p:ext uri="{BB962C8B-B14F-4D97-AF65-F5344CB8AC3E}">
        <p14:creationId xmlns:p14="http://schemas.microsoft.com/office/powerpoint/2010/main" val="5138651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D8430F1F-B2B8-4057-8B9A-C4C05754F266}"/>
              </a:ext>
            </a:extLst>
          </p:cNvPr>
          <p:cNvSpPr/>
          <p:nvPr/>
        </p:nvSpPr>
        <p:spPr>
          <a:xfrm>
            <a:off x="117749"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5" name="Group 14">
            <a:extLst>
              <a:ext uri="{FF2B5EF4-FFF2-40B4-BE49-F238E27FC236}">
                <a16:creationId xmlns:a16="http://schemas.microsoft.com/office/drawing/2014/main" xmlns="" id="{5599ED10-924A-4ED5-804F-B04CD85D6640}"/>
              </a:ext>
            </a:extLst>
          </p:cNvPr>
          <p:cNvGrpSpPr/>
          <p:nvPr/>
        </p:nvGrpSpPr>
        <p:grpSpPr>
          <a:xfrm>
            <a:off x="225064" y="513086"/>
            <a:ext cx="2989030" cy="4814030"/>
            <a:chOff x="374963" y="1057178"/>
            <a:chExt cx="2473119" cy="4671693"/>
          </a:xfrm>
        </p:grpSpPr>
        <p:grpSp>
          <p:nvGrpSpPr>
            <p:cNvPr id="12" name="Group 11">
              <a:extLst>
                <a:ext uri="{FF2B5EF4-FFF2-40B4-BE49-F238E27FC236}">
                  <a16:creationId xmlns:a16="http://schemas.microsoft.com/office/drawing/2014/main" xmlns="" id="{E12B17D2-FAF7-48D2-97AA-420AF6DA83DE}"/>
                </a:ext>
              </a:extLst>
            </p:cNvPr>
            <p:cNvGrpSpPr/>
            <p:nvPr/>
          </p:nvGrpSpPr>
          <p:grpSpPr>
            <a:xfrm>
              <a:off x="418793" y="1057178"/>
              <a:ext cx="2268774" cy="1359358"/>
              <a:chOff x="418793" y="760516"/>
              <a:chExt cx="2268774" cy="1359358"/>
            </a:xfrm>
          </p:grpSpPr>
          <p:grpSp>
            <p:nvGrpSpPr>
              <p:cNvPr id="3" name="Group 2">
                <a:extLst>
                  <a:ext uri="{FF2B5EF4-FFF2-40B4-BE49-F238E27FC236}">
                    <a16:creationId xmlns:a16="http://schemas.microsoft.com/office/drawing/2014/main" xmlns="" id="{EA8C8970-70D4-4C80-9166-F37DCA1AAFFD}"/>
                  </a:ext>
                </a:extLst>
              </p:cNvPr>
              <p:cNvGrpSpPr/>
              <p:nvPr/>
            </p:nvGrpSpPr>
            <p:grpSpPr>
              <a:xfrm>
                <a:off x="948144" y="1240599"/>
                <a:ext cx="1598000" cy="879275"/>
                <a:chOff x="850830" y="1784040"/>
                <a:chExt cx="1598000" cy="879275"/>
              </a:xfrm>
            </p:grpSpPr>
            <p:sp>
              <p:nvSpPr>
                <p:cNvPr id="81" name="TextBox 80"/>
                <p:cNvSpPr txBox="1"/>
                <p:nvPr/>
              </p:nvSpPr>
              <p:spPr>
                <a:xfrm>
                  <a:off x="860169" y="1784040"/>
                  <a:ext cx="1579322"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Rural Integral</a:t>
                  </a:r>
                </a:p>
              </p:txBody>
            </p:sp>
            <p:sp>
              <p:nvSpPr>
                <p:cNvPr id="82" name="TextBox 81"/>
                <p:cNvSpPr txBox="1"/>
                <p:nvPr/>
              </p:nvSpPr>
              <p:spPr>
                <a:xfrm>
                  <a:off x="850830" y="2245168"/>
                  <a:ext cx="159800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Desarrollo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territorial local</a:t>
                  </a:r>
                </a:p>
              </p:txBody>
            </p:sp>
          </p:grpSp>
          <p:sp>
            <p:nvSpPr>
              <p:cNvPr id="41" name="Freeform: Shape 40">
                <a:extLst>
                  <a:ext uri="{FF2B5EF4-FFF2-40B4-BE49-F238E27FC236}">
                    <a16:creationId xmlns:a16="http://schemas.microsoft.com/office/drawing/2014/main" xmlns="" id="{22B0D82B-B36E-49C0-AB3B-425AADE30200}"/>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8" name="Group 7">
              <a:extLst>
                <a:ext uri="{FF2B5EF4-FFF2-40B4-BE49-F238E27FC236}">
                  <a16:creationId xmlns:a16="http://schemas.microsoft.com/office/drawing/2014/main" xmlns="" id="{A1DE0737-5622-4237-8D5E-E6A7A9F58C23}"/>
                </a:ext>
              </a:extLst>
            </p:cNvPr>
            <p:cNvGrpSpPr/>
            <p:nvPr/>
          </p:nvGrpSpPr>
          <p:grpSpPr>
            <a:xfrm>
              <a:off x="433136" y="2558184"/>
              <a:ext cx="2295786" cy="1027763"/>
              <a:chOff x="433136" y="2338375"/>
              <a:chExt cx="2295786" cy="1027763"/>
            </a:xfrm>
          </p:grpSpPr>
          <p:grpSp>
            <p:nvGrpSpPr>
              <p:cNvPr id="14" name="Group 13">
                <a:extLst>
                  <a:ext uri="{FF2B5EF4-FFF2-40B4-BE49-F238E27FC236}">
                    <a16:creationId xmlns:a16="http://schemas.microsoft.com/office/drawing/2014/main" xmlns="" id="{1FD5AC02-6ADB-4989-B27F-540305DD8A5F}"/>
                  </a:ext>
                </a:extLst>
              </p:cNvPr>
              <p:cNvGrpSpPr/>
              <p:nvPr/>
            </p:nvGrpSpPr>
            <p:grpSpPr>
              <a:xfrm>
                <a:off x="433136" y="2338375"/>
                <a:ext cx="2295786" cy="1027763"/>
                <a:chOff x="433136" y="2307203"/>
                <a:chExt cx="2295786" cy="1027763"/>
              </a:xfrm>
            </p:grpSpPr>
            <p:sp>
              <p:nvSpPr>
                <p:cNvPr id="87" name="TextBox 86"/>
                <p:cNvSpPr txBox="1"/>
                <p:nvPr/>
              </p:nvSpPr>
              <p:spPr>
                <a:xfrm>
                  <a:off x="945528" y="2797348"/>
                  <a:ext cx="1783394" cy="537618"/>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Desarrollo: Nuevas empresas</a:t>
                  </a:r>
                </a:p>
                <a:p>
                  <a:r>
                    <a:rPr lang="es-ES" sz="1200" b="1" dirty="0">
                      <a:latin typeface="Ebrima" panose="02000000000000000000" pitchFamily="2" charset="0"/>
                      <a:ea typeface="Ebrima" panose="02000000000000000000" pitchFamily="2" charset="0"/>
                      <a:cs typeface="Ebrima" panose="02000000000000000000" pitchFamily="2" charset="0"/>
                    </a:rPr>
                    <a:t>Salud: Disminución de la desnutrición crónica</a:t>
                  </a:r>
                </a:p>
              </p:txBody>
            </p:sp>
            <p:sp>
              <p:nvSpPr>
                <p:cNvPr id="44" name="Freeform: Shape 43">
                  <a:extLst>
                    <a:ext uri="{FF2B5EF4-FFF2-40B4-BE49-F238E27FC236}">
                      <a16:creationId xmlns:a16="http://schemas.microsoft.com/office/drawing/2014/main" xmlns="" id="{4C7173C3-8810-4030-B08B-66DEA5D7156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2" name="Freeform 38">
                <a:extLst>
                  <a:ext uri="{FF2B5EF4-FFF2-40B4-BE49-F238E27FC236}">
                    <a16:creationId xmlns:a16="http://schemas.microsoft.com/office/drawing/2014/main" xmlns="" id="{3287DE9D-358E-48DB-A91E-F31F502A6671}"/>
                  </a:ext>
                </a:extLst>
              </p:cNvPr>
              <p:cNvSpPr>
                <a:spLocks noEditPoints="1"/>
              </p:cNvSpPr>
              <p:nvPr/>
            </p:nvSpPr>
            <p:spPr bwMode="auto">
              <a:xfrm>
                <a:off x="2419335" y="2701844"/>
                <a:ext cx="176506" cy="169508"/>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5">
              <a:extLst>
                <a:ext uri="{FF2B5EF4-FFF2-40B4-BE49-F238E27FC236}">
                  <a16:creationId xmlns:a16="http://schemas.microsoft.com/office/drawing/2014/main" xmlns="" id="{8B639520-20A8-436A-B0A4-32870ECE47AC}"/>
                </a:ext>
              </a:extLst>
            </p:cNvPr>
            <p:cNvGrpSpPr/>
            <p:nvPr/>
          </p:nvGrpSpPr>
          <p:grpSpPr>
            <a:xfrm>
              <a:off x="374963" y="4317610"/>
              <a:ext cx="2473119" cy="1411261"/>
              <a:chOff x="374963" y="4317610"/>
              <a:chExt cx="2473119" cy="1411261"/>
            </a:xfrm>
          </p:grpSpPr>
          <p:grpSp>
            <p:nvGrpSpPr>
              <p:cNvPr id="13" name="Group 12">
                <a:extLst>
                  <a:ext uri="{FF2B5EF4-FFF2-40B4-BE49-F238E27FC236}">
                    <a16:creationId xmlns:a16="http://schemas.microsoft.com/office/drawing/2014/main" xmlns="" id="{750FB533-8946-49CE-B8F9-E04C188A4CC9}"/>
                  </a:ext>
                </a:extLst>
              </p:cNvPr>
              <p:cNvGrpSpPr/>
              <p:nvPr/>
            </p:nvGrpSpPr>
            <p:grpSpPr>
              <a:xfrm>
                <a:off x="374963" y="4891451"/>
                <a:ext cx="2473119" cy="837420"/>
                <a:chOff x="374963" y="4686152"/>
                <a:chExt cx="2473119" cy="837420"/>
              </a:xfrm>
            </p:grpSpPr>
            <p:sp>
              <p:nvSpPr>
                <p:cNvPr id="91" name="TextBox 90"/>
                <p:cNvSpPr txBox="1"/>
                <p:nvPr/>
              </p:nvSpPr>
              <p:spPr>
                <a:xfrm>
                  <a:off x="753762" y="5105425"/>
                  <a:ext cx="2094320" cy="418147"/>
                </a:xfrm>
                <a:prstGeom prst="rect">
                  <a:avLst/>
                </a:prstGeom>
                <a:noFill/>
              </p:spPr>
              <p:txBody>
                <a:bodyPr wrap="square" lIns="0" tIns="0" rIns="0" bIns="0" rtlCol="0">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Apoyo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Productividad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Competivividad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Agrop</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e Hid</a:t>
                  </a:r>
                </a:p>
              </p:txBody>
            </p:sp>
            <p:sp>
              <p:nvSpPr>
                <p:cNvPr id="45" name="Freeform: Shape 44">
                  <a:extLst>
                    <a:ext uri="{FF2B5EF4-FFF2-40B4-BE49-F238E27FC236}">
                      <a16:creationId xmlns:a16="http://schemas.microsoft.com/office/drawing/2014/main" xmlns="" id="{B445C58A-7039-4579-852F-42244BE24AB8}"/>
                    </a:ext>
                  </a:extLst>
                </p:cNvPr>
                <p:cNvSpPr/>
                <p:nvPr/>
              </p:nvSpPr>
              <p:spPr>
                <a:xfrm>
                  <a:off x="374963" y="468615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4" name="Freeform 67">
                <a:extLst>
                  <a:ext uri="{FF2B5EF4-FFF2-40B4-BE49-F238E27FC236}">
                    <a16:creationId xmlns:a16="http://schemas.microsoft.com/office/drawing/2014/main" xmlns="" id="{8757E3B4-59E7-42F5-A20F-3692A7C8A935}"/>
                  </a:ext>
                </a:extLst>
              </p:cNvPr>
              <p:cNvSpPr>
                <a:spLocks noEditPoints="1"/>
              </p:cNvSpPr>
              <p:nvPr/>
            </p:nvSpPr>
            <p:spPr bwMode="auto">
              <a:xfrm>
                <a:off x="2487252" y="4317610"/>
                <a:ext cx="156484"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2399"/>
              </a:p>
            </p:txBody>
          </p:sp>
        </p:grpSp>
      </p:grpSp>
      <p:sp>
        <p:nvSpPr>
          <p:cNvPr id="2" name="Title 1">
            <a:extLst>
              <a:ext uri="{FF2B5EF4-FFF2-40B4-BE49-F238E27FC236}">
                <a16:creationId xmlns:a16="http://schemas.microsoft.com/office/drawing/2014/main" xmlns="" id="{555DC0C3-BCDA-48C0-A49A-2FF6F4CBFF48}"/>
              </a:ext>
            </a:extLst>
          </p:cNvPr>
          <p:cNvSpPr>
            <a:spLocks noGrp="1"/>
          </p:cNvSpPr>
          <p:nvPr>
            <p:ph type="title"/>
          </p:nvPr>
        </p:nvSpPr>
        <p:spPr>
          <a:xfrm>
            <a:off x="3507965" y="1025384"/>
            <a:ext cx="5181113" cy="522664"/>
          </a:xfrm>
        </p:spPr>
        <p:txBody>
          <a:bodyPr/>
          <a:lstStyle/>
          <a:p>
            <a:pPr algn="ctr"/>
            <a:r>
              <a:rPr lang="es-ES" sz="2000" dirty="0">
                <a:latin typeface="Ebrima" panose="02000000000000000000" pitchFamily="2" charset="0"/>
                <a:ea typeface="Ebrima" panose="02000000000000000000" pitchFamily="2" charset="0"/>
                <a:cs typeface="Ebrima" panose="02000000000000000000" pitchFamily="2" charset="0"/>
              </a:rPr>
              <a:t>Incrementar el número de servicios en cumplimiento de la normativa fitozoosanitaria.</a:t>
            </a:r>
            <a:endParaRPr lang="es-GT" sz="2000" dirty="0"/>
          </a:p>
        </p:txBody>
      </p:sp>
      <p:sp>
        <p:nvSpPr>
          <p:cNvPr id="112" name="Freeform: Shape 44">
            <a:extLst>
              <a:ext uri="{FF2B5EF4-FFF2-40B4-BE49-F238E27FC236}">
                <a16:creationId xmlns:a16="http://schemas.microsoft.com/office/drawing/2014/main" xmlns="" id="{B445C58A-7039-4579-852F-42244BE24AB8}"/>
              </a:ext>
            </a:extLst>
          </p:cNvPr>
          <p:cNvSpPr/>
          <p:nvPr/>
        </p:nvSpPr>
        <p:spPr>
          <a:xfrm>
            <a:off x="254151" y="321297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261764" y="386104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a16="http://schemas.microsoft.com/office/drawing/2014/main" xmlns="" id="{0C86ED7C-4700-4DC5-83AE-0DE9E533A95C}"/>
              </a:ext>
            </a:extLst>
          </p:cNvPr>
          <p:cNvSpPr txBox="1"/>
          <p:nvPr/>
        </p:nvSpPr>
        <p:spPr>
          <a:xfrm>
            <a:off x="4352501" y="5395282"/>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a16="http://schemas.microsoft.com/office/drawing/2014/main" xmlns="" id="{FF35B325-975F-4D7A-8A16-43258B494C83}"/>
              </a:ext>
            </a:extLst>
          </p:cNvPr>
          <p:cNvSpPr txBox="1"/>
          <p:nvPr/>
        </p:nvSpPr>
        <p:spPr>
          <a:xfrm>
            <a:off x="4140385" y="6115362"/>
            <a:ext cx="1882019"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1"/>
                </a:solidFill>
              </a:rPr>
              <a:t>12 </a:t>
            </a:r>
            <a:r>
              <a:rPr lang="en-GB" sz="3600" dirty="0" err="1">
                <a:solidFill>
                  <a:schemeClr val="accent1"/>
                </a:solidFill>
              </a:rPr>
              <a:t>meses</a:t>
            </a:r>
            <a:endParaRPr lang="en-IN" sz="3600" dirty="0">
              <a:solidFill>
                <a:schemeClr val="accent1"/>
              </a:solidFill>
            </a:endParaRPr>
          </a:p>
        </p:txBody>
      </p:sp>
      <p:sp>
        <p:nvSpPr>
          <p:cNvPr id="119" name="TextBox 200">
            <a:extLst>
              <a:ext uri="{FF2B5EF4-FFF2-40B4-BE49-F238E27FC236}">
                <a16:creationId xmlns:a16="http://schemas.microsoft.com/office/drawing/2014/main" xmlns="" id="{1E0F72BB-82FC-462B-B324-7356B4FE613C}"/>
              </a:ext>
            </a:extLst>
          </p:cNvPr>
          <p:cNvSpPr txBox="1"/>
          <p:nvPr/>
        </p:nvSpPr>
        <p:spPr>
          <a:xfrm>
            <a:off x="7142721" y="5384829"/>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a16="http://schemas.microsoft.com/office/drawing/2014/main" xmlns="" id="{E568BBC2-CB29-4BC7-9E54-92644BCCE1BD}"/>
              </a:ext>
            </a:extLst>
          </p:cNvPr>
          <p:cNvSpPr txBox="1"/>
          <p:nvPr/>
        </p:nvSpPr>
        <p:spPr>
          <a:xfrm>
            <a:off x="6526164" y="6043354"/>
            <a:ext cx="2491072"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a:solidFill>
                  <a:schemeClr val="accent2"/>
                </a:solidFill>
              </a:rPr>
              <a:t>Q </a:t>
            </a:r>
            <a:r>
              <a:rPr lang="en-GB" sz="3600" dirty="0" smtClean="0">
                <a:solidFill>
                  <a:schemeClr val="accent2"/>
                </a:solidFill>
              </a:rPr>
              <a:t>128</a:t>
            </a:r>
            <a:endParaRPr lang="en-GB" sz="3600" dirty="0">
              <a:solidFill>
                <a:schemeClr val="accent2"/>
              </a:solidFill>
            </a:endParaRPr>
          </a:p>
        </p:txBody>
      </p:sp>
      <p:grpSp>
        <p:nvGrpSpPr>
          <p:cNvPr id="121" name="Group 3">
            <a:extLst>
              <a:ext uri="{FF2B5EF4-FFF2-40B4-BE49-F238E27FC236}">
                <a16:creationId xmlns:a16="http://schemas.microsoft.com/office/drawing/2014/main" xmlns="" id="{DB3D41A9-A874-4198-92E2-BF9FFA2BEB4C}"/>
              </a:ext>
            </a:extLst>
          </p:cNvPr>
          <p:cNvGrpSpPr/>
          <p:nvPr/>
        </p:nvGrpSpPr>
        <p:grpSpPr>
          <a:xfrm>
            <a:off x="3710009" y="5417551"/>
            <a:ext cx="531729" cy="531729"/>
            <a:chOff x="1060566" y="1943691"/>
            <a:chExt cx="531730" cy="531730"/>
          </a:xfrm>
        </p:grpSpPr>
        <p:sp>
          <p:nvSpPr>
            <p:cNvPr id="122"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a16="http://schemas.microsoft.com/office/drawing/2014/main" xmlns="" id="{8DB55838-BAFC-4046-A6FC-5FD18BDBE840}"/>
              </a:ext>
            </a:extLst>
          </p:cNvPr>
          <p:cNvGrpSpPr/>
          <p:nvPr/>
        </p:nvGrpSpPr>
        <p:grpSpPr>
          <a:xfrm>
            <a:off x="6526164" y="5345543"/>
            <a:ext cx="531729" cy="531729"/>
            <a:chOff x="4469581" y="499171"/>
            <a:chExt cx="531730" cy="531730"/>
          </a:xfrm>
        </p:grpSpPr>
        <p:sp>
          <p:nvSpPr>
            <p:cNvPr id="129" name="Oval 259">
              <a:extLst>
                <a:ext uri="{FF2B5EF4-FFF2-40B4-BE49-F238E27FC236}">
                  <a16:creationId xmlns:a16="http://schemas.microsoft.com/office/drawing/2014/main" xmlns=""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a16="http://schemas.microsoft.com/office/drawing/2014/main" xmlns=""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a16="http://schemas.microsoft.com/office/drawing/2014/main" xmlns=""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a16="http://schemas.microsoft.com/office/drawing/2014/main" xmlns=""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a16="http://schemas.microsoft.com/office/drawing/2014/main" xmlns=""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a16="http://schemas.microsoft.com/office/drawing/2014/main" xmlns=""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a16="http://schemas.microsoft.com/office/drawing/2014/main" xmlns=""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a16="http://schemas.microsoft.com/office/drawing/2014/main" xmlns=""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a16="http://schemas.microsoft.com/office/drawing/2014/main" xmlns=""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5" name="4 Grupo"/>
          <p:cNvGrpSpPr/>
          <p:nvPr/>
        </p:nvGrpSpPr>
        <p:grpSpPr>
          <a:xfrm>
            <a:off x="9533434" y="1056302"/>
            <a:ext cx="2393627" cy="1229275"/>
            <a:chOff x="9610710" y="5044187"/>
            <a:chExt cx="2393627" cy="1229274"/>
          </a:xfrm>
        </p:grpSpPr>
        <p:grpSp>
          <p:nvGrpSpPr>
            <p:cNvPr id="153" name="Group 3">
              <a:extLst>
                <a:ext uri="{FF2B5EF4-FFF2-40B4-BE49-F238E27FC236}">
                  <a16:creationId xmlns:a16="http://schemas.microsoft.com/office/drawing/2014/main" xmlns=""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0" name="TextBox 211">
              <a:extLst>
                <a:ext uri="{FF2B5EF4-FFF2-40B4-BE49-F238E27FC236}">
                  <a16:creationId xmlns:a16="http://schemas.microsoft.com/office/drawing/2014/main" xmlns="" id="{F9C7077D-CE0A-4833-9371-B1389B3D18B7}"/>
                </a:ext>
              </a:extLst>
            </p:cNvPr>
            <p:cNvSpPr txBox="1"/>
            <p:nvPr/>
          </p:nvSpPr>
          <p:spPr>
            <a:xfrm>
              <a:off x="9610710" y="5904129"/>
              <a:ext cx="2319613"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400" dirty="0">
                  <a:solidFill>
                    <a:schemeClr val="accent3"/>
                  </a:solidFill>
                </a:rPr>
                <a:t>150,000 personas</a:t>
              </a:r>
            </a:p>
          </p:txBody>
        </p:sp>
        <p:sp>
          <p:nvSpPr>
            <p:cNvPr id="161" name="TextBox 9">
              <a:extLst>
                <a:ext uri="{FF2B5EF4-FFF2-40B4-BE49-F238E27FC236}">
                  <a16:creationId xmlns:a16="http://schemas.microsoft.com/office/drawing/2014/main" xmlns="" id="{0C86ED7C-4700-4DC5-83AE-0DE9E533A95C}"/>
                </a:ext>
              </a:extLst>
            </p:cNvPr>
            <p:cNvSpPr txBox="1"/>
            <p:nvPr/>
          </p:nvSpPr>
          <p:spPr>
            <a:xfrm>
              <a:off x="10567519" y="5135373"/>
              <a:ext cx="1436818"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BENEFICIARIOS TOTALES</a:t>
              </a:r>
              <a:endParaRPr lang="en-IN" sz="1800" b="1" dirty="0">
                <a:solidFill>
                  <a:schemeClr val="tx1">
                    <a:lumMod val="75000"/>
                    <a:lumOff val="25000"/>
                  </a:schemeClr>
                </a:solidFill>
                <a:cs typeface="Arial" pitchFamily="34" charset="0"/>
              </a:endParaRPr>
            </a:p>
          </p:txBody>
        </p:sp>
      </p:grpSp>
      <p:cxnSp>
        <p:nvCxnSpPr>
          <p:cNvPr id="165" name="Straight Connector 305">
            <a:extLst>
              <a:ext uri="{FF2B5EF4-FFF2-40B4-BE49-F238E27FC236}">
                <a16:creationId xmlns:a16="http://schemas.microsoft.com/office/drawing/2014/main" xmlns=""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6" name="Title 1">
            <a:extLst>
              <a:ext uri="{FF2B5EF4-FFF2-40B4-BE49-F238E27FC236}">
                <a16:creationId xmlns:a16="http://schemas.microsoft.com/office/drawing/2014/main" xmlns="" id="{555DC0C3-BCDA-48C0-A49A-2FF6F4CBFF48}"/>
              </a:ext>
            </a:extLst>
          </p:cNvPr>
          <p:cNvSpPr txBox="1">
            <a:spLocks/>
          </p:cNvSpPr>
          <p:nvPr/>
        </p:nvSpPr>
        <p:spPr>
          <a:xfrm>
            <a:off x="3577595" y="2502456"/>
            <a:ext cx="5181113" cy="22946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DESCRIPCIÓN</a:t>
            </a:r>
          </a:p>
          <a:p>
            <a:pPr algn="just"/>
            <a:r>
              <a:rPr lang="es-ES" sz="1400" b="0" dirty="0">
                <a:solidFill>
                  <a:srgbClr val="002060"/>
                </a:solidFill>
                <a:latin typeface="Ebrima" panose="02000000000000000000" pitchFamily="2" charset="0"/>
                <a:ea typeface="Ebrima" panose="02000000000000000000" pitchFamily="2" charset="0"/>
                <a:cs typeface="Ebrima" panose="02000000000000000000" pitchFamily="2" charset="0"/>
              </a:rPr>
              <a:t>Promover el desarrollo económico competitivo, mejorando la productividad y competitividad del sector agropecuario y la generación de empleo en el área rural; la prevención y control de la inocuidad de los alimentos naturales no procesados en todas sus etapas, a través de la definición de normas claras y estables y la correcta aplicación de las mismas, el apoyo a las cadenas agroproductivas, a través de herramientas que coadyuven a la competitividad de los productores para que puedan de manera exitosa hacer frente al entorno de la apertura comercial y al proceso de globalización para ingresar con éxito al mercado interno y/o externo, obtener una participación y sostenerla o incrementarla con el tiempo, derivando a la vez, la más alta rentabilidad.</a:t>
            </a:r>
            <a:endParaRPr lang="en-US" sz="1400" b="0" dirty="0">
              <a:solidFill>
                <a:srgbClr val="00206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redondeado"/>
          <p:cNvSpPr/>
          <p:nvPr/>
        </p:nvSpPr>
        <p:spPr>
          <a:xfrm>
            <a:off x="3358109" y="1940399"/>
            <a:ext cx="5603174" cy="32926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477788"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585760" y="5805264"/>
            <a:ext cx="2628334" cy="507831"/>
          </a:xfrm>
          <a:prstGeom prst="rect">
            <a:avLst/>
          </a:prstGeom>
          <a:noFill/>
        </p:spPr>
        <p:txBody>
          <a:bodyPr wrap="square" lIns="0" tIns="0" rIns="0" bIns="0" rtlCol="0">
            <a:spAutoFit/>
          </a:bodyPr>
          <a:lstStyle/>
          <a:p>
            <a:r>
              <a:rPr lang="es-E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Informes de servicios de sanidad agropecuaria para la competitividad de usuarios beneficiados..</a:t>
            </a:r>
            <a:endParaRPr lang="en-US" sz="11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2" name="Freeform: Shape 44">
            <a:extLst>
              <a:ext uri="{FF2B5EF4-FFF2-40B4-BE49-F238E27FC236}">
                <a16:creationId xmlns:a16="http://schemas.microsoft.com/office/drawing/2014/main" xmlns="" id="{B445C58A-7039-4579-852F-42244BE24AB8}"/>
              </a:ext>
            </a:extLst>
          </p:cNvPr>
          <p:cNvSpPr/>
          <p:nvPr/>
        </p:nvSpPr>
        <p:spPr>
          <a:xfrm>
            <a:off x="189756" y="540967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405780" y="6093760"/>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a16="http://schemas.microsoft.com/office/drawing/2014/main" xmlns=""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546409"/>
            <a:chOff x="9610710" y="5135372"/>
            <a:chExt cx="2393627" cy="1546409"/>
          </a:xfrm>
        </p:grpSpPr>
        <p:grpSp>
          <p:nvGrpSpPr>
            <p:cNvPr id="187" name="Group 194">
              <a:extLst>
                <a:ext uri="{FF2B5EF4-FFF2-40B4-BE49-F238E27FC236}">
                  <a16:creationId xmlns:a16="http://schemas.microsoft.com/office/drawing/2014/main" xmlns=""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a16="http://schemas.microsoft.com/office/drawing/2014/main" xmlns="" id="{F9C7077D-CE0A-4833-9371-B1389B3D18B7}"/>
                </a:ext>
              </a:extLst>
            </p:cNvPr>
            <p:cNvSpPr txBox="1"/>
            <p:nvPr/>
          </p:nvSpPr>
          <p:spPr>
            <a:xfrm>
              <a:off x="9610710" y="6066228"/>
              <a:ext cx="2319613" cy="615553"/>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tx1"/>
                  </a:solidFill>
                </a:rPr>
                <a:t>Funcionamiento</a:t>
              </a:r>
              <a:r>
                <a:rPr lang="en-GB" sz="2000" dirty="0">
                  <a:solidFill>
                    <a:schemeClr val="tx1"/>
                  </a:solidFill>
                </a:rPr>
                <a:t> / </a:t>
              </a:r>
              <a:r>
                <a:rPr lang="en-GB" sz="2000" dirty="0" err="1">
                  <a:solidFill>
                    <a:schemeClr val="tx1"/>
                  </a:solidFill>
                </a:rPr>
                <a:t>Inversión</a:t>
              </a:r>
              <a:endParaRPr lang="en-GB" sz="2000" dirty="0">
                <a:solidFill>
                  <a:schemeClr val="tx1"/>
                </a:solidFill>
              </a:endParaRPr>
            </a:p>
          </p:txBody>
        </p:sp>
        <p:sp>
          <p:nvSpPr>
            <p:cNvPr id="185" name="TextBox 9">
              <a:extLst>
                <a:ext uri="{FF2B5EF4-FFF2-40B4-BE49-F238E27FC236}">
                  <a16:creationId xmlns:a16="http://schemas.microsoft.com/office/drawing/2014/main" xmlns=""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a16="http://schemas.microsoft.com/office/drawing/2014/main" xmlns=""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a16="http://schemas.microsoft.com/office/drawing/2014/main" xmlns=""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a16="http://schemas.microsoft.com/office/drawing/2014/main" xmlns=""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a16="http://schemas.microsoft.com/office/drawing/2014/main" xmlns=""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a16="http://schemas.microsoft.com/office/drawing/2014/main" xmlns=""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a16="http://schemas.microsoft.com/office/drawing/2014/main" xmlns=""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a16="http://schemas.microsoft.com/office/drawing/2014/main" xmlns=""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a16="http://schemas.microsoft.com/office/drawing/2014/main" xmlns=""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a16="http://schemas.microsoft.com/office/drawing/2014/main" xmlns=""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a16="http://schemas.microsoft.com/office/drawing/2014/main" xmlns=""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a16="http://schemas.microsoft.com/office/drawing/2014/main" xmlns=""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a16="http://schemas.microsoft.com/office/drawing/2014/main" xmlns=""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a16="http://schemas.microsoft.com/office/drawing/2014/main" xmlns=""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a16="http://schemas.microsoft.com/office/drawing/2014/main" xmlns=""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a16="http://schemas.microsoft.com/office/drawing/2014/main" xmlns=""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a16="http://schemas.microsoft.com/office/drawing/2014/main" xmlns="" id="{E568BBC2-CB29-4BC7-9E54-92644BCCE1BD}"/>
              </a:ext>
            </a:extLst>
          </p:cNvPr>
          <p:cNvSpPr txBox="1"/>
          <p:nvPr/>
        </p:nvSpPr>
        <p:spPr>
          <a:xfrm>
            <a:off x="9587879" y="5473042"/>
            <a:ext cx="2491072" cy="307777"/>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0" name="TextBox 81"/>
          <p:cNvSpPr txBox="1"/>
          <p:nvPr/>
        </p:nvSpPr>
        <p:spPr>
          <a:xfrm>
            <a:off x="477788" y="3645024"/>
            <a:ext cx="2673696" cy="738664"/>
          </a:xfrm>
          <a:prstGeom prst="rect">
            <a:avLst/>
          </a:prstGeom>
          <a:noFill/>
        </p:spPr>
        <p:txBody>
          <a:bodyPr wrap="square" lIns="0" tIns="0" rIns="0" bIns="0" rtlCol="0">
            <a:spAutoFit/>
          </a:bodyPr>
          <a:lstStyle/>
          <a:p>
            <a:r>
              <a:rPr lang="es-ES" sz="1200" b="1" dirty="0">
                <a:latin typeface="Ebrima" panose="02000000000000000000" pitchFamily="2" charset="0"/>
                <a:ea typeface="Ebrima" panose="02000000000000000000" pitchFamily="2" charset="0"/>
                <a:cs typeface="Ebrima" panose="02000000000000000000" pitchFamily="2" charset="0"/>
              </a:rPr>
              <a:t>Poner fin al hambre, lograr la seguridad alimentaria y la mejora de la nutrición, así como promover la agricultura sostenible</a:t>
            </a:r>
            <a:endParaRPr lang="en-US" sz="1200" b="1"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1366708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9889</TotalTime>
  <Words>3603</Words>
  <Application>Microsoft Macintosh PowerPoint</Application>
  <PresentationFormat>Custom</PresentationFormat>
  <Paragraphs>482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I. Análisis del Presupuesto 2015-2018</vt:lpstr>
      <vt:lpstr>I. Análisis del Presupuesto 2015-2018</vt:lpstr>
      <vt:lpstr>PowerPoint Presentation</vt:lpstr>
      <vt:lpstr>PowerPoint Presentation</vt:lpstr>
      <vt:lpstr>II. Continuidad de Programas 2019-2023</vt:lpstr>
      <vt:lpstr>Apoyo a la Agricultura Familiar</vt:lpstr>
      <vt:lpstr>Incrementar el número de servicios en cumplimiento de la normativa fitozoosanitaria.</vt:lpstr>
      <vt:lpstr>Ampliación de cobertura en el apoyo al consumo adecuado de alimentos a través de la dotación de raciones alimenticias</vt:lpstr>
      <vt:lpstr>Productores forestales certificados por MAGA/MINEDUC.</vt:lpstr>
      <vt:lpstr>Incrementar las áreas de producción agrícola bajo riego.</vt:lpstr>
      <vt:lpstr>Atención a familias con niños menores de dos años con capacitación y asistencia técnica en conservación de suelos.</vt:lpstr>
      <vt:lpstr>Atención a familias con niños menores de dos años con capacitación y asistencia técnica en vacunación de aves de corral.</vt:lpstr>
      <vt:lpstr>Atención a familias con niños menores de dos años con capacitación y asistencia técnica para el establecimiento de huertos de plantas nativas</vt:lpstr>
      <vt:lpstr>Atención a familias con niños menores de dos años con capacitación y asistencia técnica en almacenamiento y procesamiento de alimentos</vt:lpstr>
      <vt:lpstr>Atención a familias con niños menores de dos años con capacitación y asistencia técnica en viveros frutales</vt:lpstr>
      <vt:lpstr>Atención a familias con niños menores de dos años con capacitación y asistencia técnica en cosecha de agua</vt:lpstr>
      <vt:lpstr>Atención a familias con niños menores de dos años con capacitación y asistencia técnica para vincularse a mercados</vt:lpstr>
      <vt:lpstr>PowerPoint Presentation</vt:lpstr>
    </vt:vector>
  </TitlesOfParts>
  <Manager>You Exec (https://youexec.com?sr=kpipd)</Manager>
  <Company>You Exec (https://youexec.com?sr=kpipd)</Company>
  <LinksUpToDate>false</LinksUpToDate>
  <SharedDoc>false</SharedDoc>
  <HyperlinkBase>https://youexec.com?sr=kpipd</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Ministerio Agricultura</cp:lastModifiedBy>
  <cp:revision>476</cp:revision>
  <cp:lastPrinted>2018-05-11T00:36:53Z</cp:lastPrinted>
  <dcterms:created xsi:type="dcterms:W3CDTF">2013-09-12T13:05:01Z</dcterms:created>
  <dcterms:modified xsi:type="dcterms:W3CDTF">2018-06-11T19:33:55Z</dcterms:modified>
  <cp:category>You Exec (https://youexec.com?sr=kpipd)</cp:category>
</cp:coreProperties>
</file>