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theme/themeOverride3.xml" ContentType="application/vnd.openxmlformats-officedocument.themeOverride+xml"/>
  <Override PartName="/ppt/charts/chart8.xml" ContentType="application/vnd.openxmlformats-officedocument.drawingml.chart+xml"/>
  <Override PartName="/ppt/theme/themeOverride4.xml" ContentType="application/vnd.openxmlformats-officedocument.themeOverride+xml"/>
  <Override PartName="/ppt/charts/chart9.xml" ContentType="application/vnd.openxmlformats-officedocument.drawingml.chart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5" r:id="rId2"/>
    <p:sldId id="298" r:id="rId3"/>
    <p:sldId id="286" r:id="rId4"/>
    <p:sldId id="302" r:id="rId5"/>
    <p:sldId id="291" r:id="rId6"/>
    <p:sldId id="299" r:id="rId7"/>
    <p:sldId id="297" r:id="rId8"/>
  </p:sldIdLst>
  <p:sldSz cx="12188825" cy="6858000"/>
  <p:notesSz cx="6950075" cy="9236075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Helvetica Light"/>
        <a:cs typeface="Helvetica Light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Helvetica Light"/>
        <a:cs typeface="Helvetica Light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Helvetica Light"/>
        <a:cs typeface="Helvetica Light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Helvetica Light"/>
        <a:cs typeface="Helvetica Light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Helvetica Light"/>
        <a:cs typeface="Helvetica Light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Helvetica Light"/>
        <a:cs typeface="Helvetica Light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Helvetica Light"/>
        <a:cs typeface="Helvetica Light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Helvetica Light"/>
        <a:cs typeface="Helvetica Light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Helvetica Light"/>
        <a:cs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EA400"/>
    <a:srgbClr val="CC9900"/>
    <a:srgbClr val="EA5F00"/>
    <a:srgbClr val="F66400"/>
    <a:srgbClr val="217EFB"/>
    <a:srgbClr val="F5F8FB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9" autoAdjust="0"/>
    <p:restoredTop sz="50000" autoAdjust="0"/>
  </p:normalViewPr>
  <p:slideViewPr>
    <p:cSldViewPr>
      <p:cViewPr>
        <p:scale>
          <a:sx n="70" d="100"/>
          <a:sy n="70" d="100"/>
        </p:scale>
        <p:origin x="2464" y="30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/E:\Mesa%20t&#233;cnica\Copia%20de%20Consolidado%20MIDES.xlsx" TargetMode="External"/><Relationship Id="rId3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/C:\Users\carlos\Desktop\Documentos%20Programas%20Sociales%20Mesa%20tecnica\Consolidado%20MIDES.xlsx" TargetMode="External"/><Relationship Id="rId3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Steven\Downloads\grafica%20de%20metas%20ejecutadas%202015-2017%20y%20estimacion%202018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C:\Users\Steven\Downloads\grafica%20de%20metas%20ejecutadas%202015-2017%20y%20estimacion%202018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C:\Users\Steven\Downloads\grafica%20de%20metas%20ejecutadas%202015-2017%20y%20estimacion%202018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C:\Users\Steven\Downloads\grafica%20de%20metas%20ejecutadas%202015-2017%20y%20estimacion%202018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file:////H:\REPORTE%20METAS%20FISICAS%20MULTIANUAL%202015-2023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file:////H:\REPORTE%20METAS%20FISICAS%20MULTIANUAL%202015-2023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file:////H:\REPORTE%20METAS%20FISICAS%20MULTIANUAL%202015-202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0184843251651"/>
          <c:y val="0.185623504678623"/>
          <c:w val="0.863192865225873"/>
          <c:h val="0.65818465566497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'analisis  2015-2018 A'!$B$63</c:f>
              <c:strCache>
                <c:ptCount val="1"/>
                <c:pt idx="0">
                  <c:v>FUNCIONAMIENTO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'analisis  2015-2018 A'!$C$55:$F$55</c:f>
              <c:numCache>
                <c:formatCode>General</c:formatCode>
                <c:ptCount val="4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'analisis  2015-2018 A'!$C$63:$F$63</c:f>
              <c:numCache>
                <c:formatCode>_-* #,##0.0_-;\-* #,##0.0_-;_-* "-"??_-;_-@_-</c:formatCode>
                <c:ptCount val="4"/>
                <c:pt idx="0">
                  <c:v>662.66055453</c:v>
                </c:pt>
                <c:pt idx="1">
                  <c:v>771.5867170600004</c:v>
                </c:pt>
                <c:pt idx="2">
                  <c:v>493.03983613</c:v>
                </c:pt>
                <c:pt idx="3">
                  <c:v>675.90358</c:v>
                </c:pt>
              </c:numCache>
            </c:numRef>
          </c:val>
        </c:ser>
        <c:ser>
          <c:idx val="1"/>
          <c:order val="1"/>
          <c:tx>
            <c:strRef>
              <c:f>'analisis  2015-2018 A'!$B$64</c:f>
              <c:strCache>
                <c:ptCount val="1"/>
                <c:pt idx="0">
                  <c:v>INVERSION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'analisis  2015-2018 A'!$C$55:$F$55</c:f>
              <c:numCache>
                <c:formatCode>General</c:formatCode>
                <c:ptCount val="4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'analisis  2015-2018 A'!$C$64:$F$64</c:f>
              <c:numCache>
                <c:formatCode>_-* #,##0.0_-;\-* #,##0.0_-;_-* "-"??_-;_-@_-</c:formatCode>
                <c:ptCount val="4"/>
                <c:pt idx="0">
                  <c:v>47.93016681</c:v>
                </c:pt>
                <c:pt idx="1">
                  <c:v>72.79056525000005</c:v>
                </c:pt>
                <c:pt idx="2">
                  <c:v>44.62244483000001</c:v>
                </c:pt>
                <c:pt idx="3">
                  <c:v>285.365447</c:v>
                </c:pt>
              </c:numCache>
            </c:numRef>
          </c:val>
        </c:ser>
        <c:ser>
          <c:idx val="2"/>
          <c:order val="2"/>
          <c:tx>
            <c:strRef>
              <c:f>'analisis  2015-2018 A'!$B$65</c:f>
              <c:strCache>
                <c:ptCount val="1"/>
                <c:pt idx="0">
                  <c:v>NO DEVENGADO</c:v>
                </c:pt>
              </c:strCache>
            </c:strRef>
          </c:tx>
          <c:invertIfNegative val="0"/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'analisis  2015-2018 A'!$C$55:$F$55</c:f>
              <c:numCache>
                <c:formatCode>General</c:formatCode>
                <c:ptCount val="4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'analisis  2015-2018 A'!$C$65:$F$65</c:f>
              <c:numCache>
                <c:formatCode>_-* #,##0.0_-;\-* #,##0.0_-;_-* "-"??_-;_-@_-</c:formatCode>
                <c:ptCount val="4"/>
                <c:pt idx="0">
                  <c:v>249.45209466</c:v>
                </c:pt>
                <c:pt idx="1">
                  <c:v>167.10685169</c:v>
                </c:pt>
                <c:pt idx="2">
                  <c:v>385.3377190399997</c:v>
                </c:pt>
                <c:pt idx="3">
                  <c:v>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1743350176"/>
        <c:axId val="1743413120"/>
      </c:barChart>
      <c:catAx>
        <c:axId val="1743350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743413120"/>
        <c:crosses val="autoZero"/>
        <c:auto val="1"/>
        <c:lblAlgn val="ctr"/>
        <c:lblOffset val="100"/>
        <c:noMultiLvlLbl val="0"/>
      </c:catAx>
      <c:valAx>
        <c:axId val="1743413120"/>
        <c:scaling>
          <c:orientation val="minMax"/>
        </c:scaling>
        <c:delete val="0"/>
        <c:axPos val="l"/>
        <c:numFmt formatCode="_-* #,##0.0_-;\-* #,##0.0_-;_-* &quot;-&quot;??_-;_-@_-" sourceLinked="1"/>
        <c:majorTickMark val="none"/>
        <c:minorTickMark val="none"/>
        <c:tickLblPos val="nextTo"/>
        <c:crossAx val="174335017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623657960616306"/>
          <c:y val="0.145753516000146"/>
          <c:w val="0.797785742552111"/>
          <c:h val="0.8019666525559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'B comportamiento por progra (2)'!$A$19</c:f>
              <c:strCache>
                <c:ptCount val="1"/>
                <c:pt idx="0">
                  <c:v>Programa 01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'B comportamiento por progra (2)'!$B$18:$E$18</c:f>
              <c:numCache>
                <c:formatCode>General</c:formatCode>
                <c:ptCount val="4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'B comportamiento por progra (2)'!$B$19:$E$19</c:f>
              <c:numCache>
                <c:formatCode>_-* #,##0.0_-;\-* #,##0.0_-;_-* "-"??_-;_-@_-</c:formatCode>
                <c:ptCount val="4"/>
                <c:pt idx="0">
                  <c:v>169.64055389</c:v>
                </c:pt>
                <c:pt idx="1">
                  <c:v>118.28144682</c:v>
                </c:pt>
                <c:pt idx="2">
                  <c:v>77.29328153</c:v>
                </c:pt>
                <c:pt idx="3">
                  <c:v>101.018233</c:v>
                </c:pt>
              </c:numCache>
            </c:numRef>
          </c:val>
        </c:ser>
        <c:ser>
          <c:idx val="1"/>
          <c:order val="1"/>
          <c:tx>
            <c:strRef>
              <c:f>'B comportamiento por progra (2)'!$A$20</c:f>
              <c:strCache>
                <c:ptCount val="1"/>
                <c:pt idx="0">
                  <c:v>Programa 12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'B comportamiento por progra (2)'!$B$18:$E$18</c:f>
              <c:numCache>
                <c:formatCode>General</c:formatCode>
                <c:ptCount val="4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'B comportamiento por progra (2)'!$B$20:$E$20</c:f>
              <c:numCache>
                <c:formatCode>_-* #,##0.0_-;\-* #,##0.0_-;_-* "-"??_-;_-@_-</c:formatCode>
                <c:ptCount val="4"/>
                <c:pt idx="0">
                  <c:v>132.34918326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ser>
          <c:idx val="2"/>
          <c:order val="2"/>
          <c:tx>
            <c:strRef>
              <c:f>'B comportamiento por progra (2)'!$A$21</c:f>
              <c:strCache>
                <c:ptCount val="1"/>
                <c:pt idx="0">
                  <c:v>Programa 14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'B comportamiento por progra (2)'!$B$18:$E$18</c:f>
              <c:numCache>
                <c:formatCode>General</c:formatCode>
                <c:ptCount val="4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'B comportamiento por progra (2)'!$B$21:$E$21</c:f>
              <c:numCache>
                <c:formatCode>_-* #,##0.0_-;\-* #,##0.0_-;_-* "-"??_-;_-@_-</c:formatCode>
                <c:ptCount val="4"/>
                <c:pt idx="0">
                  <c:v>114.8876096500002</c:v>
                </c:pt>
                <c:pt idx="1">
                  <c:v>21.73618639</c:v>
                </c:pt>
                <c:pt idx="2">
                  <c:v>35.82276318</c:v>
                </c:pt>
                <c:pt idx="3">
                  <c:v>124.677485</c:v>
                </c:pt>
              </c:numCache>
            </c:numRef>
          </c:val>
        </c:ser>
        <c:ser>
          <c:idx val="3"/>
          <c:order val="3"/>
          <c:tx>
            <c:strRef>
              <c:f>'B comportamiento por progra (2)'!$A$22</c:f>
              <c:strCache>
                <c:ptCount val="1"/>
                <c:pt idx="0">
                  <c:v>Programa 15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'B comportamiento por progra (2)'!$B$18:$E$18</c:f>
              <c:numCache>
                <c:formatCode>General</c:formatCode>
                <c:ptCount val="4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'B comportamiento por progra (2)'!$B$22:$E$22</c:f>
              <c:numCache>
                <c:formatCode>_-* #,##0.0_-;\-* #,##0.0_-;_-* "-"??_-;_-@_-</c:formatCode>
                <c:ptCount val="4"/>
                <c:pt idx="0">
                  <c:v>30.52752104</c:v>
                </c:pt>
                <c:pt idx="1">
                  <c:v>38.17482373</c:v>
                </c:pt>
                <c:pt idx="2">
                  <c:v>46.54374462</c:v>
                </c:pt>
                <c:pt idx="3">
                  <c:v>47.86632100000001</c:v>
                </c:pt>
              </c:numCache>
            </c:numRef>
          </c:val>
        </c:ser>
        <c:ser>
          <c:idx val="4"/>
          <c:order val="4"/>
          <c:tx>
            <c:strRef>
              <c:f>'B comportamiento por progra (2)'!$A$23</c:f>
              <c:strCache>
                <c:ptCount val="1"/>
                <c:pt idx="0">
                  <c:v>Programa 19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'B comportamiento por progra (2)'!$B$18:$E$18</c:f>
              <c:numCache>
                <c:formatCode>General</c:formatCode>
                <c:ptCount val="4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'B comportamiento por progra (2)'!$B$23:$E$23</c:f>
              <c:numCache>
                <c:formatCode>_-* #,##0.0_-;\-* #,##0.0_-;_-* "-"??_-;_-@_-</c:formatCode>
                <c:ptCount val="4"/>
                <c:pt idx="0">
                  <c:v>78.12797251999967</c:v>
                </c:pt>
                <c:pt idx="1">
                  <c:v>123.52945524</c:v>
                </c:pt>
                <c:pt idx="2">
                  <c:v>79.00009645</c:v>
                </c:pt>
                <c:pt idx="3">
                  <c:v>325.565027</c:v>
                </c:pt>
              </c:numCache>
            </c:numRef>
          </c:val>
        </c:ser>
        <c:ser>
          <c:idx val="5"/>
          <c:order val="5"/>
          <c:tx>
            <c:strRef>
              <c:f>'B comportamiento por progra (2)'!$A$24</c:f>
              <c:strCache>
                <c:ptCount val="1"/>
                <c:pt idx="0">
                  <c:v>Programa 20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'B comportamiento por progra (2)'!$B$18:$E$18</c:f>
              <c:numCache>
                <c:formatCode>General</c:formatCode>
                <c:ptCount val="4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'B comportamiento por progra (2)'!$B$24:$E$24</c:f>
              <c:numCache>
                <c:formatCode>_-* #,##0.0_-;\-* #,##0.0_-;_-* "-"??_-;_-@_-</c:formatCode>
                <c:ptCount val="4"/>
                <c:pt idx="0">
                  <c:v>175.2970014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ser>
          <c:idx val="6"/>
          <c:order val="6"/>
          <c:tx>
            <c:strRef>
              <c:f>'B comportamiento por progra (2)'!$A$25</c:f>
              <c:strCache>
                <c:ptCount val="1"/>
                <c:pt idx="0">
                  <c:v>Programa 21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'B comportamiento por progra (2)'!$B$18:$E$18</c:f>
              <c:numCache>
                <c:formatCode>General</c:formatCode>
                <c:ptCount val="4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'B comportamiento por progra (2)'!$B$25:$E$25</c:f>
              <c:numCache>
                <c:formatCode>_-* #,##0.0_-;\-* #,##0.0_-;_-* "-"??_-;_-@_-</c:formatCode>
                <c:ptCount val="4"/>
                <c:pt idx="0">
                  <c:v>0.0</c:v>
                </c:pt>
                <c:pt idx="1">
                  <c:v>540.13485905</c:v>
                </c:pt>
                <c:pt idx="2">
                  <c:v>298.33964892</c:v>
                </c:pt>
                <c:pt idx="3">
                  <c:v>362.141961</c:v>
                </c:pt>
              </c:numCache>
            </c:numRef>
          </c:val>
        </c:ser>
        <c:ser>
          <c:idx val="7"/>
          <c:order val="7"/>
          <c:tx>
            <c:strRef>
              <c:f>'B comportamiento por progra (2)'!$A$26</c:f>
              <c:strCache>
                <c:ptCount val="1"/>
                <c:pt idx="0">
                  <c:v>Programa 94</c:v>
                </c:pt>
              </c:strCache>
            </c:strRef>
          </c:tx>
          <c:invertIfNegative val="0"/>
          <c:cat>
            <c:numRef>
              <c:f>'B comportamiento por progra (2)'!$B$18:$E$18</c:f>
              <c:numCache>
                <c:formatCode>General</c:formatCode>
                <c:ptCount val="4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'B comportamiento por progra (2)'!$B$26:$E$26</c:f>
              <c:numCache>
                <c:formatCode>_-* #,##0.0_-;\-* #,##0.0_-;_-* "-"??_-;_-@_-</c:formatCode>
                <c:ptCount val="4"/>
                <c:pt idx="0">
                  <c:v>0.296400000000001</c:v>
                </c:pt>
                <c:pt idx="1">
                  <c:v>1.83155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ser>
          <c:idx val="8"/>
          <c:order val="8"/>
          <c:tx>
            <c:strRef>
              <c:f>'B comportamiento por progra (2)'!$A$27</c:f>
              <c:strCache>
                <c:ptCount val="1"/>
                <c:pt idx="0">
                  <c:v>Programa 96</c:v>
                </c:pt>
              </c:strCache>
            </c:strRef>
          </c:tx>
          <c:invertIfNegative val="0"/>
          <c:cat>
            <c:numRef>
              <c:f>'B comportamiento por progra (2)'!$B$18:$E$18</c:f>
              <c:numCache>
                <c:formatCode>General</c:formatCode>
                <c:ptCount val="4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'B comportamiento por progra (2)'!$B$27:$E$27</c:f>
              <c:numCache>
                <c:formatCode>_-* #,##0.0_-;\-* #,##0.0_-;_-* "-"??_-;_-@_-</c:formatCode>
                <c:ptCount val="4"/>
                <c:pt idx="0">
                  <c:v>9.46447958</c:v>
                </c:pt>
                <c:pt idx="1">
                  <c:v>0.68896108</c:v>
                </c:pt>
                <c:pt idx="2">
                  <c:v>0.48093982</c:v>
                </c:pt>
                <c:pt idx="3">
                  <c:v>0.0</c:v>
                </c:pt>
              </c:numCache>
            </c:numRef>
          </c:val>
        </c:ser>
        <c:ser>
          <c:idx val="9"/>
          <c:order val="9"/>
          <c:tx>
            <c:strRef>
              <c:f>'B comportamiento por progra (2)'!$A$28</c:f>
              <c:strCache>
                <c:ptCount val="1"/>
                <c:pt idx="0">
                  <c:v>Programa 99</c:v>
                </c:pt>
              </c:strCache>
            </c:strRef>
          </c:tx>
          <c:invertIfNegative val="0"/>
          <c:cat>
            <c:numRef>
              <c:f>'B comportamiento por progra (2)'!$B$18:$E$18</c:f>
              <c:numCache>
                <c:formatCode>General</c:formatCode>
                <c:ptCount val="4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'B comportamiento por progra (2)'!$B$28:$E$28</c:f>
              <c:numCache>
                <c:formatCode>_-* #,##0.0_-;\-* #,##0.0_-;_-* "-"??_-;_-@_-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0.181806440000001</c:v>
                </c:pt>
                <c:pt idx="3">
                  <c:v>0.2</c:v>
                </c:pt>
              </c:numCache>
            </c:numRef>
          </c:val>
        </c:ser>
        <c:ser>
          <c:idx val="10"/>
          <c:order val="10"/>
          <c:tx>
            <c:strRef>
              <c:f>'B comportamiento por progra (2)'!$A$29</c:f>
              <c:strCache>
                <c:ptCount val="1"/>
                <c:pt idx="0">
                  <c:v>No Devengado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'B comportamiento por progra (2)'!$B$18:$E$18</c:f>
              <c:numCache>
                <c:formatCode>General</c:formatCode>
                <c:ptCount val="4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'B comportamiento por progra (2)'!$B$29:$E$29</c:f>
              <c:numCache>
                <c:formatCode>_-* #,##0.0_-;\-* #,##0.0_-;_-* "-"??_-;_-@_-</c:formatCode>
                <c:ptCount val="4"/>
                <c:pt idx="0">
                  <c:v>249.45209466</c:v>
                </c:pt>
                <c:pt idx="1">
                  <c:v>167.10685169</c:v>
                </c:pt>
                <c:pt idx="2">
                  <c:v>385.3377190399996</c:v>
                </c:pt>
                <c:pt idx="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38896880"/>
        <c:axId val="1438965776"/>
      </c:barChart>
      <c:catAx>
        <c:axId val="1438896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38965776"/>
        <c:crosses val="autoZero"/>
        <c:auto val="1"/>
        <c:lblAlgn val="ctr"/>
        <c:lblOffset val="100"/>
        <c:noMultiLvlLbl val="0"/>
      </c:catAx>
      <c:valAx>
        <c:axId val="1438965776"/>
        <c:scaling>
          <c:orientation val="minMax"/>
        </c:scaling>
        <c:delete val="0"/>
        <c:axPos val="l"/>
        <c:majorGridlines/>
        <c:numFmt formatCode="_-* #,##0.0_-;\-* #,##0.0_-;_-* &quot;-&quot;??_-;_-@_-" sourceLinked="1"/>
        <c:majorTickMark val="out"/>
        <c:minorTickMark val="none"/>
        <c:tickLblPos val="nextTo"/>
        <c:crossAx val="14388968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86824893970286"/>
          <c:y val="0.274732869122858"/>
          <c:w val="0.106346620383514"/>
          <c:h val="0.516219039382866"/>
        </c:manualLayout>
      </c:layout>
      <c:overlay val="0"/>
    </c:legend>
    <c:plotVisOnly val="1"/>
    <c:dispBlanksAs val="gap"/>
    <c:showDLblsOverMax val="0"/>
  </c:chart>
  <c:spPr>
    <a:noFill/>
  </c:spPr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s-GT"/>
              <a:t>Comedores y TMC Alimentos Metas Físicas Ejecutadas y Estimadas 2018</a:t>
            </a:r>
          </a:p>
        </c:rich>
      </c:tx>
      <c:layout>
        <c:manualLayout>
          <c:xMode val="edge"/>
          <c:yMode val="edge"/>
          <c:x val="0.14"/>
          <c:y val="0.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ES_trad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'[grafica de metas ejecutadas 2015-2017 y estimacion 2018.xlsx]RESUMEN 2'!$A$8:$C$8</c:f>
              <c:strCache>
                <c:ptCount val="3"/>
                <c:pt idx="0">
                  <c:v>14</c:v>
                </c:pt>
                <c:pt idx="1">
                  <c:v>Comedores</c:v>
                </c:pt>
                <c:pt idx="2">
                  <c:v>Ración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'[grafica de metas ejecutadas 2015-2017 y estimacion 2018.xlsx]RESUMEN 2'!$D$6:$G$7</c:f>
              <c:multiLvlStrCache>
                <c:ptCount val="4"/>
                <c:lvl>
                  <c:pt idx="0">
                    <c:v>Devengado</c:v>
                  </c:pt>
                  <c:pt idx="1">
                    <c:v>Devengado</c:v>
                  </c:pt>
                  <c:pt idx="2">
                    <c:v>Devengado</c:v>
                  </c:pt>
                  <c:pt idx="3">
                    <c:v>Vigente</c:v>
                  </c:pt>
                </c:lvl>
                <c:lvl>
                  <c:pt idx="0">
                    <c:v>2015</c:v>
                  </c:pt>
                  <c:pt idx="1">
                    <c:v>2016</c:v>
                  </c:pt>
                  <c:pt idx="2">
                    <c:v>2017</c:v>
                  </c:pt>
                  <c:pt idx="3">
                    <c:v>2018</c:v>
                  </c:pt>
                </c:lvl>
              </c:multiLvlStrCache>
            </c:multiLvlStrRef>
          </c:cat>
          <c:val>
            <c:numRef>
              <c:f>'[grafica de metas ejecutadas 2015-2017 y estimacion 2018.xlsx]RESUMEN 2'!$D$8:$G$8</c:f>
              <c:numCache>
                <c:formatCode>_(* #,##0_);_(* \(#,##0\);_(* "-"??_);_(@_)</c:formatCode>
                <c:ptCount val="4"/>
                <c:pt idx="0">
                  <c:v>2.869051E6</c:v>
                </c:pt>
                <c:pt idx="1">
                  <c:v>0.0</c:v>
                </c:pt>
                <c:pt idx="2">
                  <c:v>256536.0</c:v>
                </c:pt>
                <c:pt idx="3">
                  <c:v>1.375064E6</c:v>
                </c:pt>
              </c:numCache>
            </c:numRef>
          </c:val>
        </c:ser>
        <c:ser>
          <c:idx val="1"/>
          <c:order val="1"/>
          <c:tx>
            <c:strRef>
              <c:f>'[grafica de metas ejecutadas 2015-2017 y estimacion 2018.xlsx]RESUMEN 2'!$A$9:$C$9</c:f>
              <c:strCache>
                <c:ptCount val="3"/>
                <c:pt idx="0">
                  <c:v>14</c:v>
                </c:pt>
                <c:pt idx="1">
                  <c:v>TMC para alimentos</c:v>
                </c:pt>
                <c:pt idx="2">
                  <c:v>Aporte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'[grafica de metas ejecutadas 2015-2017 y estimacion 2018.xlsx]RESUMEN 2'!$D$6:$G$7</c:f>
              <c:multiLvlStrCache>
                <c:ptCount val="4"/>
                <c:lvl>
                  <c:pt idx="0">
                    <c:v>Devengado</c:v>
                  </c:pt>
                  <c:pt idx="1">
                    <c:v>Devengado</c:v>
                  </c:pt>
                  <c:pt idx="2">
                    <c:v>Devengado</c:v>
                  </c:pt>
                  <c:pt idx="3">
                    <c:v>Vigente</c:v>
                  </c:pt>
                </c:lvl>
                <c:lvl>
                  <c:pt idx="0">
                    <c:v>2015</c:v>
                  </c:pt>
                  <c:pt idx="1">
                    <c:v>2016</c:v>
                  </c:pt>
                  <c:pt idx="2">
                    <c:v>2017</c:v>
                  </c:pt>
                  <c:pt idx="3">
                    <c:v>2018</c:v>
                  </c:pt>
                </c:lvl>
              </c:multiLvlStrCache>
            </c:multiLvlStrRef>
          </c:cat>
          <c:val>
            <c:numRef>
              <c:f>'[grafica de metas ejecutadas 2015-2017 y estimacion 2018.xlsx]RESUMEN 2'!$D$9:$G$9</c:f>
              <c:numCache>
                <c:formatCode>_(* #,##0_);_(* \(#,##0\);_(* "-"??_);_(@_)</c:formatCode>
                <c:ptCount val="4"/>
                <c:pt idx="0">
                  <c:v>779291.0</c:v>
                </c:pt>
                <c:pt idx="1">
                  <c:v>34816.0</c:v>
                </c:pt>
                <c:pt idx="2">
                  <c:v>86453.0</c:v>
                </c:pt>
                <c:pt idx="3">
                  <c:v>342248.0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8960416"/>
        <c:axId val="1438962736"/>
      </c:barChart>
      <c:catAx>
        <c:axId val="143896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1438962736"/>
        <c:crosses val="autoZero"/>
        <c:auto val="1"/>
        <c:lblAlgn val="ctr"/>
        <c:lblOffset val="100"/>
        <c:noMultiLvlLbl val="0"/>
      </c:catAx>
      <c:valAx>
        <c:axId val="143896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14389604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3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ES_tradn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s-GT"/>
              <a:t>Jóvenes Protagonistas y Beca de Educación y Empleo Metas Físicas y Ejecutadas y Estimadas 2018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ES_tradnl"/>
        </a:p>
      </c:txPr>
    </c:title>
    <c:autoTitleDeleted val="0"/>
    <c:plotArea>
      <c:layout>
        <c:manualLayout>
          <c:layoutTarget val="inner"/>
          <c:xMode val="edge"/>
          <c:yMode val="edge"/>
          <c:x val="0.367580037922047"/>
          <c:y val="0.264579643708484"/>
          <c:w val="0.632419962077953"/>
          <c:h val="0.3637960593010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'[grafica de metas ejecutadas 2015-2017 y estimacion 2018.xlsx]RESUMEN 2'!$A$11:$C$11</c:f>
              <c:strCache>
                <c:ptCount val="3"/>
                <c:pt idx="0">
                  <c:v>15</c:v>
                </c:pt>
                <c:pt idx="1">
                  <c:v>Adolescentes y Jóvenes Protagonistas </c:v>
                </c:pt>
                <c:pt idx="2">
                  <c:v>Persona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'[grafica de metas ejecutadas 2015-2017 y estimacion 2018.xlsx]RESUMEN 2'!$D$10:$G$10</c:f>
              <c:numCache>
                <c:formatCode>General</c:formatCode>
                <c:ptCount val="4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'[grafica de metas ejecutadas 2015-2017 y estimacion 2018.xlsx]RESUMEN 2'!$D$11:$G$11</c:f>
              <c:numCache>
                <c:formatCode>_(* #,##0_);_(* \(#,##0\);_(* "-"??_);_(@_)</c:formatCode>
                <c:ptCount val="4"/>
                <c:pt idx="0">
                  <c:v>35653.0</c:v>
                </c:pt>
                <c:pt idx="1">
                  <c:v>40000.0</c:v>
                </c:pt>
                <c:pt idx="2">
                  <c:v>42311.0</c:v>
                </c:pt>
                <c:pt idx="3">
                  <c:v>45000.0</c:v>
                </c:pt>
              </c:numCache>
            </c:numRef>
          </c:val>
        </c:ser>
        <c:ser>
          <c:idx val="1"/>
          <c:order val="1"/>
          <c:tx>
            <c:strRef>
              <c:f>'[grafica de metas ejecutadas 2015-2017 y estimacion 2018.xlsx]RESUMEN 2'!$A$12:$C$12</c:f>
              <c:strCache>
                <c:ptCount val="3"/>
                <c:pt idx="0">
                  <c:v>15</c:v>
                </c:pt>
                <c:pt idx="1">
                  <c:v>Becas de educación y empleo</c:v>
                </c:pt>
                <c:pt idx="2">
                  <c:v>Beca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'[grafica de metas ejecutadas 2015-2017 y estimacion 2018.xlsx]RESUMEN 2'!$D$10:$G$10</c:f>
              <c:numCache>
                <c:formatCode>General</c:formatCode>
                <c:ptCount val="4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'[grafica de metas ejecutadas 2015-2017 y estimacion 2018.xlsx]RESUMEN 2'!$D$12:$G$12</c:f>
              <c:numCache>
                <c:formatCode>_(* #,##0_);_(* \(#,##0\);_(* "-"??_);_(@_)</c:formatCode>
                <c:ptCount val="4"/>
                <c:pt idx="0">
                  <c:v>6656.0</c:v>
                </c:pt>
                <c:pt idx="1">
                  <c:v>10405.0</c:v>
                </c:pt>
                <c:pt idx="2">
                  <c:v>17409.0</c:v>
                </c:pt>
                <c:pt idx="3">
                  <c:v>10600.0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9667936"/>
        <c:axId val="1439670256"/>
      </c:barChart>
      <c:catAx>
        <c:axId val="143966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1439670256"/>
        <c:crosses val="autoZero"/>
        <c:auto val="1"/>
        <c:lblAlgn val="ctr"/>
        <c:lblOffset val="100"/>
        <c:noMultiLvlLbl val="0"/>
      </c:catAx>
      <c:valAx>
        <c:axId val="143967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1439667936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3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ES_tradn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s-GT"/>
              <a:t>TMC con énfasis en salud y Educación Aporte Metas Físicas Ejecutadas y Estimadas 2018</a:t>
            </a:r>
          </a:p>
        </c:rich>
      </c:tx>
      <c:layout>
        <c:manualLayout>
          <c:xMode val="edge"/>
          <c:yMode val="edge"/>
          <c:x val="0.120929162741776"/>
          <c:y val="0.01721998589304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ES_trad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'[grafica de metas ejecutadas 2015-2017 y estimacion 2018.xlsx]RESUMEN 2'!$A$14:$C$14</c:f>
              <c:strCache>
                <c:ptCount val="3"/>
                <c:pt idx="0">
                  <c:v>21</c:v>
                </c:pt>
                <c:pt idx="1">
                  <c:v>TMC con énfasis en salud y Educación</c:v>
                </c:pt>
                <c:pt idx="2">
                  <c:v>Aporte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'[grafica de metas ejecutadas 2015-2017 y estimacion 2018.xlsx]RESUMEN 2'!$D$13:$G$13</c:f>
              <c:numCache>
                <c:formatCode>General</c:formatCode>
                <c:ptCount val="4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'[grafica de metas ejecutadas 2015-2017 y estimacion 2018.xlsx]RESUMEN 2'!$D$14:$G$14</c:f>
              <c:numCache>
                <c:formatCode>_(* #,##0_);_(* \(#,##0\);_(* "-"??_);_(@_)</c:formatCode>
                <c:ptCount val="4"/>
                <c:pt idx="0">
                  <c:v>1.658307E6</c:v>
                </c:pt>
                <c:pt idx="1">
                  <c:v>1.684468E6</c:v>
                </c:pt>
                <c:pt idx="2">
                  <c:v>422780.0</c:v>
                </c:pt>
                <c:pt idx="3">
                  <c:v>519340.0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3973616"/>
        <c:axId val="1893976640"/>
      </c:barChart>
      <c:catAx>
        <c:axId val="189397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1893976640"/>
        <c:crosses val="autoZero"/>
        <c:auto val="1"/>
        <c:lblAlgn val="ctr"/>
        <c:lblOffset val="100"/>
        <c:noMultiLvlLbl val="0"/>
      </c:catAx>
      <c:valAx>
        <c:axId val="189397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18939736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3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ES_tradn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s-GT" dirty="0" smtClean="0"/>
              <a:t>FODES</a:t>
            </a:r>
            <a:r>
              <a:rPr lang="es-GT" baseline="0" dirty="0" smtClean="0"/>
              <a:t> </a:t>
            </a:r>
            <a:r>
              <a:rPr lang="es-GT" dirty="0" smtClean="0"/>
              <a:t>Metas </a:t>
            </a:r>
            <a:r>
              <a:rPr lang="es-GT" dirty="0"/>
              <a:t>Físicas y Ejecutadas y Estimadas 2018</a:t>
            </a:r>
          </a:p>
        </c:rich>
      </c:tx>
      <c:layout>
        <c:manualLayout>
          <c:xMode val="edge"/>
          <c:yMode val="edge"/>
          <c:x val="0.247190304664547"/>
          <c:y val="0.03535954632378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ES_tradnl"/>
        </a:p>
      </c:txPr>
    </c:title>
    <c:autoTitleDeleted val="0"/>
    <c:plotArea>
      <c:layout>
        <c:manualLayout>
          <c:layoutTarget val="inner"/>
          <c:xMode val="edge"/>
          <c:yMode val="edge"/>
          <c:x val="0.120900699912511"/>
          <c:y val="0.171712962962963"/>
          <c:w val="0.665648731408574"/>
          <c:h val="0.7208876494604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'[grafica de metas ejecutadas 2015-2017 y estimacion 2018.xlsx]RESUMEN 2'!$A$41:$C$41</c:f>
              <c:strCache>
                <c:ptCount val="3"/>
                <c:pt idx="0">
                  <c:v>19</c:v>
                </c:pt>
                <c:pt idx="1">
                  <c:v>Dotaciones, Servicios e Infraestructura para el Desarrollo Social</c:v>
                </c:pt>
                <c:pt idx="2">
                  <c:v>Entidad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s-ES_tradn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'[grafica de metas ejecutadas 2015-2017 y estimacion 2018.xlsx]RESUMEN 2'!$D$40:$G$40</c:f>
              <c:numCache>
                <c:formatCode>General</c:formatCode>
                <c:ptCount val="4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'[grafica de metas ejecutadas 2015-2017 y estimacion 2018.xlsx]RESUMEN 2'!$D$41:$G$41</c:f>
              <c:numCache>
                <c:formatCode>_(* #,##0_);_(* \(#,##0\);_(* "-"??_);_(@_)</c:formatCode>
                <c:ptCount val="4"/>
                <c:pt idx="0">
                  <c:v>320.0</c:v>
                </c:pt>
                <c:pt idx="1">
                  <c:v>658.0</c:v>
                </c:pt>
                <c:pt idx="2">
                  <c:v>901.0</c:v>
                </c:pt>
                <c:pt idx="3">
                  <c:v>182.0</c:v>
                </c:pt>
              </c:numCache>
            </c:numRef>
          </c:val>
        </c:ser>
        <c:ser>
          <c:idx val="1"/>
          <c:order val="1"/>
          <c:tx>
            <c:strRef>
              <c:f>'[grafica de metas ejecutadas 2015-2017 y estimacion 2018.xlsx]RESUMEN 2'!$A$42:$C$42</c:f>
              <c:strCache>
                <c:ptCount val="3"/>
                <c:pt idx="0">
                  <c:v>19</c:v>
                </c:pt>
                <c:pt idx="1">
                  <c:v>Dotaciones, Servicios e Infraestructura para el Desarrollo Social</c:v>
                </c:pt>
                <c:pt idx="2">
                  <c:v>Metro Cuadrado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s-ES_tradn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'[grafica de metas ejecutadas 2015-2017 y estimacion 2018.xlsx]RESUMEN 2'!$D$40:$G$40</c:f>
              <c:numCache>
                <c:formatCode>General</c:formatCode>
                <c:ptCount val="4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'[grafica de metas ejecutadas 2015-2017 y estimacion 2018.xlsx]RESUMEN 2'!$D$42:$G$42</c:f>
              <c:numCache>
                <c:formatCode>_(* #,##0_);_(* \(#,##0\);_(* "-"??_);_(@_)</c:formatCode>
                <c:ptCount val="4"/>
                <c:pt idx="0">
                  <c:v>101455.0</c:v>
                </c:pt>
                <c:pt idx="1">
                  <c:v>15208.0</c:v>
                </c:pt>
                <c:pt idx="2">
                  <c:v>9336.0</c:v>
                </c:pt>
                <c:pt idx="3">
                  <c:v>102.0</c:v>
                </c:pt>
              </c:numCache>
            </c:numRef>
          </c:val>
        </c:ser>
        <c:ser>
          <c:idx val="2"/>
          <c:order val="2"/>
          <c:tx>
            <c:strRef>
              <c:f>'[grafica de metas ejecutadas 2015-2017 y estimacion 2018.xlsx]RESUMEN 2'!$A$43:$C$43</c:f>
              <c:strCache>
                <c:ptCount val="3"/>
                <c:pt idx="0">
                  <c:v>19</c:v>
                </c:pt>
                <c:pt idx="1">
                  <c:v>Dotaciones, Servicios e Infraestructura para el Desarrollo Social</c:v>
                </c:pt>
                <c:pt idx="2">
                  <c:v>Metro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s-ES_tradn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'[grafica de metas ejecutadas 2015-2017 y estimacion 2018.xlsx]RESUMEN 2'!$D$40:$G$40</c:f>
              <c:numCache>
                <c:formatCode>General</c:formatCode>
                <c:ptCount val="4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'[grafica de metas ejecutadas 2015-2017 y estimacion 2018.xlsx]RESUMEN 2'!$D$43:$G$43</c:f>
            </c:numRef>
          </c:val>
        </c:ser>
        <c:ser>
          <c:idx val="3"/>
          <c:order val="3"/>
          <c:tx>
            <c:strRef>
              <c:f>'[grafica de metas ejecutadas 2015-2017 y estimacion 2018.xlsx]RESUMEN 2'!$A$44:$C$44</c:f>
              <c:strCache>
                <c:ptCount val="3"/>
                <c:pt idx="0">
                  <c:v>19</c:v>
                </c:pt>
                <c:pt idx="1">
                  <c:v>Dotaciones, Servicios e Infraestructura para el Desarrollo Social</c:v>
                </c:pt>
                <c:pt idx="2">
                  <c:v>Persona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s-ES_tradn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'[grafica de metas ejecutadas 2015-2017 y estimacion 2018.xlsx]RESUMEN 2'!$D$40:$G$40</c:f>
              <c:numCache>
                <c:formatCode>General</c:formatCode>
                <c:ptCount val="4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'[grafica de metas ejecutadas 2015-2017 y estimacion 2018.xlsx]RESUMEN 2'!$D$44:$G$44</c:f>
              <c:numCache>
                <c:formatCode>_(* #,##0_);_(* \(#,##0\);_(* "-"??_);_(@_)</c:formatCode>
                <c:ptCount val="4"/>
                <c:pt idx="0">
                  <c:v>2372.0</c:v>
                </c:pt>
                <c:pt idx="1">
                  <c:v>121461.0</c:v>
                </c:pt>
                <c:pt idx="2">
                  <c:v>103491.0</c:v>
                </c:pt>
                <c:pt idx="3">
                  <c:v>0.0</c:v>
                </c:pt>
              </c:numCache>
            </c:numRef>
          </c:val>
        </c:ser>
        <c:ser>
          <c:idx val="4"/>
          <c:order val="4"/>
          <c:tx>
            <c:strRef>
              <c:f>'[grafica de metas ejecutadas 2015-2017 y estimacion 2018.xlsx]RESUMEN 2'!$A$45:$C$45</c:f>
              <c:strCache>
                <c:ptCount val="3"/>
                <c:pt idx="0">
                  <c:v>19</c:v>
                </c:pt>
                <c:pt idx="1">
                  <c:v>Dotaciones, Servicios e Infraestructura para el Desarrollo Social</c:v>
                </c:pt>
                <c:pt idx="2">
                  <c:v>Documento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s-ES_tradn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'[grafica de metas ejecutadas 2015-2017 y estimacion 2018.xlsx]RESUMEN 2'!$D$40:$G$40</c:f>
              <c:numCache>
                <c:formatCode>General</c:formatCode>
                <c:ptCount val="4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'[grafica de metas ejecutadas 2015-2017 y estimacion 2018.xlsx]RESUMEN 2'!$D$45:$G$45</c:f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94230944"/>
        <c:axId val="1894233264"/>
      </c:barChart>
      <c:catAx>
        <c:axId val="189423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1894233264"/>
        <c:crosses val="autoZero"/>
        <c:auto val="1"/>
        <c:lblAlgn val="ctr"/>
        <c:lblOffset val="100"/>
        <c:noMultiLvlLbl val="0"/>
      </c:catAx>
      <c:valAx>
        <c:axId val="189423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189423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4327209098863"/>
          <c:y val="0.21664005540974"/>
          <c:w val="0.219006124234471"/>
          <c:h val="0.687506561679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ES_tradnl"/>
        </a:p>
      </c:txPr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3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ES_tradn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s-GT" sz="1100" noProof="0" dirty="0" smtClean="0"/>
              <a:t>Programa</a:t>
            </a:r>
            <a:r>
              <a:rPr lang="en-US" sz="1100" dirty="0" smtClean="0"/>
              <a:t> </a:t>
            </a:r>
            <a:r>
              <a:rPr lang="en-US" sz="1100" dirty="0"/>
              <a:t>14  TMCA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'RESUMEN '!$A$7</c:f>
              <c:strCache>
                <c:ptCount val="1"/>
                <c:pt idx="0">
                  <c:v>14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/>
                </a:pPr>
                <a:endParaRPr lang="es-ES_trad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'RESUMEN '!$B$6:$L$6</c:f>
              <c:numCache>
                <c:formatCode>General</c:formatCode>
                <c:ptCount val="9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  <c:pt idx="4">
                  <c:v>2019.0</c:v>
                </c:pt>
                <c:pt idx="5">
                  <c:v>2020.0</c:v>
                </c:pt>
                <c:pt idx="6">
                  <c:v>2021.0</c:v>
                </c:pt>
                <c:pt idx="7">
                  <c:v>2022.0</c:v>
                </c:pt>
                <c:pt idx="8">
                  <c:v>2023.0</c:v>
                </c:pt>
              </c:numCache>
            </c:numRef>
          </c:cat>
          <c:val>
            <c:numRef>
              <c:f>'RESUMEN '!$B$7:$L$7</c:f>
              <c:numCache>
                <c:formatCode>_(* #,##0_);_(* \(#,##0\);_(* "-"??_);_(@_)</c:formatCode>
                <c:ptCount val="9"/>
                <c:pt idx="0">
                  <c:v>779291.0</c:v>
                </c:pt>
                <c:pt idx="1">
                  <c:v>34816.0</c:v>
                </c:pt>
                <c:pt idx="2">
                  <c:v>86453.0</c:v>
                </c:pt>
                <c:pt idx="3">
                  <c:v>342248.0</c:v>
                </c:pt>
                <c:pt idx="4">
                  <c:v>397800.0</c:v>
                </c:pt>
                <c:pt idx="5">
                  <c:v>342248.0</c:v>
                </c:pt>
                <c:pt idx="6">
                  <c:v>367217.0</c:v>
                </c:pt>
                <c:pt idx="7">
                  <c:v>480350.0</c:v>
                </c:pt>
                <c:pt idx="8">
                  <c:v>528390.0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744552944"/>
        <c:axId val="1744554992"/>
      </c:barChart>
      <c:catAx>
        <c:axId val="174455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744554992"/>
        <c:crosses val="autoZero"/>
        <c:auto val="1"/>
        <c:lblAlgn val="ctr"/>
        <c:lblOffset val="100"/>
        <c:noMultiLvlLbl val="0"/>
      </c:catAx>
      <c:valAx>
        <c:axId val="1744554992"/>
        <c:scaling>
          <c:orientation val="minMax"/>
        </c:scaling>
        <c:delete val="1"/>
        <c:axPos val="l"/>
        <c:numFmt formatCode="_(* #,##0_);_(* \(#,##0\);_(* &quot;-&quot;??_);_(@_)" sourceLinked="1"/>
        <c:majorTickMark val="out"/>
        <c:minorTickMark val="none"/>
        <c:tickLblPos val="none"/>
        <c:crossAx val="174455294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sz="1100" dirty="0" err="1"/>
              <a:t>Programa</a:t>
            </a:r>
            <a:r>
              <a:rPr lang="en-US" sz="1100" dirty="0"/>
              <a:t> 15  BECAS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'RESUMEN '!$A$9</c:f>
              <c:strCache>
                <c:ptCount val="1"/>
                <c:pt idx="0">
                  <c:v>15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/>
                </a:pPr>
                <a:endParaRPr lang="es-ES_trad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'RESUMEN '!$B$6:$L$6</c:f>
              <c:numCache>
                <c:formatCode>General</c:formatCode>
                <c:ptCount val="9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  <c:pt idx="4">
                  <c:v>2019.0</c:v>
                </c:pt>
                <c:pt idx="5">
                  <c:v>2020.0</c:v>
                </c:pt>
                <c:pt idx="6">
                  <c:v>2021.0</c:v>
                </c:pt>
                <c:pt idx="7">
                  <c:v>2022.0</c:v>
                </c:pt>
                <c:pt idx="8">
                  <c:v>2023.0</c:v>
                </c:pt>
              </c:numCache>
            </c:numRef>
          </c:cat>
          <c:val>
            <c:numRef>
              <c:f>'RESUMEN '!$B$9:$L$9</c:f>
              <c:numCache>
                <c:formatCode>_(* #,##0_);_(* \(#,##0\);_(* "-"??_);_(@_)</c:formatCode>
                <c:ptCount val="9"/>
                <c:pt idx="0">
                  <c:v>6656.0</c:v>
                </c:pt>
                <c:pt idx="1">
                  <c:v>10405.0</c:v>
                </c:pt>
                <c:pt idx="2">
                  <c:v>17409.0</c:v>
                </c:pt>
                <c:pt idx="3">
                  <c:v>10600.0</c:v>
                </c:pt>
                <c:pt idx="4">
                  <c:v>12055.0</c:v>
                </c:pt>
                <c:pt idx="5">
                  <c:v>11562.0</c:v>
                </c:pt>
                <c:pt idx="6">
                  <c:v>12468.0</c:v>
                </c:pt>
                <c:pt idx="7">
                  <c:v>15186.0</c:v>
                </c:pt>
                <c:pt idx="8">
                  <c:v>19010.0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894164768"/>
        <c:axId val="1893743488"/>
      </c:barChart>
      <c:catAx>
        <c:axId val="189416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93743488"/>
        <c:crosses val="autoZero"/>
        <c:auto val="1"/>
        <c:lblAlgn val="ctr"/>
        <c:lblOffset val="100"/>
        <c:noMultiLvlLbl val="0"/>
      </c:catAx>
      <c:valAx>
        <c:axId val="1893743488"/>
        <c:scaling>
          <c:orientation val="minMax"/>
        </c:scaling>
        <c:delete val="1"/>
        <c:axPos val="l"/>
        <c:numFmt formatCode="_(* #,##0_);_(* \(#,##0\);_(* &quot;-&quot;??_);_(@_)" sourceLinked="1"/>
        <c:majorTickMark val="out"/>
        <c:minorTickMark val="none"/>
        <c:tickLblPos val="none"/>
        <c:crossAx val="189416476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sz="1100"/>
              <a:t>Programa 21  TMC Salud</a:t>
            </a:r>
            <a:r>
              <a:rPr lang="en-US" sz="1100" baseline="0"/>
              <a:t> y Educación</a:t>
            </a:r>
            <a:endParaRPr lang="en-US" sz="110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'RESUMEN '!$A$11</c:f>
              <c:strCache>
                <c:ptCount val="1"/>
                <c:pt idx="0">
                  <c:v>21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/>
                </a:pPr>
                <a:endParaRPr lang="es-ES_trad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'RESUMEN '!$B$6:$L$6</c:f>
              <c:numCache>
                <c:formatCode>General</c:formatCode>
                <c:ptCount val="9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  <c:pt idx="4">
                  <c:v>2019.0</c:v>
                </c:pt>
                <c:pt idx="5">
                  <c:v>2020.0</c:v>
                </c:pt>
                <c:pt idx="6">
                  <c:v>2021.0</c:v>
                </c:pt>
                <c:pt idx="7">
                  <c:v>2022.0</c:v>
                </c:pt>
                <c:pt idx="8">
                  <c:v>2023.0</c:v>
                </c:pt>
              </c:numCache>
            </c:numRef>
          </c:cat>
          <c:val>
            <c:numRef>
              <c:f>'RESUMEN '!$B$11:$L$11</c:f>
              <c:numCache>
                <c:formatCode>_(* #,##0_);_(* \(#,##0\);_(* "-"??_);_(@_)</c:formatCode>
                <c:ptCount val="9"/>
                <c:pt idx="0">
                  <c:v>1.658307E6</c:v>
                </c:pt>
                <c:pt idx="1">
                  <c:v>1.684468E6</c:v>
                </c:pt>
                <c:pt idx="2">
                  <c:v>422780.0</c:v>
                </c:pt>
                <c:pt idx="3">
                  <c:v>519340.0</c:v>
                </c:pt>
                <c:pt idx="4">
                  <c:v>1.168308E6</c:v>
                </c:pt>
                <c:pt idx="5">
                  <c:v>1.175219E6</c:v>
                </c:pt>
                <c:pt idx="6">
                  <c:v>1.357585E6</c:v>
                </c:pt>
                <c:pt idx="7">
                  <c:v>1.502968E6</c:v>
                </c:pt>
                <c:pt idx="8">
                  <c:v>1.68095E6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893826048"/>
        <c:axId val="1894655360"/>
      </c:barChart>
      <c:catAx>
        <c:axId val="189382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94655360"/>
        <c:crosses val="autoZero"/>
        <c:auto val="1"/>
        <c:lblAlgn val="ctr"/>
        <c:lblOffset val="100"/>
        <c:noMultiLvlLbl val="0"/>
      </c:catAx>
      <c:valAx>
        <c:axId val="1894655360"/>
        <c:scaling>
          <c:orientation val="minMax"/>
        </c:scaling>
        <c:delete val="1"/>
        <c:axPos val="l"/>
        <c:numFmt formatCode="_(* #,##0_);_(* \(#,##0\);_(* &quot;-&quot;??_);_(@_)" sourceLinked="1"/>
        <c:majorTickMark val="out"/>
        <c:minorTickMark val="none"/>
        <c:tickLblPos val="none"/>
        <c:crossAx val="189382604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0.80366</cdr:x>
      <cdr:y>0.11111</cdr:y>
    </cdr:from>
    <cdr:to>
      <cdr:x>0.94676</cdr:x>
      <cdr:y>0.17708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4600576" y="304800"/>
          <a:ext cx="819150" cy="1809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s-GT" sz="1100"/>
        </a:p>
      </cdr:txBody>
    </cdr:sp>
  </cdr:relSizeAnchor>
  <cdr:relSizeAnchor xmlns:cdr="http://schemas.openxmlformats.org/drawingml/2006/chartDrawing">
    <cdr:from>
      <cdr:x>0.14975</cdr:x>
      <cdr:y>0.20971</cdr:y>
    </cdr:from>
    <cdr:to>
      <cdr:x>0.89018</cdr:x>
      <cdr:y>0.28957</cdr:y>
    </cdr:to>
    <cdr:sp macro="" textlink="">
      <cdr:nvSpPr>
        <cdr:cNvPr id="3" name="2 CuadroTexto"/>
        <cdr:cNvSpPr txBox="1"/>
      </cdr:nvSpPr>
      <cdr:spPr>
        <a:xfrm xmlns:a="http://schemas.openxmlformats.org/drawingml/2006/main">
          <a:off x="857251" y="812984"/>
          <a:ext cx="4238625" cy="3095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GT" sz="1100"/>
            <a:t>960.0                                 1,011.5                          923.0                         961.3</a:t>
          </a:r>
        </a:p>
      </cdr:txBody>
    </cdr:sp>
  </cdr:relSizeAnchor>
  <cdr:relSizeAnchor xmlns:cdr="http://schemas.openxmlformats.org/drawingml/2006/chartDrawing">
    <cdr:from>
      <cdr:x>0.14975</cdr:x>
      <cdr:y>0</cdr:y>
    </cdr:from>
    <cdr:to>
      <cdr:x>0.89018</cdr:x>
      <cdr:y>0.07986</cdr:y>
    </cdr:to>
    <cdr:sp macro="" textlink="">
      <cdr:nvSpPr>
        <cdr:cNvPr id="4" name="1 CuadroTexto"/>
        <cdr:cNvSpPr txBox="1"/>
      </cdr:nvSpPr>
      <cdr:spPr>
        <a:xfrm xmlns:a="http://schemas.openxmlformats.org/drawingml/2006/main">
          <a:off x="857250" y="0"/>
          <a:ext cx="4238625" cy="2411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s-GT" sz="1100" b="1"/>
            <a:t>Comportamiento</a:t>
          </a:r>
          <a:r>
            <a:rPr lang="es-GT" sz="1100" b="1" baseline="0"/>
            <a:t> Presupuestario  </a:t>
          </a:r>
        </a:p>
        <a:p xmlns:a="http://schemas.openxmlformats.org/drawingml/2006/main">
          <a:pPr algn="ctr"/>
          <a:r>
            <a:rPr lang="es-GT" sz="1100" b="1" baseline="0"/>
            <a:t>Por Tipo de Gasto</a:t>
          </a:r>
        </a:p>
        <a:p xmlns:a="http://schemas.openxmlformats.org/drawingml/2006/main">
          <a:pPr algn="ctr"/>
          <a:r>
            <a:rPr lang="es-GT" sz="1100" b="1" baseline="0"/>
            <a:t>(En Millones de Quetzales)</a:t>
          </a:r>
          <a:endParaRPr lang="es-GT" sz="1100" b="1"/>
        </a:p>
      </cdr:txBody>
    </cdr:sp>
  </cdr:relSizeAnchor>
  <cdr:relSizeAnchor xmlns:cdr="http://schemas.openxmlformats.org/drawingml/2006/chartDrawing">
    <cdr:from>
      <cdr:x>0.79701</cdr:x>
      <cdr:y>0.91031</cdr:y>
    </cdr:from>
    <cdr:to>
      <cdr:x>0.96839</cdr:x>
      <cdr:y>0.99017</cdr:y>
    </cdr:to>
    <cdr:sp macro="" textlink="">
      <cdr:nvSpPr>
        <cdr:cNvPr id="5" name="1 CuadroTexto"/>
        <cdr:cNvSpPr txBox="1"/>
      </cdr:nvSpPr>
      <cdr:spPr>
        <a:xfrm xmlns:a="http://schemas.openxmlformats.org/drawingml/2006/main">
          <a:off x="4562476" y="3528979"/>
          <a:ext cx="981076" cy="3095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s-GT" sz="1100"/>
            <a:t>Total                                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0.12299</cdr:x>
      <cdr:y>0.23236</cdr:y>
    </cdr:from>
    <cdr:to>
      <cdr:x>1</cdr:x>
      <cdr:y>0.31183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1143749" y="1131824"/>
          <a:ext cx="8155531" cy="387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s-GT" sz="1100" dirty="0"/>
            <a:t> </a:t>
          </a:r>
          <a:r>
            <a:rPr lang="es-GT" sz="1100" dirty="0" smtClean="0"/>
            <a:t>      960.0                                            1,011.5                                             </a:t>
          </a:r>
          <a:r>
            <a:rPr lang="es-GT" sz="1100" dirty="0"/>
            <a:t>923.0     </a:t>
          </a:r>
          <a:r>
            <a:rPr lang="es-GT" sz="1100" dirty="0" smtClean="0"/>
            <a:t>                                          </a:t>
          </a:r>
          <a:r>
            <a:rPr lang="es-GT" sz="1100" dirty="0"/>
            <a:t>961.3</a:t>
          </a:r>
        </a:p>
      </cdr:txBody>
    </cdr:sp>
  </cdr:relSizeAnchor>
  <cdr:relSizeAnchor xmlns:cdr="http://schemas.openxmlformats.org/drawingml/2006/chartDrawing">
    <cdr:from>
      <cdr:x>0.05845</cdr:x>
      <cdr:y>0.15154</cdr:y>
    </cdr:from>
    <cdr:to>
      <cdr:x>0.90286</cdr:x>
      <cdr:y>0.23446</cdr:y>
    </cdr:to>
    <cdr:sp macro="" textlink="">
      <cdr:nvSpPr>
        <cdr:cNvPr id="3" name="1 CuadroTexto"/>
        <cdr:cNvSpPr txBox="1"/>
      </cdr:nvSpPr>
      <cdr:spPr>
        <a:xfrm xmlns:a="http://schemas.openxmlformats.org/drawingml/2006/main">
          <a:off x="543569" y="738134"/>
          <a:ext cx="7852405" cy="4039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s-GT" sz="1100" b="1" dirty="0"/>
            <a:t>Comportamiento</a:t>
          </a:r>
          <a:r>
            <a:rPr lang="es-GT" sz="1100" b="1" baseline="0" dirty="0"/>
            <a:t>  Por Programa  </a:t>
          </a:r>
        </a:p>
        <a:p xmlns:a="http://schemas.openxmlformats.org/drawingml/2006/main">
          <a:pPr algn="ctr"/>
          <a:r>
            <a:rPr lang="es-GT" sz="1100" b="1" baseline="0" dirty="0"/>
            <a:t>(En Millones de Quetzales)</a:t>
          </a:r>
          <a:endParaRPr lang="es-GT" sz="1100" b="1" dirty="0"/>
        </a:p>
      </cdr:txBody>
    </cdr:sp>
  </cdr:relSizeAnchor>
  <cdr:relSizeAnchor xmlns:cdr="http://schemas.openxmlformats.org/drawingml/2006/chartDrawing">
    <cdr:from>
      <cdr:x>0.88959</cdr:x>
      <cdr:y>0.79376</cdr:y>
    </cdr:from>
    <cdr:to>
      <cdr:x>1</cdr:x>
      <cdr:y>0.88246</cdr:y>
    </cdr:to>
    <cdr:sp macro="" textlink="">
      <cdr:nvSpPr>
        <cdr:cNvPr id="4" name="1 CuadroTexto"/>
        <cdr:cNvSpPr txBox="1"/>
      </cdr:nvSpPr>
      <cdr:spPr>
        <a:xfrm xmlns:a="http://schemas.openxmlformats.org/drawingml/2006/main">
          <a:off x="8272539" y="3866441"/>
          <a:ext cx="1026741" cy="4320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s-GT" sz="1100" dirty="0"/>
            <a:t>Total                               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2329" cy="462120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 defTabSz="120996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173" y="0"/>
            <a:ext cx="3012329" cy="462120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 defTabSz="120996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CCF3DD-49DC-4FFC-AB93-298526F53D4C}" type="datetimeFigureOut">
              <a:rPr lang="en-US"/>
              <a:pPr>
                <a:defRPr/>
              </a:pPr>
              <a:t>5/31/18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92150"/>
            <a:ext cx="61563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4" rIns="92487" bIns="4624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637" y="4387767"/>
            <a:ext cx="5558801" cy="4155919"/>
          </a:xfrm>
          <a:prstGeom prst="rect">
            <a:avLst/>
          </a:prstGeom>
        </p:spPr>
        <p:txBody>
          <a:bodyPr vert="horz" lIns="92487" tIns="46244" rIns="92487" bIns="46244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378"/>
            <a:ext cx="3012329" cy="462120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 defTabSz="120996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173" y="8772378"/>
            <a:ext cx="3012329" cy="462120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 defTabSz="120996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A7ECB59-B7B1-4480-878F-9D53DA5B26C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31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21761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013" algn="l" defTabSz="121761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613" algn="l" defTabSz="121761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213" algn="l" defTabSz="121761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6813" algn="l" defTabSz="121761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GT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08603" fontAlgn="base">
              <a:spcBef>
                <a:spcPct val="0"/>
              </a:spcBef>
              <a:spcAft>
                <a:spcPct val="0"/>
              </a:spcAft>
              <a:defRPr/>
            </a:pPr>
            <a:fld id="{D61653B4-017B-4FF4-AA44-67AF5D4FB2BD}" type="slidenum">
              <a:rPr lang="en-US" smtClean="0">
                <a:ea typeface="Helvetica Light"/>
                <a:cs typeface="Helvetica Light"/>
              </a:rPr>
              <a:pPr defTabSz="1208603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>
              <a:ea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05282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GT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08603" fontAlgn="base">
              <a:spcBef>
                <a:spcPct val="0"/>
              </a:spcBef>
              <a:spcAft>
                <a:spcPct val="0"/>
              </a:spcAft>
              <a:defRPr/>
            </a:pPr>
            <a:fld id="{117529C3-CC33-4D32-BBA2-BBFCA27CDD39}" type="slidenum">
              <a:rPr lang="en-US" smtClean="0">
                <a:ea typeface="Helvetica Light"/>
                <a:cs typeface="Helvetica Light"/>
              </a:rPr>
              <a:pPr defTabSz="1208603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ea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084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GT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08603" fontAlgn="base">
              <a:spcBef>
                <a:spcPct val="0"/>
              </a:spcBef>
              <a:spcAft>
                <a:spcPct val="0"/>
              </a:spcAft>
              <a:defRPr/>
            </a:pPr>
            <a:fld id="{28C1356F-C6A6-441F-819D-2C9B1FF71B20}" type="slidenum">
              <a:rPr lang="en-US" smtClean="0">
                <a:ea typeface="Helvetica Light"/>
                <a:cs typeface="Helvetica Light"/>
              </a:rPr>
              <a:pPr defTabSz="1208603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>
              <a:ea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6111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GT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08603" fontAlgn="base">
              <a:spcBef>
                <a:spcPct val="0"/>
              </a:spcBef>
              <a:spcAft>
                <a:spcPct val="0"/>
              </a:spcAft>
              <a:defRPr/>
            </a:pPr>
            <a:fld id="{28C1356F-C6A6-441F-819D-2C9B1FF71B20}" type="slidenum">
              <a:rPr lang="en-US" smtClean="0">
                <a:ea typeface="Helvetica Light"/>
                <a:cs typeface="Helvetica Light"/>
              </a:rPr>
              <a:pPr defTabSz="1208603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 smtClean="0">
              <a:ea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12045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GT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08603" fontAlgn="base">
              <a:spcBef>
                <a:spcPct val="0"/>
              </a:spcBef>
              <a:spcAft>
                <a:spcPct val="0"/>
              </a:spcAft>
              <a:defRPr/>
            </a:pPr>
            <a:fld id="{F235834E-E047-448C-95AF-9E8FE546A08C}" type="slidenum">
              <a:rPr lang="en-US" smtClean="0">
                <a:ea typeface="Helvetica Light"/>
                <a:cs typeface="Helvetica Light"/>
              </a:rPr>
              <a:pPr defTabSz="1208603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>
              <a:ea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50484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GT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08603" fontAlgn="base">
              <a:spcBef>
                <a:spcPct val="0"/>
              </a:spcBef>
              <a:spcAft>
                <a:spcPct val="0"/>
              </a:spcAft>
              <a:defRPr/>
            </a:pPr>
            <a:fld id="{38524234-8B76-48D7-89E0-F9F370BE940B}" type="slidenum">
              <a:rPr lang="en-US" smtClean="0">
                <a:ea typeface="Helvetica Light"/>
                <a:cs typeface="Helvetica Light"/>
              </a:rPr>
              <a:pPr defTabSz="1208603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>
              <a:ea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9023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ECB59-B7B1-4480-878F-9D53DA5B26C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6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C3E592-C5B6-4D6C-89B0-35A8C8019EF6}" type="datetimeFigureOut">
              <a:rPr lang="en-US"/>
              <a:pPr>
                <a:defRPr/>
              </a:pPr>
              <a:t>5/31/18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3D082C-C697-402F-8BF8-9A67C286C3D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3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B361F84-9FC4-433D-9672-4C5252E67BDF}" type="datetimeFigureOut">
              <a:rPr lang="en-US"/>
              <a:pPr>
                <a:defRPr/>
              </a:pPr>
              <a:t>5/31/18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FDEC6D0-6404-4263-94F8-3D985DC219A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1"/>
            <a:ext cx="4010039" cy="1162051"/>
          </a:xfrm>
        </p:spPr>
        <p:txBody>
          <a:bodyPr anchor="b"/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1"/>
            </a:lvl3pPr>
            <a:lvl4pPr>
              <a:defRPr sz="2701"/>
            </a:lvl4pPr>
            <a:lvl5pPr>
              <a:defRPr sz="2701"/>
            </a:lvl5pPr>
            <a:lvl6pPr>
              <a:defRPr sz="2701"/>
            </a:lvl6pPr>
            <a:lvl7pPr>
              <a:defRPr sz="2701"/>
            </a:lvl7pPr>
            <a:lvl8pPr>
              <a:defRPr sz="2701"/>
            </a:lvl8pPr>
            <a:lvl9pPr>
              <a:defRPr sz="2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504" indent="0">
              <a:buNone/>
              <a:defRPr sz="1600"/>
            </a:lvl2pPr>
            <a:lvl3pPr marL="1219007" indent="0">
              <a:buNone/>
              <a:defRPr sz="1300"/>
            </a:lvl3pPr>
            <a:lvl4pPr marL="1828511" indent="0">
              <a:buNone/>
              <a:defRPr sz="1200"/>
            </a:lvl4pPr>
            <a:lvl5pPr marL="2438013" indent="0">
              <a:buNone/>
              <a:defRPr sz="1200"/>
            </a:lvl5pPr>
            <a:lvl6pPr marL="3047518" indent="0">
              <a:buNone/>
              <a:defRPr sz="1200"/>
            </a:lvl6pPr>
            <a:lvl7pPr marL="3657020" indent="0">
              <a:buNone/>
              <a:defRPr sz="1200"/>
            </a:lvl7pPr>
            <a:lvl8pPr marL="4266524" indent="0">
              <a:buNone/>
              <a:defRPr sz="1200"/>
            </a:lvl8pPr>
            <a:lvl9pPr marL="487602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B2263B3-A7D4-4D19-AA95-DC964C90950C}" type="datetimeFigureOut">
              <a:rPr lang="en-US"/>
              <a:pPr>
                <a:defRPr/>
              </a:pPr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AE1CF5-750B-47E6-8977-35F19259532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3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2"/>
            <a:ext cx="7313295" cy="566739"/>
          </a:xfrm>
        </p:spPr>
        <p:txBody>
          <a:bodyPr anchor="b"/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504" indent="0">
              <a:buNone/>
              <a:defRPr sz="3700"/>
            </a:lvl2pPr>
            <a:lvl3pPr marL="1219007" indent="0">
              <a:buNone/>
              <a:defRPr sz="3201"/>
            </a:lvl3pPr>
            <a:lvl4pPr marL="1828511" indent="0">
              <a:buNone/>
              <a:defRPr sz="2701"/>
            </a:lvl4pPr>
            <a:lvl5pPr marL="2438013" indent="0">
              <a:buNone/>
              <a:defRPr sz="2701"/>
            </a:lvl5pPr>
            <a:lvl6pPr marL="3047518" indent="0">
              <a:buNone/>
              <a:defRPr sz="2701"/>
            </a:lvl6pPr>
            <a:lvl7pPr marL="3657020" indent="0">
              <a:buNone/>
              <a:defRPr sz="2701"/>
            </a:lvl7pPr>
            <a:lvl8pPr marL="4266524" indent="0">
              <a:buNone/>
              <a:defRPr sz="2701"/>
            </a:lvl8pPr>
            <a:lvl9pPr marL="4876027" indent="0">
              <a:buNone/>
              <a:defRPr sz="2701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40"/>
            <a:ext cx="7313295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504" indent="0">
              <a:buNone/>
              <a:defRPr sz="1600"/>
            </a:lvl2pPr>
            <a:lvl3pPr marL="1219007" indent="0">
              <a:buNone/>
              <a:defRPr sz="1300"/>
            </a:lvl3pPr>
            <a:lvl4pPr marL="1828511" indent="0">
              <a:buNone/>
              <a:defRPr sz="1200"/>
            </a:lvl4pPr>
            <a:lvl5pPr marL="2438013" indent="0">
              <a:buNone/>
              <a:defRPr sz="1200"/>
            </a:lvl5pPr>
            <a:lvl6pPr marL="3047518" indent="0">
              <a:buNone/>
              <a:defRPr sz="1200"/>
            </a:lvl6pPr>
            <a:lvl7pPr marL="3657020" indent="0">
              <a:buNone/>
              <a:defRPr sz="1200"/>
            </a:lvl7pPr>
            <a:lvl8pPr marL="4266524" indent="0">
              <a:buNone/>
              <a:defRPr sz="1200"/>
            </a:lvl8pPr>
            <a:lvl9pPr marL="487602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D05736E-927E-4A44-A35A-311F09ADDC0C}" type="datetimeFigureOut">
              <a:rPr lang="en-US"/>
              <a:pPr>
                <a:defRPr/>
              </a:pPr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009986A-FEC3-492D-A3D3-3E544829BAA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62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138426"/>
            <a:ext cx="10969943" cy="49877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C6F9A25-B829-4AD6-8313-17A0F41DA1F1}" type="datetimeFigureOut">
              <a:rPr lang="en-US"/>
              <a:pPr>
                <a:defRPr/>
              </a:pPr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9E46A75-F7B0-4E99-9999-2A992623B2C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48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7B7995A-929A-4112-A550-E52C59237C48}" type="datetimeFigureOut">
              <a:rPr lang="en-US"/>
              <a:pPr>
                <a:defRPr/>
              </a:pPr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4DCDF5-A5E9-41CB-ACB1-3685E543BAA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8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133FA00-63E2-455B-AA4E-32C0BABEA32B}" type="datetimeFigureOut">
              <a:rPr lang="en-US"/>
              <a:pPr>
                <a:defRPr/>
              </a:pPr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B6A93E9-18D8-43CC-962D-C6FB60DFBD6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7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138426"/>
            <a:ext cx="10969943" cy="49877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63E6445-BDBC-4046-B33D-78281BC98FE3}" type="datetimeFigureOut">
              <a:rPr lang="en-US"/>
              <a:pPr>
                <a:defRPr/>
              </a:pPr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4A3473C-7720-47E2-A722-350F962A3BE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5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1">
                <a:solidFill>
                  <a:schemeClr val="tx1">
                    <a:tint val="75000"/>
                  </a:schemeClr>
                </a:solidFill>
              </a:defRPr>
            </a:lvl1pPr>
            <a:lvl2pPr marL="609504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9007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851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0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D711AD7-C98B-4F2E-B67A-6829DDD2F462}" type="datetimeFigureOut">
              <a:rPr lang="en-US"/>
              <a:pPr>
                <a:defRPr/>
              </a:pPr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8CD5EC-622A-49E3-91B2-3A6E8EB8D91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1"/>
            </a:lvl2pPr>
            <a:lvl3pPr>
              <a:defRPr sz="2701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1"/>
            </a:lvl2pPr>
            <a:lvl3pPr>
              <a:defRPr sz="2701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6E8F16-282C-4F1C-9D64-037A6F3FD25D}" type="datetimeFigureOut">
              <a:rPr lang="en-US"/>
              <a:pPr>
                <a:defRPr/>
              </a:pPr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81C9856-2C3F-4174-B31B-5DFB7165DE7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6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5"/>
            <a:ext cx="5385514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1" b="1"/>
            </a:lvl1pPr>
            <a:lvl2pPr marL="609504" indent="0">
              <a:buNone/>
              <a:defRPr sz="2701" b="1"/>
            </a:lvl2pPr>
            <a:lvl3pPr marL="1219007" indent="0">
              <a:buNone/>
              <a:defRPr sz="2399" b="1"/>
            </a:lvl3pPr>
            <a:lvl4pPr marL="1828511" indent="0">
              <a:buNone/>
              <a:defRPr sz="2099" b="1"/>
            </a:lvl4pPr>
            <a:lvl5pPr marL="2438013" indent="0">
              <a:buNone/>
              <a:defRPr sz="2099" b="1"/>
            </a:lvl5pPr>
            <a:lvl6pPr marL="3047518" indent="0">
              <a:buNone/>
              <a:defRPr sz="2099" b="1"/>
            </a:lvl6pPr>
            <a:lvl7pPr marL="3657020" indent="0">
              <a:buNone/>
              <a:defRPr sz="2099" b="1"/>
            </a:lvl7pPr>
            <a:lvl8pPr marL="4266524" indent="0">
              <a:buNone/>
              <a:defRPr sz="2099" b="1"/>
            </a:lvl8pPr>
            <a:lvl9pPr marL="4876027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701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5"/>
            <a:ext cx="5387630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1" b="1"/>
            </a:lvl1pPr>
            <a:lvl2pPr marL="609504" indent="0">
              <a:buNone/>
              <a:defRPr sz="2701" b="1"/>
            </a:lvl2pPr>
            <a:lvl3pPr marL="1219007" indent="0">
              <a:buNone/>
              <a:defRPr sz="2399" b="1"/>
            </a:lvl3pPr>
            <a:lvl4pPr marL="1828511" indent="0">
              <a:buNone/>
              <a:defRPr sz="2099" b="1"/>
            </a:lvl4pPr>
            <a:lvl5pPr marL="2438013" indent="0">
              <a:buNone/>
              <a:defRPr sz="2099" b="1"/>
            </a:lvl5pPr>
            <a:lvl6pPr marL="3047518" indent="0">
              <a:buNone/>
              <a:defRPr sz="2099" b="1"/>
            </a:lvl6pPr>
            <a:lvl7pPr marL="3657020" indent="0">
              <a:buNone/>
              <a:defRPr sz="2099" b="1"/>
            </a:lvl7pPr>
            <a:lvl8pPr marL="4266524" indent="0">
              <a:buNone/>
              <a:defRPr sz="2099" b="1"/>
            </a:lvl8pPr>
            <a:lvl9pPr marL="4876027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701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34A82C8-A1A5-426A-A05A-76BB42655D15}" type="datetimeFigureOut">
              <a:rPr lang="en-US"/>
              <a:pPr>
                <a:defRPr/>
              </a:pPr>
              <a:t>5/31/18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E6A50A6-6F95-4BCA-931D-6E434E3FE1D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0" y="6794500"/>
            <a:ext cx="12192000" cy="63500"/>
            <a:chOff x="-723900" y="1040009"/>
            <a:chExt cx="5295900" cy="52191"/>
          </a:xfrm>
        </p:grpSpPr>
        <p:sp>
          <p:nvSpPr>
            <p:cNvPr id="4" name="Rectangle 12">
              <a:extLst>
                <a:ext uri="{FF2B5EF4-FFF2-40B4-BE49-F238E27FC236}"/>
              </a:extLst>
            </p:cNvPr>
            <p:cNvSpPr/>
            <p:nvPr userDrawn="1"/>
          </p:nvSpPr>
          <p:spPr>
            <a:xfrm>
              <a:off x="1041400" y="1040009"/>
              <a:ext cx="1765300" cy="52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399"/>
            </a:p>
          </p:txBody>
        </p:sp>
        <p:sp>
          <p:nvSpPr>
            <p:cNvPr id="5" name="Rectangle 13">
              <a:extLst>
                <a:ext uri="{FF2B5EF4-FFF2-40B4-BE49-F238E27FC236}"/>
              </a:extLst>
            </p:cNvPr>
            <p:cNvSpPr/>
            <p:nvPr userDrawn="1"/>
          </p:nvSpPr>
          <p:spPr>
            <a:xfrm>
              <a:off x="2806700" y="1040009"/>
              <a:ext cx="1765300" cy="521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399"/>
            </a:p>
          </p:txBody>
        </p:sp>
        <p:sp>
          <p:nvSpPr>
            <p:cNvPr id="6" name="Rectangle 14">
              <a:extLst>
                <a:ext uri="{FF2B5EF4-FFF2-40B4-BE49-F238E27FC236}"/>
              </a:extLst>
            </p:cNvPr>
            <p:cNvSpPr/>
            <p:nvPr userDrawn="1"/>
          </p:nvSpPr>
          <p:spPr>
            <a:xfrm>
              <a:off x="-723900" y="1040009"/>
              <a:ext cx="1765300" cy="52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39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1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573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0" y="6794500"/>
            <a:ext cx="12192000" cy="63500"/>
            <a:chOff x="-723900" y="1040009"/>
            <a:chExt cx="5295900" cy="52191"/>
          </a:xfrm>
        </p:grpSpPr>
        <p:sp>
          <p:nvSpPr>
            <p:cNvPr id="3" name="Rectangle 12">
              <a:extLst>
                <a:ext uri="{FF2B5EF4-FFF2-40B4-BE49-F238E27FC236}"/>
              </a:extLst>
            </p:cNvPr>
            <p:cNvSpPr/>
            <p:nvPr userDrawn="1"/>
          </p:nvSpPr>
          <p:spPr>
            <a:xfrm>
              <a:off x="1041400" y="1040009"/>
              <a:ext cx="1765300" cy="52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399"/>
            </a:p>
          </p:txBody>
        </p:sp>
        <p:sp>
          <p:nvSpPr>
            <p:cNvPr id="4" name="Rectangle 13">
              <a:extLst>
                <a:ext uri="{FF2B5EF4-FFF2-40B4-BE49-F238E27FC236}"/>
              </a:extLst>
            </p:cNvPr>
            <p:cNvSpPr/>
            <p:nvPr userDrawn="1"/>
          </p:nvSpPr>
          <p:spPr>
            <a:xfrm>
              <a:off x="2806700" y="1040009"/>
              <a:ext cx="1765300" cy="521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399"/>
            </a:p>
          </p:txBody>
        </p:sp>
        <p:sp>
          <p:nvSpPr>
            <p:cNvPr id="5" name="Rectangle 14">
              <a:extLst>
                <a:ext uri="{FF2B5EF4-FFF2-40B4-BE49-F238E27FC236}"/>
              </a:extLst>
            </p:cNvPr>
            <p:cNvSpPr/>
            <p:nvPr userDrawn="1"/>
          </p:nvSpPr>
          <p:spPr>
            <a:xfrm>
              <a:off x="-723900" y="1040009"/>
              <a:ext cx="1765300" cy="52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399"/>
            </a:p>
          </p:txBody>
        </p:sp>
      </p:grpSp>
      <p:sp>
        <p:nvSpPr>
          <p:cNvPr id="6" name="Slide Number Placeholder 5">
            <a:extLst>
              <a:ext uri="{FF2B5EF4-FFF2-40B4-BE49-F238E27FC236}"/>
            </a:extLst>
          </p:cNvPr>
          <p:cNvSpPr txBox="1">
            <a:spLocks/>
          </p:cNvSpPr>
          <p:nvPr userDrawn="1"/>
        </p:nvSpPr>
        <p:spPr>
          <a:xfrm>
            <a:off x="11614150" y="6337300"/>
            <a:ext cx="349250" cy="287338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ctr" defTabSz="1218987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B89ECC4-F406-4003-AE92-D4C6080AED39}" type="slidenum">
              <a:rPr lang="en-US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40449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FB837FA-83EE-4C23-BC4E-1541203630E1}" type="datetimeFigureOut">
              <a:rPr lang="en-US"/>
              <a:pPr>
                <a:defRPr/>
              </a:pPr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/>
          <a:lstStyle>
            <a:lvl1pPr defTabSz="1218987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333B364-7BF0-4CA4-B639-A8BEE02F2FE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6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61938" y="260350"/>
            <a:ext cx="116649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1217613" rtl="0" eaLnBrk="0" fontAlgn="base" hangingPunct="0">
        <a:spcBef>
          <a:spcPct val="0"/>
        </a:spcBef>
        <a:spcAft>
          <a:spcPct val="0"/>
        </a:spcAft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217613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Calibri Light" pitchFamily="34" charset="0"/>
          <a:ea typeface="Helvetica Light"/>
          <a:cs typeface="Helvetica Light"/>
        </a:defRPr>
      </a:lvl2pPr>
      <a:lvl3pPr algn="l" defTabSz="1217613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Calibri Light" pitchFamily="34" charset="0"/>
          <a:ea typeface="Helvetica Light"/>
          <a:cs typeface="Helvetica Light"/>
        </a:defRPr>
      </a:lvl3pPr>
      <a:lvl4pPr algn="l" defTabSz="1217613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Calibri Light" pitchFamily="34" charset="0"/>
          <a:ea typeface="Helvetica Light"/>
          <a:cs typeface="Helvetica Light"/>
        </a:defRPr>
      </a:lvl4pPr>
      <a:lvl5pPr algn="l" defTabSz="1217613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Calibri Light" pitchFamily="34" charset="0"/>
          <a:ea typeface="Helvetica Light"/>
          <a:cs typeface="Helvetica Light"/>
        </a:defRPr>
      </a:lvl5pPr>
      <a:lvl6pPr marL="457200" algn="l" defTabSz="1217613" rtl="0" fontAlgn="base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Calibri Light" pitchFamily="34" charset="0"/>
          <a:ea typeface="Helvetica Light"/>
          <a:cs typeface="Helvetica Light"/>
        </a:defRPr>
      </a:lvl6pPr>
      <a:lvl7pPr marL="914400" algn="l" defTabSz="1217613" rtl="0" fontAlgn="base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Calibri Light" pitchFamily="34" charset="0"/>
          <a:ea typeface="Helvetica Light"/>
          <a:cs typeface="Helvetica Light"/>
        </a:defRPr>
      </a:lvl7pPr>
      <a:lvl8pPr marL="1371600" algn="l" defTabSz="1217613" rtl="0" fontAlgn="base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Calibri Light" pitchFamily="34" charset="0"/>
          <a:ea typeface="Helvetica Light"/>
          <a:cs typeface="Helvetica Light"/>
        </a:defRPr>
      </a:lvl8pPr>
      <a:lvl9pPr marL="1828800" algn="l" defTabSz="1217613" rtl="0" fontAlgn="base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Calibri Light" pitchFamily="34" charset="0"/>
          <a:ea typeface="Helvetica Light"/>
          <a:cs typeface="Helvetica Light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300" kern="1200">
          <a:solidFill>
            <a:schemeClr val="tx1"/>
          </a:solidFill>
          <a:latin typeface="+mj-lt"/>
          <a:ea typeface="+mn-ea"/>
          <a:cs typeface="+mn-cs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68" indent="-304752" algn="l" defTabSz="1219007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3961773" indent="-304752" algn="l" defTabSz="1219007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571276" indent="-304752" algn="l" defTabSz="1219007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180779" indent="-304752" algn="l" defTabSz="1219007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04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07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511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013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518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020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524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027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5" Type="http://schemas.openxmlformats.org/officeDocument/2006/relationships/chart" Target="../charts/chart5.xml"/><Relationship Id="rId6" Type="http://schemas.openxmlformats.org/officeDocument/2006/relationships/chart" Target="../charts/chart6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5" Type="http://schemas.openxmlformats.org/officeDocument/2006/relationships/chart" Target="../charts/chart9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/>
        </p:spPr>
        <p:txBody>
          <a:bodyPr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s-GT" sz="2399" dirty="0">
              <a:latin typeface="+mn-lt"/>
              <a:ea typeface="+mn-ea"/>
              <a:cs typeface="+mn-cs"/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1341438" y="1495425"/>
            <a:ext cx="9074150" cy="330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s-GT" sz="2399" dirty="0"/>
          </a:p>
        </p:txBody>
      </p:sp>
      <p:sp>
        <p:nvSpPr>
          <p:cNvPr id="5" name="4 Rectángulo"/>
          <p:cNvSpPr/>
          <p:nvPr/>
        </p:nvSpPr>
        <p:spPr>
          <a:xfrm>
            <a:off x="1270000" y="1557338"/>
            <a:ext cx="9217025" cy="30464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GT" sz="3200" b="1" dirty="0">
                <a:solidFill>
                  <a:srgbClr val="376092"/>
                </a:solidFill>
                <a:ea typeface="Segoe UI Black" pitchFamily="34" charset="0"/>
                <a:cs typeface="Arial" pitchFamily="34" charset="0"/>
              </a:rPr>
              <a:t>MINISTERIO DE DESARROLLO SOCIAL</a:t>
            </a:r>
          </a:p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GT" sz="3200" b="1" dirty="0">
                <a:solidFill>
                  <a:srgbClr val="376092"/>
                </a:solidFill>
                <a:ea typeface="Segoe UI Black" pitchFamily="34" charset="0"/>
                <a:cs typeface="Arial" pitchFamily="34" charset="0"/>
              </a:rPr>
              <a:t>Conversatorio</a:t>
            </a:r>
          </a:p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GT" sz="3200" b="1" dirty="0">
                <a:solidFill>
                  <a:srgbClr val="376092"/>
                </a:solidFill>
                <a:ea typeface="Segoe UI Black" pitchFamily="34" charset="0"/>
                <a:cs typeface="Arial" pitchFamily="34" charset="0"/>
              </a:rPr>
              <a:t>de Presupuesto Abierto</a:t>
            </a:r>
          </a:p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s-GT" sz="3200" b="1" dirty="0">
              <a:solidFill>
                <a:schemeClr val="tx2">
                  <a:lumMod val="75000"/>
                </a:schemeClr>
              </a:solidFill>
              <a:ea typeface="Segoe UI Black" pitchFamily="34" charset="0"/>
              <a:cs typeface="Arial" pitchFamily="34" charset="0"/>
            </a:endParaRPr>
          </a:p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GT" sz="3200" b="1" dirty="0">
                <a:solidFill>
                  <a:schemeClr val="tx2">
                    <a:lumMod val="75000"/>
                  </a:schemeClr>
                </a:solidFill>
                <a:ea typeface="Segoe UI Black" pitchFamily="34" charset="0"/>
                <a:cs typeface="Arial" pitchFamily="34" charset="0"/>
              </a:rPr>
              <a:t>Formulación Presupuestaria </a:t>
            </a:r>
          </a:p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GT" sz="3200" b="1" dirty="0">
                <a:solidFill>
                  <a:schemeClr val="tx2">
                    <a:lumMod val="75000"/>
                  </a:schemeClr>
                </a:solidFill>
                <a:ea typeface="Segoe UI Black" pitchFamily="34" charset="0"/>
                <a:cs typeface="Arial" pitchFamily="34" charset="0"/>
              </a:rPr>
              <a:t>Multianual 2019-2023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302250" y="6162675"/>
            <a:ext cx="17097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GT" sz="2399" dirty="0">
                <a:ea typeface="+mn-ea"/>
                <a:cs typeface="Arial" pitchFamily="34" charset="0"/>
              </a:rPr>
              <a:t>Mayo 2018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284" y="41121"/>
            <a:ext cx="2592288" cy="1365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8"/>
          <p:cNvSpPr txBox="1">
            <a:spLocks noChangeArrowheads="1"/>
          </p:cNvSpPr>
          <p:nvPr/>
        </p:nvSpPr>
        <p:spPr bwMode="auto">
          <a:xfrm>
            <a:off x="228600" y="169863"/>
            <a:ext cx="2500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  <a:latin typeface="Calibri Light" pitchFamily="34" charset="0"/>
              </a:rPr>
              <a:t>Simple Project Manager </a:t>
            </a:r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3503613" y="385763"/>
            <a:ext cx="5181600" cy="522287"/>
          </a:xfrm>
        </p:spPr>
        <p:txBody>
          <a:bodyPr/>
          <a:lstStyle/>
          <a:p>
            <a:pPr algn="ctr" eaLnBrk="1" hangingPunct="1"/>
            <a:r>
              <a:rPr lang="es-GT" sz="2000" dirty="0" smtClean="0">
                <a:latin typeface="Ebrima" pitchFamily="2" charset="0"/>
              </a:rPr>
              <a:t>I. Análisis</a:t>
            </a:r>
            <a:r>
              <a:rPr lang="en-US" sz="2000" dirty="0" smtClean="0">
                <a:latin typeface="Ebrima" pitchFamily="2" charset="0"/>
              </a:rPr>
              <a:t> del </a:t>
            </a:r>
            <a:r>
              <a:rPr lang="es-GT" sz="2000" dirty="0" smtClean="0">
                <a:latin typeface="Ebrima" pitchFamily="2" charset="0"/>
              </a:rPr>
              <a:t>Presupuesto</a:t>
            </a:r>
            <a:r>
              <a:rPr lang="en-US" sz="2000" dirty="0" smtClean="0">
                <a:latin typeface="Ebrima" pitchFamily="2" charset="0"/>
              </a:rPr>
              <a:t> 2015-2018</a:t>
            </a:r>
            <a:endParaRPr lang="en-US" sz="2000" dirty="0" smtClean="0"/>
          </a:p>
        </p:txBody>
      </p:sp>
      <p:grpSp>
        <p:nvGrpSpPr>
          <p:cNvPr id="17412" name="Group 65"/>
          <p:cNvGrpSpPr>
            <a:grpSpLocks/>
          </p:cNvGrpSpPr>
          <p:nvPr/>
        </p:nvGrpSpPr>
        <p:grpSpPr bwMode="auto">
          <a:xfrm>
            <a:off x="3590925" y="3976688"/>
            <a:ext cx="228600" cy="228600"/>
            <a:chOff x="3398838" y="3616326"/>
            <a:chExt cx="346075" cy="346076"/>
          </a:xfrm>
        </p:grpSpPr>
        <p:sp>
          <p:nvSpPr>
            <p:cNvPr id="73" name="Rectangle 9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458921" y="3616326"/>
              <a:ext cx="91325" cy="346076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Rectangle 9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550247" y="3736491"/>
              <a:ext cx="88921" cy="225911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6" name="Line 96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3579086" y="3933562"/>
              <a:ext cx="31242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7" name="Line 97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3504583" y="3647568"/>
              <a:ext cx="0" cy="194669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8" name="Rectangle 9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490163" y="3873479"/>
              <a:ext cx="28840" cy="6008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9" name="Line 99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3593506" y="3767733"/>
              <a:ext cx="0" cy="136989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0" name="Line 10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3430082" y="3707652"/>
              <a:ext cx="0" cy="211491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3" name="Rectangle 10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3661988"/>
              <a:ext cx="60083" cy="300414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4" name="Freeform 102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3624748" y="3661988"/>
              <a:ext cx="120165" cy="300414"/>
            </a:xfrm>
            <a:custGeom>
              <a:avLst/>
              <a:gdLst>
                <a:gd name="T0" fmla="*/ 76 w 76"/>
                <a:gd name="T1" fmla="*/ 182 h 189"/>
                <a:gd name="T2" fmla="*/ 47 w 76"/>
                <a:gd name="T3" fmla="*/ 189 h 189"/>
                <a:gd name="T4" fmla="*/ 0 w 76"/>
                <a:gd name="T5" fmla="*/ 7 h 189"/>
                <a:gd name="T6" fmla="*/ 29 w 76"/>
                <a:gd name="T7" fmla="*/ 0 h 189"/>
                <a:gd name="T8" fmla="*/ 76 w 76"/>
                <a:gd name="T9" fmla="*/ 18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89">
                  <a:moveTo>
                    <a:pt x="76" y="182"/>
                  </a:moveTo>
                  <a:lnTo>
                    <a:pt x="47" y="189"/>
                  </a:lnTo>
                  <a:lnTo>
                    <a:pt x="0" y="7"/>
                  </a:lnTo>
                  <a:lnTo>
                    <a:pt x="29" y="0"/>
                  </a:lnTo>
                  <a:lnTo>
                    <a:pt x="76" y="182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413" name="Group 84"/>
          <p:cNvGrpSpPr>
            <a:grpSpLocks/>
          </p:cNvGrpSpPr>
          <p:nvPr/>
        </p:nvGrpSpPr>
        <p:grpSpPr bwMode="auto">
          <a:xfrm>
            <a:off x="3595688" y="1071563"/>
            <a:ext cx="219075" cy="228600"/>
            <a:chOff x="2692400" y="3616326"/>
            <a:chExt cx="331788" cy="346075"/>
          </a:xfrm>
        </p:grpSpPr>
        <p:sp>
          <p:nvSpPr>
            <p:cNvPr id="86" name="Line 288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2769336" y="3616326"/>
              <a:ext cx="0" cy="76906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0" name="Line 289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2858293" y="3616326"/>
              <a:ext cx="0" cy="76906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4" name="Line 29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2947252" y="3616326"/>
              <a:ext cx="0" cy="76906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" name="Freeform 291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2692400" y="3647568"/>
              <a:ext cx="331788" cy="314833"/>
            </a:xfrm>
            <a:custGeom>
              <a:avLst/>
              <a:gdLst>
                <a:gd name="T0" fmla="*/ 180 w 209"/>
                <a:gd name="T1" fmla="*/ 0 h 199"/>
                <a:gd name="T2" fmla="*/ 209 w 209"/>
                <a:gd name="T3" fmla="*/ 0 h 199"/>
                <a:gd name="T4" fmla="*/ 209 w 209"/>
                <a:gd name="T5" fmla="*/ 199 h 199"/>
                <a:gd name="T6" fmla="*/ 0 w 209"/>
                <a:gd name="T7" fmla="*/ 199 h 199"/>
                <a:gd name="T8" fmla="*/ 0 w 209"/>
                <a:gd name="T9" fmla="*/ 0 h 199"/>
                <a:gd name="T10" fmla="*/ 29 w 209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199">
                  <a:moveTo>
                    <a:pt x="180" y="0"/>
                  </a:moveTo>
                  <a:lnTo>
                    <a:pt x="209" y="0"/>
                  </a:lnTo>
                  <a:lnTo>
                    <a:pt x="209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6" name="Freeform 292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2738080" y="3676408"/>
              <a:ext cx="240426" cy="242734"/>
            </a:xfrm>
            <a:custGeom>
              <a:avLst/>
              <a:gdLst>
                <a:gd name="T0" fmla="*/ 0 w 151"/>
                <a:gd name="T1" fmla="*/ 0 h 152"/>
                <a:gd name="T2" fmla="*/ 0 w 151"/>
                <a:gd name="T3" fmla="*/ 152 h 152"/>
                <a:gd name="T4" fmla="*/ 151 w 151"/>
                <a:gd name="T5" fmla="*/ 152 h 152"/>
                <a:gd name="T6" fmla="*/ 151 w 151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52">
                  <a:moveTo>
                    <a:pt x="0" y="0"/>
                  </a:moveTo>
                  <a:lnTo>
                    <a:pt x="0" y="152"/>
                  </a:lnTo>
                  <a:lnTo>
                    <a:pt x="151" y="152"/>
                  </a:lnTo>
                  <a:lnTo>
                    <a:pt x="151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7" name="Line 293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2798187" y="3647568"/>
              <a:ext cx="3606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8" name="Line 29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2882336" y="3647568"/>
              <a:ext cx="3606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414" name="Group 102"/>
          <p:cNvGrpSpPr>
            <a:grpSpLocks/>
          </p:cNvGrpSpPr>
          <p:nvPr/>
        </p:nvGrpSpPr>
        <p:grpSpPr bwMode="auto">
          <a:xfrm>
            <a:off x="11520488" y="1036638"/>
            <a:ext cx="228600" cy="228600"/>
            <a:chOff x="8447088" y="5060951"/>
            <a:chExt cx="346075" cy="346075"/>
          </a:xfrm>
        </p:grpSpPr>
        <p:sp>
          <p:nvSpPr>
            <p:cNvPr id="104" name="Freeform 365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8523994" y="5121033"/>
              <a:ext cx="194666" cy="151409"/>
            </a:xfrm>
            <a:custGeom>
              <a:avLst/>
              <a:gdLst>
                <a:gd name="T0" fmla="*/ 123 w 123"/>
                <a:gd name="T1" fmla="*/ 95 h 95"/>
                <a:gd name="T2" fmla="*/ 123 w 123"/>
                <a:gd name="T3" fmla="*/ 19 h 95"/>
                <a:gd name="T4" fmla="*/ 52 w 123"/>
                <a:gd name="T5" fmla="*/ 19 h 95"/>
                <a:gd name="T6" fmla="*/ 42 w 123"/>
                <a:gd name="T7" fmla="*/ 0 h 95"/>
                <a:gd name="T8" fmla="*/ 0 w 123"/>
                <a:gd name="T9" fmla="*/ 0 h 95"/>
                <a:gd name="T10" fmla="*/ 0 w 123"/>
                <a:gd name="T1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95">
                  <a:moveTo>
                    <a:pt x="123" y="95"/>
                  </a:moveTo>
                  <a:lnTo>
                    <a:pt x="123" y="19"/>
                  </a:lnTo>
                  <a:lnTo>
                    <a:pt x="52" y="19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95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" name="Freeform 366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8538413" y="5092193"/>
              <a:ext cx="163424" cy="28840"/>
            </a:xfrm>
            <a:custGeom>
              <a:avLst/>
              <a:gdLst>
                <a:gd name="T0" fmla="*/ 104 w 104"/>
                <a:gd name="T1" fmla="*/ 19 h 19"/>
                <a:gd name="T2" fmla="*/ 52 w 104"/>
                <a:gd name="T3" fmla="*/ 19 h 19"/>
                <a:gd name="T4" fmla="*/ 43 w 104"/>
                <a:gd name="T5" fmla="*/ 0 h 19"/>
                <a:gd name="T6" fmla="*/ 0 w 10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9">
                  <a:moveTo>
                    <a:pt x="104" y="19"/>
                  </a:moveTo>
                  <a:lnTo>
                    <a:pt x="52" y="19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6" name="Freeform 367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8552833" y="5060951"/>
              <a:ext cx="134585" cy="31242"/>
            </a:xfrm>
            <a:custGeom>
              <a:avLst/>
              <a:gdLst>
                <a:gd name="T0" fmla="*/ 85 w 85"/>
                <a:gd name="T1" fmla="*/ 19 h 19"/>
                <a:gd name="T2" fmla="*/ 52 w 85"/>
                <a:gd name="T3" fmla="*/ 19 h 19"/>
                <a:gd name="T4" fmla="*/ 42 w 85"/>
                <a:gd name="T5" fmla="*/ 0 h 19"/>
                <a:gd name="T6" fmla="*/ 0 w 85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9">
                  <a:moveTo>
                    <a:pt x="85" y="19"/>
                  </a:moveTo>
                  <a:lnTo>
                    <a:pt x="52" y="19"/>
                  </a:lnTo>
                  <a:lnTo>
                    <a:pt x="42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7" name="Freeform 368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8447088" y="5301281"/>
              <a:ext cx="346075" cy="105745"/>
            </a:xfrm>
            <a:custGeom>
              <a:avLst/>
              <a:gdLst>
                <a:gd name="T0" fmla="*/ 92 w 92"/>
                <a:gd name="T1" fmla="*/ 28 h 28"/>
                <a:gd name="T2" fmla="*/ 0 w 92"/>
                <a:gd name="T3" fmla="*/ 28 h 28"/>
                <a:gd name="T4" fmla="*/ 0 w 92"/>
                <a:gd name="T5" fmla="*/ 0 h 28"/>
                <a:gd name="T6" fmla="*/ 30 w 92"/>
                <a:gd name="T7" fmla="*/ 0 h 28"/>
                <a:gd name="T8" fmla="*/ 30 w 92"/>
                <a:gd name="T9" fmla="*/ 4 h 28"/>
                <a:gd name="T10" fmla="*/ 38 w 92"/>
                <a:gd name="T11" fmla="*/ 12 h 28"/>
                <a:gd name="T12" fmla="*/ 56 w 92"/>
                <a:gd name="T13" fmla="*/ 12 h 28"/>
                <a:gd name="T14" fmla="*/ 64 w 92"/>
                <a:gd name="T15" fmla="*/ 4 h 28"/>
                <a:gd name="T16" fmla="*/ 64 w 92"/>
                <a:gd name="T17" fmla="*/ 0 h 28"/>
                <a:gd name="T18" fmla="*/ 92 w 92"/>
                <a:gd name="T19" fmla="*/ 0 h 28"/>
                <a:gd name="T20" fmla="*/ 92 w 92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28">
                  <a:moveTo>
                    <a:pt x="92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8"/>
                    <a:pt x="34" y="12"/>
                    <a:pt x="38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0" y="12"/>
                    <a:pt x="64" y="8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92" y="28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8" name="Freeform 369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8447088" y="5212358"/>
              <a:ext cx="76906" cy="88923"/>
            </a:xfrm>
            <a:custGeom>
              <a:avLst/>
              <a:gdLst>
                <a:gd name="T0" fmla="*/ 0 w 48"/>
                <a:gd name="T1" fmla="*/ 57 h 57"/>
                <a:gd name="T2" fmla="*/ 33 w 48"/>
                <a:gd name="T3" fmla="*/ 0 h 57"/>
                <a:gd name="T4" fmla="*/ 48 w 48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7">
                  <a:moveTo>
                    <a:pt x="0" y="57"/>
                  </a:moveTo>
                  <a:lnTo>
                    <a:pt x="33" y="0"/>
                  </a:lnTo>
                  <a:lnTo>
                    <a:pt x="48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9" name="Freeform 370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8718660" y="5212358"/>
              <a:ext cx="74503" cy="88923"/>
            </a:xfrm>
            <a:custGeom>
              <a:avLst/>
              <a:gdLst>
                <a:gd name="T0" fmla="*/ 0 w 47"/>
                <a:gd name="T1" fmla="*/ 0 h 57"/>
                <a:gd name="T2" fmla="*/ 14 w 47"/>
                <a:gd name="T3" fmla="*/ 0 h 57"/>
                <a:gd name="T4" fmla="*/ 47 w 47"/>
                <a:gd name="T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57">
                  <a:moveTo>
                    <a:pt x="0" y="0"/>
                  </a:moveTo>
                  <a:lnTo>
                    <a:pt x="14" y="0"/>
                  </a:lnTo>
                  <a:lnTo>
                    <a:pt x="47" y="5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0" name="Freeform 371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8584075" y="5181116"/>
              <a:ext cx="88923" cy="91325"/>
            </a:xfrm>
            <a:custGeom>
              <a:avLst/>
              <a:gdLst>
                <a:gd name="T0" fmla="*/ 16 w 24"/>
                <a:gd name="T1" fmla="*/ 13 h 24"/>
                <a:gd name="T2" fmla="*/ 19 w 24"/>
                <a:gd name="T3" fmla="*/ 7 h 24"/>
                <a:gd name="T4" fmla="*/ 12 w 24"/>
                <a:gd name="T5" fmla="*/ 0 h 24"/>
                <a:gd name="T6" fmla="*/ 5 w 24"/>
                <a:gd name="T7" fmla="*/ 7 h 24"/>
                <a:gd name="T8" fmla="*/ 8 w 24"/>
                <a:gd name="T9" fmla="*/ 13 h 24"/>
                <a:gd name="T10" fmla="*/ 0 w 24"/>
                <a:gd name="T11" fmla="*/ 24 h 24"/>
                <a:gd name="T12" fmla="*/ 24 w 24"/>
                <a:gd name="T13" fmla="*/ 24 h 24"/>
                <a:gd name="T14" fmla="*/ 16 w 24"/>
                <a:gd name="T15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4">
                  <a:moveTo>
                    <a:pt x="16" y="13"/>
                  </a:moveTo>
                  <a:cubicBezTo>
                    <a:pt x="18" y="11"/>
                    <a:pt x="19" y="9"/>
                    <a:pt x="19" y="7"/>
                  </a:cubicBezTo>
                  <a:cubicBezTo>
                    <a:pt x="19" y="3"/>
                    <a:pt x="16" y="0"/>
                    <a:pt x="12" y="0"/>
                  </a:cubicBezTo>
                  <a:cubicBezTo>
                    <a:pt x="8" y="0"/>
                    <a:pt x="5" y="3"/>
                    <a:pt x="5" y="7"/>
                  </a:cubicBezTo>
                  <a:cubicBezTo>
                    <a:pt x="5" y="9"/>
                    <a:pt x="6" y="11"/>
                    <a:pt x="8" y="13"/>
                  </a:cubicBezTo>
                  <a:cubicBezTo>
                    <a:pt x="3" y="14"/>
                    <a:pt x="0" y="17"/>
                    <a:pt x="0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17"/>
                    <a:pt x="21" y="14"/>
                    <a:pt x="16" y="13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/>
        </p:spPr>
        <p:txBody>
          <a:bodyPr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s-GT" sz="2399">
              <a:latin typeface="+mn-lt"/>
              <a:ea typeface="+mn-ea"/>
              <a:cs typeface="+mn-cs"/>
            </a:endParaRPr>
          </a:p>
        </p:txBody>
      </p:sp>
      <p:grpSp>
        <p:nvGrpSpPr>
          <p:cNvPr id="17416" name="Group 298"/>
          <p:cNvGrpSpPr>
            <a:grpSpLocks/>
          </p:cNvGrpSpPr>
          <p:nvPr/>
        </p:nvGrpSpPr>
        <p:grpSpPr bwMode="auto">
          <a:xfrm>
            <a:off x="9623425" y="260350"/>
            <a:ext cx="2565400" cy="360363"/>
            <a:chOff x="9074612" y="615395"/>
            <a:chExt cx="2566021" cy="246221"/>
          </a:xfrm>
        </p:grpSpPr>
        <p:sp>
          <p:nvSpPr>
            <p:cNvPr id="17433" name="Freeform 55"/>
            <p:cNvSpPr>
              <a:spLocks noEditPoints="1"/>
            </p:cNvSpPr>
            <p:nvPr/>
          </p:nvSpPr>
          <p:spPr bwMode="auto">
            <a:xfrm>
              <a:off x="9074612" y="615395"/>
              <a:ext cx="266339" cy="104506"/>
            </a:xfrm>
            <a:custGeom>
              <a:avLst/>
              <a:gdLst>
                <a:gd name="T0" fmla="*/ 1046897 w 5454"/>
                <a:gd name="T1" fmla="*/ 291201 h 6556"/>
                <a:gd name="T2" fmla="*/ 937216 w 5454"/>
                <a:gd name="T3" fmla="*/ 299331 h 6556"/>
                <a:gd name="T4" fmla="*/ 894292 w 5454"/>
                <a:gd name="T5" fmla="*/ 313566 h 6556"/>
                <a:gd name="T6" fmla="*/ 903814 w 5454"/>
                <a:gd name="T7" fmla="*/ 1554583 h 6556"/>
                <a:gd name="T8" fmla="*/ 984878 w 5454"/>
                <a:gd name="T9" fmla="*/ 1566012 h 6556"/>
                <a:gd name="T10" fmla="*/ 1118438 w 5454"/>
                <a:gd name="T11" fmla="*/ 1570587 h 6556"/>
                <a:gd name="T12" fmla="*/ 9827489 w 5454"/>
                <a:gd name="T13" fmla="*/ 1569583 h 6556"/>
                <a:gd name="T14" fmla="*/ 9937169 w 5454"/>
                <a:gd name="T15" fmla="*/ 1560943 h 6556"/>
                <a:gd name="T16" fmla="*/ 9980094 w 5454"/>
                <a:gd name="T17" fmla="*/ 1546963 h 6556"/>
                <a:gd name="T18" fmla="*/ 3250371 w 5454"/>
                <a:gd name="T19" fmla="*/ 1471501 h 6556"/>
                <a:gd name="T20" fmla="*/ 2897450 w 5454"/>
                <a:gd name="T21" fmla="*/ 1465395 h 6556"/>
                <a:gd name="T22" fmla="*/ 2587453 w 5454"/>
                <a:gd name="T23" fmla="*/ 1448116 h 6556"/>
                <a:gd name="T24" fmla="*/ 2344213 w 5454"/>
                <a:gd name="T25" fmla="*/ 1422197 h 6556"/>
                <a:gd name="T26" fmla="*/ 2189166 w 5454"/>
                <a:gd name="T27" fmla="*/ 1389933 h 6556"/>
                <a:gd name="T28" fmla="*/ 2131933 w 5454"/>
                <a:gd name="T29" fmla="*/ 1352313 h 6556"/>
                <a:gd name="T30" fmla="*/ 1118438 w 5454"/>
                <a:gd name="T31" fmla="*/ 289671 h 6556"/>
                <a:gd name="T32" fmla="*/ 3178829 w 5454"/>
                <a:gd name="T33" fmla="*/ 96297 h 6556"/>
                <a:gd name="T34" fmla="*/ 3069149 w 5454"/>
                <a:gd name="T35" fmla="*/ 104936 h 6556"/>
                <a:gd name="T36" fmla="*/ 3026224 w 5454"/>
                <a:gd name="T37" fmla="*/ 118916 h 6556"/>
                <a:gd name="T38" fmla="*/ 3035747 w 5454"/>
                <a:gd name="T39" fmla="*/ 1359949 h 6556"/>
                <a:gd name="T40" fmla="*/ 3116859 w 5454"/>
                <a:gd name="T41" fmla="*/ 1371633 h 6556"/>
                <a:gd name="T42" fmla="*/ 3250371 w 5454"/>
                <a:gd name="T43" fmla="*/ 1376208 h 6556"/>
                <a:gd name="T44" fmla="*/ 11959421 w 5454"/>
                <a:gd name="T45" fmla="*/ 1375188 h 6556"/>
                <a:gd name="T46" fmla="*/ 12069101 w 5454"/>
                <a:gd name="T47" fmla="*/ 1366548 h 6556"/>
                <a:gd name="T48" fmla="*/ 12112026 w 5454"/>
                <a:gd name="T49" fmla="*/ 1352313 h 6556"/>
                <a:gd name="T50" fmla="*/ 12102503 w 5454"/>
                <a:gd name="T51" fmla="*/ 111552 h 6556"/>
                <a:gd name="T52" fmla="*/ 12021440 w 5454"/>
                <a:gd name="T53" fmla="*/ 99867 h 6556"/>
                <a:gd name="T54" fmla="*/ 11887879 w 5454"/>
                <a:gd name="T55" fmla="*/ 95292 h 6556"/>
                <a:gd name="T56" fmla="*/ 3250371 w 5454"/>
                <a:gd name="T57" fmla="*/ 0 h 6556"/>
                <a:gd name="T58" fmla="*/ 12069101 w 5454"/>
                <a:gd name="T59" fmla="*/ 1530 h 6556"/>
                <a:gd name="T60" fmla="*/ 12402977 w 5454"/>
                <a:gd name="T61" fmla="*/ 13215 h 6556"/>
                <a:gd name="T62" fmla="*/ 12677227 w 5454"/>
                <a:gd name="T63" fmla="*/ 35069 h 6556"/>
                <a:gd name="T64" fmla="*/ 12882332 w 5454"/>
                <a:gd name="T65" fmla="*/ 64288 h 6556"/>
                <a:gd name="T66" fmla="*/ 12992012 w 5454"/>
                <a:gd name="T67" fmla="*/ 99867 h 6556"/>
                <a:gd name="T68" fmla="*/ 13006320 w 5454"/>
                <a:gd name="T69" fmla="*/ 1352313 h 6556"/>
                <a:gd name="T70" fmla="*/ 12949087 w 5454"/>
                <a:gd name="T71" fmla="*/ 1389933 h 6556"/>
                <a:gd name="T72" fmla="*/ 12786907 w 5454"/>
                <a:gd name="T73" fmla="*/ 1422197 h 6556"/>
                <a:gd name="T74" fmla="*/ 12550845 w 5454"/>
                <a:gd name="T75" fmla="*/ 1448116 h 6556"/>
                <a:gd name="T76" fmla="*/ 12240800 w 5454"/>
                <a:gd name="T77" fmla="*/ 1465395 h 6556"/>
                <a:gd name="T78" fmla="*/ 11887879 w 5454"/>
                <a:gd name="T79" fmla="*/ 1471501 h 6556"/>
                <a:gd name="T80" fmla="*/ 10874385 w 5454"/>
                <a:gd name="T81" fmla="*/ 1546963 h 6556"/>
                <a:gd name="T82" fmla="*/ 10817152 w 5454"/>
                <a:gd name="T83" fmla="*/ 1584312 h 6556"/>
                <a:gd name="T84" fmla="*/ 10657368 w 5454"/>
                <a:gd name="T85" fmla="*/ 1617340 h 6556"/>
                <a:gd name="T86" fmla="*/ 10418865 w 5454"/>
                <a:gd name="T87" fmla="*/ 1643005 h 6556"/>
                <a:gd name="T88" fmla="*/ 10108868 w 5454"/>
                <a:gd name="T89" fmla="*/ 1659774 h 6556"/>
                <a:gd name="T90" fmla="*/ 9758291 w 5454"/>
                <a:gd name="T91" fmla="*/ 1665879 h 6556"/>
                <a:gd name="T92" fmla="*/ 937216 w 5454"/>
                <a:gd name="T93" fmla="*/ 1664349 h 6556"/>
                <a:gd name="T94" fmla="*/ 603340 w 5454"/>
                <a:gd name="T95" fmla="*/ 1652665 h 6556"/>
                <a:gd name="T96" fmla="*/ 329090 w 5454"/>
                <a:gd name="T97" fmla="*/ 1631065 h 6556"/>
                <a:gd name="T98" fmla="*/ 123989 w 5454"/>
                <a:gd name="T99" fmla="*/ 1601591 h 6556"/>
                <a:gd name="T100" fmla="*/ 14308 w 5454"/>
                <a:gd name="T101" fmla="*/ 1566012 h 6556"/>
                <a:gd name="T102" fmla="*/ 0 w 5454"/>
                <a:gd name="T103" fmla="*/ 313566 h 6556"/>
                <a:gd name="T104" fmla="*/ 57233 w 5454"/>
                <a:gd name="T105" fmla="*/ 275946 h 6556"/>
                <a:gd name="T106" fmla="*/ 214624 w 5454"/>
                <a:gd name="T107" fmla="*/ 243683 h 6556"/>
                <a:gd name="T108" fmla="*/ 457865 w 5454"/>
                <a:gd name="T109" fmla="*/ 217763 h 6556"/>
                <a:gd name="T110" fmla="*/ 765517 w 5454"/>
                <a:gd name="T111" fmla="*/ 200994 h 6556"/>
                <a:gd name="T112" fmla="*/ 1118438 w 5454"/>
                <a:gd name="T113" fmla="*/ 194889 h 6556"/>
                <a:gd name="T114" fmla="*/ 2131933 w 5454"/>
                <a:gd name="T115" fmla="*/ 118916 h 6556"/>
                <a:gd name="T116" fmla="*/ 2189166 w 5454"/>
                <a:gd name="T117" fmla="*/ 81568 h 6556"/>
                <a:gd name="T118" fmla="*/ 2344213 w 5454"/>
                <a:gd name="T119" fmla="*/ 48539 h 6556"/>
                <a:gd name="T120" fmla="*/ 2587453 w 5454"/>
                <a:gd name="T121" fmla="*/ 23385 h 6556"/>
                <a:gd name="T122" fmla="*/ 2897450 w 5454"/>
                <a:gd name="T123" fmla="*/ 6105 h 6556"/>
                <a:gd name="T124" fmla="*/ 3250371 w 5454"/>
                <a:gd name="T125" fmla="*/ 0 h 655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454"/>
                <a:gd name="T190" fmla="*/ 0 h 6556"/>
                <a:gd name="T191" fmla="*/ 5454 w 5454"/>
                <a:gd name="T192" fmla="*/ 6556 h 655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454" h="6556">
                  <a:moveTo>
                    <a:pt x="469" y="1140"/>
                  </a:moveTo>
                  <a:lnTo>
                    <a:pt x="439" y="1146"/>
                  </a:lnTo>
                  <a:lnTo>
                    <a:pt x="413" y="1158"/>
                  </a:lnTo>
                  <a:lnTo>
                    <a:pt x="393" y="1178"/>
                  </a:lnTo>
                  <a:lnTo>
                    <a:pt x="379" y="1204"/>
                  </a:lnTo>
                  <a:lnTo>
                    <a:pt x="375" y="1234"/>
                  </a:lnTo>
                  <a:lnTo>
                    <a:pt x="375" y="6088"/>
                  </a:lnTo>
                  <a:lnTo>
                    <a:pt x="379" y="6118"/>
                  </a:lnTo>
                  <a:lnTo>
                    <a:pt x="393" y="6143"/>
                  </a:lnTo>
                  <a:lnTo>
                    <a:pt x="413" y="6163"/>
                  </a:lnTo>
                  <a:lnTo>
                    <a:pt x="439" y="6177"/>
                  </a:lnTo>
                  <a:lnTo>
                    <a:pt x="469" y="6181"/>
                  </a:lnTo>
                  <a:lnTo>
                    <a:pt x="4092" y="6181"/>
                  </a:lnTo>
                  <a:lnTo>
                    <a:pt x="4121" y="6177"/>
                  </a:lnTo>
                  <a:lnTo>
                    <a:pt x="4147" y="6163"/>
                  </a:lnTo>
                  <a:lnTo>
                    <a:pt x="4167" y="6143"/>
                  </a:lnTo>
                  <a:lnTo>
                    <a:pt x="4181" y="6118"/>
                  </a:lnTo>
                  <a:lnTo>
                    <a:pt x="4185" y="6088"/>
                  </a:lnTo>
                  <a:lnTo>
                    <a:pt x="4185" y="5791"/>
                  </a:lnTo>
                  <a:lnTo>
                    <a:pt x="1363" y="5791"/>
                  </a:lnTo>
                  <a:lnTo>
                    <a:pt x="1287" y="5785"/>
                  </a:lnTo>
                  <a:lnTo>
                    <a:pt x="1215" y="5767"/>
                  </a:lnTo>
                  <a:lnTo>
                    <a:pt x="1147" y="5737"/>
                  </a:lnTo>
                  <a:lnTo>
                    <a:pt x="1085" y="5699"/>
                  </a:lnTo>
                  <a:lnTo>
                    <a:pt x="1031" y="5653"/>
                  </a:lnTo>
                  <a:lnTo>
                    <a:pt x="983" y="5597"/>
                  </a:lnTo>
                  <a:lnTo>
                    <a:pt x="946" y="5537"/>
                  </a:lnTo>
                  <a:lnTo>
                    <a:pt x="918" y="5470"/>
                  </a:lnTo>
                  <a:lnTo>
                    <a:pt x="900" y="5398"/>
                  </a:lnTo>
                  <a:lnTo>
                    <a:pt x="894" y="5322"/>
                  </a:lnTo>
                  <a:lnTo>
                    <a:pt x="894" y="1140"/>
                  </a:lnTo>
                  <a:lnTo>
                    <a:pt x="469" y="1140"/>
                  </a:lnTo>
                  <a:close/>
                  <a:moveTo>
                    <a:pt x="1363" y="375"/>
                  </a:moveTo>
                  <a:lnTo>
                    <a:pt x="1333" y="379"/>
                  </a:lnTo>
                  <a:lnTo>
                    <a:pt x="1307" y="393"/>
                  </a:lnTo>
                  <a:lnTo>
                    <a:pt x="1287" y="413"/>
                  </a:lnTo>
                  <a:lnTo>
                    <a:pt x="1273" y="439"/>
                  </a:lnTo>
                  <a:lnTo>
                    <a:pt x="1269" y="468"/>
                  </a:lnTo>
                  <a:lnTo>
                    <a:pt x="1269" y="5322"/>
                  </a:lnTo>
                  <a:lnTo>
                    <a:pt x="1273" y="5352"/>
                  </a:lnTo>
                  <a:lnTo>
                    <a:pt x="1287" y="5378"/>
                  </a:lnTo>
                  <a:lnTo>
                    <a:pt x="1307" y="5398"/>
                  </a:lnTo>
                  <a:lnTo>
                    <a:pt x="1333" y="5412"/>
                  </a:lnTo>
                  <a:lnTo>
                    <a:pt x="1363" y="5416"/>
                  </a:lnTo>
                  <a:lnTo>
                    <a:pt x="4985" y="5416"/>
                  </a:lnTo>
                  <a:lnTo>
                    <a:pt x="5015" y="5412"/>
                  </a:lnTo>
                  <a:lnTo>
                    <a:pt x="5041" y="5398"/>
                  </a:lnTo>
                  <a:lnTo>
                    <a:pt x="5061" y="5378"/>
                  </a:lnTo>
                  <a:lnTo>
                    <a:pt x="5075" y="5352"/>
                  </a:lnTo>
                  <a:lnTo>
                    <a:pt x="5079" y="5322"/>
                  </a:lnTo>
                  <a:lnTo>
                    <a:pt x="5079" y="468"/>
                  </a:lnTo>
                  <a:lnTo>
                    <a:pt x="5075" y="439"/>
                  </a:lnTo>
                  <a:lnTo>
                    <a:pt x="5061" y="413"/>
                  </a:lnTo>
                  <a:lnTo>
                    <a:pt x="5041" y="393"/>
                  </a:lnTo>
                  <a:lnTo>
                    <a:pt x="5015" y="379"/>
                  </a:lnTo>
                  <a:lnTo>
                    <a:pt x="4985" y="375"/>
                  </a:lnTo>
                  <a:lnTo>
                    <a:pt x="1363" y="375"/>
                  </a:lnTo>
                  <a:close/>
                  <a:moveTo>
                    <a:pt x="1363" y="0"/>
                  </a:moveTo>
                  <a:lnTo>
                    <a:pt x="4985" y="0"/>
                  </a:lnTo>
                  <a:lnTo>
                    <a:pt x="5061" y="6"/>
                  </a:lnTo>
                  <a:lnTo>
                    <a:pt x="5133" y="24"/>
                  </a:lnTo>
                  <a:lnTo>
                    <a:pt x="5201" y="52"/>
                  </a:lnTo>
                  <a:lnTo>
                    <a:pt x="5263" y="92"/>
                  </a:lnTo>
                  <a:lnTo>
                    <a:pt x="5316" y="138"/>
                  </a:lnTo>
                  <a:lnTo>
                    <a:pt x="5362" y="191"/>
                  </a:lnTo>
                  <a:lnTo>
                    <a:pt x="5402" y="253"/>
                  </a:lnTo>
                  <a:lnTo>
                    <a:pt x="5430" y="321"/>
                  </a:lnTo>
                  <a:lnTo>
                    <a:pt x="5448" y="393"/>
                  </a:lnTo>
                  <a:lnTo>
                    <a:pt x="5454" y="468"/>
                  </a:lnTo>
                  <a:lnTo>
                    <a:pt x="5454" y="5322"/>
                  </a:lnTo>
                  <a:lnTo>
                    <a:pt x="5448" y="5398"/>
                  </a:lnTo>
                  <a:lnTo>
                    <a:pt x="5430" y="5470"/>
                  </a:lnTo>
                  <a:lnTo>
                    <a:pt x="5402" y="5537"/>
                  </a:lnTo>
                  <a:lnTo>
                    <a:pt x="5362" y="5597"/>
                  </a:lnTo>
                  <a:lnTo>
                    <a:pt x="5316" y="5653"/>
                  </a:lnTo>
                  <a:lnTo>
                    <a:pt x="5263" y="5699"/>
                  </a:lnTo>
                  <a:lnTo>
                    <a:pt x="5201" y="5737"/>
                  </a:lnTo>
                  <a:lnTo>
                    <a:pt x="5133" y="5767"/>
                  </a:lnTo>
                  <a:lnTo>
                    <a:pt x="5061" y="5785"/>
                  </a:lnTo>
                  <a:lnTo>
                    <a:pt x="4985" y="5791"/>
                  </a:lnTo>
                  <a:lnTo>
                    <a:pt x="4560" y="5791"/>
                  </a:lnTo>
                  <a:lnTo>
                    <a:pt x="4560" y="6088"/>
                  </a:lnTo>
                  <a:lnTo>
                    <a:pt x="4554" y="6163"/>
                  </a:lnTo>
                  <a:lnTo>
                    <a:pt x="4536" y="6235"/>
                  </a:lnTo>
                  <a:lnTo>
                    <a:pt x="4508" y="6303"/>
                  </a:lnTo>
                  <a:lnTo>
                    <a:pt x="4469" y="6365"/>
                  </a:lnTo>
                  <a:lnTo>
                    <a:pt x="4423" y="6419"/>
                  </a:lnTo>
                  <a:lnTo>
                    <a:pt x="4369" y="6466"/>
                  </a:lnTo>
                  <a:lnTo>
                    <a:pt x="4307" y="6504"/>
                  </a:lnTo>
                  <a:lnTo>
                    <a:pt x="4239" y="6532"/>
                  </a:lnTo>
                  <a:lnTo>
                    <a:pt x="4167" y="6550"/>
                  </a:lnTo>
                  <a:lnTo>
                    <a:pt x="4092" y="6556"/>
                  </a:lnTo>
                  <a:lnTo>
                    <a:pt x="469" y="6556"/>
                  </a:lnTo>
                  <a:lnTo>
                    <a:pt x="393" y="6550"/>
                  </a:lnTo>
                  <a:lnTo>
                    <a:pt x="321" y="6532"/>
                  </a:lnTo>
                  <a:lnTo>
                    <a:pt x="253" y="6504"/>
                  </a:lnTo>
                  <a:lnTo>
                    <a:pt x="192" y="6466"/>
                  </a:lnTo>
                  <a:lnTo>
                    <a:pt x="138" y="6419"/>
                  </a:lnTo>
                  <a:lnTo>
                    <a:pt x="90" y="6365"/>
                  </a:lnTo>
                  <a:lnTo>
                    <a:pt x="52" y="6303"/>
                  </a:lnTo>
                  <a:lnTo>
                    <a:pt x="24" y="6235"/>
                  </a:lnTo>
                  <a:lnTo>
                    <a:pt x="6" y="6163"/>
                  </a:lnTo>
                  <a:lnTo>
                    <a:pt x="0" y="6088"/>
                  </a:lnTo>
                  <a:lnTo>
                    <a:pt x="0" y="1234"/>
                  </a:lnTo>
                  <a:lnTo>
                    <a:pt x="6" y="1158"/>
                  </a:lnTo>
                  <a:lnTo>
                    <a:pt x="24" y="1086"/>
                  </a:lnTo>
                  <a:lnTo>
                    <a:pt x="52" y="1019"/>
                  </a:lnTo>
                  <a:lnTo>
                    <a:pt x="90" y="959"/>
                  </a:lnTo>
                  <a:lnTo>
                    <a:pt x="138" y="903"/>
                  </a:lnTo>
                  <a:lnTo>
                    <a:pt x="192" y="857"/>
                  </a:lnTo>
                  <a:lnTo>
                    <a:pt x="253" y="819"/>
                  </a:lnTo>
                  <a:lnTo>
                    <a:pt x="321" y="791"/>
                  </a:lnTo>
                  <a:lnTo>
                    <a:pt x="393" y="773"/>
                  </a:lnTo>
                  <a:lnTo>
                    <a:pt x="469" y="767"/>
                  </a:lnTo>
                  <a:lnTo>
                    <a:pt x="894" y="767"/>
                  </a:lnTo>
                  <a:lnTo>
                    <a:pt x="894" y="468"/>
                  </a:lnTo>
                  <a:lnTo>
                    <a:pt x="900" y="393"/>
                  </a:lnTo>
                  <a:lnTo>
                    <a:pt x="918" y="321"/>
                  </a:lnTo>
                  <a:lnTo>
                    <a:pt x="946" y="253"/>
                  </a:lnTo>
                  <a:lnTo>
                    <a:pt x="983" y="191"/>
                  </a:lnTo>
                  <a:lnTo>
                    <a:pt x="1031" y="138"/>
                  </a:lnTo>
                  <a:lnTo>
                    <a:pt x="1085" y="92"/>
                  </a:lnTo>
                  <a:lnTo>
                    <a:pt x="1147" y="52"/>
                  </a:lnTo>
                  <a:lnTo>
                    <a:pt x="1215" y="24"/>
                  </a:lnTo>
                  <a:lnTo>
                    <a:pt x="1287" y="6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148" name="TextBox 28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9484286" y="615395"/>
              <a:ext cx="2156347" cy="24622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G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Consideraciones</a:t>
              </a:r>
            </a:p>
          </p:txBody>
        </p:sp>
      </p:grpSp>
      <p:sp>
        <p:nvSpPr>
          <p:cNvPr id="17417" name="TextBox 132"/>
          <p:cNvSpPr txBox="1">
            <a:spLocks noChangeArrowheads="1"/>
          </p:cNvSpPr>
          <p:nvPr/>
        </p:nvSpPr>
        <p:spPr bwMode="auto">
          <a:xfrm>
            <a:off x="9740900" y="2206625"/>
            <a:ext cx="965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9pPr>
          </a:lstStyle>
          <a:p>
            <a:pPr algn="ctr" eaLnBrk="1" hangingPunct="1"/>
            <a:r>
              <a:rPr lang="en-GB" sz="1600" b="1">
                <a:solidFill>
                  <a:schemeClr val="bg1"/>
                </a:solidFill>
                <a:latin typeface="Calibri" pitchFamily="34" charset="0"/>
              </a:rPr>
              <a:t>DIRECTOS</a:t>
            </a:r>
            <a:endParaRPr lang="en-IN" sz="1600" b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8" name="TextBox 132"/>
          <p:cNvSpPr txBox="1">
            <a:spLocks noChangeArrowheads="1"/>
          </p:cNvSpPr>
          <p:nvPr/>
        </p:nvSpPr>
        <p:spPr bwMode="auto">
          <a:xfrm>
            <a:off x="10990263" y="2211388"/>
            <a:ext cx="10826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9pPr>
          </a:lstStyle>
          <a:p>
            <a:pPr algn="ctr" eaLnBrk="1" hangingPunct="1"/>
            <a:r>
              <a:rPr lang="en-GB" sz="1600" b="1">
                <a:solidFill>
                  <a:schemeClr val="bg1"/>
                </a:solidFill>
                <a:latin typeface="Calibri" pitchFamily="34" charset="0"/>
              </a:rPr>
              <a:t>INDIRECTOS</a:t>
            </a:r>
            <a:endParaRPr lang="en-IN" sz="1600" b="1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165" name="Straight Connector 305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 flipV="1">
            <a:off x="9410700" y="508000"/>
            <a:ext cx="38100" cy="590391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0" name="Title 1"/>
          <p:cNvSpPr txBox="1">
            <a:spLocks/>
          </p:cNvSpPr>
          <p:nvPr/>
        </p:nvSpPr>
        <p:spPr bwMode="auto">
          <a:xfrm>
            <a:off x="0" y="1060450"/>
            <a:ext cx="29987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9pPr>
          </a:lstStyle>
          <a:p>
            <a:pPr algn="ctr" eaLnBrk="1" hangingPunct="1"/>
            <a:r>
              <a:rPr lang="es-GT" sz="2000" b="1">
                <a:solidFill>
                  <a:schemeClr val="tx2"/>
                </a:solidFill>
                <a:latin typeface="Ebrima" pitchFamily="2" charset="0"/>
              </a:rPr>
              <a:t>Indicadores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96863" y="2982913"/>
            <a:ext cx="2257425" cy="579437"/>
          </a:xfrm>
          <a:prstGeom prst="round2DiagRect">
            <a:avLst/>
          </a:prstGeom>
          <a:noFill/>
          <a:ln w="28575">
            <a:solidFill>
              <a:schemeClr val="tx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GT" sz="1400" dirty="0">
                <a:ea typeface="+mn-ea"/>
                <a:cs typeface="Arial" pitchFamily="34" charset="0"/>
              </a:rPr>
              <a:t>Ejecución Promedio: 72%; Q.967.5 millones</a:t>
            </a:r>
          </a:p>
        </p:txBody>
      </p:sp>
      <p:sp>
        <p:nvSpPr>
          <p:cNvPr id="140" name="139 CuadroTexto"/>
          <p:cNvSpPr txBox="1"/>
          <p:nvPr/>
        </p:nvSpPr>
        <p:spPr>
          <a:xfrm>
            <a:off x="314325" y="3886200"/>
            <a:ext cx="2257425" cy="1055608"/>
          </a:xfrm>
          <a:prstGeom prst="round2DiagRect">
            <a:avLst/>
          </a:prstGeom>
          <a:noFill/>
          <a:ln w="28575">
            <a:solidFill>
              <a:schemeClr val="tx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GT" sz="1400" dirty="0">
                <a:ea typeface="+mn-ea"/>
                <a:cs typeface="Arial" pitchFamily="34" charset="0"/>
              </a:rPr>
              <a:t>Funcionamiento: 92</a:t>
            </a:r>
            <a:r>
              <a:rPr lang="es-GT" sz="1400" dirty="0" smtClean="0">
                <a:ea typeface="+mn-ea"/>
                <a:cs typeface="Arial" pitchFamily="34" charset="0"/>
              </a:rPr>
              <a:t>%</a:t>
            </a:r>
          </a:p>
          <a:p>
            <a:pPr marL="285750" indent="-285750" defTabSz="1218987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GT" sz="1400" dirty="0" smtClean="0">
                <a:ea typeface="+mn-ea"/>
                <a:cs typeface="Arial" pitchFamily="34" charset="0"/>
              </a:rPr>
              <a:t>Programas Sociales: 82%</a:t>
            </a:r>
          </a:p>
          <a:p>
            <a:pPr marL="285750" indent="-285750" defTabSz="1218987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GT" sz="1400" dirty="0" smtClean="0">
                <a:ea typeface="+mn-ea"/>
                <a:cs typeface="Arial" pitchFamily="34" charset="0"/>
              </a:rPr>
              <a:t>Operación: 10%</a:t>
            </a:r>
            <a:endParaRPr lang="es-GT" sz="1400" dirty="0">
              <a:ea typeface="+mn-ea"/>
              <a:cs typeface="Arial" pitchFamily="34" charset="0"/>
            </a:endParaRPr>
          </a:p>
        </p:txBody>
      </p:sp>
      <p:sp>
        <p:nvSpPr>
          <p:cNvPr id="184" name="183 CuadroTexto"/>
          <p:cNvSpPr txBox="1"/>
          <p:nvPr/>
        </p:nvSpPr>
        <p:spPr>
          <a:xfrm>
            <a:off x="295275" y="2079625"/>
            <a:ext cx="2259013" cy="577850"/>
          </a:xfrm>
          <a:prstGeom prst="round2DiagRect">
            <a:avLst/>
          </a:prstGeom>
          <a:noFill/>
          <a:ln w="28575">
            <a:solidFill>
              <a:schemeClr val="tx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GT" sz="1400" dirty="0">
                <a:ea typeface="+mn-ea"/>
                <a:cs typeface="Arial" pitchFamily="34" charset="0"/>
              </a:rPr>
              <a:t>Presupuesto promedio: Q963.95 millones</a:t>
            </a:r>
          </a:p>
        </p:txBody>
      </p:sp>
      <p:sp>
        <p:nvSpPr>
          <p:cNvPr id="185" name="184 CuadroTexto"/>
          <p:cNvSpPr txBox="1"/>
          <p:nvPr/>
        </p:nvSpPr>
        <p:spPr>
          <a:xfrm>
            <a:off x="296863" y="5156200"/>
            <a:ext cx="2257425" cy="577850"/>
          </a:xfrm>
          <a:prstGeom prst="round2DiagRect">
            <a:avLst/>
          </a:prstGeom>
          <a:noFill/>
          <a:ln w="28575">
            <a:solidFill>
              <a:schemeClr val="tx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GT" sz="1400" dirty="0">
                <a:ea typeface="+mn-ea"/>
                <a:cs typeface="Arial" pitchFamily="34" charset="0"/>
              </a:rPr>
              <a:t>Meta de Ejecución 2018: + 37% respecto a 2017</a:t>
            </a:r>
          </a:p>
        </p:txBody>
      </p:sp>
      <p:cxnSp>
        <p:nvCxnSpPr>
          <p:cNvPr id="186" name="Straight Connector 305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 flipV="1">
            <a:off x="2638425" y="476250"/>
            <a:ext cx="38100" cy="590391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 redondeado"/>
          <p:cNvSpPr/>
          <p:nvPr/>
        </p:nvSpPr>
        <p:spPr>
          <a:xfrm>
            <a:off x="8831264" y="620713"/>
            <a:ext cx="3357562" cy="5976937"/>
          </a:xfrm>
          <a:prstGeom prst="roundRect">
            <a:avLst>
              <a:gd name="adj" fmla="val 107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180977" indent="-180977" algn="just" defTabSz="121898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GT" sz="2000" dirty="0"/>
              <a:t>Entrega del 100% de transferencias monetarias a la población </a:t>
            </a:r>
            <a:r>
              <a:rPr lang="es-GT" sz="2000" smtClean="0"/>
              <a:t>objetivo.</a:t>
            </a:r>
          </a:p>
          <a:p>
            <a:pPr algn="just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s-GT" sz="2000" smtClean="0"/>
          </a:p>
          <a:p>
            <a:pPr marL="180977" indent="-180977" algn="just" defTabSz="121898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GT" sz="2000" smtClean="0"/>
              <a:t>Crecimineto del padrón del Programa Bolsa Alimento en un 40%</a:t>
            </a:r>
            <a:endParaRPr lang="es-GT" sz="2000" dirty="0" smtClean="0"/>
          </a:p>
          <a:p>
            <a:pPr marL="180977" indent="-180977" algn="just" defTabSz="121898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s-GT" sz="2000" dirty="0"/>
          </a:p>
          <a:p>
            <a:pPr marL="180977" indent="-180977" algn="just" defTabSz="121898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GT" sz="2000" dirty="0"/>
              <a:t>Continuidad de la ejecución del programa Mi Escuela Progresa (préstamo BID),  Dotaciones e </a:t>
            </a:r>
            <a:r>
              <a:rPr lang="es-GT" sz="2000" dirty="0" smtClean="0"/>
              <a:t>infraestructura.</a:t>
            </a:r>
          </a:p>
          <a:p>
            <a:pPr marL="180977" indent="-180977" algn="just" defTabSz="121898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s-GT" sz="2000" dirty="0"/>
          </a:p>
          <a:p>
            <a:pPr marL="180977" indent="-180977" algn="just" defTabSz="121898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GT" sz="2000" dirty="0"/>
              <a:t>Apertura de la totalidad de Comedores Seguros </a:t>
            </a:r>
            <a:r>
              <a:rPr lang="es-GT" sz="2000" dirty="0" smtClean="0"/>
              <a:t>programados.</a:t>
            </a:r>
            <a:endParaRPr lang="es-GT" sz="20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3430588" y="5373688"/>
            <a:ext cx="37433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28" name="CuadroTexto 5"/>
          <p:cNvSpPr txBox="1">
            <a:spLocks noChangeArrowheads="1"/>
          </p:cNvSpPr>
          <p:nvPr/>
        </p:nvSpPr>
        <p:spPr bwMode="auto">
          <a:xfrm>
            <a:off x="4365625" y="5445125"/>
            <a:ext cx="21288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9pPr>
          </a:lstStyle>
          <a:p>
            <a:pPr eaLnBrk="1" hangingPunct="1"/>
            <a:r>
              <a:rPr lang="es-ES" sz="1600">
                <a:latin typeface="Calibri" pitchFamily="34" charset="0"/>
              </a:rPr>
              <a:t>Devengado (ejecutado)</a:t>
            </a:r>
          </a:p>
        </p:txBody>
      </p:sp>
      <p:cxnSp>
        <p:nvCxnSpPr>
          <p:cNvPr id="54" name="Conector recto 53"/>
          <p:cNvCxnSpPr/>
          <p:nvPr/>
        </p:nvCxnSpPr>
        <p:spPr>
          <a:xfrm>
            <a:off x="7607300" y="5373688"/>
            <a:ext cx="12239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30" name="CuadroTexto 54"/>
          <p:cNvSpPr txBox="1">
            <a:spLocks noChangeArrowheads="1"/>
          </p:cNvSpPr>
          <p:nvPr/>
        </p:nvSpPr>
        <p:spPr bwMode="auto">
          <a:xfrm>
            <a:off x="7750175" y="5445125"/>
            <a:ext cx="825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9pPr>
          </a:lstStyle>
          <a:p>
            <a:pPr eaLnBrk="1" hangingPunct="1"/>
            <a:r>
              <a:rPr lang="es-ES" sz="1600">
                <a:latin typeface="Calibri" pitchFamily="34" charset="0"/>
              </a:rPr>
              <a:t>Vigente</a:t>
            </a:r>
          </a:p>
        </p:txBody>
      </p:sp>
      <p:graphicFrame>
        <p:nvGraphicFramePr>
          <p:cNvPr id="57" name="3 Gráfico"/>
          <p:cNvGraphicFramePr/>
          <p:nvPr/>
        </p:nvGraphicFramePr>
        <p:xfrm>
          <a:off x="2638028" y="1124744"/>
          <a:ext cx="6318647" cy="4236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0" name="Imagen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2" y="43116"/>
            <a:ext cx="1991930" cy="1049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8"/>
          <p:cNvSpPr txBox="1">
            <a:spLocks noChangeArrowheads="1"/>
          </p:cNvSpPr>
          <p:nvPr/>
        </p:nvSpPr>
        <p:spPr bwMode="auto">
          <a:xfrm>
            <a:off x="228600" y="169863"/>
            <a:ext cx="2500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9pPr>
          </a:lstStyle>
          <a:p>
            <a:pPr eaLnBrk="1" hangingPunct="1"/>
            <a:r>
              <a:rPr lang="en-US" sz="1600">
                <a:solidFill>
                  <a:schemeClr val="bg1"/>
                </a:solidFill>
                <a:latin typeface="Calibri Light" pitchFamily="34" charset="0"/>
              </a:rPr>
              <a:t>Simple Project Manager 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3502025" y="188913"/>
            <a:ext cx="5181600" cy="522287"/>
          </a:xfrm>
        </p:spPr>
        <p:txBody>
          <a:bodyPr/>
          <a:lstStyle/>
          <a:p>
            <a:pPr algn="ctr" eaLnBrk="1" hangingPunct="1"/>
            <a:r>
              <a:rPr lang="es-GT" sz="2000" smtClean="0">
                <a:latin typeface="Ebrima" pitchFamily="2" charset="0"/>
              </a:rPr>
              <a:t>I. Análisis</a:t>
            </a:r>
            <a:r>
              <a:rPr lang="en-US" sz="2000" smtClean="0">
                <a:latin typeface="Ebrima" pitchFamily="2" charset="0"/>
              </a:rPr>
              <a:t> del Presupuesto 2015-2018</a:t>
            </a:r>
            <a:endParaRPr lang="en-US" sz="2000" smtClean="0"/>
          </a:p>
        </p:txBody>
      </p:sp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/>
        </p:spPr>
        <p:txBody>
          <a:bodyPr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s-GT" sz="2399">
              <a:latin typeface="+mn-lt"/>
              <a:ea typeface="+mn-ea"/>
              <a:cs typeface="+mn-cs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144759" y="5812429"/>
            <a:ext cx="11998325" cy="10459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GT" sz="1800" dirty="0"/>
              <a:t>Los programas sociales han brindado beneficios a la población vulnerable en situación de  Pobreza y Pobreza Extrema, enfocados en reducir la Subalimentación, Desnutrición Crónica, incrementando la cobertura en educación primaria, la inclusión de jóvenes en talleres y otorgar becas, dotaciones e infraestructura a las comunidades más necesitadas. </a:t>
            </a:r>
          </a:p>
        </p:txBody>
      </p:sp>
      <p:grpSp>
        <p:nvGrpSpPr>
          <p:cNvPr id="18438" name="Group 298"/>
          <p:cNvGrpSpPr>
            <a:grpSpLocks/>
          </p:cNvGrpSpPr>
          <p:nvPr/>
        </p:nvGrpSpPr>
        <p:grpSpPr bwMode="auto">
          <a:xfrm>
            <a:off x="144759" y="5298098"/>
            <a:ext cx="3024188" cy="647700"/>
            <a:chOff x="9062519" y="1142200"/>
            <a:chExt cx="2577703" cy="411626"/>
          </a:xfrm>
        </p:grpSpPr>
        <p:grpSp>
          <p:nvGrpSpPr>
            <p:cNvPr id="4" name="Group 283">
              <a:extLst>
                <a:ext uri="{FF2B5EF4-FFF2-40B4-BE49-F238E27FC236}"/>
              </a:extLst>
            </p:cNvPr>
            <p:cNvGrpSpPr/>
            <p:nvPr/>
          </p:nvGrpSpPr>
          <p:grpSpPr>
            <a:xfrm>
              <a:off x="9062519" y="1142200"/>
              <a:ext cx="266339" cy="320154"/>
              <a:chOff x="3024188" y="2184403"/>
              <a:chExt cx="4329112" cy="5203820"/>
            </a:xfrm>
            <a:solidFill>
              <a:schemeClr val="accent2"/>
            </a:solidFill>
          </p:grpSpPr>
          <p:sp>
            <p:nvSpPr>
              <p:cNvPr id="39" name="Freeform 55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3"/>
                <a:ext cx="4329112" cy="5203820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40" name="Freeform 56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106741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41" name="Freeform 57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813172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42" name="Freeform 58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4519603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43" name="Freeform 59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5227629"/>
                <a:ext cx="2476503" cy="29528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</p:grpSp>
        <p:sp>
          <p:nvSpPr>
            <p:cNvPr id="38" name="TextBox 28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9483341" y="1307658"/>
              <a:ext cx="2156881" cy="24616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G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Logros alcanzados</a:t>
              </a:r>
            </a:p>
          </p:txBody>
        </p:sp>
      </p:grpSp>
      <p:grpSp>
        <p:nvGrpSpPr>
          <p:cNvPr id="18439" name="Agrupar 3"/>
          <p:cNvGrpSpPr>
            <a:grpSpLocks/>
          </p:cNvGrpSpPr>
          <p:nvPr/>
        </p:nvGrpSpPr>
        <p:grpSpPr bwMode="auto">
          <a:xfrm>
            <a:off x="2728912" y="5445846"/>
            <a:ext cx="7037907" cy="322301"/>
            <a:chOff x="3430116" y="5373216"/>
            <a:chExt cx="5400600" cy="276999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3430116" y="5373216"/>
              <a:ext cx="3743458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49" name="CuadroTexto 17"/>
            <p:cNvSpPr txBox="1">
              <a:spLocks noChangeArrowheads="1"/>
            </p:cNvSpPr>
            <p:nvPr/>
          </p:nvSpPr>
          <p:spPr bwMode="auto">
            <a:xfrm>
              <a:off x="3988799" y="5373216"/>
              <a:ext cx="21235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9pPr>
            </a:lstStyle>
            <a:p>
              <a:pPr eaLnBrk="1" hangingPunct="1"/>
              <a:r>
                <a:rPr lang="es-ES" sz="1200" dirty="0">
                  <a:latin typeface="Calibri" pitchFamily="34" charset="0"/>
                </a:rPr>
                <a:t>Devengado (ejecutado)</a:t>
              </a:r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7606854" y="5373216"/>
              <a:ext cx="1223862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51" name="CuadroTexto 20"/>
            <p:cNvSpPr txBox="1">
              <a:spLocks noChangeArrowheads="1"/>
            </p:cNvSpPr>
            <p:nvPr/>
          </p:nvSpPr>
          <p:spPr bwMode="auto">
            <a:xfrm>
              <a:off x="7713350" y="5373216"/>
              <a:ext cx="8689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9pPr>
            </a:lstStyle>
            <a:p>
              <a:pPr eaLnBrk="1" hangingPunct="1"/>
              <a:r>
                <a:rPr lang="es-ES" sz="1200">
                  <a:latin typeface="Calibri" pitchFamily="34" charset="0"/>
                </a:rPr>
                <a:t>Vigente</a:t>
              </a:r>
            </a:p>
          </p:txBody>
        </p:sp>
      </p:grpSp>
      <p:graphicFrame>
        <p:nvGraphicFramePr>
          <p:cNvPr id="31" name="30 Gráfico"/>
          <p:cNvGraphicFramePr/>
          <p:nvPr>
            <p:extLst>
              <p:ext uri="{D42A27DB-BD31-4B8C-83A1-F6EECF244321}">
                <p14:modId xmlns:p14="http://schemas.microsoft.com/office/powerpoint/2010/main" val="1375790708"/>
              </p:ext>
            </p:extLst>
          </p:nvPr>
        </p:nvGraphicFramePr>
        <p:xfrm>
          <a:off x="1536140" y="-219697"/>
          <a:ext cx="9299280" cy="5607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1" name="Imagen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2" y="43116"/>
            <a:ext cx="1506827" cy="793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8"/>
          <p:cNvSpPr txBox="1">
            <a:spLocks noChangeArrowheads="1"/>
          </p:cNvSpPr>
          <p:nvPr/>
        </p:nvSpPr>
        <p:spPr bwMode="auto">
          <a:xfrm>
            <a:off x="228600" y="169863"/>
            <a:ext cx="2500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  <a:latin typeface="Calibri Light" pitchFamily="34" charset="0"/>
              </a:rPr>
              <a:t>Simple Project Manager 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3554508" y="89487"/>
            <a:ext cx="5181600" cy="522287"/>
          </a:xfrm>
        </p:spPr>
        <p:txBody>
          <a:bodyPr/>
          <a:lstStyle/>
          <a:p>
            <a:pPr algn="ctr" eaLnBrk="1" hangingPunct="1"/>
            <a:r>
              <a:rPr lang="es-GT" sz="2000" dirty="0" smtClean="0">
                <a:latin typeface="Ebrima" pitchFamily="2" charset="0"/>
              </a:rPr>
              <a:t>I. Análisis</a:t>
            </a:r>
            <a:r>
              <a:rPr lang="en-US" sz="2000" dirty="0" smtClean="0">
                <a:latin typeface="Ebrima" pitchFamily="2" charset="0"/>
              </a:rPr>
              <a:t> del </a:t>
            </a:r>
            <a:r>
              <a:rPr lang="es-GT" sz="2000" dirty="0" smtClean="0">
                <a:latin typeface="Ebrima" pitchFamily="2" charset="0"/>
              </a:rPr>
              <a:t>Presupuesto</a:t>
            </a:r>
            <a:r>
              <a:rPr lang="en-US" sz="2000" dirty="0" smtClean="0">
                <a:latin typeface="Ebrima" pitchFamily="2" charset="0"/>
              </a:rPr>
              <a:t> 2015-2018</a:t>
            </a:r>
            <a:endParaRPr lang="en-US" sz="2000" dirty="0" smtClean="0"/>
          </a:p>
        </p:txBody>
      </p:sp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/>
        </p:spPr>
        <p:txBody>
          <a:bodyPr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s-GT" sz="2399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" name="Gráfico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639116"/>
              </p:ext>
            </p:extLst>
          </p:nvPr>
        </p:nvGraphicFramePr>
        <p:xfrm>
          <a:off x="228601" y="629774"/>
          <a:ext cx="5624731" cy="2616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Gráfico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038196"/>
              </p:ext>
            </p:extLst>
          </p:nvPr>
        </p:nvGraphicFramePr>
        <p:xfrm>
          <a:off x="5866207" y="629774"/>
          <a:ext cx="6132861" cy="2628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Gráfico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714565"/>
              </p:ext>
            </p:extLst>
          </p:nvPr>
        </p:nvGraphicFramePr>
        <p:xfrm>
          <a:off x="228600" y="3245942"/>
          <a:ext cx="5624731" cy="3433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4" name="Gráfico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047923"/>
              </p:ext>
            </p:extLst>
          </p:nvPr>
        </p:nvGraphicFramePr>
        <p:xfrm>
          <a:off x="5866207" y="3258052"/>
          <a:ext cx="6132861" cy="3420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4245469" y="2890662"/>
            <a:ext cx="3361776" cy="954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GT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277,608 Familias Atendidas 2018</a:t>
            </a:r>
            <a:endParaRPr lang="es-GT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2" y="43116"/>
            <a:ext cx="1027808" cy="54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8"/>
          <p:cNvSpPr txBox="1">
            <a:spLocks noChangeArrowheads="1"/>
          </p:cNvSpPr>
          <p:nvPr/>
        </p:nvSpPr>
        <p:spPr bwMode="auto">
          <a:xfrm>
            <a:off x="228600" y="169863"/>
            <a:ext cx="2500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  <a:latin typeface="Calibri Light" pitchFamily="34" charset="0"/>
              </a:rPr>
              <a:t>Simple Project Manager </a:t>
            </a:r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3503613" y="385763"/>
            <a:ext cx="5181600" cy="522287"/>
          </a:xfrm>
        </p:spPr>
        <p:txBody>
          <a:bodyPr/>
          <a:lstStyle/>
          <a:p>
            <a:pPr algn="ctr" eaLnBrk="1" hangingPunct="1"/>
            <a:r>
              <a:rPr lang="es-GT" sz="2000" dirty="0" smtClean="0">
                <a:latin typeface="Ebrima" pitchFamily="2" charset="0"/>
              </a:rPr>
              <a:t>II. Continuidad de Programas 2019-2023</a:t>
            </a:r>
            <a:endParaRPr lang="en-US" sz="2000" dirty="0" smtClean="0"/>
          </a:p>
        </p:txBody>
      </p:sp>
      <p:grpSp>
        <p:nvGrpSpPr>
          <p:cNvPr id="19460" name="Group 65"/>
          <p:cNvGrpSpPr>
            <a:grpSpLocks/>
          </p:cNvGrpSpPr>
          <p:nvPr/>
        </p:nvGrpSpPr>
        <p:grpSpPr bwMode="auto">
          <a:xfrm>
            <a:off x="3578225" y="3714750"/>
            <a:ext cx="228600" cy="228600"/>
            <a:chOff x="3398838" y="3616326"/>
            <a:chExt cx="346075" cy="346076"/>
          </a:xfrm>
        </p:grpSpPr>
        <p:sp>
          <p:nvSpPr>
            <p:cNvPr id="73" name="Rectangle 9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458921" y="3616326"/>
              <a:ext cx="91325" cy="346076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Rectangle 9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550247" y="3736491"/>
              <a:ext cx="88921" cy="225911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6" name="Line 96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3579086" y="3933562"/>
              <a:ext cx="31242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7" name="Line 97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3504583" y="3647570"/>
              <a:ext cx="0" cy="194667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8" name="Rectangle 9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490163" y="3873480"/>
              <a:ext cx="28840" cy="60082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9" name="Line 99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3593506" y="3767735"/>
              <a:ext cx="0" cy="13698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0" name="Line 10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3430082" y="3707652"/>
              <a:ext cx="0" cy="211491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3" name="Rectangle 10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3661990"/>
              <a:ext cx="60083" cy="300412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4" name="Freeform 102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3624748" y="3661990"/>
              <a:ext cx="120165" cy="300412"/>
            </a:xfrm>
            <a:custGeom>
              <a:avLst/>
              <a:gdLst>
                <a:gd name="T0" fmla="*/ 76 w 76"/>
                <a:gd name="T1" fmla="*/ 182 h 189"/>
                <a:gd name="T2" fmla="*/ 47 w 76"/>
                <a:gd name="T3" fmla="*/ 189 h 189"/>
                <a:gd name="T4" fmla="*/ 0 w 76"/>
                <a:gd name="T5" fmla="*/ 7 h 189"/>
                <a:gd name="T6" fmla="*/ 29 w 76"/>
                <a:gd name="T7" fmla="*/ 0 h 189"/>
                <a:gd name="T8" fmla="*/ 76 w 76"/>
                <a:gd name="T9" fmla="*/ 18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89">
                  <a:moveTo>
                    <a:pt x="76" y="182"/>
                  </a:moveTo>
                  <a:lnTo>
                    <a:pt x="47" y="189"/>
                  </a:lnTo>
                  <a:lnTo>
                    <a:pt x="0" y="7"/>
                  </a:lnTo>
                  <a:lnTo>
                    <a:pt x="29" y="0"/>
                  </a:lnTo>
                  <a:lnTo>
                    <a:pt x="76" y="182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9461" name="Group 84"/>
          <p:cNvGrpSpPr>
            <a:grpSpLocks/>
          </p:cNvGrpSpPr>
          <p:nvPr/>
        </p:nvGrpSpPr>
        <p:grpSpPr bwMode="auto">
          <a:xfrm>
            <a:off x="3595688" y="1071563"/>
            <a:ext cx="219075" cy="228600"/>
            <a:chOff x="2692400" y="3616326"/>
            <a:chExt cx="331788" cy="346075"/>
          </a:xfrm>
        </p:grpSpPr>
        <p:sp>
          <p:nvSpPr>
            <p:cNvPr id="86" name="Line 288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2769336" y="3616326"/>
              <a:ext cx="0" cy="76906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0" name="Line 289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2858293" y="3616326"/>
              <a:ext cx="0" cy="76906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4" name="Line 29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2947252" y="3616326"/>
              <a:ext cx="0" cy="76906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" name="Freeform 291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2692400" y="3647568"/>
              <a:ext cx="331788" cy="314833"/>
            </a:xfrm>
            <a:custGeom>
              <a:avLst/>
              <a:gdLst>
                <a:gd name="T0" fmla="*/ 180 w 209"/>
                <a:gd name="T1" fmla="*/ 0 h 199"/>
                <a:gd name="T2" fmla="*/ 209 w 209"/>
                <a:gd name="T3" fmla="*/ 0 h 199"/>
                <a:gd name="T4" fmla="*/ 209 w 209"/>
                <a:gd name="T5" fmla="*/ 199 h 199"/>
                <a:gd name="T6" fmla="*/ 0 w 209"/>
                <a:gd name="T7" fmla="*/ 199 h 199"/>
                <a:gd name="T8" fmla="*/ 0 w 209"/>
                <a:gd name="T9" fmla="*/ 0 h 199"/>
                <a:gd name="T10" fmla="*/ 29 w 209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199">
                  <a:moveTo>
                    <a:pt x="180" y="0"/>
                  </a:moveTo>
                  <a:lnTo>
                    <a:pt x="209" y="0"/>
                  </a:lnTo>
                  <a:lnTo>
                    <a:pt x="209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6" name="Freeform 292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2738080" y="3676408"/>
              <a:ext cx="240426" cy="242734"/>
            </a:xfrm>
            <a:custGeom>
              <a:avLst/>
              <a:gdLst>
                <a:gd name="T0" fmla="*/ 0 w 151"/>
                <a:gd name="T1" fmla="*/ 0 h 152"/>
                <a:gd name="T2" fmla="*/ 0 w 151"/>
                <a:gd name="T3" fmla="*/ 152 h 152"/>
                <a:gd name="T4" fmla="*/ 151 w 151"/>
                <a:gd name="T5" fmla="*/ 152 h 152"/>
                <a:gd name="T6" fmla="*/ 151 w 151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52">
                  <a:moveTo>
                    <a:pt x="0" y="0"/>
                  </a:moveTo>
                  <a:lnTo>
                    <a:pt x="0" y="152"/>
                  </a:lnTo>
                  <a:lnTo>
                    <a:pt x="151" y="152"/>
                  </a:lnTo>
                  <a:lnTo>
                    <a:pt x="151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7" name="Line 293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2798187" y="3647568"/>
              <a:ext cx="3606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8" name="Line 29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2882336" y="3647568"/>
              <a:ext cx="3606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9462" name="Group 102"/>
          <p:cNvGrpSpPr>
            <a:grpSpLocks/>
          </p:cNvGrpSpPr>
          <p:nvPr/>
        </p:nvGrpSpPr>
        <p:grpSpPr bwMode="auto">
          <a:xfrm>
            <a:off x="11520488" y="1036638"/>
            <a:ext cx="228600" cy="228600"/>
            <a:chOff x="8447088" y="5060951"/>
            <a:chExt cx="346075" cy="346075"/>
          </a:xfrm>
        </p:grpSpPr>
        <p:sp>
          <p:nvSpPr>
            <p:cNvPr id="104" name="Freeform 365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8523994" y="5121033"/>
              <a:ext cx="194666" cy="151409"/>
            </a:xfrm>
            <a:custGeom>
              <a:avLst/>
              <a:gdLst>
                <a:gd name="T0" fmla="*/ 123 w 123"/>
                <a:gd name="T1" fmla="*/ 95 h 95"/>
                <a:gd name="T2" fmla="*/ 123 w 123"/>
                <a:gd name="T3" fmla="*/ 19 h 95"/>
                <a:gd name="T4" fmla="*/ 52 w 123"/>
                <a:gd name="T5" fmla="*/ 19 h 95"/>
                <a:gd name="T6" fmla="*/ 42 w 123"/>
                <a:gd name="T7" fmla="*/ 0 h 95"/>
                <a:gd name="T8" fmla="*/ 0 w 123"/>
                <a:gd name="T9" fmla="*/ 0 h 95"/>
                <a:gd name="T10" fmla="*/ 0 w 123"/>
                <a:gd name="T1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95">
                  <a:moveTo>
                    <a:pt x="123" y="95"/>
                  </a:moveTo>
                  <a:lnTo>
                    <a:pt x="123" y="19"/>
                  </a:lnTo>
                  <a:lnTo>
                    <a:pt x="52" y="19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95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" name="Freeform 366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8538413" y="5092193"/>
              <a:ext cx="163424" cy="28840"/>
            </a:xfrm>
            <a:custGeom>
              <a:avLst/>
              <a:gdLst>
                <a:gd name="T0" fmla="*/ 104 w 104"/>
                <a:gd name="T1" fmla="*/ 19 h 19"/>
                <a:gd name="T2" fmla="*/ 52 w 104"/>
                <a:gd name="T3" fmla="*/ 19 h 19"/>
                <a:gd name="T4" fmla="*/ 43 w 104"/>
                <a:gd name="T5" fmla="*/ 0 h 19"/>
                <a:gd name="T6" fmla="*/ 0 w 10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9">
                  <a:moveTo>
                    <a:pt x="104" y="19"/>
                  </a:moveTo>
                  <a:lnTo>
                    <a:pt x="52" y="19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6" name="Freeform 367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8552833" y="5060951"/>
              <a:ext cx="134585" cy="31242"/>
            </a:xfrm>
            <a:custGeom>
              <a:avLst/>
              <a:gdLst>
                <a:gd name="T0" fmla="*/ 85 w 85"/>
                <a:gd name="T1" fmla="*/ 19 h 19"/>
                <a:gd name="T2" fmla="*/ 52 w 85"/>
                <a:gd name="T3" fmla="*/ 19 h 19"/>
                <a:gd name="T4" fmla="*/ 42 w 85"/>
                <a:gd name="T5" fmla="*/ 0 h 19"/>
                <a:gd name="T6" fmla="*/ 0 w 85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9">
                  <a:moveTo>
                    <a:pt x="85" y="19"/>
                  </a:moveTo>
                  <a:lnTo>
                    <a:pt x="52" y="19"/>
                  </a:lnTo>
                  <a:lnTo>
                    <a:pt x="42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7" name="Freeform 368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8447088" y="5301281"/>
              <a:ext cx="346075" cy="105745"/>
            </a:xfrm>
            <a:custGeom>
              <a:avLst/>
              <a:gdLst>
                <a:gd name="T0" fmla="*/ 92 w 92"/>
                <a:gd name="T1" fmla="*/ 28 h 28"/>
                <a:gd name="T2" fmla="*/ 0 w 92"/>
                <a:gd name="T3" fmla="*/ 28 h 28"/>
                <a:gd name="T4" fmla="*/ 0 w 92"/>
                <a:gd name="T5" fmla="*/ 0 h 28"/>
                <a:gd name="T6" fmla="*/ 30 w 92"/>
                <a:gd name="T7" fmla="*/ 0 h 28"/>
                <a:gd name="T8" fmla="*/ 30 w 92"/>
                <a:gd name="T9" fmla="*/ 4 h 28"/>
                <a:gd name="T10" fmla="*/ 38 w 92"/>
                <a:gd name="T11" fmla="*/ 12 h 28"/>
                <a:gd name="T12" fmla="*/ 56 w 92"/>
                <a:gd name="T13" fmla="*/ 12 h 28"/>
                <a:gd name="T14" fmla="*/ 64 w 92"/>
                <a:gd name="T15" fmla="*/ 4 h 28"/>
                <a:gd name="T16" fmla="*/ 64 w 92"/>
                <a:gd name="T17" fmla="*/ 0 h 28"/>
                <a:gd name="T18" fmla="*/ 92 w 92"/>
                <a:gd name="T19" fmla="*/ 0 h 28"/>
                <a:gd name="T20" fmla="*/ 92 w 92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28">
                  <a:moveTo>
                    <a:pt x="92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8"/>
                    <a:pt x="34" y="12"/>
                    <a:pt x="38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0" y="12"/>
                    <a:pt x="64" y="8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92" y="28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8" name="Freeform 369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8447088" y="5212358"/>
              <a:ext cx="76906" cy="88923"/>
            </a:xfrm>
            <a:custGeom>
              <a:avLst/>
              <a:gdLst>
                <a:gd name="T0" fmla="*/ 0 w 48"/>
                <a:gd name="T1" fmla="*/ 57 h 57"/>
                <a:gd name="T2" fmla="*/ 33 w 48"/>
                <a:gd name="T3" fmla="*/ 0 h 57"/>
                <a:gd name="T4" fmla="*/ 48 w 48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7">
                  <a:moveTo>
                    <a:pt x="0" y="57"/>
                  </a:moveTo>
                  <a:lnTo>
                    <a:pt x="33" y="0"/>
                  </a:lnTo>
                  <a:lnTo>
                    <a:pt x="48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9" name="Freeform 370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8718660" y="5212358"/>
              <a:ext cx="74503" cy="88923"/>
            </a:xfrm>
            <a:custGeom>
              <a:avLst/>
              <a:gdLst>
                <a:gd name="T0" fmla="*/ 0 w 47"/>
                <a:gd name="T1" fmla="*/ 0 h 57"/>
                <a:gd name="T2" fmla="*/ 14 w 47"/>
                <a:gd name="T3" fmla="*/ 0 h 57"/>
                <a:gd name="T4" fmla="*/ 47 w 47"/>
                <a:gd name="T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57">
                  <a:moveTo>
                    <a:pt x="0" y="0"/>
                  </a:moveTo>
                  <a:lnTo>
                    <a:pt x="14" y="0"/>
                  </a:lnTo>
                  <a:lnTo>
                    <a:pt x="47" y="5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0" name="Freeform 371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8584075" y="5181116"/>
              <a:ext cx="88923" cy="91325"/>
            </a:xfrm>
            <a:custGeom>
              <a:avLst/>
              <a:gdLst>
                <a:gd name="T0" fmla="*/ 16 w 24"/>
                <a:gd name="T1" fmla="*/ 13 h 24"/>
                <a:gd name="T2" fmla="*/ 19 w 24"/>
                <a:gd name="T3" fmla="*/ 7 h 24"/>
                <a:gd name="T4" fmla="*/ 12 w 24"/>
                <a:gd name="T5" fmla="*/ 0 h 24"/>
                <a:gd name="T6" fmla="*/ 5 w 24"/>
                <a:gd name="T7" fmla="*/ 7 h 24"/>
                <a:gd name="T8" fmla="*/ 8 w 24"/>
                <a:gd name="T9" fmla="*/ 13 h 24"/>
                <a:gd name="T10" fmla="*/ 0 w 24"/>
                <a:gd name="T11" fmla="*/ 24 h 24"/>
                <a:gd name="T12" fmla="*/ 24 w 24"/>
                <a:gd name="T13" fmla="*/ 24 h 24"/>
                <a:gd name="T14" fmla="*/ 16 w 24"/>
                <a:gd name="T15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4">
                  <a:moveTo>
                    <a:pt x="16" y="13"/>
                  </a:moveTo>
                  <a:cubicBezTo>
                    <a:pt x="18" y="11"/>
                    <a:pt x="19" y="9"/>
                    <a:pt x="19" y="7"/>
                  </a:cubicBezTo>
                  <a:cubicBezTo>
                    <a:pt x="19" y="3"/>
                    <a:pt x="16" y="0"/>
                    <a:pt x="12" y="0"/>
                  </a:cubicBezTo>
                  <a:cubicBezTo>
                    <a:pt x="8" y="0"/>
                    <a:pt x="5" y="3"/>
                    <a:pt x="5" y="7"/>
                  </a:cubicBezTo>
                  <a:cubicBezTo>
                    <a:pt x="5" y="9"/>
                    <a:pt x="6" y="11"/>
                    <a:pt x="8" y="13"/>
                  </a:cubicBezTo>
                  <a:cubicBezTo>
                    <a:pt x="3" y="14"/>
                    <a:pt x="0" y="17"/>
                    <a:pt x="0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17"/>
                    <a:pt x="21" y="14"/>
                    <a:pt x="16" y="13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/>
        </p:spPr>
        <p:txBody>
          <a:bodyPr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s-GT" sz="2399" dirty="0">
              <a:latin typeface="+mn-lt"/>
              <a:ea typeface="+mn-ea"/>
              <a:cs typeface="+mn-cs"/>
            </a:endParaRPr>
          </a:p>
        </p:txBody>
      </p:sp>
      <p:grpSp>
        <p:nvGrpSpPr>
          <p:cNvPr id="19464" name="Group 298"/>
          <p:cNvGrpSpPr>
            <a:grpSpLocks/>
          </p:cNvGrpSpPr>
          <p:nvPr/>
        </p:nvGrpSpPr>
        <p:grpSpPr bwMode="auto">
          <a:xfrm>
            <a:off x="9407525" y="333375"/>
            <a:ext cx="2576513" cy="319088"/>
            <a:chOff x="9062519" y="1142200"/>
            <a:chExt cx="2577703" cy="320154"/>
          </a:xfrm>
        </p:grpSpPr>
        <p:grpSp>
          <p:nvGrpSpPr>
            <p:cNvPr id="8" name="Group 283">
              <a:extLst>
                <a:ext uri="{FF2B5EF4-FFF2-40B4-BE49-F238E27FC236}"/>
              </a:extLst>
            </p:cNvPr>
            <p:cNvGrpSpPr/>
            <p:nvPr/>
          </p:nvGrpSpPr>
          <p:grpSpPr>
            <a:xfrm>
              <a:off x="9062519" y="1142200"/>
              <a:ext cx="266339" cy="320154"/>
              <a:chOff x="3024188" y="2184403"/>
              <a:chExt cx="4329112" cy="5203820"/>
            </a:xfrm>
            <a:solidFill>
              <a:schemeClr val="accent2"/>
            </a:solidFill>
          </p:grpSpPr>
          <p:sp>
            <p:nvSpPr>
              <p:cNvPr id="54" name="Freeform 55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3"/>
                <a:ext cx="4329112" cy="5203820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4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55" name="Freeform 56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106741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4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56" name="Freeform 57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813172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4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57" name="Freeform 58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4519603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4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58" name="Freeform 59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5227629"/>
                <a:ext cx="2476503" cy="29528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4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</p:grpSp>
        <p:sp>
          <p:nvSpPr>
            <p:cNvPr id="53" name="TextBox 28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9483401" y="1194763"/>
              <a:ext cx="2156821" cy="24529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G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Metas Físicas</a:t>
              </a:r>
            </a:p>
          </p:txBody>
        </p:sp>
      </p:grpSp>
      <p:grpSp>
        <p:nvGrpSpPr>
          <p:cNvPr id="19465" name="Group 298"/>
          <p:cNvGrpSpPr>
            <a:grpSpLocks/>
          </p:cNvGrpSpPr>
          <p:nvPr/>
        </p:nvGrpSpPr>
        <p:grpSpPr bwMode="auto">
          <a:xfrm>
            <a:off x="141288" y="5589588"/>
            <a:ext cx="2578100" cy="698500"/>
            <a:chOff x="9062519" y="1142200"/>
            <a:chExt cx="2577703" cy="698685"/>
          </a:xfrm>
        </p:grpSpPr>
        <p:grpSp>
          <p:nvGrpSpPr>
            <p:cNvPr id="10" name="Group 283">
              <a:extLst>
                <a:ext uri="{FF2B5EF4-FFF2-40B4-BE49-F238E27FC236}"/>
              </a:extLst>
            </p:cNvPr>
            <p:cNvGrpSpPr/>
            <p:nvPr/>
          </p:nvGrpSpPr>
          <p:grpSpPr>
            <a:xfrm>
              <a:off x="9062519" y="1142200"/>
              <a:ext cx="266339" cy="320154"/>
              <a:chOff x="3024188" y="2184403"/>
              <a:chExt cx="4329112" cy="5203820"/>
            </a:xfrm>
            <a:solidFill>
              <a:schemeClr val="accent2"/>
            </a:solidFill>
          </p:grpSpPr>
          <p:sp>
            <p:nvSpPr>
              <p:cNvPr id="67" name="Freeform 55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3"/>
                <a:ext cx="4329112" cy="5203820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68" name="Freeform 56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106741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69" name="Freeform 57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813172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70" name="Freeform 58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4519603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71" name="Freeform 59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5227629"/>
                <a:ext cx="2476503" cy="29528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</p:grpSp>
        <p:sp>
          <p:nvSpPr>
            <p:cNvPr id="65" name="TextBox 28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9483141" y="1194601"/>
              <a:ext cx="2157081" cy="64628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just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G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El Aumento entre escenarios 2019 se destina a cobertura o calidad?</a:t>
              </a:r>
            </a:p>
          </p:txBody>
        </p:sp>
      </p:grpSp>
      <p:sp>
        <p:nvSpPr>
          <p:cNvPr id="72" name="71 Rectángulo redondeado"/>
          <p:cNvSpPr/>
          <p:nvPr/>
        </p:nvSpPr>
        <p:spPr>
          <a:xfrm>
            <a:off x="2998067" y="5675719"/>
            <a:ext cx="9190757" cy="11822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GT" sz="2300" dirty="0"/>
              <a:t>El aumento en el presupuesto de los Programas Sociales será destinado para ampliar la cobertura a nivel nacional, vinculados a resultados estratégicos, ampliación de cobertura en proyectos de infraestructura.</a:t>
            </a:r>
          </a:p>
        </p:txBody>
      </p:sp>
      <p:sp>
        <p:nvSpPr>
          <p:cNvPr id="3" name="2 Flecha doblada"/>
          <p:cNvSpPr/>
          <p:nvPr/>
        </p:nvSpPr>
        <p:spPr>
          <a:xfrm flipV="1">
            <a:off x="2349996" y="6375672"/>
            <a:ext cx="288925" cy="2936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s-GT" sz="2399" dirty="0">
              <a:solidFill>
                <a:schemeClr val="tx1"/>
              </a:solidFill>
            </a:endParaRPr>
          </a:p>
        </p:txBody>
      </p:sp>
      <p:graphicFrame>
        <p:nvGraphicFramePr>
          <p:cNvPr id="74" name="1 Gráfico"/>
          <p:cNvGraphicFramePr/>
          <p:nvPr>
            <p:extLst>
              <p:ext uri="{D42A27DB-BD31-4B8C-83A1-F6EECF244321}">
                <p14:modId xmlns:p14="http://schemas.microsoft.com/office/powerpoint/2010/main" val="3139539734"/>
              </p:ext>
            </p:extLst>
          </p:nvPr>
        </p:nvGraphicFramePr>
        <p:xfrm>
          <a:off x="8830716" y="548680"/>
          <a:ext cx="3358109" cy="169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1" name="3 Gráfico"/>
          <p:cNvGraphicFramePr/>
          <p:nvPr/>
        </p:nvGraphicFramePr>
        <p:xfrm>
          <a:off x="8902724" y="2132856"/>
          <a:ext cx="3286101" cy="169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2" name="4 Gráfico"/>
          <p:cNvGraphicFramePr/>
          <p:nvPr/>
        </p:nvGraphicFramePr>
        <p:xfrm>
          <a:off x="8902724" y="3717032"/>
          <a:ext cx="3286101" cy="169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0" name="Imagen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2" y="43116"/>
            <a:ext cx="1991930" cy="1049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/>
            </a:extLst>
          </p:cNvPr>
          <p:cNvSpPr/>
          <p:nvPr/>
        </p:nvSpPr>
        <p:spPr>
          <a:xfrm>
            <a:off x="1341884" y="5211763"/>
            <a:ext cx="6859633" cy="1622086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99" u="sng"/>
          </a:p>
        </p:txBody>
      </p:sp>
      <p:grpSp>
        <p:nvGrpSpPr>
          <p:cNvPr id="20484" name="Group 14"/>
          <p:cNvGrpSpPr>
            <a:grpSpLocks/>
          </p:cNvGrpSpPr>
          <p:nvPr/>
        </p:nvGrpSpPr>
        <p:grpSpPr bwMode="auto">
          <a:xfrm>
            <a:off x="1460670" y="5291138"/>
            <a:ext cx="6355874" cy="2417781"/>
            <a:chOff x="450703" y="2284531"/>
            <a:chExt cx="4432156" cy="2188877"/>
          </a:xfrm>
        </p:grpSpPr>
        <p:grpSp>
          <p:nvGrpSpPr>
            <p:cNvPr id="20517" name="Group 11"/>
            <p:cNvGrpSpPr>
              <a:grpSpLocks/>
            </p:cNvGrpSpPr>
            <p:nvPr/>
          </p:nvGrpSpPr>
          <p:grpSpPr bwMode="auto">
            <a:xfrm>
              <a:off x="450703" y="2284531"/>
              <a:ext cx="2079477" cy="1411449"/>
              <a:chOff x="450703" y="1987869"/>
              <a:chExt cx="2079477" cy="1411449"/>
            </a:xfrm>
          </p:grpSpPr>
          <p:sp>
            <p:nvSpPr>
              <p:cNvPr id="81" name="TextBox 80"/>
              <p:cNvSpPr txBox="1"/>
              <p:nvPr/>
            </p:nvSpPr>
            <p:spPr bwMode="auto">
              <a:xfrm>
                <a:off x="450703" y="2368359"/>
                <a:ext cx="2079477" cy="103095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just" defTabSz="12189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GT" sz="1200" u="sng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Bienestar para la gente y Guatemala Urbana y Rural </a:t>
                </a:r>
              </a:p>
              <a:p>
                <a:pPr defTabSz="12189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  <a:p>
                <a:pPr algn="just" defTabSz="12189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GT" sz="1200" b="1" u="sng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ODS2: </a:t>
                </a:r>
                <a:r>
                  <a:rPr lang="es-GT" sz="1200" u="sng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poner fin al hambre lograr la seguridad alimentaria y mejora de la nutrición.</a:t>
                </a:r>
                <a:endParaRPr lang="es-GT" sz="12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481457" y="1987869"/>
                <a:ext cx="1912099" cy="400465"/>
              </a:xfrm>
              <a:custGeom>
                <a:avLst/>
                <a:gdLst>
                  <a:gd name="connsiteX0" fmla="*/ 0 w 2980403"/>
                  <a:gd name="connsiteY0" fmla="*/ 207160 h 567531"/>
                  <a:gd name="connsiteX1" fmla="*/ 0 w 2980403"/>
                  <a:gd name="connsiteY1" fmla="*/ 207161 h 567531"/>
                  <a:gd name="connsiteX2" fmla="*/ 0 w 2980403"/>
                  <a:gd name="connsiteY2" fmla="*/ 207161 h 567531"/>
                  <a:gd name="connsiteX3" fmla="*/ 207161 w 2980403"/>
                  <a:gd name="connsiteY3" fmla="*/ 0 h 567531"/>
                  <a:gd name="connsiteX4" fmla="*/ 2773242 w 2980403"/>
                  <a:gd name="connsiteY4" fmla="*/ 0 h 567531"/>
                  <a:gd name="connsiteX5" fmla="*/ 2980403 w 2980403"/>
                  <a:gd name="connsiteY5" fmla="*/ 207161 h 567531"/>
                  <a:gd name="connsiteX6" fmla="*/ 2980402 w 2980403"/>
                  <a:gd name="connsiteY6" fmla="*/ 207161 h 567531"/>
                  <a:gd name="connsiteX7" fmla="*/ 2773241 w 2980403"/>
                  <a:gd name="connsiteY7" fmla="*/ 414322 h 567531"/>
                  <a:gd name="connsiteX8" fmla="*/ 1673312 w 2980403"/>
                  <a:gd name="connsiteY8" fmla="*/ 414322 h 567531"/>
                  <a:gd name="connsiteX9" fmla="*/ 1490202 w 2980403"/>
                  <a:gd name="connsiteY9" fmla="*/ 567531 h 567531"/>
                  <a:gd name="connsiteX10" fmla="*/ 1307091 w 2980403"/>
                  <a:gd name="connsiteY10" fmla="*/ 414322 h 567531"/>
                  <a:gd name="connsiteX11" fmla="*/ 207161 w 2980403"/>
                  <a:gd name="connsiteY11" fmla="*/ 414321 h 567531"/>
                  <a:gd name="connsiteX12" fmla="*/ 16280 w 2980403"/>
                  <a:gd name="connsiteY12" fmla="*/ 287797 h 567531"/>
                  <a:gd name="connsiteX13" fmla="*/ 0 w 2980403"/>
                  <a:gd name="connsiteY13" fmla="*/ 207161 h 567531"/>
                  <a:gd name="connsiteX14" fmla="*/ 16280 w 2980403"/>
                  <a:gd name="connsiteY14" fmla="*/ 126525 h 567531"/>
                  <a:gd name="connsiteX15" fmla="*/ 207161 w 2980403"/>
                  <a:gd name="connsiteY15" fmla="*/ 0 h 56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80403" h="567531">
                    <a:moveTo>
                      <a:pt x="0" y="207160"/>
                    </a:moveTo>
                    <a:lnTo>
                      <a:pt x="0" y="207161"/>
                    </a:lnTo>
                    <a:lnTo>
                      <a:pt x="0" y="207161"/>
                    </a:lnTo>
                    <a:close/>
                    <a:moveTo>
                      <a:pt x="207161" y="0"/>
                    </a:moveTo>
                    <a:lnTo>
                      <a:pt x="2773242" y="0"/>
                    </a:lnTo>
                    <a:cubicBezTo>
                      <a:pt x="2887654" y="0"/>
                      <a:pt x="2980403" y="92749"/>
                      <a:pt x="2980403" y="207161"/>
                    </a:cubicBezTo>
                    <a:lnTo>
                      <a:pt x="2980402" y="207161"/>
                    </a:lnTo>
                    <a:cubicBezTo>
                      <a:pt x="2980402" y="321573"/>
                      <a:pt x="2887653" y="414322"/>
                      <a:pt x="2773241" y="414322"/>
                    </a:cubicBezTo>
                    <a:lnTo>
                      <a:pt x="1673312" y="414322"/>
                    </a:lnTo>
                    <a:lnTo>
                      <a:pt x="1490202" y="567531"/>
                    </a:lnTo>
                    <a:lnTo>
                      <a:pt x="1307091" y="414322"/>
                    </a:lnTo>
                    <a:lnTo>
                      <a:pt x="207161" y="414321"/>
                    </a:lnTo>
                    <a:cubicBezTo>
                      <a:pt x="121352" y="414321"/>
                      <a:pt x="47728" y="362150"/>
                      <a:pt x="16280" y="287797"/>
                    </a:cubicBezTo>
                    <a:lnTo>
                      <a:pt x="0" y="207161"/>
                    </a:lnTo>
                    <a:lnTo>
                      <a:pt x="16280" y="126525"/>
                    </a:lnTo>
                    <a:cubicBezTo>
                      <a:pt x="47728" y="52171"/>
                      <a:pt x="121352" y="0"/>
                      <a:pt x="20716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20000"/>
                  </a:prstClr>
                </a:innerShdw>
              </a:effectLst>
              <a:extLst/>
            </p:spPr>
            <p:txBody>
              <a:bodyPr lIns="252000" bIns="180000" anchor="ctr"/>
              <a:lstStyle/>
              <a:p>
                <a:pPr algn="ctr" defTabSz="12189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GT" sz="1200" b="1" u="sng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Eje Estratégico K’ATUN 2032</a:t>
                </a:r>
                <a:endParaRPr lang="es-GT" sz="1200" b="1" u="sng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</p:grpSp>
        <p:sp>
          <p:nvSpPr>
            <p:cNvPr id="44" name="Freeform: Shape 43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2662011" y="2285406"/>
              <a:ext cx="2220848" cy="521526"/>
            </a:xfrm>
            <a:custGeom>
              <a:avLst/>
              <a:gdLst>
                <a:gd name="connsiteX0" fmla="*/ 0 w 2980403"/>
                <a:gd name="connsiteY0" fmla="*/ 207160 h 567531"/>
                <a:gd name="connsiteX1" fmla="*/ 0 w 2980403"/>
                <a:gd name="connsiteY1" fmla="*/ 207161 h 567531"/>
                <a:gd name="connsiteX2" fmla="*/ 0 w 2980403"/>
                <a:gd name="connsiteY2" fmla="*/ 207161 h 567531"/>
                <a:gd name="connsiteX3" fmla="*/ 207161 w 2980403"/>
                <a:gd name="connsiteY3" fmla="*/ 0 h 567531"/>
                <a:gd name="connsiteX4" fmla="*/ 2773242 w 2980403"/>
                <a:gd name="connsiteY4" fmla="*/ 0 h 567531"/>
                <a:gd name="connsiteX5" fmla="*/ 2980403 w 2980403"/>
                <a:gd name="connsiteY5" fmla="*/ 207161 h 567531"/>
                <a:gd name="connsiteX6" fmla="*/ 2980402 w 2980403"/>
                <a:gd name="connsiteY6" fmla="*/ 207161 h 567531"/>
                <a:gd name="connsiteX7" fmla="*/ 2773241 w 2980403"/>
                <a:gd name="connsiteY7" fmla="*/ 414322 h 567531"/>
                <a:gd name="connsiteX8" fmla="*/ 1673312 w 2980403"/>
                <a:gd name="connsiteY8" fmla="*/ 414322 h 567531"/>
                <a:gd name="connsiteX9" fmla="*/ 1490202 w 2980403"/>
                <a:gd name="connsiteY9" fmla="*/ 567531 h 567531"/>
                <a:gd name="connsiteX10" fmla="*/ 1307091 w 2980403"/>
                <a:gd name="connsiteY10" fmla="*/ 414322 h 567531"/>
                <a:gd name="connsiteX11" fmla="*/ 207161 w 2980403"/>
                <a:gd name="connsiteY11" fmla="*/ 414321 h 567531"/>
                <a:gd name="connsiteX12" fmla="*/ 16280 w 2980403"/>
                <a:gd name="connsiteY12" fmla="*/ 287797 h 567531"/>
                <a:gd name="connsiteX13" fmla="*/ 0 w 2980403"/>
                <a:gd name="connsiteY13" fmla="*/ 207161 h 567531"/>
                <a:gd name="connsiteX14" fmla="*/ 16280 w 2980403"/>
                <a:gd name="connsiteY14" fmla="*/ 126525 h 567531"/>
                <a:gd name="connsiteX15" fmla="*/ 207161 w 2980403"/>
                <a:gd name="connsiteY15" fmla="*/ 0 h 56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0403" h="567531">
                  <a:moveTo>
                    <a:pt x="0" y="207160"/>
                  </a:moveTo>
                  <a:lnTo>
                    <a:pt x="0" y="207161"/>
                  </a:lnTo>
                  <a:lnTo>
                    <a:pt x="0" y="207161"/>
                  </a:lnTo>
                  <a:close/>
                  <a:moveTo>
                    <a:pt x="207161" y="0"/>
                  </a:moveTo>
                  <a:lnTo>
                    <a:pt x="2773242" y="0"/>
                  </a:lnTo>
                  <a:cubicBezTo>
                    <a:pt x="2887654" y="0"/>
                    <a:pt x="2980403" y="92749"/>
                    <a:pt x="2980403" y="207161"/>
                  </a:cubicBezTo>
                  <a:lnTo>
                    <a:pt x="2980402" y="207161"/>
                  </a:lnTo>
                  <a:cubicBezTo>
                    <a:pt x="2980402" y="321573"/>
                    <a:pt x="2887653" y="414322"/>
                    <a:pt x="2773241" y="414322"/>
                  </a:cubicBezTo>
                  <a:lnTo>
                    <a:pt x="1673312" y="414322"/>
                  </a:lnTo>
                  <a:lnTo>
                    <a:pt x="1490202" y="567531"/>
                  </a:lnTo>
                  <a:lnTo>
                    <a:pt x="1307091" y="414322"/>
                  </a:lnTo>
                  <a:lnTo>
                    <a:pt x="207161" y="414321"/>
                  </a:lnTo>
                  <a:cubicBezTo>
                    <a:pt x="121352" y="414321"/>
                    <a:pt x="47728" y="362150"/>
                    <a:pt x="16280" y="287797"/>
                  </a:cubicBezTo>
                  <a:lnTo>
                    <a:pt x="0" y="207161"/>
                  </a:lnTo>
                  <a:lnTo>
                    <a:pt x="16280" y="126525"/>
                  </a:lnTo>
                  <a:cubicBezTo>
                    <a:pt x="47728" y="52171"/>
                    <a:pt x="121352" y="0"/>
                    <a:pt x="207161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  <a:extLst/>
          </p:spPr>
          <p:txBody>
            <a:bodyPr lIns="252000" bIns="180000" anchor="ctr"/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GT" sz="1200" b="1" u="sng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Prioridades Presidenciales y Meta Estratégica de Desarrollo</a:t>
              </a:r>
              <a:endParaRPr lang="es-GT" sz="1200" b="1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74" name="Freeform 67">
              <a:extLst>
                <a:ext uri="{FF2B5EF4-FFF2-40B4-BE49-F238E27FC236}"/>
              </a:extLst>
            </p:cNvPr>
            <p:cNvSpPr>
              <a:spLocks noEditPoints="1"/>
            </p:cNvSpPr>
            <p:nvPr/>
          </p:nvSpPr>
          <p:spPr bwMode="auto">
            <a:xfrm>
              <a:off x="2487568" y="4318190"/>
              <a:ext cx="156687" cy="155218"/>
            </a:xfrm>
            <a:custGeom>
              <a:avLst/>
              <a:gdLst>
                <a:gd name="T0" fmla="*/ 76 w 96"/>
                <a:gd name="T1" fmla="*/ 13 h 96"/>
                <a:gd name="T2" fmla="*/ 61 w 96"/>
                <a:gd name="T3" fmla="*/ 15 h 96"/>
                <a:gd name="T4" fmla="*/ 60 w 96"/>
                <a:gd name="T5" fmla="*/ 17 h 96"/>
                <a:gd name="T6" fmla="*/ 44 w 96"/>
                <a:gd name="T7" fmla="*/ 32 h 96"/>
                <a:gd name="T8" fmla="*/ 42 w 96"/>
                <a:gd name="T9" fmla="*/ 0 h 96"/>
                <a:gd name="T10" fmla="*/ 16 w 96"/>
                <a:gd name="T11" fmla="*/ 2 h 96"/>
                <a:gd name="T12" fmla="*/ 2 w 96"/>
                <a:gd name="T13" fmla="*/ 12 h 96"/>
                <a:gd name="T14" fmla="*/ 0 w 96"/>
                <a:gd name="T15" fmla="*/ 94 h 96"/>
                <a:gd name="T16" fmla="*/ 18 w 96"/>
                <a:gd name="T17" fmla="*/ 96 h 96"/>
                <a:gd name="T18" fmla="*/ 66 w 96"/>
                <a:gd name="T19" fmla="*/ 96 h 96"/>
                <a:gd name="T20" fmla="*/ 68 w 96"/>
                <a:gd name="T21" fmla="*/ 48 h 96"/>
                <a:gd name="T22" fmla="*/ 82 w 96"/>
                <a:gd name="T23" fmla="*/ 96 h 96"/>
                <a:gd name="T24" fmla="*/ 94 w 96"/>
                <a:gd name="T25" fmla="*/ 93 h 96"/>
                <a:gd name="T26" fmla="*/ 12 w 96"/>
                <a:gd name="T27" fmla="*/ 82 h 96"/>
                <a:gd name="T28" fmla="*/ 8 w 96"/>
                <a:gd name="T29" fmla="*/ 82 h 96"/>
                <a:gd name="T30" fmla="*/ 10 w 96"/>
                <a:gd name="T31" fmla="*/ 24 h 96"/>
                <a:gd name="T32" fmla="*/ 12 w 96"/>
                <a:gd name="T33" fmla="*/ 82 h 96"/>
                <a:gd name="T34" fmla="*/ 30 w 96"/>
                <a:gd name="T35" fmla="*/ 8 h 96"/>
                <a:gd name="T36" fmla="*/ 32 w 96"/>
                <a:gd name="T37" fmla="*/ 62 h 96"/>
                <a:gd name="T38" fmla="*/ 28 w 96"/>
                <a:gd name="T39" fmla="*/ 62 h 96"/>
                <a:gd name="T40" fmla="*/ 36 w 96"/>
                <a:gd name="T41" fmla="*/ 86 h 96"/>
                <a:gd name="T42" fmla="*/ 26 w 96"/>
                <a:gd name="T43" fmla="*/ 88 h 96"/>
                <a:gd name="T44" fmla="*/ 24 w 96"/>
                <a:gd name="T45" fmla="*/ 70 h 96"/>
                <a:gd name="T46" fmla="*/ 34 w 96"/>
                <a:gd name="T47" fmla="*/ 68 h 96"/>
                <a:gd name="T48" fmla="*/ 36 w 96"/>
                <a:gd name="T49" fmla="*/ 86 h 96"/>
                <a:gd name="T50" fmla="*/ 54 w 96"/>
                <a:gd name="T51" fmla="*/ 40 h 96"/>
                <a:gd name="T52" fmla="*/ 56 w 96"/>
                <a:gd name="T53" fmla="*/ 78 h 96"/>
                <a:gd name="T54" fmla="*/ 52 w 96"/>
                <a:gd name="T55" fmla="*/ 78 h 96"/>
                <a:gd name="T56" fmla="*/ 58 w 96"/>
                <a:gd name="T57" fmla="*/ 88 h 96"/>
                <a:gd name="T58" fmla="*/ 48 w 96"/>
                <a:gd name="T59" fmla="*/ 86 h 96"/>
                <a:gd name="T60" fmla="*/ 58 w 96"/>
                <a:gd name="T61" fmla="*/ 84 h 96"/>
                <a:gd name="T62" fmla="*/ 58 w 96"/>
                <a:gd name="T6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6">
                  <a:moveTo>
                    <a:pt x="96" y="90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5" y="12"/>
                    <a:pt x="74" y="11"/>
                    <a:pt x="73" y="12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0" y="16"/>
                  </a:cubicBezTo>
                  <a:cubicBezTo>
                    <a:pt x="60" y="16"/>
                    <a:pt x="60" y="17"/>
                    <a:pt x="60" y="1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7" y="96"/>
                    <a:pt x="68" y="95"/>
                    <a:pt x="68" y="94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95"/>
                    <a:pt x="81" y="96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5" y="93"/>
                    <a:pt x="96" y="92"/>
                    <a:pt x="96" y="90"/>
                  </a:cubicBezTo>
                  <a:close/>
                  <a:moveTo>
                    <a:pt x="12" y="82"/>
                  </a:moveTo>
                  <a:cubicBezTo>
                    <a:pt x="12" y="83"/>
                    <a:pt x="11" y="84"/>
                    <a:pt x="10" y="84"/>
                  </a:cubicBezTo>
                  <a:cubicBezTo>
                    <a:pt x="9" y="84"/>
                    <a:pt x="8" y="83"/>
                    <a:pt x="8" y="8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5"/>
                    <a:pt x="9" y="24"/>
                    <a:pt x="10" y="24"/>
                  </a:cubicBezTo>
                  <a:cubicBezTo>
                    <a:pt x="11" y="24"/>
                    <a:pt x="12" y="25"/>
                    <a:pt x="12" y="26"/>
                  </a:cubicBezTo>
                  <a:lnTo>
                    <a:pt x="12" y="82"/>
                  </a:lnTo>
                  <a:close/>
                  <a:moveTo>
                    <a:pt x="28" y="10"/>
                  </a:moveTo>
                  <a:cubicBezTo>
                    <a:pt x="28" y="9"/>
                    <a:pt x="29" y="8"/>
                    <a:pt x="30" y="8"/>
                  </a:cubicBezTo>
                  <a:cubicBezTo>
                    <a:pt x="31" y="8"/>
                    <a:pt x="32" y="9"/>
                    <a:pt x="32" y="10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2" y="63"/>
                    <a:pt x="31" y="64"/>
                    <a:pt x="30" y="64"/>
                  </a:cubicBezTo>
                  <a:cubicBezTo>
                    <a:pt x="29" y="64"/>
                    <a:pt x="28" y="63"/>
                    <a:pt x="28" y="62"/>
                  </a:cubicBezTo>
                  <a:lnTo>
                    <a:pt x="28" y="10"/>
                  </a:lnTo>
                  <a:close/>
                  <a:moveTo>
                    <a:pt x="36" y="86"/>
                  </a:moveTo>
                  <a:cubicBezTo>
                    <a:pt x="36" y="87"/>
                    <a:pt x="35" y="88"/>
                    <a:pt x="34" y="88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5" y="88"/>
                    <a:pt x="24" y="87"/>
                    <a:pt x="24" y="8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69"/>
                    <a:pt x="25" y="68"/>
                    <a:pt x="26" y="68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5" y="68"/>
                    <a:pt x="36" y="69"/>
                    <a:pt x="36" y="70"/>
                  </a:cubicBezTo>
                  <a:lnTo>
                    <a:pt x="36" y="86"/>
                  </a:lnTo>
                  <a:close/>
                  <a:moveTo>
                    <a:pt x="52" y="42"/>
                  </a:moveTo>
                  <a:cubicBezTo>
                    <a:pt x="52" y="41"/>
                    <a:pt x="53" y="40"/>
                    <a:pt x="54" y="40"/>
                  </a:cubicBezTo>
                  <a:cubicBezTo>
                    <a:pt x="55" y="40"/>
                    <a:pt x="56" y="41"/>
                    <a:pt x="56" y="42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9"/>
                    <a:pt x="55" y="80"/>
                    <a:pt x="54" y="80"/>
                  </a:cubicBezTo>
                  <a:cubicBezTo>
                    <a:pt x="53" y="80"/>
                    <a:pt x="52" y="79"/>
                    <a:pt x="52" y="78"/>
                  </a:cubicBezTo>
                  <a:lnTo>
                    <a:pt x="52" y="42"/>
                  </a:lnTo>
                  <a:close/>
                  <a:moveTo>
                    <a:pt x="58" y="88"/>
                  </a:moveTo>
                  <a:cubicBezTo>
                    <a:pt x="50" y="88"/>
                    <a:pt x="50" y="88"/>
                    <a:pt x="50" y="88"/>
                  </a:cubicBezTo>
                  <a:cubicBezTo>
                    <a:pt x="49" y="88"/>
                    <a:pt x="48" y="87"/>
                    <a:pt x="48" y="86"/>
                  </a:cubicBezTo>
                  <a:cubicBezTo>
                    <a:pt x="48" y="85"/>
                    <a:pt x="49" y="84"/>
                    <a:pt x="50" y="84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9" y="84"/>
                    <a:pt x="60" y="85"/>
                    <a:pt x="60" y="86"/>
                  </a:cubicBezTo>
                  <a:cubicBezTo>
                    <a:pt x="60" y="87"/>
                    <a:pt x="59" y="88"/>
                    <a:pt x="58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399" u="sng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5" name="TextBox 81"/>
          <p:cNvSpPr txBox="1"/>
          <p:nvPr/>
        </p:nvSpPr>
        <p:spPr>
          <a:xfrm>
            <a:off x="4915935" y="5981677"/>
            <a:ext cx="2902587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12189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GT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-Reducción Desnutrición Crónica</a:t>
            </a:r>
          </a:p>
          <a:p>
            <a:pPr algn="just" defTabSz="12189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-</a:t>
            </a:r>
            <a:r>
              <a:rPr lang="es-GT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Seguridad Alimentaria </a:t>
            </a:r>
          </a:p>
          <a:p>
            <a:pPr algn="just" defTabSz="12189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GT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-Retención Escolar</a:t>
            </a:r>
          </a:p>
          <a:p>
            <a:pPr marL="171450" indent="-171450" algn="just" defTabSz="1218987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n-US" sz="1200" u="sng" dirty="0">
              <a:solidFill>
                <a:schemeClr val="tx1">
                  <a:lumMod val="75000"/>
                  <a:lumOff val="2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pSp>
        <p:nvGrpSpPr>
          <p:cNvPr id="20490" name="4 Grupo"/>
          <p:cNvGrpSpPr>
            <a:grpSpLocks/>
          </p:cNvGrpSpPr>
          <p:nvPr/>
        </p:nvGrpSpPr>
        <p:grpSpPr bwMode="auto">
          <a:xfrm>
            <a:off x="9550400" y="1055688"/>
            <a:ext cx="2305050" cy="1077912"/>
            <a:chOff x="9957480" y="5044187"/>
            <a:chExt cx="2046857" cy="645184"/>
          </a:xfrm>
        </p:grpSpPr>
        <p:grpSp>
          <p:nvGrpSpPr>
            <p:cNvPr id="20508" name="Group 3"/>
            <p:cNvGrpSpPr>
              <a:grpSpLocks/>
            </p:cNvGrpSpPr>
            <p:nvPr/>
          </p:nvGrpSpPr>
          <p:grpSpPr bwMode="auto">
            <a:xfrm>
              <a:off x="9957480" y="5044187"/>
              <a:ext cx="531730" cy="531730"/>
              <a:chOff x="1060566" y="1943691"/>
              <a:chExt cx="531730" cy="531730"/>
            </a:xfrm>
          </p:grpSpPr>
          <p:sp>
            <p:nvSpPr>
              <p:cNvPr id="154" name="Oval 193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060566" y="1943691"/>
                <a:ext cx="531450" cy="532111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2399"/>
              </a:p>
            </p:txBody>
          </p:sp>
          <p:grpSp>
            <p:nvGrpSpPr>
              <p:cNvPr id="14" name="Group 194">
                <a:extLst>
                  <a:ext uri="{FF2B5EF4-FFF2-40B4-BE49-F238E27FC236}"/>
                </a:extLst>
              </p:cNvPr>
              <p:cNvGrpSpPr/>
              <p:nvPr/>
            </p:nvGrpSpPr>
            <p:grpSpPr>
              <a:xfrm>
                <a:off x="1211844" y="2078944"/>
                <a:ext cx="279100" cy="261224"/>
                <a:chOff x="765175" y="1228726"/>
                <a:chExt cx="5205413" cy="4872038"/>
              </a:xfrm>
              <a:solidFill>
                <a:schemeClr val="bg1"/>
              </a:solidFill>
            </p:grpSpPr>
            <p:sp>
              <p:nvSpPr>
                <p:cNvPr id="156" name="Freeform 6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3304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sz="2399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Freeform 7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8511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sz="2399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Freeform 8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4935538"/>
                  <a:ext cx="1422400" cy="303213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sz="2399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Freeform 9">
                  <a:extLst>
                    <a:ext uri="{FF2B5EF4-FFF2-40B4-BE49-F238E27FC236}"/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175" y="1228726"/>
                  <a:ext cx="5205413" cy="4872038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sz="2399"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61" name="TextBox 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10567872" y="5135406"/>
              <a:ext cx="1436465" cy="553965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GT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rPr>
                <a:t>Cobertura a Nivel Nacional</a:t>
              </a:r>
            </a:p>
          </p:txBody>
        </p:sp>
      </p:grpSp>
      <p:sp>
        <p:nvSpPr>
          <p:cNvPr id="113" name="Freeform 67">
            <a:extLst>
              <a:ext uri="{FF2B5EF4-FFF2-40B4-BE49-F238E27FC236}"/>
            </a:extLst>
          </p:cNvPr>
          <p:cNvSpPr>
            <a:spLocks noEditPoints="1"/>
          </p:cNvSpPr>
          <p:nvPr/>
        </p:nvSpPr>
        <p:spPr bwMode="auto">
          <a:xfrm>
            <a:off x="2724150" y="3883025"/>
            <a:ext cx="157163" cy="155575"/>
          </a:xfrm>
          <a:custGeom>
            <a:avLst/>
            <a:gdLst>
              <a:gd name="T0" fmla="*/ 76 w 96"/>
              <a:gd name="T1" fmla="*/ 13 h 96"/>
              <a:gd name="T2" fmla="*/ 61 w 96"/>
              <a:gd name="T3" fmla="*/ 15 h 96"/>
              <a:gd name="T4" fmla="*/ 60 w 96"/>
              <a:gd name="T5" fmla="*/ 17 h 96"/>
              <a:gd name="T6" fmla="*/ 44 w 96"/>
              <a:gd name="T7" fmla="*/ 32 h 96"/>
              <a:gd name="T8" fmla="*/ 42 w 96"/>
              <a:gd name="T9" fmla="*/ 0 h 96"/>
              <a:gd name="T10" fmla="*/ 16 w 96"/>
              <a:gd name="T11" fmla="*/ 2 h 96"/>
              <a:gd name="T12" fmla="*/ 2 w 96"/>
              <a:gd name="T13" fmla="*/ 12 h 96"/>
              <a:gd name="T14" fmla="*/ 0 w 96"/>
              <a:gd name="T15" fmla="*/ 94 h 96"/>
              <a:gd name="T16" fmla="*/ 18 w 96"/>
              <a:gd name="T17" fmla="*/ 96 h 96"/>
              <a:gd name="T18" fmla="*/ 66 w 96"/>
              <a:gd name="T19" fmla="*/ 96 h 96"/>
              <a:gd name="T20" fmla="*/ 68 w 96"/>
              <a:gd name="T21" fmla="*/ 48 h 96"/>
              <a:gd name="T22" fmla="*/ 82 w 96"/>
              <a:gd name="T23" fmla="*/ 96 h 96"/>
              <a:gd name="T24" fmla="*/ 94 w 96"/>
              <a:gd name="T25" fmla="*/ 93 h 96"/>
              <a:gd name="T26" fmla="*/ 12 w 96"/>
              <a:gd name="T27" fmla="*/ 82 h 96"/>
              <a:gd name="T28" fmla="*/ 8 w 96"/>
              <a:gd name="T29" fmla="*/ 82 h 96"/>
              <a:gd name="T30" fmla="*/ 10 w 96"/>
              <a:gd name="T31" fmla="*/ 24 h 96"/>
              <a:gd name="T32" fmla="*/ 12 w 96"/>
              <a:gd name="T33" fmla="*/ 82 h 96"/>
              <a:gd name="T34" fmla="*/ 30 w 96"/>
              <a:gd name="T35" fmla="*/ 8 h 96"/>
              <a:gd name="T36" fmla="*/ 32 w 96"/>
              <a:gd name="T37" fmla="*/ 62 h 96"/>
              <a:gd name="T38" fmla="*/ 28 w 96"/>
              <a:gd name="T39" fmla="*/ 62 h 96"/>
              <a:gd name="T40" fmla="*/ 36 w 96"/>
              <a:gd name="T41" fmla="*/ 86 h 96"/>
              <a:gd name="T42" fmla="*/ 26 w 96"/>
              <a:gd name="T43" fmla="*/ 88 h 96"/>
              <a:gd name="T44" fmla="*/ 24 w 96"/>
              <a:gd name="T45" fmla="*/ 70 h 96"/>
              <a:gd name="T46" fmla="*/ 34 w 96"/>
              <a:gd name="T47" fmla="*/ 68 h 96"/>
              <a:gd name="T48" fmla="*/ 36 w 96"/>
              <a:gd name="T49" fmla="*/ 86 h 96"/>
              <a:gd name="T50" fmla="*/ 54 w 96"/>
              <a:gd name="T51" fmla="*/ 40 h 96"/>
              <a:gd name="T52" fmla="*/ 56 w 96"/>
              <a:gd name="T53" fmla="*/ 78 h 96"/>
              <a:gd name="T54" fmla="*/ 52 w 96"/>
              <a:gd name="T55" fmla="*/ 78 h 96"/>
              <a:gd name="T56" fmla="*/ 58 w 96"/>
              <a:gd name="T57" fmla="*/ 88 h 96"/>
              <a:gd name="T58" fmla="*/ 48 w 96"/>
              <a:gd name="T59" fmla="*/ 86 h 96"/>
              <a:gd name="T60" fmla="*/ 58 w 96"/>
              <a:gd name="T61" fmla="*/ 84 h 96"/>
              <a:gd name="T62" fmla="*/ 58 w 96"/>
              <a:gd name="T63" fmla="*/ 8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" h="96">
                <a:moveTo>
                  <a:pt x="96" y="90"/>
                </a:moveTo>
                <a:cubicBezTo>
                  <a:pt x="76" y="13"/>
                  <a:pt x="76" y="13"/>
                  <a:pt x="76" y="13"/>
                </a:cubicBezTo>
                <a:cubicBezTo>
                  <a:pt x="75" y="12"/>
                  <a:pt x="74" y="11"/>
                  <a:pt x="73" y="12"/>
                </a:cubicBezTo>
                <a:cubicBezTo>
                  <a:pt x="61" y="15"/>
                  <a:pt x="61" y="15"/>
                  <a:pt x="61" y="15"/>
                </a:cubicBezTo>
                <a:cubicBezTo>
                  <a:pt x="61" y="15"/>
                  <a:pt x="61" y="15"/>
                  <a:pt x="60" y="16"/>
                </a:cubicBezTo>
                <a:cubicBezTo>
                  <a:pt x="60" y="16"/>
                  <a:pt x="60" y="17"/>
                  <a:pt x="60" y="17"/>
                </a:cubicBezTo>
                <a:cubicBezTo>
                  <a:pt x="64" y="32"/>
                  <a:pt x="64" y="32"/>
                  <a:pt x="6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1"/>
                  <a:pt x="43" y="0"/>
                  <a:pt x="4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7" y="0"/>
                  <a:pt x="16" y="1"/>
                  <a:pt x="16" y="2"/>
                </a:cubicBezTo>
                <a:cubicBezTo>
                  <a:pt x="16" y="12"/>
                  <a:pt x="16" y="12"/>
                  <a:pt x="16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0" y="13"/>
                  <a:pt x="0" y="1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66" y="96"/>
                  <a:pt x="66" y="96"/>
                  <a:pt x="66" y="96"/>
                </a:cubicBezTo>
                <a:cubicBezTo>
                  <a:pt x="67" y="96"/>
                  <a:pt x="68" y="95"/>
                  <a:pt x="68" y="94"/>
                </a:cubicBezTo>
                <a:cubicBezTo>
                  <a:pt x="68" y="48"/>
                  <a:pt x="68" y="48"/>
                  <a:pt x="68" y="48"/>
                </a:cubicBezTo>
                <a:cubicBezTo>
                  <a:pt x="80" y="94"/>
                  <a:pt x="80" y="94"/>
                  <a:pt x="80" y="94"/>
                </a:cubicBezTo>
                <a:cubicBezTo>
                  <a:pt x="80" y="95"/>
                  <a:pt x="81" y="96"/>
                  <a:pt x="82" y="96"/>
                </a:cubicBezTo>
                <a:cubicBezTo>
                  <a:pt x="82" y="96"/>
                  <a:pt x="82" y="96"/>
                  <a:pt x="82" y="96"/>
                </a:cubicBezTo>
                <a:cubicBezTo>
                  <a:pt x="94" y="93"/>
                  <a:pt x="94" y="93"/>
                  <a:pt x="94" y="93"/>
                </a:cubicBezTo>
                <a:cubicBezTo>
                  <a:pt x="95" y="93"/>
                  <a:pt x="96" y="92"/>
                  <a:pt x="96" y="90"/>
                </a:cubicBezTo>
                <a:close/>
                <a:moveTo>
                  <a:pt x="12" y="82"/>
                </a:moveTo>
                <a:cubicBezTo>
                  <a:pt x="12" y="83"/>
                  <a:pt x="11" y="84"/>
                  <a:pt x="10" y="84"/>
                </a:cubicBezTo>
                <a:cubicBezTo>
                  <a:pt x="9" y="84"/>
                  <a:pt x="8" y="83"/>
                  <a:pt x="8" y="82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5"/>
                  <a:pt x="9" y="24"/>
                  <a:pt x="10" y="24"/>
                </a:cubicBezTo>
                <a:cubicBezTo>
                  <a:pt x="11" y="24"/>
                  <a:pt x="12" y="25"/>
                  <a:pt x="12" y="26"/>
                </a:cubicBezTo>
                <a:lnTo>
                  <a:pt x="12" y="82"/>
                </a:lnTo>
                <a:close/>
                <a:moveTo>
                  <a:pt x="28" y="10"/>
                </a:moveTo>
                <a:cubicBezTo>
                  <a:pt x="28" y="9"/>
                  <a:pt x="29" y="8"/>
                  <a:pt x="30" y="8"/>
                </a:cubicBezTo>
                <a:cubicBezTo>
                  <a:pt x="31" y="8"/>
                  <a:pt x="32" y="9"/>
                  <a:pt x="32" y="10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63"/>
                  <a:pt x="31" y="64"/>
                  <a:pt x="30" y="64"/>
                </a:cubicBezTo>
                <a:cubicBezTo>
                  <a:pt x="29" y="64"/>
                  <a:pt x="28" y="63"/>
                  <a:pt x="28" y="62"/>
                </a:cubicBezTo>
                <a:lnTo>
                  <a:pt x="28" y="10"/>
                </a:lnTo>
                <a:close/>
                <a:moveTo>
                  <a:pt x="36" y="86"/>
                </a:moveTo>
                <a:cubicBezTo>
                  <a:pt x="36" y="87"/>
                  <a:pt x="35" y="88"/>
                  <a:pt x="34" y="88"/>
                </a:cubicBezTo>
                <a:cubicBezTo>
                  <a:pt x="26" y="88"/>
                  <a:pt x="26" y="88"/>
                  <a:pt x="26" y="88"/>
                </a:cubicBezTo>
                <a:cubicBezTo>
                  <a:pt x="25" y="88"/>
                  <a:pt x="24" y="87"/>
                  <a:pt x="24" y="86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69"/>
                  <a:pt x="25" y="68"/>
                  <a:pt x="26" y="68"/>
                </a:cubicBezTo>
                <a:cubicBezTo>
                  <a:pt x="34" y="68"/>
                  <a:pt x="34" y="68"/>
                  <a:pt x="34" y="68"/>
                </a:cubicBezTo>
                <a:cubicBezTo>
                  <a:pt x="35" y="68"/>
                  <a:pt x="36" y="69"/>
                  <a:pt x="36" y="70"/>
                </a:cubicBezTo>
                <a:lnTo>
                  <a:pt x="36" y="86"/>
                </a:lnTo>
                <a:close/>
                <a:moveTo>
                  <a:pt x="52" y="42"/>
                </a:moveTo>
                <a:cubicBezTo>
                  <a:pt x="52" y="41"/>
                  <a:pt x="53" y="40"/>
                  <a:pt x="54" y="40"/>
                </a:cubicBezTo>
                <a:cubicBezTo>
                  <a:pt x="55" y="40"/>
                  <a:pt x="56" y="41"/>
                  <a:pt x="56" y="42"/>
                </a:cubicBezTo>
                <a:cubicBezTo>
                  <a:pt x="56" y="78"/>
                  <a:pt x="56" y="78"/>
                  <a:pt x="56" y="78"/>
                </a:cubicBezTo>
                <a:cubicBezTo>
                  <a:pt x="56" y="79"/>
                  <a:pt x="55" y="80"/>
                  <a:pt x="54" y="80"/>
                </a:cubicBezTo>
                <a:cubicBezTo>
                  <a:pt x="53" y="80"/>
                  <a:pt x="52" y="79"/>
                  <a:pt x="52" y="78"/>
                </a:cubicBezTo>
                <a:lnTo>
                  <a:pt x="52" y="42"/>
                </a:lnTo>
                <a:close/>
                <a:moveTo>
                  <a:pt x="58" y="88"/>
                </a:moveTo>
                <a:cubicBezTo>
                  <a:pt x="50" y="88"/>
                  <a:pt x="50" y="88"/>
                  <a:pt x="50" y="88"/>
                </a:cubicBezTo>
                <a:cubicBezTo>
                  <a:pt x="49" y="88"/>
                  <a:pt x="48" y="87"/>
                  <a:pt x="48" y="86"/>
                </a:cubicBezTo>
                <a:cubicBezTo>
                  <a:pt x="48" y="85"/>
                  <a:pt x="49" y="84"/>
                  <a:pt x="50" y="84"/>
                </a:cubicBezTo>
                <a:cubicBezTo>
                  <a:pt x="58" y="84"/>
                  <a:pt x="58" y="84"/>
                  <a:pt x="58" y="84"/>
                </a:cubicBezTo>
                <a:cubicBezTo>
                  <a:pt x="59" y="84"/>
                  <a:pt x="60" y="85"/>
                  <a:pt x="60" y="86"/>
                </a:cubicBezTo>
                <a:cubicBezTo>
                  <a:pt x="60" y="87"/>
                  <a:pt x="59" y="88"/>
                  <a:pt x="58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99"/>
          </a:p>
        </p:txBody>
      </p:sp>
      <p:sp>
        <p:nvSpPr>
          <p:cNvPr id="114" name="Freeform 81">
            <a:extLst>
              <a:ext uri="{FF2B5EF4-FFF2-40B4-BE49-F238E27FC236}"/>
            </a:extLst>
          </p:cNvPr>
          <p:cNvSpPr>
            <a:spLocks noEditPoints="1"/>
          </p:cNvSpPr>
          <p:nvPr/>
        </p:nvSpPr>
        <p:spPr bwMode="auto">
          <a:xfrm>
            <a:off x="2593975" y="5053013"/>
            <a:ext cx="157163" cy="158750"/>
          </a:xfrm>
          <a:custGeom>
            <a:avLst/>
            <a:gdLst>
              <a:gd name="T0" fmla="*/ 65 w 84"/>
              <a:gd name="T1" fmla="*/ 0 h 84"/>
              <a:gd name="T2" fmla="*/ 56 w 84"/>
              <a:gd name="T3" fmla="*/ 10 h 84"/>
              <a:gd name="T4" fmla="*/ 46 w 84"/>
              <a:gd name="T5" fmla="*/ 8 h 84"/>
              <a:gd name="T6" fmla="*/ 16 w 84"/>
              <a:gd name="T7" fmla="*/ 38 h 84"/>
              <a:gd name="T8" fmla="*/ 18 w 84"/>
              <a:gd name="T9" fmla="*/ 48 h 84"/>
              <a:gd name="T10" fmla="*/ 1 w 84"/>
              <a:gd name="T11" fmla="*/ 65 h 84"/>
              <a:gd name="T12" fmla="*/ 0 w 84"/>
              <a:gd name="T13" fmla="*/ 66 h 84"/>
              <a:gd name="T14" fmla="*/ 0 w 84"/>
              <a:gd name="T15" fmla="*/ 82 h 84"/>
              <a:gd name="T16" fmla="*/ 2 w 84"/>
              <a:gd name="T17" fmla="*/ 84 h 84"/>
              <a:gd name="T18" fmla="*/ 18 w 84"/>
              <a:gd name="T19" fmla="*/ 84 h 84"/>
              <a:gd name="T20" fmla="*/ 19 w 84"/>
              <a:gd name="T21" fmla="*/ 83 h 84"/>
              <a:gd name="T22" fmla="*/ 36 w 84"/>
              <a:gd name="T23" fmla="*/ 66 h 84"/>
              <a:gd name="T24" fmla="*/ 46 w 84"/>
              <a:gd name="T25" fmla="*/ 68 h 84"/>
              <a:gd name="T26" fmla="*/ 76 w 84"/>
              <a:gd name="T27" fmla="*/ 38 h 84"/>
              <a:gd name="T28" fmla="*/ 74 w 84"/>
              <a:gd name="T29" fmla="*/ 28 h 84"/>
              <a:gd name="T30" fmla="*/ 84 w 84"/>
              <a:gd name="T31" fmla="*/ 19 h 84"/>
              <a:gd name="T32" fmla="*/ 65 w 84"/>
              <a:gd name="T33" fmla="*/ 0 h 84"/>
              <a:gd name="T34" fmla="*/ 14 w 84"/>
              <a:gd name="T35" fmla="*/ 72 h 84"/>
              <a:gd name="T36" fmla="*/ 12 w 84"/>
              <a:gd name="T37" fmla="*/ 70 h 84"/>
              <a:gd name="T38" fmla="*/ 14 w 84"/>
              <a:gd name="T39" fmla="*/ 68 h 84"/>
              <a:gd name="T40" fmla="*/ 16 w 84"/>
              <a:gd name="T41" fmla="*/ 70 h 84"/>
              <a:gd name="T42" fmla="*/ 14 w 84"/>
              <a:gd name="T43" fmla="*/ 72 h 84"/>
              <a:gd name="T44" fmla="*/ 20 w 84"/>
              <a:gd name="T45" fmla="*/ 66 h 84"/>
              <a:gd name="T46" fmla="*/ 18 w 84"/>
              <a:gd name="T47" fmla="*/ 64 h 84"/>
              <a:gd name="T48" fmla="*/ 20 w 84"/>
              <a:gd name="T49" fmla="*/ 62 h 84"/>
              <a:gd name="T50" fmla="*/ 22 w 84"/>
              <a:gd name="T51" fmla="*/ 64 h 84"/>
              <a:gd name="T52" fmla="*/ 20 w 84"/>
              <a:gd name="T53" fmla="*/ 66 h 84"/>
              <a:gd name="T54" fmla="*/ 46 w 84"/>
              <a:gd name="T55" fmla="*/ 64 h 84"/>
              <a:gd name="T56" fmla="*/ 20 w 84"/>
              <a:gd name="T57" fmla="*/ 38 h 84"/>
              <a:gd name="T58" fmla="*/ 46 w 84"/>
              <a:gd name="T59" fmla="*/ 12 h 84"/>
              <a:gd name="T60" fmla="*/ 72 w 84"/>
              <a:gd name="T61" fmla="*/ 38 h 84"/>
              <a:gd name="T62" fmla="*/ 46 w 84"/>
              <a:gd name="T63" fmla="*/ 6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" h="84">
                <a:moveTo>
                  <a:pt x="65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49" y="8"/>
                  <a:pt x="46" y="8"/>
                </a:cubicBezTo>
                <a:cubicBezTo>
                  <a:pt x="29" y="8"/>
                  <a:pt x="16" y="21"/>
                  <a:pt x="16" y="38"/>
                </a:cubicBezTo>
                <a:cubicBezTo>
                  <a:pt x="16" y="41"/>
                  <a:pt x="17" y="45"/>
                  <a:pt x="18" y="48"/>
                </a:cubicBezTo>
                <a:cubicBezTo>
                  <a:pt x="1" y="65"/>
                  <a:pt x="1" y="65"/>
                  <a:pt x="1" y="65"/>
                </a:cubicBezTo>
                <a:cubicBezTo>
                  <a:pt x="0" y="65"/>
                  <a:pt x="0" y="65"/>
                  <a:pt x="0" y="6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1" y="84"/>
                  <a:pt x="2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4"/>
                  <a:pt x="19" y="84"/>
                  <a:pt x="19" y="83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7"/>
                  <a:pt x="43" y="68"/>
                  <a:pt x="46" y="68"/>
                </a:cubicBezTo>
                <a:cubicBezTo>
                  <a:pt x="63" y="68"/>
                  <a:pt x="76" y="55"/>
                  <a:pt x="76" y="38"/>
                </a:cubicBezTo>
                <a:cubicBezTo>
                  <a:pt x="76" y="35"/>
                  <a:pt x="75" y="31"/>
                  <a:pt x="74" y="28"/>
                </a:cubicBezTo>
                <a:cubicBezTo>
                  <a:pt x="84" y="19"/>
                  <a:pt x="84" y="19"/>
                  <a:pt x="84" y="19"/>
                </a:cubicBezTo>
                <a:lnTo>
                  <a:pt x="65" y="0"/>
                </a:lnTo>
                <a:close/>
                <a:moveTo>
                  <a:pt x="14" y="72"/>
                </a:moveTo>
                <a:cubicBezTo>
                  <a:pt x="13" y="72"/>
                  <a:pt x="12" y="71"/>
                  <a:pt x="12" y="70"/>
                </a:cubicBezTo>
                <a:cubicBezTo>
                  <a:pt x="12" y="69"/>
                  <a:pt x="13" y="68"/>
                  <a:pt x="14" y="68"/>
                </a:cubicBezTo>
                <a:cubicBezTo>
                  <a:pt x="15" y="68"/>
                  <a:pt x="16" y="69"/>
                  <a:pt x="16" y="70"/>
                </a:cubicBezTo>
                <a:cubicBezTo>
                  <a:pt x="16" y="71"/>
                  <a:pt x="15" y="72"/>
                  <a:pt x="14" y="72"/>
                </a:cubicBezTo>
                <a:close/>
                <a:moveTo>
                  <a:pt x="20" y="66"/>
                </a:moveTo>
                <a:cubicBezTo>
                  <a:pt x="19" y="66"/>
                  <a:pt x="18" y="65"/>
                  <a:pt x="18" y="64"/>
                </a:cubicBezTo>
                <a:cubicBezTo>
                  <a:pt x="18" y="63"/>
                  <a:pt x="19" y="62"/>
                  <a:pt x="20" y="62"/>
                </a:cubicBezTo>
                <a:cubicBezTo>
                  <a:pt x="21" y="62"/>
                  <a:pt x="22" y="63"/>
                  <a:pt x="22" y="64"/>
                </a:cubicBezTo>
                <a:cubicBezTo>
                  <a:pt x="22" y="65"/>
                  <a:pt x="21" y="66"/>
                  <a:pt x="20" y="66"/>
                </a:cubicBezTo>
                <a:close/>
                <a:moveTo>
                  <a:pt x="46" y="64"/>
                </a:moveTo>
                <a:cubicBezTo>
                  <a:pt x="32" y="64"/>
                  <a:pt x="20" y="52"/>
                  <a:pt x="20" y="38"/>
                </a:cubicBezTo>
                <a:cubicBezTo>
                  <a:pt x="20" y="24"/>
                  <a:pt x="32" y="12"/>
                  <a:pt x="46" y="12"/>
                </a:cubicBezTo>
                <a:cubicBezTo>
                  <a:pt x="60" y="12"/>
                  <a:pt x="72" y="24"/>
                  <a:pt x="72" y="38"/>
                </a:cubicBezTo>
                <a:cubicBezTo>
                  <a:pt x="72" y="52"/>
                  <a:pt x="60" y="64"/>
                  <a:pt x="46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99">
              <a:latin typeface="+mn-lt"/>
              <a:ea typeface="+mn-ea"/>
              <a:cs typeface="+mn-cs"/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261762" y="18714"/>
            <a:ext cx="9288637" cy="5272424"/>
            <a:chOff x="3214688" y="155997"/>
            <a:chExt cx="5746750" cy="4857328"/>
          </a:xfrm>
        </p:grpSpPr>
        <p:sp>
          <p:nvSpPr>
            <p:cNvPr id="20" name="19 Rectángulo redondeado"/>
            <p:cNvSpPr/>
            <p:nvPr/>
          </p:nvSpPr>
          <p:spPr>
            <a:xfrm>
              <a:off x="3214688" y="908720"/>
              <a:ext cx="5746750" cy="41046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GT" sz="2399"/>
            </a:p>
          </p:txBody>
        </p:sp>
        <p:sp>
          <p:nvSpPr>
            <p:cNvPr id="20496" name="Title 1"/>
            <p:cNvSpPr txBox="1">
              <a:spLocks/>
            </p:cNvSpPr>
            <p:nvPr/>
          </p:nvSpPr>
          <p:spPr bwMode="auto">
            <a:xfrm>
              <a:off x="3498303" y="155997"/>
              <a:ext cx="5181600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Helvetica Light"/>
                  <a:cs typeface="Helvetica Light"/>
                </a:defRPr>
              </a:lvl9pPr>
            </a:lstStyle>
            <a:p>
              <a:pPr algn="ctr" eaLnBrk="1" hangingPunct="1"/>
              <a:r>
                <a:rPr lang="es-GT" sz="2000" b="1" dirty="0">
                  <a:solidFill>
                    <a:schemeClr val="tx2"/>
                  </a:solidFill>
                  <a:latin typeface="Ebrima" pitchFamily="2" charset="0"/>
                </a:rPr>
                <a:t>III. </a:t>
              </a:r>
              <a:r>
                <a:rPr lang="es-GT" sz="2000" b="1" dirty="0" smtClean="0">
                  <a:solidFill>
                    <a:schemeClr val="tx2"/>
                  </a:solidFill>
                  <a:latin typeface="Ebrima" pitchFamily="2" charset="0"/>
                </a:rPr>
                <a:t>Programas Prioritarios</a:t>
              </a:r>
              <a:endParaRPr lang="en-US" sz="2000" b="1" dirty="0">
                <a:solidFill>
                  <a:schemeClr val="tx2"/>
                </a:solidFill>
                <a:latin typeface="Calibri Light" pitchFamily="34" charset="0"/>
              </a:endParaRPr>
            </a:p>
          </p:txBody>
        </p:sp>
      </p:grp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946845"/>
              </p:ext>
            </p:extLst>
          </p:nvPr>
        </p:nvGraphicFramePr>
        <p:xfrm>
          <a:off x="711986" y="620688"/>
          <a:ext cx="8415086" cy="4465167"/>
        </p:xfrm>
        <a:graphic>
          <a:graphicData uri="http://schemas.openxmlformats.org/drawingml/2006/table">
            <a:tbl>
              <a:tblPr firstRow="1" firstCol="1" lastRow="1" lastCol="1" bandRow="1"/>
              <a:tblGrid>
                <a:gridCol w="4696141"/>
                <a:gridCol w="2302019"/>
                <a:gridCol w="1416926"/>
              </a:tblGrid>
              <a:tr h="54507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GT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Presupuesto Solicitado Para El 2019 (escenario alto)</a:t>
                      </a:r>
                      <a:endParaRPr lang="es-G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</a:tr>
              <a:tr h="407920">
                <a:tc>
                  <a:txBody>
                    <a:bodyPr/>
                    <a:lstStyle/>
                    <a:p>
                      <a:pPr algn="ctr" fontAlgn="ctr"/>
                      <a:r>
                        <a:rPr lang="es-GT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Programas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GT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Montos Solicitado </a:t>
                      </a:r>
                      <a:r>
                        <a:rPr lang="es-GT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 Millones</a:t>
                      </a:r>
                      <a:endParaRPr lang="es-GT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GT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Meta Física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65329">
                <a:tc>
                  <a:txBody>
                    <a:bodyPr/>
                    <a:lstStyle/>
                    <a:p>
                      <a:pPr algn="ctr" fontAlgn="ctr"/>
                      <a:r>
                        <a:rPr lang="es-GT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Comedores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GT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               </a:t>
                      </a:r>
                      <a:r>
                        <a:rPr lang="es-GT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34.7</a:t>
                      </a:r>
                      <a:endParaRPr lang="es-G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GT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2,069,904 Raciones  </a:t>
                      </a:r>
                      <a:r>
                        <a:rPr lang="es-GT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(12</a:t>
                      </a:r>
                      <a:r>
                        <a:rPr lang="es-GT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Comedores)</a:t>
                      </a:r>
                      <a:endParaRPr lang="es-G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76944">
                <a:tc>
                  <a:txBody>
                    <a:bodyPr/>
                    <a:lstStyle/>
                    <a:p>
                      <a:pPr algn="ctr" fontAlgn="ctr"/>
                      <a:r>
                        <a:rPr lang="es-GT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Bolsa de </a:t>
                      </a:r>
                      <a:r>
                        <a:rPr lang="es-GT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Alimentos</a:t>
                      </a:r>
                      <a:endParaRPr lang="es-G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GT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               </a:t>
                      </a:r>
                      <a:r>
                        <a:rPr lang="es-GT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143.2  </a:t>
                      </a:r>
                      <a:endParaRPr lang="es-G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GT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573,101 </a:t>
                      </a:r>
                      <a:r>
                        <a:rPr lang="es-G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Aportes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629975">
                <a:tc>
                  <a:txBody>
                    <a:bodyPr/>
                    <a:lstStyle/>
                    <a:p>
                      <a:pPr algn="ctr" fontAlgn="ctr"/>
                      <a:r>
                        <a:rPr lang="es-GT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Transferencias Monetarias Condicionadas en Salud y </a:t>
                      </a:r>
                      <a:r>
                        <a:rPr lang="es-GT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</a:t>
                      </a:r>
                      <a:endParaRPr lang="es-G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GT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             </a:t>
                      </a:r>
                      <a:r>
                        <a:rPr lang="es-GT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517.0 </a:t>
                      </a:r>
                      <a:endParaRPr lang="es-G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GT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1,168,308 </a:t>
                      </a:r>
                      <a:r>
                        <a:rPr lang="es-G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Aportes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17963">
                <a:tc>
                  <a:txBody>
                    <a:bodyPr/>
                    <a:lstStyle/>
                    <a:p>
                      <a:pPr algn="ctr" fontAlgn="ctr"/>
                      <a:r>
                        <a:rPr lang="es-GT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Jóvenes Protagonistas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GT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               </a:t>
                      </a:r>
                      <a:r>
                        <a:rPr lang="es-GT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</a:t>
                      </a:r>
                      <a:endParaRPr lang="es-G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GT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45,000 Jóvenes</a:t>
                      </a:r>
                      <a:endParaRPr lang="es-G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17963">
                <a:tc>
                  <a:txBody>
                    <a:bodyPr/>
                    <a:lstStyle/>
                    <a:p>
                      <a:pPr algn="ctr" fontAlgn="ctr"/>
                      <a:r>
                        <a:rPr lang="es-GT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Becas de Educación y Empleo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GT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               </a:t>
                      </a:r>
                      <a:r>
                        <a:rPr lang="es-GT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 </a:t>
                      </a:r>
                      <a:endParaRPr lang="es-G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G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14,515 Becas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17963">
                <a:tc>
                  <a:txBody>
                    <a:bodyPr/>
                    <a:lstStyle/>
                    <a:p>
                      <a:pPr algn="ctr" fontAlgn="ctr"/>
                      <a:r>
                        <a:rPr lang="es-GT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Fondo de Desarrollo Social (FODES)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GT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             </a:t>
                      </a:r>
                      <a:r>
                        <a:rPr lang="es-GT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464.7 </a:t>
                      </a:r>
                      <a:endParaRPr lang="es-G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G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Dotaciones y Obras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17963">
                <a:tc>
                  <a:txBody>
                    <a:bodyPr/>
                    <a:lstStyle/>
                    <a:p>
                      <a:pPr algn="ctr" fontAlgn="ctr"/>
                      <a:r>
                        <a:rPr lang="es-GT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Actividades Centrales </a:t>
                      </a:r>
                      <a:endParaRPr lang="es-G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GT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             </a:t>
                      </a:r>
                      <a:r>
                        <a:rPr lang="es-GT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144.4 </a:t>
                      </a:r>
                      <a:endParaRPr lang="es-G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G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62017">
                <a:tc>
                  <a:txBody>
                    <a:bodyPr/>
                    <a:lstStyle/>
                    <a:p>
                      <a:pPr algn="ctr" fontAlgn="ctr"/>
                      <a:r>
                        <a:rPr lang="es-G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G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  </a:t>
                      </a:r>
                      <a:r>
                        <a:rPr lang="es-GT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1,372,498,135.39 </a:t>
                      </a:r>
                      <a:endParaRPr lang="es-G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9312454" y="2293012"/>
            <a:ext cx="323268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495</a:t>
            </a:r>
            <a:r>
              <a:rPr lang="es-ES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,000 Familias Beneficiadas </a:t>
            </a:r>
            <a:endParaRPr lang="es-ES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-26988"/>
            <a:ext cx="8823325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CuadroTexto 4"/>
          <p:cNvSpPr txBox="1">
            <a:spLocks noChangeArrowheads="1"/>
          </p:cNvSpPr>
          <p:nvPr/>
        </p:nvSpPr>
        <p:spPr bwMode="auto">
          <a:xfrm>
            <a:off x="4510088" y="5699125"/>
            <a:ext cx="2879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9pPr>
          </a:lstStyle>
          <a:p>
            <a:pPr algn="ctr" eaLnBrk="1" hangingPunct="1"/>
            <a:r>
              <a:rPr lang="es-ES_tradnl" sz="1800" b="1">
                <a:solidFill>
                  <a:schemeClr val="bg1"/>
                </a:solidFill>
                <a:latin typeface="Calibri" pitchFamily="34" charset="0"/>
              </a:rPr>
              <a:t>MINEDUC, MSPAS, </a:t>
            </a:r>
          </a:p>
          <a:p>
            <a:pPr algn="ctr" eaLnBrk="1" hangingPunct="1"/>
            <a:r>
              <a:rPr lang="es-ES_tradnl" sz="1800" b="1">
                <a:solidFill>
                  <a:schemeClr val="bg1"/>
                </a:solidFill>
                <a:latin typeface="Calibri" pitchFamily="34" charset="0"/>
              </a:rPr>
              <a:t>MAGA, MIDES.</a:t>
            </a:r>
          </a:p>
        </p:txBody>
      </p:sp>
      <p:sp>
        <p:nvSpPr>
          <p:cNvPr id="21508" name="CuadroTexto 7"/>
          <p:cNvSpPr txBox="1">
            <a:spLocks noChangeArrowheads="1"/>
          </p:cNvSpPr>
          <p:nvPr/>
        </p:nvSpPr>
        <p:spPr bwMode="auto">
          <a:xfrm>
            <a:off x="1555750" y="5630863"/>
            <a:ext cx="2882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9pPr>
          </a:lstStyle>
          <a:p>
            <a:pPr algn="ctr" eaLnBrk="1" hangingPunct="1"/>
            <a:r>
              <a:rPr lang="es-ES_tradnl" sz="1800" b="1">
                <a:solidFill>
                  <a:schemeClr val="bg1"/>
                </a:solidFill>
                <a:latin typeface="Calibri" pitchFamily="34" charset="0"/>
              </a:rPr>
              <a:t>CIV, MINECO, MINEX, </a:t>
            </a:r>
          </a:p>
          <a:p>
            <a:pPr algn="ctr" eaLnBrk="1" hangingPunct="1"/>
            <a:r>
              <a:rPr lang="es-ES_tradnl" sz="1800" b="1">
                <a:solidFill>
                  <a:schemeClr val="bg1"/>
                </a:solidFill>
                <a:latin typeface="Calibri" pitchFamily="34" charset="0"/>
              </a:rPr>
              <a:t>MEM, MARN, MCD, MINTRAB.</a:t>
            </a:r>
          </a:p>
          <a:p>
            <a:pPr algn="ctr" eaLnBrk="1" hangingPunct="1"/>
            <a:r>
              <a:rPr lang="es-ES_tradnl" sz="1800" b="1">
                <a:solidFill>
                  <a:schemeClr val="bg1"/>
                </a:solidFill>
                <a:latin typeface="Calibri" pitchFamily="34" charset="0"/>
              </a:rPr>
              <a:t> </a:t>
            </a:r>
          </a:p>
        </p:txBody>
      </p:sp>
      <p:sp>
        <p:nvSpPr>
          <p:cNvPr id="21509" name="CuadroTexto 8"/>
          <p:cNvSpPr txBox="1">
            <a:spLocks noChangeArrowheads="1"/>
          </p:cNvSpPr>
          <p:nvPr/>
        </p:nvSpPr>
        <p:spPr bwMode="auto">
          <a:xfrm>
            <a:off x="7389813" y="5716588"/>
            <a:ext cx="2994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9pPr>
          </a:lstStyle>
          <a:p>
            <a:pPr algn="ctr" eaLnBrk="1" hangingPunct="1"/>
            <a:r>
              <a:rPr lang="es-ES_tradnl" sz="1800" b="1">
                <a:solidFill>
                  <a:schemeClr val="bg1"/>
                </a:solidFill>
                <a:latin typeface="Calibri" pitchFamily="34" charset="0"/>
              </a:rPr>
              <a:t>MINGOB, MINDEF, </a:t>
            </a:r>
          </a:p>
          <a:p>
            <a:pPr algn="ctr" eaLnBrk="1" hangingPunct="1"/>
            <a:r>
              <a:rPr lang="es-ES_tradnl" sz="1800" b="1">
                <a:solidFill>
                  <a:schemeClr val="bg1"/>
                </a:solidFill>
                <a:latin typeface="Calibri" pitchFamily="34" charset="0"/>
              </a:rPr>
              <a:t>MP, OJ. </a:t>
            </a:r>
          </a:p>
        </p:txBody>
      </p:sp>
      <p:sp>
        <p:nvSpPr>
          <p:cNvPr id="21510" name="CuadroTexto 5"/>
          <p:cNvSpPr txBox="1">
            <a:spLocks noChangeArrowheads="1"/>
          </p:cNvSpPr>
          <p:nvPr/>
        </p:nvSpPr>
        <p:spPr bwMode="auto">
          <a:xfrm>
            <a:off x="1784350" y="4465638"/>
            <a:ext cx="2601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9pPr>
          </a:lstStyle>
          <a:p>
            <a:pPr algn="ctr" eaLnBrk="1" hangingPunct="1"/>
            <a:r>
              <a:rPr lang="es-ES_tradnl" sz="2000" b="1">
                <a:solidFill>
                  <a:schemeClr val="bg1"/>
                </a:solidFill>
                <a:latin typeface="Calibri" pitchFamily="34" charset="0"/>
              </a:rPr>
              <a:t>Viernes 1 de junio</a:t>
            </a:r>
          </a:p>
        </p:txBody>
      </p:sp>
      <p:sp>
        <p:nvSpPr>
          <p:cNvPr id="21511" name="CuadroTexto 9"/>
          <p:cNvSpPr txBox="1">
            <a:spLocks noChangeArrowheads="1"/>
          </p:cNvSpPr>
          <p:nvPr/>
        </p:nvSpPr>
        <p:spPr bwMode="auto">
          <a:xfrm>
            <a:off x="4702175" y="4484688"/>
            <a:ext cx="2601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9pPr>
          </a:lstStyle>
          <a:p>
            <a:pPr algn="ctr" eaLnBrk="1" hangingPunct="1"/>
            <a:r>
              <a:rPr lang="es-ES_tradnl" sz="2000" b="1">
                <a:solidFill>
                  <a:schemeClr val="bg1"/>
                </a:solidFill>
                <a:latin typeface="Calibri" pitchFamily="34" charset="0"/>
              </a:rPr>
              <a:t>Lunes 4 de junio</a:t>
            </a:r>
          </a:p>
        </p:txBody>
      </p:sp>
      <p:sp>
        <p:nvSpPr>
          <p:cNvPr id="21512" name="CuadroTexto 10"/>
          <p:cNvSpPr txBox="1">
            <a:spLocks noChangeArrowheads="1"/>
          </p:cNvSpPr>
          <p:nvPr/>
        </p:nvSpPr>
        <p:spPr bwMode="auto">
          <a:xfrm>
            <a:off x="7745413" y="4548188"/>
            <a:ext cx="2601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9pPr>
          </a:lstStyle>
          <a:p>
            <a:pPr algn="ctr" eaLnBrk="1" hangingPunct="1"/>
            <a:r>
              <a:rPr lang="es-ES_tradnl" sz="2000" b="1">
                <a:solidFill>
                  <a:schemeClr val="bg1"/>
                </a:solidFill>
                <a:latin typeface="Calibri" pitchFamily="34" charset="0"/>
              </a:rPr>
              <a:t>Martes 5 de junio</a:t>
            </a:r>
          </a:p>
        </p:txBody>
      </p:sp>
      <p:sp>
        <p:nvSpPr>
          <p:cNvPr id="21513" name="CuadroTexto 11"/>
          <p:cNvSpPr txBox="1">
            <a:spLocks noChangeArrowheads="1"/>
          </p:cNvSpPr>
          <p:nvPr/>
        </p:nvSpPr>
        <p:spPr bwMode="auto">
          <a:xfrm>
            <a:off x="1697038" y="4930775"/>
            <a:ext cx="2014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9pPr>
          </a:lstStyle>
          <a:p>
            <a:pPr eaLnBrk="1" hangingPunct="1"/>
            <a:r>
              <a:rPr lang="es-ES_tradnl" sz="2000" b="1">
                <a:solidFill>
                  <a:schemeClr val="bg1"/>
                </a:solidFill>
                <a:latin typeface="Calibri" pitchFamily="34" charset="0"/>
              </a:rPr>
              <a:t>AM 9 HRS</a:t>
            </a:r>
          </a:p>
        </p:txBody>
      </p:sp>
      <p:sp>
        <p:nvSpPr>
          <p:cNvPr id="21514" name="CuadroTexto 12"/>
          <p:cNvSpPr txBox="1">
            <a:spLocks noChangeArrowheads="1"/>
          </p:cNvSpPr>
          <p:nvPr/>
        </p:nvSpPr>
        <p:spPr bwMode="auto">
          <a:xfrm>
            <a:off x="3059113" y="4930775"/>
            <a:ext cx="2027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9pPr>
          </a:lstStyle>
          <a:p>
            <a:pPr eaLnBrk="1" hangingPunct="1"/>
            <a:r>
              <a:rPr lang="es-ES_tradnl" sz="2000" b="1">
                <a:solidFill>
                  <a:schemeClr val="bg1"/>
                </a:solidFill>
                <a:latin typeface="Calibri" pitchFamily="34" charset="0"/>
              </a:rPr>
              <a:t>PM 14 HRS</a:t>
            </a:r>
          </a:p>
        </p:txBody>
      </p:sp>
      <p:sp>
        <p:nvSpPr>
          <p:cNvPr id="21515" name="CuadroTexto 19"/>
          <p:cNvSpPr txBox="1">
            <a:spLocks noChangeArrowheads="1"/>
          </p:cNvSpPr>
          <p:nvPr/>
        </p:nvSpPr>
        <p:spPr bwMode="auto">
          <a:xfrm>
            <a:off x="4956175" y="4953000"/>
            <a:ext cx="2027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9pPr>
          </a:lstStyle>
          <a:p>
            <a:pPr algn="ctr" eaLnBrk="1" hangingPunct="1"/>
            <a:r>
              <a:rPr lang="es-ES_tradnl" sz="2000" b="1">
                <a:solidFill>
                  <a:schemeClr val="bg1"/>
                </a:solidFill>
                <a:latin typeface="Calibri" pitchFamily="34" charset="0"/>
              </a:rPr>
              <a:t>PM 14 HRS</a:t>
            </a:r>
          </a:p>
        </p:txBody>
      </p:sp>
      <p:sp>
        <p:nvSpPr>
          <p:cNvPr id="21516" name="CuadroTexto 20"/>
          <p:cNvSpPr txBox="1">
            <a:spLocks noChangeArrowheads="1"/>
          </p:cNvSpPr>
          <p:nvPr/>
        </p:nvSpPr>
        <p:spPr bwMode="auto">
          <a:xfrm>
            <a:off x="7596188" y="5041900"/>
            <a:ext cx="2014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9pPr>
          </a:lstStyle>
          <a:p>
            <a:pPr eaLnBrk="1" hangingPunct="1"/>
            <a:r>
              <a:rPr lang="es-ES_tradnl" sz="2000" b="1">
                <a:solidFill>
                  <a:schemeClr val="bg1"/>
                </a:solidFill>
                <a:latin typeface="Calibri" pitchFamily="34" charset="0"/>
              </a:rPr>
              <a:t>AM 9 HRS</a:t>
            </a:r>
          </a:p>
        </p:txBody>
      </p:sp>
      <p:sp>
        <p:nvSpPr>
          <p:cNvPr id="21517" name="CuadroTexto 21"/>
          <p:cNvSpPr txBox="1">
            <a:spLocks noChangeArrowheads="1"/>
          </p:cNvSpPr>
          <p:nvPr/>
        </p:nvSpPr>
        <p:spPr bwMode="auto">
          <a:xfrm>
            <a:off x="8958263" y="5041900"/>
            <a:ext cx="2027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Helvetica Light"/>
                <a:cs typeface="Helvetica Light"/>
              </a:defRPr>
            </a:lvl9pPr>
          </a:lstStyle>
          <a:p>
            <a:pPr eaLnBrk="1" hangingPunct="1"/>
            <a:r>
              <a:rPr lang="es-ES_tradnl" sz="2000" b="1">
                <a:solidFill>
                  <a:schemeClr val="bg1"/>
                </a:solidFill>
                <a:latin typeface="Calibri" pitchFamily="34" charset="0"/>
              </a:rPr>
              <a:t>PM 14 HRS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1F497D"/>
      </a:dk2>
      <a:lt2>
        <a:srgbClr val="3F6EC2"/>
      </a:lt2>
      <a:accent1>
        <a:srgbClr val="6DC6CD"/>
      </a:accent1>
      <a:accent2>
        <a:srgbClr val="52BF8A"/>
      </a:accent2>
      <a:accent3>
        <a:srgbClr val="638CA5"/>
      </a:accent3>
      <a:accent4>
        <a:srgbClr val="E9BB27"/>
      </a:accent4>
      <a:accent5>
        <a:srgbClr val="F46800"/>
      </a:accent5>
      <a:accent6>
        <a:srgbClr val="E45F56"/>
      </a:accent6>
      <a:hlink>
        <a:srgbClr val="0000FF"/>
      </a:hlink>
      <a:folHlink>
        <a:srgbClr val="800080"/>
      </a:folHlink>
    </a:clrScheme>
    <a:fontScheme name="Custom 2">
      <a:majorFont>
        <a:latin typeface="Calibri Light"/>
        <a:ea typeface="Helvetica Light"/>
        <a:cs typeface="Helvetica Light"/>
      </a:majorFont>
      <a:minorFont>
        <a:latin typeface="Calibri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9">
    <a:dk1>
      <a:sysClr val="windowText" lastClr="000000"/>
    </a:dk1>
    <a:lt1>
      <a:sysClr val="window" lastClr="FFFFFF"/>
    </a:lt1>
    <a:dk2>
      <a:srgbClr val="1F497D"/>
    </a:dk2>
    <a:lt2>
      <a:srgbClr val="3F6EC2"/>
    </a:lt2>
    <a:accent1>
      <a:srgbClr val="6DC6CD"/>
    </a:accent1>
    <a:accent2>
      <a:srgbClr val="52BF8A"/>
    </a:accent2>
    <a:accent3>
      <a:srgbClr val="638CA5"/>
    </a:accent3>
    <a:accent4>
      <a:srgbClr val="E9BB27"/>
    </a:accent4>
    <a:accent5>
      <a:srgbClr val="F46800"/>
    </a:accent5>
    <a:accent6>
      <a:srgbClr val="E45F56"/>
    </a:accent6>
    <a:hlink>
      <a:srgbClr val="0000FF"/>
    </a:hlink>
    <a:folHlink>
      <a:srgbClr val="800080"/>
    </a:folHlink>
  </a:clrScheme>
  <a:fontScheme name="Custom 2">
    <a:majorFont>
      <a:latin typeface="Calibri Light"/>
      <a:ea typeface="Helvetica Light"/>
      <a:cs typeface="Helvetica Light"/>
    </a:majorFont>
    <a:minorFont>
      <a:latin typeface="Calibri"/>
      <a:ea typeface="Helvetica Light"/>
      <a:cs typeface="Helvetica Light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19">
    <a:dk1>
      <a:sysClr val="windowText" lastClr="000000"/>
    </a:dk1>
    <a:lt1>
      <a:sysClr val="window" lastClr="FFFFFF"/>
    </a:lt1>
    <a:dk2>
      <a:srgbClr val="1F497D"/>
    </a:dk2>
    <a:lt2>
      <a:srgbClr val="3F6EC2"/>
    </a:lt2>
    <a:accent1>
      <a:srgbClr val="6DC6CD"/>
    </a:accent1>
    <a:accent2>
      <a:srgbClr val="52BF8A"/>
    </a:accent2>
    <a:accent3>
      <a:srgbClr val="638CA5"/>
    </a:accent3>
    <a:accent4>
      <a:srgbClr val="E9BB27"/>
    </a:accent4>
    <a:accent5>
      <a:srgbClr val="F46800"/>
    </a:accent5>
    <a:accent6>
      <a:srgbClr val="E45F56"/>
    </a:accent6>
    <a:hlink>
      <a:srgbClr val="0000FF"/>
    </a:hlink>
    <a:folHlink>
      <a:srgbClr val="800080"/>
    </a:folHlink>
  </a:clrScheme>
  <a:fontScheme name="Custom 2">
    <a:majorFont>
      <a:latin typeface="Calibri Light"/>
      <a:ea typeface="Helvetica Light"/>
      <a:cs typeface="Helvetica Light"/>
    </a:majorFont>
    <a:minorFont>
      <a:latin typeface="Calibri"/>
      <a:ea typeface="Helvetica Light"/>
      <a:cs typeface="Helvetica Light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19">
    <a:dk1>
      <a:sysClr val="windowText" lastClr="000000"/>
    </a:dk1>
    <a:lt1>
      <a:sysClr val="window" lastClr="FFFFFF"/>
    </a:lt1>
    <a:dk2>
      <a:srgbClr val="1F497D"/>
    </a:dk2>
    <a:lt2>
      <a:srgbClr val="3F6EC2"/>
    </a:lt2>
    <a:accent1>
      <a:srgbClr val="6DC6CD"/>
    </a:accent1>
    <a:accent2>
      <a:srgbClr val="52BF8A"/>
    </a:accent2>
    <a:accent3>
      <a:srgbClr val="638CA5"/>
    </a:accent3>
    <a:accent4>
      <a:srgbClr val="E9BB27"/>
    </a:accent4>
    <a:accent5>
      <a:srgbClr val="F46800"/>
    </a:accent5>
    <a:accent6>
      <a:srgbClr val="E45F56"/>
    </a:accent6>
    <a:hlink>
      <a:srgbClr val="0000FF"/>
    </a:hlink>
    <a:folHlink>
      <a:srgbClr val="800080"/>
    </a:folHlink>
  </a:clrScheme>
  <a:fontScheme name="Custom 2">
    <a:majorFont>
      <a:latin typeface="Calibri Light"/>
      <a:ea typeface="Helvetica Light"/>
      <a:cs typeface="Helvetica Light"/>
    </a:majorFont>
    <a:minorFont>
      <a:latin typeface="Calibri"/>
      <a:ea typeface="Helvetica Light"/>
      <a:cs typeface="Helvetica Light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19">
    <a:dk1>
      <a:sysClr val="windowText" lastClr="000000"/>
    </a:dk1>
    <a:lt1>
      <a:sysClr val="window" lastClr="FFFFFF"/>
    </a:lt1>
    <a:dk2>
      <a:srgbClr val="1F497D"/>
    </a:dk2>
    <a:lt2>
      <a:srgbClr val="3F6EC2"/>
    </a:lt2>
    <a:accent1>
      <a:srgbClr val="6DC6CD"/>
    </a:accent1>
    <a:accent2>
      <a:srgbClr val="52BF8A"/>
    </a:accent2>
    <a:accent3>
      <a:srgbClr val="638CA5"/>
    </a:accent3>
    <a:accent4>
      <a:srgbClr val="E9BB27"/>
    </a:accent4>
    <a:accent5>
      <a:srgbClr val="F46800"/>
    </a:accent5>
    <a:accent6>
      <a:srgbClr val="E45F56"/>
    </a:accent6>
    <a:hlink>
      <a:srgbClr val="0000FF"/>
    </a:hlink>
    <a:folHlink>
      <a:srgbClr val="800080"/>
    </a:folHlink>
  </a:clrScheme>
  <a:fontScheme name="Custom 2">
    <a:majorFont>
      <a:latin typeface="Calibri Light"/>
      <a:ea typeface="Helvetica Light"/>
      <a:cs typeface="Helvetica Light"/>
    </a:majorFont>
    <a:minorFont>
      <a:latin typeface="Calibri"/>
      <a:ea typeface="Helvetica Light"/>
      <a:cs typeface="Helvetica Light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Custom 19">
    <a:dk1>
      <a:sysClr val="windowText" lastClr="000000"/>
    </a:dk1>
    <a:lt1>
      <a:sysClr val="window" lastClr="FFFFFF"/>
    </a:lt1>
    <a:dk2>
      <a:srgbClr val="1F497D"/>
    </a:dk2>
    <a:lt2>
      <a:srgbClr val="3F6EC2"/>
    </a:lt2>
    <a:accent1>
      <a:srgbClr val="6DC6CD"/>
    </a:accent1>
    <a:accent2>
      <a:srgbClr val="52BF8A"/>
    </a:accent2>
    <a:accent3>
      <a:srgbClr val="638CA5"/>
    </a:accent3>
    <a:accent4>
      <a:srgbClr val="E9BB27"/>
    </a:accent4>
    <a:accent5>
      <a:srgbClr val="F46800"/>
    </a:accent5>
    <a:accent6>
      <a:srgbClr val="E45F56"/>
    </a:accent6>
    <a:hlink>
      <a:srgbClr val="0000FF"/>
    </a:hlink>
    <a:folHlink>
      <a:srgbClr val="800080"/>
    </a:folHlink>
  </a:clrScheme>
  <a:fontScheme name="Custom 2">
    <a:majorFont>
      <a:latin typeface="Calibri Light"/>
      <a:ea typeface="Helvetica Light"/>
      <a:cs typeface="Helvetica Light"/>
    </a:majorFont>
    <a:minorFont>
      <a:latin typeface="Calibri"/>
      <a:ea typeface="Helvetica Light"/>
      <a:cs typeface="Helvetica Light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12668</TotalTime>
  <Words>551</Words>
  <Application>Microsoft Macintosh PowerPoint</Application>
  <PresentationFormat>Personalizado</PresentationFormat>
  <Paragraphs>117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Ebrima</vt:lpstr>
      <vt:lpstr>Helvetica Light</vt:lpstr>
      <vt:lpstr>Segoe UI Black</vt:lpstr>
      <vt:lpstr>Arial</vt:lpstr>
      <vt:lpstr>Office Theme</vt:lpstr>
      <vt:lpstr>Presentación de PowerPoint</vt:lpstr>
      <vt:lpstr>I. Análisis del Presupuesto 2015-2018</vt:lpstr>
      <vt:lpstr>I. Análisis del Presupuesto 2015-2018</vt:lpstr>
      <vt:lpstr>I. Análisis del Presupuesto 2015-2018</vt:lpstr>
      <vt:lpstr>II. Continuidad de Programas 2019-2023</vt:lpstr>
      <vt:lpstr>Presentación de PowerPoint</vt:lpstr>
      <vt:lpstr>Presentación de PowerPoint</vt:lpstr>
    </vt:vector>
  </TitlesOfParts>
  <Manager>You Exec (https://youexec.com?sr=kpipd)</Manager>
  <Company>You Exec (https://youexec.com?sr=kpipd)</Company>
  <LinksUpToDate>false</LinksUpToDate>
  <SharedDoc>false</SharedDoc>
  <HyperlinkBase>https://youexec.com?sr=kpipd</HyperlinkBase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(https://youexec.com?sr=kpipd)</dc:title>
  <dc:subject>You Exec (https://youexec.com?sr=kpipd)</dc:subject>
  <dc:creator>You Exec (https://youexec.com?sr=kpipd)</dc:creator>
  <cp:keywords>You Exec (https:/youexec.com?sr=kpipd)</cp:keywords>
  <dc:description>You Exec (https://youexec.com?sr=kpipd)</dc:description>
  <cp:lastModifiedBy>Nidia Carolina Andrade Rivera</cp:lastModifiedBy>
  <cp:revision>337</cp:revision>
  <cp:lastPrinted>2018-05-28T18:39:35Z</cp:lastPrinted>
  <dcterms:created xsi:type="dcterms:W3CDTF">2013-09-12T13:05:01Z</dcterms:created>
  <dcterms:modified xsi:type="dcterms:W3CDTF">2018-05-31T22:28:04Z</dcterms:modified>
  <cp:category>You Exec (https://youexec.com?sr=kpipd)</cp:category>
</cp:coreProperties>
</file>