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9" r:id="rId2"/>
    <p:sldId id="358" r:id="rId3"/>
    <p:sldId id="338" r:id="rId4"/>
    <p:sldId id="353" r:id="rId5"/>
    <p:sldId id="339" r:id="rId6"/>
    <p:sldId id="302" r:id="rId7"/>
    <p:sldId id="325" r:id="rId8"/>
    <p:sldId id="324" r:id="rId9"/>
    <p:sldId id="336" r:id="rId10"/>
    <p:sldId id="314" r:id="rId11"/>
    <p:sldId id="313" r:id="rId12"/>
    <p:sldId id="359" r:id="rId13"/>
    <p:sldId id="360" r:id="rId14"/>
    <p:sldId id="340" r:id="rId15"/>
    <p:sldId id="355" r:id="rId16"/>
    <p:sldId id="351" r:id="rId17"/>
    <p:sldId id="347" r:id="rId18"/>
    <p:sldId id="341" r:id="rId19"/>
    <p:sldId id="342" r:id="rId20"/>
    <p:sldId id="343" r:id="rId21"/>
    <p:sldId id="344" r:id="rId22"/>
    <p:sldId id="350" r:id="rId23"/>
    <p:sldId id="345" r:id="rId24"/>
    <p:sldId id="356" r:id="rId25"/>
    <p:sldId id="346" r:id="rId26"/>
    <p:sldId id="357" r:id="rId27"/>
    <p:sldId id="348" r:id="rId28"/>
    <p:sldId id="349" r:id="rId29"/>
    <p:sldId id="334" r:id="rId30"/>
  </p:sldIdLst>
  <p:sldSz cx="9144000" cy="6858000" type="letter"/>
  <p:notesSz cx="6797675" cy="9926638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400"/>
    <a:srgbClr val="DEA400"/>
    <a:srgbClr val="CC9900"/>
    <a:srgbClr val="EA5F00"/>
    <a:srgbClr val="217EFB"/>
    <a:srgbClr val="F5F8FB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50000" autoAdjust="0"/>
  </p:normalViewPr>
  <p:slideViewPr>
    <p:cSldViewPr>
      <p:cViewPr varScale="1">
        <p:scale>
          <a:sx n="69" d="100"/>
          <a:sy n="69" d="100"/>
        </p:scale>
        <p:origin x="1290" y="66"/>
      </p:cViewPr>
      <p:guideLst>
        <p:guide orient="horz" pos="2160"/>
        <p:guide pos="383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palacios\AppData\Local\Microsoft\Windows\Temporary%20Internet%20Files\Content.Outlook\1PDBH8R2\Copia%20de%20historico%202015-2018%20con%20gr&#225;fica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palacios\AppData\Local\Microsoft\Windows\Temporary%20Internet%20Files\Content.Outlook\1PDBH8R2\DATOS%20PARA%20GR&#193;FICA%20GRAD%202006-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palacios\Documents\ARCHIVO%202018\ANTEPROYECTO%202019-2023\PRESUPUESTO%20ABIERTO\PRESENTACI&#211;N%20UTIMA\INTEGRACI&#211;N%20PRESUPUESTO%20para%20presentaci&#243;n%202019-2023-17-05-2018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rango\Downloads\METAS%20PROYECTADAS%20COBERTURA%202019-2023%20(1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rango\Downloads\METAS%20PROYECTADAS%20COBERTURA%202019-2023%20(1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rango\Downloads\METAS%20PROYECTADAS%20COBERTURA%202019-2023%20(1)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puac\Documents\A&#241;o%202018\ANTEPROYECTO%202019\PRESUPUESTO%20ABIERTO\graficas%20mutianual%20Y%20BRECHA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94802136118042"/>
          <c:y val="9.1287765399582707E-2"/>
          <c:w val="0.5119864823004654"/>
          <c:h val="0.78085181986746977"/>
        </c:manualLayout>
      </c:layout>
      <c:barChart>
        <c:barDir val="col"/>
        <c:grouping val="percentStacked"/>
        <c:varyColors val="0"/>
        <c:ser>
          <c:idx val="4"/>
          <c:order val="0"/>
          <c:tx>
            <c:strRef>
              <c:f>'graficas cobertura'!$D$17</c:f>
              <c:strCache>
                <c:ptCount val="1"/>
                <c:pt idx="0">
                  <c:v>Prog. 15 Extraescolar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 sz="1200"/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'graficas cobertura'!$F$12:$I$12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'graficas cobertura'!$F$17:$I$17</c:f>
              <c:numCache>
                <c:formatCode>_(* #,##0_);_(* \(#,##0\);_(* "-"??_);_(@_)</c:formatCode>
                <c:ptCount val="2"/>
                <c:pt idx="0">
                  <c:v>73603</c:v>
                </c:pt>
                <c:pt idx="1">
                  <c:v>76669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7-4047-9359-8F0FDC1F7B41}"/>
            </c:ext>
          </c:extLst>
        </c:ser>
        <c:ser>
          <c:idx val="3"/>
          <c:order val="1"/>
          <c:tx>
            <c:strRef>
              <c:f>'graficas cobertura'!$D$16</c:f>
              <c:strCache>
                <c:ptCount val="1"/>
                <c:pt idx="0">
                  <c:v>Prog. 14 Diversificado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 sz="1200" b="0"/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'graficas cobertura'!$F$12:$I$12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'graficas cobertura'!$F$16:$I$16</c:f>
              <c:numCache>
                <c:formatCode>_(* #,##0_);_(* \(#,##0\);_(* "-"??_);_(@_)</c:formatCode>
                <c:ptCount val="2"/>
                <c:pt idx="0">
                  <c:v>89349</c:v>
                </c:pt>
                <c:pt idx="1">
                  <c:v>92196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C7-4047-9359-8F0FDC1F7B41}"/>
            </c:ext>
          </c:extLst>
        </c:ser>
        <c:ser>
          <c:idx val="2"/>
          <c:order val="2"/>
          <c:tx>
            <c:strRef>
              <c:f>'graficas cobertura'!$D$15</c:f>
              <c:strCache>
                <c:ptCount val="1"/>
                <c:pt idx="0">
                  <c:v>Prog. 13 Básico 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 sz="1200"/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'graficas cobertura'!$F$12:$I$12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'graficas cobertura'!$F$15:$I$15</c:f>
              <c:numCache>
                <c:formatCode>_(* #,##0_);_(* \(#,##0\);_(* "-"??_);_(@_)</c:formatCode>
                <c:ptCount val="2"/>
                <c:pt idx="0">
                  <c:v>313189</c:v>
                </c:pt>
                <c:pt idx="1">
                  <c:v>341406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C7-4047-9359-8F0FDC1F7B41}"/>
            </c:ext>
          </c:extLst>
        </c:ser>
        <c:ser>
          <c:idx val="1"/>
          <c:order val="3"/>
          <c:tx>
            <c:strRef>
              <c:f>'graficas cobertura'!$D$14</c:f>
              <c:strCache>
                <c:ptCount val="1"/>
                <c:pt idx="0">
                  <c:v>Prog. 12 Primaria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 sz="1200"/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'graficas cobertura'!$F$12:$I$12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'graficas cobertura'!$F$14:$I$14</c:f>
              <c:numCache>
                <c:formatCode>_(* #,##0_);_(* \(#,##0\);_(* "-"??_);_(@_)</c:formatCode>
                <c:ptCount val="2"/>
                <c:pt idx="0">
                  <c:v>2046126</c:v>
                </c:pt>
                <c:pt idx="1">
                  <c:v>2060358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C7-4047-9359-8F0FDC1F7B41}"/>
            </c:ext>
          </c:extLst>
        </c:ser>
        <c:ser>
          <c:idx val="0"/>
          <c:order val="4"/>
          <c:tx>
            <c:strRef>
              <c:f>'graficas cobertura'!$D$13</c:f>
              <c:strCache>
                <c:ptCount val="1"/>
                <c:pt idx="0">
                  <c:v>Prog. 11 Preprimaria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 sz="1200"/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'graficas cobertura'!$F$12:$I$12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'graficas cobertura'!$F$13:$I$13</c:f>
              <c:numCache>
                <c:formatCode>_(* #,##0_);_(* \(#,##0\);_(* "-"??_);_(@_)</c:formatCode>
                <c:ptCount val="2"/>
                <c:pt idx="0">
                  <c:v>496343</c:v>
                </c:pt>
                <c:pt idx="1">
                  <c:v>518360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C7-4047-9359-8F0FDC1F7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90072768"/>
        <c:axId val="242012016"/>
      </c:barChart>
      <c:catAx>
        <c:axId val="19007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s-ES" b="1"/>
            </a:pPr>
            <a:endParaRPr lang="es-GT"/>
          </a:p>
        </c:txPr>
        <c:crossAx val="242012016"/>
        <c:crosses val="autoZero"/>
        <c:auto val="1"/>
        <c:lblAlgn val="ctr"/>
        <c:lblOffset val="100"/>
        <c:noMultiLvlLbl val="0"/>
      </c:catAx>
      <c:valAx>
        <c:axId val="242012016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190072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287062547459672"/>
          <c:y val="6.9782224478766711E-2"/>
          <c:w val="0.33966493842167705"/>
          <c:h val="0.66445320002973662"/>
        </c:manualLayout>
      </c:layout>
      <c:overlay val="0"/>
      <c:txPr>
        <a:bodyPr/>
        <a:lstStyle/>
        <a:p>
          <a:pPr>
            <a:defRPr lang="es-ES" sz="1200"/>
          </a:pPr>
          <a:endParaRPr lang="es-GT"/>
        </a:p>
      </c:txPr>
    </c:legend>
    <c:plotVisOnly val="1"/>
    <c:dispBlanksAs val="gap"/>
    <c:showDLblsOverMax val="0"/>
  </c:chart>
  <c:txPr>
    <a:bodyPr/>
    <a:lstStyle/>
    <a:p>
      <a:pPr>
        <a:defRPr sz="1100">
          <a:latin typeface="Times New Roman" pitchFamily="18" charset="0"/>
          <a:cs typeface="Times New Roman" pitchFamily="18" charset="0"/>
        </a:defRPr>
      </a:pPr>
      <a:endParaRPr lang="es-G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 dirty="0" err="1"/>
              <a:t>Presupuesto</a:t>
            </a:r>
            <a:r>
              <a:rPr lang="en-US" sz="2000" dirty="0"/>
              <a:t> </a:t>
            </a:r>
            <a:r>
              <a:rPr lang="en-US" sz="2000" dirty="0" err="1"/>
              <a:t>vigente</a:t>
            </a:r>
            <a:r>
              <a:rPr lang="en-US" sz="2000" dirty="0"/>
              <a:t> Q.13,937.21 </a:t>
            </a:r>
            <a:r>
              <a:rPr lang="en-US" sz="2000" dirty="0" err="1"/>
              <a:t>millones</a:t>
            </a:r>
            <a:endParaRPr lang="en-US" sz="2000" dirty="0"/>
          </a:p>
        </c:rich>
      </c:tx>
      <c:layout>
        <c:manualLayout>
          <c:xMode val="edge"/>
          <c:yMode val="edge"/>
          <c:x val="0.20571046712311467"/>
          <c:y val="8.9498103790746197E-3"/>
        </c:manualLayout>
      </c:layout>
      <c:overlay val="0"/>
    </c:title>
    <c:autoTitleDeleted val="0"/>
    <c:view3D>
      <c:rotX val="75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6421801669327244E-2"/>
          <c:y val="0.11582133098966274"/>
          <c:w val="0.67668291736097785"/>
          <c:h val="0.8082485214705869"/>
        </c:manualLayout>
      </c:layout>
      <c:pie3DChart>
        <c:varyColors val="1"/>
        <c:ser>
          <c:idx val="0"/>
          <c:order val="0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E916-4B83-9C19-E40B3221023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E916-4B83-9C19-E40B32210233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E916-4B83-9C19-E40B32210233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E916-4B83-9C19-E40B32210233}"/>
              </c:ext>
            </c:extLst>
          </c:dPt>
          <c:dPt>
            <c:idx val="4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E916-4B83-9C19-E40B32210233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E916-4B83-9C19-E40B32210233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E916-4B83-9C19-E40B32210233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E916-4B83-9C19-E40B32210233}"/>
              </c:ext>
            </c:extLst>
          </c:dPt>
          <c:dLbls>
            <c:dLbl>
              <c:idx val="0"/>
              <c:layout>
                <c:manualLayout>
                  <c:x val="-3.9218047097305794E-2"/>
                  <c:y val="0.11761303640904873"/>
                </c:manualLayout>
              </c:layout>
              <c:spPr/>
              <c:txPr>
                <a:bodyPr/>
                <a:lstStyle/>
                <a:p>
                  <a:pPr>
                    <a:defRPr sz="2000"/>
                  </a:pPr>
                  <a:endParaRPr lang="es-G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916-4B83-9C19-E40B32210233}"/>
                </c:ext>
              </c:extLst>
            </c:dLbl>
            <c:dLbl>
              <c:idx val="1"/>
              <c:layout>
                <c:manualLayout>
                  <c:x val="-0.15855243193441113"/>
                  <c:y val="-0.28284170883444637"/>
                </c:manualLayout>
              </c:layout>
              <c:spPr/>
              <c:txPr>
                <a:bodyPr/>
                <a:lstStyle/>
                <a:p>
                  <a:pPr>
                    <a:defRPr sz="2000"/>
                  </a:pPr>
                  <a:endParaRPr lang="es-G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16-4B83-9C19-E40B32210233}"/>
                </c:ext>
              </c:extLst>
            </c:dLbl>
            <c:dLbl>
              <c:idx val="2"/>
              <c:layout>
                <c:manualLayout>
                  <c:x val="7.9794793921971918E-2"/>
                  <c:y val="-3.4250978764499868E-2"/>
                </c:manualLayout>
              </c:layout>
              <c:spPr/>
              <c:txPr>
                <a:bodyPr/>
                <a:lstStyle/>
                <a:p>
                  <a:pPr>
                    <a:defRPr sz="2000"/>
                  </a:pPr>
                  <a:endParaRPr lang="es-G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16-4B83-9C19-E40B32210233}"/>
                </c:ext>
              </c:extLst>
            </c:dLbl>
            <c:dLbl>
              <c:idx val="6"/>
              <c:layout>
                <c:manualLayout>
                  <c:x val="3.2246882674023508E-2"/>
                  <c:y val="7.5263872198207571E-2"/>
                </c:manualLayout>
              </c:layout>
              <c:spPr/>
              <c:txPr>
                <a:bodyPr/>
                <a:lstStyle/>
                <a:p>
                  <a:pPr>
                    <a:defRPr sz="2000"/>
                  </a:pPr>
                  <a:endParaRPr lang="es-G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916-4B83-9C19-E40B322102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/>
                </a:pPr>
                <a:endParaRPr lang="es-G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'prog 2017-2018 (D) (2)'!$A$26:$A$33</c:f>
              <c:strCache>
                <c:ptCount val="8"/>
                <c:pt idx="0">
                  <c:v>Preprimaria</c:v>
                </c:pt>
                <c:pt idx="1">
                  <c:v>Primaria</c:v>
                </c:pt>
                <c:pt idx="2">
                  <c:v>Básico</c:v>
                </c:pt>
                <c:pt idx="3">
                  <c:v>Diversificado</c:v>
                </c:pt>
                <c:pt idx="4">
                  <c:v>Extraescolar</c:v>
                </c:pt>
                <c:pt idx="5">
                  <c:v>Programas de Apoyo</c:v>
                </c:pt>
                <c:pt idx="6">
                  <c:v>Otros Programas </c:v>
                </c:pt>
                <c:pt idx="7">
                  <c:v>Programas Comunes</c:v>
                </c:pt>
              </c:strCache>
            </c:strRef>
          </c:cat>
          <c:val>
            <c:numRef>
              <c:f>'prog 2017-2018 (D) (2)'!$E$26:$E$33</c:f>
              <c:numCache>
                <c:formatCode>#,##0.00</c:formatCode>
                <c:ptCount val="8"/>
                <c:pt idx="0">
                  <c:v>1753.54</c:v>
                </c:pt>
                <c:pt idx="1">
                  <c:v>7733.9</c:v>
                </c:pt>
                <c:pt idx="2">
                  <c:v>986.9</c:v>
                </c:pt>
                <c:pt idx="3">
                  <c:v>554.79999999999995</c:v>
                </c:pt>
                <c:pt idx="4">
                  <c:v>122.29</c:v>
                </c:pt>
                <c:pt idx="5">
                  <c:v>844.65</c:v>
                </c:pt>
                <c:pt idx="6">
                  <c:v>1138.43</c:v>
                </c:pt>
                <c:pt idx="7">
                  <c:v>802.69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916-4B83-9C19-E40B32210233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B-E916-4B83-9C19-E40B32210233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</c:spPr>
            <c:extLst>
              <c:ext xmlns:c16="http://schemas.microsoft.com/office/drawing/2014/chart" uri="{C3380CC4-5D6E-409C-BE32-E72D297353CC}">
                <c16:uniqueId val="{0000000D-E916-4B83-9C19-E40B32210233}"/>
              </c:ext>
            </c:extLst>
          </c:dPt>
          <c:dPt>
            <c:idx val="2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E916-4B83-9C19-E40B32210233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10-E916-4B83-9C19-E40B32210233}"/>
              </c:ext>
            </c:extLst>
          </c:dPt>
          <c:dPt>
            <c:idx val="4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2-E916-4B83-9C19-E40B32210233}"/>
              </c:ext>
            </c:extLst>
          </c:dPt>
          <c:dPt>
            <c:idx val="5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4-E916-4B83-9C19-E40B32210233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15-E916-4B83-9C19-E40B32210233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16-E916-4B83-9C19-E40B32210233}"/>
              </c:ext>
            </c:extLst>
          </c:dPt>
          <c:dLbls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s-G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916-4B83-9C19-E40B32210233}"/>
                </c:ext>
              </c:extLst>
            </c:dLbl>
            <c:dLbl>
              <c:idx val="6"/>
              <c:spPr/>
              <c:txPr>
                <a:bodyPr/>
                <a:lstStyle/>
                <a:p>
                  <a:pPr>
                    <a:defRPr/>
                  </a:pPr>
                  <a:endParaRPr lang="es-G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916-4B83-9C19-E40B3221023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'prog 2017-2018 (D) (2)'!$A$26:$A$33</c:f>
              <c:strCache>
                <c:ptCount val="8"/>
                <c:pt idx="0">
                  <c:v>Preprimaria</c:v>
                </c:pt>
                <c:pt idx="1">
                  <c:v>Primaria</c:v>
                </c:pt>
                <c:pt idx="2">
                  <c:v>Básico</c:v>
                </c:pt>
                <c:pt idx="3">
                  <c:v>Diversificado</c:v>
                </c:pt>
                <c:pt idx="4">
                  <c:v>Extraescolar</c:v>
                </c:pt>
                <c:pt idx="5">
                  <c:v>Programas de Apoyo</c:v>
                </c:pt>
                <c:pt idx="6">
                  <c:v>Otros Programas </c:v>
                </c:pt>
                <c:pt idx="7">
                  <c:v>Programas Comunes</c:v>
                </c:pt>
              </c:strCache>
            </c:strRef>
          </c:cat>
          <c:val>
            <c:numRef>
              <c:f>'prog 2017-2018 (D) (2)'!$E$26:$E$33</c:f>
              <c:numCache>
                <c:formatCode>#,##0.00</c:formatCode>
                <c:ptCount val="8"/>
                <c:pt idx="0">
                  <c:v>1753.54</c:v>
                </c:pt>
                <c:pt idx="1">
                  <c:v>7733.9</c:v>
                </c:pt>
                <c:pt idx="2">
                  <c:v>986.9</c:v>
                </c:pt>
                <c:pt idx="3">
                  <c:v>554.79999999999995</c:v>
                </c:pt>
                <c:pt idx="4">
                  <c:v>122.29</c:v>
                </c:pt>
                <c:pt idx="5">
                  <c:v>844.65</c:v>
                </c:pt>
                <c:pt idx="6">
                  <c:v>1138.43</c:v>
                </c:pt>
                <c:pt idx="7">
                  <c:v>802.69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916-4B83-9C19-E40B3221023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5214195935322892"/>
          <c:y val="3.8434774913264282E-2"/>
          <c:w val="0.21411290184191512"/>
          <c:h val="0.84434184138880497"/>
        </c:manualLayout>
      </c:layout>
      <c:overlay val="0"/>
      <c:txPr>
        <a:bodyPr/>
        <a:lstStyle/>
        <a:p>
          <a:pPr>
            <a:defRPr sz="1600"/>
          </a:pPr>
          <a:endParaRPr lang="es-GT"/>
        </a:p>
      </c:txPr>
    </c:legend>
    <c:plotVisOnly val="1"/>
    <c:dispBlanksAs val="zero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s-ES"/>
            </a:pPr>
            <a:r>
              <a:rPr lang="es-GT" sz="1600" dirty="0"/>
              <a:t>Porcentajes alcanzados en Lectura y Matemática</a:t>
            </a:r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5356666666666914E-2"/>
          <c:y val="0.15833333333333374"/>
          <c:w val="0.88877296296296127"/>
          <c:h val="0.75199883040935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'datos para graf (2)'!$C$4</c:f>
              <c:strCache>
                <c:ptCount val="1"/>
                <c:pt idx="0">
                  <c:v>Matemática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2.2624595607621816E-3"/>
                  <c:y val="-6.18976252269377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8BC-4A4D-A419-F1A941CDA39E}"/>
                </c:ext>
              </c:extLst>
            </c:dLbl>
            <c:dLbl>
              <c:idx val="1"/>
              <c:layout>
                <c:manualLayout>
                  <c:x val="6.7873786822865538E-3"/>
                  <c:y val="-5.80290236502540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BC-4A4D-A419-F1A941CDA39E}"/>
                </c:ext>
              </c:extLst>
            </c:dLbl>
            <c:dLbl>
              <c:idx val="2"/>
              <c:layout>
                <c:manualLayout>
                  <c:x val="-2.2624595607621816E-3"/>
                  <c:y val="-6.18976252269378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BC-4A4D-A419-F1A941CDA3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 sz="1400"/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'datos para graf (2)'!$B$5:$B$7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'datos para graf (2)'!$C$5:$C$7</c:f>
              <c:numCache>
                <c:formatCode>0.00%</c:formatCode>
                <c:ptCount val="3"/>
                <c:pt idx="0">
                  <c:v>8.511135909549554E-2</c:v>
                </c:pt>
                <c:pt idx="1">
                  <c:v>9.0084437472883222E-2</c:v>
                </c:pt>
                <c:pt idx="2">
                  <c:v>9.6041439916152702E-2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B4-432A-8C48-E76B05D4A13C}"/>
            </c:ext>
          </c:extLst>
        </c:ser>
        <c:ser>
          <c:idx val="1"/>
          <c:order val="1"/>
          <c:tx>
            <c:strRef>
              <c:f>'datos para graf (2)'!$D$4</c:f>
              <c:strCache>
                <c:ptCount val="1"/>
                <c:pt idx="0">
                  <c:v>Lectura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5837216925335268E-2"/>
                  <c:y val="-2.32116094601016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BC-4A4D-A419-F1A941CDA39E}"/>
                </c:ext>
              </c:extLst>
            </c:dLbl>
            <c:dLbl>
              <c:idx val="1"/>
              <c:layout>
                <c:manualLayout>
                  <c:x val="2.94119742899084E-2"/>
                  <c:y val="-2.70802110367852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8BC-4A4D-A419-F1A941CDA39E}"/>
                </c:ext>
              </c:extLst>
            </c:dLbl>
            <c:dLbl>
              <c:idx val="2"/>
              <c:layout>
                <c:manualLayout>
                  <c:x val="1.5837216925335268E-2"/>
                  <c:y val="-3.86860157668360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BC-4A4D-A419-F1A941CDA3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 sz="1400"/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'datos para graf (2)'!$B$5:$B$7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'datos para graf (2)'!$D$5:$D$7</c:f>
              <c:numCache>
                <c:formatCode>0.00%</c:formatCode>
                <c:ptCount val="3"/>
                <c:pt idx="0">
                  <c:v>0.25970103375231374</c:v>
                </c:pt>
                <c:pt idx="1">
                  <c:v>0.32320528652004138</c:v>
                </c:pt>
                <c:pt idx="2">
                  <c:v>0.32333615511750752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FB4-432A-8C48-E76B05D4A1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42012408"/>
        <c:axId val="242014760"/>
        <c:axId val="0"/>
      </c:bar3DChart>
      <c:catAx>
        <c:axId val="242012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s-ES" sz="1400"/>
            </a:pPr>
            <a:endParaRPr lang="es-GT"/>
          </a:p>
        </c:txPr>
        <c:crossAx val="242014760"/>
        <c:crosses val="autoZero"/>
        <c:auto val="1"/>
        <c:lblAlgn val="ctr"/>
        <c:lblOffset val="100"/>
        <c:noMultiLvlLbl val="0"/>
      </c:catAx>
      <c:valAx>
        <c:axId val="242014760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lang="es-ES" sz="1400"/>
            </a:pPr>
            <a:endParaRPr lang="es-GT"/>
          </a:p>
        </c:txPr>
        <c:crossAx val="242012408"/>
        <c:crosses val="autoZero"/>
        <c:crossBetween val="between"/>
        <c:majorUnit val="0.2"/>
        <c:minorUnit val="1.0000000000000005E-2"/>
      </c:valAx>
    </c:plotArea>
    <c:legend>
      <c:legendPos val="t"/>
      <c:layout>
        <c:manualLayout>
          <c:xMode val="edge"/>
          <c:yMode val="edge"/>
          <c:x val="0.10379861615859309"/>
          <c:y val="0.92643668347206443"/>
          <c:w val="0.83032800319238464"/>
          <c:h val="7.2701169590643294E-2"/>
        </c:manualLayout>
      </c:layout>
      <c:overlay val="0"/>
      <c:txPr>
        <a:bodyPr/>
        <a:lstStyle/>
        <a:p>
          <a:pPr>
            <a:defRPr lang="es-ES" sz="1600"/>
          </a:pPr>
          <a:endParaRPr lang="es-GT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96538433397379E-2"/>
          <c:y val="0.12335602469704768"/>
          <c:w val="0.46215240764689647"/>
          <c:h val="0.84609440784585666"/>
        </c:manualLayout>
      </c:layout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0.1521501005556124"/>
                  <c:y val="-0.2490114293038211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97E-469F-8FC1-C4434AA8FF13}"/>
                </c:ext>
              </c:extLst>
            </c:dLbl>
            <c:dLbl>
              <c:idx val="1"/>
              <c:layout>
                <c:manualLayout>
                  <c:x val="-1.9095169921941574E-2"/>
                  <c:y val="1.492747323781980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97E-469F-8FC1-C4434AA8FF13}"/>
                </c:ext>
              </c:extLst>
            </c:dLbl>
            <c:dLbl>
              <c:idx val="2"/>
              <c:layout>
                <c:manualLayout>
                  <c:x val="-4.8348501891808974E-3"/>
                  <c:y val="1.110135914539345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97E-469F-8FC1-C4434AA8FF13}"/>
                </c:ext>
              </c:extLst>
            </c:dLbl>
            <c:dLbl>
              <c:idx val="3"/>
              <c:layout>
                <c:manualLayout>
                  <c:x val="-4.3413692606606005E-2"/>
                  <c:y val="-2.486444767652452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7E-469F-8FC1-C4434AA8FF13}"/>
                </c:ext>
              </c:extLst>
            </c:dLbl>
            <c:dLbl>
              <c:idx val="4"/>
              <c:layout>
                <c:manualLayout>
                  <c:x val="-5.5800354501141916E-2"/>
                  <c:y val="-7.269366010777318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7E-469F-8FC1-C4434AA8FF13}"/>
                </c:ext>
              </c:extLst>
            </c:dLbl>
            <c:dLbl>
              <c:idx val="5"/>
              <c:layout>
                <c:manualLayout>
                  <c:x val="3.1901012373453337E-2"/>
                  <c:y val="-4.140266702330999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97E-469F-8FC1-C4434AA8FF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res!$B$7:$B$13</c:f>
              <c:strCache>
                <c:ptCount val="7"/>
                <c:pt idx="0">
                  <c:v>Cobertura Educativa </c:v>
                </c:pt>
                <c:pt idx="1">
                  <c:v>Calidad, equidad e inclusión</c:v>
                </c:pt>
                <c:pt idx="2">
                  <c:v>Espacios dignos y saludables para el aprendizaje</c:v>
                </c:pt>
                <c:pt idx="3">
                  <c:v>Modalidades diversas y saludables de entrega escolar y extraescolar</c:v>
                </c:pt>
                <c:pt idx="4">
                  <c:v>Gestión institucional</c:v>
                </c:pt>
                <c:pt idx="5">
                  <c:v>Aportes Constitucionales</c:v>
                </c:pt>
                <c:pt idx="6">
                  <c:v>Préstamos Externos</c:v>
                </c:pt>
              </c:strCache>
            </c:strRef>
          </c:cat>
          <c:val>
            <c:numRef>
              <c:f>res!$C$7:$C$13</c:f>
              <c:numCache>
                <c:formatCode>"Q"#,##0.00</c:formatCode>
                <c:ptCount val="7"/>
                <c:pt idx="0">
                  <c:v>16567.101791630001</c:v>
                </c:pt>
                <c:pt idx="1">
                  <c:v>644.26220788000001</c:v>
                </c:pt>
                <c:pt idx="2">
                  <c:v>683.04196999999999</c:v>
                </c:pt>
                <c:pt idx="3">
                  <c:v>21.935169999999999</c:v>
                </c:pt>
                <c:pt idx="4">
                  <c:v>252.46340499999999</c:v>
                </c:pt>
                <c:pt idx="5">
                  <c:v>533.09356385000001</c:v>
                </c:pt>
                <c:pt idx="6">
                  <c:v>449.55827699999998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7E-469F-8FC1-C4434AA8F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59567201827044369"/>
          <c:y val="6.0755857149933118E-2"/>
          <c:w val="0.39134096874254387"/>
          <c:h val="0.8620783595026994"/>
        </c:manualLayout>
      </c:layout>
      <c:overlay val="0"/>
      <c:txPr>
        <a:bodyPr/>
        <a:lstStyle/>
        <a:p>
          <a:pPr>
            <a:defRPr sz="1400"/>
          </a:pPr>
          <a:endParaRPr lang="es-GT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s-ES"/>
            </a:pPr>
            <a:r>
              <a:rPr lang="es-GT" sz="2400" baseline="0" dirty="0"/>
              <a:t>Nivel Preprimario</a:t>
            </a:r>
            <a:endParaRPr lang="es-GT" sz="2400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0464330383403848"/>
          <c:y val="0.13523646547147142"/>
          <c:w val="0.78292277178608749"/>
          <c:h val="0.7465424399833379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2"/>
              <c:layout>
                <c:manualLayout>
                  <c:x val="0"/>
                  <c:y val="-1.95838408126729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2E5-4CE4-8BA1-D0998C3468C2}"/>
                </c:ext>
              </c:extLst>
            </c:dLbl>
            <c:dLbl>
              <c:idx val="4"/>
              <c:layout>
                <c:manualLayout>
                  <c:x val="-2.3474178403756017E-3"/>
                  <c:y val="9.791920406336421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E5-4CE4-8BA1-D0998C3468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 sz="1300"/>
                </a:pPr>
                <a:endParaRPr lang="es-G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Lit>
              <c:formatCode>General</c:formatCode>
              <c:ptCount val="5"/>
              <c:pt idx="0">
                <c:v>2019</c:v>
              </c:pt>
              <c:pt idx="1">
                <c:v>2020</c:v>
              </c:pt>
              <c:pt idx="2">
                <c:v>2021</c:v>
              </c:pt>
              <c:pt idx="3">
                <c:v>2022</c:v>
              </c:pt>
              <c:pt idx="4">
                <c:v>2023</c:v>
              </c:pt>
            </c:numLit>
          </c:cat>
          <c:val>
            <c:numRef>
              <c:f>'[METAS PROYECTADAS COBERTURA 2019-2023 (1).xlsx]Cobertura'!$C$3:$G$3</c:f>
              <c:numCache>
                <c:formatCode>#,##0</c:formatCode>
                <c:ptCount val="5"/>
                <c:pt idx="0">
                  <c:v>527401</c:v>
                </c:pt>
                <c:pt idx="1">
                  <c:v>541250</c:v>
                </c:pt>
                <c:pt idx="2">
                  <c:v>555593</c:v>
                </c:pt>
                <c:pt idx="3">
                  <c:v>569780</c:v>
                </c:pt>
                <c:pt idx="4">
                  <c:v>583797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E5-4CE4-8BA1-D0998C3468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41548144"/>
        <c:axId val="241545008"/>
      </c:barChart>
      <c:catAx>
        <c:axId val="241548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s-ES" sz="1200"/>
            </a:pPr>
            <a:endParaRPr lang="es-GT"/>
          </a:p>
        </c:txPr>
        <c:crossAx val="241545008"/>
        <c:crosses val="autoZero"/>
        <c:auto val="1"/>
        <c:lblAlgn val="ctr"/>
        <c:lblOffset val="100"/>
        <c:tickLblSkip val="1"/>
        <c:noMultiLvlLbl val="0"/>
      </c:catAx>
      <c:valAx>
        <c:axId val="241545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lang="es-ES" sz="1200"/>
                </a:pPr>
                <a:r>
                  <a:rPr lang="en-US" sz="1200" dirty="0"/>
                  <a:t>Cantidad</a:t>
                </a:r>
                <a:r>
                  <a:rPr lang="en-US" sz="1200" baseline="0" dirty="0"/>
                  <a:t> de estudiantes  </a:t>
                </a:r>
              </a:p>
              <a:p>
                <a:pPr>
                  <a:defRPr lang="es-ES" sz="1200"/>
                </a:pPr>
                <a:r>
                  <a:rPr lang="en-US" sz="1200" baseline="0" dirty="0"/>
                  <a:t>(c</a:t>
                </a:r>
                <a:r>
                  <a:rPr lang="en-US" sz="1200" dirty="0"/>
                  <a:t>obertura proyectada)</a:t>
                </a:r>
              </a:p>
            </c:rich>
          </c:tx>
          <c:layout>
            <c:manualLayout>
              <c:xMode val="edge"/>
              <c:yMode val="edge"/>
              <c:x val="4.5454545454545504E-3"/>
              <c:y val="0.32101492632570067"/>
            </c:manualLayout>
          </c:layout>
          <c:overlay val="0"/>
        </c:title>
        <c:numFmt formatCode="#,##0_);\(#,##0\)" sourceLinked="0"/>
        <c:majorTickMark val="out"/>
        <c:minorTickMark val="none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2415481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s-ES"/>
            </a:pPr>
            <a:r>
              <a:rPr lang="es-GT" sz="2400" baseline="0" dirty="0"/>
              <a:t>Nivel Primario</a:t>
            </a:r>
            <a:endParaRPr lang="es-GT" sz="240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2"/>
              <c:layout>
                <c:manualLayout>
                  <c:x val="0"/>
                  <c:y val="-1.95838408126729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D0C-43CE-ABFB-E15F6118A071}"/>
                </c:ext>
              </c:extLst>
            </c:dLbl>
            <c:dLbl>
              <c:idx val="4"/>
              <c:layout>
                <c:manualLayout>
                  <c:x val="-2.3474178403756017E-3"/>
                  <c:y val="9.791920406336421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D0C-43CE-ABFB-E15F6118A0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 sz="1300"/>
                </a:pPr>
                <a:endParaRPr lang="es-G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Lit>
              <c:formatCode>General</c:formatCode>
              <c:ptCount val="5"/>
              <c:pt idx="0">
                <c:v>2019</c:v>
              </c:pt>
              <c:pt idx="1">
                <c:v>2020</c:v>
              </c:pt>
              <c:pt idx="2">
                <c:v>2021</c:v>
              </c:pt>
              <c:pt idx="3">
                <c:v>2022</c:v>
              </c:pt>
              <c:pt idx="4">
                <c:v>2023</c:v>
              </c:pt>
            </c:numLit>
          </c:cat>
          <c:val>
            <c:numRef>
              <c:f>'[METAS PROYECTADAS COBERTURA 2019-2023 (1).xlsx]Cobertura'!$C$4:$G$4</c:f>
              <c:numCache>
                <c:formatCode>#,##0</c:formatCode>
                <c:ptCount val="5"/>
                <c:pt idx="0">
                  <c:v>2068657</c:v>
                </c:pt>
                <c:pt idx="1">
                  <c:v>2083020</c:v>
                </c:pt>
                <c:pt idx="2">
                  <c:v>2096971</c:v>
                </c:pt>
                <c:pt idx="3">
                  <c:v>2110967</c:v>
                </c:pt>
                <c:pt idx="4">
                  <c:v>2124830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0C-43CE-ABFB-E15F6118A0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41551280"/>
        <c:axId val="242010840"/>
      </c:barChart>
      <c:catAx>
        <c:axId val="241551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s-ES" sz="1200"/>
            </a:pPr>
            <a:endParaRPr lang="es-GT"/>
          </a:p>
        </c:txPr>
        <c:crossAx val="242010840"/>
        <c:crosses val="autoZero"/>
        <c:auto val="1"/>
        <c:lblAlgn val="ctr"/>
        <c:lblOffset val="100"/>
        <c:tickLblSkip val="1"/>
        <c:noMultiLvlLbl val="0"/>
      </c:catAx>
      <c:valAx>
        <c:axId val="2420108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lang="es-ES"/>
                </a:pPr>
                <a:endParaRPr lang="en-US" dirty="0"/>
              </a:p>
            </c:rich>
          </c:tx>
          <c:overlay val="0"/>
        </c:title>
        <c:numFmt formatCode="#,##0_);\(#,##0\)" sourceLinked="0"/>
        <c:majorTickMark val="out"/>
        <c:minorTickMark val="none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2415512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s-ES"/>
            </a:pPr>
            <a:r>
              <a:rPr lang="es-GT" sz="2400" baseline="0" dirty="0"/>
              <a:t>Ciclo Básico </a:t>
            </a:r>
            <a:endParaRPr lang="es-GT" sz="240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0"/>
                  <c:y val="-3.07876623412829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E57-4EF6-A7DD-E625A320401F}"/>
                </c:ext>
              </c:extLst>
            </c:dLbl>
            <c:dLbl>
              <c:idx val="2"/>
              <c:layout>
                <c:manualLayout>
                  <c:x val="3.9732782956075291E-3"/>
                  <c:y val="1.967501319384664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E57-4EF6-A7DD-E625A320401F}"/>
                </c:ext>
              </c:extLst>
            </c:dLbl>
            <c:dLbl>
              <c:idx val="3"/>
              <c:layout>
                <c:manualLayout>
                  <c:x val="-3.9732782956075291E-3"/>
                  <c:y val="6.157532468256586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E57-4EF6-A7DD-E625A320401F}"/>
                </c:ext>
              </c:extLst>
            </c:dLbl>
            <c:dLbl>
              <c:idx val="4"/>
              <c:layout>
                <c:manualLayout>
                  <c:x val="-2.3473627599955396E-3"/>
                  <c:y val="-8.680666245013072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E57-4EF6-A7DD-E625A32040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 sz="1300"/>
                </a:pPr>
                <a:endParaRPr lang="es-G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Lit>
              <c:formatCode>General</c:formatCode>
              <c:ptCount val="5"/>
              <c:pt idx="0">
                <c:v>2019</c:v>
              </c:pt>
              <c:pt idx="1">
                <c:v>2020</c:v>
              </c:pt>
              <c:pt idx="2">
                <c:v>2021</c:v>
              </c:pt>
              <c:pt idx="3">
                <c:v>2022</c:v>
              </c:pt>
              <c:pt idx="4">
                <c:v>2023</c:v>
              </c:pt>
            </c:numLit>
          </c:cat>
          <c:val>
            <c:numRef>
              <c:f>'[METAS PROYECTADAS COBERTURA 2019-2023 (1).xlsx]Cobertura'!$C$6:$G$6</c:f>
              <c:numCache>
                <c:formatCode>#,##0</c:formatCode>
                <c:ptCount val="5"/>
                <c:pt idx="0">
                  <c:v>353177</c:v>
                </c:pt>
                <c:pt idx="1">
                  <c:v>359348</c:v>
                </c:pt>
                <c:pt idx="2">
                  <c:v>365559</c:v>
                </c:pt>
                <c:pt idx="3">
                  <c:v>371890</c:v>
                </c:pt>
                <c:pt idx="4">
                  <c:v>378205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57-4EF6-A7DD-E625A320401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0826792"/>
        <c:axId val="370828752"/>
      </c:barChart>
      <c:catAx>
        <c:axId val="370826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s-ES" sz="1200"/>
            </a:pPr>
            <a:endParaRPr lang="es-GT"/>
          </a:p>
        </c:txPr>
        <c:crossAx val="370828752"/>
        <c:crosses val="autoZero"/>
        <c:auto val="1"/>
        <c:lblAlgn val="ctr"/>
        <c:lblOffset val="100"/>
        <c:tickLblSkip val="1"/>
        <c:noMultiLvlLbl val="0"/>
      </c:catAx>
      <c:valAx>
        <c:axId val="370828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lang="es-ES" sz="1200"/>
                </a:pPr>
                <a:r>
                  <a:rPr lang="en-US" sz="1200" dirty="0"/>
                  <a:t>Cantidad de estudiantes</a:t>
                </a:r>
                <a:r>
                  <a:rPr lang="en-US" sz="1200" baseline="0" dirty="0"/>
                  <a:t>                                        </a:t>
                </a:r>
              </a:p>
              <a:p>
                <a:pPr>
                  <a:defRPr lang="es-ES" sz="1200"/>
                </a:pPr>
                <a:r>
                  <a:rPr lang="en-US" sz="1200" baseline="0" dirty="0"/>
                  <a:t>(</a:t>
                </a:r>
                <a:r>
                  <a:rPr lang="en-US" sz="1200" dirty="0"/>
                  <a:t>Cobertura proyectada)</a:t>
                </a:r>
              </a:p>
            </c:rich>
          </c:tx>
          <c:overlay val="0"/>
        </c:title>
        <c:numFmt formatCode="#,##0_);\(#,##0\)" sourceLinked="0"/>
        <c:majorTickMark val="out"/>
        <c:minorTickMark val="none"/>
        <c:tickLblPos val="nextTo"/>
        <c:txPr>
          <a:bodyPr/>
          <a:lstStyle/>
          <a:p>
            <a:pPr>
              <a:defRPr lang="es-ES" sz="1200"/>
            </a:pPr>
            <a:endParaRPr lang="es-GT"/>
          </a:p>
        </c:txPr>
        <c:crossAx val="3708267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s-ES"/>
            </a:pPr>
            <a:r>
              <a:rPr lang="en-US" sz="2400" b="1" baseline="0" dirty="0"/>
              <a:t>Ciclo </a:t>
            </a:r>
            <a:r>
              <a:rPr lang="es-GT" sz="2400" b="1" baseline="0" dirty="0"/>
              <a:t>Diversificado</a:t>
            </a:r>
            <a:endParaRPr lang="es-GT" sz="2400" b="1" dirty="0">
              <a:effectLst/>
            </a:endParaRPr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graficas!$D$266:$E$266</c:f>
              <c:strCache>
                <c:ptCount val="1"/>
                <c:pt idx="0">
                  <c:v>TOTAL NIVEL PRIMARIA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2280701377394013E-2"/>
                  <c:y val="-1.71769203864618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B3F-448A-A01F-06B520608E37}"/>
                </c:ext>
              </c:extLst>
            </c:dLbl>
            <c:dLbl>
              <c:idx val="1"/>
              <c:layout>
                <c:manualLayout>
                  <c:x val="1.2280701377394013E-2"/>
                  <c:y val="-2.06123044637542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3F-448A-A01F-06B520608E37}"/>
                </c:ext>
              </c:extLst>
            </c:dLbl>
            <c:dLbl>
              <c:idx val="2"/>
              <c:layout>
                <c:manualLayout>
                  <c:x val="1.2280701377394013E-2"/>
                  <c:y val="-3.43538407729237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3F-448A-A01F-06B520608E37}"/>
                </c:ext>
              </c:extLst>
            </c:dLbl>
            <c:dLbl>
              <c:idx val="3"/>
              <c:layout>
                <c:manualLayout>
                  <c:x val="8.1871342515960448E-3"/>
                  <c:y val="-2.74830726183389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3F-448A-A01F-06B520608E37}"/>
                </c:ext>
              </c:extLst>
            </c:dLbl>
            <c:dLbl>
              <c:idx val="4"/>
              <c:layout>
                <c:manualLayout>
                  <c:x val="8.1871342515961228E-3"/>
                  <c:y val="-2.06123044637542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3F-448A-A01F-06B520608E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 sz="1300"/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Lit>
              <c:formatCode>General</c:formatCode>
              <c:ptCount val="5"/>
              <c:pt idx="0">
                <c:v>2019</c:v>
              </c:pt>
              <c:pt idx="1">
                <c:v>2020</c:v>
              </c:pt>
              <c:pt idx="2">
                <c:v>2021</c:v>
              </c:pt>
              <c:pt idx="3">
                <c:v>2022</c:v>
              </c:pt>
              <c:pt idx="4">
                <c:v>2023</c:v>
              </c:pt>
            </c:numLit>
          </c:cat>
          <c:val>
            <c:numRef>
              <c:f>graficas!$F$279:$N$279</c:f>
              <c:numCache>
                <c:formatCode>#,##0</c:formatCode>
                <c:ptCount val="5"/>
                <c:pt idx="0">
                  <c:v>94444</c:v>
                </c:pt>
                <c:pt idx="1">
                  <c:v>96846</c:v>
                </c:pt>
                <c:pt idx="2">
                  <c:v>99534</c:v>
                </c:pt>
                <c:pt idx="3">
                  <c:v>102105</c:v>
                </c:pt>
                <c:pt idx="4">
                  <c:v>104858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B3F-448A-A01F-06B520608E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70826400"/>
        <c:axId val="370825616"/>
        <c:axId val="0"/>
      </c:bar3DChart>
      <c:catAx>
        <c:axId val="37082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s-ES" sz="1200"/>
            </a:pPr>
            <a:endParaRPr lang="es-GT"/>
          </a:p>
        </c:txPr>
        <c:crossAx val="370825616"/>
        <c:crosses val="autoZero"/>
        <c:auto val="1"/>
        <c:lblAlgn val="ctr"/>
        <c:lblOffset val="100"/>
        <c:noMultiLvlLbl val="0"/>
      </c:catAx>
      <c:valAx>
        <c:axId val="3708256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lang="es-ES" sz="1200"/>
                </a:pPr>
                <a:r>
                  <a:rPr lang="es-GT" sz="1200" dirty="0"/>
                  <a:t>Cantidad de estudiantes</a:t>
                </a:r>
              </a:p>
              <a:p>
                <a:pPr>
                  <a:defRPr lang="es-ES" sz="1200"/>
                </a:pPr>
                <a:r>
                  <a:rPr lang="es-GT" sz="1200" baseline="0" dirty="0"/>
                  <a:t> (cobertura proyectada)</a:t>
                </a:r>
                <a:endParaRPr lang="es-GT" sz="1200" dirty="0"/>
              </a:p>
            </c:rich>
          </c:tx>
          <c:layout>
            <c:manualLayout>
              <c:xMode val="edge"/>
              <c:yMode val="edge"/>
              <c:x val="3.0082075723289636E-2"/>
              <c:y val="0.37749903676111679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lang="es-ES" sz="1200"/>
            </a:pPr>
            <a:endParaRPr lang="es-GT"/>
          </a:p>
        </c:txPr>
        <c:crossAx val="3708264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A2BB0-AD3A-4AB3-B903-537BE5EFF1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DFD6E965-3213-4C93-877D-E5E0D60C61D8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s-GT" sz="2800" dirty="0"/>
            <a:t>Presupuesto vigente  2018</a:t>
          </a:r>
        </a:p>
        <a:p>
          <a:pPr algn="ctr"/>
          <a:r>
            <a:rPr lang="es-GT" sz="2800" dirty="0"/>
            <a:t>Q. 13,937.2 millones</a:t>
          </a:r>
        </a:p>
      </dgm:t>
    </dgm:pt>
    <dgm:pt modelId="{280302E6-214A-435C-9646-4614B79F0DF0}" type="parTrans" cxnId="{47E3536F-AEB0-423A-99C6-97B8690C1BA3}">
      <dgm:prSet/>
      <dgm:spPr/>
      <dgm:t>
        <a:bodyPr/>
        <a:lstStyle/>
        <a:p>
          <a:endParaRPr lang="es-GT"/>
        </a:p>
      </dgm:t>
    </dgm:pt>
    <dgm:pt modelId="{A595EFD0-59F3-49D0-B28C-EC6460F2D4FA}" type="sibTrans" cxnId="{47E3536F-AEB0-423A-99C6-97B8690C1BA3}">
      <dgm:prSet/>
      <dgm:spPr/>
      <dgm:t>
        <a:bodyPr/>
        <a:lstStyle/>
        <a:p>
          <a:endParaRPr lang="es-GT"/>
        </a:p>
      </dgm:t>
    </dgm:pt>
    <dgm:pt modelId="{68ED8A15-1743-4C3E-B990-335662D8BBBB}">
      <dgm:prSet phldrT="[Texto]" custT="1"/>
      <dgm:spPr>
        <a:solidFill>
          <a:srgbClr val="F66400"/>
        </a:solidFill>
      </dgm:spPr>
      <dgm:t>
        <a:bodyPr/>
        <a:lstStyle/>
        <a:p>
          <a:pPr algn="ctr"/>
          <a:r>
            <a:rPr lang="es-GT" sz="2800" dirty="0"/>
            <a:t>Presupuesto proyectado 2019</a:t>
          </a:r>
        </a:p>
        <a:p>
          <a:pPr algn="ctr"/>
          <a:r>
            <a:rPr lang="es-GT" sz="2800" dirty="0"/>
            <a:t>Q.19,151.46 millones</a:t>
          </a:r>
        </a:p>
      </dgm:t>
    </dgm:pt>
    <dgm:pt modelId="{288874C4-8234-4F2F-AFD3-2A7E0868249F}" type="parTrans" cxnId="{9291DC8C-F1EB-4E1D-B2E4-2A96A94937E7}">
      <dgm:prSet/>
      <dgm:spPr/>
      <dgm:t>
        <a:bodyPr/>
        <a:lstStyle/>
        <a:p>
          <a:endParaRPr lang="es-GT"/>
        </a:p>
      </dgm:t>
    </dgm:pt>
    <dgm:pt modelId="{C908538A-08D7-4649-9160-AA2B48255ADE}" type="sibTrans" cxnId="{9291DC8C-F1EB-4E1D-B2E4-2A96A94937E7}">
      <dgm:prSet/>
      <dgm:spPr/>
      <dgm:t>
        <a:bodyPr/>
        <a:lstStyle/>
        <a:p>
          <a:endParaRPr lang="es-GT"/>
        </a:p>
      </dgm:t>
    </dgm:pt>
    <dgm:pt modelId="{E409BD1C-A3EC-42D8-81E1-E7DEEA78E036}">
      <dgm:prSet phldrT="[Texto]" custT="1"/>
      <dgm:spPr/>
      <dgm:t>
        <a:bodyPr/>
        <a:lstStyle/>
        <a:p>
          <a:pPr algn="ctr"/>
          <a:r>
            <a:rPr lang="es-GT" sz="2800" dirty="0"/>
            <a:t>Incremento</a:t>
          </a:r>
        </a:p>
        <a:p>
          <a:pPr algn="ctr"/>
          <a:r>
            <a:rPr lang="es-GT" sz="2800" dirty="0"/>
            <a:t>Q.5,214.26 millones</a:t>
          </a:r>
        </a:p>
      </dgm:t>
    </dgm:pt>
    <dgm:pt modelId="{A6388DAA-52B9-4B56-A06E-8D28DC1A874A}" type="parTrans" cxnId="{D44B1C77-C21A-4511-922F-2432D074A2B4}">
      <dgm:prSet/>
      <dgm:spPr/>
      <dgm:t>
        <a:bodyPr/>
        <a:lstStyle/>
        <a:p>
          <a:endParaRPr lang="es-GT"/>
        </a:p>
      </dgm:t>
    </dgm:pt>
    <dgm:pt modelId="{86525D96-72A5-4868-A346-3991B274B644}" type="sibTrans" cxnId="{D44B1C77-C21A-4511-922F-2432D074A2B4}">
      <dgm:prSet/>
      <dgm:spPr/>
      <dgm:t>
        <a:bodyPr/>
        <a:lstStyle/>
        <a:p>
          <a:endParaRPr lang="es-GT"/>
        </a:p>
      </dgm:t>
    </dgm:pt>
    <dgm:pt modelId="{ACC75E87-F3A9-4E6E-9FED-1E8A0E5E2C86}" type="pres">
      <dgm:prSet presAssocID="{E2EA2BB0-AD3A-4AB3-B903-537BE5EFF1E5}" presName="linear" presStyleCnt="0">
        <dgm:presLayoutVars>
          <dgm:dir/>
          <dgm:animLvl val="lvl"/>
          <dgm:resizeHandles val="exact"/>
        </dgm:presLayoutVars>
      </dgm:prSet>
      <dgm:spPr/>
    </dgm:pt>
    <dgm:pt modelId="{C28E5271-7514-434D-9DD1-762BA56D2827}" type="pres">
      <dgm:prSet presAssocID="{DFD6E965-3213-4C93-877D-E5E0D60C61D8}" presName="parentLin" presStyleCnt="0"/>
      <dgm:spPr/>
    </dgm:pt>
    <dgm:pt modelId="{6CFCF7E7-6296-41AF-B735-5AD6BC2070E8}" type="pres">
      <dgm:prSet presAssocID="{DFD6E965-3213-4C93-877D-E5E0D60C61D8}" presName="parentLeftMargin" presStyleLbl="node1" presStyleIdx="0" presStyleCnt="3"/>
      <dgm:spPr/>
    </dgm:pt>
    <dgm:pt modelId="{7E048B06-2C96-444A-A9F3-EC082E743EF8}" type="pres">
      <dgm:prSet presAssocID="{DFD6E965-3213-4C93-877D-E5E0D60C61D8}" presName="parentText" presStyleLbl="node1" presStyleIdx="0" presStyleCnt="3" custScaleY="197436" custLinFactX="5374" custLinFactNeighborX="100000" custLinFactNeighborY="-5628">
        <dgm:presLayoutVars>
          <dgm:chMax val="0"/>
          <dgm:bulletEnabled val="1"/>
        </dgm:presLayoutVars>
      </dgm:prSet>
      <dgm:spPr/>
    </dgm:pt>
    <dgm:pt modelId="{1D8B7EBD-2090-48EC-BD69-157F27032C6B}" type="pres">
      <dgm:prSet presAssocID="{DFD6E965-3213-4C93-877D-E5E0D60C61D8}" presName="negativeSpace" presStyleCnt="0"/>
      <dgm:spPr/>
    </dgm:pt>
    <dgm:pt modelId="{29A1A09E-543D-48B1-A52A-777AC55B3D30}" type="pres">
      <dgm:prSet presAssocID="{DFD6E965-3213-4C93-877D-E5E0D60C61D8}" presName="childText" presStyleLbl="conFgAcc1" presStyleIdx="0" presStyleCnt="3">
        <dgm:presLayoutVars>
          <dgm:bulletEnabled val="1"/>
        </dgm:presLayoutVars>
      </dgm:prSet>
      <dgm:spPr/>
    </dgm:pt>
    <dgm:pt modelId="{87B36AC4-9D07-4288-A460-44C99C8AED63}" type="pres">
      <dgm:prSet presAssocID="{A595EFD0-59F3-49D0-B28C-EC6460F2D4FA}" presName="spaceBetweenRectangles" presStyleCnt="0"/>
      <dgm:spPr/>
    </dgm:pt>
    <dgm:pt modelId="{257F1CC8-F9F4-492F-B40D-5BABB07B038C}" type="pres">
      <dgm:prSet presAssocID="{68ED8A15-1743-4C3E-B990-335662D8BBBB}" presName="parentLin" presStyleCnt="0"/>
      <dgm:spPr/>
    </dgm:pt>
    <dgm:pt modelId="{6F0EED5F-4224-4B02-B21A-98CD0F5B0567}" type="pres">
      <dgm:prSet presAssocID="{68ED8A15-1743-4C3E-B990-335662D8BBBB}" presName="parentLeftMargin" presStyleLbl="node1" presStyleIdx="0" presStyleCnt="3"/>
      <dgm:spPr/>
    </dgm:pt>
    <dgm:pt modelId="{D804EA8F-8E15-4436-8E88-DF61FC593604}" type="pres">
      <dgm:prSet presAssocID="{68ED8A15-1743-4C3E-B990-335662D8BBBB}" presName="parentText" presStyleLbl="node1" presStyleIdx="1" presStyleCnt="3" custScaleY="191697" custLinFactX="5566" custLinFactY="100000" custLinFactNeighborX="100000" custLinFactNeighborY="111845">
        <dgm:presLayoutVars>
          <dgm:chMax val="0"/>
          <dgm:bulletEnabled val="1"/>
        </dgm:presLayoutVars>
      </dgm:prSet>
      <dgm:spPr/>
    </dgm:pt>
    <dgm:pt modelId="{396CCFD2-2EFC-4524-BBC1-909A8F81087D}" type="pres">
      <dgm:prSet presAssocID="{68ED8A15-1743-4C3E-B990-335662D8BBBB}" presName="negativeSpace" presStyleCnt="0"/>
      <dgm:spPr/>
    </dgm:pt>
    <dgm:pt modelId="{E87061D0-F5FE-4454-BEC7-7F275D9AEB70}" type="pres">
      <dgm:prSet presAssocID="{68ED8A15-1743-4C3E-B990-335662D8BBBB}" presName="childText" presStyleLbl="conFgAcc1" presStyleIdx="1" presStyleCnt="3">
        <dgm:presLayoutVars>
          <dgm:bulletEnabled val="1"/>
        </dgm:presLayoutVars>
      </dgm:prSet>
      <dgm:spPr/>
    </dgm:pt>
    <dgm:pt modelId="{A0D0F5A4-8436-4386-9FCD-87E8760E44A4}" type="pres">
      <dgm:prSet presAssocID="{C908538A-08D7-4649-9160-AA2B48255ADE}" presName="spaceBetweenRectangles" presStyleCnt="0"/>
      <dgm:spPr/>
    </dgm:pt>
    <dgm:pt modelId="{0B1DC7D4-3B94-44F6-A953-5FD19E42A672}" type="pres">
      <dgm:prSet presAssocID="{E409BD1C-A3EC-42D8-81E1-E7DEEA78E036}" presName="parentLin" presStyleCnt="0"/>
      <dgm:spPr/>
    </dgm:pt>
    <dgm:pt modelId="{236F5219-6903-44C7-8844-DD72D4A25810}" type="pres">
      <dgm:prSet presAssocID="{E409BD1C-A3EC-42D8-81E1-E7DEEA78E036}" presName="parentLeftMargin" presStyleLbl="node1" presStyleIdx="1" presStyleCnt="3"/>
      <dgm:spPr/>
    </dgm:pt>
    <dgm:pt modelId="{6B47B2B9-D287-48FA-BA9D-28D55DB8551E}" type="pres">
      <dgm:prSet presAssocID="{E409BD1C-A3EC-42D8-81E1-E7DEEA78E036}" presName="parentText" presStyleLbl="node1" presStyleIdx="2" presStyleCnt="3" custScaleY="182794" custLinFactX="5045" custLinFactY="-100000" custLinFactNeighborX="100000" custLinFactNeighborY="-164664">
        <dgm:presLayoutVars>
          <dgm:chMax val="0"/>
          <dgm:bulletEnabled val="1"/>
        </dgm:presLayoutVars>
      </dgm:prSet>
      <dgm:spPr/>
    </dgm:pt>
    <dgm:pt modelId="{B2B0FB46-1CCF-4704-A161-9BBF832B47EB}" type="pres">
      <dgm:prSet presAssocID="{E409BD1C-A3EC-42D8-81E1-E7DEEA78E036}" presName="negativeSpace" presStyleCnt="0"/>
      <dgm:spPr/>
    </dgm:pt>
    <dgm:pt modelId="{16DA06A1-B4B0-4824-893C-B2B10F1557C4}" type="pres">
      <dgm:prSet presAssocID="{E409BD1C-A3EC-42D8-81E1-E7DEEA78E036}" presName="childText" presStyleLbl="conFgAcc1" presStyleIdx="2" presStyleCnt="3" custScaleY="77867">
        <dgm:presLayoutVars>
          <dgm:bulletEnabled val="1"/>
        </dgm:presLayoutVars>
      </dgm:prSet>
      <dgm:spPr/>
    </dgm:pt>
  </dgm:ptLst>
  <dgm:cxnLst>
    <dgm:cxn modelId="{FCC3B208-EB20-43A4-BC23-8EE96991A939}" type="presOf" srcId="{E2EA2BB0-AD3A-4AB3-B903-537BE5EFF1E5}" destId="{ACC75E87-F3A9-4E6E-9FED-1E8A0E5E2C86}" srcOrd="0" destOrd="0" presId="urn:microsoft.com/office/officeart/2005/8/layout/list1"/>
    <dgm:cxn modelId="{32803C0A-1075-4D9C-B279-1367F5E5E2D7}" type="presOf" srcId="{DFD6E965-3213-4C93-877D-E5E0D60C61D8}" destId="{7E048B06-2C96-444A-A9F3-EC082E743EF8}" srcOrd="1" destOrd="0" presId="urn:microsoft.com/office/officeart/2005/8/layout/list1"/>
    <dgm:cxn modelId="{47E3536F-AEB0-423A-99C6-97B8690C1BA3}" srcId="{E2EA2BB0-AD3A-4AB3-B903-537BE5EFF1E5}" destId="{DFD6E965-3213-4C93-877D-E5E0D60C61D8}" srcOrd="0" destOrd="0" parTransId="{280302E6-214A-435C-9646-4614B79F0DF0}" sibTransId="{A595EFD0-59F3-49D0-B28C-EC6460F2D4FA}"/>
    <dgm:cxn modelId="{D44B1C77-C21A-4511-922F-2432D074A2B4}" srcId="{E2EA2BB0-AD3A-4AB3-B903-537BE5EFF1E5}" destId="{E409BD1C-A3EC-42D8-81E1-E7DEEA78E036}" srcOrd="2" destOrd="0" parTransId="{A6388DAA-52B9-4B56-A06E-8D28DC1A874A}" sibTransId="{86525D96-72A5-4868-A346-3991B274B644}"/>
    <dgm:cxn modelId="{27B26780-950F-4E85-987F-61672E926AE3}" type="presOf" srcId="{68ED8A15-1743-4C3E-B990-335662D8BBBB}" destId="{D804EA8F-8E15-4436-8E88-DF61FC593604}" srcOrd="1" destOrd="0" presId="urn:microsoft.com/office/officeart/2005/8/layout/list1"/>
    <dgm:cxn modelId="{F7B18184-F0D8-43BA-855D-AFA242319B39}" type="presOf" srcId="{E409BD1C-A3EC-42D8-81E1-E7DEEA78E036}" destId="{236F5219-6903-44C7-8844-DD72D4A25810}" srcOrd="0" destOrd="0" presId="urn:microsoft.com/office/officeart/2005/8/layout/list1"/>
    <dgm:cxn modelId="{9291DC8C-F1EB-4E1D-B2E4-2A96A94937E7}" srcId="{E2EA2BB0-AD3A-4AB3-B903-537BE5EFF1E5}" destId="{68ED8A15-1743-4C3E-B990-335662D8BBBB}" srcOrd="1" destOrd="0" parTransId="{288874C4-8234-4F2F-AFD3-2A7E0868249F}" sibTransId="{C908538A-08D7-4649-9160-AA2B48255ADE}"/>
    <dgm:cxn modelId="{09B11893-5690-48DA-BD2E-38B8556E7207}" type="presOf" srcId="{E409BD1C-A3EC-42D8-81E1-E7DEEA78E036}" destId="{6B47B2B9-D287-48FA-BA9D-28D55DB8551E}" srcOrd="1" destOrd="0" presId="urn:microsoft.com/office/officeart/2005/8/layout/list1"/>
    <dgm:cxn modelId="{D3C204B0-AE6E-495F-BDC8-BD29DDD0DC23}" type="presOf" srcId="{DFD6E965-3213-4C93-877D-E5E0D60C61D8}" destId="{6CFCF7E7-6296-41AF-B735-5AD6BC2070E8}" srcOrd="0" destOrd="0" presId="urn:microsoft.com/office/officeart/2005/8/layout/list1"/>
    <dgm:cxn modelId="{18A8A3DF-2FF2-42C8-B9E3-6E0720BC6ED6}" type="presOf" srcId="{68ED8A15-1743-4C3E-B990-335662D8BBBB}" destId="{6F0EED5F-4224-4B02-B21A-98CD0F5B0567}" srcOrd="0" destOrd="0" presId="urn:microsoft.com/office/officeart/2005/8/layout/list1"/>
    <dgm:cxn modelId="{2A14AEE7-3F4F-4867-8AEC-667D9BACEA8E}" type="presParOf" srcId="{ACC75E87-F3A9-4E6E-9FED-1E8A0E5E2C86}" destId="{C28E5271-7514-434D-9DD1-762BA56D2827}" srcOrd="0" destOrd="0" presId="urn:microsoft.com/office/officeart/2005/8/layout/list1"/>
    <dgm:cxn modelId="{B3EB6816-8392-4109-B6A8-3F71A51F9744}" type="presParOf" srcId="{C28E5271-7514-434D-9DD1-762BA56D2827}" destId="{6CFCF7E7-6296-41AF-B735-5AD6BC2070E8}" srcOrd="0" destOrd="0" presId="urn:microsoft.com/office/officeart/2005/8/layout/list1"/>
    <dgm:cxn modelId="{E0BE3FF6-3096-4CCB-89C0-C9DEBD4E9069}" type="presParOf" srcId="{C28E5271-7514-434D-9DD1-762BA56D2827}" destId="{7E048B06-2C96-444A-A9F3-EC082E743EF8}" srcOrd="1" destOrd="0" presId="urn:microsoft.com/office/officeart/2005/8/layout/list1"/>
    <dgm:cxn modelId="{D892C58F-3E1E-4056-BB71-C2FC68064C15}" type="presParOf" srcId="{ACC75E87-F3A9-4E6E-9FED-1E8A0E5E2C86}" destId="{1D8B7EBD-2090-48EC-BD69-157F27032C6B}" srcOrd="1" destOrd="0" presId="urn:microsoft.com/office/officeart/2005/8/layout/list1"/>
    <dgm:cxn modelId="{4F5E4CC6-1816-458B-ADB3-66F642CDE3A7}" type="presParOf" srcId="{ACC75E87-F3A9-4E6E-9FED-1E8A0E5E2C86}" destId="{29A1A09E-543D-48B1-A52A-777AC55B3D30}" srcOrd="2" destOrd="0" presId="urn:microsoft.com/office/officeart/2005/8/layout/list1"/>
    <dgm:cxn modelId="{4F0B6C58-9205-4936-BF54-27A0DFC71B21}" type="presParOf" srcId="{ACC75E87-F3A9-4E6E-9FED-1E8A0E5E2C86}" destId="{87B36AC4-9D07-4288-A460-44C99C8AED63}" srcOrd="3" destOrd="0" presId="urn:microsoft.com/office/officeart/2005/8/layout/list1"/>
    <dgm:cxn modelId="{541193C6-015D-4A10-BFF6-E931745A864B}" type="presParOf" srcId="{ACC75E87-F3A9-4E6E-9FED-1E8A0E5E2C86}" destId="{257F1CC8-F9F4-492F-B40D-5BABB07B038C}" srcOrd="4" destOrd="0" presId="urn:microsoft.com/office/officeart/2005/8/layout/list1"/>
    <dgm:cxn modelId="{0F767CCF-792C-410E-ADDE-FE1AC895243F}" type="presParOf" srcId="{257F1CC8-F9F4-492F-B40D-5BABB07B038C}" destId="{6F0EED5F-4224-4B02-B21A-98CD0F5B0567}" srcOrd="0" destOrd="0" presId="urn:microsoft.com/office/officeart/2005/8/layout/list1"/>
    <dgm:cxn modelId="{B70E7336-245E-4A53-A54A-19441DC5FBF7}" type="presParOf" srcId="{257F1CC8-F9F4-492F-B40D-5BABB07B038C}" destId="{D804EA8F-8E15-4436-8E88-DF61FC593604}" srcOrd="1" destOrd="0" presId="urn:microsoft.com/office/officeart/2005/8/layout/list1"/>
    <dgm:cxn modelId="{915BC2A8-5D90-4603-8F9A-6BACFAAF3C1F}" type="presParOf" srcId="{ACC75E87-F3A9-4E6E-9FED-1E8A0E5E2C86}" destId="{396CCFD2-2EFC-4524-BBC1-909A8F81087D}" srcOrd="5" destOrd="0" presId="urn:microsoft.com/office/officeart/2005/8/layout/list1"/>
    <dgm:cxn modelId="{8D49833F-F92E-4F29-832C-A9E1F4CFD75C}" type="presParOf" srcId="{ACC75E87-F3A9-4E6E-9FED-1E8A0E5E2C86}" destId="{E87061D0-F5FE-4454-BEC7-7F275D9AEB70}" srcOrd="6" destOrd="0" presId="urn:microsoft.com/office/officeart/2005/8/layout/list1"/>
    <dgm:cxn modelId="{7F0A5937-216E-4B44-9AF6-A6A85DEF6AEC}" type="presParOf" srcId="{ACC75E87-F3A9-4E6E-9FED-1E8A0E5E2C86}" destId="{A0D0F5A4-8436-4386-9FCD-87E8760E44A4}" srcOrd="7" destOrd="0" presId="urn:microsoft.com/office/officeart/2005/8/layout/list1"/>
    <dgm:cxn modelId="{823A5F21-5ACD-4A96-A53B-587FABD0009C}" type="presParOf" srcId="{ACC75E87-F3A9-4E6E-9FED-1E8A0E5E2C86}" destId="{0B1DC7D4-3B94-44F6-A953-5FD19E42A672}" srcOrd="8" destOrd="0" presId="urn:microsoft.com/office/officeart/2005/8/layout/list1"/>
    <dgm:cxn modelId="{AA9185C6-E4A1-45A8-80B7-EC3FE127A8C6}" type="presParOf" srcId="{0B1DC7D4-3B94-44F6-A953-5FD19E42A672}" destId="{236F5219-6903-44C7-8844-DD72D4A25810}" srcOrd="0" destOrd="0" presId="urn:microsoft.com/office/officeart/2005/8/layout/list1"/>
    <dgm:cxn modelId="{9748A6F3-0BE0-43B6-957A-428D75BEF3BD}" type="presParOf" srcId="{0B1DC7D4-3B94-44F6-A953-5FD19E42A672}" destId="{6B47B2B9-D287-48FA-BA9D-28D55DB8551E}" srcOrd="1" destOrd="0" presId="urn:microsoft.com/office/officeart/2005/8/layout/list1"/>
    <dgm:cxn modelId="{1DE8DB48-9465-4BDF-B806-84F803E9203B}" type="presParOf" srcId="{ACC75E87-F3A9-4E6E-9FED-1E8A0E5E2C86}" destId="{B2B0FB46-1CCF-4704-A161-9BBF832B47EB}" srcOrd="9" destOrd="0" presId="urn:microsoft.com/office/officeart/2005/8/layout/list1"/>
    <dgm:cxn modelId="{77BBF15A-C1EF-4D25-BCC2-5D0DE6FF331B}" type="presParOf" srcId="{ACC75E87-F3A9-4E6E-9FED-1E8A0E5E2C86}" destId="{16DA06A1-B4B0-4824-893C-B2B10F1557C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1A09E-543D-48B1-A52A-777AC55B3D30}">
      <dsp:nvSpPr>
        <dsp:cNvPr id="0" name=""/>
        <dsp:cNvSpPr/>
      </dsp:nvSpPr>
      <dsp:spPr>
        <a:xfrm>
          <a:off x="0" y="971591"/>
          <a:ext cx="784887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48B06-2C96-444A-A9F3-EC082E743EF8}">
      <dsp:nvSpPr>
        <dsp:cNvPr id="0" name=""/>
        <dsp:cNvSpPr/>
      </dsp:nvSpPr>
      <dsp:spPr>
        <a:xfrm>
          <a:off x="1080146" y="67901"/>
          <a:ext cx="5494210" cy="1165662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800" kern="1200" dirty="0"/>
            <a:t>Presupuesto vigente  2018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800" kern="1200" dirty="0"/>
            <a:t>Q. 13,937.2 millones</a:t>
          </a:r>
        </a:p>
      </dsp:txBody>
      <dsp:txXfrm>
        <a:off x="1137049" y="124804"/>
        <a:ext cx="5380404" cy="1051856"/>
      </dsp:txXfrm>
    </dsp:sp>
    <dsp:sp modelId="{E87061D0-F5FE-4454-BEC7-7F275D9AEB70}">
      <dsp:nvSpPr>
        <dsp:cNvPr id="0" name=""/>
        <dsp:cNvSpPr/>
      </dsp:nvSpPr>
      <dsp:spPr>
        <a:xfrm>
          <a:off x="0" y="2420170"/>
          <a:ext cx="784887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4EA8F-8E15-4436-8E88-DF61FC593604}">
      <dsp:nvSpPr>
        <dsp:cNvPr id="0" name=""/>
        <dsp:cNvSpPr/>
      </dsp:nvSpPr>
      <dsp:spPr>
        <a:xfrm>
          <a:off x="1090694" y="2834324"/>
          <a:ext cx="5494210" cy="1131779"/>
        </a:xfrm>
        <a:prstGeom prst="roundRect">
          <a:avLst/>
        </a:prstGeom>
        <a:solidFill>
          <a:srgbClr val="F66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800" kern="1200" dirty="0"/>
            <a:t>Presupuesto proyectado 2019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800" kern="1200" dirty="0"/>
            <a:t>Q.19,151.46 millones</a:t>
          </a:r>
        </a:p>
      </dsp:txBody>
      <dsp:txXfrm>
        <a:off x="1145943" y="2889573"/>
        <a:ext cx="5383712" cy="1021281"/>
      </dsp:txXfrm>
    </dsp:sp>
    <dsp:sp modelId="{16DA06A1-B4B0-4824-893C-B2B10F1557C4}">
      <dsp:nvSpPr>
        <dsp:cNvPr id="0" name=""/>
        <dsp:cNvSpPr/>
      </dsp:nvSpPr>
      <dsp:spPr>
        <a:xfrm>
          <a:off x="0" y="3816186"/>
          <a:ext cx="7848872" cy="392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7B2B9-D287-48FA-BA9D-28D55DB8551E}">
      <dsp:nvSpPr>
        <dsp:cNvPr id="0" name=""/>
        <dsp:cNvSpPr/>
      </dsp:nvSpPr>
      <dsp:spPr>
        <a:xfrm>
          <a:off x="1062070" y="1469594"/>
          <a:ext cx="5494210" cy="1079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800" kern="1200" dirty="0"/>
            <a:t>Incremento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800" kern="1200" dirty="0"/>
            <a:t>Q.5,214.26 millones</a:t>
          </a:r>
        </a:p>
      </dsp:txBody>
      <dsp:txXfrm>
        <a:off x="1114753" y="1522277"/>
        <a:ext cx="5388844" cy="973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0.35223</cdr:x>
      <cdr:y>0.73267</cdr:y>
    </cdr:from>
    <cdr:to>
      <cdr:x>0.40206</cdr:x>
      <cdr:y>0.79663</cdr:y>
    </cdr:to>
    <cdr:sp macro="" textlink="">
      <cdr:nvSpPr>
        <cdr:cNvPr id="3" name="2 CuadroTexto"/>
        <cdr:cNvSpPr txBox="1"/>
      </cdr:nvSpPr>
      <cdr:spPr>
        <a:xfrm xmlns:a="http://schemas.openxmlformats.org/drawingml/2006/main">
          <a:off x="3278842" y="2912186"/>
          <a:ext cx="439271" cy="2420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s-GT" sz="1100"/>
        </a:p>
      </cdr:txBody>
    </cdr:sp>
  </cdr:relSizeAnchor>
  <cdr:relSizeAnchor xmlns:cdr="http://schemas.openxmlformats.org/drawingml/2006/chartDrawing">
    <cdr:from>
      <cdr:x>0.35223</cdr:x>
      <cdr:y>0.73267</cdr:y>
    </cdr:from>
    <cdr:to>
      <cdr:x>0.40206</cdr:x>
      <cdr:y>0.79663</cdr:y>
    </cdr:to>
    <cdr:sp macro="" textlink="">
      <cdr:nvSpPr>
        <cdr:cNvPr id="2" name="2 CuadroTexto"/>
        <cdr:cNvSpPr txBox="1"/>
      </cdr:nvSpPr>
      <cdr:spPr>
        <a:xfrm xmlns:a="http://schemas.openxmlformats.org/drawingml/2006/main">
          <a:off x="3278842" y="2912186"/>
          <a:ext cx="439271" cy="2420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s-GT" sz="1100"/>
        </a:p>
      </cdr:txBody>
    </cdr:sp>
  </cdr:relSizeAnchor>
  <cdr:relSizeAnchor xmlns:cdr="http://schemas.openxmlformats.org/drawingml/2006/chartDrawing">
    <cdr:from>
      <cdr:x>0.40253</cdr:x>
      <cdr:y>0.63817</cdr:y>
    </cdr:from>
    <cdr:to>
      <cdr:x>0.51414</cdr:x>
      <cdr:y>0.69436</cdr:y>
    </cdr:to>
    <cdr:sp macro="" textlink="">
      <cdr:nvSpPr>
        <cdr:cNvPr id="4" name="CuadroTexto 3"/>
        <cdr:cNvSpPr txBox="1"/>
      </cdr:nvSpPr>
      <cdr:spPr>
        <a:xfrm xmlns:a="http://schemas.openxmlformats.org/drawingml/2006/main">
          <a:off x="3635896" y="4089215"/>
          <a:ext cx="1008112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GT" sz="1600" dirty="0"/>
            <a:t>7,733.90</a:t>
          </a:r>
        </a:p>
      </cdr:txBody>
    </cdr:sp>
  </cdr:relSizeAnchor>
  <cdr:relSizeAnchor xmlns:cdr="http://schemas.openxmlformats.org/drawingml/2006/chartDrawing">
    <cdr:from>
      <cdr:x>0.45037</cdr:x>
      <cdr:y>0.30104</cdr:y>
    </cdr:from>
    <cdr:to>
      <cdr:x>0.51414</cdr:x>
      <cdr:y>0.34599</cdr:y>
    </cdr:to>
    <cdr:sp macro="" textlink="">
      <cdr:nvSpPr>
        <cdr:cNvPr id="5" name="CuadroTexto 4"/>
        <cdr:cNvSpPr txBox="1"/>
      </cdr:nvSpPr>
      <cdr:spPr>
        <a:xfrm xmlns:a="http://schemas.openxmlformats.org/drawingml/2006/main">
          <a:off x="4067944" y="1928975"/>
          <a:ext cx="576064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s-GT" sz="1100" dirty="0"/>
        </a:p>
      </cdr:txBody>
    </cdr:sp>
  </cdr:relSizeAnchor>
  <cdr:relSizeAnchor xmlns:cdr="http://schemas.openxmlformats.org/drawingml/2006/chartDrawing">
    <cdr:from>
      <cdr:x>0.4424</cdr:x>
      <cdr:y>0.27856</cdr:y>
    </cdr:from>
    <cdr:to>
      <cdr:x>0.53806</cdr:x>
      <cdr:y>0.32351</cdr:y>
    </cdr:to>
    <cdr:sp macro="" textlink="">
      <cdr:nvSpPr>
        <cdr:cNvPr id="6" name="CuadroTexto 5"/>
        <cdr:cNvSpPr txBox="1"/>
      </cdr:nvSpPr>
      <cdr:spPr>
        <a:xfrm xmlns:a="http://schemas.openxmlformats.org/drawingml/2006/main">
          <a:off x="3995936" y="1784959"/>
          <a:ext cx="864096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GT" sz="1200" dirty="0"/>
            <a:t>1,753.54</a:t>
          </a:r>
        </a:p>
      </cdr:txBody>
    </cdr:sp>
  </cdr:relSizeAnchor>
  <cdr:relSizeAnchor xmlns:cdr="http://schemas.openxmlformats.org/drawingml/2006/chartDrawing">
    <cdr:from>
      <cdr:x>0.25904</cdr:x>
      <cdr:y>0.27856</cdr:y>
    </cdr:from>
    <cdr:to>
      <cdr:x>0.34673</cdr:x>
      <cdr:y>0.32351</cdr:y>
    </cdr:to>
    <cdr:sp macro="" textlink="">
      <cdr:nvSpPr>
        <cdr:cNvPr id="7" name="CuadroTexto 6"/>
        <cdr:cNvSpPr txBox="1"/>
      </cdr:nvSpPr>
      <cdr:spPr>
        <a:xfrm xmlns:a="http://schemas.openxmlformats.org/drawingml/2006/main">
          <a:off x="2339752" y="1784959"/>
          <a:ext cx="792088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GT" sz="1200" dirty="0"/>
            <a:t>1,138.43</a:t>
          </a:r>
        </a:p>
      </cdr:txBody>
    </cdr:sp>
  </cdr:relSizeAnchor>
  <cdr:relSizeAnchor xmlns:cdr="http://schemas.openxmlformats.org/drawingml/2006/chartDrawing">
    <cdr:from>
      <cdr:x>0.24309</cdr:x>
      <cdr:y>0.36947</cdr:y>
    </cdr:from>
    <cdr:to>
      <cdr:x>0.32281</cdr:x>
      <cdr:y>0.43689</cdr:y>
    </cdr:to>
    <cdr:sp macro="" textlink="">
      <cdr:nvSpPr>
        <cdr:cNvPr id="8" name="CuadroTexto 7"/>
        <cdr:cNvSpPr txBox="1"/>
      </cdr:nvSpPr>
      <cdr:spPr>
        <a:xfrm xmlns:a="http://schemas.openxmlformats.org/drawingml/2006/main">
          <a:off x="2195736" y="2160241"/>
          <a:ext cx="720080" cy="3942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GT" sz="1400" dirty="0"/>
            <a:t>844.65</a:t>
          </a:r>
        </a:p>
      </cdr:txBody>
    </cdr:sp>
  </cdr:relSizeAnchor>
  <cdr:relSizeAnchor xmlns:cdr="http://schemas.openxmlformats.org/drawingml/2006/chartDrawing">
    <cdr:from>
      <cdr:x>0.25106</cdr:x>
      <cdr:y>0.51725</cdr:y>
    </cdr:from>
    <cdr:to>
      <cdr:x>0.34673</cdr:x>
      <cdr:y>0.56652</cdr:y>
    </cdr:to>
    <cdr:sp macro="" textlink="">
      <cdr:nvSpPr>
        <cdr:cNvPr id="9" name="CuadroTexto 8"/>
        <cdr:cNvSpPr txBox="1"/>
      </cdr:nvSpPr>
      <cdr:spPr>
        <a:xfrm xmlns:a="http://schemas.openxmlformats.org/drawingml/2006/main">
          <a:off x="2267744" y="3024337"/>
          <a:ext cx="864096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GT" sz="1400" dirty="0"/>
            <a:t>986.90</a:t>
          </a:r>
        </a:p>
      </cdr:txBody>
    </cdr:sp>
  </cdr:relSizeAnchor>
  <cdr:relSizeAnchor xmlns:cdr="http://schemas.openxmlformats.org/drawingml/2006/chartDrawing">
    <cdr:from>
      <cdr:x>0.21918</cdr:x>
      <cdr:y>0.44336</cdr:y>
    </cdr:from>
    <cdr:to>
      <cdr:x>0.32281</cdr:x>
      <cdr:y>0.48031</cdr:y>
    </cdr:to>
    <cdr:sp macro="" textlink="">
      <cdr:nvSpPr>
        <cdr:cNvPr id="10" name="CuadroTexto 9"/>
        <cdr:cNvSpPr txBox="1"/>
      </cdr:nvSpPr>
      <cdr:spPr>
        <a:xfrm xmlns:a="http://schemas.openxmlformats.org/drawingml/2006/main">
          <a:off x="1979712" y="2592289"/>
          <a:ext cx="936104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GT" sz="1400" dirty="0"/>
            <a:t>554.80</a:t>
          </a:r>
        </a:p>
      </cdr:txBody>
    </cdr:sp>
  </cdr:relSizeAnchor>
  <cdr:relSizeAnchor xmlns:cdr="http://schemas.openxmlformats.org/drawingml/2006/chartDrawing">
    <cdr:from>
      <cdr:x>0.3547</cdr:x>
      <cdr:y>0.234</cdr:y>
    </cdr:from>
    <cdr:to>
      <cdr:x>0.42645</cdr:x>
      <cdr:y>0.3202</cdr:y>
    </cdr:to>
    <cdr:sp macro="" textlink="">
      <cdr:nvSpPr>
        <cdr:cNvPr id="11" name="CuadroTexto 10"/>
        <cdr:cNvSpPr txBox="1"/>
      </cdr:nvSpPr>
      <cdr:spPr>
        <a:xfrm xmlns:a="http://schemas.openxmlformats.org/drawingml/2006/main">
          <a:off x="3203848" y="1368153"/>
          <a:ext cx="648072" cy="5040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GT" sz="1200" dirty="0"/>
            <a:t>802.69</a:t>
          </a:r>
        </a:p>
      </cdr:txBody>
    </cdr:sp>
  </cdr:relSizeAnchor>
  <cdr:relSizeAnchor xmlns:cdr="http://schemas.openxmlformats.org/drawingml/2006/chartDrawing">
    <cdr:from>
      <cdr:x>0.10757</cdr:x>
      <cdr:y>0.43104</cdr:y>
    </cdr:from>
    <cdr:to>
      <cdr:x>0.2112</cdr:x>
      <cdr:y>0.46799</cdr:y>
    </cdr:to>
    <cdr:sp macro="" textlink="">
      <cdr:nvSpPr>
        <cdr:cNvPr id="12" name="CuadroTexto 11"/>
        <cdr:cNvSpPr txBox="1"/>
      </cdr:nvSpPr>
      <cdr:spPr>
        <a:xfrm xmlns:a="http://schemas.openxmlformats.org/drawingml/2006/main">
          <a:off x="971600" y="2520281"/>
          <a:ext cx="936104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s-GT" sz="1100" dirty="0"/>
        </a:p>
      </cdr:txBody>
    </cdr:sp>
  </cdr:relSizeAnchor>
  <cdr:relSizeAnchor xmlns:cdr="http://schemas.openxmlformats.org/drawingml/2006/chartDrawing">
    <cdr:from>
      <cdr:x>0.10324</cdr:x>
      <cdr:y>0.38178</cdr:y>
    </cdr:from>
    <cdr:to>
      <cdr:x>0.18596</cdr:x>
      <cdr:y>0.43104</cdr:y>
    </cdr:to>
    <cdr:sp macro="" textlink="">
      <cdr:nvSpPr>
        <cdr:cNvPr id="13" name="CuadroTexto 12"/>
        <cdr:cNvSpPr txBox="1"/>
      </cdr:nvSpPr>
      <cdr:spPr>
        <a:xfrm xmlns:a="http://schemas.openxmlformats.org/drawingml/2006/main">
          <a:off x="932501" y="2232249"/>
          <a:ext cx="747191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GT" sz="1200" dirty="0"/>
            <a:t>122.29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6F67-5C5C-40F5-B804-3E3AE5440C64}" type="datetimeFigureOut">
              <a:rPr lang="es-GT" smtClean="0"/>
              <a:pPr/>
              <a:t>2/06/2018</a:t>
            </a:fld>
            <a:endParaRPr lang="es-GT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D7B53-5DAA-490B-BE61-F5033ED2AA5D}" type="slidenum">
              <a:rPr lang="es-GT" smtClean="0"/>
              <a:pPr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27140004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0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19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8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1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74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1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1"/>
            </a:lvl3pPr>
            <a:lvl4pPr>
              <a:defRPr sz="2701"/>
            </a:lvl4pPr>
            <a:lvl5pPr>
              <a:defRPr sz="2701"/>
            </a:lvl5pPr>
            <a:lvl6pPr>
              <a:defRPr sz="2701"/>
            </a:lvl6pPr>
            <a:lvl7pPr>
              <a:defRPr sz="2701"/>
            </a:lvl7pPr>
            <a:lvl8pPr>
              <a:defRPr sz="2701"/>
            </a:lvl8pPr>
            <a:lvl9pPr>
              <a:defRPr sz="2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504" indent="0">
              <a:buNone/>
              <a:defRPr sz="3700"/>
            </a:lvl2pPr>
            <a:lvl3pPr marL="1219007" indent="0">
              <a:buNone/>
              <a:defRPr sz="3201"/>
            </a:lvl3pPr>
            <a:lvl4pPr marL="1828511" indent="0">
              <a:buNone/>
              <a:defRPr sz="2701"/>
            </a:lvl4pPr>
            <a:lvl5pPr marL="2438013" indent="0">
              <a:buNone/>
              <a:defRPr sz="2701"/>
            </a:lvl5pPr>
            <a:lvl6pPr marL="3047518" indent="0">
              <a:buNone/>
              <a:defRPr sz="2701"/>
            </a:lvl6pPr>
            <a:lvl7pPr marL="3657020" indent="0">
              <a:buNone/>
              <a:defRPr sz="2701"/>
            </a:lvl7pPr>
            <a:lvl8pPr marL="4266524" indent="0">
              <a:buNone/>
              <a:defRPr sz="2701"/>
            </a:lvl8pPr>
            <a:lvl9pPr marL="4876027" indent="0">
              <a:buNone/>
              <a:defRPr sz="2701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1">
                <a:solidFill>
                  <a:schemeClr val="tx1">
                    <a:tint val="75000"/>
                  </a:schemeClr>
                </a:solidFill>
              </a:defRPr>
            </a:lvl1pPr>
            <a:lvl2pPr marL="609504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007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851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1"/>
            </a:lvl2pPr>
            <a:lvl3pPr>
              <a:defRPr sz="2701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1"/>
            </a:lvl2pPr>
            <a:lvl3pPr>
              <a:defRPr sz="2701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1" b="1"/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701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1" b="1"/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701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Autofit/>
          </a:bodyPr>
          <a:lstStyle>
            <a:lvl1pPr>
              <a:defRPr sz="3201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264BD-2108-401F-B7DD-0622C3C01D54}"/>
              </a:ext>
            </a:extLst>
          </p:cNvPr>
          <p:cNvGrpSpPr/>
          <p:nvPr userDrawn="1"/>
        </p:nvGrpSpPr>
        <p:grpSpPr>
          <a:xfrm>
            <a:off x="0" y="6794500"/>
            <a:ext cx="9146382" cy="63500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264BD-2108-401F-B7DD-0622C3C01D54}"/>
              </a:ext>
            </a:extLst>
          </p:cNvPr>
          <p:cNvGrpSpPr/>
          <p:nvPr userDrawn="1"/>
        </p:nvGrpSpPr>
        <p:grpSpPr>
          <a:xfrm>
            <a:off x="0" y="6794500"/>
            <a:ext cx="9146382" cy="63500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</p:grp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840202-73D3-4D1E-99C4-5658A767FE1E}"/>
              </a:ext>
            </a:extLst>
          </p:cNvPr>
          <p:cNvSpPr txBox="1">
            <a:spLocks/>
          </p:cNvSpPr>
          <p:nvPr userDrawn="1"/>
        </p:nvSpPr>
        <p:spPr>
          <a:xfrm>
            <a:off x="8712391" y="6336583"/>
            <a:ext cx="262637" cy="28833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ctr" defTabSz="1218987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80B596-281A-4010-8ADA-74D6CB3791DF}" type="slidenum">
              <a:rPr lang="en-US" sz="800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800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506" y="260350"/>
            <a:ext cx="8750991" cy="2883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1219007" rtl="0" eaLnBrk="1" latinLnBrk="0" hangingPunct="1">
        <a:spcBef>
          <a:spcPct val="0"/>
        </a:spcBef>
        <a:buNone/>
        <a:defRPr sz="23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7" indent="-457127" algn="l" defTabSz="121900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43" indent="-380939" algn="l" defTabSz="1219007" rtl="0" eaLnBrk="1" latinLnBrk="0" hangingPunct="1">
        <a:spcBef>
          <a:spcPct val="20000"/>
        </a:spcBef>
        <a:buFont typeface="Arial" pitchFamily="34" charset="0"/>
        <a:buChar char="–"/>
        <a:defRPr sz="3201" kern="1200">
          <a:solidFill>
            <a:schemeClr val="tx1"/>
          </a:solidFill>
          <a:latin typeface="+mj-lt"/>
          <a:ea typeface="+mn-ea"/>
          <a:cs typeface="+mn-cs"/>
        </a:defRPr>
      </a:lvl2pPr>
      <a:lvl3pPr marL="1523758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3263" indent="-304752" algn="l" defTabSz="121900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66" indent="-304752" algn="l" defTabSz="121900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68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961773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571276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180779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0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0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1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013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518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02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52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02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7513" userDrawn="1">
          <p15:clr>
            <a:srgbClr val="F26B43"/>
          </p15:clr>
        </p15:guide>
        <p15:guide id="4" pos="16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  <p15:guide id="7" orient="horz" pos="4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16712" y="-144463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 sz="2399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000232" y="4643446"/>
            <a:ext cx="6245041" cy="1357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accent1">
                    <a:lumMod val="50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PRESUPUESTO POR RESULTADOS 2019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566624"/>
            <a:ext cx="3571900" cy="345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643446"/>
            <a:ext cx="1428760" cy="135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5728"/>
            <a:ext cx="466826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14282" y="2786058"/>
            <a:ext cx="4286280" cy="12144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b="1" dirty="0">
                <a:solidFill>
                  <a:schemeClr val="accent1">
                    <a:lumMod val="50000"/>
                  </a:schemeClr>
                </a:solidFill>
                <a:latin typeface="Britannic Bold" pitchFamily="34" charset="0"/>
                <a:ea typeface="Century" charset="0"/>
                <a:cs typeface="Century" charset="0"/>
              </a:rPr>
              <a:t>MINISTERIO DE EDUCACIÓN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8572528" y="21429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1</a:t>
            </a:r>
            <a:endParaRPr lang="es-GT" sz="1200" dirty="0"/>
          </a:p>
        </p:txBody>
      </p:sp>
    </p:spTree>
    <p:extLst>
      <p:ext uri="{BB962C8B-B14F-4D97-AF65-F5344CB8AC3E}">
        <p14:creationId xmlns:p14="http://schemas.microsoft.com/office/powerpoint/2010/main" val="355172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16712" y="-144463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 sz="2399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30759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252273937"/>
              </p:ext>
            </p:extLst>
          </p:nvPr>
        </p:nvGraphicFramePr>
        <p:xfrm>
          <a:off x="231042" y="1412776"/>
          <a:ext cx="6128395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31042" y="6093296"/>
            <a:ext cx="8429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Fuente</a:t>
            </a:r>
            <a:r>
              <a:rPr lang="es-MX" sz="1200" dirty="0"/>
              <a:t>: -DIPLAN-/MINEDUC 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715138" y="1988841"/>
            <a:ext cx="2216727" cy="33471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Cobertura                   2019-2023</a:t>
            </a:r>
          </a:p>
          <a:p>
            <a:pPr algn="ctr"/>
            <a:endParaRPr lang="es-MX" sz="2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>
                <a:solidFill>
                  <a:schemeClr val="tx1"/>
                </a:solidFill>
              </a:rPr>
              <a:t>En el sector oficial en el nivel pre-primario, </a:t>
            </a:r>
          </a:p>
          <a:p>
            <a:pPr algn="ctr"/>
            <a:r>
              <a:rPr lang="es-MX" sz="2000" b="1" dirty="0">
                <a:solidFill>
                  <a:schemeClr val="tx1"/>
                </a:solidFill>
              </a:rPr>
              <a:t>Se aumentarán 56 mil estudiantes</a:t>
            </a:r>
            <a:endParaRPr lang="es-GT" sz="2000" b="1" dirty="0">
              <a:solidFill>
                <a:schemeClr val="tx1"/>
              </a:solidFill>
            </a:endParaRPr>
          </a:p>
        </p:txBody>
      </p:sp>
      <p:sp>
        <p:nvSpPr>
          <p:cNvPr id="10" name="3 Título"/>
          <p:cNvSpPr txBox="1">
            <a:spLocks noGrp="1"/>
          </p:cNvSpPr>
          <p:nvPr>
            <p:ph type="title"/>
          </p:nvPr>
        </p:nvSpPr>
        <p:spPr>
          <a:xfrm>
            <a:off x="1142976" y="357166"/>
            <a:ext cx="7501108" cy="984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GT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Proyección de cobertura Multianual</a:t>
            </a:r>
            <a:br>
              <a:rPr lang="es-GT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</a:br>
            <a:r>
              <a:rPr lang="es-GT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2019 al 2023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8572528" y="214290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10</a:t>
            </a:r>
            <a:endParaRPr lang="es-GT" sz="1200" dirty="0"/>
          </a:p>
        </p:txBody>
      </p:sp>
    </p:spTree>
    <p:extLst>
      <p:ext uri="{BB962C8B-B14F-4D97-AF65-F5344CB8AC3E}">
        <p14:creationId xmlns:p14="http://schemas.microsoft.com/office/powerpoint/2010/main" val="355172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16712" y="-144463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 sz="2399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30759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270297601"/>
              </p:ext>
            </p:extLst>
          </p:nvPr>
        </p:nvGraphicFramePr>
        <p:xfrm>
          <a:off x="412376" y="1288534"/>
          <a:ext cx="6160452" cy="4588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4 Rectángulo"/>
          <p:cNvSpPr/>
          <p:nvPr/>
        </p:nvSpPr>
        <p:spPr>
          <a:xfrm rot="16200000">
            <a:off x="-668280" y="3073835"/>
            <a:ext cx="21613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0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Cantidad de estudiantes  </a:t>
            </a:r>
          </a:p>
          <a:p>
            <a:pPr algn="ctr">
              <a:defRPr sz="10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(</a:t>
            </a:r>
            <a:r>
              <a:rPr lang="en-US" sz="1200" dirty="0"/>
              <a:t>cobertura</a:t>
            </a:r>
            <a:r>
              <a:rPr lang="en-US" dirty="0"/>
              <a:t> proyectada)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6611749" y="1988840"/>
            <a:ext cx="2216727" cy="3563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Cobertura                   2019-2023</a:t>
            </a:r>
          </a:p>
          <a:p>
            <a:pPr algn="ctr"/>
            <a:endParaRPr lang="es-MX" sz="2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>
                <a:solidFill>
                  <a:schemeClr val="tx1"/>
                </a:solidFill>
              </a:rPr>
              <a:t>En el sector oficial en el nivel primario, </a:t>
            </a:r>
          </a:p>
          <a:p>
            <a:pPr algn="ctr"/>
            <a:r>
              <a:rPr lang="es-MX" sz="2000" b="1" dirty="0">
                <a:solidFill>
                  <a:schemeClr val="tx1"/>
                </a:solidFill>
              </a:rPr>
              <a:t>Se aumentarán 56 mil estudiantes</a:t>
            </a:r>
            <a:endParaRPr lang="es-GT" sz="2000" b="1" dirty="0">
              <a:solidFill>
                <a:schemeClr val="tx1"/>
              </a:solidFill>
            </a:endParaRPr>
          </a:p>
        </p:txBody>
      </p:sp>
      <p:sp>
        <p:nvSpPr>
          <p:cNvPr id="12" name="3 Título"/>
          <p:cNvSpPr txBox="1">
            <a:spLocks/>
          </p:cNvSpPr>
          <p:nvPr/>
        </p:nvSpPr>
        <p:spPr>
          <a:xfrm>
            <a:off x="1285852" y="357166"/>
            <a:ext cx="7501108" cy="98488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 anchor="ctr">
            <a:spAutoFit/>
          </a:bodyPr>
          <a:lstStyle>
            <a:lvl1pPr algn="l" defTabSz="1219007" rtl="0" eaLnBrk="1" latinLnBrk="0" hangingPunct="1">
              <a:spcBef>
                <a:spcPct val="0"/>
              </a:spcBef>
              <a:buNone/>
              <a:defRPr sz="3201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GT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Proyección de cobertura Multianual</a:t>
            </a:r>
            <a:br>
              <a:rPr lang="es-GT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</a:br>
            <a:r>
              <a:rPr lang="es-GT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2019 al 2023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8572528" y="214290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11</a:t>
            </a:r>
            <a:endParaRPr lang="es-GT" sz="1200" dirty="0"/>
          </a:p>
        </p:txBody>
      </p:sp>
      <p:sp>
        <p:nvSpPr>
          <p:cNvPr id="13" name="4 CuadroTexto"/>
          <p:cNvSpPr txBox="1"/>
          <p:nvPr/>
        </p:nvSpPr>
        <p:spPr>
          <a:xfrm>
            <a:off x="231042" y="6093296"/>
            <a:ext cx="8429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Fuente</a:t>
            </a:r>
            <a:r>
              <a:rPr lang="es-MX" sz="1200" dirty="0"/>
              <a:t>: -DIPLAN-/MINEDUC </a:t>
            </a:r>
          </a:p>
        </p:txBody>
      </p:sp>
    </p:spTree>
    <p:extLst>
      <p:ext uri="{BB962C8B-B14F-4D97-AF65-F5344CB8AC3E}">
        <p14:creationId xmlns:p14="http://schemas.microsoft.com/office/powerpoint/2010/main" val="355172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16712" y="-144463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 sz="2399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30759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3 Gráfico"/>
          <p:cNvGraphicFramePr/>
          <p:nvPr>
            <p:extLst/>
          </p:nvPr>
        </p:nvGraphicFramePr>
        <p:xfrm>
          <a:off x="199917" y="1268760"/>
          <a:ext cx="6392706" cy="449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7 Rectángulo redondeado"/>
          <p:cNvSpPr/>
          <p:nvPr/>
        </p:nvSpPr>
        <p:spPr>
          <a:xfrm>
            <a:off x="6714835" y="2132856"/>
            <a:ext cx="2216727" cy="31311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Cobertura                   2019-2023</a:t>
            </a:r>
          </a:p>
          <a:p>
            <a:pPr algn="ctr"/>
            <a:endParaRPr lang="es-MX" sz="2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>
                <a:solidFill>
                  <a:schemeClr val="tx1"/>
                </a:solidFill>
              </a:rPr>
              <a:t>En el ciclo básico, </a:t>
            </a:r>
          </a:p>
          <a:p>
            <a:pPr algn="ctr"/>
            <a:r>
              <a:rPr lang="es-MX" sz="2000" b="1" dirty="0">
                <a:solidFill>
                  <a:schemeClr val="tx1"/>
                </a:solidFill>
              </a:rPr>
              <a:t>Se incrementarán 25 mil estudiantes</a:t>
            </a:r>
            <a:endParaRPr lang="es-GT" sz="2000" b="1" dirty="0">
              <a:solidFill>
                <a:schemeClr val="tx1"/>
              </a:solidFill>
            </a:endParaRPr>
          </a:p>
        </p:txBody>
      </p:sp>
      <p:sp>
        <p:nvSpPr>
          <p:cNvPr id="11" name="3 Título"/>
          <p:cNvSpPr txBox="1">
            <a:spLocks noGrp="1"/>
          </p:cNvSpPr>
          <p:nvPr>
            <p:ph type="title"/>
          </p:nvPr>
        </p:nvSpPr>
        <p:spPr>
          <a:xfrm>
            <a:off x="1285852" y="357166"/>
            <a:ext cx="7501108" cy="984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GT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Proyección de cobertura Multianual</a:t>
            </a:r>
            <a:br>
              <a:rPr lang="es-GT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</a:br>
            <a:r>
              <a:rPr lang="es-GT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2019 al 2023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8572528" y="214290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12</a:t>
            </a:r>
            <a:endParaRPr lang="es-GT" sz="1200" dirty="0"/>
          </a:p>
        </p:txBody>
      </p:sp>
      <p:sp>
        <p:nvSpPr>
          <p:cNvPr id="12" name="4 CuadroTexto"/>
          <p:cNvSpPr txBox="1"/>
          <p:nvPr/>
        </p:nvSpPr>
        <p:spPr>
          <a:xfrm>
            <a:off x="231042" y="6093296"/>
            <a:ext cx="8429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Fuente</a:t>
            </a:r>
            <a:r>
              <a:rPr lang="es-MX" sz="1200" dirty="0"/>
              <a:t>: -DIPLAN-/MINEDUC </a:t>
            </a:r>
          </a:p>
        </p:txBody>
      </p:sp>
    </p:spTree>
    <p:extLst>
      <p:ext uri="{BB962C8B-B14F-4D97-AF65-F5344CB8AC3E}">
        <p14:creationId xmlns:p14="http://schemas.microsoft.com/office/powerpoint/2010/main" val="263621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30759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 redondeado"/>
          <p:cNvSpPr/>
          <p:nvPr/>
        </p:nvSpPr>
        <p:spPr>
          <a:xfrm>
            <a:off x="6929453" y="2204864"/>
            <a:ext cx="2002109" cy="32416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Cobertura                   2019-2023</a:t>
            </a:r>
          </a:p>
          <a:p>
            <a:pPr algn="ctr"/>
            <a:endParaRPr lang="es-MX" sz="2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>
                <a:solidFill>
                  <a:schemeClr val="tx1"/>
                </a:solidFill>
              </a:rPr>
              <a:t>En el ciclo Diversificado,</a:t>
            </a:r>
          </a:p>
          <a:p>
            <a:pPr algn="ctr"/>
            <a:r>
              <a:rPr lang="es-MX" sz="2000" b="1" dirty="0">
                <a:solidFill>
                  <a:schemeClr val="tx1"/>
                </a:solidFill>
              </a:rPr>
              <a:t>Se incrementarán 10 mil estudiantes</a:t>
            </a:r>
            <a:endParaRPr lang="es-GT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11 Gráfico"/>
          <p:cNvGraphicFramePr>
            <a:graphicFrameLocks/>
          </p:cNvGraphicFramePr>
          <p:nvPr>
            <p:extLst/>
          </p:nvPr>
        </p:nvGraphicFramePr>
        <p:xfrm>
          <a:off x="107504" y="1700808"/>
          <a:ext cx="6643734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3 Título"/>
          <p:cNvSpPr txBox="1">
            <a:spLocks/>
          </p:cNvSpPr>
          <p:nvPr/>
        </p:nvSpPr>
        <p:spPr>
          <a:xfrm>
            <a:off x="1357290" y="357166"/>
            <a:ext cx="7501108" cy="98488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 anchor="ctr">
            <a:spAutoFit/>
          </a:bodyPr>
          <a:lstStyle>
            <a:lvl1pPr algn="l" defTabSz="1219007" rtl="0" eaLnBrk="1" latinLnBrk="0" hangingPunct="1">
              <a:spcBef>
                <a:spcPct val="0"/>
              </a:spcBef>
              <a:buNone/>
              <a:defRPr sz="3201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GT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Proyección de cobertura Multianual</a:t>
            </a:r>
            <a:br>
              <a:rPr lang="es-GT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</a:br>
            <a:r>
              <a:rPr lang="es-GT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2019 al 2023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643966" y="7141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13</a:t>
            </a:r>
            <a:endParaRPr lang="es-GT" sz="1200" dirty="0"/>
          </a:p>
        </p:txBody>
      </p:sp>
      <p:sp>
        <p:nvSpPr>
          <p:cNvPr id="8" name="4 CuadroTexto"/>
          <p:cNvSpPr txBox="1"/>
          <p:nvPr/>
        </p:nvSpPr>
        <p:spPr>
          <a:xfrm>
            <a:off x="231042" y="6093296"/>
            <a:ext cx="8429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Fuente</a:t>
            </a:r>
            <a:r>
              <a:rPr lang="es-MX" sz="1200" dirty="0"/>
              <a:t>: -DIPLAN-/MINEDUC </a:t>
            </a:r>
          </a:p>
        </p:txBody>
      </p:sp>
    </p:spTree>
    <p:extLst>
      <p:ext uri="{BB962C8B-B14F-4D97-AF65-F5344CB8AC3E}">
        <p14:creationId xmlns:p14="http://schemas.microsoft.com/office/powerpoint/2010/main" val="386762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"/>
            <a:ext cx="1071537" cy="80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" name="Freeform 81">
            <a:extLst>
              <a:ext uri="{FF2B5EF4-FFF2-40B4-BE49-F238E27FC236}">
                <a16:creationId xmlns:a16="http://schemas.microsoft.com/office/drawing/2014/main" id="{CB88804D-45FD-4A18-962D-029355F03A2D}"/>
              </a:ext>
            </a:extLst>
          </p:cNvPr>
          <p:cNvSpPr>
            <a:spLocks noEditPoints="1"/>
          </p:cNvSpPr>
          <p:nvPr/>
        </p:nvSpPr>
        <p:spPr bwMode="auto">
          <a:xfrm>
            <a:off x="1945793" y="5053805"/>
            <a:ext cx="118654" cy="158164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399"/>
          </a:p>
        </p:txBody>
      </p: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7643834" y="571480"/>
            <a:ext cx="28671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1075392" y="2406758"/>
            <a:ext cx="6568442" cy="10941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3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Programas priorizados 2019</a:t>
            </a:r>
            <a:endParaRPr lang="en-US" sz="3600" dirty="0"/>
          </a:p>
        </p:txBody>
      </p:sp>
      <p:sp>
        <p:nvSpPr>
          <p:cNvPr id="69" name="68 CuadroTexto"/>
          <p:cNvSpPr txBox="1"/>
          <p:nvPr/>
        </p:nvSpPr>
        <p:spPr>
          <a:xfrm>
            <a:off x="8643966" y="7141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14</a:t>
            </a:r>
            <a:endParaRPr lang="es-GT" sz="1200" dirty="0"/>
          </a:p>
        </p:txBody>
      </p:sp>
    </p:spTree>
    <p:extLst>
      <p:ext uri="{BB962C8B-B14F-4D97-AF65-F5344CB8AC3E}">
        <p14:creationId xmlns:p14="http://schemas.microsoft.com/office/powerpoint/2010/main" val="190340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"/>
            <a:ext cx="1071537" cy="80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dondear rectángulo de esquina diagonal"/>
          <p:cNvSpPr/>
          <p:nvPr/>
        </p:nvSpPr>
        <p:spPr>
          <a:xfrm>
            <a:off x="250396" y="4929198"/>
            <a:ext cx="5107422" cy="171451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sz="2399" dirty="0"/>
          </a:p>
        </p:txBody>
      </p:sp>
      <p:grpSp>
        <p:nvGrpSpPr>
          <p:cNvPr id="8" name="6 Grupo"/>
          <p:cNvGrpSpPr/>
          <p:nvPr/>
        </p:nvGrpSpPr>
        <p:grpSpPr>
          <a:xfrm>
            <a:off x="5429256" y="5000636"/>
            <a:ext cx="2214578" cy="1571636"/>
            <a:chOff x="6526163" y="5109986"/>
            <a:chExt cx="2491073" cy="1571637"/>
          </a:xfrm>
        </p:grpSpPr>
        <p:sp>
          <p:nvSpPr>
            <p:cNvPr id="119" name="TextBox 200">
              <a:extLst>
                <a:ext uri="{FF2B5EF4-FFF2-40B4-BE49-F238E27FC236}">
                  <a16:creationId xmlns:a16="http://schemas.microsoft.com/office/drawing/2014/main" id="{1E0F72BB-82FC-462B-B324-7356B4FE613C}"/>
                </a:ext>
              </a:extLst>
            </p:cNvPr>
            <p:cNvSpPr txBox="1"/>
            <p:nvPr/>
          </p:nvSpPr>
          <p:spPr>
            <a:xfrm>
              <a:off x="7008306" y="5109986"/>
              <a:ext cx="1832013" cy="9848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PRESUPUESTO ESTIMADO 2019 (En Millones de Quetzales)</a:t>
              </a:r>
            </a:p>
          </p:txBody>
        </p:sp>
        <p:sp>
          <p:nvSpPr>
            <p:cNvPr id="120" name="TextBox 201">
              <a:extLst>
                <a:ext uri="{FF2B5EF4-FFF2-40B4-BE49-F238E27FC236}">
                  <a16:creationId xmlns:a16="http://schemas.microsoft.com/office/drawing/2014/main" id="{E568BBC2-CB29-4BC7-9E54-92644BCCE1BD}"/>
                </a:ext>
              </a:extLst>
            </p:cNvPr>
            <p:cNvSpPr txBox="1"/>
            <p:nvPr/>
          </p:nvSpPr>
          <p:spPr>
            <a:xfrm>
              <a:off x="6526163" y="6127625"/>
              <a:ext cx="249107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3600" dirty="0">
                  <a:solidFill>
                    <a:schemeClr val="accent2"/>
                  </a:solidFill>
                </a:rPr>
                <a:t>Q 1,869.16</a:t>
              </a:r>
            </a:p>
          </p:txBody>
        </p:sp>
        <p:grpSp>
          <p:nvGrpSpPr>
            <p:cNvPr id="10" name="Group 258">
              <a:extLst>
                <a:ext uri="{FF2B5EF4-FFF2-40B4-BE49-F238E27FC236}">
                  <a16:creationId xmlns:a16="http://schemas.microsoft.com/office/drawing/2014/main" id="{8DB55838-BAFC-4046-A6FC-5FD18BDBE840}"/>
                </a:ext>
              </a:extLst>
            </p:cNvPr>
            <p:cNvGrpSpPr/>
            <p:nvPr/>
          </p:nvGrpSpPr>
          <p:grpSpPr>
            <a:xfrm>
              <a:off x="6526163" y="5115728"/>
              <a:ext cx="531730" cy="531730"/>
              <a:chOff x="4469581" y="499171"/>
              <a:chExt cx="531730" cy="531730"/>
            </a:xfrm>
          </p:grpSpPr>
          <p:sp>
            <p:nvSpPr>
              <p:cNvPr id="129" name="Oval 259">
                <a:extLst>
                  <a:ext uri="{FF2B5EF4-FFF2-40B4-BE49-F238E27FC236}">
                    <a16:creationId xmlns:a16="http://schemas.microsoft.com/office/drawing/2014/main" id="{6723D699-B3B4-4E90-9C0D-90B572D3A867}"/>
                  </a:ext>
                </a:extLst>
              </p:cNvPr>
              <p:cNvSpPr/>
              <p:nvPr/>
            </p:nvSpPr>
            <p:spPr>
              <a:xfrm>
                <a:off x="4469581" y="499171"/>
                <a:ext cx="531730" cy="5317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11" name="Group 260">
                <a:extLst>
                  <a:ext uri="{FF2B5EF4-FFF2-40B4-BE49-F238E27FC236}">
                    <a16:creationId xmlns:a16="http://schemas.microsoft.com/office/drawing/2014/main" id="{202887E8-17FE-49D6-8910-CE23DBED6658}"/>
                  </a:ext>
                </a:extLst>
              </p:cNvPr>
              <p:cNvGrpSpPr/>
              <p:nvPr/>
            </p:nvGrpSpPr>
            <p:grpSpPr>
              <a:xfrm>
                <a:off x="4619666" y="648185"/>
                <a:ext cx="224070" cy="226840"/>
                <a:chOff x="1000126" y="663575"/>
                <a:chExt cx="5140325" cy="5203826"/>
              </a:xfrm>
              <a:solidFill>
                <a:schemeClr val="bg1"/>
              </a:solidFill>
            </p:grpSpPr>
            <p:sp>
              <p:nvSpPr>
                <p:cNvPr id="131" name="Freeform 22">
                  <a:extLst>
                    <a:ext uri="{FF2B5EF4-FFF2-40B4-BE49-F238E27FC236}">
                      <a16:creationId xmlns:a16="http://schemas.microsoft.com/office/drawing/2014/main" id="{F57FF244-02D6-4325-AD18-4016493D80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2" name="Freeform 23">
                  <a:extLst>
                    <a:ext uri="{FF2B5EF4-FFF2-40B4-BE49-F238E27FC236}">
                      <a16:creationId xmlns:a16="http://schemas.microsoft.com/office/drawing/2014/main" id="{D2ECBE46-DB9A-46BF-81B6-2E4D8DF2A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3" name="Freeform 24">
                  <a:extLst>
                    <a:ext uri="{FF2B5EF4-FFF2-40B4-BE49-F238E27FC236}">
                      <a16:creationId xmlns:a16="http://schemas.microsoft.com/office/drawing/2014/main" id="{74D50B51-B242-4308-8DDB-8134A9B06D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4" name="Freeform 25">
                  <a:extLst>
                    <a:ext uri="{FF2B5EF4-FFF2-40B4-BE49-F238E27FC236}">
                      <a16:creationId xmlns:a16="http://schemas.microsoft.com/office/drawing/2014/main" id="{521427B9-6041-44A4-A58C-FF182E60F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63" y="4329113"/>
                  <a:ext cx="1181100" cy="1538288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5" name="Freeform 26">
                  <a:extLst>
                    <a:ext uri="{FF2B5EF4-FFF2-40B4-BE49-F238E27FC236}">
                      <a16:creationId xmlns:a16="http://schemas.microsoft.com/office/drawing/2014/main" id="{6C20082D-60DB-4749-8ACC-AF22854A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3502025"/>
                  <a:ext cx="1181100" cy="2365375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43" name="Freeform 27">
                  <a:extLst>
                    <a:ext uri="{FF2B5EF4-FFF2-40B4-BE49-F238E27FC236}">
                      <a16:creationId xmlns:a16="http://schemas.microsoft.com/office/drawing/2014/main" id="{3C08403B-F934-48E3-A73E-11F036F03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8" y="2555875"/>
                  <a:ext cx="1184275" cy="331152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44" name="Freeform 28">
                  <a:extLst>
                    <a:ext uri="{FF2B5EF4-FFF2-40B4-BE49-F238E27FC236}">
                      <a16:creationId xmlns:a16="http://schemas.microsoft.com/office/drawing/2014/main" id="{F113A592-D7C5-4958-A3A3-45AE83AA5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</p:grpSp>
      <p:grpSp>
        <p:nvGrpSpPr>
          <p:cNvPr id="12" name="4 Grupo"/>
          <p:cNvGrpSpPr/>
          <p:nvPr/>
        </p:nvGrpSpPr>
        <p:grpSpPr>
          <a:xfrm>
            <a:off x="7715272" y="1056307"/>
            <a:ext cx="1375100" cy="801057"/>
            <a:chOff x="9957480" y="5044187"/>
            <a:chExt cx="2046857" cy="383524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DB3D41A9-A874-4198-92E2-BF9FFA2BEB4C}"/>
                </a:ext>
              </a:extLst>
            </p:cNvPr>
            <p:cNvGrpSpPr/>
            <p:nvPr/>
          </p:nvGrpSpPr>
          <p:grpSpPr>
            <a:xfrm>
              <a:off x="9957480" y="5044187"/>
              <a:ext cx="638019" cy="350259"/>
              <a:chOff x="1060566" y="1943691"/>
              <a:chExt cx="638019" cy="350259"/>
            </a:xfrm>
          </p:grpSpPr>
          <p:sp>
            <p:nvSpPr>
              <p:cNvPr id="154" name="Oval 193">
                <a:extLst>
                  <a:ext uri="{FF2B5EF4-FFF2-40B4-BE49-F238E27FC236}">
                    <a16:creationId xmlns:a16="http://schemas.microsoft.com/office/drawing/2014/main" id="{6AB737CD-69F1-4F41-A636-435FC3EB25C0}"/>
                  </a:ext>
                </a:extLst>
              </p:cNvPr>
              <p:cNvSpPr/>
              <p:nvPr/>
            </p:nvSpPr>
            <p:spPr>
              <a:xfrm>
                <a:off x="1060566" y="1943691"/>
                <a:ext cx="638019" cy="30591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15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250061" y="2037555"/>
                <a:ext cx="277519" cy="256395"/>
                <a:chOff x="1477963" y="456786"/>
                <a:chExt cx="5175922" cy="4781965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8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9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42313" y="456786"/>
                  <a:ext cx="5111572" cy="2372885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  <p:sp>
          <p:nvSpPr>
            <p:cNvPr id="161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10567520" y="5135373"/>
              <a:ext cx="1436817" cy="2923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MX" sz="1600" b="1" dirty="0">
                  <a:cs typeface="Arial" pitchFamily="34" charset="0"/>
                </a:rPr>
                <a:t>A Nivel Nacional </a:t>
              </a:r>
              <a:endParaRPr lang="es-GT" sz="1600" b="1" dirty="0">
                <a:cs typeface="Arial" pitchFamily="34" charset="0"/>
              </a:endParaRPr>
            </a:p>
          </p:txBody>
        </p:sp>
      </p:grpSp>
      <p:sp>
        <p:nvSpPr>
          <p:cNvPr id="114" name="Freeform 81">
            <a:extLst>
              <a:ext uri="{FF2B5EF4-FFF2-40B4-BE49-F238E27FC236}">
                <a16:creationId xmlns:a16="http://schemas.microsoft.com/office/drawing/2014/main" id="{CB88804D-45FD-4A18-962D-029355F03A2D}"/>
              </a:ext>
            </a:extLst>
          </p:cNvPr>
          <p:cNvSpPr>
            <a:spLocks noEditPoints="1"/>
          </p:cNvSpPr>
          <p:nvPr/>
        </p:nvSpPr>
        <p:spPr bwMode="auto">
          <a:xfrm>
            <a:off x="1945793" y="5053805"/>
            <a:ext cx="118654" cy="158164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399"/>
          </a:p>
        </p:txBody>
      </p: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7643834" y="571480"/>
            <a:ext cx="28671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2285984" y="48816"/>
            <a:ext cx="5429288" cy="71985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Alimentación Escolar</a:t>
            </a:r>
            <a:endParaRPr lang="en-US" sz="2800" dirty="0"/>
          </a:p>
        </p:txBody>
      </p:sp>
      <p:sp>
        <p:nvSpPr>
          <p:cNvPr id="92" name="TextBox 289">
            <a:extLst>
              <a:ext uri="{FF2B5EF4-FFF2-40B4-BE49-F238E27FC236}">
                <a16:creationId xmlns:a16="http://schemas.microsoft.com/office/drawing/2014/main" id="{A5B21903-AAD7-43A8-90BF-40FE5DF4CBE2}"/>
              </a:ext>
            </a:extLst>
          </p:cNvPr>
          <p:cNvSpPr txBox="1"/>
          <p:nvPr/>
        </p:nvSpPr>
        <p:spPr>
          <a:xfrm>
            <a:off x="1428728" y="5000636"/>
            <a:ext cx="2877980" cy="207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G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¿A quién se entrega?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285720" y="5357826"/>
            <a:ext cx="50006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1200" dirty="0">
                <a:latin typeface="Arial" panose="020B0604020202020204" pitchFamily="34" charset="0"/>
                <a:cs typeface="Arial" panose="020B0604020202020204" pitchFamily="34" charset="0"/>
              </a:rPr>
              <a:t>Población Objetivo: </a:t>
            </a:r>
            <a:r>
              <a:rPr lang="es-GT" sz="1200" b="1" dirty="0">
                <a:latin typeface="Arial" panose="020B0604020202020204" pitchFamily="34" charset="0"/>
                <a:cs typeface="Arial" panose="020B0604020202020204" pitchFamily="34" charset="0"/>
              </a:rPr>
              <a:t>2,596,058 </a:t>
            </a:r>
            <a:r>
              <a:rPr lang="es-GT" sz="1200" dirty="0">
                <a:latin typeface="Arial" panose="020B0604020202020204" pitchFamily="34" charset="0"/>
                <a:cs typeface="Arial" panose="020B0604020202020204" pitchFamily="34" charset="0"/>
              </a:rPr>
              <a:t>de niños y niñas de 6 a 12 años de edad del sector oficial.</a:t>
            </a:r>
          </a:p>
          <a:p>
            <a:r>
              <a:rPr lang="es-G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G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GT" sz="1200" dirty="0">
                <a:latin typeface="Arial" panose="020B0604020202020204" pitchFamily="34" charset="0"/>
                <a:cs typeface="Arial" panose="020B0604020202020204" pitchFamily="34" charset="0"/>
              </a:rPr>
              <a:t>Población Beneficiada: </a:t>
            </a:r>
            <a:r>
              <a:rPr lang="es-GT" sz="1200" b="1" dirty="0">
                <a:latin typeface="Arial" panose="020B0604020202020204" pitchFamily="34" charset="0"/>
                <a:cs typeface="Arial" panose="020B0604020202020204" pitchFamily="34" charset="0"/>
              </a:rPr>
              <a:t>2,596,058 </a:t>
            </a:r>
            <a:r>
              <a:rPr lang="es-GT" sz="1200" dirty="0">
                <a:latin typeface="Arial" panose="020B0604020202020204" pitchFamily="34" charset="0"/>
                <a:cs typeface="Arial" panose="020B0604020202020204" pitchFamily="34" charset="0"/>
              </a:rPr>
              <a:t>de niños y niñas de 6 a 12 años de edad del sector oficial.</a:t>
            </a:r>
          </a:p>
        </p:txBody>
      </p:sp>
      <p:pic>
        <p:nvPicPr>
          <p:cNvPr id="94" name="93 Imagen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9" y="4966522"/>
            <a:ext cx="486469" cy="307533"/>
          </a:xfrm>
          <a:prstGeom prst="rect">
            <a:avLst/>
          </a:prstGeom>
        </p:spPr>
      </p:pic>
      <p:grpSp>
        <p:nvGrpSpPr>
          <p:cNvPr id="66" name="65 Grupo"/>
          <p:cNvGrpSpPr/>
          <p:nvPr/>
        </p:nvGrpSpPr>
        <p:grpSpPr>
          <a:xfrm>
            <a:off x="2650740" y="1071546"/>
            <a:ext cx="5463577" cy="3780863"/>
            <a:chOff x="2650740" y="1088461"/>
            <a:chExt cx="5463577" cy="3556955"/>
          </a:xfrm>
        </p:grpSpPr>
        <p:sp>
          <p:nvSpPr>
            <p:cNvPr id="166" name="Title 1">
              <a:extLst>
                <a:ext uri="{FF2B5EF4-FFF2-40B4-BE49-F238E27FC236}">
                  <a16:creationId xmlns:a16="http://schemas.microsoft.com/office/drawing/2014/main" id="{555DC0C3-BCDA-48C0-A49A-2FF6F4CBFF48}"/>
                </a:ext>
              </a:extLst>
            </p:cNvPr>
            <p:cNvSpPr txBox="1">
              <a:spLocks/>
            </p:cNvSpPr>
            <p:nvPr/>
          </p:nvSpPr>
          <p:spPr>
            <a:xfrm>
              <a:off x="2742605" y="1243172"/>
              <a:ext cx="4572032" cy="3286144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endParaRPr lang="es-GT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es-MX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Incrementar de Q.3.00 a Q.4.00 por los 180 días de clases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s-MX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Atender a 2.5 millones de estudiantes 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s-MX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Asesorar a las Organizaciones de Padres de Familia, para que implementen criterios de eficiencia, calidad del gasto y transparencia.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s-MX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Monitoreo y seguimiento de la ejecución a través de 400 monitores de campo a nivel nacional.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s-MX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Coordinación interinstitucional con el MAGA, para fortalecer la economía familiar a través de la agricultura.</a:t>
              </a:r>
            </a:p>
            <a:p>
              <a:pPr algn="just"/>
              <a:endParaRPr lang="es-GT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7929586" y="3722086"/>
              <a:ext cx="184731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s-G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br>
                <a:rPr kumimoji="0" lang="es-G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5" name="64 Grupo"/>
            <p:cNvGrpSpPr/>
            <p:nvPr/>
          </p:nvGrpSpPr>
          <p:grpSpPr>
            <a:xfrm>
              <a:off x="2650740" y="1088461"/>
              <a:ext cx="4850218" cy="3412109"/>
              <a:chOff x="2650740" y="1012230"/>
              <a:chExt cx="4850218" cy="3412109"/>
            </a:xfrm>
          </p:grpSpPr>
          <p:sp>
            <p:nvSpPr>
              <p:cNvPr id="20" name="19 Rectángulo redondeado"/>
              <p:cNvSpPr/>
              <p:nvPr/>
            </p:nvSpPr>
            <p:spPr>
              <a:xfrm>
                <a:off x="2650740" y="1012230"/>
                <a:ext cx="4850218" cy="341210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 sz="2399" dirty="0"/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3857620" y="1079437"/>
                <a:ext cx="2218912" cy="332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>
                    <a:solidFill>
                      <a:schemeClr val="tx2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ACCIONES</a:t>
                </a:r>
                <a:endParaRPr lang="es-GT" dirty="0"/>
              </a:p>
            </p:txBody>
          </p:sp>
        </p:grpSp>
      </p:grpSp>
      <p:grpSp>
        <p:nvGrpSpPr>
          <p:cNvPr id="63" name="62 Grupo"/>
          <p:cNvGrpSpPr/>
          <p:nvPr/>
        </p:nvGrpSpPr>
        <p:grpSpPr>
          <a:xfrm>
            <a:off x="142844" y="785794"/>
            <a:ext cx="2428892" cy="4034214"/>
            <a:chOff x="88336" y="214290"/>
            <a:chExt cx="2596819" cy="428347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430F1F-B2B8-4057-8B9A-C4C05754F266}"/>
                </a:ext>
              </a:extLst>
            </p:cNvPr>
            <p:cNvSpPr/>
            <p:nvPr/>
          </p:nvSpPr>
          <p:spPr>
            <a:xfrm>
              <a:off x="88336" y="441120"/>
              <a:ext cx="2596819" cy="4020875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grpSp>
          <p:nvGrpSpPr>
            <p:cNvPr id="3" name="Group 14">
              <a:extLst>
                <a:ext uri="{FF2B5EF4-FFF2-40B4-BE49-F238E27FC236}">
                  <a16:creationId xmlns:a16="http://schemas.microsoft.com/office/drawing/2014/main" id="{5599ED10-924A-4ED5-804F-B04CD85D6640}"/>
                </a:ext>
              </a:extLst>
            </p:cNvPr>
            <p:cNvGrpSpPr/>
            <p:nvPr/>
          </p:nvGrpSpPr>
          <p:grpSpPr>
            <a:xfrm>
              <a:off x="88336" y="214290"/>
              <a:ext cx="2520442" cy="3819111"/>
              <a:chOff x="286170" y="1057178"/>
              <a:chExt cx="2779822" cy="3416230"/>
            </a:xfrm>
          </p:grpSpPr>
          <p:grpSp>
            <p:nvGrpSpPr>
              <p:cNvPr id="4" name="Group 11">
                <a:extLst>
                  <a:ext uri="{FF2B5EF4-FFF2-40B4-BE49-F238E27FC236}">
                    <a16:creationId xmlns:a16="http://schemas.microsoft.com/office/drawing/2014/main" id="{E12B17D2-FAF7-48D2-97AA-420AF6DA83DE}"/>
                  </a:ext>
                </a:extLst>
              </p:cNvPr>
              <p:cNvGrpSpPr/>
              <p:nvPr/>
            </p:nvGrpSpPr>
            <p:grpSpPr>
              <a:xfrm>
                <a:off x="286170" y="1057178"/>
                <a:ext cx="2779822" cy="1350836"/>
                <a:chOff x="286170" y="760516"/>
                <a:chExt cx="2779822" cy="1350836"/>
              </a:xfrm>
            </p:grpSpPr>
            <p:grpSp>
              <p:nvGrpSpPr>
                <p:cNvPr id="5" name="Group 2">
                  <a:extLst>
                    <a:ext uri="{FF2B5EF4-FFF2-40B4-BE49-F238E27FC236}">
                      <a16:creationId xmlns:a16="http://schemas.microsoft.com/office/drawing/2014/main" id="{EA8C8970-70D4-4C80-9166-F37DCA1AAFFD}"/>
                    </a:ext>
                  </a:extLst>
                </p:cNvPr>
                <p:cNvGrpSpPr/>
                <p:nvPr/>
              </p:nvGrpSpPr>
              <p:grpSpPr>
                <a:xfrm>
                  <a:off x="538881" y="1240598"/>
                  <a:ext cx="2527111" cy="870754"/>
                  <a:chOff x="441567" y="1784039"/>
                  <a:chExt cx="2527111" cy="870754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85342" y="1784039"/>
                    <a:ext cx="2483336" cy="1680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1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Bienestar para la Gente </a:t>
                    </a:r>
                    <a:endParaRPr lang="en-US" sz="1150" b="1" dirty="0">
                      <a:solidFill>
                        <a:schemeClr val="accent6">
                          <a:lumMod val="7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endParaRP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441567" y="1982459"/>
                    <a:ext cx="2527111" cy="672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s-GT" sz="1150" b="1" dirty="0">
                        <a:solidFill>
                          <a:srgbClr val="231F2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Garantizar a la población entre 0 y 18 años el acceso a todos los niveles del sistema educativo</a:t>
                    </a:r>
                    <a:endParaRPr lang="es-GT" sz="1150" b="1" dirty="0"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endParaRPr>
                  </a:p>
                </p:txBody>
              </p:sp>
            </p:grp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2B0D82B-B36E-49C0-AB3B-425AADE30200}"/>
                    </a:ext>
                  </a:extLst>
                </p:cNvPr>
                <p:cNvSpPr/>
                <p:nvPr/>
              </p:nvSpPr>
              <p:spPr>
                <a:xfrm>
                  <a:off x="286170" y="760516"/>
                  <a:ext cx="2779822" cy="52715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Prioridad Estratégica K’ATUN 2032</a:t>
                  </a:r>
                </a:p>
              </p:txBody>
            </p:sp>
          </p:grpSp>
          <p:grpSp>
            <p:nvGrpSpPr>
              <p:cNvPr id="6" name="Group 7">
                <a:extLst>
                  <a:ext uri="{FF2B5EF4-FFF2-40B4-BE49-F238E27FC236}">
                    <a16:creationId xmlns:a16="http://schemas.microsoft.com/office/drawing/2014/main" id="{A1DE0737-5622-4237-8D5E-E6A7A9F58C23}"/>
                  </a:ext>
                </a:extLst>
              </p:cNvPr>
              <p:cNvGrpSpPr/>
              <p:nvPr/>
            </p:nvGrpSpPr>
            <p:grpSpPr>
              <a:xfrm>
                <a:off x="370407" y="2449691"/>
                <a:ext cx="2695584" cy="775609"/>
                <a:chOff x="370407" y="2229882"/>
                <a:chExt cx="2695584" cy="775609"/>
              </a:xfrm>
            </p:grpSpPr>
            <p:grpSp>
              <p:nvGrpSpPr>
                <p:cNvPr id="7" name="Group 13">
                  <a:extLst>
                    <a:ext uri="{FF2B5EF4-FFF2-40B4-BE49-F238E27FC236}">
                      <a16:creationId xmlns:a16="http://schemas.microsoft.com/office/drawing/2014/main" id="{1FD5AC02-6ADB-4989-B27F-540305DD8A5F}"/>
                    </a:ext>
                  </a:extLst>
                </p:cNvPr>
                <p:cNvGrpSpPr/>
                <p:nvPr/>
              </p:nvGrpSpPr>
              <p:grpSpPr>
                <a:xfrm>
                  <a:off x="370407" y="2229882"/>
                  <a:ext cx="2695584" cy="775609"/>
                  <a:chOff x="370407" y="2198710"/>
                  <a:chExt cx="2695584" cy="775609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03867" y="2638152"/>
                    <a:ext cx="2562124" cy="3361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150" b="1" dirty="0"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Salud: Disminución de la desnutrición crónica (10%)</a:t>
                    </a:r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4C7173C3-8810-4030-B08B-66DEA5D71564}"/>
                      </a:ext>
                    </a:extLst>
                  </p:cNvPr>
                  <p:cNvSpPr/>
                  <p:nvPr/>
                </p:nvSpPr>
                <p:spPr>
                  <a:xfrm>
                    <a:off x="370407" y="2198710"/>
                    <a:ext cx="2611348" cy="439442"/>
                  </a:xfrm>
                  <a:custGeom>
                    <a:avLst/>
                    <a:gdLst>
                      <a:gd name="connsiteX0" fmla="*/ 0 w 2980403"/>
                      <a:gd name="connsiteY0" fmla="*/ 207160 h 567531"/>
                      <a:gd name="connsiteX1" fmla="*/ 0 w 2980403"/>
                      <a:gd name="connsiteY1" fmla="*/ 207161 h 567531"/>
                      <a:gd name="connsiteX2" fmla="*/ 0 w 2980403"/>
                      <a:gd name="connsiteY2" fmla="*/ 207161 h 567531"/>
                      <a:gd name="connsiteX3" fmla="*/ 207161 w 2980403"/>
                      <a:gd name="connsiteY3" fmla="*/ 0 h 567531"/>
                      <a:gd name="connsiteX4" fmla="*/ 2773242 w 2980403"/>
                      <a:gd name="connsiteY4" fmla="*/ 0 h 567531"/>
                      <a:gd name="connsiteX5" fmla="*/ 2980403 w 2980403"/>
                      <a:gd name="connsiteY5" fmla="*/ 207161 h 567531"/>
                      <a:gd name="connsiteX6" fmla="*/ 2980402 w 2980403"/>
                      <a:gd name="connsiteY6" fmla="*/ 207161 h 567531"/>
                      <a:gd name="connsiteX7" fmla="*/ 2773241 w 2980403"/>
                      <a:gd name="connsiteY7" fmla="*/ 414322 h 567531"/>
                      <a:gd name="connsiteX8" fmla="*/ 1673312 w 2980403"/>
                      <a:gd name="connsiteY8" fmla="*/ 414322 h 567531"/>
                      <a:gd name="connsiteX9" fmla="*/ 1490202 w 2980403"/>
                      <a:gd name="connsiteY9" fmla="*/ 567531 h 567531"/>
                      <a:gd name="connsiteX10" fmla="*/ 1307091 w 2980403"/>
                      <a:gd name="connsiteY10" fmla="*/ 414322 h 567531"/>
                      <a:gd name="connsiteX11" fmla="*/ 207161 w 2980403"/>
                      <a:gd name="connsiteY11" fmla="*/ 414321 h 567531"/>
                      <a:gd name="connsiteX12" fmla="*/ 16280 w 2980403"/>
                      <a:gd name="connsiteY12" fmla="*/ 287797 h 567531"/>
                      <a:gd name="connsiteX13" fmla="*/ 0 w 2980403"/>
                      <a:gd name="connsiteY13" fmla="*/ 207161 h 567531"/>
                      <a:gd name="connsiteX14" fmla="*/ 16280 w 2980403"/>
                      <a:gd name="connsiteY14" fmla="*/ 126525 h 567531"/>
                      <a:gd name="connsiteX15" fmla="*/ 207161 w 2980403"/>
                      <a:gd name="connsiteY15" fmla="*/ 0 h 567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80403" h="567531">
                        <a:moveTo>
                          <a:pt x="0" y="207160"/>
                        </a:moveTo>
                        <a:lnTo>
                          <a:pt x="0" y="207161"/>
                        </a:lnTo>
                        <a:lnTo>
                          <a:pt x="0" y="207161"/>
                        </a:lnTo>
                        <a:close/>
                        <a:moveTo>
                          <a:pt x="207161" y="0"/>
                        </a:moveTo>
                        <a:lnTo>
                          <a:pt x="2773242" y="0"/>
                        </a:lnTo>
                        <a:cubicBezTo>
                          <a:pt x="2887654" y="0"/>
                          <a:pt x="2980403" y="92749"/>
                          <a:pt x="2980403" y="207161"/>
                        </a:cubicBezTo>
                        <a:lnTo>
                          <a:pt x="2980402" y="207161"/>
                        </a:lnTo>
                        <a:cubicBezTo>
                          <a:pt x="2980402" y="321573"/>
                          <a:pt x="2887653" y="414322"/>
                          <a:pt x="2773241" y="414322"/>
                        </a:cubicBezTo>
                        <a:lnTo>
                          <a:pt x="1673312" y="414322"/>
                        </a:lnTo>
                        <a:lnTo>
                          <a:pt x="1490202" y="567531"/>
                        </a:lnTo>
                        <a:lnTo>
                          <a:pt x="1307091" y="414322"/>
                        </a:lnTo>
                        <a:lnTo>
                          <a:pt x="207161" y="414321"/>
                        </a:lnTo>
                        <a:cubicBezTo>
                          <a:pt x="121352" y="414321"/>
                          <a:pt x="47728" y="362150"/>
                          <a:pt x="16280" y="287797"/>
                        </a:cubicBezTo>
                        <a:lnTo>
                          <a:pt x="0" y="207161"/>
                        </a:lnTo>
                        <a:lnTo>
                          <a:pt x="16280" y="126525"/>
                        </a:lnTo>
                        <a:cubicBezTo>
                          <a:pt x="47728" y="52171"/>
                          <a:pt x="121352" y="0"/>
                          <a:pt x="207161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innerShdw blurRad="63500" dist="50800" dir="13500000">
                      <a:prstClr val="black">
                        <a:alpha val="20000"/>
                      </a:prstClr>
                    </a:innerShdw>
                  </a:effectLst>
                  <a:extLst/>
                </p:spPr>
                <p:txBody>
                  <a:bodyPr vert="horz" wrap="square" lIns="252000" tIns="45720" rIns="91440" bIns="180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300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Prioridad Presidencial</a:t>
                    </a:r>
                  </a:p>
                </p:txBody>
              </p:sp>
            </p:grpSp>
            <p:sp>
              <p:nvSpPr>
                <p:cNvPr id="72" name="Freeform 38">
                  <a:extLst>
                    <a:ext uri="{FF2B5EF4-FFF2-40B4-BE49-F238E27FC236}">
                      <a16:creationId xmlns:a16="http://schemas.microsoft.com/office/drawing/2014/main" id="{3287DE9D-358E-48DB-A91E-F31F502A66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09078" y="2633875"/>
                  <a:ext cx="252711" cy="171031"/>
                </a:xfrm>
                <a:custGeom>
                  <a:avLst/>
                  <a:gdLst>
                    <a:gd name="T0" fmla="*/ 96 w 96"/>
                    <a:gd name="T1" fmla="*/ 61 h 92"/>
                    <a:gd name="T2" fmla="*/ 96 w 96"/>
                    <a:gd name="T3" fmla="*/ 61 h 92"/>
                    <a:gd name="T4" fmla="*/ 80 w 96"/>
                    <a:gd name="T5" fmla="*/ 36 h 92"/>
                    <a:gd name="T6" fmla="*/ 76 w 96"/>
                    <a:gd name="T7" fmla="*/ 2 h 92"/>
                    <a:gd name="T8" fmla="*/ 22 w 96"/>
                    <a:gd name="T9" fmla="*/ 0 h 92"/>
                    <a:gd name="T10" fmla="*/ 20 w 96"/>
                    <a:gd name="T11" fmla="*/ 36 h 92"/>
                    <a:gd name="T12" fmla="*/ 14 w 96"/>
                    <a:gd name="T13" fmla="*/ 37 h 92"/>
                    <a:gd name="T14" fmla="*/ 0 w 96"/>
                    <a:gd name="T15" fmla="*/ 61 h 92"/>
                    <a:gd name="T16" fmla="*/ 0 w 96"/>
                    <a:gd name="T17" fmla="*/ 62 h 92"/>
                    <a:gd name="T18" fmla="*/ 0 w 96"/>
                    <a:gd name="T19" fmla="*/ 90 h 92"/>
                    <a:gd name="T20" fmla="*/ 94 w 96"/>
                    <a:gd name="T21" fmla="*/ 92 h 92"/>
                    <a:gd name="T22" fmla="*/ 96 w 96"/>
                    <a:gd name="T23" fmla="*/ 62 h 92"/>
                    <a:gd name="T24" fmla="*/ 42 w 96"/>
                    <a:gd name="T25" fmla="*/ 20 h 92"/>
                    <a:gd name="T26" fmla="*/ 64 w 96"/>
                    <a:gd name="T27" fmla="*/ 22 h 92"/>
                    <a:gd name="T28" fmla="*/ 42 w 96"/>
                    <a:gd name="T29" fmla="*/ 24 h 92"/>
                    <a:gd name="T30" fmla="*/ 42 w 96"/>
                    <a:gd name="T31" fmla="*/ 20 h 92"/>
                    <a:gd name="T32" fmla="*/ 38 w 96"/>
                    <a:gd name="T33" fmla="*/ 12 h 92"/>
                    <a:gd name="T34" fmla="*/ 38 w 96"/>
                    <a:gd name="T35" fmla="*/ 16 h 92"/>
                    <a:gd name="T36" fmla="*/ 32 w 96"/>
                    <a:gd name="T37" fmla="*/ 14 h 92"/>
                    <a:gd name="T38" fmla="*/ 34 w 96"/>
                    <a:gd name="T39" fmla="*/ 28 h 92"/>
                    <a:gd name="T40" fmla="*/ 64 w 96"/>
                    <a:gd name="T41" fmla="*/ 30 h 92"/>
                    <a:gd name="T42" fmla="*/ 34 w 96"/>
                    <a:gd name="T43" fmla="*/ 32 h 92"/>
                    <a:gd name="T44" fmla="*/ 34 w 96"/>
                    <a:gd name="T45" fmla="*/ 28 h 92"/>
                    <a:gd name="T46" fmla="*/ 62 w 96"/>
                    <a:gd name="T47" fmla="*/ 36 h 92"/>
                    <a:gd name="T48" fmla="*/ 62 w 96"/>
                    <a:gd name="T49" fmla="*/ 40 h 92"/>
                    <a:gd name="T50" fmla="*/ 32 w 96"/>
                    <a:gd name="T51" fmla="*/ 38 h 92"/>
                    <a:gd name="T52" fmla="*/ 34 w 96"/>
                    <a:gd name="T53" fmla="*/ 44 h 92"/>
                    <a:gd name="T54" fmla="*/ 64 w 96"/>
                    <a:gd name="T55" fmla="*/ 46 h 92"/>
                    <a:gd name="T56" fmla="*/ 34 w 96"/>
                    <a:gd name="T57" fmla="*/ 48 h 92"/>
                    <a:gd name="T58" fmla="*/ 34 w 96"/>
                    <a:gd name="T59" fmla="*/ 44 h 92"/>
                    <a:gd name="T60" fmla="*/ 64 w 96"/>
                    <a:gd name="T61" fmla="*/ 62 h 92"/>
                    <a:gd name="T62" fmla="*/ 58 w 96"/>
                    <a:gd name="T63" fmla="*/ 72 h 92"/>
                    <a:gd name="T64" fmla="*/ 34 w 96"/>
                    <a:gd name="T65" fmla="*/ 66 h 92"/>
                    <a:gd name="T66" fmla="*/ 32 w 96"/>
                    <a:gd name="T67" fmla="*/ 60 h 92"/>
                    <a:gd name="T68" fmla="*/ 17 w 96"/>
                    <a:gd name="T69" fmla="*/ 40 h 92"/>
                    <a:gd name="T70" fmla="*/ 20 w 96"/>
                    <a:gd name="T71" fmla="*/ 54 h 92"/>
                    <a:gd name="T72" fmla="*/ 74 w 96"/>
                    <a:gd name="T73" fmla="*/ 56 h 92"/>
                    <a:gd name="T74" fmla="*/ 76 w 96"/>
                    <a:gd name="T75" fmla="*/ 40 h 92"/>
                    <a:gd name="T76" fmla="*/ 91 w 96"/>
                    <a:gd name="T77" fmla="*/ 6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96" h="92">
                      <a:moveTo>
                        <a:pt x="96" y="62"/>
                      </a:moveTo>
                      <a:cubicBezTo>
                        <a:pt x="96" y="62"/>
                        <a:pt x="96" y="62"/>
                        <a:pt x="96" y="61"/>
                      </a:cubicBezTo>
                      <a:cubicBezTo>
                        <a:pt x="96" y="61"/>
                        <a:pt x="96" y="61"/>
                        <a:pt x="96" y="61"/>
                      </a:cubicBezTo>
                      <a:cubicBezTo>
                        <a:pt x="96" y="61"/>
                        <a:pt x="96" y="61"/>
                        <a:pt x="96" y="61"/>
                      </a:cubicBezTo>
                      <a:cubicBezTo>
                        <a:pt x="82" y="37"/>
                        <a:pt x="82" y="37"/>
                        <a:pt x="82" y="37"/>
                      </a:cubicBezTo>
                      <a:cubicBezTo>
                        <a:pt x="81" y="36"/>
                        <a:pt x="81" y="36"/>
                        <a:pt x="80" y="36"/>
                      </a:cubicBezTo>
                      <a:cubicBezTo>
                        <a:pt x="76" y="36"/>
                        <a:pt x="76" y="36"/>
                        <a:pt x="76" y="36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6" y="1"/>
                        <a:pt x="75" y="0"/>
                        <a:pt x="74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20" y="1"/>
                        <a:pt x="20" y="2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5" y="36"/>
                        <a:pt x="15" y="36"/>
                        <a:pt x="14" y="37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1"/>
                        <a:pt x="1" y="92"/>
                        <a:pt x="2" y="92"/>
                      </a:cubicBezTo>
                      <a:cubicBezTo>
                        <a:pt x="94" y="92"/>
                        <a:pt x="94" y="92"/>
                        <a:pt x="94" y="92"/>
                      </a:cubicBezTo>
                      <a:cubicBezTo>
                        <a:pt x="95" y="92"/>
                        <a:pt x="96" y="91"/>
                        <a:pt x="96" y="90"/>
                      </a:cubicBezTo>
                      <a:cubicBezTo>
                        <a:pt x="96" y="62"/>
                        <a:pt x="96" y="62"/>
                        <a:pt x="96" y="62"/>
                      </a:cubicBezTo>
                      <a:cubicBezTo>
                        <a:pt x="96" y="62"/>
                        <a:pt x="96" y="62"/>
                        <a:pt x="96" y="62"/>
                      </a:cubicBezTo>
                      <a:close/>
                      <a:moveTo>
                        <a:pt x="42" y="20"/>
                      </a:move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3" y="20"/>
                        <a:pt x="64" y="21"/>
                        <a:pt x="64" y="22"/>
                      </a:cubicBezTo>
                      <a:cubicBezTo>
                        <a:pt x="64" y="23"/>
                        <a:pt x="63" y="24"/>
                        <a:pt x="62" y="24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1" y="24"/>
                        <a:pt x="40" y="23"/>
                        <a:pt x="40" y="22"/>
                      </a:cubicBezTo>
                      <a:cubicBezTo>
                        <a:pt x="40" y="21"/>
                        <a:pt x="41" y="20"/>
                        <a:pt x="42" y="20"/>
                      </a:cubicBezTo>
                      <a:close/>
                      <a:moveTo>
                        <a:pt x="34" y="12"/>
                      </a:move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9" y="12"/>
                        <a:pt x="40" y="13"/>
                        <a:pt x="40" y="14"/>
                      </a:cubicBezTo>
                      <a:cubicBezTo>
                        <a:pt x="40" y="15"/>
                        <a:pt x="39" y="16"/>
                        <a:pt x="38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3" y="16"/>
                        <a:pt x="32" y="15"/>
                        <a:pt x="32" y="14"/>
                      </a:cubicBezTo>
                      <a:cubicBezTo>
                        <a:pt x="32" y="13"/>
                        <a:pt x="33" y="12"/>
                        <a:pt x="34" y="12"/>
                      </a:cubicBezTo>
                      <a:close/>
                      <a:moveTo>
                        <a:pt x="34" y="28"/>
                      </a:move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63" y="28"/>
                        <a:pt x="64" y="29"/>
                        <a:pt x="64" y="30"/>
                      </a:cubicBezTo>
                      <a:cubicBezTo>
                        <a:pt x="64" y="31"/>
                        <a:pt x="63" y="32"/>
                        <a:pt x="62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3" y="32"/>
                        <a:pt x="32" y="31"/>
                        <a:pt x="32" y="30"/>
                      </a:cubicBezTo>
                      <a:cubicBezTo>
                        <a:pt x="32" y="29"/>
                        <a:pt x="33" y="28"/>
                        <a:pt x="34" y="28"/>
                      </a:cubicBezTo>
                      <a:close/>
                      <a:moveTo>
                        <a:pt x="34" y="36"/>
                      </a:move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3" y="36"/>
                        <a:pt x="64" y="37"/>
                        <a:pt x="64" y="38"/>
                      </a:cubicBezTo>
                      <a:cubicBezTo>
                        <a:pt x="64" y="39"/>
                        <a:pt x="63" y="40"/>
                        <a:pt x="62" y="40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3" y="40"/>
                        <a:pt x="32" y="39"/>
                        <a:pt x="32" y="38"/>
                      </a:cubicBezTo>
                      <a:cubicBezTo>
                        <a:pt x="32" y="37"/>
                        <a:pt x="33" y="36"/>
                        <a:pt x="34" y="36"/>
                      </a:cubicBezTo>
                      <a:close/>
                      <a:moveTo>
                        <a:pt x="34" y="44"/>
                      </a:moveTo>
                      <a:cubicBezTo>
                        <a:pt x="62" y="44"/>
                        <a:pt x="62" y="44"/>
                        <a:pt x="62" y="44"/>
                      </a:cubicBezTo>
                      <a:cubicBezTo>
                        <a:pt x="63" y="44"/>
                        <a:pt x="64" y="45"/>
                        <a:pt x="64" y="46"/>
                      </a:cubicBezTo>
                      <a:cubicBezTo>
                        <a:pt x="64" y="47"/>
                        <a:pt x="63" y="48"/>
                        <a:pt x="62" y="48"/>
                      </a:cubicBezTo>
                      <a:cubicBezTo>
                        <a:pt x="34" y="48"/>
                        <a:pt x="34" y="48"/>
                        <a:pt x="34" y="48"/>
                      </a:cubicBezTo>
                      <a:cubicBezTo>
                        <a:pt x="33" y="48"/>
                        <a:pt x="32" y="47"/>
                        <a:pt x="32" y="46"/>
                      </a:cubicBezTo>
                      <a:cubicBezTo>
                        <a:pt x="32" y="45"/>
                        <a:pt x="33" y="44"/>
                        <a:pt x="34" y="44"/>
                      </a:cubicBezTo>
                      <a:close/>
                      <a:moveTo>
                        <a:pt x="66" y="60"/>
                      </a:moveTo>
                      <a:cubicBezTo>
                        <a:pt x="65" y="60"/>
                        <a:pt x="64" y="61"/>
                        <a:pt x="64" y="62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64" y="69"/>
                        <a:pt x="61" y="72"/>
                        <a:pt x="58" y="72"/>
                      </a:cubicBezTo>
                      <a:cubicBezTo>
                        <a:pt x="40" y="72"/>
                        <a:pt x="40" y="72"/>
                        <a:pt x="40" y="72"/>
                      </a:cubicBezTo>
                      <a:cubicBezTo>
                        <a:pt x="37" y="72"/>
                        <a:pt x="34" y="69"/>
                        <a:pt x="34" y="66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34" y="61"/>
                        <a:pt x="33" y="60"/>
                        <a:pt x="32" y="60"/>
                      </a:cubicBezTo>
                      <a:cubicBezTo>
                        <a:pt x="5" y="60"/>
                        <a:pt x="5" y="60"/>
                        <a:pt x="5" y="6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55"/>
                        <a:pt x="21" y="56"/>
                        <a:pt x="22" y="56"/>
                      </a:cubicBezTo>
                      <a:cubicBezTo>
                        <a:pt x="74" y="56"/>
                        <a:pt x="74" y="56"/>
                        <a:pt x="74" y="56"/>
                      </a:cubicBezTo>
                      <a:cubicBezTo>
                        <a:pt x="75" y="56"/>
                        <a:pt x="76" y="55"/>
                        <a:pt x="76" y="54"/>
                      </a:cubicBezTo>
                      <a:cubicBezTo>
                        <a:pt x="76" y="40"/>
                        <a:pt x="76" y="40"/>
                        <a:pt x="76" y="40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91" y="60"/>
                        <a:pt x="91" y="60"/>
                        <a:pt x="91" y="60"/>
                      </a:cubicBezTo>
                      <a:lnTo>
                        <a:pt x="66" y="6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399"/>
                </a:p>
              </p:txBody>
            </p:sp>
          </p:grpSp>
          <p:sp>
            <p:nvSpPr>
              <p:cNvPr id="74" name="Freeform 67">
                <a:extLst>
                  <a:ext uri="{FF2B5EF4-FFF2-40B4-BE49-F238E27FC236}">
                    <a16:creationId xmlns:a16="http://schemas.microsoft.com/office/drawing/2014/main" id="{8757E3B4-59E7-42F5-A20F-3692A7C8A9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7252" y="4317610"/>
                <a:ext cx="156484" cy="155798"/>
              </a:xfrm>
              <a:custGeom>
                <a:avLst/>
                <a:gdLst>
                  <a:gd name="T0" fmla="*/ 76 w 96"/>
                  <a:gd name="T1" fmla="*/ 13 h 96"/>
                  <a:gd name="T2" fmla="*/ 61 w 96"/>
                  <a:gd name="T3" fmla="*/ 15 h 96"/>
                  <a:gd name="T4" fmla="*/ 60 w 96"/>
                  <a:gd name="T5" fmla="*/ 17 h 96"/>
                  <a:gd name="T6" fmla="*/ 44 w 96"/>
                  <a:gd name="T7" fmla="*/ 32 h 96"/>
                  <a:gd name="T8" fmla="*/ 42 w 96"/>
                  <a:gd name="T9" fmla="*/ 0 h 96"/>
                  <a:gd name="T10" fmla="*/ 16 w 96"/>
                  <a:gd name="T11" fmla="*/ 2 h 96"/>
                  <a:gd name="T12" fmla="*/ 2 w 96"/>
                  <a:gd name="T13" fmla="*/ 12 h 96"/>
                  <a:gd name="T14" fmla="*/ 0 w 96"/>
                  <a:gd name="T15" fmla="*/ 94 h 96"/>
                  <a:gd name="T16" fmla="*/ 18 w 96"/>
                  <a:gd name="T17" fmla="*/ 96 h 96"/>
                  <a:gd name="T18" fmla="*/ 66 w 96"/>
                  <a:gd name="T19" fmla="*/ 96 h 96"/>
                  <a:gd name="T20" fmla="*/ 68 w 96"/>
                  <a:gd name="T21" fmla="*/ 48 h 96"/>
                  <a:gd name="T22" fmla="*/ 82 w 96"/>
                  <a:gd name="T23" fmla="*/ 96 h 96"/>
                  <a:gd name="T24" fmla="*/ 94 w 96"/>
                  <a:gd name="T25" fmla="*/ 93 h 96"/>
                  <a:gd name="T26" fmla="*/ 12 w 96"/>
                  <a:gd name="T27" fmla="*/ 82 h 96"/>
                  <a:gd name="T28" fmla="*/ 8 w 96"/>
                  <a:gd name="T29" fmla="*/ 82 h 96"/>
                  <a:gd name="T30" fmla="*/ 10 w 96"/>
                  <a:gd name="T31" fmla="*/ 24 h 96"/>
                  <a:gd name="T32" fmla="*/ 12 w 96"/>
                  <a:gd name="T33" fmla="*/ 82 h 96"/>
                  <a:gd name="T34" fmla="*/ 30 w 96"/>
                  <a:gd name="T35" fmla="*/ 8 h 96"/>
                  <a:gd name="T36" fmla="*/ 32 w 96"/>
                  <a:gd name="T37" fmla="*/ 62 h 96"/>
                  <a:gd name="T38" fmla="*/ 28 w 96"/>
                  <a:gd name="T39" fmla="*/ 62 h 96"/>
                  <a:gd name="T40" fmla="*/ 36 w 96"/>
                  <a:gd name="T41" fmla="*/ 86 h 96"/>
                  <a:gd name="T42" fmla="*/ 26 w 96"/>
                  <a:gd name="T43" fmla="*/ 88 h 96"/>
                  <a:gd name="T44" fmla="*/ 24 w 96"/>
                  <a:gd name="T45" fmla="*/ 70 h 96"/>
                  <a:gd name="T46" fmla="*/ 34 w 96"/>
                  <a:gd name="T47" fmla="*/ 68 h 96"/>
                  <a:gd name="T48" fmla="*/ 36 w 96"/>
                  <a:gd name="T49" fmla="*/ 86 h 96"/>
                  <a:gd name="T50" fmla="*/ 54 w 96"/>
                  <a:gd name="T51" fmla="*/ 40 h 96"/>
                  <a:gd name="T52" fmla="*/ 56 w 96"/>
                  <a:gd name="T53" fmla="*/ 78 h 96"/>
                  <a:gd name="T54" fmla="*/ 52 w 96"/>
                  <a:gd name="T55" fmla="*/ 78 h 96"/>
                  <a:gd name="T56" fmla="*/ 58 w 96"/>
                  <a:gd name="T57" fmla="*/ 88 h 96"/>
                  <a:gd name="T58" fmla="*/ 48 w 96"/>
                  <a:gd name="T59" fmla="*/ 86 h 96"/>
                  <a:gd name="T60" fmla="*/ 58 w 96"/>
                  <a:gd name="T61" fmla="*/ 84 h 96"/>
                  <a:gd name="T62" fmla="*/ 58 w 96"/>
                  <a:gd name="T63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" h="96">
                    <a:moveTo>
                      <a:pt x="96" y="90"/>
                    </a:move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2"/>
                      <a:pt x="74" y="11"/>
                      <a:pt x="73" y="12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0" y="16"/>
                    </a:cubicBezTo>
                    <a:cubicBezTo>
                      <a:pt x="60" y="16"/>
                      <a:pt x="60" y="17"/>
                      <a:pt x="60" y="1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1" y="96"/>
                      <a:pt x="2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7" y="96"/>
                      <a:pt x="68" y="95"/>
                      <a:pt x="68" y="94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95"/>
                      <a:pt x="81" y="96"/>
                      <a:pt x="82" y="96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94" y="93"/>
                      <a:pt x="94" y="93"/>
                      <a:pt x="94" y="93"/>
                    </a:cubicBezTo>
                    <a:cubicBezTo>
                      <a:pt x="95" y="93"/>
                      <a:pt x="96" y="92"/>
                      <a:pt x="96" y="90"/>
                    </a:cubicBezTo>
                    <a:close/>
                    <a:moveTo>
                      <a:pt x="12" y="82"/>
                    </a:moveTo>
                    <a:cubicBezTo>
                      <a:pt x="12" y="83"/>
                      <a:pt x="11" y="84"/>
                      <a:pt x="10" y="84"/>
                    </a:cubicBezTo>
                    <a:cubicBezTo>
                      <a:pt x="9" y="84"/>
                      <a:pt x="8" y="83"/>
                      <a:pt x="8" y="82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9" y="24"/>
                      <a:pt x="10" y="24"/>
                    </a:cubicBezTo>
                    <a:cubicBezTo>
                      <a:pt x="11" y="24"/>
                      <a:pt x="12" y="25"/>
                      <a:pt x="12" y="26"/>
                    </a:cubicBezTo>
                    <a:lnTo>
                      <a:pt x="12" y="82"/>
                    </a:lnTo>
                    <a:close/>
                    <a:moveTo>
                      <a:pt x="28" y="10"/>
                    </a:moveTo>
                    <a:cubicBezTo>
                      <a:pt x="28" y="9"/>
                      <a:pt x="29" y="8"/>
                      <a:pt x="30" y="8"/>
                    </a:cubicBezTo>
                    <a:cubicBezTo>
                      <a:pt x="31" y="8"/>
                      <a:pt x="32" y="9"/>
                      <a:pt x="32" y="10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3"/>
                      <a:pt x="31" y="64"/>
                      <a:pt x="30" y="64"/>
                    </a:cubicBezTo>
                    <a:cubicBezTo>
                      <a:pt x="29" y="64"/>
                      <a:pt x="28" y="63"/>
                      <a:pt x="28" y="62"/>
                    </a:cubicBezTo>
                    <a:lnTo>
                      <a:pt x="28" y="10"/>
                    </a:lnTo>
                    <a:close/>
                    <a:moveTo>
                      <a:pt x="36" y="86"/>
                    </a:moveTo>
                    <a:cubicBezTo>
                      <a:pt x="36" y="87"/>
                      <a:pt x="35" y="88"/>
                      <a:pt x="34" y="88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5" y="88"/>
                      <a:pt x="24" y="87"/>
                      <a:pt x="24" y="8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69"/>
                      <a:pt x="25" y="68"/>
                      <a:pt x="26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5" y="68"/>
                      <a:pt x="36" y="69"/>
                      <a:pt x="36" y="70"/>
                    </a:cubicBezTo>
                    <a:lnTo>
                      <a:pt x="36" y="86"/>
                    </a:lnTo>
                    <a:close/>
                    <a:moveTo>
                      <a:pt x="52" y="42"/>
                    </a:moveTo>
                    <a:cubicBezTo>
                      <a:pt x="52" y="41"/>
                      <a:pt x="53" y="40"/>
                      <a:pt x="54" y="40"/>
                    </a:cubicBezTo>
                    <a:cubicBezTo>
                      <a:pt x="55" y="40"/>
                      <a:pt x="56" y="41"/>
                      <a:pt x="56" y="42"/>
                    </a:cubicBezTo>
                    <a:cubicBezTo>
                      <a:pt x="56" y="78"/>
                      <a:pt x="56" y="78"/>
                      <a:pt x="56" y="78"/>
                    </a:cubicBezTo>
                    <a:cubicBezTo>
                      <a:pt x="56" y="79"/>
                      <a:pt x="55" y="80"/>
                      <a:pt x="54" y="80"/>
                    </a:cubicBezTo>
                    <a:cubicBezTo>
                      <a:pt x="53" y="80"/>
                      <a:pt x="52" y="79"/>
                      <a:pt x="52" y="78"/>
                    </a:cubicBezTo>
                    <a:lnTo>
                      <a:pt x="52" y="42"/>
                    </a:lnTo>
                    <a:close/>
                    <a:moveTo>
                      <a:pt x="58" y="88"/>
                    </a:moveTo>
                    <a:cubicBezTo>
                      <a:pt x="50" y="88"/>
                      <a:pt x="50" y="88"/>
                      <a:pt x="50" y="88"/>
                    </a:cubicBezTo>
                    <a:cubicBezTo>
                      <a:pt x="49" y="88"/>
                      <a:pt x="48" y="87"/>
                      <a:pt x="48" y="86"/>
                    </a:cubicBezTo>
                    <a:cubicBezTo>
                      <a:pt x="48" y="85"/>
                      <a:pt x="49" y="84"/>
                      <a:pt x="50" y="84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9" y="84"/>
                      <a:pt x="60" y="85"/>
                      <a:pt x="60" y="86"/>
                    </a:cubicBezTo>
                    <a:cubicBezTo>
                      <a:pt x="60" y="87"/>
                      <a:pt x="59" y="88"/>
                      <a:pt x="58" y="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399"/>
              </a:p>
            </p:txBody>
          </p:sp>
        </p:grpSp>
        <p:sp>
          <p:nvSpPr>
            <p:cNvPr id="112" name="Freeform: Shape 44">
              <a:extLst>
                <a:ext uri="{FF2B5EF4-FFF2-40B4-BE49-F238E27FC236}">
                  <a16:creationId xmlns:a16="http://schemas.microsoft.com/office/drawing/2014/main" id="{B445C58A-7039-4579-852F-42244BE24AB8}"/>
                </a:ext>
              </a:extLst>
            </p:cNvPr>
            <p:cNvSpPr/>
            <p:nvPr/>
          </p:nvSpPr>
          <p:spPr>
            <a:xfrm>
              <a:off x="142844" y="2651458"/>
              <a:ext cx="2389557" cy="582318"/>
            </a:xfrm>
            <a:custGeom>
              <a:avLst/>
              <a:gdLst>
                <a:gd name="connsiteX0" fmla="*/ 0 w 2980403"/>
                <a:gd name="connsiteY0" fmla="*/ 207160 h 567531"/>
                <a:gd name="connsiteX1" fmla="*/ 0 w 2980403"/>
                <a:gd name="connsiteY1" fmla="*/ 207161 h 567531"/>
                <a:gd name="connsiteX2" fmla="*/ 0 w 2980403"/>
                <a:gd name="connsiteY2" fmla="*/ 207161 h 567531"/>
                <a:gd name="connsiteX3" fmla="*/ 207161 w 2980403"/>
                <a:gd name="connsiteY3" fmla="*/ 0 h 567531"/>
                <a:gd name="connsiteX4" fmla="*/ 2773242 w 2980403"/>
                <a:gd name="connsiteY4" fmla="*/ 0 h 567531"/>
                <a:gd name="connsiteX5" fmla="*/ 2980403 w 2980403"/>
                <a:gd name="connsiteY5" fmla="*/ 207161 h 567531"/>
                <a:gd name="connsiteX6" fmla="*/ 2980402 w 2980403"/>
                <a:gd name="connsiteY6" fmla="*/ 207161 h 567531"/>
                <a:gd name="connsiteX7" fmla="*/ 2773241 w 2980403"/>
                <a:gd name="connsiteY7" fmla="*/ 414322 h 567531"/>
                <a:gd name="connsiteX8" fmla="*/ 1673312 w 2980403"/>
                <a:gd name="connsiteY8" fmla="*/ 414322 h 567531"/>
                <a:gd name="connsiteX9" fmla="*/ 1490202 w 2980403"/>
                <a:gd name="connsiteY9" fmla="*/ 567531 h 567531"/>
                <a:gd name="connsiteX10" fmla="*/ 1307091 w 2980403"/>
                <a:gd name="connsiteY10" fmla="*/ 414322 h 567531"/>
                <a:gd name="connsiteX11" fmla="*/ 207161 w 2980403"/>
                <a:gd name="connsiteY11" fmla="*/ 414321 h 567531"/>
                <a:gd name="connsiteX12" fmla="*/ 16280 w 2980403"/>
                <a:gd name="connsiteY12" fmla="*/ 287797 h 567531"/>
                <a:gd name="connsiteX13" fmla="*/ 0 w 2980403"/>
                <a:gd name="connsiteY13" fmla="*/ 207161 h 567531"/>
                <a:gd name="connsiteX14" fmla="*/ 16280 w 2980403"/>
                <a:gd name="connsiteY14" fmla="*/ 126525 h 567531"/>
                <a:gd name="connsiteX15" fmla="*/ 207161 w 2980403"/>
                <a:gd name="connsiteY15" fmla="*/ 0 h 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0403" h="567531">
                  <a:moveTo>
                    <a:pt x="0" y="207160"/>
                  </a:moveTo>
                  <a:lnTo>
                    <a:pt x="0" y="207161"/>
                  </a:lnTo>
                  <a:lnTo>
                    <a:pt x="0" y="207161"/>
                  </a:lnTo>
                  <a:close/>
                  <a:moveTo>
                    <a:pt x="207161" y="0"/>
                  </a:moveTo>
                  <a:lnTo>
                    <a:pt x="2773242" y="0"/>
                  </a:lnTo>
                  <a:cubicBezTo>
                    <a:pt x="2887654" y="0"/>
                    <a:pt x="2980403" y="92749"/>
                    <a:pt x="2980403" y="207161"/>
                  </a:cubicBezTo>
                  <a:lnTo>
                    <a:pt x="2980402" y="207161"/>
                  </a:lnTo>
                  <a:cubicBezTo>
                    <a:pt x="2980402" y="321573"/>
                    <a:pt x="2887653" y="414322"/>
                    <a:pt x="2773241" y="414322"/>
                  </a:cubicBezTo>
                  <a:lnTo>
                    <a:pt x="1673312" y="414322"/>
                  </a:lnTo>
                  <a:lnTo>
                    <a:pt x="1490202" y="567531"/>
                  </a:lnTo>
                  <a:lnTo>
                    <a:pt x="1307091" y="414322"/>
                  </a:lnTo>
                  <a:lnTo>
                    <a:pt x="207161" y="414321"/>
                  </a:lnTo>
                  <a:cubicBezTo>
                    <a:pt x="121352" y="414321"/>
                    <a:pt x="47728" y="362150"/>
                    <a:pt x="16280" y="287797"/>
                  </a:cubicBezTo>
                  <a:lnTo>
                    <a:pt x="0" y="207161"/>
                  </a:lnTo>
                  <a:lnTo>
                    <a:pt x="16280" y="126525"/>
                  </a:lnTo>
                  <a:cubicBezTo>
                    <a:pt x="47728" y="52171"/>
                    <a:pt x="121352" y="0"/>
                    <a:pt x="20716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252000" tIns="45720" rIns="91440" bIns="180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GT" sz="12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Meta Estratégica de Desarrollo</a:t>
              </a:r>
            </a:p>
          </p:txBody>
        </p:sp>
        <p:sp>
          <p:nvSpPr>
            <p:cNvPr id="116" name="Oval 135"/>
            <p:cNvSpPr/>
            <p:nvPr/>
          </p:nvSpPr>
          <p:spPr>
            <a:xfrm>
              <a:off x="142844" y="3248365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Oval 135"/>
            <p:cNvSpPr/>
            <p:nvPr/>
          </p:nvSpPr>
          <p:spPr>
            <a:xfrm>
              <a:off x="164713" y="785794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Oval 135"/>
            <p:cNvSpPr/>
            <p:nvPr/>
          </p:nvSpPr>
          <p:spPr>
            <a:xfrm>
              <a:off x="164713" y="1022346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Oval 135"/>
            <p:cNvSpPr/>
            <p:nvPr/>
          </p:nvSpPr>
          <p:spPr>
            <a:xfrm>
              <a:off x="142844" y="2305995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TextBox 81"/>
            <p:cNvSpPr txBox="1"/>
            <p:nvPr/>
          </p:nvSpPr>
          <p:spPr>
            <a:xfrm>
              <a:off x="285720" y="3182421"/>
              <a:ext cx="2304957" cy="1315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150" b="1" dirty="0"/>
                <a:t>Para 2030, velar porque todas las niñas y todos los niños tengan una enseñanza primaria y secundaria completa, gratuita, equitativa y de calidad que produzca resultados de aprendizaje pertinentes y efectivos. </a:t>
              </a:r>
              <a:endParaRPr lang="en-US" sz="11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sp>
        <p:nvSpPr>
          <p:cNvPr id="69" name="68 CuadroTexto"/>
          <p:cNvSpPr txBox="1"/>
          <p:nvPr/>
        </p:nvSpPr>
        <p:spPr>
          <a:xfrm>
            <a:off x="8643966" y="7141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15</a:t>
            </a:r>
            <a:endParaRPr lang="es-GT" sz="1200" dirty="0"/>
          </a:p>
        </p:txBody>
      </p:sp>
    </p:spTree>
    <p:extLst>
      <p:ext uri="{BB962C8B-B14F-4D97-AF65-F5344CB8AC3E}">
        <p14:creationId xmlns:p14="http://schemas.microsoft.com/office/powerpoint/2010/main" val="128571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-1"/>
            <a:ext cx="1285851" cy="96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58 Grupo"/>
          <p:cNvGrpSpPr/>
          <p:nvPr/>
        </p:nvGrpSpPr>
        <p:grpSpPr>
          <a:xfrm>
            <a:off x="3071802" y="5641319"/>
            <a:ext cx="3571900" cy="933212"/>
            <a:chOff x="3071802" y="5641319"/>
            <a:chExt cx="3571900" cy="933212"/>
          </a:xfrm>
        </p:grpSpPr>
        <p:sp>
          <p:nvSpPr>
            <p:cNvPr id="119" name="TextBox 200">
              <a:extLst>
                <a:ext uri="{FF2B5EF4-FFF2-40B4-BE49-F238E27FC236}">
                  <a16:creationId xmlns:a16="http://schemas.microsoft.com/office/drawing/2014/main" id="{1E0F72BB-82FC-462B-B324-7356B4FE613C}"/>
                </a:ext>
              </a:extLst>
            </p:cNvPr>
            <p:cNvSpPr txBox="1"/>
            <p:nvPr/>
          </p:nvSpPr>
          <p:spPr>
            <a:xfrm>
              <a:off x="3500430" y="5641319"/>
              <a:ext cx="31432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PRESUPUESTO ESTIMADO 2019</a:t>
              </a:r>
            </a:p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(En Millones de Quetzales)</a:t>
              </a:r>
            </a:p>
          </p:txBody>
        </p:sp>
        <p:sp>
          <p:nvSpPr>
            <p:cNvPr id="120" name="TextBox 201">
              <a:extLst>
                <a:ext uri="{FF2B5EF4-FFF2-40B4-BE49-F238E27FC236}">
                  <a16:creationId xmlns:a16="http://schemas.microsoft.com/office/drawing/2014/main" id="{E568BBC2-CB29-4BC7-9E54-92644BCCE1BD}"/>
                </a:ext>
              </a:extLst>
            </p:cNvPr>
            <p:cNvSpPr txBox="1"/>
            <p:nvPr/>
          </p:nvSpPr>
          <p:spPr>
            <a:xfrm>
              <a:off x="4214810" y="6143644"/>
              <a:ext cx="171451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2800" dirty="0">
                  <a:solidFill>
                    <a:schemeClr val="accent2"/>
                  </a:solidFill>
                </a:rPr>
                <a:t>Q.</a:t>
              </a:r>
              <a:r>
                <a:rPr lang="es-GT" sz="2800" dirty="0">
                  <a:solidFill>
                    <a:schemeClr val="accent2"/>
                  </a:solidFill>
                </a:rPr>
                <a:t>408.97 </a:t>
              </a:r>
              <a:endParaRPr lang="en-GB" sz="2800" dirty="0">
                <a:solidFill>
                  <a:schemeClr val="accent2"/>
                </a:solidFill>
              </a:endParaRPr>
            </a:p>
          </p:txBody>
        </p:sp>
        <p:grpSp>
          <p:nvGrpSpPr>
            <p:cNvPr id="3" name="Group 258">
              <a:extLst>
                <a:ext uri="{FF2B5EF4-FFF2-40B4-BE49-F238E27FC236}">
                  <a16:creationId xmlns:a16="http://schemas.microsoft.com/office/drawing/2014/main" id="{8DB55838-BAFC-4046-A6FC-5FD18BDBE840}"/>
                </a:ext>
              </a:extLst>
            </p:cNvPr>
            <p:cNvGrpSpPr/>
            <p:nvPr/>
          </p:nvGrpSpPr>
          <p:grpSpPr>
            <a:xfrm>
              <a:off x="3071802" y="5642195"/>
              <a:ext cx="500066" cy="501449"/>
              <a:chOff x="4469582" y="499171"/>
              <a:chExt cx="447114" cy="531730"/>
            </a:xfrm>
          </p:grpSpPr>
          <p:sp>
            <p:nvSpPr>
              <p:cNvPr id="129" name="Oval 259">
                <a:extLst>
                  <a:ext uri="{FF2B5EF4-FFF2-40B4-BE49-F238E27FC236}">
                    <a16:creationId xmlns:a16="http://schemas.microsoft.com/office/drawing/2014/main" id="{6723D699-B3B4-4E90-9C0D-90B572D3A867}"/>
                  </a:ext>
                </a:extLst>
              </p:cNvPr>
              <p:cNvSpPr/>
              <p:nvPr/>
            </p:nvSpPr>
            <p:spPr>
              <a:xfrm>
                <a:off x="4469582" y="499171"/>
                <a:ext cx="447114" cy="5317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4" name="Group 260">
                <a:extLst>
                  <a:ext uri="{FF2B5EF4-FFF2-40B4-BE49-F238E27FC236}">
                    <a16:creationId xmlns:a16="http://schemas.microsoft.com/office/drawing/2014/main" id="{202887E8-17FE-49D6-8910-CE23DBED6658}"/>
                  </a:ext>
                </a:extLst>
              </p:cNvPr>
              <p:cNvGrpSpPr/>
              <p:nvPr/>
            </p:nvGrpSpPr>
            <p:grpSpPr>
              <a:xfrm>
                <a:off x="4619666" y="648185"/>
                <a:ext cx="224070" cy="226840"/>
                <a:chOff x="1000126" y="663575"/>
                <a:chExt cx="5140325" cy="5203826"/>
              </a:xfrm>
              <a:solidFill>
                <a:schemeClr val="bg1"/>
              </a:solidFill>
            </p:grpSpPr>
            <p:sp>
              <p:nvSpPr>
                <p:cNvPr id="131" name="Freeform 22">
                  <a:extLst>
                    <a:ext uri="{FF2B5EF4-FFF2-40B4-BE49-F238E27FC236}">
                      <a16:creationId xmlns:a16="http://schemas.microsoft.com/office/drawing/2014/main" id="{F57FF244-02D6-4325-AD18-4016493D80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2" name="Freeform 23">
                  <a:extLst>
                    <a:ext uri="{FF2B5EF4-FFF2-40B4-BE49-F238E27FC236}">
                      <a16:creationId xmlns:a16="http://schemas.microsoft.com/office/drawing/2014/main" id="{D2ECBE46-DB9A-46BF-81B6-2E4D8DF2A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3" name="Freeform 24">
                  <a:extLst>
                    <a:ext uri="{FF2B5EF4-FFF2-40B4-BE49-F238E27FC236}">
                      <a16:creationId xmlns:a16="http://schemas.microsoft.com/office/drawing/2014/main" id="{74D50B51-B242-4308-8DDB-8134A9B06D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4" name="Freeform 25">
                  <a:extLst>
                    <a:ext uri="{FF2B5EF4-FFF2-40B4-BE49-F238E27FC236}">
                      <a16:creationId xmlns:a16="http://schemas.microsoft.com/office/drawing/2014/main" id="{521427B9-6041-44A4-A58C-FF182E60F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63" y="4329113"/>
                  <a:ext cx="1181100" cy="1538288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5" name="Freeform 26">
                  <a:extLst>
                    <a:ext uri="{FF2B5EF4-FFF2-40B4-BE49-F238E27FC236}">
                      <a16:creationId xmlns:a16="http://schemas.microsoft.com/office/drawing/2014/main" id="{6C20082D-60DB-4749-8ACC-AF22854A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3502025"/>
                  <a:ext cx="1181100" cy="2365375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43" name="Freeform 27">
                  <a:extLst>
                    <a:ext uri="{FF2B5EF4-FFF2-40B4-BE49-F238E27FC236}">
                      <a16:creationId xmlns:a16="http://schemas.microsoft.com/office/drawing/2014/main" id="{3C08403B-F934-48E3-A73E-11F036F03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8" y="2555875"/>
                  <a:ext cx="1184275" cy="331152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44" name="Freeform 28">
                  <a:extLst>
                    <a:ext uri="{FF2B5EF4-FFF2-40B4-BE49-F238E27FC236}">
                      <a16:creationId xmlns:a16="http://schemas.microsoft.com/office/drawing/2014/main" id="{F113A592-D7C5-4958-A3A3-45AE83AA5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7358082" y="1571612"/>
            <a:ext cx="285753" cy="531730"/>
            <a:chOff x="1158039" y="1958934"/>
            <a:chExt cx="389886" cy="531730"/>
          </a:xfrm>
        </p:grpSpPr>
        <p:sp>
          <p:nvSpPr>
            <p:cNvPr id="154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158039" y="1958934"/>
              <a:ext cx="389886" cy="53173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grpSp>
          <p:nvGrpSpPr>
            <p:cNvPr id="6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56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57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58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59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</p:grpSp>
      </p:grp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77849" y="4080407"/>
            <a:ext cx="4903386" cy="2867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66 Grupo"/>
          <p:cNvGrpSpPr/>
          <p:nvPr/>
        </p:nvGrpSpPr>
        <p:grpSpPr>
          <a:xfrm>
            <a:off x="2571736" y="1500174"/>
            <a:ext cx="4500594" cy="3857652"/>
            <a:chOff x="2571736" y="1357298"/>
            <a:chExt cx="5072098" cy="3286148"/>
          </a:xfrm>
        </p:grpSpPr>
        <p:sp>
          <p:nvSpPr>
            <p:cNvPr id="166" name="Title 1">
              <a:extLst>
                <a:ext uri="{FF2B5EF4-FFF2-40B4-BE49-F238E27FC236}">
                  <a16:creationId xmlns:a16="http://schemas.microsoft.com/office/drawing/2014/main" id="{555DC0C3-BCDA-48C0-A49A-2FF6F4CBFF48}"/>
                </a:ext>
              </a:extLst>
            </p:cNvPr>
            <p:cNvSpPr txBox="1">
              <a:spLocks/>
            </p:cNvSpPr>
            <p:nvPr/>
          </p:nvSpPr>
          <p:spPr>
            <a:xfrm>
              <a:off x="2714612" y="1453519"/>
              <a:ext cx="4786346" cy="3143272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ACCIONES</a:t>
              </a:r>
            </a:p>
            <a:p>
              <a:pPr algn="ctr"/>
              <a:endParaRPr lang="es-GT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es-GT" sz="1600" b="0" dirty="0"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Programa Académico de desarrollo profesional docente -PADEP-.</a:t>
              </a:r>
            </a:p>
            <a:p>
              <a:pPr marL="342900" indent="-342900">
                <a:buFont typeface="+mj-lt"/>
                <a:buAutoNum type="arabicPeriod"/>
              </a:pPr>
              <a:endParaRPr lang="es-GT" sz="500" b="0" dirty="0"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  <a:p>
              <a:pPr marL="952393" lvl="1" indent="-342900">
                <a:buFont typeface="Arial" pitchFamily="34" charset="0"/>
                <a:buChar char="•"/>
              </a:pPr>
              <a:r>
                <a:rPr lang="es-MX" sz="1600" dirty="0">
                  <a:solidFill>
                    <a:schemeClr val="tx2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Profesorado Universitario</a:t>
              </a:r>
            </a:p>
            <a:p>
              <a:pPr marL="952393" lvl="1" indent="-342900">
                <a:buFont typeface="Arial" pitchFamily="34" charset="0"/>
                <a:buChar char="•"/>
              </a:pPr>
              <a:r>
                <a:rPr lang="es-MX" sz="1600" dirty="0">
                  <a:solidFill>
                    <a:schemeClr val="tx2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Licenciatura</a:t>
              </a:r>
              <a:endParaRPr lang="es-GT" sz="1600" dirty="0">
                <a:solidFill>
                  <a:schemeClr val="tx2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endParaRPr lang="es-GT" sz="1600" b="0" dirty="0"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  <a:p>
              <a:pPr marL="342900" indent="-342900" algn="just">
                <a:buFont typeface="+mj-lt"/>
                <a:buAutoNum type="arabicPeriod" startAt="2"/>
              </a:pPr>
              <a:r>
                <a:rPr lang="es-GT" sz="1600" b="0" dirty="0"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Formación Inicial Docente -FID-</a:t>
              </a:r>
            </a:p>
            <a:p>
              <a:pPr marL="342900" indent="-342900" algn="just">
                <a:buFont typeface="+mj-lt"/>
                <a:buAutoNum type="arabicPeriod" startAt="2"/>
              </a:pPr>
              <a:endParaRPr lang="es-GT" sz="1600" b="0" dirty="0"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  <a:p>
              <a:pPr marL="342900" indent="-342900">
                <a:buFont typeface="+mj-lt"/>
                <a:buAutoNum type="arabicPeriod" startAt="2"/>
              </a:pPr>
              <a:r>
                <a:rPr lang="es-GT" sz="1600" b="0" dirty="0"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Capacitación a Docentes de Educación Secundaria.</a:t>
              </a:r>
            </a:p>
            <a:p>
              <a:pPr marL="342900" indent="-342900" algn="just">
                <a:buFont typeface="+mj-lt"/>
                <a:buAutoNum type="arabicPeriod" startAt="2"/>
              </a:pPr>
              <a:endParaRPr lang="es-GT" sz="1600" b="0" dirty="0"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  <a:p>
              <a:pPr marL="342900" indent="-342900">
                <a:buFont typeface="+mj-lt"/>
                <a:buAutoNum type="arabicPeriod" startAt="2"/>
              </a:pPr>
              <a:r>
                <a:rPr lang="es-GT" sz="1600" b="0" dirty="0"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Sistema Nacional de Acompañamiento Escolar  -SINAE-.</a:t>
              </a:r>
              <a:endParaRPr lang="es-GT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 algn="just"/>
              <a:endParaRPr lang="en-US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2571736" y="1357298"/>
              <a:ext cx="5072098" cy="32861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sz="2000" dirty="0"/>
            </a:p>
          </p:txBody>
        </p:sp>
      </p:grpSp>
      <p:sp>
        <p:nvSpPr>
          <p:cNvPr id="13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1365102" y="64307"/>
            <a:ext cx="7286676" cy="9800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Formación Docente y Acompañamiento Escolar</a:t>
            </a:r>
            <a:endParaRPr lang="en-US" sz="2400" dirty="0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7286644" y="1571612"/>
            <a:ext cx="398901" cy="531729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grpSp>
          <p:nvGrpSpPr>
            <p:cNvPr id="9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6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7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8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</p:grpSp>
      </p:grpSp>
      <p:grpSp>
        <p:nvGrpSpPr>
          <p:cNvPr id="10" name="61 Grupo"/>
          <p:cNvGrpSpPr/>
          <p:nvPr/>
        </p:nvGrpSpPr>
        <p:grpSpPr>
          <a:xfrm>
            <a:off x="88336" y="1725516"/>
            <a:ext cx="2403009" cy="4418128"/>
            <a:chOff x="88336" y="428604"/>
            <a:chExt cx="2403009" cy="360479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430F1F-B2B8-4057-8B9A-C4C05754F266}"/>
                </a:ext>
              </a:extLst>
            </p:cNvPr>
            <p:cNvSpPr/>
            <p:nvPr/>
          </p:nvSpPr>
          <p:spPr>
            <a:xfrm>
              <a:off x="88336" y="441120"/>
              <a:ext cx="2322864" cy="3146570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grpSp>
          <p:nvGrpSpPr>
            <p:cNvPr id="11" name="Group 14">
              <a:extLst>
                <a:ext uri="{FF2B5EF4-FFF2-40B4-BE49-F238E27FC236}">
                  <a16:creationId xmlns:a16="http://schemas.microsoft.com/office/drawing/2014/main" id="{5599ED10-924A-4ED5-804F-B04CD85D6640}"/>
                </a:ext>
              </a:extLst>
            </p:cNvPr>
            <p:cNvGrpSpPr/>
            <p:nvPr/>
          </p:nvGrpSpPr>
          <p:grpSpPr>
            <a:xfrm>
              <a:off x="208584" y="428604"/>
              <a:ext cx="2282761" cy="3604797"/>
              <a:chOff x="418793" y="1057178"/>
              <a:chExt cx="2517679" cy="341623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12B17D2-FAF7-48D2-97AA-420AF6DA83DE}"/>
                  </a:ext>
                </a:extLst>
              </p:cNvPr>
              <p:cNvGrpSpPr/>
              <p:nvPr/>
            </p:nvGrpSpPr>
            <p:grpSpPr>
              <a:xfrm>
                <a:off x="418793" y="1057178"/>
                <a:ext cx="2517679" cy="1307137"/>
                <a:chOff x="418793" y="760516"/>
                <a:chExt cx="2517679" cy="1307137"/>
              </a:xfrm>
            </p:grpSpPr>
            <p:grpSp>
              <p:nvGrpSpPr>
                <p:cNvPr id="13" name="Group 2">
                  <a:extLst>
                    <a:ext uri="{FF2B5EF4-FFF2-40B4-BE49-F238E27FC236}">
                      <a16:creationId xmlns:a16="http://schemas.microsoft.com/office/drawing/2014/main" id="{EA8C8970-70D4-4C80-9166-F37DCA1AAFFD}"/>
                    </a:ext>
                  </a:extLst>
                </p:cNvPr>
                <p:cNvGrpSpPr/>
                <p:nvPr/>
              </p:nvGrpSpPr>
              <p:grpSpPr>
                <a:xfrm>
                  <a:off x="473102" y="1240599"/>
                  <a:ext cx="2463370" cy="827054"/>
                  <a:chOff x="375788" y="1784040"/>
                  <a:chExt cx="2463370" cy="827054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06553" y="1784040"/>
                    <a:ext cx="2380922" cy="3208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s-GT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Institucionalizar e internalizar el derecho a la protección social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75788" y="2129828"/>
                    <a:ext cx="2463370" cy="4812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s-GT" sz="1100" b="1" dirty="0">
                        <a:solidFill>
                          <a:srgbClr val="231F2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Garantizar a la población entre 0 y 18 años el acceso a todos los niveles del sistema educativo</a:t>
                    </a:r>
                    <a:endParaRPr lang="es-GT" sz="1100" b="1" dirty="0"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endParaRPr>
                  </a:p>
                </p:txBody>
              </p:sp>
            </p:grp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2B0D82B-B36E-49C0-AB3B-425AADE30200}"/>
                    </a:ext>
                  </a:extLst>
                </p:cNvPr>
                <p:cNvSpPr/>
                <p:nvPr/>
              </p:nvSpPr>
              <p:spPr>
                <a:xfrm>
                  <a:off x="418793" y="760516"/>
                  <a:ext cx="2268774" cy="52715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Prioridad Estratégica K’ATUN 2032</a:t>
                  </a:r>
                </a:p>
              </p:txBody>
            </p:sp>
          </p:grp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3287DE9D-358E-48DB-A91E-F31F502A66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1188" y="2763164"/>
                <a:ext cx="176506" cy="169508"/>
              </a:xfrm>
              <a:custGeom>
                <a:avLst/>
                <a:gdLst>
                  <a:gd name="T0" fmla="*/ 96 w 96"/>
                  <a:gd name="T1" fmla="*/ 61 h 92"/>
                  <a:gd name="T2" fmla="*/ 96 w 96"/>
                  <a:gd name="T3" fmla="*/ 61 h 92"/>
                  <a:gd name="T4" fmla="*/ 80 w 96"/>
                  <a:gd name="T5" fmla="*/ 36 h 92"/>
                  <a:gd name="T6" fmla="*/ 76 w 96"/>
                  <a:gd name="T7" fmla="*/ 2 h 92"/>
                  <a:gd name="T8" fmla="*/ 22 w 96"/>
                  <a:gd name="T9" fmla="*/ 0 h 92"/>
                  <a:gd name="T10" fmla="*/ 20 w 96"/>
                  <a:gd name="T11" fmla="*/ 36 h 92"/>
                  <a:gd name="T12" fmla="*/ 14 w 96"/>
                  <a:gd name="T13" fmla="*/ 37 h 92"/>
                  <a:gd name="T14" fmla="*/ 0 w 96"/>
                  <a:gd name="T15" fmla="*/ 61 h 92"/>
                  <a:gd name="T16" fmla="*/ 0 w 96"/>
                  <a:gd name="T17" fmla="*/ 62 h 92"/>
                  <a:gd name="T18" fmla="*/ 0 w 96"/>
                  <a:gd name="T19" fmla="*/ 90 h 92"/>
                  <a:gd name="T20" fmla="*/ 94 w 96"/>
                  <a:gd name="T21" fmla="*/ 92 h 92"/>
                  <a:gd name="T22" fmla="*/ 96 w 96"/>
                  <a:gd name="T23" fmla="*/ 62 h 92"/>
                  <a:gd name="T24" fmla="*/ 42 w 96"/>
                  <a:gd name="T25" fmla="*/ 20 h 92"/>
                  <a:gd name="T26" fmla="*/ 64 w 96"/>
                  <a:gd name="T27" fmla="*/ 22 h 92"/>
                  <a:gd name="T28" fmla="*/ 42 w 96"/>
                  <a:gd name="T29" fmla="*/ 24 h 92"/>
                  <a:gd name="T30" fmla="*/ 42 w 96"/>
                  <a:gd name="T31" fmla="*/ 20 h 92"/>
                  <a:gd name="T32" fmla="*/ 38 w 96"/>
                  <a:gd name="T33" fmla="*/ 12 h 92"/>
                  <a:gd name="T34" fmla="*/ 38 w 96"/>
                  <a:gd name="T35" fmla="*/ 16 h 92"/>
                  <a:gd name="T36" fmla="*/ 32 w 96"/>
                  <a:gd name="T37" fmla="*/ 14 h 92"/>
                  <a:gd name="T38" fmla="*/ 34 w 96"/>
                  <a:gd name="T39" fmla="*/ 28 h 92"/>
                  <a:gd name="T40" fmla="*/ 64 w 96"/>
                  <a:gd name="T41" fmla="*/ 30 h 92"/>
                  <a:gd name="T42" fmla="*/ 34 w 96"/>
                  <a:gd name="T43" fmla="*/ 32 h 92"/>
                  <a:gd name="T44" fmla="*/ 34 w 96"/>
                  <a:gd name="T45" fmla="*/ 28 h 92"/>
                  <a:gd name="T46" fmla="*/ 62 w 96"/>
                  <a:gd name="T47" fmla="*/ 36 h 92"/>
                  <a:gd name="T48" fmla="*/ 62 w 96"/>
                  <a:gd name="T49" fmla="*/ 40 h 92"/>
                  <a:gd name="T50" fmla="*/ 32 w 96"/>
                  <a:gd name="T51" fmla="*/ 38 h 92"/>
                  <a:gd name="T52" fmla="*/ 34 w 96"/>
                  <a:gd name="T53" fmla="*/ 44 h 92"/>
                  <a:gd name="T54" fmla="*/ 64 w 96"/>
                  <a:gd name="T55" fmla="*/ 46 h 92"/>
                  <a:gd name="T56" fmla="*/ 34 w 96"/>
                  <a:gd name="T57" fmla="*/ 48 h 92"/>
                  <a:gd name="T58" fmla="*/ 34 w 96"/>
                  <a:gd name="T59" fmla="*/ 44 h 92"/>
                  <a:gd name="T60" fmla="*/ 64 w 96"/>
                  <a:gd name="T61" fmla="*/ 62 h 92"/>
                  <a:gd name="T62" fmla="*/ 58 w 96"/>
                  <a:gd name="T63" fmla="*/ 72 h 92"/>
                  <a:gd name="T64" fmla="*/ 34 w 96"/>
                  <a:gd name="T65" fmla="*/ 66 h 92"/>
                  <a:gd name="T66" fmla="*/ 32 w 96"/>
                  <a:gd name="T67" fmla="*/ 60 h 92"/>
                  <a:gd name="T68" fmla="*/ 17 w 96"/>
                  <a:gd name="T69" fmla="*/ 40 h 92"/>
                  <a:gd name="T70" fmla="*/ 20 w 96"/>
                  <a:gd name="T71" fmla="*/ 54 h 92"/>
                  <a:gd name="T72" fmla="*/ 74 w 96"/>
                  <a:gd name="T73" fmla="*/ 56 h 92"/>
                  <a:gd name="T74" fmla="*/ 76 w 96"/>
                  <a:gd name="T75" fmla="*/ 40 h 92"/>
                  <a:gd name="T76" fmla="*/ 91 w 96"/>
                  <a:gd name="T77" fmla="*/ 6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" h="92">
                    <a:moveTo>
                      <a:pt x="96" y="62"/>
                    </a:moveTo>
                    <a:cubicBezTo>
                      <a:pt x="96" y="62"/>
                      <a:pt x="96" y="62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81" y="36"/>
                      <a:pt x="81" y="36"/>
                      <a:pt x="80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5" y="0"/>
                      <a:pt x="7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1"/>
                      <a:pt x="20" y="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5" y="36"/>
                      <a:pt x="14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1" y="92"/>
                      <a:pt x="2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5" y="92"/>
                      <a:pt x="96" y="91"/>
                      <a:pt x="96" y="90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lose/>
                    <a:moveTo>
                      <a:pt x="42" y="20"/>
                    </a:move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20"/>
                      <a:pt x="64" y="21"/>
                      <a:pt x="64" y="22"/>
                    </a:cubicBezTo>
                    <a:cubicBezTo>
                      <a:pt x="64" y="23"/>
                      <a:pt x="63" y="24"/>
                      <a:pt x="62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1" y="24"/>
                      <a:pt x="40" y="23"/>
                      <a:pt x="40" y="22"/>
                    </a:cubicBezTo>
                    <a:cubicBezTo>
                      <a:pt x="40" y="21"/>
                      <a:pt x="41" y="20"/>
                      <a:pt x="42" y="20"/>
                    </a:cubicBezTo>
                    <a:close/>
                    <a:moveTo>
                      <a:pt x="34" y="12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3"/>
                      <a:pt x="40" y="14"/>
                    </a:cubicBezTo>
                    <a:cubicBezTo>
                      <a:pt x="40" y="15"/>
                      <a:pt x="39" y="16"/>
                      <a:pt x="38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2" y="15"/>
                      <a:pt x="32" y="14"/>
                    </a:cubicBezTo>
                    <a:cubicBezTo>
                      <a:pt x="32" y="13"/>
                      <a:pt x="33" y="12"/>
                      <a:pt x="34" y="12"/>
                    </a:cubicBezTo>
                    <a:close/>
                    <a:moveTo>
                      <a:pt x="34" y="28"/>
                    </a:move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28"/>
                      <a:pt x="64" y="29"/>
                      <a:pt x="64" y="30"/>
                    </a:cubicBezTo>
                    <a:cubicBezTo>
                      <a:pt x="64" y="31"/>
                      <a:pt x="63" y="32"/>
                      <a:pt x="62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2" y="29"/>
                      <a:pt x="33" y="28"/>
                      <a:pt x="34" y="28"/>
                    </a:cubicBezTo>
                    <a:close/>
                    <a:moveTo>
                      <a:pt x="34" y="36"/>
                    </a:move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6"/>
                      <a:pt x="64" y="37"/>
                      <a:pt x="64" y="38"/>
                    </a:cubicBezTo>
                    <a:cubicBezTo>
                      <a:pt x="64" y="39"/>
                      <a:pt x="63" y="40"/>
                      <a:pt x="62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3" y="40"/>
                      <a:pt x="32" y="39"/>
                      <a:pt x="32" y="38"/>
                    </a:cubicBezTo>
                    <a:cubicBezTo>
                      <a:pt x="32" y="37"/>
                      <a:pt x="33" y="36"/>
                      <a:pt x="34" y="36"/>
                    </a:cubicBezTo>
                    <a:close/>
                    <a:moveTo>
                      <a:pt x="34" y="44"/>
                    </a:move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4" y="45"/>
                      <a:pt x="64" y="46"/>
                    </a:cubicBezTo>
                    <a:cubicBezTo>
                      <a:pt x="64" y="47"/>
                      <a:pt x="63" y="48"/>
                      <a:pt x="62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8"/>
                      <a:pt x="32" y="47"/>
                      <a:pt x="32" y="46"/>
                    </a:cubicBezTo>
                    <a:cubicBezTo>
                      <a:pt x="32" y="45"/>
                      <a:pt x="33" y="44"/>
                      <a:pt x="34" y="44"/>
                    </a:cubicBezTo>
                    <a:close/>
                    <a:moveTo>
                      <a:pt x="66" y="60"/>
                    </a:moveTo>
                    <a:cubicBezTo>
                      <a:pt x="65" y="60"/>
                      <a:pt x="64" y="61"/>
                      <a:pt x="64" y="62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64" y="69"/>
                      <a:pt x="61" y="72"/>
                      <a:pt x="58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37" y="72"/>
                      <a:pt x="34" y="69"/>
                      <a:pt x="34" y="66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1"/>
                      <a:pt x="33" y="60"/>
                      <a:pt x="32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21" y="56"/>
                      <a:pt x="22" y="56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5" y="56"/>
                      <a:pt x="76" y="55"/>
                      <a:pt x="76" y="54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91" y="60"/>
                      <a:pt x="91" y="60"/>
                      <a:pt x="91" y="60"/>
                    </a:cubicBezTo>
                    <a:lnTo>
                      <a:pt x="66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399"/>
              </a:p>
            </p:txBody>
          </p:sp>
          <p:sp>
            <p:nvSpPr>
              <p:cNvPr id="74" name="Freeform 67">
                <a:extLst>
                  <a:ext uri="{FF2B5EF4-FFF2-40B4-BE49-F238E27FC236}">
                    <a16:creationId xmlns:a16="http://schemas.microsoft.com/office/drawing/2014/main" id="{8757E3B4-59E7-42F5-A20F-3692A7C8A9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7252" y="4317610"/>
                <a:ext cx="156484" cy="155798"/>
              </a:xfrm>
              <a:custGeom>
                <a:avLst/>
                <a:gdLst>
                  <a:gd name="T0" fmla="*/ 76 w 96"/>
                  <a:gd name="T1" fmla="*/ 13 h 96"/>
                  <a:gd name="T2" fmla="*/ 61 w 96"/>
                  <a:gd name="T3" fmla="*/ 15 h 96"/>
                  <a:gd name="T4" fmla="*/ 60 w 96"/>
                  <a:gd name="T5" fmla="*/ 17 h 96"/>
                  <a:gd name="T6" fmla="*/ 44 w 96"/>
                  <a:gd name="T7" fmla="*/ 32 h 96"/>
                  <a:gd name="T8" fmla="*/ 42 w 96"/>
                  <a:gd name="T9" fmla="*/ 0 h 96"/>
                  <a:gd name="T10" fmla="*/ 16 w 96"/>
                  <a:gd name="T11" fmla="*/ 2 h 96"/>
                  <a:gd name="T12" fmla="*/ 2 w 96"/>
                  <a:gd name="T13" fmla="*/ 12 h 96"/>
                  <a:gd name="T14" fmla="*/ 0 w 96"/>
                  <a:gd name="T15" fmla="*/ 94 h 96"/>
                  <a:gd name="T16" fmla="*/ 18 w 96"/>
                  <a:gd name="T17" fmla="*/ 96 h 96"/>
                  <a:gd name="T18" fmla="*/ 66 w 96"/>
                  <a:gd name="T19" fmla="*/ 96 h 96"/>
                  <a:gd name="T20" fmla="*/ 68 w 96"/>
                  <a:gd name="T21" fmla="*/ 48 h 96"/>
                  <a:gd name="T22" fmla="*/ 82 w 96"/>
                  <a:gd name="T23" fmla="*/ 96 h 96"/>
                  <a:gd name="T24" fmla="*/ 94 w 96"/>
                  <a:gd name="T25" fmla="*/ 93 h 96"/>
                  <a:gd name="T26" fmla="*/ 12 w 96"/>
                  <a:gd name="T27" fmla="*/ 82 h 96"/>
                  <a:gd name="T28" fmla="*/ 8 w 96"/>
                  <a:gd name="T29" fmla="*/ 82 h 96"/>
                  <a:gd name="T30" fmla="*/ 10 w 96"/>
                  <a:gd name="T31" fmla="*/ 24 h 96"/>
                  <a:gd name="T32" fmla="*/ 12 w 96"/>
                  <a:gd name="T33" fmla="*/ 82 h 96"/>
                  <a:gd name="T34" fmla="*/ 30 w 96"/>
                  <a:gd name="T35" fmla="*/ 8 h 96"/>
                  <a:gd name="T36" fmla="*/ 32 w 96"/>
                  <a:gd name="T37" fmla="*/ 62 h 96"/>
                  <a:gd name="T38" fmla="*/ 28 w 96"/>
                  <a:gd name="T39" fmla="*/ 62 h 96"/>
                  <a:gd name="T40" fmla="*/ 36 w 96"/>
                  <a:gd name="T41" fmla="*/ 86 h 96"/>
                  <a:gd name="T42" fmla="*/ 26 w 96"/>
                  <a:gd name="T43" fmla="*/ 88 h 96"/>
                  <a:gd name="T44" fmla="*/ 24 w 96"/>
                  <a:gd name="T45" fmla="*/ 70 h 96"/>
                  <a:gd name="T46" fmla="*/ 34 w 96"/>
                  <a:gd name="T47" fmla="*/ 68 h 96"/>
                  <a:gd name="T48" fmla="*/ 36 w 96"/>
                  <a:gd name="T49" fmla="*/ 86 h 96"/>
                  <a:gd name="T50" fmla="*/ 54 w 96"/>
                  <a:gd name="T51" fmla="*/ 40 h 96"/>
                  <a:gd name="T52" fmla="*/ 56 w 96"/>
                  <a:gd name="T53" fmla="*/ 78 h 96"/>
                  <a:gd name="T54" fmla="*/ 52 w 96"/>
                  <a:gd name="T55" fmla="*/ 78 h 96"/>
                  <a:gd name="T56" fmla="*/ 58 w 96"/>
                  <a:gd name="T57" fmla="*/ 88 h 96"/>
                  <a:gd name="T58" fmla="*/ 48 w 96"/>
                  <a:gd name="T59" fmla="*/ 86 h 96"/>
                  <a:gd name="T60" fmla="*/ 58 w 96"/>
                  <a:gd name="T61" fmla="*/ 84 h 96"/>
                  <a:gd name="T62" fmla="*/ 58 w 96"/>
                  <a:gd name="T63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" h="96">
                    <a:moveTo>
                      <a:pt x="96" y="90"/>
                    </a:move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2"/>
                      <a:pt x="74" y="11"/>
                      <a:pt x="73" y="12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0" y="16"/>
                    </a:cubicBezTo>
                    <a:cubicBezTo>
                      <a:pt x="60" y="16"/>
                      <a:pt x="60" y="17"/>
                      <a:pt x="60" y="1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1" y="96"/>
                      <a:pt x="2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7" y="96"/>
                      <a:pt x="68" y="95"/>
                      <a:pt x="68" y="94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95"/>
                      <a:pt x="81" y="96"/>
                      <a:pt x="82" y="96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94" y="93"/>
                      <a:pt x="94" y="93"/>
                      <a:pt x="94" y="93"/>
                    </a:cubicBezTo>
                    <a:cubicBezTo>
                      <a:pt x="95" y="93"/>
                      <a:pt x="96" y="92"/>
                      <a:pt x="96" y="90"/>
                    </a:cubicBezTo>
                    <a:close/>
                    <a:moveTo>
                      <a:pt x="12" y="82"/>
                    </a:moveTo>
                    <a:cubicBezTo>
                      <a:pt x="12" y="83"/>
                      <a:pt x="11" y="84"/>
                      <a:pt x="10" y="84"/>
                    </a:cubicBezTo>
                    <a:cubicBezTo>
                      <a:pt x="9" y="84"/>
                      <a:pt x="8" y="83"/>
                      <a:pt x="8" y="82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9" y="24"/>
                      <a:pt x="10" y="24"/>
                    </a:cubicBezTo>
                    <a:cubicBezTo>
                      <a:pt x="11" y="24"/>
                      <a:pt x="12" y="25"/>
                      <a:pt x="12" y="26"/>
                    </a:cubicBezTo>
                    <a:lnTo>
                      <a:pt x="12" y="82"/>
                    </a:lnTo>
                    <a:close/>
                    <a:moveTo>
                      <a:pt x="28" y="10"/>
                    </a:moveTo>
                    <a:cubicBezTo>
                      <a:pt x="28" y="9"/>
                      <a:pt x="29" y="8"/>
                      <a:pt x="30" y="8"/>
                    </a:cubicBezTo>
                    <a:cubicBezTo>
                      <a:pt x="31" y="8"/>
                      <a:pt x="32" y="9"/>
                      <a:pt x="32" y="10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3"/>
                      <a:pt x="31" y="64"/>
                      <a:pt x="30" y="64"/>
                    </a:cubicBezTo>
                    <a:cubicBezTo>
                      <a:pt x="29" y="64"/>
                      <a:pt x="28" y="63"/>
                      <a:pt x="28" y="62"/>
                    </a:cubicBezTo>
                    <a:lnTo>
                      <a:pt x="28" y="10"/>
                    </a:lnTo>
                    <a:close/>
                    <a:moveTo>
                      <a:pt x="36" y="86"/>
                    </a:moveTo>
                    <a:cubicBezTo>
                      <a:pt x="36" y="87"/>
                      <a:pt x="35" y="88"/>
                      <a:pt x="34" y="88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5" y="88"/>
                      <a:pt x="24" y="87"/>
                      <a:pt x="24" y="8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69"/>
                      <a:pt x="25" y="68"/>
                      <a:pt x="26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5" y="68"/>
                      <a:pt x="36" y="69"/>
                      <a:pt x="36" y="70"/>
                    </a:cubicBezTo>
                    <a:lnTo>
                      <a:pt x="36" y="86"/>
                    </a:lnTo>
                    <a:close/>
                    <a:moveTo>
                      <a:pt x="52" y="42"/>
                    </a:moveTo>
                    <a:cubicBezTo>
                      <a:pt x="52" y="41"/>
                      <a:pt x="53" y="40"/>
                      <a:pt x="54" y="40"/>
                    </a:cubicBezTo>
                    <a:cubicBezTo>
                      <a:pt x="55" y="40"/>
                      <a:pt x="56" y="41"/>
                      <a:pt x="56" y="42"/>
                    </a:cubicBezTo>
                    <a:cubicBezTo>
                      <a:pt x="56" y="78"/>
                      <a:pt x="56" y="78"/>
                      <a:pt x="56" y="78"/>
                    </a:cubicBezTo>
                    <a:cubicBezTo>
                      <a:pt x="56" y="79"/>
                      <a:pt x="55" y="80"/>
                      <a:pt x="54" y="80"/>
                    </a:cubicBezTo>
                    <a:cubicBezTo>
                      <a:pt x="53" y="80"/>
                      <a:pt x="52" y="79"/>
                      <a:pt x="52" y="78"/>
                    </a:cubicBezTo>
                    <a:lnTo>
                      <a:pt x="52" y="42"/>
                    </a:lnTo>
                    <a:close/>
                    <a:moveTo>
                      <a:pt x="58" y="88"/>
                    </a:moveTo>
                    <a:cubicBezTo>
                      <a:pt x="50" y="88"/>
                      <a:pt x="50" y="88"/>
                      <a:pt x="50" y="88"/>
                    </a:cubicBezTo>
                    <a:cubicBezTo>
                      <a:pt x="49" y="88"/>
                      <a:pt x="48" y="87"/>
                      <a:pt x="48" y="86"/>
                    </a:cubicBezTo>
                    <a:cubicBezTo>
                      <a:pt x="48" y="85"/>
                      <a:pt x="49" y="84"/>
                      <a:pt x="50" y="84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9" y="84"/>
                      <a:pt x="60" y="85"/>
                      <a:pt x="60" y="86"/>
                    </a:cubicBezTo>
                    <a:cubicBezTo>
                      <a:pt x="60" y="87"/>
                      <a:pt x="59" y="88"/>
                      <a:pt x="58" y="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399"/>
              </a:p>
            </p:txBody>
          </p:sp>
        </p:grpSp>
        <p:sp>
          <p:nvSpPr>
            <p:cNvPr id="112" name="Freeform: Shape 44">
              <a:extLst>
                <a:ext uri="{FF2B5EF4-FFF2-40B4-BE49-F238E27FC236}">
                  <a16:creationId xmlns:a16="http://schemas.microsoft.com/office/drawing/2014/main" id="{B445C58A-7039-4579-852F-42244BE24AB8}"/>
                </a:ext>
              </a:extLst>
            </p:cNvPr>
            <p:cNvSpPr/>
            <p:nvPr/>
          </p:nvSpPr>
          <p:spPr>
            <a:xfrm>
              <a:off x="214282" y="1897366"/>
              <a:ext cx="2101512" cy="508030"/>
            </a:xfrm>
            <a:custGeom>
              <a:avLst/>
              <a:gdLst>
                <a:gd name="connsiteX0" fmla="*/ 0 w 2980403"/>
                <a:gd name="connsiteY0" fmla="*/ 207160 h 567531"/>
                <a:gd name="connsiteX1" fmla="*/ 0 w 2980403"/>
                <a:gd name="connsiteY1" fmla="*/ 207161 h 567531"/>
                <a:gd name="connsiteX2" fmla="*/ 0 w 2980403"/>
                <a:gd name="connsiteY2" fmla="*/ 207161 h 567531"/>
                <a:gd name="connsiteX3" fmla="*/ 207161 w 2980403"/>
                <a:gd name="connsiteY3" fmla="*/ 0 h 567531"/>
                <a:gd name="connsiteX4" fmla="*/ 2773242 w 2980403"/>
                <a:gd name="connsiteY4" fmla="*/ 0 h 567531"/>
                <a:gd name="connsiteX5" fmla="*/ 2980403 w 2980403"/>
                <a:gd name="connsiteY5" fmla="*/ 207161 h 567531"/>
                <a:gd name="connsiteX6" fmla="*/ 2980402 w 2980403"/>
                <a:gd name="connsiteY6" fmla="*/ 207161 h 567531"/>
                <a:gd name="connsiteX7" fmla="*/ 2773241 w 2980403"/>
                <a:gd name="connsiteY7" fmla="*/ 414322 h 567531"/>
                <a:gd name="connsiteX8" fmla="*/ 1673312 w 2980403"/>
                <a:gd name="connsiteY8" fmla="*/ 414322 h 567531"/>
                <a:gd name="connsiteX9" fmla="*/ 1490202 w 2980403"/>
                <a:gd name="connsiteY9" fmla="*/ 567531 h 567531"/>
                <a:gd name="connsiteX10" fmla="*/ 1307091 w 2980403"/>
                <a:gd name="connsiteY10" fmla="*/ 414322 h 567531"/>
                <a:gd name="connsiteX11" fmla="*/ 207161 w 2980403"/>
                <a:gd name="connsiteY11" fmla="*/ 414321 h 567531"/>
                <a:gd name="connsiteX12" fmla="*/ 16280 w 2980403"/>
                <a:gd name="connsiteY12" fmla="*/ 287797 h 567531"/>
                <a:gd name="connsiteX13" fmla="*/ 0 w 2980403"/>
                <a:gd name="connsiteY13" fmla="*/ 207161 h 567531"/>
                <a:gd name="connsiteX14" fmla="*/ 16280 w 2980403"/>
                <a:gd name="connsiteY14" fmla="*/ 126525 h 567531"/>
                <a:gd name="connsiteX15" fmla="*/ 207161 w 2980403"/>
                <a:gd name="connsiteY15" fmla="*/ 0 h 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0403" h="567531">
                  <a:moveTo>
                    <a:pt x="0" y="207160"/>
                  </a:moveTo>
                  <a:lnTo>
                    <a:pt x="0" y="207161"/>
                  </a:lnTo>
                  <a:lnTo>
                    <a:pt x="0" y="207161"/>
                  </a:lnTo>
                  <a:close/>
                  <a:moveTo>
                    <a:pt x="207161" y="0"/>
                  </a:moveTo>
                  <a:lnTo>
                    <a:pt x="2773242" y="0"/>
                  </a:lnTo>
                  <a:cubicBezTo>
                    <a:pt x="2887654" y="0"/>
                    <a:pt x="2980403" y="92749"/>
                    <a:pt x="2980403" y="207161"/>
                  </a:cubicBezTo>
                  <a:lnTo>
                    <a:pt x="2980402" y="207161"/>
                  </a:lnTo>
                  <a:cubicBezTo>
                    <a:pt x="2980402" y="321573"/>
                    <a:pt x="2887653" y="414322"/>
                    <a:pt x="2773241" y="414322"/>
                  </a:cubicBezTo>
                  <a:lnTo>
                    <a:pt x="1673312" y="414322"/>
                  </a:lnTo>
                  <a:lnTo>
                    <a:pt x="1490202" y="567531"/>
                  </a:lnTo>
                  <a:lnTo>
                    <a:pt x="1307091" y="414322"/>
                  </a:lnTo>
                  <a:lnTo>
                    <a:pt x="207161" y="414321"/>
                  </a:lnTo>
                  <a:cubicBezTo>
                    <a:pt x="121352" y="414321"/>
                    <a:pt x="47728" y="362150"/>
                    <a:pt x="16280" y="287797"/>
                  </a:cubicBezTo>
                  <a:lnTo>
                    <a:pt x="0" y="207161"/>
                  </a:lnTo>
                  <a:lnTo>
                    <a:pt x="16280" y="126525"/>
                  </a:lnTo>
                  <a:cubicBezTo>
                    <a:pt x="47728" y="52171"/>
                    <a:pt x="121352" y="0"/>
                    <a:pt x="20716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252000" tIns="45720" rIns="91440" bIns="180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GT" sz="13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Meta Estratégica de Desarrollo</a:t>
              </a:r>
            </a:p>
          </p:txBody>
        </p:sp>
        <p:sp>
          <p:nvSpPr>
            <p:cNvPr id="139" name="Oval 135"/>
            <p:cNvSpPr/>
            <p:nvPr/>
          </p:nvSpPr>
          <p:spPr>
            <a:xfrm>
              <a:off x="142844" y="963546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Oval 135"/>
            <p:cNvSpPr/>
            <p:nvPr/>
          </p:nvSpPr>
          <p:spPr>
            <a:xfrm>
              <a:off x="142844" y="1329245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Oval 135"/>
            <p:cNvSpPr/>
            <p:nvPr/>
          </p:nvSpPr>
          <p:spPr>
            <a:xfrm>
              <a:off x="108730" y="2507919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TextBox 81"/>
            <p:cNvSpPr txBox="1"/>
            <p:nvPr/>
          </p:nvSpPr>
          <p:spPr>
            <a:xfrm>
              <a:off x="214282" y="2488185"/>
              <a:ext cx="2202289" cy="8663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150" b="1" dirty="0"/>
                <a:t>Para 2030, velar porque todas las niñas y todos los niños tengan una enseñanza primaria y secundaria completa, gratuita, equitativa y de calidad que produzca resultados de aprendizaje pertinentes y efectivos.</a:t>
              </a:r>
              <a:endParaRPr lang="en-US" sz="11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sp>
        <p:nvSpPr>
          <p:cNvPr id="67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7358082" y="3000372"/>
            <a:ext cx="162456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9,453 estudiantes con Formación inicial Docente</a:t>
            </a:r>
            <a:endParaRPr lang="es-GT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7662311" y="1714488"/>
            <a:ext cx="148168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BENEFICIARIOS</a:t>
            </a:r>
            <a:endParaRPr lang="es-GT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7358082" y="2143116"/>
            <a:ext cx="155312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26,893 Docentes en proceso de profesionalización</a:t>
            </a:r>
            <a:endParaRPr lang="es-GT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7429520" y="3929066"/>
            <a:ext cx="155312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1,455 Docentes capacitados en tema curricular</a:t>
            </a:r>
            <a:endParaRPr lang="es-GT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7429520" y="4714884"/>
            <a:ext cx="15531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122 Distritos implementados</a:t>
            </a:r>
            <a:endParaRPr lang="es-GT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8643966" y="7141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16</a:t>
            </a:r>
            <a:endParaRPr lang="es-GT" sz="1200" dirty="0"/>
          </a:p>
        </p:txBody>
      </p:sp>
    </p:spTree>
    <p:extLst>
      <p:ext uri="{BB962C8B-B14F-4D97-AF65-F5344CB8AC3E}">
        <p14:creationId xmlns:p14="http://schemas.microsoft.com/office/powerpoint/2010/main" val="350011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"/>
            <a:ext cx="1071537" cy="80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dondear rectángulo de esquina diagonal"/>
          <p:cNvSpPr/>
          <p:nvPr/>
        </p:nvSpPr>
        <p:spPr>
          <a:xfrm>
            <a:off x="250396" y="4857760"/>
            <a:ext cx="5107422" cy="1869505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sz="239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783" y="70731"/>
            <a:ext cx="4714908" cy="857256"/>
          </a:xfrm>
        </p:spPr>
        <p:txBody>
          <a:bodyPr/>
          <a:lstStyle/>
          <a:p>
            <a:pPr algn="ctr"/>
            <a:r>
              <a:rPr lang="es-GT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Programa Nacional de Educación Alternativa -PRONEA-</a:t>
            </a:r>
            <a:endParaRPr lang="es-GT" sz="1800" dirty="0"/>
          </a:p>
        </p:txBody>
      </p:sp>
      <p:grpSp>
        <p:nvGrpSpPr>
          <p:cNvPr id="3" name="6 Grupo"/>
          <p:cNvGrpSpPr/>
          <p:nvPr/>
        </p:nvGrpSpPr>
        <p:grpSpPr>
          <a:xfrm>
            <a:off x="5429256" y="5000636"/>
            <a:ext cx="2214578" cy="1571636"/>
            <a:chOff x="6526163" y="5109986"/>
            <a:chExt cx="2491073" cy="1571637"/>
          </a:xfrm>
        </p:grpSpPr>
        <p:sp>
          <p:nvSpPr>
            <p:cNvPr id="119" name="TextBox 200">
              <a:extLst>
                <a:ext uri="{FF2B5EF4-FFF2-40B4-BE49-F238E27FC236}">
                  <a16:creationId xmlns:a16="http://schemas.microsoft.com/office/drawing/2014/main" id="{1E0F72BB-82FC-462B-B324-7356B4FE613C}"/>
                </a:ext>
              </a:extLst>
            </p:cNvPr>
            <p:cNvSpPr txBox="1"/>
            <p:nvPr/>
          </p:nvSpPr>
          <p:spPr>
            <a:xfrm>
              <a:off x="7008306" y="5109986"/>
              <a:ext cx="1832013" cy="9848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PRESUPUESTO ESTIMADO 2019 (En Millones de Quetzales)</a:t>
              </a:r>
            </a:p>
          </p:txBody>
        </p:sp>
        <p:sp>
          <p:nvSpPr>
            <p:cNvPr id="120" name="TextBox 201">
              <a:extLst>
                <a:ext uri="{FF2B5EF4-FFF2-40B4-BE49-F238E27FC236}">
                  <a16:creationId xmlns:a16="http://schemas.microsoft.com/office/drawing/2014/main" id="{E568BBC2-CB29-4BC7-9E54-92644BCCE1BD}"/>
                </a:ext>
              </a:extLst>
            </p:cNvPr>
            <p:cNvSpPr txBox="1"/>
            <p:nvPr/>
          </p:nvSpPr>
          <p:spPr>
            <a:xfrm>
              <a:off x="6526163" y="6127625"/>
              <a:ext cx="249107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3600" dirty="0">
                  <a:solidFill>
                    <a:schemeClr val="accent2"/>
                  </a:solidFill>
                </a:rPr>
                <a:t>Q 12.5</a:t>
              </a:r>
            </a:p>
          </p:txBody>
        </p:sp>
        <p:grpSp>
          <p:nvGrpSpPr>
            <p:cNvPr id="4" name="Group 258">
              <a:extLst>
                <a:ext uri="{FF2B5EF4-FFF2-40B4-BE49-F238E27FC236}">
                  <a16:creationId xmlns:a16="http://schemas.microsoft.com/office/drawing/2014/main" id="{8DB55838-BAFC-4046-A6FC-5FD18BDBE840}"/>
                </a:ext>
              </a:extLst>
            </p:cNvPr>
            <p:cNvGrpSpPr/>
            <p:nvPr/>
          </p:nvGrpSpPr>
          <p:grpSpPr>
            <a:xfrm>
              <a:off x="6526163" y="5115728"/>
              <a:ext cx="531730" cy="531730"/>
              <a:chOff x="4469581" y="499171"/>
              <a:chExt cx="531730" cy="531730"/>
            </a:xfrm>
          </p:grpSpPr>
          <p:sp>
            <p:nvSpPr>
              <p:cNvPr id="129" name="Oval 259">
                <a:extLst>
                  <a:ext uri="{FF2B5EF4-FFF2-40B4-BE49-F238E27FC236}">
                    <a16:creationId xmlns:a16="http://schemas.microsoft.com/office/drawing/2014/main" id="{6723D699-B3B4-4E90-9C0D-90B572D3A867}"/>
                  </a:ext>
                </a:extLst>
              </p:cNvPr>
              <p:cNvSpPr/>
              <p:nvPr/>
            </p:nvSpPr>
            <p:spPr>
              <a:xfrm>
                <a:off x="4469581" y="499171"/>
                <a:ext cx="531730" cy="5317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5" name="Group 260">
                <a:extLst>
                  <a:ext uri="{FF2B5EF4-FFF2-40B4-BE49-F238E27FC236}">
                    <a16:creationId xmlns:a16="http://schemas.microsoft.com/office/drawing/2014/main" id="{202887E8-17FE-49D6-8910-CE23DBED6658}"/>
                  </a:ext>
                </a:extLst>
              </p:cNvPr>
              <p:cNvGrpSpPr/>
              <p:nvPr/>
            </p:nvGrpSpPr>
            <p:grpSpPr>
              <a:xfrm>
                <a:off x="4619666" y="648185"/>
                <a:ext cx="224070" cy="226840"/>
                <a:chOff x="1000126" y="663575"/>
                <a:chExt cx="5140325" cy="5203826"/>
              </a:xfrm>
              <a:solidFill>
                <a:schemeClr val="bg1"/>
              </a:solidFill>
            </p:grpSpPr>
            <p:sp>
              <p:nvSpPr>
                <p:cNvPr id="131" name="Freeform 22">
                  <a:extLst>
                    <a:ext uri="{FF2B5EF4-FFF2-40B4-BE49-F238E27FC236}">
                      <a16:creationId xmlns:a16="http://schemas.microsoft.com/office/drawing/2014/main" id="{F57FF244-02D6-4325-AD18-4016493D80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2" name="Freeform 23">
                  <a:extLst>
                    <a:ext uri="{FF2B5EF4-FFF2-40B4-BE49-F238E27FC236}">
                      <a16:creationId xmlns:a16="http://schemas.microsoft.com/office/drawing/2014/main" id="{D2ECBE46-DB9A-46BF-81B6-2E4D8DF2A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3" name="Freeform 24">
                  <a:extLst>
                    <a:ext uri="{FF2B5EF4-FFF2-40B4-BE49-F238E27FC236}">
                      <a16:creationId xmlns:a16="http://schemas.microsoft.com/office/drawing/2014/main" id="{74D50B51-B242-4308-8DDB-8134A9B06D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4" name="Freeform 25">
                  <a:extLst>
                    <a:ext uri="{FF2B5EF4-FFF2-40B4-BE49-F238E27FC236}">
                      <a16:creationId xmlns:a16="http://schemas.microsoft.com/office/drawing/2014/main" id="{521427B9-6041-44A4-A58C-FF182E60F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63" y="4329113"/>
                  <a:ext cx="1181100" cy="1538288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5" name="Freeform 26">
                  <a:extLst>
                    <a:ext uri="{FF2B5EF4-FFF2-40B4-BE49-F238E27FC236}">
                      <a16:creationId xmlns:a16="http://schemas.microsoft.com/office/drawing/2014/main" id="{6C20082D-60DB-4749-8ACC-AF22854A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3502025"/>
                  <a:ext cx="1181100" cy="2365375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43" name="Freeform 27">
                  <a:extLst>
                    <a:ext uri="{FF2B5EF4-FFF2-40B4-BE49-F238E27FC236}">
                      <a16:creationId xmlns:a16="http://schemas.microsoft.com/office/drawing/2014/main" id="{3C08403B-F934-48E3-A73E-11F036F03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8" y="2555875"/>
                  <a:ext cx="1184275" cy="331152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44" name="Freeform 28">
                  <a:extLst>
                    <a:ext uri="{FF2B5EF4-FFF2-40B4-BE49-F238E27FC236}">
                      <a16:creationId xmlns:a16="http://schemas.microsoft.com/office/drawing/2014/main" id="{F113A592-D7C5-4958-A3A3-45AE83AA5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</p:grpSp>
      <p:grpSp>
        <p:nvGrpSpPr>
          <p:cNvPr id="6" name="4 Grupo"/>
          <p:cNvGrpSpPr/>
          <p:nvPr/>
        </p:nvGrpSpPr>
        <p:grpSpPr>
          <a:xfrm>
            <a:off x="7715272" y="1056307"/>
            <a:ext cx="1375100" cy="646047"/>
            <a:chOff x="9957480" y="5044187"/>
            <a:chExt cx="2046857" cy="383524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DB3D41A9-A874-4198-92E2-BF9FFA2BEB4C}"/>
                </a:ext>
              </a:extLst>
            </p:cNvPr>
            <p:cNvGrpSpPr/>
            <p:nvPr/>
          </p:nvGrpSpPr>
          <p:grpSpPr>
            <a:xfrm>
              <a:off x="9957480" y="5044187"/>
              <a:ext cx="638019" cy="350259"/>
              <a:chOff x="1060566" y="1943691"/>
              <a:chExt cx="638019" cy="350259"/>
            </a:xfrm>
          </p:grpSpPr>
          <p:sp>
            <p:nvSpPr>
              <p:cNvPr id="154" name="Oval 193">
                <a:extLst>
                  <a:ext uri="{FF2B5EF4-FFF2-40B4-BE49-F238E27FC236}">
                    <a16:creationId xmlns:a16="http://schemas.microsoft.com/office/drawing/2014/main" id="{6AB737CD-69F1-4F41-A636-435FC3EB25C0}"/>
                  </a:ext>
                </a:extLst>
              </p:cNvPr>
              <p:cNvSpPr/>
              <p:nvPr/>
            </p:nvSpPr>
            <p:spPr>
              <a:xfrm>
                <a:off x="1060566" y="1943691"/>
                <a:ext cx="638019" cy="30591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8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250061" y="2037555"/>
                <a:ext cx="277519" cy="256395"/>
                <a:chOff x="1477963" y="456786"/>
                <a:chExt cx="5175922" cy="4781965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8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9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42313" y="456786"/>
                  <a:ext cx="5111572" cy="2372885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  <p:sp>
          <p:nvSpPr>
            <p:cNvPr id="161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10567520" y="5135373"/>
              <a:ext cx="1436817" cy="2923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MX" sz="1600" b="1" dirty="0">
                  <a:cs typeface="Arial" pitchFamily="34" charset="0"/>
                </a:rPr>
                <a:t>A Nivel Nacional </a:t>
              </a:r>
              <a:endParaRPr lang="es-GT" sz="1600" b="1" dirty="0">
                <a:cs typeface="Arial" pitchFamily="34" charset="0"/>
              </a:endParaRPr>
            </a:p>
          </p:txBody>
        </p:sp>
      </p:grpSp>
      <p:sp>
        <p:nvSpPr>
          <p:cNvPr id="114" name="Freeform 81">
            <a:extLst>
              <a:ext uri="{FF2B5EF4-FFF2-40B4-BE49-F238E27FC236}">
                <a16:creationId xmlns:a16="http://schemas.microsoft.com/office/drawing/2014/main" id="{CB88804D-45FD-4A18-962D-029355F03A2D}"/>
              </a:ext>
            </a:extLst>
          </p:cNvPr>
          <p:cNvSpPr>
            <a:spLocks noEditPoints="1"/>
          </p:cNvSpPr>
          <p:nvPr/>
        </p:nvSpPr>
        <p:spPr bwMode="auto">
          <a:xfrm>
            <a:off x="1945793" y="5053805"/>
            <a:ext cx="118654" cy="158164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399"/>
          </a:p>
        </p:txBody>
      </p: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7643834" y="571480"/>
            <a:ext cx="28671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7786710" y="2857496"/>
            <a:ext cx="398901" cy="531729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grpSp>
          <p:nvGrpSpPr>
            <p:cNvPr id="11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6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7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8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</p:grpSp>
      </p:grpSp>
      <p:sp>
        <p:nvSpPr>
          <p:cNvPr id="92" name="TextBox 289">
            <a:extLst>
              <a:ext uri="{FF2B5EF4-FFF2-40B4-BE49-F238E27FC236}">
                <a16:creationId xmlns:a16="http://schemas.microsoft.com/office/drawing/2014/main" id="{A5B21903-AAD7-43A8-90BF-40FE5DF4CBE2}"/>
              </a:ext>
            </a:extLst>
          </p:cNvPr>
          <p:cNvSpPr txBox="1"/>
          <p:nvPr/>
        </p:nvSpPr>
        <p:spPr>
          <a:xfrm>
            <a:off x="1428728" y="5000636"/>
            <a:ext cx="2877980" cy="207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G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¿A quién se entrega?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285720" y="5286388"/>
            <a:ext cx="5000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sz="1200" dirty="0">
                <a:latin typeface="Arial" panose="020B0604020202020204" pitchFamily="34" charset="0"/>
                <a:cs typeface="Arial" panose="020B0604020202020204" pitchFamily="34" charset="0"/>
              </a:rPr>
              <a:t>Población Objetivo: </a:t>
            </a:r>
            <a:r>
              <a:rPr lang="es-GT" sz="1200" b="1" dirty="0">
                <a:latin typeface="Arial" panose="020B0604020202020204" pitchFamily="34" charset="0"/>
                <a:cs typeface="Arial" panose="020B0604020202020204" pitchFamily="34" charset="0"/>
              </a:rPr>
              <a:t>2,500,000 </a:t>
            </a:r>
            <a:r>
              <a:rPr lang="es-GT" sz="1200" dirty="0">
                <a:latin typeface="Arial" panose="020B0604020202020204" pitchFamily="34" charset="0"/>
                <a:cs typeface="Arial" panose="020B0604020202020204" pitchFamily="34" charset="0"/>
              </a:rPr>
              <a:t>guatemaltecos residentes en el país o en el extranjero que han tenido que abandonar sus estudios por diversas razones</a:t>
            </a:r>
          </a:p>
          <a:p>
            <a:pPr algn="just"/>
            <a:endParaRPr lang="es-G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GT" sz="1200" dirty="0">
                <a:latin typeface="Arial" panose="020B0604020202020204" pitchFamily="34" charset="0"/>
                <a:cs typeface="Arial" panose="020B0604020202020204" pitchFamily="34" charset="0"/>
              </a:rPr>
              <a:t>Población Beneficiada: </a:t>
            </a:r>
            <a:r>
              <a:rPr lang="es-GT" sz="1200" b="1" dirty="0">
                <a:latin typeface="Arial" panose="020B0604020202020204" pitchFamily="34" charset="0"/>
                <a:cs typeface="Arial" panose="020B0604020202020204" pitchFamily="34" charset="0"/>
              </a:rPr>
              <a:t>5,000 </a:t>
            </a:r>
            <a:r>
              <a:rPr lang="es-GT" sz="1200" dirty="0">
                <a:latin typeface="Arial" panose="020B0604020202020204" pitchFamily="34" charset="0"/>
                <a:cs typeface="Arial" panose="020B0604020202020204" pitchFamily="34" charset="0"/>
              </a:rPr>
              <a:t>Jóvenes a partir de los 13 años y adultos sin límite de edad residentes en el país o en el extranjero</a:t>
            </a:r>
          </a:p>
        </p:txBody>
      </p:sp>
      <p:pic>
        <p:nvPicPr>
          <p:cNvPr id="94" name="93 Imagen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9" y="4966522"/>
            <a:ext cx="486469" cy="307533"/>
          </a:xfrm>
          <a:prstGeom prst="rect">
            <a:avLst/>
          </a:prstGeom>
        </p:spPr>
      </p:pic>
      <p:grpSp>
        <p:nvGrpSpPr>
          <p:cNvPr id="12" name="65 Grupo"/>
          <p:cNvGrpSpPr/>
          <p:nvPr/>
        </p:nvGrpSpPr>
        <p:grpSpPr>
          <a:xfrm>
            <a:off x="2650740" y="948194"/>
            <a:ext cx="4707342" cy="3909566"/>
            <a:chOff x="2650740" y="1357298"/>
            <a:chExt cx="4778780" cy="3293482"/>
          </a:xfrm>
        </p:grpSpPr>
        <p:sp>
          <p:nvSpPr>
            <p:cNvPr id="166" name="Title 1">
              <a:extLst>
                <a:ext uri="{FF2B5EF4-FFF2-40B4-BE49-F238E27FC236}">
                  <a16:creationId xmlns:a16="http://schemas.microsoft.com/office/drawing/2014/main" id="{555DC0C3-BCDA-48C0-A49A-2FF6F4CBFF48}"/>
                </a:ext>
              </a:extLst>
            </p:cNvPr>
            <p:cNvSpPr txBox="1">
              <a:spLocks/>
            </p:cNvSpPr>
            <p:nvPr/>
          </p:nvSpPr>
          <p:spPr>
            <a:xfrm>
              <a:off x="2853152" y="1357298"/>
              <a:ext cx="4286280" cy="328614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buFont typeface="+mj-lt"/>
                <a:buAutoNum type="arabicPeriod"/>
              </a:pPr>
              <a:r>
                <a:rPr lang="es-GT" sz="15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Ampliación de cobertura por medio de modalidades semi-presenciales y a distancia, priorizando la entrega educativa virtual para programas del nivel de educación primaria, nivel medio y educación para el trabajo con enfoque territorial.</a:t>
              </a:r>
            </a:p>
            <a:p>
              <a:pPr marL="342900" indent="-342900" algn="just">
                <a:buFont typeface="+mj-lt"/>
                <a:buAutoNum type="arabicPeriod"/>
              </a:pPr>
              <a:endParaRPr lang="es-GT" sz="15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es-GT" sz="15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Sistema Nacional de Formación Laboral.</a:t>
              </a:r>
            </a:p>
            <a:p>
              <a:pPr marL="342900" indent="-342900" algn="just">
                <a:buFont typeface="+mj-lt"/>
                <a:buAutoNum type="arabicPeriod"/>
              </a:pPr>
              <a:endParaRPr lang="es-GT" sz="15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es-GT" sz="15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Formación continua.</a:t>
              </a:r>
            </a:p>
          </p:txBody>
        </p:sp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3857441" y="3727450"/>
              <a:ext cx="184731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s-G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br>
                <a:rPr kumimoji="0" lang="es-G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4" name="64 Grupo"/>
            <p:cNvGrpSpPr/>
            <p:nvPr/>
          </p:nvGrpSpPr>
          <p:grpSpPr>
            <a:xfrm>
              <a:off x="2650740" y="1362091"/>
              <a:ext cx="4778780" cy="3138479"/>
              <a:chOff x="2650740" y="1285860"/>
              <a:chExt cx="4778780" cy="3138479"/>
            </a:xfrm>
          </p:grpSpPr>
          <p:sp>
            <p:nvSpPr>
              <p:cNvPr id="20" name="19 Rectángulo redondeado"/>
              <p:cNvSpPr/>
              <p:nvPr/>
            </p:nvSpPr>
            <p:spPr>
              <a:xfrm>
                <a:off x="2650740" y="1285860"/>
                <a:ext cx="4778780" cy="313847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 sz="2399" dirty="0"/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3857620" y="1357298"/>
                <a:ext cx="221891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>
                    <a:solidFill>
                      <a:schemeClr val="tx2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ACCIONES</a:t>
                </a:r>
                <a:endParaRPr lang="es-GT" dirty="0"/>
              </a:p>
            </p:txBody>
          </p:sp>
        </p:grpSp>
      </p:grpSp>
      <p:grpSp>
        <p:nvGrpSpPr>
          <p:cNvPr id="15" name="62 Grupo"/>
          <p:cNvGrpSpPr/>
          <p:nvPr/>
        </p:nvGrpSpPr>
        <p:grpSpPr>
          <a:xfrm>
            <a:off x="142844" y="785794"/>
            <a:ext cx="2428892" cy="4034214"/>
            <a:chOff x="88336" y="214290"/>
            <a:chExt cx="2596819" cy="428347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430F1F-B2B8-4057-8B9A-C4C05754F266}"/>
                </a:ext>
              </a:extLst>
            </p:cNvPr>
            <p:cNvSpPr/>
            <p:nvPr/>
          </p:nvSpPr>
          <p:spPr>
            <a:xfrm>
              <a:off x="88336" y="441120"/>
              <a:ext cx="2596819" cy="4020875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5599ED10-924A-4ED5-804F-B04CD85D6640}"/>
                </a:ext>
              </a:extLst>
            </p:cNvPr>
            <p:cNvGrpSpPr/>
            <p:nvPr/>
          </p:nvGrpSpPr>
          <p:grpSpPr>
            <a:xfrm>
              <a:off x="88336" y="214290"/>
              <a:ext cx="2520442" cy="3819111"/>
              <a:chOff x="286170" y="1057178"/>
              <a:chExt cx="2779822" cy="3416230"/>
            </a:xfrm>
          </p:grpSpPr>
          <p:grpSp>
            <p:nvGrpSpPr>
              <p:cNvPr id="18" name="Group 11">
                <a:extLst>
                  <a:ext uri="{FF2B5EF4-FFF2-40B4-BE49-F238E27FC236}">
                    <a16:creationId xmlns:a16="http://schemas.microsoft.com/office/drawing/2014/main" id="{E12B17D2-FAF7-48D2-97AA-420AF6DA83DE}"/>
                  </a:ext>
                </a:extLst>
              </p:cNvPr>
              <p:cNvGrpSpPr/>
              <p:nvPr/>
            </p:nvGrpSpPr>
            <p:grpSpPr>
              <a:xfrm>
                <a:off x="286170" y="1057178"/>
                <a:ext cx="2779822" cy="1350836"/>
                <a:chOff x="286170" y="760516"/>
                <a:chExt cx="2779822" cy="1350836"/>
              </a:xfrm>
            </p:grpSpPr>
            <p:grpSp>
              <p:nvGrpSpPr>
                <p:cNvPr id="19" name="Group 2">
                  <a:extLst>
                    <a:ext uri="{FF2B5EF4-FFF2-40B4-BE49-F238E27FC236}">
                      <a16:creationId xmlns:a16="http://schemas.microsoft.com/office/drawing/2014/main" id="{EA8C8970-70D4-4C80-9166-F37DCA1AAFFD}"/>
                    </a:ext>
                  </a:extLst>
                </p:cNvPr>
                <p:cNvGrpSpPr/>
                <p:nvPr/>
              </p:nvGrpSpPr>
              <p:grpSpPr>
                <a:xfrm>
                  <a:off x="538881" y="1240598"/>
                  <a:ext cx="2527111" cy="870754"/>
                  <a:chOff x="441567" y="1784039"/>
                  <a:chExt cx="2527111" cy="870754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85342" y="1784039"/>
                    <a:ext cx="2483336" cy="1680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1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Bienestar para la Gente </a:t>
                    </a:r>
                    <a:endParaRPr lang="en-US" sz="1150" b="1" dirty="0">
                      <a:solidFill>
                        <a:schemeClr val="accent6">
                          <a:lumMod val="7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endParaRP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441567" y="1982459"/>
                    <a:ext cx="2527111" cy="672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s-GT" sz="1150" b="1" dirty="0">
                        <a:solidFill>
                          <a:srgbClr val="231F2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Garantizar a la población entre 0 y 18 años el acceso a todos los niveles del sistema educativo</a:t>
                    </a:r>
                    <a:endParaRPr lang="es-GT" sz="1150" b="1" dirty="0"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endParaRPr>
                  </a:p>
                </p:txBody>
              </p:sp>
            </p:grp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2B0D82B-B36E-49C0-AB3B-425AADE30200}"/>
                    </a:ext>
                  </a:extLst>
                </p:cNvPr>
                <p:cNvSpPr/>
                <p:nvPr/>
              </p:nvSpPr>
              <p:spPr>
                <a:xfrm>
                  <a:off x="286170" y="760516"/>
                  <a:ext cx="2779822" cy="52715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Prioridad Estratégica K’ATUN 2032</a:t>
                  </a:r>
                </a:p>
              </p:txBody>
            </p:sp>
          </p:grpSp>
          <p:grpSp>
            <p:nvGrpSpPr>
              <p:cNvPr id="21" name="Group 7">
                <a:extLst>
                  <a:ext uri="{FF2B5EF4-FFF2-40B4-BE49-F238E27FC236}">
                    <a16:creationId xmlns:a16="http://schemas.microsoft.com/office/drawing/2014/main" id="{A1DE0737-5622-4237-8D5E-E6A7A9F58C23}"/>
                  </a:ext>
                </a:extLst>
              </p:cNvPr>
              <p:cNvGrpSpPr/>
              <p:nvPr/>
            </p:nvGrpSpPr>
            <p:grpSpPr>
              <a:xfrm>
                <a:off x="370407" y="2414182"/>
                <a:ext cx="2695584" cy="811119"/>
                <a:chOff x="370407" y="2194373"/>
                <a:chExt cx="2695584" cy="811119"/>
              </a:xfrm>
            </p:grpSpPr>
            <p:grpSp>
              <p:nvGrpSpPr>
                <p:cNvPr id="22" name="Group 13">
                  <a:extLst>
                    <a:ext uri="{FF2B5EF4-FFF2-40B4-BE49-F238E27FC236}">
                      <a16:creationId xmlns:a16="http://schemas.microsoft.com/office/drawing/2014/main" id="{1FD5AC02-6ADB-4989-B27F-540305DD8A5F}"/>
                    </a:ext>
                  </a:extLst>
                </p:cNvPr>
                <p:cNvGrpSpPr/>
                <p:nvPr/>
              </p:nvGrpSpPr>
              <p:grpSpPr>
                <a:xfrm>
                  <a:off x="370407" y="2194373"/>
                  <a:ext cx="2695584" cy="811119"/>
                  <a:chOff x="370407" y="2163201"/>
                  <a:chExt cx="2695584" cy="811119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03867" y="2638153"/>
                    <a:ext cx="2562124" cy="3361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150" b="1" dirty="0"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Educación/Alternativa y Extraescolar</a:t>
                    </a:r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4C7173C3-8810-4030-B08B-66DEA5D71564}"/>
                      </a:ext>
                    </a:extLst>
                  </p:cNvPr>
                  <p:cNvSpPr/>
                  <p:nvPr/>
                </p:nvSpPr>
                <p:spPr>
                  <a:xfrm>
                    <a:off x="370407" y="2163201"/>
                    <a:ext cx="2611348" cy="439442"/>
                  </a:xfrm>
                  <a:custGeom>
                    <a:avLst/>
                    <a:gdLst>
                      <a:gd name="connsiteX0" fmla="*/ 0 w 2980403"/>
                      <a:gd name="connsiteY0" fmla="*/ 207160 h 567531"/>
                      <a:gd name="connsiteX1" fmla="*/ 0 w 2980403"/>
                      <a:gd name="connsiteY1" fmla="*/ 207161 h 567531"/>
                      <a:gd name="connsiteX2" fmla="*/ 0 w 2980403"/>
                      <a:gd name="connsiteY2" fmla="*/ 207161 h 567531"/>
                      <a:gd name="connsiteX3" fmla="*/ 207161 w 2980403"/>
                      <a:gd name="connsiteY3" fmla="*/ 0 h 567531"/>
                      <a:gd name="connsiteX4" fmla="*/ 2773242 w 2980403"/>
                      <a:gd name="connsiteY4" fmla="*/ 0 h 567531"/>
                      <a:gd name="connsiteX5" fmla="*/ 2980403 w 2980403"/>
                      <a:gd name="connsiteY5" fmla="*/ 207161 h 567531"/>
                      <a:gd name="connsiteX6" fmla="*/ 2980402 w 2980403"/>
                      <a:gd name="connsiteY6" fmla="*/ 207161 h 567531"/>
                      <a:gd name="connsiteX7" fmla="*/ 2773241 w 2980403"/>
                      <a:gd name="connsiteY7" fmla="*/ 414322 h 567531"/>
                      <a:gd name="connsiteX8" fmla="*/ 1673312 w 2980403"/>
                      <a:gd name="connsiteY8" fmla="*/ 414322 h 567531"/>
                      <a:gd name="connsiteX9" fmla="*/ 1490202 w 2980403"/>
                      <a:gd name="connsiteY9" fmla="*/ 567531 h 567531"/>
                      <a:gd name="connsiteX10" fmla="*/ 1307091 w 2980403"/>
                      <a:gd name="connsiteY10" fmla="*/ 414322 h 567531"/>
                      <a:gd name="connsiteX11" fmla="*/ 207161 w 2980403"/>
                      <a:gd name="connsiteY11" fmla="*/ 414321 h 567531"/>
                      <a:gd name="connsiteX12" fmla="*/ 16280 w 2980403"/>
                      <a:gd name="connsiteY12" fmla="*/ 287797 h 567531"/>
                      <a:gd name="connsiteX13" fmla="*/ 0 w 2980403"/>
                      <a:gd name="connsiteY13" fmla="*/ 207161 h 567531"/>
                      <a:gd name="connsiteX14" fmla="*/ 16280 w 2980403"/>
                      <a:gd name="connsiteY14" fmla="*/ 126525 h 567531"/>
                      <a:gd name="connsiteX15" fmla="*/ 207161 w 2980403"/>
                      <a:gd name="connsiteY15" fmla="*/ 0 h 567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80403" h="567531">
                        <a:moveTo>
                          <a:pt x="0" y="207160"/>
                        </a:moveTo>
                        <a:lnTo>
                          <a:pt x="0" y="207161"/>
                        </a:lnTo>
                        <a:lnTo>
                          <a:pt x="0" y="207161"/>
                        </a:lnTo>
                        <a:close/>
                        <a:moveTo>
                          <a:pt x="207161" y="0"/>
                        </a:moveTo>
                        <a:lnTo>
                          <a:pt x="2773242" y="0"/>
                        </a:lnTo>
                        <a:cubicBezTo>
                          <a:pt x="2887654" y="0"/>
                          <a:pt x="2980403" y="92749"/>
                          <a:pt x="2980403" y="207161"/>
                        </a:cubicBezTo>
                        <a:lnTo>
                          <a:pt x="2980402" y="207161"/>
                        </a:lnTo>
                        <a:cubicBezTo>
                          <a:pt x="2980402" y="321573"/>
                          <a:pt x="2887653" y="414322"/>
                          <a:pt x="2773241" y="414322"/>
                        </a:cubicBezTo>
                        <a:lnTo>
                          <a:pt x="1673312" y="414322"/>
                        </a:lnTo>
                        <a:lnTo>
                          <a:pt x="1490202" y="567531"/>
                        </a:lnTo>
                        <a:lnTo>
                          <a:pt x="1307091" y="414322"/>
                        </a:lnTo>
                        <a:lnTo>
                          <a:pt x="207161" y="414321"/>
                        </a:lnTo>
                        <a:cubicBezTo>
                          <a:pt x="121352" y="414321"/>
                          <a:pt x="47728" y="362150"/>
                          <a:pt x="16280" y="287797"/>
                        </a:cubicBezTo>
                        <a:lnTo>
                          <a:pt x="0" y="207161"/>
                        </a:lnTo>
                        <a:lnTo>
                          <a:pt x="16280" y="126525"/>
                        </a:lnTo>
                        <a:cubicBezTo>
                          <a:pt x="47728" y="52171"/>
                          <a:pt x="121352" y="0"/>
                          <a:pt x="207161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innerShdw blurRad="63500" dist="50800" dir="13500000">
                      <a:prstClr val="black">
                        <a:alpha val="20000"/>
                      </a:prstClr>
                    </a:innerShdw>
                  </a:effectLst>
                  <a:extLst/>
                </p:spPr>
                <p:txBody>
                  <a:bodyPr vert="horz" wrap="square" lIns="252000" tIns="45720" rIns="91440" bIns="180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300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Prioridad Presidencial</a:t>
                    </a:r>
                  </a:p>
                </p:txBody>
              </p:sp>
            </p:grpSp>
            <p:sp>
              <p:nvSpPr>
                <p:cNvPr id="72" name="Freeform 38">
                  <a:extLst>
                    <a:ext uri="{FF2B5EF4-FFF2-40B4-BE49-F238E27FC236}">
                      <a16:creationId xmlns:a16="http://schemas.microsoft.com/office/drawing/2014/main" id="{3287DE9D-358E-48DB-A91E-F31F502A66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09078" y="2633875"/>
                  <a:ext cx="252711" cy="171031"/>
                </a:xfrm>
                <a:custGeom>
                  <a:avLst/>
                  <a:gdLst>
                    <a:gd name="T0" fmla="*/ 96 w 96"/>
                    <a:gd name="T1" fmla="*/ 61 h 92"/>
                    <a:gd name="T2" fmla="*/ 96 w 96"/>
                    <a:gd name="T3" fmla="*/ 61 h 92"/>
                    <a:gd name="T4" fmla="*/ 80 w 96"/>
                    <a:gd name="T5" fmla="*/ 36 h 92"/>
                    <a:gd name="T6" fmla="*/ 76 w 96"/>
                    <a:gd name="T7" fmla="*/ 2 h 92"/>
                    <a:gd name="T8" fmla="*/ 22 w 96"/>
                    <a:gd name="T9" fmla="*/ 0 h 92"/>
                    <a:gd name="T10" fmla="*/ 20 w 96"/>
                    <a:gd name="T11" fmla="*/ 36 h 92"/>
                    <a:gd name="T12" fmla="*/ 14 w 96"/>
                    <a:gd name="T13" fmla="*/ 37 h 92"/>
                    <a:gd name="T14" fmla="*/ 0 w 96"/>
                    <a:gd name="T15" fmla="*/ 61 h 92"/>
                    <a:gd name="T16" fmla="*/ 0 w 96"/>
                    <a:gd name="T17" fmla="*/ 62 h 92"/>
                    <a:gd name="T18" fmla="*/ 0 w 96"/>
                    <a:gd name="T19" fmla="*/ 90 h 92"/>
                    <a:gd name="T20" fmla="*/ 94 w 96"/>
                    <a:gd name="T21" fmla="*/ 92 h 92"/>
                    <a:gd name="T22" fmla="*/ 96 w 96"/>
                    <a:gd name="T23" fmla="*/ 62 h 92"/>
                    <a:gd name="T24" fmla="*/ 42 w 96"/>
                    <a:gd name="T25" fmla="*/ 20 h 92"/>
                    <a:gd name="T26" fmla="*/ 64 w 96"/>
                    <a:gd name="T27" fmla="*/ 22 h 92"/>
                    <a:gd name="T28" fmla="*/ 42 w 96"/>
                    <a:gd name="T29" fmla="*/ 24 h 92"/>
                    <a:gd name="T30" fmla="*/ 42 w 96"/>
                    <a:gd name="T31" fmla="*/ 20 h 92"/>
                    <a:gd name="T32" fmla="*/ 38 w 96"/>
                    <a:gd name="T33" fmla="*/ 12 h 92"/>
                    <a:gd name="T34" fmla="*/ 38 w 96"/>
                    <a:gd name="T35" fmla="*/ 16 h 92"/>
                    <a:gd name="T36" fmla="*/ 32 w 96"/>
                    <a:gd name="T37" fmla="*/ 14 h 92"/>
                    <a:gd name="T38" fmla="*/ 34 w 96"/>
                    <a:gd name="T39" fmla="*/ 28 h 92"/>
                    <a:gd name="T40" fmla="*/ 64 w 96"/>
                    <a:gd name="T41" fmla="*/ 30 h 92"/>
                    <a:gd name="T42" fmla="*/ 34 w 96"/>
                    <a:gd name="T43" fmla="*/ 32 h 92"/>
                    <a:gd name="T44" fmla="*/ 34 w 96"/>
                    <a:gd name="T45" fmla="*/ 28 h 92"/>
                    <a:gd name="T46" fmla="*/ 62 w 96"/>
                    <a:gd name="T47" fmla="*/ 36 h 92"/>
                    <a:gd name="T48" fmla="*/ 62 w 96"/>
                    <a:gd name="T49" fmla="*/ 40 h 92"/>
                    <a:gd name="T50" fmla="*/ 32 w 96"/>
                    <a:gd name="T51" fmla="*/ 38 h 92"/>
                    <a:gd name="T52" fmla="*/ 34 w 96"/>
                    <a:gd name="T53" fmla="*/ 44 h 92"/>
                    <a:gd name="T54" fmla="*/ 64 w 96"/>
                    <a:gd name="T55" fmla="*/ 46 h 92"/>
                    <a:gd name="T56" fmla="*/ 34 w 96"/>
                    <a:gd name="T57" fmla="*/ 48 h 92"/>
                    <a:gd name="T58" fmla="*/ 34 w 96"/>
                    <a:gd name="T59" fmla="*/ 44 h 92"/>
                    <a:gd name="T60" fmla="*/ 64 w 96"/>
                    <a:gd name="T61" fmla="*/ 62 h 92"/>
                    <a:gd name="T62" fmla="*/ 58 w 96"/>
                    <a:gd name="T63" fmla="*/ 72 h 92"/>
                    <a:gd name="T64" fmla="*/ 34 w 96"/>
                    <a:gd name="T65" fmla="*/ 66 h 92"/>
                    <a:gd name="T66" fmla="*/ 32 w 96"/>
                    <a:gd name="T67" fmla="*/ 60 h 92"/>
                    <a:gd name="T68" fmla="*/ 17 w 96"/>
                    <a:gd name="T69" fmla="*/ 40 h 92"/>
                    <a:gd name="T70" fmla="*/ 20 w 96"/>
                    <a:gd name="T71" fmla="*/ 54 h 92"/>
                    <a:gd name="T72" fmla="*/ 74 w 96"/>
                    <a:gd name="T73" fmla="*/ 56 h 92"/>
                    <a:gd name="T74" fmla="*/ 76 w 96"/>
                    <a:gd name="T75" fmla="*/ 40 h 92"/>
                    <a:gd name="T76" fmla="*/ 91 w 96"/>
                    <a:gd name="T77" fmla="*/ 6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96" h="92">
                      <a:moveTo>
                        <a:pt x="96" y="62"/>
                      </a:moveTo>
                      <a:cubicBezTo>
                        <a:pt x="96" y="62"/>
                        <a:pt x="96" y="62"/>
                        <a:pt x="96" y="61"/>
                      </a:cubicBezTo>
                      <a:cubicBezTo>
                        <a:pt x="96" y="61"/>
                        <a:pt x="96" y="61"/>
                        <a:pt x="96" y="61"/>
                      </a:cubicBezTo>
                      <a:cubicBezTo>
                        <a:pt x="96" y="61"/>
                        <a:pt x="96" y="61"/>
                        <a:pt x="96" y="61"/>
                      </a:cubicBezTo>
                      <a:cubicBezTo>
                        <a:pt x="82" y="37"/>
                        <a:pt x="82" y="37"/>
                        <a:pt x="82" y="37"/>
                      </a:cubicBezTo>
                      <a:cubicBezTo>
                        <a:pt x="81" y="36"/>
                        <a:pt x="81" y="36"/>
                        <a:pt x="80" y="36"/>
                      </a:cubicBezTo>
                      <a:cubicBezTo>
                        <a:pt x="76" y="36"/>
                        <a:pt x="76" y="36"/>
                        <a:pt x="76" y="36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6" y="1"/>
                        <a:pt x="75" y="0"/>
                        <a:pt x="74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20" y="1"/>
                        <a:pt x="20" y="2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5" y="36"/>
                        <a:pt x="15" y="36"/>
                        <a:pt x="14" y="37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1"/>
                        <a:pt x="1" y="92"/>
                        <a:pt x="2" y="92"/>
                      </a:cubicBezTo>
                      <a:cubicBezTo>
                        <a:pt x="94" y="92"/>
                        <a:pt x="94" y="92"/>
                        <a:pt x="94" y="92"/>
                      </a:cubicBezTo>
                      <a:cubicBezTo>
                        <a:pt x="95" y="92"/>
                        <a:pt x="96" y="91"/>
                        <a:pt x="96" y="90"/>
                      </a:cubicBezTo>
                      <a:cubicBezTo>
                        <a:pt x="96" y="62"/>
                        <a:pt x="96" y="62"/>
                        <a:pt x="96" y="62"/>
                      </a:cubicBezTo>
                      <a:cubicBezTo>
                        <a:pt x="96" y="62"/>
                        <a:pt x="96" y="62"/>
                        <a:pt x="96" y="62"/>
                      </a:cubicBezTo>
                      <a:close/>
                      <a:moveTo>
                        <a:pt x="42" y="20"/>
                      </a:move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3" y="20"/>
                        <a:pt x="64" y="21"/>
                        <a:pt x="64" y="22"/>
                      </a:cubicBezTo>
                      <a:cubicBezTo>
                        <a:pt x="64" y="23"/>
                        <a:pt x="63" y="24"/>
                        <a:pt x="62" y="24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1" y="24"/>
                        <a:pt x="40" y="23"/>
                        <a:pt x="40" y="22"/>
                      </a:cubicBezTo>
                      <a:cubicBezTo>
                        <a:pt x="40" y="21"/>
                        <a:pt x="41" y="20"/>
                        <a:pt x="42" y="20"/>
                      </a:cubicBezTo>
                      <a:close/>
                      <a:moveTo>
                        <a:pt x="34" y="12"/>
                      </a:move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9" y="12"/>
                        <a:pt x="40" y="13"/>
                        <a:pt x="40" y="14"/>
                      </a:cubicBezTo>
                      <a:cubicBezTo>
                        <a:pt x="40" y="15"/>
                        <a:pt x="39" y="16"/>
                        <a:pt x="38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3" y="16"/>
                        <a:pt x="32" y="15"/>
                        <a:pt x="32" y="14"/>
                      </a:cubicBezTo>
                      <a:cubicBezTo>
                        <a:pt x="32" y="13"/>
                        <a:pt x="33" y="12"/>
                        <a:pt x="34" y="12"/>
                      </a:cubicBezTo>
                      <a:close/>
                      <a:moveTo>
                        <a:pt x="34" y="28"/>
                      </a:move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63" y="28"/>
                        <a:pt x="64" y="29"/>
                        <a:pt x="64" y="30"/>
                      </a:cubicBezTo>
                      <a:cubicBezTo>
                        <a:pt x="64" y="31"/>
                        <a:pt x="63" y="32"/>
                        <a:pt x="62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3" y="32"/>
                        <a:pt x="32" y="31"/>
                        <a:pt x="32" y="30"/>
                      </a:cubicBezTo>
                      <a:cubicBezTo>
                        <a:pt x="32" y="29"/>
                        <a:pt x="33" y="28"/>
                        <a:pt x="34" y="28"/>
                      </a:cubicBezTo>
                      <a:close/>
                      <a:moveTo>
                        <a:pt x="34" y="36"/>
                      </a:move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3" y="36"/>
                        <a:pt x="64" y="37"/>
                        <a:pt x="64" y="38"/>
                      </a:cubicBezTo>
                      <a:cubicBezTo>
                        <a:pt x="64" y="39"/>
                        <a:pt x="63" y="40"/>
                        <a:pt x="62" y="40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3" y="40"/>
                        <a:pt x="32" y="39"/>
                        <a:pt x="32" y="38"/>
                      </a:cubicBezTo>
                      <a:cubicBezTo>
                        <a:pt x="32" y="37"/>
                        <a:pt x="33" y="36"/>
                        <a:pt x="34" y="36"/>
                      </a:cubicBezTo>
                      <a:close/>
                      <a:moveTo>
                        <a:pt x="34" y="44"/>
                      </a:moveTo>
                      <a:cubicBezTo>
                        <a:pt x="62" y="44"/>
                        <a:pt x="62" y="44"/>
                        <a:pt x="62" y="44"/>
                      </a:cubicBezTo>
                      <a:cubicBezTo>
                        <a:pt x="63" y="44"/>
                        <a:pt x="64" y="45"/>
                        <a:pt x="64" y="46"/>
                      </a:cubicBezTo>
                      <a:cubicBezTo>
                        <a:pt x="64" y="47"/>
                        <a:pt x="63" y="48"/>
                        <a:pt x="62" y="48"/>
                      </a:cubicBezTo>
                      <a:cubicBezTo>
                        <a:pt x="34" y="48"/>
                        <a:pt x="34" y="48"/>
                        <a:pt x="34" y="48"/>
                      </a:cubicBezTo>
                      <a:cubicBezTo>
                        <a:pt x="33" y="48"/>
                        <a:pt x="32" y="47"/>
                        <a:pt x="32" y="46"/>
                      </a:cubicBezTo>
                      <a:cubicBezTo>
                        <a:pt x="32" y="45"/>
                        <a:pt x="33" y="44"/>
                        <a:pt x="34" y="44"/>
                      </a:cubicBezTo>
                      <a:close/>
                      <a:moveTo>
                        <a:pt x="66" y="60"/>
                      </a:moveTo>
                      <a:cubicBezTo>
                        <a:pt x="65" y="60"/>
                        <a:pt x="64" y="61"/>
                        <a:pt x="64" y="62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64" y="69"/>
                        <a:pt x="61" y="72"/>
                        <a:pt x="58" y="72"/>
                      </a:cubicBezTo>
                      <a:cubicBezTo>
                        <a:pt x="40" y="72"/>
                        <a:pt x="40" y="72"/>
                        <a:pt x="40" y="72"/>
                      </a:cubicBezTo>
                      <a:cubicBezTo>
                        <a:pt x="37" y="72"/>
                        <a:pt x="34" y="69"/>
                        <a:pt x="34" y="66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34" y="61"/>
                        <a:pt x="33" y="60"/>
                        <a:pt x="32" y="60"/>
                      </a:cubicBezTo>
                      <a:cubicBezTo>
                        <a:pt x="5" y="60"/>
                        <a:pt x="5" y="60"/>
                        <a:pt x="5" y="6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55"/>
                        <a:pt x="21" y="56"/>
                        <a:pt x="22" y="56"/>
                      </a:cubicBezTo>
                      <a:cubicBezTo>
                        <a:pt x="74" y="56"/>
                        <a:pt x="74" y="56"/>
                        <a:pt x="74" y="56"/>
                      </a:cubicBezTo>
                      <a:cubicBezTo>
                        <a:pt x="75" y="56"/>
                        <a:pt x="76" y="55"/>
                        <a:pt x="76" y="54"/>
                      </a:cubicBezTo>
                      <a:cubicBezTo>
                        <a:pt x="76" y="40"/>
                        <a:pt x="76" y="40"/>
                        <a:pt x="76" y="40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91" y="60"/>
                        <a:pt x="91" y="60"/>
                        <a:pt x="91" y="60"/>
                      </a:cubicBezTo>
                      <a:lnTo>
                        <a:pt x="66" y="6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399"/>
                </a:p>
              </p:txBody>
            </p:sp>
          </p:grpSp>
          <p:sp>
            <p:nvSpPr>
              <p:cNvPr id="74" name="Freeform 67">
                <a:extLst>
                  <a:ext uri="{FF2B5EF4-FFF2-40B4-BE49-F238E27FC236}">
                    <a16:creationId xmlns:a16="http://schemas.microsoft.com/office/drawing/2014/main" id="{8757E3B4-59E7-42F5-A20F-3692A7C8A9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7252" y="4317610"/>
                <a:ext cx="156484" cy="155798"/>
              </a:xfrm>
              <a:custGeom>
                <a:avLst/>
                <a:gdLst>
                  <a:gd name="T0" fmla="*/ 76 w 96"/>
                  <a:gd name="T1" fmla="*/ 13 h 96"/>
                  <a:gd name="T2" fmla="*/ 61 w 96"/>
                  <a:gd name="T3" fmla="*/ 15 h 96"/>
                  <a:gd name="T4" fmla="*/ 60 w 96"/>
                  <a:gd name="T5" fmla="*/ 17 h 96"/>
                  <a:gd name="T6" fmla="*/ 44 w 96"/>
                  <a:gd name="T7" fmla="*/ 32 h 96"/>
                  <a:gd name="T8" fmla="*/ 42 w 96"/>
                  <a:gd name="T9" fmla="*/ 0 h 96"/>
                  <a:gd name="T10" fmla="*/ 16 w 96"/>
                  <a:gd name="T11" fmla="*/ 2 h 96"/>
                  <a:gd name="T12" fmla="*/ 2 w 96"/>
                  <a:gd name="T13" fmla="*/ 12 h 96"/>
                  <a:gd name="T14" fmla="*/ 0 w 96"/>
                  <a:gd name="T15" fmla="*/ 94 h 96"/>
                  <a:gd name="T16" fmla="*/ 18 w 96"/>
                  <a:gd name="T17" fmla="*/ 96 h 96"/>
                  <a:gd name="T18" fmla="*/ 66 w 96"/>
                  <a:gd name="T19" fmla="*/ 96 h 96"/>
                  <a:gd name="T20" fmla="*/ 68 w 96"/>
                  <a:gd name="T21" fmla="*/ 48 h 96"/>
                  <a:gd name="T22" fmla="*/ 82 w 96"/>
                  <a:gd name="T23" fmla="*/ 96 h 96"/>
                  <a:gd name="T24" fmla="*/ 94 w 96"/>
                  <a:gd name="T25" fmla="*/ 93 h 96"/>
                  <a:gd name="T26" fmla="*/ 12 w 96"/>
                  <a:gd name="T27" fmla="*/ 82 h 96"/>
                  <a:gd name="T28" fmla="*/ 8 w 96"/>
                  <a:gd name="T29" fmla="*/ 82 h 96"/>
                  <a:gd name="T30" fmla="*/ 10 w 96"/>
                  <a:gd name="T31" fmla="*/ 24 h 96"/>
                  <a:gd name="T32" fmla="*/ 12 w 96"/>
                  <a:gd name="T33" fmla="*/ 82 h 96"/>
                  <a:gd name="T34" fmla="*/ 30 w 96"/>
                  <a:gd name="T35" fmla="*/ 8 h 96"/>
                  <a:gd name="T36" fmla="*/ 32 w 96"/>
                  <a:gd name="T37" fmla="*/ 62 h 96"/>
                  <a:gd name="T38" fmla="*/ 28 w 96"/>
                  <a:gd name="T39" fmla="*/ 62 h 96"/>
                  <a:gd name="T40" fmla="*/ 36 w 96"/>
                  <a:gd name="T41" fmla="*/ 86 h 96"/>
                  <a:gd name="T42" fmla="*/ 26 w 96"/>
                  <a:gd name="T43" fmla="*/ 88 h 96"/>
                  <a:gd name="T44" fmla="*/ 24 w 96"/>
                  <a:gd name="T45" fmla="*/ 70 h 96"/>
                  <a:gd name="T46" fmla="*/ 34 w 96"/>
                  <a:gd name="T47" fmla="*/ 68 h 96"/>
                  <a:gd name="T48" fmla="*/ 36 w 96"/>
                  <a:gd name="T49" fmla="*/ 86 h 96"/>
                  <a:gd name="T50" fmla="*/ 54 w 96"/>
                  <a:gd name="T51" fmla="*/ 40 h 96"/>
                  <a:gd name="T52" fmla="*/ 56 w 96"/>
                  <a:gd name="T53" fmla="*/ 78 h 96"/>
                  <a:gd name="T54" fmla="*/ 52 w 96"/>
                  <a:gd name="T55" fmla="*/ 78 h 96"/>
                  <a:gd name="T56" fmla="*/ 58 w 96"/>
                  <a:gd name="T57" fmla="*/ 88 h 96"/>
                  <a:gd name="T58" fmla="*/ 48 w 96"/>
                  <a:gd name="T59" fmla="*/ 86 h 96"/>
                  <a:gd name="T60" fmla="*/ 58 w 96"/>
                  <a:gd name="T61" fmla="*/ 84 h 96"/>
                  <a:gd name="T62" fmla="*/ 58 w 96"/>
                  <a:gd name="T63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" h="96">
                    <a:moveTo>
                      <a:pt x="96" y="90"/>
                    </a:move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2"/>
                      <a:pt x="74" y="11"/>
                      <a:pt x="73" y="12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0" y="16"/>
                    </a:cubicBezTo>
                    <a:cubicBezTo>
                      <a:pt x="60" y="16"/>
                      <a:pt x="60" y="17"/>
                      <a:pt x="60" y="1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1" y="96"/>
                      <a:pt x="2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7" y="96"/>
                      <a:pt x="68" y="95"/>
                      <a:pt x="68" y="94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95"/>
                      <a:pt x="81" y="96"/>
                      <a:pt x="82" y="96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94" y="93"/>
                      <a:pt x="94" y="93"/>
                      <a:pt x="94" y="93"/>
                    </a:cubicBezTo>
                    <a:cubicBezTo>
                      <a:pt x="95" y="93"/>
                      <a:pt x="96" y="92"/>
                      <a:pt x="96" y="90"/>
                    </a:cubicBezTo>
                    <a:close/>
                    <a:moveTo>
                      <a:pt x="12" y="82"/>
                    </a:moveTo>
                    <a:cubicBezTo>
                      <a:pt x="12" y="83"/>
                      <a:pt x="11" y="84"/>
                      <a:pt x="10" y="84"/>
                    </a:cubicBezTo>
                    <a:cubicBezTo>
                      <a:pt x="9" y="84"/>
                      <a:pt x="8" y="83"/>
                      <a:pt x="8" y="82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9" y="24"/>
                      <a:pt x="10" y="24"/>
                    </a:cubicBezTo>
                    <a:cubicBezTo>
                      <a:pt x="11" y="24"/>
                      <a:pt x="12" y="25"/>
                      <a:pt x="12" y="26"/>
                    </a:cubicBezTo>
                    <a:lnTo>
                      <a:pt x="12" y="82"/>
                    </a:lnTo>
                    <a:close/>
                    <a:moveTo>
                      <a:pt x="28" y="10"/>
                    </a:moveTo>
                    <a:cubicBezTo>
                      <a:pt x="28" y="9"/>
                      <a:pt x="29" y="8"/>
                      <a:pt x="30" y="8"/>
                    </a:cubicBezTo>
                    <a:cubicBezTo>
                      <a:pt x="31" y="8"/>
                      <a:pt x="32" y="9"/>
                      <a:pt x="32" y="10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3"/>
                      <a:pt x="31" y="64"/>
                      <a:pt x="30" y="64"/>
                    </a:cubicBezTo>
                    <a:cubicBezTo>
                      <a:pt x="29" y="64"/>
                      <a:pt x="28" y="63"/>
                      <a:pt x="28" y="62"/>
                    </a:cubicBezTo>
                    <a:lnTo>
                      <a:pt x="28" y="10"/>
                    </a:lnTo>
                    <a:close/>
                    <a:moveTo>
                      <a:pt x="36" y="86"/>
                    </a:moveTo>
                    <a:cubicBezTo>
                      <a:pt x="36" y="87"/>
                      <a:pt x="35" y="88"/>
                      <a:pt x="34" y="88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5" y="88"/>
                      <a:pt x="24" y="87"/>
                      <a:pt x="24" y="8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69"/>
                      <a:pt x="25" y="68"/>
                      <a:pt x="26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5" y="68"/>
                      <a:pt x="36" y="69"/>
                      <a:pt x="36" y="70"/>
                    </a:cubicBezTo>
                    <a:lnTo>
                      <a:pt x="36" y="86"/>
                    </a:lnTo>
                    <a:close/>
                    <a:moveTo>
                      <a:pt x="52" y="42"/>
                    </a:moveTo>
                    <a:cubicBezTo>
                      <a:pt x="52" y="41"/>
                      <a:pt x="53" y="40"/>
                      <a:pt x="54" y="40"/>
                    </a:cubicBezTo>
                    <a:cubicBezTo>
                      <a:pt x="55" y="40"/>
                      <a:pt x="56" y="41"/>
                      <a:pt x="56" y="42"/>
                    </a:cubicBezTo>
                    <a:cubicBezTo>
                      <a:pt x="56" y="78"/>
                      <a:pt x="56" y="78"/>
                      <a:pt x="56" y="78"/>
                    </a:cubicBezTo>
                    <a:cubicBezTo>
                      <a:pt x="56" y="79"/>
                      <a:pt x="55" y="80"/>
                      <a:pt x="54" y="80"/>
                    </a:cubicBezTo>
                    <a:cubicBezTo>
                      <a:pt x="53" y="80"/>
                      <a:pt x="52" y="79"/>
                      <a:pt x="52" y="78"/>
                    </a:cubicBezTo>
                    <a:lnTo>
                      <a:pt x="52" y="42"/>
                    </a:lnTo>
                    <a:close/>
                    <a:moveTo>
                      <a:pt x="58" y="88"/>
                    </a:moveTo>
                    <a:cubicBezTo>
                      <a:pt x="50" y="88"/>
                      <a:pt x="50" y="88"/>
                      <a:pt x="50" y="88"/>
                    </a:cubicBezTo>
                    <a:cubicBezTo>
                      <a:pt x="49" y="88"/>
                      <a:pt x="48" y="87"/>
                      <a:pt x="48" y="86"/>
                    </a:cubicBezTo>
                    <a:cubicBezTo>
                      <a:pt x="48" y="85"/>
                      <a:pt x="49" y="84"/>
                      <a:pt x="50" y="84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9" y="84"/>
                      <a:pt x="60" y="85"/>
                      <a:pt x="60" y="86"/>
                    </a:cubicBezTo>
                    <a:cubicBezTo>
                      <a:pt x="60" y="87"/>
                      <a:pt x="59" y="88"/>
                      <a:pt x="58" y="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399"/>
              </a:p>
            </p:txBody>
          </p:sp>
        </p:grpSp>
        <p:sp>
          <p:nvSpPr>
            <p:cNvPr id="112" name="Freeform: Shape 44">
              <a:extLst>
                <a:ext uri="{FF2B5EF4-FFF2-40B4-BE49-F238E27FC236}">
                  <a16:creationId xmlns:a16="http://schemas.microsoft.com/office/drawing/2014/main" id="{B445C58A-7039-4579-852F-42244BE24AB8}"/>
                </a:ext>
              </a:extLst>
            </p:cNvPr>
            <p:cNvSpPr/>
            <p:nvPr/>
          </p:nvSpPr>
          <p:spPr>
            <a:xfrm>
              <a:off x="142844" y="2651458"/>
              <a:ext cx="2389557" cy="582318"/>
            </a:xfrm>
            <a:custGeom>
              <a:avLst/>
              <a:gdLst>
                <a:gd name="connsiteX0" fmla="*/ 0 w 2980403"/>
                <a:gd name="connsiteY0" fmla="*/ 207160 h 567531"/>
                <a:gd name="connsiteX1" fmla="*/ 0 w 2980403"/>
                <a:gd name="connsiteY1" fmla="*/ 207161 h 567531"/>
                <a:gd name="connsiteX2" fmla="*/ 0 w 2980403"/>
                <a:gd name="connsiteY2" fmla="*/ 207161 h 567531"/>
                <a:gd name="connsiteX3" fmla="*/ 207161 w 2980403"/>
                <a:gd name="connsiteY3" fmla="*/ 0 h 567531"/>
                <a:gd name="connsiteX4" fmla="*/ 2773242 w 2980403"/>
                <a:gd name="connsiteY4" fmla="*/ 0 h 567531"/>
                <a:gd name="connsiteX5" fmla="*/ 2980403 w 2980403"/>
                <a:gd name="connsiteY5" fmla="*/ 207161 h 567531"/>
                <a:gd name="connsiteX6" fmla="*/ 2980402 w 2980403"/>
                <a:gd name="connsiteY6" fmla="*/ 207161 h 567531"/>
                <a:gd name="connsiteX7" fmla="*/ 2773241 w 2980403"/>
                <a:gd name="connsiteY7" fmla="*/ 414322 h 567531"/>
                <a:gd name="connsiteX8" fmla="*/ 1673312 w 2980403"/>
                <a:gd name="connsiteY8" fmla="*/ 414322 h 567531"/>
                <a:gd name="connsiteX9" fmla="*/ 1490202 w 2980403"/>
                <a:gd name="connsiteY9" fmla="*/ 567531 h 567531"/>
                <a:gd name="connsiteX10" fmla="*/ 1307091 w 2980403"/>
                <a:gd name="connsiteY10" fmla="*/ 414322 h 567531"/>
                <a:gd name="connsiteX11" fmla="*/ 207161 w 2980403"/>
                <a:gd name="connsiteY11" fmla="*/ 414321 h 567531"/>
                <a:gd name="connsiteX12" fmla="*/ 16280 w 2980403"/>
                <a:gd name="connsiteY12" fmla="*/ 287797 h 567531"/>
                <a:gd name="connsiteX13" fmla="*/ 0 w 2980403"/>
                <a:gd name="connsiteY13" fmla="*/ 207161 h 567531"/>
                <a:gd name="connsiteX14" fmla="*/ 16280 w 2980403"/>
                <a:gd name="connsiteY14" fmla="*/ 126525 h 567531"/>
                <a:gd name="connsiteX15" fmla="*/ 207161 w 2980403"/>
                <a:gd name="connsiteY15" fmla="*/ 0 h 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0403" h="567531">
                  <a:moveTo>
                    <a:pt x="0" y="207160"/>
                  </a:moveTo>
                  <a:lnTo>
                    <a:pt x="0" y="207161"/>
                  </a:lnTo>
                  <a:lnTo>
                    <a:pt x="0" y="207161"/>
                  </a:lnTo>
                  <a:close/>
                  <a:moveTo>
                    <a:pt x="207161" y="0"/>
                  </a:moveTo>
                  <a:lnTo>
                    <a:pt x="2773242" y="0"/>
                  </a:lnTo>
                  <a:cubicBezTo>
                    <a:pt x="2887654" y="0"/>
                    <a:pt x="2980403" y="92749"/>
                    <a:pt x="2980403" y="207161"/>
                  </a:cubicBezTo>
                  <a:lnTo>
                    <a:pt x="2980402" y="207161"/>
                  </a:lnTo>
                  <a:cubicBezTo>
                    <a:pt x="2980402" y="321573"/>
                    <a:pt x="2887653" y="414322"/>
                    <a:pt x="2773241" y="414322"/>
                  </a:cubicBezTo>
                  <a:lnTo>
                    <a:pt x="1673312" y="414322"/>
                  </a:lnTo>
                  <a:lnTo>
                    <a:pt x="1490202" y="567531"/>
                  </a:lnTo>
                  <a:lnTo>
                    <a:pt x="1307091" y="414322"/>
                  </a:lnTo>
                  <a:lnTo>
                    <a:pt x="207161" y="414321"/>
                  </a:lnTo>
                  <a:cubicBezTo>
                    <a:pt x="121352" y="414321"/>
                    <a:pt x="47728" y="362150"/>
                    <a:pt x="16280" y="287797"/>
                  </a:cubicBezTo>
                  <a:lnTo>
                    <a:pt x="0" y="207161"/>
                  </a:lnTo>
                  <a:lnTo>
                    <a:pt x="16280" y="126525"/>
                  </a:lnTo>
                  <a:cubicBezTo>
                    <a:pt x="47728" y="52171"/>
                    <a:pt x="121352" y="0"/>
                    <a:pt x="20716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252000" tIns="45720" rIns="91440" bIns="180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GT" sz="12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Meta Estratégica de Desarrollo</a:t>
              </a:r>
            </a:p>
          </p:txBody>
        </p:sp>
        <p:sp>
          <p:nvSpPr>
            <p:cNvPr id="116" name="Oval 135"/>
            <p:cNvSpPr/>
            <p:nvPr/>
          </p:nvSpPr>
          <p:spPr>
            <a:xfrm>
              <a:off x="142844" y="3248365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Oval 135"/>
            <p:cNvSpPr/>
            <p:nvPr/>
          </p:nvSpPr>
          <p:spPr>
            <a:xfrm>
              <a:off x="164713" y="785794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Oval 135"/>
            <p:cNvSpPr/>
            <p:nvPr/>
          </p:nvSpPr>
          <p:spPr>
            <a:xfrm>
              <a:off x="164713" y="1022346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Oval 135"/>
            <p:cNvSpPr/>
            <p:nvPr/>
          </p:nvSpPr>
          <p:spPr>
            <a:xfrm>
              <a:off x="142844" y="2305995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TextBox 81"/>
            <p:cNvSpPr txBox="1"/>
            <p:nvPr/>
          </p:nvSpPr>
          <p:spPr>
            <a:xfrm>
              <a:off x="285720" y="3182421"/>
              <a:ext cx="2304957" cy="1315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150" b="1" dirty="0"/>
                <a:t>Para 2030, velar porque todas las niñas y todos los niños tengan una enseñanza primaria y secundaria completa, gratuita, equitativa y de calidad que produzca resultados de aprendizaje pertinentes y efectivos. </a:t>
              </a:r>
              <a:endParaRPr lang="en-US" sz="11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sp>
        <p:nvSpPr>
          <p:cNvPr id="66" name="65 CuadroTexto"/>
          <p:cNvSpPr txBox="1"/>
          <p:nvPr/>
        </p:nvSpPr>
        <p:spPr>
          <a:xfrm>
            <a:off x="8643966" y="7141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17</a:t>
            </a:r>
            <a:endParaRPr lang="es-GT" sz="1200" dirty="0"/>
          </a:p>
        </p:txBody>
      </p:sp>
    </p:spTree>
    <p:extLst>
      <p:ext uri="{BB962C8B-B14F-4D97-AF65-F5344CB8AC3E}">
        <p14:creationId xmlns:p14="http://schemas.microsoft.com/office/powerpoint/2010/main" val="190340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239987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64 Grupo"/>
          <p:cNvGrpSpPr/>
          <p:nvPr/>
        </p:nvGrpSpPr>
        <p:grpSpPr>
          <a:xfrm>
            <a:off x="4913738" y="5143512"/>
            <a:ext cx="2786081" cy="1339816"/>
            <a:chOff x="4857752" y="4929198"/>
            <a:chExt cx="2786081" cy="1339816"/>
          </a:xfrm>
        </p:grpSpPr>
        <p:sp>
          <p:nvSpPr>
            <p:cNvPr id="119" name="TextBox 200">
              <a:extLst>
                <a:ext uri="{FF2B5EF4-FFF2-40B4-BE49-F238E27FC236}">
                  <a16:creationId xmlns:a16="http://schemas.microsoft.com/office/drawing/2014/main" id="{1E0F72BB-82FC-462B-B324-7356B4FE613C}"/>
                </a:ext>
              </a:extLst>
            </p:cNvPr>
            <p:cNvSpPr txBox="1"/>
            <p:nvPr/>
          </p:nvSpPr>
          <p:spPr>
            <a:xfrm>
              <a:off x="5286382" y="5068685"/>
              <a:ext cx="2286016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PRESUPUESTO ESTIMADO 2019</a:t>
              </a:r>
            </a:p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(En Millones de Quetzales)</a:t>
              </a:r>
            </a:p>
          </p:txBody>
        </p:sp>
        <p:sp>
          <p:nvSpPr>
            <p:cNvPr id="120" name="TextBox 201">
              <a:extLst>
                <a:ext uri="{FF2B5EF4-FFF2-40B4-BE49-F238E27FC236}">
                  <a16:creationId xmlns:a16="http://schemas.microsoft.com/office/drawing/2014/main" id="{E568BBC2-CB29-4BC7-9E54-92644BCCE1BD}"/>
                </a:ext>
              </a:extLst>
            </p:cNvPr>
            <p:cNvSpPr txBox="1"/>
            <p:nvPr/>
          </p:nvSpPr>
          <p:spPr>
            <a:xfrm>
              <a:off x="4857752" y="5715016"/>
              <a:ext cx="27860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3600" dirty="0">
                  <a:solidFill>
                    <a:schemeClr val="accent2"/>
                  </a:solidFill>
                </a:rPr>
                <a:t>Q 188.3</a:t>
              </a:r>
            </a:p>
          </p:txBody>
        </p:sp>
        <p:grpSp>
          <p:nvGrpSpPr>
            <p:cNvPr id="10" name="Group 258">
              <a:extLst>
                <a:ext uri="{FF2B5EF4-FFF2-40B4-BE49-F238E27FC236}">
                  <a16:creationId xmlns:a16="http://schemas.microsoft.com/office/drawing/2014/main" id="{8DB55838-BAFC-4046-A6FC-5FD18BDBE840}"/>
                </a:ext>
              </a:extLst>
            </p:cNvPr>
            <p:cNvGrpSpPr/>
            <p:nvPr/>
          </p:nvGrpSpPr>
          <p:grpSpPr>
            <a:xfrm>
              <a:off x="5000628" y="4929198"/>
              <a:ext cx="500066" cy="501449"/>
              <a:chOff x="4469582" y="499171"/>
              <a:chExt cx="447114" cy="531730"/>
            </a:xfrm>
          </p:grpSpPr>
          <p:sp>
            <p:nvSpPr>
              <p:cNvPr id="129" name="Oval 259">
                <a:extLst>
                  <a:ext uri="{FF2B5EF4-FFF2-40B4-BE49-F238E27FC236}">
                    <a16:creationId xmlns:a16="http://schemas.microsoft.com/office/drawing/2014/main" id="{6723D699-B3B4-4E90-9C0D-90B572D3A867}"/>
                  </a:ext>
                </a:extLst>
              </p:cNvPr>
              <p:cNvSpPr/>
              <p:nvPr/>
            </p:nvSpPr>
            <p:spPr>
              <a:xfrm>
                <a:off x="4469582" y="499171"/>
                <a:ext cx="447114" cy="5317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11" name="Group 260">
                <a:extLst>
                  <a:ext uri="{FF2B5EF4-FFF2-40B4-BE49-F238E27FC236}">
                    <a16:creationId xmlns:a16="http://schemas.microsoft.com/office/drawing/2014/main" id="{202887E8-17FE-49D6-8910-CE23DBED6658}"/>
                  </a:ext>
                </a:extLst>
              </p:cNvPr>
              <p:cNvGrpSpPr/>
              <p:nvPr/>
            </p:nvGrpSpPr>
            <p:grpSpPr>
              <a:xfrm>
                <a:off x="4619666" y="648185"/>
                <a:ext cx="224070" cy="226840"/>
                <a:chOff x="1000126" y="663575"/>
                <a:chExt cx="5140325" cy="5203826"/>
              </a:xfrm>
              <a:solidFill>
                <a:schemeClr val="bg1"/>
              </a:solidFill>
            </p:grpSpPr>
            <p:sp>
              <p:nvSpPr>
                <p:cNvPr id="131" name="Freeform 22">
                  <a:extLst>
                    <a:ext uri="{FF2B5EF4-FFF2-40B4-BE49-F238E27FC236}">
                      <a16:creationId xmlns:a16="http://schemas.microsoft.com/office/drawing/2014/main" id="{F57FF244-02D6-4325-AD18-4016493D80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2" name="Freeform 23">
                  <a:extLst>
                    <a:ext uri="{FF2B5EF4-FFF2-40B4-BE49-F238E27FC236}">
                      <a16:creationId xmlns:a16="http://schemas.microsoft.com/office/drawing/2014/main" id="{D2ECBE46-DB9A-46BF-81B6-2E4D8DF2A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3" name="Freeform 24">
                  <a:extLst>
                    <a:ext uri="{FF2B5EF4-FFF2-40B4-BE49-F238E27FC236}">
                      <a16:creationId xmlns:a16="http://schemas.microsoft.com/office/drawing/2014/main" id="{74D50B51-B242-4308-8DDB-8134A9B06D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4" name="Freeform 25">
                  <a:extLst>
                    <a:ext uri="{FF2B5EF4-FFF2-40B4-BE49-F238E27FC236}">
                      <a16:creationId xmlns:a16="http://schemas.microsoft.com/office/drawing/2014/main" id="{521427B9-6041-44A4-A58C-FF182E60F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63" y="4329113"/>
                  <a:ext cx="1181100" cy="1538288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5" name="Freeform 26">
                  <a:extLst>
                    <a:ext uri="{FF2B5EF4-FFF2-40B4-BE49-F238E27FC236}">
                      <a16:creationId xmlns:a16="http://schemas.microsoft.com/office/drawing/2014/main" id="{6C20082D-60DB-4749-8ACC-AF22854A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3502025"/>
                  <a:ext cx="1181100" cy="2365375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43" name="Freeform 27">
                  <a:extLst>
                    <a:ext uri="{FF2B5EF4-FFF2-40B4-BE49-F238E27FC236}">
                      <a16:creationId xmlns:a16="http://schemas.microsoft.com/office/drawing/2014/main" id="{3C08403B-F934-48E3-A73E-11F036F03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8" y="2555875"/>
                  <a:ext cx="1184275" cy="331152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44" name="Freeform 28">
                  <a:extLst>
                    <a:ext uri="{FF2B5EF4-FFF2-40B4-BE49-F238E27FC236}">
                      <a16:creationId xmlns:a16="http://schemas.microsoft.com/office/drawing/2014/main" id="{F113A592-D7C5-4958-A3A3-45AE83AA5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</p:grpSp>
      <p:grpSp>
        <p:nvGrpSpPr>
          <p:cNvPr id="12" name="4 Grupo"/>
          <p:cNvGrpSpPr/>
          <p:nvPr/>
        </p:nvGrpSpPr>
        <p:grpSpPr>
          <a:xfrm>
            <a:off x="7786715" y="1214422"/>
            <a:ext cx="1285879" cy="785818"/>
            <a:chOff x="10054953" y="5059430"/>
            <a:chExt cx="1754477" cy="785818"/>
          </a:xfrm>
        </p:grpSpPr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id="{DB3D41A9-A874-4198-92E2-BF9FFA2BEB4C}"/>
                </a:ext>
              </a:extLst>
            </p:cNvPr>
            <p:cNvGrpSpPr/>
            <p:nvPr/>
          </p:nvGrpSpPr>
          <p:grpSpPr>
            <a:xfrm>
              <a:off x="10054953" y="5059430"/>
              <a:ext cx="389886" cy="531730"/>
              <a:chOff x="1158039" y="1958934"/>
              <a:chExt cx="389886" cy="531730"/>
            </a:xfrm>
          </p:grpSpPr>
          <p:sp>
            <p:nvSpPr>
              <p:cNvPr id="154" name="Oval 193">
                <a:extLst>
                  <a:ext uri="{FF2B5EF4-FFF2-40B4-BE49-F238E27FC236}">
                    <a16:creationId xmlns:a16="http://schemas.microsoft.com/office/drawing/2014/main" id="{6AB737CD-69F1-4F41-A636-435FC3EB25C0}"/>
                  </a:ext>
                </a:extLst>
              </p:cNvPr>
              <p:cNvSpPr/>
              <p:nvPr/>
            </p:nvSpPr>
            <p:spPr>
              <a:xfrm>
                <a:off x="1158039" y="1958934"/>
                <a:ext cx="389886" cy="53173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14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8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9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  <p:sp>
          <p:nvSpPr>
            <p:cNvPr id="161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10372614" y="5352805"/>
              <a:ext cx="143681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MX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338 Municipios </a:t>
              </a:r>
              <a:endParaRPr lang="es-GT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7715272" y="714356"/>
            <a:ext cx="28671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66 Grupo"/>
          <p:cNvGrpSpPr/>
          <p:nvPr/>
        </p:nvGrpSpPr>
        <p:grpSpPr>
          <a:xfrm>
            <a:off x="2596733" y="1041689"/>
            <a:ext cx="5072098" cy="3714776"/>
            <a:chOff x="2571736" y="1357298"/>
            <a:chExt cx="5072098" cy="3350582"/>
          </a:xfrm>
        </p:grpSpPr>
        <p:sp>
          <p:nvSpPr>
            <p:cNvPr id="166" name="Title 1">
              <a:extLst>
                <a:ext uri="{FF2B5EF4-FFF2-40B4-BE49-F238E27FC236}">
                  <a16:creationId xmlns:a16="http://schemas.microsoft.com/office/drawing/2014/main" id="{555DC0C3-BCDA-48C0-A49A-2FF6F4CBFF48}"/>
                </a:ext>
              </a:extLst>
            </p:cNvPr>
            <p:cNvSpPr txBox="1">
              <a:spLocks/>
            </p:cNvSpPr>
            <p:nvPr/>
          </p:nvSpPr>
          <p:spPr>
            <a:xfrm>
              <a:off x="2714612" y="1564608"/>
              <a:ext cx="4786346" cy="3143272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MX" sz="16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ACCIONES</a:t>
              </a:r>
            </a:p>
            <a:p>
              <a:pPr algn="ctr"/>
              <a:endParaRPr lang="es-GT" sz="1800" dirty="0"/>
            </a:p>
            <a:p>
              <a:pPr marL="342900" indent="-342900" algn="just">
                <a:buFont typeface="+mj-lt"/>
                <a:buAutoNum type="arabicPeriod"/>
              </a:pPr>
              <a:r>
                <a:rPr lang="es-GT" sz="18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3,042 Establecimientos del nivel primario dotados de recursos tecnológicos.</a:t>
              </a:r>
            </a:p>
            <a:p>
              <a:pPr marL="342900" indent="-342900" algn="just">
                <a:buFont typeface="+mj-lt"/>
                <a:buAutoNum type="arabicPeriod"/>
              </a:pPr>
              <a:endParaRPr lang="es-GT" sz="18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es-GT" sz="18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100 Establecimientos del ciclo Básico dotados de recursos tecnológicos.</a:t>
              </a:r>
            </a:p>
            <a:p>
              <a:pPr marL="342900" indent="-342900" algn="just">
                <a:buFont typeface="+mj-lt"/>
                <a:buAutoNum type="arabicPeriod"/>
              </a:pPr>
              <a:endParaRPr lang="es-GT" sz="18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es-GT" sz="18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100 Establecimientos del ciclo Diversificado dotados de recursos tecnológicos.</a:t>
              </a:r>
            </a:p>
            <a:p>
              <a:pPr algn="just"/>
              <a:endParaRPr lang="es-GT" sz="15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 algn="ctr"/>
              <a:endParaRPr lang="en-US" sz="14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2571736" y="1357298"/>
              <a:ext cx="5072098" cy="32861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sz="2000" dirty="0"/>
            </a:p>
          </p:txBody>
        </p:sp>
      </p:grpSp>
      <p:sp>
        <p:nvSpPr>
          <p:cNvPr id="13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1142976" y="48816"/>
            <a:ext cx="7358114" cy="9512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Tecnología en el Aula</a:t>
            </a:r>
            <a:endParaRPr lang="en-US" sz="2800" dirty="0"/>
          </a:p>
        </p:txBody>
      </p:sp>
      <p:grpSp>
        <p:nvGrpSpPr>
          <p:cNvPr id="15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7816437" y="3500438"/>
            <a:ext cx="398901" cy="531729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grpSp>
          <p:nvGrpSpPr>
            <p:cNvPr id="17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6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7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8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</p:grpSp>
      </p:grpSp>
      <p:grpSp>
        <p:nvGrpSpPr>
          <p:cNvPr id="63" name="62 Grupo"/>
          <p:cNvGrpSpPr/>
          <p:nvPr/>
        </p:nvGrpSpPr>
        <p:grpSpPr>
          <a:xfrm>
            <a:off x="142844" y="5000636"/>
            <a:ext cx="4857784" cy="1714512"/>
            <a:chOff x="250396" y="4581133"/>
            <a:chExt cx="4429644" cy="2088235"/>
          </a:xfrm>
        </p:grpSpPr>
        <p:sp>
          <p:nvSpPr>
            <p:cNvPr id="9" name="8 Redondear rectángulo de esquina diagonal"/>
            <p:cNvSpPr/>
            <p:nvPr/>
          </p:nvSpPr>
          <p:spPr>
            <a:xfrm>
              <a:off x="250396" y="4581133"/>
              <a:ext cx="4375625" cy="2088235"/>
            </a:xfrm>
            <a:prstGeom prst="round2Diag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GT" sz="2399" dirty="0"/>
            </a:p>
          </p:txBody>
        </p:sp>
        <p:sp>
          <p:nvSpPr>
            <p:cNvPr id="114" name="Freeform 81">
              <a:extLst>
                <a:ext uri="{FF2B5EF4-FFF2-40B4-BE49-F238E27FC236}">
                  <a16:creationId xmlns:a16="http://schemas.microsoft.com/office/drawing/2014/main" id="{CB88804D-45FD-4A18-962D-029355F03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5793" y="5053805"/>
              <a:ext cx="118654" cy="158164"/>
            </a:xfrm>
            <a:custGeom>
              <a:avLst/>
              <a:gdLst>
                <a:gd name="T0" fmla="*/ 65 w 84"/>
                <a:gd name="T1" fmla="*/ 0 h 84"/>
                <a:gd name="T2" fmla="*/ 56 w 84"/>
                <a:gd name="T3" fmla="*/ 10 h 84"/>
                <a:gd name="T4" fmla="*/ 46 w 84"/>
                <a:gd name="T5" fmla="*/ 8 h 84"/>
                <a:gd name="T6" fmla="*/ 16 w 84"/>
                <a:gd name="T7" fmla="*/ 38 h 84"/>
                <a:gd name="T8" fmla="*/ 18 w 84"/>
                <a:gd name="T9" fmla="*/ 48 h 84"/>
                <a:gd name="T10" fmla="*/ 1 w 84"/>
                <a:gd name="T11" fmla="*/ 65 h 84"/>
                <a:gd name="T12" fmla="*/ 0 w 84"/>
                <a:gd name="T13" fmla="*/ 66 h 84"/>
                <a:gd name="T14" fmla="*/ 0 w 84"/>
                <a:gd name="T15" fmla="*/ 82 h 84"/>
                <a:gd name="T16" fmla="*/ 2 w 84"/>
                <a:gd name="T17" fmla="*/ 84 h 84"/>
                <a:gd name="T18" fmla="*/ 18 w 84"/>
                <a:gd name="T19" fmla="*/ 84 h 84"/>
                <a:gd name="T20" fmla="*/ 19 w 84"/>
                <a:gd name="T21" fmla="*/ 83 h 84"/>
                <a:gd name="T22" fmla="*/ 36 w 84"/>
                <a:gd name="T23" fmla="*/ 66 h 84"/>
                <a:gd name="T24" fmla="*/ 46 w 84"/>
                <a:gd name="T25" fmla="*/ 68 h 84"/>
                <a:gd name="T26" fmla="*/ 76 w 84"/>
                <a:gd name="T27" fmla="*/ 38 h 84"/>
                <a:gd name="T28" fmla="*/ 74 w 84"/>
                <a:gd name="T29" fmla="*/ 28 h 84"/>
                <a:gd name="T30" fmla="*/ 84 w 84"/>
                <a:gd name="T31" fmla="*/ 19 h 84"/>
                <a:gd name="T32" fmla="*/ 65 w 84"/>
                <a:gd name="T33" fmla="*/ 0 h 84"/>
                <a:gd name="T34" fmla="*/ 14 w 84"/>
                <a:gd name="T35" fmla="*/ 72 h 84"/>
                <a:gd name="T36" fmla="*/ 12 w 84"/>
                <a:gd name="T37" fmla="*/ 70 h 84"/>
                <a:gd name="T38" fmla="*/ 14 w 84"/>
                <a:gd name="T39" fmla="*/ 68 h 84"/>
                <a:gd name="T40" fmla="*/ 16 w 84"/>
                <a:gd name="T41" fmla="*/ 70 h 84"/>
                <a:gd name="T42" fmla="*/ 14 w 84"/>
                <a:gd name="T43" fmla="*/ 72 h 84"/>
                <a:gd name="T44" fmla="*/ 20 w 84"/>
                <a:gd name="T45" fmla="*/ 66 h 84"/>
                <a:gd name="T46" fmla="*/ 18 w 84"/>
                <a:gd name="T47" fmla="*/ 64 h 84"/>
                <a:gd name="T48" fmla="*/ 20 w 84"/>
                <a:gd name="T49" fmla="*/ 62 h 84"/>
                <a:gd name="T50" fmla="*/ 22 w 84"/>
                <a:gd name="T51" fmla="*/ 64 h 84"/>
                <a:gd name="T52" fmla="*/ 20 w 84"/>
                <a:gd name="T53" fmla="*/ 66 h 84"/>
                <a:gd name="T54" fmla="*/ 46 w 84"/>
                <a:gd name="T55" fmla="*/ 64 h 84"/>
                <a:gd name="T56" fmla="*/ 20 w 84"/>
                <a:gd name="T57" fmla="*/ 38 h 84"/>
                <a:gd name="T58" fmla="*/ 46 w 84"/>
                <a:gd name="T59" fmla="*/ 12 h 84"/>
                <a:gd name="T60" fmla="*/ 72 w 84"/>
                <a:gd name="T61" fmla="*/ 38 h 84"/>
                <a:gd name="T62" fmla="*/ 46 w 84"/>
                <a:gd name="T63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84">
                  <a:moveTo>
                    <a:pt x="65" y="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53" y="9"/>
                    <a:pt x="49" y="8"/>
                    <a:pt x="46" y="8"/>
                  </a:cubicBezTo>
                  <a:cubicBezTo>
                    <a:pt x="29" y="8"/>
                    <a:pt x="16" y="21"/>
                    <a:pt x="16" y="38"/>
                  </a:cubicBezTo>
                  <a:cubicBezTo>
                    <a:pt x="16" y="41"/>
                    <a:pt x="17" y="45"/>
                    <a:pt x="18" y="48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65"/>
                    <a:pt x="0" y="65"/>
                    <a:pt x="0" y="66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9" y="84"/>
                    <a:pt x="19" y="84"/>
                    <a:pt x="19" y="83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9" y="67"/>
                    <a:pt x="43" y="68"/>
                    <a:pt x="46" y="68"/>
                  </a:cubicBezTo>
                  <a:cubicBezTo>
                    <a:pt x="63" y="68"/>
                    <a:pt x="76" y="55"/>
                    <a:pt x="76" y="38"/>
                  </a:cubicBezTo>
                  <a:cubicBezTo>
                    <a:pt x="76" y="35"/>
                    <a:pt x="75" y="31"/>
                    <a:pt x="74" y="28"/>
                  </a:cubicBezTo>
                  <a:cubicBezTo>
                    <a:pt x="84" y="19"/>
                    <a:pt x="84" y="19"/>
                    <a:pt x="84" y="19"/>
                  </a:cubicBezTo>
                  <a:lnTo>
                    <a:pt x="65" y="0"/>
                  </a:lnTo>
                  <a:close/>
                  <a:moveTo>
                    <a:pt x="14" y="72"/>
                  </a:moveTo>
                  <a:cubicBezTo>
                    <a:pt x="13" y="72"/>
                    <a:pt x="12" y="71"/>
                    <a:pt x="12" y="70"/>
                  </a:cubicBezTo>
                  <a:cubicBezTo>
                    <a:pt x="12" y="69"/>
                    <a:pt x="13" y="68"/>
                    <a:pt x="14" y="68"/>
                  </a:cubicBezTo>
                  <a:cubicBezTo>
                    <a:pt x="15" y="68"/>
                    <a:pt x="16" y="69"/>
                    <a:pt x="16" y="70"/>
                  </a:cubicBezTo>
                  <a:cubicBezTo>
                    <a:pt x="16" y="71"/>
                    <a:pt x="15" y="72"/>
                    <a:pt x="14" y="72"/>
                  </a:cubicBezTo>
                  <a:close/>
                  <a:moveTo>
                    <a:pt x="20" y="66"/>
                  </a:moveTo>
                  <a:cubicBezTo>
                    <a:pt x="19" y="66"/>
                    <a:pt x="18" y="65"/>
                    <a:pt x="18" y="64"/>
                  </a:cubicBezTo>
                  <a:cubicBezTo>
                    <a:pt x="18" y="63"/>
                    <a:pt x="19" y="62"/>
                    <a:pt x="20" y="62"/>
                  </a:cubicBezTo>
                  <a:cubicBezTo>
                    <a:pt x="21" y="62"/>
                    <a:pt x="22" y="63"/>
                    <a:pt x="22" y="64"/>
                  </a:cubicBezTo>
                  <a:cubicBezTo>
                    <a:pt x="22" y="65"/>
                    <a:pt x="21" y="66"/>
                    <a:pt x="20" y="66"/>
                  </a:cubicBezTo>
                  <a:close/>
                  <a:moveTo>
                    <a:pt x="46" y="64"/>
                  </a:moveTo>
                  <a:cubicBezTo>
                    <a:pt x="32" y="64"/>
                    <a:pt x="20" y="52"/>
                    <a:pt x="20" y="38"/>
                  </a:cubicBezTo>
                  <a:cubicBezTo>
                    <a:pt x="20" y="24"/>
                    <a:pt x="32" y="12"/>
                    <a:pt x="46" y="12"/>
                  </a:cubicBezTo>
                  <a:cubicBezTo>
                    <a:pt x="60" y="12"/>
                    <a:pt x="72" y="24"/>
                    <a:pt x="72" y="38"/>
                  </a:cubicBezTo>
                  <a:cubicBezTo>
                    <a:pt x="72" y="52"/>
                    <a:pt x="60" y="64"/>
                    <a:pt x="46" y="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grpSp>
          <p:nvGrpSpPr>
            <p:cNvPr id="18" name="3 Grupo"/>
            <p:cNvGrpSpPr/>
            <p:nvPr/>
          </p:nvGrpSpPr>
          <p:grpSpPr>
            <a:xfrm>
              <a:off x="269066" y="4812982"/>
              <a:ext cx="4410974" cy="1839188"/>
              <a:chOff x="358662" y="4812986"/>
              <a:chExt cx="3493813" cy="1839189"/>
            </a:xfrm>
          </p:grpSpPr>
          <p:sp>
            <p:nvSpPr>
              <p:cNvPr id="92" name="TextBox 289">
                <a:extLst>
                  <a:ext uri="{FF2B5EF4-FFF2-40B4-BE49-F238E27FC236}">
                    <a16:creationId xmlns:a16="http://schemas.microsoft.com/office/drawing/2014/main" id="{A5B21903-AAD7-43A8-90BF-40FE5DF4CBE2}"/>
                  </a:ext>
                </a:extLst>
              </p:cNvPr>
              <p:cNvSpPr txBox="1"/>
              <p:nvPr/>
            </p:nvSpPr>
            <p:spPr>
              <a:xfrm>
                <a:off x="808247" y="4842164"/>
                <a:ext cx="2156345" cy="2811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GT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¿A quién se entrega?</a:t>
                </a:r>
              </a:p>
            </p:txBody>
          </p:sp>
          <p:sp>
            <p:nvSpPr>
              <p:cNvPr id="93" name="92 Rectángulo"/>
              <p:cNvSpPr/>
              <p:nvPr/>
            </p:nvSpPr>
            <p:spPr>
              <a:xfrm>
                <a:off x="395471" y="5190202"/>
                <a:ext cx="3457004" cy="1461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GT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Población Objetivo: </a:t>
                </a:r>
                <a:r>
                  <a:rPr lang="es-GT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2,516,278</a:t>
                </a:r>
                <a:r>
                  <a:rPr lang="es-GT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Estudiantes atendidos en el sistema escolar del sector oficial</a:t>
                </a:r>
              </a:p>
              <a:p>
                <a:endParaRPr lang="es-G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GT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Población Beneficiada: </a:t>
                </a:r>
                <a:r>
                  <a:rPr lang="es-GT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401,250 </a:t>
                </a:r>
                <a:r>
                  <a:rPr lang="es-GT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Estudiantes de 7 a 18 años atendidos en el sector oficial del nivel primario, ciclo básico y diversificado</a:t>
                </a:r>
              </a:p>
            </p:txBody>
          </p:sp>
          <p:pic>
            <p:nvPicPr>
              <p:cNvPr id="94" name="93 Imagen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662" y="4812986"/>
                <a:ext cx="364490" cy="364490"/>
              </a:xfrm>
              <a:prstGeom prst="rect">
                <a:avLst/>
              </a:prstGeom>
            </p:spPr>
          </p:pic>
        </p:grpSp>
      </p:grpSp>
      <p:grpSp>
        <p:nvGrpSpPr>
          <p:cNvPr id="62" name="61 Grupo"/>
          <p:cNvGrpSpPr/>
          <p:nvPr/>
        </p:nvGrpSpPr>
        <p:grpSpPr>
          <a:xfrm>
            <a:off x="88336" y="914469"/>
            <a:ext cx="2403009" cy="4033391"/>
            <a:chOff x="88336" y="428604"/>
            <a:chExt cx="2403009" cy="403339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430F1F-B2B8-4057-8B9A-C4C05754F266}"/>
                </a:ext>
              </a:extLst>
            </p:cNvPr>
            <p:cNvSpPr/>
            <p:nvPr/>
          </p:nvSpPr>
          <p:spPr>
            <a:xfrm>
              <a:off x="88336" y="441120"/>
              <a:ext cx="2322864" cy="4020875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grpSp>
          <p:nvGrpSpPr>
            <p:cNvPr id="3" name="Group 14">
              <a:extLst>
                <a:ext uri="{FF2B5EF4-FFF2-40B4-BE49-F238E27FC236}">
                  <a16:creationId xmlns:a16="http://schemas.microsoft.com/office/drawing/2014/main" id="{5599ED10-924A-4ED5-804F-B04CD85D6640}"/>
                </a:ext>
              </a:extLst>
            </p:cNvPr>
            <p:cNvGrpSpPr/>
            <p:nvPr/>
          </p:nvGrpSpPr>
          <p:grpSpPr>
            <a:xfrm>
              <a:off x="208584" y="428604"/>
              <a:ext cx="2282761" cy="3604797"/>
              <a:chOff x="418793" y="1057178"/>
              <a:chExt cx="2517679" cy="3416230"/>
            </a:xfrm>
          </p:grpSpPr>
          <p:grpSp>
            <p:nvGrpSpPr>
              <p:cNvPr id="4" name="Group 11">
                <a:extLst>
                  <a:ext uri="{FF2B5EF4-FFF2-40B4-BE49-F238E27FC236}">
                    <a16:creationId xmlns:a16="http://schemas.microsoft.com/office/drawing/2014/main" id="{E12B17D2-FAF7-48D2-97AA-420AF6DA83DE}"/>
                  </a:ext>
                </a:extLst>
              </p:cNvPr>
              <p:cNvGrpSpPr/>
              <p:nvPr/>
            </p:nvGrpSpPr>
            <p:grpSpPr>
              <a:xfrm>
                <a:off x="418793" y="1057178"/>
                <a:ext cx="2517679" cy="1354022"/>
                <a:chOff x="418793" y="760516"/>
                <a:chExt cx="2517679" cy="1354022"/>
              </a:xfrm>
            </p:grpSpPr>
            <p:grpSp>
              <p:nvGrpSpPr>
                <p:cNvPr id="5" name="Group 2">
                  <a:extLst>
                    <a:ext uri="{FF2B5EF4-FFF2-40B4-BE49-F238E27FC236}">
                      <a16:creationId xmlns:a16="http://schemas.microsoft.com/office/drawing/2014/main" id="{EA8C8970-70D4-4C80-9166-F37DCA1AAFFD}"/>
                    </a:ext>
                  </a:extLst>
                </p:cNvPr>
                <p:cNvGrpSpPr/>
                <p:nvPr/>
              </p:nvGrpSpPr>
              <p:grpSpPr>
                <a:xfrm>
                  <a:off x="473102" y="1240599"/>
                  <a:ext cx="2463370" cy="873939"/>
                  <a:chOff x="375788" y="1784040"/>
                  <a:chExt cx="2463370" cy="873939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06553" y="1784040"/>
                    <a:ext cx="2380922" cy="3285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Bienestar para la Gente (Ciencia y Tecnología)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75788" y="2176713"/>
                    <a:ext cx="2463370" cy="4812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s-GT" sz="1100" b="1" dirty="0">
                        <a:solidFill>
                          <a:srgbClr val="231F2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Garantizar a la población entre 0 y 18 años el acceso a todos los niveles del sistema educativo</a:t>
                    </a:r>
                    <a:endParaRPr lang="es-GT" sz="1100" b="1" dirty="0"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endParaRPr>
                  </a:p>
                </p:txBody>
              </p:sp>
            </p:grp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2B0D82B-B36E-49C0-AB3B-425AADE30200}"/>
                    </a:ext>
                  </a:extLst>
                </p:cNvPr>
                <p:cNvSpPr/>
                <p:nvPr/>
              </p:nvSpPr>
              <p:spPr>
                <a:xfrm>
                  <a:off x="418793" y="760516"/>
                  <a:ext cx="2268774" cy="52715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Prioridad Estratégica K’ATUN 2032</a:t>
                  </a:r>
                </a:p>
              </p:txBody>
            </p:sp>
          </p:grpSp>
          <p:grpSp>
            <p:nvGrpSpPr>
              <p:cNvPr id="6" name="Group 7">
                <a:extLst>
                  <a:ext uri="{FF2B5EF4-FFF2-40B4-BE49-F238E27FC236}">
                    <a16:creationId xmlns:a16="http://schemas.microsoft.com/office/drawing/2014/main" id="{A1DE0737-5622-4237-8D5E-E6A7A9F58C23}"/>
                  </a:ext>
                </a:extLst>
              </p:cNvPr>
              <p:cNvGrpSpPr/>
              <p:nvPr/>
            </p:nvGrpSpPr>
            <p:grpSpPr>
              <a:xfrm>
                <a:off x="433136" y="2478900"/>
                <a:ext cx="2374558" cy="869797"/>
                <a:chOff x="433136" y="2259091"/>
                <a:chExt cx="2374558" cy="869797"/>
              </a:xfrm>
            </p:grpSpPr>
            <p:grpSp>
              <p:nvGrpSpPr>
                <p:cNvPr id="7" name="Group 13">
                  <a:extLst>
                    <a:ext uri="{FF2B5EF4-FFF2-40B4-BE49-F238E27FC236}">
                      <a16:creationId xmlns:a16="http://schemas.microsoft.com/office/drawing/2014/main" id="{1FD5AC02-6ADB-4989-B27F-540305DD8A5F}"/>
                    </a:ext>
                  </a:extLst>
                </p:cNvPr>
                <p:cNvGrpSpPr/>
                <p:nvPr/>
              </p:nvGrpSpPr>
              <p:grpSpPr>
                <a:xfrm>
                  <a:off x="433136" y="2259091"/>
                  <a:ext cx="2307740" cy="869797"/>
                  <a:chOff x="433136" y="2227919"/>
                  <a:chExt cx="2307740" cy="869797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03867" y="2747704"/>
                    <a:ext cx="2237009" cy="3500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Educación/Tecnología en el Aula</a:t>
                    </a:r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4C7173C3-8810-4030-B08B-66DEA5D71564}"/>
                      </a:ext>
                    </a:extLst>
                  </p:cNvPr>
                  <p:cNvSpPr/>
                  <p:nvPr/>
                </p:nvSpPr>
                <p:spPr>
                  <a:xfrm>
                    <a:off x="433136" y="2227919"/>
                    <a:ext cx="2210601" cy="541609"/>
                  </a:xfrm>
                  <a:custGeom>
                    <a:avLst/>
                    <a:gdLst>
                      <a:gd name="connsiteX0" fmla="*/ 0 w 2980403"/>
                      <a:gd name="connsiteY0" fmla="*/ 207160 h 567531"/>
                      <a:gd name="connsiteX1" fmla="*/ 0 w 2980403"/>
                      <a:gd name="connsiteY1" fmla="*/ 207161 h 567531"/>
                      <a:gd name="connsiteX2" fmla="*/ 0 w 2980403"/>
                      <a:gd name="connsiteY2" fmla="*/ 207161 h 567531"/>
                      <a:gd name="connsiteX3" fmla="*/ 207161 w 2980403"/>
                      <a:gd name="connsiteY3" fmla="*/ 0 h 567531"/>
                      <a:gd name="connsiteX4" fmla="*/ 2773242 w 2980403"/>
                      <a:gd name="connsiteY4" fmla="*/ 0 h 567531"/>
                      <a:gd name="connsiteX5" fmla="*/ 2980403 w 2980403"/>
                      <a:gd name="connsiteY5" fmla="*/ 207161 h 567531"/>
                      <a:gd name="connsiteX6" fmla="*/ 2980402 w 2980403"/>
                      <a:gd name="connsiteY6" fmla="*/ 207161 h 567531"/>
                      <a:gd name="connsiteX7" fmla="*/ 2773241 w 2980403"/>
                      <a:gd name="connsiteY7" fmla="*/ 414322 h 567531"/>
                      <a:gd name="connsiteX8" fmla="*/ 1673312 w 2980403"/>
                      <a:gd name="connsiteY8" fmla="*/ 414322 h 567531"/>
                      <a:gd name="connsiteX9" fmla="*/ 1490202 w 2980403"/>
                      <a:gd name="connsiteY9" fmla="*/ 567531 h 567531"/>
                      <a:gd name="connsiteX10" fmla="*/ 1307091 w 2980403"/>
                      <a:gd name="connsiteY10" fmla="*/ 414322 h 567531"/>
                      <a:gd name="connsiteX11" fmla="*/ 207161 w 2980403"/>
                      <a:gd name="connsiteY11" fmla="*/ 414321 h 567531"/>
                      <a:gd name="connsiteX12" fmla="*/ 16280 w 2980403"/>
                      <a:gd name="connsiteY12" fmla="*/ 287797 h 567531"/>
                      <a:gd name="connsiteX13" fmla="*/ 0 w 2980403"/>
                      <a:gd name="connsiteY13" fmla="*/ 207161 h 567531"/>
                      <a:gd name="connsiteX14" fmla="*/ 16280 w 2980403"/>
                      <a:gd name="connsiteY14" fmla="*/ 126525 h 567531"/>
                      <a:gd name="connsiteX15" fmla="*/ 207161 w 2980403"/>
                      <a:gd name="connsiteY15" fmla="*/ 0 h 567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80403" h="567531">
                        <a:moveTo>
                          <a:pt x="0" y="207160"/>
                        </a:moveTo>
                        <a:lnTo>
                          <a:pt x="0" y="207161"/>
                        </a:lnTo>
                        <a:lnTo>
                          <a:pt x="0" y="207161"/>
                        </a:lnTo>
                        <a:close/>
                        <a:moveTo>
                          <a:pt x="207161" y="0"/>
                        </a:moveTo>
                        <a:lnTo>
                          <a:pt x="2773242" y="0"/>
                        </a:lnTo>
                        <a:cubicBezTo>
                          <a:pt x="2887654" y="0"/>
                          <a:pt x="2980403" y="92749"/>
                          <a:pt x="2980403" y="207161"/>
                        </a:cubicBezTo>
                        <a:lnTo>
                          <a:pt x="2980402" y="207161"/>
                        </a:lnTo>
                        <a:cubicBezTo>
                          <a:pt x="2980402" y="321573"/>
                          <a:pt x="2887653" y="414322"/>
                          <a:pt x="2773241" y="414322"/>
                        </a:cubicBezTo>
                        <a:lnTo>
                          <a:pt x="1673312" y="414322"/>
                        </a:lnTo>
                        <a:lnTo>
                          <a:pt x="1490202" y="567531"/>
                        </a:lnTo>
                        <a:lnTo>
                          <a:pt x="1307091" y="414322"/>
                        </a:lnTo>
                        <a:lnTo>
                          <a:pt x="207161" y="414321"/>
                        </a:lnTo>
                        <a:cubicBezTo>
                          <a:pt x="121352" y="414321"/>
                          <a:pt x="47728" y="362150"/>
                          <a:pt x="16280" y="287797"/>
                        </a:cubicBezTo>
                        <a:lnTo>
                          <a:pt x="0" y="207161"/>
                        </a:lnTo>
                        <a:lnTo>
                          <a:pt x="16280" y="126525"/>
                        </a:lnTo>
                        <a:cubicBezTo>
                          <a:pt x="47728" y="52171"/>
                          <a:pt x="121352" y="0"/>
                          <a:pt x="207161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innerShdw blurRad="63500" dist="50800" dir="13500000">
                      <a:prstClr val="black">
                        <a:alpha val="20000"/>
                      </a:prstClr>
                    </a:innerShdw>
                  </a:effectLst>
                  <a:extLst/>
                </p:spPr>
                <p:txBody>
                  <a:bodyPr vert="horz" wrap="square" lIns="252000" tIns="45720" rIns="91440" bIns="180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Prioridad Presidencial</a:t>
                    </a:r>
                  </a:p>
                </p:txBody>
              </p:sp>
            </p:grpSp>
            <p:sp>
              <p:nvSpPr>
                <p:cNvPr id="72" name="Freeform 38">
                  <a:extLst>
                    <a:ext uri="{FF2B5EF4-FFF2-40B4-BE49-F238E27FC236}">
                      <a16:creationId xmlns:a16="http://schemas.microsoft.com/office/drawing/2014/main" id="{3287DE9D-358E-48DB-A91E-F31F502A66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1188" y="2543354"/>
                  <a:ext cx="176506" cy="169508"/>
                </a:xfrm>
                <a:custGeom>
                  <a:avLst/>
                  <a:gdLst>
                    <a:gd name="T0" fmla="*/ 96 w 96"/>
                    <a:gd name="T1" fmla="*/ 61 h 92"/>
                    <a:gd name="T2" fmla="*/ 96 w 96"/>
                    <a:gd name="T3" fmla="*/ 61 h 92"/>
                    <a:gd name="T4" fmla="*/ 80 w 96"/>
                    <a:gd name="T5" fmla="*/ 36 h 92"/>
                    <a:gd name="T6" fmla="*/ 76 w 96"/>
                    <a:gd name="T7" fmla="*/ 2 h 92"/>
                    <a:gd name="T8" fmla="*/ 22 w 96"/>
                    <a:gd name="T9" fmla="*/ 0 h 92"/>
                    <a:gd name="T10" fmla="*/ 20 w 96"/>
                    <a:gd name="T11" fmla="*/ 36 h 92"/>
                    <a:gd name="T12" fmla="*/ 14 w 96"/>
                    <a:gd name="T13" fmla="*/ 37 h 92"/>
                    <a:gd name="T14" fmla="*/ 0 w 96"/>
                    <a:gd name="T15" fmla="*/ 61 h 92"/>
                    <a:gd name="T16" fmla="*/ 0 w 96"/>
                    <a:gd name="T17" fmla="*/ 62 h 92"/>
                    <a:gd name="T18" fmla="*/ 0 w 96"/>
                    <a:gd name="T19" fmla="*/ 90 h 92"/>
                    <a:gd name="T20" fmla="*/ 94 w 96"/>
                    <a:gd name="T21" fmla="*/ 92 h 92"/>
                    <a:gd name="T22" fmla="*/ 96 w 96"/>
                    <a:gd name="T23" fmla="*/ 62 h 92"/>
                    <a:gd name="T24" fmla="*/ 42 w 96"/>
                    <a:gd name="T25" fmla="*/ 20 h 92"/>
                    <a:gd name="T26" fmla="*/ 64 w 96"/>
                    <a:gd name="T27" fmla="*/ 22 h 92"/>
                    <a:gd name="T28" fmla="*/ 42 w 96"/>
                    <a:gd name="T29" fmla="*/ 24 h 92"/>
                    <a:gd name="T30" fmla="*/ 42 w 96"/>
                    <a:gd name="T31" fmla="*/ 20 h 92"/>
                    <a:gd name="T32" fmla="*/ 38 w 96"/>
                    <a:gd name="T33" fmla="*/ 12 h 92"/>
                    <a:gd name="T34" fmla="*/ 38 w 96"/>
                    <a:gd name="T35" fmla="*/ 16 h 92"/>
                    <a:gd name="T36" fmla="*/ 32 w 96"/>
                    <a:gd name="T37" fmla="*/ 14 h 92"/>
                    <a:gd name="T38" fmla="*/ 34 w 96"/>
                    <a:gd name="T39" fmla="*/ 28 h 92"/>
                    <a:gd name="T40" fmla="*/ 64 w 96"/>
                    <a:gd name="T41" fmla="*/ 30 h 92"/>
                    <a:gd name="T42" fmla="*/ 34 w 96"/>
                    <a:gd name="T43" fmla="*/ 32 h 92"/>
                    <a:gd name="T44" fmla="*/ 34 w 96"/>
                    <a:gd name="T45" fmla="*/ 28 h 92"/>
                    <a:gd name="T46" fmla="*/ 62 w 96"/>
                    <a:gd name="T47" fmla="*/ 36 h 92"/>
                    <a:gd name="T48" fmla="*/ 62 w 96"/>
                    <a:gd name="T49" fmla="*/ 40 h 92"/>
                    <a:gd name="T50" fmla="*/ 32 w 96"/>
                    <a:gd name="T51" fmla="*/ 38 h 92"/>
                    <a:gd name="T52" fmla="*/ 34 w 96"/>
                    <a:gd name="T53" fmla="*/ 44 h 92"/>
                    <a:gd name="T54" fmla="*/ 64 w 96"/>
                    <a:gd name="T55" fmla="*/ 46 h 92"/>
                    <a:gd name="T56" fmla="*/ 34 w 96"/>
                    <a:gd name="T57" fmla="*/ 48 h 92"/>
                    <a:gd name="T58" fmla="*/ 34 w 96"/>
                    <a:gd name="T59" fmla="*/ 44 h 92"/>
                    <a:gd name="T60" fmla="*/ 64 w 96"/>
                    <a:gd name="T61" fmla="*/ 62 h 92"/>
                    <a:gd name="T62" fmla="*/ 58 w 96"/>
                    <a:gd name="T63" fmla="*/ 72 h 92"/>
                    <a:gd name="T64" fmla="*/ 34 w 96"/>
                    <a:gd name="T65" fmla="*/ 66 h 92"/>
                    <a:gd name="T66" fmla="*/ 32 w 96"/>
                    <a:gd name="T67" fmla="*/ 60 h 92"/>
                    <a:gd name="T68" fmla="*/ 17 w 96"/>
                    <a:gd name="T69" fmla="*/ 40 h 92"/>
                    <a:gd name="T70" fmla="*/ 20 w 96"/>
                    <a:gd name="T71" fmla="*/ 54 h 92"/>
                    <a:gd name="T72" fmla="*/ 74 w 96"/>
                    <a:gd name="T73" fmla="*/ 56 h 92"/>
                    <a:gd name="T74" fmla="*/ 76 w 96"/>
                    <a:gd name="T75" fmla="*/ 40 h 92"/>
                    <a:gd name="T76" fmla="*/ 91 w 96"/>
                    <a:gd name="T77" fmla="*/ 6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96" h="92">
                      <a:moveTo>
                        <a:pt x="96" y="62"/>
                      </a:moveTo>
                      <a:cubicBezTo>
                        <a:pt x="96" y="62"/>
                        <a:pt x="96" y="62"/>
                        <a:pt x="96" y="61"/>
                      </a:cubicBezTo>
                      <a:cubicBezTo>
                        <a:pt x="96" y="61"/>
                        <a:pt x="96" y="61"/>
                        <a:pt x="96" y="61"/>
                      </a:cubicBezTo>
                      <a:cubicBezTo>
                        <a:pt x="96" y="61"/>
                        <a:pt x="96" y="61"/>
                        <a:pt x="96" y="61"/>
                      </a:cubicBezTo>
                      <a:cubicBezTo>
                        <a:pt x="82" y="37"/>
                        <a:pt x="82" y="37"/>
                        <a:pt x="82" y="37"/>
                      </a:cubicBezTo>
                      <a:cubicBezTo>
                        <a:pt x="81" y="36"/>
                        <a:pt x="81" y="36"/>
                        <a:pt x="80" y="36"/>
                      </a:cubicBezTo>
                      <a:cubicBezTo>
                        <a:pt x="76" y="36"/>
                        <a:pt x="76" y="36"/>
                        <a:pt x="76" y="36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6" y="1"/>
                        <a:pt x="75" y="0"/>
                        <a:pt x="74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20" y="1"/>
                        <a:pt x="20" y="2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5" y="36"/>
                        <a:pt x="15" y="36"/>
                        <a:pt x="14" y="37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1"/>
                        <a:pt x="1" y="92"/>
                        <a:pt x="2" y="92"/>
                      </a:cubicBezTo>
                      <a:cubicBezTo>
                        <a:pt x="94" y="92"/>
                        <a:pt x="94" y="92"/>
                        <a:pt x="94" y="92"/>
                      </a:cubicBezTo>
                      <a:cubicBezTo>
                        <a:pt x="95" y="92"/>
                        <a:pt x="96" y="91"/>
                        <a:pt x="96" y="90"/>
                      </a:cubicBezTo>
                      <a:cubicBezTo>
                        <a:pt x="96" y="62"/>
                        <a:pt x="96" y="62"/>
                        <a:pt x="96" y="62"/>
                      </a:cubicBezTo>
                      <a:cubicBezTo>
                        <a:pt x="96" y="62"/>
                        <a:pt x="96" y="62"/>
                        <a:pt x="96" y="62"/>
                      </a:cubicBezTo>
                      <a:close/>
                      <a:moveTo>
                        <a:pt x="42" y="20"/>
                      </a:move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3" y="20"/>
                        <a:pt x="64" y="21"/>
                        <a:pt x="64" y="22"/>
                      </a:cubicBezTo>
                      <a:cubicBezTo>
                        <a:pt x="64" y="23"/>
                        <a:pt x="63" y="24"/>
                        <a:pt x="62" y="24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1" y="24"/>
                        <a:pt x="40" y="23"/>
                        <a:pt x="40" y="22"/>
                      </a:cubicBezTo>
                      <a:cubicBezTo>
                        <a:pt x="40" y="21"/>
                        <a:pt x="41" y="20"/>
                        <a:pt x="42" y="20"/>
                      </a:cubicBezTo>
                      <a:close/>
                      <a:moveTo>
                        <a:pt x="34" y="12"/>
                      </a:move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9" y="12"/>
                        <a:pt x="40" y="13"/>
                        <a:pt x="40" y="14"/>
                      </a:cubicBezTo>
                      <a:cubicBezTo>
                        <a:pt x="40" y="15"/>
                        <a:pt x="39" y="16"/>
                        <a:pt x="38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3" y="16"/>
                        <a:pt x="32" y="15"/>
                        <a:pt x="32" y="14"/>
                      </a:cubicBezTo>
                      <a:cubicBezTo>
                        <a:pt x="32" y="13"/>
                        <a:pt x="33" y="12"/>
                        <a:pt x="34" y="12"/>
                      </a:cubicBezTo>
                      <a:close/>
                      <a:moveTo>
                        <a:pt x="34" y="28"/>
                      </a:move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63" y="28"/>
                        <a:pt x="64" y="29"/>
                        <a:pt x="64" y="30"/>
                      </a:cubicBezTo>
                      <a:cubicBezTo>
                        <a:pt x="64" y="31"/>
                        <a:pt x="63" y="32"/>
                        <a:pt x="62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3" y="32"/>
                        <a:pt x="32" y="31"/>
                        <a:pt x="32" y="30"/>
                      </a:cubicBezTo>
                      <a:cubicBezTo>
                        <a:pt x="32" y="29"/>
                        <a:pt x="33" y="28"/>
                        <a:pt x="34" y="28"/>
                      </a:cubicBezTo>
                      <a:close/>
                      <a:moveTo>
                        <a:pt x="34" y="36"/>
                      </a:move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3" y="36"/>
                        <a:pt x="64" y="37"/>
                        <a:pt x="64" y="38"/>
                      </a:cubicBezTo>
                      <a:cubicBezTo>
                        <a:pt x="64" y="39"/>
                        <a:pt x="63" y="40"/>
                        <a:pt x="62" y="40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3" y="40"/>
                        <a:pt x="32" y="39"/>
                        <a:pt x="32" y="38"/>
                      </a:cubicBezTo>
                      <a:cubicBezTo>
                        <a:pt x="32" y="37"/>
                        <a:pt x="33" y="36"/>
                        <a:pt x="34" y="36"/>
                      </a:cubicBezTo>
                      <a:close/>
                      <a:moveTo>
                        <a:pt x="34" y="44"/>
                      </a:moveTo>
                      <a:cubicBezTo>
                        <a:pt x="62" y="44"/>
                        <a:pt x="62" y="44"/>
                        <a:pt x="62" y="44"/>
                      </a:cubicBezTo>
                      <a:cubicBezTo>
                        <a:pt x="63" y="44"/>
                        <a:pt x="64" y="45"/>
                        <a:pt x="64" y="46"/>
                      </a:cubicBezTo>
                      <a:cubicBezTo>
                        <a:pt x="64" y="47"/>
                        <a:pt x="63" y="48"/>
                        <a:pt x="62" y="48"/>
                      </a:cubicBezTo>
                      <a:cubicBezTo>
                        <a:pt x="34" y="48"/>
                        <a:pt x="34" y="48"/>
                        <a:pt x="34" y="48"/>
                      </a:cubicBezTo>
                      <a:cubicBezTo>
                        <a:pt x="33" y="48"/>
                        <a:pt x="32" y="47"/>
                        <a:pt x="32" y="46"/>
                      </a:cubicBezTo>
                      <a:cubicBezTo>
                        <a:pt x="32" y="45"/>
                        <a:pt x="33" y="44"/>
                        <a:pt x="34" y="44"/>
                      </a:cubicBezTo>
                      <a:close/>
                      <a:moveTo>
                        <a:pt x="66" y="60"/>
                      </a:moveTo>
                      <a:cubicBezTo>
                        <a:pt x="65" y="60"/>
                        <a:pt x="64" y="61"/>
                        <a:pt x="64" y="62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64" y="69"/>
                        <a:pt x="61" y="72"/>
                        <a:pt x="58" y="72"/>
                      </a:cubicBezTo>
                      <a:cubicBezTo>
                        <a:pt x="40" y="72"/>
                        <a:pt x="40" y="72"/>
                        <a:pt x="40" y="72"/>
                      </a:cubicBezTo>
                      <a:cubicBezTo>
                        <a:pt x="37" y="72"/>
                        <a:pt x="34" y="69"/>
                        <a:pt x="34" y="66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34" y="61"/>
                        <a:pt x="33" y="60"/>
                        <a:pt x="32" y="60"/>
                      </a:cubicBezTo>
                      <a:cubicBezTo>
                        <a:pt x="5" y="60"/>
                        <a:pt x="5" y="60"/>
                        <a:pt x="5" y="6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55"/>
                        <a:pt x="21" y="56"/>
                        <a:pt x="22" y="56"/>
                      </a:cubicBezTo>
                      <a:cubicBezTo>
                        <a:pt x="74" y="56"/>
                        <a:pt x="74" y="56"/>
                        <a:pt x="74" y="56"/>
                      </a:cubicBezTo>
                      <a:cubicBezTo>
                        <a:pt x="75" y="56"/>
                        <a:pt x="76" y="55"/>
                        <a:pt x="76" y="54"/>
                      </a:cubicBezTo>
                      <a:cubicBezTo>
                        <a:pt x="76" y="40"/>
                        <a:pt x="76" y="40"/>
                        <a:pt x="76" y="40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91" y="60"/>
                        <a:pt x="91" y="60"/>
                        <a:pt x="91" y="60"/>
                      </a:cubicBezTo>
                      <a:lnTo>
                        <a:pt x="66" y="6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399"/>
                </a:p>
              </p:txBody>
            </p:sp>
          </p:grpSp>
          <p:sp>
            <p:nvSpPr>
              <p:cNvPr id="74" name="Freeform 67">
                <a:extLst>
                  <a:ext uri="{FF2B5EF4-FFF2-40B4-BE49-F238E27FC236}">
                    <a16:creationId xmlns:a16="http://schemas.microsoft.com/office/drawing/2014/main" id="{8757E3B4-59E7-42F5-A20F-3692A7C8A9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7252" y="4317610"/>
                <a:ext cx="156484" cy="155798"/>
              </a:xfrm>
              <a:custGeom>
                <a:avLst/>
                <a:gdLst>
                  <a:gd name="T0" fmla="*/ 76 w 96"/>
                  <a:gd name="T1" fmla="*/ 13 h 96"/>
                  <a:gd name="T2" fmla="*/ 61 w 96"/>
                  <a:gd name="T3" fmla="*/ 15 h 96"/>
                  <a:gd name="T4" fmla="*/ 60 w 96"/>
                  <a:gd name="T5" fmla="*/ 17 h 96"/>
                  <a:gd name="T6" fmla="*/ 44 w 96"/>
                  <a:gd name="T7" fmla="*/ 32 h 96"/>
                  <a:gd name="T8" fmla="*/ 42 w 96"/>
                  <a:gd name="T9" fmla="*/ 0 h 96"/>
                  <a:gd name="T10" fmla="*/ 16 w 96"/>
                  <a:gd name="T11" fmla="*/ 2 h 96"/>
                  <a:gd name="T12" fmla="*/ 2 w 96"/>
                  <a:gd name="T13" fmla="*/ 12 h 96"/>
                  <a:gd name="T14" fmla="*/ 0 w 96"/>
                  <a:gd name="T15" fmla="*/ 94 h 96"/>
                  <a:gd name="T16" fmla="*/ 18 w 96"/>
                  <a:gd name="T17" fmla="*/ 96 h 96"/>
                  <a:gd name="T18" fmla="*/ 66 w 96"/>
                  <a:gd name="T19" fmla="*/ 96 h 96"/>
                  <a:gd name="T20" fmla="*/ 68 w 96"/>
                  <a:gd name="T21" fmla="*/ 48 h 96"/>
                  <a:gd name="T22" fmla="*/ 82 w 96"/>
                  <a:gd name="T23" fmla="*/ 96 h 96"/>
                  <a:gd name="T24" fmla="*/ 94 w 96"/>
                  <a:gd name="T25" fmla="*/ 93 h 96"/>
                  <a:gd name="T26" fmla="*/ 12 w 96"/>
                  <a:gd name="T27" fmla="*/ 82 h 96"/>
                  <a:gd name="T28" fmla="*/ 8 w 96"/>
                  <a:gd name="T29" fmla="*/ 82 h 96"/>
                  <a:gd name="T30" fmla="*/ 10 w 96"/>
                  <a:gd name="T31" fmla="*/ 24 h 96"/>
                  <a:gd name="T32" fmla="*/ 12 w 96"/>
                  <a:gd name="T33" fmla="*/ 82 h 96"/>
                  <a:gd name="T34" fmla="*/ 30 w 96"/>
                  <a:gd name="T35" fmla="*/ 8 h 96"/>
                  <a:gd name="T36" fmla="*/ 32 w 96"/>
                  <a:gd name="T37" fmla="*/ 62 h 96"/>
                  <a:gd name="T38" fmla="*/ 28 w 96"/>
                  <a:gd name="T39" fmla="*/ 62 h 96"/>
                  <a:gd name="T40" fmla="*/ 36 w 96"/>
                  <a:gd name="T41" fmla="*/ 86 h 96"/>
                  <a:gd name="T42" fmla="*/ 26 w 96"/>
                  <a:gd name="T43" fmla="*/ 88 h 96"/>
                  <a:gd name="T44" fmla="*/ 24 w 96"/>
                  <a:gd name="T45" fmla="*/ 70 h 96"/>
                  <a:gd name="T46" fmla="*/ 34 w 96"/>
                  <a:gd name="T47" fmla="*/ 68 h 96"/>
                  <a:gd name="T48" fmla="*/ 36 w 96"/>
                  <a:gd name="T49" fmla="*/ 86 h 96"/>
                  <a:gd name="T50" fmla="*/ 54 w 96"/>
                  <a:gd name="T51" fmla="*/ 40 h 96"/>
                  <a:gd name="T52" fmla="*/ 56 w 96"/>
                  <a:gd name="T53" fmla="*/ 78 h 96"/>
                  <a:gd name="T54" fmla="*/ 52 w 96"/>
                  <a:gd name="T55" fmla="*/ 78 h 96"/>
                  <a:gd name="T56" fmla="*/ 58 w 96"/>
                  <a:gd name="T57" fmla="*/ 88 h 96"/>
                  <a:gd name="T58" fmla="*/ 48 w 96"/>
                  <a:gd name="T59" fmla="*/ 86 h 96"/>
                  <a:gd name="T60" fmla="*/ 58 w 96"/>
                  <a:gd name="T61" fmla="*/ 84 h 96"/>
                  <a:gd name="T62" fmla="*/ 58 w 96"/>
                  <a:gd name="T63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" h="96">
                    <a:moveTo>
                      <a:pt x="96" y="90"/>
                    </a:move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2"/>
                      <a:pt x="74" y="11"/>
                      <a:pt x="73" y="12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0" y="16"/>
                    </a:cubicBezTo>
                    <a:cubicBezTo>
                      <a:pt x="60" y="16"/>
                      <a:pt x="60" y="17"/>
                      <a:pt x="60" y="1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1" y="96"/>
                      <a:pt x="2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7" y="96"/>
                      <a:pt x="68" y="95"/>
                      <a:pt x="68" y="94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95"/>
                      <a:pt x="81" y="96"/>
                      <a:pt x="82" y="96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94" y="93"/>
                      <a:pt x="94" y="93"/>
                      <a:pt x="94" y="93"/>
                    </a:cubicBezTo>
                    <a:cubicBezTo>
                      <a:pt x="95" y="93"/>
                      <a:pt x="96" y="92"/>
                      <a:pt x="96" y="90"/>
                    </a:cubicBezTo>
                    <a:close/>
                    <a:moveTo>
                      <a:pt x="12" y="82"/>
                    </a:moveTo>
                    <a:cubicBezTo>
                      <a:pt x="12" y="83"/>
                      <a:pt x="11" y="84"/>
                      <a:pt x="10" y="84"/>
                    </a:cubicBezTo>
                    <a:cubicBezTo>
                      <a:pt x="9" y="84"/>
                      <a:pt x="8" y="83"/>
                      <a:pt x="8" y="82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9" y="24"/>
                      <a:pt x="10" y="24"/>
                    </a:cubicBezTo>
                    <a:cubicBezTo>
                      <a:pt x="11" y="24"/>
                      <a:pt x="12" y="25"/>
                      <a:pt x="12" y="26"/>
                    </a:cubicBezTo>
                    <a:lnTo>
                      <a:pt x="12" y="82"/>
                    </a:lnTo>
                    <a:close/>
                    <a:moveTo>
                      <a:pt x="28" y="10"/>
                    </a:moveTo>
                    <a:cubicBezTo>
                      <a:pt x="28" y="9"/>
                      <a:pt x="29" y="8"/>
                      <a:pt x="30" y="8"/>
                    </a:cubicBezTo>
                    <a:cubicBezTo>
                      <a:pt x="31" y="8"/>
                      <a:pt x="32" y="9"/>
                      <a:pt x="32" y="10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3"/>
                      <a:pt x="31" y="64"/>
                      <a:pt x="30" y="64"/>
                    </a:cubicBezTo>
                    <a:cubicBezTo>
                      <a:pt x="29" y="64"/>
                      <a:pt x="28" y="63"/>
                      <a:pt x="28" y="62"/>
                    </a:cubicBezTo>
                    <a:lnTo>
                      <a:pt x="28" y="10"/>
                    </a:lnTo>
                    <a:close/>
                    <a:moveTo>
                      <a:pt x="36" y="86"/>
                    </a:moveTo>
                    <a:cubicBezTo>
                      <a:pt x="36" y="87"/>
                      <a:pt x="35" y="88"/>
                      <a:pt x="34" y="88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5" y="88"/>
                      <a:pt x="24" y="87"/>
                      <a:pt x="24" y="8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69"/>
                      <a:pt x="25" y="68"/>
                      <a:pt x="26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5" y="68"/>
                      <a:pt x="36" y="69"/>
                      <a:pt x="36" y="70"/>
                    </a:cubicBezTo>
                    <a:lnTo>
                      <a:pt x="36" y="86"/>
                    </a:lnTo>
                    <a:close/>
                    <a:moveTo>
                      <a:pt x="52" y="42"/>
                    </a:moveTo>
                    <a:cubicBezTo>
                      <a:pt x="52" y="41"/>
                      <a:pt x="53" y="40"/>
                      <a:pt x="54" y="40"/>
                    </a:cubicBezTo>
                    <a:cubicBezTo>
                      <a:pt x="55" y="40"/>
                      <a:pt x="56" y="41"/>
                      <a:pt x="56" y="42"/>
                    </a:cubicBezTo>
                    <a:cubicBezTo>
                      <a:pt x="56" y="78"/>
                      <a:pt x="56" y="78"/>
                      <a:pt x="56" y="78"/>
                    </a:cubicBezTo>
                    <a:cubicBezTo>
                      <a:pt x="56" y="79"/>
                      <a:pt x="55" y="80"/>
                      <a:pt x="54" y="80"/>
                    </a:cubicBezTo>
                    <a:cubicBezTo>
                      <a:pt x="53" y="80"/>
                      <a:pt x="52" y="79"/>
                      <a:pt x="52" y="78"/>
                    </a:cubicBezTo>
                    <a:lnTo>
                      <a:pt x="52" y="42"/>
                    </a:lnTo>
                    <a:close/>
                    <a:moveTo>
                      <a:pt x="58" y="88"/>
                    </a:moveTo>
                    <a:cubicBezTo>
                      <a:pt x="50" y="88"/>
                      <a:pt x="50" y="88"/>
                      <a:pt x="50" y="88"/>
                    </a:cubicBezTo>
                    <a:cubicBezTo>
                      <a:pt x="49" y="88"/>
                      <a:pt x="48" y="87"/>
                      <a:pt x="48" y="86"/>
                    </a:cubicBezTo>
                    <a:cubicBezTo>
                      <a:pt x="48" y="85"/>
                      <a:pt x="49" y="84"/>
                      <a:pt x="50" y="84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9" y="84"/>
                      <a:pt x="60" y="85"/>
                      <a:pt x="60" y="86"/>
                    </a:cubicBezTo>
                    <a:cubicBezTo>
                      <a:pt x="60" y="87"/>
                      <a:pt x="59" y="88"/>
                      <a:pt x="58" y="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399"/>
              </a:p>
            </p:txBody>
          </p:sp>
        </p:grpSp>
        <p:sp>
          <p:nvSpPr>
            <p:cNvPr id="112" name="Freeform: Shape 44">
              <a:extLst>
                <a:ext uri="{FF2B5EF4-FFF2-40B4-BE49-F238E27FC236}">
                  <a16:creationId xmlns:a16="http://schemas.microsoft.com/office/drawing/2014/main" id="{B445C58A-7039-4579-852F-42244BE24AB8}"/>
                </a:ext>
              </a:extLst>
            </p:cNvPr>
            <p:cNvSpPr/>
            <p:nvPr/>
          </p:nvSpPr>
          <p:spPr>
            <a:xfrm>
              <a:off x="190663" y="2849532"/>
              <a:ext cx="2101512" cy="508030"/>
            </a:xfrm>
            <a:custGeom>
              <a:avLst/>
              <a:gdLst>
                <a:gd name="connsiteX0" fmla="*/ 0 w 2980403"/>
                <a:gd name="connsiteY0" fmla="*/ 207160 h 567531"/>
                <a:gd name="connsiteX1" fmla="*/ 0 w 2980403"/>
                <a:gd name="connsiteY1" fmla="*/ 207161 h 567531"/>
                <a:gd name="connsiteX2" fmla="*/ 0 w 2980403"/>
                <a:gd name="connsiteY2" fmla="*/ 207161 h 567531"/>
                <a:gd name="connsiteX3" fmla="*/ 207161 w 2980403"/>
                <a:gd name="connsiteY3" fmla="*/ 0 h 567531"/>
                <a:gd name="connsiteX4" fmla="*/ 2773242 w 2980403"/>
                <a:gd name="connsiteY4" fmla="*/ 0 h 567531"/>
                <a:gd name="connsiteX5" fmla="*/ 2980403 w 2980403"/>
                <a:gd name="connsiteY5" fmla="*/ 207161 h 567531"/>
                <a:gd name="connsiteX6" fmla="*/ 2980402 w 2980403"/>
                <a:gd name="connsiteY6" fmla="*/ 207161 h 567531"/>
                <a:gd name="connsiteX7" fmla="*/ 2773241 w 2980403"/>
                <a:gd name="connsiteY7" fmla="*/ 414322 h 567531"/>
                <a:gd name="connsiteX8" fmla="*/ 1673312 w 2980403"/>
                <a:gd name="connsiteY8" fmla="*/ 414322 h 567531"/>
                <a:gd name="connsiteX9" fmla="*/ 1490202 w 2980403"/>
                <a:gd name="connsiteY9" fmla="*/ 567531 h 567531"/>
                <a:gd name="connsiteX10" fmla="*/ 1307091 w 2980403"/>
                <a:gd name="connsiteY10" fmla="*/ 414322 h 567531"/>
                <a:gd name="connsiteX11" fmla="*/ 207161 w 2980403"/>
                <a:gd name="connsiteY11" fmla="*/ 414321 h 567531"/>
                <a:gd name="connsiteX12" fmla="*/ 16280 w 2980403"/>
                <a:gd name="connsiteY12" fmla="*/ 287797 h 567531"/>
                <a:gd name="connsiteX13" fmla="*/ 0 w 2980403"/>
                <a:gd name="connsiteY13" fmla="*/ 207161 h 567531"/>
                <a:gd name="connsiteX14" fmla="*/ 16280 w 2980403"/>
                <a:gd name="connsiteY14" fmla="*/ 126525 h 567531"/>
                <a:gd name="connsiteX15" fmla="*/ 207161 w 2980403"/>
                <a:gd name="connsiteY15" fmla="*/ 0 h 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0403" h="567531">
                  <a:moveTo>
                    <a:pt x="0" y="207160"/>
                  </a:moveTo>
                  <a:lnTo>
                    <a:pt x="0" y="207161"/>
                  </a:lnTo>
                  <a:lnTo>
                    <a:pt x="0" y="207161"/>
                  </a:lnTo>
                  <a:close/>
                  <a:moveTo>
                    <a:pt x="207161" y="0"/>
                  </a:moveTo>
                  <a:lnTo>
                    <a:pt x="2773242" y="0"/>
                  </a:lnTo>
                  <a:cubicBezTo>
                    <a:pt x="2887654" y="0"/>
                    <a:pt x="2980403" y="92749"/>
                    <a:pt x="2980403" y="207161"/>
                  </a:cubicBezTo>
                  <a:lnTo>
                    <a:pt x="2980402" y="207161"/>
                  </a:lnTo>
                  <a:cubicBezTo>
                    <a:pt x="2980402" y="321573"/>
                    <a:pt x="2887653" y="414322"/>
                    <a:pt x="2773241" y="414322"/>
                  </a:cubicBezTo>
                  <a:lnTo>
                    <a:pt x="1673312" y="414322"/>
                  </a:lnTo>
                  <a:lnTo>
                    <a:pt x="1490202" y="567531"/>
                  </a:lnTo>
                  <a:lnTo>
                    <a:pt x="1307091" y="414322"/>
                  </a:lnTo>
                  <a:lnTo>
                    <a:pt x="207161" y="414321"/>
                  </a:lnTo>
                  <a:cubicBezTo>
                    <a:pt x="121352" y="414321"/>
                    <a:pt x="47728" y="362150"/>
                    <a:pt x="16280" y="287797"/>
                  </a:cubicBezTo>
                  <a:lnTo>
                    <a:pt x="0" y="207161"/>
                  </a:lnTo>
                  <a:lnTo>
                    <a:pt x="16280" y="126525"/>
                  </a:lnTo>
                  <a:cubicBezTo>
                    <a:pt x="47728" y="52171"/>
                    <a:pt x="121352" y="0"/>
                    <a:pt x="20716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252000" tIns="45720" rIns="91440" bIns="180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GT" sz="13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Meta Estratégica de Desarrollo</a:t>
              </a:r>
            </a:p>
          </p:txBody>
        </p:sp>
        <p:sp>
          <p:nvSpPr>
            <p:cNvPr id="116" name="Oval 135"/>
            <p:cNvSpPr/>
            <p:nvPr/>
          </p:nvSpPr>
          <p:spPr>
            <a:xfrm>
              <a:off x="142844" y="3392438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Oval 135"/>
            <p:cNvSpPr/>
            <p:nvPr/>
          </p:nvSpPr>
          <p:spPr>
            <a:xfrm>
              <a:off x="142844" y="963546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Oval 135"/>
            <p:cNvSpPr/>
            <p:nvPr/>
          </p:nvSpPr>
          <p:spPr>
            <a:xfrm>
              <a:off x="142844" y="1379070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Oval 135"/>
            <p:cNvSpPr/>
            <p:nvPr/>
          </p:nvSpPr>
          <p:spPr>
            <a:xfrm>
              <a:off x="142844" y="2500306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TextBox 81"/>
            <p:cNvSpPr txBox="1"/>
            <p:nvPr/>
          </p:nvSpPr>
          <p:spPr>
            <a:xfrm>
              <a:off x="285720" y="3357562"/>
              <a:ext cx="2202289" cy="10618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150" b="1" dirty="0"/>
                <a:t>Para 2030, velar porque todas las niñas y todos los niños tengan una enseñanza primaria y secundaria completa, gratuita, equitativa y de calidad que produzca resultados de aprendizaje pertinentes y efectivos. </a:t>
              </a:r>
              <a:endParaRPr lang="en-US" sz="11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sp>
        <p:nvSpPr>
          <p:cNvPr id="68" name="67 CuadroTexto"/>
          <p:cNvSpPr txBox="1"/>
          <p:nvPr/>
        </p:nvSpPr>
        <p:spPr>
          <a:xfrm>
            <a:off x="8643966" y="7141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18</a:t>
            </a:r>
            <a:endParaRPr lang="es-GT" sz="1200" dirty="0"/>
          </a:p>
        </p:txBody>
      </p:sp>
    </p:spTree>
    <p:extLst>
      <p:ext uri="{BB962C8B-B14F-4D97-AF65-F5344CB8AC3E}">
        <p14:creationId xmlns:p14="http://schemas.microsoft.com/office/powerpoint/2010/main" val="3500117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dondear rectángulo de esquina diagonal"/>
          <p:cNvSpPr/>
          <p:nvPr/>
        </p:nvSpPr>
        <p:spPr>
          <a:xfrm>
            <a:off x="88337" y="4686601"/>
            <a:ext cx="4483663" cy="198276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sz="239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295" y="192522"/>
            <a:ext cx="3886847" cy="402803"/>
          </a:xfrm>
        </p:spPr>
        <p:txBody>
          <a:bodyPr/>
          <a:lstStyle/>
          <a:p>
            <a:pPr algn="ctr"/>
            <a:r>
              <a:rPr lang="es-GT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Educación Inicial</a:t>
            </a:r>
            <a:endParaRPr lang="es-GT" sz="2400" dirty="0"/>
          </a:p>
        </p:txBody>
      </p:sp>
      <p:grpSp>
        <p:nvGrpSpPr>
          <p:cNvPr id="3" name="6 Grupo"/>
          <p:cNvGrpSpPr/>
          <p:nvPr/>
        </p:nvGrpSpPr>
        <p:grpSpPr>
          <a:xfrm>
            <a:off x="4721599" y="5000636"/>
            <a:ext cx="2636483" cy="1303513"/>
            <a:chOff x="6526163" y="5109986"/>
            <a:chExt cx="2491073" cy="1303514"/>
          </a:xfrm>
        </p:grpSpPr>
        <p:sp>
          <p:nvSpPr>
            <p:cNvPr id="119" name="TextBox 200">
              <a:extLst>
                <a:ext uri="{FF2B5EF4-FFF2-40B4-BE49-F238E27FC236}">
                  <a16:creationId xmlns:a16="http://schemas.microsoft.com/office/drawing/2014/main" id="{1E0F72BB-82FC-462B-B324-7356B4FE613C}"/>
                </a:ext>
              </a:extLst>
            </p:cNvPr>
            <p:cNvSpPr txBox="1"/>
            <p:nvPr/>
          </p:nvSpPr>
          <p:spPr>
            <a:xfrm>
              <a:off x="6796155" y="5109986"/>
              <a:ext cx="2067805" cy="692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PRESUPUESTO</a:t>
              </a:r>
            </a:p>
            <a:p>
              <a:pPr algn="ctr"/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ESTIMADO 2019 </a:t>
              </a:r>
            </a:p>
            <a:p>
              <a:pPr algn="ctr"/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(En Millones de Quetzales)</a:t>
              </a:r>
            </a:p>
          </p:txBody>
        </p:sp>
        <p:sp>
          <p:nvSpPr>
            <p:cNvPr id="120" name="TextBox 201">
              <a:extLst>
                <a:ext uri="{FF2B5EF4-FFF2-40B4-BE49-F238E27FC236}">
                  <a16:creationId xmlns:a16="http://schemas.microsoft.com/office/drawing/2014/main" id="{E568BBC2-CB29-4BC7-9E54-92644BCCE1BD}"/>
                </a:ext>
              </a:extLst>
            </p:cNvPr>
            <p:cNvSpPr txBox="1"/>
            <p:nvPr/>
          </p:nvSpPr>
          <p:spPr>
            <a:xfrm>
              <a:off x="6526163" y="5859502"/>
              <a:ext cx="249107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3600" dirty="0">
                  <a:solidFill>
                    <a:schemeClr val="accent2"/>
                  </a:solidFill>
                </a:rPr>
                <a:t>Q 11.4</a:t>
              </a:r>
            </a:p>
          </p:txBody>
        </p:sp>
        <p:grpSp>
          <p:nvGrpSpPr>
            <p:cNvPr id="4" name="Group 258">
              <a:extLst>
                <a:ext uri="{FF2B5EF4-FFF2-40B4-BE49-F238E27FC236}">
                  <a16:creationId xmlns:a16="http://schemas.microsoft.com/office/drawing/2014/main" id="{8DB55838-BAFC-4046-A6FC-5FD18BDBE840}"/>
                </a:ext>
              </a:extLst>
            </p:cNvPr>
            <p:cNvGrpSpPr/>
            <p:nvPr/>
          </p:nvGrpSpPr>
          <p:grpSpPr>
            <a:xfrm>
              <a:off x="6526163" y="5115728"/>
              <a:ext cx="404988" cy="494324"/>
              <a:chOff x="4469581" y="499171"/>
              <a:chExt cx="404988" cy="494324"/>
            </a:xfrm>
          </p:grpSpPr>
          <p:sp>
            <p:nvSpPr>
              <p:cNvPr id="129" name="Oval 259">
                <a:extLst>
                  <a:ext uri="{FF2B5EF4-FFF2-40B4-BE49-F238E27FC236}">
                    <a16:creationId xmlns:a16="http://schemas.microsoft.com/office/drawing/2014/main" id="{6723D699-B3B4-4E90-9C0D-90B572D3A867}"/>
                  </a:ext>
                </a:extLst>
              </p:cNvPr>
              <p:cNvSpPr/>
              <p:nvPr/>
            </p:nvSpPr>
            <p:spPr>
              <a:xfrm>
                <a:off x="4469581" y="499171"/>
                <a:ext cx="404988" cy="4943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5" name="Group 260">
                <a:extLst>
                  <a:ext uri="{FF2B5EF4-FFF2-40B4-BE49-F238E27FC236}">
                    <a16:creationId xmlns:a16="http://schemas.microsoft.com/office/drawing/2014/main" id="{202887E8-17FE-49D6-8910-CE23DBED6658}"/>
                  </a:ext>
                </a:extLst>
              </p:cNvPr>
              <p:cNvGrpSpPr/>
              <p:nvPr/>
            </p:nvGrpSpPr>
            <p:grpSpPr>
              <a:xfrm>
                <a:off x="4619666" y="648185"/>
                <a:ext cx="224070" cy="226840"/>
                <a:chOff x="1000126" y="663575"/>
                <a:chExt cx="5140325" cy="5203826"/>
              </a:xfrm>
              <a:solidFill>
                <a:schemeClr val="bg1"/>
              </a:solidFill>
            </p:grpSpPr>
            <p:sp>
              <p:nvSpPr>
                <p:cNvPr id="131" name="Freeform 22">
                  <a:extLst>
                    <a:ext uri="{FF2B5EF4-FFF2-40B4-BE49-F238E27FC236}">
                      <a16:creationId xmlns:a16="http://schemas.microsoft.com/office/drawing/2014/main" id="{F57FF244-02D6-4325-AD18-4016493D80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2" name="Freeform 23">
                  <a:extLst>
                    <a:ext uri="{FF2B5EF4-FFF2-40B4-BE49-F238E27FC236}">
                      <a16:creationId xmlns:a16="http://schemas.microsoft.com/office/drawing/2014/main" id="{D2ECBE46-DB9A-46BF-81B6-2E4D8DF2A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3" name="Freeform 24">
                  <a:extLst>
                    <a:ext uri="{FF2B5EF4-FFF2-40B4-BE49-F238E27FC236}">
                      <a16:creationId xmlns:a16="http://schemas.microsoft.com/office/drawing/2014/main" id="{74D50B51-B242-4308-8DDB-8134A9B06D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4" name="Freeform 25">
                  <a:extLst>
                    <a:ext uri="{FF2B5EF4-FFF2-40B4-BE49-F238E27FC236}">
                      <a16:creationId xmlns:a16="http://schemas.microsoft.com/office/drawing/2014/main" id="{521427B9-6041-44A4-A58C-FF182E60F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63" y="4329113"/>
                  <a:ext cx="1181100" cy="1538288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5" name="Freeform 26">
                  <a:extLst>
                    <a:ext uri="{FF2B5EF4-FFF2-40B4-BE49-F238E27FC236}">
                      <a16:creationId xmlns:a16="http://schemas.microsoft.com/office/drawing/2014/main" id="{6C20082D-60DB-4749-8ACC-AF22854A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3502025"/>
                  <a:ext cx="1181100" cy="2365375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43" name="Freeform 27">
                  <a:extLst>
                    <a:ext uri="{FF2B5EF4-FFF2-40B4-BE49-F238E27FC236}">
                      <a16:creationId xmlns:a16="http://schemas.microsoft.com/office/drawing/2014/main" id="{3C08403B-F934-48E3-A73E-11F036F03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8" y="2555875"/>
                  <a:ext cx="1184275" cy="331152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44" name="Freeform 28">
                  <a:extLst>
                    <a:ext uri="{FF2B5EF4-FFF2-40B4-BE49-F238E27FC236}">
                      <a16:creationId xmlns:a16="http://schemas.microsoft.com/office/drawing/2014/main" id="{F113A592-D7C5-4958-A3A3-45AE83AA5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</p:grpSp>
      <p:grpSp>
        <p:nvGrpSpPr>
          <p:cNvPr id="6" name="4 Grupo"/>
          <p:cNvGrpSpPr/>
          <p:nvPr/>
        </p:nvGrpSpPr>
        <p:grpSpPr>
          <a:xfrm>
            <a:off x="7358081" y="1000108"/>
            <a:ext cx="1693315" cy="2732706"/>
            <a:chOff x="10116748" y="4987990"/>
            <a:chExt cx="1887589" cy="2732706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DB3D41A9-A874-4198-92E2-BF9FFA2BEB4C}"/>
                </a:ext>
              </a:extLst>
            </p:cNvPr>
            <p:cNvGrpSpPr/>
            <p:nvPr/>
          </p:nvGrpSpPr>
          <p:grpSpPr>
            <a:xfrm>
              <a:off x="10116748" y="4987990"/>
              <a:ext cx="421394" cy="531730"/>
              <a:chOff x="1219834" y="1887494"/>
              <a:chExt cx="421394" cy="531730"/>
            </a:xfrm>
          </p:grpSpPr>
          <p:sp>
            <p:nvSpPr>
              <p:cNvPr id="154" name="Oval 193">
                <a:extLst>
                  <a:ext uri="{FF2B5EF4-FFF2-40B4-BE49-F238E27FC236}">
                    <a16:creationId xmlns:a16="http://schemas.microsoft.com/office/drawing/2014/main" id="{6AB737CD-69F1-4F41-A636-435FC3EB25C0}"/>
                  </a:ext>
                </a:extLst>
              </p:cNvPr>
              <p:cNvSpPr/>
              <p:nvPr/>
            </p:nvSpPr>
            <p:spPr>
              <a:xfrm>
                <a:off x="1219834" y="1887494"/>
                <a:ext cx="421394" cy="53173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8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299468" y="2030370"/>
                <a:ext cx="279100" cy="263579"/>
                <a:chOff x="2399442" y="322782"/>
                <a:chExt cx="5205415" cy="4915960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0681" y="2156417"/>
                  <a:ext cx="2419355" cy="304791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9807" y="2851160"/>
                  <a:ext cx="2419355" cy="304791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8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1503" y="4935536"/>
                  <a:ext cx="1422407" cy="303206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9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99442" y="322782"/>
                  <a:ext cx="5205415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  <p:sp>
          <p:nvSpPr>
            <p:cNvPr id="161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10355650" y="5135373"/>
              <a:ext cx="1648687" cy="25853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G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 </a:t>
              </a:r>
            </a:p>
            <a:p>
              <a:pPr algn="ctr"/>
              <a:r>
                <a:rPr lang="es-G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Departamento priorizados:</a:t>
              </a:r>
            </a:p>
            <a:p>
              <a:pPr algn="ctr"/>
              <a:endParaRPr 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s-MX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Sololá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MX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Alta Verapaz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MX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Quiché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MX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Chiquimula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MX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Totonicapán</a:t>
              </a:r>
            </a:p>
            <a:p>
              <a:pPr marL="342900" indent="-342900">
                <a:buFont typeface="+mj-lt"/>
                <a:buAutoNum type="arabicPeriod"/>
              </a:pPr>
              <a:endPara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s-G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3" name="Freeform 67">
            <a:extLst>
              <a:ext uri="{FF2B5EF4-FFF2-40B4-BE49-F238E27FC236}">
                <a16:creationId xmlns:a16="http://schemas.microsoft.com/office/drawing/2014/main" id="{8757E3B4-59E7-42F5-A20F-3692A7C8A935}"/>
              </a:ext>
            </a:extLst>
          </p:cNvPr>
          <p:cNvSpPr>
            <a:spLocks noEditPoints="1"/>
          </p:cNvSpPr>
          <p:nvPr/>
        </p:nvSpPr>
        <p:spPr bwMode="auto">
          <a:xfrm>
            <a:off x="2044063" y="3882389"/>
            <a:ext cx="117394" cy="155798"/>
          </a:xfrm>
          <a:custGeom>
            <a:avLst/>
            <a:gdLst>
              <a:gd name="T0" fmla="*/ 76 w 96"/>
              <a:gd name="T1" fmla="*/ 13 h 96"/>
              <a:gd name="T2" fmla="*/ 61 w 96"/>
              <a:gd name="T3" fmla="*/ 15 h 96"/>
              <a:gd name="T4" fmla="*/ 60 w 96"/>
              <a:gd name="T5" fmla="*/ 17 h 96"/>
              <a:gd name="T6" fmla="*/ 44 w 96"/>
              <a:gd name="T7" fmla="*/ 32 h 96"/>
              <a:gd name="T8" fmla="*/ 42 w 96"/>
              <a:gd name="T9" fmla="*/ 0 h 96"/>
              <a:gd name="T10" fmla="*/ 16 w 96"/>
              <a:gd name="T11" fmla="*/ 2 h 96"/>
              <a:gd name="T12" fmla="*/ 2 w 96"/>
              <a:gd name="T13" fmla="*/ 12 h 96"/>
              <a:gd name="T14" fmla="*/ 0 w 96"/>
              <a:gd name="T15" fmla="*/ 94 h 96"/>
              <a:gd name="T16" fmla="*/ 18 w 96"/>
              <a:gd name="T17" fmla="*/ 96 h 96"/>
              <a:gd name="T18" fmla="*/ 66 w 96"/>
              <a:gd name="T19" fmla="*/ 96 h 96"/>
              <a:gd name="T20" fmla="*/ 68 w 96"/>
              <a:gd name="T21" fmla="*/ 48 h 96"/>
              <a:gd name="T22" fmla="*/ 82 w 96"/>
              <a:gd name="T23" fmla="*/ 96 h 96"/>
              <a:gd name="T24" fmla="*/ 94 w 96"/>
              <a:gd name="T25" fmla="*/ 93 h 96"/>
              <a:gd name="T26" fmla="*/ 12 w 96"/>
              <a:gd name="T27" fmla="*/ 82 h 96"/>
              <a:gd name="T28" fmla="*/ 8 w 96"/>
              <a:gd name="T29" fmla="*/ 82 h 96"/>
              <a:gd name="T30" fmla="*/ 10 w 96"/>
              <a:gd name="T31" fmla="*/ 24 h 96"/>
              <a:gd name="T32" fmla="*/ 12 w 96"/>
              <a:gd name="T33" fmla="*/ 82 h 96"/>
              <a:gd name="T34" fmla="*/ 30 w 96"/>
              <a:gd name="T35" fmla="*/ 8 h 96"/>
              <a:gd name="T36" fmla="*/ 32 w 96"/>
              <a:gd name="T37" fmla="*/ 62 h 96"/>
              <a:gd name="T38" fmla="*/ 28 w 96"/>
              <a:gd name="T39" fmla="*/ 62 h 96"/>
              <a:gd name="T40" fmla="*/ 36 w 96"/>
              <a:gd name="T41" fmla="*/ 86 h 96"/>
              <a:gd name="T42" fmla="*/ 26 w 96"/>
              <a:gd name="T43" fmla="*/ 88 h 96"/>
              <a:gd name="T44" fmla="*/ 24 w 96"/>
              <a:gd name="T45" fmla="*/ 70 h 96"/>
              <a:gd name="T46" fmla="*/ 34 w 96"/>
              <a:gd name="T47" fmla="*/ 68 h 96"/>
              <a:gd name="T48" fmla="*/ 36 w 96"/>
              <a:gd name="T49" fmla="*/ 86 h 96"/>
              <a:gd name="T50" fmla="*/ 54 w 96"/>
              <a:gd name="T51" fmla="*/ 40 h 96"/>
              <a:gd name="T52" fmla="*/ 56 w 96"/>
              <a:gd name="T53" fmla="*/ 78 h 96"/>
              <a:gd name="T54" fmla="*/ 52 w 96"/>
              <a:gd name="T55" fmla="*/ 78 h 96"/>
              <a:gd name="T56" fmla="*/ 58 w 96"/>
              <a:gd name="T57" fmla="*/ 88 h 96"/>
              <a:gd name="T58" fmla="*/ 48 w 96"/>
              <a:gd name="T59" fmla="*/ 86 h 96"/>
              <a:gd name="T60" fmla="*/ 58 w 96"/>
              <a:gd name="T61" fmla="*/ 84 h 96"/>
              <a:gd name="T62" fmla="*/ 58 w 96"/>
              <a:gd name="T63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" h="96">
                <a:moveTo>
                  <a:pt x="96" y="90"/>
                </a:moveTo>
                <a:cubicBezTo>
                  <a:pt x="76" y="13"/>
                  <a:pt x="76" y="13"/>
                  <a:pt x="76" y="13"/>
                </a:cubicBezTo>
                <a:cubicBezTo>
                  <a:pt x="75" y="12"/>
                  <a:pt x="74" y="11"/>
                  <a:pt x="73" y="12"/>
                </a:cubicBezTo>
                <a:cubicBezTo>
                  <a:pt x="61" y="15"/>
                  <a:pt x="61" y="15"/>
                  <a:pt x="61" y="15"/>
                </a:cubicBezTo>
                <a:cubicBezTo>
                  <a:pt x="61" y="15"/>
                  <a:pt x="61" y="15"/>
                  <a:pt x="60" y="16"/>
                </a:cubicBezTo>
                <a:cubicBezTo>
                  <a:pt x="60" y="16"/>
                  <a:pt x="60" y="17"/>
                  <a:pt x="60" y="17"/>
                </a:cubicBezTo>
                <a:cubicBezTo>
                  <a:pt x="64" y="32"/>
                  <a:pt x="64" y="32"/>
                  <a:pt x="6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3" y="0"/>
                  <a:pt x="4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2"/>
                  <a:pt x="16" y="12"/>
                  <a:pt x="16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66" y="96"/>
                  <a:pt x="66" y="96"/>
                  <a:pt x="66" y="96"/>
                </a:cubicBezTo>
                <a:cubicBezTo>
                  <a:pt x="67" y="96"/>
                  <a:pt x="68" y="95"/>
                  <a:pt x="68" y="94"/>
                </a:cubicBezTo>
                <a:cubicBezTo>
                  <a:pt x="68" y="48"/>
                  <a:pt x="68" y="48"/>
                  <a:pt x="68" y="48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95"/>
                  <a:pt x="81" y="96"/>
                  <a:pt x="82" y="96"/>
                </a:cubicBezTo>
                <a:cubicBezTo>
                  <a:pt x="82" y="96"/>
                  <a:pt x="82" y="96"/>
                  <a:pt x="82" y="96"/>
                </a:cubicBezTo>
                <a:cubicBezTo>
                  <a:pt x="94" y="93"/>
                  <a:pt x="94" y="93"/>
                  <a:pt x="94" y="93"/>
                </a:cubicBezTo>
                <a:cubicBezTo>
                  <a:pt x="95" y="93"/>
                  <a:pt x="96" y="92"/>
                  <a:pt x="96" y="90"/>
                </a:cubicBezTo>
                <a:close/>
                <a:moveTo>
                  <a:pt x="12" y="82"/>
                </a:moveTo>
                <a:cubicBezTo>
                  <a:pt x="12" y="83"/>
                  <a:pt x="11" y="84"/>
                  <a:pt x="10" y="84"/>
                </a:cubicBezTo>
                <a:cubicBezTo>
                  <a:pt x="9" y="84"/>
                  <a:pt x="8" y="83"/>
                  <a:pt x="8" y="82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5"/>
                  <a:pt x="9" y="24"/>
                  <a:pt x="10" y="24"/>
                </a:cubicBezTo>
                <a:cubicBezTo>
                  <a:pt x="11" y="24"/>
                  <a:pt x="12" y="25"/>
                  <a:pt x="12" y="26"/>
                </a:cubicBezTo>
                <a:lnTo>
                  <a:pt x="12" y="82"/>
                </a:lnTo>
                <a:close/>
                <a:moveTo>
                  <a:pt x="28" y="10"/>
                </a:moveTo>
                <a:cubicBezTo>
                  <a:pt x="28" y="9"/>
                  <a:pt x="29" y="8"/>
                  <a:pt x="30" y="8"/>
                </a:cubicBezTo>
                <a:cubicBezTo>
                  <a:pt x="31" y="8"/>
                  <a:pt x="32" y="9"/>
                  <a:pt x="32" y="10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3"/>
                  <a:pt x="31" y="64"/>
                  <a:pt x="30" y="64"/>
                </a:cubicBezTo>
                <a:cubicBezTo>
                  <a:pt x="29" y="64"/>
                  <a:pt x="28" y="63"/>
                  <a:pt x="28" y="62"/>
                </a:cubicBezTo>
                <a:lnTo>
                  <a:pt x="28" y="10"/>
                </a:lnTo>
                <a:close/>
                <a:moveTo>
                  <a:pt x="36" y="86"/>
                </a:moveTo>
                <a:cubicBezTo>
                  <a:pt x="36" y="87"/>
                  <a:pt x="35" y="88"/>
                  <a:pt x="34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5" y="88"/>
                  <a:pt x="24" y="87"/>
                  <a:pt x="24" y="86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69"/>
                  <a:pt x="25" y="68"/>
                  <a:pt x="26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5" y="68"/>
                  <a:pt x="36" y="69"/>
                  <a:pt x="36" y="70"/>
                </a:cubicBezTo>
                <a:lnTo>
                  <a:pt x="36" y="86"/>
                </a:lnTo>
                <a:close/>
                <a:moveTo>
                  <a:pt x="52" y="42"/>
                </a:moveTo>
                <a:cubicBezTo>
                  <a:pt x="52" y="41"/>
                  <a:pt x="53" y="40"/>
                  <a:pt x="54" y="40"/>
                </a:cubicBezTo>
                <a:cubicBezTo>
                  <a:pt x="55" y="40"/>
                  <a:pt x="56" y="41"/>
                  <a:pt x="56" y="42"/>
                </a:cubicBezTo>
                <a:cubicBezTo>
                  <a:pt x="56" y="78"/>
                  <a:pt x="56" y="78"/>
                  <a:pt x="56" y="78"/>
                </a:cubicBezTo>
                <a:cubicBezTo>
                  <a:pt x="56" y="79"/>
                  <a:pt x="55" y="80"/>
                  <a:pt x="54" y="80"/>
                </a:cubicBezTo>
                <a:cubicBezTo>
                  <a:pt x="53" y="80"/>
                  <a:pt x="52" y="79"/>
                  <a:pt x="52" y="78"/>
                </a:cubicBezTo>
                <a:lnTo>
                  <a:pt x="52" y="42"/>
                </a:lnTo>
                <a:close/>
                <a:moveTo>
                  <a:pt x="58" y="88"/>
                </a:moveTo>
                <a:cubicBezTo>
                  <a:pt x="50" y="88"/>
                  <a:pt x="50" y="88"/>
                  <a:pt x="50" y="88"/>
                </a:cubicBezTo>
                <a:cubicBezTo>
                  <a:pt x="49" y="88"/>
                  <a:pt x="48" y="87"/>
                  <a:pt x="48" y="86"/>
                </a:cubicBezTo>
                <a:cubicBezTo>
                  <a:pt x="48" y="85"/>
                  <a:pt x="49" y="84"/>
                  <a:pt x="50" y="84"/>
                </a:cubicBezTo>
                <a:cubicBezTo>
                  <a:pt x="58" y="84"/>
                  <a:pt x="58" y="84"/>
                  <a:pt x="58" y="84"/>
                </a:cubicBezTo>
                <a:cubicBezTo>
                  <a:pt x="59" y="84"/>
                  <a:pt x="60" y="85"/>
                  <a:pt x="60" y="86"/>
                </a:cubicBezTo>
                <a:cubicBezTo>
                  <a:pt x="60" y="87"/>
                  <a:pt x="59" y="88"/>
                  <a:pt x="58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399"/>
          </a:p>
        </p:txBody>
      </p:sp>
      <p:sp>
        <p:nvSpPr>
          <p:cNvPr id="114" name="Freeform 81">
            <a:extLst>
              <a:ext uri="{FF2B5EF4-FFF2-40B4-BE49-F238E27FC236}">
                <a16:creationId xmlns:a16="http://schemas.microsoft.com/office/drawing/2014/main" id="{CB88804D-45FD-4A18-962D-029355F03A2D}"/>
              </a:ext>
            </a:extLst>
          </p:cNvPr>
          <p:cNvSpPr>
            <a:spLocks noEditPoints="1"/>
          </p:cNvSpPr>
          <p:nvPr/>
        </p:nvSpPr>
        <p:spPr bwMode="auto">
          <a:xfrm>
            <a:off x="1945793" y="5053805"/>
            <a:ext cx="118654" cy="158164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399"/>
          </a:p>
        </p:txBody>
      </p: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7297530" y="500042"/>
            <a:ext cx="28671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2205180" y="776184"/>
            <a:ext cx="4846155" cy="371798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ACCIONES</a:t>
            </a:r>
          </a:p>
          <a:p>
            <a:pPr algn="just"/>
            <a:endParaRPr lang="es-GT" sz="18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GT" sz="18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 implementará inicialmente en 5 departamentos, un modelo de atención integral en la primera infancia. </a:t>
            </a:r>
          </a:p>
          <a:p>
            <a:pPr marL="342900" indent="-342900" algn="just">
              <a:buFont typeface="+mj-lt"/>
              <a:buAutoNum type="arabicPeriod"/>
            </a:pPr>
            <a:endParaRPr lang="es-GT" sz="18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MX" sz="18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Intervenciones a través de </a:t>
            </a:r>
            <a:r>
              <a:rPr lang="es-GT" sz="18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Gestores educativos.</a:t>
            </a:r>
          </a:p>
          <a:p>
            <a:pPr marL="342900" indent="-342900" algn="just">
              <a:buFont typeface="+mj-lt"/>
              <a:buAutoNum type="arabicPeriod"/>
            </a:pPr>
            <a:endParaRPr lang="es-GT" sz="18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GT" sz="18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 la construcción del programa se está utilizando la metodología de Gestión Por Resultados.</a:t>
            </a:r>
            <a:endParaRPr lang="en-US" sz="18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143109" y="1000108"/>
            <a:ext cx="5072098" cy="3571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2399" dirty="0"/>
          </a:p>
        </p:txBody>
      </p:sp>
      <p:grpSp>
        <p:nvGrpSpPr>
          <p:cNvPr id="10" name="55 Grupo"/>
          <p:cNvGrpSpPr/>
          <p:nvPr/>
        </p:nvGrpSpPr>
        <p:grpSpPr>
          <a:xfrm>
            <a:off x="159774" y="1428737"/>
            <a:ext cx="1911896" cy="2857520"/>
            <a:chOff x="159774" y="642918"/>
            <a:chExt cx="2054772" cy="2939125"/>
          </a:xfrm>
        </p:grpSpPr>
        <p:grpSp>
          <p:nvGrpSpPr>
            <p:cNvPr id="11" name="54 Grupo"/>
            <p:cNvGrpSpPr/>
            <p:nvPr/>
          </p:nvGrpSpPr>
          <p:grpSpPr>
            <a:xfrm>
              <a:off x="159774" y="642918"/>
              <a:ext cx="2054772" cy="2939125"/>
              <a:chOff x="88336" y="642919"/>
              <a:chExt cx="2054772" cy="293912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8430F1F-B2B8-4057-8B9A-C4C05754F266}"/>
                  </a:ext>
                </a:extLst>
              </p:cNvPr>
              <p:cNvSpPr/>
              <p:nvPr/>
            </p:nvSpPr>
            <p:spPr>
              <a:xfrm>
                <a:off x="88336" y="714355"/>
                <a:ext cx="2054772" cy="2714645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/>
              </a:p>
            </p:txBody>
          </p:sp>
          <p:grpSp>
            <p:nvGrpSpPr>
              <p:cNvPr id="12" name="Group 14">
                <a:extLst>
                  <a:ext uri="{FF2B5EF4-FFF2-40B4-BE49-F238E27FC236}">
                    <a16:creationId xmlns:a16="http://schemas.microsoft.com/office/drawing/2014/main" id="{5599ED10-924A-4ED5-804F-B04CD85D6640}"/>
                  </a:ext>
                </a:extLst>
              </p:cNvPr>
              <p:cNvGrpSpPr/>
              <p:nvPr/>
            </p:nvGrpSpPr>
            <p:grpSpPr>
              <a:xfrm>
                <a:off x="164616" y="642919"/>
                <a:ext cx="1857388" cy="2939125"/>
                <a:chOff x="522785" y="1183172"/>
                <a:chExt cx="2504031" cy="2852223"/>
              </a:xfrm>
            </p:grpSpPr>
            <p:grpSp>
              <p:nvGrpSpPr>
                <p:cNvPr id="13" name="Group 11">
                  <a:extLst>
                    <a:ext uri="{FF2B5EF4-FFF2-40B4-BE49-F238E27FC236}">
                      <a16:creationId xmlns:a16="http://schemas.microsoft.com/office/drawing/2014/main" id="{E12B17D2-FAF7-48D2-97AA-420AF6DA83DE}"/>
                    </a:ext>
                  </a:extLst>
                </p:cNvPr>
                <p:cNvGrpSpPr/>
                <p:nvPr/>
              </p:nvGrpSpPr>
              <p:grpSpPr>
                <a:xfrm>
                  <a:off x="522785" y="1183172"/>
                  <a:ext cx="2460285" cy="2852223"/>
                  <a:chOff x="522785" y="886510"/>
                  <a:chExt cx="2460285" cy="2852223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619093" y="1857071"/>
                    <a:ext cx="2307651" cy="188166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Bienestar para la Gente/</a:t>
                    </a:r>
                  </a:p>
                  <a:p>
                    <a:r>
                      <a:rPr lang="es-GT" sz="1400" dirty="0"/>
                      <a:t>Garantizar a la población entre</a:t>
                    </a:r>
                  </a:p>
                  <a:p>
                    <a:r>
                      <a:rPr lang="es-GT" sz="1400" dirty="0"/>
                      <a:t> 0 y 18 años el acceso a todos los niveles del sistema educativo. 	</a:t>
                    </a:r>
                  </a:p>
                  <a:p>
                    <a:endPara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endParaRPr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22B0D82B-B36E-49C0-AB3B-425AADE30200}"/>
                      </a:ext>
                    </a:extLst>
                  </p:cNvPr>
                  <p:cNvSpPr/>
                  <p:nvPr/>
                </p:nvSpPr>
                <p:spPr>
                  <a:xfrm>
                    <a:off x="522785" y="886510"/>
                    <a:ext cx="2460285" cy="888577"/>
                  </a:xfrm>
                  <a:custGeom>
                    <a:avLst/>
                    <a:gdLst>
                      <a:gd name="connsiteX0" fmla="*/ 0 w 2980403"/>
                      <a:gd name="connsiteY0" fmla="*/ 207160 h 567531"/>
                      <a:gd name="connsiteX1" fmla="*/ 0 w 2980403"/>
                      <a:gd name="connsiteY1" fmla="*/ 207161 h 567531"/>
                      <a:gd name="connsiteX2" fmla="*/ 0 w 2980403"/>
                      <a:gd name="connsiteY2" fmla="*/ 207161 h 567531"/>
                      <a:gd name="connsiteX3" fmla="*/ 207161 w 2980403"/>
                      <a:gd name="connsiteY3" fmla="*/ 0 h 567531"/>
                      <a:gd name="connsiteX4" fmla="*/ 2773242 w 2980403"/>
                      <a:gd name="connsiteY4" fmla="*/ 0 h 567531"/>
                      <a:gd name="connsiteX5" fmla="*/ 2980403 w 2980403"/>
                      <a:gd name="connsiteY5" fmla="*/ 207161 h 567531"/>
                      <a:gd name="connsiteX6" fmla="*/ 2980402 w 2980403"/>
                      <a:gd name="connsiteY6" fmla="*/ 207161 h 567531"/>
                      <a:gd name="connsiteX7" fmla="*/ 2773241 w 2980403"/>
                      <a:gd name="connsiteY7" fmla="*/ 414322 h 567531"/>
                      <a:gd name="connsiteX8" fmla="*/ 1673312 w 2980403"/>
                      <a:gd name="connsiteY8" fmla="*/ 414322 h 567531"/>
                      <a:gd name="connsiteX9" fmla="*/ 1490202 w 2980403"/>
                      <a:gd name="connsiteY9" fmla="*/ 567531 h 567531"/>
                      <a:gd name="connsiteX10" fmla="*/ 1307091 w 2980403"/>
                      <a:gd name="connsiteY10" fmla="*/ 414322 h 567531"/>
                      <a:gd name="connsiteX11" fmla="*/ 207161 w 2980403"/>
                      <a:gd name="connsiteY11" fmla="*/ 414321 h 567531"/>
                      <a:gd name="connsiteX12" fmla="*/ 16280 w 2980403"/>
                      <a:gd name="connsiteY12" fmla="*/ 287797 h 567531"/>
                      <a:gd name="connsiteX13" fmla="*/ 0 w 2980403"/>
                      <a:gd name="connsiteY13" fmla="*/ 207161 h 567531"/>
                      <a:gd name="connsiteX14" fmla="*/ 16280 w 2980403"/>
                      <a:gd name="connsiteY14" fmla="*/ 126525 h 567531"/>
                      <a:gd name="connsiteX15" fmla="*/ 207161 w 2980403"/>
                      <a:gd name="connsiteY15" fmla="*/ 0 h 567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80403" h="567531">
                        <a:moveTo>
                          <a:pt x="0" y="207160"/>
                        </a:moveTo>
                        <a:lnTo>
                          <a:pt x="0" y="207161"/>
                        </a:lnTo>
                        <a:lnTo>
                          <a:pt x="0" y="207161"/>
                        </a:lnTo>
                        <a:close/>
                        <a:moveTo>
                          <a:pt x="207161" y="0"/>
                        </a:moveTo>
                        <a:lnTo>
                          <a:pt x="2773242" y="0"/>
                        </a:lnTo>
                        <a:cubicBezTo>
                          <a:pt x="2887654" y="0"/>
                          <a:pt x="2980403" y="92749"/>
                          <a:pt x="2980403" y="207161"/>
                        </a:cubicBezTo>
                        <a:lnTo>
                          <a:pt x="2980402" y="207161"/>
                        </a:lnTo>
                        <a:cubicBezTo>
                          <a:pt x="2980402" y="321573"/>
                          <a:pt x="2887653" y="414322"/>
                          <a:pt x="2773241" y="414322"/>
                        </a:cubicBezTo>
                        <a:lnTo>
                          <a:pt x="1673312" y="414322"/>
                        </a:lnTo>
                        <a:lnTo>
                          <a:pt x="1490202" y="567531"/>
                        </a:lnTo>
                        <a:lnTo>
                          <a:pt x="1307091" y="414322"/>
                        </a:lnTo>
                        <a:lnTo>
                          <a:pt x="207161" y="414321"/>
                        </a:lnTo>
                        <a:cubicBezTo>
                          <a:pt x="121352" y="414321"/>
                          <a:pt x="47728" y="362150"/>
                          <a:pt x="16280" y="287797"/>
                        </a:cubicBezTo>
                        <a:lnTo>
                          <a:pt x="0" y="207161"/>
                        </a:lnTo>
                        <a:lnTo>
                          <a:pt x="16280" y="126525"/>
                        </a:lnTo>
                        <a:cubicBezTo>
                          <a:pt x="47728" y="52171"/>
                          <a:pt x="121352" y="0"/>
                          <a:pt x="207161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innerShdw blurRad="63500" dist="50800" dir="13500000">
                      <a:prstClr val="black">
                        <a:alpha val="20000"/>
                      </a:prstClr>
                    </a:innerShdw>
                  </a:effectLst>
                  <a:extLst/>
                </p:spPr>
                <p:txBody>
                  <a:bodyPr vert="horz" wrap="square" lIns="252000" tIns="45720" rIns="91440" bIns="180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Prioridad Estratégica K’ATUN 2032</a:t>
                    </a:r>
                  </a:p>
                </p:txBody>
              </p:sp>
            </p:grpSp>
            <p:sp>
              <p:nvSpPr>
                <p:cNvPr id="87" name="TextBox 86"/>
                <p:cNvSpPr txBox="1"/>
                <p:nvPr/>
              </p:nvSpPr>
              <p:spPr>
                <a:xfrm>
                  <a:off x="957481" y="2978451"/>
                  <a:ext cx="2069335" cy="2090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  <p:sp>
              <p:nvSpPr>
                <p:cNvPr id="74" name="Freeform 67">
                  <a:extLst>
                    <a:ext uri="{FF2B5EF4-FFF2-40B4-BE49-F238E27FC236}">
                      <a16:creationId xmlns:a16="http://schemas.microsoft.com/office/drawing/2014/main" id="{8757E3B4-59E7-42F5-A20F-3692A7C8A9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76057" y="2500362"/>
                  <a:ext cx="156483" cy="155798"/>
                </a:xfrm>
                <a:custGeom>
                  <a:avLst/>
                  <a:gdLst>
                    <a:gd name="T0" fmla="*/ 76 w 96"/>
                    <a:gd name="T1" fmla="*/ 13 h 96"/>
                    <a:gd name="T2" fmla="*/ 61 w 96"/>
                    <a:gd name="T3" fmla="*/ 15 h 96"/>
                    <a:gd name="T4" fmla="*/ 60 w 96"/>
                    <a:gd name="T5" fmla="*/ 17 h 96"/>
                    <a:gd name="T6" fmla="*/ 44 w 96"/>
                    <a:gd name="T7" fmla="*/ 32 h 96"/>
                    <a:gd name="T8" fmla="*/ 42 w 96"/>
                    <a:gd name="T9" fmla="*/ 0 h 96"/>
                    <a:gd name="T10" fmla="*/ 16 w 96"/>
                    <a:gd name="T11" fmla="*/ 2 h 96"/>
                    <a:gd name="T12" fmla="*/ 2 w 96"/>
                    <a:gd name="T13" fmla="*/ 12 h 96"/>
                    <a:gd name="T14" fmla="*/ 0 w 96"/>
                    <a:gd name="T15" fmla="*/ 94 h 96"/>
                    <a:gd name="T16" fmla="*/ 18 w 96"/>
                    <a:gd name="T17" fmla="*/ 96 h 96"/>
                    <a:gd name="T18" fmla="*/ 66 w 96"/>
                    <a:gd name="T19" fmla="*/ 96 h 96"/>
                    <a:gd name="T20" fmla="*/ 68 w 96"/>
                    <a:gd name="T21" fmla="*/ 48 h 96"/>
                    <a:gd name="T22" fmla="*/ 82 w 96"/>
                    <a:gd name="T23" fmla="*/ 96 h 96"/>
                    <a:gd name="T24" fmla="*/ 94 w 96"/>
                    <a:gd name="T25" fmla="*/ 93 h 96"/>
                    <a:gd name="T26" fmla="*/ 12 w 96"/>
                    <a:gd name="T27" fmla="*/ 82 h 96"/>
                    <a:gd name="T28" fmla="*/ 8 w 96"/>
                    <a:gd name="T29" fmla="*/ 82 h 96"/>
                    <a:gd name="T30" fmla="*/ 10 w 96"/>
                    <a:gd name="T31" fmla="*/ 24 h 96"/>
                    <a:gd name="T32" fmla="*/ 12 w 96"/>
                    <a:gd name="T33" fmla="*/ 82 h 96"/>
                    <a:gd name="T34" fmla="*/ 30 w 96"/>
                    <a:gd name="T35" fmla="*/ 8 h 96"/>
                    <a:gd name="T36" fmla="*/ 32 w 96"/>
                    <a:gd name="T37" fmla="*/ 62 h 96"/>
                    <a:gd name="T38" fmla="*/ 28 w 96"/>
                    <a:gd name="T39" fmla="*/ 62 h 96"/>
                    <a:gd name="T40" fmla="*/ 36 w 96"/>
                    <a:gd name="T41" fmla="*/ 86 h 96"/>
                    <a:gd name="T42" fmla="*/ 26 w 96"/>
                    <a:gd name="T43" fmla="*/ 88 h 96"/>
                    <a:gd name="T44" fmla="*/ 24 w 96"/>
                    <a:gd name="T45" fmla="*/ 70 h 96"/>
                    <a:gd name="T46" fmla="*/ 34 w 96"/>
                    <a:gd name="T47" fmla="*/ 68 h 96"/>
                    <a:gd name="T48" fmla="*/ 36 w 96"/>
                    <a:gd name="T49" fmla="*/ 86 h 96"/>
                    <a:gd name="T50" fmla="*/ 54 w 96"/>
                    <a:gd name="T51" fmla="*/ 40 h 96"/>
                    <a:gd name="T52" fmla="*/ 56 w 96"/>
                    <a:gd name="T53" fmla="*/ 78 h 96"/>
                    <a:gd name="T54" fmla="*/ 52 w 96"/>
                    <a:gd name="T55" fmla="*/ 78 h 96"/>
                    <a:gd name="T56" fmla="*/ 58 w 96"/>
                    <a:gd name="T57" fmla="*/ 88 h 96"/>
                    <a:gd name="T58" fmla="*/ 48 w 96"/>
                    <a:gd name="T59" fmla="*/ 86 h 96"/>
                    <a:gd name="T60" fmla="*/ 58 w 96"/>
                    <a:gd name="T61" fmla="*/ 84 h 96"/>
                    <a:gd name="T62" fmla="*/ 58 w 96"/>
                    <a:gd name="T63" fmla="*/ 88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6" h="96">
                      <a:moveTo>
                        <a:pt x="96" y="90"/>
                      </a:moveTo>
                      <a:cubicBezTo>
                        <a:pt x="76" y="13"/>
                        <a:pt x="76" y="13"/>
                        <a:pt x="76" y="13"/>
                      </a:cubicBezTo>
                      <a:cubicBezTo>
                        <a:pt x="75" y="12"/>
                        <a:pt x="74" y="11"/>
                        <a:pt x="73" y="12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5"/>
                        <a:pt x="61" y="15"/>
                        <a:pt x="60" y="16"/>
                      </a:cubicBezTo>
                      <a:cubicBezTo>
                        <a:pt x="60" y="16"/>
                        <a:pt x="60" y="17"/>
                        <a:pt x="60" y="17"/>
                      </a:cubicBezTo>
                      <a:cubicBezTo>
                        <a:pt x="64" y="32"/>
                        <a:pt x="64" y="32"/>
                        <a:pt x="64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4" y="1"/>
                        <a:pt x="43" y="0"/>
                        <a:pt x="4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6" y="1"/>
                        <a:pt x="16" y="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95"/>
                        <a:pt x="1" y="96"/>
                        <a:pt x="2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42" y="96"/>
                        <a:pt x="42" y="96"/>
                        <a:pt x="42" y="96"/>
                      </a:cubicBezTo>
                      <a:cubicBezTo>
                        <a:pt x="66" y="96"/>
                        <a:pt x="66" y="96"/>
                        <a:pt x="66" y="96"/>
                      </a:cubicBezTo>
                      <a:cubicBezTo>
                        <a:pt x="67" y="96"/>
                        <a:pt x="68" y="95"/>
                        <a:pt x="68" y="94"/>
                      </a:cubicBezTo>
                      <a:cubicBezTo>
                        <a:pt x="68" y="48"/>
                        <a:pt x="68" y="48"/>
                        <a:pt x="68" y="48"/>
                      </a:cubicBezTo>
                      <a:cubicBezTo>
                        <a:pt x="80" y="94"/>
                        <a:pt x="80" y="94"/>
                        <a:pt x="80" y="94"/>
                      </a:cubicBezTo>
                      <a:cubicBezTo>
                        <a:pt x="80" y="95"/>
                        <a:pt x="81" y="96"/>
                        <a:pt x="82" y="96"/>
                      </a:cubicBezTo>
                      <a:cubicBezTo>
                        <a:pt x="82" y="96"/>
                        <a:pt x="82" y="96"/>
                        <a:pt x="82" y="96"/>
                      </a:cubicBezTo>
                      <a:cubicBezTo>
                        <a:pt x="94" y="93"/>
                        <a:pt x="94" y="93"/>
                        <a:pt x="94" y="93"/>
                      </a:cubicBezTo>
                      <a:cubicBezTo>
                        <a:pt x="95" y="93"/>
                        <a:pt x="96" y="92"/>
                        <a:pt x="96" y="90"/>
                      </a:cubicBezTo>
                      <a:close/>
                      <a:moveTo>
                        <a:pt x="12" y="82"/>
                      </a:moveTo>
                      <a:cubicBezTo>
                        <a:pt x="12" y="83"/>
                        <a:pt x="11" y="84"/>
                        <a:pt x="10" y="84"/>
                      </a:cubicBezTo>
                      <a:cubicBezTo>
                        <a:pt x="9" y="84"/>
                        <a:pt x="8" y="83"/>
                        <a:pt x="8" y="82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10" y="24"/>
                      </a:cubicBezTo>
                      <a:cubicBezTo>
                        <a:pt x="11" y="24"/>
                        <a:pt x="12" y="25"/>
                        <a:pt x="12" y="26"/>
                      </a:cubicBezTo>
                      <a:lnTo>
                        <a:pt x="12" y="82"/>
                      </a:lnTo>
                      <a:close/>
                      <a:moveTo>
                        <a:pt x="28" y="10"/>
                      </a:moveTo>
                      <a:cubicBezTo>
                        <a:pt x="28" y="9"/>
                        <a:pt x="29" y="8"/>
                        <a:pt x="30" y="8"/>
                      </a:cubicBezTo>
                      <a:cubicBezTo>
                        <a:pt x="31" y="8"/>
                        <a:pt x="32" y="9"/>
                        <a:pt x="32" y="10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32" y="63"/>
                        <a:pt x="31" y="64"/>
                        <a:pt x="30" y="64"/>
                      </a:cubicBezTo>
                      <a:cubicBezTo>
                        <a:pt x="29" y="64"/>
                        <a:pt x="28" y="63"/>
                        <a:pt x="28" y="62"/>
                      </a:cubicBezTo>
                      <a:lnTo>
                        <a:pt x="28" y="10"/>
                      </a:lnTo>
                      <a:close/>
                      <a:moveTo>
                        <a:pt x="36" y="86"/>
                      </a:moveTo>
                      <a:cubicBezTo>
                        <a:pt x="36" y="87"/>
                        <a:pt x="35" y="88"/>
                        <a:pt x="34" y="88"/>
                      </a:cubicBezTo>
                      <a:cubicBezTo>
                        <a:pt x="26" y="88"/>
                        <a:pt x="26" y="88"/>
                        <a:pt x="26" y="88"/>
                      </a:cubicBezTo>
                      <a:cubicBezTo>
                        <a:pt x="25" y="88"/>
                        <a:pt x="24" y="87"/>
                        <a:pt x="24" y="86"/>
                      </a:cubicBezTo>
                      <a:cubicBezTo>
                        <a:pt x="24" y="70"/>
                        <a:pt x="24" y="70"/>
                        <a:pt x="24" y="70"/>
                      </a:cubicBezTo>
                      <a:cubicBezTo>
                        <a:pt x="24" y="69"/>
                        <a:pt x="25" y="68"/>
                        <a:pt x="26" y="68"/>
                      </a:cubicBezTo>
                      <a:cubicBezTo>
                        <a:pt x="34" y="68"/>
                        <a:pt x="34" y="68"/>
                        <a:pt x="34" y="68"/>
                      </a:cubicBezTo>
                      <a:cubicBezTo>
                        <a:pt x="35" y="68"/>
                        <a:pt x="36" y="69"/>
                        <a:pt x="36" y="70"/>
                      </a:cubicBezTo>
                      <a:lnTo>
                        <a:pt x="36" y="86"/>
                      </a:lnTo>
                      <a:close/>
                      <a:moveTo>
                        <a:pt x="52" y="42"/>
                      </a:moveTo>
                      <a:cubicBezTo>
                        <a:pt x="52" y="41"/>
                        <a:pt x="53" y="40"/>
                        <a:pt x="54" y="40"/>
                      </a:cubicBezTo>
                      <a:cubicBezTo>
                        <a:pt x="55" y="40"/>
                        <a:pt x="56" y="41"/>
                        <a:pt x="56" y="42"/>
                      </a:cubicBezTo>
                      <a:cubicBezTo>
                        <a:pt x="56" y="78"/>
                        <a:pt x="56" y="78"/>
                        <a:pt x="56" y="78"/>
                      </a:cubicBezTo>
                      <a:cubicBezTo>
                        <a:pt x="56" y="79"/>
                        <a:pt x="55" y="80"/>
                        <a:pt x="54" y="80"/>
                      </a:cubicBezTo>
                      <a:cubicBezTo>
                        <a:pt x="53" y="80"/>
                        <a:pt x="52" y="79"/>
                        <a:pt x="52" y="78"/>
                      </a:cubicBezTo>
                      <a:lnTo>
                        <a:pt x="52" y="42"/>
                      </a:lnTo>
                      <a:close/>
                      <a:moveTo>
                        <a:pt x="58" y="88"/>
                      </a:moveTo>
                      <a:cubicBezTo>
                        <a:pt x="50" y="88"/>
                        <a:pt x="50" y="88"/>
                        <a:pt x="50" y="88"/>
                      </a:cubicBezTo>
                      <a:cubicBezTo>
                        <a:pt x="49" y="88"/>
                        <a:pt x="48" y="87"/>
                        <a:pt x="48" y="86"/>
                      </a:cubicBezTo>
                      <a:cubicBezTo>
                        <a:pt x="48" y="85"/>
                        <a:pt x="49" y="84"/>
                        <a:pt x="50" y="84"/>
                      </a:cubicBezTo>
                      <a:cubicBezTo>
                        <a:pt x="58" y="84"/>
                        <a:pt x="58" y="84"/>
                        <a:pt x="58" y="84"/>
                      </a:cubicBezTo>
                      <a:cubicBezTo>
                        <a:pt x="59" y="84"/>
                        <a:pt x="60" y="85"/>
                        <a:pt x="60" y="86"/>
                      </a:cubicBezTo>
                      <a:cubicBezTo>
                        <a:pt x="60" y="87"/>
                        <a:pt x="59" y="88"/>
                        <a:pt x="58" y="8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399"/>
                </a:p>
              </p:txBody>
            </p:sp>
          </p:grpSp>
        </p:grpSp>
        <p:sp>
          <p:nvSpPr>
            <p:cNvPr id="139" name="Oval 135"/>
            <p:cNvSpPr/>
            <p:nvPr/>
          </p:nvSpPr>
          <p:spPr>
            <a:xfrm>
              <a:off x="182948" y="1714488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3 Grupo"/>
          <p:cNvGrpSpPr/>
          <p:nvPr/>
        </p:nvGrpSpPr>
        <p:grpSpPr>
          <a:xfrm>
            <a:off x="214282" y="4812986"/>
            <a:ext cx="4379819" cy="1571514"/>
            <a:chOff x="323636" y="4812986"/>
            <a:chExt cx="2800117" cy="1571515"/>
          </a:xfrm>
        </p:grpSpPr>
        <p:sp>
          <p:nvSpPr>
            <p:cNvPr id="92" name="TextBox 289">
              <a:extLst>
                <a:ext uri="{FF2B5EF4-FFF2-40B4-BE49-F238E27FC236}">
                  <a16:creationId xmlns:a16="http://schemas.microsoft.com/office/drawing/2014/main" id="{A5B21903-AAD7-43A8-90BF-40FE5DF4CBE2}"/>
                </a:ext>
              </a:extLst>
            </p:cNvPr>
            <p:cNvSpPr txBox="1"/>
            <p:nvPr/>
          </p:nvSpPr>
          <p:spPr>
            <a:xfrm>
              <a:off x="849670" y="4870400"/>
              <a:ext cx="162054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¿A quién se entrega?</a:t>
              </a:r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323636" y="5214949"/>
              <a:ext cx="2800117" cy="1169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GT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Población Objetivo</a:t>
              </a:r>
              <a:r>
                <a:rPr lang="es-GT" sz="14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s-GT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666,134</a:t>
              </a:r>
              <a:r>
                <a:rPr lang="es-GT" sz="1400" dirty="0">
                  <a:latin typeface="Arial" panose="020B0604020202020204" pitchFamily="34" charset="0"/>
                  <a:cs typeface="Arial" panose="020B0604020202020204" pitchFamily="34" charset="0"/>
                </a:rPr>
                <a:t> Niños de 0 a 4 años de edad </a:t>
              </a:r>
              <a:r>
                <a:rPr lang="es-GT" sz="1100" dirty="0">
                  <a:latin typeface="Arial" panose="020B0604020202020204" pitchFamily="34" charset="0"/>
                  <a:cs typeface="Arial" panose="020B0604020202020204" pitchFamily="34" charset="0"/>
                </a:rPr>
                <a:t>(ENCOVI  2014)</a:t>
              </a:r>
              <a:endParaRPr lang="es-GT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s-GT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GT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Población Beneficiada</a:t>
              </a:r>
              <a:r>
                <a:rPr lang="es-GT" sz="14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s-GT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5,000 </a:t>
              </a:r>
              <a:r>
                <a:rPr lang="es-GT" sz="1400" dirty="0">
                  <a:latin typeface="Arial" panose="020B0604020202020204" pitchFamily="34" charset="0"/>
                  <a:cs typeface="Arial" panose="020B0604020202020204" pitchFamily="34" charset="0"/>
                </a:rPr>
                <a:t>Niños de primera infancia atendidos en aprendizaje temprano</a:t>
              </a:r>
            </a:p>
          </p:txBody>
        </p:sp>
        <p:pic>
          <p:nvPicPr>
            <p:cNvPr id="94" name="93 Image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62" y="4812986"/>
              <a:ext cx="364490" cy="364490"/>
            </a:xfrm>
            <a:prstGeom prst="rect">
              <a:avLst/>
            </a:prstGeom>
          </p:spPr>
        </p:pic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0"/>
            <a:ext cx="1239987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53 CuadroTexto"/>
          <p:cNvSpPr txBox="1"/>
          <p:nvPr/>
        </p:nvSpPr>
        <p:spPr>
          <a:xfrm>
            <a:off x="8643966" y="7141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19</a:t>
            </a:r>
            <a:endParaRPr lang="es-GT" sz="1200" dirty="0"/>
          </a:p>
        </p:txBody>
      </p:sp>
    </p:spTree>
    <p:extLst>
      <p:ext uri="{BB962C8B-B14F-4D97-AF65-F5344CB8AC3E}">
        <p14:creationId xmlns:p14="http://schemas.microsoft.com/office/powerpoint/2010/main" val="179755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CuadroTexto">
            <a:extLst>
              <a:ext uri="{FF2B5EF4-FFF2-40B4-BE49-F238E27FC236}">
                <a16:creationId xmlns:a16="http://schemas.microsoft.com/office/drawing/2014/main" id="{5CBD8D9C-6C06-4213-99B6-127974471276}"/>
              </a:ext>
            </a:extLst>
          </p:cNvPr>
          <p:cNvSpPr txBox="1"/>
          <p:nvPr/>
        </p:nvSpPr>
        <p:spPr>
          <a:xfrm>
            <a:off x="8544493" y="26035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</a:t>
            </a:r>
            <a:endParaRPr lang="es-GT" sz="1200" dirty="0"/>
          </a:p>
        </p:txBody>
      </p:sp>
      <p:pic>
        <p:nvPicPr>
          <p:cNvPr id="6" name="Imagen 5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39BE49C3-996A-466E-A404-E8A256538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881"/>
            <a:ext cx="9144000" cy="6472238"/>
          </a:xfrm>
          <a:prstGeom prst="rect">
            <a:avLst/>
          </a:prstGeom>
        </p:spPr>
      </p:pic>
      <p:sp>
        <p:nvSpPr>
          <p:cNvPr id="7" name="10 CuadroTexto">
            <a:extLst>
              <a:ext uri="{FF2B5EF4-FFF2-40B4-BE49-F238E27FC236}">
                <a16:creationId xmlns:a16="http://schemas.microsoft.com/office/drawing/2014/main" id="{001BE3DA-3AF6-47D9-9C73-4A1CFB8010CD}"/>
              </a:ext>
            </a:extLst>
          </p:cNvPr>
          <p:cNvSpPr txBox="1"/>
          <p:nvPr/>
        </p:nvSpPr>
        <p:spPr>
          <a:xfrm>
            <a:off x="8460432" y="258774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36784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dondear rectángulo de esquina diagonal"/>
          <p:cNvSpPr/>
          <p:nvPr/>
        </p:nvSpPr>
        <p:spPr>
          <a:xfrm>
            <a:off x="88337" y="4736656"/>
            <a:ext cx="5412357" cy="198276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sz="239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878" y="37272"/>
            <a:ext cx="5857916" cy="1032242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Mantenimiento de Edificios Escolares Públicos </a:t>
            </a:r>
            <a:br>
              <a:rPr lang="es-GT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s-GT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(Quinto Programa de Apoyo)</a:t>
            </a:r>
            <a:endParaRPr lang="es-GT" sz="1600" dirty="0"/>
          </a:p>
        </p:txBody>
      </p:sp>
      <p:grpSp>
        <p:nvGrpSpPr>
          <p:cNvPr id="3" name="59 Grupo"/>
          <p:cNvGrpSpPr/>
          <p:nvPr/>
        </p:nvGrpSpPr>
        <p:grpSpPr>
          <a:xfrm>
            <a:off x="5643570" y="5000636"/>
            <a:ext cx="2317978" cy="1643074"/>
            <a:chOff x="5643570" y="5000636"/>
            <a:chExt cx="2317978" cy="1643074"/>
          </a:xfrm>
        </p:grpSpPr>
        <p:sp>
          <p:nvSpPr>
            <p:cNvPr id="119" name="TextBox 200">
              <a:extLst>
                <a:ext uri="{FF2B5EF4-FFF2-40B4-BE49-F238E27FC236}">
                  <a16:creationId xmlns:a16="http://schemas.microsoft.com/office/drawing/2014/main" id="{1E0F72BB-82FC-462B-B324-7356B4FE613C}"/>
                </a:ext>
              </a:extLst>
            </p:cNvPr>
            <p:cNvSpPr txBox="1"/>
            <p:nvPr/>
          </p:nvSpPr>
          <p:spPr>
            <a:xfrm>
              <a:off x="5929322" y="5000636"/>
              <a:ext cx="2032226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PRESUPUESTO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ESTIMADO 2019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(En Millones de Quetzales)</a:t>
              </a:r>
            </a:p>
          </p:txBody>
        </p:sp>
        <p:sp>
          <p:nvSpPr>
            <p:cNvPr id="120" name="TextBox 201">
              <a:extLst>
                <a:ext uri="{FF2B5EF4-FFF2-40B4-BE49-F238E27FC236}">
                  <a16:creationId xmlns:a16="http://schemas.microsoft.com/office/drawing/2014/main" id="{E568BBC2-CB29-4BC7-9E54-92644BCCE1BD}"/>
                </a:ext>
              </a:extLst>
            </p:cNvPr>
            <p:cNvSpPr txBox="1"/>
            <p:nvPr/>
          </p:nvSpPr>
          <p:spPr>
            <a:xfrm>
              <a:off x="5715008" y="6089712"/>
              <a:ext cx="22259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3600" dirty="0">
                  <a:solidFill>
                    <a:schemeClr val="accent2"/>
                  </a:solidFill>
                </a:rPr>
                <a:t>Q </a:t>
              </a:r>
              <a:r>
                <a:rPr lang="es-GT" sz="3600" dirty="0">
                  <a:solidFill>
                    <a:schemeClr val="accent2"/>
                  </a:solidFill>
                </a:rPr>
                <a:t>274.85</a:t>
              </a:r>
              <a:endParaRPr lang="en-GB" sz="3600" dirty="0">
                <a:solidFill>
                  <a:schemeClr val="accent2"/>
                </a:solidFill>
              </a:endParaRPr>
            </a:p>
          </p:txBody>
        </p:sp>
        <p:grpSp>
          <p:nvGrpSpPr>
            <p:cNvPr id="4" name="Group 258">
              <a:extLst>
                <a:ext uri="{FF2B5EF4-FFF2-40B4-BE49-F238E27FC236}">
                  <a16:creationId xmlns:a16="http://schemas.microsoft.com/office/drawing/2014/main" id="{8DB55838-BAFC-4046-A6FC-5FD18BDBE840}"/>
                </a:ext>
              </a:extLst>
            </p:cNvPr>
            <p:cNvGrpSpPr/>
            <p:nvPr/>
          </p:nvGrpSpPr>
          <p:grpSpPr>
            <a:xfrm>
              <a:off x="5643570" y="5072074"/>
              <a:ext cx="475145" cy="440515"/>
              <a:chOff x="4469581" y="499171"/>
              <a:chExt cx="531730" cy="440515"/>
            </a:xfrm>
          </p:grpSpPr>
          <p:sp>
            <p:nvSpPr>
              <p:cNvPr id="129" name="Oval 259">
                <a:extLst>
                  <a:ext uri="{FF2B5EF4-FFF2-40B4-BE49-F238E27FC236}">
                    <a16:creationId xmlns:a16="http://schemas.microsoft.com/office/drawing/2014/main" id="{6723D699-B3B4-4E90-9C0D-90B572D3A867}"/>
                  </a:ext>
                </a:extLst>
              </p:cNvPr>
              <p:cNvSpPr/>
              <p:nvPr/>
            </p:nvSpPr>
            <p:spPr>
              <a:xfrm>
                <a:off x="4469581" y="499171"/>
                <a:ext cx="531730" cy="4405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5" name="Group 260">
                <a:extLst>
                  <a:ext uri="{FF2B5EF4-FFF2-40B4-BE49-F238E27FC236}">
                    <a16:creationId xmlns:a16="http://schemas.microsoft.com/office/drawing/2014/main" id="{202887E8-17FE-49D6-8910-CE23DBED6658}"/>
                  </a:ext>
                </a:extLst>
              </p:cNvPr>
              <p:cNvGrpSpPr/>
              <p:nvPr/>
            </p:nvGrpSpPr>
            <p:grpSpPr>
              <a:xfrm>
                <a:off x="4619666" y="648185"/>
                <a:ext cx="224070" cy="205068"/>
                <a:chOff x="1000126" y="663575"/>
                <a:chExt cx="5140325" cy="4704365"/>
              </a:xfrm>
              <a:solidFill>
                <a:schemeClr val="bg1"/>
              </a:solidFill>
            </p:grpSpPr>
            <p:sp>
              <p:nvSpPr>
                <p:cNvPr id="131" name="Freeform 22">
                  <a:extLst>
                    <a:ext uri="{FF2B5EF4-FFF2-40B4-BE49-F238E27FC236}">
                      <a16:creationId xmlns:a16="http://schemas.microsoft.com/office/drawing/2014/main" id="{F57FF244-02D6-4325-AD18-4016493D80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2" name="Freeform 23">
                  <a:extLst>
                    <a:ext uri="{FF2B5EF4-FFF2-40B4-BE49-F238E27FC236}">
                      <a16:creationId xmlns:a16="http://schemas.microsoft.com/office/drawing/2014/main" id="{D2ECBE46-DB9A-46BF-81B6-2E4D8DF2A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3" name="Freeform 24">
                  <a:extLst>
                    <a:ext uri="{FF2B5EF4-FFF2-40B4-BE49-F238E27FC236}">
                      <a16:creationId xmlns:a16="http://schemas.microsoft.com/office/drawing/2014/main" id="{74D50B51-B242-4308-8DDB-8134A9B06D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4" name="Freeform 25">
                  <a:extLst>
                    <a:ext uri="{FF2B5EF4-FFF2-40B4-BE49-F238E27FC236}">
                      <a16:creationId xmlns:a16="http://schemas.microsoft.com/office/drawing/2014/main" id="{521427B9-6041-44A4-A58C-FF182E60F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70" y="4079371"/>
                  <a:ext cx="1181110" cy="1274414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5" name="Freeform 26">
                  <a:extLst>
                    <a:ext uri="{FF2B5EF4-FFF2-40B4-BE49-F238E27FC236}">
                      <a16:creationId xmlns:a16="http://schemas.microsoft.com/office/drawing/2014/main" id="{6C20082D-60DB-4749-8ACC-AF22854A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8" y="3002567"/>
                  <a:ext cx="1181110" cy="2365373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43" name="Freeform 27">
                  <a:extLst>
                    <a:ext uri="{FF2B5EF4-FFF2-40B4-BE49-F238E27FC236}">
                      <a16:creationId xmlns:a16="http://schemas.microsoft.com/office/drawing/2014/main" id="{3C08403B-F934-48E3-A73E-11F036F03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7" y="2555892"/>
                  <a:ext cx="1184260" cy="274345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44" name="Freeform 28">
                  <a:extLst>
                    <a:ext uri="{FF2B5EF4-FFF2-40B4-BE49-F238E27FC236}">
                      <a16:creationId xmlns:a16="http://schemas.microsoft.com/office/drawing/2014/main" id="{F113A592-D7C5-4958-A3A3-45AE83AA5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</p:grpSp>
      <p:grpSp>
        <p:nvGrpSpPr>
          <p:cNvPr id="6" name="58 Grupo"/>
          <p:cNvGrpSpPr/>
          <p:nvPr/>
        </p:nvGrpSpPr>
        <p:grpSpPr>
          <a:xfrm>
            <a:off x="7901515" y="1000105"/>
            <a:ext cx="1171079" cy="591571"/>
            <a:chOff x="7758639" y="1000105"/>
            <a:chExt cx="1171079" cy="591571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DB3D41A9-A874-4198-92E2-BF9FFA2BEB4C}"/>
                </a:ext>
              </a:extLst>
            </p:cNvPr>
            <p:cNvGrpSpPr/>
            <p:nvPr/>
          </p:nvGrpSpPr>
          <p:grpSpPr>
            <a:xfrm>
              <a:off x="7758639" y="1000105"/>
              <a:ext cx="352603" cy="428628"/>
              <a:chOff x="1060566" y="1943691"/>
              <a:chExt cx="531730" cy="394287"/>
            </a:xfrm>
          </p:grpSpPr>
          <p:sp>
            <p:nvSpPr>
              <p:cNvPr id="154" name="Oval 193">
                <a:extLst>
                  <a:ext uri="{FF2B5EF4-FFF2-40B4-BE49-F238E27FC236}">
                    <a16:creationId xmlns:a16="http://schemas.microsoft.com/office/drawing/2014/main" id="{6AB737CD-69F1-4F41-A636-435FC3EB25C0}"/>
                  </a:ext>
                </a:extLst>
              </p:cNvPr>
              <p:cNvSpPr/>
              <p:nvPr/>
            </p:nvSpPr>
            <p:spPr>
              <a:xfrm>
                <a:off x="1060566" y="1943691"/>
                <a:ext cx="531730" cy="394287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8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211844" y="2029433"/>
                <a:ext cx="279100" cy="233428"/>
                <a:chOff x="765175" y="305306"/>
                <a:chExt cx="5205413" cy="4353605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8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6483" y="4355705"/>
                  <a:ext cx="1422391" cy="303206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9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305306"/>
                  <a:ext cx="5205413" cy="3612701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  <p:sp>
          <p:nvSpPr>
            <p:cNvPr id="161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7976929" y="1099233"/>
              <a:ext cx="952789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nivel nacional</a:t>
              </a:r>
            </a:p>
          </p:txBody>
        </p:sp>
      </p:grpSp>
      <p:sp>
        <p:nvSpPr>
          <p:cNvPr id="114" name="Freeform 81">
            <a:extLst>
              <a:ext uri="{FF2B5EF4-FFF2-40B4-BE49-F238E27FC236}">
                <a16:creationId xmlns:a16="http://schemas.microsoft.com/office/drawing/2014/main" id="{CB88804D-45FD-4A18-962D-029355F03A2D}"/>
              </a:ext>
            </a:extLst>
          </p:cNvPr>
          <p:cNvSpPr>
            <a:spLocks noEditPoints="1"/>
          </p:cNvSpPr>
          <p:nvPr/>
        </p:nvSpPr>
        <p:spPr bwMode="auto">
          <a:xfrm>
            <a:off x="1945793" y="5053805"/>
            <a:ext cx="118654" cy="158164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399"/>
          </a:p>
        </p:txBody>
      </p: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7829477" y="508590"/>
            <a:ext cx="28671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60 Grupo"/>
          <p:cNvGrpSpPr/>
          <p:nvPr/>
        </p:nvGrpSpPr>
        <p:grpSpPr>
          <a:xfrm>
            <a:off x="2519239" y="1227246"/>
            <a:ext cx="5196033" cy="3273324"/>
            <a:chOff x="2519239" y="1428736"/>
            <a:chExt cx="5196033" cy="3143272"/>
          </a:xfrm>
        </p:grpSpPr>
        <p:sp>
          <p:nvSpPr>
            <p:cNvPr id="166" name="Title 1">
              <a:extLst>
                <a:ext uri="{FF2B5EF4-FFF2-40B4-BE49-F238E27FC236}">
                  <a16:creationId xmlns:a16="http://schemas.microsoft.com/office/drawing/2014/main" id="{555DC0C3-BCDA-48C0-A49A-2FF6F4CBFF48}"/>
                </a:ext>
              </a:extLst>
            </p:cNvPr>
            <p:cNvSpPr txBox="1">
              <a:spLocks/>
            </p:cNvSpPr>
            <p:nvPr/>
          </p:nvSpPr>
          <p:spPr>
            <a:xfrm>
              <a:off x="2644695" y="1649172"/>
              <a:ext cx="4927701" cy="2786082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5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ACCIONES</a:t>
              </a:r>
            </a:p>
            <a:p>
              <a:pPr algn="ctr"/>
              <a:endParaRPr lang="en-US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Existen</a:t>
              </a:r>
              <a:r>
                <a:rPr lang="en-US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21,000 </a:t>
              </a:r>
              <a:r>
                <a:rPr lang="en-US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edificios</a:t>
              </a:r>
              <a:r>
                <a:rPr lang="en-US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escolares</a:t>
              </a:r>
              <a:r>
                <a:rPr lang="en-US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, sin un </a:t>
              </a:r>
              <a:r>
                <a:rPr lang="en-US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sistema</a:t>
              </a:r>
              <a:r>
                <a:rPr lang="en-US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de </a:t>
              </a:r>
              <a:r>
                <a:rPr lang="en-US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remozamiento</a:t>
              </a:r>
              <a:r>
                <a:rPr lang="en-US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preventivo</a:t>
              </a:r>
              <a:r>
                <a:rPr lang="en-US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y </a:t>
              </a:r>
              <a:r>
                <a:rPr lang="en-US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correctivo</a:t>
              </a:r>
              <a:r>
                <a:rPr lang="en-US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.</a:t>
              </a:r>
            </a:p>
            <a:p>
              <a:pPr marL="342900" indent="-342900" algn="just">
                <a:buFont typeface="+mj-lt"/>
                <a:buAutoNum type="arabicPeriod"/>
              </a:pPr>
              <a:endParaRPr lang="en-US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Es</a:t>
              </a:r>
              <a:r>
                <a:rPr lang="en-US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un </a:t>
              </a:r>
              <a:r>
                <a:rPr lang="en-US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programa</a:t>
              </a:r>
              <a:r>
                <a:rPr lang="en-US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de </a:t>
              </a:r>
              <a:r>
                <a:rPr lang="en-US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apoyo</a:t>
              </a:r>
              <a:r>
                <a:rPr lang="en-US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que</a:t>
              </a:r>
              <a:r>
                <a:rPr lang="en-US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se </a:t>
              </a:r>
              <a:r>
                <a:rPr lang="en-US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operará</a:t>
              </a:r>
              <a:r>
                <a:rPr lang="en-US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a </a:t>
              </a:r>
              <a:r>
                <a:rPr lang="en-US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través</a:t>
              </a:r>
              <a:r>
                <a:rPr lang="en-US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de </a:t>
              </a:r>
              <a:r>
                <a:rPr lang="en-US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las</a:t>
              </a:r>
              <a:r>
                <a:rPr lang="en-US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Organizaciones</a:t>
              </a:r>
              <a:r>
                <a:rPr lang="en-US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de Padres de </a:t>
              </a:r>
              <a:r>
                <a:rPr lang="en-US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Familia</a:t>
              </a:r>
              <a:r>
                <a:rPr lang="en-US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.</a:t>
              </a:r>
            </a:p>
            <a:p>
              <a:pPr marL="342900" indent="-342900" algn="just">
                <a:buFont typeface="+mj-lt"/>
                <a:buAutoNum type="arabicPeriod"/>
              </a:pPr>
              <a:endParaRPr lang="en-US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 algn="just"/>
              <a:endParaRPr lang="en-US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endParaRPr lang="en-US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 algn="just"/>
              <a:endParaRPr lang="en-US" sz="12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2519239" y="1428736"/>
              <a:ext cx="5196033" cy="31432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sz="2399" dirty="0"/>
            </a:p>
          </p:txBody>
        </p:sp>
      </p:grpSp>
      <p:grpSp>
        <p:nvGrpSpPr>
          <p:cNvPr id="11" name="57 Grupo"/>
          <p:cNvGrpSpPr/>
          <p:nvPr/>
        </p:nvGrpSpPr>
        <p:grpSpPr>
          <a:xfrm>
            <a:off x="88336" y="1000108"/>
            <a:ext cx="2411962" cy="3643338"/>
            <a:chOff x="88336" y="583996"/>
            <a:chExt cx="2411962" cy="364333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430F1F-B2B8-4057-8B9A-C4C05754F266}"/>
                </a:ext>
              </a:extLst>
            </p:cNvPr>
            <p:cNvSpPr/>
            <p:nvPr/>
          </p:nvSpPr>
          <p:spPr>
            <a:xfrm>
              <a:off x="88336" y="583996"/>
              <a:ext cx="2322864" cy="3643338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12B17D2-FAF7-48D2-97AA-420AF6DA83DE}"/>
                </a:ext>
              </a:extLst>
            </p:cNvPr>
            <p:cNvGrpSpPr/>
            <p:nvPr/>
          </p:nvGrpSpPr>
          <p:grpSpPr>
            <a:xfrm>
              <a:off x="235186" y="655434"/>
              <a:ext cx="2136473" cy="1650270"/>
              <a:chOff x="520949" y="937748"/>
              <a:chExt cx="2363555" cy="2054693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76854" y="1478795"/>
                <a:ext cx="2307650" cy="1513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Bienestar para la Gente/</a:t>
                </a:r>
                <a:r>
                  <a:rPr lang="es-GT" sz="1300" dirty="0"/>
                  <a:t>Garantizar a la población entre 0 y 18 años el acceso a todos los niveles del sistema educativo. </a:t>
                </a:r>
              </a:p>
              <a:p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2B0D82B-B36E-49C0-AB3B-425AADE30200}"/>
                  </a:ext>
                </a:extLst>
              </p:cNvPr>
              <p:cNvSpPr/>
              <p:nvPr/>
            </p:nvSpPr>
            <p:spPr>
              <a:xfrm>
                <a:off x="520949" y="937748"/>
                <a:ext cx="2268774" cy="606373"/>
              </a:xfrm>
              <a:custGeom>
                <a:avLst/>
                <a:gdLst>
                  <a:gd name="connsiteX0" fmla="*/ 0 w 2980403"/>
                  <a:gd name="connsiteY0" fmla="*/ 207160 h 567531"/>
                  <a:gd name="connsiteX1" fmla="*/ 0 w 2980403"/>
                  <a:gd name="connsiteY1" fmla="*/ 207161 h 567531"/>
                  <a:gd name="connsiteX2" fmla="*/ 0 w 2980403"/>
                  <a:gd name="connsiteY2" fmla="*/ 207161 h 567531"/>
                  <a:gd name="connsiteX3" fmla="*/ 207161 w 2980403"/>
                  <a:gd name="connsiteY3" fmla="*/ 0 h 567531"/>
                  <a:gd name="connsiteX4" fmla="*/ 2773242 w 2980403"/>
                  <a:gd name="connsiteY4" fmla="*/ 0 h 567531"/>
                  <a:gd name="connsiteX5" fmla="*/ 2980403 w 2980403"/>
                  <a:gd name="connsiteY5" fmla="*/ 207161 h 567531"/>
                  <a:gd name="connsiteX6" fmla="*/ 2980402 w 2980403"/>
                  <a:gd name="connsiteY6" fmla="*/ 207161 h 567531"/>
                  <a:gd name="connsiteX7" fmla="*/ 2773241 w 2980403"/>
                  <a:gd name="connsiteY7" fmla="*/ 414322 h 567531"/>
                  <a:gd name="connsiteX8" fmla="*/ 1673312 w 2980403"/>
                  <a:gd name="connsiteY8" fmla="*/ 414322 h 567531"/>
                  <a:gd name="connsiteX9" fmla="*/ 1490202 w 2980403"/>
                  <a:gd name="connsiteY9" fmla="*/ 567531 h 567531"/>
                  <a:gd name="connsiteX10" fmla="*/ 1307091 w 2980403"/>
                  <a:gd name="connsiteY10" fmla="*/ 414322 h 567531"/>
                  <a:gd name="connsiteX11" fmla="*/ 207161 w 2980403"/>
                  <a:gd name="connsiteY11" fmla="*/ 414321 h 567531"/>
                  <a:gd name="connsiteX12" fmla="*/ 16280 w 2980403"/>
                  <a:gd name="connsiteY12" fmla="*/ 287797 h 567531"/>
                  <a:gd name="connsiteX13" fmla="*/ 0 w 2980403"/>
                  <a:gd name="connsiteY13" fmla="*/ 207161 h 567531"/>
                  <a:gd name="connsiteX14" fmla="*/ 16280 w 2980403"/>
                  <a:gd name="connsiteY14" fmla="*/ 126525 h 567531"/>
                  <a:gd name="connsiteX15" fmla="*/ 207161 w 2980403"/>
                  <a:gd name="connsiteY15" fmla="*/ 0 h 56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0403" h="567531">
                    <a:moveTo>
                      <a:pt x="0" y="207160"/>
                    </a:moveTo>
                    <a:lnTo>
                      <a:pt x="0" y="207161"/>
                    </a:lnTo>
                    <a:lnTo>
                      <a:pt x="0" y="207161"/>
                    </a:lnTo>
                    <a:close/>
                    <a:moveTo>
                      <a:pt x="207161" y="0"/>
                    </a:moveTo>
                    <a:lnTo>
                      <a:pt x="2773242" y="0"/>
                    </a:lnTo>
                    <a:cubicBezTo>
                      <a:pt x="2887654" y="0"/>
                      <a:pt x="2980403" y="92749"/>
                      <a:pt x="2980403" y="207161"/>
                    </a:cubicBezTo>
                    <a:lnTo>
                      <a:pt x="2980402" y="207161"/>
                    </a:lnTo>
                    <a:cubicBezTo>
                      <a:pt x="2980402" y="321573"/>
                      <a:pt x="2887653" y="414322"/>
                      <a:pt x="2773241" y="414322"/>
                    </a:cubicBezTo>
                    <a:lnTo>
                      <a:pt x="1673312" y="414322"/>
                    </a:lnTo>
                    <a:lnTo>
                      <a:pt x="1490202" y="567531"/>
                    </a:lnTo>
                    <a:lnTo>
                      <a:pt x="1307091" y="414322"/>
                    </a:lnTo>
                    <a:lnTo>
                      <a:pt x="207161" y="414321"/>
                    </a:lnTo>
                    <a:cubicBezTo>
                      <a:pt x="121352" y="414321"/>
                      <a:pt x="47728" y="362150"/>
                      <a:pt x="16280" y="287797"/>
                    </a:cubicBezTo>
                    <a:lnTo>
                      <a:pt x="0" y="207161"/>
                    </a:lnTo>
                    <a:lnTo>
                      <a:pt x="16280" y="126525"/>
                    </a:lnTo>
                    <a:cubicBezTo>
                      <a:pt x="47728" y="52171"/>
                      <a:pt x="121352" y="0"/>
                      <a:pt x="20716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  <a:extLst/>
            </p:spPr>
            <p:txBody>
              <a:bodyPr vert="horz" wrap="square" lIns="252000" tIns="45720" rIns="91440" bIns="18000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Prioridad Estratégica K’ATUN 2032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629778" y="2273514"/>
              <a:ext cx="1870520" cy="1915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8757E3B4-59E7-42F5-A20F-3692A7C8A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4560" y="4000504"/>
              <a:ext cx="141450" cy="142755"/>
            </a:xfrm>
            <a:custGeom>
              <a:avLst/>
              <a:gdLst>
                <a:gd name="T0" fmla="*/ 76 w 96"/>
                <a:gd name="T1" fmla="*/ 13 h 96"/>
                <a:gd name="T2" fmla="*/ 61 w 96"/>
                <a:gd name="T3" fmla="*/ 15 h 96"/>
                <a:gd name="T4" fmla="*/ 60 w 96"/>
                <a:gd name="T5" fmla="*/ 17 h 96"/>
                <a:gd name="T6" fmla="*/ 44 w 96"/>
                <a:gd name="T7" fmla="*/ 32 h 96"/>
                <a:gd name="T8" fmla="*/ 42 w 96"/>
                <a:gd name="T9" fmla="*/ 0 h 96"/>
                <a:gd name="T10" fmla="*/ 16 w 96"/>
                <a:gd name="T11" fmla="*/ 2 h 96"/>
                <a:gd name="T12" fmla="*/ 2 w 96"/>
                <a:gd name="T13" fmla="*/ 12 h 96"/>
                <a:gd name="T14" fmla="*/ 0 w 96"/>
                <a:gd name="T15" fmla="*/ 94 h 96"/>
                <a:gd name="T16" fmla="*/ 18 w 96"/>
                <a:gd name="T17" fmla="*/ 96 h 96"/>
                <a:gd name="T18" fmla="*/ 66 w 96"/>
                <a:gd name="T19" fmla="*/ 96 h 96"/>
                <a:gd name="T20" fmla="*/ 68 w 96"/>
                <a:gd name="T21" fmla="*/ 48 h 96"/>
                <a:gd name="T22" fmla="*/ 82 w 96"/>
                <a:gd name="T23" fmla="*/ 96 h 96"/>
                <a:gd name="T24" fmla="*/ 94 w 96"/>
                <a:gd name="T25" fmla="*/ 93 h 96"/>
                <a:gd name="T26" fmla="*/ 12 w 96"/>
                <a:gd name="T27" fmla="*/ 82 h 96"/>
                <a:gd name="T28" fmla="*/ 8 w 96"/>
                <a:gd name="T29" fmla="*/ 82 h 96"/>
                <a:gd name="T30" fmla="*/ 10 w 96"/>
                <a:gd name="T31" fmla="*/ 24 h 96"/>
                <a:gd name="T32" fmla="*/ 12 w 96"/>
                <a:gd name="T33" fmla="*/ 82 h 96"/>
                <a:gd name="T34" fmla="*/ 30 w 96"/>
                <a:gd name="T35" fmla="*/ 8 h 96"/>
                <a:gd name="T36" fmla="*/ 32 w 96"/>
                <a:gd name="T37" fmla="*/ 62 h 96"/>
                <a:gd name="T38" fmla="*/ 28 w 96"/>
                <a:gd name="T39" fmla="*/ 62 h 96"/>
                <a:gd name="T40" fmla="*/ 36 w 96"/>
                <a:gd name="T41" fmla="*/ 86 h 96"/>
                <a:gd name="T42" fmla="*/ 26 w 96"/>
                <a:gd name="T43" fmla="*/ 88 h 96"/>
                <a:gd name="T44" fmla="*/ 24 w 96"/>
                <a:gd name="T45" fmla="*/ 70 h 96"/>
                <a:gd name="T46" fmla="*/ 34 w 96"/>
                <a:gd name="T47" fmla="*/ 68 h 96"/>
                <a:gd name="T48" fmla="*/ 36 w 96"/>
                <a:gd name="T49" fmla="*/ 86 h 96"/>
                <a:gd name="T50" fmla="*/ 54 w 96"/>
                <a:gd name="T51" fmla="*/ 40 h 96"/>
                <a:gd name="T52" fmla="*/ 56 w 96"/>
                <a:gd name="T53" fmla="*/ 78 h 96"/>
                <a:gd name="T54" fmla="*/ 52 w 96"/>
                <a:gd name="T55" fmla="*/ 78 h 96"/>
                <a:gd name="T56" fmla="*/ 58 w 96"/>
                <a:gd name="T57" fmla="*/ 88 h 96"/>
                <a:gd name="T58" fmla="*/ 48 w 96"/>
                <a:gd name="T59" fmla="*/ 86 h 96"/>
                <a:gd name="T60" fmla="*/ 58 w 96"/>
                <a:gd name="T61" fmla="*/ 84 h 96"/>
                <a:gd name="T62" fmla="*/ 58 w 96"/>
                <a:gd name="T6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6">
                  <a:moveTo>
                    <a:pt x="96" y="90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5" y="12"/>
                    <a:pt x="74" y="11"/>
                    <a:pt x="73" y="12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0" y="16"/>
                  </a:cubicBezTo>
                  <a:cubicBezTo>
                    <a:pt x="60" y="16"/>
                    <a:pt x="60" y="17"/>
                    <a:pt x="60" y="1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7" y="96"/>
                    <a:pt x="68" y="95"/>
                    <a:pt x="68" y="9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95"/>
                    <a:pt x="81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5" y="93"/>
                    <a:pt x="96" y="92"/>
                    <a:pt x="96" y="90"/>
                  </a:cubicBezTo>
                  <a:close/>
                  <a:moveTo>
                    <a:pt x="12" y="82"/>
                  </a:moveTo>
                  <a:cubicBezTo>
                    <a:pt x="12" y="83"/>
                    <a:pt x="11" y="84"/>
                    <a:pt x="10" y="84"/>
                  </a:cubicBezTo>
                  <a:cubicBezTo>
                    <a:pt x="9" y="84"/>
                    <a:pt x="8" y="83"/>
                    <a:pt x="8" y="8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9" y="24"/>
                    <a:pt x="10" y="24"/>
                  </a:cubicBezTo>
                  <a:cubicBezTo>
                    <a:pt x="11" y="24"/>
                    <a:pt x="12" y="25"/>
                    <a:pt x="12" y="26"/>
                  </a:cubicBezTo>
                  <a:lnTo>
                    <a:pt x="12" y="82"/>
                  </a:lnTo>
                  <a:close/>
                  <a:moveTo>
                    <a:pt x="28" y="10"/>
                  </a:moveTo>
                  <a:cubicBezTo>
                    <a:pt x="28" y="9"/>
                    <a:pt x="29" y="8"/>
                    <a:pt x="30" y="8"/>
                  </a:cubicBezTo>
                  <a:cubicBezTo>
                    <a:pt x="31" y="8"/>
                    <a:pt x="32" y="9"/>
                    <a:pt x="32" y="10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63"/>
                    <a:pt x="31" y="64"/>
                    <a:pt x="30" y="64"/>
                  </a:cubicBezTo>
                  <a:cubicBezTo>
                    <a:pt x="29" y="64"/>
                    <a:pt x="28" y="63"/>
                    <a:pt x="28" y="62"/>
                  </a:cubicBezTo>
                  <a:lnTo>
                    <a:pt x="28" y="10"/>
                  </a:lnTo>
                  <a:close/>
                  <a:moveTo>
                    <a:pt x="36" y="86"/>
                  </a:moveTo>
                  <a:cubicBezTo>
                    <a:pt x="36" y="87"/>
                    <a:pt x="35" y="88"/>
                    <a:pt x="34" y="8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5" y="88"/>
                    <a:pt x="24" y="87"/>
                    <a:pt x="24" y="8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69"/>
                    <a:pt x="25" y="68"/>
                    <a:pt x="26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8"/>
                    <a:pt x="36" y="69"/>
                    <a:pt x="36" y="70"/>
                  </a:cubicBezTo>
                  <a:lnTo>
                    <a:pt x="36" y="86"/>
                  </a:lnTo>
                  <a:close/>
                  <a:moveTo>
                    <a:pt x="52" y="42"/>
                  </a:moveTo>
                  <a:cubicBezTo>
                    <a:pt x="52" y="41"/>
                    <a:pt x="53" y="40"/>
                    <a:pt x="54" y="40"/>
                  </a:cubicBezTo>
                  <a:cubicBezTo>
                    <a:pt x="55" y="40"/>
                    <a:pt x="56" y="41"/>
                    <a:pt x="56" y="42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53" y="80"/>
                    <a:pt x="52" y="79"/>
                    <a:pt x="52" y="78"/>
                  </a:cubicBezTo>
                  <a:lnTo>
                    <a:pt x="52" y="42"/>
                  </a:lnTo>
                  <a:close/>
                  <a:moveTo>
                    <a:pt x="58" y="88"/>
                  </a:moveTo>
                  <a:cubicBezTo>
                    <a:pt x="50" y="88"/>
                    <a:pt x="50" y="88"/>
                    <a:pt x="50" y="88"/>
                  </a:cubicBezTo>
                  <a:cubicBezTo>
                    <a:pt x="49" y="88"/>
                    <a:pt x="48" y="87"/>
                    <a:pt x="48" y="86"/>
                  </a:cubicBezTo>
                  <a:cubicBezTo>
                    <a:pt x="48" y="85"/>
                    <a:pt x="49" y="84"/>
                    <a:pt x="50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9" y="84"/>
                    <a:pt x="60" y="85"/>
                    <a:pt x="60" y="86"/>
                  </a:cubicBezTo>
                  <a:cubicBezTo>
                    <a:pt x="60" y="87"/>
                    <a:pt x="59" y="88"/>
                    <a:pt x="58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12" name="Freeform: Shape 44">
              <a:extLst>
                <a:ext uri="{FF2B5EF4-FFF2-40B4-BE49-F238E27FC236}">
                  <a16:creationId xmlns:a16="http://schemas.microsoft.com/office/drawing/2014/main" id="{B445C58A-7039-4579-852F-42244BE24AB8}"/>
                </a:ext>
              </a:extLst>
            </p:cNvPr>
            <p:cNvSpPr/>
            <p:nvPr/>
          </p:nvSpPr>
          <p:spPr>
            <a:xfrm>
              <a:off x="214282" y="2214554"/>
              <a:ext cx="2101512" cy="439442"/>
            </a:xfrm>
            <a:custGeom>
              <a:avLst/>
              <a:gdLst>
                <a:gd name="connsiteX0" fmla="*/ 0 w 2980403"/>
                <a:gd name="connsiteY0" fmla="*/ 207160 h 567531"/>
                <a:gd name="connsiteX1" fmla="*/ 0 w 2980403"/>
                <a:gd name="connsiteY1" fmla="*/ 207161 h 567531"/>
                <a:gd name="connsiteX2" fmla="*/ 0 w 2980403"/>
                <a:gd name="connsiteY2" fmla="*/ 207161 h 567531"/>
                <a:gd name="connsiteX3" fmla="*/ 207161 w 2980403"/>
                <a:gd name="connsiteY3" fmla="*/ 0 h 567531"/>
                <a:gd name="connsiteX4" fmla="*/ 2773242 w 2980403"/>
                <a:gd name="connsiteY4" fmla="*/ 0 h 567531"/>
                <a:gd name="connsiteX5" fmla="*/ 2980403 w 2980403"/>
                <a:gd name="connsiteY5" fmla="*/ 207161 h 567531"/>
                <a:gd name="connsiteX6" fmla="*/ 2980402 w 2980403"/>
                <a:gd name="connsiteY6" fmla="*/ 207161 h 567531"/>
                <a:gd name="connsiteX7" fmla="*/ 2773241 w 2980403"/>
                <a:gd name="connsiteY7" fmla="*/ 414322 h 567531"/>
                <a:gd name="connsiteX8" fmla="*/ 1673312 w 2980403"/>
                <a:gd name="connsiteY8" fmla="*/ 414322 h 567531"/>
                <a:gd name="connsiteX9" fmla="*/ 1490202 w 2980403"/>
                <a:gd name="connsiteY9" fmla="*/ 567531 h 567531"/>
                <a:gd name="connsiteX10" fmla="*/ 1307091 w 2980403"/>
                <a:gd name="connsiteY10" fmla="*/ 414322 h 567531"/>
                <a:gd name="connsiteX11" fmla="*/ 207161 w 2980403"/>
                <a:gd name="connsiteY11" fmla="*/ 414321 h 567531"/>
                <a:gd name="connsiteX12" fmla="*/ 16280 w 2980403"/>
                <a:gd name="connsiteY12" fmla="*/ 287797 h 567531"/>
                <a:gd name="connsiteX13" fmla="*/ 0 w 2980403"/>
                <a:gd name="connsiteY13" fmla="*/ 207161 h 567531"/>
                <a:gd name="connsiteX14" fmla="*/ 16280 w 2980403"/>
                <a:gd name="connsiteY14" fmla="*/ 126525 h 567531"/>
                <a:gd name="connsiteX15" fmla="*/ 207161 w 2980403"/>
                <a:gd name="connsiteY15" fmla="*/ 0 h 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0403" h="567531">
                  <a:moveTo>
                    <a:pt x="0" y="207160"/>
                  </a:moveTo>
                  <a:lnTo>
                    <a:pt x="0" y="207161"/>
                  </a:lnTo>
                  <a:lnTo>
                    <a:pt x="0" y="207161"/>
                  </a:lnTo>
                  <a:close/>
                  <a:moveTo>
                    <a:pt x="207161" y="0"/>
                  </a:moveTo>
                  <a:lnTo>
                    <a:pt x="2773242" y="0"/>
                  </a:lnTo>
                  <a:cubicBezTo>
                    <a:pt x="2887654" y="0"/>
                    <a:pt x="2980403" y="92749"/>
                    <a:pt x="2980403" y="207161"/>
                  </a:cubicBezTo>
                  <a:lnTo>
                    <a:pt x="2980402" y="207161"/>
                  </a:lnTo>
                  <a:cubicBezTo>
                    <a:pt x="2980402" y="321573"/>
                    <a:pt x="2887653" y="414322"/>
                    <a:pt x="2773241" y="414322"/>
                  </a:cubicBezTo>
                  <a:lnTo>
                    <a:pt x="1673312" y="414322"/>
                  </a:lnTo>
                  <a:lnTo>
                    <a:pt x="1490202" y="567531"/>
                  </a:lnTo>
                  <a:lnTo>
                    <a:pt x="1307091" y="414322"/>
                  </a:lnTo>
                  <a:lnTo>
                    <a:pt x="207161" y="414321"/>
                  </a:lnTo>
                  <a:cubicBezTo>
                    <a:pt x="121352" y="414321"/>
                    <a:pt x="47728" y="362150"/>
                    <a:pt x="16280" y="287797"/>
                  </a:cubicBezTo>
                  <a:lnTo>
                    <a:pt x="0" y="207161"/>
                  </a:lnTo>
                  <a:lnTo>
                    <a:pt x="16280" y="126525"/>
                  </a:lnTo>
                  <a:cubicBezTo>
                    <a:pt x="47728" y="52171"/>
                    <a:pt x="121352" y="0"/>
                    <a:pt x="20716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252000" tIns="45720" rIns="91440" bIns="180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GT" sz="12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Meta Estratégica de Desarrollo</a:t>
              </a:r>
            </a:p>
          </p:txBody>
        </p:sp>
        <p:sp>
          <p:nvSpPr>
            <p:cNvPr id="115" name="TextBox 81"/>
            <p:cNvSpPr txBox="1"/>
            <p:nvPr/>
          </p:nvSpPr>
          <p:spPr>
            <a:xfrm>
              <a:off x="223613" y="2714620"/>
              <a:ext cx="2214578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200" b="1" dirty="0"/>
                <a:t>Para 2030, velar porque todas las niñas y todos los niños tengan una enseñanza primaria y secundaria completa, gratuita, equitativa y de calidad que produzca resultados de aprendizaje pertinentes y efectivos. 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116" name="Oval 135"/>
            <p:cNvSpPr/>
            <p:nvPr/>
          </p:nvSpPr>
          <p:spPr>
            <a:xfrm>
              <a:off x="99399" y="2749496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Freeform 67">
              <a:extLst>
                <a:ext uri="{FF2B5EF4-FFF2-40B4-BE49-F238E27FC236}">
                  <a16:creationId xmlns:a16="http://schemas.microsoft.com/office/drawing/2014/main" id="{8757E3B4-59E7-42F5-A20F-3692A7C8A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4546" y="2571744"/>
              <a:ext cx="117394" cy="155798"/>
            </a:xfrm>
            <a:custGeom>
              <a:avLst/>
              <a:gdLst>
                <a:gd name="T0" fmla="*/ 76 w 96"/>
                <a:gd name="T1" fmla="*/ 13 h 96"/>
                <a:gd name="T2" fmla="*/ 61 w 96"/>
                <a:gd name="T3" fmla="*/ 15 h 96"/>
                <a:gd name="T4" fmla="*/ 60 w 96"/>
                <a:gd name="T5" fmla="*/ 17 h 96"/>
                <a:gd name="T6" fmla="*/ 44 w 96"/>
                <a:gd name="T7" fmla="*/ 32 h 96"/>
                <a:gd name="T8" fmla="*/ 42 w 96"/>
                <a:gd name="T9" fmla="*/ 0 h 96"/>
                <a:gd name="T10" fmla="*/ 16 w 96"/>
                <a:gd name="T11" fmla="*/ 2 h 96"/>
                <a:gd name="T12" fmla="*/ 2 w 96"/>
                <a:gd name="T13" fmla="*/ 12 h 96"/>
                <a:gd name="T14" fmla="*/ 0 w 96"/>
                <a:gd name="T15" fmla="*/ 94 h 96"/>
                <a:gd name="T16" fmla="*/ 18 w 96"/>
                <a:gd name="T17" fmla="*/ 96 h 96"/>
                <a:gd name="T18" fmla="*/ 66 w 96"/>
                <a:gd name="T19" fmla="*/ 96 h 96"/>
                <a:gd name="T20" fmla="*/ 68 w 96"/>
                <a:gd name="T21" fmla="*/ 48 h 96"/>
                <a:gd name="T22" fmla="*/ 82 w 96"/>
                <a:gd name="T23" fmla="*/ 96 h 96"/>
                <a:gd name="T24" fmla="*/ 94 w 96"/>
                <a:gd name="T25" fmla="*/ 93 h 96"/>
                <a:gd name="T26" fmla="*/ 12 w 96"/>
                <a:gd name="T27" fmla="*/ 82 h 96"/>
                <a:gd name="T28" fmla="*/ 8 w 96"/>
                <a:gd name="T29" fmla="*/ 82 h 96"/>
                <a:gd name="T30" fmla="*/ 10 w 96"/>
                <a:gd name="T31" fmla="*/ 24 h 96"/>
                <a:gd name="T32" fmla="*/ 12 w 96"/>
                <a:gd name="T33" fmla="*/ 82 h 96"/>
                <a:gd name="T34" fmla="*/ 30 w 96"/>
                <a:gd name="T35" fmla="*/ 8 h 96"/>
                <a:gd name="T36" fmla="*/ 32 w 96"/>
                <a:gd name="T37" fmla="*/ 62 h 96"/>
                <a:gd name="T38" fmla="*/ 28 w 96"/>
                <a:gd name="T39" fmla="*/ 62 h 96"/>
                <a:gd name="T40" fmla="*/ 36 w 96"/>
                <a:gd name="T41" fmla="*/ 86 h 96"/>
                <a:gd name="T42" fmla="*/ 26 w 96"/>
                <a:gd name="T43" fmla="*/ 88 h 96"/>
                <a:gd name="T44" fmla="*/ 24 w 96"/>
                <a:gd name="T45" fmla="*/ 70 h 96"/>
                <a:gd name="T46" fmla="*/ 34 w 96"/>
                <a:gd name="T47" fmla="*/ 68 h 96"/>
                <a:gd name="T48" fmla="*/ 36 w 96"/>
                <a:gd name="T49" fmla="*/ 86 h 96"/>
                <a:gd name="T50" fmla="*/ 54 w 96"/>
                <a:gd name="T51" fmla="*/ 40 h 96"/>
                <a:gd name="T52" fmla="*/ 56 w 96"/>
                <a:gd name="T53" fmla="*/ 78 h 96"/>
                <a:gd name="T54" fmla="*/ 52 w 96"/>
                <a:gd name="T55" fmla="*/ 78 h 96"/>
                <a:gd name="T56" fmla="*/ 58 w 96"/>
                <a:gd name="T57" fmla="*/ 88 h 96"/>
                <a:gd name="T58" fmla="*/ 48 w 96"/>
                <a:gd name="T59" fmla="*/ 86 h 96"/>
                <a:gd name="T60" fmla="*/ 58 w 96"/>
                <a:gd name="T61" fmla="*/ 84 h 96"/>
                <a:gd name="T62" fmla="*/ 58 w 96"/>
                <a:gd name="T6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6">
                  <a:moveTo>
                    <a:pt x="96" y="90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5" y="12"/>
                    <a:pt x="74" y="11"/>
                    <a:pt x="73" y="12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0" y="16"/>
                  </a:cubicBezTo>
                  <a:cubicBezTo>
                    <a:pt x="60" y="16"/>
                    <a:pt x="60" y="17"/>
                    <a:pt x="60" y="1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7" y="96"/>
                    <a:pt x="68" y="95"/>
                    <a:pt x="68" y="9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95"/>
                    <a:pt x="81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5" y="93"/>
                    <a:pt x="96" y="92"/>
                    <a:pt x="96" y="90"/>
                  </a:cubicBezTo>
                  <a:close/>
                  <a:moveTo>
                    <a:pt x="12" y="82"/>
                  </a:moveTo>
                  <a:cubicBezTo>
                    <a:pt x="12" y="83"/>
                    <a:pt x="11" y="84"/>
                    <a:pt x="10" y="84"/>
                  </a:cubicBezTo>
                  <a:cubicBezTo>
                    <a:pt x="9" y="84"/>
                    <a:pt x="8" y="83"/>
                    <a:pt x="8" y="8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9" y="24"/>
                    <a:pt x="10" y="24"/>
                  </a:cubicBezTo>
                  <a:cubicBezTo>
                    <a:pt x="11" y="24"/>
                    <a:pt x="12" y="25"/>
                    <a:pt x="12" y="26"/>
                  </a:cubicBezTo>
                  <a:lnTo>
                    <a:pt x="12" y="82"/>
                  </a:lnTo>
                  <a:close/>
                  <a:moveTo>
                    <a:pt x="28" y="10"/>
                  </a:moveTo>
                  <a:cubicBezTo>
                    <a:pt x="28" y="9"/>
                    <a:pt x="29" y="8"/>
                    <a:pt x="30" y="8"/>
                  </a:cubicBezTo>
                  <a:cubicBezTo>
                    <a:pt x="31" y="8"/>
                    <a:pt x="32" y="9"/>
                    <a:pt x="32" y="10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63"/>
                    <a:pt x="31" y="64"/>
                    <a:pt x="30" y="64"/>
                  </a:cubicBezTo>
                  <a:cubicBezTo>
                    <a:pt x="29" y="64"/>
                    <a:pt x="28" y="63"/>
                    <a:pt x="28" y="62"/>
                  </a:cubicBezTo>
                  <a:lnTo>
                    <a:pt x="28" y="10"/>
                  </a:lnTo>
                  <a:close/>
                  <a:moveTo>
                    <a:pt x="36" y="86"/>
                  </a:moveTo>
                  <a:cubicBezTo>
                    <a:pt x="36" y="87"/>
                    <a:pt x="35" y="88"/>
                    <a:pt x="34" y="8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5" y="88"/>
                    <a:pt x="24" y="87"/>
                    <a:pt x="24" y="8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69"/>
                    <a:pt x="25" y="68"/>
                    <a:pt x="26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8"/>
                    <a:pt x="36" y="69"/>
                    <a:pt x="36" y="70"/>
                  </a:cubicBezTo>
                  <a:lnTo>
                    <a:pt x="36" y="86"/>
                  </a:lnTo>
                  <a:close/>
                  <a:moveTo>
                    <a:pt x="52" y="42"/>
                  </a:moveTo>
                  <a:cubicBezTo>
                    <a:pt x="52" y="41"/>
                    <a:pt x="53" y="40"/>
                    <a:pt x="54" y="40"/>
                  </a:cubicBezTo>
                  <a:cubicBezTo>
                    <a:pt x="55" y="40"/>
                    <a:pt x="56" y="41"/>
                    <a:pt x="56" y="42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53" y="80"/>
                    <a:pt x="52" y="79"/>
                    <a:pt x="52" y="78"/>
                  </a:cubicBezTo>
                  <a:lnTo>
                    <a:pt x="52" y="42"/>
                  </a:lnTo>
                  <a:close/>
                  <a:moveTo>
                    <a:pt x="58" y="88"/>
                  </a:moveTo>
                  <a:cubicBezTo>
                    <a:pt x="50" y="88"/>
                    <a:pt x="50" y="88"/>
                    <a:pt x="50" y="88"/>
                  </a:cubicBezTo>
                  <a:cubicBezTo>
                    <a:pt x="49" y="88"/>
                    <a:pt x="48" y="87"/>
                    <a:pt x="48" y="86"/>
                  </a:cubicBezTo>
                  <a:cubicBezTo>
                    <a:pt x="48" y="85"/>
                    <a:pt x="49" y="84"/>
                    <a:pt x="50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9" y="84"/>
                    <a:pt x="60" y="85"/>
                    <a:pt x="60" y="86"/>
                  </a:cubicBezTo>
                  <a:cubicBezTo>
                    <a:pt x="60" y="87"/>
                    <a:pt x="59" y="88"/>
                    <a:pt x="58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399"/>
            </a:p>
          </p:txBody>
        </p:sp>
        <p:sp>
          <p:nvSpPr>
            <p:cNvPr id="139" name="Oval 135"/>
            <p:cNvSpPr/>
            <p:nvPr/>
          </p:nvSpPr>
          <p:spPr>
            <a:xfrm>
              <a:off x="153730" y="1155500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7959313" y="4005531"/>
            <a:ext cx="398901" cy="423601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grpSp>
          <p:nvGrpSpPr>
            <p:cNvPr id="14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6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7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8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</p:grpSp>
      </p:grpSp>
      <p:grpSp>
        <p:nvGrpSpPr>
          <p:cNvPr id="15" name="3 Grupo"/>
          <p:cNvGrpSpPr/>
          <p:nvPr/>
        </p:nvGrpSpPr>
        <p:grpSpPr>
          <a:xfrm>
            <a:off x="192179" y="4769442"/>
            <a:ext cx="5165636" cy="1675833"/>
            <a:chOff x="309505" y="4769442"/>
            <a:chExt cx="3302508" cy="1675834"/>
          </a:xfrm>
        </p:grpSpPr>
        <p:sp>
          <p:nvSpPr>
            <p:cNvPr id="92" name="TextBox 289">
              <a:extLst>
                <a:ext uri="{FF2B5EF4-FFF2-40B4-BE49-F238E27FC236}">
                  <a16:creationId xmlns:a16="http://schemas.microsoft.com/office/drawing/2014/main" id="{A5B21903-AAD7-43A8-90BF-40FE5DF4CBE2}"/>
                </a:ext>
              </a:extLst>
            </p:cNvPr>
            <p:cNvSpPr txBox="1"/>
            <p:nvPr/>
          </p:nvSpPr>
          <p:spPr>
            <a:xfrm>
              <a:off x="871699" y="4782309"/>
              <a:ext cx="215634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¿A quién se entrega?</a:t>
              </a:r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309505" y="5060280"/>
              <a:ext cx="3302508" cy="1384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GT" sz="1400" dirty="0">
                  <a:latin typeface="Arial" panose="020B0604020202020204" pitchFamily="34" charset="0"/>
                  <a:cs typeface="Arial" panose="020B0604020202020204" pitchFamily="34" charset="0"/>
                </a:rPr>
                <a:t>Población Objetivo: </a:t>
              </a:r>
              <a:r>
                <a:rPr lang="es-GT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3,043,679 </a:t>
              </a:r>
              <a:r>
                <a:rPr lang="es-GT" sz="1400" dirty="0">
                  <a:latin typeface="Arial" panose="020B0604020202020204" pitchFamily="34" charset="0"/>
                  <a:cs typeface="Arial" panose="020B0604020202020204" pitchFamily="34" charset="0"/>
                </a:rPr>
                <a:t>Estudiantes atendidos en el sistema escolar  del sector oficial </a:t>
              </a:r>
            </a:p>
            <a:p>
              <a:endParaRPr lang="es-GT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GT" sz="1400" dirty="0">
                  <a:latin typeface="Arial" panose="020B0604020202020204" pitchFamily="34" charset="0"/>
                  <a:cs typeface="Arial" panose="020B0604020202020204" pitchFamily="34" charset="0"/>
                </a:rPr>
                <a:t>Población Beneficiada: </a:t>
              </a:r>
              <a:r>
                <a:rPr lang="es-GT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3,043,679 </a:t>
              </a:r>
              <a:r>
                <a:rPr lang="es-GT" sz="1400" dirty="0">
                  <a:latin typeface="Arial" panose="020B0604020202020204" pitchFamily="34" charset="0"/>
                  <a:cs typeface="Arial" panose="020B0604020202020204" pitchFamily="34" charset="0"/>
                </a:rPr>
                <a:t>Estudiantes atendidos en el sistema escolar  del sector oficial, de los Establecimientos con mantenimiento.</a:t>
              </a:r>
            </a:p>
          </p:txBody>
        </p:sp>
        <p:pic>
          <p:nvPicPr>
            <p:cNvPr id="94" name="93 Image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62" y="4769442"/>
              <a:ext cx="364490" cy="364490"/>
            </a:xfrm>
            <a:prstGeom prst="rect">
              <a:avLst/>
            </a:prstGeom>
          </p:spPr>
        </p:pic>
      </p:grp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-1"/>
            <a:ext cx="1285851" cy="96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55 CuadroTexto"/>
          <p:cNvSpPr txBox="1"/>
          <p:nvPr/>
        </p:nvSpPr>
        <p:spPr>
          <a:xfrm>
            <a:off x="8643966" y="7141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20</a:t>
            </a:r>
            <a:endParaRPr lang="es-GT" sz="1200" dirty="0"/>
          </a:p>
        </p:txBody>
      </p:sp>
    </p:spTree>
    <p:extLst>
      <p:ext uri="{BB962C8B-B14F-4D97-AF65-F5344CB8AC3E}">
        <p14:creationId xmlns:p14="http://schemas.microsoft.com/office/powerpoint/2010/main" val="513865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655" y="203847"/>
            <a:ext cx="6286544" cy="642942"/>
          </a:xfrm>
        </p:spPr>
        <p:txBody>
          <a:bodyPr/>
          <a:lstStyle/>
          <a:p>
            <a:pPr algn="ctr"/>
            <a:r>
              <a:rPr lang="es-GT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Materiales Innovadores y Procesos de gestión Curricular</a:t>
            </a:r>
            <a:endParaRPr lang="es-GT"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7236403" y="1127741"/>
            <a:ext cx="407431" cy="443871"/>
            <a:chOff x="1040702" y="1987136"/>
            <a:chExt cx="543099" cy="443871"/>
          </a:xfrm>
        </p:grpSpPr>
        <p:sp>
          <p:nvSpPr>
            <p:cNvPr id="154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40702" y="1987136"/>
              <a:ext cx="543099" cy="443871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grpSp>
          <p:nvGrpSpPr>
            <p:cNvPr id="5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02898" y="2098063"/>
              <a:ext cx="285067" cy="218061"/>
              <a:chOff x="598330" y="1585311"/>
              <a:chExt cx="5316681" cy="4067013"/>
            </a:xfrm>
            <a:solidFill>
              <a:schemeClr val="bg1"/>
            </a:solidFill>
          </p:grpSpPr>
          <p:sp>
            <p:nvSpPr>
              <p:cNvPr id="156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57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58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59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8330" y="1585311"/>
                <a:ext cx="5316681" cy="4067013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</p:grpSp>
      </p:grpSp>
      <p:sp>
        <p:nvSpPr>
          <p:cNvPr id="161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7643834" y="1142984"/>
            <a:ext cx="14287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BENEFICIARIOS</a:t>
            </a:r>
            <a:endParaRPr lang="es-GT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4" name="Freeform 81">
            <a:extLst>
              <a:ext uri="{FF2B5EF4-FFF2-40B4-BE49-F238E27FC236}">
                <a16:creationId xmlns:a16="http://schemas.microsoft.com/office/drawing/2014/main" id="{CB88804D-45FD-4A18-962D-029355F03A2D}"/>
              </a:ext>
            </a:extLst>
          </p:cNvPr>
          <p:cNvSpPr>
            <a:spLocks noEditPoints="1"/>
          </p:cNvSpPr>
          <p:nvPr/>
        </p:nvSpPr>
        <p:spPr bwMode="auto">
          <a:xfrm>
            <a:off x="2167330" y="4714884"/>
            <a:ext cx="118654" cy="158164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399"/>
          </a:p>
        </p:txBody>
      </p: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99143" y="3830374"/>
            <a:ext cx="5403452" cy="2867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2643174" y="1043342"/>
            <a:ext cx="4286279" cy="41858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ACCIONES</a:t>
            </a:r>
          </a:p>
          <a:p>
            <a:pPr algn="just"/>
            <a:endParaRPr lang="es-GT" sz="16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GT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Libros de Textos y cuadernos de trabajo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Libros de Textos en idiomas mayas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Rediseño Curricular del ciclo Básico</a:t>
            </a:r>
            <a:endParaRPr lang="es-GT" sz="16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Programa Nacional Comprometidos con Primero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Guías para escuelas unitarias y multigrado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Guías de auto aprendizaje curricular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Sistema Nacional de Formación Laboral y </a:t>
            </a:r>
            <a:r>
              <a:rPr lang="es-MX" sz="1600" b="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Emprendedurismo</a:t>
            </a:r>
            <a:r>
              <a:rPr lang="es-MX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en-US" sz="16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500298" y="1172959"/>
            <a:ext cx="4572032" cy="4224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2399" dirty="0"/>
          </a:p>
        </p:txBody>
      </p:sp>
      <p:grpSp>
        <p:nvGrpSpPr>
          <p:cNvPr id="10" name="59 Grupo"/>
          <p:cNvGrpSpPr/>
          <p:nvPr/>
        </p:nvGrpSpPr>
        <p:grpSpPr>
          <a:xfrm>
            <a:off x="44344" y="1322881"/>
            <a:ext cx="2501819" cy="5023460"/>
            <a:chOff x="0" y="428605"/>
            <a:chExt cx="2573257" cy="374101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430F1F-B2B8-4057-8B9A-C4C05754F266}"/>
                </a:ext>
              </a:extLst>
            </p:cNvPr>
            <p:cNvSpPr/>
            <p:nvPr/>
          </p:nvSpPr>
          <p:spPr>
            <a:xfrm>
              <a:off x="0" y="428605"/>
              <a:ext cx="2322864" cy="3714776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grpSp>
          <p:nvGrpSpPr>
            <p:cNvPr id="11" name="Group 14">
              <a:extLst>
                <a:ext uri="{FF2B5EF4-FFF2-40B4-BE49-F238E27FC236}">
                  <a16:creationId xmlns:a16="http://schemas.microsoft.com/office/drawing/2014/main" id="{5599ED10-924A-4ED5-804F-B04CD85D6640}"/>
                </a:ext>
              </a:extLst>
            </p:cNvPr>
            <p:cNvGrpSpPr/>
            <p:nvPr/>
          </p:nvGrpSpPr>
          <p:grpSpPr>
            <a:xfrm>
              <a:off x="208583" y="513086"/>
              <a:ext cx="2364674" cy="2631302"/>
              <a:chOff x="418793" y="1057178"/>
              <a:chExt cx="2608023" cy="213034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12B17D2-FAF7-48D2-97AA-420AF6DA83DE}"/>
                  </a:ext>
                </a:extLst>
              </p:cNvPr>
              <p:cNvGrpSpPr/>
              <p:nvPr/>
            </p:nvGrpSpPr>
            <p:grpSpPr>
              <a:xfrm>
                <a:off x="418793" y="1057178"/>
                <a:ext cx="2364903" cy="1435376"/>
                <a:chOff x="418793" y="760516"/>
                <a:chExt cx="2364903" cy="1435376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420005" y="1356276"/>
                  <a:ext cx="2363691" cy="839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3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Bienestar para la Gente/</a:t>
                  </a:r>
                  <a:r>
                    <a:rPr lang="es-GT" sz="1300" dirty="0"/>
                    <a:t>Garantizar a la población entre 0 y 18 años el acceso a todos los niveles del sistema educativo. </a:t>
                  </a:r>
                  <a:endParaRPr lang="en-US" sz="1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2B0D82B-B36E-49C0-AB3B-425AADE30200}"/>
                    </a:ext>
                  </a:extLst>
                </p:cNvPr>
                <p:cNvSpPr/>
                <p:nvPr/>
              </p:nvSpPr>
              <p:spPr>
                <a:xfrm>
                  <a:off x="418793" y="760516"/>
                  <a:ext cx="2268774" cy="52715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Prioridad Estratégica K’ATUN 2032</a:t>
                  </a:r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957481" y="2978451"/>
                <a:ext cx="2069335" cy="209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74" name="Freeform 67">
                <a:extLst>
                  <a:ext uri="{FF2B5EF4-FFF2-40B4-BE49-F238E27FC236}">
                    <a16:creationId xmlns:a16="http://schemas.microsoft.com/office/drawing/2014/main" id="{8757E3B4-59E7-42F5-A20F-3692A7C8A9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52400" y="1509317"/>
                <a:ext cx="156484" cy="155798"/>
              </a:xfrm>
              <a:custGeom>
                <a:avLst/>
                <a:gdLst>
                  <a:gd name="T0" fmla="*/ 76 w 96"/>
                  <a:gd name="T1" fmla="*/ 13 h 96"/>
                  <a:gd name="T2" fmla="*/ 61 w 96"/>
                  <a:gd name="T3" fmla="*/ 15 h 96"/>
                  <a:gd name="T4" fmla="*/ 60 w 96"/>
                  <a:gd name="T5" fmla="*/ 17 h 96"/>
                  <a:gd name="T6" fmla="*/ 44 w 96"/>
                  <a:gd name="T7" fmla="*/ 32 h 96"/>
                  <a:gd name="T8" fmla="*/ 42 w 96"/>
                  <a:gd name="T9" fmla="*/ 0 h 96"/>
                  <a:gd name="T10" fmla="*/ 16 w 96"/>
                  <a:gd name="T11" fmla="*/ 2 h 96"/>
                  <a:gd name="T12" fmla="*/ 2 w 96"/>
                  <a:gd name="T13" fmla="*/ 12 h 96"/>
                  <a:gd name="T14" fmla="*/ 0 w 96"/>
                  <a:gd name="T15" fmla="*/ 94 h 96"/>
                  <a:gd name="T16" fmla="*/ 18 w 96"/>
                  <a:gd name="T17" fmla="*/ 96 h 96"/>
                  <a:gd name="T18" fmla="*/ 66 w 96"/>
                  <a:gd name="T19" fmla="*/ 96 h 96"/>
                  <a:gd name="T20" fmla="*/ 68 w 96"/>
                  <a:gd name="T21" fmla="*/ 48 h 96"/>
                  <a:gd name="T22" fmla="*/ 82 w 96"/>
                  <a:gd name="T23" fmla="*/ 96 h 96"/>
                  <a:gd name="T24" fmla="*/ 94 w 96"/>
                  <a:gd name="T25" fmla="*/ 93 h 96"/>
                  <a:gd name="T26" fmla="*/ 12 w 96"/>
                  <a:gd name="T27" fmla="*/ 82 h 96"/>
                  <a:gd name="T28" fmla="*/ 8 w 96"/>
                  <a:gd name="T29" fmla="*/ 82 h 96"/>
                  <a:gd name="T30" fmla="*/ 10 w 96"/>
                  <a:gd name="T31" fmla="*/ 24 h 96"/>
                  <a:gd name="T32" fmla="*/ 12 w 96"/>
                  <a:gd name="T33" fmla="*/ 82 h 96"/>
                  <a:gd name="T34" fmla="*/ 30 w 96"/>
                  <a:gd name="T35" fmla="*/ 8 h 96"/>
                  <a:gd name="T36" fmla="*/ 32 w 96"/>
                  <a:gd name="T37" fmla="*/ 62 h 96"/>
                  <a:gd name="T38" fmla="*/ 28 w 96"/>
                  <a:gd name="T39" fmla="*/ 62 h 96"/>
                  <a:gd name="T40" fmla="*/ 36 w 96"/>
                  <a:gd name="T41" fmla="*/ 86 h 96"/>
                  <a:gd name="T42" fmla="*/ 26 w 96"/>
                  <a:gd name="T43" fmla="*/ 88 h 96"/>
                  <a:gd name="T44" fmla="*/ 24 w 96"/>
                  <a:gd name="T45" fmla="*/ 70 h 96"/>
                  <a:gd name="T46" fmla="*/ 34 w 96"/>
                  <a:gd name="T47" fmla="*/ 68 h 96"/>
                  <a:gd name="T48" fmla="*/ 36 w 96"/>
                  <a:gd name="T49" fmla="*/ 86 h 96"/>
                  <a:gd name="T50" fmla="*/ 54 w 96"/>
                  <a:gd name="T51" fmla="*/ 40 h 96"/>
                  <a:gd name="T52" fmla="*/ 56 w 96"/>
                  <a:gd name="T53" fmla="*/ 78 h 96"/>
                  <a:gd name="T54" fmla="*/ 52 w 96"/>
                  <a:gd name="T55" fmla="*/ 78 h 96"/>
                  <a:gd name="T56" fmla="*/ 58 w 96"/>
                  <a:gd name="T57" fmla="*/ 88 h 96"/>
                  <a:gd name="T58" fmla="*/ 48 w 96"/>
                  <a:gd name="T59" fmla="*/ 86 h 96"/>
                  <a:gd name="T60" fmla="*/ 58 w 96"/>
                  <a:gd name="T61" fmla="*/ 84 h 96"/>
                  <a:gd name="T62" fmla="*/ 58 w 96"/>
                  <a:gd name="T63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" h="96">
                    <a:moveTo>
                      <a:pt x="96" y="90"/>
                    </a:move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2"/>
                      <a:pt x="74" y="11"/>
                      <a:pt x="73" y="12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0" y="16"/>
                    </a:cubicBezTo>
                    <a:cubicBezTo>
                      <a:pt x="60" y="16"/>
                      <a:pt x="60" y="17"/>
                      <a:pt x="60" y="1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1" y="96"/>
                      <a:pt x="2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7" y="96"/>
                      <a:pt x="68" y="95"/>
                      <a:pt x="68" y="94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95"/>
                      <a:pt x="81" y="96"/>
                      <a:pt x="82" y="96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94" y="93"/>
                      <a:pt x="94" y="93"/>
                      <a:pt x="94" y="93"/>
                    </a:cubicBezTo>
                    <a:cubicBezTo>
                      <a:pt x="95" y="93"/>
                      <a:pt x="96" y="92"/>
                      <a:pt x="96" y="90"/>
                    </a:cubicBezTo>
                    <a:close/>
                    <a:moveTo>
                      <a:pt x="12" y="82"/>
                    </a:moveTo>
                    <a:cubicBezTo>
                      <a:pt x="12" y="83"/>
                      <a:pt x="11" y="84"/>
                      <a:pt x="10" y="84"/>
                    </a:cubicBezTo>
                    <a:cubicBezTo>
                      <a:pt x="9" y="84"/>
                      <a:pt x="8" y="83"/>
                      <a:pt x="8" y="82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9" y="24"/>
                      <a:pt x="10" y="24"/>
                    </a:cubicBezTo>
                    <a:cubicBezTo>
                      <a:pt x="11" y="24"/>
                      <a:pt x="12" y="25"/>
                      <a:pt x="12" y="26"/>
                    </a:cubicBezTo>
                    <a:lnTo>
                      <a:pt x="12" y="82"/>
                    </a:lnTo>
                    <a:close/>
                    <a:moveTo>
                      <a:pt x="28" y="10"/>
                    </a:moveTo>
                    <a:cubicBezTo>
                      <a:pt x="28" y="9"/>
                      <a:pt x="29" y="8"/>
                      <a:pt x="30" y="8"/>
                    </a:cubicBezTo>
                    <a:cubicBezTo>
                      <a:pt x="31" y="8"/>
                      <a:pt x="32" y="9"/>
                      <a:pt x="32" y="10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3"/>
                      <a:pt x="31" y="64"/>
                      <a:pt x="30" y="64"/>
                    </a:cubicBezTo>
                    <a:cubicBezTo>
                      <a:pt x="29" y="64"/>
                      <a:pt x="28" y="63"/>
                      <a:pt x="28" y="62"/>
                    </a:cubicBezTo>
                    <a:lnTo>
                      <a:pt x="28" y="10"/>
                    </a:lnTo>
                    <a:close/>
                    <a:moveTo>
                      <a:pt x="36" y="86"/>
                    </a:moveTo>
                    <a:cubicBezTo>
                      <a:pt x="36" y="87"/>
                      <a:pt x="35" y="88"/>
                      <a:pt x="34" y="88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5" y="88"/>
                      <a:pt x="24" y="87"/>
                      <a:pt x="24" y="8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69"/>
                      <a:pt x="25" y="68"/>
                      <a:pt x="26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5" y="68"/>
                      <a:pt x="36" y="69"/>
                      <a:pt x="36" y="70"/>
                    </a:cubicBezTo>
                    <a:lnTo>
                      <a:pt x="36" y="86"/>
                    </a:lnTo>
                    <a:close/>
                    <a:moveTo>
                      <a:pt x="52" y="42"/>
                    </a:moveTo>
                    <a:cubicBezTo>
                      <a:pt x="52" y="41"/>
                      <a:pt x="53" y="40"/>
                      <a:pt x="54" y="40"/>
                    </a:cubicBezTo>
                    <a:cubicBezTo>
                      <a:pt x="55" y="40"/>
                      <a:pt x="56" y="41"/>
                      <a:pt x="56" y="42"/>
                    </a:cubicBezTo>
                    <a:cubicBezTo>
                      <a:pt x="56" y="78"/>
                      <a:pt x="56" y="78"/>
                      <a:pt x="56" y="78"/>
                    </a:cubicBezTo>
                    <a:cubicBezTo>
                      <a:pt x="56" y="79"/>
                      <a:pt x="55" y="80"/>
                      <a:pt x="54" y="80"/>
                    </a:cubicBezTo>
                    <a:cubicBezTo>
                      <a:pt x="53" y="80"/>
                      <a:pt x="52" y="79"/>
                      <a:pt x="52" y="78"/>
                    </a:cubicBezTo>
                    <a:lnTo>
                      <a:pt x="52" y="42"/>
                    </a:lnTo>
                    <a:close/>
                    <a:moveTo>
                      <a:pt x="58" y="88"/>
                    </a:moveTo>
                    <a:cubicBezTo>
                      <a:pt x="50" y="88"/>
                      <a:pt x="50" y="88"/>
                      <a:pt x="50" y="88"/>
                    </a:cubicBezTo>
                    <a:cubicBezTo>
                      <a:pt x="49" y="88"/>
                      <a:pt x="48" y="87"/>
                      <a:pt x="48" y="86"/>
                    </a:cubicBezTo>
                    <a:cubicBezTo>
                      <a:pt x="48" y="85"/>
                      <a:pt x="49" y="84"/>
                      <a:pt x="50" y="84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9" y="84"/>
                      <a:pt x="60" y="85"/>
                      <a:pt x="60" y="86"/>
                    </a:cubicBezTo>
                    <a:cubicBezTo>
                      <a:pt x="60" y="87"/>
                      <a:pt x="59" y="88"/>
                      <a:pt x="58" y="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399"/>
              </a:p>
            </p:txBody>
          </p:sp>
        </p:grpSp>
        <p:sp>
          <p:nvSpPr>
            <p:cNvPr id="112" name="Freeform: Shape 44">
              <a:extLst>
                <a:ext uri="{FF2B5EF4-FFF2-40B4-BE49-F238E27FC236}">
                  <a16:creationId xmlns:a16="http://schemas.microsoft.com/office/drawing/2014/main" id="{B445C58A-7039-4579-852F-42244BE24AB8}"/>
                </a:ext>
              </a:extLst>
            </p:cNvPr>
            <p:cNvSpPr/>
            <p:nvPr/>
          </p:nvSpPr>
          <p:spPr>
            <a:xfrm>
              <a:off x="190663" y="2143116"/>
              <a:ext cx="2101512" cy="478488"/>
            </a:xfrm>
            <a:custGeom>
              <a:avLst/>
              <a:gdLst>
                <a:gd name="connsiteX0" fmla="*/ 0 w 2980403"/>
                <a:gd name="connsiteY0" fmla="*/ 207160 h 567531"/>
                <a:gd name="connsiteX1" fmla="*/ 0 w 2980403"/>
                <a:gd name="connsiteY1" fmla="*/ 207161 h 567531"/>
                <a:gd name="connsiteX2" fmla="*/ 0 w 2980403"/>
                <a:gd name="connsiteY2" fmla="*/ 207161 h 567531"/>
                <a:gd name="connsiteX3" fmla="*/ 207161 w 2980403"/>
                <a:gd name="connsiteY3" fmla="*/ 0 h 567531"/>
                <a:gd name="connsiteX4" fmla="*/ 2773242 w 2980403"/>
                <a:gd name="connsiteY4" fmla="*/ 0 h 567531"/>
                <a:gd name="connsiteX5" fmla="*/ 2980403 w 2980403"/>
                <a:gd name="connsiteY5" fmla="*/ 207161 h 567531"/>
                <a:gd name="connsiteX6" fmla="*/ 2980402 w 2980403"/>
                <a:gd name="connsiteY6" fmla="*/ 207161 h 567531"/>
                <a:gd name="connsiteX7" fmla="*/ 2773241 w 2980403"/>
                <a:gd name="connsiteY7" fmla="*/ 414322 h 567531"/>
                <a:gd name="connsiteX8" fmla="*/ 1673312 w 2980403"/>
                <a:gd name="connsiteY8" fmla="*/ 414322 h 567531"/>
                <a:gd name="connsiteX9" fmla="*/ 1490202 w 2980403"/>
                <a:gd name="connsiteY9" fmla="*/ 567531 h 567531"/>
                <a:gd name="connsiteX10" fmla="*/ 1307091 w 2980403"/>
                <a:gd name="connsiteY10" fmla="*/ 414322 h 567531"/>
                <a:gd name="connsiteX11" fmla="*/ 207161 w 2980403"/>
                <a:gd name="connsiteY11" fmla="*/ 414321 h 567531"/>
                <a:gd name="connsiteX12" fmla="*/ 16280 w 2980403"/>
                <a:gd name="connsiteY12" fmla="*/ 287797 h 567531"/>
                <a:gd name="connsiteX13" fmla="*/ 0 w 2980403"/>
                <a:gd name="connsiteY13" fmla="*/ 207161 h 567531"/>
                <a:gd name="connsiteX14" fmla="*/ 16280 w 2980403"/>
                <a:gd name="connsiteY14" fmla="*/ 126525 h 567531"/>
                <a:gd name="connsiteX15" fmla="*/ 207161 w 2980403"/>
                <a:gd name="connsiteY15" fmla="*/ 0 h 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0403" h="567531">
                  <a:moveTo>
                    <a:pt x="0" y="207160"/>
                  </a:moveTo>
                  <a:lnTo>
                    <a:pt x="0" y="207161"/>
                  </a:lnTo>
                  <a:lnTo>
                    <a:pt x="0" y="207161"/>
                  </a:lnTo>
                  <a:close/>
                  <a:moveTo>
                    <a:pt x="207161" y="0"/>
                  </a:moveTo>
                  <a:lnTo>
                    <a:pt x="2773242" y="0"/>
                  </a:lnTo>
                  <a:cubicBezTo>
                    <a:pt x="2887654" y="0"/>
                    <a:pt x="2980403" y="92749"/>
                    <a:pt x="2980403" y="207161"/>
                  </a:cubicBezTo>
                  <a:lnTo>
                    <a:pt x="2980402" y="207161"/>
                  </a:lnTo>
                  <a:cubicBezTo>
                    <a:pt x="2980402" y="321573"/>
                    <a:pt x="2887653" y="414322"/>
                    <a:pt x="2773241" y="414322"/>
                  </a:cubicBezTo>
                  <a:lnTo>
                    <a:pt x="1673312" y="414322"/>
                  </a:lnTo>
                  <a:lnTo>
                    <a:pt x="1490202" y="567531"/>
                  </a:lnTo>
                  <a:lnTo>
                    <a:pt x="1307091" y="414322"/>
                  </a:lnTo>
                  <a:lnTo>
                    <a:pt x="207161" y="414321"/>
                  </a:lnTo>
                  <a:cubicBezTo>
                    <a:pt x="121352" y="414321"/>
                    <a:pt x="47728" y="362150"/>
                    <a:pt x="16280" y="287797"/>
                  </a:cubicBezTo>
                  <a:lnTo>
                    <a:pt x="0" y="207161"/>
                  </a:lnTo>
                  <a:lnTo>
                    <a:pt x="16280" y="126525"/>
                  </a:lnTo>
                  <a:cubicBezTo>
                    <a:pt x="47728" y="52171"/>
                    <a:pt x="121352" y="0"/>
                    <a:pt x="20716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252000" tIns="45720" rIns="91440" bIns="180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GT" sz="13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Meta Estratégica de Desarrollo</a:t>
              </a:r>
            </a:p>
          </p:txBody>
        </p:sp>
        <p:sp>
          <p:nvSpPr>
            <p:cNvPr id="115" name="TextBox 81"/>
            <p:cNvSpPr txBox="1"/>
            <p:nvPr/>
          </p:nvSpPr>
          <p:spPr>
            <a:xfrm>
              <a:off x="221965" y="2692296"/>
              <a:ext cx="2000263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200" b="1" dirty="0"/>
                <a:t>Para 2030, velar porque todas las niñas y todos los niños tengan una enseñanza primaria y secundaria completa, gratuita, equitativa y de calidad que produzca resultados de aprendizaje pertinentes y efectivos. 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116" name="Oval 135"/>
            <p:cNvSpPr/>
            <p:nvPr/>
          </p:nvSpPr>
          <p:spPr>
            <a:xfrm>
              <a:off x="77049" y="2736945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Freeform 67">
              <a:extLst>
                <a:ext uri="{FF2B5EF4-FFF2-40B4-BE49-F238E27FC236}">
                  <a16:creationId xmlns:a16="http://schemas.microsoft.com/office/drawing/2014/main" id="{8757E3B4-59E7-42F5-A20F-3692A7C8A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4629" y="2773137"/>
              <a:ext cx="117394" cy="155798"/>
            </a:xfrm>
            <a:custGeom>
              <a:avLst/>
              <a:gdLst>
                <a:gd name="T0" fmla="*/ 76 w 96"/>
                <a:gd name="T1" fmla="*/ 13 h 96"/>
                <a:gd name="T2" fmla="*/ 61 w 96"/>
                <a:gd name="T3" fmla="*/ 15 h 96"/>
                <a:gd name="T4" fmla="*/ 60 w 96"/>
                <a:gd name="T5" fmla="*/ 17 h 96"/>
                <a:gd name="T6" fmla="*/ 44 w 96"/>
                <a:gd name="T7" fmla="*/ 32 h 96"/>
                <a:gd name="T8" fmla="*/ 42 w 96"/>
                <a:gd name="T9" fmla="*/ 0 h 96"/>
                <a:gd name="T10" fmla="*/ 16 w 96"/>
                <a:gd name="T11" fmla="*/ 2 h 96"/>
                <a:gd name="T12" fmla="*/ 2 w 96"/>
                <a:gd name="T13" fmla="*/ 12 h 96"/>
                <a:gd name="T14" fmla="*/ 0 w 96"/>
                <a:gd name="T15" fmla="*/ 94 h 96"/>
                <a:gd name="T16" fmla="*/ 18 w 96"/>
                <a:gd name="T17" fmla="*/ 96 h 96"/>
                <a:gd name="T18" fmla="*/ 66 w 96"/>
                <a:gd name="T19" fmla="*/ 96 h 96"/>
                <a:gd name="T20" fmla="*/ 68 w 96"/>
                <a:gd name="T21" fmla="*/ 48 h 96"/>
                <a:gd name="T22" fmla="*/ 82 w 96"/>
                <a:gd name="T23" fmla="*/ 96 h 96"/>
                <a:gd name="T24" fmla="*/ 94 w 96"/>
                <a:gd name="T25" fmla="*/ 93 h 96"/>
                <a:gd name="T26" fmla="*/ 12 w 96"/>
                <a:gd name="T27" fmla="*/ 82 h 96"/>
                <a:gd name="T28" fmla="*/ 8 w 96"/>
                <a:gd name="T29" fmla="*/ 82 h 96"/>
                <a:gd name="T30" fmla="*/ 10 w 96"/>
                <a:gd name="T31" fmla="*/ 24 h 96"/>
                <a:gd name="T32" fmla="*/ 12 w 96"/>
                <a:gd name="T33" fmla="*/ 82 h 96"/>
                <a:gd name="T34" fmla="*/ 30 w 96"/>
                <a:gd name="T35" fmla="*/ 8 h 96"/>
                <a:gd name="T36" fmla="*/ 32 w 96"/>
                <a:gd name="T37" fmla="*/ 62 h 96"/>
                <a:gd name="T38" fmla="*/ 28 w 96"/>
                <a:gd name="T39" fmla="*/ 62 h 96"/>
                <a:gd name="T40" fmla="*/ 36 w 96"/>
                <a:gd name="T41" fmla="*/ 86 h 96"/>
                <a:gd name="T42" fmla="*/ 26 w 96"/>
                <a:gd name="T43" fmla="*/ 88 h 96"/>
                <a:gd name="T44" fmla="*/ 24 w 96"/>
                <a:gd name="T45" fmla="*/ 70 h 96"/>
                <a:gd name="T46" fmla="*/ 34 w 96"/>
                <a:gd name="T47" fmla="*/ 68 h 96"/>
                <a:gd name="T48" fmla="*/ 36 w 96"/>
                <a:gd name="T49" fmla="*/ 86 h 96"/>
                <a:gd name="T50" fmla="*/ 54 w 96"/>
                <a:gd name="T51" fmla="*/ 40 h 96"/>
                <a:gd name="T52" fmla="*/ 56 w 96"/>
                <a:gd name="T53" fmla="*/ 78 h 96"/>
                <a:gd name="T54" fmla="*/ 52 w 96"/>
                <a:gd name="T55" fmla="*/ 78 h 96"/>
                <a:gd name="T56" fmla="*/ 58 w 96"/>
                <a:gd name="T57" fmla="*/ 88 h 96"/>
                <a:gd name="T58" fmla="*/ 48 w 96"/>
                <a:gd name="T59" fmla="*/ 86 h 96"/>
                <a:gd name="T60" fmla="*/ 58 w 96"/>
                <a:gd name="T61" fmla="*/ 84 h 96"/>
                <a:gd name="T62" fmla="*/ 58 w 96"/>
                <a:gd name="T6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6">
                  <a:moveTo>
                    <a:pt x="96" y="90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5" y="12"/>
                    <a:pt x="74" y="11"/>
                    <a:pt x="73" y="12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0" y="16"/>
                  </a:cubicBezTo>
                  <a:cubicBezTo>
                    <a:pt x="60" y="16"/>
                    <a:pt x="60" y="17"/>
                    <a:pt x="60" y="1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7" y="96"/>
                    <a:pt x="68" y="95"/>
                    <a:pt x="68" y="9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95"/>
                    <a:pt x="81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5" y="93"/>
                    <a:pt x="96" y="92"/>
                    <a:pt x="96" y="90"/>
                  </a:cubicBezTo>
                  <a:close/>
                  <a:moveTo>
                    <a:pt x="12" y="82"/>
                  </a:moveTo>
                  <a:cubicBezTo>
                    <a:pt x="12" y="83"/>
                    <a:pt x="11" y="84"/>
                    <a:pt x="10" y="84"/>
                  </a:cubicBezTo>
                  <a:cubicBezTo>
                    <a:pt x="9" y="84"/>
                    <a:pt x="8" y="83"/>
                    <a:pt x="8" y="8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9" y="24"/>
                    <a:pt x="10" y="24"/>
                  </a:cubicBezTo>
                  <a:cubicBezTo>
                    <a:pt x="11" y="24"/>
                    <a:pt x="12" y="25"/>
                    <a:pt x="12" y="26"/>
                  </a:cubicBezTo>
                  <a:lnTo>
                    <a:pt x="12" y="82"/>
                  </a:lnTo>
                  <a:close/>
                  <a:moveTo>
                    <a:pt x="28" y="10"/>
                  </a:moveTo>
                  <a:cubicBezTo>
                    <a:pt x="28" y="9"/>
                    <a:pt x="29" y="8"/>
                    <a:pt x="30" y="8"/>
                  </a:cubicBezTo>
                  <a:cubicBezTo>
                    <a:pt x="31" y="8"/>
                    <a:pt x="32" y="9"/>
                    <a:pt x="32" y="10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63"/>
                    <a:pt x="31" y="64"/>
                    <a:pt x="30" y="64"/>
                  </a:cubicBezTo>
                  <a:cubicBezTo>
                    <a:pt x="29" y="64"/>
                    <a:pt x="28" y="63"/>
                    <a:pt x="28" y="62"/>
                  </a:cubicBezTo>
                  <a:lnTo>
                    <a:pt x="28" y="10"/>
                  </a:lnTo>
                  <a:close/>
                  <a:moveTo>
                    <a:pt x="36" y="86"/>
                  </a:moveTo>
                  <a:cubicBezTo>
                    <a:pt x="36" y="87"/>
                    <a:pt x="35" y="88"/>
                    <a:pt x="34" y="8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5" y="88"/>
                    <a:pt x="24" y="87"/>
                    <a:pt x="24" y="8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69"/>
                    <a:pt x="25" y="68"/>
                    <a:pt x="26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8"/>
                    <a:pt x="36" y="69"/>
                    <a:pt x="36" y="70"/>
                  </a:cubicBezTo>
                  <a:lnTo>
                    <a:pt x="36" y="86"/>
                  </a:lnTo>
                  <a:close/>
                  <a:moveTo>
                    <a:pt x="52" y="42"/>
                  </a:moveTo>
                  <a:cubicBezTo>
                    <a:pt x="52" y="41"/>
                    <a:pt x="53" y="40"/>
                    <a:pt x="54" y="40"/>
                  </a:cubicBezTo>
                  <a:cubicBezTo>
                    <a:pt x="55" y="40"/>
                    <a:pt x="56" y="41"/>
                    <a:pt x="56" y="42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53" y="80"/>
                    <a:pt x="52" y="79"/>
                    <a:pt x="52" y="78"/>
                  </a:cubicBezTo>
                  <a:lnTo>
                    <a:pt x="52" y="42"/>
                  </a:lnTo>
                  <a:close/>
                  <a:moveTo>
                    <a:pt x="58" y="88"/>
                  </a:moveTo>
                  <a:cubicBezTo>
                    <a:pt x="50" y="88"/>
                    <a:pt x="50" y="88"/>
                    <a:pt x="50" y="88"/>
                  </a:cubicBezTo>
                  <a:cubicBezTo>
                    <a:pt x="49" y="88"/>
                    <a:pt x="48" y="87"/>
                    <a:pt x="48" y="86"/>
                  </a:cubicBezTo>
                  <a:cubicBezTo>
                    <a:pt x="48" y="85"/>
                    <a:pt x="49" y="84"/>
                    <a:pt x="50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9" y="84"/>
                    <a:pt x="60" y="85"/>
                    <a:pt x="60" y="86"/>
                  </a:cubicBezTo>
                  <a:cubicBezTo>
                    <a:pt x="60" y="87"/>
                    <a:pt x="59" y="88"/>
                    <a:pt x="58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399"/>
            </a:p>
          </p:txBody>
        </p:sp>
        <p:sp>
          <p:nvSpPr>
            <p:cNvPr id="58" name="Oval 135"/>
            <p:cNvSpPr/>
            <p:nvPr/>
          </p:nvSpPr>
          <p:spPr>
            <a:xfrm>
              <a:off x="77049" y="1285861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2" name="TextBox 200">
            <a:extLst>
              <a:ext uri="{FF2B5EF4-FFF2-40B4-BE49-F238E27FC236}">
                <a16:creationId xmlns:a16="http://schemas.microsoft.com/office/drawing/2014/main" id="{1E0F72BB-82FC-462B-B324-7356B4FE613C}"/>
              </a:ext>
            </a:extLst>
          </p:cNvPr>
          <p:cNvSpPr txBox="1"/>
          <p:nvPr/>
        </p:nvSpPr>
        <p:spPr>
          <a:xfrm>
            <a:off x="3441475" y="5555369"/>
            <a:ext cx="31746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PRESUPUESTO  ESTIMADO 2019 </a:t>
            </a:r>
          </a:p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(En Millones de Quetzales)</a:t>
            </a:r>
          </a:p>
        </p:txBody>
      </p:sp>
      <p:sp>
        <p:nvSpPr>
          <p:cNvPr id="63" name="TextBox 201">
            <a:extLst>
              <a:ext uri="{FF2B5EF4-FFF2-40B4-BE49-F238E27FC236}">
                <a16:creationId xmlns:a16="http://schemas.microsoft.com/office/drawing/2014/main" id="{E568BBC2-CB29-4BC7-9E54-92644BCCE1BD}"/>
              </a:ext>
            </a:extLst>
          </p:cNvPr>
          <p:cNvSpPr txBox="1"/>
          <p:nvPr/>
        </p:nvSpPr>
        <p:spPr>
          <a:xfrm>
            <a:off x="3591676" y="5993145"/>
            <a:ext cx="253830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3600" dirty="0">
                <a:solidFill>
                  <a:schemeClr val="accent2"/>
                </a:solidFill>
              </a:rPr>
              <a:t>Q.</a:t>
            </a:r>
            <a:r>
              <a:rPr lang="es-GT" sz="3600" dirty="0">
                <a:solidFill>
                  <a:schemeClr val="accent2"/>
                </a:solidFill>
              </a:rPr>
              <a:t>202.92</a:t>
            </a:r>
            <a:r>
              <a:rPr lang="es-GT" sz="3600" dirty="0"/>
              <a:t> </a:t>
            </a:r>
            <a:endParaRPr lang="en-GB" sz="3600" dirty="0">
              <a:solidFill>
                <a:schemeClr val="accent2"/>
              </a:solidFill>
            </a:endParaRPr>
          </a:p>
        </p:txBody>
      </p:sp>
      <p:grpSp>
        <p:nvGrpSpPr>
          <p:cNvPr id="14" name="Group 258">
            <a:extLst>
              <a:ext uri="{FF2B5EF4-FFF2-40B4-BE49-F238E27FC236}">
                <a16:creationId xmlns:a16="http://schemas.microsoft.com/office/drawing/2014/main" id="{8DB55838-BAFC-4046-A6FC-5FD18BDBE840}"/>
              </a:ext>
            </a:extLst>
          </p:cNvPr>
          <p:cNvGrpSpPr/>
          <p:nvPr/>
        </p:nvGrpSpPr>
        <p:grpSpPr>
          <a:xfrm>
            <a:off x="2813365" y="5705388"/>
            <a:ext cx="500067" cy="440515"/>
            <a:chOff x="4469582" y="499171"/>
            <a:chExt cx="490762" cy="440515"/>
          </a:xfrm>
        </p:grpSpPr>
        <p:sp>
          <p:nvSpPr>
            <p:cNvPr id="65" name="Oval 259">
              <a:extLst>
                <a:ext uri="{FF2B5EF4-FFF2-40B4-BE49-F238E27FC236}">
                  <a16:creationId xmlns:a16="http://schemas.microsoft.com/office/drawing/2014/main" id="{6723D699-B3B4-4E90-9C0D-90B572D3A867}"/>
                </a:ext>
              </a:extLst>
            </p:cNvPr>
            <p:cNvSpPr/>
            <p:nvPr/>
          </p:nvSpPr>
          <p:spPr>
            <a:xfrm>
              <a:off x="4469582" y="499171"/>
              <a:ext cx="490762" cy="4405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grpSp>
          <p:nvGrpSpPr>
            <p:cNvPr id="15" name="Group 260">
              <a:extLst>
                <a:ext uri="{FF2B5EF4-FFF2-40B4-BE49-F238E27FC236}">
                  <a16:creationId xmlns:a16="http://schemas.microsoft.com/office/drawing/2014/main" id="{202887E8-17FE-49D6-8910-CE23DBED6658}"/>
                </a:ext>
              </a:extLst>
            </p:cNvPr>
            <p:cNvGrpSpPr/>
            <p:nvPr/>
          </p:nvGrpSpPr>
          <p:grpSpPr>
            <a:xfrm>
              <a:off x="4619667" y="648184"/>
              <a:ext cx="224075" cy="205065"/>
              <a:chOff x="1000126" y="663575"/>
              <a:chExt cx="5140325" cy="4704365"/>
            </a:xfrm>
            <a:solidFill>
              <a:schemeClr val="bg1"/>
            </a:solidFill>
          </p:grpSpPr>
          <p:sp>
            <p:nvSpPr>
              <p:cNvPr id="67" name="Freeform 22">
                <a:extLst>
                  <a:ext uri="{FF2B5EF4-FFF2-40B4-BE49-F238E27FC236}">
                    <a16:creationId xmlns:a16="http://schemas.microsoft.com/office/drawing/2014/main" id="{F57FF244-02D6-4325-AD18-4016493D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68" name="Freeform 23">
                <a:extLst>
                  <a:ext uri="{FF2B5EF4-FFF2-40B4-BE49-F238E27FC236}">
                    <a16:creationId xmlns:a16="http://schemas.microsoft.com/office/drawing/2014/main" id="{D2ECBE46-DB9A-46BF-81B6-2E4D8DF2A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69" name="Freeform 24">
                <a:extLst>
                  <a:ext uri="{FF2B5EF4-FFF2-40B4-BE49-F238E27FC236}">
                    <a16:creationId xmlns:a16="http://schemas.microsoft.com/office/drawing/2014/main" id="{74D50B51-B242-4308-8DDB-8134A9B06D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70" name="Freeform 25">
                <a:extLst>
                  <a:ext uri="{FF2B5EF4-FFF2-40B4-BE49-F238E27FC236}">
                    <a16:creationId xmlns:a16="http://schemas.microsoft.com/office/drawing/2014/main" id="{521427B9-6041-44A4-A58C-FF182E60F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870" y="4079371"/>
                <a:ext cx="1181110" cy="1274414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71" name="Freeform 26">
                <a:extLst>
                  <a:ext uri="{FF2B5EF4-FFF2-40B4-BE49-F238E27FC236}">
                    <a16:creationId xmlns:a16="http://schemas.microsoft.com/office/drawing/2014/main" id="{6C20082D-60DB-4749-8ACC-AF22854A0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428" y="3002567"/>
                <a:ext cx="1181110" cy="2365373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72" name="Freeform 27">
                <a:extLst>
                  <a:ext uri="{FF2B5EF4-FFF2-40B4-BE49-F238E27FC236}">
                    <a16:creationId xmlns:a16="http://schemas.microsoft.com/office/drawing/2014/main" id="{3C08403B-F934-48E3-A73E-11F036F03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987" y="2555892"/>
                <a:ext cx="1184260" cy="274345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73" name="Freeform 28">
                <a:extLst>
                  <a:ext uri="{FF2B5EF4-FFF2-40B4-BE49-F238E27FC236}">
                    <a16:creationId xmlns:a16="http://schemas.microsoft.com/office/drawing/2014/main" id="{F113A592-D7C5-4958-A3A3-45AE83AA5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</p:grpSp>
      </p:grp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-1"/>
            <a:ext cx="1357289" cy="101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77 CuadroTexto"/>
          <p:cNvSpPr txBox="1"/>
          <p:nvPr/>
        </p:nvSpPr>
        <p:spPr>
          <a:xfrm>
            <a:off x="8643966" y="7141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21</a:t>
            </a:r>
            <a:endParaRPr lang="es-GT" sz="1200" dirty="0"/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7358082" y="3519073"/>
            <a:ext cx="16245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2,104,702 Estudiantes</a:t>
            </a:r>
            <a:endParaRPr lang="es-GT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7358082" y="1714488"/>
            <a:ext cx="1553127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GT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709,106 textos de preprimaria</a:t>
            </a:r>
            <a:br>
              <a:rPr lang="es-GT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s-GT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7,194,495 textos de primaria</a:t>
            </a:r>
            <a:br>
              <a:rPr lang="es-GT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s-GT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213,000 textos del ciclo básico (Oficial, Telesecundaria, NUFED)</a:t>
            </a: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7358082" y="5715016"/>
            <a:ext cx="15531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53,024 docentes con material curricular</a:t>
            </a:r>
            <a:endParaRPr lang="es-GT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7358082" y="4214818"/>
            <a:ext cx="155312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44,949 docentes del nivel primario de escuelas unitarias y multigrado</a:t>
            </a:r>
            <a:endParaRPr lang="es-GT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91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-1"/>
            <a:ext cx="1285851" cy="96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58 Grupo"/>
          <p:cNvGrpSpPr/>
          <p:nvPr/>
        </p:nvGrpSpPr>
        <p:grpSpPr>
          <a:xfrm>
            <a:off x="3071802" y="5641319"/>
            <a:ext cx="3571900" cy="933212"/>
            <a:chOff x="3071802" y="5641319"/>
            <a:chExt cx="3571900" cy="933212"/>
          </a:xfrm>
        </p:grpSpPr>
        <p:sp>
          <p:nvSpPr>
            <p:cNvPr id="119" name="TextBox 200">
              <a:extLst>
                <a:ext uri="{FF2B5EF4-FFF2-40B4-BE49-F238E27FC236}">
                  <a16:creationId xmlns:a16="http://schemas.microsoft.com/office/drawing/2014/main" id="{1E0F72BB-82FC-462B-B324-7356B4FE613C}"/>
                </a:ext>
              </a:extLst>
            </p:cNvPr>
            <p:cNvSpPr txBox="1"/>
            <p:nvPr/>
          </p:nvSpPr>
          <p:spPr>
            <a:xfrm>
              <a:off x="3500430" y="5641319"/>
              <a:ext cx="31432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PRESUPUESTO ESTIMADO 2019</a:t>
              </a:r>
            </a:p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(En Millones de Quetzales)</a:t>
              </a:r>
            </a:p>
          </p:txBody>
        </p:sp>
        <p:sp>
          <p:nvSpPr>
            <p:cNvPr id="120" name="TextBox 201">
              <a:extLst>
                <a:ext uri="{FF2B5EF4-FFF2-40B4-BE49-F238E27FC236}">
                  <a16:creationId xmlns:a16="http://schemas.microsoft.com/office/drawing/2014/main" id="{E568BBC2-CB29-4BC7-9E54-92644BCCE1BD}"/>
                </a:ext>
              </a:extLst>
            </p:cNvPr>
            <p:cNvSpPr txBox="1"/>
            <p:nvPr/>
          </p:nvSpPr>
          <p:spPr>
            <a:xfrm>
              <a:off x="4214810" y="6143644"/>
              <a:ext cx="135732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r"/>
              <a:r>
                <a:rPr lang="en-GB" sz="2800" dirty="0">
                  <a:solidFill>
                    <a:schemeClr val="accent2"/>
                  </a:solidFill>
                </a:rPr>
                <a:t>Q 30.57</a:t>
              </a:r>
            </a:p>
          </p:txBody>
        </p:sp>
        <p:grpSp>
          <p:nvGrpSpPr>
            <p:cNvPr id="3" name="Group 258">
              <a:extLst>
                <a:ext uri="{FF2B5EF4-FFF2-40B4-BE49-F238E27FC236}">
                  <a16:creationId xmlns:a16="http://schemas.microsoft.com/office/drawing/2014/main" id="{8DB55838-BAFC-4046-A6FC-5FD18BDBE840}"/>
                </a:ext>
              </a:extLst>
            </p:cNvPr>
            <p:cNvGrpSpPr/>
            <p:nvPr/>
          </p:nvGrpSpPr>
          <p:grpSpPr>
            <a:xfrm>
              <a:off x="3071802" y="5642195"/>
              <a:ext cx="500066" cy="501449"/>
              <a:chOff x="4469582" y="499171"/>
              <a:chExt cx="447114" cy="531730"/>
            </a:xfrm>
          </p:grpSpPr>
          <p:sp>
            <p:nvSpPr>
              <p:cNvPr id="129" name="Oval 259">
                <a:extLst>
                  <a:ext uri="{FF2B5EF4-FFF2-40B4-BE49-F238E27FC236}">
                    <a16:creationId xmlns:a16="http://schemas.microsoft.com/office/drawing/2014/main" id="{6723D699-B3B4-4E90-9C0D-90B572D3A867}"/>
                  </a:ext>
                </a:extLst>
              </p:cNvPr>
              <p:cNvSpPr/>
              <p:nvPr/>
            </p:nvSpPr>
            <p:spPr>
              <a:xfrm>
                <a:off x="4469582" y="499171"/>
                <a:ext cx="447114" cy="5317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4" name="Group 260">
                <a:extLst>
                  <a:ext uri="{FF2B5EF4-FFF2-40B4-BE49-F238E27FC236}">
                    <a16:creationId xmlns:a16="http://schemas.microsoft.com/office/drawing/2014/main" id="{202887E8-17FE-49D6-8910-CE23DBED6658}"/>
                  </a:ext>
                </a:extLst>
              </p:cNvPr>
              <p:cNvGrpSpPr/>
              <p:nvPr/>
            </p:nvGrpSpPr>
            <p:grpSpPr>
              <a:xfrm>
                <a:off x="4619666" y="648185"/>
                <a:ext cx="224070" cy="226840"/>
                <a:chOff x="1000126" y="663575"/>
                <a:chExt cx="5140325" cy="5203826"/>
              </a:xfrm>
              <a:solidFill>
                <a:schemeClr val="bg1"/>
              </a:solidFill>
            </p:grpSpPr>
            <p:sp>
              <p:nvSpPr>
                <p:cNvPr id="131" name="Freeform 22">
                  <a:extLst>
                    <a:ext uri="{FF2B5EF4-FFF2-40B4-BE49-F238E27FC236}">
                      <a16:creationId xmlns:a16="http://schemas.microsoft.com/office/drawing/2014/main" id="{F57FF244-02D6-4325-AD18-4016493D80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2" name="Freeform 23">
                  <a:extLst>
                    <a:ext uri="{FF2B5EF4-FFF2-40B4-BE49-F238E27FC236}">
                      <a16:creationId xmlns:a16="http://schemas.microsoft.com/office/drawing/2014/main" id="{D2ECBE46-DB9A-46BF-81B6-2E4D8DF2A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3" name="Freeform 24">
                  <a:extLst>
                    <a:ext uri="{FF2B5EF4-FFF2-40B4-BE49-F238E27FC236}">
                      <a16:creationId xmlns:a16="http://schemas.microsoft.com/office/drawing/2014/main" id="{74D50B51-B242-4308-8DDB-8134A9B06D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4" name="Freeform 25">
                  <a:extLst>
                    <a:ext uri="{FF2B5EF4-FFF2-40B4-BE49-F238E27FC236}">
                      <a16:creationId xmlns:a16="http://schemas.microsoft.com/office/drawing/2014/main" id="{521427B9-6041-44A4-A58C-FF182E60F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63" y="4329113"/>
                  <a:ext cx="1181100" cy="1538288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35" name="Freeform 26">
                  <a:extLst>
                    <a:ext uri="{FF2B5EF4-FFF2-40B4-BE49-F238E27FC236}">
                      <a16:creationId xmlns:a16="http://schemas.microsoft.com/office/drawing/2014/main" id="{6C20082D-60DB-4749-8ACC-AF22854A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3502025"/>
                  <a:ext cx="1181100" cy="2365375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43" name="Freeform 27">
                  <a:extLst>
                    <a:ext uri="{FF2B5EF4-FFF2-40B4-BE49-F238E27FC236}">
                      <a16:creationId xmlns:a16="http://schemas.microsoft.com/office/drawing/2014/main" id="{3C08403B-F934-48E3-A73E-11F036F03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8" y="2555875"/>
                  <a:ext cx="1184275" cy="331152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44" name="Freeform 28">
                  <a:extLst>
                    <a:ext uri="{FF2B5EF4-FFF2-40B4-BE49-F238E27FC236}">
                      <a16:creationId xmlns:a16="http://schemas.microsoft.com/office/drawing/2014/main" id="{F113A592-D7C5-4958-A3A3-45AE83AA5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7358082" y="1571612"/>
            <a:ext cx="285753" cy="531730"/>
            <a:chOff x="1158039" y="1958934"/>
            <a:chExt cx="389886" cy="531730"/>
          </a:xfrm>
        </p:grpSpPr>
        <p:sp>
          <p:nvSpPr>
            <p:cNvPr id="154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158039" y="1958934"/>
              <a:ext cx="389886" cy="53173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grpSp>
          <p:nvGrpSpPr>
            <p:cNvPr id="6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56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57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58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59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</p:grpSp>
      </p:grp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77849" y="4080407"/>
            <a:ext cx="4903386" cy="2867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66 Grupo"/>
          <p:cNvGrpSpPr/>
          <p:nvPr/>
        </p:nvGrpSpPr>
        <p:grpSpPr>
          <a:xfrm>
            <a:off x="2571736" y="1029508"/>
            <a:ext cx="4500594" cy="4328318"/>
            <a:chOff x="2571736" y="1357298"/>
            <a:chExt cx="5072098" cy="3286148"/>
          </a:xfrm>
        </p:grpSpPr>
        <p:sp>
          <p:nvSpPr>
            <p:cNvPr id="166" name="Title 1">
              <a:extLst>
                <a:ext uri="{FF2B5EF4-FFF2-40B4-BE49-F238E27FC236}">
                  <a16:creationId xmlns:a16="http://schemas.microsoft.com/office/drawing/2014/main" id="{555DC0C3-BCDA-48C0-A49A-2FF6F4CBFF48}"/>
                </a:ext>
              </a:extLst>
            </p:cNvPr>
            <p:cNvSpPr txBox="1">
              <a:spLocks/>
            </p:cNvSpPr>
            <p:nvPr/>
          </p:nvSpPr>
          <p:spPr>
            <a:xfrm>
              <a:off x="2714612" y="1453519"/>
              <a:ext cx="4786346" cy="3143272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ACCIONES</a:t>
              </a:r>
            </a:p>
            <a:p>
              <a:pPr algn="ctr"/>
              <a:endParaRPr lang="es-GT" sz="1600" dirty="0"/>
            </a:p>
            <a:p>
              <a:pPr marL="342900" indent="-342900" algn="just">
                <a:buFont typeface="+mj-lt"/>
                <a:buAutoNum type="arabicPeriod"/>
              </a:pPr>
              <a:r>
                <a:rPr lang="es-GT" sz="1600" b="0" dirty="0"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269</a:t>
              </a:r>
              <a:r>
                <a:rPr lang="es-GT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 centros de recursos para la educación inclusiva de estudiantes con necesidades educativas asociadas o no a discapacidad</a:t>
              </a:r>
              <a:r>
                <a:rPr lang="es-GT" sz="1600" b="0" dirty="0"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.</a:t>
              </a:r>
            </a:p>
            <a:p>
              <a:pPr marL="342900" indent="-342900" algn="just">
                <a:buFont typeface="+mj-lt"/>
                <a:buAutoNum type="arabicPeriod"/>
              </a:pPr>
              <a:endParaRPr lang="es-GT" sz="1600" b="0" dirty="0"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es-GT" sz="1600" b="0" dirty="0"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5,592 beneficiados con becas de educación especial a nivel nacional.</a:t>
              </a:r>
            </a:p>
            <a:p>
              <a:pPr marL="342900" indent="-342900" algn="just">
                <a:buFont typeface="+mj-lt"/>
                <a:buAutoNum type="arabicPeriod"/>
              </a:pPr>
              <a:endParaRPr lang="es-GT" sz="1600" b="0" dirty="0"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es-GT" sz="1600" b="0" dirty="0"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Transformar 67 escuelas de educación especial hacia un enfoque ocupacional.</a:t>
              </a:r>
              <a:endParaRPr lang="es-GT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 algn="just"/>
              <a:endParaRPr lang="en-US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2571736" y="1357298"/>
              <a:ext cx="5072098" cy="32861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sz="2000" dirty="0"/>
            </a:p>
          </p:txBody>
        </p:sp>
      </p:grpSp>
      <p:sp>
        <p:nvSpPr>
          <p:cNvPr id="13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1928794" y="142852"/>
            <a:ext cx="5786478" cy="7781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Educación Especial</a:t>
            </a:r>
            <a:endParaRPr lang="en-US" sz="3000" dirty="0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7286644" y="1571612"/>
            <a:ext cx="398901" cy="531729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grpSp>
          <p:nvGrpSpPr>
            <p:cNvPr id="9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6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7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8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</p:grpSp>
      </p:grpSp>
      <p:grpSp>
        <p:nvGrpSpPr>
          <p:cNvPr id="10" name="61 Grupo"/>
          <p:cNvGrpSpPr/>
          <p:nvPr/>
        </p:nvGrpSpPr>
        <p:grpSpPr>
          <a:xfrm>
            <a:off x="88336" y="1414535"/>
            <a:ext cx="2403009" cy="5219434"/>
            <a:chOff x="88336" y="428604"/>
            <a:chExt cx="2403009" cy="425859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430F1F-B2B8-4057-8B9A-C4C05754F266}"/>
                </a:ext>
              </a:extLst>
            </p:cNvPr>
            <p:cNvSpPr/>
            <p:nvPr/>
          </p:nvSpPr>
          <p:spPr>
            <a:xfrm>
              <a:off x="88336" y="441120"/>
              <a:ext cx="2322864" cy="4020875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grpSp>
          <p:nvGrpSpPr>
            <p:cNvPr id="11" name="Group 14">
              <a:extLst>
                <a:ext uri="{FF2B5EF4-FFF2-40B4-BE49-F238E27FC236}">
                  <a16:creationId xmlns:a16="http://schemas.microsoft.com/office/drawing/2014/main" id="{5599ED10-924A-4ED5-804F-B04CD85D6640}"/>
                </a:ext>
              </a:extLst>
            </p:cNvPr>
            <p:cNvGrpSpPr/>
            <p:nvPr/>
          </p:nvGrpSpPr>
          <p:grpSpPr>
            <a:xfrm>
              <a:off x="208584" y="428604"/>
              <a:ext cx="2282761" cy="3604797"/>
              <a:chOff x="418793" y="1057178"/>
              <a:chExt cx="2517679" cy="341623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12B17D2-FAF7-48D2-97AA-420AF6DA83DE}"/>
                  </a:ext>
                </a:extLst>
              </p:cNvPr>
              <p:cNvGrpSpPr/>
              <p:nvPr/>
            </p:nvGrpSpPr>
            <p:grpSpPr>
              <a:xfrm>
                <a:off x="418793" y="1057178"/>
                <a:ext cx="2517679" cy="1307137"/>
                <a:chOff x="418793" y="760516"/>
                <a:chExt cx="2517679" cy="1307137"/>
              </a:xfrm>
            </p:grpSpPr>
            <p:grpSp>
              <p:nvGrpSpPr>
                <p:cNvPr id="13" name="Group 2">
                  <a:extLst>
                    <a:ext uri="{FF2B5EF4-FFF2-40B4-BE49-F238E27FC236}">
                      <a16:creationId xmlns:a16="http://schemas.microsoft.com/office/drawing/2014/main" id="{EA8C8970-70D4-4C80-9166-F37DCA1AAFFD}"/>
                    </a:ext>
                  </a:extLst>
                </p:cNvPr>
                <p:cNvGrpSpPr/>
                <p:nvPr/>
              </p:nvGrpSpPr>
              <p:grpSpPr>
                <a:xfrm>
                  <a:off x="473102" y="1240599"/>
                  <a:ext cx="2463370" cy="827054"/>
                  <a:chOff x="375788" y="1784040"/>
                  <a:chExt cx="2463370" cy="827054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06553" y="1784040"/>
                    <a:ext cx="2380922" cy="3208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s-GT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Institucionalizar e internalizar el derecho a la protección social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75788" y="2129828"/>
                    <a:ext cx="2463370" cy="4812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s-GT" sz="1100" b="1" dirty="0">
                        <a:solidFill>
                          <a:srgbClr val="231F20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Garantizar a la población entre 0 y 18 años el acceso a todos los niveles del sistema educativo</a:t>
                    </a:r>
                    <a:endParaRPr lang="es-GT" sz="1100" b="1" dirty="0"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endParaRPr>
                  </a:p>
                </p:txBody>
              </p:sp>
            </p:grp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2B0D82B-B36E-49C0-AB3B-425AADE30200}"/>
                    </a:ext>
                  </a:extLst>
                </p:cNvPr>
                <p:cNvSpPr/>
                <p:nvPr/>
              </p:nvSpPr>
              <p:spPr>
                <a:xfrm>
                  <a:off x="418793" y="760516"/>
                  <a:ext cx="2268774" cy="52715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Prioridad Estratégica K’ATUN 2032</a:t>
                  </a:r>
                </a:p>
              </p:txBody>
            </p:sp>
          </p:grpSp>
          <p:grpSp>
            <p:nvGrpSpPr>
              <p:cNvPr id="14" name="Group 7">
                <a:extLst>
                  <a:ext uri="{FF2B5EF4-FFF2-40B4-BE49-F238E27FC236}">
                    <a16:creationId xmlns:a16="http://schemas.microsoft.com/office/drawing/2014/main" id="{A1DE0737-5622-4237-8D5E-E6A7A9F58C23}"/>
                  </a:ext>
                </a:extLst>
              </p:cNvPr>
              <p:cNvGrpSpPr/>
              <p:nvPr/>
            </p:nvGrpSpPr>
            <p:grpSpPr>
              <a:xfrm>
                <a:off x="433136" y="2349404"/>
                <a:ext cx="2374558" cy="1247040"/>
                <a:chOff x="433136" y="2129595"/>
                <a:chExt cx="2374558" cy="1247040"/>
              </a:xfrm>
            </p:grpSpPr>
            <p:grpSp>
              <p:nvGrpSpPr>
                <p:cNvPr id="15" name="Group 13">
                  <a:extLst>
                    <a:ext uri="{FF2B5EF4-FFF2-40B4-BE49-F238E27FC236}">
                      <a16:creationId xmlns:a16="http://schemas.microsoft.com/office/drawing/2014/main" id="{1FD5AC02-6ADB-4989-B27F-540305DD8A5F}"/>
                    </a:ext>
                  </a:extLst>
                </p:cNvPr>
                <p:cNvGrpSpPr/>
                <p:nvPr/>
              </p:nvGrpSpPr>
              <p:grpSpPr>
                <a:xfrm>
                  <a:off x="433136" y="2129595"/>
                  <a:ext cx="2307740" cy="1247040"/>
                  <a:chOff x="433136" y="2098423"/>
                  <a:chExt cx="2307740" cy="1247040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03867" y="2750508"/>
                    <a:ext cx="2237009" cy="59495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just"/>
                    <a:r>
                      <a:rPr lang="es-GT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Educación de calidad, reflejada en el aprendizaje que los niños y las niñas, adolescentes y jóvenes pueden desarrollar en el Sistema escolar.</a:t>
                    </a:r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4C7173C3-8810-4030-B08B-66DEA5D71564}"/>
                      </a:ext>
                    </a:extLst>
                  </p:cNvPr>
                  <p:cNvSpPr/>
                  <p:nvPr/>
                </p:nvSpPr>
                <p:spPr>
                  <a:xfrm>
                    <a:off x="433136" y="2098423"/>
                    <a:ext cx="2210601" cy="541609"/>
                  </a:xfrm>
                  <a:custGeom>
                    <a:avLst/>
                    <a:gdLst>
                      <a:gd name="connsiteX0" fmla="*/ 0 w 2980403"/>
                      <a:gd name="connsiteY0" fmla="*/ 207160 h 567531"/>
                      <a:gd name="connsiteX1" fmla="*/ 0 w 2980403"/>
                      <a:gd name="connsiteY1" fmla="*/ 207161 h 567531"/>
                      <a:gd name="connsiteX2" fmla="*/ 0 w 2980403"/>
                      <a:gd name="connsiteY2" fmla="*/ 207161 h 567531"/>
                      <a:gd name="connsiteX3" fmla="*/ 207161 w 2980403"/>
                      <a:gd name="connsiteY3" fmla="*/ 0 h 567531"/>
                      <a:gd name="connsiteX4" fmla="*/ 2773242 w 2980403"/>
                      <a:gd name="connsiteY4" fmla="*/ 0 h 567531"/>
                      <a:gd name="connsiteX5" fmla="*/ 2980403 w 2980403"/>
                      <a:gd name="connsiteY5" fmla="*/ 207161 h 567531"/>
                      <a:gd name="connsiteX6" fmla="*/ 2980402 w 2980403"/>
                      <a:gd name="connsiteY6" fmla="*/ 207161 h 567531"/>
                      <a:gd name="connsiteX7" fmla="*/ 2773241 w 2980403"/>
                      <a:gd name="connsiteY7" fmla="*/ 414322 h 567531"/>
                      <a:gd name="connsiteX8" fmla="*/ 1673312 w 2980403"/>
                      <a:gd name="connsiteY8" fmla="*/ 414322 h 567531"/>
                      <a:gd name="connsiteX9" fmla="*/ 1490202 w 2980403"/>
                      <a:gd name="connsiteY9" fmla="*/ 567531 h 567531"/>
                      <a:gd name="connsiteX10" fmla="*/ 1307091 w 2980403"/>
                      <a:gd name="connsiteY10" fmla="*/ 414322 h 567531"/>
                      <a:gd name="connsiteX11" fmla="*/ 207161 w 2980403"/>
                      <a:gd name="connsiteY11" fmla="*/ 414321 h 567531"/>
                      <a:gd name="connsiteX12" fmla="*/ 16280 w 2980403"/>
                      <a:gd name="connsiteY12" fmla="*/ 287797 h 567531"/>
                      <a:gd name="connsiteX13" fmla="*/ 0 w 2980403"/>
                      <a:gd name="connsiteY13" fmla="*/ 207161 h 567531"/>
                      <a:gd name="connsiteX14" fmla="*/ 16280 w 2980403"/>
                      <a:gd name="connsiteY14" fmla="*/ 126525 h 567531"/>
                      <a:gd name="connsiteX15" fmla="*/ 207161 w 2980403"/>
                      <a:gd name="connsiteY15" fmla="*/ 0 h 567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80403" h="567531">
                        <a:moveTo>
                          <a:pt x="0" y="207160"/>
                        </a:moveTo>
                        <a:lnTo>
                          <a:pt x="0" y="207161"/>
                        </a:lnTo>
                        <a:lnTo>
                          <a:pt x="0" y="207161"/>
                        </a:lnTo>
                        <a:close/>
                        <a:moveTo>
                          <a:pt x="207161" y="0"/>
                        </a:moveTo>
                        <a:lnTo>
                          <a:pt x="2773242" y="0"/>
                        </a:lnTo>
                        <a:cubicBezTo>
                          <a:pt x="2887654" y="0"/>
                          <a:pt x="2980403" y="92749"/>
                          <a:pt x="2980403" y="207161"/>
                        </a:cubicBezTo>
                        <a:lnTo>
                          <a:pt x="2980402" y="207161"/>
                        </a:lnTo>
                        <a:cubicBezTo>
                          <a:pt x="2980402" y="321573"/>
                          <a:pt x="2887653" y="414322"/>
                          <a:pt x="2773241" y="414322"/>
                        </a:cubicBezTo>
                        <a:lnTo>
                          <a:pt x="1673312" y="414322"/>
                        </a:lnTo>
                        <a:lnTo>
                          <a:pt x="1490202" y="567531"/>
                        </a:lnTo>
                        <a:lnTo>
                          <a:pt x="1307091" y="414322"/>
                        </a:lnTo>
                        <a:lnTo>
                          <a:pt x="207161" y="414321"/>
                        </a:lnTo>
                        <a:cubicBezTo>
                          <a:pt x="121352" y="414321"/>
                          <a:pt x="47728" y="362150"/>
                          <a:pt x="16280" y="287797"/>
                        </a:cubicBezTo>
                        <a:lnTo>
                          <a:pt x="0" y="207161"/>
                        </a:lnTo>
                        <a:lnTo>
                          <a:pt x="16280" y="126525"/>
                        </a:lnTo>
                        <a:cubicBezTo>
                          <a:pt x="47728" y="52171"/>
                          <a:pt x="121352" y="0"/>
                          <a:pt x="207161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innerShdw blurRad="63500" dist="50800" dir="13500000">
                      <a:prstClr val="black">
                        <a:alpha val="20000"/>
                      </a:prstClr>
                    </a:innerShdw>
                  </a:effectLst>
                  <a:extLst/>
                </p:spPr>
                <p:txBody>
                  <a:bodyPr vert="horz" wrap="square" lIns="252000" tIns="45720" rIns="91440" bIns="180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Prioridad Presidencial</a:t>
                    </a:r>
                  </a:p>
                </p:txBody>
              </p:sp>
            </p:grpSp>
            <p:sp>
              <p:nvSpPr>
                <p:cNvPr id="72" name="Freeform 38">
                  <a:extLst>
                    <a:ext uri="{FF2B5EF4-FFF2-40B4-BE49-F238E27FC236}">
                      <a16:creationId xmlns:a16="http://schemas.microsoft.com/office/drawing/2014/main" id="{3287DE9D-358E-48DB-A91E-F31F502A66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1188" y="2543354"/>
                  <a:ext cx="176506" cy="169508"/>
                </a:xfrm>
                <a:custGeom>
                  <a:avLst/>
                  <a:gdLst>
                    <a:gd name="T0" fmla="*/ 96 w 96"/>
                    <a:gd name="T1" fmla="*/ 61 h 92"/>
                    <a:gd name="T2" fmla="*/ 96 w 96"/>
                    <a:gd name="T3" fmla="*/ 61 h 92"/>
                    <a:gd name="T4" fmla="*/ 80 w 96"/>
                    <a:gd name="T5" fmla="*/ 36 h 92"/>
                    <a:gd name="T6" fmla="*/ 76 w 96"/>
                    <a:gd name="T7" fmla="*/ 2 h 92"/>
                    <a:gd name="T8" fmla="*/ 22 w 96"/>
                    <a:gd name="T9" fmla="*/ 0 h 92"/>
                    <a:gd name="T10" fmla="*/ 20 w 96"/>
                    <a:gd name="T11" fmla="*/ 36 h 92"/>
                    <a:gd name="T12" fmla="*/ 14 w 96"/>
                    <a:gd name="T13" fmla="*/ 37 h 92"/>
                    <a:gd name="T14" fmla="*/ 0 w 96"/>
                    <a:gd name="T15" fmla="*/ 61 h 92"/>
                    <a:gd name="T16" fmla="*/ 0 w 96"/>
                    <a:gd name="T17" fmla="*/ 62 h 92"/>
                    <a:gd name="T18" fmla="*/ 0 w 96"/>
                    <a:gd name="T19" fmla="*/ 90 h 92"/>
                    <a:gd name="T20" fmla="*/ 94 w 96"/>
                    <a:gd name="T21" fmla="*/ 92 h 92"/>
                    <a:gd name="T22" fmla="*/ 96 w 96"/>
                    <a:gd name="T23" fmla="*/ 62 h 92"/>
                    <a:gd name="T24" fmla="*/ 42 w 96"/>
                    <a:gd name="T25" fmla="*/ 20 h 92"/>
                    <a:gd name="T26" fmla="*/ 64 w 96"/>
                    <a:gd name="T27" fmla="*/ 22 h 92"/>
                    <a:gd name="T28" fmla="*/ 42 w 96"/>
                    <a:gd name="T29" fmla="*/ 24 h 92"/>
                    <a:gd name="T30" fmla="*/ 42 w 96"/>
                    <a:gd name="T31" fmla="*/ 20 h 92"/>
                    <a:gd name="T32" fmla="*/ 38 w 96"/>
                    <a:gd name="T33" fmla="*/ 12 h 92"/>
                    <a:gd name="T34" fmla="*/ 38 w 96"/>
                    <a:gd name="T35" fmla="*/ 16 h 92"/>
                    <a:gd name="T36" fmla="*/ 32 w 96"/>
                    <a:gd name="T37" fmla="*/ 14 h 92"/>
                    <a:gd name="T38" fmla="*/ 34 w 96"/>
                    <a:gd name="T39" fmla="*/ 28 h 92"/>
                    <a:gd name="T40" fmla="*/ 64 w 96"/>
                    <a:gd name="T41" fmla="*/ 30 h 92"/>
                    <a:gd name="T42" fmla="*/ 34 w 96"/>
                    <a:gd name="T43" fmla="*/ 32 h 92"/>
                    <a:gd name="T44" fmla="*/ 34 w 96"/>
                    <a:gd name="T45" fmla="*/ 28 h 92"/>
                    <a:gd name="T46" fmla="*/ 62 w 96"/>
                    <a:gd name="T47" fmla="*/ 36 h 92"/>
                    <a:gd name="T48" fmla="*/ 62 w 96"/>
                    <a:gd name="T49" fmla="*/ 40 h 92"/>
                    <a:gd name="T50" fmla="*/ 32 w 96"/>
                    <a:gd name="T51" fmla="*/ 38 h 92"/>
                    <a:gd name="T52" fmla="*/ 34 w 96"/>
                    <a:gd name="T53" fmla="*/ 44 h 92"/>
                    <a:gd name="T54" fmla="*/ 64 w 96"/>
                    <a:gd name="T55" fmla="*/ 46 h 92"/>
                    <a:gd name="T56" fmla="*/ 34 w 96"/>
                    <a:gd name="T57" fmla="*/ 48 h 92"/>
                    <a:gd name="T58" fmla="*/ 34 w 96"/>
                    <a:gd name="T59" fmla="*/ 44 h 92"/>
                    <a:gd name="T60" fmla="*/ 64 w 96"/>
                    <a:gd name="T61" fmla="*/ 62 h 92"/>
                    <a:gd name="T62" fmla="*/ 58 w 96"/>
                    <a:gd name="T63" fmla="*/ 72 h 92"/>
                    <a:gd name="T64" fmla="*/ 34 w 96"/>
                    <a:gd name="T65" fmla="*/ 66 h 92"/>
                    <a:gd name="T66" fmla="*/ 32 w 96"/>
                    <a:gd name="T67" fmla="*/ 60 h 92"/>
                    <a:gd name="T68" fmla="*/ 17 w 96"/>
                    <a:gd name="T69" fmla="*/ 40 h 92"/>
                    <a:gd name="T70" fmla="*/ 20 w 96"/>
                    <a:gd name="T71" fmla="*/ 54 h 92"/>
                    <a:gd name="T72" fmla="*/ 74 w 96"/>
                    <a:gd name="T73" fmla="*/ 56 h 92"/>
                    <a:gd name="T74" fmla="*/ 76 w 96"/>
                    <a:gd name="T75" fmla="*/ 40 h 92"/>
                    <a:gd name="T76" fmla="*/ 91 w 96"/>
                    <a:gd name="T77" fmla="*/ 6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96" h="92">
                      <a:moveTo>
                        <a:pt x="96" y="62"/>
                      </a:moveTo>
                      <a:cubicBezTo>
                        <a:pt x="96" y="62"/>
                        <a:pt x="96" y="62"/>
                        <a:pt x="96" y="61"/>
                      </a:cubicBezTo>
                      <a:cubicBezTo>
                        <a:pt x="96" y="61"/>
                        <a:pt x="96" y="61"/>
                        <a:pt x="96" y="61"/>
                      </a:cubicBezTo>
                      <a:cubicBezTo>
                        <a:pt x="96" y="61"/>
                        <a:pt x="96" y="61"/>
                        <a:pt x="96" y="61"/>
                      </a:cubicBezTo>
                      <a:cubicBezTo>
                        <a:pt x="82" y="37"/>
                        <a:pt x="82" y="37"/>
                        <a:pt x="82" y="37"/>
                      </a:cubicBezTo>
                      <a:cubicBezTo>
                        <a:pt x="81" y="36"/>
                        <a:pt x="81" y="36"/>
                        <a:pt x="80" y="36"/>
                      </a:cubicBezTo>
                      <a:cubicBezTo>
                        <a:pt x="76" y="36"/>
                        <a:pt x="76" y="36"/>
                        <a:pt x="76" y="36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6" y="1"/>
                        <a:pt x="75" y="0"/>
                        <a:pt x="74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20" y="1"/>
                        <a:pt x="20" y="2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5" y="36"/>
                        <a:pt x="15" y="36"/>
                        <a:pt x="14" y="37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1"/>
                        <a:pt x="1" y="92"/>
                        <a:pt x="2" y="92"/>
                      </a:cubicBezTo>
                      <a:cubicBezTo>
                        <a:pt x="94" y="92"/>
                        <a:pt x="94" y="92"/>
                        <a:pt x="94" y="92"/>
                      </a:cubicBezTo>
                      <a:cubicBezTo>
                        <a:pt x="95" y="92"/>
                        <a:pt x="96" y="91"/>
                        <a:pt x="96" y="90"/>
                      </a:cubicBezTo>
                      <a:cubicBezTo>
                        <a:pt x="96" y="62"/>
                        <a:pt x="96" y="62"/>
                        <a:pt x="96" y="62"/>
                      </a:cubicBezTo>
                      <a:cubicBezTo>
                        <a:pt x="96" y="62"/>
                        <a:pt x="96" y="62"/>
                        <a:pt x="96" y="62"/>
                      </a:cubicBezTo>
                      <a:close/>
                      <a:moveTo>
                        <a:pt x="42" y="20"/>
                      </a:move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3" y="20"/>
                        <a:pt x="64" y="21"/>
                        <a:pt x="64" y="22"/>
                      </a:cubicBezTo>
                      <a:cubicBezTo>
                        <a:pt x="64" y="23"/>
                        <a:pt x="63" y="24"/>
                        <a:pt x="62" y="24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1" y="24"/>
                        <a:pt x="40" y="23"/>
                        <a:pt x="40" y="22"/>
                      </a:cubicBezTo>
                      <a:cubicBezTo>
                        <a:pt x="40" y="21"/>
                        <a:pt x="41" y="20"/>
                        <a:pt x="42" y="20"/>
                      </a:cubicBezTo>
                      <a:close/>
                      <a:moveTo>
                        <a:pt x="34" y="12"/>
                      </a:move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9" y="12"/>
                        <a:pt x="40" y="13"/>
                        <a:pt x="40" y="14"/>
                      </a:cubicBezTo>
                      <a:cubicBezTo>
                        <a:pt x="40" y="15"/>
                        <a:pt x="39" y="16"/>
                        <a:pt x="38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3" y="16"/>
                        <a:pt x="32" y="15"/>
                        <a:pt x="32" y="14"/>
                      </a:cubicBezTo>
                      <a:cubicBezTo>
                        <a:pt x="32" y="13"/>
                        <a:pt x="33" y="12"/>
                        <a:pt x="34" y="12"/>
                      </a:cubicBezTo>
                      <a:close/>
                      <a:moveTo>
                        <a:pt x="34" y="28"/>
                      </a:move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63" y="28"/>
                        <a:pt x="64" y="29"/>
                        <a:pt x="64" y="30"/>
                      </a:cubicBezTo>
                      <a:cubicBezTo>
                        <a:pt x="64" y="31"/>
                        <a:pt x="63" y="32"/>
                        <a:pt x="62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3" y="32"/>
                        <a:pt x="32" y="31"/>
                        <a:pt x="32" y="30"/>
                      </a:cubicBezTo>
                      <a:cubicBezTo>
                        <a:pt x="32" y="29"/>
                        <a:pt x="33" y="28"/>
                        <a:pt x="34" y="28"/>
                      </a:cubicBezTo>
                      <a:close/>
                      <a:moveTo>
                        <a:pt x="34" y="36"/>
                      </a:move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3" y="36"/>
                        <a:pt x="64" y="37"/>
                        <a:pt x="64" y="38"/>
                      </a:cubicBezTo>
                      <a:cubicBezTo>
                        <a:pt x="64" y="39"/>
                        <a:pt x="63" y="40"/>
                        <a:pt x="62" y="40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3" y="40"/>
                        <a:pt x="32" y="39"/>
                        <a:pt x="32" y="38"/>
                      </a:cubicBezTo>
                      <a:cubicBezTo>
                        <a:pt x="32" y="37"/>
                        <a:pt x="33" y="36"/>
                        <a:pt x="34" y="36"/>
                      </a:cubicBezTo>
                      <a:close/>
                      <a:moveTo>
                        <a:pt x="34" y="44"/>
                      </a:moveTo>
                      <a:cubicBezTo>
                        <a:pt x="62" y="44"/>
                        <a:pt x="62" y="44"/>
                        <a:pt x="62" y="44"/>
                      </a:cubicBezTo>
                      <a:cubicBezTo>
                        <a:pt x="63" y="44"/>
                        <a:pt x="64" y="45"/>
                        <a:pt x="64" y="46"/>
                      </a:cubicBezTo>
                      <a:cubicBezTo>
                        <a:pt x="64" y="47"/>
                        <a:pt x="63" y="48"/>
                        <a:pt x="62" y="48"/>
                      </a:cubicBezTo>
                      <a:cubicBezTo>
                        <a:pt x="34" y="48"/>
                        <a:pt x="34" y="48"/>
                        <a:pt x="34" y="48"/>
                      </a:cubicBezTo>
                      <a:cubicBezTo>
                        <a:pt x="33" y="48"/>
                        <a:pt x="32" y="47"/>
                        <a:pt x="32" y="46"/>
                      </a:cubicBezTo>
                      <a:cubicBezTo>
                        <a:pt x="32" y="45"/>
                        <a:pt x="33" y="44"/>
                        <a:pt x="34" y="44"/>
                      </a:cubicBezTo>
                      <a:close/>
                      <a:moveTo>
                        <a:pt x="66" y="60"/>
                      </a:moveTo>
                      <a:cubicBezTo>
                        <a:pt x="65" y="60"/>
                        <a:pt x="64" y="61"/>
                        <a:pt x="64" y="62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64" y="69"/>
                        <a:pt x="61" y="72"/>
                        <a:pt x="58" y="72"/>
                      </a:cubicBezTo>
                      <a:cubicBezTo>
                        <a:pt x="40" y="72"/>
                        <a:pt x="40" y="72"/>
                        <a:pt x="40" y="72"/>
                      </a:cubicBezTo>
                      <a:cubicBezTo>
                        <a:pt x="37" y="72"/>
                        <a:pt x="34" y="69"/>
                        <a:pt x="34" y="66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34" y="61"/>
                        <a:pt x="33" y="60"/>
                        <a:pt x="32" y="60"/>
                      </a:cubicBezTo>
                      <a:cubicBezTo>
                        <a:pt x="5" y="60"/>
                        <a:pt x="5" y="60"/>
                        <a:pt x="5" y="6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55"/>
                        <a:pt x="21" y="56"/>
                        <a:pt x="22" y="56"/>
                      </a:cubicBezTo>
                      <a:cubicBezTo>
                        <a:pt x="74" y="56"/>
                        <a:pt x="74" y="56"/>
                        <a:pt x="74" y="56"/>
                      </a:cubicBezTo>
                      <a:cubicBezTo>
                        <a:pt x="75" y="56"/>
                        <a:pt x="76" y="55"/>
                        <a:pt x="76" y="54"/>
                      </a:cubicBezTo>
                      <a:cubicBezTo>
                        <a:pt x="76" y="40"/>
                        <a:pt x="76" y="40"/>
                        <a:pt x="76" y="40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91" y="60"/>
                        <a:pt x="91" y="60"/>
                        <a:pt x="91" y="60"/>
                      </a:cubicBezTo>
                      <a:lnTo>
                        <a:pt x="66" y="6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399"/>
                </a:p>
              </p:txBody>
            </p:sp>
          </p:grpSp>
          <p:sp>
            <p:nvSpPr>
              <p:cNvPr id="74" name="Freeform 67">
                <a:extLst>
                  <a:ext uri="{FF2B5EF4-FFF2-40B4-BE49-F238E27FC236}">
                    <a16:creationId xmlns:a16="http://schemas.microsoft.com/office/drawing/2014/main" id="{8757E3B4-59E7-42F5-A20F-3692A7C8A9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7252" y="4317610"/>
                <a:ext cx="156484" cy="155798"/>
              </a:xfrm>
              <a:custGeom>
                <a:avLst/>
                <a:gdLst>
                  <a:gd name="T0" fmla="*/ 76 w 96"/>
                  <a:gd name="T1" fmla="*/ 13 h 96"/>
                  <a:gd name="T2" fmla="*/ 61 w 96"/>
                  <a:gd name="T3" fmla="*/ 15 h 96"/>
                  <a:gd name="T4" fmla="*/ 60 w 96"/>
                  <a:gd name="T5" fmla="*/ 17 h 96"/>
                  <a:gd name="T6" fmla="*/ 44 w 96"/>
                  <a:gd name="T7" fmla="*/ 32 h 96"/>
                  <a:gd name="T8" fmla="*/ 42 w 96"/>
                  <a:gd name="T9" fmla="*/ 0 h 96"/>
                  <a:gd name="T10" fmla="*/ 16 w 96"/>
                  <a:gd name="T11" fmla="*/ 2 h 96"/>
                  <a:gd name="T12" fmla="*/ 2 w 96"/>
                  <a:gd name="T13" fmla="*/ 12 h 96"/>
                  <a:gd name="T14" fmla="*/ 0 w 96"/>
                  <a:gd name="T15" fmla="*/ 94 h 96"/>
                  <a:gd name="T16" fmla="*/ 18 w 96"/>
                  <a:gd name="T17" fmla="*/ 96 h 96"/>
                  <a:gd name="T18" fmla="*/ 66 w 96"/>
                  <a:gd name="T19" fmla="*/ 96 h 96"/>
                  <a:gd name="T20" fmla="*/ 68 w 96"/>
                  <a:gd name="T21" fmla="*/ 48 h 96"/>
                  <a:gd name="T22" fmla="*/ 82 w 96"/>
                  <a:gd name="T23" fmla="*/ 96 h 96"/>
                  <a:gd name="T24" fmla="*/ 94 w 96"/>
                  <a:gd name="T25" fmla="*/ 93 h 96"/>
                  <a:gd name="T26" fmla="*/ 12 w 96"/>
                  <a:gd name="T27" fmla="*/ 82 h 96"/>
                  <a:gd name="T28" fmla="*/ 8 w 96"/>
                  <a:gd name="T29" fmla="*/ 82 h 96"/>
                  <a:gd name="T30" fmla="*/ 10 w 96"/>
                  <a:gd name="T31" fmla="*/ 24 h 96"/>
                  <a:gd name="T32" fmla="*/ 12 w 96"/>
                  <a:gd name="T33" fmla="*/ 82 h 96"/>
                  <a:gd name="T34" fmla="*/ 30 w 96"/>
                  <a:gd name="T35" fmla="*/ 8 h 96"/>
                  <a:gd name="T36" fmla="*/ 32 w 96"/>
                  <a:gd name="T37" fmla="*/ 62 h 96"/>
                  <a:gd name="T38" fmla="*/ 28 w 96"/>
                  <a:gd name="T39" fmla="*/ 62 h 96"/>
                  <a:gd name="T40" fmla="*/ 36 w 96"/>
                  <a:gd name="T41" fmla="*/ 86 h 96"/>
                  <a:gd name="T42" fmla="*/ 26 w 96"/>
                  <a:gd name="T43" fmla="*/ 88 h 96"/>
                  <a:gd name="T44" fmla="*/ 24 w 96"/>
                  <a:gd name="T45" fmla="*/ 70 h 96"/>
                  <a:gd name="T46" fmla="*/ 34 w 96"/>
                  <a:gd name="T47" fmla="*/ 68 h 96"/>
                  <a:gd name="T48" fmla="*/ 36 w 96"/>
                  <a:gd name="T49" fmla="*/ 86 h 96"/>
                  <a:gd name="T50" fmla="*/ 54 w 96"/>
                  <a:gd name="T51" fmla="*/ 40 h 96"/>
                  <a:gd name="T52" fmla="*/ 56 w 96"/>
                  <a:gd name="T53" fmla="*/ 78 h 96"/>
                  <a:gd name="T54" fmla="*/ 52 w 96"/>
                  <a:gd name="T55" fmla="*/ 78 h 96"/>
                  <a:gd name="T56" fmla="*/ 58 w 96"/>
                  <a:gd name="T57" fmla="*/ 88 h 96"/>
                  <a:gd name="T58" fmla="*/ 48 w 96"/>
                  <a:gd name="T59" fmla="*/ 86 h 96"/>
                  <a:gd name="T60" fmla="*/ 58 w 96"/>
                  <a:gd name="T61" fmla="*/ 84 h 96"/>
                  <a:gd name="T62" fmla="*/ 58 w 96"/>
                  <a:gd name="T63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" h="96">
                    <a:moveTo>
                      <a:pt x="96" y="90"/>
                    </a:move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2"/>
                      <a:pt x="74" y="11"/>
                      <a:pt x="73" y="12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0" y="16"/>
                    </a:cubicBezTo>
                    <a:cubicBezTo>
                      <a:pt x="60" y="16"/>
                      <a:pt x="60" y="17"/>
                      <a:pt x="60" y="1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1" y="96"/>
                      <a:pt x="2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7" y="96"/>
                      <a:pt x="68" y="95"/>
                      <a:pt x="68" y="94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95"/>
                      <a:pt x="81" y="96"/>
                      <a:pt x="82" y="96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94" y="93"/>
                      <a:pt x="94" y="93"/>
                      <a:pt x="94" y="93"/>
                    </a:cubicBezTo>
                    <a:cubicBezTo>
                      <a:pt x="95" y="93"/>
                      <a:pt x="96" y="92"/>
                      <a:pt x="96" y="90"/>
                    </a:cubicBezTo>
                    <a:close/>
                    <a:moveTo>
                      <a:pt x="12" y="82"/>
                    </a:moveTo>
                    <a:cubicBezTo>
                      <a:pt x="12" y="83"/>
                      <a:pt x="11" y="84"/>
                      <a:pt x="10" y="84"/>
                    </a:cubicBezTo>
                    <a:cubicBezTo>
                      <a:pt x="9" y="84"/>
                      <a:pt x="8" y="83"/>
                      <a:pt x="8" y="82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9" y="24"/>
                      <a:pt x="10" y="24"/>
                    </a:cubicBezTo>
                    <a:cubicBezTo>
                      <a:pt x="11" y="24"/>
                      <a:pt x="12" y="25"/>
                      <a:pt x="12" y="26"/>
                    </a:cubicBezTo>
                    <a:lnTo>
                      <a:pt x="12" y="82"/>
                    </a:lnTo>
                    <a:close/>
                    <a:moveTo>
                      <a:pt x="28" y="10"/>
                    </a:moveTo>
                    <a:cubicBezTo>
                      <a:pt x="28" y="9"/>
                      <a:pt x="29" y="8"/>
                      <a:pt x="30" y="8"/>
                    </a:cubicBezTo>
                    <a:cubicBezTo>
                      <a:pt x="31" y="8"/>
                      <a:pt x="32" y="9"/>
                      <a:pt x="32" y="10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3"/>
                      <a:pt x="31" y="64"/>
                      <a:pt x="30" y="64"/>
                    </a:cubicBezTo>
                    <a:cubicBezTo>
                      <a:pt x="29" y="64"/>
                      <a:pt x="28" y="63"/>
                      <a:pt x="28" y="62"/>
                    </a:cubicBezTo>
                    <a:lnTo>
                      <a:pt x="28" y="10"/>
                    </a:lnTo>
                    <a:close/>
                    <a:moveTo>
                      <a:pt x="36" y="86"/>
                    </a:moveTo>
                    <a:cubicBezTo>
                      <a:pt x="36" y="87"/>
                      <a:pt x="35" y="88"/>
                      <a:pt x="34" y="88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5" y="88"/>
                      <a:pt x="24" y="87"/>
                      <a:pt x="24" y="8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69"/>
                      <a:pt x="25" y="68"/>
                      <a:pt x="26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5" y="68"/>
                      <a:pt x="36" y="69"/>
                      <a:pt x="36" y="70"/>
                    </a:cubicBezTo>
                    <a:lnTo>
                      <a:pt x="36" y="86"/>
                    </a:lnTo>
                    <a:close/>
                    <a:moveTo>
                      <a:pt x="52" y="42"/>
                    </a:moveTo>
                    <a:cubicBezTo>
                      <a:pt x="52" y="41"/>
                      <a:pt x="53" y="40"/>
                      <a:pt x="54" y="40"/>
                    </a:cubicBezTo>
                    <a:cubicBezTo>
                      <a:pt x="55" y="40"/>
                      <a:pt x="56" y="41"/>
                      <a:pt x="56" y="42"/>
                    </a:cubicBezTo>
                    <a:cubicBezTo>
                      <a:pt x="56" y="78"/>
                      <a:pt x="56" y="78"/>
                      <a:pt x="56" y="78"/>
                    </a:cubicBezTo>
                    <a:cubicBezTo>
                      <a:pt x="56" y="79"/>
                      <a:pt x="55" y="80"/>
                      <a:pt x="54" y="80"/>
                    </a:cubicBezTo>
                    <a:cubicBezTo>
                      <a:pt x="53" y="80"/>
                      <a:pt x="52" y="79"/>
                      <a:pt x="52" y="78"/>
                    </a:cubicBezTo>
                    <a:lnTo>
                      <a:pt x="52" y="42"/>
                    </a:lnTo>
                    <a:close/>
                    <a:moveTo>
                      <a:pt x="58" y="88"/>
                    </a:moveTo>
                    <a:cubicBezTo>
                      <a:pt x="50" y="88"/>
                      <a:pt x="50" y="88"/>
                      <a:pt x="50" y="88"/>
                    </a:cubicBezTo>
                    <a:cubicBezTo>
                      <a:pt x="49" y="88"/>
                      <a:pt x="48" y="87"/>
                      <a:pt x="48" y="86"/>
                    </a:cubicBezTo>
                    <a:cubicBezTo>
                      <a:pt x="48" y="85"/>
                      <a:pt x="49" y="84"/>
                      <a:pt x="50" y="84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9" y="84"/>
                      <a:pt x="60" y="85"/>
                      <a:pt x="60" y="86"/>
                    </a:cubicBezTo>
                    <a:cubicBezTo>
                      <a:pt x="60" y="87"/>
                      <a:pt x="59" y="88"/>
                      <a:pt x="58" y="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399"/>
              </a:p>
            </p:txBody>
          </p:sp>
        </p:grpSp>
        <p:sp>
          <p:nvSpPr>
            <p:cNvPr id="112" name="Freeform: Shape 44">
              <a:extLst>
                <a:ext uri="{FF2B5EF4-FFF2-40B4-BE49-F238E27FC236}">
                  <a16:creationId xmlns:a16="http://schemas.microsoft.com/office/drawing/2014/main" id="{B445C58A-7039-4579-852F-42244BE24AB8}"/>
                </a:ext>
              </a:extLst>
            </p:cNvPr>
            <p:cNvSpPr/>
            <p:nvPr/>
          </p:nvSpPr>
          <p:spPr>
            <a:xfrm>
              <a:off x="199012" y="3254521"/>
              <a:ext cx="2101512" cy="508030"/>
            </a:xfrm>
            <a:custGeom>
              <a:avLst/>
              <a:gdLst>
                <a:gd name="connsiteX0" fmla="*/ 0 w 2980403"/>
                <a:gd name="connsiteY0" fmla="*/ 207160 h 567531"/>
                <a:gd name="connsiteX1" fmla="*/ 0 w 2980403"/>
                <a:gd name="connsiteY1" fmla="*/ 207161 h 567531"/>
                <a:gd name="connsiteX2" fmla="*/ 0 w 2980403"/>
                <a:gd name="connsiteY2" fmla="*/ 207161 h 567531"/>
                <a:gd name="connsiteX3" fmla="*/ 207161 w 2980403"/>
                <a:gd name="connsiteY3" fmla="*/ 0 h 567531"/>
                <a:gd name="connsiteX4" fmla="*/ 2773242 w 2980403"/>
                <a:gd name="connsiteY4" fmla="*/ 0 h 567531"/>
                <a:gd name="connsiteX5" fmla="*/ 2980403 w 2980403"/>
                <a:gd name="connsiteY5" fmla="*/ 207161 h 567531"/>
                <a:gd name="connsiteX6" fmla="*/ 2980402 w 2980403"/>
                <a:gd name="connsiteY6" fmla="*/ 207161 h 567531"/>
                <a:gd name="connsiteX7" fmla="*/ 2773241 w 2980403"/>
                <a:gd name="connsiteY7" fmla="*/ 414322 h 567531"/>
                <a:gd name="connsiteX8" fmla="*/ 1673312 w 2980403"/>
                <a:gd name="connsiteY8" fmla="*/ 414322 h 567531"/>
                <a:gd name="connsiteX9" fmla="*/ 1490202 w 2980403"/>
                <a:gd name="connsiteY9" fmla="*/ 567531 h 567531"/>
                <a:gd name="connsiteX10" fmla="*/ 1307091 w 2980403"/>
                <a:gd name="connsiteY10" fmla="*/ 414322 h 567531"/>
                <a:gd name="connsiteX11" fmla="*/ 207161 w 2980403"/>
                <a:gd name="connsiteY11" fmla="*/ 414321 h 567531"/>
                <a:gd name="connsiteX12" fmla="*/ 16280 w 2980403"/>
                <a:gd name="connsiteY12" fmla="*/ 287797 h 567531"/>
                <a:gd name="connsiteX13" fmla="*/ 0 w 2980403"/>
                <a:gd name="connsiteY13" fmla="*/ 207161 h 567531"/>
                <a:gd name="connsiteX14" fmla="*/ 16280 w 2980403"/>
                <a:gd name="connsiteY14" fmla="*/ 126525 h 567531"/>
                <a:gd name="connsiteX15" fmla="*/ 207161 w 2980403"/>
                <a:gd name="connsiteY15" fmla="*/ 0 h 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0403" h="567531">
                  <a:moveTo>
                    <a:pt x="0" y="207160"/>
                  </a:moveTo>
                  <a:lnTo>
                    <a:pt x="0" y="207161"/>
                  </a:lnTo>
                  <a:lnTo>
                    <a:pt x="0" y="207161"/>
                  </a:lnTo>
                  <a:close/>
                  <a:moveTo>
                    <a:pt x="207161" y="0"/>
                  </a:moveTo>
                  <a:lnTo>
                    <a:pt x="2773242" y="0"/>
                  </a:lnTo>
                  <a:cubicBezTo>
                    <a:pt x="2887654" y="0"/>
                    <a:pt x="2980403" y="92749"/>
                    <a:pt x="2980403" y="207161"/>
                  </a:cubicBezTo>
                  <a:lnTo>
                    <a:pt x="2980402" y="207161"/>
                  </a:lnTo>
                  <a:cubicBezTo>
                    <a:pt x="2980402" y="321573"/>
                    <a:pt x="2887653" y="414322"/>
                    <a:pt x="2773241" y="414322"/>
                  </a:cubicBezTo>
                  <a:lnTo>
                    <a:pt x="1673312" y="414322"/>
                  </a:lnTo>
                  <a:lnTo>
                    <a:pt x="1490202" y="567531"/>
                  </a:lnTo>
                  <a:lnTo>
                    <a:pt x="1307091" y="414322"/>
                  </a:lnTo>
                  <a:lnTo>
                    <a:pt x="207161" y="414321"/>
                  </a:lnTo>
                  <a:cubicBezTo>
                    <a:pt x="121352" y="414321"/>
                    <a:pt x="47728" y="362150"/>
                    <a:pt x="16280" y="287797"/>
                  </a:cubicBezTo>
                  <a:lnTo>
                    <a:pt x="0" y="207161"/>
                  </a:lnTo>
                  <a:lnTo>
                    <a:pt x="16280" y="126525"/>
                  </a:lnTo>
                  <a:cubicBezTo>
                    <a:pt x="47728" y="52171"/>
                    <a:pt x="121352" y="0"/>
                    <a:pt x="20716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252000" tIns="45720" rIns="91440" bIns="180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GT" sz="13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Meta Estratégica de Desarrollo</a:t>
              </a:r>
            </a:p>
          </p:txBody>
        </p:sp>
        <p:sp>
          <p:nvSpPr>
            <p:cNvPr id="116" name="Oval 135"/>
            <p:cNvSpPr/>
            <p:nvPr/>
          </p:nvSpPr>
          <p:spPr>
            <a:xfrm>
              <a:off x="120046" y="3845286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Oval 135"/>
            <p:cNvSpPr/>
            <p:nvPr/>
          </p:nvSpPr>
          <p:spPr>
            <a:xfrm>
              <a:off x="142844" y="963546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Oval 135"/>
            <p:cNvSpPr/>
            <p:nvPr/>
          </p:nvSpPr>
          <p:spPr>
            <a:xfrm>
              <a:off x="142844" y="1329245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Oval 135"/>
            <p:cNvSpPr/>
            <p:nvPr/>
          </p:nvSpPr>
          <p:spPr>
            <a:xfrm>
              <a:off x="142844" y="2500306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TextBox 81"/>
            <p:cNvSpPr txBox="1"/>
            <p:nvPr/>
          </p:nvSpPr>
          <p:spPr>
            <a:xfrm>
              <a:off x="243466" y="3820838"/>
              <a:ext cx="2202289" cy="8663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150" b="1" dirty="0"/>
                <a:t>Para 2030, velar porque todas las niñas y todos los niños tengan una enseñanza primaria y secundaria completa, gratuita, equitativa y de calidad que produzca resultados de aprendizaje pertinentes y efectivos.</a:t>
              </a:r>
              <a:endParaRPr lang="en-US" sz="11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sp>
        <p:nvSpPr>
          <p:cNvPr id="67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7376591" y="2285992"/>
            <a:ext cx="162456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9,147 estudiantes con necesidades educativas especiales</a:t>
            </a:r>
            <a:endParaRPr lang="es-GT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7662311" y="1714488"/>
            <a:ext cx="148168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BENEFICIARIOS</a:t>
            </a:r>
            <a:endParaRPr lang="es-GT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7429520" y="3143248"/>
            <a:ext cx="15531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5,592 estudiantes con discapacidad</a:t>
            </a:r>
            <a:endParaRPr lang="es-GT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7448029" y="3786190"/>
            <a:ext cx="155312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1,918 estudiantes con discapacidad en el tema laboral (Jóvenes y Adultos)</a:t>
            </a:r>
            <a:endParaRPr lang="es-GT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8527675" y="204509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22</a:t>
            </a:r>
            <a:endParaRPr lang="es-GT" sz="1200" dirty="0"/>
          </a:p>
        </p:txBody>
      </p:sp>
    </p:spTree>
    <p:extLst>
      <p:ext uri="{BB962C8B-B14F-4D97-AF65-F5344CB8AC3E}">
        <p14:creationId xmlns:p14="http://schemas.microsoft.com/office/powerpoint/2010/main" val="3500117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1500166" y="1988840"/>
            <a:ext cx="5857916" cy="24402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4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Proyectos Estratégicos 2019</a:t>
            </a:r>
            <a:endParaRPr lang="en-US" sz="4000" dirty="0"/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-1"/>
            <a:ext cx="1357289" cy="101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87 CuadroTexto"/>
          <p:cNvSpPr txBox="1"/>
          <p:nvPr/>
        </p:nvSpPr>
        <p:spPr>
          <a:xfrm>
            <a:off x="8643966" y="7141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23</a:t>
            </a:r>
            <a:endParaRPr lang="es-GT" sz="1200" dirty="0"/>
          </a:p>
        </p:txBody>
      </p:sp>
    </p:spTree>
    <p:extLst>
      <p:ext uri="{BB962C8B-B14F-4D97-AF65-F5344CB8AC3E}">
        <p14:creationId xmlns:p14="http://schemas.microsoft.com/office/powerpoint/2010/main" val="337069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329" y="144737"/>
            <a:ext cx="4786346" cy="522664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Instituto Tecnológico Huehuetenango</a:t>
            </a:r>
            <a:endParaRPr lang="es-GT" sz="2000" dirty="0"/>
          </a:p>
        </p:txBody>
      </p:sp>
      <p:sp>
        <p:nvSpPr>
          <p:cNvPr id="120" name="TextBox 201">
            <a:extLst>
              <a:ext uri="{FF2B5EF4-FFF2-40B4-BE49-F238E27FC236}">
                <a16:creationId xmlns:a16="http://schemas.microsoft.com/office/drawing/2014/main" id="{E568BBC2-CB29-4BC7-9E54-92644BCCE1BD}"/>
              </a:ext>
            </a:extLst>
          </p:cNvPr>
          <p:cNvSpPr txBox="1"/>
          <p:nvPr/>
        </p:nvSpPr>
        <p:spPr>
          <a:xfrm>
            <a:off x="4929190" y="6000768"/>
            <a:ext cx="186879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3600" dirty="0">
                <a:solidFill>
                  <a:schemeClr val="accent2"/>
                </a:solidFill>
              </a:rPr>
              <a:t>Q 11.7</a:t>
            </a:r>
          </a:p>
        </p:txBody>
      </p:sp>
      <p:grpSp>
        <p:nvGrpSpPr>
          <p:cNvPr id="3" name="84 Grupo"/>
          <p:cNvGrpSpPr/>
          <p:nvPr/>
        </p:nvGrpSpPr>
        <p:grpSpPr>
          <a:xfrm>
            <a:off x="2500298" y="5357826"/>
            <a:ext cx="1928826" cy="1176045"/>
            <a:chOff x="2571736" y="5429264"/>
            <a:chExt cx="1928826" cy="1176045"/>
          </a:xfrm>
        </p:grpSpPr>
        <p:sp>
          <p:nvSpPr>
            <p:cNvPr id="117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3000364" y="5429264"/>
              <a:ext cx="150019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DURACIÓN DEL PROYECTO</a:t>
              </a:r>
              <a:endPara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8" name="TextBox 10">
              <a:extLst>
                <a:ext uri="{FF2B5EF4-FFF2-40B4-BE49-F238E27FC236}">
                  <a16:creationId xmlns:a16="http://schemas.microsoft.com/office/drawing/2014/main" id="{FF35B325-975F-4D7A-8A16-43258B494C83}"/>
                </a:ext>
              </a:extLst>
            </p:cNvPr>
            <p:cNvSpPr txBox="1"/>
            <p:nvPr/>
          </p:nvSpPr>
          <p:spPr>
            <a:xfrm>
              <a:off x="2643174" y="6143644"/>
              <a:ext cx="1734748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3000" dirty="0">
                  <a:solidFill>
                    <a:schemeClr val="accent1"/>
                  </a:solidFill>
                </a:rPr>
                <a:t>12 MESES</a:t>
              </a:r>
              <a:endParaRPr lang="en-IN" sz="3000" dirty="0">
                <a:solidFill>
                  <a:schemeClr val="accent1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B3D41A9-A874-4198-92E2-BF9FFA2BEB4C}"/>
                </a:ext>
              </a:extLst>
            </p:cNvPr>
            <p:cNvGrpSpPr/>
            <p:nvPr/>
          </p:nvGrpSpPr>
          <p:grpSpPr>
            <a:xfrm>
              <a:off x="2571736" y="5429264"/>
              <a:ext cx="398901" cy="481846"/>
              <a:chOff x="1060566" y="1943691"/>
              <a:chExt cx="531730" cy="531730"/>
            </a:xfrm>
          </p:grpSpPr>
          <p:sp>
            <p:nvSpPr>
              <p:cNvPr id="122" name="Oval 193">
                <a:extLst>
                  <a:ext uri="{FF2B5EF4-FFF2-40B4-BE49-F238E27FC236}">
                    <a16:creationId xmlns:a16="http://schemas.microsoft.com/office/drawing/2014/main" id="{6AB737CD-69F1-4F41-A636-435FC3EB25C0}"/>
                  </a:ext>
                </a:extLst>
              </p:cNvPr>
              <p:cNvSpPr/>
              <p:nvPr/>
            </p:nvSpPr>
            <p:spPr>
              <a:xfrm>
                <a:off x="1060566" y="1943691"/>
                <a:ext cx="531730" cy="5317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5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26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27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</p:grpSp>
      <p:grpSp>
        <p:nvGrpSpPr>
          <p:cNvPr id="6" name="Group 258">
            <a:extLst>
              <a:ext uri="{FF2B5EF4-FFF2-40B4-BE49-F238E27FC236}">
                <a16:creationId xmlns:a16="http://schemas.microsoft.com/office/drawing/2014/main" id="{8DB55838-BAFC-4046-A6FC-5FD18BDBE840}"/>
              </a:ext>
            </a:extLst>
          </p:cNvPr>
          <p:cNvGrpSpPr/>
          <p:nvPr/>
        </p:nvGrpSpPr>
        <p:grpSpPr>
          <a:xfrm>
            <a:off x="4572000" y="5286388"/>
            <a:ext cx="398901" cy="456409"/>
            <a:chOff x="4469581" y="499171"/>
            <a:chExt cx="531730" cy="531730"/>
          </a:xfrm>
        </p:grpSpPr>
        <p:sp>
          <p:nvSpPr>
            <p:cNvPr id="129" name="Oval 259">
              <a:extLst>
                <a:ext uri="{FF2B5EF4-FFF2-40B4-BE49-F238E27FC236}">
                  <a16:creationId xmlns:a16="http://schemas.microsoft.com/office/drawing/2014/main" id="{6723D699-B3B4-4E90-9C0D-90B572D3A867}"/>
                </a:ext>
              </a:extLst>
            </p:cNvPr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grpSp>
          <p:nvGrpSpPr>
            <p:cNvPr id="7" name="Group 260">
              <a:extLst>
                <a:ext uri="{FF2B5EF4-FFF2-40B4-BE49-F238E27FC236}">
                  <a16:creationId xmlns:a16="http://schemas.microsoft.com/office/drawing/2014/main" id="{202887E8-17FE-49D6-8910-CE23DBED6658}"/>
                </a:ext>
              </a:extLst>
            </p:cNvPr>
            <p:cNvGrpSpPr/>
            <p:nvPr/>
          </p:nvGrpSpPr>
          <p:grpSpPr>
            <a:xfrm>
              <a:off x="4619666" y="648185"/>
              <a:ext cx="224070" cy="226840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F57FF244-02D6-4325-AD18-4016493D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D2ECBE46-DB9A-46BF-81B6-2E4D8DF2A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74D50B51-B242-4308-8DDB-8134A9B06D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521427B9-6041-44A4-A58C-FF182E60F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6C20082D-60DB-4749-8ACC-AF22854A0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3C08403B-F934-48E3-A73E-11F036F03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F113A592-D7C5-4958-A3A3-45AE83AA5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</p:grpSp>
      </p:grpSp>
      <p:grpSp>
        <p:nvGrpSpPr>
          <p:cNvPr id="8" name="4 Grupo"/>
          <p:cNvGrpSpPr/>
          <p:nvPr/>
        </p:nvGrpSpPr>
        <p:grpSpPr>
          <a:xfrm>
            <a:off x="7215208" y="1056299"/>
            <a:ext cx="1785949" cy="1455182"/>
            <a:chOff x="9610711" y="5044187"/>
            <a:chExt cx="2689385" cy="1455182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DB3D41A9-A874-4198-92E2-BF9FFA2BEB4C}"/>
                </a:ext>
              </a:extLst>
            </p:cNvPr>
            <p:cNvGrpSpPr/>
            <p:nvPr/>
          </p:nvGrpSpPr>
          <p:grpSpPr>
            <a:xfrm>
              <a:off x="9610711" y="5044187"/>
              <a:ext cx="665984" cy="443875"/>
              <a:chOff x="713797" y="1943691"/>
              <a:chExt cx="665984" cy="443875"/>
            </a:xfrm>
          </p:grpSpPr>
          <p:sp>
            <p:nvSpPr>
              <p:cNvPr id="154" name="Oval 193">
                <a:extLst>
                  <a:ext uri="{FF2B5EF4-FFF2-40B4-BE49-F238E27FC236}">
                    <a16:creationId xmlns:a16="http://schemas.microsoft.com/office/drawing/2014/main" id="{6AB737CD-69F1-4F41-A636-435FC3EB25C0}"/>
                  </a:ext>
                </a:extLst>
              </p:cNvPr>
              <p:cNvSpPr/>
              <p:nvPr/>
            </p:nvSpPr>
            <p:spPr>
              <a:xfrm>
                <a:off x="713797" y="1943691"/>
                <a:ext cx="531730" cy="443875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10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865075" y="2078944"/>
                <a:ext cx="514706" cy="218063"/>
                <a:chOff x="-5702306" y="1228726"/>
                <a:chExt cx="9599619" cy="4067051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8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9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702306" y="1228726"/>
                  <a:ext cx="5205403" cy="4067051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  <p:sp>
          <p:nvSpPr>
            <p:cNvPr id="160" name="TextBox 211">
              <a:extLst>
                <a:ext uri="{FF2B5EF4-FFF2-40B4-BE49-F238E27FC236}">
                  <a16:creationId xmlns:a16="http://schemas.microsoft.com/office/drawing/2014/main" id="{F9C7077D-CE0A-4833-9371-B1389B3D18B7}"/>
                </a:ext>
              </a:extLst>
            </p:cNvPr>
            <p:cNvSpPr txBox="1"/>
            <p:nvPr/>
          </p:nvSpPr>
          <p:spPr>
            <a:xfrm>
              <a:off x="9980483" y="5760705"/>
              <a:ext cx="2319613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2400" dirty="0">
                  <a:solidFill>
                    <a:schemeClr val="accent3"/>
                  </a:solidFill>
                </a:rPr>
                <a:t>360 estudiantes</a:t>
              </a:r>
            </a:p>
          </p:txBody>
        </p:sp>
        <p:sp>
          <p:nvSpPr>
            <p:cNvPr id="161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10148587" y="5135374"/>
              <a:ext cx="2151459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BENEFICIARIOS TOTALES</a:t>
              </a:r>
              <a:endPara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7059293" y="508590"/>
            <a:ext cx="28671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2767388" y="899935"/>
            <a:ext cx="4071966" cy="415219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ACCIONES</a:t>
            </a:r>
          </a:p>
          <a:p>
            <a:pPr algn="ctr"/>
            <a:endParaRPr lang="en-US" sz="1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GT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Ampliar cobertura del nivel medio (básico y diversificado).</a:t>
            </a:r>
          </a:p>
          <a:p>
            <a:pPr algn="just"/>
            <a:endParaRPr lang="es-GT" sz="16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GT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Construir 9 aulas puras, 3 talleres de especialización técnica, con un centro tecnológico para el aprendizaje, entre otros. </a:t>
            </a:r>
          </a:p>
          <a:p>
            <a:pPr algn="just"/>
            <a:endParaRPr lang="es-MX" sz="16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Ubicación: Aldea Zaculeu, municipio de Huehuetenango.</a:t>
            </a:r>
            <a:endParaRPr lang="es-GT" sz="16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endParaRPr lang="en-US" sz="16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endParaRPr lang="en-US" sz="16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500299" y="789965"/>
            <a:ext cx="4500594" cy="43626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2399" dirty="0"/>
          </a:p>
        </p:txBody>
      </p:sp>
      <p:grpSp>
        <p:nvGrpSpPr>
          <p:cNvPr id="11" name="82 Grupo"/>
          <p:cNvGrpSpPr/>
          <p:nvPr/>
        </p:nvGrpSpPr>
        <p:grpSpPr>
          <a:xfrm>
            <a:off x="88335" y="1000108"/>
            <a:ext cx="2340525" cy="5643602"/>
            <a:chOff x="88335" y="441119"/>
            <a:chExt cx="2340525" cy="570252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430F1F-B2B8-4057-8B9A-C4C05754F266}"/>
                </a:ext>
              </a:extLst>
            </p:cNvPr>
            <p:cNvSpPr/>
            <p:nvPr/>
          </p:nvSpPr>
          <p:spPr>
            <a:xfrm>
              <a:off x="88335" y="441119"/>
              <a:ext cx="2322864" cy="5702525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5599ED10-924A-4ED5-804F-B04CD85D6640}"/>
                </a:ext>
              </a:extLst>
            </p:cNvPr>
            <p:cNvGrpSpPr/>
            <p:nvPr/>
          </p:nvGrpSpPr>
          <p:grpSpPr>
            <a:xfrm>
              <a:off x="142844" y="513086"/>
              <a:ext cx="2143140" cy="4174078"/>
              <a:chOff x="374963" y="1057178"/>
              <a:chExt cx="2363691" cy="4050662"/>
            </a:xfrm>
          </p:grpSpPr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E12B17D2-FAF7-48D2-97AA-420AF6DA83DE}"/>
                  </a:ext>
                </a:extLst>
              </p:cNvPr>
              <p:cNvGrpSpPr/>
              <p:nvPr/>
            </p:nvGrpSpPr>
            <p:grpSpPr>
              <a:xfrm>
                <a:off x="418793" y="1057178"/>
                <a:ext cx="2268774" cy="1628410"/>
                <a:chOff x="418793" y="760516"/>
                <a:chExt cx="2268774" cy="1628410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532543" y="1302464"/>
                  <a:ext cx="2130347" cy="10864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Bienestar para la Gente / </a:t>
                  </a:r>
                  <a:r>
                    <a:rPr lang="es-GT" sz="1200" dirty="0"/>
                    <a:t>Garantizar a la población entre  0 y 18 años el acceso a todos los niveles del sistema educativo. 	</a:t>
                  </a:r>
                </a:p>
                <a:p>
                  <a:endPara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2B0D82B-B36E-49C0-AB3B-425AADE30200}"/>
                    </a:ext>
                  </a:extLst>
                </p:cNvPr>
                <p:cNvSpPr/>
                <p:nvPr/>
              </p:nvSpPr>
              <p:spPr>
                <a:xfrm>
                  <a:off x="418793" y="760516"/>
                  <a:ext cx="2268774" cy="52715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150" b="1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Prioridad Estratégica K’ATUN 2032</a:t>
                  </a:r>
                </a:p>
              </p:txBody>
            </p:sp>
          </p:grp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3287DE9D-358E-48DB-A91E-F31F502A66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9335" y="2921653"/>
                <a:ext cx="176506" cy="169508"/>
              </a:xfrm>
              <a:custGeom>
                <a:avLst/>
                <a:gdLst>
                  <a:gd name="T0" fmla="*/ 96 w 96"/>
                  <a:gd name="T1" fmla="*/ 61 h 92"/>
                  <a:gd name="T2" fmla="*/ 96 w 96"/>
                  <a:gd name="T3" fmla="*/ 61 h 92"/>
                  <a:gd name="T4" fmla="*/ 80 w 96"/>
                  <a:gd name="T5" fmla="*/ 36 h 92"/>
                  <a:gd name="T6" fmla="*/ 76 w 96"/>
                  <a:gd name="T7" fmla="*/ 2 h 92"/>
                  <a:gd name="T8" fmla="*/ 22 w 96"/>
                  <a:gd name="T9" fmla="*/ 0 h 92"/>
                  <a:gd name="T10" fmla="*/ 20 w 96"/>
                  <a:gd name="T11" fmla="*/ 36 h 92"/>
                  <a:gd name="T12" fmla="*/ 14 w 96"/>
                  <a:gd name="T13" fmla="*/ 37 h 92"/>
                  <a:gd name="T14" fmla="*/ 0 w 96"/>
                  <a:gd name="T15" fmla="*/ 61 h 92"/>
                  <a:gd name="T16" fmla="*/ 0 w 96"/>
                  <a:gd name="T17" fmla="*/ 62 h 92"/>
                  <a:gd name="T18" fmla="*/ 0 w 96"/>
                  <a:gd name="T19" fmla="*/ 90 h 92"/>
                  <a:gd name="T20" fmla="*/ 94 w 96"/>
                  <a:gd name="T21" fmla="*/ 92 h 92"/>
                  <a:gd name="T22" fmla="*/ 96 w 96"/>
                  <a:gd name="T23" fmla="*/ 62 h 92"/>
                  <a:gd name="T24" fmla="*/ 42 w 96"/>
                  <a:gd name="T25" fmla="*/ 20 h 92"/>
                  <a:gd name="T26" fmla="*/ 64 w 96"/>
                  <a:gd name="T27" fmla="*/ 22 h 92"/>
                  <a:gd name="T28" fmla="*/ 42 w 96"/>
                  <a:gd name="T29" fmla="*/ 24 h 92"/>
                  <a:gd name="T30" fmla="*/ 42 w 96"/>
                  <a:gd name="T31" fmla="*/ 20 h 92"/>
                  <a:gd name="T32" fmla="*/ 38 w 96"/>
                  <a:gd name="T33" fmla="*/ 12 h 92"/>
                  <a:gd name="T34" fmla="*/ 38 w 96"/>
                  <a:gd name="T35" fmla="*/ 16 h 92"/>
                  <a:gd name="T36" fmla="*/ 32 w 96"/>
                  <a:gd name="T37" fmla="*/ 14 h 92"/>
                  <a:gd name="T38" fmla="*/ 34 w 96"/>
                  <a:gd name="T39" fmla="*/ 28 h 92"/>
                  <a:gd name="T40" fmla="*/ 64 w 96"/>
                  <a:gd name="T41" fmla="*/ 30 h 92"/>
                  <a:gd name="T42" fmla="*/ 34 w 96"/>
                  <a:gd name="T43" fmla="*/ 32 h 92"/>
                  <a:gd name="T44" fmla="*/ 34 w 96"/>
                  <a:gd name="T45" fmla="*/ 28 h 92"/>
                  <a:gd name="T46" fmla="*/ 62 w 96"/>
                  <a:gd name="T47" fmla="*/ 36 h 92"/>
                  <a:gd name="T48" fmla="*/ 62 w 96"/>
                  <a:gd name="T49" fmla="*/ 40 h 92"/>
                  <a:gd name="T50" fmla="*/ 32 w 96"/>
                  <a:gd name="T51" fmla="*/ 38 h 92"/>
                  <a:gd name="T52" fmla="*/ 34 w 96"/>
                  <a:gd name="T53" fmla="*/ 44 h 92"/>
                  <a:gd name="T54" fmla="*/ 64 w 96"/>
                  <a:gd name="T55" fmla="*/ 46 h 92"/>
                  <a:gd name="T56" fmla="*/ 34 w 96"/>
                  <a:gd name="T57" fmla="*/ 48 h 92"/>
                  <a:gd name="T58" fmla="*/ 34 w 96"/>
                  <a:gd name="T59" fmla="*/ 44 h 92"/>
                  <a:gd name="T60" fmla="*/ 64 w 96"/>
                  <a:gd name="T61" fmla="*/ 62 h 92"/>
                  <a:gd name="T62" fmla="*/ 58 w 96"/>
                  <a:gd name="T63" fmla="*/ 72 h 92"/>
                  <a:gd name="T64" fmla="*/ 34 w 96"/>
                  <a:gd name="T65" fmla="*/ 66 h 92"/>
                  <a:gd name="T66" fmla="*/ 32 w 96"/>
                  <a:gd name="T67" fmla="*/ 60 h 92"/>
                  <a:gd name="T68" fmla="*/ 17 w 96"/>
                  <a:gd name="T69" fmla="*/ 40 h 92"/>
                  <a:gd name="T70" fmla="*/ 20 w 96"/>
                  <a:gd name="T71" fmla="*/ 54 h 92"/>
                  <a:gd name="T72" fmla="*/ 74 w 96"/>
                  <a:gd name="T73" fmla="*/ 56 h 92"/>
                  <a:gd name="T74" fmla="*/ 76 w 96"/>
                  <a:gd name="T75" fmla="*/ 40 h 92"/>
                  <a:gd name="T76" fmla="*/ 91 w 96"/>
                  <a:gd name="T77" fmla="*/ 6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" h="92">
                    <a:moveTo>
                      <a:pt x="96" y="62"/>
                    </a:moveTo>
                    <a:cubicBezTo>
                      <a:pt x="96" y="62"/>
                      <a:pt x="96" y="62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81" y="36"/>
                      <a:pt x="81" y="36"/>
                      <a:pt x="80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5" y="0"/>
                      <a:pt x="7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1"/>
                      <a:pt x="20" y="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5" y="36"/>
                      <a:pt x="14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1" y="92"/>
                      <a:pt x="2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5" y="92"/>
                      <a:pt x="96" y="91"/>
                      <a:pt x="96" y="90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lose/>
                    <a:moveTo>
                      <a:pt x="42" y="20"/>
                    </a:move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20"/>
                      <a:pt x="64" y="21"/>
                      <a:pt x="64" y="22"/>
                    </a:cubicBezTo>
                    <a:cubicBezTo>
                      <a:pt x="64" y="23"/>
                      <a:pt x="63" y="24"/>
                      <a:pt x="62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1" y="24"/>
                      <a:pt x="40" y="23"/>
                      <a:pt x="40" y="22"/>
                    </a:cubicBezTo>
                    <a:cubicBezTo>
                      <a:pt x="40" y="21"/>
                      <a:pt x="41" y="20"/>
                      <a:pt x="42" y="20"/>
                    </a:cubicBezTo>
                    <a:close/>
                    <a:moveTo>
                      <a:pt x="34" y="12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3"/>
                      <a:pt x="40" y="14"/>
                    </a:cubicBezTo>
                    <a:cubicBezTo>
                      <a:pt x="40" y="15"/>
                      <a:pt x="39" y="16"/>
                      <a:pt x="38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2" y="15"/>
                      <a:pt x="32" y="14"/>
                    </a:cubicBezTo>
                    <a:cubicBezTo>
                      <a:pt x="32" y="13"/>
                      <a:pt x="33" y="12"/>
                      <a:pt x="34" y="12"/>
                    </a:cubicBezTo>
                    <a:close/>
                    <a:moveTo>
                      <a:pt x="34" y="28"/>
                    </a:move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28"/>
                      <a:pt x="64" y="29"/>
                      <a:pt x="64" y="30"/>
                    </a:cubicBezTo>
                    <a:cubicBezTo>
                      <a:pt x="64" y="31"/>
                      <a:pt x="63" y="32"/>
                      <a:pt x="62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2" y="29"/>
                      <a:pt x="33" y="28"/>
                      <a:pt x="34" y="28"/>
                    </a:cubicBezTo>
                    <a:close/>
                    <a:moveTo>
                      <a:pt x="34" y="36"/>
                    </a:move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6"/>
                      <a:pt x="64" y="37"/>
                      <a:pt x="64" y="38"/>
                    </a:cubicBezTo>
                    <a:cubicBezTo>
                      <a:pt x="64" y="39"/>
                      <a:pt x="63" y="40"/>
                      <a:pt x="62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3" y="40"/>
                      <a:pt x="32" y="39"/>
                      <a:pt x="32" y="38"/>
                    </a:cubicBezTo>
                    <a:cubicBezTo>
                      <a:pt x="32" y="37"/>
                      <a:pt x="33" y="36"/>
                      <a:pt x="34" y="36"/>
                    </a:cubicBezTo>
                    <a:close/>
                    <a:moveTo>
                      <a:pt x="34" y="44"/>
                    </a:move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4" y="45"/>
                      <a:pt x="64" y="46"/>
                    </a:cubicBezTo>
                    <a:cubicBezTo>
                      <a:pt x="64" y="47"/>
                      <a:pt x="63" y="48"/>
                      <a:pt x="62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8"/>
                      <a:pt x="32" y="47"/>
                      <a:pt x="32" y="46"/>
                    </a:cubicBezTo>
                    <a:cubicBezTo>
                      <a:pt x="32" y="45"/>
                      <a:pt x="33" y="44"/>
                      <a:pt x="34" y="44"/>
                    </a:cubicBezTo>
                    <a:close/>
                    <a:moveTo>
                      <a:pt x="66" y="60"/>
                    </a:moveTo>
                    <a:cubicBezTo>
                      <a:pt x="65" y="60"/>
                      <a:pt x="64" y="61"/>
                      <a:pt x="64" y="62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64" y="69"/>
                      <a:pt x="61" y="72"/>
                      <a:pt x="58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37" y="72"/>
                      <a:pt x="34" y="69"/>
                      <a:pt x="34" y="66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1"/>
                      <a:pt x="33" y="60"/>
                      <a:pt x="32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21" y="56"/>
                      <a:pt x="22" y="56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5" y="56"/>
                      <a:pt x="76" y="55"/>
                      <a:pt x="76" y="54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91" y="60"/>
                      <a:pt x="91" y="60"/>
                      <a:pt x="91" y="60"/>
                    </a:cubicBezTo>
                    <a:lnTo>
                      <a:pt x="66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/>
              </a:p>
            </p:txBody>
          </p:sp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8B639520-20A8-436A-B0A4-32870ECE47AC}"/>
                  </a:ext>
                </a:extLst>
              </p:cNvPr>
              <p:cNvGrpSpPr/>
              <p:nvPr/>
            </p:nvGrpSpPr>
            <p:grpSpPr>
              <a:xfrm>
                <a:off x="374963" y="4216359"/>
                <a:ext cx="2363691" cy="891481"/>
                <a:chOff x="374963" y="4216359"/>
                <a:chExt cx="2363691" cy="891481"/>
              </a:xfrm>
            </p:grpSpPr>
            <p:grpSp>
              <p:nvGrpSpPr>
                <p:cNvPr id="15" name="Group 12">
                  <a:extLst>
                    <a:ext uri="{FF2B5EF4-FFF2-40B4-BE49-F238E27FC236}">
                      <a16:creationId xmlns:a16="http://schemas.microsoft.com/office/drawing/2014/main" id="{750FB533-8946-49CE-B8F9-E04C188A4CC9}"/>
                    </a:ext>
                  </a:extLst>
                </p:cNvPr>
                <p:cNvGrpSpPr/>
                <p:nvPr/>
              </p:nvGrpSpPr>
              <p:grpSpPr>
                <a:xfrm>
                  <a:off x="374963" y="4441482"/>
                  <a:ext cx="2363691" cy="666358"/>
                  <a:chOff x="374963" y="4236183"/>
                  <a:chExt cx="2363691" cy="666358"/>
                </a:xfrm>
              </p:grpSpPr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532542" y="4721464"/>
                    <a:ext cx="2206112" cy="1810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b="1" dirty="0">
                        <a:ea typeface="Ebrima" panose="02000000000000000000" pitchFamily="2" charset="0"/>
                        <a:cs typeface="Ebrima" panose="02000000000000000000" pitchFamily="2" charset="0"/>
                      </a:rPr>
                      <a:t>Educación Escolar Diversificada</a:t>
                    </a:r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B445C58A-7039-4579-852F-42244BE24AB8}"/>
                      </a:ext>
                    </a:extLst>
                  </p:cNvPr>
                  <p:cNvSpPr/>
                  <p:nvPr/>
                </p:nvSpPr>
                <p:spPr>
                  <a:xfrm>
                    <a:off x="374963" y="4236183"/>
                    <a:ext cx="2268772" cy="439442"/>
                  </a:xfrm>
                  <a:custGeom>
                    <a:avLst/>
                    <a:gdLst>
                      <a:gd name="connsiteX0" fmla="*/ 0 w 2980403"/>
                      <a:gd name="connsiteY0" fmla="*/ 207160 h 567531"/>
                      <a:gd name="connsiteX1" fmla="*/ 0 w 2980403"/>
                      <a:gd name="connsiteY1" fmla="*/ 207161 h 567531"/>
                      <a:gd name="connsiteX2" fmla="*/ 0 w 2980403"/>
                      <a:gd name="connsiteY2" fmla="*/ 207161 h 567531"/>
                      <a:gd name="connsiteX3" fmla="*/ 207161 w 2980403"/>
                      <a:gd name="connsiteY3" fmla="*/ 0 h 567531"/>
                      <a:gd name="connsiteX4" fmla="*/ 2773242 w 2980403"/>
                      <a:gd name="connsiteY4" fmla="*/ 0 h 567531"/>
                      <a:gd name="connsiteX5" fmla="*/ 2980403 w 2980403"/>
                      <a:gd name="connsiteY5" fmla="*/ 207161 h 567531"/>
                      <a:gd name="connsiteX6" fmla="*/ 2980402 w 2980403"/>
                      <a:gd name="connsiteY6" fmla="*/ 207161 h 567531"/>
                      <a:gd name="connsiteX7" fmla="*/ 2773241 w 2980403"/>
                      <a:gd name="connsiteY7" fmla="*/ 414322 h 567531"/>
                      <a:gd name="connsiteX8" fmla="*/ 1673312 w 2980403"/>
                      <a:gd name="connsiteY8" fmla="*/ 414322 h 567531"/>
                      <a:gd name="connsiteX9" fmla="*/ 1490202 w 2980403"/>
                      <a:gd name="connsiteY9" fmla="*/ 567531 h 567531"/>
                      <a:gd name="connsiteX10" fmla="*/ 1307091 w 2980403"/>
                      <a:gd name="connsiteY10" fmla="*/ 414322 h 567531"/>
                      <a:gd name="connsiteX11" fmla="*/ 207161 w 2980403"/>
                      <a:gd name="connsiteY11" fmla="*/ 414321 h 567531"/>
                      <a:gd name="connsiteX12" fmla="*/ 16280 w 2980403"/>
                      <a:gd name="connsiteY12" fmla="*/ 287797 h 567531"/>
                      <a:gd name="connsiteX13" fmla="*/ 0 w 2980403"/>
                      <a:gd name="connsiteY13" fmla="*/ 207161 h 567531"/>
                      <a:gd name="connsiteX14" fmla="*/ 16280 w 2980403"/>
                      <a:gd name="connsiteY14" fmla="*/ 126525 h 567531"/>
                      <a:gd name="connsiteX15" fmla="*/ 207161 w 2980403"/>
                      <a:gd name="connsiteY15" fmla="*/ 0 h 567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80403" h="567531">
                        <a:moveTo>
                          <a:pt x="0" y="207160"/>
                        </a:moveTo>
                        <a:lnTo>
                          <a:pt x="0" y="207161"/>
                        </a:lnTo>
                        <a:lnTo>
                          <a:pt x="0" y="207161"/>
                        </a:lnTo>
                        <a:close/>
                        <a:moveTo>
                          <a:pt x="207161" y="0"/>
                        </a:moveTo>
                        <a:lnTo>
                          <a:pt x="2773242" y="0"/>
                        </a:lnTo>
                        <a:cubicBezTo>
                          <a:pt x="2887654" y="0"/>
                          <a:pt x="2980403" y="92749"/>
                          <a:pt x="2980403" y="207161"/>
                        </a:cubicBezTo>
                        <a:lnTo>
                          <a:pt x="2980402" y="207161"/>
                        </a:lnTo>
                        <a:cubicBezTo>
                          <a:pt x="2980402" y="321573"/>
                          <a:pt x="2887653" y="414322"/>
                          <a:pt x="2773241" y="414322"/>
                        </a:cubicBezTo>
                        <a:lnTo>
                          <a:pt x="1673312" y="414322"/>
                        </a:lnTo>
                        <a:lnTo>
                          <a:pt x="1490202" y="567531"/>
                        </a:lnTo>
                        <a:lnTo>
                          <a:pt x="1307091" y="414322"/>
                        </a:lnTo>
                        <a:lnTo>
                          <a:pt x="207161" y="414321"/>
                        </a:lnTo>
                        <a:cubicBezTo>
                          <a:pt x="121352" y="414321"/>
                          <a:pt x="47728" y="362150"/>
                          <a:pt x="16280" y="287797"/>
                        </a:cubicBezTo>
                        <a:lnTo>
                          <a:pt x="0" y="207161"/>
                        </a:lnTo>
                        <a:lnTo>
                          <a:pt x="16280" y="126525"/>
                        </a:lnTo>
                        <a:cubicBezTo>
                          <a:pt x="47728" y="52171"/>
                          <a:pt x="121352" y="0"/>
                          <a:pt x="207161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innerShdw blurRad="63500" dist="50800" dir="13500000">
                      <a:prstClr val="black">
                        <a:alpha val="20000"/>
                      </a:prstClr>
                    </a:innerShdw>
                  </a:effectLst>
                  <a:extLst/>
                </p:spPr>
                <p:txBody>
                  <a:bodyPr vert="horz" wrap="square" lIns="252000" tIns="45720" rIns="91440" bIns="180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a:t>Programa</a:t>
                    </a:r>
                  </a:p>
                </p:txBody>
              </p:sp>
            </p:grpSp>
            <p:sp>
              <p:nvSpPr>
                <p:cNvPr id="74" name="Freeform 67">
                  <a:extLst>
                    <a:ext uri="{FF2B5EF4-FFF2-40B4-BE49-F238E27FC236}">
                      <a16:creationId xmlns:a16="http://schemas.microsoft.com/office/drawing/2014/main" id="{8757E3B4-59E7-42F5-A20F-3692A7C8A9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82170" y="4216359"/>
                  <a:ext cx="156484" cy="155798"/>
                </a:xfrm>
                <a:custGeom>
                  <a:avLst/>
                  <a:gdLst>
                    <a:gd name="T0" fmla="*/ 76 w 96"/>
                    <a:gd name="T1" fmla="*/ 13 h 96"/>
                    <a:gd name="T2" fmla="*/ 61 w 96"/>
                    <a:gd name="T3" fmla="*/ 15 h 96"/>
                    <a:gd name="T4" fmla="*/ 60 w 96"/>
                    <a:gd name="T5" fmla="*/ 17 h 96"/>
                    <a:gd name="T6" fmla="*/ 44 w 96"/>
                    <a:gd name="T7" fmla="*/ 32 h 96"/>
                    <a:gd name="T8" fmla="*/ 42 w 96"/>
                    <a:gd name="T9" fmla="*/ 0 h 96"/>
                    <a:gd name="T10" fmla="*/ 16 w 96"/>
                    <a:gd name="T11" fmla="*/ 2 h 96"/>
                    <a:gd name="T12" fmla="*/ 2 w 96"/>
                    <a:gd name="T13" fmla="*/ 12 h 96"/>
                    <a:gd name="T14" fmla="*/ 0 w 96"/>
                    <a:gd name="T15" fmla="*/ 94 h 96"/>
                    <a:gd name="T16" fmla="*/ 18 w 96"/>
                    <a:gd name="T17" fmla="*/ 96 h 96"/>
                    <a:gd name="T18" fmla="*/ 66 w 96"/>
                    <a:gd name="T19" fmla="*/ 96 h 96"/>
                    <a:gd name="T20" fmla="*/ 68 w 96"/>
                    <a:gd name="T21" fmla="*/ 48 h 96"/>
                    <a:gd name="T22" fmla="*/ 82 w 96"/>
                    <a:gd name="T23" fmla="*/ 96 h 96"/>
                    <a:gd name="T24" fmla="*/ 94 w 96"/>
                    <a:gd name="T25" fmla="*/ 93 h 96"/>
                    <a:gd name="T26" fmla="*/ 12 w 96"/>
                    <a:gd name="T27" fmla="*/ 82 h 96"/>
                    <a:gd name="T28" fmla="*/ 8 w 96"/>
                    <a:gd name="T29" fmla="*/ 82 h 96"/>
                    <a:gd name="T30" fmla="*/ 10 w 96"/>
                    <a:gd name="T31" fmla="*/ 24 h 96"/>
                    <a:gd name="T32" fmla="*/ 12 w 96"/>
                    <a:gd name="T33" fmla="*/ 82 h 96"/>
                    <a:gd name="T34" fmla="*/ 30 w 96"/>
                    <a:gd name="T35" fmla="*/ 8 h 96"/>
                    <a:gd name="T36" fmla="*/ 32 w 96"/>
                    <a:gd name="T37" fmla="*/ 62 h 96"/>
                    <a:gd name="T38" fmla="*/ 28 w 96"/>
                    <a:gd name="T39" fmla="*/ 62 h 96"/>
                    <a:gd name="T40" fmla="*/ 36 w 96"/>
                    <a:gd name="T41" fmla="*/ 86 h 96"/>
                    <a:gd name="T42" fmla="*/ 26 w 96"/>
                    <a:gd name="T43" fmla="*/ 88 h 96"/>
                    <a:gd name="T44" fmla="*/ 24 w 96"/>
                    <a:gd name="T45" fmla="*/ 70 h 96"/>
                    <a:gd name="T46" fmla="*/ 34 w 96"/>
                    <a:gd name="T47" fmla="*/ 68 h 96"/>
                    <a:gd name="T48" fmla="*/ 36 w 96"/>
                    <a:gd name="T49" fmla="*/ 86 h 96"/>
                    <a:gd name="T50" fmla="*/ 54 w 96"/>
                    <a:gd name="T51" fmla="*/ 40 h 96"/>
                    <a:gd name="T52" fmla="*/ 56 w 96"/>
                    <a:gd name="T53" fmla="*/ 78 h 96"/>
                    <a:gd name="T54" fmla="*/ 52 w 96"/>
                    <a:gd name="T55" fmla="*/ 78 h 96"/>
                    <a:gd name="T56" fmla="*/ 58 w 96"/>
                    <a:gd name="T57" fmla="*/ 88 h 96"/>
                    <a:gd name="T58" fmla="*/ 48 w 96"/>
                    <a:gd name="T59" fmla="*/ 86 h 96"/>
                    <a:gd name="T60" fmla="*/ 58 w 96"/>
                    <a:gd name="T61" fmla="*/ 84 h 96"/>
                    <a:gd name="T62" fmla="*/ 58 w 96"/>
                    <a:gd name="T63" fmla="*/ 88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6" h="96">
                      <a:moveTo>
                        <a:pt x="96" y="90"/>
                      </a:moveTo>
                      <a:cubicBezTo>
                        <a:pt x="76" y="13"/>
                        <a:pt x="76" y="13"/>
                        <a:pt x="76" y="13"/>
                      </a:cubicBezTo>
                      <a:cubicBezTo>
                        <a:pt x="75" y="12"/>
                        <a:pt x="74" y="11"/>
                        <a:pt x="73" y="12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5"/>
                        <a:pt x="61" y="15"/>
                        <a:pt x="60" y="16"/>
                      </a:cubicBezTo>
                      <a:cubicBezTo>
                        <a:pt x="60" y="16"/>
                        <a:pt x="60" y="17"/>
                        <a:pt x="60" y="17"/>
                      </a:cubicBezTo>
                      <a:cubicBezTo>
                        <a:pt x="64" y="32"/>
                        <a:pt x="64" y="32"/>
                        <a:pt x="64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4" y="1"/>
                        <a:pt x="43" y="0"/>
                        <a:pt x="4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6" y="1"/>
                        <a:pt x="16" y="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95"/>
                        <a:pt x="1" y="96"/>
                        <a:pt x="2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42" y="96"/>
                        <a:pt x="42" y="96"/>
                        <a:pt x="42" y="96"/>
                      </a:cubicBezTo>
                      <a:cubicBezTo>
                        <a:pt x="66" y="96"/>
                        <a:pt x="66" y="96"/>
                        <a:pt x="66" y="96"/>
                      </a:cubicBezTo>
                      <a:cubicBezTo>
                        <a:pt x="67" y="96"/>
                        <a:pt x="68" y="95"/>
                        <a:pt x="68" y="94"/>
                      </a:cubicBezTo>
                      <a:cubicBezTo>
                        <a:pt x="68" y="48"/>
                        <a:pt x="68" y="48"/>
                        <a:pt x="68" y="48"/>
                      </a:cubicBezTo>
                      <a:cubicBezTo>
                        <a:pt x="80" y="94"/>
                        <a:pt x="80" y="94"/>
                        <a:pt x="80" y="94"/>
                      </a:cubicBezTo>
                      <a:cubicBezTo>
                        <a:pt x="80" y="95"/>
                        <a:pt x="81" y="96"/>
                        <a:pt x="82" y="96"/>
                      </a:cubicBezTo>
                      <a:cubicBezTo>
                        <a:pt x="82" y="96"/>
                        <a:pt x="82" y="96"/>
                        <a:pt x="82" y="96"/>
                      </a:cubicBezTo>
                      <a:cubicBezTo>
                        <a:pt x="94" y="93"/>
                        <a:pt x="94" y="93"/>
                        <a:pt x="94" y="93"/>
                      </a:cubicBezTo>
                      <a:cubicBezTo>
                        <a:pt x="95" y="93"/>
                        <a:pt x="96" y="92"/>
                        <a:pt x="96" y="90"/>
                      </a:cubicBezTo>
                      <a:close/>
                      <a:moveTo>
                        <a:pt x="12" y="82"/>
                      </a:moveTo>
                      <a:cubicBezTo>
                        <a:pt x="12" y="83"/>
                        <a:pt x="11" y="84"/>
                        <a:pt x="10" y="84"/>
                      </a:cubicBezTo>
                      <a:cubicBezTo>
                        <a:pt x="9" y="84"/>
                        <a:pt x="8" y="83"/>
                        <a:pt x="8" y="82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10" y="24"/>
                      </a:cubicBezTo>
                      <a:cubicBezTo>
                        <a:pt x="11" y="24"/>
                        <a:pt x="12" y="25"/>
                        <a:pt x="12" y="26"/>
                      </a:cubicBezTo>
                      <a:lnTo>
                        <a:pt x="12" y="82"/>
                      </a:lnTo>
                      <a:close/>
                      <a:moveTo>
                        <a:pt x="28" y="10"/>
                      </a:moveTo>
                      <a:cubicBezTo>
                        <a:pt x="28" y="9"/>
                        <a:pt x="29" y="8"/>
                        <a:pt x="30" y="8"/>
                      </a:cubicBezTo>
                      <a:cubicBezTo>
                        <a:pt x="31" y="8"/>
                        <a:pt x="32" y="9"/>
                        <a:pt x="32" y="10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32" y="63"/>
                        <a:pt x="31" y="64"/>
                        <a:pt x="30" y="64"/>
                      </a:cubicBezTo>
                      <a:cubicBezTo>
                        <a:pt x="29" y="64"/>
                        <a:pt x="28" y="63"/>
                        <a:pt x="28" y="62"/>
                      </a:cubicBezTo>
                      <a:lnTo>
                        <a:pt x="28" y="10"/>
                      </a:lnTo>
                      <a:close/>
                      <a:moveTo>
                        <a:pt x="36" y="86"/>
                      </a:moveTo>
                      <a:cubicBezTo>
                        <a:pt x="36" y="87"/>
                        <a:pt x="35" y="88"/>
                        <a:pt x="34" y="88"/>
                      </a:cubicBezTo>
                      <a:cubicBezTo>
                        <a:pt x="26" y="88"/>
                        <a:pt x="26" y="88"/>
                        <a:pt x="26" y="88"/>
                      </a:cubicBezTo>
                      <a:cubicBezTo>
                        <a:pt x="25" y="88"/>
                        <a:pt x="24" y="87"/>
                        <a:pt x="24" y="86"/>
                      </a:cubicBezTo>
                      <a:cubicBezTo>
                        <a:pt x="24" y="70"/>
                        <a:pt x="24" y="70"/>
                        <a:pt x="24" y="70"/>
                      </a:cubicBezTo>
                      <a:cubicBezTo>
                        <a:pt x="24" y="69"/>
                        <a:pt x="25" y="68"/>
                        <a:pt x="26" y="68"/>
                      </a:cubicBezTo>
                      <a:cubicBezTo>
                        <a:pt x="34" y="68"/>
                        <a:pt x="34" y="68"/>
                        <a:pt x="34" y="68"/>
                      </a:cubicBezTo>
                      <a:cubicBezTo>
                        <a:pt x="35" y="68"/>
                        <a:pt x="36" y="69"/>
                        <a:pt x="36" y="70"/>
                      </a:cubicBezTo>
                      <a:lnTo>
                        <a:pt x="36" y="86"/>
                      </a:lnTo>
                      <a:close/>
                      <a:moveTo>
                        <a:pt x="52" y="42"/>
                      </a:moveTo>
                      <a:cubicBezTo>
                        <a:pt x="52" y="41"/>
                        <a:pt x="53" y="40"/>
                        <a:pt x="54" y="40"/>
                      </a:cubicBezTo>
                      <a:cubicBezTo>
                        <a:pt x="55" y="40"/>
                        <a:pt x="56" y="41"/>
                        <a:pt x="56" y="42"/>
                      </a:cubicBezTo>
                      <a:cubicBezTo>
                        <a:pt x="56" y="78"/>
                        <a:pt x="56" y="78"/>
                        <a:pt x="56" y="78"/>
                      </a:cubicBezTo>
                      <a:cubicBezTo>
                        <a:pt x="56" y="79"/>
                        <a:pt x="55" y="80"/>
                        <a:pt x="54" y="80"/>
                      </a:cubicBezTo>
                      <a:cubicBezTo>
                        <a:pt x="53" y="80"/>
                        <a:pt x="52" y="79"/>
                        <a:pt x="52" y="78"/>
                      </a:cubicBezTo>
                      <a:lnTo>
                        <a:pt x="52" y="42"/>
                      </a:lnTo>
                      <a:close/>
                      <a:moveTo>
                        <a:pt x="58" y="88"/>
                      </a:moveTo>
                      <a:cubicBezTo>
                        <a:pt x="50" y="88"/>
                        <a:pt x="50" y="88"/>
                        <a:pt x="50" y="88"/>
                      </a:cubicBezTo>
                      <a:cubicBezTo>
                        <a:pt x="49" y="88"/>
                        <a:pt x="48" y="87"/>
                        <a:pt x="48" y="86"/>
                      </a:cubicBezTo>
                      <a:cubicBezTo>
                        <a:pt x="48" y="85"/>
                        <a:pt x="49" y="84"/>
                        <a:pt x="50" y="84"/>
                      </a:cubicBezTo>
                      <a:cubicBezTo>
                        <a:pt x="58" y="84"/>
                        <a:pt x="58" y="84"/>
                        <a:pt x="58" y="84"/>
                      </a:cubicBezTo>
                      <a:cubicBezTo>
                        <a:pt x="59" y="84"/>
                        <a:pt x="60" y="85"/>
                        <a:pt x="60" y="86"/>
                      </a:cubicBezTo>
                      <a:cubicBezTo>
                        <a:pt x="60" y="87"/>
                        <a:pt x="59" y="88"/>
                        <a:pt x="58" y="8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200"/>
                </a:p>
              </p:txBody>
            </p:sp>
          </p:grpSp>
        </p:grpSp>
        <p:sp>
          <p:nvSpPr>
            <p:cNvPr id="112" name="Freeform: Shape 44">
              <a:extLst>
                <a:ext uri="{FF2B5EF4-FFF2-40B4-BE49-F238E27FC236}">
                  <a16:creationId xmlns:a16="http://schemas.microsoft.com/office/drawing/2014/main" id="{B445C58A-7039-4579-852F-42244BE24AB8}"/>
                </a:ext>
              </a:extLst>
            </p:cNvPr>
            <p:cNvSpPr/>
            <p:nvPr/>
          </p:nvSpPr>
          <p:spPr>
            <a:xfrm>
              <a:off x="184472" y="2040082"/>
              <a:ext cx="2101512" cy="439442"/>
            </a:xfrm>
            <a:custGeom>
              <a:avLst/>
              <a:gdLst>
                <a:gd name="connsiteX0" fmla="*/ 0 w 2980403"/>
                <a:gd name="connsiteY0" fmla="*/ 207160 h 567531"/>
                <a:gd name="connsiteX1" fmla="*/ 0 w 2980403"/>
                <a:gd name="connsiteY1" fmla="*/ 207161 h 567531"/>
                <a:gd name="connsiteX2" fmla="*/ 0 w 2980403"/>
                <a:gd name="connsiteY2" fmla="*/ 207161 h 567531"/>
                <a:gd name="connsiteX3" fmla="*/ 207161 w 2980403"/>
                <a:gd name="connsiteY3" fmla="*/ 0 h 567531"/>
                <a:gd name="connsiteX4" fmla="*/ 2773242 w 2980403"/>
                <a:gd name="connsiteY4" fmla="*/ 0 h 567531"/>
                <a:gd name="connsiteX5" fmla="*/ 2980403 w 2980403"/>
                <a:gd name="connsiteY5" fmla="*/ 207161 h 567531"/>
                <a:gd name="connsiteX6" fmla="*/ 2980402 w 2980403"/>
                <a:gd name="connsiteY6" fmla="*/ 207161 h 567531"/>
                <a:gd name="connsiteX7" fmla="*/ 2773241 w 2980403"/>
                <a:gd name="connsiteY7" fmla="*/ 414322 h 567531"/>
                <a:gd name="connsiteX8" fmla="*/ 1673312 w 2980403"/>
                <a:gd name="connsiteY8" fmla="*/ 414322 h 567531"/>
                <a:gd name="connsiteX9" fmla="*/ 1490202 w 2980403"/>
                <a:gd name="connsiteY9" fmla="*/ 567531 h 567531"/>
                <a:gd name="connsiteX10" fmla="*/ 1307091 w 2980403"/>
                <a:gd name="connsiteY10" fmla="*/ 414322 h 567531"/>
                <a:gd name="connsiteX11" fmla="*/ 207161 w 2980403"/>
                <a:gd name="connsiteY11" fmla="*/ 414321 h 567531"/>
                <a:gd name="connsiteX12" fmla="*/ 16280 w 2980403"/>
                <a:gd name="connsiteY12" fmla="*/ 287797 h 567531"/>
                <a:gd name="connsiteX13" fmla="*/ 0 w 2980403"/>
                <a:gd name="connsiteY13" fmla="*/ 207161 h 567531"/>
                <a:gd name="connsiteX14" fmla="*/ 16280 w 2980403"/>
                <a:gd name="connsiteY14" fmla="*/ 126525 h 567531"/>
                <a:gd name="connsiteX15" fmla="*/ 207161 w 2980403"/>
                <a:gd name="connsiteY15" fmla="*/ 0 h 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0403" h="567531">
                  <a:moveTo>
                    <a:pt x="0" y="207160"/>
                  </a:moveTo>
                  <a:lnTo>
                    <a:pt x="0" y="207161"/>
                  </a:lnTo>
                  <a:lnTo>
                    <a:pt x="0" y="207161"/>
                  </a:lnTo>
                  <a:close/>
                  <a:moveTo>
                    <a:pt x="207161" y="0"/>
                  </a:moveTo>
                  <a:lnTo>
                    <a:pt x="2773242" y="0"/>
                  </a:lnTo>
                  <a:cubicBezTo>
                    <a:pt x="2887654" y="0"/>
                    <a:pt x="2980403" y="92749"/>
                    <a:pt x="2980403" y="207161"/>
                  </a:cubicBezTo>
                  <a:lnTo>
                    <a:pt x="2980402" y="207161"/>
                  </a:lnTo>
                  <a:cubicBezTo>
                    <a:pt x="2980402" y="321573"/>
                    <a:pt x="2887653" y="414322"/>
                    <a:pt x="2773241" y="414322"/>
                  </a:cubicBezTo>
                  <a:lnTo>
                    <a:pt x="1673312" y="414322"/>
                  </a:lnTo>
                  <a:lnTo>
                    <a:pt x="1490202" y="567531"/>
                  </a:lnTo>
                  <a:lnTo>
                    <a:pt x="1307091" y="414322"/>
                  </a:lnTo>
                  <a:lnTo>
                    <a:pt x="207161" y="414321"/>
                  </a:lnTo>
                  <a:cubicBezTo>
                    <a:pt x="121352" y="414321"/>
                    <a:pt x="47728" y="362150"/>
                    <a:pt x="16280" y="287797"/>
                  </a:cubicBezTo>
                  <a:lnTo>
                    <a:pt x="0" y="207161"/>
                  </a:lnTo>
                  <a:lnTo>
                    <a:pt x="16280" y="126525"/>
                  </a:lnTo>
                  <a:cubicBezTo>
                    <a:pt x="47728" y="52171"/>
                    <a:pt x="121352" y="0"/>
                    <a:pt x="20716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252000" tIns="45720" rIns="91440" bIns="180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GT" sz="115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Meta Estratégica de Desarrollo</a:t>
              </a:r>
            </a:p>
          </p:txBody>
        </p:sp>
        <p:sp>
          <p:nvSpPr>
            <p:cNvPr id="115" name="TextBox 81"/>
            <p:cNvSpPr txBox="1"/>
            <p:nvPr/>
          </p:nvSpPr>
          <p:spPr>
            <a:xfrm>
              <a:off x="285720" y="2500306"/>
              <a:ext cx="2071702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200" b="1" dirty="0"/>
                <a:t>Para 2030, velar porque todas las niñas y todos los niños tengan una enseñanza primaria y secundaria completa, gratuita, equitativa y de calidad que produzca resultados de aprendizaje pertinentes y efectivos. 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116" name="Oval 135"/>
            <p:cNvSpPr/>
            <p:nvPr/>
          </p:nvSpPr>
          <p:spPr>
            <a:xfrm>
              <a:off x="142844" y="2535182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Freeform 67">
              <a:extLst>
                <a:ext uri="{FF2B5EF4-FFF2-40B4-BE49-F238E27FC236}">
                  <a16:creationId xmlns:a16="http://schemas.microsoft.com/office/drawing/2014/main" id="{8757E3B4-59E7-42F5-A20F-3692A7C8A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4546" y="2428868"/>
              <a:ext cx="117394" cy="155798"/>
            </a:xfrm>
            <a:custGeom>
              <a:avLst/>
              <a:gdLst>
                <a:gd name="T0" fmla="*/ 76 w 96"/>
                <a:gd name="T1" fmla="*/ 13 h 96"/>
                <a:gd name="T2" fmla="*/ 61 w 96"/>
                <a:gd name="T3" fmla="*/ 15 h 96"/>
                <a:gd name="T4" fmla="*/ 60 w 96"/>
                <a:gd name="T5" fmla="*/ 17 h 96"/>
                <a:gd name="T6" fmla="*/ 44 w 96"/>
                <a:gd name="T7" fmla="*/ 32 h 96"/>
                <a:gd name="T8" fmla="*/ 42 w 96"/>
                <a:gd name="T9" fmla="*/ 0 h 96"/>
                <a:gd name="T10" fmla="*/ 16 w 96"/>
                <a:gd name="T11" fmla="*/ 2 h 96"/>
                <a:gd name="T12" fmla="*/ 2 w 96"/>
                <a:gd name="T13" fmla="*/ 12 h 96"/>
                <a:gd name="T14" fmla="*/ 0 w 96"/>
                <a:gd name="T15" fmla="*/ 94 h 96"/>
                <a:gd name="T16" fmla="*/ 18 w 96"/>
                <a:gd name="T17" fmla="*/ 96 h 96"/>
                <a:gd name="T18" fmla="*/ 66 w 96"/>
                <a:gd name="T19" fmla="*/ 96 h 96"/>
                <a:gd name="T20" fmla="*/ 68 w 96"/>
                <a:gd name="T21" fmla="*/ 48 h 96"/>
                <a:gd name="T22" fmla="*/ 82 w 96"/>
                <a:gd name="T23" fmla="*/ 96 h 96"/>
                <a:gd name="T24" fmla="*/ 94 w 96"/>
                <a:gd name="T25" fmla="*/ 93 h 96"/>
                <a:gd name="T26" fmla="*/ 12 w 96"/>
                <a:gd name="T27" fmla="*/ 82 h 96"/>
                <a:gd name="T28" fmla="*/ 8 w 96"/>
                <a:gd name="T29" fmla="*/ 82 h 96"/>
                <a:gd name="T30" fmla="*/ 10 w 96"/>
                <a:gd name="T31" fmla="*/ 24 h 96"/>
                <a:gd name="T32" fmla="*/ 12 w 96"/>
                <a:gd name="T33" fmla="*/ 82 h 96"/>
                <a:gd name="T34" fmla="*/ 30 w 96"/>
                <a:gd name="T35" fmla="*/ 8 h 96"/>
                <a:gd name="T36" fmla="*/ 32 w 96"/>
                <a:gd name="T37" fmla="*/ 62 h 96"/>
                <a:gd name="T38" fmla="*/ 28 w 96"/>
                <a:gd name="T39" fmla="*/ 62 h 96"/>
                <a:gd name="T40" fmla="*/ 36 w 96"/>
                <a:gd name="T41" fmla="*/ 86 h 96"/>
                <a:gd name="T42" fmla="*/ 26 w 96"/>
                <a:gd name="T43" fmla="*/ 88 h 96"/>
                <a:gd name="T44" fmla="*/ 24 w 96"/>
                <a:gd name="T45" fmla="*/ 70 h 96"/>
                <a:gd name="T46" fmla="*/ 34 w 96"/>
                <a:gd name="T47" fmla="*/ 68 h 96"/>
                <a:gd name="T48" fmla="*/ 36 w 96"/>
                <a:gd name="T49" fmla="*/ 86 h 96"/>
                <a:gd name="T50" fmla="*/ 54 w 96"/>
                <a:gd name="T51" fmla="*/ 40 h 96"/>
                <a:gd name="T52" fmla="*/ 56 w 96"/>
                <a:gd name="T53" fmla="*/ 78 h 96"/>
                <a:gd name="T54" fmla="*/ 52 w 96"/>
                <a:gd name="T55" fmla="*/ 78 h 96"/>
                <a:gd name="T56" fmla="*/ 58 w 96"/>
                <a:gd name="T57" fmla="*/ 88 h 96"/>
                <a:gd name="T58" fmla="*/ 48 w 96"/>
                <a:gd name="T59" fmla="*/ 86 h 96"/>
                <a:gd name="T60" fmla="*/ 58 w 96"/>
                <a:gd name="T61" fmla="*/ 84 h 96"/>
                <a:gd name="T62" fmla="*/ 58 w 96"/>
                <a:gd name="T6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6">
                  <a:moveTo>
                    <a:pt x="96" y="90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5" y="12"/>
                    <a:pt x="74" y="11"/>
                    <a:pt x="73" y="12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0" y="16"/>
                  </a:cubicBezTo>
                  <a:cubicBezTo>
                    <a:pt x="60" y="16"/>
                    <a:pt x="60" y="17"/>
                    <a:pt x="60" y="1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7" y="96"/>
                    <a:pt x="68" y="95"/>
                    <a:pt x="68" y="9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95"/>
                    <a:pt x="81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5" y="93"/>
                    <a:pt x="96" y="92"/>
                    <a:pt x="96" y="90"/>
                  </a:cubicBezTo>
                  <a:close/>
                  <a:moveTo>
                    <a:pt x="12" y="82"/>
                  </a:moveTo>
                  <a:cubicBezTo>
                    <a:pt x="12" y="83"/>
                    <a:pt x="11" y="84"/>
                    <a:pt x="10" y="84"/>
                  </a:cubicBezTo>
                  <a:cubicBezTo>
                    <a:pt x="9" y="84"/>
                    <a:pt x="8" y="83"/>
                    <a:pt x="8" y="8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9" y="24"/>
                    <a:pt x="10" y="24"/>
                  </a:cubicBezTo>
                  <a:cubicBezTo>
                    <a:pt x="11" y="24"/>
                    <a:pt x="12" y="25"/>
                    <a:pt x="12" y="26"/>
                  </a:cubicBezTo>
                  <a:lnTo>
                    <a:pt x="12" y="82"/>
                  </a:lnTo>
                  <a:close/>
                  <a:moveTo>
                    <a:pt x="28" y="10"/>
                  </a:moveTo>
                  <a:cubicBezTo>
                    <a:pt x="28" y="9"/>
                    <a:pt x="29" y="8"/>
                    <a:pt x="30" y="8"/>
                  </a:cubicBezTo>
                  <a:cubicBezTo>
                    <a:pt x="31" y="8"/>
                    <a:pt x="32" y="9"/>
                    <a:pt x="32" y="10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63"/>
                    <a:pt x="31" y="64"/>
                    <a:pt x="30" y="64"/>
                  </a:cubicBezTo>
                  <a:cubicBezTo>
                    <a:pt x="29" y="64"/>
                    <a:pt x="28" y="63"/>
                    <a:pt x="28" y="62"/>
                  </a:cubicBezTo>
                  <a:lnTo>
                    <a:pt x="28" y="10"/>
                  </a:lnTo>
                  <a:close/>
                  <a:moveTo>
                    <a:pt x="36" y="86"/>
                  </a:moveTo>
                  <a:cubicBezTo>
                    <a:pt x="36" y="87"/>
                    <a:pt x="35" y="88"/>
                    <a:pt x="34" y="8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5" y="88"/>
                    <a:pt x="24" y="87"/>
                    <a:pt x="24" y="8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69"/>
                    <a:pt x="25" y="68"/>
                    <a:pt x="26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8"/>
                    <a:pt x="36" y="69"/>
                    <a:pt x="36" y="70"/>
                  </a:cubicBezTo>
                  <a:lnTo>
                    <a:pt x="36" y="86"/>
                  </a:lnTo>
                  <a:close/>
                  <a:moveTo>
                    <a:pt x="52" y="42"/>
                  </a:moveTo>
                  <a:cubicBezTo>
                    <a:pt x="52" y="41"/>
                    <a:pt x="53" y="40"/>
                    <a:pt x="54" y="40"/>
                  </a:cubicBezTo>
                  <a:cubicBezTo>
                    <a:pt x="55" y="40"/>
                    <a:pt x="56" y="41"/>
                    <a:pt x="56" y="42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53" y="80"/>
                    <a:pt x="52" y="79"/>
                    <a:pt x="52" y="78"/>
                  </a:cubicBezTo>
                  <a:lnTo>
                    <a:pt x="52" y="42"/>
                  </a:lnTo>
                  <a:close/>
                  <a:moveTo>
                    <a:pt x="58" y="88"/>
                  </a:moveTo>
                  <a:cubicBezTo>
                    <a:pt x="50" y="88"/>
                    <a:pt x="50" y="88"/>
                    <a:pt x="50" y="88"/>
                  </a:cubicBezTo>
                  <a:cubicBezTo>
                    <a:pt x="49" y="88"/>
                    <a:pt x="48" y="87"/>
                    <a:pt x="48" y="86"/>
                  </a:cubicBezTo>
                  <a:cubicBezTo>
                    <a:pt x="48" y="85"/>
                    <a:pt x="49" y="84"/>
                    <a:pt x="50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9" y="84"/>
                    <a:pt x="60" y="85"/>
                    <a:pt x="60" y="86"/>
                  </a:cubicBezTo>
                  <a:cubicBezTo>
                    <a:pt x="60" y="87"/>
                    <a:pt x="59" y="88"/>
                    <a:pt x="58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200"/>
            </a:p>
          </p:txBody>
        </p:sp>
        <p:sp>
          <p:nvSpPr>
            <p:cNvPr id="114" name="Freeform 81">
              <a:extLst>
                <a:ext uri="{FF2B5EF4-FFF2-40B4-BE49-F238E27FC236}">
                  <a16:creationId xmlns:a16="http://schemas.microsoft.com/office/drawing/2014/main" id="{CB88804D-45FD-4A18-962D-029355F03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9093" y="5053805"/>
              <a:ext cx="118654" cy="158164"/>
            </a:xfrm>
            <a:custGeom>
              <a:avLst/>
              <a:gdLst>
                <a:gd name="T0" fmla="*/ 65 w 84"/>
                <a:gd name="T1" fmla="*/ 0 h 84"/>
                <a:gd name="T2" fmla="*/ 56 w 84"/>
                <a:gd name="T3" fmla="*/ 10 h 84"/>
                <a:gd name="T4" fmla="*/ 46 w 84"/>
                <a:gd name="T5" fmla="*/ 8 h 84"/>
                <a:gd name="T6" fmla="*/ 16 w 84"/>
                <a:gd name="T7" fmla="*/ 38 h 84"/>
                <a:gd name="T8" fmla="*/ 18 w 84"/>
                <a:gd name="T9" fmla="*/ 48 h 84"/>
                <a:gd name="T10" fmla="*/ 1 w 84"/>
                <a:gd name="T11" fmla="*/ 65 h 84"/>
                <a:gd name="T12" fmla="*/ 0 w 84"/>
                <a:gd name="T13" fmla="*/ 66 h 84"/>
                <a:gd name="T14" fmla="*/ 0 w 84"/>
                <a:gd name="T15" fmla="*/ 82 h 84"/>
                <a:gd name="T16" fmla="*/ 2 w 84"/>
                <a:gd name="T17" fmla="*/ 84 h 84"/>
                <a:gd name="T18" fmla="*/ 18 w 84"/>
                <a:gd name="T19" fmla="*/ 84 h 84"/>
                <a:gd name="T20" fmla="*/ 19 w 84"/>
                <a:gd name="T21" fmla="*/ 83 h 84"/>
                <a:gd name="T22" fmla="*/ 36 w 84"/>
                <a:gd name="T23" fmla="*/ 66 h 84"/>
                <a:gd name="T24" fmla="*/ 46 w 84"/>
                <a:gd name="T25" fmla="*/ 68 h 84"/>
                <a:gd name="T26" fmla="*/ 76 w 84"/>
                <a:gd name="T27" fmla="*/ 38 h 84"/>
                <a:gd name="T28" fmla="*/ 74 w 84"/>
                <a:gd name="T29" fmla="*/ 28 h 84"/>
                <a:gd name="T30" fmla="*/ 84 w 84"/>
                <a:gd name="T31" fmla="*/ 19 h 84"/>
                <a:gd name="T32" fmla="*/ 65 w 84"/>
                <a:gd name="T33" fmla="*/ 0 h 84"/>
                <a:gd name="T34" fmla="*/ 14 w 84"/>
                <a:gd name="T35" fmla="*/ 72 h 84"/>
                <a:gd name="T36" fmla="*/ 12 w 84"/>
                <a:gd name="T37" fmla="*/ 70 h 84"/>
                <a:gd name="T38" fmla="*/ 14 w 84"/>
                <a:gd name="T39" fmla="*/ 68 h 84"/>
                <a:gd name="T40" fmla="*/ 16 w 84"/>
                <a:gd name="T41" fmla="*/ 70 h 84"/>
                <a:gd name="T42" fmla="*/ 14 w 84"/>
                <a:gd name="T43" fmla="*/ 72 h 84"/>
                <a:gd name="T44" fmla="*/ 20 w 84"/>
                <a:gd name="T45" fmla="*/ 66 h 84"/>
                <a:gd name="T46" fmla="*/ 18 w 84"/>
                <a:gd name="T47" fmla="*/ 64 h 84"/>
                <a:gd name="T48" fmla="*/ 20 w 84"/>
                <a:gd name="T49" fmla="*/ 62 h 84"/>
                <a:gd name="T50" fmla="*/ 22 w 84"/>
                <a:gd name="T51" fmla="*/ 64 h 84"/>
                <a:gd name="T52" fmla="*/ 20 w 84"/>
                <a:gd name="T53" fmla="*/ 66 h 84"/>
                <a:gd name="T54" fmla="*/ 46 w 84"/>
                <a:gd name="T55" fmla="*/ 64 h 84"/>
                <a:gd name="T56" fmla="*/ 20 w 84"/>
                <a:gd name="T57" fmla="*/ 38 h 84"/>
                <a:gd name="T58" fmla="*/ 46 w 84"/>
                <a:gd name="T59" fmla="*/ 12 h 84"/>
                <a:gd name="T60" fmla="*/ 72 w 84"/>
                <a:gd name="T61" fmla="*/ 38 h 84"/>
                <a:gd name="T62" fmla="*/ 46 w 84"/>
                <a:gd name="T63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84">
                  <a:moveTo>
                    <a:pt x="65" y="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53" y="9"/>
                    <a:pt x="49" y="8"/>
                    <a:pt x="46" y="8"/>
                  </a:cubicBezTo>
                  <a:cubicBezTo>
                    <a:pt x="29" y="8"/>
                    <a:pt x="16" y="21"/>
                    <a:pt x="16" y="38"/>
                  </a:cubicBezTo>
                  <a:cubicBezTo>
                    <a:pt x="16" y="41"/>
                    <a:pt x="17" y="45"/>
                    <a:pt x="18" y="48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65"/>
                    <a:pt x="0" y="65"/>
                    <a:pt x="0" y="66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9" y="84"/>
                    <a:pt x="19" y="84"/>
                    <a:pt x="19" y="83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9" y="67"/>
                    <a:pt x="43" y="68"/>
                    <a:pt x="46" y="68"/>
                  </a:cubicBezTo>
                  <a:cubicBezTo>
                    <a:pt x="63" y="68"/>
                    <a:pt x="76" y="55"/>
                    <a:pt x="76" y="38"/>
                  </a:cubicBezTo>
                  <a:cubicBezTo>
                    <a:pt x="76" y="35"/>
                    <a:pt x="75" y="31"/>
                    <a:pt x="74" y="28"/>
                  </a:cubicBezTo>
                  <a:cubicBezTo>
                    <a:pt x="84" y="19"/>
                    <a:pt x="84" y="19"/>
                    <a:pt x="84" y="19"/>
                  </a:cubicBezTo>
                  <a:lnTo>
                    <a:pt x="65" y="0"/>
                  </a:lnTo>
                  <a:close/>
                  <a:moveTo>
                    <a:pt x="14" y="72"/>
                  </a:moveTo>
                  <a:cubicBezTo>
                    <a:pt x="13" y="72"/>
                    <a:pt x="12" y="71"/>
                    <a:pt x="12" y="70"/>
                  </a:cubicBezTo>
                  <a:cubicBezTo>
                    <a:pt x="12" y="69"/>
                    <a:pt x="13" y="68"/>
                    <a:pt x="14" y="68"/>
                  </a:cubicBezTo>
                  <a:cubicBezTo>
                    <a:pt x="15" y="68"/>
                    <a:pt x="16" y="69"/>
                    <a:pt x="16" y="70"/>
                  </a:cubicBezTo>
                  <a:cubicBezTo>
                    <a:pt x="16" y="71"/>
                    <a:pt x="15" y="72"/>
                    <a:pt x="14" y="72"/>
                  </a:cubicBezTo>
                  <a:close/>
                  <a:moveTo>
                    <a:pt x="20" y="66"/>
                  </a:moveTo>
                  <a:cubicBezTo>
                    <a:pt x="19" y="66"/>
                    <a:pt x="18" y="65"/>
                    <a:pt x="18" y="64"/>
                  </a:cubicBezTo>
                  <a:cubicBezTo>
                    <a:pt x="18" y="63"/>
                    <a:pt x="19" y="62"/>
                    <a:pt x="20" y="62"/>
                  </a:cubicBezTo>
                  <a:cubicBezTo>
                    <a:pt x="21" y="62"/>
                    <a:pt x="22" y="63"/>
                    <a:pt x="22" y="64"/>
                  </a:cubicBezTo>
                  <a:cubicBezTo>
                    <a:pt x="22" y="65"/>
                    <a:pt x="21" y="66"/>
                    <a:pt x="20" y="66"/>
                  </a:cubicBezTo>
                  <a:close/>
                  <a:moveTo>
                    <a:pt x="46" y="64"/>
                  </a:moveTo>
                  <a:cubicBezTo>
                    <a:pt x="32" y="64"/>
                    <a:pt x="20" y="52"/>
                    <a:pt x="20" y="38"/>
                  </a:cubicBezTo>
                  <a:cubicBezTo>
                    <a:pt x="20" y="24"/>
                    <a:pt x="32" y="12"/>
                    <a:pt x="46" y="12"/>
                  </a:cubicBezTo>
                  <a:cubicBezTo>
                    <a:pt x="60" y="12"/>
                    <a:pt x="72" y="24"/>
                    <a:pt x="72" y="38"/>
                  </a:cubicBezTo>
                  <a:cubicBezTo>
                    <a:pt x="72" y="52"/>
                    <a:pt x="60" y="64"/>
                    <a:pt x="46" y="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/>
            </a:p>
          </p:txBody>
        </p:sp>
        <p:sp>
          <p:nvSpPr>
            <p:cNvPr id="139" name="Oval 135"/>
            <p:cNvSpPr/>
            <p:nvPr/>
          </p:nvSpPr>
          <p:spPr>
            <a:xfrm>
              <a:off x="150960" y="1098321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Oval 135"/>
            <p:cNvSpPr/>
            <p:nvPr/>
          </p:nvSpPr>
          <p:spPr>
            <a:xfrm>
              <a:off x="110582" y="4535446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TextBox 90"/>
            <p:cNvSpPr txBox="1"/>
            <p:nvPr/>
          </p:nvSpPr>
          <p:spPr>
            <a:xfrm>
              <a:off x="285720" y="5286388"/>
              <a:ext cx="2143140" cy="5597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ea typeface="Ebrima" panose="02000000000000000000" pitchFamily="2" charset="0"/>
                  <a:cs typeface="Ebrima" panose="02000000000000000000" pitchFamily="2" charset="0"/>
                </a:rPr>
                <a:t>Construcción Instituto Tecnológico  Huehuetenango, Huehuetenago</a:t>
              </a:r>
            </a:p>
          </p:txBody>
        </p:sp>
        <p:sp>
          <p:nvSpPr>
            <p:cNvPr id="182" name="Freeform: Shape 44">
              <a:extLst>
                <a:ext uri="{FF2B5EF4-FFF2-40B4-BE49-F238E27FC236}">
                  <a16:creationId xmlns:a16="http://schemas.microsoft.com/office/drawing/2014/main" id="{B445C58A-7039-4579-852F-42244BE24AB8}"/>
                </a:ext>
              </a:extLst>
            </p:cNvPr>
            <p:cNvSpPr/>
            <p:nvPr/>
          </p:nvSpPr>
          <p:spPr>
            <a:xfrm>
              <a:off x="142844" y="4786322"/>
              <a:ext cx="2057078" cy="452831"/>
            </a:xfrm>
            <a:custGeom>
              <a:avLst/>
              <a:gdLst>
                <a:gd name="connsiteX0" fmla="*/ 0 w 2980403"/>
                <a:gd name="connsiteY0" fmla="*/ 207160 h 567531"/>
                <a:gd name="connsiteX1" fmla="*/ 0 w 2980403"/>
                <a:gd name="connsiteY1" fmla="*/ 207161 h 567531"/>
                <a:gd name="connsiteX2" fmla="*/ 0 w 2980403"/>
                <a:gd name="connsiteY2" fmla="*/ 207161 h 567531"/>
                <a:gd name="connsiteX3" fmla="*/ 207161 w 2980403"/>
                <a:gd name="connsiteY3" fmla="*/ 0 h 567531"/>
                <a:gd name="connsiteX4" fmla="*/ 2773242 w 2980403"/>
                <a:gd name="connsiteY4" fmla="*/ 0 h 567531"/>
                <a:gd name="connsiteX5" fmla="*/ 2980403 w 2980403"/>
                <a:gd name="connsiteY5" fmla="*/ 207161 h 567531"/>
                <a:gd name="connsiteX6" fmla="*/ 2980402 w 2980403"/>
                <a:gd name="connsiteY6" fmla="*/ 207161 h 567531"/>
                <a:gd name="connsiteX7" fmla="*/ 2773241 w 2980403"/>
                <a:gd name="connsiteY7" fmla="*/ 414322 h 567531"/>
                <a:gd name="connsiteX8" fmla="*/ 1673312 w 2980403"/>
                <a:gd name="connsiteY8" fmla="*/ 414322 h 567531"/>
                <a:gd name="connsiteX9" fmla="*/ 1490202 w 2980403"/>
                <a:gd name="connsiteY9" fmla="*/ 567531 h 567531"/>
                <a:gd name="connsiteX10" fmla="*/ 1307091 w 2980403"/>
                <a:gd name="connsiteY10" fmla="*/ 414322 h 567531"/>
                <a:gd name="connsiteX11" fmla="*/ 207161 w 2980403"/>
                <a:gd name="connsiteY11" fmla="*/ 414321 h 567531"/>
                <a:gd name="connsiteX12" fmla="*/ 16280 w 2980403"/>
                <a:gd name="connsiteY12" fmla="*/ 287797 h 567531"/>
                <a:gd name="connsiteX13" fmla="*/ 0 w 2980403"/>
                <a:gd name="connsiteY13" fmla="*/ 207161 h 567531"/>
                <a:gd name="connsiteX14" fmla="*/ 16280 w 2980403"/>
                <a:gd name="connsiteY14" fmla="*/ 126525 h 567531"/>
                <a:gd name="connsiteX15" fmla="*/ 207161 w 2980403"/>
                <a:gd name="connsiteY15" fmla="*/ 0 h 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0403" h="567531">
                  <a:moveTo>
                    <a:pt x="0" y="207160"/>
                  </a:moveTo>
                  <a:lnTo>
                    <a:pt x="0" y="207161"/>
                  </a:lnTo>
                  <a:lnTo>
                    <a:pt x="0" y="207161"/>
                  </a:lnTo>
                  <a:close/>
                  <a:moveTo>
                    <a:pt x="207161" y="0"/>
                  </a:moveTo>
                  <a:lnTo>
                    <a:pt x="2773242" y="0"/>
                  </a:lnTo>
                  <a:cubicBezTo>
                    <a:pt x="2887654" y="0"/>
                    <a:pt x="2980403" y="92749"/>
                    <a:pt x="2980403" y="207161"/>
                  </a:cubicBezTo>
                  <a:lnTo>
                    <a:pt x="2980402" y="207161"/>
                  </a:lnTo>
                  <a:cubicBezTo>
                    <a:pt x="2980402" y="321573"/>
                    <a:pt x="2887653" y="414322"/>
                    <a:pt x="2773241" y="414322"/>
                  </a:cubicBezTo>
                  <a:lnTo>
                    <a:pt x="1673312" y="414322"/>
                  </a:lnTo>
                  <a:lnTo>
                    <a:pt x="1490202" y="567531"/>
                  </a:lnTo>
                  <a:lnTo>
                    <a:pt x="1307091" y="414322"/>
                  </a:lnTo>
                  <a:lnTo>
                    <a:pt x="207161" y="414321"/>
                  </a:lnTo>
                  <a:cubicBezTo>
                    <a:pt x="121352" y="414321"/>
                    <a:pt x="47728" y="362150"/>
                    <a:pt x="16280" y="287797"/>
                  </a:cubicBezTo>
                  <a:lnTo>
                    <a:pt x="0" y="207161"/>
                  </a:lnTo>
                  <a:lnTo>
                    <a:pt x="16280" y="126525"/>
                  </a:lnTo>
                  <a:cubicBezTo>
                    <a:pt x="47728" y="52171"/>
                    <a:pt x="121352" y="0"/>
                    <a:pt x="20716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252000" tIns="45720" rIns="91440" bIns="180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Producto/subproducto</a:t>
              </a:r>
            </a:p>
          </p:txBody>
        </p:sp>
        <p:sp>
          <p:nvSpPr>
            <p:cNvPr id="183" name="Oval 135"/>
            <p:cNvSpPr/>
            <p:nvPr/>
          </p:nvSpPr>
          <p:spPr>
            <a:xfrm>
              <a:off x="133282" y="5321264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83 Grupo"/>
          <p:cNvGrpSpPr/>
          <p:nvPr/>
        </p:nvGrpSpPr>
        <p:grpSpPr>
          <a:xfrm>
            <a:off x="7173495" y="2885957"/>
            <a:ext cx="1899099" cy="1341003"/>
            <a:chOff x="7173495" y="2885957"/>
            <a:chExt cx="1899099" cy="1341003"/>
          </a:xfrm>
        </p:grpSpPr>
        <p:grpSp>
          <p:nvGrpSpPr>
            <p:cNvPr id="17" name="136 Grupo"/>
            <p:cNvGrpSpPr/>
            <p:nvPr/>
          </p:nvGrpSpPr>
          <p:grpSpPr>
            <a:xfrm>
              <a:off x="7390191" y="2977143"/>
              <a:ext cx="1682403" cy="1249817"/>
              <a:chOff x="10108758" y="5135372"/>
              <a:chExt cx="2338626" cy="1249817"/>
            </a:xfrm>
          </p:grpSpPr>
          <p:grpSp>
            <p:nvGrpSpPr>
              <p:cNvPr id="18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0108758" y="5179440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88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89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90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91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  <p:sp>
            <p:nvSpPr>
              <p:cNvPr id="184" name="TextBox 211">
                <a:extLst>
                  <a:ext uri="{FF2B5EF4-FFF2-40B4-BE49-F238E27FC236}">
                    <a16:creationId xmlns:a16="http://schemas.microsoft.com/office/drawing/2014/main" id="{F9C7077D-CE0A-4833-9371-B1389B3D18B7}"/>
                  </a:ext>
                </a:extLst>
              </p:cNvPr>
              <p:cNvSpPr txBox="1"/>
              <p:nvPr/>
            </p:nvSpPr>
            <p:spPr>
              <a:xfrm>
                <a:off x="10127771" y="6015857"/>
                <a:ext cx="23196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defRPr>
                </a:lvl1pPr>
              </a:lstStyle>
              <a:p>
                <a:pPr algn="ctr"/>
                <a:r>
                  <a:rPr lang="en-GB" sz="2400" dirty="0">
                    <a:solidFill>
                      <a:schemeClr val="accent3"/>
                    </a:solidFill>
                  </a:rPr>
                  <a:t>Inversión</a:t>
                </a:r>
              </a:p>
            </p:txBody>
          </p:sp>
          <p:sp>
            <p:nvSpPr>
              <p:cNvPr id="185" name="TextBox 9">
                <a:extLst>
                  <a:ext uri="{FF2B5EF4-FFF2-40B4-BE49-F238E27FC236}">
                    <a16:creationId xmlns:a16="http://schemas.microsoft.com/office/drawing/2014/main" id="{0C86ED7C-4700-4DC5-83AE-0DE9E533A95C}"/>
                  </a:ext>
                </a:extLst>
              </p:cNvPr>
              <p:cNvSpPr txBox="1"/>
              <p:nvPr/>
            </p:nvSpPr>
            <p:spPr>
              <a:xfrm>
                <a:off x="10398254" y="5135372"/>
                <a:ext cx="185052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CLASIFICACIÓN POR TIPO DE  GASTO</a:t>
                </a:r>
                <a:endPara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9" name="Group 3">
              <a:extLst>
                <a:ext uri="{FF2B5EF4-FFF2-40B4-BE49-F238E27FC236}">
                  <a16:creationId xmlns:a16="http://schemas.microsoft.com/office/drawing/2014/main" id="{DB3D41A9-A874-4198-92E2-BF9FFA2BEB4C}"/>
                </a:ext>
              </a:extLst>
            </p:cNvPr>
            <p:cNvGrpSpPr/>
            <p:nvPr/>
          </p:nvGrpSpPr>
          <p:grpSpPr>
            <a:xfrm>
              <a:off x="7173495" y="2885957"/>
              <a:ext cx="398901" cy="471605"/>
              <a:chOff x="1060566" y="1943691"/>
              <a:chExt cx="531730" cy="531730"/>
            </a:xfrm>
          </p:grpSpPr>
          <p:sp>
            <p:nvSpPr>
              <p:cNvPr id="193" name="Oval 193">
                <a:extLst>
                  <a:ext uri="{FF2B5EF4-FFF2-40B4-BE49-F238E27FC236}">
                    <a16:creationId xmlns:a16="http://schemas.microsoft.com/office/drawing/2014/main" id="{6AB737CD-69F1-4F41-A636-435FC3EB25C0}"/>
                  </a:ext>
                </a:extLst>
              </p:cNvPr>
              <p:cNvSpPr/>
              <p:nvPr/>
            </p:nvSpPr>
            <p:spPr>
              <a:xfrm>
                <a:off x="1060566" y="1943691"/>
                <a:ext cx="531730" cy="5317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21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95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96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97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98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</p:grpSp>
      <p:grpSp>
        <p:nvGrpSpPr>
          <p:cNvPr id="22" name="Group 298">
            <a:extLst>
              <a:ext uri="{FF2B5EF4-FFF2-40B4-BE49-F238E27FC236}">
                <a16:creationId xmlns:a16="http://schemas.microsoft.com/office/drawing/2014/main" id="{A5C91CD4-542D-49E6-A605-64D1D2B33A42}"/>
              </a:ext>
            </a:extLst>
          </p:cNvPr>
          <p:cNvGrpSpPr/>
          <p:nvPr/>
        </p:nvGrpSpPr>
        <p:grpSpPr>
          <a:xfrm>
            <a:off x="7194257" y="4714884"/>
            <a:ext cx="1933781" cy="320155"/>
            <a:chOff x="9062519" y="1142200"/>
            <a:chExt cx="2577703" cy="320154"/>
          </a:xfrm>
        </p:grpSpPr>
        <p:grpSp>
          <p:nvGrpSpPr>
            <p:cNvPr id="23" name="Group 283">
              <a:extLst>
                <a:ext uri="{FF2B5EF4-FFF2-40B4-BE49-F238E27FC236}">
                  <a16:creationId xmlns:a16="http://schemas.microsoft.com/office/drawing/2014/main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209" name="Freeform 55">
                <a:extLst>
                  <a:ext uri="{FF2B5EF4-FFF2-40B4-BE49-F238E27FC236}">
                    <a16:creationId xmlns:a16="http://schemas.microsoft.com/office/drawing/2014/main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0" name="Freeform 56">
                <a:extLst>
                  <a:ext uri="{FF2B5EF4-FFF2-40B4-BE49-F238E27FC236}">
                    <a16:creationId xmlns:a16="http://schemas.microsoft.com/office/drawing/2014/main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1" name="Freeform 57">
                <a:extLst>
                  <a:ext uri="{FF2B5EF4-FFF2-40B4-BE49-F238E27FC236}">
                    <a16:creationId xmlns:a16="http://schemas.microsoft.com/office/drawing/2014/main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2" name="Freeform 58">
                <a:extLst>
                  <a:ext uri="{FF2B5EF4-FFF2-40B4-BE49-F238E27FC236}">
                    <a16:creationId xmlns:a16="http://schemas.microsoft.com/office/drawing/2014/main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3" name="Freeform 59">
                <a:extLst>
                  <a:ext uri="{FF2B5EF4-FFF2-40B4-BE49-F238E27FC236}">
                    <a16:creationId xmlns:a16="http://schemas.microsoft.com/office/drawing/2014/main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208" name="TextBox 289">
              <a:extLst>
                <a:ext uri="{FF2B5EF4-FFF2-40B4-BE49-F238E27FC236}">
                  <a16:creationId xmlns:a16="http://schemas.microsoft.com/office/drawing/2014/main" id="{A5B21903-AAD7-43A8-90BF-40FE5DF4CBE2}"/>
                </a:ext>
              </a:extLst>
            </p:cNvPr>
            <p:cNvSpPr txBox="1"/>
            <p:nvPr/>
          </p:nvSpPr>
          <p:spPr>
            <a:xfrm>
              <a:off x="9483879" y="1194554"/>
              <a:ext cx="2156343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Fecha de Inicio </a:t>
              </a:r>
            </a:p>
          </p:txBody>
        </p:sp>
      </p:grpSp>
      <p:sp>
        <p:nvSpPr>
          <p:cNvPr id="214" name="TextBox 201">
            <a:extLst>
              <a:ext uri="{FF2B5EF4-FFF2-40B4-BE49-F238E27FC236}">
                <a16:creationId xmlns:a16="http://schemas.microsoft.com/office/drawing/2014/main" id="{E568BBC2-CB29-4BC7-9E54-92644BCCE1BD}"/>
              </a:ext>
            </a:extLst>
          </p:cNvPr>
          <p:cNvSpPr txBox="1"/>
          <p:nvPr/>
        </p:nvSpPr>
        <p:spPr>
          <a:xfrm>
            <a:off x="7286644" y="5214950"/>
            <a:ext cx="18687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2000" dirty="0">
                <a:solidFill>
                  <a:schemeClr val="accent2"/>
                </a:solidFill>
              </a:rPr>
              <a:t>Octubre 2018</a:t>
            </a:r>
          </a:p>
        </p:txBody>
      </p:sp>
      <p:sp>
        <p:nvSpPr>
          <p:cNvPr id="86" name="TextBox 200">
            <a:extLst>
              <a:ext uri="{FF2B5EF4-FFF2-40B4-BE49-F238E27FC236}">
                <a16:creationId xmlns:a16="http://schemas.microsoft.com/office/drawing/2014/main" id="{1E0F72BB-82FC-462B-B324-7356B4FE613C}"/>
              </a:ext>
            </a:extLst>
          </p:cNvPr>
          <p:cNvSpPr txBox="1"/>
          <p:nvPr/>
        </p:nvSpPr>
        <p:spPr>
          <a:xfrm>
            <a:off x="4786314" y="5286388"/>
            <a:ext cx="23173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PRESUPUESTO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ESTIMADO 2019 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(En Millones de Quetzales)</a:t>
            </a:r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-1"/>
            <a:ext cx="1357289" cy="101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87 CuadroTexto"/>
          <p:cNvSpPr txBox="1"/>
          <p:nvPr/>
        </p:nvSpPr>
        <p:spPr>
          <a:xfrm>
            <a:off x="8643966" y="7141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93094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877" y="216079"/>
            <a:ext cx="5286412" cy="522664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Instituto Tecnológico Amatitlán, Guatemala</a:t>
            </a:r>
            <a:endParaRPr lang="es-GT" sz="2000" dirty="0"/>
          </a:p>
        </p:txBody>
      </p:sp>
      <p:grpSp>
        <p:nvGrpSpPr>
          <p:cNvPr id="3" name="100 Grupo"/>
          <p:cNvGrpSpPr/>
          <p:nvPr/>
        </p:nvGrpSpPr>
        <p:grpSpPr>
          <a:xfrm>
            <a:off x="2586303" y="5610541"/>
            <a:ext cx="1771383" cy="1033169"/>
            <a:chOff x="2571736" y="5357826"/>
            <a:chExt cx="1771383" cy="1033169"/>
          </a:xfrm>
        </p:grpSpPr>
        <p:sp>
          <p:nvSpPr>
            <p:cNvPr id="117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3071802" y="5369853"/>
              <a:ext cx="127131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DURACIÓN DEL PROYECTO</a:t>
              </a:r>
              <a:endPara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8" name="TextBox 10">
              <a:extLst>
                <a:ext uri="{FF2B5EF4-FFF2-40B4-BE49-F238E27FC236}">
                  <a16:creationId xmlns:a16="http://schemas.microsoft.com/office/drawing/2014/main" id="{FF35B325-975F-4D7A-8A16-43258B494C83}"/>
                </a:ext>
              </a:extLst>
            </p:cNvPr>
            <p:cNvSpPr txBox="1"/>
            <p:nvPr/>
          </p:nvSpPr>
          <p:spPr>
            <a:xfrm>
              <a:off x="2571736" y="5929330"/>
              <a:ext cx="1734748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3000" dirty="0">
                  <a:solidFill>
                    <a:schemeClr val="accent1"/>
                  </a:solidFill>
                </a:rPr>
                <a:t>14 MESES</a:t>
              </a:r>
              <a:endParaRPr lang="en-IN" sz="3000" dirty="0">
                <a:solidFill>
                  <a:schemeClr val="accent1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B3D41A9-A874-4198-92E2-BF9FFA2BEB4C}"/>
                </a:ext>
              </a:extLst>
            </p:cNvPr>
            <p:cNvGrpSpPr/>
            <p:nvPr/>
          </p:nvGrpSpPr>
          <p:grpSpPr>
            <a:xfrm>
              <a:off x="2571736" y="5357826"/>
              <a:ext cx="398901" cy="428628"/>
              <a:chOff x="1060566" y="1943691"/>
              <a:chExt cx="531730" cy="531730"/>
            </a:xfrm>
          </p:grpSpPr>
          <p:sp>
            <p:nvSpPr>
              <p:cNvPr id="122" name="Oval 193">
                <a:extLst>
                  <a:ext uri="{FF2B5EF4-FFF2-40B4-BE49-F238E27FC236}">
                    <a16:creationId xmlns:a16="http://schemas.microsoft.com/office/drawing/2014/main" id="{6AB737CD-69F1-4F41-A636-435FC3EB25C0}"/>
                  </a:ext>
                </a:extLst>
              </p:cNvPr>
              <p:cNvSpPr/>
              <p:nvPr/>
            </p:nvSpPr>
            <p:spPr>
              <a:xfrm>
                <a:off x="1060566" y="1943691"/>
                <a:ext cx="531730" cy="5317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5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26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27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</p:grpSp>
      <p:grpSp>
        <p:nvGrpSpPr>
          <p:cNvPr id="6" name="4 Grupo"/>
          <p:cNvGrpSpPr/>
          <p:nvPr/>
        </p:nvGrpSpPr>
        <p:grpSpPr>
          <a:xfrm>
            <a:off x="7286642" y="1071547"/>
            <a:ext cx="1676898" cy="1187056"/>
            <a:chOff x="9790271" y="5059432"/>
            <a:chExt cx="2235282" cy="118705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DB3D41A9-A874-4198-92E2-BF9FFA2BEB4C}"/>
                </a:ext>
              </a:extLst>
            </p:cNvPr>
            <p:cNvGrpSpPr/>
            <p:nvPr/>
          </p:nvGrpSpPr>
          <p:grpSpPr>
            <a:xfrm>
              <a:off x="9790271" y="5059432"/>
              <a:ext cx="531730" cy="443872"/>
              <a:chOff x="893357" y="1958936"/>
              <a:chExt cx="531730" cy="443872"/>
            </a:xfrm>
          </p:grpSpPr>
          <p:sp>
            <p:nvSpPr>
              <p:cNvPr id="154" name="Oval 193">
                <a:extLst>
                  <a:ext uri="{FF2B5EF4-FFF2-40B4-BE49-F238E27FC236}">
                    <a16:creationId xmlns:a16="http://schemas.microsoft.com/office/drawing/2014/main" id="{6AB737CD-69F1-4F41-A636-435FC3EB25C0}"/>
                  </a:ext>
                </a:extLst>
              </p:cNvPr>
              <p:cNvSpPr/>
              <p:nvPr/>
            </p:nvSpPr>
            <p:spPr>
              <a:xfrm>
                <a:off x="893357" y="1958936"/>
                <a:ext cx="531730" cy="443872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8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030136" y="2089337"/>
                <a:ext cx="297798" cy="218062"/>
                <a:chOff x="-2623790" y="1422565"/>
                <a:chExt cx="5554151" cy="4067032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65024" y="2330468"/>
                  <a:ext cx="2419347" cy="304791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749394" y="2851179"/>
                  <a:ext cx="2419347" cy="304791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8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623790" y="4935556"/>
                  <a:ext cx="1422406" cy="303206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9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275060" y="1422565"/>
                  <a:ext cx="5205421" cy="4067032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  <p:sp>
          <p:nvSpPr>
            <p:cNvPr id="160" name="TextBox 211">
              <a:extLst>
                <a:ext uri="{FF2B5EF4-FFF2-40B4-BE49-F238E27FC236}">
                  <a16:creationId xmlns:a16="http://schemas.microsoft.com/office/drawing/2014/main" id="{F9C7077D-CE0A-4833-9371-B1389B3D18B7}"/>
                </a:ext>
              </a:extLst>
            </p:cNvPr>
            <p:cNvSpPr txBox="1"/>
            <p:nvPr/>
          </p:nvSpPr>
          <p:spPr>
            <a:xfrm>
              <a:off x="10266404" y="5630935"/>
              <a:ext cx="1759149" cy="6155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2000" dirty="0">
                  <a:solidFill>
                    <a:schemeClr val="accent3"/>
                  </a:solidFill>
                </a:rPr>
                <a:t>480 </a:t>
              </a:r>
            </a:p>
            <a:p>
              <a:pPr algn="ctr"/>
              <a:r>
                <a:rPr lang="en-GB" sz="2000" dirty="0">
                  <a:solidFill>
                    <a:schemeClr val="accent3"/>
                  </a:solidFill>
                </a:rPr>
                <a:t>estudiantes</a:t>
              </a:r>
            </a:p>
          </p:txBody>
        </p:sp>
        <p:sp>
          <p:nvSpPr>
            <p:cNvPr id="161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10361626" y="5135374"/>
              <a:ext cx="164271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BENEFICIARIOS TOTALES</a:t>
              </a:r>
              <a:endPara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20659" y="3794656"/>
            <a:ext cx="5617766" cy="2867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84 Grupo"/>
          <p:cNvGrpSpPr/>
          <p:nvPr/>
        </p:nvGrpSpPr>
        <p:grpSpPr>
          <a:xfrm>
            <a:off x="88335" y="1155499"/>
            <a:ext cx="2322864" cy="5488211"/>
            <a:chOff x="88335" y="441119"/>
            <a:chExt cx="2322864" cy="548821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430F1F-B2B8-4057-8B9A-C4C05754F266}"/>
                </a:ext>
              </a:extLst>
            </p:cNvPr>
            <p:cNvSpPr/>
            <p:nvPr/>
          </p:nvSpPr>
          <p:spPr>
            <a:xfrm>
              <a:off x="88335" y="441119"/>
              <a:ext cx="2322864" cy="5488211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5599ED10-924A-4ED5-804F-B04CD85D6640}"/>
                </a:ext>
              </a:extLst>
            </p:cNvPr>
            <p:cNvGrpSpPr/>
            <p:nvPr/>
          </p:nvGrpSpPr>
          <p:grpSpPr>
            <a:xfrm>
              <a:off x="208582" y="513086"/>
              <a:ext cx="2077402" cy="4201799"/>
              <a:chOff x="418793" y="1057178"/>
              <a:chExt cx="2291188" cy="4077563"/>
            </a:xfrm>
          </p:grpSpPr>
          <p:grpSp>
            <p:nvGrpSpPr>
              <p:cNvPr id="11" name="Group 11">
                <a:extLst>
                  <a:ext uri="{FF2B5EF4-FFF2-40B4-BE49-F238E27FC236}">
                    <a16:creationId xmlns:a16="http://schemas.microsoft.com/office/drawing/2014/main" id="{E12B17D2-FAF7-48D2-97AA-420AF6DA83DE}"/>
                  </a:ext>
                </a:extLst>
              </p:cNvPr>
              <p:cNvGrpSpPr/>
              <p:nvPr/>
            </p:nvGrpSpPr>
            <p:grpSpPr>
              <a:xfrm>
                <a:off x="418793" y="1057178"/>
                <a:ext cx="2268774" cy="1376113"/>
                <a:chOff x="418793" y="760516"/>
                <a:chExt cx="2268774" cy="1376113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503869" y="1240599"/>
                  <a:ext cx="2130347" cy="89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Ebrima" panose="02000000000000000000" pitchFamily="2" charset="0"/>
                      <a:cs typeface="Ebrima" panose="02000000000000000000" pitchFamily="2" charset="0"/>
                    </a:rPr>
                    <a:t>Bienestar para la Gente / </a:t>
                  </a:r>
                  <a:r>
                    <a:rPr lang="es-GT" sz="1200" dirty="0"/>
                    <a:t>Garantizar a la población entre  0 y 18 años el acceso a todos los niveles del sistema educativo. </a:t>
                  </a:r>
                  <a:endPara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2B0D82B-B36E-49C0-AB3B-425AADE30200}"/>
                    </a:ext>
                  </a:extLst>
                </p:cNvPr>
                <p:cNvSpPr/>
                <p:nvPr/>
              </p:nvSpPr>
              <p:spPr>
                <a:xfrm>
                  <a:off x="418793" y="760516"/>
                  <a:ext cx="2268774" cy="52715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a typeface="Ebrima" panose="02000000000000000000" pitchFamily="2" charset="0"/>
                      <a:cs typeface="Ebrima" panose="02000000000000000000" pitchFamily="2" charset="0"/>
                    </a:rPr>
                    <a:t>Prioridad Estratégica K’ATUN 2032</a:t>
                  </a:r>
                </a:p>
              </p:txBody>
            </p:sp>
          </p:grp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3287DE9D-358E-48DB-A91E-F31F502A66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9335" y="2921653"/>
                <a:ext cx="176506" cy="169508"/>
              </a:xfrm>
              <a:custGeom>
                <a:avLst/>
                <a:gdLst>
                  <a:gd name="T0" fmla="*/ 96 w 96"/>
                  <a:gd name="T1" fmla="*/ 61 h 92"/>
                  <a:gd name="T2" fmla="*/ 96 w 96"/>
                  <a:gd name="T3" fmla="*/ 61 h 92"/>
                  <a:gd name="T4" fmla="*/ 80 w 96"/>
                  <a:gd name="T5" fmla="*/ 36 h 92"/>
                  <a:gd name="T6" fmla="*/ 76 w 96"/>
                  <a:gd name="T7" fmla="*/ 2 h 92"/>
                  <a:gd name="T8" fmla="*/ 22 w 96"/>
                  <a:gd name="T9" fmla="*/ 0 h 92"/>
                  <a:gd name="T10" fmla="*/ 20 w 96"/>
                  <a:gd name="T11" fmla="*/ 36 h 92"/>
                  <a:gd name="T12" fmla="*/ 14 w 96"/>
                  <a:gd name="T13" fmla="*/ 37 h 92"/>
                  <a:gd name="T14" fmla="*/ 0 w 96"/>
                  <a:gd name="T15" fmla="*/ 61 h 92"/>
                  <a:gd name="T16" fmla="*/ 0 w 96"/>
                  <a:gd name="T17" fmla="*/ 62 h 92"/>
                  <a:gd name="T18" fmla="*/ 0 w 96"/>
                  <a:gd name="T19" fmla="*/ 90 h 92"/>
                  <a:gd name="T20" fmla="*/ 94 w 96"/>
                  <a:gd name="T21" fmla="*/ 92 h 92"/>
                  <a:gd name="T22" fmla="*/ 96 w 96"/>
                  <a:gd name="T23" fmla="*/ 62 h 92"/>
                  <a:gd name="T24" fmla="*/ 42 w 96"/>
                  <a:gd name="T25" fmla="*/ 20 h 92"/>
                  <a:gd name="T26" fmla="*/ 64 w 96"/>
                  <a:gd name="T27" fmla="*/ 22 h 92"/>
                  <a:gd name="T28" fmla="*/ 42 w 96"/>
                  <a:gd name="T29" fmla="*/ 24 h 92"/>
                  <a:gd name="T30" fmla="*/ 42 w 96"/>
                  <a:gd name="T31" fmla="*/ 20 h 92"/>
                  <a:gd name="T32" fmla="*/ 38 w 96"/>
                  <a:gd name="T33" fmla="*/ 12 h 92"/>
                  <a:gd name="T34" fmla="*/ 38 w 96"/>
                  <a:gd name="T35" fmla="*/ 16 h 92"/>
                  <a:gd name="T36" fmla="*/ 32 w 96"/>
                  <a:gd name="T37" fmla="*/ 14 h 92"/>
                  <a:gd name="T38" fmla="*/ 34 w 96"/>
                  <a:gd name="T39" fmla="*/ 28 h 92"/>
                  <a:gd name="T40" fmla="*/ 64 w 96"/>
                  <a:gd name="T41" fmla="*/ 30 h 92"/>
                  <a:gd name="T42" fmla="*/ 34 w 96"/>
                  <a:gd name="T43" fmla="*/ 32 h 92"/>
                  <a:gd name="T44" fmla="*/ 34 w 96"/>
                  <a:gd name="T45" fmla="*/ 28 h 92"/>
                  <a:gd name="T46" fmla="*/ 62 w 96"/>
                  <a:gd name="T47" fmla="*/ 36 h 92"/>
                  <a:gd name="T48" fmla="*/ 62 w 96"/>
                  <a:gd name="T49" fmla="*/ 40 h 92"/>
                  <a:gd name="T50" fmla="*/ 32 w 96"/>
                  <a:gd name="T51" fmla="*/ 38 h 92"/>
                  <a:gd name="T52" fmla="*/ 34 w 96"/>
                  <a:gd name="T53" fmla="*/ 44 h 92"/>
                  <a:gd name="T54" fmla="*/ 64 w 96"/>
                  <a:gd name="T55" fmla="*/ 46 h 92"/>
                  <a:gd name="T56" fmla="*/ 34 w 96"/>
                  <a:gd name="T57" fmla="*/ 48 h 92"/>
                  <a:gd name="T58" fmla="*/ 34 w 96"/>
                  <a:gd name="T59" fmla="*/ 44 h 92"/>
                  <a:gd name="T60" fmla="*/ 64 w 96"/>
                  <a:gd name="T61" fmla="*/ 62 h 92"/>
                  <a:gd name="T62" fmla="*/ 58 w 96"/>
                  <a:gd name="T63" fmla="*/ 72 h 92"/>
                  <a:gd name="T64" fmla="*/ 34 w 96"/>
                  <a:gd name="T65" fmla="*/ 66 h 92"/>
                  <a:gd name="T66" fmla="*/ 32 w 96"/>
                  <a:gd name="T67" fmla="*/ 60 h 92"/>
                  <a:gd name="T68" fmla="*/ 17 w 96"/>
                  <a:gd name="T69" fmla="*/ 40 h 92"/>
                  <a:gd name="T70" fmla="*/ 20 w 96"/>
                  <a:gd name="T71" fmla="*/ 54 h 92"/>
                  <a:gd name="T72" fmla="*/ 74 w 96"/>
                  <a:gd name="T73" fmla="*/ 56 h 92"/>
                  <a:gd name="T74" fmla="*/ 76 w 96"/>
                  <a:gd name="T75" fmla="*/ 40 h 92"/>
                  <a:gd name="T76" fmla="*/ 91 w 96"/>
                  <a:gd name="T77" fmla="*/ 6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" h="92">
                    <a:moveTo>
                      <a:pt x="96" y="62"/>
                    </a:moveTo>
                    <a:cubicBezTo>
                      <a:pt x="96" y="62"/>
                      <a:pt x="96" y="62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81" y="36"/>
                      <a:pt x="81" y="36"/>
                      <a:pt x="80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5" y="0"/>
                      <a:pt x="7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1"/>
                      <a:pt x="20" y="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5" y="36"/>
                      <a:pt x="14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1" y="92"/>
                      <a:pt x="2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5" y="92"/>
                      <a:pt x="96" y="91"/>
                      <a:pt x="96" y="90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lose/>
                    <a:moveTo>
                      <a:pt x="42" y="20"/>
                    </a:move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20"/>
                      <a:pt x="64" y="21"/>
                      <a:pt x="64" y="22"/>
                    </a:cubicBezTo>
                    <a:cubicBezTo>
                      <a:pt x="64" y="23"/>
                      <a:pt x="63" y="24"/>
                      <a:pt x="62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1" y="24"/>
                      <a:pt x="40" y="23"/>
                      <a:pt x="40" y="22"/>
                    </a:cubicBezTo>
                    <a:cubicBezTo>
                      <a:pt x="40" y="21"/>
                      <a:pt x="41" y="20"/>
                      <a:pt x="42" y="20"/>
                    </a:cubicBezTo>
                    <a:close/>
                    <a:moveTo>
                      <a:pt x="34" y="12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3"/>
                      <a:pt x="40" y="14"/>
                    </a:cubicBezTo>
                    <a:cubicBezTo>
                      <a:pt x="40" y="15"/>
                      <a:pt x="39" y="16"/>
                      <a:pt x="38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2" y="15"/>
                      <a:pt x="32" y="14"/>
                    </a:cubicBezTo>
                    <a:cubicBezTo>
                      <a:pt x="32" y="13"/>
                      <a:pt x="33" y="12"/>
                      <a:pt x="34" y="12"/>
                    </a:cubicBezTo>
                    <a:close/>
                    <a:moveTo>
                      <a:pt x="34" y="28"/>
                    </a:move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28"/>
                      <a:pt x="64" y="29"/>
                      <a:pt x="64" y="30"/>
                    </a:cubicBezTo>
                    <a:cubicBezTo>
                      <a:pt x="64" y="31"/>
                      <a:pt x="63" y="32"/>
                      <a:pt x="62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2" y="29"/>
                      <a:pt x="33" y="28"/>
                      <a:pt x="34" y="28"/>
                    </a:cubicBezTo>
                    <a:close/>
                    <a:moveTo>
                      <a:pt x="34" y="36"/>
                    </a:move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6"/>
                      <a:pt x="64" y="37"/>
                      <a:pt x="64" y="38"/>
                    </a:cubicBezTo>
                    <a:cubicBezTo>
                      <a:pt x="64" y="39"/>
                      <a:pt x="63" y="40"/>
                      <a:pt x="62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3" y="40"/>
                      <a:pt x="32" y="39"/>
                      <a:pt x="32" y="38"/>
                    </a:cubicBezTo>
                    <a:cubicBezTo>
                      <a:pt x="32" y="37"/>
                      <a:pt x="33" y="36"/>
                      <a:pt x="34" y="36"/>
                    </a:cubicBezTo>
                    <a:close/>
                    <a:moveTo>
                      <a:pt x="34" y="44"/>
                    </a:move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4" y="45"/>
                      <a:pt x="64" y="46"/>
                    </a:cubicBezTo>
                    <a:cubicBezTo>
                      <a:pt x="64" y="47"/>
                      <a:pt x="63" y="48"/>
                      <a:pt x="62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8"/>
                      <a:pt x="32" y="47"/>
                      <a:pt x="32" y="46"/>
                    </a:cubicBezTo>
                    <a:cubicBezTo>
                      <a:pt x="32" y="45"/>
                      <a:pt x="33" y="44"/>
                      <a:pt x="34" y="44"/>
                    </a:cubicBezTo>
                    <a:close/>
                    <a:moveTo>
                      <a:pt x="66" y="60"/>
                    </a:moveTo>
                    <a:cubicBezTo>
                      <a:pt x="65" y="60"/>
                      <a:pt x="64" y="61"/>
                      <a:pt x="64" y="62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64" y="69"/>
                      <a:pt x="61" y="72"/>
                      <a:pt x="58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37" y="72"/>
                      <a:pt x="34" y="69"/>
                      <a:pt x="34" y="66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1"/>
                      <a:pt x="33" y="60"/>
                      <a:pt x="32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21" y="56"/>
                      <a:pt x="22" y="56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5" y="56"/>
                      <a:pt x="76" y="55"/>
                      <a:pt x="76" y="54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91" y="60"/>
                      <a:pt x="91" y="60"/>
                      <a:pt x="91" y="60"/>
                    </a:cubicBezTo>
                    <a:lnTo>
                      <a:pt x="66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/>
              </a:p>
            </p:txBody>
          </p:sp>
          <p:grpSp>
            <p:nvGrpSpPr>
              <p:cNvPr id="12" name="Group 5">
                <a:extLst>
                  <a:ext uri="{FF2B5EF4-FFF2-40B4-BE49-F238E27FC236}">
                    <a16:creationId xmlns:a16="http://schemas.microsoft.com/office/drawing/2014/main" id="{8B639520-20A8-436A-B0A4-32870ECE47AC}"/>
                  </a:ext>
                </a:extLst>
              </p:cNvPr>
              <p:cNvGrpSpPr/>
              <p:nvPr/>
            </p:nvGrpSpPr>
            <p:grpSpPr>
              <a:xfrm>
                <a:off x="425079" y="4317610"/>
                <a:ext cx="2284902" cy="817131"/>
                <a:chOff x="425079" y="4317610"/>
                <a:chExt cx="2284902" cy="817131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50FB533-8946-49CE-B8F9-E04C188A4CC9}"/>
                    </a:ext>
                  </a:extLst>
                </p:cNvPr>
                <p:cNvGrpSpPr/>
                <p:nvPr/>
              </p:nvGrpSpPr>
              <p:grpSpPr>
                <a:xfrm>
                  <a:off x="425079" y="4510808"/>
                  <a:ext cx="2284902" cy="623933"/>
                  <a:chOff x="425079" y="4305509"/>
                  <a:chExt cx="2284902" cy="623933"/>
                </a:xfrm>
              </p:grpSpPr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503870" y="4750236"/>
                    <a:ext cx="2206111" cy="17920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Ebrima" panose="02000000000000000000" pitchFamily="2" charset="0"/>
                        <a:cs typeface="Ebrima" panose="02000000000000000000" pitchFamily="2" charset="0"/>
                      </a:rPr>
                      <a:t>Educación Escolar Diversificada</a:t>
                    </a:r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B445C58A-7039-4579-852F-42244BE24AB8}"/>
                      </a:ext>
                    </a:extLst>
                  </p:cNvPr>
                  <p:cNvSpPr/>
                  <p:nvPr/>
                </p:nvSpPr>
                <p:spPr>
                  <a:xfrm>
                    <a:off x="425079" y="4305509"/>
                    <a:ext cx="2268772" cy="439442"/>
                  </a:xfrm>
                  <a:custGeom>
                    <a:avLst/>
                    <a:gdLst>
                      <a:gd name="connsiteX0" fmla="*/ 0 w 2980403"/>
                      <a:gd name="connsiteY0" fmla="*/ 207160 h 567531"/>
                      <a:gd name="connsiteX1" fmla="*/ 0 w 2980403"/>
                      <a:gd name="connsiteY1" fmla="*/ 207161 h 567531"/>
                      <a:gd name="connsiteX2" fmla="*/ 0 w 2980403"/>
                      <a:gd name="connsiteY2" fmla="*/ 207161 h 567531"/>
                      <a:gd name="connsiteX3" fmla="*/ 207161 w 2980403"/>
                      <a:gd name="connsiteY3" fmla="*/ 0 h 567531"/>
                      <a:gd name="connsiteX4" fmla="*/ 2773242 w 2980403"/>
                      <a:gd name="connsiteY4" fmla="*/ 0 h 567531"/>
                      <a:gd name="connsiteX5" fmla="*/ 2980403 w 2980403"/>
                      <a:gd name="connsiteY5" fmla="*/ 207161 h 567531"/>
                      <a:gd name="connsiteX6" fmla="*/ 2980402 w 2980403"/>
                      <a:gd name="connsiteY6" fmla="*/ 207161 h 567531"/>
                      <a:gd name="connsiteX7" fmla="*/ 2773241 w 2980403"/>
                      <a:gd name="connsiteY7" fmla="*/ 414322 h 567531"/>
                      <a:gd name="connsiteX8" fmla="*/ 1673312 w 2980403"/>
                      <a:gd name="connsiteY8" fmla="*/ 414322 h 567531"/>
                      <a:gd name="connsiteX9" fmla="*/ 1490202 w 2980403"/>
                      <a:gd name="connsiteY9" fmla="*/ 567531 h 567531"/>
                      <a:gd name="connsiteX10" fmla="*/ 1307091 w 2980403"/>
                      <a:gd name="connsiteY10" fmla="*/ 414322 h 567531"/>
                      <a:gd name="connsiteX11" fmla="*/ 207161 w 2980403"/>
                      <a:gd name="connsiteY11" fmla="*/ 414321 h 567531"/>
                      <a:gd name="connsiteX12" fmla="*/ 16280 w 2980403"/>
                      <a:gd name="connsiteY12" fmla="*/ 287797 h 567531"/>
                      <a:gd name="connsiteX13" fmla="*/ 0 w 2980403"/>
                      <a:gd name="connsiteY13" fmla="*/ 207161 h 567531"/>
                      <a:gd name="connsiteX14" fmla="*/ 16280 w 2980403"/>
                      <a:gd name="connsiteY14" fmla="*/ 126525 h 567531"/>
                      <a:gd name="connsiteX15" fmla="*/ 207161 w 2980403"/>
                      <a:gd name="connsiteY15" fmla="*/ 0 h 567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80403" h="567531">
                        <a:moveTo>
                          <a:pt x="0" y="207160"/>
                        </a:moveTo>
                        <a:lnTo>
                          <a:pt x="0" y="207161"/>
                        </a:lnTo>
                        <a:lnTo>
                          <a:pt x="0" y="207161"/>
                        </a:lnTo>
                        <a:close/>
                        <a:moveTo>
                          <a:pt x="207161" y="0"/>
                        </a:moveTo>
                        <a:lnTo>
                          <a:pt x="2773242" y="0"/>
                        </a:lnTo>
                        <a:cubicBezTo>
                          <a:pt x="2887654" y="0"/>
                          <a:pt x="2980403" y="92749"/>
                          <a:pt x="2980403" y="207161"/>
                        </a:cubicBezTo>
                        <a:lnTo>
                          <a:pt x="2980402" y="207161"/>
                        </a:lnTo>
                        <a:cubicBezTo>
                          <a:pt x="2980402" y="321573"/>
                          <a:pt x="2887653" y="414322"/>
                          <a:pt x="2773241" y="414322"/>
                        </a:cubicBezTo>
                        <a:lnTo>
                          <a:pt x="1673312" y="414322"/>
                        </a:lnTo>
                        <a:lnTo>
                          <a:pt x="1490202" y="567531"/>
                        </a:lnTo>
                        <a:lnTo>
                          <a:pt x="1307091" y="414322"/>
                        </a:lnTo>
                        <a:lnTo>
                          <a:pt x="207161" y="414321"/>
                        </a:lnTo>
                        <a:cubicBezTo>
                          <a:pt x="121352" y="414321"/>
                          <a:pt x="47728" y="362150"/>
                          <a:pt x="16280" y="287797"/>
                        </a:cubicBezTo>
                        <a:lnTo>
                          <a:pt x="0" y="207161"/>
                        </a:lnTo>
                        <a:lnTo>
                          <a:pt x="16280" y="126525"/>
                        </a:lnTo>
                        <a:cubicBezTo>
                          <a:pt x="47728" y="52171"/>
                          <a:pt x="121352" y="0"/>
                          <a:pt x="207161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innerShdw blurRad="63500" dist="50800" dir="13500000">
                      <a:prstClr val="black">
                        <a:alpha val="20000"/>
                      </a:prstClr>
                    </a:innerShdw>
                  </a:effectLst>
                  <a:extLst/>
                </p:spPr>
                <p:txBody>
                  <a:bodyPr vert="horz" wrap="square" lIns="252000" tIns="45720" rIns="91440" bIns="180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a typeface="Ebrima" panose="02000000000000000000" pitchFamily="2" charset="0"/>
                        <a:cs typeface="Ebrima" panose="02000000000000000000" pitchFamily="2" charset="0"/>
                      </a:rPr>
                      <a:t>Programa</a:t>
                    </a:r>
                  </a:p>
                </p:txBody>
              </p:sp>
            </p:grpSp>
            <p:sp>
              <p:nvSpPr>
                <p:cNvPr id="74" name="Freeform 67">
                  <a:extLst>
                    <a:ext uri="{FF2B5EF4-FFF2-40B4-BE49-F238E27FC236}">
                      <a16:creationId xmlns:a16="http://schemas.microsoft.com/office/drawing/2014/main" id="{8757E3B4-59E7-42F5-A20F-3692A7C8A9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87252" y="4317610"/>
                  <a:ext cx="156484" cy="155798"/>
                </a:xfrm>
                <a:custGeom>
                  <a:avLst/>
                  <a:gdLst>
                    <a:gd name="T0" fmla="*/ 76 w 96"/>
                    <a:gd name="T1" fmla="*/ 13 h 96"/>
                    <a:gd name="T2" fmla="*/ 61 w 96"/>
                    <a:gd name="T3" fmla="*/ 15 h 96"/>
                    <a:gd name="T4" fmla="*/ 60 w 96"/>
                    <a:gd name="T5" fmla="*/ 17 h 96"/>
                    <a:gd name="T6" fmla="*/ 44 w 96"/>
                    <a:gd name="T7" fmla="*/ 32 h 96"/>
                    <a:gd name="T8" fmla="*/ 42 w 96"/>
                    <a:gd name="T9" fmla="*/ 0 h 96"/>
                    <a:gd name="T10" fmla="*/ 16 w 96"/>
                    <a:gd name="T11" fmla="*/ 2 h 96"/>
                    <a:gd name="T12" fmla="*/ 2 w 96"/>
                    <a:gd name="T13" fmla="*/ 12 h 96"/>
                    <a:gd name="T14" fmla="*/ 0 w 96"/>
                    <a:gd name="T15" fmla="*/ 94 h 96"/>
                    <a:gd name="T16" fmla="*/ 18 w 96"/>
                    <a:gd name="T17" fmla="*/ 96 h 96"/>
                    <a:gd name="T18" fmla="*/ 66 w 96"/>
                    <a:gd name="T19" fmla="*/ 96 h 96"/>
                    <a:gd name="T20" fmla="*/ 68 w 96"/>
                    <a:gd name="T21" fmla="*/ 48 h 96"/>
                    <a:gd name="T22" fmla="*/ 82 w 96"/>
                    <a:gd name="T23" fmla="*/ 96 h 96"/>
                    <a:gd name="T24" fmla="*/ 94 w 96"/>
                    <a:gd name="T25" fmla="*/ 93 h 96"/>
                    <a:gd name="T26" fmla="*/ 12 w 96"/>
                    <a:gd name="T27" fmla="*/ 82 h 96"/>
                    <a:gd name="T28" fmla="*/ 8 w 96"/>
                    <a:gd name="T29" fmla="*/ 82 h 96"/>
                    <a:gd name="T30" fmla="*/ 10 w 96"/>
                    <a:gd name="T31" fmla="*/ 24 h 96"/>
                    <a:gd name="T32" fmla="*/ 12 w 96"/>
                    <a:gd name="T33" fmla="*/ 82 h 96"/>
                    <a:gd name="T34" fmla="*/ 30 w 96"/>
                    <a:gd name="T35" fmla="*/ 8 h 96"/>
                    <a:gd name="T36" fmla="*/ 32 w 96"/>
                    <a:gd name="T37" fmla="*/ 62 h 96"/>
                    <a:gd name="T38" fmla="*/ 28 w 96"/>
                    <a:gd name="T39" fmla="*/ 62 h 96"/>
                    <a:gd name="T40" fmla="*/ 36 w 96"/>
                    <a:gd name="T41" fmla="*/ 86 h 96"/>
                    <a:gd name="T42" fmla="*/ 26 w 96"/>
                    <a:gd name="T43" fmla="*/ 88 h 96"/>
                    <a:gd name="T44" fmla="*/ 24 w 96"/>
                    <a:gd name="T45" fmla="*/ 70 h 96"/>
                    <a:gd name="T46" fmla="*/ 34 w 96"/>
                    <a:gd name="T47" fmla="*/ 68 h 96"/>
                    <a:gd name="T48" fmla="*/ 36 w 96"/>
                    <a:gd name="T49" fmla="*/ 86 h 96"/>
                    <a:gd name="T50" fmla="*/ 54 w 96"/>
                    <a:gd name="T51" fmla="*/ 40 h 96"/>
                    <a:gd name="T52" fmla="*/ 56 w 96"/>
                    <a:gd name="T53" fmla="*/ 78 h 96"/>
                    <a:gd name="T54" fmla="*/ 52 w 96"/>
                    <a:gd name="T55" fmla="*/ 78 h 96"/>
                    <a:gd name="T56" fmla="*/ 58 w 96"/>
                    <a:gd name="T57" fmla="*/ 88 h 96"/>
                    <a:gd name="T58" fmla="*/ 48 w 96"/>
                    <a:gd name="T59" fmla="*/ 86 h 96"/>
                    <a:gd name="T60" fmla="*/ 58 w 96"/>
                    <a:gd name="T61" fmla="*/ 84 h 96"/>
                    <a:gd name="T62" fmla="*/ 58 w 96"/>
                    <a:gd name="T63" fmla="*/ 88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6" h="96">
                      <a:moveTo>
                        <a:pt x="96" y="90"/>
                      </a:moveTo>
                      <a:cubicBezTo>
                        <a:pt x="76" y="13"/>
                        <a:pt x="76" y="13"/>
                        <a:pt x="76" y="13"/>
                      </a:cubicBezTo>
                      <a:cubicBezTo>
                        <a:pt x="75" y="12"/>
                        <a:pt x="74" y="11"/>
                        <a:pt x="73" y="12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5"/>
                        <a:pt x="61" y="15"/>
                        <a:pt x="60" y="16"/>
                      </a:cubicBezTo>
                      <a:cubicBezTo>
                        <a:pt x="60" y="16"/>
                        <a:pt x="60" y="17"/>
                        <a:pt x="60" y="17"/>
                      </a:cubicBezTo>
                      <a:cubicBezTo>
                        <a:pt x="64" y="32"/>
                        <a:pt x="64" y="32"/>
                        <a:pt x="64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4" y="1"/>
                        <a:pt x="43" y="0"/>
                        <a:pt x="4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6" y="1"/>
                        <a:pt x="16" y="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95"/>
                        <a:pt x="1" y="96"/>
                        <a:pt x="2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42" y="96"/>
                        <a:pt x="42" y="96"/>
                        <a:pt x="42" y="96"/>
                      </a:cubicBezTo>
                      <a:cubicBezTo>
                        <a:pt x="66" y="96"/>
                        <a:pt x="66" y="96"/>
                        <a:pt x="66" y="96"/>
                      </a:cubicBezTo>
                      <a:cubicBezTo>
                        <a:pt x="67" y="96"/>
                        <a:pt x="68" y="95"/>
                        <a:pt x="68" y="94"/>
                      </a:cubicBezTo>
                      <a:cubicBezTo>
                        <a:pt x="68" y="48"/>
                        <a:pt x="68" y="48"/>
                        <a:pt x="68" y="48"/>
                      </a:cubicBezTo>
                      <a:cubicBezTo>
                        <a:pt x="80" y="94"/>
                        <a:pt x="80" y="94"/>
                        <a:pt x="80" y="94"/>
                      </a:cubicBezTo>
                      <a:cubicBezTo>
                        <a:pt x="80" y="95"/>
                        <a:pt x="81" y="96"/>
                        <a:pt x="82" y="96"/>
                      </a:cubicBezTo>
                      <a:cubicBezTo>
                        <a:pt x="82" y="96"/>
                        <a:pt x="82" y="96"/>
                        <a:pt x="82" y="96"/>
                      </a:cubicBezTo>
                      <a:cubicBezTo>
                        <a:pt x="94" y="93"/>
                        <a:pt x="94" y="93"/>
                        <a:pt x="94" y="93"/>
                      </a:cubicBezTo>
                      <a:cubicBezTo>
                        <a:pt x="95" y="93"/>
                        <a:pt x="96" y="92"/>
                        <a:pt x="96" y="90"/>
                      </a:cubicBezTo>
                      <a:close/>
                      <a:moveTo>
                        <a:pt x="12" y="82"/>
                      </a:moveTo>
                      <a:cubicBezTo>
                        <a:pt x="12" y="83"/>
                        <a:pt x="11" y="84"/>
                        <a:pt x="10" y="84"/>
                      </a:cubicBezTo>
                      <a:cubicBezTo>
                        <a:pt x="9" y="84"/>
                        <a:pt x="8" y="83"/>
                        <a:pt x="8" y="82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10" y="24"/>
                      </a:cubicBezTo>
                      <a:cubicBezTo>
                        <a:pt x="11" y="24"/>
                        <a:pt x="12" y="25"/>
                        <a:pt x="12" y="26"/>
                      </a:cubicBezTo>
                      <a:lnTo>
                        <a:pt x="12" y="82"/>
                      </a:lnTo>
                      <a:close/>
                      <a:moveTo>
                        <a:pt x="28" y="10"/>
                      </a:moveTo>
                      <a:cubicBezTo>
                        <a:pt x="28" y="9"/>
                        <a:pt x="29" y="8"/>
                        <a:pt x="30" y="8"/>
                      </a:cubicBezTo>
                      <a:cubicBezTo>
                        <a:pt x="31" y="8"/>
                        <a:pt x="32" y="9"/>
                        <a:pt x="32" y="10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32" y="63"/>
                        <a:pt x="31" y="64"/>
                        <a:pt x="30" y="64"/>
                      </a:cubicBezTo>
                      <a:cubicBezTo>
                        <a:pt x="29" y="64"/>
                        <a:pt x="28" y="63"/>
                        <a:pt x="28" y="62"/>
                      </a:cubicBezTo>
                      <a:lnTo>
                        <a:pt x="28" y="10"/>
                      </a:lnTo>
                      <a:close/>
                      <a:moveTo>
                        <a:pt x="36" y="86"/>
                      </a:moveTo>
                      <a:cubicBezTo>
                        <a:pt x="36" y="87"/>
                        <a:pt x="35" y="88"/>
                        <a:pt x="34" y="88"/>
                      </a:cubicBezTo>
                      <a:cubicBezTo>
                        <a:pt x="26" y="88"/>
                        <a:pt x="26" y="88"/>
                        <a:pt x="26" y="88"/>
                      </a:cubicBezTo>
                      <a:cubicBezTo>
                        <a:pt x="25" y="88"/>
                        <a:pt x="24" y="87"/>
                        <a:pt x="24" y="86"/>
                      </a:cubicBezTo>
                      <a:cubicBezTo>
                        <a:pt x="24" y="70"/>
                        <a:pt x="24" y="70"/>
                        <a:pt x="24" y="70"/>
                      </a:cubicBezTo>
                      <a:cubicBezTo>
                        <a:pt x="24" y="69"/>
                        <a:pt x="25" y="68"/>
                        <a:pt x="26" y="68"/>
                      </a:cubicBezTo>
                      <a:cubicBezTo>
                        <a:pt x="34" y="68"/>
                        <a:pt x="34" y="68"/>
                        <a:pt x="34" y="68"/>
                      </a:cubicBezTo>
                      <a:cubicBezTo>
                        <a:pt x="35" y="68"/>
                        <a:pt x="36" y="69"/>
                        <a:pt x="36" y="70"/>
                      </a:cubicBezTo>
                      <a:lnTo>
                        <a:pt x="36" y="86"/>
                      </a:lnTo>
                      <a:close/>
                      <a:moveTo>
                        <a:pt x="52" y="42"/>
                      </a:moveTo>
                      <a:cubicBezTo>
                        <a:pt x="52" y="41"/>
                        <a:pt x="53" y="40"/>
                        <a:pt x="54" y="40"/>
                      </a:cubicBezTo>
                      <a:cubicBezTo>
                        <a:pt x="55" y="40"/>
                        <a:pt x="56" y="41"/>
                        <a:pt x="56" y="42"/>
                      </a:cubicBezTo>
                      <a:cubicBezTo>
                        <a:pt x="56" y="78"/>
                        <a:pt x="56" y="78"/>
                        <a:pt x="56" y="78"/>
                      </a:cubicBezTo>
                      <a:cubicBezTo>
                        <a:pt x="56" y="79"/>
                        <a:pt x="55" y="80"/>
                        <a:pt x="54" y="80"/>
                      </a:cubicBezTo>
                      <a:cubicBezTo>
                        <a:pt x="53" y="80"/>
                        <a:pt x="52" y="79"/>
                        <a:pt x="52" y="78"/>
                      </a:cubicBezTo>
                      <a:lnTo>
                        <a:pt x="52" y="42"/>
                      </a:lnTo>
                      <a:close/>
                      <a:moveTo>
                        <a:pt x="58" y="88"/>
                      </a:moveTo>
                      <a:cubicBezTo>
                        <a:pt x="50" y="88"/>
                        <a:pt x="50" y="88"/>
                        <a:pt x="50" y="88"/>
                      </a:cubicBezTo>
                      <a:cubicBezTo>
                        <a:pt x="49" y="88"/>
                        <a:pt x="48" y="87"/>
                        <a:pt x="48" y="86"/>
                      </a:cubicBezTo>
                      <a:cubicBezTo>
                        <a:pt x="48" y="85"/>
                        <a:pt x="49" y="84"/>
                        <a:pt x="50" y="84"/>
                      </a:cubicBezTo>
                      <a:cubicBezTo>
                        <a:pt x="58" y="84"/>
                        <a:pt x="58" y="84"/>
                        <a:pt x="58" y="84"/>
                      </a:cubicBezTo>
                      <a:cubicBezTo>
                        <a:pt x="59" y="84"/>
                        <a:pt x="60" y="85"/>
                        <a:pt x="60" y="86"/>
                      </a:cubicBezTo>
                      <a:cubicBezTo>
                        <a:pt x="60" y="87"/>
                        <a:pt x="59" y="88"/>
                        <a:pt x="58" y="8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200"/>
                </a:p>
              </p:txBody>
            </p:sp>
          </p:grpSp>
        </p:grpSp>
        <p:sp>
          <p:nvSpPr>
            <p:cNvPr id="112" name="Freeform: Shape 44">
              <a:extLst>
                <a:ext uri="{FF2B5EF4-FFF2-40B4-BE49-F238E27FC236}">
                  <a16:creationId xmlns:a16="http://schemas.microsoft.com/office/drawing/2014/main" id="{B445C58A-7039-4579-852F-42244BE24AB8}"/>
                </a:ext>
              </a:extLst>
            </p:cNvPr>
            <p:cNvSpPr/>
            <p:nvPr/>
          </p:nvSpPr>
          <p:spPr>
            <a:xfrm>
              <a:off x="168842" y="2060864"/>
              <a:ext cx="2101512" cy="439442"/>
            </a:xfrm>
            <a:custGeom>
              <a:avLst/>
              <a:gdLst>
                <a:gd name="connsiteX0" fmla="*/ 0 w 2980403"/>
                <a:gd name="connsiteY0" fmla="*/ 207160 h 567531"/>
                <a:gd name="connsiteX1" fmla="*/ 0 w 2980403"/>
                <a:gd name="connsiteY1" fmla="*/ 207161 h 567531"/>
                <a:gd name="connsiteX2" fmla="*/ 0 w 2980403"/>
                <a:gd name="connsiteY2" fmla="*/ 207161 h 567531"/>
                <a:gd name="connsiteX3" fmla="*/ 207161 w 2980403"/>
                <a:gd name="connsiteY3" fmla="*/ 0 h 567531"/>
                <a:gd name="connsiteX4" fmla="*/ 2773242 w 2980403"/>
                <a:gd name="connsiteY4" fmla="*/ 0 h 567531"/>
                <a:gd name="connsiteX5" fmla="*/ 2980403 w 2980403"/>
                <a:gd name="connsiteY5" fmla="*/ 207161 h 567531"/>
                <a:gd name="connsiteX6" fmla="*/ 2980402 w 2980403"/>
                <a:gd name="connsiteY6" fmla="*/ 207161 h 567531"/>
                <a:gd name="connsiteX7" fmla="*/ 2773241 w 2980403"/>
                <a:gd name="connsiteY7" fmla="*/ 414322 h 567531"/>
                <a:gd name="connsiteX8" fmla="*/ 1673312 w 2980403"/>
                <a:gd name="connsiteY8" fmla="*/ 414322 h 567531"/>
                <a:gd name="connsiteX9" fmla="*/ 1490202 w 2980403"/>
                <a:gd name="connsiteY9" fmla="*/ 567531 h 567531"/>
                <a:gd name="connsiteX10" fmla="*/ 1307091 w 2980403"/>
                <a:gd name="connsiteY10" fmla="*/ 414322 h 567531"/>
                <a:gd name="connsiteX11" fmla="*/ 207161 w 2980403"/>
                <a:gd name="connsiteY11" fmla="*/ 414321 h 567531"/>
                <a:gd name="connsiteX12" fmla="*/ 16280 w 2980403"/>
                <a:gd name="connsiteY12" fmla="*/ 287797 h 567531"/>
                <a:gd name="connsiteX13" fmla="*/ 0 w 2980403"/>
                <a:gd name="connsiteY13" fmla="*/ 207161 h 567531"/>
                <a:gd name="connsiteX14" fmla="*/ 16280 w 2980403"/>
                <a:gd name="connsiteY14" fmla="*/ 126525 h 567531"/>
                <a:gd name="connsiteX15" fmla="*/ 207161 w 2980403"/>
                <a:gd name="connsiteY15" fmla="*/ 0 h 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0403" h="567531">
                  <a:moveTo>
                    <a:pt x="0" y="207160"/>
                  </a:moveTo>
                  <a:lnTo>
                    <a:pt x="0" y="207161"/>
                  </a:lnTo>
                  <a:lnTo>
                    <a:pt x="0" y="207161"/>
                  </a:lnTo>
                  <a:close/>
                  <a:moveTo>
                    <a:pt x="207161" y="0"/>
                  </a:moveTo>
                  <a:lnTo>
                    <a:pt x="2773242" y="0"/>
                  </a:lnTo>
                  <a:cubicBezTo>
                    <a:pt x="2887654" y="0"/>
                    <a:pt x="2980403" y="92749"/>
                    <a:pt x="2980403" y="207161"/>
                  </a:cubicBezTo>
                  <a:lnTo>
                    <a:pt x="2980402" y="207161"/>
                  </a:lnTo>
                  <a:cubicBezTo>
                    <a:pt x="2980402" y="321573"/>
                    <a:pt x="2887653" y="414322"/>
                    <a:pt x="2773241" y="414322"/>
                  </a:cubicBezTo>
                  <a:lnTo>
                    <a:pt x="1673312" y="414322"/>
                  </a:lnTo>
                  <a:lnTo>
                    <a:pt x="1490202" y="567531"/>
                  </a:lnTo>
                  <a:lnTo>
                    <a:pt x="1307091" y="414322"/>
                  </a:lnTo>
                  <a:lnTo>
                    <a:pt x="207161" y="414321"/>
                  </a:lnTo>
                  <a:cubicBezTo>
                    <a:pt x="121352" y="414321"/>
                    <a:pt x="47728" y="362150"/>
                    <a:pt x="16280" y="287797"/>
                  </a:cubicBezTo>
                  <a:lnTo>
                    <a:pt x="0" y="207161"/>
                  </a:lnTo>
                  <a:lnTo>
                    <a:pt x="16280" y="126525"/>
                  </a:lnTo>
                  <a:cubicBezTo>
                    <a:pt x="47728" y="52171"/>
                    <a:pt x="121352" y="0"/>
                    <a:pt x="20716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252000" tIns="45720" rIns="91440" bIns="180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GT" sz="12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Meta Estratégica de Desarrollo</a:t>
              </a:r>
            </a:p>
          </p:txBody>
        </p:sp>
        <p:sp>
          <p:nvSpPr>
            <p:cNvPr id="115" name="TextBox 81"/>
            <p:cNvSpPr txBox="1"/>
            <p:nvPr/>
          </p:nvSpPr>
          <p:spPr>
            <a:xfrm>
              <a:off x="285720" y="2500306"/>
              <a:ext cx="1928826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200" b="1" dirty="0"/>
                <a:t>Para 2030, velar porque todas las niñas y todos los niños tengan una enseñanza primaria y secundaria completa, gratuita, equitativa y de calidad que produzca resultados de aprendizaje pertinentes y efectivos. 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116" name="Oval 135"/>
            <p:cNvSpPr/>
            <p:nvPr/>
          </p:nvSpPr>
          <p:spPr>
            <a:xfrm>
              <a:off x="142844" y="2571744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Freeform 67">
              <a:extLst>
                <a:ext uri="{FF2B5EF4-FFF2-40B4-BE49-F238E27FC236}">
                  <a16:creationId xmlns:a16="http://schemas.microsoft.com/office/drawing/2014/main" id="{8757E3B4-59E7-42F5-A20F-3692A7C8A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4546" y="2786058"/>
              <a:ext cx="117394" cy="155798"/>
            </a:xfrm>
            <a:custGeom>
              <a:avLst/>
              <a:gdLst>
                <a:gd name="T0" fmla="*/ 76 w 96"/>
                <a:gd name="T1" fmla="*/ 13 h 96"/>
                <a:gd name="T2" fmla="*/ 61 w 96"/>
                <a:gd name="T3" fmla="*/ 15 h 96"/>
                <a:gd name="T4" fmla="*/ 60 w 96"/>
                <a:gd name="T5" fmla="*/ 17 h 96"/>
                <a:gd name="T6" fmla="*/ 44 w 96"/>
                <a:gd name="T7" fmla="*/ 32 h 96"/>
                <a:gd name="T8" fmla="*/ 42 w 96"/>
                <a:gd name="T9" fmla="*/ 0 h 96"/>
                <a:gd name="T10" fmla="*/ 16 w 96"/>
                <a:gd name="T11" fmla="*/ 2 h 96"/>
                <a:gd name="T12" fmla="*/ 2 w 96"/>
                <a:gd name="T13" fmla="*/ 12 h 96"/>
                <a:gd name="T14" fmla="*/ 0 w 96"/>
                <a:gd name="T15" fmla="*/ 94 h 96"/>
                <a:gd name="T16" fmla="*/ 18 w 96"/>
                <a:gd name="T17" fmla="*/ 96 h 96"/>
                <a:gd name="T18" fmla="*/ 66 w 96"/>
                <a:gd name="T19" fmla="*/ 96 h 96"/>
                <a:gd name="T20" fmla="*/ 68 w 96"/>
                <a:gd name="T21" fmla="*/ 48 h 96"/>
                <a:gd name="T22" fmla="*/ 82 w 96"/>
                <a:gd name="T23" fmla="*/ 96 h 96"/>
                <a:gd name="T24" fmla="*/ 94 w 96"/>
                <a:gd name="T25" fmla="*/ 93 h 96"/>
                <a:gd name="T26" fmla="*/ 12 w 96"/>
                <a:gd name="T27" fmla="*/ 82 h 96"/>
                <a:gd name="T28" fmla="*/ 8 w 96"/>
                <a:gd name="T29" fmla="*/ 82 h 96"/>
                <a:gd name="T30" fmla="*/ 10 w 96"/>
                <a:gd name="T31" fmla="*/ 24 h 96"/>
                <a:gd name="T32" fmla="*/ 12 w 96"/>
                <a:gd name="T33" fmla="*/ 82 h 96"/>
                <a:gd name="T34" fmla="*/ 30 w 96"/>
                <a:gd name="T35" fmla="*/ 8 h 96"/>
                <a:gd name="T36" fmla="*/ 32 w 96"/>
                <a:gd name="T37" fmla="*/ 62 h 96"/>
                <a:gd name="T38" fmla="*/ 28 w 96"/>
                <a:gd name="T39" fmla="*/ 62 h 96"/>
                <a:gd name="T40" fmla="*/ 36 w 96"/>
                <a:gd name="T41" fmla="*/ 86 h 96"/>
                <a:gd name="T42" fmla="*/ 26 w 96"/>
                <a:gd name="T43" fmla="*/ 88 h 96"/>
                <a:gd name="T44" fmla="*/ 24 w 96"/>
                <a:gd name="T45" fmla="*/ 70 h 96"/>
                <a:gd name="T46" fmla="*/ 34 w 96"/>
                <a:gd name="T47" fmla="*/ 68 h 96"/>
                <a:gd name="T48" fmla="*/ 36 w 96"/>
                <a:gd name="T49" fmla="*/ 86 h 96"/>
                <a:gd name="T50" fmla="*/ 54 w 96"/>
                <a:gd name="T51" fmla="*/ 40 h 96"/>
                <a:gd name="T52" fmla="*/ 56 w 96"/>
                <a:gd name="T53" fmla="*/ 78 h 96"/>
                <a:gd name="T54" fmla="*/ 52 w 96"/>
                <a:gd name="T55" fmla="*/ 78 h 96"/>
                <a:gd name="T56" fmla="*/ 58 w 96"/>
                <a:gd name="T57" fmla="*/ 88 h 96"/>
                <a:gd name="T58" fmla="*/ 48 w 96"/>
                <a:gd name="T59" fmla="*/ 86 h 96"/>
                <a:gd name="T60" fmla="*/ 58 w 96"/>
                <a:gd name="T61" fmla="*/ 84 h 96"/>
                <a:gd name="T62" fmla="*/ 58 w 96"/>
                <a:gd name="T6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6">
                  <a:moveTo>
                    <a:pt x="96" y="90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5" y="12"/>
                    <a:pt x="74" y="11"/>
                    <a:pt x="73" y="12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0" y="16"/>
                  </a:cubicBezTo>
                  <a:cubicBezTo>
                    <a:pt x="60" y="16"/>
                    <a:pt x="60" y="17"/>
                    <a:pt x="60" y="1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7" y="96"/>
                    <a:pt x="68" y="95"/>
                    <a:pt x="68" y="9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95"/>
                    <a:pt x="81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5" y="93"/>
                    <a:pt x="96" y="92"/>
                    <a:pt x="96" y="90"/>
                  </a:cubicBezTo>
                  <a:close/>
                  <a:moveTo>
                    <a:pt x="12" y="82"/>
                  </a:moveTo>
                  <a:cubicBezTo>
                    <a:pt x="12" y="83"/>
                    <a:pt x="11" y="84"/>
                    <a:pt x="10" y="84"/>
                  </a:cubicBezTo>
                  <a:cubicBezTo>
                    <a:pt x="9" y="84"/>
                    <a:pt x="8" y="83"/>
                    <a:pt x="8" y="8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9" y="24"/>
                    <a:pt x="10" y="24"/>
                  </a:cubicBezTo>
                  <a:cubicBezTo>
                    <a:pt x="11" y="24"/>
                    <a:pt x="12" y="25"/>
                    <a:pt x="12" y="26"/>
                  </a:cubicBezTo>
                  <a:lnTo>
                    <a:pt x="12" y="82"/>
                  </a:lnTo>
                  <a:close/>
                  <a:moveTo>
                    <a:pt x="28" y="10"/>
                  </a:moveTo>
                  <a:cubicBezTo>
                    <a:pt x="28" y="9"/>
                    <a:pt x="29" y="8"/>
                    <a:pt x="30" y="8"/>
                  </a:cubicBezTo>
                  <a:cubicBezTo>
                    <a:pt x="31" y="8"/>
                    <a:pt x="32" y="9"/>
                    <a:pt x="32" y="10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63"/>
                    <a:pt x="31" y="64"/>
                    <a:pt x="30" y="64"/>
                  </a:cubicBezTo>
                  <a:cubicBezTo>
                    <a:pt x="29" y="64"/>
                    <a:pt x="28" y="63"/>
                    <a:pt x="28" y="62"/>
                  </a:cubicBezTo>
                  <a:lnTo>
                    <a:pt x="28" y="10"/>
                  </a:lnTo>
                  <a:close/>
                  <a:moveTo>
                    <a:pt x="36" y="86"/>
                  </a:moveTo>
                  <a:cubicBezTo>
                    <a:pt x="36" y="87"/>
                    <a:pt x="35" y="88"/>
                    <a:pt x="34" y="8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5" y="88"/>
                    <a:pt x="24" y="87"/>
                    <a:pt x="24" y="8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69"/>
                    <a:pt x="25" y="68"/>
                    <a:pt x="26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8"/>
                    <a:pt x="36" y="69"/>
                    <a:pt x="36" y="70"/>
                  </a:cubicBezTo>
                  <a:lnTo>
                    <a:pt x="36" y="86"/>
                  </a:lnTo>
                  <a:close/>
                  <a:moveTo>
                    <a:pt x="52" y="42"/>
                  </a:moveTo>
                  <a:cubicBezTo>
                    <a:pt x="52" y="41"/>
                    <a:pt x="53" y="40"/>
                    <a:pt x="54" y="40"/>
                  </a:cubicBezTo>
                  <a:cubicBezTo>
                    <a:pt x="55" y="40"/>
                    <a:pt x="56" y="41"/>
                    <a:pt x="56" y="42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53" y="80"/>
                    <a:pt x="52" y="79"/>
                    <a:pt x="52" y="78"/>
                  </a:cubicBezTo>
                  <a:lnTo>
                    <a:pt x="52" y="42"/>
                  </a:lnTo>
                  <a:close/>
                  <a:moveTo>
                    <a:pt x="58" y="88"/>
                  </a:moveTo>
                  <a:cubicBezTo>
                    <a:pt x="50" y="88"/>
                    <a:pt x="50" y="88"/>
                    <a:pt x="50" y="88"/>
                  </a:cubicBezTo>
                  <a:cubicBezTo>
                    <a:pt x="49" y="88"/>
                    <a:pt x="48" y="87"/>
                    <a:pt x="48" y="86"/>
                  </a:cubicBezTo>
                  <a:cubicBezTo>
                    <a:pt x="48" y="85"/>
                    <a:pt x="49" y="84"/>
                    <a:pt x="50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9" y="84"/>
                    <a:pt x="60" y="85"/>
                    <a:pt x="60" y="86"/>
                  </a:cubicBezTo>
                  <a:cubicBezTo>
                    <a:pt x="60" y="87"/>
                    <a:pt x="59" y="88"/>
                    <a:pt x="58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200"/>
            </a:p>
          </p:txBody>
        </p:sp>
        <p:sp>
          <p:nvSpPr>
            <p:cNvPr id="114" name="Freeform 81">
              <a:extLst>
                <a:ext uri="{FF2B5EF4-FFF2-40B4-BE49-F238E27FC236}">
                  <a16:creationId xmlns:a16="http://schemas.microsoft.com/office/drawing/2014/main" id="{CB88804D-45FD-4A18-962D-029355F03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3108" y="3786190"/>
              <a:ext cx="118654" cy="158164"/>
            </a:xfrm>
            <a:custGeom>
              <a:avLst/>
              <a:gdLst>
                <a:gd name="T0" fmla="*/ 65 w 84"/>
                <a:gd name="T1" fmla="*/ 0 h 84"/>
                <a:gd name="T2" fmla="*/ 56 w 84"/>
                <a:gd name="T3" fmla="*/ 10 h 84"/>
                <a:gd name="T4" fmla="*/ 46 w 84"/>
                <a:gd name="T5" fmla="*/ 8 h 84"/>
                <a:gd name="T6" fmla="*/ 16 w 84"/>
                <a:gd name="T7" fmla="*/ 38 h 84"/>
                <a:gd name="T8" fmla="*/ 18 w 84"/>
                <a:gd name="T9" fmla="*/ 48 h 84"/>
                <a:gd name="T10" fmla="*/ 1 w 84"/>
                <a:gd name="T11" fmla="*/ 65 h 84"/>
                <a:gd name="T12" fmla="*/ 0 w 84"/>
                <a:gd name="T13" fmla="*/ 66 h 84"/>
                <a:gd name="T14" fmla="*/ 0 w 84"/>
                <a:gd name="T15" fmla="*/ 82 h 84"/>
                <a:gd name="T16" fmla="*/ 2 w 84"/>
                <a:gd name="T17" fmla="*/ 84 h 84"/>
                <a:gd name="T18" fmla="*/ 18 w 84"/>
                <a:gd name="T19" fmla="*/ 84 h 84"/>
                <a:gd name="T20" fmla="*/ 19 w 84"/>
                <a:gd name="T21" fmla="*/ 83 h 84"/>
                <a:gd name="T22" fmla="*/ 36 w 84"/>
                <a:gd name="T23" fmla="*/ 66 h 84"/>
                <a:gd name="T24" fmla="*/ 46 w 84"/>
                <a:gd name="T25" fmla="*/ 68 h 84"/>
                <a:gd name="T26" fmla="*/ 76 w 84"/>
                <a:gd name="T27" fmla="*/ 38 h 84"/>
                <a:gd name="T28" fmla="*/ 74 w 84"/>
                <a:gd name="T29" fmla="*/ 28 h 84"/>
                <a:gd name="T30" fmla="*/ 84 w 84"/>
                <a:gd name="T31" fmla="*/ 19 h 84"/>
                <a:gd name="T32" fmla="*/ 65 w 84"/>
                <a:gd name="T33" fmla="*/ 0 h 84"/>
                <a:gd name="T34" fmla="*/ 14 w 84"/>
                <a:gd name="T35" fmla="*/ 72 h 84"/>
                <a:gd name="T36" fmla="*/ 12 w 84"/>
                <a:gd name="T37" fmla="*/ 70 h 84"/>
                <a:gd name="T38" fmla="*/ 14 w 84"/>
                <a:gd name="T39" fmla="*/ 68 h 84"/>
                <a:gd name="T40" fmla="*/ 16 w 84"/>
                <a:gd name="T41" fmla="*/ 70 h 84"/>
                <a:gd name="T42" fmla="*/ 14 w 84"/>
                <a:gd name="T43" fmla="*/ 72 h 84"/>
                <a:gd name="T44" fmla="*/ 20 w 84"/>
                <a:gd name="T45" fmla="*/ 66 h 84"/>
                <a:gd name="T46" fmla="*/ 18 w 84"/>
                <a:gd name="T47" fmla="*/ 64 h 84"/>
                <a:gd name="T48" fmla="*/ 20 w 84"/>
                <a:gd name="T49" fmla="*/ 62 h 84"/>
                <a:gd name="T50" fmla="*/ 22 w 84"/>
                <a:gd name="T51" fmla="*/ 64 h 84"/>
                <a:gd name="T52" fmla="*/ 20 w 84"/>
                <a:gd name="T53" fmla="*/ 66 h 84"/>
                <a:gd name="T54" fmla="*/ 46 w 84"/>
                <a:gd name="T55" fmla="*/ 64 h 84"/>
                <a:gd name="T56" fmla="*/ 20 w 84"/>
                <a:gd name="T57" fmla="*/ 38 h 84"/>
                <a:gd name="T58" fmla="*/ 46 w 84"/>
                <a:gd name="T59" fmla="*/ 12 h 84"/>
                <a:gd name="T60" fmla="*/ 72 w 84"/>
                <a:gd name="T61" fmla="*/ 38 h 84"/>
                <a:gd name="T62" fmla="*/ 46 w 84"/>
                <a:gd name="T63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84">
                  <a:moveTo>
                    <a:pt x="65" y="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53" y="9"/>
                    <a:pt x="49" y="8"/>
                    <a:pt x="46" y="8"/>
                  </a:cubicBezTo>
                  <a:cubicBezTo>
                    <a:pt x="29" y="8"/>
                    <a:pt x="16" y="21"/>
                    <a:pt x="16" y="38"/>
                  </a:cubicBezTo>
                  <a:cubicBezTo>
                    <a:pt x="16" y="41"/>
                    <a:pt x="17" y="45"/>
                    <a:pt x="18" y="48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65"/>
                    <a:pt x="0" y="65"/>
                    <a:pt x="0" y="66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9" y="84"/>
                    <a:pt x="19" y="84"/>
                    <a:pt x="19" y="83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9" y="67"/>
                    <a:pt x="43" y="68"/>
                    <a:pt x="46" y="68"/>
                  </a:cubicBezTo>
                  <a:cubicBezTo>
                    <a:pt x="63" y="68"/>
                    <a:pt x="76" y="55"/>
                    <a:pt x="76" y="38"/>
                  </a:cubicBezTo>
                  <a:cubicBezTo>
                    <a:pt x="76" y="35"/>
                    <a:pt x="75" y="31"/>
                    <a:pt x="74" y="28"/>
                  </a:cubicBezTo>
                  <a:cubicBezTo>
                    <a:pt x="84" y="19"/>
                    <a:pt x="84" y="19"/>
                    <a:pt x="84" y="19"/>
                  </a:cubicBezTo>
                  <a:lnTo>
                    <a:pt x="65" y="0"/>
                  </a:lnTo>
                  <a:close/>
                  <a:moveTo>
                    <a:pt x="14" y="72"/>
                  </a:moveTo>
                  <a:cubicBezTo>
                    <a:pt x="13" y="72"/>
                    <a:pt x="12" y="71"/>
                    <a:pt x="12" y="70"/>
                  </a:cubicBezTo>
                  <a:cubicBezTo>
                    <a:pt x="12" y="69"/>
                    <a:pt x="13" y="68"/>
                    <a:pt x="14" y="68"/>
                  </a:cubicBezTo>
                  <a:cubicBezTo>
                    <a:pt x="15" y="68"/>
                    <a:pt x="16" y="69"/>
                    <a:pt x="16" y="70"/>
                  </a:cubicBezTo>
                  <a:cubicBezTo>
                    <a:pt x="16" y="71"/>
                    <a:pt x="15" y="72"/>
                    <a:pt x="14" y="72"/>
                  </a:cubicBezTo>
                  <a:close/>
                  <a:moveTo>
                    <a:pt x="20" y="66"/>
                  </a:moveTo>
                  <a:cubicBezTo>
                    <a:pt x="19" y="66"/>
                    <a:pt x="18" y="65"/>
                    <a:pt x="18" y="64"/>
                  </a:cubicBezTo>
                  <a:cubicBezTo>
                    <a:pt x="18" y="63"/>
                    <a:pt x="19" y="62"/>
                    <a:pt x="20" y="62"/>
                  </a:cubicBezTo>
                  <a:cubicBezTo>
                    <a:pt x="21" y="62"/>
                    <a:pt x="22" y="63"/>
                    <a:pt x="22" y="64"/>
                  </a:cubicBezTo>
                  <a:cubicBezTo>
                    <a:pt x="22" y="65"/>
                    <a:pt x="21" y="66"/>
                    <a:pt x="20" y="66"/>
                  </a:cubicBezTo>
                  <a:close/>
                  <a:moveTo>
                    <a:pt x="46" y="64"/>
                  </a:moveTo>
                  <a:cubicBezTo>
                    <a:pt x="32" y="64"/>
                    <a:pt x="20" y="52"/>
                    <a:pt x="20" y="38"/>
                  </a:cubicBezTo>
                  <a:cubicBezTo>
                    <a:pt x="20" y="24"/>
                    <a:pt x="32" y="12"/>
                    <a:pt x="46" y="12"/>
                  </a:cubicBezTo>
                  <a:cubicBezTo>
                    <a:pt x="60" y="12"/>
                    <a:pt x="72" y="24"/>
                    <a:pt x="72" y="38"/>
                  </a:cubicBezTo>
                  <a:cubicBezTo>
                    <a:pt x="72" y="52"/>
                    <a:pt x="60" y="64"/>
                    <a:pt x="46" y="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/>
            </a:p>
          </p:txBody>
        </p:sp>
        <p:sp>
          <p:nvSpPr>
            <p:cNvPr id="139" name="Oval 135"/>
            <p:cNvSpPr/>
            <p:nvPr/>
          </p:nvSpPr>
          <p:spPr>
            <a:xfrm>
              <a:off x="142844" y="1071546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Oval 135"/>
            <p:cNvSpPr/>
            <p:nvPr/>
          </p:nvSpPr>
          <p:spPr>
            <a:xfrm>
              <a:off x="142844" y="4521352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TextBox 90"/>
            <p:cNvSpPr txBox="1"/>
            <p:nvPr/>
          </p:nvSpPr>
          <p:spPr>
            <a:xfrm>
              <a:off x="285720" y="5286388"/>
              <a:ext cx="200026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Construcción Instituto Tecnológico Amatitlán, Guatemala</a:t>
              </a:r>
            </a:p>
          </p:txBody>
        </p:sp>
        <p:sp>
          <p:nvSpPr>
            <p:cNvPr id="182" name="Freeform: Shape 44">
              <a:extLst>
                <a:ext uri="{FF2B5EF4-FFF2-40B4-BE49-F238E27FC236}">
                  <a16:creationId xmlns:a16="http://schemas.microsoft.com/office/drawing/2014/main" id="{B445C58A-7039-4579-852F-42244BE24AB8}"/>
                </a:ext>
              </a:extLst>
            </p:cNvPr>
            <p:cNvSpPr/>
            <p:nvPr/>
          </p:nvSpPr>
          <p:spPr>
            <a:xfrm>
              <a:off x="214282" y="4786322"/>
              <a:ext cx="2057078" cy="452831"/>
            </a:xfrm>
            <a:custGeom>
              <a:avLst/>
              <a:gdLst>
                <a:gd name="connsiteX0" fmla="*/ 0 w 2980403"/>
                <a:gd name="connsiteY0" fmla="*/ 207160 h 567531"/>
                <a:gd name="connsiteX1" fmla="*/ 0 w 2980403"/>
                <a:gd name="connsiteY1" fmla="*/ 207161 h 567531"/>
                <a:gd name="connsiteX2" fmla="*/ 0 w 2980403"/>
                <a:gd name="connsiteY2" fmla="*/ 207161 h 567531"/>
                <a:gd name="connsiteX3" fmla="*/ 207161 w 2980403"/>
                <a:gd name="connsiteY3" fmla="*/ 0 h 567531"/>
                <a:gd name="connsiteX4" fmla="*/ 2773242 w 2980403"/>
                <a:gd name="connsiteY4" fmla="*/ 0 h 567531"/>
                <a:gd name="connsiteX5" fmla="*/ 2980403 w 2980403"/>
                <a:gd name="connsiteY5" fmla="*/ 207161 h 567531"/>
                <a:gd name="connsiteX6" fmla="*/ 2980402 w 2980403"/>
                <a:gd name="connsiteY6" fmla="*/ 207161 h 567531"/>
                <a:gd name="connsiteX7" fmla="*/ 2773241 w 2980403"/>
                <a:gd name="connsiteY7" fmla="*/ 414322 h 567531"/>
                <a:gd name="connsiteX8" fmla="*/ 1673312 w 2980403"/>
                <a:gd name="connsiteY8" fmla="*/ 414322 h 567531"/>
                <a:gd name="connsiteX9" fmla="*/ 1490202 w 2980403"/>
                <a:gd name="connsiteY9" fmla="*/ 567531 h 567531"/>
                <a:gd name="connsiteX10" fmla="*/ 1307091 w 2980403"/>
                <a:gd name="connsiteY10" fmla="*/ 414322 h 567531"/>
                <a:gd name="connsiteX11" fmla="*/ 207161 w 2980403"/>
                <a:gd name="connsiteY11" fmla="*/ 414321 h 567531"/>
                <a:gd name="connsiteX12" fmla="*/ 16280 w 2980403"/>
                <a:gd name="connsiteY12" fmla="*/ 287797 h 567531"/>
                <a:gd name="connsiteX13" fmla="*/ 0 w 2980403"/>
                <a:gd name="connsiteY13" fmla="*/ 207161 h 567531"/>
                <a:gd name="connsiteX14" fmla="*/ 16280 w 2980403"/>
                <a:gd name="connsiteY14" fmla="*/ 126525 h 567531"/>
                <a:gd name="connsiteX15" fmla="*/ 207161 w 2980403"/>
                <a:gd name="connsiteY15" fmla="*/ 0 h 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0403" h="567531">
                  <a:moveTo>
                    <a:pt x="0" y="207160"/>
                  </a:moveTo>
                  <a:lnTo>
                    <a:pt x="0" y="207161"/>
                  </a:lnTo>
                  <a:lnTo>
                    <a:pt x="0" y="207161"/>
                  </a:lnTo>
                  <a:close/>
                  <a:moveTo>
                    <a:pt x="207161" y="0"/>
                  </a:moveTo>
                  <a:lnTo>
                    <a:pt x="2773242" y="0"/>
                  </a:lnTo>
                  <a:cubicBezTo>
                    <a:pt x="2887654" y="0"/>
                    <a:pt x="2980403" y="92749"/>
                    <a:pt x="2980403" y="207161"/>
                  </a:cubicBezTo>
                  <a:lnTo>
                    <a:pt x="2980402" y="207161"/>
                  </a:lnTo>
                  <a:cubicBezTo>
                    <a:pt x="2980402" y="321573"/>
                    <a:pt x="2887653" y="414322"/>
                    <a:pt x="2773241" y="414322"/>
                  </a:cubicBezTo>
                  <a:lnTo>
                    <a:pt x="1673312" y="414322"/>
                  </a:lnTo>
                  <a:lnTo>
                    <a:pt x="1490202" y="567531"/>
                  </a:lnTo>
                  <a:lnTo>
                    <a:pt x="1307091" y="414322"/>
                  </a:lnTo>
                  <a:lnTo>
                    <a:pt x="207161" y="414321"/>
                  </a:lnTo>
                  <a:cubicBezTo>
                    <a:pt x="121352" y="414321"/>
                    <a:pt x="47728" y="362150"/>
                    <a:pt x="16280" y="287797"/>
                  </a:cubicBezTo>
                  <a:lnTo>
                    <a:pt x="0" y="207161"/>
                  </a:lnTo>
                  <a:lnTo>
                    <a:pt x="16280" y="126525"/>
                  </a:lnTo>
                  <a:cubicBezTo>
                    <a:pt x="47728" y="52171"/>
                    <a:pt x="121352" y="0"/>
                    <a:pt x="20716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252000" tIns="45720" rIns="91440" bIns="180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Producto/subproducto</a:t>
              </a:r>
            </a:p>
          </p:txBody>
        </p:sp>
        <p:sp>
          <p:nvSpPr>
            <p:cNvPr id="183" name="Oval 135"/>
            <p:cNvSpPr/>
            <p:nvPr/>
          </p:nvSpPr>
          <p:spPr>
            <a:xfrm>
              <a:off x="122062" y="5337044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136 Grupo"/>
          <p:cNvGrpSpPr/>
          <p:nvPr/>
        </p:nvGrpSpPr>
        <p:grpSpPr>
          <a:xfrm>
            <a:off x="7429520" y="2977143"/>
            <a:ext cx="1714511" cy="1166237"/>
            <a:chOff x="10108758" y="5135372"/>
            <a:chExt cx="2244543" cy="1166237"/>
          </a:xfrm>
        </p:grpSpPr>
        <p:grpSp>
          <p:nvGrpSpPr>
            <p:cNvPr id="15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0108758" y="5179440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88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89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0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1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</p:grpSp>
        <p:sp>
          <p:nvSpPr>
            <p:cNvPr id="184" name="TextBox 211">
              <a:extLst>
                <a:ext uri="{FF2B5EF4-FFF2-40B4-BE49-F238E27FC236}">
                  <a16:creationId xmlns:a16="http://schemas.microsoft.com/office/drawing/2014/main" id="{F9C7077D-CE0A-4833-9371-B1389B3D18B7}"/>
                </a:ext>
              </a:extLst>
            </p:cNvPr>
            <p:cNvSpPr txBox="1"/>
            <p:nvPr/>
          </p:nvSpPr>
          <p:spPr>
            <a:xfrm>
              <a:off x="10576790" y="5993832"/>
              <a:ext cx="177651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2000" dirty="0">
                  <a:solidFill>
                    <a:schemeClr val="accent3"/>
                  </a:solidFill>
                </a:rPr>
                <a:t>Inversión</a:t>
              </a:r>
            </a:p>
          </p:txBody>
        </p: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10555512" y="5135372"/>
              <a:ext cx="156484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CLASIFICACIÓN POR TIPO DE  GASTO</a:t>
              </a:r>
              <a:endPara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7358082" y="2885957"/>
            <a:ext cx="398901" cy="400167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grpSp>
          <p:nvGrpSpPr>
            <p:cNvPr id="17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6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7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98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</p:grpSp>
      </p:grpSp>
      <p:grpSp>
        <p:nvGrpSpPr>
          <p:cNvPr id="18" name="85 Grupo"/>
          <p:cNvGrpSpPr/>
          <p:nvPr/>
        </p:nvGrpSpPr>
        <p:grpSpPr>
          <a:xfrm>
            <a:off x="7359745" y="4714884"/>
            <a:ext cx="1784286" cy="1285884"/>
            <a:chOff x="7194255" y="4912942"/>
            <a:chExt cx="1575904" cy="1285884"/>
          </a:xfrm>
        </p:grpSpPr>
        <p:grpSp>
          <p:nvGrpSpPr>
            <p:cNvPr id="19" name="Group 298">
              <a:extLst>
                <a:ext uri="{FF2B5EF4-FFF2-40B4-BE49-F238E27FC236}">
                  <a16:creationId xmlns:a16="http://schemas.microsoft.com/office/drawing/2014/main" id="{A5C91CD4-542D-49E6-A605-64D1D2B33A42}"/>
                </a:ext>
              </a:extLst>
            </p:cNvPr>
            <p:cNvGrpSpPr/>
            <p:nvPr/>
          </p:nvGrpSpPr>
          <p:grpSpPr>
            <a:xfrm>
              <a:off x="7194255" y="4912942"/>
              <a:ext cx="1449711" cy="544796"/>
              <a:chOff x="9062519" y="1142200"/>
              <a:chExt cx="1932445" cy="544794"/>
            </a:xfrm>
          </p:grpSpPr>
          <p:grpSp>
            <p:nvGrpSpPr>
              <p:cNvPr id="20" name="Group 283">
                <a:extLst>
                  <a:ext uri="{FF2B5EF4-FFF2-40B4-BE49-F238E27FC236}">
                    <a16:creationId xmlns:a16="http://schemas.microsoft.com/office/drawing/2014/main" id="{79D5D393-9AEC-467A-8182-6C37FFD147E4}"/>
                  </a:ext>
                </a:extLst>
              </p:cNvPr>
              <p:cNvGrpSpPr/>
              <p:nvPr/>
            </p:nvGrpSpPr>
            <p:grpSpPr>
              <a:xfrm>
                <a:off x="9062519" y="1142200"/>
                <a:ext cx="266339" cy="320154"/>
                <a:chOff x="3024188" y="2184403"/>
                <a:chExt cx="4329112" cy="5203820"/>
              </a:xfrm>
              <a:solidFill>
                <a:schemeClr val="accent2"/>
              </a:solidFill>
            </p:grpSpPr>
            <p:sp>
              <p:nvSpPr>
                <p:cNvPr id="209" name="Freeform 55">
                  <a:extLst>
                    <a:ext uri="{FF2B5EF4-FFF2-40B4-BE49-F238E27FC236}">
                      <a16:creationId xmlns:a16="http://schemas.microsoft.com/office/drawing/2014/main" id="{21C121FE-7A5B-4EA1-AF77-585C83B1B6D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24188" y="2184403"/>
                  <a:ext cx="4329112" cy="5203820"/>
                </a:xfrm>
                <a:custGeom>
                  <a:avLst/>
                  <a:gdLst>
                    <a:gd name="T0" fmla="*/ 439 w 5454"/>
                    <a:gd name="T1" fmla="*/ 1146 h 6556"/>
                    <a:gd name="T2" fmla="*/ 393 w 5454"/>
                    <a:gd name="T3" fmla="*/ 1178 h 6556"/>
                    <a:gd name="T4" fmla="*/ 375 w 5454"/>
                    <a:gd name="T5" fmla="*/ 1234 h 6556"/>
                    <a:gd name="T6" fmla="*/ 379 w 5454"/>
                    <a:gd name="T7" fmla="*/ 6118 h 6556"/>
                    <a:gd name="T8" fmla="*/ 413 w 5454"/>
                    <a:gd name="T9" fmla="*/ 6163 h 6556"/>
                    <a:gd name="T10" fmla="*/ 469 w 5454"/>
                    <a:gd name="T11" fmla="*/ 6181 h 6556"/>
                    <a:gd name="T12" fmla="*/ 4121 w 5454"/>
                    <a:gd name="T13" fmla="*/ 6177 h 6556"/>
                    <a:gd name="T14" fmla="*/ 4167 w 5454"/>
                    <a:gd name="T15" fmla="*/ 6143 h 6556"/>
                    <a:gd name="T16" fmla="*/ 4185 w 5454"/>
                    <a:gd name="T17" fmla="*/ 6088 h 6556"/>
                    <a:gd name="T18" fmla="*/ 1363 w 5454"/>
                    <a:gd name="T19" fmla="*/ 5791 h 6556"/>
                    <a:gd name="T20" fmla="*/ 1215 w 5454"/>
                    <a:gd name="T21" fmla="*/ 5767 h 6556"/>
                    <a:gd name="T22" fmla="*/ 1085 w 5454"/>
                    <a:gd name="T23" fmla="*/ 5699 h 6556"/>
                    <a:gd name="T24" fmla="*/ 983 w 5454"/>
                    <a:gd name="T25" fmla="*/ 5597 h 6556"/>
                    <a:gd name="T26" fmla="*/ 918 w 5454"/>
                    <a:gd name="T27" fmla="*/ 5470 h 6556"/>
                    <a:gd name="T28" fmla="*/ 894 w 5454"/>
                    <a:gd name="T29" fmla="*/ 5322 h 6556"/>
                    <a:gd name="T30" fmla="*/ 469 w 5454"/>
                    <a:gd name="T31" fmla="*/ 1140 h 6556"/>
                    <a:gd name="T32" fmla="*/ 1333 w 5454"/>
                    <a:gd name="T33" fmla="*/ 379 h 6556"/>
                    <a:gd name="T34" fmla="*/ 1287 w 5454"/>
                    <a:gd name="T35" fmla="*/ 413 h 6556"/>
                    <a:gd name="T36" fmla="*/ 1269 w 5454"/>
                    <a:gd name="T37" fmla="*/ 468 h 6556"/>
                    <a:gd name="T38" fmla="*/ 1273 w 5454"/>
                    <a:gd name="T39" fmla="*/ 5352 h 6556"/>
                    <a:gd name="T40" fmla="*/ 1307 w 5454"/>
                    <a:gd name="T41" fmla="*/ 5398 h 6556"/>
                    <a:gd name="T42" fmla="*/ 1363 w 5454"/>
                    <a:gd name="T43" fmla="*/ 5416 h 6556"/>
                    <a:gd name="T44" fmla="*/ 5015 w 5454"/>
                    <a:gd name="T45" fmla="*/ 5412 h 6556"/>
                    <a:gd name="T46" fmla="*/ 5061 w 5454"/>
                    <a:gd name="T47" fmla="*/ 5378 h 6556"/>
                    <a:gd name="T48" fmla="*/ 5079 w 5454"/>
                    <a:gd name="T49" fmla="*/ 5322 h 6556"/>
                    <a:gd name="T50" fmla="*/ 5075 w 5454"/>
                    <a:gd name="T51" fmla="*/ 439 h 6556"/>
                    <a:gd name="T52" fmla="*/ 5041 w 5454"/>
                    <a:gd name="T53" fmla="*/ 393 h 6556"/>
                    <a:gd name="T54" fmla="*/ 4985 w 5454"/>
                    <a:gd name="T55" fmla="*/ 375 h 6556"/>
                    <a:gd name="T56" fmla="*/ 1363 w 5454"/>
                    <a:gd name="T57" fmla="*/ 0 h 6556"/>
                    <a:gd name="T58" fmla="*/ 5061 w 5454"/>
                    <a:gd name="T59" fmla="*/ 6 h 6556"/>
                    <a:gd name="T60" fmla="*/ 5201 w 5454"/>
                    <a:gd name="T61" fmla="*/ 52 h 6556"/>
                    <a:gd name="T62" fmla="*/ 5316 w 5454"/>
                    <a:gd name="T63" fmla="*/ 138 h 6556"/>
                    <a:gd name="T64" fmla="*/ 5402 w 5454"/>
                    <a:gd name="T65" fmla="*/ 253 h 6556"/>
                    <a:gd name="T66" fmla="*/ 5448 w 5454"/>
                    <a:gd name="T67" fmla="*/ 393 h 6556"/>
                    <a:gd name="T68" fmla="*/ 5454 w 5454"/>
                    <a:gd name="T69" fmla="*/ 5322 h 6556"/>
                    <a:gd name="T70" fmla="*/ 5430 w 5454"/>
                    <a:gd name="T71" fmla="*/ 5470 h 6556"/>
                    <a:gd name="T72" fmla="*/ 5362 w 5454"/>
                    <a:gd name="T73" fmla="*/ 5597 h 6556"/>
                    <a:gd name="T74" fmla="*/ 5263 w 5454"/>
                    <a:gd name="T75" fmla="*/ 5699 h 6556"/>
                    <a:gd name="T76" fmla="*/ 5133 w 5454"/>
                    <a:gd name="T77" fmla="*/ 5767 h 6556"/>
                    <a:gd name="T78" fmla="*/ 4985 w 5454"/>
                    <a:gd name="T79" fmla="*/ 5791 h 6556"/>
                    <a:gd name="T80" fmla="*/ 4560 w 5454"/>
                    <a:gd name="T81" fmla="*/ 6088 h 6556"/>
                    <a:gd name="T82" fmla="*/ 4536 w 5454"/>
                    <a:gd name="T83" fmla="*/ 6235 h 6556"/>
                    <a:gd name="T84" fmla="*/ 4469 w 5454"/>
                    <a:gd name="T85" fmla="*/ 6365 h 6556"/>
                    <a:gd name="T86" fmla="*/ 4369 w 5454"/>
                    <a:gd name="T87" fmla="*/ 6466 h 6556"/>
                    <a:gd name="T88" fmla="*/ 4239 w 5454"/>
                    <a:gd name="T89" fmla="*/ 6532 h 6556"/>
                    <a:gd name="T90" fmla="*/ 4092 w 5454"/>
                    <a:gd name="T91" fmla="*/ 6556 h 6556"/>
                    <a:gd name="T92" fmla="*/ 393 w 5454"/>
                    <a:gd name="T93" fmla="*/ 6550 h 6556"/>
                    <a:gd name="T94" fmla="*/ 253 w 5454"/>
                    <a:gd name="T95" fmla="*/ 6504 h 6556"/>
                    <a:gd name="T96" fmla="*/ 138 w 5454"/>
                    <a:gd name="T97" fmla="*/ 6419 h 6556"/>
                    <a:gd name="T98" fmla="*/ 52 w 5454"/>
                    <a:gd name="T99" fmla="*/ 6303 h 6556"/>
                    <a:gd name="T100" fmla="*/ 6 w 5454"/>
                    <a:gd name="T101" fmla="*/ 6163 h 6556"/>
                    <a:gd name="T102" fmla="*/ 0 w 5454"/>
                    <a:gd name="T103" fmla="*/ 1234 h 6556"/>
                    <a:gd name="T104" fmla="*/ 24 w 5454"/>
                    <a:gd name="T105" fmla="*/ 1086 h 6556"/>
                    <a:gd name="T106" fmla="*/ 90 w 5454"/>
                    <a:gd name="T107" fmla="*/ 959 h 6556"/>
                    <a:gd name="T108" fmla="*/ 192 w 5454"/>
                    <a:gd name="T109" fmla="*/ 857 h 6556"/>
                    <a:gd name="T110" fmla="*/ 321 w 5454"/>
                    <a:gd name="T111" fmla="*/ 791 h 6556"/>
                    <a:gd name="T112" fmla="*/ 469 w 5454"/>
                    <a:gd name="T113" fmla="*/ 767 h 6556"/>
                    <a:gd name="T114" fmla="*/ 894 w 5454"/>
                    <a:gd name="T115" fmla="*/ 468 h 6556"/>
                    <a:gd name="T116" fmla="*/ 918 w 5454"/>
                    <a:gd name="T117" fmla="*/ 321 h 6556"/>
                    <a:gd name="T118" fmla="*/ 983 w 5454"/>
                    <a:gd name="T119" fmla="*/ 191 h 6556"/>
                    <a:gd name="T120" fmla="*/ 1085 w 5454"/>
                    <a:gd name="T121" fmla="*/ 92 h 6556"/>
                    <a:gd name="T122" fmla="*/ 1215 w 5454"/>
                    <a:gd name="T123" fmla="*/ 24 h 6556"/>
                    <a:gd name="T124" fmla="*/ 1363 w 5454"/>
                    <a:gd name="T125" fmla="*/ 0 h 6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5454" h="6556">
                      <a:moveTo>
                        <a:pt x="469" y="1140"/>
                      </a:moveTo>
                      <a:lnTo>
                        <a:pt x="439" y="1146"/>
                      </a:lnTo>
                      <a:lnTo>
                        <a:pt x="413" y="1158"/>
                      </a:lnTo>
                      <a:lnTo>
                        <a:pt x="393" y="1178"/>
                      </a:lnTo>
                      <a:lnTo>
                        <a:pt x="379" y="1204"/>
                      </a:lnTo>
                      <a:lnTo>
                        <a:pt x="375" y="1234"/>
                      </a:lnTo>
                      <a:lnTo>
                        <a:pt x="375" y="6088"/>
                      </a:lnTo>
                      <a:lnTo>
                        <a:pt x="379" y="6118"/>
                      </a:lnTo>
                      <a:lnTo>
                        <a:pt x="393" y="6143"/>
                      </a:lnTo>
                      <a:lnTo>
                        <a:pt x="413" y="6163"/>
                      </a:lnTo>
                      <a:lnTo>
                        <a:pt x="439" y="6177"/>
                      </a:lnTo>
                      <a:lnTo>
                        <a:pt x="469" y="6181"/>
                      </a:lnTo>
                      <a:lnTo>
                        <a:pt x="4092" y="6181"/>
                      </a:lnTo>
                      <a:lnTo>
                        <a:pt x="4121" y="6177"/>
                      </a:lnTo>
                      <a:lnTo>
                        <a:pt x="4147" y="6163"/>
                      </a:lnTo>
                      <a:lnTo>
                        <a:pt x="4167" y="6143"/>
                      </a:lnTo>
                      <a:lnTo>
                        <a:pt x="4181" y="6118"/>
                      </a:lnTo>
                      <a:lnTo>
                        <a:pt x="4185" y="6088"/>
                      </a:lnTo>
                      <a:lnTo>
                        <a:pt x="4185" y="5791"/>
                      </a:lnTo>
                      <a:lnTo>
                        <a:pt x="1363" y="5791"/>
                      </a:lnTo>
                      <a:lnTo>
                        <a:pt x="1287" y="5785"/>
                      </a:lnTo>
                      <a:lnTo>
                        <a:pt x="1215" y="5767"/>
                      </a:lnTo>
                      <a:lnTo>
                        <a:pt x="1147" y="5737"/>
                      </a:lnTo>
                      <a:lnTo>
                        <a:pt x="1085" y="5699"/>
                      </a:lnTo>
                      <a:lnTo>
                        <a:pt x="1031" y="5653"/>
                      </a:lnTo>
                      <a:lnTo>
                        <a:pt x="983" y="5597"/>
                      </a:lnTo>
                      <a:lnTo>
                        <a:pt x="946" y="5537"/>
                      </a:lnTo>
                      <a:lnTo>
                        <a:pt x="918" y="5470"/>
                      </a:lnTo>
                      <a:lnTo>
                        <a:pt x="900" y="5398"/>
                      </a:lnTo>
                      <a:lnTo>
                        <a:pt x="894" y="5322"/>
                      </a:lnTo>
                      <a:lnTo>
                        <a:pt x="894" y="1140"/>
                      </a:lnTo>
                      <a:lnTo>
                        <a:pt x="469" y="1140"/>
                      </a:lnTo>
                      <a:close/>
                      <a:moveTo>
                        <a:pt x="1363" y="375"/>
                      </a:moveTo>
                      <a:lnTo>
                        <a:pt x="1333" y="379"/>
                      </a:lnTo>
                      <a:lnTo>
                        <a:pt x="1307" y="393"/>
                      </a:lnTo>
                      <a:lnTo>
                        <a:pt x="1287" y="413"/>
                      </a:lnTo>
                      <a:lnTo>
                        <a:pt x="1273" y="439"/>
                      </a:lnTo>
                      <a:lnTo>
                        <a:pt x="1269" y="468"/>
                      </a:lnTo>
                      <a:lnTo>
                        <a:pt x="1269" y="5322"/>
                      </a:lnTo>
                      <a:lnTo>
                        <a:pt x="1273" y="5352"/>
                      </a:lnTo>
                      <a:lnTo>
                        <a:pt x="1287" y="5378"/>
                      </a:lnTo>
                      <a:lnTo>
                        <a:pt x="1307" y="5398"/>
                      </a:lnTo>
                      <a:lnTo>
                        <a:pt x="1333" y="5412"/>
                      </a:lnTo>
                      <a:lnTo>
                        <a:pt x="1363" y="5416"/>
                      </a:lnTo>
                      <a:lnTo>
                        <a:pt x="4985" y="5416"/>
                      </a:lnTo>
                      <a:lnTo>
                        <a:pt x="5015" y="5412"/>
                      </a:lnTo>
                      <a:lnTo>
                        <a:pt x="5041" y="5398"/>
                      </a:lnTo>
                      <a:lnTo>
                        <a:pt x="5061" y="5378"/>
                      </a:lnTo>
                      <a:lnTo>
                        <a:pt x="5075" y="5352"/>
                      </a:lnTo>
                      <a:lnTo>
                        <a:pt x="5079" y="5322"/>
                      </a:lnTo>
                      <a:lnTo>
                        <a:pt x="5079" y="468"/>
                      </a:lnTo>
                      <a:lnTo>
                        <a:pt x="5075" y="439"/>
                      </a:lnTo>
                      <a:lnTo>
                        <a:pt x="5061" y="413"/>
                      </a:lnTo>
                      <a:lnTo>
                        <a:pt x="5041" y="393"/>
                      </a:lnTo>
                      <a:lnTo>
                        <a:pt x="5015" y="379"/>
                      </a:lnTo>
                      <a:lnTo>
                        <a:pt x="4985" y="375"/>
                      </a:lnTo>
                      <a:lnTo>
                        <a:pt x="1363" y="375"/>
                      </a:lnTo>
                      <a:close/>
                      <a:moveTo>
                        <a:pt x="1363" y="0"/>
                      </a:moveTo>
                      <a:lnTo>
                        <a:pt x="4985" y="0"/>
                      </a:lnTo>
                      <a:lnTo>
                        <a:pt x="5061" y="6"/>
                      </a:lnTo>
                      <a:lnTo>
                        <a:pt x="5133" y="24"/>
                      </a:lnTo>
                      <a:lnTo>
                        <a:pt x="5201" y="52"/>
                      </a:lnTo>
                      <a:lnTo>
                        <a:pt x="5263" y="92"/>
                      </a:lnTo>
                      <a:lnTo>
                        <a:pt x="5316" y="138"/>
                      </a:lnTo>
                      <a:lnTo>
                        <a:pt x="5362" y="191"/>
                      </a:lnTo>
                      <a:lnTo>
                        <a:pt x="5402" y="253"/>
                      </a:lnTo>
                      <a:lnTo>
                        <a:pt x="5430" y="321"/>
                      </a:lnTo>
                      <a:lnTo>
                        <a:pt x="5448" y="393"/>
                      </a:lnTo>
                      <a:lnTo>
                        <a:pt x="5454" y="468"/>
                      </a:lnTo>
                      <a:lnTo>
                        <a:pt x="5454" y="5322"/>
                      </a:lnTo>
                      <a:lnTo>
                        <a:pt x="5448" y="5398"/>
                      </a:lnTo>
                      <a:lnTo>
                        <a:pt x="5430" y="5470"/>
                      </a:lnTo>
                      <a:lnTo>
                        <a:pt x="5402" y="5537"/>
                      </a:lnTo>
                      <a:lnTo>
                        <a:pt x="5362" y="5597"/>
                      </a:lnTo>
                      <a:lnTo>
                        <a:pt x="5316" y="5653"/>
                      </a:lnTo>
                      <a:lnTo>
                        <a:pt x="5263" y="5699"/>
                      </a:lnTo>
                      <a:lnTo>
                        <a:pt x="5201" y="5737"/>
                      </a:lnTo>
                      <a:lnTo>
                        <a:pt x="5133" y="5767"/>
                      </a:lnTo>
                      <a:lnTo>
                        <a:pt x="5061" y="5785"/>
                      </a:lnTo>
                      <a:lnTo>
                        <a:pt x="4985" y="5791"/>
                      </a:lnTo>
                      <a:lnTo>
                        <a:pt x="4560" y="5791"/>
                      </a:lnTo>
                      <a:lnTo>
                        <a:pt x="4560" y="6088"/>
                      </a:lnTo>
                      <a:lnTo>
                        <a:pt x="4554" y="6163"/>
                      </a:lnTo>
                      <a:lnTo>
                        <a:pt x="4536" y="6235"/>
                      </a:lnTo>
                      <a:lnTo>
                        <a:pt x="4508" y="6303"/>
                      </a:lnTo>
                      <a:lnTo>
                        <a:pt x="4469" y="6365"/>
                      </a:lnTo>
                      <a:lnTo>
                        <a:pt x="4423" y="6419"/>
                      </a:lnTo>
                      <a:lnTo>
                        <a:pt x="4369" y="6466"/>
                      </a:lnTo>
                      <a:lnTo>
                        <a:pt x="4307" y="6504"/>
                      </a:lnTo>
                      <a:lnTo>
                        <a:pt x="4239" y="6532"/>
                      </a:lnTo>
                      <a:lnTo>
                        <a:pt x="4167" y="6550"/>
                      </a:lnTo>
                      <a:lnTo>
                        <a:pt x="4092" y="6556"/>
                      </a:lnTo>
                      <a:lnTo>
                        <a:pt x="469" y="6556"/>
                      </a:lnTo>
                      <a:lnTo>
                        <a:pt x="393" y="6550"/>
                      </a:lnTo>
                      <a:lnTo>
                        <a:pt x="321" y="6532"/>
                      </a:lnTo>
                      <a:lnTo>
                        <a:pt x="253" y="6504"/>
                      </a:lnTo>
                      <a:lnTo>
                        <a:pt x="192" y="6466"/>
                      </a:lnTo>
                      <a:lnTo>
                        <a:pt x="138" y="6419"/>
                      </a:lnTo>
                      <a:lnTo>
                        <a:pt x="90" y="6365"/>
                      </a:lnTo>
                      <a:lnTo>
                        <a:pt x="52" y="6303"/>
                      </a:lnTo>
                      <a:lnTo>
                        <a:pt x="24" y="6235"/>
                      </a:lnTo>
                      <a:lnTo>
                        <a:pt x="6" y="6163"/>
                      </a:lnTo>
                      <a:lnTo>
                        <a:pt x="0" y="6088"/>
                      </a:lnTo>
                      <a:lnTo>
                        <a:pt x="0" y="1234"/>
                      </a:lnTo>
                      <a:lnTo>
                        <a:pt x="6" y="1158"/>
                      </a:lnTo>
                      <a:lnTo>
                        <a:pt x="24" y="1086"/>
                      </a:lnTo>
                      <a:lnTo>
                        <a:pt x="52" y="1019"/>
                      </a:lnTo>
                      <a:lnTo>
                        <a:pt x="90" y="959"/>
                      </a:lnTo>
                      <a:lnTo>
                        <a:pt x="138" y="903"/>
                      </a:lnTo>
                      <a:lnTo>
                        <a:pt x="192" y="857"/>
                      </a:lnTo>
                      <a:lnTo>
                        <a:pt x="253" y="819"/>
                      </a:lnTo>
                      <a:lnTo>
                        <a:pt x="321" y="791"/>
                      </a:lnTo>
                      <a:lnTo>
                        <a:pt x="393" y="773"/>
                      </a:lnTo>
                      <a:lnTo>
                        <a:pt x="469" y="767"/>
                      </a:lnTo>
                      <a:lnTo>
                        <a:pt x="894" y="767"/>
                      </a:lnTo>
                      <a:lnTo>
                        <a:pt x="894" y="468"/>
                      </a:lnTo>
                      <a:lnTo>
                        <a:pt x="900" y="393"/>
                      </a:lnTo>
                      <a:lnTo>
                        <a:pt x="918" y="321"/>
                      </a:lnTo>
                      <a:lnTo>
                        <a:pt x="946" y="253"/>
                      </a:lnTo>
                      <a:lnTo>
                        <a:pt x="983" y="191"/>
                      </a:lnTo>
                      <a:lnTo>
                        <a:pt x="1031" y="138"/>
                      </a:lnTo>
                      <a:lnTo>
                        <a:pt x="1085" y="92"/>
                      </a:lnTo>
                      <a:lnTo>
                        <a:pt x="1147" y="52"/>
                      </a:lnTo>
                      <a:lnTo>
                        <a:pt x="1215" y="24"/>
                      </a:lnTo>
                      <a:lnTo>
                        <a:pt x="1287" y="6"/>
                      </a:lnTo>
                      <a:lnTo>
                        <a:pt x="1363" y="0"/>
                      </a:lnTo>
                      <a:close/>
                    </a:path>
                  </a:pathLst>
                </a:custGeom>
                <a:grpFill/>
                <a:ln w="3175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  <p:sp>
              <p:nvSpPr>
                <p:cNvPr id="210" name="Freeform 56">
                  <a:extLst>
                    <a:ext uri="{FF2B5EF4-FFF2-40B4-BE49-F238E27FC236}">
                      <a16:creationId xmlns:a16="http://schemas.microsoft.com/office/drawing/2014/main" id="{01578422-F87F-406F-B6A9-25C85F90BD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5302" y="3106741"/>
                  <a:ext cx="2476503" cy="296846"/>
                </a:xfrm>
                <a:custGeom>
                  <a:avLst/>
                  <a:gdLst>
                    <a:gd name="T0" fmla="*/ 187 w 3120"/>
                    <a:gd name="T1" fmla="*/ 0 h 375"/>
                    <a:gd name="T2" fmla="*/ 2932 w 3120"/>
                    <a:gd name="T3" fmla="*/ 0 h 375"/>
                    <a:gd name="T4" fmla="*/ 2974 w 3120"/>
                    <a:gd name="T5" fmla="*/ 4 h 375"/>
                    <a:gd name="T6" fmla="*/ 3014 w 3120"/>
                    <a:gd name="T7" fmla="*/ 18 h 375"/>
                    <a:gd name="T8" fmla="*/ 3050 w 3120"/>
                    <a:gd name="T9" fmla="*/ 42 h 375"/>
                    <a:gd name="T10" fmla="*/ 3078 w 3120"/>
                    <a:gd name="T11" fmla="*/ 70 h 375"/>
                    <a:gd name="T12" fmla="*/ 3100 w 3120"/>
                    <a:gd name="T13" fmla="*/ 104 h 375"/>
                    <a:gd name="T14" fmla="*/ 3114 w 3120"/>
                    <a:gd name="T15" fmla="*/ 144 h 375"/>
                    <a:gd name="T16" fmla="*/ 3120 w 3120"/>
                    <a:gd name="T17" fmla="*/ 187 h 375"/>
                    <a:gd name="T18" fmla="*/ 3114 w 3120"/>
                    <a:gd name="T19" fmla="*/ 229 h 375"/>
                    <a:gd name="T20" fmla="*/ 3100 w 3120"/>
                    <a:gd name="T21" fmla="*/ 269 h 375"/>
                    <a:gd name="T22" fmla="*/ 3078 w 3120"/>
                    <a:gd name="T23" fmla="*/ 303 h 375"/>
                    <a:gd name="T24" fmla="*/ 3050 w 3120"/>
                    <a:gd name="T25" fmla="*/ 333 h 375"/>
                    <a:gd name="T26" fmla="*/ 3014 w 3120"/>
                    <a:gd name="T27" fmla="*/ 355 h 375"/>
                    <a:gd name="T28" fmla="*/ 2974 w 3120"/>
                    <a:gd name="T29" fmla="*/ 369 h 375"/>
                    <a:gd name="T30" fmla="*/ 2932 w 3120"/>
                    <a:gd name="T31" fmla="*/ 375 h 375"/>
                    <a:gd name="T32" fmla="*/ 187 w 3120"/>
                    <a:gd name="T33" fmla="*/ 375 h 375"/>
                    <a:gd name="T34" fmla="*/ 143 w 3120"/>
                    <a:gd name="T35" fmla="*/ 369 h 375"/>
                    <a:gd name="T36" fmla="*/ 106 w 3120"/>
                    <a:gd name="T37" fmla="*/ 355 h 375"/>
                    <a:gd name="T38" fmla="*/ 70 w 3120"/>
                    <a:gd name="T39" fmla="*/ 333 h 375"/>
                    <a:gd name="T40" fmla="*/ 42 w 3120"/>
                    <a:gd name="T41" fmla="*/ 303 h 375"/>
                    <a:gd name="T42" fmla="*/ 20 w 3120"/>
                    <a:gd name="T43" fmla="*/ 269 h 375"/>
                    <a:gd name="T44" fmla="*/ 6 w 3120"/>
                    <a:gd name="T45" fmla="*/ 229 h 375"/>
                    <a:gd name="T46" fmla="*/ 0 w 3120"/>
                    <a:gd name="T47" fmla="*/ 187 h 375"/>
                    <a:gd name="T48" fmla="*/ 6 w 3120"/>
                    <a:gd name="T49" fmla="*/ 144 h 375"/>
                    <a:gd name="T50" fmla="*/ 20 w 3120"/>
                    <a:gd name="T51" fmla="*/ 104 h 375"/>
                    <a:gd name="T52" fmla="*/ 42 w 3120"/>
                    <a:gd name="T53" fmla="*/ 70 h 375"/>
                    <a:gd name="T54" fmla="*/ 70 w 3120"/>
                    <a:gd name="T55" fmla="*/ 42 h 375"/>
                    <a:gd name="T56" fmla="*/ 106 w 3120"/>
                    <a:gd name="T57" fmla="*/ 18 h 375"/>
                    <a:gd name="T58" fmla="*/ 143 w 3120"/>
                    <a:gd name="T59" fmla="*/ 4 h 375"/>
                    <a:gd name="T60" fmla="*/ 187 w 3120"/>
                    <a:gd name="T61" fmla="*/ 0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120" h="375">
                      <a:moveTo>
                        <a:pt x="187" y="0"/>
                      </a:moveTo>
                      <a:lnTo>
                        <a:pt x="2932" y="0"/>
                      </a:lnTo>
                      <a:lnTo>
                        <a:pt x="2974" y="4"/>
                      </a:lnTo>
                      <a:lnTo>
                        <a:pt x="3014" y="18"/>
                      </a:lnTo>
                      <a:lnTo>
                        <a:pt x="3050" y="42"/>
                      </a:lnTo>
                      <a:lnTo>
                        <a:pt x="3078" y="70"/>
                      </a:lnTo>
                      <a:lnTo>
                        <a:pt x="3100" y="104"/>
                      </a:lnTo>
                      <a:lnTo>
                        <a:pt x="3114" y="144"/>
                      </a:lnTo>
                      <a:lnTo>
                        <a:pt x="3120" y="187"/>
                      </a:lnTo>
                      <a:lnTo>
                        <a:pt x="3114" y="229"/>
                      </a:lnTo>
                      <a:lnTo>
                        <a:pt x="3100" y="269"/>
                      </a:lnTo>
                      <a:lnTo>
                        <a:pt x="3078" y="303"/>
                      </a:lnTo>
                      <a:lnTo>
                        <a:pt x="3050" y="333"/>
                      </a:lnTo>
                      <a:lnTo>
                        <a:pt x="3014" y="355"/>
                      </a:lnTo>
                      <a:lnTo>
                        <a:pt x="2974" y="369"/>
                      </a:lnTo>
                      <a:lnTo>
                        <a:pt x="2932" y="375"/>
                      </a:lnTo>
                      <a:lnTo>
                        <a:pt x="187" y="375"/>
                      </a:lnTo>
                      <a:lnTo>
                        <a:pt x="143" y="369"/>
                      </a:lnTo>
                      <a:lnTo>
                        <a:pt x="106" y="355"/>
                      </a:lnTo>
                      <a:lnTo>
                        <a:pt x="70" y="333"/>
                      </a:lnTo>
                      <a:lnTo>
                        <a:pt x="42" y="303"/>
                      </a:lnTo>
                      <a:lnTo>
                        <a:pt x="20" y="269"/>
                      </a:lnTo>
                      <a:lnTo>
                        <a:pt x="6" y="229"/>
                      </a:lnTo>
                      <a:lnTo>
                        <a:pt x="0" y="187"/>
                      </a:lnTo>
                      <a:lnTo>
                        <a:pt x="6" y="144"/>
                      </a:lnTo>
                      <a:lnTo>
                        <a:pt x="20" y="104"/>
                      </a:lnTo>
                      <a:lnTo>
                        <a:pt x="42" y="70"/>
                      </a:lnTo>
                      <a:lnTo>
                        <a:pt x="70" y="42"/>
                      </a:lnTo>
                      <a:lnTo>
                        <a:pt x="106" y="18"/>
                      </a:lnTo>
                      <a:lnTo>
                        <a:pt x="143" y="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3175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  <p:sp>
              <p:nvSpPr>
                <p:cNvPr id="211" name="Freeform 57">
                  <a:extLst>
                    <a:ext uri="{FF2B5EF4-FFF2-40B4-BE49-F238E27FC236}">
                      <a16:creationId xmlns:a16="http://schemas.microsoft.com/office/drawing/2014/main" id="{0D2314F3-8016-4B68-BF40-DF10C8C0FC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5302" y="3813172"/>
                  <a:ext cx="2476503" cy="296846"/>
                </a:xfrm>
                <a:custGeom>
                  <a:avLst/>
                  <a:gdLst>
                    <a:gd name="T0" fmla="*/ 187 w 3120"/>
                    <a:gd name="T1" fmla="*/ 0 h 375"/>
                    <a:gd name="T2" fmla="*/ 2932 w 3120"/>
                    <a:gd name="T3" fmla="*/ 0 h 375"/>
                    <a:gd name="T4" fmla="*/ 2974 w 3120"/>
                    <a:gd name="T5" fmla="*/ 6 h 375"/>
                    <a:gd name="T6" fmla="*/ 3014 w 3120"/>
                    <a:gd name="T7" fmla="*/ 20 h 375"/>
                    <a:gd name="T8" fmla="*/ 3050 w 3120"/>
                    <a:gd name="T9" fmla="*/ 42 h 375"/>
                    <a:gd name="T10" fmla="*/ 3078 w 3120"/>
                    <a:gd name="T11" fmla="*/ 72 h 375"/>
                    <a:gd name="T12" fmla="*/ 3100 w 3120"/>
                    <a:gd name="T13" fmla="*/ 106 h 375"/>
                    <a:gd name="T14" fmla="*/ 3114 w 3120"/>
                    <a:gd name="T15" fmla="*/ 146 h 375"/>
                    <a:gd name="T16" fmla="*/ 3120 w 3120"/>
                    <a:gd name="T17" fmla="*/ 187 h 375"/>
                    <a:gd name="T18" fmla="*/ 3114 w 3120"/>
                    <a:gd name="T19" fmla="*/ 231 h 375"/>
                    <a:gd name="T20" fmla="*/ 3100 w 3120"/>
                    <a:gd name="T21" fmla="*/ 271 h 375"/>
                    <a:gd name="T22" fmla="*/ 3078 w 3120"/>
                    <a:gd name="T23" fmla="*/ 305 h 375"/>
                    <a:gd name="T24" fmla="*/ 3050 w 3120"/>
                    <a:gd name="T25" fmla="*/ 333 h 375"/>
                    <a:gd name="T26" fmla="*/ 3014 w 3120"/>
                    <a:gd name="T27" fmla="*/ 357 h 375"/>
                    <a:gd name="T28" fmla="*/ 2974 w 3120"/>
                    <a:gd name="T29" fmla="*/ 371 h 375"/>
                    <a:gd name="T30" fmla="*/ 2932 w 3120"/>
                    <a:gd name="T31" fmla="*/ 375 h 375"/>
                    <a:gd name="T32" fmla="*/ 187 w 3120"/>
                    <a:gd name="T33" fmla="*/ 375 h 375"/>
                    <a:gd name="T34" fmla="*/ 143 w 3120"/>
                    <a:gd name="T35" fmla="*/ 371 h 375"/>
                    <a:gd name="T36" fmla="*/ 106 w 3120"/>
                    <a:gd name="T37" fmla="*/ 357 h 375"/>
                    <a:gd name="T38" fmla="*/ 70 w 3120"/>
                    <a:gd name="T39" fmla="*/ 335 h 375"/>
                    <a:gd name="T40" fmla="*/ 42 w 3120"/>
                    <a:gd name="T41" fmla="*/ 305 h 375"/>
                    <a:gd name="T42" fmla="*/ 20 w 3120"/>
                    <a:gd name="T43" fmla="*/ 271 h 375"/>
                    <a:gd name="T44" fmla="*/ 6 w 3120"/>
                    <a:gd name="T45" fmla="*/ 231 h 375"/>
                    <a:gd name="T46" fmla="*/ 0 w 3120"/>
                    <a:gd name="T47" fmla="*/ 187 h 375"/>
                    <a:gd name="T48" fmla="*/ 6 w 3120"/>
                    <a:gd name="T49" fmla="*/ 146 h 375"/>
                    <a:gd name="T50" fmla="*/ 20 w 3120"/>
                    <a:gd name="T51" fmla="*/ 106 h 375"/>
                    <a:gd name="T52" fmla="*/ 42 w 3120"/>
                    <a:gd name="T53" fmla="*/ 72 h 375"/>
                    <a:gd name="T54" fmla="*/ 70 w 3120"/>
                    <a:gd name="T55" fmla="*/ 42 h 375"/>
                    <a:gd name="T56" fmla="*/ 106 w 3120"/>
                    <a:gd name="T57" fmla="*/ 20 h 375"/>
                    <a:gd name="T58" fmla="*/ 143 w 3120"/>
                    <a:gd name="T59" fmla="*/ 6 h 375"/>
                    <a:gd name="T60" fmla="*/ 187 w 3120"/>
                    <a:gd name="T61" fmla="*/ 0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120" h="375">
                      <a:moveTo>
                        <a:pt x="187" y="0"/>
                      </a:moveTo>
                      <a:lnTo>
                        <a:pt x="2932" y="0"/>
                      </a:lnTo>
                      <a:lnTo>
                        <a:pt x="2974" y="6"/>
                      </a:lnTo>
                      <a:lnTo>
                        <a:pt x="3014" y="20"/>
                      </a:lnTo>
                      <a:lnTo>
                        <a:pt x="3050" y="42"/>
                      </a:lnTo>
                      <a:lnTo>
                        <a:pt x="3078" y="72"/>
                      </a:lnTo>
                      <a:lnTo>
                        <a:pt x="3100" y="106"/>
                      </a:lnTo>
                      <a:lnTo>
                        <a:pt x="3114" y="146"/>
                      </a:lnTo>
                      <a:lnTo>
                        <a:pt x="3120" y="187"/>
                      </a:lnTo>
                      <a:lnTo>
                        <a:pt x="3114" y="231"/>
                      </a:lnTo>
                      <a:lnTo>
                        <a:pt x="3100" y="271"/>
                      </a:lnTo>
                      <a:lnTo>
                        <a:pt x="3078" y="305"/>
                      </a:lnTo>
                      <a:lnTo>
                        <a:pt x="3050" y="333"/>
                      </a:lnTo>
                      <a:lnTo>
                        <a:pt x="3014" y="357"/>
                      </a:lnTo>
                      <a:lnTo>
                        <a:pt x="2974" y="371"/>
                      </a:lnTo>
                      <a:lnTo>
                        <a:pt x="2932" y="375"/>
                      </a:lnTo>
                      <a:lnTo>
                        <a:pt x="187" y="375"/>
                      </a:lnTo>
                      <a:lnTo>
                        <a:pt x="143" y="371"/>
                      </a:lnTo>
                      <a:lnTo>
                        <a:pt x="106" y="357"/>
                      </a:lnTo>
                      <a:lnTo>
                        <a:pt x="70" y="335"/>
                      </a:lnTo>
                      <a:lnTo>
                        <a:pt x="42" y="305"/>
                      </a:lnTo>
                      <a:lnTo>
                        <a:pt x="20" y="271"/>
                      </a:lnTo>
                      <a:lnTo>
                        <a:pt x="6" y="231"/>
                      </a:lnTo>
                      <a:lnTo>
                        <a:pt x="0" y="187"/>
                      </a:lnTo>
                      <a:lnTo>
                        <a:pt x="6" y="146"/>
                      </a:lnTo>
                      <a:lnTo>
                        <a:pt x="20" y="106"/>
                      </a:lnTo>
                      <a:lnTo>
                        <a:pt x="42" y="72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3" y="6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3175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  <p:sp>
              <p:nvSpPr>
                <p:cNvPr id="212" name="Freeform 58">
                  <a:extLst>
                    <a:ext uri="{FF2B5EF4-FFF2-40B4-BE49-F238E27FC236}">
                      <a16:creationId xmlns:a16="http://schemas.microsoft.com/office/drawing/2014/main" id="{AD51CE9C-2A1E-4B54-814C-DC2E9F888C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5302" y="4519603"/>
                  <a:ext cx="2476503" cy="296846"/>
                </a:xfrm>
                <a:custGeom>
                  <a:avLst/>
                  <a:gdLst>
                    <a:gd name="T0" fmla="*/ 187 w 3120"/>
                    <a:gd name="T1" fmla="*/ 0 h 375"/>
                    <a:gd name="T2" fmla="*/ 2932 w 3120"/>
                    <a:gd name="T3" fmla="*/ 0 h 375"/>
                    <a:gd name="T4" fmla="*/ 2974 w 3120"/>
                    <a:gd name="T5" fmla="*/ 4 h 375"/>
                    <a:gd name="T6" fmla="*/ 3014 w 3120"/>
                    <a:gd name="T7" fmla="*/ 20 h 375"/>
                    <a:gd name="T8" fmla="*/ 3050 w 3120"/>
                    <a:gd name="T9" fmla="*/ 42 h 375"/>
                    <a:gd name="T10" fmla="*/ 3078 w 3120"/>
                    <a:gd name="T11" fmla="*/ 70 h 375"/>
                    <a:gd name="T12" fmla="*/ 3100 w 3120"/>
                    <a:gd name="T13" fmla="*/ 106 h 375"/>
                    <a:gd name="T14" fmla="*/ 3114 w 3120"/>
                    <a:gd name="T15" fmla="*/ 144 h 375"/>
                    <a:gd name="T16" fmla="*/ 3120 w 3120"/>
                    <a:gd name="T17" fmla="*/ 188 h 375"/>
                    <a:gd name="T18" fmla="*/ 3114 w 3120"/>
                    <a:gd name="T19" fmla="*/ 229 h 375"/>
                    <a:gd name="T20" fmla="*/ 3100 w 3120"/>
                    <a:gd name="T21" fmla="*/ 269 h 375"/>
                    <a:gd name="T22" fmla="*/ 3078 w 3120"/>
                    <a:gd name="T23" fmla="*/ 305 h 375"/>
                    <a:gd name="T24" fmla="*/ 3050 w 3120"/>
                    <a:gd name="T25" fmla="*/ 333 h 375"/>
                    <a:gd name="T26" fmla="*/ 3014 w 3120"/>
                    <a:gd name="T27" fmla="*/ 355 h 375"/>
                    <a:gd name="T28" fmla="*/ 2974 w 3120"/>
                    <a:gd name="T29" fmla="*/ 369 h 375"/>
                    <a:gd name="T30" fmla="*/ 2932 w 3120"/>
                    <a:gd name="T31" fmla="*/ 375 h 375"/>
                    <a:gd name="T32" fmla="*/ 187 w 3120"/>
                    <a:gd name="T33" fmla="*/ 375 h 375"/>
                    <a:gd name="T34" fmla="*/ 143 w 3120"/>
                    <a:gd name="T35" fmla="*/ 369 h 375"/>
                    <a:gd name="T36" fmla="*/ 106 w 3120"/>
                    <a:gd name="T37" fmla="*/ 355 h 375"/>
                    <a:gd name="T38" fmla="*/ 70 w 3120"/>
                    <a:gd name="T39" fmla="*/ 333 h 375"/>
                    <a:gd name="T40" fmla="*/ 42 w 3120"/>
                    <a:gd name="T41" fmla="*/ 305 h 375"/>
                    <a:gd name="T42" fmla="*/ 20 w 3120"/>
                    <a:gd name="T43" fmla="*/ 269 h 375"/>
                    <a:gd name="T44" fmla="*/ 6 w 3120"/>
                    <a:gd name="T45" fmla="*/ 229 h 375"/>
                    <a:gd name="T46" fmla="*/ 0 w 3120"/>
                    <a:gd name="T47" fmla="*/ 188 h 375"/>
                    <a:gd name="T48" fmla="*/ 6 w 3120"/>
                    <a:gd name="T49" fmla="*/ 144 h 375"/>
                    <a:gd name="T50" fmla="*/ 20 w 3120"/>
                    <a:gd name="T51" fmla="*/ 106 h 375"/>
                    <a:gd name="T52" fmla="*/ 42 w 3120"/>
                    <a:gd name="T53" fmla="*/ 70 h 375"/>
                    <a:gd name="T54" fmla="*/ 70 w 3120"/>
                    <a:gd name="T55" fmla="*/ 42 h 375"/>
                    <a:gd name="T56" fmla="*/ 106 w 3120"/>
                    <a:gd name="T57" fmla="*/ 20 h 375"/>
                    <a:gd name="T58" fmla="*/ 143 w 3120"/>
                    <a:gd name="T59" fmla="*/ 4 h 375"/>
                    <a:gd name="T60" fmla="*/ 187 w 3120"/>
                    <a:gd name="T61" fmla="*/ 0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120" h="375">
                      <a:moveTo>
                        <a:pt x="187" y="0"/>
                      </a:moveTo>
                      <a:lnTo>
                        <a:pt x="2932" y="0"/>
                      </a:lnTo>
                      <a:lnTo>
                        <a:pt x="2974" y="4"/>
                      </a:lnTo>
                      <a:lnTo>
                        <a:pt x="3014" y="20"/>
                      </a:lnTo>
                      <a:lnTo>
                        <a:pt x="3050" y="42"/>
                      </a:lnTo>
                      <a:lnTo>
                        <a:pt x="3078" y="70"/>
                      </a:lnTo>
                      <a:lnTo>
                        <a:pt x="3100" y="106"/>
                      </a:lnTo>
                      <a:lnTo>
                        <a:pt x="3114" y="144"/>
                      </a:lnTo>
                      <a:lnTo>
                        <a:pt x="3120" y="188"/>
                      </a:lnTo>
                      <a:lnTo>
                        <a:pt x="3114" y="229"/>
                      </a:lnTo>
                      <a:lnTo>
                        <a:pt x="3100" y="269"/>
                      </a:lnTo>
                      <a:lnTo>
                        <a:pt x="3078" y="305"/>
                      </a:lnTo>
                      <a:lnTo>
                        <a:pt x="3050" y="333"/>
                      </a:lnTo>
                      <a:lnTo>
                        <a:pt x="3014" y="355"/>
                      </a:lnTo>
                      <a:lnTo>
                        <a:pt x="2974" y="369"/>
                      </a:lnTo>
                      <a:lnTo>
                        <a:pt x="2932" y="375"/>
                      </a:lnTo>
                      <a:lnTo>
                        <a:pt x="187" y="375"/>
                      </a:lnTo>
                      <a:lnTo>
                        <a:pt x="143" y="369"/>
                      </a:lnTo>
                      <a:lnTo>
                        <a:pt x="106" y="355"/>
                      </a:lnTo>
                      <a:lnTo>
                        <a:pt x="70" y="333"/>
                      </a:lnTo>
                      <a:lnTo>
                        <a:pt x="42" y="305"/>
                      </a:lnTo>
                      <a:lnTo>
                        <a:pt x="20" y="269"/>
                      </a:lnTo>
                      <a:lnTo>
                        <a:pt x="6" y="229"/>
                      </a:lnTo>
                      <a:lnTo>
                        <a:pt x="0" y="188"/>
                      </a:lnTo>
                      <a:lnTo>
                        <a:pt x="6" y="144"/>
                      </a:lnTo>
                      <a:lnTo>
                        <a:pt x="20" y="106"/>
                      </a:lnTo>
                      <a:lnTo>
                        <a:pt x="42" y="70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3" y="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3175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  <p:sp>
              <p:nvSpPr>
                <p:cNvPr id="213" name="Freeform 59">
                  <a:extLst>
                    <a:ext uri="{FF2B5EF4-FFF2-40B4-BE49-F238E27FC236}">
                      <a16:creationId xmlns:a16="http://schemas.microsoft.com/office/drawing/2014/main" id="{6B5BBFC3-043D-4CFC-B0E5-1244A074FD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5302" y="5227629"/>
                  <a:ext cx="2476503" cy="295285"/>
                </a:xfrm>
                <a:custGeom>
                  <a:avLst/>
                  <a:gdLst>
                    <a:gd name="T0" fmla="*/ 187 w 3120"/>
                    <a:gd name="T1" fmla="*/ 0 h 373"/>
                    <a:gd name="T2" fmla="*/ 2932 w 3120"/>
                    <a:gd name="T3" fmla="*/ 0 h 373"/>
                    <a:gd name="T4" fmla="*/ 2974 w 3120"/>
                    <a:gd name="T5" fmla="*/ 4 h 373"/>
                    <a:gd name="T6" fmla="*/ 3014 w 3120"/>
                    <a:gd name="T7" fmla="*/ 18 h 373"/>
                    <a:gd name="T8" fmla="*/ 3050 w 3120"/>
                    <a:gd name="T9" fmla="*/ 40 h 373"/>
                    <a:gd name="T10" fmla="*/ 3078 w 3120"/>
                    <a:gd name="T11" fmla="*/ 70 h 373"/>
                    <a:gd name="T12" fmla="*/ 3100 w 3120"/>
                    <a:gd name="T13" fmla="*/ 104 h 373"/>
                    <a:gd name="T14" fmla="*/ 3114 w 3120"/>
                    <a:gd name="T15" fmla="*/ 144 h 373"/>
                    <a:gd name="T16" fmla="*/ 3120 w 3120"/>
                    <a:gd name="T17" fmla="*/ 186 h 373"/>
                    <a:gd name="T18" fmla="*/ 3114 w 3120"/>
                    <a:gd name="T19" fmla="*/ 229 h 373"/>
                    <a:gd name="T20" fmla="*/ 3100 w 3120"/>
                    <a:gd name="T21" fmla="*/ 269 h 373"/>
                    <a:gd name="T22" fmla="*/ 3078 w 3120"/>
                    <a:gd name="T23" fmla="*/ 303 h 373"/>
                    <a:gd name="T24" fmla="*/ 3050 w 3120"/>
                    <a:gd name="T25" fmla="*/ 333 h 373"/>
                    <a:gd name="T26" fmla="*/ 3014 w 3120"/>
                    <a:gd name="T27" fmla="*/ 355 h 373"/>
                    <a:gd name="T28" fmla="*/ 2974 w 3120"/>
                    <a:gd name="T29" fmla="*/ 369 h 373"/>
                    <a:gd name="T30" fmla="*/ 2932 w 3120"/>
                    <a:gd name="T31" fmla="*/ 373 h 373"/>
                    <a:gd name="T32" fmla="*/ 187 w 3120"/>
                    <a:gd name="T33" fmla="*/ 373 h 373"/>
                    <a:gd name="T34" fmla="*/ 143 w 3120"/>
                    <a:gd name="T35" fmla="*/ 369 h 373"/>
                    <a:gd name="T36" fmla="*/ 106 w 3120"/>
                    <a:gd name="T37" fmla="*/ 355 h 373"/>
                    <a:gd name="T38" fmla="*/ 70 w 3120"/>
                    <a:gd name="T39" fmla="*/ 333 h 373"/>
                    <a:gd name="T40" fmla="*/ 42 w 3120"/>
                    <a:gd name="T41" fmla="*/ 303 h 373"/>
                    <a:gd name="T42" fmla="*/ 20 w 3120"/>
                    <a:gd name="T43" fmla="*/ 269 h 373"/>
                    <a:gd name="T44" fmla="*/ 6 w 3120"/>
                    <a:gd name="T45" fmla="*/ 229 h 373"/>
                    <a:gd name="T46" fmla="*/ 0 w 3120"/>
                    <a:gd name="T47" fmla="*/ 186 h 373"/>
                    <a:gd name="T48" fmla="*/ 6 w 3120"/>
                    <a:gd name="T49" fmla="*/ 144 h 373"/>
                    <a:gd name="T50" fmla="*/ 20 w 3120"/>
                    <a:gd name="T51" fmla="*/ 104 h 373"/>
                    <a:gd name="T52" fmla="*/ 42 w 3120"/>
                    <a:gd name="T53" fmla="*/ 70 h 373"/>
                    <a:gd name="T54" fmla="*/ 70 w 3120"/>
                    <a:gd name="T55" fmla="*/ 40 h 373"/>
                    <a:gd name="T56" fmla="*/ 106 w 3120"/>
                    <a:gd name="T57" fmla="*/ 18 h 373"/>
                    <a:gd name="T58" fmla="*/ 143 w 3120"/>
                    <a:gd name="T59" fmla="*/ 4 h 373"/>
                    <a:gd name="T60" fmla="*/ 187 w 3120"/>
                    <a:gd name="T61" fmla="*/ 0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120" h="373">
                      <a:moveTo>
                        <a:pt x="187" y="0"/>
                      </a:moveTo>
                      <a:lnTo>
                        <a:pt x="2932" y="0"/>
                      </a:lnTo>
                      <a:lnTo>
                        <a:pt x="2974" y="4"/>
                      </a:lnTo>
                      <a:lnTo>
                        <a:pt x="3014" y="18"/>
                      </a:lnTo>
                      <a:lnTo>
                        <a:pt x="3050" y="40"/>
                      </a:lnTo>
                      <a:lnTo>
                        <a:pt x="3078" y="70"/>
                      </a:lnTo>
                      <a:lnTo>
                        <a:pt x="3100" y="104"/>
                      </a:lnTo>
                      <a:lnTo>
                        <a:pt x="3114" y="144"/>
                      </a:lnTo>
                      <a:lnTo>
                        <a:pt x="3120" y="186"/>
                      </a:lnTo>
                      <a:lnTo>
                        <a:pt x="3114" y="229"/>
                      </a:lnTo>
                      <a:lnTo>
                        <a:pt x="3100" y="269"/>
                      </a:lnTo>
                      <a:lnTo>
                        <a:pt x="3078" y="303"/>
                      </a:lnTo>
                      <a:lnTo>
                        <a:pt x="3050" y="333"/>
                      </a:lnTo>
                      <a:lnTo>
                        <a:pt x="3014" y="355"/>
                      </a:lnTo>
                      <a:lnTo>
                        <a:pt x="2974" y="369"/>
                      </a:lnTo>
                      <a:lnTo>
                        <a:pt x="2932" y="373"/>
                      </a:lnTo>
                      <a:lnTo>
                        <a:pt x="187" y="373"/>
                      </a:lnTo>
                      <a:lnTo>
                        <a:pt x="143" y="369"/>
                      </a:lnTo>
                      <a:lnTo>
                        <a:pt x="106" y="355"/>
                      </a:lnTo>
                      <a:lnTo>
                        <a:pt x="70" y="333"/>
                      </a:lnTo>
                      <a:lnTo>
                        <a:pt x="42" y="303"/>
                      </a:lnTo>
                      <a:lnTo>
                        <a:pt x="20" y="269"/>
                      </a:lnTo>
                      <a:lnTo>
                        <a:pt x="6" y="229"/>
                      </a:lnTo>
                      <a:lnTo>
                        <a:pt x="0" y="186"/>
                      </a:lnTo>
                      <a:lnTo>
                        <a:pt x="6" y="144"/>
                      </a:lnTo>
                      <a:lnTo>
                        <a:pt x="20" y="104"/>
                      </a:lnTo>
                      <a:lnTo>
                        <a:pt x="42" y="70"/>
                      </a:lnTo>
                      <a:lnTo>
                        <a:pt x="70" y="40"/>
                      </a:lnTo>
                      <a:lnTo>
                        <a:pt x="106" y="18"/>
                      </a:lnTo>
                      <a:lnTo>
                        <a:pt x="143" y="4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3175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208" name="TextBox 289">
                <a:extLst>
                  <a:ext uri="{FF2B5EF4-FFF2-40B4-BE49-F238E27FC236}">
                    <a16:creationId xmlns:a16="http://schemas.microsoft.com/office/drawing/2014/main" id="{A5B21903-AAD7-43A8-90BF-40FE5DF4CBE2}"/>
                  </a:ext>
                </a:extLst>
              </p:cNvPr>
              <p:cNvSpPr txBox="1"/>
              <p:nvPr/>
            </p:nvSpPr>
            <p:spPr>
              <a:xfrm>
                <a:off x="9483881" y="1194553"/>
                <a:ext cx="1511083" cy="492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GT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Fecha de</a:t>
                </a:r>
              </a:p>
              <a:p>
                <a:pPr algn="ctr"/>
                <a:r>
                  <a:rPr lang="es-GT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Inicio </a:t>
                </a:r>
              </a:p>
            </p:txBody>
          </p:sp>
        </p:grpSp>
        <p:sp>
          <p:nvSpPr>
            <p:cNvPr id="214" name="TextBox 201">
              <a:extLst>
                <a:ext uri="{FF2B5EF4-FFF2-40B4-BE49-F238E27FC236}">
                  <a16:creationId xmlns:a16="http://schemas.microsoft.com/office/drawing/2014/main" id="{E568BBC2-CB29-4BC7-9E54-92644BCCE1BD}"/>
                </a:ext>
              </a:extLst>
            </p:cNvPr>
            <p:cNvSpPr txBox="1"/>
            <p:nvPr/>
          </p:nvSpPr>
          <p:spPr>
            <a:xfrm>
              <a:off x="7390412" y="5583273"/>
              <a:ext cx="1379747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2000" dirty="0">
                  <a:solidFill>
                    <a:schemeClr val="accent2"/>
                  </a:solidFill>
                </a:rPr>
                <a:t>Septiembre</a:t>
              </a:r>
            </a:p>
            <a:p>
              <a:pPr algn="ctr"/>
              <a:r>
                <a:rPr lang="en-GB" sz="2000" dirty="0">
                  <a:solidFill>
                    <a:schemeClr val="accent2"/>
                  </a:solidFill>
                </a:rPr>
                <a:t>2018</a:t>
              </a:r>
            </a:p>
          </p:txBody>
        </p:sp>
      </p:grpSp>
      <p:sp>
        <p:nvSpPr>
          <p:cNvPr id="83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2626078" y="1500174"/>
            <a:ext cx="4275383" cy="3571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ACCIONES</a:t>
            </a:r>
          </a:p>
          <a:p>
            <a:pPr algn="ctr"/>
            <a:endParaRPr lang="en-US" sz="1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GT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Ampliar cobertura del nivel medio (básico y diversificado).</a:t>
            </a:r>
          </a:p>
          <a:p>
            <a:pPr algn="just"/>
            <a:endParaRPr lang="es-GT" sz="16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GT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Construir 12 aulas puras, 4 talleres de especialidades técnicas y  Centro tecnológico de aprendizaje, entre otros.</a:t>
            </a:r>
          </a:p>
          <a:p>
            <a:pPr algn="just"/>
            <a:endParaRPr lang="es-MX" sz="16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Ubicación:  Aldea Laguna Seca, municipio de Amatitlán.</a:t>
            </a:r>
            <a:endParaRPr lang="es-GT" sz="16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endParaRPr lang="en-US" sz="16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4" name="83 Rectángulo redondeado"/>
          <p:cNvSpPr/>
          <p:nvPr/>
        </p:nvSpPr>
        <p:spPr>
          <a:xfrm>
            <a:off x="2428860" y="1214422"/>
            <a:ext cx="4662898" cy="4071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2399" dirty="0"/>
          </a:p>
        </p:txBody>
      </p:sp>
      <p:grpSp>
        <p:nvGrpSpPr>
          <p:cNvPr id="21" name="86 Grupo"/>
          <p:cNvGrpSpPr/>
          <p:nvPr/>
        </p:nvGrpSpPr>
        <p:grpSpPr>
          <a:xfrm>
            <a:off x="4612093" y="5467665"/>
            <a:ext cx="2531675" cy="1176045"/>
            <a:chOff x="4572000" y="5286388"/>
            <a:chExt cx="2531675" cy="1176045"/>
          </a:xfrm>
        </p:grpSpPr>
        <p:sp>
          <p:nvSpPr>
            <p:cNvPr id="88" name="TextBox 201">
              <a:extLst>
                <a:ext uri="{FF2B5EF4-FFF2-40B4-BE49-F238E27FC236}">
                  <a16:creationId xmlns:a16="http://schemas.microsoft.com/office/drawing/2014/main" id="{E568BBC2-CB29-4BC7-9E54-92644BCCE1BD}"/>
                </a:ext>
              </a:extLst>
            </p:cNvPr>
            <p:cNvSpPr txBox="1"/>
            <p:nvPr/>
          </p:nvSpPr>
          <p:spPr>
            <a:xfrm>
              <a:off x="4929190" y="6000768"/>
              <a:ext cx="1868791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3000" dirty="0">
                  <a:solidFill>
                    <a:schemeClr val="accent2"/>
                  </a:solidFill>
                </a:rPr>
                <a:t>Q 17.8</a:t>
              </a:r>
            </a:p>
          </p:txBody>
        </p:sp>
        <p:grpSp>
          <p:nvGrpSpPr>
            <p:cNvPr id="22" name="Group 258">
              <a:extLst>
                <a:ext uri="{FF2B5EF4-FFF2-40B4-BE49-F238E27FC236}">
                  <a16:creationId xmlns:a16="http://schemas.microsoft.com/office/drawing/2014/main" id="{8DB55838-BAFC-4046-A6FC-5FD18BDBE840}"/>
                </a:ext>
              </a:extLst>
            </p:cNvPr>
            <p:cNvGrpSpPr/>
            <p:nvPr/>
          </p:nvGrpSpPr>
          <p:grpSpPr>
            <a:xfrm>
              <a:off x="4572000" y="5286388"/>
              <a:ext cx="398901" cy="456409"/>
              <a:chOff x="4469581" y="499171"/>
              <a:chExt cx="531730" cy="531730"/>
            </a:xfrm>
          </p:grpSpPr>
          <p:sp>
            <p:nvSpPr>
              <p:cNvPr id="92" name="Oval 259">
                <a:extLst>
                  <a:ext uri="{FF2B5EF4-FFF2-40B4-BE49-F238E27FC236}">
                    <a16:creationId xmlns:a16="http://schemas.microsoft.com/office/drawing/2014/main" id="{6723D699-B3B4-4E90-9C0D-90B572D3A867}"/>
                  </a:ext>
                </a:extLst>
              </p:cNvPr>
              <p:cNvSpPr/>
              <p:nvPr/>
            </p:nvSpPr>
            <p:spPr>
              <a:xfrm>
                <a:off x="4469581" y="499171"/>
                <a:ext cx="531730" cy="5317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23" name="Group 260">
                <a:extLst>
                  <a:ext uri="{FF2B5EF4-FFF2-40B4-BE49-F238E27FC236}">
                    <a16:creationId xmlns:a16="http://schemas.microsoft.com/office/drawing/2014/main" id="{202887E8-17FE-49D6-8910-CE23DBED6658}"/>
                  </a:ext>
                </a:extLst>
              </p:cNvPr>
              <p:cNvGrpSpPr/>
              <p:nvPr/>
            </p:nvGrpSpPr>
            <p:grpSpPr>
              <a:xfrm>
                <a:off x="4619667" y="648184"/>
                <a:ext cx="224075" cy="226836"/>
                <a:chOff x="1000126" y="663575"/>
                <a:chExt cx="5140325" cy="5203826"/>
              </a:xfrm>
              <a:solidFill>
                <a:schemeClr val="bg1"/>
              </a:solidFill>
            </p:grpSpPr>
            <p:sp>
              <p:nvSpPr>
                <p:cNvPr id="94" name="Freeform 22">
                  <a:extLst>
                    <a:ext uri="{FF2B5EF4-FFF2-40B4-BE49-F238E27FC236}">
                      <a16:creationId xmlns:a16="http://schemas.microsoft.com/office/drawing/2014/main" id="{F57FF244-02D6-4325-AD18-4016493D80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95" name="Freeform 23">
                  <a:extLst>
                    <a:ext uri="{FF2B5EF4-FFF2-40B4-BE49-F238E27FC236}">
                      <a16:creationId xmlns:a16="http://schemas.microsoft.com/office/drawing/2014/main" id="{D2ECBE46-DB9A-46BF-81B6-2E4D8DF2A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96" name="Freeform 24">
                  <a:extLst>
                    <a:ext uri="{FF2B5EF4-FFF2-40B4-BE49-F238E27FC236}">
                      <a16:creationId xmlns:a16="http://schemas.microsoft.com/office/drawing/2014/main" id="{74D50B51-B242-4308-8DDB-8134A9B06D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97" name="Freeform 25">
                  <a:extLst>
                    <a:ext uri="{FF2B5EF4-FFF2-40B4-BE49-F238E27FC236}">
                      <a16:creationId xmlns:a16="http://schemas.microsoft.com/office/drawing/2014/main" id="{521427B9-6041-44A4-A58C-FF182E60F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63" y="4329113"/>
                  <a:ext cx="1181100" cy="1538288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98" name="Freeform 26">
                  <a:extLst>
                    <a:ext uri="{FF2B5EF4-FFF2-40B4-BE49-F238E27FC236}">
                      <a16:creationId xmlns:a16="http://schemas.microsoft.com/office/drawing/2014/main" id="{6C20082D-60DB-4749-8ACC-AF22854A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3502025"/>
                  <a:ext cx="1181100" cy="2365375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99" name="Freeform 27">
                  <a:extLst>
                    <a:ext uri="{FF2B5EF4-FFF2-40B4-BE49-F238E27FC236}">
                      <a16:creationId xmlns:a16="http://schemas.microsoft.com/office/drawing/2014/main" id="{3C08403B-F934-48E3-A73E-11F036F03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8" y="2555875"/>
                  <a:ext cx="1184275" cy="331152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00" name="Freeform 28">
                  <a:extLst>
                    <a:ext uri="{FF2B5EF4-FFF2-40B4-BE49-F238E27FC236}">
                      <a16:creationId xmlns:a16="http://schemas.microsoft.com/office/drawing/2014/main" id="{F113A592-D7C5-4958-A3A3-45AE83AA5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  <p:sp>
          <p:nvSpPr>
            <p:cNvPr id="90" name="TextBox 200">
              <a:extLst>
                <a:ext uri="{FF2B5EF4-FFF2-40B4-BE49-F238E27FC236}">
                  <a16:creationId xmlns:a16="http://schemas.microsoft.com/office/drawing/2014/main" id="{1E0F72BB-82FC-462B-B324-7356B4FE613C}"/>
                </a:ext>
              </a:extLst>
            </p:cNvPr>
            <p:cNvSpPr txBox="1"/>
            <p:nvPr/>
          </p:nvSpPr>
          <p:spPr>
            <a:xfrm>
              <a:off x="4786314" y="5286388"/>
              <a:ext cx="231736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PRESUPUESTO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ESTIMADO 2019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(En Millones de Quetzales)</a:t>
              </a:r>
            </a:p>
          </p:txBody>
        </p:sp>
      </p:grp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-1"/>
            <a:ext cx="1357289" cy="101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88 CuadroTexto"/>
          <p:cNvSpPr txBox="1"/>
          <p:nvPr/>
        </p:nvSpPr>
        <p:spPr>
          <a:xfrm>
            <a:off x="8643961" y="268433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25</a:t>
            </a:r>
            <a:endParaRPr lang="es-GT" sz="1200" dirty="0"/>
          </a:p>
        </p:txBody>
      </p:sp>
    </p:spTree>
    <p:extLst>
      <p:ext uri="{BB962C8B-B14F-4D97-AF65-F5344CB8AC3E}">
        <p14:creationId xmlns:p14="http://schemas.microsoft.com/office/powerpoint/2010/main" val="1996185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2285984" y="857232"/>
            <a:ext cx="4572032" cy="5226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Préstamos Externos</a:t>
            </a:r>
            <a:endParaRPr lang="en-US" sz="2800" dirty="0"/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-1"/>
            <a:ext cx="1357289" cy="101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" name="104 CuadroTexto"/>
          <p:cNvSpPr txBox="1"/>
          <p:nvPr/>
        </p:nvSpPr>
        <p:spPr>
          <a:xfrm>
            <a:off x="8643966" y="7141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26</a:t>
            </a:r>
            <a:endParaRPr lang="es-GT" sz="1200" dirty="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1043608" y="3698340"/>
            <a:ext cx="6500858" cy="5226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9007" rtl="0" eaLnBrk="1" latinLnBrk="0" hangingPunct="1">
              <a:spcBef>
                <a:spcPct val="0"/>
              </a:spcBef>
              <a:buNone/>
              <a:defRPr sz="3201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b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Programa Educación Rural V -PROEDUC V-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619672" y="2246730"/>
            <a:ext cx="6480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000" b="1" dirty="0">
                <a:solidFill>
                  <a:schemeClr val="tx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"Programa para el Mejoramiento de la Cobertura y Calidad Educativa”</a:t>
            </a:r>
          </a:p>
        </p:txBody>
      </p:sp>
    </p:spTree>
    <p:extLst>
      <p:ext uri="{BB962C8B-B14F-4D97-AF65-F5344CB8AC3E}">
        <p14:creationId xmlns:p14="http://schemas.microsoft.com/office/powerpoint/2010/main" val="802932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234" y="40995"/>
            <a:ext cx="6500858" cy="735327"/>
          </a:xfrm>
        </p:spPr>
        <p:txBody>
          <a:bodyPr/>
          <a:lstStyle/>
          <a:p>
            <a:pPr algn="ctr" font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PRÉSTAMO</a:t>
            </a:r>
            <a:b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endParaRPr lang="es-GT" sz="1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6" name="4 Grupo"/>
          <p:cNvGrpSpPr/>
          <p:nvPr/>
        </p:nvGrpSpPr>
        <p:grpSpPr>
          <a:xfrm>
            <a:off x="7358082" y="1500174"/>
            <a:ext cx="1676897" cy="1654777"/>
            <a:chOff x="9790271" y="5059432"/>
            <a:chExt cx="2235280" cy="1106673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DB3D41A9-A874-4198-92E2-BF9FFA2BEB4C}"/>
                </a:ext>
              </a:extLst>
            </p:cNvPr>
            <p:cNvGrpSpPr/>
            <p:nvPr/>
          </p:nvGrpSpPr>
          <p:grpSpPr>
            <a:xfrm>
              <a:off x="9790271" y="5059432"/>
              <a:ext cx="531730" cy="443872"/>
              <a:chOff x="893357" y="1958936"/>
              <a:chExt cx="531730" cy="443872"/>
            </a:xfrm>
          </p:grpSpPr>
          <p:sp>
            <p:nvSpPr>
              <p:cNvPr id="154" name="Oval 193">
                <a:extLst>
                  <a:ext uri="{FF2B5EF4-FFF2-40B4-BE49-F238E27FC236}">
                    <a16:creationId xmlns:a16="http://schemas.microsoft.com/office/drawing/2014/main" id="{6AB737CD-69F1-4F41-A636-435FC3EB25C0}"/>
                  </a:ext>
                </a:extLst>
              </p:cNvPr>
              <p:cNvSpPr/>
              <p:nvPr/>
            </p:nvSpPr>
            <p:spPr>
              <a:xfrm>
                <a:off x="893357" y="1958936"/>
                <a:ext cx="531730" cy="443872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8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030136" y="2089337"/>
                <a:ext cx="297798" cy="218062"/>
                <a:chOff x="-2623790" y="1422565"/>
                <a:chExt cx="5554151" cy="4067032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65024" y="2330468"/>
                  <a:ext cx="2419347" cy="304791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749394" y="2851179"/>
                  <a:ext cx="2419347" cy="304791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8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623790" y="4935556"/>
                  <a:ext cx="1422406" cy="303206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59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275060" y="1422565"/>
                  <a:ext cx="5205421" cy="4067032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  <p:sp>
          <p:nvSpPr>
            <p:cNvPr id="160" name="TextBox 211">
              <a:extLst>
                <a:ext uri="{FF2B5EF4-FFF2-40B4-BE49-F238E27FC236}">
                  <a16:creationId xmlns:a16="http://schemas.microsoft.com/office/drawing/2014/main" id="{F9C7077D-CE0A-4833-9371-B1389B3D18B7}"/>
                </a:ext>
              </a:extLst>
            </p:cNvPr>
            <p:cNvSpPr txBox="1"/>
            <p:nvPr/>
          </p:nvSpPr>
          <p:spPr>
            <a:xfrm>
              <a:off x="9790271" y="5630939"/>
              <a:ext cx="2235280" cy="5351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fontAlgn="ctr"/>
              <a:r>
                <a:rPr lang="es-GT" sz="1300" dirty="0">
                  <a:solidFill>
                    <a:schemeClr val="accent3"/>
                  </a:solidFill>
                </a:rPr>
                <a:t>150 Centros educativos del nivel preprimario y</a:t>
              </a:r>
            </a:p>
            <a:p>
              <a:pPr fontAlgn="ctr"/>
              <a:r>
                <a:rPr lang="es-GT" sz="1300" dirty="0">
                  <a:solidFill>
                    <a:schemeClr val="accent3"/>
                  </a:solidFill>
                </a:rPr>
                <a:t>350 del nivel primario, equipados y remozados</a:t>
              </a:r>
            </a:p>
          </p:txBody>
        </p:sp>
        <p:sp>
          <p:nvSpPr>
            <p:cNvPr id="161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10361626" y="5135374"/>
              <a:ext cx="164271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BENEFICIARIOS TOTALES</a:t>
              </a:r>
              <a:endPara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63535" y="3937532"/>
            <a:ext cx="5332015" cy="2867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84 Grupo"/>
          <p:cNvGrpSpPr/>
          <p:nvPr/>
        </p:nvGrpSpPr>
        <p:grpSpPr>
          <a:xfrm>
            <a:off x="88335" y="1357298"/>
            <a:ext cx="2322864" cy="5059583"/>
            <a:chOff x="88335" y="441119"/>
            <a:chExt cx="2322864" cy="463095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430F1F-B2B8-4057-8B9A-C4C05754F266}"/>
                </a:ext>
              </a:extLst>
            </p:cNvPr>
            <p:cNvSpPr/>
            <p:nvPr/>
          </p:nvSpPr>
          <p:spPr>
            <a:xfrm>
              <a:off x="88335" y="441119"/>
              <a:ext cx="2322864" cy="4630955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5599ED10-924A-4ED5-804F-B04CD85D6640}"/>
                </a:ext>
              </a:extLst>
            </p:cNvPr>
            <p:cNvGrpSpPr/>
            <p:nvPr/>
          </p:nvGrpSpPr>
          <p:grpSpPr>
            <a:xfrm>
              <a:off x="208582" y="513086"/>
              <a:ext cx="2077402" cy="4355177"/>
              <a:chOff x="418793" y="1057178"/>
              <a:chExt cx="2291188" cy="4226406"/>
            </a:xfrm>
          </p:grpSpPr>
          <p:grpSp>
            <p:nvGrpSpPr>
              <p:cNvPr id="11" name="Group 11">
                <a:extLst>
                  <a:ext uri="{FF2B5EF4-FFF2-40B4-BE49-F238E27FC236}">
                    <a16:creationId xmlns:a16="http://schemas.microsoft.com/office/drawing/2014/main" id="{E12B17D2-FAF7-48D2-97AA-420AF6DA83DE}"/>
                  </a:ext>
                </a:extLst>
              </p:cNvPr>
              <p:cNvGrpSpPr/>
              <p:nvPr/>
            </p:nvGrpSpPr>
            <p:grpSpPr>
              <a:xfrm>
                <a:off x="418793" y="1057178"/>
                <a:ext cx="2268774" cy="1443182"/>
                <a:chOff x="418793" y="760516"/>
                <a:chExt cx="2268774" cy="1443182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503869" y="1307668"/>
                  <a:ext cx="2130347" cy="89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Ebrima" panose="02000000000000000000" pitchFamily="2" charset="0"/>
                      <a:cs typeface="Ebrima" panose="02000000000000000000" pitchFamily="2" charset="0"/>
                    </a:rPr>
                    <a:t>Bienestar para la Gente / </a:t>
                  </a:r>
                  <a:r>
                    <a:rPr lang="es-GT" sz="1200" dirty="0"/>
                    <a:t>Garantizar a la población entre  0 y 18 años el acceso a todos los niveles del sistema educativo. </a:t>
                  </a:r>
                  <a:endPara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2B0D82B-B36E-49C0-AB3B-425AADE30200}"/>
                    </a:ext>
                  </a:extLst>
                </p:cNvPr>
                <p:cNvSpPr/>
                <p:nvPr/>
              </p:nvSpPr>
              <p:spPr>
                <a:xfrm>
                  <a:off x="418793" y="760516"/>
                  <a:ext cx="2268774" cy="52715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a typeface="Ebrima" panose="02000000000000000000" pitchFamily="2" charset="0"/>
                      <a:cs typeface="Ebrima" panose="02000000000000000000" pitchFamily="2" charset="0"/>
                    </a:rPr>
                    <a:t>Prioridad Estratégica K’ATUN 2032</a:t>
                  </a:r>
                </a:p>
              </p:txBody>
            </p:sp>
          </p:grp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3287DE9D-358E-48DB-A91E-F31F502A66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9335" y="2921653"/>
                <a:ext cx="176506" cy="169508"/>
              </a:xfrm>
              <a:custGeom>
                <a:avLst/>
                <a:gdLst>
                  <a:gd name="T0" fmla="*/ 96 w 96"/>
                  <a:gd name="T1" fmla="*/ 61 h 92"/>
                  <a:gd name="T2" fmla="*/ 96 w 96"/>
                  <a:gd name="T3" fmla="*/ 61 h 92"/>
                  <a:gd name="T4" fmla="*/ 80 w 96"/>
                  <a:gd name="T5" fmla="*/ 36 h 92"/>
                  <a:gd name="T6" fmla="*/ 76 w 96"/>
                  <a:gd name="T7" fmla="*/ 2 h 92"/>
                  <a:gd name="T8" fmla="*/ 22 w 96"/>
                  <a:gd name="T9" fmla="*/ 0 h 92"/>
                  <a:gd name="T10" fmla="*/ 20 w 96"/>
                  <a:gd name="T11" fmla="*/ 36 h 92"/>
                  <a:gd name="T12" fmla="*/ 14 w 96"/>
                  <a:gd name="T13" fmla="*/ 37 h 92"/>
                  <a:gd name="T14" fmla="*/ 0 w 96"/>
                  <a:gd name="T15" fmla="*/ 61 h 92"/>
                  <a:gd name="T16" fmla="*/ 0 w 96"/>
                  <a:gd name="T17" fmla="*/ 62 h 92"/>
                  <a:gd name="T18" fmla="*/ 0 w 96"/>
                  <a:gd name="T19" fmla="*/ 90 h 92"/>
                  <a:gd name="T20" fmla="*/ 94 w 96"/>
                  <a:gd name="T21" fmla="*/ 92 h 92"/>
                  <a:gd name="T22" fmla="*/ 96 w 96"/>
                  <a:gd name="T23" fmla="*/ 62 h 92"/>
                  <a:gd name="T24" fmla="*/ 42 w 96"/>
                  <a:gd name="T25" fmla="*/ 20 h 92"/>
                  <a:gd name="T26" fmla="*/ 64 w 96"/>
                  <a:gd name="T27" fmla="*/ 22 h 92"/>
                  <a:gd name="T28" fmla="*/ 42 w 96"/>
                  <a:gd name="T29" fmla="*/ 24 h 92"/>
                  <a:gd name="T30" fmla="*/ 42 w 96"/>
                  <a:gd name="T31" fmla="*/ 20 h 92"/>
                  <a:gd name="T32" fmla="*/ 38 w 96"/>
                  <a:gd name="T33" fmla="*/ 12 h 92"/>
                  <a:gd name="T34" fmla="*/ 38 w 96"/>
                  <a:gd name="T35" fmla="*/ 16 h 92"/>
                  <a:gd name="T36" fmla="*/ 32 w 96"/>
                  <a:gd name="T37" fmla="*/ 14 h 92"/>
                  <a:gd name="T38" fmla="*/ 34 w 96"/>
                  <a:gd name="T39" fmla="*/ 28 h 92"/>
                  <a:gd name="T40" fmla="*/ 64 w 96"/>
                  <a:gd name="T41" fmla="*/ 30 h 92"/>
                  <a:gd name="T42" fmla="*/ 34 w 96"/>
                  <a:gd name="T43" fmla="*/ 32 h 92"/>
                  <a:gd name="T44" fmla="*/ 34 w 96"/>
                  <a:gd name="T45" fmla="*/ 28 h 92"/>
                  <a:gd name="T46" fmla="*/ 62 w 96"/>
                  <a:gd name="T47" fmla="*/ 36 h 92"/>
                  <a:gd name="T48" fmla="*/ 62 w 96"/>
                  <a:gd name="T49" fmla="*/ 40 h 92"/>
                  <a:gd name="T50" fmla="*/ 32 w 96"/>
                  <a:gd name="T51" fmla="*/ 38 h 92"/>
                  <a:gd name="T52" fmla="*/ 34 w 96"/>
                  <a:gd name="T53" fmla="*/ 44 h 92"/>
                  <a:gd name="T54" fmla="*/ 64 w 96"/>
                  <a:gd name="T55" fmla="*/ 46 h 92"/>
                  <a:gd name="T56" fmla="*/ 34 w 96"/>
                  <a:gd name="T57" fmla="*/ 48 h 92"/>
                  <a:gd name="T58" fmla="*/ 34 w 96"/>
                  <a:gd name="T59" fmla="*/ 44 h 92"/>
                  <a:gd name="T60" fmla="*/ 64 w 96"/>
                  <a:gd name="T61" fmla="*/ 62 h 92"/>
                  <a:gd name="T62" fmla="*/ 58 w 96"/>
                  <a:gd name="T63" fmla="*/ 72 h 92"/>
                  <a:gd name="T64" fmla="*/ 34 w 96"/>
                  <a:gd name="T65" fmla="*/ 66 h 92"/>
                  <a:gd name="T66" fmla="*/ 32 w 96"/>
                  <a:gd name="T67" fmla="*/ 60 h 92"/>
                  <a:gd name="T68" fmla="*/ 17 w 96"/>
                  <a:gd name="T69" fmla="*/ 40 h 92"/>
                  <a:gd name="T70" fmla="*/ 20 w 96"/>
                  <a:gd name="T71" fmla="*/ 54 h 92"/>
                  <a:gd name="T72" fmla="*/ 74 w 96"/>
                  <a:gd name="T73" fmla="*/ 56 h 92"/>
                  <a:gd name="T74" fmla="*/ 76 w 96"/>
                  <a:gd name="T75" fmla="*/ 40 h 92"/>
                  <a:gd name="T76" fmla="*/ 91 w 96"/>
                  <a:gd name="T77" fmla="*/ 6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" h="92">
                    <a:moveTo>
                      <a:pt x="96" y="62"/>
                    </a:moveTo>
                    <a:cubicBezTo>
                      <a:pt x="96" y="62"/>
                      <a:pt x="96" y="62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81" y="36"/>
                      <a:pt x="81" y="36"/>
                      <a:pt x="80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5" y="0"/>
                      <a:pt x="7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1"/>
                      <a:pt x="20" y="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5" y="36"/>
                      <a:pt x="14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1" y="92"/>
                      <a:pt x="2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5" y="92"/>
                      <a:pt x="96" y="91"/>
                      <a:pt x="96" y="90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lose/>
                    <a:moveTo>
                      <a:pt x="42" y="20"/>
                    </a:move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20"/>
                      <a:pt x="64" y="21"/>
                      <a:pt x="64" y="22"/>
                    </a:cubicBezTo>
                    <a:cubicBezTo>
                      <a:pt x="64" y="23"/>
                      <a:pt x="63" y="24"/>
                      <a:pt x="62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1" y="24"/>
                      <a:pt x="40" y="23"/>
                      <a:pt x="40" y="22"/>
                    </a:cubicBezTo>
                    <a:cubicBezTo>
                      <a:pt x="40" y="21"/>
                      <a:pt x="41" y="20"/>
                      <a:pt x="42" y="20"/>
                    </a:cubicBezTo>
                    <a:close/>
                    <a:moveTo>
                      <a:pt x="34" y="12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3"/>
                      <a:pt x="40" y="14"/>
                    </a:cubicBezTo>
                    <a:cubicBezTo>
                      <a:pt x="40" y="15"/>
                      <a:pt x="39" y="16"/>
                      <a:pt x="38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2" y="15"/>
                      <a:pt x="32" y="14"/>
                    </a:cubicBezTo>
                    <a:cubicBezTo>
                      <a:pt x="32" y="13"/>
                      <a:pt x="33" y="12"/>
                      <a:pt x="34" y="12"/>
                    </a:cubicBezTo>
                    <a:close/>
                    <a:moveTo>
                      <a:pt x="34" y="28"/>
                    </a:move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28"/>
                      <a:pt x="64" y="29"/>
                      <a:pt x="64" y="30"/>
                    </a:cubicBezTo>
                    <a:cubicBezTo>
                      <a:pt x="64" y="31"/>
                      <a:pt x="63" y="32"/>
                      <a:pt x="62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2" y="29"/>
                      <a:pt x="33" y="28"/>
                      <a:pt x="34" y="28"/>
                    </a:cubicBezTo>
                    <a:close/>
                    <a:moveTo>
                      <a:pt x="34" y="36"/>
                    </a:move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6"/>
                      <a:pt x="64" y="37"/>
                      <a:pt x="64" y="38"/>
                    </a:cubicBezTo>
                    <a:cubicBezTo>
                      <a:pt x="64" y="39"/>
                      <a:pt x="63" y="40"/>
                      <a:pt x="62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3" y="40"/>
                      <a:pt x="32" y="39"/>
                      <a:pt x="32" y="38"/>
                    </a:cubicBezTo>
                    <a:cubicBezTo>
                      <a:pt x="32" y="37"/>
                      <a:pt x="33" y="36"/>
                      <a:pt x="34" y="36"/>
                    </a:cubicBezTo>
                    <a:close/>
                    <a:moveTo>
                      <a:pt x="34" y="44"/>
                    </a:move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4" y="45"/>
                      <a:pt x="64" y="46"/>
                    </a:cubicBezTo>
                    <a:cubicBezTo>
                      <a:pt x="64" y="47"/>
                      <a:pt x="63" y="48"/>
                      <a:pt x="62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8"/>
                      <a:pt x="32" y="47"/>
                      <a:pt x="32" y="46"/>
                    </a:cubicBezTo>
                    <a:cubicBezTo>
                      <a:pt x="32" y="45"/>
                      <a:pt x="33" y="44"/>
                      <a:pt x="34" y="44"/>
                    </a:cubicBezTo>
                    <a:close/>
                    <a:moveTo>
                      <a:pt x="66" y="60"/>
                    </a:moveTo>
                    <a:cubicBezTo>
                      <a:pt x="65" y="60"/>
                      <a:pt x="64" y="61"/>
                      <a:pt x="64" y="62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64" y="69"/>
                      <a:pt x="61" y="72"/>
                      <a:pt x="58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37" y="72"/>
                      <a:pt x="34" y="69"/>
                      <a:pt x="34" y="66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1"/>
                      <a:pt x="33" y="60"/>
                      <a:pt x="32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21" y="56"/>
                      <a:pt x="22" y="56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5" y="56"/>
                      <a:pt x="76" y="55"/>
                      <a:pt x="76" y="54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91" y="60"/>
                      <a:pt x="91" y="60"/>
                      <a:pt x="91" y="60"/>
                    </a:cubicBezTo>
                    <a:lnTo>
                      <a:pt x="66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/>
              </a:p>
            </p:txBody>
          </p:sp>
          <p:grpSp>
            <p:nvGrpSpPr>
              <p:cNvPr id="12" name="Group 5">
                <a:extLst>
                  <a:ext uri="{FF2B5EF4-FFF2-40B4-BE49-F238E27FC236}">
                    <a16:creationId xmlns:a16="http://schemas.microsoft.com/office/drawing/2014/main" id="{8B639520-20A8-436A-B0A4-32870ECE47AC}"/>
                  </a:ext>
                </a:extLst>
              </p:cNvPr>
              <p:cNvGrpSpPr/>
              <p:nvPr/>
            </p:nvGrpSpPr>
            <p:grpSpPr>
              <a:xfrm>
                <a:off x="425079" y="4317610"/>
                <a:ext cx="2284902" cy="965974"/>
                <a:chOff x="425079" y="4317610"/>
                <a:chExt cx="2284902" cy="96597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50FB533-8946-49CE-B8F9-E04C188A4CC9}"/>
                    </a:ext>
                  </a:extLst>
                </p:cNvPr>
                <p:cNvGrpSpPr/>
                <p:nvPr/>
              </p:nvGrpSpPr>
              <p:grpSpPr>
                <a:xfrm>
                  <a:off x="425079" y="4510808"/>
                  <a:ext cx="2284902" cy="772776"/>
                  <a:chOff x="425079" y="4305509"/>
                  <a:chExt cx="2284902" cy="772776"/>
                </a:xfrm>
              </p:grpSpPr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503870" y="4750236"/>
                    <a:ext cx="2206111" cy="3280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Ebrima" panose="02000000000000000000" pitchFamily="2" charset="0"/>
                        <a:cs typeface="Ebrima" panose="02000000000000000000" pitchFamily="2" charset="0"/>
                      </a:rPr>
                      <a:t>Educación Escolar de Preprimaria y Primaria</a:t>
                    </a:r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B445C58A-7039-4579-852F-42244BE24AB8}"/>
                      </a:ext>
                    </a:extLst>
                  </p:cNvPr>
                  <p:cNvSpPr/>
                  <p:nvPr/>
                </p:nvSpPr>
                <p:spPr>
                  <a:xfrm>
                    <a:off x="425079" y="4305509"/>
                    <a:ext cx="2268772" cy="439442"/>
                  </a:xfrm>
                  <a:custGeom>
                    <a:avLst/>
                    <a:gdLst>
                      <a:gd name="connsiteX0" fmla="*/ 0 w 2980403"/>
                      <a:gd name="connsiteY0" fmla="*/ 207160 h 567531"/>
                      <a:gd name="connsiteX1" fmla="*/ 0 w 2980403"/>
                      <a:gd name="connsiteY1" fmla="*/ 207161 h 567531"/>
                      <a:gd name="connsiteX2" fmla="*/ 0 w 2980403"/>
                      <a:gd name="connsiteY2" fmla="*/ 207161 h 567531"/>
                      <a:gd name="connsiteX3" fmla="*/ 207161 w 2980403"/>
                      <a:gd name="connsiteY3" fmla="*/ 0 h 567531"/>
                      <a:gd name="connsiteX4" fmla="*/ 2773242 w 2980403"/>
                      <a:gd name="connsiteY4" fmla="*/ 0 h 567531"/>
                      <a:gd name="connsiteX5" fmla="*/ 2980403 w 2980403"/>
                      <a:gd name="connsiteY5" fmla="*/ 207161 h 567531"/>
                      <a:gd name="connsiteX6" fmla="*/ 2980402 w 2980403"/>
                      <a:gd name="connsiteY6" fmla="*/ 207161 h 567531"/>
                      <a:gd name="connsiteX7" fmla="*/ 2773241 w 2980403"/>
                      <a:gd name="connsiteY7" fmla="*/ 414322 h 567531"/>
                      <a:gd name="connsiteX8" fmla="*/ 1673312 w 2980403"/>
                      <a:gd name="connsiteY8" fmla="*/ 414322 h 567531"/>
                      <a:gd name="connsiteX9" fmla="*/ 1490202 w 2980403"/>
                      <a:gd name="connsiteY9" fmla="*/ 567531 h 567531"/>
                      <a:gd name="connsiteX10" fmla="*/ 1307091 w 2980403"/>
                      <a:gd name="connsiteY10" fmla="*/ 414322 h 567531"/>
                      <a:gd name="connsiteX11" fmla="*/ 207161 w 2980403"/>
                      <a:gd name="connsiteY11" fmla="*/ 414321 h 567531"/>
                      <a:gd name="connsiteX12" fmla="*/ 16280 w 2980403"/>
                      <a:gd name="connsiteY12" fmla="*/ 287797 h 567531"/>
                      <a:gd name="connsiteX13" fmla="*/ 0 w 2980403"/>
                      <a:gd name="connsiteY13" fmla="*/ 207161 h 567531"/>
                      <a:gd name="connsiteX14" fmla="*/ 16280 w 2980403"/>
                      <a:gd name="connsiteY14" fmla="*/ 126525 h 567531"/>
                      <a:gd name="connsiteX15" fmla="*/ 207161 w 2980403"/>
                      <a:gd name="connsiteY15" fmla="*/ 0 h 567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80403" h="567531">
                        <a:moveTo>
                          <a:pt x="0" y="207160"/>
                        </a:moveTo>
                        <a:lnTo>
                          <a:pt x="0" y="207161"/>
                        </a:lnTo>
                        <a:lnTo>
                          <a:pt x="0" y="207161"/>
                        </a:lnTo>
                        <a:close/>
                        <a:moveTo>
                          <a:pt x="207161" y="0"/>
                        </a:moveTo>
                        <a:lnTo>
                          <a:pt x="2773242" y="0"/>
                        </a:lnTo>
                        <a:cubicBezTo>
                          <a:pt x="2887654" y="0"/>
                          <a:pt x="2980403" y="92749"/>
                          <a:pt x="2980403" y="207161"/>
                        </a:cubicBezTo>
                        <a:lnTo>
                          <a:pt x="2980402" y="207161"/>
                        </a:lnTo>
                        <a:cubicBezTo>
                          <a:pt x="2980402" y="321573"/>
                          <a:pt x="2887653" y="414322"/>
                          <a:pt x="2773241" y="414322"/>
                        </a:cubicBezTo>
                        <a:lnTo>
                          <a:pt x="1673312" y="414322"/>
                        </a:lnTo>
                        <a:lnTo>
                          <a:pt x="1490202" y="567531"/>
                        </a:lnTo>
                        <a:lnTo>
                          <a:pt x="1307091" y="414322"/>
                        </a:lnTo>
                        <a:lnTo>
                          <a:pt x="207161" y="414321"/>
                        </a:lnTo>
                        <a:cubicBezTo>
                          <a:pt x="121352" y="414321"/>
                          <a:pt x="47728" y="362150"/>
                          <a:pt x="16280" y="287797"/>
                        </a:cubicBezTo>
                        <a:lnTo>
                          <a:pt x="0" y="207161"/>
                        </a:lnTo>
                        <a:lnTo>
                          <a:pt x="16280" y="126525"/>
                        </a:lnTo>
                        <a:cubicBezTo>
                          <a:pt x="47728" y="52171"/>
                          <a:pt x="121352" y="0"/>
                          <a:pt x="207161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innerShdw blurRad="63500" dist="50800" dir="13500000">
                      <a:prstClr val="black">
                        <a:alpha val="20000"/>
                      </a:prstClr>
                    </a:innerShdw>
                  </a:effectLst>
                  <a:extLst/>
                </p:spPr>
                <p:txBody>
                  <a:bodyPr vert="horz" wrap="square" lIns="252000" tIns="45720" rIns="91440" bIns="180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a typeface="Ebrima" panose="02000000000000000000" pitchFamily="2" charset="0"/>
                        <a:cs typeface="Ebrima" panose="02000000000000000000" pitchFamily="2" charset="0"/>
                      </a:rPr>
                      <a:t>Programa</a:t>
                    </a:r>
                  </a:p>
                </p:txBody>
              </p:sp>
            </p:grpSp>
            <p:sp>
              <p:nvSpPr>
                <p:cNvPr id="74" name="Freeform 67">
                  <a:extLst>
                    <a:ext uri="{FF2B5EF4-FFF2-40B4-BE49-F238E27FC236}">
                      <a16:creationId xmlns:a16="http://schemas.microsoft.com/office/drawing/2014/main" id="{8757E3B4-59E7-42F5-A20F-3692A7C8A9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87252" y="4317610"/>
                  <a:ext cx="156484" cy="155798"/>
                </a:xfrm>
                <a:custGeom>
                  <a:avLst/>
                  <a:gdLst>
                    <a:gd name="T0" fmla="*/ 76 w 96"/>
                    <a:gd name="T1" fmla="*/ 13 h 96"/>
                    <a:gd name="T2" fmla="*/ 61 w 96"/>
                    <a:gd name="T3" fmla="*/ 15 h 96"/>
                    <a:gd name="T4" fmla="*/ 60 w 96"/>
                    <a:gd name="T5" fmla="*/ 17 h 96"/>
                    <a:gd name="T6" fmla="*/ 44 w 96"/>
                    <a:gd name="T7" fmla="*/ 32 h 96"/>
                    <a:gd name="T8" fmla="*/ 42 w 96"/>
                    <a:gd name="T9" fmla="*/ 0 h 96"/>
                    <a:gd name="T10" fmla="*/ 16 w 96"/>
                    <a:gd name="T11" fmla="*/ 2 h 96"/>
                    <a:gd name="T12" fmla="*/ 2 w 96"/>
                    <a:gd name="T13" fmla="*/ 12 h 96"/>
                    <a:gd name="T14" fmla="*/ 0 w 96"/>
                    <a:gd name="T15" fmla="*/ 94 h 96"/>
                    <a:gd name="T16" fmla="*/ 18 w 96"/>
                    <a:gd name="T17" fmla="*/ 96 h 96"/>
                    <a:gd name="T18" fmla="*/ 66 w 96"/>
                    <a:gd name="T19" fmla="*/ 96 h 96"/>
                    <a:gd name="T20" fmla="*/ 68 w 96"/>
                    <a:gd name="T21" fmla="*/ 48 h 96"/>
                    <a:gd name="T22" fmla="*/ 82 w 96"/>
                    <a:gd name="T23" fmla="*/ 96 h 96"/>
                    <a:gd name="T24" fmla="*/ 94 w 96"/>
                    <a:gd name="T25" fmla="*/ 93 h 96"/>
                    <a:gd name="T26" fmla="*/ 12 w 96"/>
                    <a:gd name="T27" fmla="*/ 82 h 96"/>
                    <a:gd name="T28" fmla="*/ 8 w 96"/>
                    <a:gd name="T29" fmla="*/ 82 h 96"/>
                    <a:gd name="T30" fmla="*/ 10 w 96"/>
                    <a:gd name="T31" fmla="*/ 24 h 96"/>
                    <a:gd name="T32" fmla="*/ 12 w 96"/>
                    <a:gd name="T33" fmla="*/ 82 h 96"/>
                    <a:gd name="T34" fmla="*/ 30 w 96"/>
                    <a:gd name="T35" fmla="*/ 8 h 96"/>
                    <a:gd name="T36" fmla="*/ 32 w 96"/>
                    <a:gd name="T37" fmla="*/ 62 h 96"/>
                    <a:gd name="T38" fmla="*/ 28 w 96"/>
                    <a:gd name="T39" fmla="*/ 62 h 96"/>
                    <a:gd name="T40" fmla="*/ 36 w 96"/>
                    <a:gd name="T41" fmla="*/ 86 h 96"/>
                    <a:gd name="T42" fmla="*/ 26 w 96"/>
                    <a:gd name="T43" fmla="*/ 88 h 96"/>
                    <a:gd name="T44" fmla="*/ 24 w 96"/>
                    <a:gd name="T45" fmla="*/ 70 h 96"/>
                    <a:gd name="T46" fmla="*/ 34 w 96"/>
                    <a:gd name="T47" fmla="*/ 68 h 96"/>
                    <a:gd name="T48" fmla="*/ 36 w 96"/>
                    <a:gd name="T49" fmla="*/ 86 h 96"/>
                    <a:gd name="T50" fmla="*/ 54 w 96"/>
                    <a:gd name="T51" fmla="*/ 40 h 96"/>
                    <a:gd name="T52" fmla="*/ 56 w 96"/>
                    <a:gd name="T53" fmla="*/ 78 h 96"/>
                    <a:gd name="T54" fmla="*/ 52 w 96"/>
                    <a:gd name="T55" fmla="*/ 78 h 96"/>
                    <a:gd name="T56" fmla="*/ 58 w 96"/>
                    <a:gd name="T57" fmla="*/ 88 h 96"/>
                    <a:gd name="T58" fmla="*/ 48 w 96"/>
                    <a:gd name="T59" fmla="*/ 86 h 96"/>
                    <a:gd name="T60" fmla="*/ 58 w 96"/>
                    <a:gd name="T61" fmla="*/ 84 h 96"/>
                    <a:gd name="T62" fmla="*/ 58 w 96"/>
                    <a:gd name="T63" fmla="*/ 88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6" h="96">
                      <a:moveTo>
                        <a:pt x="96" y="90"/>
                      </a:moveTo>
                      <a:cubicBezTo>
                        <a:pt x="76" y="13"/>
                        <a:pt x="76" y="13"/>
                        <a:pt x="76" y="13"/>
                      </a:cubicBezTo>
                      <a:cubicBezTo>
                        <a:pt x="75" y="12"/>
                        <a:pt x="74" y="11"/>
                        <a:pt x="73" y="12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5"/>
                        <a:pt x="61" y="15"/>
                        <a:pt x="60" y="16"/>
                      </a:cubicBezTo>
                      <a:cubicBezTo>
                        <a:pt x="60" y="16"/>
                        <a:pt x="60" y="17"/>
                        <a:pt x="60" y="17"/>
                      </a:cubicBezTo>
                      <a:cubicBezTo>
                        <a:pt x="64" y="32"/>
                        <a:pt x="64" y="32"/>
                        <a:pt x="64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4" y="1"/>
                        <a:pt x="43" y="0"/>
                        <a:pt x="4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6" y="1"/>
                        <a:pt x="16" y="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95"/>
                        <a:pt x="1" y="96"/>
                        <a:pt x="2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42" y="96"/>
                        <a:pt x="42" y="96"/>
                        <a:pt x="42" y="96"/>
                      </a:cubicBezTo>
                      <a:cubicBezTo>
                        <a:pt x="66" y="96"/>
                        <a:pt x="66" y="96"/>
                        <a:pt x="66" y="96"/>
                      </a:cubicBezTo>
                      <a:cubicBezTo>
                        <a:pt x="67" y="96"/>
                        <a:pt x="68" y="95"/>
                        <a:pt x="68" y="94"/>
                      </a:cubicBezTo>
                      <a:cubicBezTo>
                        <a:pt x="68" y="48"/>
                        <a:pt x="68" y="48"/>
                        <a:pt x="68" y="48"/>
                      </a:cubicBezTo>
                      <a:cubicBezTo>
                        <a:pt x="80" y="94"/>
                        <a:pt x="80" y="94"/>
                        <a:pt x="80" y="94"/>
                      </a:cubicBezTo>
                      <a:cubicBezTo>
                        <a:pt x="80" y="95"/>
                        <a:pt x="81" y="96"/>
                        <a:pt x="82" y="96"/>
                      </a:cubicBezTo>
                      <a:cubicBezTo>
                        <a:pt x="82" y="96"/>
                        <a:pt x="82" y="96"/>
                        <a:pt x="82" y="96"/>
                      </a:cubicBezTo>
                      <a:cubicBezTo>
                        <a:pt x="94" y="93"/>
                        <a:pt x="94" y="93"/>
                        <a:pt x="94" y="93"/>
                      </a:cubicBezTo>
                      <a:cubicBezTo>
                        <a:pt x="95" y="93"/>
                        <a:pt x="96" y="92"/>
                        <a:pt x="96" y="90"/>
                      </a:cubicBezTo>
                      <a:close/>
                      <a:moveTo>
                        <a:pt x="12" y="82"/>
                      </a:moveTo>
                      <a:cubicBezTo>
                        <a:pt x="12" y="83"/>
                        <a:pt x="11" y="84"/>
                        <a:pt x="10" y="84"/>
                      </a:cubicBezTo>
                      <a:cubicBezTo>
                        <a:pt x="9" y="84"/>
                        <a:pt x="8" y="83"/>
                        <a:pt x="8" y="82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10" y="24"/>
                      </a:cubicBezTo>
                      <a:cubicBezTo>
                        <a:pt x="11" y="24"/>
                        <a:pt x="12" y="25"/>
                        <a:pt x="12" y="26"/>
                      </a:cubicBezTo>
                      <a:lnTo>
                        <a:pt x="12" y="82"/>
                      </a:lnTo>
                      <a:close/>
                      <a:moveTo>
                        <a:pt x="28" y="10"/>
                      </a:moveTo>
                      <a:cubicBezTo>
                        <a:pt x="28" y="9"/>
                        <a:pt x="29" y="8"/>
                        <a:pt x="30" y="8"/>
                      </a:cubicBezTo>
                      <a:cubicBezTo>
                        <a:pt x="31" y="8"/>
                        <a:pt x="32" y="9"/>
                        <a:pt x="32" y="10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32" y="63"/>
                        <a:pt x="31" y="64"/>
                        <a:pt x="30" y="64"/>
                      </a:cubicBezTo>
                      <a:cubicBezTo>
                        <a:pt x="29" y="64"/>
                        <a:pt x="28" y="63"/>
                        <a:pt x="28" y="62"/>
                      </a:cubicBezTo>
                      <a:lnTo>
                        <a:pt x="28" y="10"/>
                      </a:lnTo>
                      <a:close/>
                      <a:moveTo>
                        <a:pt x="36" y="86"/>
                      </a:moveTo>
                      <a:cubicBezTo>
                        <a:pt x="36" y="87"/>
                        <a:pt x="35" y="88"/>
                        <a:pt x="34" y="88"/>
                      </a:cubicBezTo>
                      <a:cubicBezTo>
                        <a:pt x="26" y="88"/>
                        <a:pt x="26" y="88"/>
                        <a:pt x="26" y="88"/>
                      </a:cubicBezTo>
                      <a:cubicBezTo>
                        <a:pt x="25" y="88"/>
                        <a:pt x="24" y="87"/>
                        <a:pt x="24" y="86"/>
                      </a:cubicBezTo>
                      <a:cubicBezTo>
                        <a:pt x="24" y="70"/>
                        <a:pt x="24" y="70"/>
                        <a:pt x="24" y="70"/>
                      </a:cubicBezTo>
                      <a:cubicBezTo>
                        <a:pt x="24" y="69"/>
                        <a:pt x="25" y="68"/>
                        <a:pt x="26" y="68"/>
                      </a:cubicBezTo>
                      <a:cubicBezTo>
                        <a:pt x="34" y="68"/>
                        <a:pt x="34" y="68"/>
                        <a:pt x="34" y="68"/>
                      </a:cubicBezTo>
                      <a:cubicBezTo>
                        <a:pt x="35" y="68"/>
                        <a:pt x="36" y="69"/>
                        <a:pt x="36" y="70"/>
                      </a:cubicBezTo>
                      <a:lnTo>
                        <a:pt x="36" y="86"/>
                      </a:lnTo>
                      <a:close/>
                      <a:moveTo>
                        <a:pt x="52" y="42"/>
                      </a:moveTo>
                      <a:cubicBezTo>
                        <a:pt x="52" y="41"/>
                        <a:pt x="53" y="40"/>
                        <a:pt x="54" y="40"/>
                      </a:cubicBezTo>
                      <a:cubicBezTo>
                        <a:pt x="55" y="40"/>
                        <a:pt x="56" y="41"/>
                        <a:pt x="56" y="42"/>
                      </a:cubicBezTo>
                      <a:cubicBezTo>
                        <a:pt x="56" y="78"/>
                        <a:pt x="56" y="78"/>
                        <a:pt x="56" y="78"/>
                      </a:cubicBezTo>
                      <a:cubicBezTo>
                        <a:pt x="56" y="79"/>
                        <a:pt x="55" y="80"/>
                        <a:pt x="54" y="80"/>
                      </a:cubicBezTo>
                      <a:cubicBezTo>
                        <a:pt x="53" y="80"/>
                        <a:pt x="52" y="79"/>
                        <a:pt x="52" y="78"/>
                      </a:cubicBezTo>
                      <a:lnTo>
                        <a:pt x="52" y="42"/>
                      </a:lnTo>
                      <a:close/>
                      <a:moveTo>
                        <a:pt x="58" y="88"/>
                      </a:moveTo>
                      <a:cubicBezTo>
                        <a:pt x="50" y="88"/>
                        <a:pt x="50" y="88"/>
                        <a:pt x="50" y="88"/>
                      </a:cubicBezTo>
                      <a:cubicBezTo>
                        <a:pt x="49" y="88"/>
                        <a:pt x="48" y="87"/>
                        <a:pt x="48" y="86"/>
                      </a:cubicBezTo>
                      <a:cubicBezTo>
                        <a:pt x="48" y="85"/>
                        <a:pt x="49" y="84"/>
                        <a:pt x="50" y="84"/>
                      </a:cubicBezTo>
                      <a:cubicBezTo>
                        <a:pt x="58" y="84"/>
                        <a:pt x="58" y="84"/>
                        <a:pt x="58" y="84"/>
                      </a:cubicBezTo>
                      <a:cubicBezTo>
                        <a:pt x="59" y="84"/>
                        <a:pt x="60" y="85"/>
                        <a:pt x="60" y="86"/>
                      </a:cubicBezTo>
                      <a:cubicBezTo>
                        <a:pt x="60" y="87"/>
                        <a:pt x="59" y="88"/>
                        <a:pt x="58" y="8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200"/>
                </a:p>
              </p:txBody>
            </p:sp>
          </p:grpSp>
        </p:grpSp>
        <p:sp>
          <p:nvSpPr>
            <p:cNvPr id="112" name="Freeform: Shape 44">
              <a:extLst>
                <a:ext uri="{FF2B5EF4-FFF2-40B4-BE49-F238E27FC236}">
                  <a16:creationId xmlns:a16="http://schemas.microsoft.com/office/drawing/2014/main" id="{B445C58A-7039-4579-852F-42244BE24AB8}"/>
                </a:ext>
              </a:extLst>
            </p:cNvPr>
            <p:cNvSpPr/>
            <p:nvPr/>
          </p:nvSpPr>
          <p:spPr>
            <a:xfrm>
              <a:off x="168842" y="2060864"/>
              <a:ext cx="2101512" cy="439442"/>
            </a:xfrm>
            <a:custGeom>
              <a:avLst/>
              <a:gdLst>
                <a:gd name="connsiteX0" fmla="*/ 0 w 2980403"/>
                <a:gd name="connsiteY0" fmla="*/ 207160 h 567531"/>
                <a:gd name="connsiteX1" fmla="*/ 0 w 2980403"/>
                <a:gd name="connsiteY1" fmla="*/ 207161 h 567531"/>
                <a:gd name="connsiteX2" fmla="*/ 0 w 2980403"/>
                <a:gd name="connsiteY2" fmla="*/ 207161 h 567531"/>
                <a:gd name="connsiteX3" fmla="*/ 207161 w 2980403"/>
                <a:gd name="connsiteY3" fmla="*/ 0 h 567531"/>
                <a:gd name="connsiteX4" fmla="*/ 2773242 w 2980403"/>
                <a:gd name="connsiteY4" fmla="*/ 0 h 567531"/>
                <a:gd name="connsiteX5" fmla="*/ 2980403 w 2980403"/>
                <a:gd name="connsiteY5" fmla="*/ 207161 h 567531"/>
                <a:gd name="connsiteX6" fmla="*/ 2980402 w 2980403"/>
                <a:gd name="connsiteY6" fmla="*/ 207161 h 567531"/>
                <a:gd name="connsiteX7" fmla="*/ 2773241 w 2980403"/>
                <a:gd name="connsiteY7" fmla="*/ 414322 h 567531"/>
                <a:gd name="connsiteX8" fmla="*/ 1673312 w 2980403"/>
                <a:gd name="connsiteY8" fmla="*/ 414322 h 567531"/>
                <a:gd name="connsiteX9" fmla="*/ 1490202 w 2980403"/>
                <a:gd name="connsiteY9" fmla="*/ 567531 h 567531"/>
                <a:gd name="connsiteX10" fmla="*/ 1307091 w 2980403"/>
                <a:gd name="connsiteY10" fmla="*/ 414322 h 567531"/>
                <a:gd name="connsiteX11" fmla="*/ 207161 w 2980403"/>
                <a:gd name="connsiteY11" fmla="*/ 414321 h 567531"/>
                <a:gd name="connsiteX12" fmla="*/ 16280 w 2980403"/>
                <a:gd name="connsiteY12" fmla="*/ 287797 h 567531"/>
                <a:gd name="connsiteX13" fmla="*/ 0 w 2980403"/>
                <a:gd name="connsiteY13" fmla="*/ 207161 h 567531"/>
                <a:gd name="connsiteX14" fmla="*/ 16280 w 2980403"/>
                <a:gd name="connsiteY14" fmla="*/ 126525 h 567531"/>
                <a:gd name="connsiteX15" fmla="*/ 207161 w 2980403"/>
                <a:gd name="connsiteY15" fmla="*/ 0 h 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0403" h="567531">
                  <a:moveTo>
                    <a:pt x="0" y="207160"/>
                  </a:moveTo>
                  <a:lnTo>
                    <a:pt x="0" y="207161"/>
                  </a:lnTo>
                  <a:lnTo>
                    <a:pt x="0" y="207161"/>
                  </a:lnTo>
                  <a:close/>
                  <a:moveTo>
                    <a:pt x="207161" y="0"/>
                  </a:moveTo>
                  <a:lnTo>
                    <a:pt x="2773242" y="0"/>
                  </a:lnTo>
                  <a:cubicBezTo>
                    <a:pt x="2887654" y="0"/>
                    <a:pt x="2980403" y="92749"/>
                    <a:pt x="2980403" y="207161"/>
                  </a:cubicBezTo>
                  <a:lnTo>
                    <a:pt x="2980402" y="207161"/>
                  </a:lnTo>
                  <a:cubicBezTo>
                    <a:pt x="2980402" y="321573"/>
                    <a:pt x="2887653" y="414322"/>
                    <a:pt x="2773241" y="414322"/>
                  </a:cubicBezTo>
                  <a:lnTo>
                    <a:pt x="1673312" y="414322"/>
                  </a:lnTo>
                  <a:lnTo>
                    <a:pt x="1490202" y="567531"/>
                  </a:lnTo>
                  <a:lnTo>
                    <a:pt x="1307091" y="414322"/>
                  </a:lnTo>
                  <a:lnTo>
                    <a:pt x="207161" y="414321"/>
                  </a:lnTo>
                  <a:cubicBezTo>
                    <a:pt x="121352" y="414321"/>
                    <a:pt x="47728" y="362150"/>
                    <a:pt x="16280" y="287797"/>
                  </a:cubicBezTo>
                  <a:lnTo>
                    <a:pt x="0" y="207161"/>
                  </a:lnTo>
                  <a:lnTo>
                    <a:pt x="16280" y="126525"/>
                  </a:lnTo>
                  <a:cubicBezTo>
                    <a:pt x="47728" y="52171"/>
                    <a:pt x="121352" y="0"/>
                    <a:pt x="20716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252000" tIns="45720" rIns="91440" bIns="180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GT" sz="12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Meta Estratégica de Desarrollo</a:t>
              </a:r>
            </a:p>
          </p:txBody>
        </p:sp>
        <p:sp>
          <p:nvSpPr>
            <p:cNvPr id="115" name="TextBox 81"/>
            <p:cNvSpPr txBox="1"/>
            <p:nvPr/>
          </p:nvSpPr>
          <p:spPr>
            <a:xfrm>
              <a:off x="285720" y="2500306"/>
              <a:ext cx="1928826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200" b="1" dirty="0"/>
                <a:t>Para 2030, velar porque todas las niñas y todos los niños tengan una enseñanza primaria y secundaria completa, gratuita, equitativa y de calidad que produzca resultados de aprendizaje pertinentes y efectivos. 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116" name="Oval 135"/>
            <p:cNvSpPr/>
            <p:nvPr/>
          </p:nvSpPr>
          <p:spPr>
            <a:xfrm>
              <a:off x="142844" y="2571744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Freeform 67">
              <a:extLst>
                <a:ext uri="{FF2B5EF4-FFF2-40B4-BE49-F238E27FC236}">
                  <a16:creationId xmlns:a16="http://schemas.microsoft.com/office/drawing/2014/main" id="{8757E3B4-59E7-42F5-A20F-3692A7C8A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4546" y="2786058"/>
              <a:ext cx="117394" cy="155798"/>
            </a:xfrm>
            <a:custGeom>
              <a:avLst/>
              <a:gdLst>
                <a:gd name="T0" fmla="*/ 76 w 96"/>
                <a:gd name="T1" fmla="*/ 13 h 96"/>
                <a:gd name="T2" fmla="*/ 61 w 96"/>
                <a:gd name="T3" fmla="*/ 15 h 96"/>
                <a:gd name="T4" fmla="*/ 60 w 96"/>
                <a:gd name="T5" fmla="*/ 17 h 96"/>
                <a:gd name="T6" fmla="*/ 44 w 96"/>
                <a:gd name="T7" fmla="*/ 32 h 96"/>
                <a:gd name="T8" fmla="*/ 42 w 96"/>
                <a:gd name="T9" fmla="*/ 0 h 96"/>
                <a:gd name="T10" fmla="*/ 16 w 96"/>
                <a:gd name="T11" fmla="*/ 2 h 96"/>
                <a:gd name="T12" fmla="*/ 2 w 96"/>
                <a:gd name="T13" fmla="*/ 12 h 96"/>
                <a:gd name="T14" fmla="*/ 0 w 96"/>
                <a:gd name="T15" fmla="*/ 94 h 96"/>
                <a:gd name="T16" fmla="*/ 18 w 96"/>
                <a:gd name="T17" fmla="*/ 96 h 96"/>
                <a:gd name="T18" fmla="*/ 66 w 96"/>
                <a:gd name="T19" fmla="*/ 96 h 96"/>
                <a:gd name="T20" fmla="*/ 68 w 96"/>
                <a:gd name="T21" fmla="*/ 48 h 96"/>
                <a:gd name="T22" fmla="*/ 82 w 96"/>
                <a:gd name="T23" fmla="*/ 96 h 96"/>
                <a:gd name="T24" fmla="*/ 94 w 96"/>
                <a:gd name="T25" fmla="*/ 93 h 96"/>
                <a:gd name="T26" fmla="*/ 12 w 96"/>
                <a:gd name="T27" fmla="*/ 82 h 96"/>
                <a:gd name="T28" fmla="*/ 8 w 96"/>
                <a:gd name="T29" fmla="*/ 82 h 96"/>
                <a:gd name="T30" fmla="*/ 10 w 96"/>
                <a:gd name="T31" fmla="*/ 24 h 96"/>
                <a:gd name="T32" fmla="*/ 12 w 96"/>
                <a:gd name="T33" fmla="*/ 82 h 96"/>
                <a:gd name="T34" fmla="*/ 30 w 96"/>
                <a:gd name="T35" fmla="*/ 8 h 96"/>
                <a:gd name="T36" fmla="*/ 32 w 96"/>
                <a:gd name="T37" fmla="*/ 62 h 96"/>
                <a:gd name="T38" fmla="*/ 28 w 96"/>
                <a:gd name="T39" fmla="*/ 62 h 96"/>
                <a:gd name="T40" fmla="*/ 36 w 96"/>
                <a:gd name="T41" fmla="*/ 86 h 96"/>
                <a:gd name="T42" fmla="*/ 26 w 96"/>
                <a:gd name="T43" fmla="*/ 88 h 96"/>
                <a:gd name="T44" fmla="*/ 24 w 96"/>
                <a:gd name="T45" fmla="*/ 70 h 96"/>
                <a:gd name="T46" fmla="*/ 34 w 96"/>
                <a:gd name="T47" fmla="*/ 68 h 96"/>
                <a:gd name="T48" fmla="*/ 36 w 96"/>
                <a:gd name="T49" fmla="*/ 86 h 96"/>
                <a:gd name="T50" fmla="*/ 54 w 96"/>
                <a:gd name="T51" fmla="*/ 40 h 96"/>
                <a:gd name="T52" fmla="*/ 56 w 96"/>
                <a:gd name="T53" fmla="*/ 78 h 96"/>
                <a:gd name="T54" fmla="*/ 52 w 96"/>
                <a:gd name="T55" fmla="*/ 78 h 96"/>
                <a:gd name="T56" fmla="*/ 58 w 96"/>
                <a:gd name="T57" fmla="*/ 88 h 96"/>
                <a:gd name="T58" fmla="*/ 48 w 96"/>
                <a:gd name="T59" fmla="*/ 86 h 96"/>
                <a:gd name="T60" fmla="*/ 58 w 96"/>
                <a:gd name="T61" fmla="*/ 84 h 96"/>
                <a:gd name="T62" fmla="*/ 58 w 96"/>
                <a:gd name="T6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6">
                  <a:moveTo>
                    <a:pt x="96" y="90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5" y="12"/>
                    <a:pt x="74" y="11"/>
                    <a:pt x="73" y="12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0" y="16"/>
                  </a:cubicBezTo>
                  <a:cubicBezTo>
                    <a:pt x="60" y="16"/>
                    <a:pt x="60" y="17"/>
                    <a:pt x="60" y="1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7" y="96"/>
                    <a:pt x="68" y="95"/>
                    <a:pt x="68" y="9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95"/>
                    <a:pt x="81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5" y="93"/>
                    <a:pt x="96" y="92"/>
                    <a:pt x="96" y="90"/>
                  </a:cubicBezTo>
                  <a:close/>
                  <a:moveTo>
                    <a:pt x="12" y="82"/>
                  </a:moveTo>
                  <a:cubicBezTo>
                    <a:pt x="12" y="83"/>
                    <a:pt x="11" y="84"/>
                    <a:pt x="10" y="84"/>
                  </a:cubicBezTo>
                  <a:cubicBezTo>
                    <a:pt x="9" y="84"/>
                    <a:pt x="8" y="83"/>
                    <a:pt x="8" y="8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9" y="24"/>
                    <a:pt x="10" y="24"/>
                  </a:cubicBezTo>
                  <a:cubicBezTo>
                    <a:pt x="11" y="24"/>
                    <a:pt x="12" y="25"/>
                    <a:pt x="12" y="26"/>
                  </a:cubicBezTo>
                  <a:lnTo>
                    <a:pt x="12" y="82"/>
                  </a:lnTo>
                  <a:close/>
                  <a:moveTo>
                    <a:pt x="28" y="10"/>
                  </a:moveTo>
                  <a:cubicBezTo>
                    <a:pt x="28" y="9"/>
                    <a:pt x="29" y="8"/>
                    <a:pt x="30" y="8"/>
                  </a:cubicBezTo>
                  <a:cubicBezTo>
                    <a:pt x="31" y="8"/>
                    <a:pt x="32" y="9"/>
                    <a:pt x="32" y="10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63"/>
                    <a:pt x="31" y="64"/>
                    <a:pt x="30" y="64"/>
                  </a:cubicBezTo>
                  <a:cubicBezTo>
                    <a:pt x="29" y="64"/>
                    <a:pt x="28" y="63"/>
                    <a:pt x="28" y="62"/>
                  </a:cubicBezTo>
                  <a:lnTo>
                    <a:pt x="28" y="10"/>
                  </a:lnTo>
                  <a:close/>
                  <a:moveTo>
                    <a:pt x="36" y="86"/>
                  </a:moveTo>
                  <a:cubicBezTo>
                    <a:pt x="36" y="87"/>
                    <a:pt x="35" y="88"/>
                    <a:pt x="34" y="8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5" y="88"/>
                    <a:pt x="24" y="87"/>
                    <a:pt x="24" y="8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69"/>
                    <a:pt x="25" y="68"/>
                    <a:pt x="26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8"/>
                    <a:pt x="36" y="69"/>
                    <a:pt x="36" y="70"/>
                  </a:cubicBezTo>
                  <a:lnTo>
                    <a:pt x="36" y="86"/>
                  </a:lnTo>
                  <a:close/>
                  <a:moveTo>
                    <a:pt x="52" y="42"/>
                  </a:moveTo>
                  <a:cubicBezTo>
                    <a:pt x="52" y="41"/>
                    <a:pt x="53" y="40"/>
                    <a:pt x="54" y="40"/>
                  </a:cubicBezTo>
                  <a:cubicBezTo>
                    <a:pt x="55" y="40"/>
                    <a:pt x="56" y="41"/>
                    <a:pt x="56" y="42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53" y="80"/>
                    <a:pt x="52" y="79"/>
                    <a:pt x="52" y="78"/>
                  </a:cubicBezTo>
                  <a:lnTo>
                    <a:pt x="52" y="42"/>
                  </a:lnTo>
                  <a:close/>
                  <a:moveTo>
                    <a:pt x="58" y="88"/>
                  </a:moveTo>
                  <a:cubicBezTo>
                    <a:pt x="50" y="88"/>
                    <a:pt x="50" y="88"/>
                    <a:pt x="50" y="88"/>
                  </a:cubicBezTo>
                  <a:cubicBezTo>
                    <a:pt x="49" y="88"/>
                    <a:pt x="48" y="87"/>
                    <a:pt x="48" y="86"/>
                  </a:cubicBezTo>
                  <a:cubicBezTo>
                    <a:pt x="48" y="85"/>
                    <a:pt x="49" y="84"/>
                    <a:pt x="50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9" y="84"/>
                    <a:pt x="60" y="85"/>
                    <a:pt x="60" y="86"/>
                  </a:cubicBezTo>
                  <a:cubicBezTo>
                    <a:pt x="60" y="87"/>
                    <a:pt x="59" y="88"/>
                    <a:pt x="58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200"/>
            </a:p>
          </p:txBody>
        </p:sp>
        <p:sp>
          <p:nvSpPr>
            <p:cNvPr id="114" name="Freeform 81">
              <a:extLst>
                <a:ext uri="{FF2B5EF4-FFF2-40B4-BE49-F238E27FC236}">
                  <a16:creationId xmlns:a16="http://schemas.microsoft.com/office/drawing/2014/main" id="{CB88804D-45FD-4A18-962D-029355F03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3108" y="3786190"/>
              <a:ext cx="118654" cy="158164"/>
            </a:xfrm>
            <a:custGeom>
              <a:avLst/>
              <a:gdLst>
                <a:gd name="T0" fmla="*/ 65 w 84"/>
                <a:gd name="T1" fmla="*/ 0 h 84"/>
                <a:gd name="T2" fmla="*/ 56 w 84"/>
                <a:gd name="T3" fmla="*/ 10 h 84"/>
                <a:gd name="T4" fmla="*/ 46 w 84"/>
                <a:gd name="T5" fmla="*/ 8 h 84"/>
                <a:gd name="T6" fmla="*/ 16 w 84"/>
                <a:gd name="T7" fmla="*/ 38 h 84"/>
                <a:gd name="T8" fmla="*/ 18 w 84"/>
                <a:gd name="T9" fmla="*/ 48 h 84"/>
                <a:gd name="T10" fmla="*/ 1 w 84"/>
                <a:gd name="T11" fmla="*/ 65 h 84"/>
                <a:gd name="T12" fmla="*/ 0 w 84"/>
                <a:gd name="T13" fmla="*/ 66 h 84"/>
                <a:gd name="T14" fmla="*/ 0 w 84"/>
                <a:gd name="T15" fmla="*/ 82 h 84"/>
                <a:gd name="T16" fmla="*/ 2 w 84"/>
                <a:gd name="T17" fmla="*/ 84 h 84"/>
                <a:gd name="T18" fmla="*/ 18 w 84"/>
                <a:gd name="T19" fmla="*/ 84 h 84"/>
                <a:gd name="T20" fmla="*/ 19 w 84"/>
                <a:gd name="T21" fmla="*/ 83 h 84"/>
                <a:gd name="T22" fmla="*/ 36 w 84"/>
                <a:gd name="T23" fmla="*/ 66 h 84"/>
                <a:gd name="T24" fmla="*/ 46 w 84"/>
                <a:gd name="T25" fmla="*/ 68 h 84"/>
                <a:gd name="T26" fmla="*/ 76 w 84"/>
                <a:gd name="T27" fmla="*/ 38 h 84"/>
                <a:gd name="T28" fmla="*/ 74 w 84"/>
                <a:gd name="T29" fmla="*/ 28 h 84"/>
                <a:gd name="T30" fmla="*/ 84 w 84"/>
                <a:gd name="T31" fmla="*/ 19 h 84"/>
                <a:gd name="T32" fmla="*/ 65 w 84"/>
                <a:gd name="T33" fmla="*/ 0 h 84"/>
                <a:gd name="T34" fmla="*/ 14 w 84"/>
                <a:gd name="T35" fmla="*/ 72 h 84"/>
                <a:gd name="T36" fmla="*/ 12 w 84"/>
                <a:gd name="T37" fmla="*/ 70 h 84"/>
                <a:gd name="T38" fmla="*/ 14 w 84"/>
                <a:gd name="T39" fmla="*/ 68 h 84"/>
                <a:gd name="T40" fmla="*/ 16 w 84"/>
                <a:gd name="T41" fmla="*/ 70 h 84"/>
                <a:gd name="T42" fmla="*/ 14 w 84"/>
                <a:gd name="T43" fmla="*/ 72 h 84"/>
                <a:gd name="T44" fmla="*/ 20 w 84"/>
                <a:gd name="T45" fmla="*/ 66 h 84"/>
                <a:gd name="T46" fmla="*/ 18 w 84"/>
                <a:gd name="T47" fmla="*/ 64 h 84"/>
                <a:gd name="T48" fmla="*/ 20 w 84"/>
                <a:gd name="T49" fmla="*/ 62 h 84"/>
                <a:gd name="T50" fmla="*/ 22 w 84"/>
                <a:gd name="T51" fmla="*/ 64 h 84"/>
                <a:gd name="T52" fmla="*/ 20 w 84"/>
                <a:gd name="T53" fmla="*/ 66 h 84"/>
                <a:gd name="T54" fmla="*/ 46 w 84"/>
                <a:gd name="T55" fmla="*/ 64 h 84"/>
                <a:gd name="T56" fmla="*/ 20 w 84"/>
                <a:gd name="T57" fmla="*/ 38 h 84"/>
                <a:gd name="T58" fmla="*/ 46 w 84"/>
                <a:gd name="T59" fmla="*/ 12 h 84"/>
                <a:gd name="T60" fmla="*/ 72 w 84"/>
                <a:gd name="T61" fmla="*/ 38 h 84"/>
                <a:gd name="T62" fmla="*/ 46 w 84"/>
                <a:gd name="T63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84">
                  <a:moveTo>
                    <a:pt x="65" y="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53" y="9"/>
                    <a:pt x="49" y="8"/>
                    <a:pt x="46" y="8"/>
                  </a:cubicBezTo>
                  <a:cubicBezTo>
                    <a:pt x="29" y="8"/>
                    <a:pt x="16" y="21"/>
                    <a:pt x="16" y="38"/>
                  </a:cubicBezTo>
                  <a:cubicBezTo>
                    <a:pt x="16" y="41"/>
                    <a:pt x="17" y="45"/>
                    <a:pt x="18" y="48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65"/>
                    <a:pt x="0" y="65"/>
                    <a:pt x="0" y="66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9" y="84"/>
                    <a:pt x="19" y="84"/>
                    <a:pt x="19" y="83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9" y="67"/>
                    <a:pt x="43" y="68"/>
                    <a:pt x="46" y="68"/>
                  </a:cubicBezTo>
                  <a:cubicBezTo>
                    <a:pt x="63" y="68"/>
                    <a:pt x="76" y="55"/>
                    <a:pt x="76" y="38"/>
                  </a:cubicBezTo>
                  <a:cubicBezTo>
                    <a:pt x="76" y="35"/>
                    <a:pt x="75" y="31"/>
                    <a:pt x="74" y="28"/>
                  </a:cubicBezTo>
                  <a:cubicBezTo>
                    <a:pt x="84" y="19"/>
                    <a:pt x="84" y="19"/>
                    <a:pt x="84" y="19"/>
                  </a:cubicBezTo>
                  <a:lnTo>
                    <a:pt x="65" y="0"/>
                  </a:lnTo>
                  <a:close/>
                  <a:moveTo>
                    <a:pt x="14" y="72"/>
                  </a:moveTo>
                  <a:cubicBezTo>
                    <a:pt x="13" y="72"/>
                    <a:pt x="12" y="71"/>
                    <a:pt x="12" y="70"/>
                  </a:cubicBezTo>
                  <a:cubicBezTo>
                    <a:pt x="12" y="69"/>
                    <a:pt x="13" y="68"/>
                    <a:pt x="14" y="68"/>
                  </a:cubicBezTo>
                  <a:cubicBezTo>
                    <a:pt x="15" y="68"/>
                    <a:pt x="16" y="69"/>
                    <a:pt x="16" y="70"/>
                  </a:cubicBezTo>
                  <a:cubicBezTo>
                    <a:pt x="16" y="71"/>
                    <a:pt x="15" y="72"/>
                    <a:pt x="14" y="72"/>
                  </a:cubicBezTo>
                  <a:close/>
                  <a:moveTo>
                    <a:pt x="20" y="66"/>
                  </a:moveTo>
                  <a:cubicBezTo>
                    <a:pt x="19" y="66"/>
                    <a:pt x="18" y="65"/>
                    <a:pt x="18" y="64"/>
                  </a:cubicBezTo>
                  <a:cubicBezTo>
                    <a:pt x="18" y="63"/>
                    <a:pt x="19" y="62"/>
                    <a:pt x="20" y="62"/>
                  </a:cubicBezTo>
                  <a:cubicBezTo>
                    <a:pt x="21" y="62"/>
                    <a:pt x="22" y="63"/>
                    <a:pt x="22" y="64"/>
                  </a:cubicBezTo>
                  <a:cubicBezTo>
                    <a:pt x="22" y="65"/>
                    <a:pt x="21" y="66"/>
                    <a:pt x="20" y="66"/>
                  </a:cubicBezTo>
                  <a:close/>
                  <a:moveTo>
                    <a:pt x="46" y="64"/>
                  </a:moveTo>
                  <a:cubicBezTo>
                    <a:pt x="32" y="64"/>
                    <a:pt x="20" y="52"/>
                    <a:pt x="20" y="38"/>
                  </a:cubicBezTo>
                  <a:cubicBezTo>
                    <a:pt x="20" y="24"/>
                    <a:pt x="32" y="12"/>
                    <a:pt x="46" y="12"/>
                  </a:cubicBezTo>
                  <a:cubicBezTo>
                    <a:pt x="60" y="12"/>
                    <a:pt x="72" y="24"/>
                    <a:pt x="72" y="38"/>
                  </a:cubicBezTo>
                  <a:cubicBezTo>
                    <a:pt x="72" y="52"/>
                    <a:pt x="60" y="64"/>
                    <a:pt x="46" y="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/>
            </a:p>
          </p:txBody>
        </p:sp>
        <p:sp>
          <p:nvSpPr>
            <p:cNvPr id="139" name="Oval 135"/>
            <p:cNvSpPr/>
            <p:nvPr/>
          </p:nvSpPr>
          <p:spPr>
            <a:xfrm>
              <a:off x="142844" y="1071546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Oval 135"/>
            <p:cNvSpPr/>
            <p:nvPr/>
          </p:nvSpPr>
          <p:spPr>
            <a:xfrm>
              <a:off x="142844" y="4521352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4" name="103 Grupo"/>
          <p:cNvGrpSpPr/>
          <p:nvPr/>
        </p:nvGrpSpPr>
        <p:grpSpPr>
          <a:xfrm>
            <a:off x="2571736" y="1103342"/>
            <a:ext cx="4500594" cy="4398222"/>
            <a:chOff x="2590398" y="1661712"/>
            <a:chExt cx="4500594" cy="3929090"/>
          </a:xfrm>
        </p:grpSpPr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555DC0C3-BCDA-48C0-A49A-2FF6F4CBFF48}"/>
                </a:ext>
              </a:extLst>
            </p:cNvPr>
            <p:cNvSpPr txBox="1">
              <a:spLocks/>
            </p:cNvSpPr>
            <p:nvPr/>
          </p:nvSpPr>
          <p:spPr>
            <a:xfrm>
              <a:off x="2714612" y="1857364"/>
              <a:ext cx="4275383" cy="35719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ACCIONES</a:t>
              </a:r>
            </a:p>
            <a:p>
              <a:pPr algn="just"/>
              <a:endParaRPr lang="en-US" sz="1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 algn="just" fontAlgn="ctr"/>
              <a:r>
                <a:rPr lang="es-GT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Remozamiento y equipamiento a establecimientos educativos oficiales del nivel preprimario y primario.</a:t>
              </a:r>
            </a:p>
            <a:p>
              <a:pPr algn="just" fontAlgn="ctr"/>
              <a:endParaRPr lang="es-GT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 fontAlgn="ctr"/>
              <a:r>
                <a:rPr lang="es-GT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Módulos educativos y mobiliario escolar del nivel </a:t>
              </a:r>
              <a:r>
                <a:rPr lang="es-GT" sz="1600" b="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preprimario</a:t>
              </a:r>
              <a:r>
                <a:rPr lang="es-GT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.</a:t>
              </a:r>
            </a:p>
            <a:p>
              <a:pPr fontAlgn="ctr"/>
              <a:r>
                <a:rPr lang="es-GT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Formación Inicial Docente FID.           </a:t>
              </a:r>
            </a:p>
            <a:p>
              <a:pPr fontAlgn="ctr"/>
              <a:r>
                <a:rPr lang="es-GT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Programa de Actualización y Profesionalización Docente -PADEP- </a:t>
              </a:r>
            </a:p>
            <a:p>
              <a:pPr fontAlgn="ctr"/>
              <a:r>
                <a:rPr lang="es-GT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Textos escolares del nivel primario.</a:t>
              </a:r>
            </a:p>
            <a:p>
              <a:pPr fontAlgn="ctr"/>
              <a:r>
                <a:rPr lang="es-GT" sz="1600" b="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Administración, supervisión y evaluación.</a:t>
              </a:r>
              <a:endParaRPr lang="es-GT" sz="16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just"/>
              <a:endParaRPr lang="en-US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84" name="83 Rectángulo redondeado"/>
            <p:cNvSpPr/>
            <p:nvPr/>
          </p:nvSpPr>
          <p:spPr>
            <a:xfrm>
              <a:off x="2590398" y="1661712"/>
              <a:ext cx="4500594" cy="39290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sz="2399" dirty="0"/>
            </a:p>
          </p:txBody>
        </p:sp>
      </p:grpSp>
      <p:sp>
        <p:nvSpPr>
          <p:cNvPr id="88" name="TextBox 201">
            <a:extLst>
              <a:ext uri="{FF2B5EF4-FFF2-40B4-BE49-F238E27FC236}">
                <a16:creationId xmlns:a16="http://schemas.microsoft.com/office/drawing/2014/main" id="{E568BBC2-CB29-4BC7-9E54-92644BCCE1BD}"/>
              </a:ext>
            </a:extLst>
          </p:cNvPr>
          <p:cNvSpPr txBox="1"/>
          <p:nvPr/>
        </p:nvSpPr>
        <p:spPr>
          <a:xfrm>
            <a:off x="3717772" y="6145903"/>
            <a:ext cx="263784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3000" dirty="0">
                <a:solidFill>
                  <a:schemeClr val="accent2"/>
                </a:solidFill>
              </a:rPr>
              <a:t>Q 330.0</a:t>
            </a:r>
          </a:p>
        </p:txBody>
      </p:sp>
      <p:grpSp>
        <p:nvGrpSpPr>
          <p:cNvPr id="22" name="Group 258">
            <a:extLst>
              <a:ext uri="{FF2B5EF4-FFF2-40B4-BE49-F238E27FC236}">
                <a16:creationId xmlns:a16="http://schemas.microsoft.com/office/drawing/2014/main" id="{8DB55838-BAFC-4046-A6FC-5FD18BDBE840}"/>
              </a:ext>
            </a:extLst>
          </p:cNvPr>
          <p:cNvGrpSpPr/>
          <p:nvPr/>
        </p:nvGrpSpPr>
        <p:grpSpPr>
          <a:xfrm>
            <a:off x="3189251" y="5715016"/>
            <a:ext cx="563059" cy="456409"/>
            <a:chOff x="4469581" y="499171"/>
            <a:chExt cx="531730" cy="531730"/>
          </a:xfrm>
        </p:grpSpPr>
        <p:sp>
          <p:nvSpPr>
            <p:cNvPr id="92" name="Oval 259">
              <a:extLst>
                <a:ext uri="{FF2B5EF4-FFF2-40B4-BE49-F238E27FC236}">
                  <a16:creationId xmlns:a16="http://schemas.microsoft.com/office/drawing/2014/main" id="{6723D699-B3B4-4E90-9C0D-90B572D3A867}"/>
                </a:ext>
              </a:extLst>
            </p:cNvPr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grpSp>
          <p:nvGrpSpPr>
            <p:cNvPr id="23" name="Group 260">
              <a:extLst>
                <a:ext uri="{FF2B5EF4-FFF2-40B4-BE49-F238E27FC236}">
                  <a16:creationId xmlns:a16="http://schemas.microsoft.com/office/drawing/2014/main" id="{202887E8-17FE-49D6-8910-CE23DBED6658}"/>
                </a:ext>
              </a:extLst>
            </p:cNvPr>
            <p:cNvGrpSpPr/>
            <p:nvPr/>
          </p:nvGrpSpPr>
          <p:grpSpPr>
            <a:xfrm>
              <a:off x="4619667" y="648184"/>
              <a:ext cx="224075" cy="226836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94" name="Freeform 22">
                <a:extLst>
                  <a:ext uri="{FF2B5EF4-FFF2-40B4-BE49-F238E27FC236}">
                    <a16:creationId xmlns:a16="http://schemas.microsoft.com/office/drawing/2014/main" id="{F57FF244-02D6-4325-AD18-4016493D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95" name="Freeform 23">
                <a:extLst>
                  <a:ext uri="{FF2B5EF4-FFF2-40B4-BE49-F238E27FC236}">
                    <a16:creationId xmlns:a16="http://schemas.microsoft.com/office/drawing/2014/main" id="{D2ECBE46-DB9A-46BF-81B6-2E4D8DF2A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96" name="Freeform 24">
                <a:extLst>
                  <a:ext uri="{FF2B5EF4-FFF2-40B4-BE49-F238E27FC236}">
                    <a16:creationId xmlns:a16="http://schemas.microsoft.com/office/drawing/2014/main" id="{74D50B51-B242-4308-8DDB-8134A9B06D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97" name="Freeform 25">
                <a:extLst>
                  <a:ext uri="{FF2B5EF4-FFF2-40B4-BE49-F238E27FC236}">
                    <a16:creationId xmlns:a16="http://schemas.microsoft.com/office/drawing/2014/main" id="{521427B9-6041-44A4-A58C-FF182E60F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98" name="Freeform 26">
                <a:extLst>
                  <a:ext uri="{FF2B5EF4-FFF2-40B4-BE49-F238E27FC236}">
                    <a16:creationId xmlns:a16="http://schemas.microsoft.com/office/drawing/2014/main" id="{6C20082D-60DB-4749-8ACC-AF22854A0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99" name="Freeform 27">
                <a:extLst>
                  <a:ext uri="{FF2B5EF4-FFF2-40B4-BE49-F238E27FC236}">
                    <a16:creationId xmlns:a16="http://schemas.microsoft.com/office/drawing/2014/main" id="{3C08403B-F934-48E3-A73E-11F036F03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00" name="Freeform 28">
                <a:extLst>
                  <a:ext uri="{FF2B5EF4-FFF2-40B4-BE49-F238E27FC236}">
                    <a16:creationId xmlns:a16="http://schemas.microsoft.com/office/drawing/2014/main" id="{F113A592-D7C5-4958-A3A3-45AE83AA5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</p:grpSp>
      </p:grpSp>
      <p:sp>
        <p:nvSpPr>
          <p:cNvPr id="90" name="TextBox 200">
            <a:extLst>
              <a:ext uri="{FF2B5EF4-FFF2-40B4-BE49-F238E27FC236}">
                <a16:creationId xmlns:a16="http://schemas.microsoft.com/office/drawing/2014/main" id="{1E0F72BB-82FC-462B-B324-7356B4FE613C}"/>
              </a:ext>
            </a:extLst>
          </p:cNvPr>
          <p:cNvSpPr txBox="1"/>
          <p:nvPr/>
        </p:nvSpPr>
        <p:spPr>
          <a:xfrm>
            <a:off x="3462787" y="5653968"/>
            <a:ext cx="32710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PRESUPUESTO ESTIMADO 2019 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(En Millones de Quetzales)</a:t>
            </a:r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-1"/>
            <a:ext cx="1357289" cy="101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TextBox 211">
            <a:extLst>
              <a:ext uri="{FF2B5EF4-FFF2-40B4-BE49-F238E27FC236}">
                <a16:creationId xmlns:a16="http://schemas.microsoft.com/office/drawing/2014/main" id="{F9C7077D-CE0A-4833-9371-B1389B3D18B7}"/>
              </a:ext>
            </a:extLst>
          </p:cNvPr>
          <p:cNvSpPr txBox="1"/>
          <p:nvPr/>
        </p:nvSpPr>
        <p:spPr>
          <a:xfrm>
            <a:off x="7358082" y="3486037"/>
            <a:ext cx="1643074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fontAlgn="ctr"/>
            <a:r>
              <a:rPr lang="es-GT" sz="1300" dirty="0">
                <a:solidFill>
                  <a:schemeClr val="accent3"/>
                </a:solidFill>
              </a:rPr>
              <a:t>900 Centros educativos con módulos  y mobiliario del nivel preprimario</a:t>
            </a:r>
          </a:p>
        </p:txBody>
      </p:sp>
      <p:sp>
        <p:nvSpPr>
          <p:cNvPr id="93" name="TextBox 211">
            <a:extLst>
              <a:ext uri="{FF2B5EF4-FFF2-40B4-BE49-F238E27FC236}">
                <a16:creationId xmlns:a16="http://schemas.microsoft.com/office/drawing/2014/main" id="{F9C7077D-CE0A-4833-9371-B1389B3D18B7}"/>
              </a:ext>
            </a:extLst>
          </p:cNvPr>
          <p:cNvSpPr txBox="1"/>
          <p:nvPr/>
        </p:nvSpPr>
        <p:spPr>
          <a:xfrm>
            <a:off x="7358082" y="4429132"/>
            <a:ext cx="153402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fontAlgn="ctr"/>
            <a:r>
              <a:rPr lang="es-GT" sz="1300" dirty="0">
                <a:solidFill>
                  <a:schemeClr val="accent3"/>
                </a:solidFill>
              </a:rPr>
              <a:t>7,789 estudiantes Formados </a:t>
            </a:r>
          </a:p>
        </p:txBody>
      </p:sp>
      <p:sp>
        <p:nvSpPr>
          <p:cNvPr id="101" name="TextBox 211">
            <a:extLst>
              <a:ext uri="{FF2B5EF4-FFF2-40B4-BE49-F238E27FC236}">
                <a16:creationId xmlns:a16="http://schemas.microsoft.com/office/drawing/2014/main" id="{F9C7077D-CE0A-4833-9371-B1389B3D18B7}"/>
              </a:ext>
            </a:extLst>
          </p:cNvPr>
          <p:cNvSpPr txBox="1"/>
          <p:nvPr/>
        </p:nvSpPr>
        <p:spPr>
          <a:xfrm>
            <a:off x="7358082" y="4929198"/>
            <a:ext cx="153402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fontAlgn="ctr"/>
            <a:r>
              <a:rPr lang="es-GT" sz="1300" dirty="0">
                <a:solidFill>
                  <a:schemeClr val="accent3"/>
                </a:solidFill>
              </a:rPr>
              <a:t>1,222 Docentes profesionalizados</a:t>
            </a:r>
          </a:p>
        </p:txBody>
      </p:sp>
      <p:sp>
        <p:nvSpPr>
          <p:cNvPr id="102" name="TextBox 211">
            <a:extLst>
              <a:ext uri="{FF2B5EF4-FFF2-40B4-BE49-F238E27FC236}">
                <a16:creationId xmlns:a16="http://schemas.microsoft.com/office/drawing/2014/main" id="{F9C7077D-CE0A-4833-9371-B1389B3D18B7}"/>
              </a:ext>
            </a:extLst>
          </p:cNvPr>
          <p:cNvSpPr txBox="1"/>
          <p:nvPr/>
        </p:nvSpPr>
        <p:spPr>
          <a:xfrm>
            <a:off x="7358082" y="5429264"/>
            <a:ext cx="153402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fontAlgn="ctr"/>
            <a:r>
              <a:rPr lang="es-GT" sz="1300" dirty="0">
                <a:solidFill>
                  <a:schemeClr val="accent3"/>
                </a:solidFill>
              </a:rPr>
              <a:t>4,500,000 Textos impresos</a:t>
            </a:r>
          </a:p>
        </p:txBody>
      </p:sp>
      <p:sp>
        <p:nvSpPr>
          <p:cNvPr id="105" name="104 CuadroTexto"/>
          <p:cNvSpPr txBox="1"/>
          <p:nvPr/>
        </p:nvSpPr>
        <p:spPr>
          <a:xfrm>
            <a:off x="8643966" y="7141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27</a:t>
            </a:r>
            <a:endParaRPr lang="es-GT" sz="1200" dirty="0"/>
          </a:p>
        </p:txBody>
      </p:sp>
      <p:sp>
        <p:nvSpPr>
          <p:cNvPr id="54" name="Rectángulo 53"/>
          <p:cNvSpPr/>
          <p:nvPr/>
        </p:nvSpPr>
        <p:spPr>
          <a:xfrm>
            <a:off x="1681379" y="468468"/>
            <a:ext cx="6480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000" b="1" dirty="0">
                <a:solidFill>
                  <a:schemeClr val="tx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"Programa para el Mejoramiento de la Cobertura y Calidad Educativa”</a:t>
            </a:r>
          </a:p>
        </p:txBody>
      </p:sp>
    </p:spTree>
    <p:extLst>
      <p:ext uri="{BB962C8B-B14F-4D97-AF65-F5344CB8AC3E}">
        <p14:creationId xmlns:p14="http://schemas.microsoft.com/office/powerpoint/2010/main" val="1996185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530" y="156019"/>
            <a:ext cx="6500858" cy="1002181"/>
          </a:xfrm>
        </p:spPr>
        <p:txBody>
          <a:bodyPr/>
          <a:lstStyle/>
          <a:p>
            <a:pPr algn="ctr" font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Programa Educación Rural V -PROEDUC V-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7286644" y="1643047"/>
            <a:ext cx="398901" cy="428632"/>
            <a:chOff x="893357" y="1958934"/>
            <a:chExt cx="531730" cy="443872"/>
          </a:xfrm>
        </p:grpSpPr>
        <p:sp>
          <p:nvSpPr>
            <p:cNvPr id="154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893357" y="1958934"/>
              <a:ext cx="531730" cy="443872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grpSp>
          <p:nvGrpSpPr>
            <p:cNvPr id="5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030136" y="2089337"/>
              <a:ext cx="297798" cy="218062"/>
              <a:chOff x="-2623790" y="1422565"/>
              <a:chExt cx="5554151" cy="4067032"/>
            </a:xfrm>
            <a:solidFill>
              <a:schemeClr val="bg1"/>
            </a:solidFill>
          </p:grpSpPr>
          <p:sp>
            <p:nvSpPr>
              <p:cNvPr id="156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5024" y="2330468"/>
                <a:ext cx="2419347" cy="304791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57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9394" y="2851179"/>
                <a:ext cx="2419347" cy="304791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58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23790" y="4935556"/>
                <a:ext cx="1422406" cy="303206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  <p:sp>
            <p:nvSpPr>
              <p:cNvPr id="159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275060" y="1422565"/>
                <a:ext cx="5205421" cy="4067032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 dirty="0"/>
              </a:p>
            </p:txBody>
          </p:sp>
        </p:grpSp>
      </p:grpSp>
      <p:sp>
        <p:nvSpPr>
          <p:cNvPr id="160" name="TextBox 211">
            <a:extLst>
              <a:ext uri="{FF2B5EF4-FFF2-40B4-BE49-F238E27FC236}">
                <a16:creationId xmlns:a16="http://schemas.microsoft.com/office/drawing/2014/main" id="{F9C7077D-CE0A-4833-9371-B1389B3D18B7}"/>
              </a:ext>
            </a:extLst>
          </p:cNvPr>
          <p:cNvSpPr txBox="1"/>
          <p:nvPr/>
        </p:nvSpPr>
        <p:spPr>
          <a:xfrm>
            <a:off x="7000892" y="2497606"/>
            <a:ext cx="1962649" cy="2477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fontAlgn="ctr"/>
            <a:r>
              <a:rPr lang="es-GT" sz="1300" dirty="0">
                <a:solidFill>
                  <a:schemeClr val="accent3"/>
                </a:solidFill>
              </a:rPr>
              <a:t>6 Centros Educativos de los Municipios de:</a:t>
            </a:r>
          </a:p>
          <a:p>
            <a:pPr fontAlgn="ctr"/>
            <a:endParaRPr lang="es-MX" sz="500" dirty="0">
              <a:solidFill>
                <a:schemeClr val="accent3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GT" sz="1300" dirty="0">
                <a:solidFill>
                  <a:schemeClr val="accent3"/>
                </a:solidFill>
              </a:rPr>
              <a:t>Chisec, Alta Verapaz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GT" sz="1300" dirty="0">
                <a:solidFill>
                  <a:schemeClr val="accent3"/>
                </a:solidFill>
              </a:rPr>
              <a:t>San Pablo, Rabinal, </a:t>
            </a:r>
          </a:p>
          <a:p>
            <a:pPr marL="342900" lvl="0" indent="-342900"/>
            <a:r>
              <a:rPr lang="es-GT" sz="1300" dirty="0">
                <a:solidFill>
                  <a:schemeClr val="accent3"/>
                </a:solidFill>
              </a:rPr>
              <a:t>	Baja Verapaz</a:t>
            </a:r>
          </a:p>
          <a:p>
            <a:pPr marL="342900" lvl="0" indent="-342900"/>
            <a:r>
              <a:rPr lang="es-GT" sz="1300" dirty="0">
                <a:solidFill>
                  <a:schemeClr val="accent3"/>
                </a:solidFill>
              </a:rPr>
              <a:t>3.	Jocotán, Chiquimula</a:t>
            </a:r>
          </a:p>
          <a:p>
            <a:pPr marL="342900" lvl="0" indent="-342900"/>
            <a:r>
              <a:rPr lang="es-GT" sz="1300" dirty="0">
                <a:solidFill>
                  <a:schemeClr val="accent3"/>
                </a:solidFill>
              </a:rPr>
              <a:t>4.	San Pedro Pinula, </a:t>
            </a:r>
          </a:p>
          <a:p>
            <a:pPr marL="342900" lvl="0" indent="-342900"/>
            <a:r>
              <a:rPr lang="es-GT" sz="1300" dirty="0">
                <a:solidFill>
                  <a:schemeClr val="accent3"/>
                </a:solidFill>
              </a:rPr>
              <a:t>	Jalapa</a:t>
            </a:r>
          </a:p>
          <a:p>
            <a:pPr marL="342900" lvl="0" indent="-342900"/>
            <a:r>
              <a:rPr lang="es-GT" sz="1300" dirty="0">
                <a:solidFill>
                  <a:schemeClr val="accent3"/>
                </a:solidFill>
              </a:rPr>
              <a:t>5.	Santa María Nebaj, </a:t>
            </a:r>
          </a:p>
          <a:p>
            <a:pPr marL="342900" lvl="0" indent="-342900"/>
            <a:r>
              <a:rPr lang="es-GT" sz="1300" dirty="0">
                <a:solidFill>
                  <a:schemeClr val="accent3"/>
                </a:solidFill>
              </a:rPr>
              <a:t>	Quiché</a:t>
            </a:r>
          </a:p>
          <a:p>
            <a:pPr marL="342900" indent="-342900"/>
            <a:r>
              <a:rPr lang="es-GT" sz="1300" dirty="0">
                <a:solidFill>
                  <a:schemeClr val="accent3"/>
                </a:solidFill>
              </a:rPr>
              <a:t>6.	Jacaltenango, </a:t>
            </a:r>
          </a:p>
          <a:p>
            <a:pPr marL="342900" indent="-342900"/>
            <a:r>
              <a:rPr lang="es-GT" sz="1300" dirty="0">
                <a:solidFill>
                  <a:schemeClr val="accent3"/>
                </a:solidFill>
              </a:rPr>
              <a:t>	Huehuetenango</a:t>
            </a:r>
          </a:p>
        </p:txBody>
      </p:sp>
      <p:sp>
        <p:nvSpPr>
          <p:cNvPr id="161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7715272" y="1756604"/>
            <a:ext cx="1232354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BENEFICIARIOS</a:t>
            </a:r>
          </a:p>
          <a:p>
            <a:pPr algn="ctr"/>
            <a:r>
              <a:rPr lang="en-GB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</a:p>
          <a:p>
            <a:pPr algn="ctr"/>
            <a:r>
              <a:rPr lang="en-GB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Municipios</a:t>
            </a:r>
            <a:endParaRPr lang="en-IN" sz="13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20659" y="4008969"/>
            <a:ext cx="5046264" cy="286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84 Grupo"/>
          <p:cNvGrpSpPr/>
          <p:nvPr/>
        </p:nvGrpSpPr>
        <p:grpSpPr>
          <a:xfrm>
            <a:off x="71406" y="1584127"/>
            <a:ext cx="2322864" cy="4630955"/>
            <a:chOff x="88335" y="441119"/>
            <a:chExt cx="2322864" cy="463095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430F1F-B2B8-4057-8B9A-C4C05754F266}"/>
                </a:ext>
              </a:extLst>
            </p:cNvPr>
            <p:cNvSpPr/>
            <p:nvPr/>
          </p:nvSpPr>
          <p:spPr>
            <a:xfrm>
              <a:off x="88335" y="441119"/>
              <a:ext cx="2322864" cy="4630955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5599ED10-924A-4ED5-804F-B04CD85D6640}"/>
                </a:ext>
              </a:extLst>
            </p:cNvPr>
            <p:cNvGrpSpPr/>
            <p:nvPr/>
          </p:nvGrpSpPr>
          <p:grpSpPr>
            <a:xfrm>
              <a:off x="208582" y="513086"/>
              <a:ext cx="2077402" cy="4201799"/>
              <a:chOff x="418793" y="1057178"/>
              <a:chExt cx="2291188" cy="4077563"/>
            </a:xfrm>
          </p:grpSpPr>
          <p:grpSp>
            <p:nvGrpSpPr>
              <p:cNvPr id="8" name="Group 11">
                <a:extLst>
                  <a:ext uri="{FF2B5EF4-FFF2-40B4-BE49-F238E27FC236}">
                    <a16:creationId xmlns:a16="http://schemas.microsoft.com/office/drawing/2014/main" id="{E12B17D2-FAF7-48D2-97AA-420AF6DA83DE}"/>
                  </a:ext>
                </a:extLst>
              </p:cNvPr>
              <p:cNvGrpSpPr/>
              <p:nvPr/>
            </p:nvGrpSpPr>
            <p:grpSpPr>
              <a:xfrm>
                <a:off x="418793" y="1057178"/>
                <a:ext cx="2268774" cy="1443182"/>
                <a:chOff x="418793" y="760516"/>
                <a:chExt cx="2268774" cy="1443182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503869" y="1307668"/>
                  <a:ext cx="2130347" cy="89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Ebrima" panose="02000000000000000000" pitchFamily="2" charset="0"/>
                      <a:cs typeface="Ebrima" panose="02000000000000000000" pitchFamily="2" charset="0"/>
                    </a:rPr>
                    <a:t>Bienestar para la Gente / </a:t>
                  </a:r>
                  <a:r>
                    <a:rPr lang="es-GT" sz="1200" dirty="0"/>
                    <a:t>Garantizar a la población entre  0 y 18 años el acceso a todos los niveles del sistema educativo. </a:t>
                  </a:r>
                  <a:endPara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2B0D82B-B36E-49C0-AB3B-425AADE30200}"/>
                    </a:ext>
                  </a:extLst>
                </p:cNvPr>
                <p:cNvSpPr/>
                <p:nvPr/>
              </p:nvSpPr>
              <p:spPr>
                <a:xfrm>
                  <a:off x="418793" y="760516"/>
                  <a:ext cx="2268774" cy="52715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a typeface="Ebrima" panose="02000000000000000000" pitchFamily="2" charset="0"/>
                      <a:cs typeface="Ebrima" panose="02000000000000000000" pitchFamily="2" charset="0"/>
                    </a:rPr>
                    <a:t>Prioridad Estratégica K’ATUN 2032</a:t>
                  </a:r>
                </a:p>
              </p:txBody>
            </p:sp>
          </p:grp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3287DE9D-358E-48DB-A91E-F31F502A66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9335" y="2921653"/>
                <a:ext cx="176506" cy="169508"/>
              </a:xfrm>
              <a:custGeom>
                <a:avLst/>
                <a:gdLst>
                  <a:gd name="T0" fmla="*/ 96 w 96"/>
                  <a:gd name="T1" fmla="*/ 61 h 92"/>
                  <a:gd name="T2" fmla="*/ 96 w 96"/>
                  <a:gd name="T3" fmla="*/ 61 h 92"/>
                  <a:gd name="T4" fmla="*/ 80 w 96"/>
                  <a:gd name="T5" fmla="*/ 36 h 92"/>
                  <a:gd name="T6" fmla="*/ 76 w 96"/>
                  <a:gd name="T7" fmla="*/ 2 h 92"/>
                  <a:gd name="T8" fmla="*/ 22 w 96"/>
                  <a:gd name="T9" fmla="*/ 0 h 92"/>
                  <a:gd name="T10" fmla="*/ 20 w 96"/>
                  <a:gd name="T11" fmla="*/ 36 h 92"/>
                  <a:gd name="T12" fmla="*/ 14 w 96"/>
                  <a:gd name="T13" fmla="*/ 37 h 92"/>
                  <a:gd name="T14" fmla="*/ 0 w 96"/>
                  <a:gd name="T15" fmla="*/ 61 h 92"/>
                  <a:gd name="T16" fmla="*/ 0 w 96"/>
                  <a:gd name="T17" fmla="*/ 62 h 92"/>
                  <a:gd name="T18" fmla="*/ 0 w 96"/>
                  <a:gd name="T19" fmla="*/ 90 h 92"/>
                  <a:gd name="T20" fmla="*/ 94 w 96"/>
                  <a:gd name="T21" fmla="*/ 92 h 92"/>
                  <a:gd name="T22" fmla="*/ 96 w 96"/>
                  <a:gd name="T23" fmla="*/ 62 h 92"/>
                  <a:gd name="T24" fmla="*/ 42 w 96"/>
                  <a:gd name="T25" fmla="*/ 20 h 92"/>
                  <a:gd name="T26" fmla="*/ 64 w 96"/>
                  <a:gd name="T27" fmla="*/ 22 h 92"/>
                  <a:gd name="T28" fmla="*/ 42 w 96"/>
                  <a:gd name="T29" fmla="*/ 24 h 92"/>
                  <a:gd name="T30" fmla="*/ 42 w 96"/>
                  <a:gd name="T31" fmla="*/ 20 h 92"/>
                  <a:gd name="T32" fmla="*/ 38 w 96"/>
                  <a:gd name="T33" fmla="*/ 12 h 92"/>
                  <a:gd name="T34" fmla="*/ 38 w 96"/>
                  <a:gd name="T35" fmla="*/ 16 h 92"/>
                  <a:gd name="T36" fmla="*/ 32 w 96"/>
                  <a:gd name="T37" fmla="*/ 14 h 92"/>
                  <a:gd name="T38" fmla="*/ 34 w 96"/>
                  <a:gd name="T39" fmla="*/ 28 h 92"/>
                  <a:gd name="T40" fmla="*/ 64 w 96"/>
                  <a:gd name="T41" fmla="*/ 30 h 92"/>
                  <a:gd name="T42" fmla="*/ 34 w 96"/>
                  <a:gd name="T43" fmla="*/ 32 h 92"/>
                  <a:gd name="T44" fmla="*/ 34 w 96"/>
                  <a:gd name="T45" fmla="*/ 28 h 92"/>
                  <a:gd name="T46" fmla="*/ 62 w 96"/>
                  <a:gd name="T47" fmla="*/ 36 h 92"/>
                  <a:gd name="T48" fmla="*/ 62 w 96"/>
                  <a:gd name="T49" fmla="*/ 40 h 92"/>
                  <a:gd name="T50" fmla="*/ 32 w 96"/>
                  <a:gd name="T51" fmla="*/ 38 h 92"/>
                  <a:gd name="T52" fmla="*/ 34 w 96"/>
                  <a:gd name="T53" fmla="*/ 44 h 92"/>
                  <a:gd name="T54" fmla="*/ 64 w 96"/>
                  <a:gd name="T55" fmla="*/ 46 h 92"/>
                  <a:gd name="T56" fmla="*/ 34 w 96"/>
                  <a:gd name="T57" fmla="*/ 48 h 92"/>
                  <a:gd name="T58" fmla="*/ 34 w 96"/>
                  <a:gd name="T59" fmla="*/ 44 h 92"/>
                  <a:gd name="T60" fmla="*/ 64 w 96"/>
                  <a:gd name="T61" fmla="*/ 62 h 92"/>
                  <a:gd name="T62" fmla="*/ 58 w 96"/>
                  <a:gd name="T63" fmla="*/ 72 h 92"/>
                  <a:gd name="T64" fmla="*/ 34 w 96"/>
                  <a:gd name="T65" fmla="*/ 66 h 92"/>
                  <a:gd name="T66" fmla="*/ 32 w 96"/>
                  <a:gd name="T67" fmla="*/ 60 h 92"/>
                  <a:gd name="T68" fmla="*/ 17 w 96"/>
                  <a:gd name="T69" fmla="*/ 40 h 92"/>
                  <a:gd name="T70" fmla="*/ 20 w 96"/>
                  <a:gd name="T71" fmla="*/ 54 h 92"/>
                  <a:gd name="T72" fmla="*/ 74 w 96"/>
                  <a:gd name="T73" fmla="*/ 56 h 92"/>
                  <a:gd name="T74" fmla="*/ 76 w 96"/>
                  <a:gd name="T75" fmla="*/ 40 h 92"/>
                  <a:gd name="T76" fmla="*/ 91 w 96"/>
                  <a:gd name="T77" fmla="*/ 6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" h="92">
                    <a:moveTo>
                      <a:pt x="96" y="62"/>
                    </a:moveTo>
                    <a:cubicBezTo>
                      <a:pt x="96" y="62"/>
                      <a:pt x="96" y="62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81" y="36"/>
                      <a:pt x="81" y="36"/>
                      <a:pt x="80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5" y="0"/>
                      <a:pt x="7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1"/>
                      <a:pt x="20" y="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5" y="36"/>
                      <a:pt x="14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1" y="92"/>
                      <a:pt x="2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5" y="92"/>
                      <a:pt x="96" y="91"/>
                      <a:pt x="96" y="90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lose/>
                    <a:moveTo>
                      <a:pt x="42" y="20"/>
                    </a:move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20"/>
                      <a:pt x="64" y="21"/>
                      <a:pt x="64" y="22"/>
                    </a:cubicBezTo>
                    <a:cubicBezTo>
                      <a:pt x="64" y="23"/>
                      <a:pt x="63" y="24"/>
                      <a:pt x="62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1" y="24"/>
                      <a:pt x="40" y="23"/>
                      <a:pt x="40" y="22"/>
                    </a:cubicBezTo>
                    <a:cubicBezTo>
                      <a:pt x="40" y="21"/>
                      <a:pt x="41" y="20"/>
                      <a:pt x="42" y="20"/>
                    </a:cubicBezTo>
                    <a:close/>
                    <a:moveTo>
                      <a:pt x="34" y="12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3"/>
                      <a:pt x="40" y="14"/>
                    </a:cubicBezTo>
                    <a:cubicBezTo>
                      <a:pt x="40" y="15"/>
                      <a:pt x="39" y="16"/>
                      <a:pt x="38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2" y="15"/>
                      <a:pt x="32" y="14"/>
                    </a:cubicBezTo>
                    <a:cubicBezTo>
                      <a:pt x="32" y="13"/>
                      <a:pt x="33" y="12"/>
                      <a:pt x="34" y="12"/>
                    </a:cubicBezTo>
                    <a:close/>
                    <a:moveTo>
                      <a:pt x="34" y="28"/>
                    </a:move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28"/>
                      <a:pt x="64" y="29"/>
                      <a:pt x="64" y="30"/>
                    </a:cubicBezTo>
                    <a:cubicBezTo>
                      <a:pt x="64" y="31"/>
                      <a:pt x="63" y="32"/>
                      <a:pt x="62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2" y="29"/>
                      <a:pt x="33" y="28"/>
                      <a:pt x="34" y="28"/>
                    </a:cubicBezTo>
                    <a:close/>
                    <a:moveTo>
                      <a:pt x="34" y="36"/>
                    </a:move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6"/>
                      <a:pt x="64" y="37"/>
                      <a:pt x="64" y="38"/>
                    </a:cubicBezTo>
                    <a:cubicBezTo>
                      <a:pt x="64" y="39"/>
                      <a:pt x="63" y="40"/>
                      <a:pt x="62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3" y="40"/>
                      <a:pt x="32" y="39"/>
                      <a:pt x="32" y="38"/>
                    </a:cubicBezTo>
                    <a:cubicBezTo>
                      <a:pt x="32" y="37"/>
                      <a:pt x="33" y="36"/>
                      <a:pt x="34" y="36"/>
                    </a:cubicBezTo>
                    <a:close/>
                    <a:moveTo>
                      <a:pt x="34" y="44"/>
                    </a:move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4" y="45"/>
                      <a:pt x="64" y="46"/>
                    </a:cubicBezTo>
                    <a:cubicBezTo>
                      <a:pt x="64" y="47"/>
                      <a:pt x="63" y="48"/>
                      <a:pt x="62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8"/>
                      <a:pt x="32" y="47"/>
                      <a:pt x="32" y="46"/>
                    </a:cubicBezTo>
                    <a:cubicBezTo>
                      <a:pt x="32" y="45"/>
                      <a:pt x="33" y="44"/>
                      <a:pt x="34" y="44"/>
                    </a:cubicBezTo>
                    <a:close/>
                    <a:moveTo>
                      <a:pt x="66" y="60"/>
                    </a:moveTo>
                    <a:cubicBezTo>
                      <a:pt x="65" y="60"/>
                      <a:pt x="64" y="61"/>
                      <a:pt x="64" y="62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64" y="69"/>
                      <a:pt x="61" y="72"/>
                      <a:pt x="58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37" y="72"/>
                      <a:pt x="34" y="69"/>
                      <a:pt x="34" y="66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1"/>
                      <a:pt x="33" y="60"/>
                      <a:pt x="32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21" y="56"/>
                      <a:pt x="22" y="56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5" y="56"/>
                      <a:pt x="76" y="55"/>
                      <a:pt x="76" y="54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91" y="60"/>
                      <a:pt x="91" y="60"/>
                      <a:pt x="91" y="60"/>
                    </a:cubicBezTo>
                    <a:lnTo>
                      <a:pt x="66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/>
              </a:p>
            </p:txBody>
          </p:sp>
          <p:grpSp>
            <p:nvGrpSpPr>
              <p:cNvPr id="9" name="Group 5">
                <a:extLst>
                  <a:ext uri="{FF2B5EF4-FFF2-40B4-BE49-F238E27FC236}">
                    <a16:creationId xmlns:a16="http://schemas.microsoft.com/office/drawing/2014/main" id="{8B639520-20A8-436A-B0A4-32870ECE47AC}"/>
                  </a:ext>
                </a:extLst>
              </p:cNvPr>
              <p:cNvGrpSpPr/>
              <p:nvPr/>
            </p:nvGrpSpPr>
            <p:grpSpPr>
              <a:xfrm>
                <a:off x="425079" y="4317610"/>
                <a:ext cx="2284902" cy="817131"/>
                <a:chOff x="425079" y="4317610"/>
                <a:chExt cx="2284902" cy="817131"/>
              </a:xfrm>
            </p:grpSpPr>
            <p:grpSp>
              <p:nvGrpSpPr>
                <p:cNvPr id="10" name="Group 12">
                  <a:extLst>
                    <a:ext uri="{FF2B5EF4-FFF2-40B4-BE49-F238E27FC236}">
                      <a16:creationId xmlns:a16="http://schemas.microsoft.com/office/drawing/2014/main" id="{750FB533-8946-49CE-B8F9-E04C188A4CC9}"/>
                    </a:ext>
                  </a:extLst>
                </p:cNvPr>
                <p:cNvGrpSpPr/>
                <p:nvPr/>
              </p:nvGrpSpPr>
              <p:grpSpPr>
                <a:xfrm>
                  <a:off x="425079" y="4510808"/>
                  <a:ext cx="2284902" cy="623933"/>
                  <a:chOff x="425079" y="4305509"/>
                  <a:chExt cx="2284902" cy="623933"/>
                </a:xfrm>
              </p:grpSpPr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503870" y="4750236"/>
                    <a:ext cx="2206111" cy="17920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Ebrima" panose="02000000000000000000" pitchFamily="2" charset="0"/>
                        <a:cs typeface="Ebrima" panose="02000000000000000000" pitchFamily="2" charset="0"/>
                      </a:rPr>
                      <a:t>Educación Diversificada</a:t>
                    </a:r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B445C58A-7039-4579-852F-42244BE24AB8}"/>
                      </a:ext>
                    </a:extLst>
                  </p:cNvPr>
                  <p:cNvSpPr/>
                  <p:nvPr/>
                </p:nvSpPr>
                <p:spPr>
                  <a:xfrm>
                    <a:off x="425079" y="4305509"/>
                    <a:ext cx="2268772" cy="439442"/>
                  </a:xfrm>
                  <a:custGeom>
                    <a:avLst/>
                    <a:gdLst>
                      <a:gd name="connsiteX0" fmla="*/ 0 w 2980403"/>
                      <a:gd name="connsiteY0" fmla="*/ 207160 h 567531"/>
                      <a:gd name="connsiteX1" fmla="*/ 0 w 2980403"/>
                      <a:gd name="connsiteY1" fmla="*/ 207161 h 567531"/>
                      <a:gd name="connsiteX2" fmla="*/ 0 w 2980403"/>
                      <a:gd name="connsiteY2" fmla="*/ 207161 h 567531"/>
                      <a:gd name="connsiteX3" fmla="*/ 207161 w 2980403"/>
                      <a:gd name="connsiteY3" fmla="*/ 0 h 567531"/>
                      <a:gd name="connsiteX4" fmla="*/ 2773242 w 2980403"/>
                      <a:gd name="connsiteY4" fmla="*/ 0 h 567531"/>
                      <a:gd name="connsiteX5" fmla="*/ 2980403 w 2980403"/>
                      <a:gd name="connsiteY5" fmla="*/ 207161 h 567531"/>
                      <a:gd name="connsiteX6" fmla="*/ 2980402 w 2980403"/>
                      <a:gd name="connsiteY6" fmla="*/ 207161 h 567531"/>
                      <a:gd name="connsiteX7" fmla="*/ 2773241 w 2980403"/>
                      <a:gd name="connsiteY7" fmla="*/ 414322 h 567531"/>
                      <a:gd name="connsiteX8" fmla="*/ 1673312 w 2980403"/>
                      <a:gd name="connsiteY8" fmla="*/ 414322 h 567531"/>
                      <a:gd name="connsiteX9" fmla="*/ 1490202 w 2980403"/>
                      <a:gd name="connsiteY9" fmla="*/ 567531 h 567531"/>
                      <a:gd name="connsiteX10" fmla="*/ 1307091 w 2980403"/>
                      <a:gd name="connsiteY10" fmla="*/ 414322 h 567531"/>
                      <a:gd name="connsiteX11" fmla="*/ 207161 w 2980403"/>
                      <a:gd name="connsiteY11" fmla="*/ 414321 h 567531"/>
                      <a:gd name="connsiteX12" fmla="*/ 16280 w 2980403"/>
                      <a:gd name="connsiteY12" fmla="*/ 287797 h 567531"/>
                      <a:gd name="connsiteX13" fmla="*/ 0 w 2980403"/>
                      <a:gd name="connsiteY13" fmla="*/ 207161 h 567531"/>
                      <a:gd name="connsiteX14" fmla="*/ 16280 w 2980403"/>
                      <a:gd name="connsiteY14" fmla="*/ 126525 h 567531"/>
                      <a:gd name="connsiteX15" fmla="*/ 207161 w 2980403"/>
                      <a:gd name="connsiteY15" fmla="*/ 0 h 567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80403" h="567531">
                        <a:moveTo>
                          <a:pt x="0" y="207160"/>
                        </a:moveTo>
                        <a:lnTo>
                          <a:pt x="0" y="207161"/>
                        </a:lnTo>
                        <a:lnTo>
                          <a:pt x="0" y="207161"/>
                        </a:lnTo>
                        <a:close/>
                        <a:moveTo>
                          <a:pt x="207161" y="0"/>
                        </a:moveTo>
                        <a:lnTo>
                          <a:pt x="2773242" y="0"/>
                        </a:lnTo>
                        <a:cubicBezTo>
                          <a:pt x="2887654" y="0"/>
                          <a:pt x="2980403" y="92749"/>
                          <a:pt x="2980403" y="207161"/>
                        </a:cubicBezTo>
                        <a:lnTo>
                          <a:pt x="2980402" y="207161"/>
                        </a:lnTo>
                        <a:cubicBezTo>
                          <a:pt x="2980402" y="321573"/>
                          <a:pt x="2887653" y="414322"/>
                          <a:pt x="2773241" y="414322"/>
                        </a:cubicBezTo>
                        <a:lnTo>
                          <a:pt x="1673312" y="414322"/>
                        </a:lnTo>
                        <a:lnTo>
                          <a:pt x="1490202" y="567531"/>
                        </a:lnTo>
                        <a:lnTo>
                          <a:pt x="1307091" y="414322"/>
                        </a:lnTo>
                        <a:lnTo>
                          <a:pt x="207161" y="414321"/>
                        </a:lnTo>
                        <a:cubicBezTo>
                          <a:pt x="121352" y="414321"/>
                          <a:pt x="47728" y="362150"/>
                          <a:pt x="16280" y="287797"/>
                        </a:cubicBezTo>
                        <a:lnTo>
                          <a:pt x="0" y="207161"/>
                        </a:lnTo>
                        <a:lnTo>
                          <a:pt x="16280" y="126525"/>
                        </a:lnTo>
                        <a:cubicBezTo>
                          <a:pt x="47728" y="52171"/>
                          <a:pt x="121352" y="0"/>
                          <a:pt x="207161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innerShdw blurRad="63500" dist="50800" dir="13500000">
                      <a:prstClr val="black">
                        <a:alpha val="20000"/>
                      </a:prstClr>
                    </a:innerShdw>
                  </a:effectLst>
                  <a:extLst/>
                </p:spPr>
                <p:txBody>
                  <a:bodyPr vert="horz" wrap="square" lIns="252000" tIns="45720" rIns="91440" bIns="180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a typeface="Ebrima" panose="02000000000000000000" pitchFamily="2" charset="0"/>
                        <a:cs typeface="Ebrima" panose="02000000000000000000" pitchFamily="2" charset="0"/>
                      </a:rPr>
                      <a:t>Programa</a:t>
                    </a:r>
                  </a:p>
                </p:txBody>
              </p:sp>
            </p:grpSp>
            <p:sp>
              <p:nvSpPr>
                <p:cNvPr id="74" name="Freeform 67">
                  <a:extLst>
                    <a:ext uri="{FF2B5EF4-FFF2-40B4-BE49-F238E27FC236}">
                      <a16:creationId xmlns:a16="http://schemas.microsoft.com/office/drawing/2014/main" id="{8757E3B4-59E7-42F5-A20F-3692A7C8A9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87252" y="4317610"/>
                  <a:ext cx="156484" cy="155798"/>
                </a:xfrm>
                <a:custGeom>
                  <a:avLst/>
                  <a:gdLst>
                    <a:gd name="T0" fmla="*/ 76 w 96"/>
                    <a:gd name="T1" fmla="*/ 13 h 96"/>
                    <a:gd name="T2" fmla="*/ 61 w 96"/>
                    <a:gd name="T3" fmla="*/ 15 h 96"/>
                    <a:gd name="T4" fmla="*/ 60 w 96"/>
                    <a:gd name="T5" fmla="*/ 17 h 96"/>
                    <a:gd name="T6" fmla="*/ 44 w 96"/>
                    <a:gd name="T7" fmla="*/ 32 h 96"/>
                    <a:gd name="T8" fmla="*/ 42 w 96"/>
                    <a:gd name="T9" fmla="*/ 0 h 96"/>
                    <a:gd name="T10" fmla="*/ 16 w 96"/>
                    <a:gd name="T11" fmla="*/ 2 h 96"/>
                    <a:gd name="T12" fmla="*/ 2 w 96"/>
                    <a:gd name="T13" fmla="*/ 12 h 96"/>
                    <a:gd name="T14" fmla="*/ 0 w 96"/>
                    <a:gd name="T15" fmla="*/ 94 h 96"/>
                    <a:gd name="T16" fmla="*/ 18 w 96"/>
                    <a:gd name="T17" fmla="*/ 96 h 96"/>
                    <a:gd name="T18" fmla="*/ 66 w 96"/>
                    <a:gd name="T19" fmla="*/ 96 h 96"/>
                    <a:gd name="T20" fmla="*/ 68 w 96"/>
                    <a:gd name="T21" fmla="*/ 48 h 96"/>
                    <a:gd name="T22" fmla="*/ 82 w 96"/>
                    <a:gd name="T23" fmla="*/ 96 h 96"/>
                    <a:gd name="T24" fmla="*/ 94 w 96"/>
                    <a:gd name="T25" fmla="*/ 93 h 96"/>
                    <a:gd name="T26" fmla="*/ 12 w 96"/>
                    <a:gd name="T27" fmla="*/ 82 h 96"/>
                    <a:gd name="T28" fmla="*/ 8 w 96"/>
                    <a:gd name="T29" fmla="*/ 82 h 96"/>
                    <a:gd name="T30" fmla="*/ 10 w 96"/>
                    <a:gd name="T31" fmla="*/ 24 h 96"/>
                    <a:gd name="T32" fmla="*/ 12 w 96"/>
                    <a:gd name="T33" fmla="*/ 82 h 96"/>
                    <a:gd name="T34" fmla="*/ 30 w 96"/>
                    <a:gd name="T35" fmla="*/ 8 h 96"/>
                    <a:gd name="T36" fmla="*/ 32 w 96"/>
                    <a:gd name="T37" fmla="*/ 62 h 96"/>
                    <a:gd name="T38" fmla="*/ 28 w 96"/>
                    <a:gd name="T39" fmla="*/ 62 h 96"/>
                    <a:gd name="T40" fmla="*/ 36 w 96"/>
                    <a:gd name="T41" fmla="*/ 86 h 96"/>
                    <a:gd name="T42" fmla="*/ 26 w 96"/>
                    <a:gd name="T43" fmla="*/ 88 h 96"/>
                    <a:gd name="T44" fmla="*/ 24 w 96"/>
                    <a:gd name="T45" fmla="*/ 70 h 96"/>
                    <a:gd name="T46" fmla="*/ 34 w 96"/>
                    <a:gd name="T47" fmla="*/ 68 h 96"/>
                    <a:gd name="T48" fmla="*/ 36 w 96"/>
                    <a:gd name="T49" fmla="*/ 86 h 96"/>
                    <a:gd name="T50" fmla="*/ 54 w 96"/>
                    <a:gd name="T51" fmla="*/ 40 h 96"/>
                    <a:gd name="T52" fmla="*/ 56 w 96"/>
                    <a:gd name="T53" fmla="*/ 78 h 96"/>
                    <a:gd name="T54" fmla="*/ 52 w 96"/>
                    <a:gd name="T55" fmla="*/ 78 h 96"/>
                    <a:gd name="T56" fmla="*/ 58 w 96"/>
                    <a:gd name="T57" fmla="*/ 88 h 96"/>
                    <a:gd name="T58" fmla="*/ 48 w 96"/>
                    <a:gd name="T59" fmla="*/ 86 h 96"/>
                    <a:gd name="T60" fmla="*/ 58 w 96"/>
                    <a:gd name="T61" fmla="*/ 84 h 96"/>
                    <a:gd name="T62" fmla="*/ 58 w 96"/>
                    <a:gd name="T63" fmla="*/ 88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6" h="96">
                      <a:moveTo>
                        <a:pt x="96" y="90"/>
                      </a:moveTo>
                      <a:cubicBezTo>
                        <a:pt x="76" y="13"/>
                        <a:pt x="76" y="13"/>
                        <a:pt x="76" y="13"/>
                      </a:cubicBezTo>
                      <a:cubicBezTo>
                        <a:pt x="75" y="12"/>
                        <a:pt x="74" y="11"/>
                        <a:pt x="73" y="12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5"/>
                        <a:pt x="61" y="15"/>
                        <a:pt x="60" y="16"/>
                      </a:cubicBezTo>
                      <a:cubicBezTo>
                        <a:pt x="60" y="16"/>
                        <a:pt x="60" y="17"/>
                        <a:pt x="60" y="17"/>
                      </a:cubicBezTo>
                      <a:cubicBezTo>
                        <a:pt x="64" y="32"/>
                        <a:pt x="64" y="32"/>
                        <a:pt x="64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4" y="1"/>
                        <a:pt x="43" y="0"/>
                        <a:pt x="4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6" y="1"/>
                        <a:pt x="16" y="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95"/>
                        <a:pt x="1" y="96"/>
                        <a:pt x="2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42" y="96"/>
                        <a:pt x="42" y="96"/>
                        <a:pt x="42" y="96"/>
                      </a:cubicBezTo>
                      <a:cubicBezTo>
                        <a:pt x="66" y="96"/>
                        <a:pt x="66" y="96"/>
                        <a:pt x="66" y="96"/>
                      </a:cubicBezTo>
                      <a:cubicBezTo>
                        <a:pt x="67" y="96"/>
                        <a:pt x="68" y="95"/>
                        <a:pt x="68" y="94"/>
                      </a:cubicBezTo>
                      <a:cubicBezTo>
                        <a:pt x="68" y="48"/>
                        <a:pt x="68" y="48"/>
                        <a:pt x="68" y="48"/>
                      </a:cubicBezTo>
                      <a:cubicBezTo>
                        <a:pt x="80" y="94"/>
                        <a:pt x="80" y="94"/>
                        <a:pt x="80" y="94"/>
                      </a:cubicBezTo>
                      <a:cubicBezTo>
                        <a:pt x="80" y="95"/>
                        <a:pt x="81" y="96"/>
                        <a:pt x="82" y="96"/>
                      </a:cubicBezTo>
                      <a:cubicBezTo>
                        <a:pt x="82" y="96"/>
                        <a:pt x="82" y="96"/>
                        <a:pt x="82" y="96"/>
                      </a:cubicBezTo>
                      <a:cubicBezTo>
                        <a:pt x="94" y="93"/>
                        <a:pt x="94" y="93"/>
                        <a:pt x="94" y="93"/>
                      </a:cubicBezTo>
                      <a:cubicBezTo>
                        <a:pt x="95" y="93"/>
                        <a:pt x="96" y="92"/>
                        <a:pt x="96" y="90"/>
                      </a:cubicBezTo>
                      <a:close/>
                      <a:moveTo>
                        <a:pt x="12" y="82"/>
                      </a:moveTo>
                      <a:cubicBezTo>
                        <a:pt x="12" y="83"/>
                        <a:pt x="11" y="84"/>
                        <a:pt x="10" y="84"/>
                      </a:cubicBezTo>
                      <a:cubicBezTo>
                        <a:pt x="9" y="84"/>
                        <a:pt x="8" y="83"/>
                        <a:pt x="8" y="82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10" y="24"/>
                      </a:cubicBezTo>
                      <a:cubicBezTo>
                        <a:pt x="11" y="24"/>
                        <a:pt x="12" y="25"/>
                        <a:pt x="12" y="26"/>
                      </a:cubicBezTo>
                      <a:lnTo>
                        <a:pt x="12" y="82"/>
                      </a:lnTo>
                      <a:close/>
                      <a:moveTo>
                        <a:pt x="28" y="10"/>
                      </a:moveTo>
                      <a:cubicBezTo>
                        <a:pt x="28" y="9"/>
                        <a:pt x="29" y="8"/>
                        <a:pt x="30" y="8"/>
                      </a:cubicBezTo>
                      <a:cubicBezTo>
                        <a:pt x="31" y="8"/>
                        <a:pt x="32" y="9"/>
                        <a:pt x="32" y="10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32" y="63"/>
                        <a:pt x="31" y="64"/>
                        <a:pt x="30" y="64"/>
                      </a:cubicBezTo>
                      <a:cubicBezTo>
                        <a:pt x="29" y="64"/>
                        <a:pt x="28" y="63"/>
                        <a:pt x="28" y="62"/>
                      </a:cubicBezTo>
                      <a:lnTo>
                        <a:pt x="28" y="10"/>
                      </a:lnTo>
                      <a:close/>
                      <a:moveTo>
                        <a:pt x="36" y="86"/>
                      </a:moveTo>
                      <a:cubicBezTo>
                        <a:pt x="36" y="87"/>
                        <a:pt x="35" y="88"/>
                        <a:pt x="34" y="88"/>
                      </a:cubicBezTo>
                      <a:cubicBezTo>
                        <a:pt x="26" y="88"/>
                        <a:pt x="26" y="88"/>
                        <a:pt x="26" y="88"/>
                      </a:cubicBezTo>
                      <a:cubicBezTo>
                        <a:pt x="25" y="88"/>
                        <a:pt x="24" y="87"/>
                        <a:pt x="24" y="86"/>
                      </a:cubicBezTo>
                      <a:cubicBezTo>
                        <a:pt x="24" y="70"/>
                        <a:pt x="24" y="70"/>
                        <a:pt x="24" y="70"/>
                      </a:cubicBezTo>
                      <a:cubicBezTo>
                        <a:pt x="24" y="69"/>
                        <a:pt x="25" y="68"/>
                        <a:pt x="26" y="68"/>
                      </a:cubicBezTo>
                      <a:cubicBezTo>
                        <a:pt x="34" y="68"/>
                        <a:pt x="34" y="68"/>
                        <a:pt x="34" y="68"/>
                      </a:cubicBezTo>
                      <a:cubicBezTo>
                        <a:pt x="35" y="68"/>
                        <a:pt x="36" y="69"/>
                        <a:pt x="36" y="70"/>
                      </a:cubicBezTo>
                      <a:lnTo>
                        <a:pt x="36" y="86"/>
                      </a:lnTo>
                      <a:close/>
                      <a:moveTo>
                        <a:pt x="52" y="42"/>
                      </a:moveTo>
                      <a:cubicBezTo>
                        <a:pt x="52" y="41"/>
                        <a:pt x="53" y="40"/>
                        <a:pt x="54" y="40"/>
                      </a:cubicBezTo>
                      <a:cubicBezTo>
                        <a:pt x="55" y="40"/>
                        <a:pt x="56" y="41"/>
                        <a:pt x="56" y="42"/>
                      </a:cubicBezTo>
                      <a:cubicBezTo>
                        <a:pt x="56" y="78"/>
                        <a:pt x="56" y="78"/>
                        <a:pt x="56" y="78"/>
                      </a:cubicBezTo>
                      <a:cubicBezTo>
                        <a:pt x="56" y="79"/>
                        <a:pt x="55" y="80"/>
                        <a:pt x="54" y="80"/>
                      </a:cubicBezTo>
                      <a:cubicBezTo>
                        <a:pt x="53" y="80"/>
                        <a:pt x="52" y="79"/>
                        <a:pt x="52" y="78"/>
                      </a:cubicBezTo>
                      <a:lnTo>
                        <a:pt x="52" y="42"/>
                      </a:lnTo>
                      <a:close/>
                      <a:moveTo>
                        <a:pt x="58" y="88"/>
                      </a:moveTo>
                      <a:cubicBezTo>
                        <a:pt x="50" y="88"/>
                        <a:pt x="50" y="88"/>
                        <a:pt x="50" y="88"/>
                      </a:cubicBezTo>
                      <a:cubicBezTo>
                        <a:pt x="49" y="88"/>
                        <a:pt x="48" y="87"/>
                        <a:pt x="48" y="86"/>
                      </a:cubicBezTo>
                      <a:cubicBezTo>
                        <a:pt x="48" y="85"/>
                        <a:pt x="49" y="84"/>
                        <a:pt x="50" y="84"/>
                      </a:cubicBezTo>
                      <a:cubicBezTo>
                        <a:pt x="58" y="84"/>
                        <a:pt x="58" y="84"/>
                        <a:pt x="58" y="84"/>
                      </a:cubicBezTo>
                      <a:cubicBezTo>
                        <a:pt x="59" y="84"/>
                        <a:pt x="60" y="85"/>
                        <a:pt x="60" y="86"/>
                      </a:cubicBezTo>
                      <a:cubicBezTo>
                        <a:pt x="60" y="87"/>
                        <a:pt x="59" y="88"/>
                        <a:pt x="58" y="8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200"/>
                </a:p>
              </p:txBody>
            </p:sp>
          </p:grpSp>
        </p:grpSp>
        <p:sp>
          <p:nvSpPr>
            <p:cNvPr id="112" name="Freeform: Shape 44">
              <a:extLst>
                <a:ext uri="{FF2B5EF4-FFF2-40B4-BE49-F238E27FC236}">
                  <a16:creationId xmlns:a16="http://schemas.microsoft.com/office/drawing/2014/main" id="{B445C58A-7039-4579-852F-42244BE24AB8}"/>
                </a:ext>
              </a:extLst>
            </p:cNvPr>
            <p:cNvSpPr/>
            <p:nvPr/>
          </p:nvSpPr>
          <p:spPr>
            <a:xfrm>
              <a:off x="168842" y="2060864"/>
              <a:ext cx="2101512" cy="439442"/>
            </a:xfrm>
            <a:custGeom>
              <a:avLst/>
              <a:gdLst>
                <a:gd name="connsiteX0" fmla="*/ 0 w 2980403"/>
                <a:gd name="connsiteY0" fmla="*/ 207160 h 567531"/>
                <a:gd name="connsiteX1" fmla="*/ 0 w 2980403"/>
                <a:gd name="connsiteY1" fmla="*/ 207161 h 567531"/>
                <a:gd name="connsiteX2" fmla="*/ 0 w 2980403"/>
                <a:gd name="connsiteY2" fmla="*/ 207161 h 567531"/>
                <a:gd name="connsiteX3" fmla="*/ 207161 w 2980403"/>
                <a:gd name="connsiteY3" fmla="*/ 0 h 567531"/>
                <a:gd name="connsiteX4" fmla="*/ 2773242 w 2980403"/>
                <a:gd name="connsiteY4" fmla="*/ 0 h 567531"/>
                <a:gd name="connsiteX5" fmla="*/ 2980403 w 2980403"/>
                <a:gd name="connsiteY5" fmla="*/ 207161 h 567531"/>
                <a:gd name="connsiteX6" fmla="*/ 2980402 w 2980403"/>
                <a:gd name="connsiteY6" fmla="*/ 207161 h 567531"/>
                <a:gd name="connsiteX7" fmla="*/ 2773241 w 2980403"/>
                <a:gd name="connsiteY7" fmla="*/ 414322 h 567531"/>
                <a:gd name="connsiteX8" fmla="*/ 1673312 w 2980403"/>
                <a:gd name="connsiteY8" fmla="*/ 414322 h 567531"/>
                <a:gd name="connsiteX9" fmla="*/ 1490202 w 2980403"/>
                <a:gd name="connsiteY9" fmla="*/ 567531 h 567531"/>
                <a:gd name="connsiteX10" fmla="*/ 1307091 w 2980403"/>
                <a:gd name="connsiteY10" fmla="*/ 414322 h 567531"/>
                <a:gd name="connsiteX11" fmla="*/ 207161 w 2980403"/>
                <a:gd name="connsiteY11" fmla="*/ 414321 h 567531"/>
                <a:gd name="connsiteX12" fmla="*/ 16280 w 2980403"/>
                <a:gd name="connsiteY12" fmla="*/ 287797 h 567531"/>
                <a:gd name="connsiteX13" fmla="*/ 0 w 2980403"/>
                <a:gd name="connsiteY13" fmla="*/ 207161 h 567531"/>
                <a:gd name="connsiteX14" fmla="*/ 16280 w 2980403"/>
                <a:gd name="connsiteY14" fmla="*/ 126525 h 567531"/>
                <a:gd name="connsiteX15" fmla="*/ 207161 w 2980403"/>
                <a:gd name="connsiteY15" fmla="*/ 0 h 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0403" h="567531">
                  <a:moveTo>
                    <a:pt x="0" y="207160"/>
                  </a:moveTo>
                  <a:lnTo>
                    <a:pt x="0" y="207161"/>
                  </a:lnTo>
                  <a:lnTo>
                    <a:pt x="0" y="207161"/>
                  </a:lnTo>
                  <a:close/>
                  <a:moveTo>
                    <a:pt x="207161" y="0"/>
                  </a:moveTo>
                  <a:lnTo>
                    <a:pt x="2773242" y="0"/>
                  </a:lnTo>
                  <a:cubicBezTo>
                    <a:pt x="2887654" y="0"/>
                    <a:pt x="2980403" y="92749"/>
                    <a:pt x="2980403" y="207161"/>
                  </a:cubicBezTo>
                  <a:lnTo>
                    <a:pt x="2980402" y="207161"/>
                  </a:lnTo>
                  <a:cubicBezTo>
                    <a:pt x="2980402" y="321573"/>
                    <a:pt x="2887653" y="414322"/>
                    <a:pt x="2773241" y="414322"/>
                  </a:cubicBezTo>
                  <a:lnTo>
                    <a:pt x="1673312" y="414322"/>
                  </a:lnTo>
                  <a:lnTo>
                    <a:pt x="1490202" y="567531"/>
                  </a:lnTo>
                  <a:lnTo>
                    <a:pt x="1307091" y="414322"/>
                  </a:lnTo>
                  <a:lnTo>
                    <a:pt x="207161" y="414321"/>
                  </a:lnTo>
                  <a:cubicBezTo>
                    <a:pt x="121352" y="414321"/>
                    <a:pt x="47728" y="362150"/>
                    <a:pt x="16280" y="287797"/>
                  </a:cubicBezTo>
                  <a:lnTo>
                    <a:pt x="0" y="207161"/>
                  </a:lnTo>
                  <a:lnTo>
                    <a:pt x="16280" y="126525"/>
                  </a:lnTo>
                  <a:cubicBezTo>
                    <a:pt x="47728" y="52171"/>
                    <a:pt x="121352" y="0"/>
                    <a:pt x="20716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252000" tIns="45720" rIns="91440" bIns="180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GT" sz="12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Meta Estratégica de Desarrollo</a:t>
              </a:r>
            </a:p>
          </p:txBody>
        </p:sp>
        <p:sp>
          <p:nvSpPr>
            <p:cNvPr id="115" name="TextBox 81"/>
            <p:cNvSpPr txBox="1"/>
            <p:nvPr/>
          </p:nvSpPr>
          <p:spPr>
            <a:xfrm>
              <a:off x="285720" y="2500306"/>
              <a:ext cx="1928826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200" b="1" dirty="0"/>
                <a:t>Para 2030, velar porque todas las niñas y todos los niños tengan una enseñanza primaria y secundaria completa, gratuita, equitativa y de calidad que produzca resultados de aprendizaje pertinentes y efectivos. 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116" name="Oval 135"/>
            <p:cNvSpPr/>
            <p:nvPr/>
          </p:nvSpPr>
          <p:spPr>
            <a:xfrm>
              <a:off x="142844" y="2571744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Freeform 67">
              <a:extLst>
                <a:ext uri="{FF2B5EF4-FFF2-40B4-BE49-F238E27FC236}">
                  <a16:creationId xmlns:a16="http://schemas.microsoft.com/office/drawing/2014/main" id="{8757E3B4-59E7-42F5-A20F-3692A7C8A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4546" y="2786058"/>
              <a:ext cx="117394" cy="155798"/>
            </a:xfrm>
            <a:custGeom>
              <a:avLst/>
              <a:gdLst>
                <a:gd name="T0" fmla="*/ 76 w 96"/>
                <a:gd name="T1" fmla="*/ 13 h 96"/>
                <a:gd name="T2" fmla="*/ 61 w 96"/>
                <a:gd name="T3" fmla="*/ 15 h 96"/>
                <a:gd name="T4" fmla="*/ 60 w 96"/>
                <a:gd name="T5" fmla="*/ 17 h 96"/>
                <a:gd name="T6" fmla="*/ 44 w 96"/>
                <a:gd name="T7" fmla="*/ 32 h 96"/>
                <a:gd name="T8" fmla="*/ 42 w 96"/>
                <a:gd name="T9" fmla="*/ 0 h 96"/>
                <a:gd name="T10" fmla="*/ 16 w 96"/>
                <a:gd name="T11" fmla="*/ 2 h 96"/>
                <a:gd name="T12" fmla="*/ 2 w 96"/>
                <a:gd name="T13" fmla="*/ 12 h 96"/>
                <a:gd name="T14" fmla="*/ 0 w 96"/>
                <a:gd name="T15" fmla="*/ 94 h 96"/>
                <a:gd name="T16" fmla="*/ 18 w 96"/>
                <a:gd name="T17" fmla="*/ 96 h 96"/>
                <a:gd name="T18" fmla="*/ 66 w 96"/>
                <a:gd name="T19" fmla="*/ 96 h 96"/>
                <a:gd name="T20" fmla="*/ 68 w 96"/>
                <a:gd name="T21" fmla="*/ 48 h 96"/>
                <a:gd name="T22" fmla="*/ 82 w 96"/>
                <a:gd name="T23" fmla="*/ 96 h 96"/>
                <a:gd name="T24" fmla="*/ 94 w 96"/>
                <a:gd name="T25" fmla="*/ 93 h 96"/>
                <a:gd name="T26" fmla="*/ 12 w 96"/>
                <a:gd name="T27" fmla="*/ 82 h 96"/>
                <a:gd name="T28" fmla="*/ 8 w 96"/>
                <a:gd name="T29" fmla="*/ 82 h 96"/>
                <a:gd name="T30" fmla="*/ 10 w 96"/>
                <a:gd name="T31" fmla="*/ 24 h 96"/>
                <a:gd name="T32" fmla="*/ 12 w 96"/>
                <a:gd name="T33" fmla="*/ 82 h 96"/>
                <a:gd name="T34" fmla="*/ 30 w 96"/>
                <a:gd name="T35" fmla="*/ 8 h 96"/>
                <a:gd name="T36" fmla="*/ 32 w 96"/>
                <a:gd name="T37" fmla="*/ 62 h 96"/>
                <a:gd name="T38" fmla="*/ 28 w 96"/>
                <a:gd name="T39" fmla="*/ 62 h 96"/>
                <a:gd name="T40" fmla="*/ 36 w 96"/>
                <a:gd name="T41" fmla="*/ 86 h 96"/>
                <a:gd name="T42" fmla="*/ 26 w 96"/>
                <a:gd name="T43" fmla="*/ 88 h 96"/>
                <a:gd name="T44" fmla="*/ 24 w 96"/>
                <a:gd name="T45" fmla="*/ 70 h 96"/>
                <a:gd name="T46" fmla="*/ 34 w 96"/>
                <a:gd name="T47" fmla="*/ 68 h 96"/>
                <a:gd name="T48" fmla="*/ 36 w 96"/>
                <a:gd name="T49" fmla="*/ 86 h 96"/>
                <a:gd name="T50" fmla="*/ 54 w 96"/>
                <a:gd name="T51" fmla="*/ 40 h 96"/>
                <a:gd name="T52" fmla="*/ 56 w 96"/>
                <a:gd name="T53" fmla="*/ 78 h 96"/>
                <a:gd name="T54" fmla="*/ 52 w 96"/>
                <a:gd name="T55" fmla="*/ 78 h 96"/>
                <a:gd name="T56" fmla="*/ 58 w 96"/>
                <a:gd name="T57" fmla="*/ 88 h 96"/>
                <a:gd name="T58" fmla="*/ 48 w 96"/>
                <a:gd name="T59" fmla="*/ 86 h 96"/>
                <a:gd name="T60" fmla="*/ 58 w 96"/>
                <a:gd name="T61" fmla="*/ 84 h 96"/>
                <a:gd name="T62" fmla="*/ 58 w 96"/>
                <a:gd name="T6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6">
                  <a:moveTo>
                    <a:pt x="96" y="90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5" y="12"/>
                    <a:pt x="74" y="11"/>
                    <a:pt x="73" y="12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0" y="16"/>
                  </a:cubicBezTo>
                  <a:cubicBezTo>
                    <a:pt x="60" y="16"/>
                    <a:pt x="60" y="17"/>
                    <a:pt x="60" y="1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7" y="96"/>
                    <a:pt x="68" y="95"/>
                    <a:pt x="68" y="9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95"/>
                    <a:pt x="81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5" y="93"/>
                    <a:pt x="96" y="92"/>
                    <a:pt x="96" y="90"/>
                  </a:cubicBezTo>
                  <a:close/>
                  <a:moveTo>
                    <a:pt x="12" y="82"/>
                  </a:moveTo>
                  <a:cubicBezTo>
                    <a:pt x="12" y="83"/>
                    <a:pt x="11" y="84"/>
                    <a:pt x="10" y="84"/>
                  </a:cubicBezTo>
                  <a:cubicBezTo>
                    <a:pt x="9" y="84"/>
                    <a:pt x="8" y="83"/>
                    <a:pt x="8" y="8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9" y="24"/>
                    <a:pt x="10" y="24"/>
                  </a:cubicBezTo>
                  <a:cubicBezTo>
                    <a:pt x="11" y="24"/>
                    <a:pt x="12" y="25"/>
                    <a:pt x="12" y="26"/>
                  </a:cubicBezTo>
                  <a:lnTo>
                    <a:pt x="12" y="82"/>
                  </a:lnTo>
                  <a:close/>
                  <a:moveTo>
                    <a:pt x="28" y="10"/>
                  </a:moveTo>
                  <a:cubicBezTo>
                    <a:pt x="28" y="9"/>
                    <a:pt x="29" y="8"/>
                    <a:pt x="30" y="8"/>
                  </a:cubicBezTo>
                  <a:cubicBezTo>
                    <a:pt x="31" y="8"/>
                    <a:pt x="32" y="9"/>
                    <a:pt x="32" y="10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63"/>
                    <a:pt x="31" y="64"/>
                    <a:pt x="30" y="64"/>
                  </a:cubicBezTo>
                  <a:cubicBezTo>
                    <a:pt x="29" y="64"/>
                    <a:pt x="28" y="63"/>
                    <a:pt x="28" y="62"/>
                  </a:cubicBezTo>
                  <a:lnTo>
                    <a:pt x="28" y="10"/>
                  </a:lnTo>
                  <a:close/>
                  <a:moveTo>
                    <a:pt x="36" y="86"/>
                  </a:moveTo>
                  <a:cubicBezTo>
                    <a:pt x="36" y="87"/>
                    <a:pt x="35" y="88"/>
                    <a:pt x="34" y="8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5" y="88"/>
                    <a:pt x="24" y="87"/>
                    <a:pt x="24" y="8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69"/>
                    <a:pt x="25" y="68"/>
                    <a:pt x="26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8"/>
                    <a:pt x="36" y="69"/>
                    <a:pt x="36" y="70"/>
                  </a:cubicBezTo>
                  <a:lnTo>
                    <a:pt x="36" y="86"/>
                  </a:lnTo>
                  <a:close/>
                  <a:moveTo>
                    <a:pt x="52" y="42"/>
                  </a:moveTo>
                  <a:cubicBezTo>
                    <a:pt x="52" y="41"/>
                    <a:pt x="53" y="40"/>
                    <a:pt x="54" y="40"/>
                  </a:cubicBezTo>
                  <a:cubicBezTo>
                    <a:pt x="55" y="40"/>
                    <a:pt x="56" y="41"/>
                    <a:pt x="56" y="42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53" y="80"/>
                    <a:pt x="52" y="79"/>
                    <a:pt x="52" y="78"/>
                  </a:cubicBezTo>
                  <a:lnTo>
                    <a:pt x="52" y="42"/>
                  </a:lnTo>
                  <a:close/>
                  <a:moveTo>
                    <a:pt x="58" y="88"/>
                  </a:moveTo>
                  <a:cubicBezTo>
                    <a:pt x="50" y="88"/>
                    <a:pt x="50" y="88"/>
                    <a:pt x="50" y="88"/>
                  </a:cubicBezTo>
                  <a:cubicBezTo>
                    <a:pt x="49" y="88"/>
                    <a:pt x="48" y="87"/>
                    <a:pt x="48" y="86"/>
                  </a:cubicBezTo>
                  <a:cubicBezTo>
                    <a:pt x="48" y="85"/>
                    <a:pt x="49" y="84"/>
                    <a:pt x="50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9" y="84"/>
                    <a:pt x="60" y="85"/>
                    <a:pt x="60" y="86"/>
                  </a:cubicBezTo>
                  <a:cubicBezTo>
                    <a:pt x="60" y="87"/>
                    <a:pt x="59" y="88"/>
                    <a:pt x="58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200"/>
            </a:p>
          </p:txBody>
        </p:sp>
        <p:sp>
          <p:nvSpPr>
            <p:cNvPr id="114" name="Freeform 81">
              <a:extLst>
                <a:ext uri="{FF2B5EF4-FFF2-40B4-BE49-F238E27FC236}">
                  <a16:creationId xmlns:a16="http://schemas.microsoft.com/office/drawing/2014/main" id="{CB88804D-45FD-4A18-962D-029355F03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3108" y="3786190"/>
              <a:ext cx="118654" cy="158164"/>
            </a:xfrm>
            <a:custGeom>
              <a:avLst/>
              <a:gdLst>
                <a:gd name="T0" fmla="*/ 65 w 84"/>
                <a:gd name="T1" fmla="*/ 0 h 84"/>
                <a:gd name="T2" fmla="*/ 56 w 84"/>
                <a:gd name="T3" fmla="*/ 10 h 84"/>
                <a:gd name="T4" fmla="*/ 46 w 84"/>
                <a:gd name="T5" fmla="*/ 8 h 84"/>
                <a:gd name="T6" fmla="*/ 16 w 84"/>
                <a:gd name="T7" fmla="*/ 38 h 84"/>
                <a:gd name="T8" fmla="*/ 18 w 84"/>
                <a:gd name="T9" fmla="*/ 48 h 84"/>
                <a:gd name="T10" fmla="*/ 1 w 84"/>
                <a:gd name="T11" fmla="*/ 65 h 84"/>
                <a:gd name="T12" fmla="*/ 0 w 84"/>
                <a:gd name="T13" fmla="*/ 66 h 84"/>
                <a:gd name="T14" fmla="*/ 0 w 84"/>
                <a:gd name="T15" fmla="*/ 82 h 84"/>
                <a:gd name="T16" fmla="*/ 2 w 84"/>
                <a:gd name="T17" fmla="*/ 84 h 84"/>
                <a:gd name="T18" fmla="*/ 18 w 84"/>
                <a:gd name="T19" fmla="*/ 84 h 84"/>
                <a:gd name="T20" fmla="*/ 19 w 84"/>
                <a:gd name="T21" fmla="*/ 83 h 84"/>
                <a:gd name="T22" fmla="*/ 36 w 84"/>
                <a:gd name="T23" fmla="*/ 66 h 84"/>
                <a:gd name="T24" fmla="*/ 46 w 84"/>
                <a:gd name="T25" fmla="*/ 68 h 84"/>
                <a:gd name="T26" fmla="*/ 76 w 84"/>
                <a:gd name="T27" fmla="*/ 38 h 84"/>
                <a:gd name="T28" fmla="*/ 74 w 84"/>
                <a:gd name="T29" fmla="*/ 28 h 84"/>
                <a:gd name="T30" fmla="*/ 84 w 84"/>
                <a:gd name="T31" fmla="*/ 19 h 84"/>
                <a:gd name="T32" fmla="*/ 65 w 84"/>
                <a:gd name="T33" fmla="*/ 0 h 84"/>
                <a:gd name="T34" fmla="*/ 14 w 84"/>
                <a:gd name="T35" fmla="*/ 72 h 84"/>
                <a:gd name="T36" fmla="*/ 12 w 84"/>
                <a:gd name="T37" fmla="*/ 70 h 84"/>
                <a:gd name="T38" fmla="*/ 14 w 84"/>
                <a:gd name="T39" fmla="*/ 68 h 84"/>
                <a:gd name="T40" fmla="*/ 16 w 84"/>
                <a:gd name="T41" fmla="*/ 70 h 84"/>
                <a:gd name="T42" fmla="*/ 14 w 84"/>
                <a:gd name="T43" fmla="*/ 72 h 84"/>
                <a:gd name="T44" fmla="*/ 20 w 84"/>
                <a:gd name="T45" fmla="*/ 66 h 84"/>
                <a:gd name="T46" fmla="*/ 18 w 84"/>
                <a:gd name="T47" fmla="*/ 64 h 84"/>
                <a:gd name="T48" fmla="*/ 20 w 84"/>
                <a:gd name="T49" fmla="*/ 62 h 84"/>
                <a:gd name="T50" fmla="*/ 22 w 84"/>
                <a:gd name="T51" fmla="*/ 64 h 84"/>
                <a:gd name="T52" fmla="*/ 20 w 84"/>
                <a:gd name="T53" fmla="*/ 66 h 84"/>
                <a:gd name="T54" fmla="*/ 46 w 84"/>
                <a:gd name="T55" fmla="*/ 64 h 84"/>
                <a:gd name="T56" fmla="*/ 20 w 84"/>
                <a:gd name="T57" fmla="*/ 38 h 84"/>
                <a:gd name="T58" fmla="*/ 46 w 84"/>
                <a:gd name="T59" fmla="*/ 12 h 84"/>
                <a:gd name="T60" fmla="*/ 72 w 84"/>
                <a:gd name="T61" fmla="*/ 38 h 84"/>
                <a:gd name="T62" fmla="*/ 46 w 84"/>
                <a:gd name="T63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84">
                  <a:moveTo>
                    <a:pt x="65" y="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53" y="9"/>
                    <a:pt x="49" y="8"/>
                    <a:pt x="46" y="8"/>
                  </a:cubicBezTo>
                  <a:cubicBezTo>
                    <a:pt x="29" y="8"/>
                    <a:pt x="16" y="21"/>
                    <a:pt x="16" y="38"/>
                  </a:cubicBezTo>
                  <a:cubicBezTo>
                    <a:pt x="16" y="41"/>
                    <a:pt x="17" y="45"/>
                    <a:pt x="18" y="48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65"/>
                    <a:pt x="0" y="65"/>
                    <a:pt x="0" y="66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9" y="84"/>
                    <a:pt x="19" y="84"/>
                    <a:pt x="19" y="83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9" y="67"/>
                    <a:pt x="43" y="68"/>
                    <a:pt x="46" y="68"/>
                  </a:cubicBezTo>
                  <a:cubicBezTo>
                    <a:pt x="63" y="68"/>
                    <a:pt x="76" y="55"/>
                    <a:pt x="76" y="38"/>
                  </a:cubicBezTo>
                  <a:cubicBezTo>
                    <a:pt x="76" y="35"/>
                    <a:pt x="75" y="31"/>
                    <a:pt x="74" y="28"/>
                  </a:cubicBezTo>
                  <a:cubicBezTo>
                    <a:pt x="84" y="19"/>
                    <a:pt x="84" y="19"/>
                    <a:pt x="84" y="19"/>
                  </a:cubicBezTo>
                  <a:lnTo>
                    <a:pt x="65" y="0"/>
                  </a:lnTo>
                  <a:close/>
                  <a:moveTo>
                    <a:pt x="14" y="72"/>
                  </a:moveTo>
                  <a:cubicBezTo>
                    <a:pt x="13" y="72"/>
                    <a:pt x="12" y="71"/>
                    <a:pt x="12" y="70"/>
                  </a:cubicBezTo>
                  <a:cubicBezTo>
                    <a:pt x="12" y="69"/>
                    <a:pt x="13" y="68"/>
                    <a:pt x="14" y="68"/>
                  </a:cubicBezTo>
                  <a:cubicBezTo>
                    <a:pt x="15" y="68"/>
                    <a:pt x="16" y="69"/>
                    <a:pt x="16" y="70"/>
                  </a:cubicBezTo>
                  <a:cubicBezTo>
                    <a:pt x="16" y="71"/>
                    <a:pt x="15" y="72"/>
                    <a:pt x="14" y="72"/>
                  </a:cubicBezTo>
                  <a:close/>
                  <a:moveTo>
                    <a:pt x="20" y="66"/>
                  </a:moveTo>
                  <a:cubicBezTo>
                    <a:pt x="19" y="66"/>
                    <a:pt x="18" y="65"/>
                    <a:pt x="18" y="64"/>
                  </a:cubicBezTo>
                  <a:cubicBezTo>
                    <a:pt x="18" y="63"/>
                    <a:pt x="19" y="62"/>
                    <a:pt x="20" y="62"/>
                  </a:cubicBezTo>
                  <a:cubicBezTo>
                    <a:pt x="21" y="62"/>
                    <a:pt x="22" y="63"/>
                    <a:pt x="22" y="64"/>
                  </a:cubicBezTo>
                  <a:cubicBezTo>
                    <a:pt x="22" y="65"/>
                    <a:pt x="21" y="66"/>
                    <a:pt x="20" y="66"/>
                  </a:cubicBezTo>
                  <a:close/>
                  <a:moveTo>
                    <a:pt x="46" y="64"/>
                  </a:moveTo>
                  <a:cubicBezTo>
                    <a:pt x="32" y="64"/>
                    <a:pt x="20" y="52"/>
                    <a:pt x="20" y="38"/>
                  </a:cubicBezTo>
                  <a:cubicBezTo>
                    <a:pt x="20" y="24"/>
                    <a:pt x="32" y="12"/>
                    <a:pt x="46" y="12"/>
                  </a:cubicBezTo>
                  <a:cubicBezTo>
                    <a:pt x="60" y="12"/>
                    <a:pt x="72" y="24"/>
                    <a:pt x="72" y="38"/>
                  </a:cubicBezTo>
                  <a:cubicBezTo>
                    <a:pt x="72" y="52"/>
                    <a:pt x="60" y="64"/>
                    <a:pt x="46" y="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/>
            </a:p>
          </p:txBody>
        </p:sp>
        <p:sp>
          <p:nvSpPr>
            <p:cNvPr id="139" name="Oval 135"/>
            <p:cNvSpPr/>
            <p:nvPr/>
          </p:nvSpPr>
          <p:spPr>
            <a:xfrm>
              <a:off x="142844" y="1071546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Oval 135"/>
            <p:cNvSpPr/>
            <p:nvPr/>
          </p:nvSpPr>
          <p:spPr>
            <a:xfrm>
              <a:off x="142844" y="4521352"/>
              <a:ext cx="81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3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2716179" y="1199006"/>
            <a:ext cx="3998961" cy="41588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ACCIONES</a:t>
            </a:r>
          </a:p>
          <a:p>
            <a:pPr algn="ctr"/>
            <a:endParaRPr lang="en-US" sz="1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 fontAlgn="ctr"/>
            <a:r>
              <a:rPr lang="es-GT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Construcción de centros educativos, ciclo diversificado con orientación técnico vocacional.</a:t>
            </a:r>
          </a:p>
          <a:p>
            <a:pPr algn="just" fontAlgn="ctr"/>
            <a:r>
              <a:rPr lang="es-GT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Equipamiento y dotación de mobiliario escolar a Institutos Tecnológicos.</a:t>
            </a:r>
          </a:p>
          <a:p>
            <a:pPr algn="just" fontAlgn="ctr"/>
            <a:r>
              <a:rPr lang="es-GT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Transformación curricular (equipamiento, talleres especializados, impresión de currícula y guías).</a:t>
            </a:r>
          </a:p>
          <a:p>
            <a:pPr algn="just" fontAlgn="ctr"/>
            <a:r>
              <a:rPr lang="es-GT" sz="1600" b="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Supervisión Técnica de infraestructura y fortalecimiento institucional.</a:t>
            </a:r>
            <a:endParaRPr lang="en-US" sz="16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4" name="83 Rectángulo redondeado"/>
          <p:cNvSpPr/>
          <p:nvPr/>
        </p:nvSpPr>
        <p:spPr>
          <a:xfrm>
            <a:off x="2571736" y="1119355"/>
            <a:ext cx="4214842" cy="4167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2399" dirty="0"/>
          </a:p>
        </p:txBody>
      </p:sp>
      <p:grpSp>
        <p:nvGrpSpPr>
          <p:cNvPr id="52" name="51 Grupo"/>
          <p:cNvGrpSpPr/>
          <p:nvPr/>
        </p:nvGrpSpPr>
        <p:grpSpPr>
          <a:xfrm>
            <a:off x="3214678" y="5715016"/>
            <a:ext cx="3000397" cy="885037"/>
            <a:chOff x="4071934" y="5758673"/>
            <a:chExt cx="3000397" cy="885037"/>
          </a:xfrm>
        </p:grpSpPr>
        <p:sp>
          <p:nvSpPr>
            <p:cNvPr id="88" name="TextBox 201">
              <a:extLst>
                <a:ext uri="{FF2B5EF4-FFF2-40B4-BE49-F238E27FC236}">
                  <a16:creationId xmlns:a16="http://schemas.microsoft.com/office/drawing/2014/main" id="{E568BBC2-CB29-4BC7-9E54-92644BCCE1BD}"/>
                </a:ext>
              </a:extLst>
            </p:cNvPr>
            <p:cNvSpPr txBox="1"/>
            <p:nvPr/>
          </p:nvSpPr>
          <p:spPr>
            <a:xfrm>
              <a:off x="4750771" y="6182045"/>
              <a:ext cx="205658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3000" dirty="0">
                  <a:solidFill>
                    <a:schemeClr val="accent2"/>
                  </a:solidFill>
                </a:rPr>
                <a:t>Q 119.5</a:t>
              </a:r>
            </a:p>
          </p:txBody>
        </p:sp>
        <p:grpSp>
          <p:nvGrpSpPr>
            <p:cNvPr id="12" name="Group 258">
              <a:extLst>
                <a:ext uri="{FF2B5EF4-FFF2-40B4-BE49-F238E27FC236}">
                  <a16:creationId xmlns:a16="http://schemas.microsoft.com/office/drawing/2014/main" id="{8DB55838-BAFC-4046-A6FC-5FD18BDBE840}"/>
                </a:ext>
              </a:extLst>
            </p:cNvPr>
            <p:cNvGrpSpPr/>
            <p:nvPr/>
          </p:nvGrpSpPr>
          <p:grpSpPr>
            <a:xfrm>
              <a:off x="4071934" y="5758673"/>
              <a:ext cx="438986" cy="456409"/>
              <a:chOff x="4457035" y="499171"/>
              <a:chExt cx="531730" cy="531730"/>
            </a:xfrm>
          </p:grpSpPr>
          <p:sp>
            <p:nvSpPr>
              <p:cNvPr id="92" name="Oval 259">
                <a:extLst>
                  <a:ext uri="{FF2B5EF4-FFF2-40B4-BE49-F238E27FC236}">
                    <a16:creationId xmlns:a16="http://schemas.microsoft.com/office/drawing/2014/main" id="{6723D699-B3B4-4E90-9C0D-90B572D3A867}"/>
                  </a:ext>
                </a:extLst>
              </p:cNvPr>
              <p:cNvSpPr/>
              <p:nvPr/>
            </p:nvSpPr>
            <p:spPr>
              <a:xfrm>
                <a:off x="4457035" y="499171"/>
                <a:ext cx="531730" cy="5317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 dirty="0"/>
              </a:p>
            </p:txBody>
          </p:sp>
          <p:grpSp>
            <p:nvGrpSpPr>
              <p:cNvPr id="13" name="Group 260">
                <a:extLst>
                  <a:ext uri="{FF2B5EF4-FFF2-40B4-BE49-F238E27FC236}">
                    <a16:creationId xmlns:a16="http://schemas.microsoft.com/office/drawing/2014/main" id="{202887E8-17FE-49D6-8910-CE23DBED6658}"/>
                  </a:ext>
                </a:extLst>
              </p:cNvPr>
              <p:cNvGrpSpPr/>
              <p:nvPr/>
            </p:nvGrpSpPr>
            <p:grpSpPr>
              <a:xfrm>
                <a:off x="4619667" y="648184"/>
                <a:ext cx="224075" cy="226836"/>
                <a:chOff x="1000126" y="663575"/>
                <a:chExt cx="5140325" cy="5203826"/>
              </a:xfrm>
              <a:solidFill>
                <a:schemeClr val="bg1"/>
              </a:solidFill>
            </p:grpSpPr>
            <p:sp>
              <p:nvSpPr>
                <p:cNvPr id="94" name="Freeform 22">
                  <a:extLst>
                    <a:ext uri="{FF2B5EF4-FFF2-40B4-BE49-F238E27FC236}">
                      <a16:creationId xmlns:a16="http://schemas.microsoft.com/office/drawing/2014/main" id="{F57FF244-02D6-4325-AD18-4016493D80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95" name="Freeform 23">
                  <a:extLst>
                    <a:ext uri="{FF2B5EF4-FFF2-40B4-BE49-F238E27FC236}">
                      <a16:creationId xmlns:a16="http://schemas.microsoft.com/office/drawing/2014/main" id="{D2ECBE46-DB9A-46BF-81B6-2E4D8DF2A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96" name="Freeform 24">
                  <a:extLst>
                    <a:ext uri="{FF2B5EF4-FFF2-40B4-BE49-F238E27FC236}">
                      <a16:creationId xmlns:a16="http://schemas.microsoft.com/office/drawing/2014/main" id="{74D50B51-B242-4308-8DDB-8134A9B06D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97" name="Freeform 25">
                  <a:extLst>
                    <a:ext uri="{FF2B5EF4-FFF2-40B4-BE49-F238E27FC236}">
                      <a16:creationId xmlns:a16="http://schemas.microsoft.com/office/drawing/2014/main" id="{521427B9-6041-44A4-A58C-FF182E60F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63" y="4329113"/>
                  <a:ext cx="1181100" cy="1538288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98" name="Freeform 26">
                  <a:extLst>
                    <a:ext uri="{FF2B5EF4-FFF2-40B4-BE49-F238E27FC236}">
                      <a16:creationId xmlns:a16="http://schemas.microsoft.com/office/drawing/2014/main" id="{6C20082D-60DB-4749-8ACC-AF22854A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3502025"/>
                  <a:ext cx="1181100" cy="2365375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99" name="Freeform 27">
                  <a:extLst>
                    <a:ext uri="{FF2B5EF4-FFF2-40B4-BE49-F238E27FC236}">
                      <a16:creationId xmlns:a16="http://schemas.microsoft.com/office/drawing/2014/main" id="{3C08403B-F934-48E3-A73E-11F036F03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8" y="2555875"/>
                  <a:ext cx="1184275" cy="331152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  <p:sp>
              <p:nvSpPr>
                <p:cNvPr id="100" name="Freeform 28">
                  <a:extLst>
                    <a:ext uri="{FF2B5EF4-FFF2-40B4-BE49-F238E27FC236}">
                      <a16:creationId xmlns:a16="http://schemas.microsoft.com/office/drawing/2014/main" id="{F113A592-D7C5-4958-A3A3-45AE83AA5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 dirty="0"/>
                </a:p>
              </p:txBody>
            </p:sp>
          </p:grpSp>
        </p:grpSp>
        <p:sp>
          <p:nvSpPr>
            <p:cNvPr id="90" name="TextBox 200">
              <a:extLst>
                <a:ext uri="{FF2B5EF4-FFF2-40B4-BE49-F238E27FC236}">
                  <a16:creationId xmlns:a16="http://schemas.microsoft.com/office/drawing/2014/main" id="{1E0F72BB-82FC-462B-B324-7356B4FE613C}"/>
                </a:ext>
              </a:extLst>
            </p:cNvPr>
            <p:cNvSpPr txBox="1"/>
            <p:nvPr/>
          </p:nvSpPr>
          <p:spPr>
            <a:xfrm>
              <a:off x="4522099" y="5758673"/>
              <a:ext cx="255023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PRESUPUESTO ESTIMADO 2019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(En Millones de Quetzales)</a:t>
              </a:r>
            </a:p>
          </p:txBody>
        </p:sp>
      </p:grp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-1"/>
            <a:ext cx="1357289" cy="101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54 CuadroTexto"/>
          <p:cNvSpPr txBox="1"/>
          <p:nvPr/>
        </p:nvSpPr>
        <p:spPr>
          <a:xfrm>
            <a:off x="8643966" y="7141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28</a:t>
            </a:r>
            <a:endParaRPr lang="es-GT" sz="1200" dirty="0"/>
          </a:p>
        </p:txBody>
      </p:sp>
    </p:spTree>
    <p:extLst>
      <p:ext uri="{BB962C8B-B14F-4D97-AF65-F5344CB8AC3E}">
        <p14:creationId xmlns:p14="http://schemas.microsoft.com/office/powerpoint/2010/main" val="1996185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30759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3 Imagen" descr="gracia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1785926"/>
            <a:ext cx="4251960" cy="278892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8643966" y="7141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29</a:t>
            </a:r>
            <a:endParaRPr lang="es-GT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16712" y="-144463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 sz="2399" dirty="0"/>
          </a:p>
        </p:txBody>
      </p:sp>
      <p:sp>
        <p:nvSpPr>
          <p:cNvPr id="5" name="3 Título"/>
          <p:cNvSpPr txBox="1">
            <a:spLocks noGrp="1"/>
          </p:cNvSpPr>
          <p:nvPr>
            <p:ph type="title"/>
          </p:nvPr>
        </p:nvSpPr>
        <p:spPr>
          <a:xfrm>
            <a:off x="1540639" y="114304"/>
            <a:ext cx="6500858" cy="6771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s-GT" sz="2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/>
              </a:rPr>
              <a:t>Comportamiento de las Metas Físicas/Cobertura Educativa por Programa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30759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8460432" y="258774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3</a:t>
            </a:r>
          </a:p>
        </p:txBody>
      </p:sp>
      <p:graphicFrame>
        <p:nvGraphicFramePr>
          <p:cNvPr id="33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135404"/>
              </p:ext>
            </p:extLst>
          </p:nvPr>
        </p:nvGraphicFramePr>
        <p:xfrm>
          <a:off x="1187624" y="491288"/>
          <a:ext cx="7848872" cy="6754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5172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16712" y="-144463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 sz="2399" dirty="0"/>
          </a:p>
        </p:txBody>
      </p:sp>
      <p:sp>
        <p:nvSpPr>
          <p:cNvPr id="5" name="3 Título"/>
          <p:cNvSpPr txBox="1">
            <a:spLocks noGrp="1"/>
          </p:cNvSpPr>
          <p:nvPr>
            <p:ph type="title"/>
          </p:nvPr>
        </p:nvSpPr>
        <p:spPr>
          <a:xfrm>
            <a:off x="1306097" y="329718"/>
            <a:ext cx="7816951" cy="43088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MX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/>
              </a:rPr>
              <a:t>Presupuesto 2018/Comportamiento por programa</a:t>
            </a:r>
            <a:endParaRPr lang="es-GT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30759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8578183" y="10122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4</a:t>
            </a:r>
          </a:p>
        </p:txBody>
      </p:sp>
      <p:graphicFrame>
        <p:nvGraphicFramePr>
          <p:cNvPr id="2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682019"/>
              </p:ext>
            </p:extLst>
          </p:nvPr>
        </p:nvGraphicFramePr>
        <p:xfrm>
          <a:off x="0" y="1268759"/>
          <a:ext cx="9032501" cy="5846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5172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16712" y="-144463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 sz="2399" dirty="0"/>
          </a:p>
        </p:txBody>
      </p:sp>
      <p:sp>
        <p:nvSpPr>
          <p:cNvPr id="5" name="3 Título"/>
          <p:cNvSpPr txBox="1">
            <a:spLocks noGrp="1"/>
          </p:cNvSpPr>
          <p:nvPr>
            <p:ph type="title"/>
          </p:nvPr>
        </p:nvSpPr>
        <p:spPr>
          <a:xfrm>
            <a:off x="1714480" y="326388"/>
            <a:ext cx="6241896" cy="49244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MX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/>
              </a:rPr>
              <a:t>Resultados Obtenidos</a:t>
            </a:r>
            <a:endParaRPr lang="es-GT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30759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8572528" y="21429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5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74866" y="1071546"/>
            <a:ext cx="8997728" cy="5572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GT" sz="11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85720" y="1285860"/>
            <a:ext cx="8643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Entrega oportuna de los programas de apoyo, a través de las organizaciones de Padres de Familia -OPF-</a:t>
            </a:r>
          </a:p>
          <a:p>
            <a:pPr marL="457200" indent="-457200">
              <a:buAutoNum type="arabicPeriod"/>
            </a:pPr>
            <a:endParaRPr lang="es-MX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s-GT" sz="1800" dirty="0">
                <a:latin typeface="Arial" pitchFamily="34" charset="0"/>
                <a:cs typeface="Arial" pitchFamily="34" charset="0"/>
              </a:rPr>
              <a:t>Se han legalizado </a:t>
            </a:r>
            <a:r>
              <a:rPr lang="es-GT" sz="1800" b="1" dirty="0">
                <a:latin typeface="Arial" pitchFamily="34" charset="0"/>
                <a:cs typeface="Arial" pitchFamily="34" charset="0"/>
              </a:rPr>
              <a:t>22,513 </a:t>
            </a:r>
            <a:r>
              <a:rPr lang="es-GT" sz="1800" dirty="0">
                <a:latin typeface="Arial" pitchFamily="34" charset="0"/>
                <a:cs typeface="Arial" pitchFamily="34" charset="0"/>
              </a:rPr>
              <a:t>-OPF-, que cubren a </a:t>
            </a:r>
            <a:r>
              <a:rPr lang="es-GT" sz="1800" b="1" dirty="0">
                <a:latin typeface="Arial" pitchFamily="34" charset="0"/>
                <a:cs typeface="Arial" pitchFamily="34" charset="0"/>
              </a:rPr>
              <a:t>29,413 </a:t>
            </a:r>
            <a:r>
              <a:rPr lang="es-GT" sz="1800" dirty="0">
                <a:latin typeface="Arial" pitchFamily="34" charset="0"/>
                <a:cs typeface="Arial" pitchFamily="34" charset="0"/>
              </a:rPr>
              <a:t>centros educativos</a:t>
            </a:r>
            <a:r>
              <a:rPr lang="es-GT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GT" sz="1800" dirty="0">
                <a:latin typeface="Arial" pitchFamily="34" charset="0"/>
                <a:cs typeface="Arial" pitchFamily="34" charset="0"/>
              </a:rPr>
              <a:t>a nivel nacional. </a:t>
            </a:r>
          </a:p>
          <a:p>
            <a:pPr marL="457200" indent="-457200">
              <a:buAutoNum type="arabicPeriod"/>
            </a:pPr>
            <a:endParaRPr lang="es-GT" sz="18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Incremento de matricula en el sector oficial: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Preprimaria, 22 mil estudiantes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Primaria, 14 mil estudiantes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Ciclo Básico, 28 mil  estudiantes 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Ciclo Diversificado, 2,800 estudiantes.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Educación Extraescolar, 3 mil estudiantes </a:t>
            </a:r>
          </a:p>
          <a:p>
            <a:endParaRPr lang="es-MX" sz="1800" dirty="0">
              <a:latin typeface="Arial" pitchFamily="34" charset="0"/>
              <a:cs typeface="Arial" pitchFamily="34" charset="0"/>
            </a:endParaRPr>
          </a:p>
          <a:p>
            <a:r>
              <a:rPr lang="es-MX" sz="1800" dirty="0">
                <a:latin typeface="Arial" pitchFamily="34" charset="0"/>
                <a:cs typeface="Arial" pitchFamily="34" charset="0"/>
              </a:rPr>
              <a:t>4.     </a:t>
            </a:r>
            <a:r>
              <a:rPr lang="es-GT" sz="1800" dirty="0">
                <a:latin typeface="Arial" pitchFamily="34" charset="0"/>
                <a:cs typeface="Arial" pitchFamily="34" charset="0"/>
              </a:rPr>
              <a:t>Programa Académico de Desarrollo Profesional Docente -PADEP/D-: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GT" sz="1800" dirty="0">
                <a:latin typeface="Arial" pitchFamily="34" charset="0"/>
                <a:cs typeface="Arial" pitchFamily="34" charset="0"/>
              </a:rPr>
              <a:t>Graduados de Profesorado 20,782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GT" sz="1800" dirty="0">
                <a:latin typeface="Arial" pitchFamily="34" charset="0"/>
                <a:cs typeface="Arial" pitchFamily="34" charset="0"/>
              </a:rPr>
              <a:t>Actualmente: 4,543 docentes estudiando el profesorado.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GT" sz="1800" dirty="0">
                <a:latin typeface="Arial" pitchFamily="34" charset="0"/>
                <a:cs typeface="Arial" pitchFamily="34" charset="0"/>
              </a:rPr>
              <a:t>6,443 docentes, estudiando Licenciatura en Educación Primaria y Primaria.</a:t>
            </a:r>
          </a:p>
        </p:txBody>
      </p:sp>
    </p:spTree>
    <p:extLst>
      <p:ext uri="{BB962C8B-B14F-4D97-AF65-F5344CB8AC3E}">
        <p14:creationId xmlns:p14="http://schemas.microsoft.com/office/powerpoint/2010/main" val="355172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16712" y="-144463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 sz="2399" dirty="0"/>
          </a:p>
        </p:txBody>
      </p:sp>
      <p:sp>
        <p:nvSpPr>
          <p:cNvPr id="5" name="3 Título"/>
          <p:cNvSpPr txBox="1">
            <a:spLocks noGrp="1"/>
          </p:cNvSpPr>
          <p:nvPr>
            <p:ph type="title"/>
          </p:nvPr>
        </p:nvSpPr>
        <p:spPr>
          <a:xfrm>
            <a:off x="1214414" y="462317"/>
            <a:ext cx="7189694" cy="86177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MX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/>
              </a:rPr>
              <a:t>Histórico del logro nacional en Evaluación de Graduandos 2015-2017</a:t>
            </a:r>
            <a:endParaRPr lang="es-GT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57158" y="6215082"/>
            <a:ext cx="8428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Fuente</a:t>
            </a:r>
            <a:r>
              <a:rPr lang="es-MX" sz="1200" dirty="0"/>
              <a:t>: Datos proporcionados por la Dirección General de Evaluación e investigación Educativa -DIGEDUCA-, año 2018</a:t>
            </a:r>
            <a:endParaRPr lang="es-GT" sz="12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30759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8572528" y="21429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6</a:t>
            </a:r>
          </a:p>
        </p:txBody>
      </p:sp>
      <p:graphicFrame>
        <p:nvGraphicFramePr>
          <p:cNvPr id="10" name="2 Gráfico"/>
          <p:cNvGraphicFramePr/>
          <p:nvPr/>
        </p:nvGraphicFramePr>
        <p:xfrm>
          <a:off x="571472" y="1357298"/>
          <a:ext cx="8001056" cy="4643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5172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30759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28197395"/>
              </p:ext>
            </p:extLst>
          </p:nvPr>
        </p:nvGraphicFramePr>
        <p:xfrm>
          <a:off x="755576" y="1743074"/>
          <a:ext cx="7848872" cy="4309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28728" y="285728"/>
            <a:ext cx="6920161" cy="884237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GT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+mn-ea"/>
                <a:cs typeface="Arial" pitchFamily="34" charset="0"/>
              </a:rPr>
              <a:t>Presupuesto vigente 2018 </a:t>
            </a:r>
            <a:br>
              <a:rPr lang="es-ES" altLang="es-GT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s-ES" altLang="es-GT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+mn-ea"/>
                <a:cs typeface="Arial" pitchFamily="34" charset="0"/>
              </a:rPr>
              <a:t>vrs. Proyección 2019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572528" y="2142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7</a:t>
            </a:r>
            <a:endParaRPr lang="es-GT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30759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4 Título"/>
          <p:cNvSpPr>
            <a:spLocks noGrp="1"/>
          </p:cNvSpPr>
          <p:nvPr>
            <p:ph type="title"/>
          </p:nvPr>
        </p:nvSpPr>
        <p:spPr>
          <a:xfrm>
            <a:off x="1371577" y="428604"/>
            <a:ext cx="7697650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GT" sz="2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Resumen del Presupuesto Proyectado 2019</a:t>
            </a:r>
            <a:br>
              <a:rPr lang="es-GT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</a:br>
            <a:r>
              <a:rPr lang="es-GT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por eje estratégico</a:t>
            </a:r>
            <a:br>
              <a:rPr lang="es-GT" sz="1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</a:br>
            <a:r>
              <a:rPr lang="es-GT" sz="2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(C</a:t>
            </a:r>
            <a:r>
              <a:rPr lang="es-GT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ifras en millones de quetzales)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77125"/>
              </p:ext>
            </p:extLst>
          </p:nvPr>
        </p:nvGraphicFramePr>
        <p:xfrm>
          <a:off x="300008" y="1928802"/>
          <a:ext cx="8501122" cy="4262749"/>
        </p:xfrm>
        <a:graphic>
          <a:graphicData uri="http://schemas.openxmlformats.org/drawingml/2006/table">
            <a:tbl>
              <a:tblPr/>
              <a:tblGrid>
                <a:gridCol w="465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5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8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No.</a:t>
                      </a:r>
                    </a:p>
                  </a:txBody>
                  <a:tcPr marL="5559" marR="5559" marT="555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8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Descripción eje estratégico</a:t>
                      </a:r>
                    </a:p>
                  </a:txBody>
                  <a:tcPr marL="5559" marR="5559" marT="555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8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Monto</a:t>
                      </a:r>
                    </a:p>
                  </a:txBody>
                  <a:tcPr marL="5559" marR="5559" marT="555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638">
                <a:tc>
                  <a:txBody>
                    <a:bodyPr/>
                    <a:lstStyle/>
                    <a:p>
                      <a:pPr algn="ctr" fontAlgn="t"/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559" marR="5559" marT="55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GT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TOTAL DEL PRESUPUESTO ANUAL</a:t>
                      </a:r>
                    </a:p>
                  </a:txBody>
                  <a:tcPr marL="5559" marR="5559" marT="555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GT" sz="1800" b="1" i="0" u="sng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Q19,151.46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96">
                <a:tc>
                  <a:txBody>
                    <a:bodyPr/>
                    <a:lstStyle/>
                    <a:p>
                      <a:pPr algn="ctr" rtl="0" fontAlgn="t"/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5559" marR="5559" marT="55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Cobertura Educativa </a:t>
                      </a:r>
                    </a:p>
                  </a:txBody>
                  <a:tcPr marL="5559" marR="5559" marT="55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GT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Q16,567.10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96">
                <a:tc>
                  <a:txBody>
                    <a:bodyPr/>
                    <a:lstStyle/>
                    <a:p>
                      <a:pPr algn="ctr" rtl="0" fontAlgn="t"/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5559" marR="5559" marT="55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Calidad, equidad e inclusión</a:t>
                      </a:r>
                    </a:p>
                  </a:txBody>
                  <a:tcPr marL="5559" marR="5559" marT="55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GT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Q644.26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96">
                <a:tc>
                  <a:txBody>
                    <a:bodyPr/>
                    <a:lstStyle/>
                    <a:p>
                      <a:pPr algn="ctr" rtl="0" fontAlgn="t"/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5559" marR="5559" marT="55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Espacios dignos y saludables para el aprendizaje</a:t>
                      </a:r>
                    </a:p>
                  </a:txBody>
                  <a:tcPr marL="5559" marR="5559" marT="55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GT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Q683.04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226">
                <a:tc>
                  <a:txBody>
                    <a:bodyPr/>
                    <a:lstStyle/>
                    <a:p>
                      <a:pPr algn="ctr" rtl="0" fontAlgn="t"/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5559" marR="5559" marT="55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Modalidades diversas de entrega escolar y extraescolar</a:t>
                      </a:r>
                    </a:p>
                  </a:txBody>
                  <a:tcPr marL="5559" marR="5559" marT="55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GT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Q21.94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96">
                <a:tc>
                  <a:txBody>
                    <a:bodyPr/>
                    <a:lstStyle/>
                    <a:p>
                      <a:pPr algn="ctr" rtl="0" fontAlgn="t"/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5559" marR="5559" marT="55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Gestión institucional</a:t>
                      </a:r>
                    </a:p>
                  </a:txBody>
                  <a:tcPr marL="5559" marR="5559" marT="55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GT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Q252.46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96">
                <a:tc>
                  <a:txBody>
                    <a:bodyPr/>
                    <a:lstStyle/>
                    <a:p>
                      <a:pPr algn="ctr" rtl="0" fontAlgn="t"/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5559" marR="5559" marT="55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Aportes Constitucionales (Educación Física y CONALFA)</a:t>
                      </a:r>
                    </a:p>
                  </a:txBody>
                  <a:tcPr marL="5559" marR="5559" marT="55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GT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Q533.09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796">
                <a:tc>
                  <a:txBody>
                    <a:bodyPr/>
                    <a:lstStyle/>
                    <a:p>
                      <a:pPr algn="ctr" rtl="0" fontAlgn="t"/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5559" marR="5559" marT="55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Préstamos Externos</a:t>
                      </a:r>
                    </a:p>
                  </a:txBody>
                  <a:tcPr marL="5559" marR="5559" marT="555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Q449.56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8572528" y="21429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30759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4 Título"/>
          <p:cNvSpPr>
            <a:spLocks noGrp="1"/>
          </p:cNvSpPr>
          <p:nvPr>
            <p:ph type="title"/>
          </p:nvPr>
        </p:nvSpPr>
        <p:spPr>
          <a:xfrm>
            <a:off x="1142976" y="500042"/>
            <a:ext cx="755477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GT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Gráfico del Presupuesto Proyectado 2019</a:t>
            </a:r>
            <a:br>
              <a:rPr lang="es-GT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</a:br>
            <a:r>
              <a:rPr lang="es-GT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por eje estratégico</a:t>
            </a:r>
            <a:br>
              <a:rPr lang="es-GT" sz="1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</a:br>
            <a:br>
              <a:rPr lang="es-GT" sz="1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</a:br>
            <a:r>
              <a:rPr lang="es-GT" sz="16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(C</a:t>
            </a:r>
            <a:r>
              <a:rPr lang="es-GT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ifras en millones de quetzales)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643966" y="7141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9</a:t>
            </a:r>
          </a:p>
        </p:txBody>
      </p:sp>
      <p:graphicFrame>
        <p:nvGraphicFramePr>
          <p:cNvPr id="8" name="2 Gráfico"/>
          <p:cNvGraphicFramePr>
            <a:graphicFrameLocks/>
          </p:cNvGraphicFramePr>
          <p:nvPr/>
        </p:nvGraphicFramePr>
        <p:xfrm>
          <a:off x="285720" y="1928802"/>
          <a:ext cx="8501122" cy="4643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1F497D"/>
      </a:dk2>
      <a:lt2>
        <a:srgbClr val="3F6EC2"/>
      </a:lt2>
      <a:accent1>
        <a:srgbClr val="6DC6CD"/>
      </a:accent1>
      <a:accent2>
        <a:srgbClr val="52BF8A"/>
      </a:accent2>
      <a:accent3>
        <a:srgbClr val="638CA5"/>
      </a:accent3>
      <a:accent4>
        <a:srgbClr val="E9BB27"/>
      </a:accent4>
      <a:accent5>
        <a:srgbClr val="F46800"/>
      </a:accent5>
      <a:accent6>
        <a:srgbClr val="E45F56"/>
      </a:accent6>
      <a:hlink>
        <a:srgbClr val="0000FF"/>
      </a:hlink>
      <a:folHlink>
        <a:srgbClr val="800080"/>
      </a:folHlink>
    </a:clrScheme>
    <a:fontScheme name="Custom 2">
      <a:majorFont>
        <a:latin typeface="Calibri Light"/>
        <a:ea typeface="Helvetica Light"/>
        <a:cs typeface="Helvetica Light"/>
      </a:majorFont>
      <a:minorFont>
        <a:latin typeface="Calibri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11355</TotalTime>
  <Words>2490</Words>
  <Application>Microsoft Office PowerPoint</Application>
  <PresentationFormat>Carta (216 x 279 mm)</PresentationFormat>
  <Paragraphs>496</Paragraphs>
  <Slides>29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</vt:lpstr>
      <vt:lpstr>Britannic Bold</vt:lpstr>
      <vt:lpstr>Calibri</vt:lpstr>
      <vt:lpstr>Calibri Light</vt:lpstr>
      <vt:lpstr>Century</vt:lpstr>
      <vt:lpstr>Ebrima</vt:lpstr>
      <vt:lpstr>Helvetica Light</vt:lpstr>
      <vt:lpstr>Office Theme</vt:lpstr>
      <vt:lpstr>Presentación de PowerPoint</vt:lpstr>
      <vt:lpstr>Presentación de PowerPoint</vt:lpstr>
      <vt:lpstr>Comportamiento de las Metas Físicas/Cobertura Educativa por Programa</vt:lpstr>
      <vt:lpstr>Presupuesto 2018/Comportamiento por programa</vt:lpstr>
      <vt:lpstr>Resultados Obtenidos</vt:lpstr>
      <vt:lpstr>Histórico del logro nacional en Evaluación de Graduandos 2015-2017</vt:lpstr>
      <vt:lpstr>Presupuesto vigente 2018  vrs. Proyección 2019</vt:lpstr>
      <vt:lpstr>Resumen del Presupuesto Proyectado 2019 por eje estratégico (Cifras en millones de quetzales)</vt:lpstr>
      <vt:lpstr>Gráfico del Presupuesto Proyectado 2019 por eje estratégico  (Cifras en millones de quetzales)</vt:lpstr>
      <vt:lpstr>Proyección de cobertura Multianual 2019 al 2023</vt:lpstr>
      <vt:lpstr>Presentación de PowerPoint</vt:lpstr>
      <vt:lpstr>Proyección de cobertura Multianual 2019 al 2023</vt:lpstr>
      <vt:lpstr>Presentación de PowerPoint</vt:lpstr>
      <vt:lpstr>Presentación de PowerPoint</vt:lpstr>
      <vt:lpstr>Presentación de PowerPoint</vt:lpstr>
      <vt:lpstr>Presentación de PowerPoint</vt:lpstr>
      <vt:lpstr>Programa Nacional de Educación Alternativa -PRONEA-</vt:lpstr>
      <vt:lpstr>Presentación de PowerPoint</vt:lpstr>
      <vt:lpstr>Educación Inicial</vt:lpstr>
      <vt:lpstr>Mantenimiento de Edificios Escolares Públicos  (Quinto Programa de Apoyo)</vt:lpstr>
      <vt:lpstr>Materiales Innovadores y Procesos de gestión Curricular</vt:lpstr>
      <vt:lpstr>Presentación de PowerPoint</vt:lpstr>
      <vt:lpstr>Presentación de PowerPoint</vt:lpstr>
      <vt:lpstr>Instituto Tecnológico Huehuetenango</vt:lpstr>
      <vt:lpstr>Instituto Tecnológico Amatitlán, Guatemala</vt:lpstr>
      <vt:lpstr>Presentación de PowerPoint</vt:lpstr>
      <vt:lpstr>PRÉSTAMO </vt:lpstr>
      <vt:lpstr>Programa Educación Rural V -PROEDUC V-</vt:lpstr>
      <vt:lpstr>Presentación de PowerPoint</vt:lpstr>
    </vt:vector>
  </TitlesOfParts>
  <Manager>You Exec (https://youexec.com?sr=kpipd)</Manager>
  <Company>You Exec (https://youexec.com?sr=kpipd)</Company>
  <LinksUpToDate>false</LinksUpToDate>
  <SharedDoc>false</SharedDoc>
  <HyperlinkBase>https://youexec.com?sr=kpipd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(https://youexec.com?sr=kpipd)</dc:title>
  <dc:subject>You Exec (https://youexec.com?sr=kpipd)</dc:subject>
  <dc:creator>You Exec (https://youexec.com?sr=kpipd)</dc:creator>
  <cp:keywords>You Exec (https:/youexec.com?sr=kpipd)</cp:keywords>
  <dc:description>You Exec (https://youexec.com?sr=kpipd)</dc:description>
  <cp:lastModifiedBy>Esmaylin Escobedo</cp:lastModifiedBy>
  <cp:revision>566</cp:revision>
  <cp:lastPrinted>2018-06-02T01:06:11Z</cp:lastPrinted>
  <dcterms:created xsi:type="dcterms:W3CDTF">2013-09-12T13:05:01Z</dcterms:created>
  <dcterms:modified xsi:type="dcterms:W3CDTF">2018-06-02T23:05:08Z</dcterms:modified>
  <cp:category>You Exec (https://youexec.com?sr=kpipd)</cp:category>
</cp:coreProperties>
</file>