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5.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6.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7.xml" ContentType="application/vnd.openxmlformats-officedocument.presentationml.notesSlide+xml"/>
  <Override PartName="/ppt/charts/chart8.xml" ContentType="application/vnd.openxmlformats-officedocument.drawingml.chart+xml"/>
  <Override PartName="/ppt/charts/style1.xml" ContentType="application/vnd.ms-office.chartstyle+xml"/>
  <Override PartName="/ppt/charts/colors1.xml" ContentType="application/vnd.ms-office.chartcolorstyle+xml"/>
  <Override PartName="/ppt/charts/chart9.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10.xml" ContentType="application/vnd.openxmlformats-officedocument.drawingml.chart+xml"/>
  <Override PartName="/ppt/charts/style3.xml" ContentType="application/vnd.ms-office.chartstyle+xml"/>
  <Override PartName="/ppt/charts/colors3.xml" ContentType="application/vnd.ms-office.chartcolorstyle+xml"/>
  <Override PartName="/ppt/charts/chart11.xml" ContentType="application/vnd.openxmlformats-officedocument.drawingml.chart+xml"/>
  <Override PartName="/ppt/charts/style4.xml" ContentType="application/vnd.ms-office.chartstyle+xml"/>
  <Override PartName="/ppt/charts/colors4.xml" ContentType="application/vnd.ms-office.chartcolorstyle+xml"/>
  <Override PartName="/ppt/charts/chart12.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13.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charts/chart14.xml" ContentType="application/vnd.openxmlformats-officedocument.drawingml.chart+xml"/>
  <Override PartName="/ppt/charts/style7.xml" ContentType="application/vnd.ms-office.chartstyle+xml"/>
  <Override PartName="/ppt/charts/colors7.xml" ContentType="application/vnd.ms-office.chartcolorstyle+xml"/>
  <Override PartName="/ppt/charts/chart15.xml" ContentType="application/vnd.openxmlformats-officedocument.drawingml.chart+xml"/>
  <Override PartName="/ppt/charts/style8.xml" ContentType="application/vnd.ms-office.chartstyle+xml"/>
  <Override PartName="/ppt/charts/colors8.xml" ContentType="application/vnd.ms-office.chartcolorstyle+xml"/>
  <Override PartName="/ppt/charts/chart16.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7" r:id="rId2"/>
    <p:sldId id="290" r:id="rId3"/>
    <p:sldId id="291" r:id="rId4"/>
    <p:sldId id="292" r:id="rId5"/>
    <p:sldId id="293" r:id="rId6"/>
    <p:sldId id="294" r:id="rId7"/>
    <p:sldId id="295" r:id="rId8"/>
    <p:sldId id="296" r:id="rId9"/>
    <p:sldId id="297" r:id="rId10"/>
    <p:sldId id="298" r:id="rId11"/>
    <p:sldId id="300" r:id="rId12"/>
    <p:sldId id="301" r:id="rId13"/>
    <p:sldId id="303" r:id="rId14"/>
    <p:sldId id="304" r:id="rId15"/>
    <p:sldId id="305" r:id="rId16"/>
    <p:sldId id="306" r:id="rId17"/>
  </p:sldIdLst>
  <p:sldSz cx="12188825" cy="6858000"/>
  <p:notesSz cx="7010400" cy="92964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6400"/>
    <a:srgbClr val="DEA400"/>
    <a:srgbClr val="CC9900"/>
    <a:srgbClr val="EA5F00"/>
    <a:srgbClr val="217EFB"/>
    <a:srgbClr val="F5F8FB"/>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9" autoAdjust="0"/>
    <p:restoredTop sz="50000" autoAdjust="0"/>
  </p:normalViewPr>
  <p:slideViewPr>
    <p:cSldViewPr>
      <p:cViewPr varScale="1">
        <p:scale>
          <a:sx n="129" d="100"/>
          <a:sy n="129" d="100"/>
        </p:scale>
        <p:origin x="224" y="176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23"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80F02F47-62CE-4BBB-AAF5-BF8DD5DDEC57}"/>
    <pc:docChg chg="modSld">
      <pc:chgData name="" userId="" providerId="" clId="Web-{80F02F47-62CE-4BBB-AAF5-BF8DD5DDEC57}" dt="2018-05-28T19:33:00.772" v="11" actId="14100"/>
      <pc:docMkLst>
        <pc:docMk/>
      </pc:docMkLst>
      <pc:sldChg chg="addSp delSp modSp">
        <pc:chgData name="" userId="" providerId="" clId="Web-{80F02F47-62CE-4BBB-AAF5-BF8DD5DDEC57}" dt="2018-05-28T19:33:00.772" v="11" actId="14100"/>
        <pc:sldMkLst>
          <pc:docMk/>
          <pc:sldMk cId="429369805" sldId="295"/>
        </pc:sldMkLst>
        <pc:picChg chg="del">
          <ac:chgData name="" userId="" providerId="" clId="Web-{80F02F47-62CE-4BBB-AAF5-BF8DD5DDEC57}" dt="2018-05-28T19:32:41.991" v="6" actId="14100"/>
          <ac:picMkLst>
            <pc:docMk/>
            <pc:sldMk cId="429369805" sldId="295"/>
            <ac:picMk id="11" creationId="{B34BEF2A-5A37-4AC2-9A19-5518E6AC2D0C}"/>
          </ac:picMkLst>
        </pc:picChg>
        <pc:picChg chg="add mod">
          <ac:chgData name="" userId="" providerId="" clId="Web-{80F02F47-62CE-4BBB-AAF5-BF8DD5DDEC57}" dt="2018-05-28T19:33:00.772" v="11" actId="14100"/>
          <ac:picMkLst>
            <pc:docMk/>
            <pc:sldMk cId="429369805" sldId="295"/>
            <ac:picMk id="12" creationId="{D727E0F6-54AF-45C0-AB32-F6873ABF744E}"/>
          </ac:picMkLst>
        </pc:picChg>
      </pc:sldChg>
      <pc:sldChg chg="addSp delSp modSp">
        <pc:chgData name="" userId="" providerId="" clId="Web-{80F02F47-62CE-4BBB-AAF5-BF8DD5DDEC57}" dt="2018-05-28T19:28:37.926" v="5" actId="14100"/>
        <pc:sldMkLst>
          <pc:docMk/>
          <pc:sldMk cId="429369805" sldId="298"/>
        </pc:sldMkLst>
        <pc:picChg chg="del">
          <ac:chgData name="" userId="" providerId="" clId="Web-{80F02F47-62CE-4BBB-AAF5-BF8DD5DDEC57}" dt="2018-05-28T19:28:22.113" v="0" actId="14100"/>
          <ac:picMkLst>
            <pc:docMk/>
            <pc:sldMk cId="429369805" sldId="298"/>
            <ac:picMk id="10" creationId="{D93A5DE8-25EA-4171-887D-7FFCDB51BB77}"/>
          </ac:picMkLst>
        </pc:picChg>
        <pc:picChg chg="add mod">
          <ac:chgData name="" userId="" providerId="" clId="Web-{80F02F47-62CE-4BBB-AAF5-BF8DD5DDEC57}" dt="2018-05-28T19:28:37.926" v="5" actId="14100"/>
          <ac:picMkLst>
            <pc:docMk/>
            <pc:sldMk cId="429369805" sldId="298"/>
            <ac:picMk id="11" creationId="{110FAE12-7279-443A-A528-3B299B975032}"/>
          </ac:picMkLst>
        </pc:picChg>
      </pc:sldChg>
    </pc:docChg>
  </pc:docChgLst>
  <pc:docChgLst>
    <pc:chgData clId="Web-{C1D1C3AB-575C-45FC-8FF6-EF1DD20AD751}"/>
    <pc:docChg chg="modSld">
      <pc:chgData name="" userId="" providerId="" clId="Web-{C1D1C3AB-575C-45FC-8FF6-EF1DD20AD751}" dt="2018-05-28T16:44:55.435" v="32" actId="14100"/>
      <pc:docMkLst>
        <pc:docMk/>
      </pc:docMkLst>
      <pc:sldChg chg="addSp delSp modSp">
        <pc:chgData name="" userId="" providerId="" clId="Web-{C1D1C3AB-575C-45FC-8FF6-EF1DD20AD751}" dt="2018-05-28T16:33:09.259" v="26" actId="14100"/>
        <pc:sldMkLst>
          <pc:docMk/>
          <pc:sldMk cId="429369805" sldId="296"/>
        </pc:sldMkLst>
        <pc:graphicFrameChg chg="add del">
          <ac:chgData name="" userId="" providerId="" clId="Web-{C1D1C3AB-575C-45FC-8FF6-EF1DD20AD751}" dt="2018-05-28T16:20:52.364" v="1" actId="14100"/>
          <ac:graphicFrameMkLst>
            <pc:docMk/>
            <pc:sldMk cId="429369805" sldId="296"/>
            <ac:graphicFrameMk id="45" creationId="{8A275D36-068F-4CA1-8291-90E34E280001}"/>
          </ac:graphicFrameMkLst>
        </pc:graphicFrameChg>
        <pc:graphicFrameChg chg="add del mod">
          <ac:chgData name="" userId="" providerId="" clId="Web-{C1D1C3AB-575C-45FC-8FF6-EF1DD20AD751}" dt="2018-05-28T16:32:52.587" v="20" actId="14100"/>
          <ac:graphicFrameMkLst>
            <pc:docMk/>
            <pc:sldMk cId="429369805" sldId="296"/>
            <ac:graphicFrameMk id="52" creationId="{00000000-0000-0000-0000-000000000000}"/>
          </ac:graphicFrameMkLst>
        </pc:graphicFrameChg>
        <pc:picChg chg="add del mod">
          <ac:chgData name="" userId="" providerId="" clId="Web-{C1D1C3AB-575C-45FC-8FF6-EF1DD20AD751}" dt="2018-05-28T16:30:34.977" v="15" actId="14100"/>
          <ac:picMkLst>
            <pc:docMk/>
            <pc:sldMk cId="429369805" sldId="296"/>
            <ac:picMk id="2" creationId="{18D3AACE-4F9F-4BE8-9D54-E550AE908CF5}"/>
          </ac:picMkLst>
        </pc:picChg>
        <pc:picChg chg="add mod">
          <ac:chgData name="" userId="" providerId="" clId="Web-{C1D1C3AB-575C-45FC-8FF6-EF1DD20AD751}" dt="2018-05-28T16:33:09.259" v="26" actId="14100"/>
          <ac:picMkLst>
            <pc:docMk/>
            <pc:sldMk cId="429369805" sldId="296"/>
            <ac:picMk id="11" creationId="{A61958CD-6AFD-4804-A228-F723EED338B3}"/>
          </ac:picMkLst>
        </pc:picChg>
      </pc:sldChg>
      <pc:sldChg chg="addSp delSp modSp">
        <pc:chgData name="" userId="" providerId="" clId="Web-{C1D1C3AB-575C-45FC-8FF6-EF1DD20AD751}" dt="2018-05-28T16:44:55.435" v="32" actId="14100"/>
        <pc:sldMkLst>
          <pc:docMk/>
          <pc:sldMk cId="429369805" sldId="298"/>
        </pc:sldMkLst>
        <pc:graphicFrameChg chg="del">
          <ac:chgData name="" userId="" providerId="" clId="Web-{C1D1C3AB-575C-45FC-8FF6-EF1DD20AD751}" dt="2018-05-28T16:44:34.153" v="27" actId="14100"/>
          <ac:graphicFrameMkLst>
            <pc:docMk/>
            <pc:sldMk cId="429369805" sldId="298"/>
            <ac:graphicFrameMk id="50" creationId="{00000000-0000-0000-0000-000000000000}"/>
          </ac:graphicFrameMkLst>
        </pc:graphicFrameChg>
        <pc:picChg chg="add mod">
          <ac:chgData name="" userId="" providerId="" clId="Web-{C1D1C3AB-575C-45FC-8FF6-EF1DD20AD751}" dt="2018-05-28T16:44:55.435" v="32" actId="14100"/>
          <ac:picMkLst>
            <pc:docMk/>
            <pc:sldMk cId="429369805" sldId="298"/>
            <ac:picMk id="10" creationId="{D93A5DE8-25EA-4171-887D-7FFCDB51BB77}"/>
          </ac:picMkLst>
        </pc:picChg>
      </pc:sldChg>
    </pc:docChg>
  </pc:docChgLst>
  <pc:docChgLst>
    <pc:chgData clId="Web-{0DB85480-96ED-42AE-9470-2CD9DEA911A8}"/>
    <pc:docChg chg="modSld">
      <pc:chgData name="" userId="" providerId="" clId="Web-{0DB85480-96ED-42AE-9470-2CD9DEA911A8}" dt="2018-05-28T20:35:00.674" v="30" actId="14100"/>
      <pc:docMkLst>
        <pc:docMk/>
      </pc:docMkLst>
      <pc:sldChg chg="addSp delSp modSp">
        <pc:chgData name="" userId="" providerId="" clId="Web-{0DB85480-96ED-42AE-9470-2CD9DEA911A8}" dt="2018-05-28T20:33:05.485" v="5" actId="14100"/>
        <pc:sldMkLst>
          <pc:docMk/>
          <pc:sldMk cId="429369805" sldId="295"/>
        </pc:sldMkLst>
        <pc:picChg chg="add mod">
          <ac:chgData name="" userId="" providerId="" clId="Web-{0DB85480-96ED-42AE-9470-2CD9DEA911A8}" dt="2018-05-28T20:33:05.485" v="5" actId="14100"/>
          <ac:picMkLst>
            <pc:docMk/>
            <pc:sldMk cId="429369805" sldId="295"/>
            <ac:picMk id="11" creationId="{CF9C4A75-DE11-48F5-A5EC-011B52022331}"/>
          </ac:picMkLst>
        </pc:picChg>
        <pc:picChg chg="del">
          <ac:chgData name="" userId="" providerId="" clId="Web-{0DB85480-96ED-42AE-9470-2CD9DEA911A8}" dt="2018-05-28T20:32:56.001" v="0"/>
          <ac:picMkLst>
            <pc:docMk/>
            <pc:sldMk cId="429369805" sldId="295"/>
            <ac:picMk id="12" creationId="{D727E0F6-54AF-45C0-AB32-F6873ABF744E}"/>
          </ac:picMkLst>
        </pc:picChg>
      </pc:sldChg>
      <pc:sldChg chg="addSp delSp modSp">
        <pc:chgData name="" userId="" providerId="" clId="Web-{0DB85480-96ED-42AE-9470-2CD9DEA911A8}" dt="2018-05-28T20:34:05.954" v="13" actId="14100"/>
        <pc:sldMkLst>
          <pc:docMk/>
          <pc:sldMk cId="429369805" sldId="296"/>
        </pc:sldMkLst>
        <pc:picChg chg="add mod">
          <ac:chgData name="" userId="" providerId="" clId="Web-{0DB85480-96ED-42AE-9470-2CD9DEA911A8}" dt="2018-05-28T20:34:05.954" v="13" actId="14100"/>
          <ac:picMkLst>
            <pc:docMk/>
            <pc:sldMk cId="429369805" sldId="296"/>
            <ac:picMk id="2" creationId="{14361CCE-1D81-4002-AFB5-065DB335BB14}"/>
          </ac:picMkLst>
        </pc:picChg>
        <pc:picChg chg="del">
          <ac:chgData name="" userId="" providerId="" clId="Web-{0DB85480-96ED-42AE-9470-2CD9DEA911A8}" dt="2018-05-28T20:33:48.579" v="6"/>
          <ac:picMkLst>
            <pc:docMk/>
            <pc:sldMk cId="429369805" sldId="296"/>
            <ac:picMk id="11" creationId="{A61958CD-6AFD-4804-A228-F723EED338B3}"/>
          </ac:picMkLst>
        </pc:picChg>
      </pc:sldChg>
      <pc:sldChg chg="addSp delSp modSp">
        <pc:chgData name="" userId="" providerId="" clId="Web-{0DB85480-96ED-42AE-9470-2CD9DEA911A8}" dt="2018-05-28T20:34:37.267" v="23" actId="14100"/>
        <pc:sldMkLst>
          <pc:docMk/>
          <pc:sldMk cId="429369805" sldId="297"/>
        </pc:sldMkLst>
        <pc:graphicFrameChg chg="del">
          <ac:chgData name="" userId="" providerId="" clId="Web-{0DB85480-96ED-42AE-9470-2CD9DEA911A8}" dt="2018-05-28T20:34:17.986" v="14"/>
          <ac:graphicFrameMkLst>
            <pc:docMk/>
            <pc:sldMk cId="429369805" sldId="297"/>
            <ac:graphicFrameMk id="51" creationId="{00000000-0000-0000-0000-000000000000}"/>
          </ac:graphicFrameMkLst>
        </pc:graphicFrameChg>
        <pc:picChg chg="add mod">
          <ac:chgData name="" userId="" providerId="" clId="Web-{0DB85480-96ED-42AE-9470-2CD9DEA911A8}" dt="2018-05-28T20:34:37.267" v="23" actId="14100"/>
          <ac:picMkLst>
            <pc:docMk/>
            <pc:sldMk cId="429369805" sldId="297"/>
            <ac:picMk id="9" creationId="{AF889A50-82FA-430B-9B9A-2EA4225F43AD}"/>
          </ac:picMkLst>
        </pc:picChg>
      </pc:sldChg>
      <pc:sldChg chg="addSp delSp modSp">
        <pc:chgData name="" userId="" providerId="" clId="Web-{0DB85480-96ED-42AE-9470-2CD9DEA911A8}" dt="2018-05-28T20:35:00.674" v="30" actId="14100"/>
        <pc:sldMkLst>
          <pc:docMk/>
          <pc:sldMk cId="429369805" sldId="298"/>
        </pc:sldMkLst>
        <pc:picChg chg="add mod">
          <ac:chgData name="" userId="" providerId="" clId="Web-{0DB85480-96ED-42AE-9470-2CD9DEA911A8}" dt="2018-05-28T20:35:00.674" v="30" actId="14100"/>
          <ac:picMkLst>
            <pc:docMk/>
            <pc:sldMk cId="429369805" sldId="298"/>
            <ac:picMk id="10" creationId="{9D9DF312-7A96-4F29-8322-CD3B9CF7373B}"/>
          </ac:picMkLst>
        </pc:picChg>
        <pc:picChg chg="del">
          <ac:chgData name="" userId="" providerId="" clId="Web-{0DB85480-96ED-42AE-9470-2CD9DEA911A8}" dt="2018-05-28T20:34:46.642" v="24"/>
          <ac:picMkLst>
            <pc:docMk/>
            <pc:sldMk cId="429369805" sldId="298"/>
            <ac:picMk id="11" creationId="{110FAE12-7279-443A-A528-3B299B975032}"/>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aldana\Desktop\MSPAS%20INFO\Ejercicios%20Fiscales\Ejercicio%20Fiscal%202,018\Reportes%20con%20Graficas%20Anteproyecto\1\Comportamiento%20por%20programa.xlsx" TargetMode="External"/></Relationships>
</file>

<file path=ppt/charts/_rels/chart10.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Jaime\Documents\2018\Anteproyecto%202019\Metas%20fisicas\cuadrodormula%2020152018(valores)%20Beneficiarios.xlsx" TargetMode="External"/></Relationships>
</file>

<file path=ppt/charts/_rels/chart11.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C:\Users\Jaime\Documents\2018\Anteproyecto%202019\Metas%20fisicas\cuadrodormula%2020152018(valores)%20Beneficiarios.xlsx" TargetMode="External"/></Relationships>
</file>

<file path=ppt/charts/_rels/chart12.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C:\Users\Jaime\Documents\2018\Anteproyecto%202019\Metas%20fisicas\cuadrodormula%2020152018(valores)%20Beneficiarios.xlsx" TargetMode="External"/></Relationships>
</file>

<file path=ppt/charts/_rels/chart13.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C:\Users\Jaime\Documents\2018\Anteproyecto%202019\Metas%20fisicas\cuadrodormula%2020152018(valores)%20Beneficiarios.xlsx" TargetMode="External"/></Relationships>
</file>

<file path=ppt/charts/_rels/chart14.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C:\Users\Jaime\Documents\2018\Anteproyecto%202019\Metas%20fisicas\cuadrodormula%2020152018(valores)%20Beneficiarios.xlsx" TargetMode="External"/></Relationships>
</file>

<file path=ppt/charts/_rels/chart15.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C:\Users\Jaime\Documents\2018\Anteproyecto%202019\Metas%20fisicas\cuadrodormula%2020152018(valores)%20Beneficiarios.xlsx" TargetMode="External"/></Relationships>
</file>

<file path=ppt/charts/_rels/chart16.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oleObject" Target="file:////C:\Users\Jaime\Documents\2018\Anteproyecto%202019\Metas%20fisicas\cuadrodormula%2020152018(valores)%20Benefici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aldana\Desktop\Graficas%20Nuevas%20Presupuesto%20Abierto\Comportamiento%20por%20programa%20financiero.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4.xml.rels><?xml version="1.0" encoding="UTF-8" standalone="yes"?>
<Relationships xmlns="http://schemas.openxmlformats.org/package/2006/relationships"><Relationship Id="rId1" Type="http://schemas.openxmlformats.org/officeDocument/2006/relationships/oleObject" Target="file:////C:\Users\laldana\Desktop\Graficas%20Nuevas%20Presupuesto%20Abierto\Comportamiento%20por%20programa%20financiero.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6.xml.rels><?xml version="1.0" encoding="UTF-8" standalone="yes"?>
<Relationships xmlns="http://schemas.openxmlformats.org/package/2006/relationships"><Relationship Id="rId1" Type="http://schemas.openxmlformats.org/officeDocument/2006/relationships/oleObject" Target="file:////C:\Users\laldana\Desktop\Graficas%20Nuevas%20Presupuesto%20Abierto\Comportamiento%20por%20programa%20financiero.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embeddings/oleObject3.bin"/></Relationships>
</file>

<file path=ppt/charts/_rels/chart8.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Jaime\Documents\2018\Anteproyecto%202019\Metas%20fisicas\cuadrodormula%2020152018(valores)%20Beneficiarios.xlsx" TargetMode="External"/></Relationships>
</file>

<file path=ppt/charts/_rels/chart9.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Jaime\Documents\2018\Anteproyecto%202019\Metas%20fisicas\cuadrodormula%2020152018(valores)%20Benefici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ysClr val="windowText" lastClr="000000"/>
                </a:solidFill>
                <a:latin typeface="Arial" pitchFamily="34" charset="0"/>
                <a:ea typeface="+mn-ea"/>
                <a:cs typeface="Arial" pitchFamily="34" charset="0"/>
              </a:defRPr>
            </a:pPr>
            <a:r>
              <a:rPr lang="es-GT" sz="1600" dirty="0">
                <a:latin typeface="Arial" pitchFamily="34" charset="0"/>
                <a:cs typeface="Arial" pitchFamily="34" charset="0"/>
              </a:rPr>
              <a:t>Comportamiento por programas Estratégicos</a:t>
            </a:r>
          </a:p>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ysClr val="windowText" lastClr="000000"/>
                </a:solidFill>
                <a:latin typeface="Arial" pitchFamily="34" charset="0"/>
                <a:ea typeface="+mn-ea"/>
                <a:cs typeface="Arial" pitchFamily="34" charset="0"/>
              </a:defRPr>
            </a:pPr>
            <a:r>
              <a:rPr lang="es-GT" sz="1600" dirty="0">
                <a:latin typeface="Arial" pitchFamily="34" charset="0"/>
                <a:cs typeface="Arial" pitchFamily="34" charset="0"/>
              </a:rPr>
              <a:t>(En millones de Quetzales)</a:t>
            </a:r>
          </a:p>
        </c:rich>
      </c:tx>
      <c:layout>
        <c:manualLayout>
          <c:xMode val="edge"/>
          <c:yMode val="edge"/>
          <c:x val="0.155608896556507"/>
          <c:y val="0.0"/>
        </c:manualLayout>
      </c:layout>
      <c:overlay val="0"/>
    </c:title>
    <c:autoTitleDeleted val="0"/>
    <c:plotArea>
      <c:layout>
        <c:manualLayout>
          <c:layoutTarget val="inner"/>
          <c:xMode val="edge"/>
          <c:yMode val="edge"/>
          <c:x val="0.0285714285714286"/>
          <c:y val="0.211777381576696"/>
          <c:w val="0.694195436618154"/>
          <c:h val="0.692986680725202"/>
        </c:manualLayout>
      </c:layout>
      <c:barChart>
        <c:barDir val="col"/>
        <c:grouping val="stacked"/>
        <c:varyColors val="0"/>
        <c:ser>
          <c:idx val="0"/>
          <c:order val="0"/>
          <c:tx>
            <c:strRef>
              <c:f>ESTRAT.!$B$2</c:f>
              <c:strCache>
                <c:ptCount val="1"/>
                <c:pt idx="0">
                  <c:v>PROGRAMA  14</c:v>
                </c:pt>
              </c:strCache>
            </c:strRef>
          </c:tx>
          <c:invertIfNegative val="0"/>
          <c:dLbls>
            <c:dLbl>
              <c:idx val="0"/>
              <c:layout/>
              <c:tx>
                <c:rich>
                  <a:bodyPr/>
                  <a:lstStyle/>
                  <a:p>
                    <a:r>
                      <a:rPr lang="nb-NO" sz="1000">
                        <a:latin typeface="Arial" pitchFamily="34" charset="0"/>
                        <a:cs typeface="Arial" pitchFamily="34" charset="0"/>
                      </a:rPr>
                      <a:t>9</a:t>
                    </a:r>
                    <a:r>
                      <a:rPr lang="nb-NO"/>
                      <a:t>67.1 </a:t>
                    </a:r>
                    <a:endParaRPr lang="nb-NO"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B0F2-428B-9F75-2417E30D3B70}"/>
                </c:ext>
                <c:ext xmlns:c15="http://schemas.microsoft.com/office/drawing/2012/chart" uri="{CE6537A1-D6FC-4f65-9D91-7224C49458BB}">
                  <c15:layout/>
                </c:ext>
              </c:extLst>
            </c:dLbl>
            <c:dLbl>
              <c:idx val="1"/>
              <c:layout/>
              <c:tx>
                <c:rich>
                  <a:bodyPr/>
                  <a:lstStyle/>
                  <a:p>
                    <a:r>
                      <a:rPr lang="nb-NO" sz="1000">
                        <a:latin typeface="Arial" pitchFamily="34" charset="0"/>
                        <a:cs typeface="Arial" pitchFamily="34" charset="0"/>
                      </a:rPr>
                      <a:t>6</a:t>
                    </a:r>
                    <a:r>
                      <a:rPr lang="nb-NO"/>
                      <a:t>20.1 </a:t>
                    </a:r>
                    <a:endParaRPr lang="nb-NO"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B0F2-428B-9F75-2417E30D3B70}"/>
                </c:ext>
                <c:ext xmlns:c15="http://schemas.microsoft.com/office/drawing/2012/chart" uri="{CE6537A1-D6FC-4f65-9D91-7224C49458BB}">
                  <c15:layout/>
                </c:ext>
              </c:extLst>
            </c:dLbl>
            <c:dLbl>
              <c:idx val="2"/>
              <c:layout/>
              <c:tx>
                <c:rich>
                  <a:bodyPr/>
                  <a:lstStyle/>
                  <a:p>
                    <a:r>
                      <a:rPr lang="ru-RU" sz="1000">
                        <a:latin typeface="Arial" pitchFamily="34" charset="0"/>
                        <a:cs typeface="Arial" pitchFamily="34" charset="0"/>
                      </a:rPr>
                      <a:t>6</a:t>
                    </a:r>
                    <a:r>
                      <a:rPr lang="ru-RU"/>
                      <a:t>91 </a:t>
                    </a:r>
                    <a:endParaRPr lang="ru-RU"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B0F2-428B-9F75-2417E30D3B70}"/>
                </c:ext>
                <c:ext xmlns:c15="http://schemas.microsoft.com/office/drawing/2012/chart" uri="{CE6537A1-D6FC-4f65-9D91-7224C49458BB}">
                  <c15:layout/>
                </c:ext>
              </c:extLst>
            </c:dLbl>
            <c:dLbl>
              <c:idx val="3"/>
              <c:layout/>
              <c:tx>
                <c:rich>
                  <a:bodyPr/>
                  <a:lstStyle/>
                  <a:p>
                    <a:r>
                      <a:rPr lang="nb-NO" sz="1000">
                        <a:latin typeface="Arial" pitchFamily="34" charset="0"/>
                        <a:cs typeface="Arial" pitchFamily="34" charset="0"/>
                      </a:rPr>
                      <a:t>8</a:t>
                    </a:r>
                    <a:r>
                      <a:rPr lang="nb-NO"/>
                      <a:t>92.9 </a:t>
                    </a:r>
                    <a:endParaRPr lang="nb-NO"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B0F2-428B-9F75-2417E30D3B70}"/>
                </c:ext>
                <c:ext xmlns:c15="http://schemas.microsoft.com/office/drawing/2012/chart" uri="{CE6537A1-D6FC-4f65-9D91-7224C49458BB}">
                  <c15:layout/>
                </c:ext>
              </c:extLst>
            </c:dLbl>
            <c:spPr>
              <a:noFill/>
              <a:ln>
                <a:noFill/>
              </a:ln>
              <a:effectLst/>
            </c:spPr>
            <c:txPr>
              <a:bodyPr/>
              <a:lstStyle/>
              <a:p>
                <a:pPr>
                  <a:defRPr sz="1000">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ESTRAT.!$C$1:$F$1</c:f>
              <c:strCache>
                <c:ptCount val="4"/>
                <c:pt idx="0">
                  <c:v>2015</c:v>
                </c:pt>
                <c:pt idx="1">
                  <c:v>2016</c:v>
                </c:pt>
                <c:pt idx="2">
                  <c:v>2017</c:v>
                </c:pt>
                <c:pt idx="3">
                  <c:v>2018</c:v>
                </c:pt>
              </c:strCache>
            </c:strRef>
          </c:cat>
          <c:val>
            <c:numRef>
              <c:f>ESTRAT.!$C$2:$F$2</c:f>
              <c:numCache>
                <c:formatCode>#,##0.00_ ;[Red]\-#,##0.00\ </c:formatCode>
                <c:ptCount val="4"/>
                <c:pt idx="0">
                  <c:v>9.6705287278E8</c:v>
                </c:pt>
                <c:pt idx="1">
                  <c:v>6.2008192553E8</c:v>
                </c:pt>
                <c:pt idx="2">
                  <c:v>6.9097129608E8</c:v>
                </c:pt>
                <c:pt idx="3">
                  <c:v>8.92850829E8</c:v>
                </c:pt>
              </c:numCache>
            </c:numRef>
          </c:val>
          <c:extLst xmlns:c16r2="http://schemas.microsoft.com/office/drawing/2015/06/chart">
            <c:ext xmlns:c16="http://schemas.microsoft.com/office/drawing/2014/chart" uri="{C3380CC4-5D6E-409C-BE32-E72D297353CC}">
              <c16:uniqueId val="{00000004-B0F2-428B-9F75-2417E30D3B70}"/>
            </c:ext>
          </c:extLst>
        </c:ser>
        <c:ser>
          <c:idx val="1"/>
          <c:order val="1"/>
          <c:tx>
            <c:strRef>
              <c:f>ESTRAT.!$B$3</c:f>
              <c:strCache>
                <c:ptCount val="1"/>
                <c:pt idx="0">
                  <c:v>PROGRAMA  15</c:v>
                </c:pt>
              </c:strCache>
            </c:strRef>
          </c:tx>
          <c:invertIfNegative val="0"/>
          <c:dLbls>
            <c:dLbl>
              <c:idx val="0"/>
              <c:layout/>
              <c:tx>
                <c:rich>
                  <a:bodyPr/>
                  <a:lstStyle/>
                  <a:p>
                    <a:r>
                      <a:rPr lang="nb-NO" sz="1000">
                        <a:latin typeface="Arial" pitchFamily="34" charset="0"/>
                        <a:cs typeface="Arial" pitchFamily="34" charset="0"/>
                      </a:rPr>
                      <a:t>3</a:t>
                    </a:r>
                    <a:r>
                      <a:rPr lang="nb-NO"/>
                      <a:t>02.2</a:t>
                    </a:r>
                    <a:endParaRPr lang="nb-NO"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B0F2-428B-9F75-2417E30D3B70}"/>
                </c:ext>
                <c:ext xmlns:c15="http://schemas.microsoft.com/office/drawing/2012/chart" uri="{CE6537A1-D6FC-4f65-9D91-7224C49458BB}">
                  <c15:layout/>
                </c:ext>
              </c:extLst>
            </c:dLbl>
            <c:dLbl>
              <c:idx val="1"/>
              <c:layout/>
              <c:tx>
                <c:rich>
                  <a:bodyPr/>
                  <a:lstStyle/>
                  <a:p>
                    <a:r>
                      <a:rPr lang="en-US" sz="1000">
                        <a:latin typeface="Arial" pitchFamily="34" charset="0"/>
                        <a:cs typeface="Arial" pitchFamily="34" charset="0"/>
                      </a:rPr>
                      <a:t>3</a:t>
                    </a:r>
                    <a:r>
                      <a:rPr lang="en-US"/>
                      <a:t>15</a:t>
                    </a:r>
                    <a:endParaRPr lang="en-US"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B0F2-428B-9F75-2417E30D3B70}"/>
                </c:ext>
                <c:ext xmlns:c15="http://schemas.microsoft.com/office/drawing/2012/chart" uri="{CE6537A1-D6FC-4f65-9D91-7224C49458BB}">
                  <c15:layout/>
                </c:ext>
              </c:extLst>
            </c:dLbl>
            <c:dLbl>
              <c:idx val="2"/>
              <c:layout/>
              <c:tx>
                <c:rich>
                  <a:bodyPr/>
                  <a:lstStyle/>
                  <a:p>
                    <a:r>
                      <a:rPr lang="hr-HR" sz="1000">
                        <a:latin typeface="Arial" pitchFamily="34" charset="0"/>
                        <a:cs typeface="Arial" pitchFamily="34" charset="0"/>
                      </a:rPr>
                      <a:t>5</a:t>
                    </a:r>
                    <a:r>
                      <a:rPr lang="hr-HR"/>
                      <a:t>07.7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B0F2-428B-9F75-2417E30D3B70}"/>
                </c:ext>
                <c:ext xmlns:c15="http://schemas.microsoft.com/office/drawing/2012/chart" uri="{CE6537A1-D6FC-4f65-9D91-7224C49458BB}">
                  <c15:layout/>
                </c:ext>
              </c:extLst>
            </c:dLbl>
            <c:dLbl>
              <c:idx val="3"/>
              <c:layout/>
              <c:tx>
                <c:rich>
                  <a:bodyPr/>
                  <a:lstStyle/>
                  <a:p>
                    <a:r>
                      <a:rPr lang="hr-HR" sz="1000">
                        <a:latin typeface="Arial" pitchFamily="34" charset="0"/>
                        <a:cs typeface="Arial" pitchFamily="34" charset="0"/>
                      </a:rPr>
                      <a:t>6</a:t>
                    </a:r>
                    <a:r>
                      <a:rPr lang="hr-HR"/>
                      <a:t>88.7 </a:t>
                    </a:r>
                    <a:endParaRPr lang="hr-HR"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B0F2-428B-9F75-2417E30D3B70}"/>
                </c:ext>
                <c:ext xmlns:c15="http://schemas.microsoft.com/office/drawing/2012/chart" uri="{CE6537A1-D6FC-4f65-9D91-7224C49458BB}">
                  <c15:layout/>
                </c:ext>
              </c:extLst>
            </c:dLbl>
            <c:spPr>
              <a:noFill/>
              <a:ln>
                <a:noFill/>
              </a:ln>
              <a:effectLst/>
            </c:spPr>
            <c:txPr>
              <a:bodyPr/>
              <a:lstStyle/>
              <a:p>
                <a:pPr>
                  <a:defRPr sz="1000">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ESTRAT.!$C$1:$F$1</c:f>
              <c:strCache>
                <c:ptCount val="4"/>
                <c:pt idx="0">
                  <c:v>2015</c:v>
                </c:pt>
                <c:pt idx="1">
                  <c:v>2016</c:v>
                </c:pt>
                <c:pt idx="2">
                  <c:v>2017</c:v>
                </c:pt>
                <c:pt idx="3">
                  <c:v>2018</c:v>
                </c:pt>
              </c:strCache>
            </c:strRef>
          </c:cat>
          <c:val>
            <c:numRef>
              <c:f>ESTRAT.!$C$3:$F$3</c:f>
              <c:numCache>
                <c:formatCode>#,##0.00_ ;[Red]\-#,##0.00\ </c:formatCode>
                <c:ptCount val="4"/>
                <c:pt idx="0">
                  <c:v>3.0221820325E8</c:v>
                </c:pt>
                <c:pt idx="1">
                  <c:v>3.150311559E8</c:v>
                </c:pt>
                <c:pt idx="2">
                  <c:v>5.0766845995E8</c:v>
                </c:pt>
                <c:pt idx="3">
                  <c:v>6.88660158E8</c:v>
                </c:pt>
              </c:numCache>
            </c:numRef>
          </c:val>
          <c:extLst xmlns:c16r2="http://schemas.microsoft.com/office/drawing/2015/06/chart">
            <c:ext xmlns:c16="http://schemas.microsoft.com/office/drawing/2014/chart" uri="{C3380CC4-5D6E-409C-BE32-E72D297353CC}">
              <c16:uniqueId val="{00000009-B0F2-428B-9F75-2417E30D3B70}"/>
            </c:ext>
          </c:extLst>
        </c:ser>
        <c:ser>
          <c:idx val="2"/>
          <c:order val="2"/>
          <c:tx>
            <c:strRef>
              <c:f>ESTRAT.!$B$4</c:f>
              <c:strCache>
                <c:ptCount val="1"/>
                <c:pt idx="0">
                  <c:v>NO DEVENGADO</c:v>
                </c:pt>
              </c:strCache>
            </c:strRef>
          </c:tx>
          <c:invertIfNegative val="0"/>
          <c:dLbls>
            <c:dLbl>
              <c:idx val="0"/>
              <c:layout/>
              <c:tx>
                <c:rich>
                  <a:bodyPr/>
                  <a:lstStyle/>
                  <a:p>
                    <a:r>
                      <a:rPr lang="hr-HR" sz="1000">
                        <a:latin typeface="Arial" pitchFamily="34" charset="0"/>
                        <a:cs typeface="Arial" pitchFamily="34" charset="0"/>
                      </a:rPr>
                      <a:t>3</a:t>
                    </a:r>
                    <a:r>
                      <a:rPr lang="hr-HR"/>
                      <a:t>24.9</a:t>
                    </a:r>
                    <a:endParaRPr lang="hr-HR"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B0F2-428B-9F75-2417E30D3B70}"/>
                </c:ext>
                <c:ext xmlns:c15="http://schemas.microsoft.com/office/drawing/2012/chart" uri="{CE6537A1-D6FC-4f65-9D91-7224C49458BB}">
                  <c15:layout/>
                </c:ext>
              </c:extLst>
            </c:dLbl>
            <c:dLbl>
              <c:idx val="1"/>
              <c:layout/>
              <c:tx>
                <c:rich>
                  <a:bodyPr/>
                  <a:lstStyle/>
                  <a:p>
                    <a:r>
                      <a:rPr lang="hr-HR" sz="1000">
                        <a:latin typeface="Arial" pitchFamily="34" charset="0"/>
                        <a:cs typeface="Arial" pitchFamily="34" charset="0"/>
                      </a:rPr>
                      <a:t>1</a:t>
                    </a:r>
                    <a:r>
                      <a:rPr lang="hr-HR"/>
                      <a:t>32.5</a:t>
                    </a:r>
                    <a:endParaRPr lang="hr-HR"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B0F2-428B-9F75-2417E30D3B70}"/>
                </c:ext>
                <c:ext xmlns:c15="http://schemas.microsoft.com/office/drawing/2012/chart" uri="{CE6537A1-D6FC-4f65-9D91-7224C49458BB}">
                  <c15:layout/>
                </c:ext>
              </c:extLst>
            </c:dLbl>
            <c:dLbl>
              <c:idx val="2"/>
              <c:layout/>
              <c:tx>
                <c:rich>
                  <a:bodyPr/>
                  <a:lstStyle/>
                  <a:p>
                    <a:r>
                      <a:rPr lang="is-IS" sz="1000">
                        <a:latin typeface="Arial" pitchFamily="34" charset="0"/>
                        <a:cs typeface="Arial" pitchFamily="34" charset="0"/>
                      </a:rPr>
                      <a:t>3</a:t>
                    </a:r>
                    <a:r>
                      <a:rPr lang="is-IS"/>
                      <a:t>82</a:t>
                    </a:r>
                    <a:endParaRPr lang="is-IS"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B0F2-428B-9F75-2417E30D3B70}"/>
                </c:ext>
                <c:ext xmlns:c15="http://schemas.microsoft.com/office/drawing/2012/chart" uri="{CE6537A1-D6FC-4f65-9D91-7224C49458BB}">
                  <c15:layout/>
                </c:ext>
              </c:extLst>
            </c:dLbl>
            <c:dLbl>
              <c:idx val="3"/>
              <c:layout/>
              <c:tx>
                <c:rich>
                  <a:bodyPr/>
                  <a:lstStyle/>
                  <a:p>
                    <a:r>
                      <a:rPr lang="nb-NO" sz="1000">
                        <a:latin typeface="Arial" pitchFamily="34" charset="0"/>
                        <a:cs typeface="Arial" pitchFamily="34" charset="0"/>
                      </a:rPr>
                      <a:t>0</a:t>
                    </a:r>
                    <a:r>
                      <a:rPr lang="nb-NO"/>
                      <a:t>.0</a:t>
                    </a:r>
                    <a:endParaRPr lang="nb-NO"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B0F2-428B-9F75-2417E30D3B70}"/>
                </c:ext>
                <c:ext xmlns:c15="http://schemas.microsoft.com/office/drawing/2012/chart" uri="{CE6537A1-D6FC-4f65-9D91-7224C49458BB}">
                  <c15:layout/>
                </c:ext>
              </c:extLst>
            </c:dLbl>
            <c:spPr>
              <a:noFill/>
              <a:ln>
                <a:noFill/>
              </a:ln>
              <a:effectLst/>
            </c:spPr>
            <c:txPr>
              <a:bodyPr/>
              <a:lstStyle/>
              <a:p>
                <a:pPr>
                  <a:defRPr sz="1000">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ESTRAT.!$C$1:$F$1</c:f>
              <c:strCache>
                <c:ptCount val="4"/>
                <c:pt idx="0">
                  <c:v>2015</c:v>
                </c:pt>
                <c:pt idx="1">
                  <c:v>2016</c:v>
                </c:pt>
                <c:pt idx="2">
                  <c:v>2017</c:v>
                </c:pt>
                <c:pt idx="3">
                  <c:v>2018</c:v>
                </c:pt>
              </c:strCache>
            </c:strRef>
          </c:cat>
          <c:val>
            <c:numRef>
              <c:f>ESTRAT.!$C$4:$F$4</c:f>
              <c:numCache>
                <c:formatCode>#,##0.00_ ;[Red]\-#,##0.00\ </c:formatCode>
                <c:ptCount val="4"/>
                <c:pt idx="0">
                  <c:v>3.2493607997E8</c:v>
                </c:pt>
                <c:pt idx="1">
                  <c:v>1.3248646332E8</c:v>
                </c:pt>
                <c:pt idx="2">
                  <c:v>3.8195223097E8</c:v>
                </c:pt>
                <c:pt idx="3">
                  <c:v>0.0</c:v>
                </c:pt>
              </c:numCache>
            </c:numRef>
          </c:val>
          <c:extLst xmlns:c16r2="http://schemas.microsoft.com/office/drawing/2015/06/chart">
            <c:ext xmlns:c16="http://schemas.microsoft.com/office/drawing/2014/chart" uri="{C3380CC4-5D6E-409C-BE32-E72D297353CC}">
              <c16:uniqueId val="{0000000E-B0F2-428B-9F75-2417E30D3B70}"/>
            </c:ext>
          </c:extLst>
        </c:ser>
        <c:dLbls>
          <c:showLegendKey val="0"/>
          <c:showVal val="1"/>
          <c:showCatName val="0"/>
          <c:showSerName val="0"/>
          <c:showPercent val="0"/>
          <c:showBubbleSize val="0"/>
        </c:dLbls>
        <c:gapWidth val="150"/>
        <c:overlap val="100"/>
        <c:axId val="1472866144"/>
        <c:axId val="1472868464"/>
      </c:barChart>
      <c:barChart>
        <c:barDir val="col"/>
        <c:grouping val="stacked"/>
        <c:varyColors val="0"/>
        <c:ser>
          <c:idx val="3"/>
          <c:order val="3"/>
          <c:tx>
            <c:strRef>
              <c:f>ESTRAT.!$B$5</c:f>
              <c:strCache>
                <c:ptCount val="1"/>
                <c:pt idx="0">
                  <c:v>TOTAL  </c:v>
                </c:pt>
              </c:strCache>
            </c:strRef>
          </c:tx>
          <c:spPr>
            <a:noFill/>
          </c:spPr>
          <c:invertIfNegative val="0"/>
          <c:dLbls>
            <c:dLbl>
              <c:idx val="0"/>
              <c:layout>
                <c:manualLayout>
                  <c:x val="-3.05586801649794E-5"/>
                  <c:y val="-0.354841289476846"/>
                </c:manualLayout>
              </c:layout>
              <c:tx>
                <c:rich>
                  <a:bodyPr/>
                  <a:lstStyle/>
                  <a:p>
                    <a:r>
                      <a:rPr lang="hr-HR" sz="1100" dirty="0">
                        <a:latin typeface="Arial" pitchFamily="34" charset="0"/>
                        <a:cs typeface="Arial" pitchFamily="34" charset="0"/>
                      </a:rPr>
                      <a:t>1</a:t>
                    </a:r>
                    <a:r>
                      <a:rPr lang="hr-HR" dirty="0"/>
                      <a:t>,594.2</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B0F2-428B-9F75-2417E30D3B70}"/>
                </c:ext>
                <c:ext xmlns:c15="http://schemas.microsoft.com/office/drawing/2012/chart" uri="{CE6537A1-D6FC-4f65-9D91-7224C49458BB}">
                  <c15:layout/>
                </c:ext>
              </c:extLst>
            </c:dLbl>
            <c:dLbl>
              <c:idx val="1"/>
              <c:layout>
                <c:manualLayout>
                  <c:x val="-0.00244197600299963"/>
                  <c:y val="-0.24316947329267"/>
                </c:manualLayout>
              </c:layout>
              <c:tx>
                <c:rich>
                  <a:bodyPr/>
                  <a:lstStyle/>
                  <a:p>
                    <a:r>
                      <a:rPr lang="nb-NO" sz="1100" dirty="0">
                        <a:latin typeface="Arial" pitchFamily="34" charset="0"/>
                        <a:cs typeface="Arial" pitchFamily="34" charset="0"/>
                      </a:rPr>
                      <a:t>1</a:t>
                    </a:r>
                    <a:r>
                      <a:rPr lang="nb-NO" dirty="0"/>
                      <a:t>,067.6</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B0F2-428B-9F75-2417E30D3B70}"/>
                </c:ext>
                <c:ext xmlns:c15="http://schemas.microsoft.com/office/drawing/2012/chart" uri="{CE6537A1-D6FC-4f65-9D91-7224C49458BB}">
                  <c15:layout/>
                </c:ext>
              </c:extLst>
            </c:dLbl>
            <c:dLbl>
              <c:idx val="2"/>
              <c:layout>
                <c:manualLayout>
                  <c:x val="0.0"/>
                  <c:y val="-0.347043335240226"/>
                </c:manualLayout>
              </c:layout>
              <c:tx>
                <c:rich>
                  <a:bodyPr/>
                  <a:lstStyle/>
                  <a:p>
                    <a:r>
                      <a:rPr lang="nb-NO" sz="1100" dirty="0">
                        <a:latin typeface="Arial" pitchFamily="34" charset="0"/>
                        <a:cs typeface="Arial" pitchFamily="34" charset="0"/>
                      </a:rPr>
                      <a:t>1</a:t>
                    </a:r>
                    <a:r>
                      <a:rPr lang="nb-NO" dirty="0"/>
                      <a:t>,580.6</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1-B0F2-428B-9F75-2417E30D3B70}"/>
                </c:ext>
                <c:ext xmlns:c15="http://schemas.microsoft.com/office/drawing/2012/chart" uri="{CE6537A1-D6FC-4f65-9D91-7224C49458BB}">
                  <c15:layout/>
                </c:ext>
              </c:extLst>
            </c:dLbl>
            <c:dLbl>
              <c:idx val="3"/>
              <c:layout>
                <c:manualLayout>
                  <c:x val="0.00112935883014632"/>
                  <c:y val="-0.366703953733636"/>
                </c:manualLayout>
              </c:layout>
              <c:tx>
                <c:rich>
                  <a:bodyPr/>
                  <a:lstStyle/>
                  <a:p>
                    <a:r>
                      <a:rPr lang="nb-NO" sz="1100" dirty="0">
                        <a:latin typeface="Arial" pitchFamily="34" charset="0"/>
                        <a:cs typeface="Arial" pitchFamily="34" charset="0"/>
                      </a:rPr>
                      <a:t>1</a:t>
                    </a:r>
                    <a:r>
                      <a:rPr lang="nb-NO" dirty="0"/>
                      <a:t>,581.5</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2-B0F2-428B-9F75-2417E30D3B70}"/>
                </c:ext>
                <c:ext xmlns:c15="http://schemas.microsoft.com/office/drawing/2012/chart" uri="{CE6537A1-D6FC-4f65-9D91-7224C49458BB}">
                  <c15:layout/>
                </c:ext>
              </c:extLst>
            </c:dLbl>
            <c:spPr>
              <a:noFill/>
              <a:ln>
                <a:noFill/>
              </a:ln>
              <a:effectLst/>
            </c:spPr>
            <c:txPr>
              <a:bodyPr wrap="square" lIns="38100" tIns="19050" rIns="38100" bIns="19050" anchor="ctr">
                <a:spAutoFit/>
              </a:bodyPr>
              <a:lstStyle/>
              <a:p>
                <a:pPr>
                  <a:defRPr sz="1100" b="1">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a:noFill/>
                    </a:ln>
                  </c:spPr>
                </c15:leaderLines>
              </c:ext>
            </c:extLst>
          </c:dLbls>
          <c:cat>
            <c:strRef>
              <c:f>ESTRAT.!$C$1:$F$1</c:f>
              <c:strCache>
                <c:ptCount val="4"/>
                <c:pt idx="0">
                  <c:v>2015</c:v>
                </c:pt>
                <c:pt idx="1">
                  <c:v>2016</c:v>
                </c:pt>
                <c:pt idx="2">
                  <c:v>2017</c:v>
                </c:pt>
                <c:pt idx="3">
                  <c:v>2018</c:v>
                </c:pt>
              </c:strCache>
            </c:strRef>
          </c:cat>
          <c:val>
            <c:numRef>
              <c:f>ESTRAT.!$C$5:$F$5</c:f>
              <c:numCache>
                <c:formatCode>#,##0.00_ ;[Red]\-#,##0.00\ </c:formatCode>
                <c:ptCount val="4"/>
                <c:pt idx="0">
                  <c:v>1.594207156E9</c:v>
                </c:pt>
                <c:pt idx="1">
                  <c:v>1.06759954475E9</c:v>
                </c:pt>
                <c:pt idx="2">
                  <c:v>1.580591987E9</c:v>
                </c:pt>
                <c:pt idx="3">
                  <c:v>1.581510987E9</c:v>
                </c:pt>
              </c:numCache>
            </c:numRef>
          </c:val>
          <c:extLst xmlns:c16r2="http://schemas.microsoft.com/office/drawing/2015/06/chart">
            <c:ext xmlns:c16="http://schemas.microsoft.com/office/drawing/2014/chart" uri="{C3380CC4-5D6E-409C-BE32-E72D297353CC}">
              <c16:uniqueId val="{00000013-B0F2-428B-9F75-2417E30D3B70}"/>
            </c:ext>
          </c:extLst>
        </c:ser>
        <c:dLbls>
          <c:showLegendKey val="0"/>
          <c:showVal val="0"/>
          <c:showCatName val="0"/>
          <c:showSerName val="0"/>
          <c:showPercent val="0"/>
          <c:showBubbleSize val="0"/>
        </c:dLbls>
        <c:gapWidth val="150"/>
        <c:overlap val="100"/>
        <c:axId val="1472874176"/>
        <c:axId val="1472871856"/>
      </c:barChart>
      <c:catAx>
        <c:axId val="1472866144"/>
        <c:scaling>
          <c:orientation val="minMax"/>
        </c:scaling>
        <c:delete val="0"/>
        <c:axPos val="b"/>
        <c:numFmt formatCode="General" sourceLinked="0"/>
        <c:majorTickMark val="out"/>
        <c:minorTickMark val="none"/>
        <c:tickLblPos val="nextTo"/>
        <c:txPr>
          <a:bodyPr/>
          <a:lstStyle/>
          <a:p>
            <a:pPr>
              <a:defRPr sz="1100">
                <a:latin typeface="Arial" pitchFamily="34" charset="0"/>
                <a:cs typeface="Arial" pitchFamily="34" charset="0"/>
              </a:defRPr>
            </a:pPr>
            <a:endParaRPr lang="es-ES_tradnl"/>
          </a:p>
        </c:txPr>
        <c:crossAx val="1472868464"/>
        <c:crosses val="autoZero"/>
        <c:auto val="1"/>
        <c:lblAlgn val="ctr"/>
        <c:lblOffset val="100"/>
        <c:noMultiLvlLbl val="0"/>
      </c:catAx>
      <c:valAx>
        <c:axId val="1472868464"/>
        <c:scaling>
          <c:orientation val="minMax"/>
        </c:scaling>
        <c:delete val="1"/>
        <c:axPos val="l"/>
        <c:majorGridlines>
          <c:spPr>
            <a:ln>
              <a:noFill/>
            </a:ln>
          </c:spPr>
        </c:majorGridlines>
        <c:numFmt formatCode="#,##0.00_ ;[Red]\-#,##0.00\ " sourceLinked="1"/>
        <c:majorTickMark val="out"/>
        <c:minorTickMark val="none"/>
        <c:tickLblPos val="none"/>
        <c:crossAx val="1472866144"/>
        <c:crosses val="autoZero"/>
        <c:crossBetween val="between"/>
        <c:dispUnits>
          <c:builtInUnit val="millions"/>
          <c:dispUnitsLbl>
            <c:layout/>
          </c:dispUnitsLbl>
        </c:dispUnits>
      </c:valAx>
      <c:valAx>
        <c:axId val="1472871856"/>
        <c:scaling>
          <c:orientation val="minMax"/>
        </c:scaling>
        <c:delete val="1"/>
        <c:axPos val="r"/>
        <c:majorGridlines/>
        <c:numFmt formatCode="#,##0.00_ ;[Red]\-#,##0.00\ " sourceLinked="1"/>
        <c:majorTickMark val="out"/>
        <c:minorTickMark val="none"/>
        <c:tickLblPos val="none"/>
        <c:crossAx val="1472874176"/>
        <c:crosses val="max"/>
        <c:crossBetween val="between"/>
      </c:valAx>
      <c:catAx>
        <c:axId val="1472874176"/>
        <c:scaling>
          <c:orientation val="minMax"/>
        </c:scaling>
        <c:delete val="1"/>
        <c:axPos val="b"/>
        <c:numFmt formatCode="General" sourceLinked="1"/>
        <c:majorTickMark val="out"/>
        <c:minorTickMark val="none"/>
        <c:tickLblPos val="none"/>
        <c:crossAx val="1472871856"/>
        <c:crosses val="autoZero"/>
        <c:auto val="1"/>
        <c:lblAlgn val="ctr"/>
        <c:lblOffset val="100"/>
        <c:noMultiLvlLbl val="0"/>
      </c:catAx>
    </c:plotArea>
    <c:legend>
      <c:legendPos val="r"/>
      <c:layout>
        <c:manualLayout>
          <c:xMode val="edge"/>
          <c:yMode val="edge"/>
          <c:x val="0.734953253650829"/>
          <c:y val="0.397087430537068"/>
          <c:w val="0.265046746349171"/>
          <c:h val="0.244027393182728"/>
        </c:manualLayout>
      </c:layout>
      <c:overlay val="0"/>
      <c:txPr>
        <a:bodyPr/>
        <a:lstStyle/>
        <a:p>
          <a:pPr>
            <a:defRPr sz="1000">
              <a:latin typeface="Arial" pitchFamily="34" charset="0"/>
              <a:cs typeface="Arial" pitchFamily="34" charset="0"/>
            </a:defRPr>
          </a:pPr>
          <a:endParaRPr lang="es-ES_tradnl"/>
        </a:p>
      </c:txPr>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900" b="1" i="0" u="none" strike="noStrike" baseline="0" dirty="0" err="1">
                <a:effectLst/>
                <a:latin typeface="+mn-lt"/>
              </a:rPr>
              <a:t>Continuidad</a:t>
            </a:r>
            <a:r>
              <a:rPr lang="en-US" sz="900" b="1" i="0" u="none" strike="noStrike" baseline="0" dirty="0">
                <a:effectLst/>
                <a:latin typeface="+mn-lt"/>
              </a:rPr>
              <a:t> del </a:t>
            </a:r>
            <a:r>
              <a:rPr lang="en-US" sz="900" b="1" i="0" baseline="0" dirty="0" err="1">
                <a:effectLst/>
                <a:latin typeface="+mn-lt"/>
              </a:rPr>
              <a:t>Programa</a:t>
            </a:r>
            <a:r>
              <a:rPr lang="en-US" sz="900" b="1" i="0" baseline="0" dirty="0">
                <a:effectLst/>
                <a:latin typeface="+mn-lt"/>
              </a:rPr>
              <a:t> 16</a:t>
            </a:r>
            <a:endParaRPr lang="es-GT" sz="900" b="1" dirty="0">
              <a:effectLst/>
              <a:latin typeface="+mn-lt"/>
            </a:endParaRPr>
          </a:p>
          <a:p>
            <a:pPr>
              <a:defRPr sz="1000"/>
            </a:pPr>
            <a:r>
              <a:rPr lang="es-GT" sz="900" b="1" i="0" baseline="0" dirty="0">
                <a:effectLst/>
                <a:latin typeface="+mn-lt"/>
              </a:rPr>
              <a:t>Prevención y control de ITS, VIH/SIDA</a:t>
            </a:r>
            <a:endParaRPr lang="es-GT" sz="900" b="1" dirty="0">
              <a:effectLst/>
              <a:latin typeface="+mn-lt"/>
            </a:endParaRPr>
          </a:p>
        </c:rich>
      </c:tx>
      <c:layout>
        <c:manualLayout>
          <c:xMode val="edge"/>
          <c:yMode val="edge"/>
          <c:x val="0.222790562032459"/>
          <c:y val="0.0805182586246467"/>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barChart>
        <c:barDir val="col"/>
        <c:grouping val="clustered"/>
        <c:varyColors val="0"/>
        <c:ser>
          <c:idx val="0"/>
          <c:order val="0"/>
          <c:tx>
            <c:strRef>
              <c:f>'Graficas (2015-2023)'!$D$21</c:f>
              <c:strCache>
                <c:ptCount val="1"/>
                <c:pt idx="0">
                  <c:v>Ejecución Programa 16</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tx1">
                        <a:lumMod val="75000"/>
                        <a:lumOff val="25000"/>
                      </a:schemeClr>
                    </a:solidFill>
                    <a:latin typeface="+mn-lt"/>
                    <a:ea typeface="+mn-ea"/>
                    <a:cs typeface="+mn-cs"/>
                  </a:defRPr>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'Graficas (2015-2023)'!$E$12:$M$12</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'Graficas (2015-2023)'!$E$21:$M$21</c:f>
              <c:numCache>
                <c:formatCode>_-* #,##0_-;\-* #,##0_-;_-* "-"??_-;_-@_-</c:formatCode>
                <c:ptCount val="9"/>
                <c:pt idx="0">
                  <c:v>698316.0</c:v>
                </c:pt>
                <c:pt idx="1">
                  <c:v>656190.0</c:v>
                </c:pt>
                <c:pt idx="2">
                  <c:v>1.107788E6</c:v>
                </c:pt>
                <c:pt idx="3">
                  <c:v>1.467877E6</c:v>
                </c:pt>
                <c:pt idx="4">
                  <c:v>3.520601E6</c:v>
                </c:pt>
                <c:pt idx="5">
                  <c:v>3.621497E6</c:v>
                </c:pt>
                <c:pt idx="6">
                  <c:v>3.732265E6</c:v>
                </c:pt>
                <c:pt idx="7">
                  <c:v>3.834635E6</c:v>
                </c:pt>
                <c:pt idx="8">
                  <c:v>3.905365E6</c:v>
                </c:pt>
              </c:numCache>
            </c:numRef>
          </c:val>
          <c:extLst xmlns:c16r2="http://schemas.microsoft.com/office/drawing/2015/06/chart">
            <c:ext xmlns:c16="http://schemas.microsoft.com/office/drawing/2014/chart" uri="{C3380CC4-5D6E-409C-BE32-E72D297353CC}">
              <c16:uniqueId val="{00000000-F845-49D5-9957-273F37438EC9}"/>
            </c:ext>
          </c:extLst>
        </c:ser>
        <c:dLbls>
          <c:showLegendKey val="0"/>
          <c:showVal val="0"/>
          <c:showCatName val="0"/>
          <c:showSerName val="0"/>
          <c:showPercent val="0"/>
          <c:showBubbleSize val="0"/>
        </c:dLbls>
        <c:gapWidth val="3"/>
        <c:axId val="1894488800"/>
        <c:axId val="1894491120"/>
      </c:barChart>
      <c:catAx>
        <c:axId val="1894488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s-ES_tradnl"/>
          </a:p>
        </c:txPr>
        <c:crossAx val="1894491120"/>
        <c:crosses val="autoZero"/>
        <c:auto val="1"/>
        <c:lblAlgn val="ctr"/>
        <c:lblOffset val="100"/>
        <c:noMultiLvlLbl val="0"/>
      </c:catAx>
      <c:valAx>
        <c:axId val="1894491120"/>
        <c:scaling>
          <c:orientation val="minMax"/>
        </c:scaling>
        <c:delete val="1"/>
        <c:axPos val="l"/>
        <c:numFmt formatCode="_-* #,##0_-;\-* #,##0_-;_-* &quot;-&quot;??_-;_-@_-" sourceLinked="1"/>
        <c:majorTickMark val="out"/>
        <c:minorTickMark val="none"/>
        <c:tickLblPos val="nextTo"/>
        <c:crossAx val="1894488800"/>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ES_tradn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900" b="1" i="0" u="none" strike="noStrike" baseline="0" dirty="0" err="1">
                <a:effectLst/>
                <a:latin typeface="+mn-lt"/>
              </a:rPr>
              <a:t>Continuidad</a:t>
            </a:r>
            <a:r>
              <a:rPr lang="en-US" sz="900" b="1" i="0" u="none" strike="noStrike" baseline="0" dirty="0">
                <a:effectLst/>
                <a:latin typeface="+mn-lt"/>
              </a:rPr>
              <a:t> del </a:t>
            </a:r>
            <a:r>
              <a:rPr lang="en-US" sz="900" b="1" i="0" baseline="0" dirty="0" err="1">
                <a:effectLst/>
                <a:latin typeface="+mn-lt"/>
              </a:rPr>
              <a:t>Programa</a:t>
            </a:r>
            <a:r>
              <a:rPr lang="en-US" sz="900" b="1" i="0" baseline="0" dirty="0">
                <a:effectLst/>
                <a:latin typeface="+mn-lt"/>
              </a:rPr>
              <a:t> 17</a:t>
            </a:r>
            <a:endParaRPr lang="es-GT" sz="900" b="1" dirty="0">
              <a:effectLst/>
              <a:latin typeface="+mn-lt"/>
            </a:endParaRPr>
          </a:p>
          <a:p>
            <a:pPr>
              <a:defRPr sz="1000"/>
            </a:pPr>
            <a:r>
              <a:rPr lang="es-GT" sz="900" b="1" i="0" baseline="0" dirty="0">
                <a:effectLst/>
                <a:latin typeface="+mn-lt"/>
              </a:rPr>
              <a:t>Prevención y control de la tuberculosis</a:t>
            </a:r>
            <a:endParaRPr lang="es-GT" sz="900" b="1" dirty="0">
              <a:effectLst/>
              <a:latin typeface="+mn-lt"/>
            </a:endParaRPr>
          </a:p>
        </c:rich>
      </c:tx>
      <c:layout>
        <c:manualLayout>
          <c:xMode val="edge"/>
          <c:yMode val="edge"/>
          <c:x val="0.166960077622703"/>
          <c:y val="0.0322495454591624"/>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barChart>
        <c:barDir val="col"/>
        <c:grouping val="clustered"/>
        <c:varyColors val="0"/>
        <c:ser>
          <c:idx val="0"/>
          <c:order val="0"/>
          <c:tx>
            <c:strRef>
              <c:f>'Graficas (2015-2023)'!$D$22</c:f>
              <c:strCache>
                <c:ptCount val="1"/>
                <c:pt idx="0">
                  <c:v>Ejecución Programa 17</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tx1">
                        <a:lumMod val="75000"/>
                        <a:lumOff val="25000"/>
                      </a:schemeClr>
                    </a:solidFill>
                    <a:latin typeface="+mn-lt"/>
                    <a:ea typeface="+mn-ea"/>
                    <a:cs typeface="+mn-cs"/>
                  </a:defRPr>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'Graficas (2015-2023)'!$E$12:$M$12</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'Graficas (2015-2023)'!$E$22:$M$22</c:f>
              <c:numCache>
                <c:formatCode>_-* #,##0_-;\-* #,##0_-;_-* "-"??_-;_-@_-</c:formatCode>
                <c:ptCount val="9"/>
                <c:pt idx="0">
                  <c:v>2.284581E6</c:v>
                </c:pt>
                <c:pt idx="1">
                  <c:v>1.832394E6</c:v>
                </c:pt>
                <c:pt idx="2">
                  <c:v>2.5623E6</c:v>
                </c:pt>
                <c:pt idx="3">
                  <c:v>3.336217E6</c:v>
                </c:pt>
                <c:pt idx="4">
                  <c:v>5.333056E6</c:v>
                </c:pt>
                <c:pt idx="5">
                  <c:v>5.458749E6</c:v>
                </c:pt>
                <c:pt idx="6">
                  <c:v>5.597667E6</c:v>
                </c:pt>
                <c:pt idx="7">
                  <c:v>5.761091E6</c:v>
                </c:pt>
                <c:pt idx="8">
                  <c:v>5.878362E6</c:v>
                </c:pt>
              </c:numCache>
            </c:numRef>
          </c:val>
          <c:extLst xmlns:c16r2="http://schemas.microsoft.com/office/drawing/2015/06/chart">
            <c:ext xmlns:c16="http://schemas.microsoft.com/office/drawing/2014/chart" uri="{C3380CC4-5D6E-409C-BE32-E72D297353CC}">
              <c16:uniqueId val="{00000000-5CD8-4D14-AEB5-36248D763579}"/>
            </c:ext>
          </c:extLst>
        </c:ser>
        <c:dLbls>
          <c:showLegendKey val="0"/>
          <c:showVal val="0"/>
          <c:showCatName val="0"/>
          <c:showSerName val="0"/>
          <c:showPercent val="0"/>
          <c:showBubbleSize val="0"/>
        </c:dLbls>
        <c:gapWidth val="4"/>
        <c:axId val="1744407168"/>
        <c:axId val="1790145120"/>
      </c:barChart>
      <c:catAx>
        <c:axId val="17444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s-ES_tradnl"/>
          </a:p>
        </c:txPr>
        <c:crossAx val="1790145120"/>
        <c:crosses val="autoZero"/>
        <c:auto val="1"/>
        <c:lblAlgn val="ctr"/>
        <c:lblOffset val="100"/>
        <c:noMultiLvlLbl val="0"/>
      </c:catAx>
      <c:valAx>
        <c:axId val="1790145120"/>
        <c:scaling>
          <c:orientation val="minMax"/>
        </c:scaling>
        <c:delete val="1"/>
        <c:axPos val="l"/>
        <c:numFmt formatCode="_-* #,##0_-;\-* #,##0_-;_-* &quot;-&quot;??_-;_-@_-" sourceLinked="1"/>
        <c:majorTickMark val="out"/>
        <c:minorTickMark val="none"/>
        <c:tickLblPos val="nextTo"/>
        <c:crossAx val="1744407168"/>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ES_tradn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sz="900" b="1" i="0" u="none" strike="noStrike" baseline="0" dirty="0" err="1">
                <a:effectLst/>
                <a:latin typeface="+mn-lt"/>
              </a:rPr>
              <a:t>Continuidad</a:t>
            </a:r>
            <a:r>
              <a:rPr lang="en-US" sz="900" b="1" i="0" u="none" strike="noStrike" baseline="0" dirty="0">
                <a:effectLst/>
                <a:latin typeface="+mn-lt"/>
              </a:rPr>
              <a:t> del </a:t>
            </a:r>
            <a:r>
              <a:rPr lang="en-US" sz="900" b="1" i="0" baseline="0" dirty="0" err="1">
                <a:effectLst/>
                <a:latin typeface="+mn-lt"/>
              </a:rPr>
              <a:t>Programa</a:t>
            </a:r>
            <a:r>
              <a:rPr lang="en-US" sz="900" b="1" i="0" baseline="0" dirty="0">
                <a:effectLst/>
                <a:latin typeface="+mn-lt"/>
              </a:rPr>
              <a:t> 18</a:t>
            </a:r>
            <a:endParaRPr lang="es-GT" sz="900" b="1" dirty="0">
              <a:effectLst/>
              <a:latin typeface="+mn-lt"/>
            </a:endParaRPr>
          </a:p>
          <a:p>
            <a:pPr>
              <a:defRPr sz="900"/>
            </a:pPr>
            <a:r>
              <a:rPr lang="en-US" sz="900" b="1" i="0" baseline="0" dirty="0">
                <a:effectLst/>
                <a:latin typeface="+mn-lt"/>
              </a:rPr>
              <a:t>Personas </a:t>
            </a:r>
            <a:r>
              <a:rPr lang="en-US" sz="900" b="1" i="0" baseline="0" dirty="0" err="1">
                <a:effectLst/>
                <a:latin typeface="+mn-lt"/>
              </a:rPr>
              <a:t>informadas</a:t>
            </a:r>
            <a:r>
              <a:rPr lang="en-US" sz="900" b="1" i="0" baseline="0" dirty="0">
                <a:effectLst/>
                <a:latin typeface="+mn-lt"/>
              </a:rPr>
              <a:t> </a:t>
            </a:r>
            <a:r>
              <a:rPr lang="en-US" sz="900" b="1" i="0" baseline="0" dirty="0" err="1">
                <a:effectLst/>
                <a:latin typeface="+mn-lt"/>
              </a:rPr>
              <a:t>sobre</a:t>
            </a:r>
            <a:r>
              <a:rPr lang="en-US" sz="900" b="1" i="0" baseline="0" dirty="0">
                <a:effectLst/>
                <a:latin typeface="+mn-lt"/>
              </a:rPr>
              <a:t> </a:t>
            </a:r>
            <a:r>
              <a:rPr lang="en-US" sz="900" b="1" i="0" baseline="0" dirty="0" err="1">
                <a:effectLst/>
                <a:latin typeface="+mn-lt"/>
              </a:rPr>
              <a:t>enfermedades</a:t>
            </a:r>
            <a:r>
              <a:rPr lang="en-US" sz="900" b="1" i="0" baseline="0" dirty="0">
                <a:effectLst/>
                <a:latin typeface="+mn-lt"/>
              </a:rPr>
              <a:t> </a:t>
            </a:r>
            <a:r>
              <a:rPr lang="en-US" sz="900" b="1" i="0" baseline="0" dirty="0" err="1">
                <a:effectLst/>
                <a:latin typeface="+mn-lt"/>
              </a:rPr>
              <a:t>Vectoriales</a:t>
            </a:r>
            <a:endParaRPr lang="es-GT" sz="900" b="1" dirty="0">
              <a:effectLst/>
              <a:latin typeface="+mn-lt"/>
            </a:endParaRPr>
          </a:p>
        </c:rich>
      </c:tx>
      <c:layout/>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barChart>
        <c:barDir val="col"/>
        <c:grouping val="clustered"/>
        <c:varyColors val="0"/>
        <c:ser>
          <c:idx val="0"/>
          <c:order val="0"/>
          <c:tx>
            <c:strRef>
              <c:f>'Graficas (2015-2023)'!$D$23</c:f>
              <c:strCache>
                <c:ptCount val="1"/>
                <c:pt idx="0">
                  <c:v>Ejecución Programa 18</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tx1">
                        <a:lumMod val="75000"/>
                        <a:lumOff val="25000"/>
                      </a:schemeClr>
                    </a:solidFill>
                    <a:latin typeface="+mn-lt"/>
                    <a:ea typeface="+mn-ea"/>
                    <a:cs typeface="+mn-cs"/>
                  </a:defRPr>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'Graficas (2015-2023)'!$E$12:$M$12</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'Graficas (2015-2023)'!$E$23:$M$23</c:f>
              <c:numCache>
                <c:formatCode>_-* #,##0_-;\-* #,##0_-;_-* "-"??_-;_-@_-</c:formatCode>
                <c:ptCount val="9"/>
                <c:pt idx="0">
                  <c:v>7.655348E6</c:v>
                </c:pt>
                <c:pt idx="1">
                  <c:v>7.708485E6</c:v>
                </c:pt>
                <c:pt idx="2">
                  <c:v>7.501433E6</c:v>
                </c:pt>
                <c:pt idx="3">
                  <c:v>8.614713E6</c:v>
                </c:pt>
                <c:pt idx="4">
                  <c:v>1.0835035E7</c:v>
                </c:pt>
                <c:pt idx="5">
                  <c:v>1.1269973E7</c:v>
                </c:pt>
                <c:pt idx="6">
                  <c:v>1.1641837E7</c:v>
                </c:pt>
                <c:pt idx="7">
                  <c:v>1.1995494E7</c:v>
                </c:pt>
                <c:pt idx="8">
                  <c:v>1.222683E7</c:v>
                </c:pt>
              </c:numCache>
            </c:numRef>
          </c:val>
          <c:extLst xmlns:c16r2="http://schemas.microsoft.com/office/drawing/2015/06/chart">
            <c:ext xmlns:c16="http://schemas.microsoft.com/office/drawing/2014/chart" uri="{C3380CC4-5D6E-409C-BE32-E72D297353CC}">
              <c16:uniqueId val="{00000000-F9A1-4212-B5C2-859800C6107E}"/>
            </c:ext>
          </c:extLst>
        </c:ser>
        <c:dLbls>
          <c:showLegendKey val="0"/>
          <c:showVal val="0"/>
          <c:showCatName val="0"/>
          <c:showSerName val="0"/>
          <c:showPercent val="0"/>
          <c:showBubbleSize val="0"/>
        </c:dLbls>
        <c:gapWidth val="4"/>
        <c:axId val="1894542512"/>
        <c:axId val="1893779424"/>
      </c:barChart>
      <c:catAx>
        <c:axId val="189454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s-ES_tradnl"/>
          </a:p>
        </c:txPr>
        <c:crossAx val="1893779424"/>
        <c:crosses val="autoZero"/>
        <c:auto val="1"/>
        <c:lblAlgn val="ctr"/>
        <c:lblOffset val="100"/>
        <c:noMultiLvlLbl val="0"/>
      </c:catAx>
      <c:valAx>
        <c:axId val="1893779424"/>
        <c:scaling>
          <c:orientation val="minMax"/>
        </c:scaling>
        <c:delete val="1"/>
        <c:axPos val="l"/>
        <c:numFmt formatCode="_-* #,##0_-;\-* #,##0_-;_-* &quot;-&quot;??_-;_-@_-" sourceLinked="1"/>
        <c:majorTickMark val="out"/>
        <c:minorTickMark val="none"/>
        <c:tickLblPos val="nextTo"/>
        <c:crossAx val="1894542512"/>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ES_tradn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i="0" u="none" strike="noStrike" baseline="0" dirty="0" err="1">
                <a:effectLst/>
              </a:rPr>
              <a:t>Continuidad</a:t>
            </a:r>
            <a:r>
              <a:rPr lang="en-US" sz="1000" b="1" i="0" u="none" strike="noStrike" baseline="0" dirty="0">
                <a:effectLst/>
              </a:rPr>
              <a:t> del </a:t>
            </a:r>
            <a:r>
              <a:rPr lang="en-US" sz="1000" b="0" i="0" baseline="0" dirty="0" err="1">
                <a:effectLst/>
              </a:rPr>
              <a:t>Programa</a:t>
            </a:r>
            <a:r>
              <a:rPr lang="en-US" sz="1000" b="0" i="0" baseline="0" dirty="0">
                <a:effectLst/>
              </a:rPr>
              <a:t> 9</a:t>
            </a:r>
            <a:endParaRPr lang="es-GT" sz="1000" dirty="0">
              <a:effectLst/>
            </a:endParaRPr>
          </a:p>
          <a:p>
            <a:pPr>
              <a:defRPr sz="1000"/>
            </a:pPr>
            <a:r>
              <a:rPr lang="en-US" sz="1000" b="0" i="0" baseline="0" dirty="0">
                <a:effectLst/>
              </a:rPr>
              <a:t>Metro </a:t>
            </a:r>
            <a:r>
              <a:rPr lang="en-US" sz="1000" b="0" i="0" baseline="0" dirty="0" err="1">
                <a:effectLst/>
              </a:rPr>
              <a:t>Construidos</a:t>
            </a:r>
            <a:endParaRPr lang="es-GT" sz="1000" dirty="0">
              <a:effectLst/>
            </a:endParaRPr>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barChart>
        <c:barDir val="col"/>
        <c:grouping val="clustered"/>
        <c:varyColors val="0"/>
        <c:ser>
          <c:idx val="0"/>
          <c:order val="0"/>
          <c:tx>
            <c:strRef>
              <c:f>'Graficas (2015-2023)'!$D$31</c:f>
              <c:strCache>
                <c:ptCount val="1"/>
                <c:pt idx="0">
                  <c:v>Ejecución Programa 9</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'Graficas (2015-2023)'!$E$12:$M$12</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'Graficas (2015-2023)'!$E$31:$M$31</c:f>
              <c:numCache>
                <c:formatCode>_-* #,##0_-;\-* #,##0_-;_-* "-"??_-;_-@_-</c:formatCode>
                <c:ptCount val="9"/>
                <c:pt idx="0">
                  <c:v>0.0</c:v>
                </c:pt>
                <c:pt idx="1">
                  <c:v>4707.71</c:v>
                </c:pt>
                <c:pt idx="2">
                  <c:v>5115.86</c:v>
                </c:pt>
                <c:pt idx="3">
                  <c:v>25198.0</c:v>
                </c:pt>
                <c:pt idx="4">
                  <c:v>54577.57588227635</c:v>
                </c:pt>
                <c:pt idx="5">
                  <c:v>57306.45467639018</c:v>
                </c:pt>
                <c:pt idx="6">
                  <c:v>60171.77741020967</c:v>
                </c:pt>
                <c:pt idx="7">
                  <c:v>63180.36628072017</c:v>
                </c:pt>
                <c:pt idx="8">
                  <c:v>66339.3845947562</c:v>
                </c:pt>
              </c:numCache>
            </c:numRef>
          </c:val>
          <c:extLst xmlns:c16r2="http://schemas.microsoft.com/office/drawing/2015/06/chart">
            <c:ext xmlns:c16="http://schemas.microsoft.com/office/drawing/2014/chart" uri="{C3380CC4-5D6E-409C-BE32-E72D297353CC}">
              <c16:uniqueId val="{00000000-D822-4284-B63D-8B5F47A73D81}"/>
            </c:ext>
          </c:extLst>
        </c:ser>
        <c:dLbls>
          <c:showLegendKey val="0"/>
          <c:showVal val="0"/>
          <c:showCatName val="0"/>
          <c:showSerName val="0"/>
          <c:showPercent val="0"/>
          <c:showBubbleSize val="0"/>
        </c:dLbls>
        <c:gapWidth val="4"/>
        <c:axId val="1792433472"/>
        <c:axId val="1473121984"/>
      </c:barChart>
      <c:catAx>
        <c:axId val="179243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s-ES_tradnl"/>
          </a:p>
        </c:txPr>
        <c:crossAx val="1473121984"/>
        <c:crosses val="autoZero"/>
        <c:auto val="1"/>
        <c:lblAlgn val="ctr"/>
        <c:lblOffset val="100"/>
        <c:noMultiLvlLbl val="0"/>
      </c:catAx>
      <c:valAx>
        <c:axId val="1473121984"/>
        <c:scaling>
          <c:orientation val="minMax"/>
        </c:scaling>
        <c:delete val="1"/>
        <c:axPos val="l"/>
        <c:numFmt formatCode="_-* #,##0_-;\-* #,##0_-;_-* &quot;-&quot;??_-;_-@_-" sourceLinked="1"/>
        <c:majorTickMark val="out"/>
        <c:minorTickMark val="none"/>
        <c:tickLblPos val="nextTo"/>
        <c:crossAx val="1792433472"/>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ES_tradnl"/>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sz="900" b="1" i="0" u="none" strike="noStrike" baseline="0" dirty="0" err="1">
                <a:effectLst/>
                <a:latin typeface="+mn-lt"/>
              </a:rPr>
              <a:t>Continuidad</a:t>
            </a:r>
            <a:r>
              <a:rPr lang="en-US" sz="900" b="1" i="0" u="none" strike="noStrike" baseline="0" dirty="0">
                <a:effectLst/>
                <a:latin typeface="+mn-lt"/>
              </a:rPr>
              <a:t> del </a:t>
            </a:r>
            <a:r>
              <a:rPr lang="en-US" sz="900" b="1" i="0" baseline="0" dirty="0" err="1">
                <a:effectLst/>
                <a:latin typeface="+mn-lt"/>
              </a:rPr>
              <a:t>Programa</a:t>
            </a:r>
            <a:r>
              <a:rPr lang="en-US" sz="900" b="1" i="0" baseline="0" dirty="0">
                <a:effectLst/>
                <a:latin typeface="+mn-lt"/>
              </a:rPr>
              <a:t> 11</a:t>
            </a:r>
            <a:endParaRPr lang="es-GT" sz="900" b="1" dirty="0">
              <a:effectLst/>
              <a:latin typeface="+mn-lt"/>
            </a:endParaRPr>
          </a:p>
          <a:p>
            <a:pPr>
              <a:defRPr sz="900"/>
            </a:pPr>
            <a:r>
              <a:rPr lang="es-GT" sz="900" b="1" i="0" baseline="0" dirty="0">
                <a:effectLst/>
                <a:latin typeface="+mn-lt"/>
              </a:rPr>
              <a:t>Servicio de formación del recurso humano</a:t>
            </a:r>
            <a:endParaRPr lang="es-GT" sz="900" b="1" dirty="0">
              <a:effectLst/>
              <a:latin typeface="+mn-lt"/>
            </a:endParaRPr>
          </a:p>
        </c:rich>
      </c:tx>
      <c:layout/>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barChart>
        <c:barDir val="col"/>
        <c:grouping val="clustered"/>
        <c:varyColors val="0"/>
        <c:ser>
          <c:idx val="0"/>
          <c:order val="0"/>
          <c:tx>
            <c:strRef>
              <c:f>'Graficas (2015-2023)'!$D$41</c:f>
              <c:strCache>
                <c:ptCount val="1"/>
                <c:pt idx="0">
                  <c:v>Ejecución Programa 11</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'Graficas (2015-2023)'!$E$12:$M$12</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'Graficas (2015-2023)'!$E$41:$M$41</c:f>
              <c:numCache>
                <c:formatCode>_-* #,##0_-;\-* #,##0_-;_-* "-"??_-;_-@_-</c:formatCode>
                <c:ptCount val="9"/>
                <c:pt idx="0">
                  <c:v>1908.0</c:v>
                </c:pt>
                <c:pt idx="1">
                  <c:v>1534.0</c:v>
                </c:pt>
                <c:pt idx="2">
                  <c:v>1697.0</c:v>
                </c:pt>
                <c:pt idx="3">
                  <c:v>2407.0</c:v>
                </c:pt>
                <c:pt idx="4">
                  <c:v>2202.0</c:v>
                </c:pt>
                <c:pt idx="5">
                  <c:v>2229.0</c:v>
                </c:pt>
                <c:pt idx="6">
                  <c:v>2277.0</c:v>
                </c:pt>
                <c:pt idx="7">
                  <c:v>2350.0</c:v>
                </c:pt>
                <c:pt idx="8">
                  <c:v>2417.0</c:v>
                </c:pt>
              </c:numCache>
            </c:numRef>
          </c:val>
          <c:extLst xmlns:c16r2="http://schemas.microsoft.com/office/drawing/2015/06/chart">
            <c:ext xmlns:c16="http://schemas.microsoft.com/office/drawing/2014/chart" uri="{C3380CC4-5D6E-409C-BE32-E72D297353CC}">
              <c16:uniqueId val="{00000000-9921-498B-99DC-BA1741E7407B}"/>
            </c:ext>
          </c:extLst>
        </c:ser>
        <c:dLbls>
          <c:showLegendKey val="0"/>
          <c:showVal val="0"/>
          <c:showCatName val="0"/>
          <c:showSerName val="0"/>
          <c:showPercent val="0"/>
          <c:showBubbleSize val="0"/>
        </c:dLbls>
        <c:gapWidth val="4"/>
        <c:axId val="1851792848"/>
        <c:axId val="1851795168"/>
      </c:barChart>
      <c:catAx>
        <c:axId val="1851792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s-ES_tradnl"/>
          </a:p>
        </c:txPr>
        <c:crossAx val="1851795168"/>
        <c:crosses val="autoZero"/>
        <c:auto val="1"/>
        <c:lblAlgn val="ctr"/>
        <c:lblOffset val="100"/>
        <c:noMultiLvlLbl val="0"/>
      </c:catAx>
      <c:valAx>
        <c:axId val="1851795168"/>
        <c:scaling>
          <c:orientation val="minMax"/>
        </c:scaling>
        <c:delete val="1"/>
        <c:axPos val="l"/>
        <c:numFmt formatCode="_-* #,##0_-;\-* #,##0_-;_-* &quot;-&quot;??_-;_-@_-" sourceLinked="1"/>
        <c:majorTickMark val="out"/>
        <c:minorTickMark val="none"/>
        <c:tickLblPos val="nextTo"/>
        <c:crossAx val="1851792848"/>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ES_tradnl"/>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900" b="1" i="0" u="none" strike="noStrike" baseline="0" dirty="0" err="1">
                <a:effectLst/>
                <a:latin typeface="+mn-lt"/>
              </a:rPr>
              <a:t>Continuidad</a:t>
            </a:r>
            <a:r>
              <a:rPr lang="en-US" sz="900" b="1" i="0" u="none" strike="noStrike" baseline="0" dirty="0">
                <a:effectLst/>
                <a:latin typeface="+mn-lt"/>
              </a:rPr>
              <a:t> del </a:t>
            </a:r>
            <a:r>
              <a:rPr lang="en-US" sz="900" b="1" i="0" baseline="0" dirty="0" err="1">
                <a:effectLst/>
                <a:latin typeface="+mn-lt"/>
              </a:rPr>
              <a:t>Programa</a:t>
            </a:r>
            <a:r>
              <a:rPr lang="en-US" sz="900" b="1" i="0" baseline="0" dirty="0">
                <a:effectLst/>
                <a:latin typeface="+mn-lt"/>
              </a:rPr>
              <a:t> 12</a:t>
            </a:r>
            <a:endParaRPr lang="es-GT" sz="900" b="1" dirty="0">
              <a:effectLst/>
              <a:latin typeface="+mn-lt"/>
            </a:endParaRPr>
          </a:p>
          <a:p>
            <a:pPr>
              <a:defRPr sz="1000"/>
            </a:pPr>
            <a:r>
              <a:rPr lang="es-GT" sz="900" b="1" i="0" baseline="0" dirty="0">
                <a:effectLst/>
                <a:latin typeface="+mn-lt"/>
              </a:rPr>
              <a:t>Fomento de la salud y medicina preventiva</a:t>
            </a:r>
            <a:endParaRPr lang="es-GT" sz="900" b="1" dirty="0">
              <a:effectLst/>
              <a:latin typeface="+mn-lt"/>
            </a:endParaRPr>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barChart>
        <c:barDir val="col"/>
        <c:grouping val="clustered"/>
        <c:varyColors val="0"/>
        <c:ser>
          <c:idx val="0"/>
          <c:order val="0"/>
          <c:tx>
            <c:strRef>
              <c:f>'Graficas (2015-2023)'!$D$38</c:f>
              <c:strCache>
                <c:ptCount val="1"/>
                <c:pt idx="0">
                  <c:v>Ejecución Programa 12</c:v>
                </c:pt>
              </c:strCache>
            </c:strRef>
          </c:tx>
          <c:spPr>
            <a:solidFill>
              <a:schemeClr val="bg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tx1">
                        <a:lumMod val="75000"/>
                        <a:lumOff val="25000"/>
                      </a:schemeClr>
                    </a:solidFill>
                    <a:latin typeface="+mn-lt"/>
                    <a:ea typeface="+mn-ea"/>
                    <a:cs typeface="+mn-cs"/>
                  </a:defRPr>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'Graficas (2015-2023)'!$E$12:$M$12</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'Graficas (2015-2023)'!$E$38:$M$38</c:f>
              <c:numCache>
                <c:formatCode>_-* #,##0_-;\-* #,##0_-;_-* "-"??_-;_-@_-</c:formatCode>
                <c:ptCount val="9"/>
                <c:pt idx="0">
                  <c:v>5.802965E6</c:v>
                </c:pt>
                <c:pt idx="1">
                  <c:v>5.882586E6</c:v>
                </c:pt>
                <c:pt idx="2">
                  <c:v>6.304085E6</c:v>
                </c:pt>
                <c:pt idx="3">
                  <c:v>7.186542E6</c:v>
                </c:pt>
                <c:pt idx="4">
                  <c:v>9.323682E6</c:v>
                </c:pt>
                <c:pt idx="5">
                  <c:v>9.689486E6</c:v>
                </c:pt>
                <c:pt idx="6">
                  <c:v>9.979332E6</c:v>
                </c:pt>
                <c:pt idx="7">
                  <c:v>1.0494631E7</c:v>
                </c:pt>
                <c:pt idx="8">
                  <c:v>1.0801161E7</c:v>
                </c:pt>
              </c:numCache>
            </c:numRef>
          </c:val>
          <c:extLst xmlns:c16r2="http://schemas.microsoft.com/office/drawing/2015/06/chart">
            <c:ext xmlns:c16="http://schemas.microsoft.com/office/drawing/2014/chart" uri="{C3380CC4-5D6E-409C-BE32-E72D297353CC}">
              <c16:uniqueId val="{00000000-2ED3-4D5F-B9C0-CA128979EB48}"/>
            </c:ext>
          </c:extLst>
        </c:ser>
        <c:dLbls>
          <c:showLegendKey val="0"/>
          <c:showVal val="0"/>
          <c:showCatName val="0"/>
          <c:showSerName val="0"/>
          <c:showPercent val="0"/>
          <c:showBubbleSize val="0"/>
        </c:dLbls>
        <c:gapWidth val="4"/>
        <c:axId val="1848533984"/>
        <c:axId val="1847954976"/>
      </c:barChart>
      <c:catAx>
        <c:axId val="1848533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_tradnl"/>
          </a:p>
        </c:txPr>
        <c:crossAx val="1847954976"/>
        <c:crosses val="autoZero"/>
        <c:auto val="1"/>
        <c:lblAlgn val="ctr"/>
        <c:lblOffset val="100"/>
        <c:noMultiLvlLbl val="0"/>
      </c:catAx>
      <c:valAx>
        <c:axId val="1847954976"/>
        <c:scaling>
          <c:orientation val="minMax"/>
        </c:scaling>
        <c:delete val="1"/>
        <c:axPos val="l"/>
        <c:numFmt formatCode="_-* #,##0_-;\-* #,##0_-;_-* &quot;-&quot;??_-;_-@_-" sourceLinked="1"/>
        <c:majorTickMark val="out"/>
        <c:minorTickMark val="none"/>
        <c:tickLblPos val="nextTo"/>
        <c:crossAx val="1848533984"/>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ES_tradnl"/>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sz="900" b="1" i="0" u="none" strike="noStrike" baseline="0" dirty="0" err="1">
                <a:effectLst/>
                <a:latin typeface="+mn-lt"/>
              </a:rPr>
              <a:t>Continuidad</a:t>
            </a:r>
            <a:r>
              <a:rPr lang="en-US" sz="900" b="1" i="0" u="none" strike="noStrike" baseline="0" dirty="0">
                <a:effectLst/>
                <a:latin typeface="+mn-lt"/>
              </a:rPr>
              <a:t> del </a:t>
            </a:r>
            <a:r>
              <a:rPr lang="en-US" sz="900" b="1" i="0" baseline="0" dirty="0" err="1">
                <a:effectLst/>
                <a:latin typeface="+mn-lt"/>
              </a:rPr>
              <a:t>Programa</a:t>
            </a:r>
            <a:r>
              <a:rPr lang="en-US" sz="900" b="1" i="0" baseline="0" dirty="0">
                <a:effectLst/>
                <a:latin typeface="+mn-lt"/>
              </a:rPr>
              <a:t> 13</a:t>
            </a:r>
            <a:endParaRPr lang="es-GT" sz="900" b="1" dirty="0">
              <a:effectLst/>
              <a:latin typeface="+mn-lt"/>
            </a:endParaRPr>
          </a:p>
          <a:p>
            <a:pPr>
              <a:defRPr sz="900"/>
            </a:pPr>
            <a:r>
              <a:rPr lang="en-US" sz="900" b="1" i="0" baseline="0" dirty="0" err="1">
                <a:effectLst/>
                <a:latin typeface="+mn-lt"/>
              </a:rPr>
              <a:t>Recuperación</a:t>
            </a:r>
            <a:r>
              <a:rPr lang="en-US" sz="900" b="1" i="0" baseline="0" dirty="0">
                <a:effectLst/>
                <a:latin typeface="+mn-lt"/>
              </a:rPr>
              <a:t> de la </a:t>
            </a:r>
            <a:r>
              <a:rPr lang="en-US" sz="900" b="1" i="0" baseline="0" dirty="0" err="1">
                <a:effectLst/>
                <a:latin typeface="+mn-lt"/>
              </a:rPr>
              <a:t>salud</a:t>
            </a:r>
            <a:endParaRPr lang="es-GT" sz="900" b="1" dirty="0">
              <a:effectLst/>
              <a:latin typeface="+mn-lt"/>
            </a:endParaRPr>
          </a:p>
        </c:rich>
      </c:tx>
      <c:layout>
        <c:manualLayout>
          <c:xMode val="edge"/>
          <c:yMode val="edge"/>
          <c:x val="0.244909632625457"/>
          <c:y val="0.0211643150761027"/>
        </c:manualLayout>
      </c:layout>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barChart>
        <c:barDir val="col"/>
        <c:grouping val="clustered"/>
        <c:varyColors val="0"/>
        <c:ser>
          <c:idx val="0"/>
          <c:order val="0"/>
          <c:tx>
            <c:strRef>
              <c:f>'Graficas (2015-2023)'!$D$39</c:f>
              <c:strCache>
                <c:ptCount val="1"/>
                <c:pt idx="0">
                  <c:v>Ejecución Programa 13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0" i="0" u="none" strike="noStrike" kern="1200" baseline="0">
                    <a:solidFill>
                      <a:schemeClr val="tx1">
                        <a:lumMod val="75000"/>
                        <a:lumOff val="25000"/>
                      </a:schemeClr>
                    </a:solidFill>
                    <a:latin typeface="+mn-lt"/>
                    <a:ea typeface="+mn-ea"/>
                    <a:cs typeface="+mn-cs"/>
                  </a:defRPr>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'Graficas (2015-2023)'!$E$12:$M$12</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'Graficas (2015-2023)'!$E$39:$M$39</c:f>
              <c:numCache>
                <c:formatCode>_-* #,##0_-;\-* #,##0_-;_-* "-"??_-;_-@_-</c:formatCode>
                <c:ptCount val="9"/>
                <c:pt idx="0">
                  <c:v>4.749218E6</c:v>
                </c:pt>
                <c:pt idx="1">
                  <c:v>4.528368E6</c:v>
                </c:pt>
                <c:pt idx="2">
                  <c:v>5.455339E6</c:v>
                </c:pt>
                <c:pt idx="3">
                  <c:v>6.684147E6</c:v>
                </c:pt>
                <c:pt idx="4">
                  <c:v>1.1275115E7</c:v>
                </c:pt>
                <c:pt idx="5">
                  <c:v>1.1861704E7</c:v>
                </c:pt>
                <c:pt idx="6">
                  <c:v>1.247143E7</c:v>
                </c:pt>
                <c:pt idx="7">
                  <c:v>1.3335207E7</c:v>
                </c:pt>
                <c:pt idx="8">
                  <c:v>1.4095194E7</c:v>
                </c:pt>
              </c:numCache>
            </c:numRef>
          </c:val>
          <c:extLst xmlns:c16r2="http://schemas.microsoft.com/office/drawing/2015/06/chart">
            <c:ext xmlns:c16="http://schemas.microsoft.com/office/drawing/2014/chart" uri="{C3380CC4-5D6E-409C-BE32-E72D297353CC}">
              <c16:uniqueId val="{00000000-B706-4665-AE39-2E33AF7035F6}"/>
            </c:ext>
          </c:extLst>
        </c:ser>
        <c:dLbls>
          <c:showLegendKey val="0"/>
          <c:showVal val="0"/>
          <c:showCatName val="0"/>
          <c:showSerName val="0"/>
          <c:showPercent val="0"/>
          <c:showBubbleSize val="0"/>
        </c:dLbls>
        <c:gapWidth val="4"/>
        <c:axId val="1848604864"/>
        <c:axId val="1848593968"/>
      </c:barChart>
      <c:catAx>
        <c:axId val="184860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s-ES_tradnl"/>
          </a:p>
        </c:txPr>
        <c:crossAx val="1848593968"/>
        <c:crosses val="autoZero"/>
        <c:auto val="1"/>
        <c:lblAlgn val="ctr"/>
        <c:lblOffset val="100"/>
        <c:noMultiLvlLbl val="0"/>
      </c:catAx>
      <c:valAx>
        <c:axId val="1848593968"/>
        <c:scaling>
          <c:orientation val="minMax"/>
        </c:scaling>
        <c:delete val="1"/>
        <c:axPos val="l"/>
        <c:numFmt formatCode="_-* #,##0_-;\-* #,##0_-;_-* &quot;-&quot;??_-;_-@_-" sourceLinked="1"/>
        <c:majorTickMark val="out"/>
        <c:minorTickMark val="none"/>
        <c:tickLblPos val="nextTo"/>
        <c:crossAx val="1848604864"/>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ES_trad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ysClr val="windowText" lastClr="000000"/>
                </a:solidFill>
                <a:latin typeface="Arial" pitchFamily="34" charset="0"/>
                <a:ea typeface="+mn-ea"/>
                <a:cs typeface="Arial" pitchFamily="34" charset="0"/>
              </a:defRPr>
            </a:pPr>
            <a:r>
              <a:rPr lang="es-GT" sz="1600" dirty="0">
                <a:latin typeface="Arial" pitchFamily="34" charset="0"/>
                <a:cs typeface="Arial" pitchFamily="34" charset="0"/>
              </a:rPr>
              <a:t>Comportamiento por programa</a:t>
            </a:r>
          </a:p>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ysClr val="windowText" lastClr="000000"/>
                </a:solidFill>
                <a:latin typeface="Arial" pitchFamily="34" charset="0"/>
                <a:ea typeface="+mn-ea"/>
                <a:cs typeface="Arial" pitchFamily="34" charset="0"/>
              </a:defRPr>
            </a:pPr>
            <a:r>
              <a:rPr lang="es-GT" sz="1600" dirty="0">
                <a:latin typeface="Arial" pitchFamily="34" charset="0"/>
                <a:cs typeface="Arial" pitchFamily="34" charset="0"/>
              </a:rPr>
              <a:t>Institucionales</a:t>
            </a:r>
          </a:p>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ysClr val="windowText" lastClr="000000"/>
                </a:solidFill>
                <a:latin typeface="Arial" pitchFamily="34" charset="0"/>
                <a:ea typeface="+mn-ea"/>
                <a:cs typeface="Arial" pitchFamily="34" charset="0"/>
              </a:defRPr>
            </a:pPr>
            <a:r>
              <a:rPr lang="es-GT" sz="1600" dirty="0">
                <a:latin typeface="Arial" pitchFamily="34" charset="0"/>
                <a:cs typeface="Arial" pitchFamily="34" charset="0"/>
              </a:rPr>
              <a:t>(En millones de Quetzales)</a:t>
            </a:r>
          </a:p>
        </c:rich>
      </c:tx>
      <c:layout/>
      <c:overlay val="0"/>
    </c:title>
    <c:autoTitleDeleted val="0"/>
    <c:plotArea>
      <c:layout>
        <c:manualLayout>
          <c:layoutTarget val="inner"/>
          <c:xMode val="edge"/>
          <c:yMode val="edge"/>
          <c:x val="0.0122100122100122"/>
          <c:y val="0.235348597630566"/>
          <c:w val="0.678659070560788"/>
          <c:h val="0.688609346436255"/>
        </c:manualLayout>
      </c:layout>
      <c:barChart>
        <c:barDir val="col"/>
        <c:grouping val="stacked"/>
        <c:varyColors val="0"/>
        <c:ser>
          <c:idx val="0"/>
          <c:order val="0"/>
          <c:tx>
            <c:strRef>
              <c:f>INST!$B$2</c:f>
              <c:strCache>
                <c:ptCount val="1"/>
                <c:pt idx="0">
                  <c:v>PROGRAMA  16</c:v>
                </c:pt>
              </c:strCache>
            </c:strRef>
          </c:tx>
          <c:invertIfNegative val="0"/>
          <c:dLbls>
            <c:dLbl>
              <c:idx val="0"/>
              <c:layout>
                <c:manualLayout>
                  <c:x val="0.0"/>
                  <c:y val="0.0"/>
                </c:manualLayout>
              </c:layout>
              <c:tx>
                <c:rich>
                  <a:bodyPr/>
                  <a:lstStyle/>
                  <a:p>
                    <a:r>
                      <a:rPr lang="hr-HR" dirty="0"/>
                      <a:t>76. 5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F3BF-428E-8828-B2DFD45C78C8}"/>
                </c:ext>
                <c:ext xmlns:c15="http://schemas.microsoft.com/office/drawing/2012/chart" uri="{CE6537A1-D6FC-4f65-9D91-7224C49458BB}">
                  <c15:layout/>
                </c:ext>
              </c:extLst>
            </c:dLbl>
            <c:dLbl>
              <c:idx val="1"/>
              <c:layout/>
              <c:tx>
                <c:rich>
                  <a:bodyPr/>
                  <a:lstStyle/>
                  <a:p>
                    <a:r>
                      <a:rPr lang="nb-NO"/>
                      <a:t>85.5 </a:t>
                    </a:r>
                    <a:endParaRPr lang="nb-NO"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F3BF-428E-8828-B2DFD45C78C8}"/>
                </c:ext>
                <c:ext xmlns:c15="http://schemas.microsoft.com/office/drawing/2012/chart" uri="{CE6537A1-D6FC-4f65-9D91-7224C49458BB}">
                  <c15:layout/>
                </c:ext>
              </c:extLst>
            </c:dLbl>
            <c:dLbl>
              <c:idx val="2"/>
              <c:layout/>
              <c:tx>
                <c:rich>
                  <a:bodyPr/>
                  <a:lstStyle/>
                  <a:p>
                    <a:r>
                      <a:rPr lang="hr-HR"/>
                      <a:t>99.7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F3BF-428E-8828-B2DFD45C78C8}"/>
                </c:ext>
                <c:ext xmlns:c15="http://schemas.microsoft.com/office/drawing/2012/chart" uri="{CE6537A1-D6FC-4f65-9D91-7224C49458BB}">
                  <c15:layout/>
                </c:ext>
              </c:extLst>
            </c:dLbl>
            <c:dLbl>
              <c:idx val="3"/>
              <c:layout/>
              <c:tx>
                <c:rich>
                  <a:bodyPr/>
                  <a:lstStyle/>
                  <a:p>
                    <a:r>
                      <a:rPr lang="hr-HR"/>
                      <a:t>113.8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F3BF-428E-8828-B2DFD45C78C8}"/>
                </c:ext>
                <c:ext xmlns:c15="http://schemas.microsoft.com/office/drawing/2012/chart" uri="{CE6537A1-D6FC-4f65-9D91-7224C49458BB}">
                  <c15:layout/>
                </c:ext>
              </c:extLst>
            </c:dLbl>
            <c:spPr>
              <a:noFill/>
              <a:ln>
                <a:noFill/>
              </a:ln>
              <a:effectLst/>
            </c:spPr>
            <c:txPr>
              <a:bodyPr/>
              <a:lstStyle/>
              <a:p>
                <a:pPr>
                  <a:defRPr sz="1000">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INST!$C$1:$F$1</c:f>
              <c:strCache>
                <c:ptCount val="4"/>
                <c:pt idx="0">
                  <c:v>2015</c:v>
                </c:pt>
                <c:pt idx="1">
                  <c:v>2016</c:v>
                </c:pt>
                <c:pt idx="2">
                  <c:v>2017</c:v>
                </c:pt>
                <c:pt idx="3">
                  <c:v>2018</c:v>
                </c:pt>
              </c:strCache>
            </c:strRef>
          </c:cat>
          <c:val>
            <c:numRef>
              <c:f>INST!$C$2:$F$2</c:f>
              <c:numCache>
                <c:formatCode>#,##0.00_ ;[Red]\-#,##0.00\ </c:formatCode>
                <c:ptCount val="4"/>
                <c:pt idx="0">
                  <c:v>7.644653938E7</c:v>
                </c:pt>
                <c:pt idx="1">
                  <c:v>8.545935239E7</c:v>
                </c:pt>
                <c:pt idx="2">
                  <c:v>9.973440865E7</c:v>
                </c:pt>
                <c:pt idx="3">
                  <c:v>1.1379987E8</c:v>
                </c:pt>
              </c:numCache>
            </c:numRef>
          </c:val>
          <c:extLst xmlns:c16r2="http://schemas.microsoft.com/office/drawing/2015/06/chart">
            <c:ext xmlns:c16="http://schemas.microsoft.com/office/drawing/2014/chart" uri="{C3380CC4-5D6E-409C-BE32-E72D297353CC}">
              <c16:uniqueId val="{00000004-F3BF-428E-8828-B2DFD45C78C8}"/>
            </c:ext>
          </c:extLst>
        </c:ser>
        <c:ser>
          <c:idx val="1"/>
          <c:order val="1"/>
          <c:tx>
            <c:strRef>
              <c:f>INST!$B$3</c:f>
              <c:strCache>
                <c:ptCount val="1"/>
                <c:pt idx="0">
                  <c:v>PROGRAMA  17</c:v>
                </c:pt>
              </c:strCache>
            </c:strRef>
          </c:tx>
          <c:invertIfNegative val="0"/>
          <c:dLbls>
            <c:dLbl>
              <c:idx val="0"/>
              <c:layout/>
              <c:tx>
                <c:rich>
                  <a:bodyPr/>
                  <a:lstStyle/>
                  <a:p>
                    <a:r>
                      <a:rPr lang="hr-HR"/>
                      <a:t>19.1</a:t>
                    </a:r>
                    <a:endParaRPr lang="hr-HR"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F3BF-428E-8828-B2DFD45C78C8}"/>
                </c:ext>
                <c:ext xmlns:c15="http://schemas.microsoft.com/office/drawing/2012/chart" uri="{CE6537A1-D6FC-4f65-9D91-7224C49458BB}">
                  <c15:layout/>
                </c:ext>
              </c:extLst>
            </c:dLbl>
            <c:dLbl>
              <c:idx val="1"/>
              <c:layout/>
              <c:tx>
                <c:rich>
                  <a:bodyPr/>
                  <a:lstStyle/>
                  <a:p>
                    <a:r>
                      <a:rPr lang="hr-HR"/>
                      <a:t>14.8</a:t>
                    </a:r>
                    <a:endParaRPr lang="hr-HR"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F3BF-428E-8828-B2DFD45C78C8}"/>
                </c:ext>
                <c:ext xmlns:c15="http://schemas.microsoft.com/office/drawing/2012/chart" uri="{CE6537A1-D6FC-4f65-9D91-7224C49458BB}">
                  <c15:layout/>
                </c:ext>
              </c:extLst>
            </c:dLbl>
            <c:dLbl>
              <c:idx val="2"/>
              <c:layout/>
              <c:tx>
                <c:rich>
                  <a:bodyPr/>
                  <a:lstStyle/>
                  <a:p>
                    <a:r>
                      <a:rPr lang="nb-NO"/>
                      <a:t>15.7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F3BF-428E-8828-B2DFD45C78C8}"/>
                </c:ext>
                <c:ext xmlns:c15="http://schemas.microsoft.com/office/drawing/2012/chart" uri="{CE6537A1-D6FC-4f65-9D91-7224C49458BB}">
                  <c15:layout/>
                </c:ext>
              </c:extLst>
            </c:dLbl>
            <c:dLbl>
              <c:idx val="3"/>
              <c:layout/>
              <c:tx>
                <c:rich>
                  <a:bodyPr/>
                  <a:lstStyle/>
                  <a:p>
                    <a:r>
                      <a:rPr lang="nb-NO"/>
                      <a:t>31.7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F3BF-428E-8828-B2DFD45C78C8}"/>
                </c:ext>
                <c:ext xmlns:c15="http://schemas.microsoft.com/office/drawing/2012/chart" uri="{CE6537A1-D6FC-4f65-9D91-7224C49458BB}">
                  <c15:layout/>
                </c:ext>
              </c:extLst>
            </c:dLbl>
            <c:spPr>
              <a:noFill/>
              <a:ln>
                <a:noFill/>
              </a:ln>
              <a:effectLst/>
            </c:spPr>
            <c:txPr>
              <a:bodyPr/>
              <a:lstStyle/>
              <a:p>
                <a:pPr>
                  <a:defRPr sz="1000">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INST!$C$1:$F$1</c:f>
              <c:strCache>
                <c:ptCount val="4"/>
                <c:pt idx="0">
                  <c:v>2015</c:v>
                </c:pt>
                <c:pt idx="1">
                  <c:v>2016</c:v>
                </c:pt>
                <c:pt idx="2">
                  <c:v>2017</c:v>
                </c:pt>
                <c:pt idx="3">
                  <c:v>2018</c:v>
                </c:pt>
              </c:strCache>
            </c:strRef>
          </c:cat>
          <c:val>
            <c:numRef>
              <c:f>INST!$C$3:$F$3</c:f>
              <c:numCache>
                <c:formatCode>#,##0.00_ ;[Red]\-#,##0.00\ </c:formatCode>
                <c:ptCount val="4"/>
                <c:pt idx="0">
                  <c:v>1.912473254E7</c:v>
                </c:pt>
                <c:pt idx="1">
                  <c:v>1.481281719E7</c:v>
                </c:pt>
                <c:pt idx="2">
                  <c:v>1.568091819E7</c:v>
                </c:pt>
                <c:pt idx="3">
                  <c:v>3.1730302E7</c:v>
                </c:pt>
              </c:numCache>
            </c:numRef>
          </c:val>
          <c:extLst xmlns:c16r2="http://schemas.microsoft.com/office/drawing/2015/06/chart">
            <c:ext xmlns:c16="http://schemas.microsoft.com/office/drawing/2014/chart" uri="{C3380CC4-5D6E-409C-BE32-E72D297353CC}">
              <c16:uniqueId val="{00000009-F3BF-428E-8828-B2DFD45C78C8}"/>
            </c:ext>
          </c:extLst>
        </c:ser>
        <c:ser>
          <c:idx val="2"/>
          <c:order val="2"/>
          <c:tx>
            <c:strRef>
              <c:f>INST!$B$4</c:f>
              <c:strCache>
                <c:ptCount val="1"/>
                <c:pt idx="0">
                  <c:v>PROGRAMA  18</c:v>
                </c:pt>
              </c:strCache>
            </c:strRef>
          </c:tx>
          <c:invertIfNegative val="0"/>
          <c:dLbls>
            <c:dLbl>
              <c:idx val="0"/>
              <c:layout/>
              <c:tx>
                <c:rich>
                  <a:bodyPr/>
                  <a:lstStyle/>
                  <a:p>
                    <a:r>
                      <a:rPr lang="hr-HR"/>
                      <a:t>138.1 </a:t>
                    </a:r>
                    <a:endParaRPr lang="hr-HR"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F3BF-428E-8828-B2DFD45C78C8}"/>
                </c:ext>
                <c:ext xmlns:c15="http://schemas.microsoft.com/office/drawing/2012/chart" uri="{CE6537A1-D6FC-4f65-9D91-7224C49458BB}">
                  <c15:layout/>
                </c:ext>
              </c:extLst>
            </c:dLbl>
            <c:dLbl>
              <c:idx val="1"/>
              <c:layout/>
              <c:tx>
                <c:rich>
                  <a:bodyPr/>
                  <a:lstStyle/>
                  <a:p>
                    <a:r>
                      <a:rPr lang="hr-HR"/>
                      <a:t>144.9</a:t>
                    </a:r>
                    <a:endParaRPr lang="hr-HR"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F3BF-428E-8828-B2DFD45C78C8}"/>
                </c:ext>
                <c:ext xmlns:c15="http://schemas.microsoft.com/office/drawing/2012/chart" uri="{CE6537A1-D6FC-4f65-9D91-7224C49458BB}">
                  <c15:layout/>
                </c:ext>
              </c:extLst>
            </c:dLbl>
            <c:dLbl>
              <c:idx val="2"/>
              <c:layout/>
              <c:tx>
                <c:rich>
                  <a:bodyPr/>
                  <a:lstStyle/>
                  <a:p>
                    <a:r>
                      <a:rPr lang="hr-HR"/>
                      <a:t>158.5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F3BF-428E-8828-B2DFD45C78C8}"/>
                </c:ext>
                <c:ext xmlns:c15="http://schemas.microsoft.com/office/drawing/2012/chart" uri="{CE6537A1-D6FC-4f65-9D91-7224C49458BB}">
                  <c15:layout/>
                </c:ext>
              </c:extLst>
            </c:dLbl>
            <c:dLbl>
              <c:idx val="3"/>
              <c:layout/>
              <c:tx>
                <c:rich>
                  <a:bodyPr/>
                  <a:lstStyle/>
                  <a:p>
                    <a:r>
                      <a:rPr lang="nb-NO"/>
                      <a:t>190.3 </a:t>
                    </a:r>
                    <a:endParaRPr lang="nb-NO"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F3BF-428E-8828-B2DFD45C78C8}"/>
                </c:ext>
                <c:ext xmlns:c15="http://schemas.microsoft.com/office/drawing/2012/chart" uri="{CE6537A1-D6FC-4f65-9D91-7224C49458BB}">
                  <c15:layout/>
                </c:ext>
              </c:extLst>
            </c:dLbl>
            <c:spPr>
              <a:noFill/>
              <a:ln>
                <a:noFill/>
              </a:ln>
              <a:effectLst/>
            </c:spPr>
            <c:txPr>
              <a:bodyPr/>
              <a:lstStyle/>
              <a:p>
                <a:pPr>
                  <a:defRPr sz="1000">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INST!$C$1:$F$1</c:f>
              <c:strCache>
                <c:ptCount val="4"/>
                <c:pt idx="0">
                  <c:v>2015</c:v>
                </c:pt>
                <c:pt idx="1">
                  <c:v>2016</c:v>
                </c:pt>
                <c:pt idx="2">
                  <c:v>2017</c:v>
                </c:pt>
                <c:pt idx="3">
                  <c:v>2018</c:v>
                </c:pt>
              </c:strCache>
            </c:strRef>
          </c:cat>
          <c:val>
            <c:numRef>
              <c:f>INST!$C$4:$F$4</c:f>
              <c:numCache>
                <c:formatCode>#,##0.00_ ;[Red]\-#,##0.00\ </c:formatCode>
                <c:ptCount val="4"/>
                <c:pt idx="0">
                  <c:v>1.3812612038E8</c:v>
                </c:pt>
                <c:pt idx="1">
                  <c:v>1.449160648E8</c:v>
                </c:pt>
                <c:pt idx="2">
                  <c:v>1.585070507E8</c:v>
                </c:pt>
                <c:pt idx="3">
                  <c:v>1.90259064E8</c:v>
                </c:pt>
              </c:numCache>
            </c:numRef>
          </c:val>
          <c:extLst xmlns:c16r2="http://schemas.microsoft.com/office/drawing/2015/06/chart">
            <c:ext xmlns:c16="http://schemas.microsoft.com/office/drawing/2014/chart" uri="{C3380CC4-5D6E-409C-BE32-E72D297353CC}">
              <c16:uniqueId val="{0000000E-F3BF-428E-8828-B2DFD45C78C8}"/>
            </c:ext>
          </c:extLst>
        </c:ser>
        <c:ser>
          <c:idx val="3"/>
          <c:order val="3"/>
          <c:tx>
            <c:strRef>
              <c:f>INST!$B$5</c:f>
              <c:strCache>
                <c:ptCount val="1"/>
                <c:pt idx="0">
                  <c:v>NO DEVENGADO</c:v>
                </c:pt>
              </c:strCache>
            </c:strRef>
          </c:tx>
          <c:invertIfNegative val="0"/>
          <c:dLbls>
            <c:dLbl>
              <c:idx val="0"/>
              <c:layout/>
              <c:tx>
                <c:rich>
                  <a:bodyPr/>
                  <a:lstStyle/>
                  <a:p>
                    <a:r>
                      <a:rPr lang="cs-CZ"/>
                      <a:t>117</a:t>
                    </a:r>
                    <a:endParaRPr lang="cs-CZ"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F3BF-428E-8828-B2DFD45C78C8}"/>
                </c:ext>
                <c:ext xmlns:c15="http://schemas.microsoft.com/office/drawing/2012/chart" uri="{CE6537A1-D6FC-4f65-9D91-7224C49458BB}">
                  <c15:layout/>
                </c:ext>
              </c:extLst>
            </c:dLbl>
            <c:dLbl>
              <c:idx val="1"/>
              <c:layout/>
              <c:tx>
                <c:rich>
                  <a:bodyPr/>
                  <a:lstStyle/>
                  <a:p>
                    <a:r>
                      <a:rPr lang="nb-NO"/>
                      <a:t>40.2</a:t>
                    </a:r>
                    <a:endParaRPr lang="nb-NO"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F3BF-428E-8828-B2DFD45C78C8}"/>
                </c:ext>
                <c:ext xmlns:c15="http://schemas.microsoft.com/office/drawing/2012/chart" uri="{CE6537A1-D6FC-4f65-9D91-7224C49458BB}">
                  <c15:layout/>
                </c:ext>
              </c:extLst>
            </c:dLbl>
            <c:dLbl>
              <c:idx val="2"/>
              <c:layout/>
              <c:tx>
                <c:rich>
                  <a:bodyPr/>
                  <a:lstStyle/>
                  <a:p>
                    <a:r>
                      <a:rPr lang="hr-HR"/>
                      <a:t>89.4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1-F3BF-428E-8828-B2DFD45C78C8}"/>
                </c:ext>
                <c:ext xmlns:c15="http://schemas.microsoft.com/office/drawing/2012/chart" uri="{CE6537A1-D6FC-4f65-9D91-7224C49458BB}">
                  <c15:layout/>
                </c:ext>
              </c:extLst>
            </c:dLbl>
            <c:spPr>
              <a:noFill/>
              <a:ln>
                <a:noFill/>
              </a:ln>
              <a:effectLst/>
            </c:spPr>
            <c:txPr>
              <a:bodyPr/>
              <a:lstStyle/>
              <a:p>
                <a:pPr>
                  <a:defRPr sz="1000">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INST!$C$1:$F$1</c:f>
              <c:strCache>
                <c:ptCount val="4"/>
                <c:pt idx="0">
                  <c:v>2015</c:v>
                </c:pt>
                <c:pt idx="1">
                  <c:v>2016</c:v>
                </c:pt>
                <c:pt idx="2">
                  <c:v>2017</c:v>
                </c:pt>
                <c:pt idx="3">
                  <c:v>2018</c:v>
                </c:pt>
              </c:strCache>
            </c:strRef>
          </c:cat>
          <c:val>
            <c:numRef>
              <c:f>INST!$C$5:$F$5</c:f>
              <c:numCache>
                <c:formatCode>#,##0.00_ ;[Red]\-#,##0.00\ </c:formatCode>
                <c:ptCount val="4"/>
                <c:pt idx="0">
                  <c:v>1.169886557E8</c:v>
                </c:pt>
                <c:pt idx="1">
                  <c:v>4.017401162E7</c:v>
                </c:pt>
                <c:pt idx="2">
                  <c:v>8.942940946E7</c:v>
                </c:pt>
                <c:pt idx="3">
                  <c:v>0.0</c:v>
                </c:pt>
              </c:numCache>
            </c:numRef>
          </c:val>
          <c:extLst xmlns:c16r2="http://schemas.microsoft.com/office/drawing/2015/06/chart">
            <c:ext xmlns:c16="http://schemas.microsoft.com/office/drawing/2014/chart" uri="{C3380CC4-5D6E-409C-BE32-E72D297353CC}">
              <c16:uniqueId val="{00000012-F3BF-428E-8828-B2DFD45C78C8}"/>
            </c:ext>
          </c:extLst>
        </c:ser>
        <c:dLbls>
          <c:showLegendKey val="0"/>
          <c:showVal val="1"/>
          <c:showCatName val="0"/>
          <c:showSerName val="0"/>
          <c:showPercent val="0"/>
          <c:showBubbleSize val="0"/>
        </c:dLbls>
        <c:gapWidth val="150"/>
        <c:overlap val="100"/>
        <c:axId val="1894615920"/>
        <c:axId val="1894618240"/>
      </c:barChart>
      <c:barChart>
        <c:barDir val="col"/>
        <c:grouping val="stacked"/>
        <c:varyColors val="0"/>
        <c:ser>
          <c:idx val="4"/>
          <c:order val="4"/>
          <c:tx>
            <c:strRef>
              <c:f>INST!$B$6</c:f>
              <c:strCache>
                <c:ptCount val="1"/>
                <c:pt idx="0">
                  <c:v>TOTAL  </c:v>
                </c:pt>
              </c:strCache>
            </c:strRef>
          </c:tx>
          <c:spPr>
            <a:noFill/>
          </c:spPr>
          <c:invertIfNegative val="0"/>
          <c:dLbls>
            <c:dLbl>
              <c:idx val="0"/>
              <c:layout>
                <c:manualLayout>
                  <c:x val="1.11923818971606E-17"/>
                  <c:y val="-0.348754383247984"/>
                </c:manualLayout>
              </c:layout>
              <c:tx>
                <c:rich>
                  <a:bodyPr/>
                  <a:lstStyle/>
                  <a:p>
                    <a:r>
                      <a:rPr lang="nb-NO" sz="1100" b="1" dirty="0">
                        <a:latin typeface="Arial" pitchFamily="34" charset="0"/>
                        <a:cs typeface="Arial" pitchFamily="34" charset="0"/>
                      </a:rPr>
                      <a:t>3</a:t>
                    </a:r>
                    <a:r>
                      <a:rPr lang="nb-NO" dirty="0"/>
                      <a:t>50.7</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3-F3BF-428E-8828-B2DFD45C78C8}"/>
                </c:ext>
                <c:ext xmlns:c15="http://schemas.microsoft.com/office/drawing/2012/chart" uri="{CE6537A1-D6FC-4f65-9D91-7224C49458BB}">
                  <c15:layout/>
                </c:ext>
              </c:extLst>
            </c:dLbl>
            <c:dLbl>
              <c:idx val="1"/>
              <c:layout>
                <c:manualLayout>
                  <c:x val="0.0012209050791728"/>
                  <c:y val="-0.287069934510245"/>
                </c:manualLayout>
              </c:layout>
              <c:tx>
                <c:rich>
                  <a:bodyPr/>
                  <a:lstStyle/>
                  <a:p>
                    <a:r>
                      <a:rPr lang="is-IS" sz="1100" b="1" dirty="0">
                        <a:latin typeface="Arial" pitchFamily="34" charset="0"/>
                        <a:cs typeface="Arial" pitchFamily="34" charset="0"/>
                      </a:rPr>
                      <a:t>2</a:t>
                    </a:r>
                    <a:r>
                      <a:rPr lang="is-IS" dirty="0"/>
                      <a:t>85.4</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4-F3BF-428E-8828-B2DFD45C78C8}"/>
                </c:ext>
                <c:ext xmlns:c15="http://schemas.microsoft.com/office/drawing/2012/chart" uri="{CE6537A1-D6FC-4f65-9D91-7224C49458BB}">
                  <c15:layout/>
                </c:ext>
              </c:extLst>
            </c:dLbl>
            <c:dLbl>
              <c:idx val="2"/>
              <c:layout>
                <c:manualLayout>
                  <c:x val="-0.00122106530646917"/>
                  <c:y val="-0.350162355697852"/>
                </c:manualLayout>
              </c:layout>
              <c:tx>
                <c:rich>
                  <a:bodyPr/>
                  <a:lstStyle/>
                  <a:p>
                    <a:r>
                      <a:rPr lang="is-IS" sz="1100" b="1">
                        <a:latin typeface="Arial" pitchFamily="34" charset="0"/>
                        <a:cs typeface="Arial" pitchFamily="34" charset="0"/>
                      </a:rPr>
                      <a:t>3</a:t>
                    </a:r>
                    <a:r>
                      <a:rPr lang="is-IS"/>
                      <a:t>63.5</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5-F3BF-428E-8828-B2DFD45C78C8}"/>
                </c:ext>
                <c:ext xmlns:c15="http://schemas.microsoft.com/office/drawing/2012/chart" uri="{CE6537A1-D6FC-4f65-9D91-7224C49458BB}">
                  <c15:layout/>
                </c:ext>
              </c:extLst>
            </c:dLbl>
            <c:dLbl>
              <c:idx val="3"/>
              <c:layout>
                <c:manualLayout>
                  <c:x val="-0.00244200244200236"/>
                  <c:y val="-0.365361921640575"/>
                </c:manualLayout>
              </c:layout>
              <c:tx>
                <c:rich>
                  <a:bodyPr/>
                  <a:lstStyle/>
                  <a:p>
                    <a:r>
                      <a:rPr lang="nb-NO" sz="1100" b="1" dirty="0">
                        <a:latin typeface="Arial" pitchFamily="34" charset="0"/>
                        <a:cs typeface="Arial" pitchFamily="34" charset="0"/>
                      </a:rPr>
                      <a:t>3</a:t>
                    </a:r>
                    <a:r>
                      <a:rPr lang="nb-NO" dirty="0"/>
                      <a:t>35.8</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6-F3BF-428E-8828-B2DFD45C78C8}"/>
                </c:ext>
                <c:ext xmlns:c15="http://schemas.microsoft.com/office/drawing/2012/chart" uri="{CE6537A1-D6FC-4f65-9D91-7224C49458BB}">
                  <c15:layout/>
                </c:ext>
              </c:extLst>
            </c:dLbl>
            <c:spPr>
              <a:noFill/>
              <a:ln>
                <a:noFill/>
              </a:ln>
              <a:effectLst/>
            </c:spPr>
            <c:txPr>
              <a:bodyPr/>
              <a:lstStyle/>
              <a:p>
                <a:pPr>
                  <a:defRPr sz="1100" b="1">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a:noFill/>
                    </a:ln>
                  </c:spPr>
                </c15:leaderLines>
              </c:ext>
            </c:extLst>
          </c:dLbls>
          <c:cat>
            <c:strRef>
              <c:f>INST!$C$1:$F$1</c:f>
              <c:strCache>
                <c:ptCount val="4"/>
                <c:pt idx="0">
                  <c:v>2015</c:v>
                </c:pt>
                <c:pt idx="1">
                  <c:v>2016</c:v>
                </c:pt>
                <c:pt idx="2">
                  <c:v>2017</c:v>
                </c:pt>
                <c:pt idx="3">
                  <c:v>2018</c:v>
                </c:pt>
              </c:strCache>
            </c:strRef>
          </c:cat>
          <c:val>
            <c:numRef>
              <c:f>INST!$C$6:$F$6</c:f>
              <c:numCache>
                <c:formatCode>#,##0.00_ ;[Red]\-#,##0.00\ </c:formatCode>
                <c:ptCount val="4"/>
                <c:pt idx="0">
                  <c:v>3.50686048E8</c:v>
                </c:pt>
                <c:pt idx="1">
                  <c:v>2.85362246E8</c:v>
                </c:pt>
                <c:pt idx="2">
                  <c:v>3.63351787E8</c:v>
                </c:pt>
                <c:pt idx="3">
                  <c:v>3.35789236E8</c:v>
                </c:pt>
              </c:numCache>
            </c:numRef>
          </c:val>
          <c:extLst xmlns:c16r2="http://schemas.microsoft.com/office/drawing/2015/06/chart">
            <c:ext xmlns:c16="http://schemas.microsoft.com/office/drawing/2014/chart" uri="{C3380CC4-5D6E-409C-BE32-E72D297353CC}">
              <c16:uniqueId val="{00000017-F3BF-428E-8828-B2DFD45C78C8}"/>
            </c:ext>
          </c:extLst>
        </c:ser>
        <c:dLbls>
          <c:showLegendKey val="0"/>
          <c:showVal val="0"/>
          <c:showCatName val="0"/>
          <c:showSerName val="0"/>
          <c:showPercent val="0"/>
          <c:showBubbleSize val="0"/>
        </c:dLbls>
        <c:gapWidth val="150"/>
        <c:overlap val="100"/>
        <c:axId val="1894623952"/>
        <c:axId val="1894621632"/>
      </c:barChart>
      <c:catAx>
        <c:axId val="1894615920"/>
        <c:scaling>
          <c:orientation val="minMax"/>
        </c:scaling>
        <c:delete val="0"/>
        <c:axPos val="b"/>
        <c:numFmt formatCode="General" sourceLinked="0"/>
        <c:majorTickMark val="out"/>
        <c:minorTickMark val="none"/>
        <c:tickLblPos val="nextTo"/>
        <c:txPr>
          <a:bodyPr/>
          <a:lstStyle/>
          <a:p>
            <a:pPr>
              <a:defRPr sz="1100">
                <a:latin typeface="Arial" pitchFamily="34" charset="0"/>
                <a:cs typeface="Arial" pitchFamily="34" charset="0"/>
              </a:defRPr>
            </a:pPr>
            <a:endParaRPr lang="es-ES_tradnl"/>
          </a:p>
        </c:txPr>
        <c:crossAx val="1894618240"/>
        <c:crosses val="autoZero"/>
        <c:auto val="1"/>
        <c:lblAlgn val="ctr"/>
        <c:lblOffset val="100"/>
        <c:noMultiLvlLbl val="0"/>
      </c:catAx>
      <c:valAx>
        <c:axId val="1894618240"/>
        <c:scaling>
          <c:orientation val="minMax"/>
        </c:scaling>
        <c:delete val="1"/>
        <c:axPos val="l"/>
        <c:majorGridlines/>
        <c:numFmt formatCode="#,##0.00_ ;[Red]\-#,##0.00\ " sourceLinked="1"/>
        <c:majorTickMark val="out"/>
        <c:minorTickMark val="none"/>
        <c:tickLblPos val="none"/>
        <c:crossAx val="1894615920"/>
        <c:crosses val="autoZero"/>
        <c:crossBetween val="between"/>
        <c:dispUnits>
          <c:builtInUnit val="millions"/>
          <c:dispUnitsLbl>
            <c:layout/>
          </c:dispUnitsLbl>
        </c:dispUnits>
      </c:valAx>
      <c:valAx>
        <c:axId val="1894621632"/>
        <c:scaling>
          <c:orientation val="minMax"/>
        </c:scaling>
        <c:delete val="1"/>
        <c:axPos val="r"/>
        <c:numFmt formatCode="#,##0.00_ ;[Red]\-#,##0.00\ " sourceLinked="1"/>
        <c:majorTickMark val="out"/>
        <c:minorTickMark val="none"/>
        <c:tickLblPos val="none"/>
        <c:crossAx val="1894623952"/>
        <c:crosses val="max"/>
        <c:crossBetween val="between"/>
      </c:valAx>
      <c:catAx>
        <c:axId val="1894623952"/>
        <c:scaling>
          <c:orientation val="minMax"/>
        </c:scaling>
        <c:delete val="1"/>
        <c:axPos val="b"/>
        <c:numFmt formatCode="General" sourceLinked="1"/>
        <c:majorTickMark val="out"/>
        <c:minorTickMark val="none"/>
        <c:tickLblPos val="none"/>
        <c:crossAx val="1894621632"/>
        <c:crosses val="autoZero"/>
        <c:auto val="1"/>
        <c:lblAlgn val="ctr"/>
        <c:lblOffset val="100"/>
        <c:noMultiLvlLbl val="0"/>
      </c:catAx>
    </c:plotArea>
    <c:legend>
      <c:legendPos val="r"/>
      <c:layout/>
      <c:overlay val="0"/>
      <c:txPr>
        <a:bodyPr/>
        <a:lstStyle/>
        <a:p>
          <a:pPr>
            <a:defRPr sz="1000">
              <a:latin typeface="Arial" pitchFamily="34" charset="0"/>
              <a:cs typeface="Arial" pitchFamily="34" charset="0"/>
            </a:defRPr>
          </a:pPr>
          <a:endParaRPr lang="es-ES_tradnl"/>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es-GT" sz="1400" b="1" i="0" baseline="0" dirty="0">
                <a:effectLst/>
              </a:rPr>
              <a:t>Comportamiento de las Metas Físicas</a:t>
            </a:r>
            <a:endParaRPr lang="es-GT" sz="1400" dirty="0">
              <a:effectLst/>
            </a:endParaRPr>
          </a:p>
          <a:p>
            <a:pPr>
              <a:defRPr sz="1800"/>
            </a:pPr>
            <a:r>
              <a:rPr lang="es-GT" sz="1400" b="1" i="0" baseline="0" dirty="0">
                <a:effectLst/>
              </a:rPr>
              <a:t>Programas Institucionales</a:t>
            </a:r>
            <a:endParaRPr lang="es-GT" sz="1400" dirty="0">
              <a:effectLst/>
            </a:endParaRPr>
          </a:p>
        </c:rich>
      </c:tx>
      <c:layout/>
      <c:overlay val="0"/>
    </c:title>
    <c:autoTitleDeleted val="0"/>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'Graficas (2)'!$D$21</c:f>
              <c:strCache>
                <c:ptCount val="1"/>
                <c:pt idx="0">
                  <c:v>Ejecución Programa 16</c:v>
                </c:pt>
              </c:strCache>
            </c:strRef>
          </c:tx>
          <c:invertIfNegative val="0"/>
          <c:dLbls>
            <c:spPr>
              <a:noFill/>
              <a:ln>
                <a:noFill/>
              </a:ln>
              <a:effectLst/>
            </c:spPr>
            <c:txPr>
              <a:bodyPr wrap="square" lIns="38100" tIns="19050" rIns="38100" bIns="19050" anchor="ctr">
                <a:spAutoFit/>
              </a:bodyPr>
              <a:lstStyle/>
              <a:p>
                <a:pPr>
                  <a:defRPr b="1"/>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'Graficas (2)'!$E$12:$H$12</c:f>
              <c:numCache>
                <c:formatCode>General</c:formatCode>
                <c:ptCount val="4"/>
                <c:pt idx="0">
                  <c:v>2015.0</c:v>
                </c:pt>
                <c:pt idx="1">
                  <c:v>2016.0</c:v>
                </c:pt>
                <c:pt idx="2">
                  <c:v>2017.0</c:v>
                </c:pt>
                <c:pt idx="3">
                  <c:v>2018.0</c:v>
                </c:pt>
              </c:numCache>
            </c:numRef>
          </c:cat>
          <c:val>
            <c:numRef>
              <c:f>'Graficas (2)'!$E$21:$H$21</c:f>
              <c:numCache>
                <c:formatCode>_-* #,##0_-;\-* #,##0_-;_-* "-"??_-;_-@_-</c:formatCode>
                <c:ptCount val="4"/>
                <c:pt idx="0">
                  <c:v>698316.0</c:v>
                </c:pt>
                <c:pt idx="1">
                  <c:v>656190.0</c:v>
                </c:pt>
                <c:pt idx="2">
                  <c:v>1.107788E6</c:v>
                </c:pt>
                <c:pt idx="3">
                  <c:v>1.467877E6</c:v>
                </c:pt>
              </c:numCache>
            </c:numRef>
          </c:val>
          <c:extLst xmlns:c16r2="http://schemas.microsoft.com/office/drawing/2015/06/chart">
            <c:ext xmlns:c16="http://schemas.microsoft.com/office/drawing/2014/chart" uri="{C3380CC4-5D6E-409C-BE32-E72D297353CC}">
              <c16:uniqueId val="{00000000-AA4F-4F68-8FB3-C582C7E5931A}"/>
            </c:ext>
          </c:extLst>
        </c:ser>
        <c:ser>
          <c:idx val="1"/>
          <c:order val="1"/>
          <c:tx>
            <c:strRef>
              <c:f>'Graficas (2)'!$D$22</c:f>
              <c:strCache>
                <c:ptCount val="1"/>
                <c:pt idx="0">
                  <c:v>Ejecución Programa 17</c:v>
                </c:pt>
              </c:strCache>
            </c:strRef>
          </c:tx>
          <c:invertIfNegative val="0"/>
          <c:dLbls>
            <c:spPr>
              <a:noFill/>
              <a:ln>
                <a:noFill/>
              </a:ln>
              <a:effectLst/>
            </c:spPr>
            <c:txPr>
              <a:bodyPr wrap="square" lIns="38100" tIns="19050" rIns="38100" bIns="19050" anchor="ctr">
                <a:spAutoFit/>
              </a:bodyPr>
              <a:lstStyle/>
              <a:p>
                <a:pPr>
                  <a:defRPr b="1"/>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'Graficas (2)'!$E$12:$H$12</c:f>
              <c:numCache>
                <c:formatCode>General</c:formatCode>
                <c:ptCount val="4"/>
                <c:pt idx="0">
                  <c:v>2015.0</c:v>
                </c:pt>
                <c:pt idx="1">
                  <c:v>2016.0</c:v>
                </c:pt>
                <c:pt idx="2">
                  <c:v>2017.0</c:v>
                </c:pt>
                <c:pt idx="3">
                  <c:v>2018.0</c:v>
                </c:pt>
              </c:numCache>
            </c:numRef>
          </c:cat>
          <c:val>
            <c:numRef>
              <c:f>'Graficas (2)'!$E$22:$H$22</c:f>
              <c:numCache>
                <c:formatCode>_-* #,##0_-;\-* #,##0_-;_-* "-"??_-;_-@_-</c:formatCode>
                <c:ptCount val="4"/>
                <c:pt idx="0">
                  <c:v>2.284581E6</c:v>
                </c:pt>
                <c:pt idx="1">
                  <c:v>1.832394E6</c:v>
                </c:pt>
                <c:pt idx="2">
                  <c:v>2.5623E6</c:v>
                </c:pt>
                <c:pt idx="3">
                  <c:v>3.336217E6</c:v>
                </c:pt>
              </c:numCache>
            </c:numRef>
          </c:val>
          <c:extLst xmlns:c16r2="http://schemas.microsoft.com/office/drawing/2015/06/chart">
            <c:ext xmlns:c16="http://schemas.microsoft.com/office/drawing/2014/chart" uri="{C3380CC4-5D6E-409C-BE32-E72D297353CC}">
              <c16:uniqueId val="{00000001-AA4F-4F68-8FB3-C582C7E5931A}"/>
            </c:ext>
          </c:extLst>
        </c:ser>
        <c:ser>
          <c:idx val="2"/>
          <c:order val="2"/>
          <c:tx>
            <c:strRef>
              <c:f>'Graficas (2)'!$D$23</c:f>
              <c:strCache>
                <c:ptCount val="1"/>
                <c:pt idx="0">
                  <c:v>Ejecución Programa 18</c:v>
                </c:pt>
              </c:strCache>
            </c:strRef>
          </c:tx>
          <c:invertIfNegative val="0"/>
          <c:dLbls>
            <c:spPr>
              <a:noFill/>
              <a:ln>
                <a:noFill/>
              </a:ln>
              <a:effectLst/>
            </c:spPr>
            <c:txPr>
              <a:bodyPr wrap="square" lIns="38100" tIns="19050" rIns="38100" bIns="19050" anchor="ctr">
                <a:spAutoFit/>
              </a:bodyPr>
              <a:lstStyle/>
              <a:p>
                <a:pPr>
                  <a:defRPr b="1"/>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'Graficas (2)'!$E$12:$H$12</c:f>
              <c:numCache>
                <c:formatCode>General</c:formatCode>
                <c:ptCount val="4"/>
                <c:pt idx="0">
                  <c:v>2015.0</c:v>
                </c:pt>
                <c:pt idx="1">
                  <c:v>2016.0</c:v>
                </c:pt>
                <c:pt idx="2">
                  <c:v>2017.0</c:v>
                </c:pt>
                <c:pt idx="3">
                  <c:v>2018.0</c:v>
                </c:pt>
              </c:numCache>
            </c:numRef>
          </c:cat>
          <c:val>
            <c:numRef>
              <c:f>'Graficas (2)'!$E$23:$H$23</c:f>
              <c:numCache>
                <c:formatCode>_-* #,##0_-;\-* #,##0_-;_-* "-"??_-;_-@_-</c:formatCode>
                <c:ptCount val="4"/>
                <c:pt idx="0">
                  <c:v>7.655348E6</c:v>
                </c:pt>
                <c:pt idx="1">
                  <c:v>7.708485E6</c:v>
                </c:pt>
                <c:pt idx="2">
                  <c:v>7.501433E6</c:v>
                </c:pt>
                <c:pt idx="3">
                  <c:v>8.614713E6</c:v>
                </c:pt>
              </c:numCache>
            </c:numRef>
          </c:val>
          <c:extLst xmlns:c16r2="http://schemas.microsoft.com/office/drawing/2015/06/chart">
            <c:ext xmlns:c16="http://schemas.microsoft.com/office/drawing/2014/chart" uri="{C3380CC4-5D6E-409C-BE32-E72D297353CC}">
              <c16:uniqueId val="{00000002-AA4F-4F68-8FB3-C582C7E5931A}"/>
            </c:ext>
          </c:extLst>
        </c:ser>
        <c:ser>
          <c:idx val="3"/>
          <c:order val="3"/>
          <c:tx>
            <c:strRef>
              <c:f>'Graficas (2)'!$D$24</c:f>
              <c:strCache>
                <c:ptCount val="1"/>
                <c:pt idx="0">
                  <c:v>No Ejecutado</c:v>
                </c:pt>
              </c:strCache>
            </c:strRef>
          </c:tx>
          <c:invertIfNegative val="0"/>
          <c:dLbls>
            <c:spPr>
              <a:noFill/>
              <a:ln>
                <a:noFill/>
              </a:ln>
              <a:effectLst/>
            </c:spPr>
            <c:txPr>
              <a:bodyPr wrap="square" lIns="38100" tIns="19050" rIns="38100" bIns="19050" anchor="ctr">
                <a:spAutoFit/>
              </a:bodyPr>
              <a:lstStyle/>
              <a:p>
                <a:pPr>
                  <a:defRPr b="1"/>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'Graficas (2)'!$E$12:$H$12</c:f>
              <c:numCache>
                <c:formatCode>General</c:formatCode>
                <c:ptCount val="4"/>
                <c:pt idx="0">
                  <c:v>2015.0</c:v>
                </c:pt>
                <c:pt idx="1">
                  <c:v>2016.0</c:v>
                </c:pt>
                <c:pt idx="2">
                  <c:v>2017.0</c:v>
                </c:pt>
                <c:pt idx="3">
                  <c:v>2018.0</c:v>
                </c:pt>
              </c:numCache>
            </c:numRef>
          </c:cat>
          <c:val>
            <c:numRef>
              <c:f>'Graficas (2)'!$E$24:$H$24</c:f>
              <c:numCache>
                <c:formatCode>_-* #,##0_-;\-* #,##0_-;_-* "-"??_-;_-@_-</c:formatCode>
                <c:ptCount val="4"/>
                <c:pt idx="0">
                  <c:v>6.397276E6</c:v>
                </c:pt>
                <c:pt idx="1">
                  <c:v>6.857018E6</c:v>
                </c:pt>
                <c:pt idx="2">
                  <c:v>4.497745E6</c:v>
                </c:pt>
                <c:pt idx="3">
                  <c:v>0.0</c:v>
                </c:pt>
              </c:numCache>
            </c:numRef>
          </c:val>
          <c:extLst xmlns:c16r2="http://schemas.microsoft.com/office/drawing/2015/06/chart">
            <c:ext xmlns:c16="http://schemas.microsoft.com/office/drawing/2014/chart" uri="{C3380CC4-5D6E-409C-BE32-E72D297353CC}">
              <c16:uniqueId val="{00000003-AA4F-4F68-8FB3-C582C7E5931A}"/>
            </c:ext>
          </c:extLst>
        </c:ser>
        <c:dLbls>
          <c:showLegendKey val="0"/>
          <c:showVal val="0"/>
          <c:showCatName val="0"/>
          <c:showSerName val="0"/>
          <c:showPercent val="0"/>
          <c:showBubbleSize val="0"/>
        </c:dLbls>
        <c:gapWidth val="55"/>
        <c:gapDepth val="55"/>
        <c:shape val="cylinder"/>
        <c:axId val="1894723232"/>
        <c:axId val="1893744320"/>
        <c:axId val="0"/>
      </c:bar3DChart>
      <c:catAx>
        <c:axId val="1894723232"/>
        <c:scaling>
          <c:orientation val="minMax"/>
        </c:scaling>
        <c:delete val="0"/>
        <c:axPos val="b"/>
        <c:numFmt formatCode="General" sourceLinked="1"/>
        <c:majorTickMark val="none"/>
        <c:minorTickMark val="none"/>
        <c:tickLblPos val="nextTo"/>
        <c:crossAx val="1893744320"/>
        <c:crosses val="autoZero"/>
        <c:auto val="1"/>
        <c:lblAlgn val="ctr"/>
        <c:lblOffset val="100"/>
        <c:noMultiLvlLbl val="0"/>
      </c:catAx>
      <c:valAx>
        <c:axId val="1893744320"/>
        <c:scaling>
          <c:orientation val="minMax"/>
        </c:scaling>
        <c:delete val="1"/>
        <c:axPos val="l"/>
        <c:majorGridlines/>
        <c:numFmt formatCode="_-* #,##0_-;\-* #,##0_-;_-* &quot;-&quot;??_-;_-@_-" sourceLinked="1"/>
        <c:majorTickMark val="none"/>
        <c:minorTickMark val="none"/>
        <c:tickLblPos val="nextTo"/>
        <c:crossAx val="1894723232"/>
        <c:crosses val="autoZero"/>
        <c:crossBetween val="between"/>
      </c:valAx>
    </c:plotArea>
    <c:legend>
      <c:legendPos val="r"/>
      <c:layout/>
      <c:overlay val="0"/>
      <c:txPr>
        <a:bodyPr/>
        <a:lstStyle/>
        <a:p>
          <a:pPr>
            <a:defRPr sz="1000"/>
          </a:pPr>
          <a:endParaRPr lang="es-ES_tradnl"/>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ysClr val="windowText" lastClr="000000"/>
                </a:solidFill>
                <a:latin typeface="Arial" pitchFamily="34" charset="0"/>
                <a:ea typeface="+mn-ea"/>
                <a:cs typeface="Arial" pitchFamily="34" charset="0"/>
              </a:defRPr>
            </a:pPr>
            <a:r>
              <a:rPr lang="es-GT" sz="1600" dirty="0">
                <a:latin typeface="Arial" pitchFamily="34" charset="0"/>
                <a:cs typeface="Arial" pitchFamily="34" charset="0"/>
              </a:rPr>
              <a:t>Comportamiento por programa</a:t>
            </a:r>
          </a:p>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ysClr val="windowText" lastClr="000000"/>
                </a:solidFill>
                <a:latin typeface="Arial" pitchFamily="34" charset="0"/>
                <a:ea typeface="+mn-ea"/>
                <a:cs typeface="Arial" pitchFamily="34" charset="0"/>
              </a:defRPr>
            </a:pPr>
            <a:r>
              <a:rPr lang="es-GT" sz="1600" dirty="0">
                <a:latin typeface="Arial" pitchFamily="34" charset="0"/>
                <a:cs typeface="Arial" pitchFamily="34" charset="0"/>
              </a:rPr>
              <a:t>Inversión</a:t>
            </a:r>
          </a:p>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ysClr val="windowText" lastClr="000000"/>
                </a:solidFill>
                <a:latin typeface="Arial" pitchFamily="34" charset="0"/>
                <a:ea typeface="+mn-ea"/>
                <a:cs typeface="Arial" pitchFamily="34" charset="0"/>
              </a:defRPr>
            </a:pPr>
            <a:r>
              <a:rPr lang="es-GT" sz="1600" dirty="0">
                <a:latin typeface="Arial" pitchFamily="34" charset="0"/>
                <a:cs typeface="Arial" pitchFamily="34" charset="0"/>
              </a:rPr>
              <a:t>(En millones de Quetzales)</a:t>
            </a:r>
          </a:p>
        </c:rich>
      </c:tx>
      <c:layout/>
      <c:overlay val="0"/>
    </c:title>
    <c:autoTitleDeleted val="0"/>
    <c:plotArea>
      <c:layout/>
      <c:barChart>
        <c:barDir val="col"/>
        <c:grouping val="stacked"/>
        <c:varyColors val="0"/>
        <c:ser>
          <c:idx val="0"/>
          <c:order val="0"/>
          <c:tx>
            <c:strRef>
              <c:f>INV!$B$2</c:f>
              <c:strCache>
                <c:ptCount val="1"/>
                <c:pt idx="0">
                  <c:v>PROGRAMA  02</c:v>
                </c:pt>
              </c:strCache>
            </c:strRef>
          </c:tx>
          <c:invertIfNegative val="0"/>
          <c:dLbls>
            <c:dLbl>
              <c:idx val="0"/>
              <c:layout/>
              <c:tx>
                <c:rich>
                  <a:bodyPr/>
                  <a:lstStyle/>
                  <a:p>
                    <a:r>
                      <a:rPr lang="hr-HR"/>
                      <a:t>46.1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27B0-4C54-A87C-A085EE1D8379}"/>
                </c:ext>
                <c:ext xmlns:c15="http://schemas.microsoft.com/office/drawing/2012/chart" uri="{CE6537A1-D6FC-4f65-9D91-7224C49458BB}">
                  <c15:layout/>
                </c:ext>
              </c:extLst>
            </c:dLbl>
            <c:spPr>
              <a:noFill/>
              <a:ln>
                <a:noFill/>
              </a:ln>
              <a:effectLst/>
            </c:spPr>
            <c:txPr>
              <a:bodyPr/>
              <a:lstStyle/>
              <a:p>
                <a:pPr>
                  <a:defRPr>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INV!$C$1:$F$1</c:f>
              <c:strCache>
                <c:ptCount val="4"/>
                <c:pt idx="0">
                  <c:v>2015</c:v>
                </c:pt>
                <c:pt idx="1">
                  <c:v>2016</c:v>
                </c:pt>
                <c:pt idx="2">
                  <c:v>2017</c:v>
                </c:pt>
                <c:pt idx="3">
                  <c:v>2018</c:v>
                </c:pt>
              </c:strCache>
            </c:strRef>
          </c:cat>
          <c:val>
            <c:numRef>
              <c:f>INV!$C$2:$F$2</c:f>
              <c:numCache>
                <c:formatCode>General</c:formatCode>
                <c:ptCount val="4"/>
                <c:pt idx="0" formatCode="#,##0.00_ ;[Red]\-#,##0.00\ ">
                  <c:v>4.612101338E7</c:v>
                </c:pt>
              </c:numCache>
            </c:numRef>
          </c:val>
          <c:extLst xmlns:c16r2="http://schemas.microsoft.com/office/drawing/2015/06/chart">
            <c:ext xmlns:c16="http://schemas.microsoft.com/office/drawing/2014/chart" uri="{C3380CC4-5D6E-409C-BE32-E72D297353CC}">
              <c16:uniqueId val="{00000001-27B0-4C54-A87C-A085EE1D8379}"/>
            </c:ext>
          </c:extLst>
        </c:ser>
        <c:ser>
          <c:idx val="1"/>
          <c:order val="1"/>
          <c:tx>
            <c:strRef>
              <c:f>INV!$B$3</c:f>
              <c:strCache>
                <c:ptCount val="1"/>
                <c:pt idx="0">
                  <c:v>PROGRAMA  09</c:v>
                </c:pt>
              </c:strCache>
            </c:strRef>
          </c:tx>
          <c:invertIfNegative val="0"/>
          <c:dLbls>
            <c:dLbl>
              <c:idx val="1"/>
              <c:layout/>
              <c:tx>
                <c:rich>
                  <a:bodyPr/>
                  <a:lstStyle/>
                  <a:p>
                    <a:r>
                      <a:rPr lang="uk-UA"/>
                      <a:t>39.3</a:t>
                    </a:r>
                    <a:endParaRPr lang="uk-UA"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27B0-4C54-A87C-A085EE1D8379}"/>
                </c:ext>
                <c:ext xmlns:c15="http://schemas.microsoft.com/office/drawing/2012/chart" uri="{CE6537A1-D6FC-4f65-9D91-7224C49458BB}">
                  <c15:layout/>
                </c:ext>
              </c:extLst>
            </c:dLbl>
            <c:dLbl>
              <c:idx val="2"/>
              <c:layout/>
              <c:tx>
                <c:rich>
                  <a:bodyPr/>
                  <a:lstStyle/>
                  <a:p>
                    <a:r>
                      <a:rPr lang="hr-HR"/>
                      <a:t>24.7</a:t>
                    </a:r>
                    <a:endParaRPr lang="hr-HR"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27B0-4C54-A87C-A085EE1D8379}"/>
                </c:ext>
                <c:ext xmlns:c15="http://schemas.microsoft.com/office/drawing/2012/chart" uri="{CE6537A1-D6FC-4f65-9D91-7224C49458BB}">
                  <c15:layout/>
                </c:ext>
              </c:extLst>
            </c:dLbl>
            <c:dLbl>
              <c:idx val="3"/>
              <c:layout/>
              <c:tx>
                <c:rich>
                  <a:bodyPr/>
                  <a:lstStyle/>
                  <a:p>
                    <a:r>
                      <a:rPr lang="tr-TR"/>
                      <a:t>122.5</a:t>
                    </a:r>
                    <a:endParaRPr lang="tr-TR"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27B0-4C54-A87C-A085EE1D8379}"/>
                </c:ext>
                <c:ext xmlns:c15="http://schemas.microsoft.com/office/drawing/2012/chart" uri="{CE6537A1-D6FC-4f65-9D91-7224C49458BB}">
                  <c15:layout/>
                </c:ext>
              </c:extLst>
            </c:dLbl>
            <c:spPr>
              <a:noFill/>
              <a:ln>
                <a:noFill/>
              </a:ln>
              <a:effectLst/>
            </c:sp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INV!$C$1:$F$1</c:f>
              <c:strCache>
                <c:ptCount val="4"/>
                <c:pt idx="0">
                  <c:v>2015</c:v>
                </c:pt>
                <c:pt idx="1">
                  <c:v>2016</c:v>
                </c:pt>
                <c:pt idx="2">
                  <c:v>2017</c:v>
                </c:pt>
                <c:pt idx="3">
                  <c:v>2018</c:v>
                </c:pt>
              </c:strCache>
            </c:strRef>
          </c:cat>
          <c:val>
            <c:numRef>
              <c:f>INV!$C$3:$F$3</c:f>
              <c:numCache>
                <c:formatCode>#,##0.00_ ;[Red]\-#,##0.00\ </c:formatCode>
                <c:ptCount val="4"/>
                <c:pt idx="1">
                  <c:v>3.931503967E7</c:v>
                </c:pt>
                <c:pt idx="2">
                  <c:v>2.46807432E7</c:v>
                </c:pt>
                <c:pt idx="3">
                  <c:v>1.22536848E8</c:v>
                </c:pt>
              </c:numCache>
            </c:numRef>
          </c:val>
          <c:extLst xmlns:c16r2="http://schemas.microsoft.com/office/drawing/2015/06/chart">
            <c:ext xmlns:c16="http://schemas.microsoft.com/office/drawing/2014/chart" uri="{C3380CC4-5D6E-409C-BE32-E72D297353CC}">
              <c16:uniqueId val="{00000005-27B0-4C54-A87C-A085EE1D8379}"/>
            </c:ext>
          </c:extLst>
        </c:ser>
        <c:ser>
          <c:idx val="2"/>
          <c:order val="2"/>
          <c:tx>
            <c:strRef>
              <c:f>INV!$B$4</c:f>
              <c:strCache>
                <c:ptCount val="1"/>
                <c:pt idx="0">
                  <c:v>PROGRAMA  95</c:v>
                </c:pt>
              </c:strCache>
            </c:strRef>
          </c:tx>
          <c:invertIfNegative val="0"/>
          <c:dLbls>
            <c:dLbl>
              <c:idx val="0"/>
              <c:layout/>
              <c:tx>
                <c:rich>
                  <a:bodyPr/>
                  <a:lstStyle/>
                  <a:p>
                    <a:r>
                      <a:rPr lang="hr-HR"/>
                      <a:t>2.5</a:t>
                    </a:r>
                    <a:endParaRPr lang="hr-HR"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27B0-4C54-A87C-A085EE1D8379}"/>
                </c:ext>
                <c:ext xmlns:c15="http://schemas.microsoft.com/office/drawing/2012/chart" uri="{CE6537A1-D6FC-4f65-9D91-7224C49458BB}">
                  <c15:layout/>
                </c:ext>
              </c:extLst>
            </c:dLbl>
            <c:dLbl>
              <c:idx val="1"/>
              <c:layout/>
              <c:tx>
                <c:rich>
                  <a:bodyPr/>
                  <a:lstStyle/>
                  <a:p>
                    <a:r>
                      <a:rPr lang="en-US"/>
                      <a:t>4</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27B0-4C54-A87C-A085EE1D8379}"/>
                </c:ext>
                <c:ext xmlns:c15="http://schemas.microsoft.com/office/drawing/2012/chart" uri="{CE6537A1-D6FC-4f65-9D91-7224C49458BB}">
                  <c15:layout/>
                </c:ext>
              </c:extLst>
            </c:dLbl>
            <c:dLbl>
              <c:idx val="2"/>
              <c:layout>
                <c:manualLayout>
                  <c:x val="0.0"/>
                  <c:y val="0.00314945242925697"/>
                </c:manualLayout>
              </c:layout>
              <c:tx>
                <c:rich>
                  <a:bodyPr/>
                  <a:lstStyle/>
                  <a:p>
                    <a:r>
                      <a:rPr lang="hr-HR" dirty="0"/>
                      <a:t>3.5</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27B0-4C54-A87C-A085EE1D8379}"/>
                </c:ext>
                <c:ext xmlns:c15="http://schemas.microsoft.com/office/drawing/2012/chart" uri="{CE6537A1-D6FC-4f65-9D91-7224C49458BB}">
                  <c15:layout/>
                </c:ext>
              </c:extLst>
            </c:dLbl>
            <c:dLbl>
              <c:idx val="3"/>
              <c:layout/>
              <c:tx>
                <c:rich>
                  <a:bodyPr/>
                  <a:lstStyle/>
                  <a:p>
                    <a:r>
                      <a:rPr lang="nb-NO"/>
                      <a:t>0.0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27B0-4C54-A87C-A085EE1D8379}"/>
                </c:ext>
                <c:ext xmlns:c15="http://schemas.microsoft.com/office/drawing/2012/chart" uri="{CE6537A1-D6FC-4f65-9D91-7224C49458BB}">
                  <c15:layout/>
                </c:ext>
              </c:extLst>
            </c:dLbl>
            <c:spPr>
              <a:noFill/>
              <a:ln>
                <a:noFill/>
              </a:ln>
              <a:effectLst/>
            </c:spPr>
            <c:txPr>
              <a:bodyPr/>
              <a:lstStyle/>
              <a:p>
                <a:pPr>
                  <a:defRPr>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INV!$C$1:$F$1</c:f>
              <c:strCache>
                <c:ptCount val="4"/>
                <c:pt idx="0">
                  <c:v>2015</c:v>
                </c:pt>
                <c:pt idx="1">
                  <c:v>2016</c:v>
                </c:pt>
                <c:pt idx="2">
                  <c:v>2017</c:v>
                </c:pt>
                <c:pt idx="3">
                  <c:v>2018</c:v>
                </c:pt>
              </c:strCache>
            </c:strRef>
          </c:cat>
          <c:val>
            <c:numRef>
              <c:f>INV!$C$4:$F$4</c:f>
              <c:numCache>
                <c:formatCode>#,##0.00_ ;[Red]\-#,##0.00\ </c:formatCode>
                <c:ptCount val="4"/>
                <c:pt idx="0">
                  <c:v>2.49774116E6</c:v>
                </c:pt>
                <c:pt idx="1">
                  <c:v>3.99451777E6</c:v>
                </c:pt>
                <c:pt idx="2">
                  <c:v>3.45518996E6</c:v>
                </c:pt>
                <c:pt idx="3">
                  <c:v>0.0</c:v>
                </c:pt>
              </c:numCache>
            </c:numRef>
          </c:val>
          <c:extLst xmlns:c16r2="http://schemas.microsoft.com/office/drawing/2015/06/chart">
            <c:ext xmlns:c16="http://schemas.microsoft.com/office/drawing/2014/chart" uri="{C3380CC4-5D6E-409C-BE32-E72D297353CC}">
              <c16:uniqueId val="{0000000A-27B0-4C54-A87C-A085EE1D8379}"/>
            </c:ext>
          </c:extLst>
        </c:ser>
        <c:ser>
          <c:idx val="3"/>
          <c:order val="3"/>
          <c:tx>
            <c:strRef>
              <c:f>INV!$B$5</c:f>
              <c:strCache>
                <c:ptCount val="1"/>
                <c:pt idx="0">
                  <c:v>PROGRAMA  96</c:v>
                </c:pt>
              </c:strCache>
            </c:strRef>
          </c:tx>
          <c:invertIfNegative val="0"/>
          <c:dLbls>
            <c:dLbl>
              <c:idx val="0"/>
              <c:layout/>
              <c:tx>
                <c:rich>
                  <a:bodyPr/>
                  <a:lstStyle/>
                  <a:p>
                    <a:r>
                      <a:rPr lang="hr-HR"/>
                      <a:t>18.1</a:t>
                    </a:r>
                    <a:endParaRPr lang="hr-HR"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27B0-4C54-A87C-A085EE1D8379}"/>
                </c:ext>
                <c:ext xmlns:c15="http://schemas.microsoft.com/office/drawing/2012/chart" uri="{CE6537A1-D6FC-4f65-9D91-7224C49458BB}">
                  <c15:layout/>
                </c:ext>
              </c:extLst>
            </c:dLbl>
            <c:dLbl>
              <c:idx val="1"/>
              <c:layout>
                <c:manualLayout>
                  <c:x val="0.00244200244200244"/>
                  <c:y val="-0.00944835728777092"/>
                </c:manualLayout>
              </c:layout>
              <c:tx>
                <c:rich>
                  <a:bodyPr/>
                  <a:lstStyle/>
                  <a:p>
                    <a:r>
                      <a:rPr lang="nb-NO" dirty="0"/>
                      <a:t>7.2</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27B0-4C54-A87C-A085EE1D8379}"/>
                </c:ext>
                <c:ext xmlns:c15="http://schemas.microsoft.com/office/drawing/2012/chart" uri="{CE6537A1-D6FC-4f65-9D91-7224C49458BB}">
                  <c15:layout/>
                </c:ext>
              </c:extLst>
            </c:dLbl>
            <c:dLbl>
              <c:idx val="2"/>
              <c:layout>
                <c:manualLayout>
                  <c:x val="0.0"/>
                  <c:y val="-0.0220461670047988"/>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27B0-4C54-A87C-A085EE1D8379}"/>
                </c:ext>
                <c:ext xmlns:c15="http://schemas.microsoft.com/office/drawing/2012/chart" uri="{CE6537A1-D6FC-4f65-9D91-7224C49458BB}">
                  <c15:layout/>
                </c:ext>
              </c:extLst>
            </c:dLbl>
            <c:dLbl>
              <c:idx val="3"/>
              <c:layout>
                <c:manualLayout>
                  <c:x val="0.0"/>
                  <c:y val="0.0346439767218267"/>
                </c:manualLayout>
              </c:layout>
              <c:tx>
                <c:rich>
                  <a:bodyPr/>
                  <a:lstStyle/>
                  <a:p>
                    <a:r>
                      <a:rPr lang="nb-NO"/>
                      <a:t>0.0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E-27B0-4C54-A87C-A085EE1D8379}"/>
                </c:ext>
                <c:ext xmlns:c15="http://schemas.microsoft.com/office/drawing/2012/chart" uri="{CE6537A1-D6FC-4f65-9D91-7224C49458BB}">
                  <c15:layout/>
                </c:ext>
              </c:extLst>
            </c:dLbl>
            <c:spPr>
              <a:noFill/>
              <a:ln>
                <a:noFill/>
              </a:ln>
              <a:effectLst/>
            </c:spPr>
            <c:txPr>
              <a:bodyPr/>
              <a:lstStyle/>
              <a:p>
                <a:pPr>
                  <a:defRPr>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INV!$C$1:$F$1</c:f>
              <c:strCache>
                <c:ptCount val="4"/>
                <c:pt idx="0">
                  <c:v>2015</c:v>
                </c:pt>
                <c:pt idx="1">
                  <c:v>2016</c:v>
                </c:pt>
                <c:pt idx="2">
                  <c:v>2017</c:v>
                </c:pt>
                <c:pt idx="3">
                  <c:v>2018</c:v>
                </c:pt>
              </c:strCache>
            </c:strRef>
          </c:cat>
          <c:val>
            <c:numRef>
              <c:f>INV!$C$5:$F$5</c:f>
              <c:numCache>
                <c:formatCode>#,##0.00_ ;[Red]\-#,##0.00\ </c:formatCode>
                <c:ptCount val="4"/>
                <c:pt idx="0">
                  <c:v>1.81246034E7</c:v>
                </c:pt>
                <c:pt idx="1">
                  <c:v>7.15518065E6</c:v>
                </c:pt>
                <c:pt idx="2">
                  <c:v>0.0</c:v>
                </c:pt>
                <c:pt idx="3">
                  <c:v>0.0</c:v>
                </c:pt>
              </c:numCache>
            </c:numRef>
          </c:val>
          <c:extLst xmlns:c16r2="http://schemas.microsoft.com/office/drawing/2015/06/chart">
            <c:ext xmlns:c16="http://schemas.microsoft.com/office/drawing/2014/chart" uri="{C3380CC4-5D6E-409C-BE32-E72D297353CC}">
              <c16:uniqueId val="{0000000F-27B0-4C54-A87C-A085EE1D8379}"/>
            </c:ext>
          </c:extLst>
        </c:ser>
        <c:ser>
          <c:idx val="4"/>
          <c:order val="4"/>
          <c:tx>
            <c:strRef>
              <c:f>INV!$B$6</c:f>
              <c:strCache>
                <c:ptCount val="1"/>
                <c:pt idx="0">
                  <c:v>NO DEVENGADO</c:v>
                </c:pt>
              </c:strCache>
            </c:strRef>
          </c:tx>
          <c:invertIfNegative val="0"/>
          <c:dLbls>
            <c:dLbl>
              <c:idx val="0"/>
              <c:layout/>
              <c:tx>
                <c:rich>
                  <a:bodyPr/>
                  <a:lstStyle/>
                  <a:p>
                    <a:r>
                      <a:rPr lang="nb-NO"/>
                      <a:t>112.4 </a:t>
                    </a:r>
                    <a:endParaRPr lang="nb-NO"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27B0-4C54-A87C-A085EE1D8379}"/>
                </c:ext>
                <c:ext xmlns:c15="http://schemas.microsoft.com/office/drawing/2012/chart" uri="{CE6537A1-D6FC-4f65-9D91-7224C49458BB}">
                  <c15:layout/>
                </c:ext>
              </c:extLst>
            </c:dLbl>
            <c:dLbl>
              <c:idx val="1"/>
              <c:layout/>
              <c:tx>
                <c:rich>
                  <a:bodyPr/>
                  <a:lstStyle/>
                  <a:p>
                    <a:r>
                      <a:rPr lang="nb-NO"/>
                      <a:t>39.9 </a:t>
                    </a:r>
                    <a:endParaRPr lang="nb-NO"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1-27B0-4C54-A87C-A085EE1D8379}"/>
                </c:ext>
                <c:ext xmlns:c15="http://schemas.microsoft.com/office/drawing/2012/chart" uri="{CE6537A1-D6FC-4f65-9D91-7224C49458BB}">
                  <c15:layout/>
                </c:ext>
              </c:extLst>
            </c:dLbl>
            <c:dLbl>
              <c:idx val="2"/>
              <c:layout/>
              <c:tx>
                <c:rich>
                  <a:bodyPr/>
                  <a:lstStyle/>
                  <a:p>
                    <a:r>
                      <a:rPr lang="hr-HR"/>
                      <a:t>104.4</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2-27B0-4C54-A87C-A085EE1D8379}"/>
                </c:ext>
                <c:ext xmlns:c15="http://schemas.microsoft.com/office/drawing/2012/chart" uri="{CE6537A1-D6FC-4f65-9D91-7224C49458BB}">
                  <c15:layout/>
                </c:ext>
              </c:extLst>
            </c:dLbl>
            <c:dLbl>
              <c:idx val="3"/>
              <c:delete val="1"/>
              <c:extLst xmlns:c16r2="http://schemas.microsoft.com/office/drawing/2015/06/chart">
                <c:ext xmlns:c16="http://schemas.microsoft.com/office/drawing/2014/chart" uri="{C3380CC4-5D6E-409C-BE32-E72D297353CC}">
                  <c16:uniqueId val="{00000013-27B0-4C54-A87C-A085EE1D8379}"/>
                </c:ext>
                <c:ext xmlns:c15="http://schemas.microsoft.com/office/drawing/2012/chart" uri="{CE6537A1-D6FC-4f65-9D91-7224C49458BB}"/>
              </c:extLst>
            </c:dLbl>
            <c:spPr>
              <a:noFill/>
              <a:ln>
                <a:noFill/>
              </a:ln>
              <a:effectLst/>
            </c:spPr>
            <c:txPr>
              <a:bodyPr/>
              <a:lstStyle/>
              <a:p>
                <a:pPr>
                  <a:defRPr b="0">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INV!$C$1:$F$1</c:f>
              <c:strCache>
                <c:ptCount val="4"/>
                <c:pt idx="0">
                  <c:v>2015</c:v>
                </c:pt>
                <c:pt idx="1">
                  <c:v>2016</c:v>
                </c:pt>
                <c:pt idx="2">
                  <c:v>2017</c:v>
                </c:pt>
                <c:pt idx="3">
                  <c:v>2018</c:v>
                </c:pt>
              </c:strCache>
            </c:strRef>
          </c:cat>
          <c:val>
            <c:numRef>
              <c:f>INV!$C$6:$F$6</c:f>
              <c:numCache>
                <c:formatCode>#,##0.00_ ;[Red]\-#,##0.00\ </c:formatCode>
                <c:ptCount val="4"/>
                <c:pt idx="0">
                  <c:v>1.1237520906E8</c:v>
                </c:pt>
                <c:pt idx="1">
                  <c:v>3.988529791E7</c:v>
                </c:pt>
                <c:pt idx="2">
                  <c:v>1.0439567584E8</c:v>
                </c:pt>
                <c:pt idx="3">
                  <c:v>0.0</c:v>
                </c:pt>
              </c:numCache>
            </c:numRef>
          </c:val>
          <c:extLst xmlns:c16r2="http://schemas.microsoft.com/office/drawing/2015/06/chart">
            <c:ext xmlns:c16="http://schemas.microsoft.com/office/drawing/2014/chart" uri="{C3380CC4-5D6E-409C-BE32-E72D297353CC}">
              <c16:uniqueId val="{00000014-27B0-4C54-A87C-A085EE1D8379}"/>
            </c:ext>
          </c:extLst>
        </c:ser>
        <c:dLbls>
          <c:showLegendKey val="0"/>
          <c:showVal val="1"/>
          <c:showCatName val="0"/>
          <c:showSerName val="0"/>
          <c:showPercent val="0"/>
          <c:showBubbleSize val="0"/>
        </c:dLbls>
        <c:gapWidth val="150"/>
        <c:overlap val="100"/>
        <c:axId val="1407728912"/>
        <c:axId val="1473034544"/>
      </c:barChart>
      <c:barChart>
        <c:barDir val="col"/>
        <c:grouping val="stacked"/>
        <c:varyColors val="0"/>
        <c:ser>
          <c:idx val="5"/>
          <c:order val="5"/>
          <c:tx>
            <c:strRef>
              <c:f>INV!$B$7</c:f>
              <c:strCache>
                <c:ptCount val="1"/>
                <c:pt idx="0">
                  <c:v>TOTAL  </c:v>
                </c:pt>
              </c:strCache>
            </c:strRef>
          </c:tx>
          <c:spPr>
            <a:noFill/>
          </c:spPr>
          <c:invertIfNegative val="0"/>
          <c:dLbls>
            <c:dLbl>
              <c:idx val="0"/>
              <c:layout>
                <c:manualLayout>
                  <c:x val="0.00122100122100122"/>
                  <c:y val="-0.360616777236011"/>
                </c:manualLayout>
              </c:layout>
              <c:tx>
                <c:rich>
                  <a:bodyPr/>
                  <a:lstStyle/>
                  <a:p>
                    <a:r>
                      <a:rPr lang="fi-FI" sz="1100" b="1" dirty="0">
                        <a:latin typeface="Arial" pitchFamily="34" charset="0"/>
                        <a:cs typeface="Arial" pitchFamily="34" charset="0"/>
                      </a:rPr>
                      <a:t>1</a:t>
                    </a:r>
                    <a:r>
                      <a:rPr lang="fi-FI" dirty="0">
                        <a:latin typeface="Arial" pitchFamily="34" charset="0"/>
                        <a:cs typeface="Arial" pitchFamily="34" charset="0"/>
                      </a:rPr>
                      <a:t>79.1</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5-27B0-4C54-A87C-A085EE1D8379}"/>
                </c:ext>
                <c:ext xmlns:c15="http://schemas.microsoft.com/office/drawing/2012/chart" uri="{CE6537A1-D6FC-4f65-9D91-7224C49458BB}">
                  <c15:layout/>
                </c:ext>
              </c:extLst>
            </c:dLbl>
            <c:dLbl>
              <c:idx val="1"/>
              <c:layout>
                <c:manualLayout>
                  <c:x val="0.0"/>
                  <c:y val="-0.187425825010821"/>
                </c:manualLayout>
              </c:layout>
              <c:tx>
                <c:rich>
                  <a:bodyPr/>
                  <a:lstStyle/>
                  <a:p>
                    <a:r>
                      <a:rPr lang="nb-NO" sz="1100" b="1" dirty="0">
                        <a:latin typeface="Arial" pitchFamily="34" charset="0"/>
                        <a:cs typeface="Arial" pitchFamily="34" charset="0"/>
                      </a:rPr>
                      <a:t>9</a:t>
                    </a:r>
                    <a:r>
                      <a:rPr lang="nb-NO" dirty="0">
                        <a:latin typeface="Arial" pitchFamily="34" charset="0"/>
                        <a:cs typeface="Arial" pitchFamily="34" charset="0"/>
                      </a:rPr>
                      <a:t>0.4</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6-27B0-4C54-A87C-A085EE1D8379}"/>
                </c:ext>
                <c:ext xmlns:c15="http://schemas.microsoft.com/office/drawing/2012/chart" uri="{CE6537A1-D6FC-4f65-9D91-7224C49458BB}">
                  <c15:layout/>
                </c:ext>
              </c:extLst>
            </c:dLbl>
            <c:dLbl>
              <c:idx val="2"/>
              <c:layout>
                <c:manualLayout>
                  <c:x val="0.0"/>
                  <c:y val="-0.268090290938756"/>
                </c:manualLayout>
              </c:layout>
              <c:tx>
                <c:rich>
                  <a:bodyPr/>
                  <a:lstStyle/>
                  <a:p>
                    <a:r>
                      <a:rPr lang="hr-HR" sz="1100" b="1" dirty="0">
                        <a:latin typeface="Arial" pitchFamily="34" charset="0"/>
                        <a:cs typeface="Arial" pitchFamily="34" charset="0"/>
                      </a:rPr>
                      <a:t>1</a:t>
                    </a:r>
                    <a:r>
                      <a:rPr lang="hr-HR" dirty="0">
                        <a:latin typeface="Arial" pitchFamily="34" charset="0"/>
                        <a:cs typeface="Arial" pitchFamily="34" charset="0"/>
                      </a:rPr>
                      <a:t>32.5</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7-27B0-4C54-A87C-A085EE1D8379}"/>
                </c:ext>
                <c:ext xmlns:c15="http://schemas.microsoft.com/office/drawing/2012/chart" uri="{CE6537A1-D6FC-4f65-9D91-7224C49458BB}">
                  <c15:layout/>
                </c:ext>
              </c:extLst>
            </c:dLbl>
            <c:dLbl>
              <c:idx val="3"/>
              <c:layout>
                <c:manualLayout>
                  <c:x val="8.95390551772847E-17"/>
                  <c:y val="-0.268090104129402"/>
                </c:manualLayout>
              </c:layout>
              <c:tx>
                <c:rich>
                  <a:bodyPr/>
                  <a:lstStyle/>
                  <a:p>
                    <a:r>
                      <a:rPr lang="tr-TR" sz="1100" b="1" dirty="0">
                        <a:latin typeface="Arial" pitchFamily="34" charset="0"/>
                        <a:cs typeface="Arial" pitchFamily="34" charset="0"/>
                      </a:rPr>
                      <a:t>1</a:t>
                    </a:r>
                    <a:r>
                      <a:rPr lang="tr-TR" dirty="0">
                        <a:latin typeface="Arial" pitchFamily="34" charset="0"/>
                        <a:cs typeface="Arial" pitchFamily="34" charset="0"/>
                      </a:rPr>
                      <a:t>22.5</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8-27B0-4C54-A87C-A085EE1D8379}"/>
                </c:ext>
                <c:ext xmlns:c15="http://schemas.microsoft.com/office/drawing/2012/chart" uri="{CE6537A1-D6FC-4f65-9D91-7224C49458BB}">
                  <c15:layout/>
                </c:ext>
              </c:extLst>
            </c:dLbl>
            <c:spPr>
              <a:noFill/>
              <a:ln>
                <a:noFill/>
              </a:ln>
              <a:effectLst/>
            </c:spPr>
            <c:txPr>
              <a:bodyPr/>
              <a:lstStyle/>
              <a:p>
                <a:pPr>
                  <a:defRPr sz="1100" b="1">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a:noFill/>
                    </a:ln>
                  </c:spPr>
                </c15:leaderLines>
              </c:ext>
            </c:extLst>
          </c:dLbls>
          <c:cat>
            <c:strRef>
              <c:f>INV!$C$1:$F$1</c:f>
              <c:strCache>
                <c:ptCount val="4"/>
                <c:pt idx="0">
                  <c:v>2015</c:v>
                </c:pt>
                <c:pt idx="1">
                  <c:v>2016</c:v>
                </c:pt>
                <c:pt idx="2">
                  <c:v>2017</c:v>
                </c:pt>
                <c:pt idx="3">
                  <c:v>2018</c:v>
                </c:pt>
              </c:strCache>
            </c:strRef>
          </c:cat>
          <c:val>
            <c:numRef>
              <c:f>INV!$C$7:$F$7</c:f>
              <c:numCache>
                <c:formatCode>#,##0.00_ ;[Red]\-#,##0.00\ </c:formatCode>
                <c:ptCount val="4"/>
                <c:pt idx="0">
                  <c:v>1.79118567E8</c:v>
                </c:pt>
                <c:pt idx="1">
                  <c:v>9.0350036E7</c:v>
                </c:pt>
                <c:pt idx="2">
                  <c:v>1.32531609E8</c:v>
                </c:pt>
                <c:pt idx="3">
                  <c:v>1.22536848E8</c:v>
                </c:pt>
              </c:numCache>
            </c:numRef>
          </c:val>
          <c:extLst xmlns:c16r2="http://schemas.microsoft.com/office/drawing/2015/06/chart">
            <c:ext xmlns:c16="http://schemas.microsoft.com/office/drawing/2014/chart" uri="{C3380CC4-5D6E-409C-BE32-E72D297353CC}">
              <c16:uniqueId val="{00000019-27B0-4C54-A87C-A085EE1D8379}"/>
            </c:ext>
          </c:extLst>
        </c:ser>
        <c:dLbls>
          <c:showLegendKey val="0"/>
          <c:showVal val="0"/>
          <c:showCatName val="0"/>
          <c:showSerName val="0"/>
          <c:showPercent val="0"/>
          <c:showBubbleSize val="0"/>
        </c:dLbls>
        <c:gapWidth val="150"/>
        <c:overlap val="100"/>
        <c:axId val="1473040768"/>
        <c:axId val="1473037936"/>
      </c:barChart>
      <c:catAx>
        <c:axId val="1407728912"/>
        <c:scaling>
          <c:orientation val="minMax"/>
        </c:scaling>
        <c:delete val="0"/>
        <c:axPos val="b"/>
        <c:numFmt formatCode="General" sourceLinked="0"/>
        <c:majorTickMark val="out"/>
        <c:minorTickMark val="none"/>
        <c:tickLblPos val="nextTo"/>
        <c:txPr>
          <a:bodyPr/>
          <a:lstStyle/>
          <a:p>
            <a:pPr>
              <a:defRPr>
                <a:latin typeface="Arial" pitchFamily="34" charset="0"/>
                <a:cs typeface="Arial" pitchFamily="34" charset="0"/>
              </a:defRPr>
            </a:pPr>
            <a:endParaRPr lang="es-ES_tradnl"/>
          </a:p>
        </c:txPr>
        <c:crossAx val="1473034544"/>
        <c:crosses val="autoZero"/>
        <c:auto val="1"/>
        <c:lblAlgn val="ctr"/>
        <c:lblOffset val="100"/>
        <c:noMultiLvlLbl val="0"/>
      </c:catAx>
      <c:valAx>
        <c:axId val="1473034544"/>
        <c:scaling>
          <c:orientation val="minMax"/>
        </c:scaling>
        <c:delete val="1"/>
        <c:axPos val="l"/>
        <c:majorGridlines/>
        <c:numFmt formatCode="#,##0.00_ ;[Red]\-#,##0.00\ " sourceLinked="1"/>
        <c:majorTickMark val="out"/>
        <c:minorTickMark val="none"/>
        <c:tickLblPos val="none"/>
        <c:crossAx val="1407728912"/>
        <c:crosses val="autoZero"/>
        <c:crossBetween val="between"/>
        <c:dispUnits>
          <c:builtInUnit val="millions"/>
          <c:dispUnitsLbl>
            <c:layout/>
          </c:dispUnitsLbl>
        </c:dispUnits>
      </c:valAx>
      <c:valAx>
        <c:axId val="1473037936"/>
        <c:scaling>
          <c:orientation val="minMax"/>
        </c:scaling>
        <c:delete val="1"/>
        <c:axPos val="r"/>
        <c:numFmt formatCode="#,##0.00_ ;[Red]\-#,##0.00\ " sourceLinked="1"/>
        <c:majorTickMark val="out"/>
        <c:minorTickMark val="none"/>
        <c:tickLblPos val="none"/>
        <c:crossAx val="1473040768"/>
        <c:crosses val="max"/>
        <c:crossBetween val="between"/>
      </c:valAx>
      <c:catAx>
        <c:axId val="1473040768"/>
        <c:scaling>
          <c:orientation val="minMax"/>
        </c:scaling>
        <c:delete val="1"/>
        <c:axPos val="b"/>
        <c:numFmt formatCode="General" sourceLinked="1"/>
        <c:majorTickMark val="out"/>
        <c:minorTickMark val="none"/>
        <c:tickLblPos val="none"/>
        <c:crossAx val="1473037936"/>
        <c:crosses val="autoZero"/>
        <c:auto val="1"/>
        <c:lblAlgn val="ctr"/>
        <c:lblOffset val="100"/>
        <c:noMultiLvlLbl val="0"/>
      </c:catAx>
    </c:plotArea>
    <c:legend>
      <c:legendPos val="r"/>
      <c:layout/>
      <c:overlay val="0"/>
      <c:txPr>
        <a:bodyPr/>
        <a:lstStyle/>
        <a:p>
          <a:pPr>
            <a:defRPr>
              <a:latin typeface="Arial" pitchFamily="34" charset="0"/>
              <a:cs typeface="Arial" pitchFamily="34" charset="0"/>
            </a:defRPr>
          </a:pPr>
          <a:endParaRPr lang="es-ES_tradnl"/>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es-GT" sz="1400" b="1" i="0" baseline="0" dirty="0">
                <a:effectLst/>
              </a:rPr>
              <a:t>Comportamiento de las Metas Físicas</a:t>
            </a:r>
            <a:endParaRPr lang="es-GT" sz="1400" dirty="0">
              <a:effectLst/>
            </a:endParaRPr>
          </a:p>
          <a:p>
            <a:pPr>
              <a:defRPr sz="2400"/>
            </a:pPr>
            <a:r>
              <a:rPr lang="es-GT" sz="1400" b="1" i="0" baseline="0" dirty="0">
                <a:effectLst/>
              </a:rPr>
              <a:t>Programas de Inversión</a:t>
            </a:r>
            <a:endParaRPr lang="es-GT" sz="1400" dirty="0">
              <a:effectLst/>
            </a:endParaRPr>
          </a:p>
        </c:rich>
      </c:tx>
      <c:layout>
        <c:manualLayout>
          <c:xMode val="edge"/>
          <c:yMode val="edge"/>
          <c:x val="0.172873146842686"/>
          <c:y val="0.0172911070883192"/>
        </c:manualLayout>
      </c:layout>
      <c:overlay val="0"/>
    </c:title>
    <c:autoTitleDeleted val="0"/>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'Graficas (2)'!$D$30</c:f>
              <c:strCache>
                <c:ptCount val="1"/>
                <c:pt idx="0">
                  <c:v>Ejecución Programa 2</c:v>
                </c:pt>
              </c:strCache>
            </c:strRef>
          </c:tx>
          <c:spPr>
            <a:solidFill>
              <a:schemeClr val="accent2">
                <a:lumMod val="60000"/>
                <a:lumOff val="40000"/>
              </a:schemeClr>
            </a:solidFill>
          </c:spPr>
          <c:invertIfNegative val="0"/>
          <c:dLbls>
            <c:spPr>
              <a:noFill/>
              <a:ln>
                <a:noFill/>
              </a:ln>
              <a:effectLst/>
            </c:spPr>
            <c:txPr>
              <a:bodyPr wrap="square" lIns="38100" tIns="19050" rIns="38100" bIns="19050" anchor="ctr">
                <a:spAutoFit/>
              </a:bodyPr>
              <a:lstStyle/>
              <a:p>
                <a:pPr>
                  <a:defRPr b="1"/>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'Graficas (2)'!$E$12:$H$12</c:f>
              <c:numCache>
                <c:formatCode>General</c:formatCode>
                <c:ptCount val="4"/>
                <c:pt idx="0">
                  <c:v>2015.0</c:v>
                </c:pt>
                <c:pt idx="1">
                  <c:v>2016.0</c:v>
                </c:pt>
                <c:pt idx="2">
                  <c:v>2017.0</c:v>
                </c:pt>
                <c:pt idx="3">
                  <c:v>2018.0</c:v>
                </c:pt>
              </c:numCache>
            </c:numRef>
          </c:cat>
          <c:val>
            <c:numRef>
              <c:f>'Graficas (2)'!$E$30:$H$30</c:f>
              <c:numCache>
                <c:formatCode>_-* #,##0_-;\-* #,##0_-;_-* "-"??_-;_-@_-</c:formatCode>
                <c:ptCount val="4"/>
                <c:pt idx="0">
                  <c:v>5986.48</c:v>
                </c:pt>
                <c:pt idx="1">
                  <c:v>0.0</c:v>
                </c:pt>
                <c:pt idx="2">
                  <c:v>0.0</c:v>
                </c:pt>
                <c:pt idx="3">
                  <c:v>0.0</c:v>
                </c:pt>
              </c:numCache>
            </c:numRef>
          </c:val>
          <c:extLst xmlns:c16r2="http://schemas.microsoft.com/office/drawing/2015/06/chart">
            <c:ext xmlns:c16="http://schemas.microsoft.com/office/drawing/2014/chart" uri="{C3380CC4-5D6E-409C-BE32-E72D297353CC}">
              <c16:uniqueId val="{00000000-C5D4-44C2-B384-A1E91B5B0972}"/>
            </c:ext>
          </c:extLst>
        </c:ser>
        <c:ser>
          <c:idx val="1"/>
          <c:order val="1"/>
          <c:tx>
            <c:strRef>
              <c:f>'Graficas (2)'!$D$31</c:f>
              <c:strCache>
                <c:ptCount val="1"/>
                <c:pt idx="0">
                  <c:v>Ejecución Programa 9</c:v>
                </c:pt>
              </c:strCache>
            </c:strRef>
          </c:tx>
          <c:invertIfNegative val="0"/>
          <c:dLbls>
            <c:spPr>
              <a:noFill/>
              <a:ln>
                <a:noFill/>
              </a:ln>
              <a:effectLst/>
            </c:spPr>
            <c:txPr>
              <a:bodyPr wrap="square" lIns="38100" tIns="19050" rIns="38100" bIns="19050" anchor="ctr">
                <a:spAutoFit/>
              </a:bodyPr>
              <a:lstStyle/>
              <a:p>
                <a:pPr>
                  <a:defRPr sz="1100"/>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'Graficas (2)'!$E$12:$H$12</c:f>
              <c:numCache>
                <c:formatCode>General</c:formatCode>
                <c:ptCount val="4"/>
                <c:pt idx="0">
                  <c:v>2015.0</c:v>
                </c:pt>
                <c:pt idx="1">
                  <c:v>2016.0</c:v>
                </c:pt>
                <c:pt idx="2">
                  <c:v>2017.0</c:v>
                </c:pt>
                <c:pt idx="3">
                  <c:v>2018.0</c:v>
                </c:pt>
              </c:numCache>
            </c:numRef>
          </c:cat>
          <c:val>
            <c:numRef>
              <c:f>'Graficas (2)'!$E$31:$H$31</c:f>
              <c:numCache>
                <c:formatCode>_-* #,##0_-;\-* #,##0_-;_-* "-"??_-;_-@_-</c:formatCode>
                <c:ptCount val="4"/>
                <c:pt idx="0">
                  <c:v>0.0</c:v>
                </c:pt>
                <c:pt idx="1">
                  <c:v>4707.71</c:v>
                </c:pt>
                <c:pt idx="2">
                  <c:v>5115.86</c:v>
                </c:pt>
                <c:pt idx="3">
                  <c:v>25198.0</c:v>
                </c:pt>
              </c:numCache>
            </c:numRef>
          </c:val>
          <c:extLst xmlns:c16r2="http://schemas.microsoft.com/office/drawing/2015/06/chart">
            <c:ext xmlns:c16="http://schemas.microsoft.com/office/drawing/2014/chart" uri="{C3380CC4-5D6E-409C-BE32-E72D297353CC}">
              <c16:uniqueId val="{00000001-C5D4-44C2-B384-A1E91B5B0972}"/>
            </c:ext>
          </c:extLst>
        </c:ser>
        <c:ser>
          <c:idx val="2"/>
          <c:order val="2"/>
          <c:tx>
            <c:strRef>
              <c:f>'Graficas (2)'!$D$32</c:f>
              <c:strCache>
                <c:ptCount val="1"/>
                <c:pt idx="0">
                  <c:v>No Ejecutado</c:v>
                </c:pt>
              </c:strCache>
            </c:strRef>
          </c:tx>
          <c:spPr>
            <a:solidFill>
              <a:schemeClr val="accent1">
                <a:lumMod val="60000"/>
                <a:lumOff val="40000"/>
              </a:schemeClr>
            </a:solidFill>
          </c:spPr>
          <c:invertIfNegative val="0"/>
          <c:dLbls>
            <c:spPr>
              <a:noFill/>
              <a:ln>
                <a:noFill/>
              </a:ln>
              <a:effectLst/>
            </c:spPr>
            <c:txPr>
              <a:bodyPr wrap="square" lIns="38100" tIns="19050" rIns="38100" bIns="19050" anchor="ctr">
                <a:spAutoFit/>
              </a:bodyPr>
              <a:lstStyle/>
              <a:p>
                <a:pPr>
                  <a:defRPr sz="1100" b="1"/>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'Graficas (2)'!$E$12:$H$12</c:f>
              <c:numCache>
                <c:formatCode>General</c:formatCode>
                <c:ptCount val="4"/>
                <c:pt idx="0">
                  <c:v>2015.0</c:v>
                </c:pt>
                <c:pt idx="1">
                  <c:v>2016.0</c:v>
                </c:pt>
                <c:pt idx="2">
                  <c:v>2017.0</c:v>
                </c:pt>
                <c:pt idx="3">
                  <c:v>2018.0</c:v>
                </c:pt>
              </c:numCache>
            </c:numRef>
          </c:cat>
          <c:val>
            <c:numRef>
              <c:f>'Graficas (2)'!$E$32:$H$32</c:f>
              <c:numCache>
                <c:formatCode>_-* #,##0_-;\-* #,##0_-;_-* "-"??_-;_-@_-</c:formatCode>
                <c:ptCount val="4"/>
                <c:pt idx="0">
                  <c:v>3242.52</c:v>
                </c:pt>
                <c:pt idx="1">
                  <c:v>8625.289999999997</c:v>
                </c:pt>
                <c:pt idx="2">
                  <c:v>20092.14</c:v>
                </c:pt>
                <c:pt idx="3">
                  <c:v>7404.56</c:v>
                </c:pt>
              </c:numCache>
            </c:numRef>
          </c:val>
          <c:extLst xmlns:c16r2="http://schemas.microsoft.com/office/drawing/2015/06/chart">
            <c:ext xmlns:c16="http://schemas.microsoft.com/office/drawing/2014/chart" uri="{C3380CC4-5D6E-409C-BE32-E72D297353CC}">
              <c16:uniqueId val="{00000002-C5D4-44C2-B384-A1E91B5B0972}"/>
            </c:ext>
          </c:extLst>
        </c:ser>
        <c:dLbls>
          <c:showLegendKey val="0"/>
          <c:showVal val="0"/>
          <c:showCatName val="0"/>
          <c:showSerName val="0"/>
          <c:showPercent val="0"/>
          <c:showBubbleSize val="0"/>
        </c:dLbls>
        <c:gapWidth val="55"/>
        <c:gapDepth val="55"/>
        <c:shape val="cylinder"/>
        <c:axId val="1788100896"/>
        <c:axId val="1472995552"/>
        <c:axId val="0"/>
      </c:bar3DChart>
      <c:catAx>
        <c:axId val="1788100896"/>
        <c:scaling>
          <c:orientation val="minMax"/>
        </c:scaling>
        <c:delete val="0"/>
        <c:axPos val="b"/>
        <c:numFmt formatCode="General" sourceLinked="1"/>
        <c:majorTickMark val="none"/>
        <c:minorTickMark val="none"/>
        <c:tickLblPos val="nextTo"/>
        <c:crossAx val="1472995552"/>
        <c:crosses val="autoZero"/>
        <c:auto val="1"/>
        <c:lblAlgn val="ctr"/>
        <c:lblOffset val="100"/>
        <c:noMultiLvlLbl val="0"/>
      </c:catAx>
      <c:valAx>
        <c:axId val="1472995552"/>
        <c:scaling>
          <c:orientation val="minMax"/>
        </c:scaling>
        <c:delete val="1"/>
        <c:axPos val="l"/>
        <c:majorGridlines/>
        <c:numFmt formatCode="_-* #,##0_-;\-* #,##0_-;_-* &quot;-&quot;??_-;_-@_-" sourceLinked="1"/>
        <c:majorTickMark val="none"/>
        <c:minorTickMark val="none"/>
        <c:tickLblPos val="nextTo"/>
        <c:crossAx val="1788100896"/>
        <c:crosses val="autoZero"/>
        <c:crossBetween val="between"/>
      </c:valAx>
    </c:plotArea>
    <c:legend>
      <c:legendPos val="r"/>
      <c:layout/>
      <c:overlay val="0"/>
      <c:txPr>
        <a:bodyPr/>
        <a:lstStyle/>
        <a:p>
          <a:pPr>
            <a:defRPr sz="1000" b="1"/>
          </a:pPr>
          <a:endParaRPr lang="es-ES_tradnl"/>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ysClr val="windowText" lastClr="000000"/>
                </a:solidFill>
                <a:latin typeface="Arial" pitchFamily="34" charset="0"/>
                <a:ea typeface="+mn-ea"/>
                <a:cs typeface="Arial" pitchFamily="34" charset="0"/>
              </a:defRPr>
            </a:pPr>
            <a:r>
              <a:rPr lang="es-GT" sz="1600">
                <a:latin typeface="Arial" pitchFamily="34" charset="0"/>
                <a:cs typeface="Arial" pitchFamily="34" charset="0"/>
              </a:rPr>
              <a:t>Comportamiento por programa</a:t>
            </a:r>
          </a:p>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ysClr val="windowText" lastClr="000000"/>
                </a:solidFill>
                <a:latin typeface="Arial" pitchFamily="34" charset="0"/>
                <a:ea typeface="+mn-ea"/>
                <a:cs typeface="Arial" pitchFamily="34" charset="0"/>
              </a:defRPr>
            </a:pPr>
            <a:r>
              <a:rPr lang="es-GT" sz="1600">
                <a:latin typeface="Arial" pitchFamily="34" charset="0"/>
                <a:cs typeface="Arial" pitchFamily="34" charset="0"/>
              </a:rPr>
              <a:t>Otros programas</a:t>
            </a:r>
          </a:p>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ysClr val="windowText" lastClr="000000"/>
                </a:solidFill>
                <a:latin typeface="Arial" pitchFamily="34" charset="0"/>
                <a:ea typeface="+mn-ea"/>
                <a:cs typeface="Arial" pitchFamily="34" charset="0"/>
              </a:defRPr>
            </a:pPr>
            <a:r>
              <a:rPr lang="es-GT" sz="1600">
                <a:latin typeface="Arial" pitchFamily="34" charset="0"/>
                <a:cs typeface="Arial" pitchFamily="34" charset="0"/>
              </a:rPr>
              <a:t>(En millones de Quetzales)</a:t>
            </a:r>
          </a:p>
        </c:rich>
      </c:tx>
      <c:layout/>
      <c:overlay val="0"/>
    </c:title>
    <c:autoTitleDeleted val="0"/>
    <c:plotArea>
      <c:layout>
        <c:manualLayout>
          <c:layoutTarget val="inner"/>
          <c:xMode val="edge"/>
          <c:yMode val="edge"/>
          <c:x val="0.0134310134310134"/>
          <c:y val="0.210972770481731"/>
          <c:w val="0.746512609710032"/>
          <c:h val="0.736710149034634"/>
        </c:manualLayout>
      </c:layout>
      <c:barChart>
        <c:barDir val="col"/>
        <c:grouping val="stacked"/>
        <c:varyColors val="0"/>
        <c:ser>
          <c:idx val="0"/>
          <c:order val="0"/>
          <c:tx>
            <c:strRef>
              <c:f>OTROS!$B$2</c:f>
              <c:strCache>
                <c:ptCount val="1"/>
                <c:pt idx="0">
                  <c:v>PROGRAMA  01</c:v>
                </c:pt>
              </c:strCache>
            </c:strRef>
          </c:tx>
          <c:invertIfNegative val="0"/>
          <c:dLbls>
            <c:dLbl>
              <c:idx val="0"/>
              <c:layout/>
              <c:tx>
                <c:rich>
                  <a:bodyPr/>
                  <a:lstStyle/>
                  <a:p>
                    <a:r>
                      <a:rPr lang="hr-HR"/>
                      <a:t>306.8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7594-4C31-951B-3C42FADC5981}"/>
                </c:ext>
                <c:ext xmlns:c15="http://schemas.microsoft.com/office/drawing/2012/chart" uri="{CE6537A1-D6FC-4f65-9D91-7224C49458BB}">
                  <c15:layout/>
                </c:ext>
              </c:extLst>
            </c:dLbl>
            <c:dLbl>
              <c:idx val="1"/>
              <c:layout/>
              <c:tx>
                <c:rich>
                  <a:bodyPr/>
                  <a:lstStyle/>
                  <a:p>
                    <a:r>
                      <a:rPr lang="is-IS"/>
                      <a:t>282.3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7594-4C31-951B-3C42FADC5981}"/>
                </c:ext>
                <c:ext xmlns:c15="http://schemas.microsoft.com/office/drawing/2012/chart" uri="{CE6537A1-D6FC-4f65-9D91-7224C49458BB}">
                  <c15:layout/>
                </c:ext>
              </c:extLst>
            </c:dLbl>
            <c:dLbl>
              <c:idx val="2"/>
              <c:layout/>
              <c:tx>
                <c:rich>
                  <a:bodyPr/>
                  <a:lstStyle/>
                  <a:p>
                    <a:r>
                      <a:rPr lang="is-IS"/>
                      <a:t>278.6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7594-4C31-951B-3C42FADC5981}"/>
                </c:ext>
                <c:ext xmlns:c15="http://schemas.microsoft.com/office/drawing/2012/chart" uri="{CE6537A1-D6FC-4f65-9D91-7224C49458BB}">
                  <c15:layout/>
                </c:ext>
              </c:extLst>
            </c:dLbl>
            <c:dLbl>
              <c:idx val="3"/>
              <c:layout/>
              <c:tx>
                <c:rich>
                  <a:bodyPr/>
                  <a:lstStyle/>
                  <a:p>
                    <a:r>
                      <a:rPr lang="hr-HR"/>
                      <a:t>364.8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7594-4C31-951B-3C42FADC5981}"/>
                </c:ext>
                <c:ext xmlns:c15="http://schemas.microsoft.com/office/drawing/2012/chart" uri="{CE6537A1-D6FC-4f65-9D91-7224C49458BB}">
                  <c15:layout/>
                </c:ext>
              </c:extLst>
            </c:dLbl>
            <c:spPr>
              <a:noFill/>
              <a:ln>
                <a:noFill/>
              </a:ln>
              <a:effectLst/>
            </c:spPr>
            <c:txPr>
              <a:bodyPr/>
              <a:lstStyle/>
              <a:p>
                <a:pPr>
                  <a:defRPr>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OTROS!$C$1:$F$1</c:f>
              <c:strCache>
                <c:ptCount val="4"/>
                <c:pt idx="0">
                  <c:v>2015</c:v>
                </c:pt>
                <c:pt idx="1">
                  <c:v>2016</c:v>
                </c:pt>
                <c:pt idx="2">
                  <c:v>2017</c:v>
                </c:pt>
                <c:pt idx="3">
                  <c:v>2018</c:v>
                </c:pt>
              </c:strCache>
            </c:strRef>
          </c:cat>
          <c:val>
            <c:numRef>
              <c:f>OTROS!$C$2:$F$2</c:f>
              <c:numCache>
                <c:formatCode>#,##0.00_ ;[Red]\-#,##0.00\ </c:formatCode>
                <c:ptCount val="4"/>
                <c:pt idx="0">
                  <c:v>3.0681881136E8</c:v>
                </c:pt>
                <c:pt idx="1">
                  <c:v>2.8227246534E8</c:v>
                </c:pt>
                <c:pt idx="2">
                  <c:v>2.7857238254E8</c:v>
                </c:pt>
                <c:pt idx="3">
                  <c:v>3.64785912E8</c:v>
                </c:pt>
              </c:numCache>
            </c:numRef>
          </c:val>
          <c:extLst xmlns:c16r2="http://schemas.microsoft.com/office/drawing/2015/06/chart">
            <c:ext xmlns:c16="http://schemas.microsoft.com/office/drawing/2014/chart" uri="{C3380CC4-5D6E-409C-BE32-E72D297353CC}">
              <c16:uniqueId val="{00000004-7594-4C31-951B-3C42FADC5981}"/>
            </c:ext>
          </c:extLst>
        </c:ser>
        <c:ser>
          <c:idx val="1"/>
          <c:order val="1"/>
          <c:tx>
            <c:strRef>
              <c:f>OTROS!$B$3</c:f>
              <c:strCache>
                <c:ptCount val="1"/>
                <c:pt idx="0">
                  <c:v>PROGRAMA  11</c:v>
                </c:pt>
              </c:strCache>
            </c:strRef>
          </c:tx>
          <c:invertIfNegative val="0"/>
          <c:dLbls>
            <c:dLbl>
              <c:idx val="0"/>
              <c:layout/>
              <c:tx>
                <c:rich>
                  <a:bodyPr/>
                  <a:lstStyle/>
                  <a:p>
                    <a:r>
                      <a:rPr lang="is-IS"/>
                      <a:t>223.6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7594-4C31-951B-3C42FADC5981}"/>
                </c:ext>
                <c:ext xmlns:c15="http://schemas.microsoft.com/office/drawing/2012/chart" uri="{CE6537A1-D6FC-4f65-9D91-7224C49458BB}">
                  <c15:layout/>
                </c:ext>
              </c:extLst>
            </c:dLbl>
            <c:dLbl>
              <c:idx val="1"/>
              <c:layout/>
              <c:tx>
                <c:rich>
                  <a:bodyPr/>
                  <a:lstStyle/>
                  <a:p>
                    <a:r>
                      <a:rPr lang="is-IS"/>
                      <a:t>244.7</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7594-4C31-951B-3C42FADC5981}"/>
                </c:ext>
                <c:ext xmlns:c15="http://schemas.microsoft.com/office/drawing/2012/chart" uri="{CE6537A1-D6FC-4f65-9D91-7224C49458BB}">
                  <c15:layout/>
                </c:ext>
              </c:extLst>
            </c:dLbl>
            <c:dLbl>
              <c:idx val="2"/>
              <c:layout/>
              <c:tx>
                <c:rich>
                  <a:bodyPr/>
                  <a:lstStyle/>
                  <a:p>
                    <a:r>
                      <a:rPr lang="is-IS"/>
                      <a:t>234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7594-4C31-951B-3C42FADC5981}"/>
                </c:ext>
                <c:ext xmlns:c15="http://schemas.microsoft.com/office/drawing/2012/chart" uri="{CE6537A1-D6FC-4f65-9D91-7224C49458BB}">
                  <c15:layout/>
                </c:ext>
              </c:extLst>
            </c:dLbl>
            <c:dLbl>
              <c:idx val="3"/>
              <c:layout/>
              <c:tx>
                <c:rich>
                  <a:bodyPr/>
                  <a:lstStyle/>
                  <a:p>
                    <a:r>
                      <a:rPr lang="hr-HR"/>
                      <a:t>260.2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7594-4C31-951B-3C42FADC5981}"/>
                </c:ext>
                <c:ext xmlns:c15="http://schemas.microsoft.com/office/drawing/2012/chart" uri="{CE6537A1-D6FC-4f65-9D91-7224C49458BB}">
                  <c15:layout/>
                </c:ext>
              </c:extLst>
            </c:dLbl>
            <c:spPr>
              <a:noFill/>
              <a:ln>
                <a:noFill/>
              </a:ln>
              <a:effectLst/>
            </c:spPr>
            <c:txPr>
              <a:bodyPr/>
              <a:lstStyle/>
              <a:p>
                <a:pPr>
                  <a:defRPr>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OTROS!$C$1:$F$1</c:f>
              <c:strCache>
                <c:ptCount val="4"/>
                <c:pt idx="0">
                  <c:v>2015</c:v>
                </c:pt>
                <c:pt idx="1">
                  <c:v>2016</c:v>
                </c:pt>
                <c:pt idx="2">
                  <c:v>2017</c:v>
                </c:pt>
                <c:pt idx="3">
                  <c:v>2018</c:v>
                </c:pt>
              </c:strCache>
            </c:strRef>
          </c:cat>
          <c:val>
            <c:numRef>
              <c:f>OTROS!$C$3:$F$3</c:f>
              <c:numCache>
                <c:formatCode>#,##0.00_ ;[Red]\-#,##0.00\ </c:formatCode>
                <c:ptCount val="4"/>
                <c:pt idx="0">
                  <c:v>2.2359959842E8</c:v>
                </c:pt>
                <c:pt idx="1">
                  <c:v>2.4468114939E8</c:v>
                </c:pt>
                <c:pt idx="2">
                  <c:v>2.339732311E8</c:v>
                </c:pt>
                <c:pt idx="3">
                  <c:v>2.60172843E8</c:v>
                </c:pt>
              </c:numCache>
            </c:numRef>
          </c:val>
          <c:extLst xmlns:c16r2="http://schemas.microsoft.com/office/drawing/2015/06/chart">
            <c:ext xmlns:c16="http://schemas.microsoft.com/office/drawing/2014/chart" uri="{C3380CC4-5D6E-409C-BE32-E72D297353CC}">
              <c16:uniqueId val="{00000009-7594-4C31-951B-3C42FADC5981}"/>
            </c:ext>
          </c:extLst>
        </c:ser>
        <c:ser>
          <c:idx val="2"/>
          <c:order val="2"/>
          <c:tx>
            <c:strRef>
              <c:f>OTROS!$B$4</c:f>
              <c:strCache>
                <c:ptCount val="1"/>
                <c:pt idx="0">
                  <c:v>PROGRAMA  12</c:v>
                </c:pt>
              </c:strCache>
            </c:strRef>
          </c:tx>
          <c:invertIfNegative val="0"/>
          <c:dLbls>
            <c:dLbl>
              <c:idx val="0"/>
              <c:layout/>
              <c:tx>
                <c:rich>
                  <a:bodyPr/>
                  <a:lstStyle/>
                  <a:p>
                    <a:r>
                      <a:rPr lang="hr-HR"/>
                      <a:t>809.6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7594-4C31-951B-3C42FADC5981}"/>
                </c:ext>
                <c:ext xmlns:c15="http://schemas.microsoft.com/office/drawing/2012/chart" uri="{CE6537A1-D6FC-4f65-9D91-7224C49458BB}">
                  <c15:layout/>
                </c:ext>
              </c:extLst>
            </c:dLbl>
            <c:dLbl>
              <c:idx val="1"/>
              <c:layout/>
              <c:tx>
                <c:rich>
                  <a:bodyPr/>
                  <a:lstStyle/>
                  <a:p>
                    <a:r>
                      <a:rPr lang="hr-HR"/>
                      <a:t>854.3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7594-4C31-951B-3C42FADC5981}"/>
                </c:ext>
                <c:ext xmlns:c15="http://schemas.microsoft.com/office/drawing/2012/chart" uri="{CE6537A1-D6FC-4f65-9D91-7224C49458BB}">
                  <c15:layout/>
                </c:ext>
              </c:extLst>
            </c:dLbl>
            <c:dLbl>
              <c:idx val="2"/>
              <c:layout/>
              <c:tx>
                <c:rich>
                  <a:bodyPr/>
                  <a:lstStyle/>
                  <a:p>
                    <a:r>
                      <a:rPr lang="hr-HR"/>
                      <a:t>814.5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7594-4C31-951B-3C42FADC5981}"/>
                </c:ext>
                <c:ext xmlns:c15="http://schemas.microsoft.com/office/drawing/2012/chart" uri="{CE6537A1-D6FC-4f65-9D91-7224C49458BB}">
                  <c15:layout/>
                </c:ext>
              </c:extLst>
            </c:dLbl>
            <c:dLbl>
              <c:idx val="3"/>
              <c:layout/>
              <c:tx>
                <c:rich>
                  <a:bodyPr/>
                  <a:lstStyle/>
                  <a:p>
                    <a:r>
                      <a:rPr lang="hr-HR"/>
                      <a:t>928.1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7594-4C31-951B-3C42FADC5981}"/>
                </c:ext>
                <c:ext xmlns:c15="http://schemas.microsoft.com/office/drawing/2012/chart" uri="{CE6537A1-D6FC-4f65-9D91-7224C49458BB}">
                  <c15:layout/>
                </c:ext>
              </c:extLst>
            </c:dLbl>
            <c:spPr>
              <a:noFill/>
              <a:ln>
                <a:noFill/>
              </a:ln>
              <a:effectLst/>
            </c:spPr>
            <c:txPr>
              <a:bodyPr/>
              <a:lstStyle/>
              <a:p>
                <a:pPr>
                  <a:defRPr>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OTROS!$C$1:$F$1</c:f>
              <c:strCache>
                <c:ptCount val="4"/>
                <c:pt idx="0">
                  <c:v>2015</c:v>
                </c:pt>
                <c:pt idx="1">
                  <c:v>2016</c:v>
                </c:pt>
                <c:pt idx="2">
                  <c:v>2017</c:v>
                </c:pt>
                <c:pt idx="3">
                  <c:v>2018</c:v>
                </c:pt>
              </c:strCache>
            </c:strRef>
          </c:cat>
          <c:val>
            <c:numRef>
              <c:f>OTROS!$C$4:$F$4</c:f>
              <c:numCache>
                <c:formatCode>#,##0.00_ ;[Red]\-#,##0.00\ </c:formatCode>
                <c:ptCount val="4"/>
                <c:pt idx="0">
                  <c:v>8.0963239064E8</c:v>
                </c:pt>
                <c:pt idx="1">
                  <c:v>8.5425086077E8</c:v>
                </c:pt>
                <c:pt idx="2">
                  <c:v>8.1449025338E8</c:v>
                </c:pt>
                <c:pt idx="3">
                  <c:v>9.28142469E8</c:v>
                </c:pt>
              </c:numCache>
            </c:numRef>
          </c:val>
          <c:extLst xmlns:c16r2="http://schemas.microsoft.com/office/drawing/2015/06/chart">
            <c:ext xmlns:c16="http://schemas.microsoft.com/office/drawing/2014/chart" uri="{C3380CC4-5D6E-409C-BE32-E72D297353CC}">
              <c16:uniqueId val="{0000000E-7594-4C31-951B-3C42FADC5981}"/>
            </c:ext>
          </c:extLst>
        </c:ser>
        <c:ser>
          <c:idx val="3"/>
          <c:order val="3"/>
          <c:tx>
            <c:strRef>
              <c:f>OTROS!$B$5</c:f>
              <c:strCache>
                <c:ptCount val="1"/>
                <c:pt idx="0">
                  <c:v>PROGRAMA  13</c:v>
                </c:pt>
              </c:strCache>
            </c:strRef>
          </c:tx>
          <c:invertIfNegative val="0"/>
          <c:dLbls>
            <c:dLbl>
              <c:idx val="0"/>
              <c:layout/>
              <c:tx>
                <c:rich>
                  <a:bodyPr/>
                  <a:lstStyle/>
                  <a:p>
                    <a:r>
                      <a:rPr lang="nb-NO"/>
                      <a:t>2,189.8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7594-4C31-951B-3C42FADC5981}"/>
                </c:ext>
                <c:ext xmlns:c15="http://schemas.microsoft.com/office/drawing/2012/chart" uri="{CE6537A1-D6FC-4f65-9D91-7224C49458BB}">
                  <c15:layout/>
                </c:ext>
              </c:extLst>
            </c:dLbl>
            <c:dLbl>
              <c:idx val="1"/>
              <c:layout/>
              <c:tx>
                <c:rich>
                  <a:bodyPr/>
                  <a:lstStyle/>
                  <a:p>
                    <a:r>
                      <a:rPr lang="nb-NO"/>
                      <a:t>2,849.5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7594-4C31-951B-3C42FADC5981}"/>
                </c:ext>
                <c:ext xmlns:c15="http://schemas.microsoft.com/office/drawing/2012/chart" uri="{CE6537A1-D6FC-4f65-9D91-7224C49458BB}">
                  <c15:layout/>
                </c:ext>
              </c:extLst>
            </c:dLbl>
            <c:dLbl>
              <c:idx val="2"/>
              <c:layout/>
              <c:tx>
                <c:rich>
                  <a:bodyPr/>
                  <a:lstStyle/>
                  <a:p>
                    <a:r>
                      <a:rPr lang="fi-FI"/>
                      <a:t>2,598</a:t>
                    </a:r>
                    <a:endParaRPr lang="fi-FI"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1-7594-4C31-951B-3C42FADC5981}"/>
                </c:ext>
                <c:ext xmlns:c15="http://schemas.microsoft.com/office/drawing/2012/chart" uri="{CE6537A1-D6FC-4f65-9D91-7224C49458BB}">
                  <c15:layout/>
                </c:ext>
              </c:extLst>
            </c:dLbl>
            <c:dLbl>
              <c:idx val="3"/>
              <c:layout/>
              <c:tx>
                <c:rich>
                  <a:bodyPr/>
                  <a:lstStyle/>
                  <a:p>
                    <a:r>
                      <a:rPr lang="fi-FI"/>
                      <a:t>2,787.4</a:t>
                    </a:r>
                    <a:endParaRPr lang="fi-FI"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2-7594-4C31-951B-3C42FADC5981}"/>
                </c:ext>
                <c:ext xmlns:c15="http://schemas.microsoft.com/office/drawing/2012/chart" uri="{CE6537A1-D6FC-4f65-9D91-7224C49458BB}">
                  <c15:layout/>
                </c:ext>
              </c:extLst>
            </c:dLbl>
            <c:spPr>
              <a:noFill/>
              <a:ln>
                <a:noFill/>
              </a:ln>
              <a:effectLst/>
            </c:spPr>
            <c:txPr>
              <a:bodyPr/>
              <a:lstStyle/>
              <a:p>
                <a:pPr>
                  <a:defRPr>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OTROS!$C$1:$F$1</c:f>
              <c:strCache>
                <c:ptCount val="4"/>
                <c:pt idx="0">
                  <c:v>2015</c:v>
                </c:pt>
                <c:pt idx="1">
                  <c:v>2016</c:v>
                </c:pt>
                <c:pt idx="2">
                  <c:v>2017</c:v>
                </c:pt>
                <c:pt idx="3">
                  <c:v>2018</c:v>
                </c:pt>
              </c:strCache>
            </c:strRef>
          </c:cat>
          <c:val>
            <c:numRef>
              <c:f>OTROS!$C$5:$F$5</c:f>
              <c:numCache>
                <c:formatCode>#,##0.00_ ;[Red]\-#,##0.00\ </c:formatCode>
                <c:ptCount val="4"/>
                <c:pt idx="0">
                  <c:v>2.18975804223E9</c:v>
                </c:pt>
                <c:pt idx="1">
                  <c:v>2.84954048985E9</c:v>
                </c:pt>
                <c:pt idx="2">
                  <c:v>2.59800827674E9</c:v>
                </c:pt>
                <c:pt idx="3">
                  <c:v>2.787444925E9</c:v>
                </c:pt>
              </c:numCache>
            </c:numRef>
          </c:val>
          <c:extLst xmlns:c16r2="http://schemas.microsoft.com/office/drawing/2015/06/chart">
            <c:ext xmlns:c16="http://schemas.microsoft.com/office/drawing/2014/chart" uri="{C3380CC4-5D6E-409C-BE32-E72D297353CC}">
              <c16:uniqueId val="{00000013-7594-4C31-951B-3C42FADC5981}"/>
            </c:ext>
          </c:extLst>
        </c:ser>
        <c:ser>
          <c:idx val="4"/>
          <c:order val="4"/>
          <c:tx>
            <c:strRef>
              <c:f>OTROS!$B$6</c:f>
              <c:strCache>
                <c:ptCount val="1"/>
                <c:pt idx="0">
                  <c:v>PROGRAMA  99</c:v>
                </c:pt>
              </c:strCache>
            </c:strRef>
          </c:tx>
          <c:invertIfNegative val="0"/>
          <c:dLbls>
            <c:dLbl>
              <c:idx val="0"/>
              <c:layout/>
              <c:tx>
                <c:rich>
                  <a:bodyPr/>
                  <a:lstStyle/>
                  <a:p>
                    <a:r>
                      <a:rPr lang="hr-HR"/>
                      <a:t>412.2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4-7594-4C31-951B-3C42FADC5981}"/>
                </c:ext>
                <c:ext xmlns:c15="http://schemas.microsoft.com/office/drawing/2012/chart" uri="{CE6537A1-D6FC-4f65-9D91-7224C49458BB}">
                  <c15:layout/>
                </c:ext>
              </c:extLst>
            </c:dLbl>
            <c:dLbl>
              <c:idx val="1"/>
              <c:layout/>
              <c:tx>
                <c:rich>
                  <a:bodyPr/>
                  <a:lstStyle/>
                  <a:p>
                    <a:r>
                      <a:rPr lang="hr-HR"/>
                      <a:t>469.3 </a:t>
                    </a:r>
                    <a:endParaRPr lang="hr-HR"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5-7594-4C31-951B-3C42FADC5981}"/>
                </c:ext>
                <c:ext xmlns:c15="http://schemas.microsoft.com/office/drawing/2012/chart" uri="{CE6537A1-D6FC-4f65-9D91-7224C49458BB}">
                  <c15:layout/>
                </c:ext>
              </c:extLst>
            </c:dLbl>
            <c:dLbl>
              <c:idx val="2"/>
              <c:layout/>
              <c:tx>
                <c:rich>
                  <a:bodyPr/>
                  <a:lstStyle/>
                  <a:p>
                    <a:r>
                      <a:rPr lang="hr-HR"/>
                      <a:t>514.4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6-7594-4C31-951B-3C42FADC5981}"/>
                </c:ext>
                <c:ext xmlns:c15="http://schemas.microsoft.com/office/drawing/2012/chart" uri="{CE6537A1-D6FC-4f65-9D91-7224C49458BB}">
                  <c15:layout/>
                </c:ext>
              </c:extLst>
            </c:dLbl>
            <c:dLbl>
              <c:idx val="3"/>
              <c:layout/>
              <c:tx>
                <c:rich>
                  <a:bodyPr/>
                  <a:lstStyle/>
                  <a:p>
                    <a:r>
                      <a:rPr lang="hr-HR"/>
                      <a:t>506.2 </a:t>
                    </a:r>
                    <a:endParaRPr lang="hr-HR"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7-7594-4C31-951B-3C42FADC5981}"/>
                </c:ext>
                <c:ext xmlns:c15="http://schemas.microsoft.com/office/drawing/2012/chart" uri="{CE6537A1-D6FC-4f65-9D91-7224C49458BB}">
                  <c15:layout/>
                </c:ext>
              </c:extLst>
            </c:dLbl>
            <c:spPr>
              <a:noFill/>
              <a:ln>
                <a:noFill/>
              </a:ln>
              <a:effectLst/>
            </c:spPr>
            <c:txPr>
              <a:bodyPr/>
              <a:lstStyle/>
              <a:p>
                <a:pPr>
                  <a:defRPr>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OTROS!$C$1:$F$1</c:f>
              <c:strCache>
                <c:ptCount val="4"/>
                <c:pt idx="0">
                  <c:v>2015</c:v>
                </c:pt>
                <c:pt idx="1">
                  <c:v>2016</c:v>
                </c:pt>
                <c:pt idx="2">
                  <c:v>2017</c:v>
                </c:pt>
                <c:pt idx="3">
                  <c:v>2018</c:v>
                </c:pt>
              </c:strCache>
            </c:strRef>
          </c:cat>
          <c:val>
            <c:numRef>
              <c:f>OTROS!$C$6:$F$6</c:f>
              <c:numCache>
                <c:formatCode>#,##0.00_ ;[Red]\-#,##0.00\ </c:formatCode>
                <c:ptCount val="4"/>
                <c:pt idx="0">
                  <c:v>4.1220170968E8</c:v>
                </c:pt>
                <c:pt idx="1">
                  <c:v>4.6926333691E8</c:v>
                </c:pt>
                <c:pt idx="2">
                  <c:v>5.1441479264E8</c:v>
                </c:pt>
                <c:pt idx="3">
                  <c:v>5.06242976E8</c:v>
                </c:pt>
              </c:numCache>
            </c:numRef>
          </c:val>
          <c:extLst xmlns:c16r2="http://schemas.microsoft.com/office/drawing/2015/06/chart">
            <c:ext xmlns:c16="http://schemas.microsoft.com/office/drawing/2014/chart" uri="{C3380CC4-5D6E-409C-BE32-E72D297353CC}">
              <c16:uniqueId val="{00000018-7594-4C31-951B-3C42FADC5981}"/>
            </c:ext>
          </c:extLst>
        </c:ser>
        <c:ser>
          <c:idx val="5"/>
          <c:order val="5"/>
          <c:tx>
            <c:strRef>
              <c:f>OTROS!$B$7</c:f>
              <c:strCache>
                <c:ptCount val="1"/>
                <c:pt idx="0">
                  <c:v>NO DEVENGADO</c:v>
                </c:pt>
              </c:strCache>
            </c:strRef>
          </c:tx>
          <c:invertIfNegative val="0"/>
          <c:dLbls>
            <c:dLbl>
              <c:idx val="0"/>
              <c:layout/>
              <c:tx>
                <c:rich>
                  <a:bodyPr/>
                  <a:lstStyle/>
                  <a:p>
                    <a:r>
                      <a:rPr lang="hr-HR"/>
                      <a:t>496.2</a:t>
                    </a:r>
                    <a:endParaRPr lang="hr-HR" dirty="0"/>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9-7594-4C31-951B-3C42FADC5981}"/>
                </c:ext>
                <c:ext xmlns:c15="http://schemas.microsoft.com/office/drawing/2012/chart" uri="{CE6537A1-D6FC-4f65-9D91-7224C49458BB}">
                  <c15:layout/>
                </c:ext>
              </c:extLst>
            </c:dLbl>
            <c:dLbl>
              <c:idx val="1"/>
              <c:layout/>
              <c:tx>
                <c:rich>
                  <a:bodyPr/>
                  <a:lstStyle/>
                  <a:p>
                    <a:r>
                      <a:rPr lang="is-IS"/>
                      <a:t>245.5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A-7594-4C31-951B-3C42FADC5981}"/>
                </c:ext>
                <c:ext xmlns:c15="http://schemas.microsoft.com/office/drawing/2012/chart" uri="{CE6537A1-D6FC-4f65-9D91-7224C49458BB}">
                  <c15:layout/>
                </c:ext>
              </c:extLst>
            </c:dLbl>
            <c:dLbl>
              <c:idx val="2"/>
              <c:layout/>
              <c:tx>
                <c:rich>
                  <a:bodyPr/>
                  <a:lstStyle/>
                  <a:p>
                    <a:r>
                      <a:rPr lang="nb-NO"/>
                      <a:t>381.2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B-7594-4C31-951B-3C42FADC5981}"/>
                </c:ext>
                <c:ext xmlns:c15="http://schemas.microsoft.com/office/drawing/2012/chart" uri="{CE6537A1-D6FC-4f65-9D91-7224C49458BB}">
                  <c15:layout/>
                </c:ext>
              </c:extLst>
            </c:dLbl>
            <c:dLbl>
              <c:idx val="3"/>
              <c:layout/>
              <c:tx>
                <c:rich>
                  <a:bodyPr/>
                  <a:lstStyle/>
                  <a:p>
                    <a:r>
                      <a:rPr lang="nb-NO"/>
                      <a:t>0.0 </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C-7594-4C31-951B-3C42FADC5981}"/>
                </c:ext>
                <c:ext xmlns:c15="http://schemas.microsoft.com/office/drawing/2012/chart" uri="{CE6537A1-D6FC-4f65-9D91-7224C49458BB}">
                  <c15:layout/>
                </c:ext>
              </c:extLst>
            </c:dLbl>
            <c:spPr>
              <a:noFill/>
              <a:ln>
                <a:noFill/>
              </a:ln>
              <a:effectLst/>
            </c:spPr>
            <c:txPr>
              <a:bodyPr/>
              <a:lstStyle/>
              <a:p>
                <a:pPr>
                  <a:defRPr>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OTROS!$C$1:$F$1</c:f>
              <c:strCache>
                <c:ptCount val="4"/>
                <c:pt idx="0">
                  <c:v>2015</c:v>
                </c:pt>
                <c:pt idx="1">
                  <c:v>2016</c:v>
                </c:pt>
                <c:pt idx="2">
                  <c:v>2017</c:v>
                </c:pt>
                <c:pt idx="3">
                  <c:v>2018</c:v>
                </c:pt>
              </c:strCache>
            </c:strRef>
          </c:cat>
          <c:val>
            <c:numRef>
              <c:f>OTROS!$C$7:$F$7</c:f>
              <c:numCache>
                <c:formatCode>#,##0.00_ ;[Red]\-#,##0.00\ </c:formatCode>
                <c:ptCount val="4"/>
                <c:pt idx="0">
                  <c:v>4.9620213667E8</c:v>
                </c:pt>
                <c:pt idx="1">
                  <c:v>2.4547057699E8</c:v>
                </c:pt>
                <c:pt idx="2">
                  <c:v>3.811618766E8</c:v>
                </c:pt>
                <c:pt idx="3">
                  <c:v>0.0</c:v>
                </c:pt>
              </c:numCache>
            </c:numRef>
          </c:val>
          <c:extLst xmlns:c16r2="http://schemas.microsoft.com/office/drawing/2015/06/chart">
            <c:ext xmlns:c16="http://schemas.microsoft.com/office/drawing/2014/chart" uri="{C3380CC4-5D6E-409C-BE32-E72D297353CC}">
              <c16:uniqueId val="{0000001D-7594-4C31-951B-3C42FADC5981}"/>
            </c:ext>
          </c:extLst>
        </c:ser>
        <c:dLbls>
          <c:showLegendKey val="0"/>
          <c:showVal val="1"/>
          <c:showCatName val="0"/>
          <c:showSerName val="0"/>
          <c:showPercent val="0"/>
          <c:showBubbleSize val="0"/>
        </c:dLbls>
        <c:gapWidth val="150"/>
        <c:overlap val="100"/>
        <c:axId val="1894329840"/>
        <c:axId val="1894331888"/>
      </c:barChart>
      <c:barChart>
        <c:barDir val="col"/>
        <c:grouping val="stacked"/>
        <c:varyColors val="0"/>
        <c:ser>
          <c:idx val="6"/>
          <c:order val="6"/>
          <c:tx>
            <c:strRef>
              <c:f>OTROS!$B$8</c:f>
              <c:strCache>
                <c:ptCount val="1"/>
                <c:pt idx="0">
                  <c:v>TOTAL  </c:v>
                </c:pt>
              </c:strCache>
            </c:strRef>
          </c:tx>
          <c:spPr>
            <a:noFill/>
          </c:spPr>
          <c:invertIfNegative val="0"/>
          <c:dLbls>
            <c:dLbl>
              <c:idx val="0"/>
              <c:layout>
                <c:manualLayout>
                  <c:x val="0.0012209050791728"/>
                  <c:y val="-0.303677286093482"/>
                </c:manualLayout>
              </c:layout>
              <c:tx>
                <c:rich>
                  <a:bodyPr/>
                  <a:lstStyle/>
                  <a:p>
                    <a:r>
                      <a:rPr lang="hr-HR" dirty="0">
                        <a:latin typeface="Arial" pitchFamily="34" charset="0"/>
                        <a:cs typeface="Arial" pitchFamily="34" charset="0"/>
                      </a:rPr>
                      <a:t>4</a:t>
                    </a:r>
                    <a:r>
                      <a:rPr lang="hr-HR" dirty="0"/>
                      <a:t>,438.2</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E-7594-4C31-951B-3C42FADC5981}"/>
                </c:ext>
                <c:ext xmlns:c15="http://schemas.microsoft.com/office/drawing/2012/chart" uri="{CE6537A1-D6FC-4f65-9D91-7224C49458BB}">
                  <c15:layout/>
                </c:ext>
              </c:extLst>
            </c:dLbl>
            <c:dLbl>
              <c:idx val="1"/>
              <c:layout>
                <c:manualLayout>
                  <c:x val="-0.00122100122100122"/>
                  <c:y val="-0.334519510462352"/>
                </c:manualLayout>
              </c:layout>
              <c:tx>
                <c:rich>
                  <a:bodyPr/>
                  <a:lstStyle/>
                  <a:p>
                    <a:r>
                      <a:rPr lang="nb-NO" dirty="0">
                        <a:latin typeface="Arial" pitchFamily="34" charset="0"/>
                        <a:cs typeface="Arial" pitchFamily="34" charset="0"/>
                      </a:rPr>
                      <a:t>4</a:t>
                    </a:r>
                    <a:r>
                      <a:rPr lang="nb-NO" dirty="0"/>
                      <a:t>,945.5</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F-7594-4C31-951B-3C42FADC5981}"/>
                </c:ext>
                <c:ext xmlns:c15="http://schemas.microsoft.com/office/drawing/2012/chart" uri="{CE6537A1-D6FC-4f65-9D91-7224C49458BB}">
                  <c15:layout/>
                </c:ext>
              </c:extLst>
            </c:dLbl>
            <c:dLbl>
              <c:idx val="2"/>
              <c:layout>
                <c:manualLayout>
                  <c:x val="0.0"/>
                  <c:y val="-0.325029595271931"/>
                </c:manualLayout>
              </c:layout>
              <c:tx>
                <c:rich>
                  <a:bodyPr/>
                  <a:lstStyle/>
                  <a:p>
                    <a:r>
                      <a:rPr lang="nb-NO" dirty="0">
                        <a:latin typeface="Arial" pitchFamily="34" charset="0"/>
                        <a:cs typeface="Arial" pitchFamily="34" charset="0"/>
                      </a:rPr>
                      <a:t>4</a:t>
                    </a:r>
                    <a:r>
                      <a:rPr lang="nb-NO" dirty="0"/>
                      <a:t>,480.6</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0-7594-4C31-951B-3C42FADC5981}"/>
                </c:ext>
                <c:ext xmlns:c15="http://schemas.microsoft.com/office/drawing/2012/chart" uri="{CE6537A1-D6FC-4f65-9D91-7224C49458BB}">
                  <c15:layout/>
                </c:ext>
              </c:extLst>
            </c:dLbl>
            <c:dLbl>
              <c:idx val="3"/>
              <c:layout>
                <c:manualLayout>
                  <c:x val="-0.00122100122100122"/>
                  <c:y val="-0.351126862045589"/>
                </c:manualLayout>
              </c:layout>
              <c:tx>
                <c:rich>
                  <a:bodyPr/>
                  <a:lstStyle/>
                  <a:p>
                    <a:r>
                      <a:rPr lang="hr-HR" dirty="0">
                        <a:latin typeface="Arial" pitchFamily="34" charset="0"/>
                        <a:cs typeface="Arial" pitchFamily="34" charset="0"/>
                      </a:rPr>
                      <a:t>4</a:t>
                    </a:r>
                    <a:r>
                      <a:rPr lang="hr-HR" dirty="0"/>
                      <a:t>,846.8</a:t>
                    </a:r>
                  </a:p>
                </c:rich>
              </c:tx>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1-7594-4C31-951B-3C42FADC5981}"/>
                </c:ext>
                <c:ext xmlns:c15="http://schemas.microsoft.com/office/drawing/2012/chart" uri="{CE6537A1-D6FC-4f65-9D91-7224C49458BB}">
                  <c15:layout/>
                </c:ext>
              </c:extLst>
            </c:dLbl>
            <c:spPr>
              <a:noFill/>
              <a:ln>
                <a:noFill/>
              </a:ln>
              <a:effectLst/>
            </c:spPr>
            <c:txPr>
              <a:bodyPr wrap="square" lIns="38100" tIns="19050" rIns="38100" bIns="19050" anchor="ctr">
                <a:spAutoFit/>
              </a:bodyPr>
              <a:lstStyle/>
              <a:p>
                <a:pPr>
                  <a:defRPr sz="1100" b="1">
                    <a:latin typeface="Arial" pitchFamily="34" charset="0"/>
                    <a:cs typeface="Arial" pitchFamily="34" charset="0"/>
                  </a:defRPr>
                </a:pPr>
                <a:endParaRPr lang="es-ES_tradnl"/>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a:noFill/>
                    </a:ln>
                  </c:spPr>
                </c15:leaderLines>
              </c:ext>
            </c:extLst>
          </c:dLbls>
          <c:cat>
            <c:strRef>
              <c:f>OTROS!$C$1:$F$1</c:f>
              <c:strCache>
                <c:ptCount val="4"/>
                <c:pt idx="0">
                  <c:v>2015</c:v>
                </c:pt>
                <c:pt idx="1">
                  <c:v>2016</c:v>
                </c:pt>
                <c:pt idx="2">
                  <c:v>2017</c:v>
                </c:pt>
                <c:pt idx="3">
                  <c:v>2018</c:v>
                </c:pt>
              </c:strCache>
            </c:strRef>
          </c:cat>
          <c:val>
            <c:numRef>
              <c:f>OTROS!$C$8:$F$8</c:f>
              <c:numCache>
                <c:formatCode>#,##0.00_ ;[Red]\-#,##0.00\ </c:formatCode>
                <c:ptCount val="4"/>
                <c:pt idx="0">
                  <c:v>4.438212689E9</c:v>
                </c:pt>
                <c:pt idx="1">
                  <c:v>4.94547887925E9</c:v>
                </c:pt>
                <c:pt idx="2">
                  <c:v>4.820620813E9</c:v>
                </c:pt>
                <c:pt idx="3">
                  <c:v>4.846789125E9</c:v>
                </c:pt>
              </c:numCache>
            </c:numRef>
          </c:val>
          <c:extLst xmlns:c16r2="http://schemas.microsoft.com/office/drawing/2015/06/chart">
            <c:ext xmlns:c16="http://schemas.microsoft.com/office/drawing/2014/chart" uri="{C3380CC4-5D6E-409C-BE32-E72D297353CC}">
              <c16:uniqueId val="{00000022-7594-4C31-951B-3C42FADC5981}"/>
            </c:ext>
          </c:extLst>
        </c:ser>
        <c:dLbls>
          <c:showLegendKey val="0"/>
          <c:showVal val="0"/>
          <c:showCatName val="0"/>
          <c:showSerName val="0"/>
          <c:showPercent val="0"/>
          <c:showBubbleSize val="0"/>
        </c:dLbls>
        <c:gapWidth val="150"/>
        <c:overlap val="100"/>
        <c:axId val="1893953280"/>
        <c:axId val="1893951232"/>
      </c:barChart>
      <c:catAx>
        <c:axId val="1894329840"/>
        <c:scaling>
          <c:orientation val="minMax"/>
        </c:scaling>
        <c:delete val="0"/>
        <c:axPos val="b"/>
        <c:numFmt formatCode="General" sourceLinked="0"/>
        <c:majorTickMark val="out"/>
        <c:minorTickMark val="none"/>
        <c:tickLblPos val="nextTo"/>
        <c:crossAx val="1894331888"/>
        <c:crosses val="autoZero"/>
        <c:auto val="1"/>
        <c:lblAlgn val="ctr"/>
        <c:lblOffset val="100"/>
        <c:noMultiLvlLbl val="0"/>
      </c:catAx>
      <c:valAx>
        <c:axId val="1894331888"/>
        <c:scaling>
          <c:orientation val="minMax"/>
        </c:scaling>
        <c:delete val="1"/>
        <c:axPos val="l"/>
        <c:majorGridlines/>
        <c:numFmt formatCode="#,##0.00_ ;[Red]\-#,##0.00\ " sourceLinked="1"/>
        <c:majorTickMark val="out"/>
        <c:minorTickMark val="none"/>
        <c:tickLblPos val="none"/>
        <c:crossAx val="1894329840"/>
        <c:crosses val="autoZero"/>
        <c:crossBetween val="between"/>
        <c:dispUnits>
          <c:builtInUnit val="millions"/>
          <c:dispUnitsLbl>
            <c:layout/>
          </c:dispUnitsLbl>
        </c:dispUnits>
      </c:valAx>
      <c:valAx>
        <c:axId val="1893951232"/>
        <c:scaling>
          <c:orientation val="minMax"/>
        </c:scaling>
        <c:delete val="1"/>
        <c:axPos val="r"/>
        <c:numFmt formatCode="#,##0.00_ ;[Red]\-#,##0.00\ " sourceLinked="1"/>
        <c:majorTickMark val="out"/>
        <c:minorTickMark val="none"/>
        <c:tickLblPos val="none"/>
        <c:crossAx val="1893953280"/>
        <c:crosses val="max"/>
        <c:crossBetween val="between"/>
      </c:valAx>
      <c:catAx>
        <c:axId val="1893953280"/>
        <c:scaling>
          <c:orientation val="minMax"/>
        </c:scaling>
        <c:delete val="1"/>
        <c:axPos val="b"/>
        <c:numFmt formatCode="General" sourceLinked="1"/>
        <c:majorTickMark val="out"/>
        <c:minorTickMark val="none"/>
        <c:tickLblPos val="none"/>
        <c:crossAx val="1893951232"/>
        <c:crosses val="autoZero"/>
        <c:auto val="1"/>
        <c:lblAlgn val="ctr"/>
        <c:lblOffset val="100"/>
        <c:noMultiLvlLbl val="0"/>
      </c:catAx>
    </c:plotArea>
    <c:legend>
      <c:legendPos val="r"/>
      <c:layout/>
      <c:overlay val="0"/>
      <c:txPr>
        <a:bodyPr/>
        <a:lstStyle/>
        <a:p>
          <a:pPr>
            <a:defRPr>
              <a:latin typeface="Arial" pitchFamily="34" charset="0"/>
              <a:cs typeface="Arial" pitchFamily="34" charset="0"/>
            </a:defRPr>
          </a:pPr>
          <a:endParaRPr lang="es-ES_tradnl"/>
        </a:p>
      </c:txPr>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es-GT" sz="1400" b="1" i="0" baseline="0" dirty="0">
                <a:effectLst/>
              </a:rPr>
              <a:t>Comportamiento de las Metas Físicas</a:t>
            </a:r>
            <a:endParaRPr lang="es-GT" sz="1400" dirty="0">
              <a:effectLst/>
            </a:endParaRPr>
          </a:p>
          <a:p>
            <a:pPr>
              <a:defRPr sz="1800"/>
            </a:pPr>
            <a:r>
              <a:rPr lang="es-GT" sz="1400" b="1" i="0" baseline="0" dirty="0">
                <a:effectLst/>
              </a:rPr>
              <a:t>Otros Programas</a:t>
            </a:r>
            <a:endParaRPr lang="es-GT" sz="1400" dirty="0">
              <a:effectLst/>
            </a:endParaRPr>
          </a:p>
        </c:rich>
      </c:tx>
      <c:layout/>
      <c:overlay val="0"/>
    </c:title>
    <c:autoTitleDeleted val="0"/>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'Graficas (2)'!$D$38</c:f>
              <c:strCache>
                <c:ptCount val="1"/>
                <c:pt idx="0">
                  <c:v>Ejecución Programa 12</c:v>
                </c:pt>
              </c:strCache>
            </c:strRef>
          </c:tx>
          <c:spPr>
            <a:solidFill>
              <a:schemeClr val="accent4"/>
            </a:solidFill>
          </c:spPr>
          <c:invertIfNegative val="0"/>
          <c:cat>
            <c:numRef>
              <c:f>'Graficas (2)'!$E$12:$H$12</c:f>
              <c:numCache>
                <c:formatCode>General</c:formatCode>
                <c:ptCount val="4"/>
                <c:pt idx="0">
                  <c:v>2015.0</c:v>
                </c:pt>
                <c:pt idx="1">
                  <c:v>2016.0</c:v>
                </c:pt>
                <c:pt idx="2">
                  <c:v>2017.0</c:v>
                </c:pt>
                <c:pt idx="3">
                  <c:v>2018.0</c:v>
                </c:pt>
              </c:numCache>
            </c:numRef>
          </c:cat>
          <c:val>
            <c:numRef>
              <c:f>'Graficas (2)'!$E$38:$H$38</c:f>
              <c:numCache>
                <c:formatCode>_-* #,##0_-;\-* #,##0_-;_-* "-"??_-;_-@_-</c:formatCode>
                <c:ptCount val="4"/>
                <c:pt idx="0">
                  <c:v>5.802965E6</c:v>
                </c:pt>
                <c:pt idx="1">
                  <c:v>5.882586E6</c:v>
                </c:pt>
                <c:pt idx="2">
                  <c:v>6.304085E6</c:v>
                </c:pt>
                <c:pt idx="3">
                  <c:v>7.186542E6</c:v>
                </c:pt>
              </c:numCache>
            </c:numRef>
          </c:val>
          <c:extLst xmlns:c16r2="http://schemas.microsoft.com/office/drawing/2015/06/chart">
            <c:ext xmlns:c16="http://schemas.microsoft.com/office/drawing/2014/chart" uri="{C3380CC4-5D6E-409C-BE32-E72D297353CC}">
              <c16:uniqueId val="{00000000-08D2-4B50-9849-8EC5C500E92A}"/>
            </c:ext>
          </c:extLst>
        </c:ser>
        <c:ser>
          <c:idx val="1"/>
          <c:order val="1"/>
          <c:tx>
            <c:strRef>
              <c:f>'Graficas (2)'!$D$39</c:f>
              <c:strCache>
                <c:ptCount val="1"/>
                <c:pt idx="0">
                  <c:v>Ejecución Programa 13</c:v>
                </c:pt>
              </c:strCache>
            </c:strRef>
          </c:tx>
          <c:invertIfNegative val="0"/>
          <c:cat>
            <c:numRef>
              <c:f>'Graficas (2)'!$E$12:$H$12</c:f>
              <c:numCache>
                <c:formatCode>General</c:formatCode>
                <c:ptCount val="4"/>
                <c:pt idx="0">
                  <c:v>2015.0</c:v>
                </c:pt>
                <c:pt idx="1">
                  <c:v>2016.0</c:v>
                </c:pt>
                <c:pt idx="2">
                  <c:v>2017.0</c:v>
                </c:pt>
                <c:pt idx="3">
                  <c:v>2018.0</c:v>
                </c:pt>
              </c:numCache>
            </c:numRef>
          </c:cat>
          <c:val>
            <c:numRef>
              <c:f>'Graficas (2)'!$E$39:$H$39</c:f>
              <c:numCache>
                <c:formatCode>_-* #,##0_-;\-* #,##0_-;_-* "-"??_-;_-@_-</c:formatCode>
                <c:ptCount val="4"/>
                <c:pt idx="0">
                  <c:v>4.749218E6</c:v>
                </c:pt>
                <c:pt idx="1">
                  <c:v>4.528368E6</c:v>
                </c:pt>
                <c:pt idx="2">
                  <c:v>5.455339E6</c:v>
                </c:pt>
                <c:pt idx="3">
                  <c:v>6.684147E6</c:v>
                </c:pt>
              </c:numCache>
            </c:numRef>
          </c:val>
          <c:extLst xmlns:c16r2="http://schemas.microsoft.com/office/drawing/2015/06/chart">
            <c:ext xmlns:c16="http://schemas.microsoft.com/office/drawing/2014/chart" uri="{C3380CC4-5D6E-409C-BE32-E72D297353CC}">
              <c16:uniqueId val="{00000001-08D2-4B50-9849-8EC5C500E92A}"/>
            </c:ext>
          </c:extLst>
        </c:ser>
        <c:ser>
          <c:idx val="2"/>
          <c:order val="2"/>
          <c:tx>
            <c:strRef>
              <c:f>'Graficas (2)'!$D$40</c:f>
              <c:strCache>
                <c:ptCount val="1"/>
                <c:pt idx="0">
                  <c:v>Ejecución Programa 1</c:v>
                </c:pt>
              </c:strCache>
            </c:strRef>
          </c:tx>
          <c:invertIfNegative val="0"/>
          <c:cat>
            <c:numRef>
              <c:f>'Graficas (2)'!$E$12:$H$12</c:f>
              <c:numCache>
                <c:formatCode>General</c:formatCode>
                <c:ptCount val="4"/>
                <c:pt idx="0">
                  <c:v>2015.0</c:v>
                </c:pt>
                <c:pt idx="1">
                  <c:v>2016.0</c:v>
                </c:pt>
                <c:pt idx="2">
                  <c:v>2017.0</c:v>
                </c:pt>
                <c:pt idx="3">
                  <c:v>2018.0</c:v>
                </c:pt>
              </c:numCache>
            </c:numRef>
          </c:cat>
          <c:val>
            <c:numRef>
              <c:f>'Graficas (2)'!$E$40:$H$40</c:f>
              <c:numCache>
                <c:formatCode>_-* #,##0_-;\-* #,##0_-;_-* "-"??_-;_-@_-</c:formatCode>
                <c:ptCount val="4"/>
                <c:pt idx="0">
                  <c:v>114931.0</c:v>
                </c:pt>
                <c:pt idx="1">
                  <c:v>128346.0</c:v>
                </c:pt>
                <c:pt idx="2">
                  <c:v>113531.0</c:v>
                </c:pt>
                <c:pt idx="3">
                  <c:v>128324.0</c:v>
                </c:pt>
              </c:numCache>
            </c:numRef>
          </c:val>
          <c:extLst xmlns:c16r2="http://schemas.microsoft.com/office/drawing/2015/06/chart">
            <c:ext xmlns:c16="http://schemas.microsoft.com/office/drawing/2014/chart" uri="{C3380CC4-5D6E-409C-BE32-E72D297353CC}">
              <c16:uniqueId val="{00000002-08D2-4B50-9849-8EC5C500E92A}"/>
            </c:ext>
          </c:extLst>
        </c:ser>
        <c:ser>
          <c:idx val="3"/>
          <c:order val="3"/>
          <c:tx>
            <c:strRef>
              <c:f>'Graficas (2)'!$D$41</c:f>
              <c:strCache>
                <c:ptCount val="1"/>
                <c:pt idx="0">
                  <c:v>Ejecución Programa 11</c:v>
                </c:pt>
              </c:strCache>
            </c:strRef>
          </c:tx>
          <c:invertIfNegative val="0"/>
          <c:cat>
            <c:numRef>
              <c:f>'Graficas (2)'!$E$12:$H$12</c:f>
              <c:numCache>
                <c:formatCode>General</c:formatCode>
                <c:ptCount val="4"/>
                <c:pt idx="0">
                  <c:v>2015.0</c:v>
                </c:pt>
                <c:pt idx="1">
                  <c:v>2016.0</c:v>
                </c:pt>
                <c:pt idx="2">
                  <c:v>2017.0</c:v>
                </c:pt>
                <c:pt idx="3">
                  <c:v>2018.0</c:v>
                </c:pt>
              </c:numCache>
            </c:numRef>
          </c:cat>
          <c:val>
            <c:numRef>
              <c:f>'Graficas (2)'!$E$41:$H$41</c:f>
              <c:numCache>
                <c:formatCode>_-* #,##0_-;\-* #,##0_-;_-* "-"??_-;_-@_-</c:formatCode>
                <c:ptCount val="4"/>
                <c:pt idx="0">
                  <c:v>1908.0</c:v>
                </c:pt>
                <c:pt idx="1">
                  <c:v>1534.0</c:v>
                </c:pt>
                <c:pt idx="2">
                  <c:v>1697.0</c:v>
                </c:pt>
                <c:pt idx="3">
                  <c:v>2407.0</c:v>
                </c:pt>
              </c:numCache>
            </c:numRef>
          </c:val>
          <c:extLst xmlns:c16r2="http://schemas.microsoft.com/office/drawing/2015/06/chart">
            <c:ext xmlns:c16="http://schemas.microsoft.com/office/drawing/2014/chart" uri="{C3380CC4-5D6E-409C-BE32-E72D297353CC}">
              <c16:uniqueId val="{00000003-08D2-4B50-9849-8EC5C500E92A}"/>
            </c:ext>
          </c:extLst>
        </c:ser>
        <c:ser>
          <c:idx val="4"/>
          <c:order val="4"/>
          <c:tx>
            <c:strRef>
              <c:f>'Graficas (2)'!$D$42</c:f>
              <c:strCache>
                <c:ptCount val="1"/>
                <c:pt idx="0">
                  <c:v>Ejecución Programa 99</c:v>
                </c:pt>
              </c:strCache>
            </c:strRef>
          </c:tx>
          <c:invertIfNegative val="0"/>
          <c:cat>
            <c:numRef>
              <c:f>'Graficas (2)'!$E$12:$H$12</c:f>
              <c:numCache>
                <c:formatCode>General</c:formatCode>
                <c:ptCount val="4"/>
                <c:pt idx="0">
                  <c:v>2015.0</c:v>
                </c:pt>
                <c:pt idx="1">
                  <c:v>2016.0</c:v>
                </c:pt>
                <c:pt idx="2">
                  <c:v>2017.0</c:v>
                </c:pt>
                <c:pt idx="3">
                  <c:v>2018.0</c:v>
                </c:pt>
              </c:numCache>
            </c:numRef>
          </c:cat>
          <c:val>
            <c:numRef>
              <c:f>'Graficas (2)'!$E$42:$H$42</c:f>
              <c:numCache>
                <c:formatCode>_-* #,##0_-;\-* #,##0_-;_-* "-"??_-;_-@_-</c:formatCode>
                <c:ptCount val="4"/>
                <c:pt idx="0">
                  <c:v>42.0</c:v>
                </c:pt>
                <c:pt idx="1">
                  <c:v>111.0</c:v>
                </c:pt>
                <c:pt idx="2">
                  <c:v>8.0</c:v>
                </c:pt>
                <c:pt idx="3">
                  <c:v>8.0</c:v>
                </c:pt>
              </c:numCache>
            </c:numRef>
          </c:val>
          <c:extLst xmlns:c16r2="http://schemas.microsoft.com/office/drawing/2015/06/chart">
            <c:ext xmlns:c16="http://schemas.microsoft.com/office/drawing/2014/chart" uri="{C3380CC4-5D6E-409C-BE32-E72D297353CC}">
              <c16:uniqueId val="{00000004-08D2-4B50-9849-8EC5C500E92A}"/>
            </c:ext>
          </c:extLst>
        </c:ser>
        <c:ser>
          <c:idx val="5"/>
          <c:order val="5"/>
          <c:tx>
            <c:strRef>
              <c:f>'Graficas (2)'!$D$43</c:f>
              <c:strCache>
                <c:ptCount val="1"/>
                <c:pt idx="0">
                  <c:v>No Ejecutado</c:v>
                </c:pt>
              </c:strCache>
            </c:strRef>
          </c:tx>
          <c:invertIfNegative val="0"/>
          <c:cat>
            <c:numRef>
              <c:f>'Graficas (2)'!$E$12:$H$12</c:f>
              <c:numCache>
                <c:formatCode>General</c:formatCode>
                <c:ptCount val="4"/>
                <c:pt idx="0">
                  <c:v>2015.0</c:v>
                </c:pt>
                <c:pt idx="1">
                  <c:v>2016.0</c:v>
                </c:pt>
                <c:pt idx="2">
                  <c:v>2017.0</c:v>
                </c:pt>
                <c:pt idx="3">
                  <c:v>2018.0</c:v>
                </c:pt>
              </c:numCache>
            </c:numRef>
          </c:cat>
          <c:val>
            <c:numRef>
              <c:f>'Graficas (2)'!$E$43:$H$43</c:f>
              <c:numCache>
                <c:formatCode>_-* #,##0_-;\-* #,##0_-;_-* "-"??_-;_-@_-</c:formatCode>
                <c:ptCount val="4"/>
                <c:pt idx="0">
                  <c:v>6.881316E6</c:v>
                </c:pt>
                <c:pt idx="1">
                  <c:v>2.211096E6</c:v>
                </c:pt>
                <c:pt idx="2">
                  <c:v>1.186517E6</c:v>
                </c:pt>
              </c:numCache>
            </c:numRef>
          </c:val>
          <c:extLst xmlns:c16r2="http://schemas.microsoft.com/office/drawing/2015/06/chart">
            <c:ext xmlns:c16="http://schemas.microsoft.com/office/drawing/2014/chart" uri="{C3380CC4-5D6E-409C-BE32-E72D297353CC}">
              <c16:uniqueId val="{00000005-08D2-4B50-9849-8EC5C500E92A}"/>
            </c:ext>
          </c:extLst>
        </c:ser>
        <c:dLbls>
          <c:showLegendKey val="0"/>
          <c:showVal val="0"/>
          <c:showCatName val="0"/>
          <c:showSerName val="0"/>
          <c:showPercent val="0"/>
          <c:showBubbleSize val="0"/>
        </c:dLbls>
        <c:gapWidth val="95"/>
        <c:gapDepth val="95"/>
        <c:shape val="cylinder"/>
        <c:axId val="1894148560"/>
        <c:axId val="1894149920"/>
        <c:axId val="0"/>
      </c:bar3DChart>
      <c:catAx>
        <c:axId val="1894148560"/>
        <c:scaling>
          <c:orientation val="minMax"/>
        </c:scaling>
        <c:delete val="0"/>
        <c:axPos val="b"/>
        <c:numFmt formatCode="General" sourceLinked="1"/>
        <c:majorTickMark val="none"/>
        <c:minorTickMark val="none"/>
        <c:tickLblPos val="nextTo"/>
        <c:txPr>
          <a:bodyPr/>
          <a:lstStyle/>
          <a:p>
            <a:pPr>
              <a:defRPr sz="1200"/>
            </a:pPr>
            <a:endParaRPr lang="es-ES_tradnl"/>
          </a:p>
        </c:txPr>
        <c:crossAx val="1894149920"/>
        <c:crosses val="autoZero"/>
        <c:auto val="1"/>
        <c:lblAlgn val="ctr"/>
        <c:lblOffset val="100"/>
        <c:noMultiLvlLbl val="0"/>
      </c:catAx>
      <c:valAx>
        <c:axId val="1894149920"/>
        <c:scaling>
          <c:orientation val="minMax"/>
        </c:scaling>
        <c:delete val="0"/>
        <c:axPos val="l"/>
        <c:majorGridlines/>
        <c:title>
          <c:layout/>
          <c:overlay val="0"/>
        </c:title>
        <c:numFmt formatCode="_-* #,##0_-;\-* #,##0_-;_-* &quot;-&quot;??_-;_-@_-" sourceLinked="1"/>
        <c:majorTickMark val="none"/>
        <c:minorTickMark val="none"/>
        <c:tickLblPos val="nextTo"/>
        <c:crossAx val="1894148560"/>
        <c:crosses val="autoZero"/>
        <c:crossBetween val="between"/>
      </c:valAx>
      <c:dTable>
        <c:showHorzBorder val="1"/>
        <c:showVertBorder val="1"/>
        <c:showOutline val="1"/>
        <c:showKeys val="1"/>
      </c:dTable>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sz="900" b="1" dirty="0" err="1"/>
              <a:t>Continuidad</a:t>
            </a:r>
            <a:r>
              <a:rPr lang="en-US" sz="900" b="1" dirty="0"/>
              <a:t> del </a:t>
            </a:r>
            <a:r>
              <a:rPr lang="en-US" sz="900" b="1" dirty="0" err="1"/>
              <a:t>Programa</a:t>
            </a:r>
            <a:r>
              <a:rPr lang="en-US" sz="900" b="1" dirty="0"/>
              <a:t> 15</a:t>
            </a:r>
          </a:p>
          <a:p>
            <a:pPr>
              <a:defRPr sz="900"/>
            </a:pPr>
            <a:r>
              <a:rPr lang="es-GT" sz="900" b="1" dirty="0"/>
              <a:t>Prevención de la mortalidad materna y neonatal</a:t>
            </a:r>
            <a:endParaRPr lang="en-US" sz="900" b="1" dirty="0"/>
          </a:p>
        </c:rich>
      </c:tx>
      <c:layout/>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barChart>
        <c:barDir val="col"/>
        <c:grouping val="clustered"/>
        <c:varyColors val="0"/>
        <c:ser>
          <c:idx val="0"/>
          <c:order val="0"/>
          <c:tx>
            <c:strRef>
              <c:f>'Graficas (2015-2023)'!$D$14</c:f>
              <c:strCache>
                <c:ptCount val="1"/>
                <c:pt idx="0">
                  <c:v>Ejecución Programa 15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tx1">
                        <a:lumMod val="75000"/>
                        <a:lumOff val="25000"/>
                      </a:schemeClr>
                    </a:solidFill>
                    <a:latin typeface="+mn-lt"/>
                    <a:ea typeface="+mn-ea"/>
                    <a:cs typeface="+mn-cs"/>
                  </a:defRPr>
                </a:pPr>
                <a:endParaRPr lang="es-ES_tradnl"/>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'Graficas (2015-2023)'!$E$12:$M$12</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'Graficas (2015-2023)'!$E$14:$M$14</c:f>
              <c:numCache>
                <c:formatCode>_-* #,##0_-;\-* #,##0_-;_-* "-"??_-;_-@_-</c:formatCode>
                <c:ptCount val="9"/>
                <c:pt idx="0">
                  <c:v>545543.0</c:v>
                </c:pt>
                <c:pt idx="1">
                  <c:v>399894.0</c:v>
                </c:pt>
                <c:pt idx="2">
                  <c:v>415303.0</c:v>
                </c:pt>
                <c:pt idx="3">
                  <c:v>402697.0</c:v>
                </c:pt>
                <c:pt idx="4">
                  <c:v>394912.0</c:v>
                </c:pt>
                <c:pt idx="5">
                  <c:v>410743.0</c:v>
                </c:pt>
                <c:pt idx="6">
                  <c:v>428219.0</c:v>
                </c:pt>
                <c:pt idx="7">
                  <c:v>447121.0</c:v>
                </c:pt>
                <c:pt idx="8">
                  <c:v>459537.0</c:v>
                </c:pt>
              </c:numCache>
            </c:numRef>
          </c:val>
          <c:extLst xmlns:c16r2="http://schemas.microsoft.com/office/drawing/2015/06/chart">
            <c:ext xmlns:c16="http://schemas.microsoft.com/office/drawing/2014/chart" uri="{C3380CC4-5D6E-409C-BE32-E72D297353CC}">
              <c16:uniqueId val="{00000000-395A-46CE-8AA9-708FA686933B}"/>
            </c:ext>
          </c:extLst>
        </c:ser>
        <c:dLbls>
          <c:showLegendKey val="0"/>
          <c:showVal val="0"/>
          <c:showCatName val="0"/>
          <c:showSerName val="0"/>
          <c:showPercent val="0"/>
          <c:showBubbleSize val="0"/>
        </c:dLbls>
        <c:gapWidth val="4"/>
        <c:axId val="1407653648"/>
        <c:axId val="1407655968"/>
      </c:barChart>
      <c:catAx>
        <c:axId val="140765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s-ES_tradnl"/>
          </a:p>
        </c:txPr>
        <c:crossAx val="1407655968"/>
        <c:crosses val="autoZero"/>
        <c:auto val="1"/>
        <c:lblAlgn val="ctr"/>
        <c:lblOffset val="100"/>
        <c:noMultiLvlLbl val="0"/>
      </c:catAx>
      <c:valAx>
        <c:axId val="1407655968"/>
        <c:scaling>
          <c:orientation val="minMax"/>
        </c:scaling>
        <c:delete val="1"/>
        <c:axPos val="l"/>
        <c:numFmt formatCode="_-* #,##0_-;\-* #,##0_-;_-* &quot;-&quot;??_-;_-@_-" sourceLinked="1"/>
        <c:majorTickMark val="out"/>
        <c:minorTickMark val="none"/>
        <c:tickLblPos val="nextTo"/>
        <c:crossAx val="1407653648"/>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ES_tradn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GT"/>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900" b="1" i="0" u="none" strike="noStrike" kern="1200" spc="0" baseline="0">
                <a:solidFill>
                  <a:schemeClr val="tx1">
                    <a:lumMod val="65000"/>
                    <a:lumOff val="35000"/>
                  </a:schemeClr>
                </a:solidFill>
                <a:latin typeface="+mn-lt"/>
                <a:ea typeface="+mn-ea"/>
                <a:cs typeface="+mn-cs"/>
              </a:defRPr>
            </a:pPr>
            <a:r>
              <a:rPr lang="en-US" sz="800" b="1" i="0" baseline="0" dirty="0" err="1">
                <a:effectLst/>
              </a:rPr>
              <a:t>Continuidad</a:t>
            </a:r>
            <a:r>
              <a:rPr lang="en-US" sz="800" b="1" i="0" baseline="0" dirty="0">
                <a:effectLst/>
              </a:rPr>
              <a:t> del </a:t>
            </a:r>
            <a:r>
              <a:rPr lang="en-US" sz="800" b="1" i="0" baseline="0" dirty="0" err="1">
                <a:effectLst/>
              </a:rPr>
              <a:t>Programa</a:t>
            </a:r>
            <a:r>
              <a:rPr lang="en-US" sz="800" b="1" i="0" baseline="0" dirty="0">
                <a:effectLst/>
              </a:rPr>
              <a:t> 14</a:t>
            </a:r>
            <a:endParaRPr lang="es-GT" sz="800" b="1" dirty="0">
              <a:effectLst/>
            </a:endParaRPr>
          </a:p>
          <a:p>
            <a:pPr>
              <a:defRPr sz="900" b="1"/>
            </a:pPr>
            <a:r>
              <a:rPr lang="es-GT" sz="800" b="1" i="0" baseline="0" dirty="0">
                <a:effectLst/>
              </a:rPr>
              <a:t>Prevención de la Mortalidad de la Niñez y de la desnutrición crónica </a:t>
            </a:r>
            <a:endParaRPr lang="es-GT" sz="800" b="1" dirty="0">
              <a:effectLst/>
            </a:endParaRPr>
          </a:p>
        </c:rich>
      </c:tx>
      <c:layout/>
      <c:overlay val="0"/>
      <c:spPr>
        <a:noFill/>
        <a:ln>
          <a:noFill/>
        </a:ln>
        <a:effectLst/>
      </c:spPr>
      <c:txPr>
        <a:bodyPr rot="0" spcFirstLastPara="1" vertOverflow="ellipsis" vert="horz" wrap="square" anchor="ctr" anchorCtr="1"/>
        <a:lstStyle/>
        <a:p>
          <a:pPr>
            <a:defRPr sz="900" b="1" i="0" u="none" strike="noStrike" kern="1200" spc="0" baseline="0">
              <a:solidFill>
                <a:schemeClr val="tx1">
                  <a:lumMod val="65000"/>
                  <a:lumOff val="35000"/>
                </a:schemeClr>
              </a:solidFill>
              <a:latin typeface="+mn-lt"/>
              <a:ea typeface="+mn-ea"/>
              <a:cs typeface="+mn-cs"/>
            </a:defRPr>
          </a:pPr>
          <a:endParaRPr lang="es-ES_tradnl"/>
        </a:p>
      </c:txPr>
    </c:title>
    <c:autoTitleDeleted val="0"/>
    <c:plotArea>
      <c:layout/>
      <c:barChart>
        <c:barDir val="col"/>
        <c:grouping val="clustered"/>
        <c:varyColors val="0"/>
        <c:ser>
          <c:idx val="0"/>
          <c:order val="0"/>
          <c:tx>
            <c:strRef>
              <c:f>'Graficas (2015-2023)'!$D$13</c:f>
              <c:strCache>
                <c:ptCount val="1"/>
                <c:pt idx="0">
                  <c:v>Ejecución Programa 14</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1" i="0" u="none" strike="noStrike" kern="1200" baseline="0">
                    <a:solidFill>
                      <a:schemeClr val="tx1">
                        <a:lumMod val="75000"/>
                        <a:lumOff val="25000"/>
                      </a:schemeClr>
                    </a:solidFill>
                    <a:latin typeface="+mn-lt"/>
                    <a:ea typeface="+mn-ea"/>
                    <a:cs typeface="+mn-cs"/>
                  </a:defRPr>
                </a:pPr>
                <a:endParaRPr lang="es-ES_tradnl"/>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'Graficas (2015-2023)'!$E$12:$M$12</c:f>
              <c:numCache>
                <c:formatCode>General</c:formatCode>
                <c:ptCount val="9"/>
                <c:pt idx="0">
                  <c:v>2015.0</c:v>
                </c:pt>
                <c:pt idx="1">
                  <c:v>2016.0</c:v>
                </c:pt>
                <c:pt idx="2">
                  <c:v>2017.0</c:v>
                </c:pt>
                <c:pt idx="3">
                  <c:v>2018.0</c:v>
                </c:pt>
                <c:pt idx="4">
                  <c:v>2019.0</c:v>
                </c:pt>
                <c:pt idx="5">
                  <c:v>2020.0</c:v>
                </c:pt>
                <c:pt idx="6">
                  <c:v>2021.0</c:v>
                </c:pt>
                <c:pt idx="7">
                  <c:v>2022.0</c:v>
                </c:pt>
                <c:pt idx="8">
                  <c:v>2023.0</c:v>
                </c:pt>
              </c:numCache>
            </c:numRef>
          </c:cat>
          <c:val>
            <c:numRef>
              <c:f>'Graficas (2015-2023)'!$E$13:$M$13</c:f>
              <c:numCache>
                <c:formatCode>_-* #,##0_-;\-* #,##0_-;_-* "-"??_-;_-@_-</c:formatCode>
                <c:ptCount val="9"/>
                <c:pt idx="0">
                  <c:v>1.534244E6</c:v>
                </c:pt>
                <c:pt idx="1">
                  <c:v>1.200721E6</c:v>
                </c:pt>
                <c:pt idx="2">
                  <c:v>2.080887E6</c:v>
                </c:pt>
                <c:pt idx="3">
                  <c:v>2.277464E6</c:v>
                </c:pt>
                <c:pt idx="4" formatCode="_(* #,##0.00_);_(* \(#,##0.00\);_(* &quot;-&quot;??_);_(@_)">
                  <c:v>2.32301328E6</c:v>
                </c:pt>
                <c:pt idx="5" formatCode="_(* #,##0.00_);_(* \(#,##0.00\);_(* &quot;-&quot;??_);_(@_)">
                  <c:v>2.3694735456E6</c:v>
                </c:pt>
                <c:pt idx="6" formatCode="_(* #,##0.00_);_(* \(#,##0.00\);_(* &quot;-&quot;??_);_(@_)">
                  <c:v>2.416863016512E6</c:v>
                </c:pt>
                <c:pt idx="7" formatCode="_(* #,##0.00_);_(* \(#,##0.00\);_(* &quot;-&quot;??_);_(@_)">
                  <c:v>2.46520027684224E6</c:v>
                </c:pt>
                <c:pt idx="8" formatCode="_(* #,##0.00_);_(* \(#,##0.00\);_(* &quot;-&quot;??_);_(@_)">
                  <c:v>2.51450428237909E6</c:v>
                </c:pt>
              </c:numCache>
            </c:numRef>
          </c:val>
          <c:extLst xmlns:c16r2="http://schemas.microsoft.com/office/drawing/2015/06/chart">
            <c:ext xmlns:c16="http://schemas.microsoft.com/office/drawing/2014/chart" uri="{C3380CC4-5D6E-409C-BE32-E72D297353CC}">
              <c16:uniqueId val="{00000000-302B-4EAA-BC15-4D6DA69A9016}"/>
            </c:ext>
          </c:extLst>
        </c:ser>
        <c:dLbls>
          <c:dLblPos val="inEnd"/>
          <c:showLegendKey val="0"/>
          <c:showVal val="1"/>
          <c:showCatName val="0"/>
          <c:showSerName val="0"/>
          <c:showPercent val="0"/>
          <c:showBubbleSize val="0"/>
        </c:dLbls>
        <c:gapWidth val="4"/>
        <c:axId val="1407697696"/>
        <c:axId val="1407700016"/>
      </c:barChart>
      <c:catAx>
        <c:axId val="1407697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s-ES_tradnl"/>
          </a:p>
        </c:txPr>
        <c:crossAx val="1407700016"/>
        <c:crosses val="autoZero"/>
        <c:auto val="1"/>
        <c:lblAlgn val="ctr"/>
        <c:lblOffset val="100"/>
        <c:noMultiLvlLbl val="0"/>
      </c:catAx>
      <c:valAx>
        <c:axId val="1407700016"/>
        <c:scaling>
          <c:orientation val="minMax"/>
        </c:scaling>
        <c:delete val="1"/>
        <c:axPos val="l"/>
        <c:numFmt formatCode="_-* #,##0_-;\-* #,##0_-;_-* &quot;-&quot;??_-;_-@_-" sourceLinked="1"/>
        <c:majorTickMark val="none"/>
        <c:minorTickMark val="none"/>
        <c:tickLblPos val="nextTo"/>
        <c:crossAx val="1407697696"/>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s-ES_tradn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AB488F7-1FAC-40D2-BB7E-BA3CE28D8950}" type="datetimeFigureOut">
              <a:rPr lang="en-US" smtClean="0"/>
              <a:pPr/>
              <a:t>5/31/18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A2D21D1-52E2-420B-B491-CFF6D7BB79FB}" type="slidenum">
              <a:rPr lang="en-US" smtClean="0"/>
              <a:pPr/>
              <a:t>‹Nr.›</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17542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3324756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1893677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1476275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1704281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170428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399">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a:prstGeom prst="rect">
            <a:avLst/>
          </a:prstGeo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478" indent="0" algn="ctr">
              <a:buNone/>
              <a:defRPr>
                <a:solidFill>
                  <a:schemeClr val="tx1">
                    <a:tint val="75000"/>
                  </a:schemeClr>
                </a:solidFill>
              </a:defRPr>
            </a:lvl2pPr>
            <a:lvl3pPr marL="1218957" indent="0" algn="ctr">
              <a:buNone/>
              <a:defRPr>
                <a:solidFill>
                  <a:schemeClr val="tx1">
                    <a:tint val="75000"/>
                  </a:schemeClr>
                </a:solidFill>
              </a:defRPr>
            </a:lvl3pPr>
            <a:lvl4pPr marL="1828435" indent="0" algn="ctr">
              <a:buNone/>
              <a:defRPr>
                <a:solidFill>
                  <a:schemeClr val="tx1">
                    <a:tint val="75000"/>
                  </a:schemeClr>
                </a:solidFill>
              </a:defRPr>
            </a:lvl4pPr>
            <a:lvl5pPr marL="2437913" indent="0" algn="ctr">
              <a:buNone/>
              <a:defRPr>
                <a:solidFill>
                  <a:schemeClr val="tx1">
                    <a:tint val="75000"/>
                  </a:schemeClr>
                </a:solidFill>
              </a:defRPr>
            </a:lvl5pPr>
            <a:lvl6pPr marL="3047390" indent="0" algn="ctr">
              <a:buNone/>
              <a:defRPr>
                <a:solidFill>
                  <a:schemeClr val="tx1">
                    <a:tint val="75000"/>
                  </a:schemeClr>
                </a:solidFill>
              </a:defRPr>
            </a:lvl6pPr>
            <a:lvl7pPr marL="3656868" indent="0" algn="ctr">
              <a:buNone/>
              <a:defRPr>
                <a:solidFill>
                  <a:schemeClr val="tx1">
                    <a:tint val="75000"/>
                  </a:schemeClr>
                </a:solidFill>
              </a:defRPr>
            </a:lvl7pPr>
            <a:lvl8pPr marL="4266346" indent="0" algn="ctr">
              <a:buNone/>
              <a:defRPr>
                <a:solidFill>
                  <a:schemeClr val="tx1">
                    <a:tint val="75000"/>
                  </a:schemeClr>
                </a:solidFill>
              </a:defRPr>
            </a:lvl8pPr>
            <a:lvl9pPr marL="487582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9578D6DB-6798-42D2-B9AD-FC6F1C72FC30}"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E5EDE275-BE14-4364-AEA2-5F5667C0FD49}" type="slidenum">
              <a:rPr lang="en-US" smtClean="0"/>
              <a:pPr/>
              <a:t>‹Nr.›</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3" name="Footer Placeholder 2"/>
          <p:cNvSpPr>
            <a:spLocks noGrp="1"/>
          </p:cNvSpPr>
          <p:nvPr>
            <p:ph type="ftr" sz="quarter" idx="11"/>
          </p:nvPr>
        </p:nvSpPr>
        <p:spPr>
          <a:xfrm>
            <a:off x="4164515" y="6356353"/>
            <a:ext cx="3859795"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5" y="273051"/>
            <a:ext cx="4010039" cy="1162051"/>
          </a:xfrm>
        </p:spPr>
        <p:txBody>
          <a:bodyPr anchor="b"/>
          <a:lstStyle>
            <a:lvl1pPr algn="l">
              <a:defRPr sz="2701" b="1"/>
            </a:lvl1pPr>
          </a:lstStyle>
          <a:p>
            <a:r>
              <a:rPr lang="en-US"/>
              <a:t>Click to edit Master title style</a:t>
            </a:r>
          </a:p>
        </p:txBody>
      </p:sp>
      <p:sp>
        <p:nvSpPr>
          <p:cNvPr id="3" name="Content Placeholder 2"/>
          <p:cNvSpPr>
            <a:spLocks noGrp="1"/>
          </p:cNvSpPr>
          <p:nvPr>
            <p:ph idx="1"/>
          </p:nvPr>
        </p:nvSpPr>
        <p:spPr>
          <a:xfrm>
            <a:off x="4765492" y="273054"/>
            <a:ext cx="6813892" cy="5853113"/>
          </a:xfrm>
          <a:prstGeom prst="rect">
            <a:avLst/>
          </a:prstGeom>
        </p:spPr>
        <p:txBody>
          <a:bodyPr/>
          <a:lstStyle>
            <a:lvl1pPr>
              <a:defRPr sz="4300"/>
            </a:lvl1pPr>
            <a:lvl2pPr>
              <a:defRPr sz="3700"/>
            </a:lvl2pPr>
            <a:lvl3pPr>
              <a:defRPr sz="3201"/>
            </a:lvl3pPr>
            <a:lvl4pPr>
              <a:defRPr sz="2701"/>
            </a:lvl4pPr>
            <a:lvl5pPr>
              <a:defRPr sz="2701"/>
            </a:lvl5pPr>
            <a:lvl6pPr>
              <a:defRPr sz="2701"/>
            </a:lvl6pPr>
            <a:lvl7pPr>
              <a:defRPr sz="2701"/>
            </a:lvl7pPr>
            <a:lvl8pPr>
              <a:defRPr sz="2701"/>
            </a:lvl8pPr>
            <a:lvl9pPr>
              <a:defRPr sz="2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5" y="1435103"/>
            <a:ext cx="4010039" cy="4691063"/>
          </a:xfrm>
          <a:prstGeom prst="rect">
            <a:avLst/>
          </a:prstGeom>
        </p:spPr>
        <p:txBody>
          <a:bodyPr/>
          <a:lstStyle>
            <a:lvl1pPr marL="0" indent="0">
              <a:buNone/>
              <a:defRPr sz="1900"/>
            </a:lvl1pPr>
            <a:lvl2pPr marL="609504" indent="0">
              <a:buNone/>
              <a:defRPr sz="1600"/>
            </a:lvl2pPr>
            <a:lvl3pPr marL="1219007" indent="0">
              <a:buNone/>
              <a:defRPr sz="1300"/>
            </a:lvl3pPr>
            <a:lvl4pPr marL="1828511" indent="0">
              <a:buNone/>
              <a:defRPr sz="1200"/>
            </a:lvl4pPr>
            <a:lvl5pPr marL="2438013" indent="0">
              <a:buNone/>
              <a:defRPr sz="1200"/>
            </a:lvl5pPr>
            <a:lvl6pPr marL="3047518" indent="0">
              <a:buNone/>
              <a:defRPr sz="1200"/>
            </a:lvl6pPr>
            <a:lvl7pPr marL="3657020" indent="0">
              <a:buNone/>
              <a:defRPr sz="1200"/>
            </a:lvl7pPr>
            <a:lvl8pPr marL="4266524" indent="0">
              <a:buNone/>
              <a:defRPr sz="1200"/>
            </a:lvl8pPr>
            <a:lvl9pPr marL="487602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2"/>
            <a:ext cx="7313295" cy="566739"/>
          </a:xfrm>
        </p:spPr>
        <p:txBody>
          <a:bodyPr anchor="b"/>
          <a:lstStyle>
            <a:lvl1pPr algn="l">
              <a:defRPr sz="2701"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4300"/>
            </a:lvl1pPr>
            <a:lvl2pPr marL="609504" indent="0">
              <a:buNone/>
              <a:defRPr sz="3700"/>
            </a:lvl2pPr>
            <a:lvl3pPr marL="1219007" indent="0">
              <a:buNone/>
              <a:defRPr sz="3201"/>
            </a:lvl3pPr>
            <a:lvl4pPr marL="1828511" indent="0">
              <a:buNone/>
              <a:defRPr sz="2701"/>
            </a:lvl4pPr>
            <a:lvl5pPr marL="2438013" indent="0">
              <a:buNone/>
              <a:defRPr sz="2701"/>
            </a:lvl5pPr>
            <a:lvl6pPr marL="3047518" indent="0">
              <a:buNone/>
              <a:defRPr sz="2701"/>
            </a:lvl6pPr>
            <a:lvl7pPr marL="3657020" indent="0">
              <a:buNone/>
              <a:defRPr sz="2701"/>
            </a:lvl7pPr>
            <a:lvl8pPr marL="4266524" indent="0">
              <a:buNone/>
              <a:defRPr sz="2701"/>
            </a:lvl8pPr>
            <a:lvl9pPr marL="4876027" indent="0">
              <a:buNone/>
              <a:defRPr sz="2701"/>
            </a:lvl9pPr>
          </a:lstStyle>
          <a:p>
            <a:endParaRPr lang="en-US"/>
          </a:p>
        </p:txBody>
      </p:sp>
      <p:sp>
        <p:nvSpPr>
          <p:cNvPr id="4" name="Text Placeholder 3"/>
          <p:cNvSpPr>
            <a:spLocks noGrp="1"/>
          </p:cNvSpPr>
          <p:nvPr>
            <p:ph type="body" sz="half" idx="2"/>
          </p:nvPr>
        </p:nvSpPr>
        <p:spPr>
          <a:xfrm>
            <a:off x="2389095" y="5367340"/>
            <a:ext cx="7313295" cy="804863"/>
          </a:xfrm>
          <a:prstGeom prst="rect">
            <a:avLst/>
          </a:prstGeom>
        </p:spPr>
        <p:txBody>
          <a:bodyPr/>
          <a:lstStyle>
            <a:lvl1pPr marL="0" indent="0">
              <a:buNone/>
              <a:defRPr sz="1900"/>
            </a:lvl1pPr>
            <a:lvl2pPr marL="609504" indent="0">
              <a:buNone/>
              <a:defRPr sz="1600"/>
            </a:lvl2pPr>
            <a:lvl3pPr marL="1219007" indent="0">
              <a:buNone/>
              <a:defRPr sz="1300"/>
            </a:lvl3pPr>
            <a:lvl4pPr marL="1828511" indent="0">
              <a:buNone/>
              <a:defRPr sz="1200"/>
            </a:lvl4pPr>
            <a:lvl5pPr marL="2438013" indent="0">
              <a:buNone/>
              <a:defRPr sz="1200"/>
            </a:lvl5pPr>
            <a:lvl6pPr marL="3047518" indent="0">
              <a:buNone/>
              <a:defRPr sz="1200"/>
            </a:lvl6pPr>
            <a:lvl7pPr marL="3657020" indent="0">
              <a:buNone/>
              <a:defRPr sz="1200"/>
            </a:lvl7pPr>
            <a:lvl8pPr marL="4266524" indent="0">
              <a:buNone/>
              <a:defRPr sz="1200"/>
            </a:lvl8pPr>
            <a:lvl9pPr marL="487602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441" y="1138426"/>
            <a:ext cx="10969943" cy="498773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1"/>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1"/>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609504" indent="0" algn="ctr">
              <a:buNone/>
              <a:defRPr>
                <a:solidFill>
                  <a:schemeClr val="tx1">
                    <a:tint val="75000"/>
                  </a:schemeClr>
                </a:solidFill>
              </a:defRPr>
            </a:lvl2pPr>
            <a:lvl3pPr marL="1219007" indent="0" algn="ctr">
              <a:buNone/>
              <a:defRPr>
                <a:solidFill>
                  <a:schemeClr val="tx1">
                    <a:tint val="75000"/>
                  </a:schemeClr>
                </a:solidFill>
              </a:defRPr>
            </a:lvl3pPr>
            <a:lvl4pPr marL="1828511" indent="0" algn="ctr">
              <a:buNone/>
              <a:defRPr>
                <a:solidFill>
                  <a:schemeClr val="tx1">
                    <a:tint val="75000"/>
                  </a:schemeClr>
                </a:solidFill>
              </a:defRPr>
            </a:lvl4pPr>
            <a:lvl5pPr marL="2438013" indent="0" algn="ctr">
              <a:buNone/>
              <a:defRPr>
                <a:solidFill>
                  <a:schemeClr val="tx1">
                    <a:tint val="75000"/>
                  </a:schemeClr>
                </a:solidFill>
              </a:defRPr>
            </a:lvl5pPr>
            <a:lvl6pPr marL="3047518" indent="0" algn="ctr">
              <a:buNone/>
              <a:defRPr>
                <a:solidFill>
                  <a:schemeClr val="tx1">
                    <a:tint val="75000"/>
                  </a:schemeClr>
                </a:solidFill>
              </a:defRPr>
            </a:lvl6pPr>
            <a:lvl7pPr marL="3657020" indent="0" algn="ctr">
              <a:buNone/>
              <a:defRPr>
                <a:solidFill>
                  <a:schemeClr val="tx1">
                    <a:tint val="75000"/>
                  </a:schemeClr>
                </a:solidFill>
              </a:defRPr>
            </a:lvl7pPr>
            <a:lvl8pPr marL="4266524" indent="0" algn="ctr">
              <a:buNone/>
              <a:defRPr>
                <a:solidFill>
                  <a:schemeClr val="tx1">
                    <a:tint val="75000"/>
                  </a:schemeClr>
                </a:solidFill>
              </a:defRPr>
            </a:lvl8pPr>
            <a:lvl9pPr marL="487602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441" y="1138426"/>
            <a:ext cx="10969943" cy="49877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a:prstGeom prst="rect">
            <a:avLst/>
          </a:prstGeom>
        </p:spPr>
        <p:txBody>
          <a:bodyPr anchor="b"/>
          <a:lstStyle>
            <a:lvl1pPr marL="0" indent="0">
              <a:buNone/>
              <a:defRPr sz="2701">
                <a:solidFill>
                  <a:schemeClr val="tx1">
                    <a:tint val="75000"/>
                  </a:schemeClr>
                </a:solidFill>
              </a:defRPr>
            </a:lvl1pPr>
            <a:lvl2pPr marL="609504" indent="0">
              <a:buNone/>
              <a:defRPr sz="2399">
                <a:solidFill>
                  <a:schemeClr val="tx1">
                    <a:tint val="75000"/>
                  </a:schemeClr>
                </a:solidFill>
              </a:defRPr>
            </a:lvl2pPr>
            <a:lvl3pPr marL="1219007" indent="0">
              <a:buNone/>
              <a:defRPr sz="2099">
                <a:solidFill>
                  <a:schemeClr val="tx1">
                    <a:tint val="75000"/>
                  </a:schemeClr>
                </a:solidFill>
              </a:defRPr>
            </a:lvl3pPr>
            <a:lvl4pPr marL="1828511" indent="0">
              <a:buNone/>
              <a:defRPr sz="1900">
                <a:solidFill>
                  <a:schemeClr val="tx1">
                    <a:tint val="75000"/>
                  </a:schemeClr>
                </a:solidFill>
              </a:defRPr>
            </a:lvl4pPr>
            <a:lvl5pPr marL="2438013" indent="0">
              <a:buNone/>
              <a:defRPr sz="1900">
                <a:solidFill>
                  <a:schemeClr val="tx1">
                    <a:tint val="75000"/>
                  </a:schemeClr>
                </a:solidFill>
              </a:defRPr>
            </a:lvl5pPr>
            <a:lvl6pPr marL="3047518" indent="0">
              <a:buNone/>
              <a:defRPr sz="1900">
                <a:solidFill>
                  <a:schemeClr val="tx1">
                    <a:tint val="75000"/>
                  </a:schemeClr>
                </a:solidFill>
              </a:defRPr>
            </a:lvl6pPr>
            <a:lvl7pPr marL="3657020" indent="0">
              <a:buNone/>
              <a:defRPr sz="1900">
                <a:solidFill>
                  <a:schemeClr val="tx1">
                    <a:tint val="75000"/>
                  </a:schemeClr>
                </a:solidFill>
              </a:defRPr>
            </a:lvl7pPr>
            <a:lvl8pPr marL="4266524" indent="0">
              <a:buNone/>
              <a:defRPr sz="1900">
                <a:solidFill>
                  <a:schemeClr val="tx1">
                    <a:tint val="75000"/>
                  </a:schemeClr>
                </a:solidFill>
              </a:defRPr>
            </a:lvl8pPr>
            <a:lvl9pPr marL="487602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5" name="Footer Placeholder 4"/>
          <p:cNvSpPr>
            <a:spLocks noGrp="1"/>
          </p:cNvSpPr>
          <p:nvPr>
            <p:ph type="ftr" sz="quarter" idx="11"/>
          </p:nvPr>
        </p:nvSpPr>
        <p:spPr>
          <a:xfrm>
            <a:off x="4164515" y="6356353"/>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3"/>
            <a:ext cx="5383398" cy="4525963"/>
          </a:xfrm>
          <a:prstGeom prst="rect">
            <a:avLst/>
          </a:prstGeom>
        </p:spPr>
        <p:txBody>
          <a:bodyPr/>
          <a:lstStyle>
            <a:lvl1pPr>
              <a:defRPr sz="3700"/>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3"/>
            <a:ext cx="5383398" cy="4525963"/>
          </a:xfrm>
          <a:prstGeom prst="rect">
            <a:avLst/>
          </a:prstGeom>
        </p:spPr>
        <p:txBody>
          <a:bodyPr/>
          <a:lstStyle>
            <a:lvl1pPr>
              <a:defRPr sz="3700"/>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6" name="Footer Placeholder 5"/>
          <p:cNvSpPr>
            <a:spLocks noGrp="1"/>
          </p:cNvSpPr>
          <p:nvPr>
            <p:ph type="ftr" sz="quarter" idx="11"/>
          </p:nvPr>
        </p:nvSpPr>
        <p:spPr>
          <a:xfrm>
            <a:off x="4164515" y="6356353"/>
            <a:ext cx="385979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5"/>
            <a:ext cx="5385514" cy="639763"/>
          </a:xfrm>
          <a:prstGeom prst="rect">
            <a:avLst/>
          </a:prstGeom>
        </p:spPr>
        <p:txBody>
          <a:bodyPr anchor="b"/>
          <a:lstStyle>
            <a:lvl1pPr marL="0" indent="0">
              <a:buNone/>
              <a:defRPr sz="3201" b="1"/>
            </a:lvl1pPr>
            <a:lvl2pPr marL="609504" indent="0">
              <a:buNone/>
              <a:defRPr sz="2701" b="1"/>
            </a:lvl2pPr>
            <a:lvl3pPr marL="1219007" indent="0">
              <a:buNone/>
              <a:defRPr sz="2399" b="1"/>
            </a:lvl3pPr>
            <a:lvl4pPr marL="1828511" indent="0">
              <a:buNone/>
              <a:defRPr sz="2099" b="1"/>
            </a:lvl4pPr>
            <a:lvl5pPr marL="2438013" indent="0">
              <a:buNone/>
              <a:defRPr sz="2099" b="1"/>
            </a:lvl5pPr>
            <a:lvl6pPr marL="3047518" indent="0">
              <a:buNone/>
              <a:defRPr sz="2099" b="1"/>
            </a:lvl6pPr>
            <a:lvl7pPr marL="3657020" indent="0">
              <a:buNone/>
              <a:defRPr sz="2099" b="1"/>
            </a:lvl7pPr>
            <a:lvl8pPr marL="4266524" indent="0">
              <a:buNone/>
              <a:defRPr sz="2099" b="1"/>
            </a:lvl8pPr>
            <a:lvl9pPr marL="4876027"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a:prstGeom prst="rect">
            <a:avLst/>
          </a:prstGeo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7" y="1535115"/>
            <a:ext cx="5387630" cy="639763"/>
          </a:xfrm>
          <a:prstGeom prst="rect">
            <a:avLst/>
          </a:prstGeom>
        </p:spPr>
        <p:txBody>
          <a:bodyPr anchor="b"/>
          <a:lstStyle>
            <a:lvl1pPr marL="0" indent="0">
              <a:buNone/>
              <a:defRPr sz="3201" b="1"/>
            </a:lvl1pPr>
            <a:lvl2pPr marL="609504" indent="0">
              <a:buNone/>
              <a:defRPr sz="2701" b="1"/>
            </a:lvl2pPr>
            <a:lvl3pPr marL="1219007" indent="0">
              <a:buNone/>
              <a:defRPr sz="2399" b="1"/>
            </a:lvl3pPr>
            <a:lvl4pPr marL="1828511" indent="0">
              <a:buNone/>
              <a:defRPr sz="2099" b="1"/>
            </a:lvl4pPr>
            <a:lvl5pPr marL="2438013" indent="0">
              <a:buNone/>
              <a:defRPr sz="2099" b="1"/>
            </a:lvl5pPr>
            <a:lvl6pPr marL="3047518" indent="0">
              <a:buNone/>
              <a:defRPr sz="2099" b="1"/>
            </a:lvl6pPr>
            <a:lvl7pPr marL="3657020" indent="0">
              <a:buNone/>
              <a:defRPr sz="2099" b="1"/>
            </a:lvl7pPr>
            <a:lvl8pPr marL="4266524" indent="0">
              <a:buNone/>
              <a:defRPr sz="2099" b="1"/>
            </a:lvl8pPr>
            <a:lvl9pPr marL="4876027"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7" y="2174875"/>
            <a:ext cx="5387630" cy="3951288"/>
          </a:xfrm>
          <a:prstGeom prst="rect">
            <a:avLst/>
          </a:prstGeo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8" name="Footer Placeholder 7"/>
          <p:cNvSpPr>
            <a:spLocks noGrp="1"/>
          </p:cNvSpPr>
          <p:nvPr>
            <p:ph type="ftr" sz="quarter" idx="11"/>
          </p:nvPr>
        </p:nvSpPr>
        <p:spPr>
          <a:xfrm>
            <a:off x="4164515" y="6356353"/>
            <a:ext cx="3859795"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Autofit/>
          </a:bodyPr>
          <a:lstStyle>
            <a:lvl1pPr>
              <a:defRPr sz="3201" b="1">
                <a:solidFill>
                  <a:schemeClr val="tx2"/>
                </a:solidFill>
              </a:defRPr>
            </a:lvl1pPr>
          </a:lstStyle>
          <a:p>
            <a:r>
              <a:rPr lang="en-US" dirty="0"/>
              <a:t>Click to edit Master title style</a:t>
            </a:r>
          </a:p>
        </p:txBody>
      </p:sp>
      <p:grpSp>
        <p:nvGrpSpPr>
          <p:cNvPr id="12" name="Group 11">
            <a:extLst>
              <a:ext uri="{FF2B5EF4-FFF2-40B4-BE49-F238E27FC236}">
                <a16:creationId xmlns="" xmlns:a16="http://schemas.microsoft.com/office/drawing/2014/main" id="{B59264BD-2108-401F-B7DD-0622C3C01D54}"/>
              </a:ext>
            </a:extLst>
          </p:cNvPr>
          <p:cNvGrpSpPr/>
          <p:nvPr userDrawn="1"/>
        </p:nvGrpSpPr>
        <p:grpSpPr>
          <a:xfrm>
            <a:off x="0" y="6794500"/>
            <a:ext cx="12192000" cy="63500"/>
            <a:chOff x="-723900" y="1040009"/>
            <a:chExt cx="5295900" cy="52191"/>
          </a:xfrm>
        </p:grpSpPr>
        <p:sp>
          <p:nvSpPr>
            <p:cNvPr id="13" name="Rectangle 12">
              <a:extLst>
                <a:ext uri="{FF2B5EF4-FFF2-40B4-BE49-F238E27FC236}">
                  <a16:creationId xmlns="" xmlns:a16="http://schemas.microsoft.com/office/drawing/2014/main" id="{876C5082-4997-4E65-8420-4D5D936F0708}"/>
                </a:ext>
              </a:extLst>
            </p:cNvPr>
            <p:cNvSpPr/>
            <p:nvPr userDrawn="1"/>
          </p:nvSpPr>
          <p:spPr>
            <a:xfrm>
              <a:off x="1041400" y="1040009"/>
              <a:ext cx="1765300" cy="52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4" name="Rectangle 13">
              <a:extLst>
                <a:ext uri="{FF2B5EF4-FFF2-40B4-BE49-F238E27FC236}">
                  <a16:creationId xmlns="" xmlns:a16="http://schemas.microsoft.com/office/drawing/2014/main" id="{FF85F784-DC5C-4E68-BC02-CCF2F401E203}"/>
                </a:ext>
              </a:extLst>
            </p:cNvPr>
            <p:cNvSpPr/>
            <p:nvPr userDrawn="1"/>
          </p:nvSpPr>
          <p:spPr>
            <a:xfrm>
              <a:off x="2806700" y="1040009"/>
              <a:ext cx="1765300" cy="521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5" name="Rectangle 14">
              <a:extLst>
                <a:ext uri="{FF2B5EF4-FFF2-40B4-BE49-F238E27FC236}">
                  <a16:creationId xmlns="" xmlns:a16="http://schemas.microsoft.com/office/drawing/2014/main" id="{4861E494-C684-4E36-B355-111C9D35265A}"/>
                </a:ext>
              </a:extLst>
            </p:cNvPr>
            <p:cNvSpPr/>
            <p:nvPr userDrawn="1"/>
          </p:nvSpPr>
          <p:spPr>
            <a:xfrm>
              <a:off x="-723900" y="1040009"/>
              <a:ext cx="1765300" cy="52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B59264BD-2108-401F-B7DD-0622C3C01D54}"/>
              </a:ext>
            </a:extLst>
          </p:cNvPr>
          <p:cNvGrpSpPr/>
          <p:nvPr userDrawn="1"/>
        </p:nvGrpSpPr>
        <p:grpSpPr>
          <a:xfrm>
            <a:off x="0" y="6794500"/>
            <a:ext cx="12192000" cy="63500"/>
            <a:chOff x="-723900" y="1040009"/>
            <a:chExt cx="5295900" cy="52191"/>
          </a:xfrm>
        </p:grpSpPr>
        <p:sp>
          <p:nvSpPr>
            <p:cNvPr id="13" name="Rectangle 12">
              <a:extLst>
                <a:ext uri="{FF2B5EF4-FFF2-40B4-BE49-F238E27FC236}">
                  <a16:creationId xmlns="" xmlns:a16="http://schemas.microsoft.com/office/drawing/2014/main" id="{876C5082-4997-4E65-8420-4D5D936F0708}"/>
                </a:ext>
              </a:extLst>
            </p:cNvPr>
            <p:cNvSpPr/>
            <p:nvPr userDrawn="1"/>
          </p:nvSpPr>
          <p:spPr>
            <a:xfrm>
              <a:off x="1041400" y="1040009"/>
              <a:ext cx="1765300" cy="521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4" name="Rectangle 13">
              <a:extLst>
                <a:ext uri="{FF2B5EF4-FFF2-40B4-BE49-F238E27FC236}">
                  <a16:creationId xmlns="" xmlns:a16="http://schemas.microsoft.com/office/drawing/2014/main" id="{FF85F784-DC5C-4E68-BC02-CCF2F401E203}"/>
                </a:ext>
              </a:extLst>
            </p:cNvPr>
            <p:cNvSpPr/>
            <p:nvPr userDrawn="1"/>
          </p:nvSpPr>
          <p:spPr>
            <a:xfrm>
              <a:off x="2806700" y="1040009"/>
              <a:ext cx="1765300" cy="521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5" name="Rectangle 14">
              <a:extLst>
                <a:ext uri="{FF2B5EF4-FFF2-40B4-BE49-F238E27FC236}">
                  <a16:creationId xmlns="" xmlns:a16="http://schemas.microsoft.com/office/drawing/2014/main" id="{4861E494-C684-4E36-B355-111C9D35265A}"/>
                </a:ext>
              </a:extLst>
            </p:cNvPr>
            <p:cNvSpPr/>
            <p:nvPr userDrawn="1"/>
          </p:nvSpPr>
          <p:spPr>
            <a:xfrm>
              <a:off x="-723900" y="1040009"/>
              <a:ext cx="1765300" cy="52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9" name="Slide Number Placeholder 5">
            <a:extLst>
              <a:ext uri="{FF2B5EF4-FFF2-40B4-BE49-F238E27FC236}">
                <a16:creationId xmlns="" xmlns:a16="http://schemas.microsoft.com/office/drawing/2014/main" id="{6F840202-73D3-4D1E-99C4-5658A767FE1E}"/>
              </a:ext>
            </a:extLst>
          </p:cNvPr>
          <p:cNvSpPr txBox="1">
            <a:spLocks/>
          </p:cNvSpPr>
          <p:nvPr userDrawn="1"/>
        </p:nvSpPr>
        <p:spPr>
          <a:xfrm>
            <a:off x="11613496" y="6336583"/>
            <a:ext cx="350091" cy="288330"/>
          </a:xfrm>
          <a:prstGeom prst="hexagon">
            <a:avLst/>
          </a:prstGeom>
          <a:solidFill>
            <a:schemeClr val="accent3"/>
          </a:solidFill>
          <a:ln>
            <a:noFill/>
          </a:ln>
        </p:spPr>
        <p:txBody>
          <a:bodyPr lIns="0" tIns="0" rIns="0" bIns="0" anchor="ctr"/>
          <a:lstStyle>
            <a:defPPr>
              <a:defRPr lang="en-US"/>
            </a:defPPr>
            <a:lvl1pPr marL="0" algn="ctr" defTabSz="1218987" rtl="0" eaLnBrk="1" latinLnBrk="0" hangingPunct="1">
              <a:defRPr sz="1000" b="1" kern="1200">
                <a:solidFill>
                  <a:schemeClr val="bg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6080B596-281A-4010-8ADA-74D6CB3791DF}" type="slidenum">
              <a:rPr lang="en-US" sz="800" smtClean="0"/>
              <a:pPr/>
              <a:t>‹Nr.›</a:t>
            </a:fld>
            <a:endParaRPr lang="en-US" sz="800"/>
          </a:p>
        </p:txBody>
      </p:sp>
    </p:spTree>
    <p:extLst>
      <p:ext uri="{BB962C8B-B14F-4D97-AF65-F5344CB8AC3E}">
        <p14:creationId xmlns:p14="http://schemas.microsoft.com/office/powerpoint/2010/main" val="223800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a:xfrm>
            <a:off x="609441" y="6356353"/>
            <a:ext cx="2844059" cy="365125"/>
          </a:xfrm>
          <a:prstGeom prst="rect">
            <a:avLst/>
          </a:prstGeom>
        </p:spPr>
        <p:txBody>
          <a:bodyPr/>
          <a:lstStyle/>
          <a:p>
            <a:fld id="{425404F2-BE9A-4460-8815-8F645183555F}" type="datetimeFigureOut">
              <a:rPr lang="en-US" smtClean="0"/>
              <a:pPr/>
              <a:t>5/31/18</a:t>
            </a:fld>
            <a:endParaRPr lang="en-US"/>
          </a:p>
        </p:txBody>
      </p:sp>
      <p:sp>
        <p:nvSpPr>
          <p:cNvPr id="4" name="Footer Placeholder 3"/>
          <p:cNvSpPr>
            <a:spLocks noGrp="1"/>
          </p:cNvSpPr>
          <p:nvPr>
            <p:ph type="ftr" sz="quarter" idx="11"/>
          </p:nvPr>
        </p:nvSpPr>
        <p:spPr>
          <a:xfrm>
            <a:off x="4164515" y="6356353"/>
            <a:ext cx="385979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5326" y="6356353"/>
            <a:ext cx="2844059" cy="365125"/>
          </a:xfrm>
          <a:prstGeom prst="rect">
            <a:avLst/>
          </a:prstGeom>
        </p:spPr>
        <p:txBody>
          <a:bodyPr/>
          <a:lstStyle/>
          <a:p>
            <a:fld id="{96E69268-9C8B-4EBF-A9EE-DC5DC2D48DC3}" type="slidenum">
              <a:rPr lang="en-US" smtClean="0"/>
              <a:pPr/>
              <a:t>‹Nr.›</a:t>
            </a:fld>
            <a:endParaRPr lang="en-US"/>
          </a:p>
        </p:txBody>
      </p:sp>
    </p:spTree>
    <p:extLst>
      <p:ext uri="{BB962C8B-B14F-4D97-AF65-F5344CB8AC3E}">
        <p14:creationId xmlns:p14="http://schemas.microsoft.com/office/powerpoint/2010/main" val="1429874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1939" y="260350"/>
            <a:ext cx="11664949" cy="288330"/>
          </a:xfrm>
          <a:prstGeom prst="rect">
            <a:avLst/>
          </a:prstGeom>
        </p:spPr>
        <p:txBody>
          <a:bodyPr vert="horz" lIns="0" tIns="0" rIns="0" bIns="0" rtlCol="0" anchor="ctr">
            <a:noAutofit/>
          </a:bodyPr>
          <a:lstStyle/>
          <a:p>
            <a:r>
              <a:rPr lang="en-US"/>
              <a:t>Click to edit Master title style</a:t>
            </a:r>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63" r:id="rId8"/>
    <p:sldLayoutId id="2147483662" r:id="rId9"/>
    <p:sldLayoutId id="2147483655" r:id="rId10"/>
    <p:sldLayoutId id="2147483656" r:id="rId11"/>
    <p:sldLayoutId id="2147483657" r:id="rId12"/>
    <p:sldLayoutId id="2147483658" r:id="rId13"/>
    <p:sldLayoutId id="2147483659" r:id="rId14"/>
  </p:sldLayoutIdLst>
  <p:txStyles>
    <p:titleStyle>
      <a:lvl1pPr algn="l" defTabSz="1219007" rtl="0" eaLnBrk="1" latinLnBrk="0" hangingPunct="1">
        <a:spcBef>
          <a:spcPct val="0"/>
        </a:spcBef>
        <a:buNone/>
        <a:defRPr sz="2399" b="1" kern="1200">
          <a:solidFill>
            <a:schemeClr val="tx1"/>
          </a:solidFill>
          <a:latin typeface="+mj-lt"/>
          <a:ea typeface="+mj-ea"/>
          <a:cs typeface="+mj-cs"/>
        </a:defRPr>
      </a:lvl1pPr>
    </p:titleStyle>
    <p:bodyStyle>
      <a:lvl1pPr marL="457127" indent="-457127" algn="l" defTabSz="121900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43" indent="-380939" algn="l" defTabSz="1219007" rtl="0" eaLnBrk="1" latinLnBrk="0" hangingPunct="1">
        <a:spcBef>
          <a:spcPct val="20000"/>
        </a:spcBef>
        <a:buFont typeface="Arial" pitchFamily="34" charset="0"/>
        <a:buChar char="–"/>
        <a:defRPr sz="3201" kern="1200">
          <a:solidFill>
            <a:schemeClr val="tx1"/>
          </a:solidFill>
          <a:latin typeface="+mj-lt"/>
          <a:ea typeface="+mn-ea"/>
          <a:cs typeface="+mn-cs"/>
        </a:defRPr>
      </a:lvl2pPr>
      <a:lvl3pPr marL="1523758" indent="-304752" algn="l" defTabSz="1219007"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3263" indent="-304752" algn="l" defTabSz="121900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66" indent="-304752" algn="l" defTabSz="121900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68"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6pPr>
      <a:lvl7pPr marL="3961773"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7pPr>
      <a:lvl8pPr marL="4571276"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8pPr>
      <a:lvl9pPr marL="5180779" indent="-304752" algn="l" defTabSz="1219007" rtl="0" eaLnBrk="1" latinLnBrk="0" hangingPunct="1">
        <a:spcBef>
          <a:spcPct val="20000"/>
        </a:spcBef>
        <a:buFont typeface="Arial" pitchFamily="34" charset="0"/>
        <a:buChar char="•"/>
        <a:defRPr sz="2701" kern="1200">
          <a:solidFill>
            <a:schemeClr val="tx1"/>
          </a:solidFill>
          <a:latin typeface="+mn-lt"/>
          <a:ea typeface="+mn-ea"/>
          <a:cs typeface="+mn-cs"/>
        </a:defRPr>
      </a:lvl9pPr>
    </p:bodyStyle>
    <p:otherStyle>
      <a:defPPr>
        <a:defRPr lang="en-US"/>
      </a:defPPr>
      <a:lvl1pPr marL="0" algn="l" defTabSz="1219007" rtl="0" eaLnBrk="1" latinLnBrk="0" hangingPunct="1">
        <a:defRPr sz="2399" kern="1200">
          <a:solidFill>
            <a:schemeClr val="tx1"/>
          </a:solidFill>
          <a:latin typeface="+mn-lt"/>
          <a:ea typeface="+mn-ea"/>
          <a:cs typeface="+mn-cs"/>
        </a:defRPr>
      </a:lvl1pPr>
      <a:lvl2pPr marL="609504" algn="l" defTabSz="1219007" rtl="0" eaLnBrk="1" latinLnBrk="0" hangingPunct="1">
        <a:defRPr sz="2399" kern="1200">
          <a:solidFill>
            <a:schemeClr val="tx1"/>
          </a:solidFill>
          <a:latin typeface="+mn-lt"/>
          <a:ea typeface="+mn-ea"/>
          <a:cs typeface="+mn-cs"/>
        </a:defRPr>
      </a:lvl2pPr>
      <a:lvl3pPr marL="1219007" algn="l" defTabSz="1219007" rtl="0" eaLnBrk="1" latinLnBrk="0" hangingPunct="1">
        <a:defRPr sz="2399" kern="1200">
          <a:solidFill>
            <a:schemeClr val="tx1"/>
          </a:solidFill>
          <a:latin typeface="+mn-lt"/>
          <a:ea typeface="+mn-ea"/>
          <a:cs typeface="+mn-cs"/>
        </a:defRPr>
      </a:lvl3pPr>
      <a:lvl4pPr marL="1828511" algn="l" defTabSz="1219007" rtl="0" eaLnBrk="1" latinLnBrk="0" hangingPunct="1">
        <a:defRPr sz="2399" kern="1200">
          <a:solidFill>
            <a:schemeClr val="tx1"/>
          </a:solidFill>
          <a:latin typeface="+mn-lt"/>
          <a:ea typeface="+mn-ea"/>
          <a:cs typeface="+mn-cs"/>
        </a:defRPr>
      </a:lvl4pPr>
      <a:lvl5pPr marL="2438013" algn="l" defTabSz="1219007" rtl="0" eaLnBrk="1" latinLnBrk="0" hangingPunct="1">
        <a:defRPr sz="2399" kern="1200">
          <a:solidFill>
            <a:schemeClr val="tx1"/>
          </a:solidFill>
          <a:latin typeface="+mn-lt"/>
          <a:ea typeface="+mn-ea"/>
          <a:cs typeface="+mn-cs"/>
        </a:defRPr>
      </a:lvl5pPr>
      <a:lvl6pPr marL="3047518" algn="l" defTabSz="1219007" rtl="0" eaLnBrk="1" latinLnBrk="0" hangingPunct="1">
        <a:defRPr sz="2399" kern="1200">
          <a:solidFill>
            <a:schemeClr val="tx1"/>
          </a:solidFill>
          <a:latin typeface="+mn-lt"/>
          <a:ea typeface="+mn-ea"/>
          <a:cs typeface="+mn-cs"/>
        </a:defRPr>
      </a:lvl6pPr>
      <a:lvl7pPr marL="3657020" algn="l" defTabSz="1219007" rtl="0" eaLnBrk="1" latinLnBrk="0" hangingPunct="1">
        <a:defRPr sz="2399" kern="1200">
          <a:solidFill>
            <a:schemeClr val="tx1"/>
          </a:solidFill>
          <a:latin typeface="+mn-lt"/>
          <a:ea typeface="+mn-ea"/>
          <a:cs typeface="+mn-cs"/>
        </a:defRPr>
      </a:lvl7pPr>
      <a:lvl8pPr marL="4266524" algn="l" defTabSz="1219007" rtl="0" eaLnBrk="1" latinLnBrk="0" hangingPunct="1">
        <a:defRPr sz="2399" kern="1200">
          <a:solidFill>
            <a:schemeClr val="tx1"/>
          </a:solidFill>
          <a:latin typeface="+mn-lt"/>
          <a:ea typeface="+mn-ea"/>
          <a:cs typeface="+mn-cs"/>
        </a:defRPr>
      </a:lvl8pPr>
      <a:lvl9pPr marL="4876027" algn="l" defTabSz="1219007" rtl="0" eaLnBrk="1" latinLnBrk="0" hangingPunct="1">
        <a:defRPr sz="23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4" userDrawn="1">
          <p15:clr>
            <a:srgbClr val="F26B43"/>
          </p15:clr>
        </p15:guide>
        <p15:guide id="2" pos="3839" userDrawn="1">
          <p15:clr>
            <a:srgbClr val="F26B43"/>
          </p15:clr>
        </p15:guide>
        <p15:guide id="3" pos="7513" userDrawn="1">
          <p15:clr>
            <a:srgbClr val="F26B43"/>
          </p15:clr>
        </p15:guide>
        <p15:guide id="4" pos="165" userDrawn="1">
          <p15:clr>
            <a:srgbClr val="F26B43"/>
          </p15:clr>
        </p15:guide>
        <p15:guide id="5" orient="horz" pos="346" userDrawn="1">
          <p15:clr>
            <a:srgbClr val="F26B43"/>
          </p15:clr>
        </p15:guide>
        <p15:guide id="6" orient="horz" pos="4156" userDrawn="1">
          <p15:clr>
            <a:srgbClr val="F26B43"/>
          </p15:clr>
        </p15:guide>
        <p15:guide id="7" orient="horz" pos="48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chart" Target="../charts/chart14.xml"/><Relationship Id="rId5" Type="http://schemas.openxmlformats.org/officeDocument/2006/relationships/chart" Target="../charts/chart15.xml"/><Relationship Id="rId6" Type="http://schemas.openxmlformats.org/officeDocument/2006/relationships/chart" Target="../charts/chart16.xml"/><Relationship Id="rId7"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jp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3.png"/><Relationship Id="rId5" Type="http://schemas.openxmlformats.org/officeDocument/2006/relationships/image" Target="../media/image1.jp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image" Target="../media/image1.jp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5" Type="http://schemas.openxmlformats.org/officeDocument/2006/relationships/image" Target="../media/image1.jp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5" Type="http://schemas.openxmlformats.org/officeDocument/2006/relationships/image" Target="../media/image1.jp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chart" Target="../charts/chart8.xml"/><Relationship Id="rId5" Type="http://schemas.openxmlformats.org/officeDocument/2006/relationships/chart" Target="../charts/chart9.xml"/><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4" Type="http://schemas.openxmlformats.org/officeDocument/2006/relationships/chart" Target="../charts/chart11.xml"/><Relationship Id="rId5" Type="http://schemas.openxmlformats.org/officeDocument/2006/relationships/chart" Target="../charts/chart12.xml"/><Relationship Id="rId6" Type="http://schemas.openxmlformats.org/officeDocument/2006/relationships/image" Target="../media/image5.png"/><Relationship Id="rId7" Type="http://schemas.openxmlformats.org/officeDocument/2006/relationships/image" Target="../media/image1.jp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chart" Target="../charts/chart13.xml"/><Relationship Id="rId4" Type="http://schemas.openxmlformats.org/officeDocument/2006/relationships/image" Target="../media/image6.png"/><Relationship Id="rId5" Type="http://schemas.openxmlformats.org/officeDocument/2006/relationships/image" Target="../media/image1.jp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sp>
        <p:nvSpPr>
          <p:cNvPr id="20" name="19 Rectángulo redondeado"/>
          <p:cNvSpPr/>
          <p:nvPr/>
        </p:nvSpPr>
        <p:spPr>
          <a:xfrm>
            <a:off x="2494012" y="1556792"/>
            <a:ext cx="6467270" cy="22936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5" name="4 Rectángulo"/>
          <p:cNvSpPr/>
          <p:nvPr/>
        </p:nvSpPr>
        <p:spPr>
          <a:xfrm>
            <a:off x="2753243" y="1909319"/>
            <a:ext cx="6092825" cy="1754070"/>
          </a:xfrm>
          <a:prstGeom prst="rect">
            <a:avLst/>
          </a:prstGeom>
        </p:spPr>
        <p:txBody>
          <a:bodyPr>
            <a:spAutoFit/>
          </a:bodyPr>
          <a:lstStyle/>
          <a:p>
            <a:pPr algn="ctr"/>
            <a:r>
              <a:rPr lang="es-GT" sz="2399" b="1" dirty="0" smtClean="0">
                <a:solidFill>
                  <a:srgbClr val="376092"/>
                </a:solidFill>
                <a:latin typeface="Arial" pitchFamily="34" charset="0"/>
                <a:ea typeface="Segoe UI Black" pitchFamily="34" charset="0"/>
                <a:cs typeface="Arial" pitchFamily="34" charset="0"/>
              </a:rPr>
              <a:t>MINISTERIO DE </a:t>
            </a:r>
            <a:r>
              <a:rPr lang="es-GT" sz="2399" b="1" dirty="0" smtClean="0">
                <a:solidFill>
                  <a:srgbClr val="376092"/>
                </a:solidFill>
                <a:latin typeface="Arial" pitchFamily="34" charset="0"/>
                <a:ea typeface="Segoe UI Black" pitchFamily="34" charset="0"/>
                <a:cs typeface="Arial" pitchFamily="34" charset="0"/>
              </a:rPr>
              <a:t>SALUD PÚBLICA</a:t>
            </a:r>
          </a:p>
          <a:p>
            <a:pPr algn="ctr"/>
            <a:r>
              <a:rPr lang="es-GT" sz="2399" b="1" dirty="0" smtClean="0">
                <a:solidFill>
                  <a:srgbClr val="376092"/>
                </a:solidFill>
                <a:latin typeface="Arial" pitchFamily="34" charset="0"/>
                <a:ea typeface="Segoe UI Black" pitchFamily="34" charset="0"/>
                <a:cs typeface="Arial" pitchFamily="34" charset="0"/>
              </a:rPr>
              <a:t>Y ASISTENCIA SOCIAL</a:t>
            </a:r>
            <a:endParaRPr lang="es-GT" sz="2399" b="1" dirty="0">
              <a:solidFill>
                <a:srgbClr val="376092"/>
              </a:solidFill>
              <a:latin typeface="Arial" pitchFamily="34" charset="0"/>
              <a:ea typeface="Segoe UI Black" pitchFamily="34" charset="0"/>
              <a:cs typeface="Arial" pitchFamily="34" charset="0"/>
            </a:endParaRPr>
          </a:p>
          <a:p>
            <a:pPr algn="ctr"/>
            <a:endParaRPr lang="es-GT" sz="2000" b="1" dirty="0">
              <a:solidFill>
                <a:schemeClr val="tx2">
                  <a:lumMod val="75000"/>
                </a:schemeClr>
              </a:solidFill>
              <a:latin typeface="Arial" pitchFamily="34" charset="0"/>
              <a:ea typeface="Segoe UI Black" pitchFamily="34" charset="0"/>
              <a:cs typeface="Arial" pitchFamily="34" charset="0"/>
            </a:endParaRPr>
          </a:p>
          <a:p>
            <a:pPr algn="ctr"/>
            <a:r>
              <a:rPr lang="es-GT" sz="2000" b="1" dirty="0">
                <a:solidFill>
                  <a:schemeClr val="tx2">
                    <a:lumMod val="75000"/>
                  </a:schemeClr>
                </a:solidFill>
                <a:latin typeface="Arial" pitchFamily="34" charset="0"/>
                <a:ea typeface="Segoe UI Black" pitchFamily="34" charset="0"/>
                <a:cs typeface="Arial" pitchFamily="34" charset="0"/>
              </a:rPr>
              <a:t>Formulación Presupuestaria </a:t>
            </a:r>
          </a:p>
          <a:p>
            <a:pPr algn="ctr"/>
            <a:r>
              <a:rPr lang="es-GT" sz="2000" b="1" dirty="0">
                <a:solidFill>
                  <a:schemeClr val="tx2">
                    <a:lumMod val="75000"/>
                  </a:schemeClr>
                </a:solidFill>
                <a:latin typeface="Arial" pitchFamily="34" charset="0"/>
                <a:ea typeface="Segoe UI Black" pitchFamily="34" charset="0"/>
                <a:cs typeface="Arial" pitchFamily="34" charset="0"/>
              </a:rPr>
              <a:t>Multianual 2019-2023</a:t>
            </a:r>
          </a:p>
        </p:txBody>
      </p:sp>
      <p:sp>
        <p:nvSpPr>
          <p:cNvPr id="9" name="8 CuadroTexto"/>
          <p:cNvSpPr txBox="1"/>
          <p:nvPr/>
        </p:nvSpPr>
        <p:spPr>
          <a:xfrm>
            <a:off x="5158308" y="6165304"/>
            <a:ext cx="1693092" cy="461537"/>
          </a:xfrm>
          <a:prstGeom prst="rect">
            <a:avLst/>
          </a:prstGeom>
          <a:noFill/>
        </p:spPr>
        <p:txBody>
          <a:bodyPr wrap="none" rtlCol="0">
            <a:spAutoFit/>
          </a:bodyPr>
          <a:lstStyle/>
          <a:p>
            <a:r>
              <a:rPr lang="es-GT" sz="2399" dirty="0" smtClean="0">
                <a:latin typeface="Arial" panose="020B0604020202020204" pitchFamily="34" charset="0"/>
                <a:cs typeface="Arial" panose="020B0604020202020204" pitchFamily="34" charset="0"/>
              </a:rPr>
              <a:t>Junio </a:t>
            </a:r>
            <a:r>
              <a:rPr lang="es-GT" sz="2399" dirty="0">
                <a:latin typeface="Arial" panose="020B0604020202020204" pitchFamily="34" charset="0"/>
                <a:cs typeface="Arial" panose="020B0604020202020204" pitchFamily="34" charset="0"/>
              </a:rPr>
              <a:t>2018</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15" y="31263"/>
            <a:ext cx="1603896" cy="1603896"/>
          </a:xfrm>
          <a:prstGeom prst="rect">
            <a:avLst/>
          </a:prstGeom>
        </p:spPr>
      </p:pic>
    </p:spTree>
    <p:extLst>
      <p:ext uri="{BB962C8B-B14F-4D97-AF65-F5344CB8AC3E}">
        <p14:creationId xmlns:p14="http://schemas.microsoft.com/office/powerpoint/2010/main" val="1500319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Imagen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2" y="10759"/>
            <a:ext cx="1254561" cy="1254561"/>
          </a:xfrm>
          <a:prstGeom prst="rect">
            <a:avLst/>
          </a:prstGeom>
        </p:spPr>
      </p:pic>
      <p:sp>
        <p:nvSpPr>
          <p:cNvPr id="19" name="TextBox 18"/>
          <p:cNvSpPr txBox="1"/>
          <p:nvPr/>
        </p:nvSpPr>
        <p:spPr>
          <a:xfrm>
            <a:off x="228542" y="170034"/>
            <a:ext cx="2501065" cy="338554"/>
          </a:xfrm>
          <a:prstGeom prst="rect">
            <a:avLst/>
          </a:prstGeom>
          <a:noFill/>
        </p:spPr>
        <p:txBody>
          <a:bodyPr wrap="square" rtlCol="0">
            <a:spAutoFit/>
          </a:bodyPr>
          <a:lstStyle/>
          <a:p>
            <a:r>
              <a:rPr lang="en-US" sz="1600" dirty="0">
                <a:solidFill>
                  <a:schemeClr val="bg1"/>
                </a:solidFill>
                <a:latin typeface="Calibri Light" panose="020F0302020204030204" pitchFamily="34" charset="0"/>
              </a:rPr>
              <a:t>Simple Project Manager </a:t>
            </a:r>
          </a:p>
        </p:txBody>
      </p:sp>
      <p:grpSp>
        <p:nvGrpSpPr>
          <p:cNvPr id="2" name="Group 65">
            <a:extLst>
              <a:ext uri="{FF2B5EF4-FFF2-40B4-BE49-F238E27FC236}">
                <a16:creationId xmlns="" xmlns:a16="http://schemas.microsoft.com/office/drawing/2014/main" id="{9A4A16D0-5A9C-4B45-A8BB-59850E859C99}"/>
              </a:ext>
            </a:extLst>
          </p:cNvPr>
          <p:cNvGrpSpPr/>
          <p:nvPr/>
        </p:nvGrpSpPr>
        <p:grpSpPr>
          <a:xfrm>
            <a:off x="3578219" y="3714027"/>
            <a:ext cx="228976" cy="228976"/>
            <a:chOff x="3398838" y="3616326"/>
            <a:chExt cx="346075" cy="346076"/>
          </a:xfrm>
        </p:grpSpPr>
        <p:sp>
          <p:nvSpPr>
            <p:cNvPr id="73" name="Rectangle 94">
              <a:extLst>
                <a:ext uri="{FF2B5EF4-FFF2-40B4-BE49-F238E27FC236}">
                  <a16:creationId xmlns="" xmlns:a16="http://schemas.microsoft.com/office/drawing/2014/main"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 xmlns:a16="http://schemas.microsoft.com/office/drawing/2014/main"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 xmlns:a16="http://schemas.microsoft.com/office/drawing/2014/main"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 xmlns:a16="http://schemas.microsoft.com/office/drawing/2014/main"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 xmlns:a16="http://schemas.microsoft.com/office/drawing/2014/main"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 xmlns:a16="http://schemas.microsoft.com/office/drawing/2014/main"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 xmlns:a16="http://schemas.microsoft.com/office/drawing/2014/main"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 xmlns:a16="http://schemas.microsoft.com/office/drawing/2014/main"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 xmlns:a16="http://schemas.microsoft.com/office/drawing/2014/main"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4" name="Group 84">
            <a:extLst>
              <a:ext uri="{FF2B5EF4-FFF2-40B4-BE49-F238E27FC236}">
                <a16:creationId xmlns="" xmlns:a16="http://schemas.microsoft.com/office/drawing/2014/main"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 xmlns:a16="http://schemas.microsoft.com/office/drawing/2014/main"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 xmlns:a16="http://schemas.microsoft.com/office/drawing/2014/main"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 xmlns:a16="http://schemas.microsoft.com/office/drawing/2014/main"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 xmlns:a16="http://schemas.microsoft.com/office/drawing/2014/main"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 xmlns:a16="http://schemas.microsoft.com/office/drawing/2014/main"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 xmlns:a16="http://schemas.microsoft.com/office/drawing/2014/main"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 xmlns:a16="http://schemas.microsoft.com/office/drawing/2014/main"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5" name="Group 102">
            <a:extLst>
              <a:ext uri="{FF2B5EF4-FFF2-40B4-BE49-F238E27FC236}">
                <a16:creationId xmlns="" xmlns:a16="http://schemas.microsoft.com/office/drawing/2014/main"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 xmlns:a16="http://schemas.microsoft.com/office/drawing/2014/main"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 xmlns:a16="http://schemas.microsoft.com/office/drawing/2014/main"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 xmlns:a16="http://schemas.microsoft.com/office/drawing/2014/main"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 xmlns:a16="http://schemas.microsoft.com/office/drawing/2014/main"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 xmlns:a16="http://schemas.microsoft.com/office/drawing/2014/main"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 xmlns:a16="http://schemas.microsoft.com/office/drawing/2014/main"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 xmlns:a16="http://schemas.microsoft.com/office/drawing/2014/main"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6" name="Group 298">
            <a:extLst>
              <a:ext uri="{FF2B5EF4-FFF2-40B4-BE49-F238E27FC236}">
                <a16:creationId xmlns="" xmlns:a16="http://schemas.microsoft.com/office/drawing/2014/main" id="{A5C91CD4-542D-49E6-A605-64D1D2B33A42}"/>
              </a:ext>
            </a:extLst>
          </p:cNvPr>
          <p:cNvGrpSpPr/>
          <p:nvPr/>
        </p:nvGrpSpPr>
        <p:grpSpPr>
          <a:xfrm>
            <a:off x="9413136" y="154467"/>
            <a:ext cx="2577703" cy="320155"/>
            <a:chOff x="9062519" y="1142200"/>
            <a:chExt cx="2577703" cy="320154"/>
          </a:xfrm>
        </p:grpSpPr>
        <p:grpSp>
          <p:nvGrpSpPr>
            <p:cNvPr id="8" name="Group 283">
              <a:extLst>
                <a:ext uri="{FF2B5EF4-FFF2-40B4-BE49-F238E27FC236}">
                  <a16:creationId xmlns=""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54" name="Freeform 55">
                <a:extLst>
                  <a:ext uri="{FF2B5EF4-FFF2-40B4-BE49-F238E27FC236}">
                    <a16:creationId xmlns=""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5" name="Freeform 56">
                <a:extLst>
                  <a:ext uri="{FF2B5EF4-FFF2-40B4-BE49-F238E27FC236}">
                    <a16:creationId xmlns=""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6" name="Freeform 57">
                <a:extLst>
                  <a:ext uri="{FF2B5EF4-FFF2-40B4-BE49-F238E27FC236}">
                    <a16:creationId xmlns=""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7" name="Freeform 58">
                <a:extLst>
                  <a:ext uri="{FF2B5EF4-FFF2-40B4-BE49-F238E27FC236}">
                    <a16:creationId xmlns=""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8" name="Freeform 59">
                <a:extLst>
                  <a:ext uri="{FF2B5EF4-FFF2-40B4-BE49-F238E27FC236}">
                    <a16:creationId xmlns=""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53" name="TextBox 289">
              <a:extLst>
                <a:ext uri="{FF2B5EF4-FFF2-40B4-BE49-F238E27FC236}">
                  <a16:creationId xmlns=""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Físicas</a:t>
              </a:r>
            </a:p>
          </p:txBody>
        </p:sp>
      </p:grpSp>
      <p:sp>
        <p:nvSpPr>
          <p:cNvPr id="72" name="71 Rectángulo redondeado"/>
          <p:cNvSpPr/>
          <p:nvPr/>
        </p:nvSpPr>
        <p:spPr>
          <a:xfrm>
            <a:off x="1989956" y="5460415"/>
            <a:ext cx="10004939" cy="1224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800" b="1" dirty="0">
                <a:cs typeface="Arial" panose="020B0604020202020204" pitchFamily="34" charset="0"/>
              </a:rPr>
              <a:t>9 % de incremento de cobertura en servicios </a:t>
            </a:r>
            <a:r>
              <a:rPr lang="es-GT" sz="1800" b="1" dirty="0">
                <a:cs typeface="Arial" panose="020B0604020202020204" pitchFamily="34" charset="0"/>
              </a:rPr>
              <a:t>de formación del recurso humano</a:t>
            </a:r>
          </a:p>
          <a:p>
            <a:pPr algn="ctr"/>
            <a:r>
              <a:rPr lang="es-MX" sz="1800" b="1" dirty="0">
                <a:cs typeface="Arial" panose="020B0604020202020204" pitchFamily="34" charset="0"/>
              </a:rPr>
              <a:t>14 % de incremento de cobertura en servicios de f</a:t>
            </a:r>
            <a:r>
              <a:rPr lang="es-GT" sz="1800" b="1" dirty="0">
                <a:cs typeface="Arial" panose="020B0604020202020204" pitchFamily="34" charset="0"/>
              </a:rPr>
              <a:t>omento de la salud y medicina preventiva</a:t>
            </a:r>
            <a:endParaRPr lang="es-MX" sz="1800" b="1" dirty="0">
              <a:cs typeface="Arial" panose="020B0604020202020204" pitchFamily="34" charset="0"/>
            </a:endParaRPr>
          </a:p>
          <a:p>
            <a:pPr algn="ctr"/>
            <a:r>
              <a:rPr lang="es-MX" sz="1800" b="1" dirty="0">
                <a:cs typeface="Arial" panose="020B0604020202020204" pitchFamily="34" charset="0"/>
              </a:rPr>
              <a:t>20 % de incremento de cobertura en servicios de recuperación de la salud</a:t>
            </a:r>
            <a:endParaRPr lang="es-GT" sz="1800" dirty="0"/>
          </a:p>
        </p:txBody>
      </p:sp>
      <p:sp>
        <p:nvSpPr>
          <p:cNvPr id="3" name="2 Flecha doblada"/>
          <p:cNvSpPr/>
          <p:nvPr/>
        </p:nvSpPr>
        <p:spPr>
          <a:xfrm flipV="1">
            <a:off x="1529290" y="6294123"/>
            <a:ext cx="289067" cy="2949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solidFill>
                <a:schemeClr val="tx1"/>
              </a:solidFill>
            </a:endParaRPr>
          </a:p>
        </p:txBody>
      </p:sp>
      <p:graphicFrame>
        <p:nvGraphicFramePr>
          <p:cNvPr id="51" name="Gráfico 50"/>
          <p:cNvGraphicFramePr>
            <a:graphicFrameLocks/>
          </p:cNvGraphicFramePr>
          <p:nvPr>
            <p:extLst>
              <p:ext uri="{D42A27DB-BD31-4B8C-83A1-F6EECF244321}">
                <p14:modId xmlns:p14="http://schemas.microsoft.com/office/powerpoint/2010/main" val="4027347679"/>
              </p:ext>
            </p:extLst>
          </p:nvPr>
        </p:nvGraphicFramePr>
        <p:xfrm>
          <a:off x="8322961" y="3957124"/>
          <a:ext cx="3686175" cy="136514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2" name="Gráfico 51"/>
          <p:cNvGraphicFramePr>
            <a:graphicFrameLocks/>
          </p:cNvGraphicFramePr>
          <p:nvPr>
            <p:extLst>
              <p:ext uri="{D42A27DB-BD31-4B8C-83A1-F6EECF244321}">
                <p14:modId xmlns:p14="http://schemas.microsoft.com/office/powerpoint/2010/main" val="2393402328"/>
              </p:ext>
            </p:extLst>
          </p:nvPr>
        </p:nvGraphicFramePr>
        <p:xfrm>
          <a:off x="8451381" y="2378077"/>
          <a:ext cx="3544482" cy="150090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7" name="Gráfico 86"/>
          <p:cNvGraphicFramePr>
            <a:graphicFrameLocks/>
          </p:cNvGraphicFramePr>
          <p:nvPr>
            <p:extLst>
              <p:ext uri="{D42A27DB-BD31-4B8C-83A1-F6EECF244321}">
                <p14:modId xmlns:p14="http://schemas.microsoft.com/office/powerpoint/2010/main" val="4105027266"/>
              </p:ext>
            </p:extLst>
          </p:nvPr>
        </p:nvGraphicFramePr>
        <p:xfrm>
          <a:off x="8424397" y="514841"/>
          <a:ext cx="3566442" cy="1762031"/>
        </p:xfrm>
        <a:graphic>
          <a:graphicData uri="http://schemas.openxmlformats.org/drawingml/2006/chart">
            <c:chart xmlns:c="http://schemas.openxmlformats.org/drawingml/2006/chart" xmlns:r="http://schemas.openxmlformats.org/officeDocument/2006/relationships" r:id="rId6"/>
          </a:graphicData>
        </a:graphic>
      </p:graphicFrame>
      <p:sp>
        <p:nvSpPr>
          <p:cNvPr id="9" name="CuadroTexto 8">
            <a:extLst>
              <a:ext uri="{FF2B5EF4-FFF2-40B4-BE49-F238E27FC236}">
                <a16:creationId xmlns="" xmlns:a16="http://schemas.microsoft.com/office/drawing/2014/main" id="{44C87E02-6CD6-4590-9E39-9552F1584873}"/>
              </a:ext>
            </a:extLst>
          </p:cNvPr>
          <p:cNvSpPr txBox="1"/>
          <p:nvPr/>
        </p:nvSpPr>
        <p:spPr>
          <a:xfrm>
            <a:off x="-297513" y="5572760"/>
            <a:ext cx="2743200"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dirty="0"/>
              <a:t>Incremento se</a:t>
            </a:r>
            <a:endParaRPr lang="es-ES" dirty="0"/>
          </a:p>
          <a:p>
            <a:pPr algn="ctr"/>
            <a:r>
              <a:rPr lang="es-ES" sz="2000" dirty="0"/>
              <a:t>destina a:</a:t>
            </a:r>
            <a:endParaRPr lang="es-ES" dirty="0"/>
          </a:p>
        </p:txBody>
      </p:sp>
      <p:pic>
        <p:nvPicPr>
          <p:cNvPr id="10" name="Imagen 11">
            <a:extLst>
              <a:ext uri="{FF2B5EF4-FFF2-40B4-BE49-F238E27FC236}">
                <a16:creationId xmlns="" xmlns:a16="http://schemas.microsoft.com/office/drawing/2014/main" id="{9D9DF312-7A96-4F29-8322-CD3B9CF7373B}"/>
              </a:ext>
            </a:extLst>
          </p:cNvPr>
          <p:cNvPicPr>
            <a:picLocks noChangeAspect="1"/>
          </p:cNvPicPr>
          <p:nvPr/>
        </p:nvPicPr>
        <p:blipFill>
          <a:blip r:embed="rId7"/>
          <a:stretch>
            <a:fillRect/>
          </a:stretch>
        </p:blipFill>
        <p:spPr>
          <a:xfrm>
            <a:off x="377578" y="1123640"/>
            <a:ext cx="8075096" cy="4136268"/>
          </a:xfrm>
          <a:prstGeom prst="rect">
            <a:avLst/>
          </a:prstGeom>
        </p:spPr>
      </p:pic>
    </p:spTree>
    <p:extLst>
      <p:ext uri="{BB962C8B-B14F-4D97-AF65-F5344CB8AC3E}">
        <p14:creationId xmlns:p14="http://schemas.microsoft.com/office/powerpoint/2010/main" val="429369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dondear rectángulo de esquina diagonal"/>
          <p:cNvSpPr/>
          <p:nvPr/>
        </p:nvSpPr>
        <p:spPr>
          <a:xfrm>
            <a:off x="117750" y="4581128"/>
            <a:ext cx="4765236" cy="2088232"/>
          </a:xfrm>
          <a:prstGeom prst="round2Diag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GT" sz="2399"/>
          </a:p>
        </p:txBody>
      </p:sp>
      <p:sp>
        <p:nvSpPr>
          <p:cNvPr id="39" name="Rectangle 38">
            <a:extLst>
              <a:ext uri="{FF2B5EF4-FFF2-40B4-BE49-F238E27FC236}">
                <a16:creationId xmlns="" xmlns:a16="http://schemas.microsoft.com/office/drawing/2014/main" id="{D8430F1F-B2B8-4057-8B9A-C4C05754F266}"/>
              </a:ext>
            </a:extLst>
          </p:cNvPr>
          <p:cNvSpPr/>
          <p:nvPr/>
        </p:nvSpPr>
        <p:spPr>
          <a:xfrm>
            <a:off x="188910" y="441120"/>
            <a:ext cx="3096345" cy="4020875"/>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12" name="Freeform: Shape 44">
            <a:extLst>
              <a:ext uri="{FF2B5EF4-FFF2-40B4-BE49-F238E27FC236}">
                <a16:creationId xmlns="" xmlns:a16="http://schemas.microsoft.com/office/drawing/2014/main" id="{B445C58A-7039-4579-852F-42244BE24AB8}"/>
              </a:ext>
            </a:extLst>
          </p:cNvPr>
          <p:cNvSpPr/>
          <p:nvPr/>
        </p:nvSpPr>
        <p:spPr>
          <a:xfrm>
            <a:off x="254151" y="3332059"/>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5" name="TextBox 81"/>
          <p:cNvSpPr txBox="1"/>
          <p:nvPr/>
        </p:nvSpPr>
        <p:spPr>
          <a:xfrm>
            <a:off x="768335" y="3878346"/>
            <a:ext cx="2412509" cy="430887"/>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Disminución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mortalidad</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niñez</a:t>
            </a:r>
          </a:p>
        </p:txBody>
      </p:sp>
      <p:sp>
        <p:nvSpPr>
          <p:cNvPr id="116" name="Oval 135"/>
          <p:cNvSpPr/>
          <p:nvPr/>
        </p:nvSpPr>
        <p:spPr>
          <a:xfrm>
            <a:off x="550872" y="4005529"/>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grpSp>
        <p:nvGrpSpPr>
          <p:cNvPr id="5" name="4 Grupo"/>
          <p:cNvGrpSpPr/>
          <p:nvPr/>
        </p:nvGrpSpPr>
        <p:grpSpPr>
          <a:xfrm>
            <a:off x="9164495" y="4358299"/>
            <a:ext cx="2046857" cy="1199182"/>
            <a:chOff x="9957480" y="5044187"/>
            <a:chExt cx="2046857" cy="1199183"/>
          </a:xfrm>
        </p:grpSpPr>
        <p:grpSp>
          <p:nvGrpSpPr>
            <p:cNvPr id="153" name="Group 3">
              <a:extLst>
                <a:ext uri="{FF2B5EF4-FFF2-40B4-BE49-F238E27FC236}">
                  <a16:creationId xmlns="" xmlns:a16="http://schemas.microsoft.com/office/drawing/2014/main" id="{DB3D41A9-A874-4198-92E2-BF9FFA2BEB4C}"/>
                </a:ext>
              </a:extLst>
            </p:cNvPr>
            <p:cNvGrpSpPr/>
            <p:nvPr/>
          </p:nvGrpSpPr>
          <p:grpSpPr>
            <a:xfrm>
              <a:off x="9957480" y="5044187"/>
              <a:ext cx="531730" cy="531730"/>
              <a:chOff x="1060566" y="1943691"/>
              <a:chExt cx="531730" cy="531730"/>
            </a:xfrm>
          </p:grpSpPr>
          <p:sp>
            <p:nvSpPr>
              <p:cNvPr id="154"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55"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56"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7"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8"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59"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61" name="TextBox 9">
              <a:extLst>
                <a:ext uri="{FF2B5EF4-FFF2-40B4-BE49-F238E27FC236}">
                  <a16:creationId xmlns="" xmlns:a16="http://schemas.microsoft.com/office/drawing/2014/main" id="{0C86ED7C-4700-4DC5-83AE-0DE9E533A95C}"/>
                </a:ext>
              </a:extLst>
            </p:cNvPr>
            <p:cNvSpPr txBox="1"/>
            <p:nvPr/>
          </p:nvSpPr>
          <p:spPr>
            <a:xfrm>
              <a:off x="10567520" y="5135373"/>
              <a:ext cx="1436817" cy="1107997"/>
            </a:xfrm>
            <a:prstGeom prst="rect">
              <a:avLst/>
            </a:prstGeom>
            <a:noFill/>
          </p:spPr>
          <p:txBody>
            <a:bodyPr wrap="square" lIns="0" tIns="0" rIns="0" bIns="0" rtlCol="0">
              <a:spAutoFit/>
            </a:bodyPr>
            <a:lstStyle/>
            <a:p>
              <a:pPr algn="ctr"/>
              <a:r>
                <a:rPr lang="es-GT" sz="1800" b="1" dirty="0">
                  <a:solidFill>
                    <a:schemeClr val="tx1">
                      <a:lumMod val="75000"/>
                      <a:lumOff val="25000"/>
                    </a:schemeClr>
                  </a:solidFill>
                  <a:cs typeface="Arial" pitchFamily="34" charset="0"/>
                </a:rPr>
                <a:t>Ubicación Geográfica de los Beneficiarios</a:t>
              </a:r>
            </a:p>
          </p:txBody>
        </p:sp>
      </p:grpSp>
      <p:sp>
        <p:nvSpPr>
          <p:cNvPr id="114" name="Freeform 81">
            <a:extLst>
              <a:ext uri="{FF2B5EF4-FFF2-40B4-BE49-F238E27FC236}">
                <a16:creationId xmlns="" xmlns:a16="http://schemas.microsoft.com/office/drawing/2014/main" id="{CB88804D-45FD-4A18-962D-029355F03A2D}"/>
              </a:ext>
            </a:extLst>
          </p:cNvPr>
          <p:cNvSpPr>
            <a:spLocks noEditPoints="1"/>
          </p:cNvSpPr>
          <p:nvPr/>
        </p:nvSpPr>
        <p:spPr bwMode="auto">
          <a:xfrm>
            <a:off x="2593715" y="5053805"/>
            <a:ext cx="158164" cy="158164"/>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399"/>
          </a:p>
        </p:txBody>
      </p:sp>
      <p:cxnSp>
        <p:nvCxnSpPr>
          <p:cNvPr id="165"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8850821" y="986109"/>
            <a:ext cx="38218" cy="545647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19 Rectángulo redondeado"/>
          <p:cNvSpPr/>
          <p:nvPr/>
        </p:nvSpPr>
        <p:spPr>
          <a:xfrm>
            <a:off x="3795238" y="2859031"/>
            <a:ext cx="4881401" cy="1412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66" name="Title 1">
            <a:extLst>
              <a:ext uri="{FF2B5EF4-FFF2-40B4-BE49-F238E27FC236}">
                <a16:creationId xmlns="" xmlns:a16="http://schemas.microsoft.com/office/drawing/2014/main" id="{555DC0C3-BCDA-48C0-A49A-2FF6F4CBFF48}"/>
              </a:ext>
            </a:extLst>
          </p:cNvPr>
          <p:cNvSpPr txBox="1">
            <a:spLocks/>
          </p:cNvSpPr>
          <p:nvPr/>
        </p:nvSpPr>
        <p:spPr>
          <a:xfrm>
            <a:off x="3864464" y="2857770"/>
            <a:ext cx="4642325" cy="16038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PROGRAMA 15</a:t>
            </a:r>
          </a:p>
          <a:p>
            <a:pPr algn="ctr"/>
            <a:r>
              <a:rPr lang="en-US" sz="1400" dirty="0" err="1">
                <a:latin typeface="Ebrima" panose="02000000000000000000" pitchFamily="2" charset="0"/>
                <a:ea typeface="Ebrima" panose="02000000000000000000" pitchFamily="2" charset="0"/>
                <a:cs typeface="Ebrima" panose="02000000000000000000" pitchFamily="2" charset="0"/>
              </a:rPr>
              <a:t>Prevención</a:t>
            </a:r>
            <a:r>
              <a:rPr lang="en-US" sz="1400" dirty="0">
                <a:latin typeface="Ebrima" panose="02000000000000000000" pitchFamily="2" charset="0"/>
                <a:ea typeface="Ebrima" panose="02000000000000000000" pitchFamily="2" charset="0"/>
                <a:cs typeface="Ebrima" panose="02000000000000000000" pitchFamily="2" charset="0"/>
              </a:rPr>
              <a:t> de la </a:t>
            </a:r>
            <a:r>
              <a:rPr lang="en-US" sz="1400" dirty="0" err="1">
                <a:latin typeface="Ebrima" panose="02000000000000000000" pitchFamily="2" charset="0"/>
                <a:ea typeface="Ebrima" panose="02000000000000000000" pitchFamily="2" charset="0"/>
                <a:cs typeface="Ebrima" panose="02000000000000000000" pitchFamily="2" charset="0"/>
              </a:rPr>
              <a:t>mortalidad</a:t>
            </a:r>
            <a:r>
              <a:rPr lang="en-US" sz="1400" dirty="0">
                <a:latin typeface="Ebrima" panose="02000000000000000000" pitchFamily="2" charset="0"/>
                <a:ea typeface="Ebrima" panose="02000000000000000000" pitchFamily="2" charset="0"/>
                <a:cs typeface="Ebrima" panose="02000000000000000000" pitchFamily="2" charset="0"/>
              </a:rPr>
              <a:t> </a:t>
            </a:r>
            <a:r>
              <a:rPr lang="en-US" sz="1400" dirty="0" err="1">
                <a:latin typeface="Ebrima" panose="02000000000000000000" pitchFamily="2" charset="0"/>
                <a:ea typeface="Ebrima" panose="02000000000000000000" pitchFamily="2" charset="0"/>
                <a:cs typeface="Ebrima" panose="02000000000000000000" pitchFamily="2" charset="0"/>
              </a:rPr>
              <a:t>materna</a:t>
            </a:r>
            <a:r>
              <a:rPr lang="en-US" sz="1400" dirty="0">
                <a:latin typeface="Ebrima" panose="02000000000000000000" pitchFamily="2" charset="0"/>
                <a:ea typeface="Ebrima" panose="02000000000000000000" pitchFamily="2" charset="0"/>
                <a:cs typeface="Ebrima" panose="02000000000000000000" pitchFamily="2" charset="0"/>
              </a:rPr>
              <a:t> y neonatal</a:t>
            </a:r>
          </a:p>
          <a:p>
            <a:pPr algn="ctr"/>
            <a:r>
              <a:rPr lang="en-US" sz="1400" b="0" dirty="0">
                <a:latin typeface="Ebrima" panose="02000000000000000000" pitchFamily="2" charset="0"/>
                <a:ea typeface="Ebrima" panose="02000000000000000000" pitchFamily="2" charset="0"/>
                <a:cs typeface="Ebrima" panose="02000000000000000000" pitchFamily="2" charset="0"/>
              </a:rPr>
              <a:t>Acciones </a:t>
            </a:r>
            <a:r>
              <a:rPr lang="en-US" sz="1400" b="0" dirty="0" err="1">
                <a:latin typeface="Ebrima" panose="02000000000000000000" pitchFamily="2" charset="0"/>
                <a:ea typeface="Ebrima" panose="02000000000000000000" pitchFamily="2" charset="0"/>
                <a:cs typeface="Ebrima" panose="02000000000000000000" pitchFamily="2" charset="0"/>
              </a:rPr>
              <a:t>encaminadas</a:t>
            </a:r>
            <a:r>
              <a:rPr lang="en-US" sz="1400" b="0" dirty="0">
                <a:latin typeface="Ebrima" panose="02000000000000000000" pitchFamily="2" charset="0"/>
                <a:ea typeface="Ebrima" panose="02000000000000000000" pitchFamily="2" charset="0"/>
                <a:cs typeface="Ebrima" panose="02000000000000000000" pitchFamily="2" charset="0"/>
              </a:rPr>
              <a:t> a </a:t>
            </a:r>
            <a:r>
              <a:rPr lang="en-US" sz="1400" b="0" dirty="0" err="1">
                <a:latin typeface="Ebrima" panose="02000000000000000000" pitchFamily="2" charset="0"/>
                <a:ea typeface="Ebrima" panose="02000000000000000000" pitchFamily="2" charset="0"/>
                <a:cs typeface="Ebrima" panose="02000000000000000000" pitchFamily="2" charset="0"/>
              </a:rPr>
              <a:t>prevenir</a:t>
            </a:r>
            <a:r>
              <a:rPr lang="en-US" sz="1400" b="0" dirty="0">
                <a:latin typeface="Ebrima" panose="02000000000000000000" pitchFamily="2" charset="0"/>
                <a:ea typeface="Ebrima" panose="02000000000000000000" pitchFamily="2" charset="0"/>
                <a:cs typeface="Ebrima" panose="02000000000000000000" pitchFamily="2" charset="0"/>
              </a:rPr>
              <a:t> la </a:t>
            </a:r>
            <a:r>
              <a:rPr lang="en-US" sz="1400" b="0" dirty="0" err="1">
                <a:latin typeface="Ebrima" panose="02000000000000000000" pitchFamily="2" charset="0"/>
                <a:ea typeface="Ebrima" panose="02000000000000000000" pitchFamily="2" charset="0"/>
                <a:cs typeface="Ebrima" panose="02000000000000000000" pitchFamily="2" charset="0"/>
              </a:rPr>
              <a:t>muerte</a:t>
            </a:r>
            <a:r>
              <a:rPr lang="en-US" sz="1400" b="0" dirty="0">
                <a:latin typeface="Ebrima" panose="02000000000000000000" pitchFamily="2" charset="0"/>
                <a:ea typeface="Ebrima" panose="02000000000000000000" pitchFamily="2" charset="0"/>
                <a:cs typeface="Ebrima" panose="02000000000000000000" pitchFamily="2" charset="0"/>
              </a:rPr>
              <a:t> </a:t>
            </a:r>
            <a:r>
              <a:rPr lang="en-US" sz="1400" b="0" dirty="0" err="1">
                <a:latin typeface="Ebrima" panose="02000000000000000000" pitchFamily="2" charset="0"/>
                <a:ea typeface="Ebrima" panose="02000000000000000000" pitchFamily="2" charset="0"/>
                <a:cs typeface="Ebrima" panose="02000000000000000000" pitchFamily="2" charset="0"/>
              </a:rPr>
              <a:t>materna</a:t>
            </a:r>
            <a:r>
              <a:rPr lang="en-US" sz="1400" b="0" dirty="0">
                <a:latin typeface="Ebrima" panose="02000000000000000000" pitchFamily="2" charset="0"/>
                <a:ea typeface="Ebrima" panose="02000000000000000000" pitchFamily="2" charset="0"/>
                <a:cs typeface="Ebrima" panose="02000000000000000000" pitchFamily="2" charset="0"/>
              </a:rPr>
              <a:t> y neonatal que </a:t>
            </a:r>
            <a:r>
              <a:rPr lang="en-US" sz="1400" b="0" dirty="0" err="1">
                <a:latin typeface="Ebrima" panose="02000000000000000000" pitchFamily="2" charset="0"/>
                <a:ea typeface="Ebrima" panose="02000000000000000000" pitchFamily="2" charset="0"/>
                <a:cs typeface="Ebrima" panose="02000000000000000000" pitchFamily="2" charset="0"/>
              </a:rPr>
              <a:t>incluyen</a:t>
            </a:r>
            <a:r>
              <a:rPr lang="en-US" sz="1400" b="0" dirty="0">
                <a:latin typeface="Ebrima" panose="02000000000000000000" pitchFamily="2" charset="0"/>
                <a:ea typeface="Ebrima" panose="02000000000000000000" pitchFamily="2" charset="0"/>
                <a:cs typeface="Ebrima" panose="02000000000000000000" pitchFamily="2" charset="0"/>
              </a:rPr>
              <a:t> el control prenatal, la </a:t>
            </a:r>
            <a:r>
              <a:rPr lang="en-US" sz="1400" b="0" dirty="0" err="1">
                <a:latin typeface="Ebrima" panose="02000000000000000000" pitchFamily="2" charset="0"/>
                <a:ea typeface="Ebrima" panose="02000000000000000000" pitchFamily="2" charset="0"/>
                <a:cs typeface="Ebrima" panose="02000000000000000000" pitchFamily="2" charset="0"/>
              </a:rPr>
              <a:t>atención</a:t>
            </a:r>
            <a:r>
              <a:rPr lang="en-US" sz="1400" b="0" dirty="0">
                <a:latin typeface="Ebrima" panose="02000000000000000000" pitchFamily="2" charset="0"/>
                <a:ea typeface="Ebrima" panose="02000000000000000000" pitchFamily="2" charset="0"/>
                <a:cs typeface="Ebrima" panose="02000000000000000000" pitchFamily="2" charset="0"/>
              </a:rPr>
              <a:t> del </a:t>
            </a:r>
            <a:r>
              <a:rPr lang="en-US" sz="1400" b="0" dirty="0" err="1">
                <a:latin typeface="Ebrima" panose="02000000000000000000" pitchFamily="2" charset="0"/>
                <a:ea typeface="Ebrima" panose="02000000000000000000" pitchFamily="2" charset="0"/>
                <a:cs typeface="Ebrima" panose="02000000000000000000" pitchFamily="2" charset="0"/>
              </a:rPr>
              <a:t>parto</a:t>
            </a:r>
            <a:r>
              <a:rPr lang="en-US" sz="1400" b="0" dirty="0">
                <a:latin typeface="Ebrima" panose="02000000000000000000" pitchFamily="2" charset="0"/>
                <a:ea typeface="Ebrima" panose="02000000000000000000" pitchFamily="2" charset="0"/>
                <a:cs typeface="Ebrima" panose="02000000000000000000" pitchFamily="2" charset="0"/>
              </a:rPr>
              <a:t>, </a:t>
            </a:r>
            <a:r>
              <a:rPr lang="en-US" sz="1400" b="0" dirty="0" err="1">
                <a:latin typeface="Ebrima" panose="02000000000000000000" pitchFamily="2" charset="0"/>
                <a:ea typeface="Ebrima" panose="02000000000000000000" pitchFamily="2" charset="0"/>
                <a:cs typeface="Ebrima" panose="02000000000000000000" pitchFamily="2" charset="0"/>
              </a:rPr>
              <a:t>recien</a:t>
            </a:r>
            <a:r>
              <a:rPr lang="en-US" sz="1400" b="0" dirty="0">
                <a:latin typeface="Ebrima" panose="02000000000000000000" pitchFamily="2" charset="0"/>
                <a:ea typeface="Ebrima" panose="02000000000000000000" pitchFamily="2" charset="0"/>
                <a:cs typeface="Ebrima" panose="02000000000000000000" pitchFamily="2" charset="0"/>
              </a:rPr>
              <a:t> </a:t>
            </a:r>
            <a:r>
              <a:rPr lang="en-US" sz="1400" b="0" dirty="0" err="1">
                <a:latin typeface="Ebrima" panose="02000000000000000000" pitchFamily="2" charset="0"/>
                <a:ea typeface="Ebrima" panose="02000000000000000000" pitchFamily="2" charset="0"/>
                <a:cs typeface="Ebrima" panose="02000000000000000000" pitchFamily="2" charset="0"/>
              </a:rPr>
              <a:t>nacido</a:t>
            </a:r>
            <a:r>
              <a:rPr lang="en-US" sz="1400" b="0" dirty="0">
                <a:latin typeface="Ebrima" panose="02000000000000000000" pitchFamily="2" charset="0"/>
                <a:ea typeface="Ebrima" panose="02000000000000000000" pitchFamily="2" charset="0"/>
                <a:cs typeface="Ebrima" panose="02000000000000000000" pitchFamily="2" charset="0"/>
              </a:rPr>
              <a:t> y </a:t>
            </a:r>
            <a:r>
              <a:rPr lang="en-US" sz="1400" b="0" dirty="0" err="1">
                <a:latin typeface="Ebrima" panose="02000000000000000000" pitchFamily="2" charset="0"/>
                <a:ea typeface="Ebrima" panose="02000000000000000000" pitchFamily="2" charset="0"/>
                <a:cs typeface="Ebrima" panose="02000000000000000000" pitchFamily="2" charset="0"/>
              </a:rPr>
              <a:t>puerperio</a:t>
            </a:r>
            <a:r>
              <a:rPr lang="en-US" sz="1400" b="0" dirty="0">
                <a:latin typeface="Ebrima" panose="02000000000000000000" pitchFamily="2" charset="0"/>
                <a:ea typeface="Ebrima" panose="02000000000000000000" pitchFamily="2" charset="0"/>
                <a:cs typeface="Ebrima" panose="02000000000000000000" pitchFamily="2" charset="0"/>
              </a:rPr>
              <a:t>. </a:t>
            </a:r>
            <a:r>
              <a:rPr lang="en-US" sz="1400" b="0" dirty="0" err="1">
                <a:latin typeface="Ebrima" panose="02000000000000000000" pitchFamily="2" charset="0"/>
                <a:ea typeface="Ebrima" panose="02000000000000000000" pitchFamily="2" charset="0"/>
                <a:cs typeface="Ebrima" panose="02000000000000000000" pitchFamily="2" charset="0"/>
              </a:rPr>
              <a:t>Así</a:t>
            </a:r>
            <a:r>
              <a:rPr lang="en-US" sz="1400" b="0" dirty="0">
                <a:latin typeface="Ebrima" panose="02000000000000000000" pitchFamily="2" charset="0"/>
                <a:ea typeface="Ebrima" panose="02000000000000000000" pitchFamily="2" charset="0"/>
                <a:cs typeface="Ebrima" panose="02000000000000000000" pitchFamily="2" charset="0"/>
              </a:rPr>
              <a:t> </a:t>
            </a:r>
            <a:r>
              <a:rPr lang="en-US" sz="1400" b="0" dirty="0" err="1">
                <a:latin typeface="Ebrima" panose="02000000000000000000" pitchFamily="2" charset="0"/>
                <a:ea typeface="Ebrima" panose="02000000000000000000" pitchFamily="2" charset="0"/>
                <a:cs typeface="Ebrima" panose="02000000000000000000" pitchFamily="2" charset="0"/>
              </a:rPr>
              <a:t>como</a:t>
            </a:r>
            <a:r>
              <a:rPr lang="en-US" sz="1400" b="0" dirty="0">
                <a:latin typeface="Ebrima" panose="02000000000000000000" pitchFamily="2" charset="0"/>
                <a:ea typeface="Ebrima" panose="02000000000000000000" pitchFamily="2" charset="0"/>
                <a:cs typeface="Ebrima" panose="02000000000000000000" pitchFamily="2" charset="0"/>
              </a:rPr>
              <a:t> la </a:t>
            </a:r>
            <a:r>
              <a:rPr lang="en-US" sz="1400" b="0" dirty="0" err="1">
                <a:latin typeface="Ebrima" panose="02000000000000000000" pitchFamily="2" charset="0"/>
                <a:ea typeface="Ebrima" panose="02000000000000000000" pitchFamily="2" charset="0"/>
                <a:cs typeface="Ebrima" panose="02000000000000000000" pitchFamily="2" charset="0"/>
              </a:rPr>
              <a:t>promoción</a:t>
            </a:r>
            <a:r>
              <a:rPr lang="en-US" sz="1400" b="0" dirty="0">
                <a:latin typeface="Ebrima" panose="02000000000000000000" pitchFamily="2" charset="0"/>
                <a:ea typeface="Ebrima" panose="02000000000000000000" pitchFamily="2" charset="0"/>
                <a:cs typeface="Ebrima" panose="02000000000000000000" pitchFamily="2" charset="0"/>
              </a:rPr>
              <a:t> de la </a:t>
            </a:r>
            <a:r>
              <a:rPr lang="en-US" sz="1400" b="0" dirty="0" err="1">
                <a:latin typeface="Ebrima" panose="02000000000000000000" pitchFamily="2" charset="0"/>
                <a:ea typeface="Ebrima" panose="02000000000000000000" pitchFamily="2" charset="0"/>
                <a:cs typeface="Ebrima" panose="02000000000000000000" pitchFamily="2" charset="0"/>
              </a:rPr>
              <a:t>salud</a:t>
            </a:r>
            <a:r>
              <a:rPr lang="en-US" sz="1400" b="0" dirty="0">
                <a:latin typeface="Ebrima" panose="02000000000000000000" pitchFamily="2" charset="0"/>
                <a:ea typeface="Ebrima" panose="02000000000000000000" pitchFamily="2" charset="0"/>
                <a:cs typeface="Ebrima" panose="02000000000000000000" pitchFamily="2" charset="0"/>
              </a:rPr>
              <a:t> sexual y </a:t>
            </a:r>
            <a:r>
              <a:rPr lang="en-US" sz="1400" b="0" dirty="0" err="1">
                <a:latin typeface="Ebrima" panose="02000000000000000000" pitchFamily="2" charset="0"/>
                <a:ea typeface="Ebrima" panose="02000000000000000000" pitchFamily="2" charset="0"/>
                <a:cs typeface="Ebrima" panose="02000000000000000000" pitchFamily="2" charset="0"/>
              </a:rPr>
              <a:t>reproductiva</a:t>
            </a:r>
            <a:r>
              <a:rPr lang="en-US" sz="1400" b="0" dirty="0">
                <a:latin typeface="Ebrima" panose="02000000000000000000" pitchFamily="2" charset="0"/>
                <a:ea typeface="Ebrima" panose="02000000000000000000" pitchFamily="2" charset="0"/>
                <a:cs typeface="Ebrima" panose="02000000000000000000" pitchFamily="2" charset="0"/>
              </a:rPr>
              <a:t>.</a:t>
            </a:r>
          </a:p>
          <a:p>
            <a:pPr algn="just"/>
            <a:endParaRPr lang="es-GT" sz="1400" b="0" dirty="0">
              <a:latin typeface="Ebrima" panose="02000000000000000000" pitchFamily="2" charset="0"/>
              <a:ea typeface="Ebrima" panose="02000000000000000000" pitchFamily="2" charset="0"/>
              <a:cs typeface="Ebrima" panose="02000000000000000000" pitchFamily="2" charset="0"/>
            </a:endParaRPr>
          </a:p>
        </p:txBody>
      </p:sp>
      <p:sp>
        <p:nvSpPr>
          <p:cNvPr id="139" name="Oval 135"/>
          <p:cNvSpPr/>
          <p:nvPr/>
        </p:nvSpPr>
        <p:spPr>
          <a:xfrm>
            <a:off x="676704" y="109832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4180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7453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 xmlns:a16="http://schemas.microsoft.com/office/drawing/2014/main" id="{555DC0C3-BCDA-48C0-A49A-2FF6F4CBFF48}"/>
              </a:ext>
            </a:extLst>
          </p:cNvPr>
          <p:cNvSpPr txBox="1">
            <a:spLocks/>
          </p:cNvSpPr>
          <p:nvPr/>
        </p:nvSpPr>
        <p:spPr>
          <a:xfrm>
            <a:off x="3503857" y="386057"/>
            <a:ext cx="5587745"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III. Programas priorizados (programa 14 y 15</a:t>
            </a:r>
            <a:r>
              <a:rPr lang="es-GT" sz="2000" dirty="0">
                <a:latin typeface="Ebrima"/>
                <a:ea typeface="Ebrima"/>
                <a:cs typeface="Ebrima"/>
              </a:rPr>
              <a:t>)</a:t>
            </a:r>
            <a:endParaRPr lang="en-US" sz="2000" dirty="0"/>
          </a:p>
        </p:txBody>
      </p:sp>
      <p:grpSp>
        <p:nvGrpSpPr>
          <p:cNvPr id="192" name="Group 3">
            <a:extLst>
              <a:ext uri="{FF2B5EF4-FFF2-40B4-BE49-F238E27FC236}">
                <a16:creationId xmlns="" xmlns:a16="http://schemas.microsoft.com/office/drawing/2014/main" id="{DB3D41A9-A874-4198-92E2-BF9FFA2BEB4C}"/>
              </a:ext>
            </a:extLst>
          </p:cNvPr>
          <p:cNvGrpSpPr/>
          <p:nvPr/>
        </p:nvGrpSpPr>
        <p:grpSpPr>
          <a:xfrm>
            <a:off x="11548925" y="144729"/>
            <a:ext cx="531729" cy="531729"/>
            <a:chOff x="1060566" y="1943691"/>
            <a:chExt cx="531730" cy="531730"/>
          </a:xfrm>
        </p:grpSpPr>
        <p:sp>
          <p:nvSpPr>
            <p:cNvPr id="193"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1" name="CuadroTexto 10">
            <a:extLst>
              <a:ext uri="{FF2B5EF4-FFF2-40B4-BE49-F238E27FC236}">
                <a16:creationId xmlns="" xmlns:a16="http://schemas.microsoft.com/office/drawing/2014/main" id="{AAB94299-95C5-4E3D-8074-21F639872DD3}"/>
              </a:ext>
            </a:extLst>
          </p:cNvPr>
          <p:cNvSpPr txBox="1"/>
          <p:nvPr/>
        </p:nvSpPr>
        <p:spPr>
          <a:xfrm>
            <a:off x="6239032" y="4759960"/>
            <a:ext cx="2743200" cy="181588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Presupuesto Estimado 2019</a:t>
            </a:r>
          </a:p>
          <a:p>
            <a:pPr algn="ctr"/>
            <a:r>
              <a:rPr lang="es-ES" sz="3200" b="1" dirty="0">
                <a:solidFill>
                  <a:srgbClr val="00B050"/>
                </a:solidFill>
              </a:rPr>
              <a:t>Q2,772.0</a:t>
            </a:r>
            <a:r>
              <a:rPr lang="es-ES" sz="3200" b="1" dirty="0">
                <a:solidFill>
                  <a:srgbClr val="00B050"/>
                </a:solidFill>
                <a:cs typeface="Calibri"/>
              </a:rPr>
              <a:t> millones</a:t>
            </a:r>
          </a:p>
        </p:txBody>
      </p:sp>
      <p:pic>
        <p:nvPicPr>
          <p:cNvPr id="13" name="Imagen 15">
            <a:extLst>
              <a:ext uri="{FF2B5EF4-FFF2-40B4-BE49-F238E27FC236}">
                <a16:creationId xmlns="" xmlns:a16="http://schemas.microsoft.com/office/drawing/2014/main" id="{8A4497B8-705F-41F5-8D8C-BCD65CD2A73A}"/>
              </a:ext>
            </a:extLst>
          </p:cNvPr>
          <p:cNvPicPr>
            <a:picLocks noChangeAspect="1"/>
          </p:cNvPicPr>
          <p:nvPr/>
        </p:nvPicPr>
        <p:blipFill>
          <a:blip r:embed="rId3"/>
          <a:stretch>
            <a:fillRect/>
          </a:stretch>
        </p:blipFill>
        <p:spPr>
          <a:xfrm>
            <a:off x="6298516" y="4881878"/>
            <a:ext cx="466056" cy="284480"/>
          </a:xfrm>
          <a:prstGeom prst="rect">
            <a:avLst/>
          </a:prstGeom>
        </p:spPr>
      </p:pic>
      <p:sp>
        <p:nvSpPr>
          <p:cNvPr id="17" name="CuadroTexto 16">
            <a:extLst>
              <a:ext uri="{FF2B5EF4-FFF2-40B4-BE49-F238E27FC236}">
                <a16:creationId xmlns="" xmlns:a16="http://schemas.microsoft.com/office/drawing/2014/main" id="{71E2A5AA-D779-40EC-A74D-7AC2D7255ED5}"/>
              </a:ext>
            </a:extLst>
          </p:cNvPr>
          <p:cNvSpPr txBox="1"/>
          <p:nvPr/>
        </p:nvSpPr>
        <p:spPr>
          <a:xfrm>
            <a:off x="1003714" y="4668521"/>
            <a:ext cx="3800443" cy="200054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b="1" dirty="0">
                <a:cs typeface="Calibri"/>
              </a:rPr>
              <a:t>A quién se entrega?</a:t>
            </a:r>
            <a:endParaRPr lang="es-ES" sz="2800" b="1" dirty="0"/>
          </a:p>
          <a:p>
            <a:r>
              <a:rPr lang="es-ES" dirty="0"/>
              <a:t>Población Beneficiada:</a:t>
            </a:r>
            <a:endParaRPr lang="es-ES" dirty="0">
              <a:cs typeface="Calibri"/>
            </a:endParaRPr>
          </a:p>
          <a:p>
            <a:r>
              <a:rPr lang="es-ES" dirty="0">
                <a:cs typeface="Calibri"/>
              </a:rPr>
              <a:t>Niños menores de 5 años y</a:t>
            </a:r>
          </a:p>
          <a:p>
            <a:r>
              <a:rPr lang="es-ES" dirty="0">
                <a:cs typeface="Calibri"/>
              </a:rPr>
              <a:t>mujeres en edad fértil</a:t>
            </a:r>
            <a:endParaRPr lang="es-ES" dirty="0"/>
          </a:p>
          <a:p>
            <a:r>
              <a:rPr lang="es-ES" dirty="0"/>
              <a:t>Cantidad</a:t>
            </a:r>
            <a:r>
              <a:rPr lang="es-ES" dirty="0">
                <a:cs typeface="Calibri"/>
              </a:rPr>
              <a:t>: </a:t>
            </a:r>
            <a:r>
              <a:rPr lang="es-ES" b="1" dirty="0" smtClean="0">
                <a:cs typeface="Calibri"/>
              </a:rPr>
              <a:t>7,879,474</a:t>
            </a:r>
            <a:endParaRPr lang="es-ES" b="1" dirty="0">
              <a:cs typeface="Calibri"/>
            </a:endParaRPr>
          </a:p>
        </p:txBody>
      </p:sp>
      <p:pic>
        <p:nvPicPr>
          <p:cNvPr id="18" name="Imagen 18" descr="Imagen que contiene imágenes prediseñadas&#10;&#10;Descripción generada con confianza muy alta">
            <a:extLst>
              <a:ext uri="{FF2B5EF4-FFF2-40B4-BE49-F238E27FC236}">
                <a16:creationId xmlns="" xmlns:a16="http://schemas.microsoft.com/office/drawing/2014/main" id="{3284271A-9BEC-49DF-AE43-5A9E365A863D}"/>
              </a:ext>
            </a:extLst>
          </p:cNvPr>
          <p:cNvPicPr>
            <a:picLocks noChangeAspect="1"/>
          </p:cNvPicPr>
          <p:nvPr/>
        </p:nvPicPr>
        <p:blipFill>
          <a:blip r:embed="rId4"/>
          <a:stretch>
            <a:fillRect/>
          </a:stretch>
        </p:blipFill>
        <p:spPr>
          <a:xfrm>
            <a:off x="240512" y="4795520"/>
            <a:ext cx="637214" cy="518160"/>
          </a:xfrm>
          <a:prstGeom prst="rect">
            <a:avLst/>
          </a:prstGeom>
        </p:spPr>
      </p:pic>
      <p:sp>
        <p:nvSpPr>
          <p:cNvPr id="21" name="CuadroTexto 20">
            <a:extLst>
              <a:ext uri="{FF2B5EF4-FFF2-40B4-BE49-F238E27FC236}">
                <a16:creationId xmlns="" xmlns:a16="http://schemas.microsoft.com/office/drawing/2014/main" id="{EBAD3ED4-B57E-4DDC-BBB4-19533E18F74C}"/>
              </a:ext>
            </a:extLst>
          </p:cNvPr>
          <p:cNvSpPr txBox="1"/>
          <p:nvPr/>
        </p:nvSpPr>
        <p:spPr>
          <a:xfrm>
            <a:off x="8983805" y="581660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800" dirty="0"/>
              <a:t>En toda la República</a:t>
            </a:r>
          </a:p>
        </p:txBody>
      </p:sp>
      <p:sp>
        <p:nvSpPr>
          <p:cNvPr id="22" name="CuadroTexto 21">
            <a:extLst>
              <a:ext uri="{FF2B5EF4-FFF2-40B4-BE49-F238E27FC236}">
                <a16:creationId xmlns="" xmlns:a16="http://schemas.microsoft.com/office/drawing/2014/main" id="{F933AFDF-538C-4331-B358-8ACCD9BD2559}"/>
              </a:ext>
            </a:extLst>
          </p:cNvPr>
          <p:cNvSpPr txBox="1"/>
          <p:nvPr/>
        </p:nvSpPr>
        <p:spPr>
          <a:xfrm>
            <a:off x="9805563" y="1648346"/>
            <a:ext cx="162496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b="1" dirty="0"/>
              <a:t>10</a:t>
            </a:r>
            <a:r>
              <a:rPr lang="es-ES" sz="3200" b="1" dirty="0">
                <a:cs typeface="Calibri"/>
              </a:rPr>
              <a:t> %</a:t>
            </a:r>
            <a:endParaRPr lang="es-ES" sz="3200" b="1" dirty="0"/>
          </a:p>
        </p:txBody>
      </p:sp>
      <p:sp>
        <p:nvSpPr>
          <p:cNvPr id="77" name="Freeform: Shape 44">
            <a:extLst>
              <a:ext uri="{FF2B5EF4-FFF2-40B4-BE49-F238E27FC236}">
                <a16:creationId xmlns="" xmlns:a16="http://schemas.microsoft.com/office/drawing/2014/main" id="{62B3BD6A-978F-49A7-823C-7B2B148AE842}"/>
              </a:ext>
            </a:extLst>
          </p:cNvPr>
          <p:cNvSpPr/>
          <p:nvPr/>
        </p:nvSpPr>
        <p:spPr>
          <a:xfrm>
            <a:off x="274262" y="53806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ES" sz="11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endParaRPr lang="es-GT" sz="11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78" name="Freeform: Shape 44">
            <a:extLst>
              <a:ext uri="{FF2B5EF4-FFF2-40B4-BE49-F238E27FC236}">
                <a16:creationId xmlns="" xmlns:a16="http://schemas.microsoft.com/office/drawing/2014/main" id="{46966620-6600-4CF0-AB75-BD46304FFF00}"/>
              </a:ext>
            </a:extLst>
          </p:cNvPr>
          <p:cNvSpPr/>
          <p:nvPr/>
        </p:nvSpPr>
        <p:spPr>
          <a:xfrm>
            <a:off x="284354" y="2072233"/>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Presidencial</a:t>
            </a:r>
          </a:p>
        </p:txBody>
      </p:sp>
      <p:sp>
        <p:nvSpPr>
          <p:cNvPr id="79" name="TextBox 81">
            <a:extLst>
              <a:ext uri="{FF2B5EF4-FFF2-40B4-BE49-F238E27FC236}">
                <a16:creationId xmlns="" xmlns:a16="http://schemas.microsoft.com/office/drawing/2014/main" id="{913B0F48-6F8F-4C8F-B7AA-33812553EF8D}"/>
              </a:ext>
            </a:extLst>
          </p:cNvPr>
          <p:cNvSpPr txBox="1"/>
          <p:nvPr/>
        </p:nvSpPr>
        <p:spPr>
          <a:xfrm>
            <a:off x="869479" y="2588033"/>
            <a:ext cx="2412509" cy="430887"/>
          </a:xfrm>
          <a:prstGeom prst="rect">
            <a:avLst/>
          </a:prstGeom>
          <a:noFill/>
        </p:spPr>
        <p:txBody>
          <a:bodyPr wrap="square" lIns="0" tIns="0" rIns="0" bIns="0" rtlCol="0" anchor="t">
            <a:spAutoFit/>
          </a:bodyPr>
          <a:lstStyle/>
          <a:p>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Seguridad Alimentaria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Nutricional</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Salud</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Integral</a:t>
            </a:r>
          </a:p>
        </p:txBody>
      </p:sp>
      <p:sp>
        <p:nvSpPr>
          <p:cNvPr id="80" name="TextBox 81">
            <a:extLst>
              <a:ext uri="{FF2B5EF4-FFF2-40B4-BE49-F238E27FC236}">
                <a16:creationId xmlns="" xmlns:a16="http://schemas.microsoft.com/office/drawing/2014/main" id="{96FF3A72-5BFD-4F69-9C9B-A646CAEBA3AD}"/>
              </a:ext>
            </a:extLst>
          </p:cNvPr>
          <p:cNvSpPr txBox="1"/>
          <p:nvPr/>
        </p:nvSpPr>
        <p:spPr>
          <a:xfrm>
            <a:off x="869404" y="1033560"/>
            <a:ext cx="2412509" cy="215444"/>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Bienestar</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para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Gente</a:t>
            </a:r>
          </a:p>
        </p:txBody>
      </p:sp>
      <p:sp>
        <p:nvSpPr>
          <p:cNvPr id="83" name="TextBox 81">
            <a:extLst>
              <a:ext uri="{FF2B5EF4-FFF2-40B4-BE49-F238E27FC236}">
                <a16:creationId xmlns="" xmlns:a16="http://schemas.microsoft.com/office/drawing/2014/main" id="{E3700C62-A66C-4A42-9CA3-DC9427393459}"/>
              </a:ext>
            </a:extLst>
          </p:cNvPr>
          <p:cNvSpPr txBox="1"/>
          <p:nvPr/>
        </p:nvSpPr>
        <p:spPr>
          <a:xfrm>
            <a:off x="869330" y="1348527"/>
            <a:ext cx="2412509" cy="215444"/>
          </a:xfrm>
          <a:prstGeom prst="rect">
            <a:avLst/>
          </a:prstGeom>
          <a:noFill/>
        </p:spPr>
        <p:txBody>
          <a:bodyPr wrap="square" lIns="0" tIns="0" rIns="0" bIns="0" rtlCol="0" anchor="t">
            <a:spAutoFit/>
          </a:bodyPr>
          <a:lstStyle/>
          <a:p>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 Urbana y Rural</a:t>
            </a:r>
          </a:p>
        </p:txBody>
      </p:sp>
      <p:sp>
        <p:nvSpPr>
          <p:cNvPr id="84" name="19 Rectángulo redondeado">
            <a:extLst>
              <a:ext uri="{FF2B5EF4-FFF2-40B4-BE49-F238E27FC236}">
                <a16:creationId xmlns="" xmlns:a16="http://schemas.microsoft.com/office/drawing/2014/main" id="{8A59F17D-5069-4979-A843-21728F5F718D}"/>
              </a:ext>
            </a:extLst>
          </p:cNvPr>
          <p:cNvSpPr/>
          <p:nvPr/>
        </p:nvSpPr>
        <p:spPr>
          <a:xfrm>
            <a:off x="3792972" y="1060718"/>
            <a:ext cx="4891566" cy="16158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86" name="Title 1">
            <a:extLst>
              <a:ext uri="{FF2B5EF4-FFF2-40B4-BE49-F238E27FC236}">
                <a16:creationId xmlns="" xmlns:a16="http://schemas.microsoft.com/office/drawing/2014/main" id="{BEB4053C-DCE6-4B8F-9EEC-A2AFF7BBAAA8}"/>
              </a:ext>
            </a:extLst>
          </p:cNvPr>
          <p:cNvSpPr txBox="1">
            <a:spLocks/>
          </p:cNvSpPr>
          <p:nvPr/>
        </p:nvSpPr>
        <p:spPr>
          <a:xfrm>
            <a:off x="3862069" y="1343937"/>
            <a:ext cx="4642326" cy="1146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PROGRAMA 14</a:t>
            </a:r>
          </a:p>
          <a:p>
            <a:pPr algn="ctr"/>
            <a:r>
              <a:rPr lang="en-US" sz="1400" dirty="0" err="1">
                <a:latin typeface="Ebrima" panose="02000000000000000000" pitchFamily="2" charset="0"/>
                <a:ea typeface="Ebrima" panose="02000000000000000000" pitchFamily="2" charset="0"/>
                <a:cs typeface="Ebrima" panose="02000000000000000000" pitchFamily="2" charset="0"/>
              </a:rPr>
              <a:t>Prevención</a:t>
            </a:r>
            <a:r>
              <a:rPr lang="en-US" sz="1400" dirty="0">
                <a:latin typeface="Ebrima" panose="02000000000000000000" pitchFamily="2" charset="0"/>
                <a:ea typeface="Ebrima" panose="02000000000000000000" pitchFamily="2" charset="0"/>
                <a:cs typeface="Ebrima" panose="02000000000000000000" pitchFamily="2" charset="0"/>
              </a:rPr>
              <a:t> de la </a:t>
            </a:r>
            <a:r>
              <a:rPr lang="en-US" sz="1400" dirty="0" err="1">
                <a:latin typeface="Ebrima" panose="02000000000000000000" pitchFamily="2" charset="0"/>
                <a:ea typeface="Ebrima" panose="02000000000000000000" pitchFamily="2" charset="0"/>
                <a:cs typeface="Ebrima" panose="02000000000000000000" pitchFamily="2" charset="0"/>
              </a:rPr>
              <a:t>mortalidad</a:t>
            </a:r>
            <a:r>
              <a:rPr lang="en-US" sz="1400" dirty="0">
                <a:latin typeface="Ebrima" panose="02000000000000000000" pitchFamily="2" charset="0"/>
                <a:ea typeface="Ebrima" panose="02000000000000000000" pitchFamily="2" charset="0"/>
                <a:cs typeface="Ebrima" panose="02000000000000000000" pitchFamily="2" charset="0"/>
              </a:rPr>
              <a:t> de la </a:t>
            </a:r>
            <a:r>
              <a:rPr lang="en-US" sz="1400" dirty="0" err="1">
                <a:latin typeface="Ebrima" panose="02000000000000000000" pitchFamily="2" charset="0"/>
                <a:ea typeface="Ebrima" panose="02000000000000000000" pitchFamily="2" charset="0"/>
                <a:cs typeface="Ebrima" panose="02000000000000000000" pitchFamily="2" charset="0"/>
              </a:rPr>
              <a:t>niñez</a:t>
            </a:r>
            <a:r>
              <a:rPr lang="en-US" sz="1400" dirty="0">
                <a:latin typeface="Ebrima" panose="02000000000000000000" pitchFamily="2" charset="0"/>
                <a:ea typeface="Ebrima" panose="02000000000000000000" pitchFamily="2" charset="0"/>
                <a:cs typeface="Ebrima" panose="02000000000000000000" pitchFamily="2" charset="0"/>
              </a:rPr>
              <a:t> y de la </a:t>
            </a:r>
            <a:r>
              <a:rPr lang="en-US" sz="1400" dirty="0" err="1">
                <a:latin typeface="Ebrima" panose="02000000000000000000" pitchFamily="2" charset="0"/>
                <a:ea typeface="Ebrima" panose="02000000000000000000" pitchFamily="2" charset="0"/>
                <a:cs typeface="Ebrima" panose="02000000000000000000" pitchFamily="2" charset="0"/>
              </a:rPr>
              <a:t>desnutrición</a:t>
            </a:r>
            <a:r>
              <a:rPr lang="en-US" sz="1400" dirty="0">
                <a:latin typeface="Ebrima" panose="02000000000000000000" pitchFamily="2" charset="0"/>
                <a:ea typeface="Ebrima" panose="02000000000000000000" pitchFamily="2" charset="0"/>
                <a:cs typeface="Ebrima" panose="02000000000000000000" pitchFamily="2" charset="0"/>
              </a:rPr>
              <a:t> </a:t>
            </a:r>
            <a:r>
              <a:rPr lang="en-US" sz="1400" dirty="0" err="1">
                <a:latin typeface="Ebrima" panose="02000000000000000000" pitchFamily="2" charset="0"/>
                <a:ea typeface="Ebrima" panose="02000000000000000000" pitchFamily="2" charset="0"/>
                <a:cs typeface="Ebrima" panose="02000000000000000000" pitchFamily="2" charset="0"/>
              </a:rPr>
              <a:t>crónica</a:t>
            </a:r>
            <a:endParaRPr lang="es-GT" sz="1400" b="0" dirty="0" err="1">
              <a:latin typeface="Ebrima" panose="02000000000000000000" pitchFamily="2" charset="0"/>
              <a:ea typeface="Ebrima" panose="02000000000000000000" pitchFamily="2" charset="0"/>
              <a:cs typeface="Ebrima" panose="02000000000000000000" pitchFamily="2" charset="0"/>
            </a:endParaRPr>
          </a:p>
          <a:p>
            <a:pPr algn="ctr"/>
            <a:r>
              <a:rPr lang="es-ES" sz="1400" b="0" dirty="0">
                <a:latin typeface="Ebrima" panose="02000000000000000000" pitchFamily="2" charset="0"/>
                <a:ea typeface="Ebrima" panose="02000000000000000000" pitchFamily="2" charset="0"/>
                <a:cs typeface="Ebrima" panose="02000000000000000000" pitchFamily="2" charset="0"/>
              </a:rPr>
              <a:t>Acciones encaminadas a la prevención de la mortalidad de la niñez y desnutrición crónica, que incluyen servicios de vacunación, monitoreo de crecimiento y atención de enfermedades prevalentes de la infancia.</a:t>
            </a:r>
            <a:endParaRPr lang="es-GT" sz="1400" b="0" dirty="0">
              <a:latin typeface="Ebrima" panose="02000000000000000000" pitchFamily="2" charset="0"/>
              <a:ea typeface="Ebrima" panose="02000000000000000000" pitchFamily="2" charset="0"/>
              <a:cs typeface="Ebrima" panose="02000000000000000000" pitchFamily="2" charset="0"/>
            </a:endParaRPr>
          </a:p>
        </p:txBody>
      </p:sp>
      <p:sp>
        <p:nvSpPr>
          <p:cNvPr id="27" name="Title 1">
            <a:extLst>
              <a:ext uri="{FF2B5EF4-FFF2-40B4-BE49-F238E27FC236}">
                <a16:creationId xmlns="" xmlns:a16="http://schemas.microsoft.com/office/drawing/2014/main" id="{922769EF-09A4-4E4E-B91F-CAA0A2ADB541}"/>
              </a:ext>
            </a:extLst>
          </p:cNvPr>
          <p:cNvSpPr txBox="1">
            <a:spLocks/>
          </p:cNvSpPr>
          <p:nvPr/>
        </p:nvSpPr>
        <p:spPr>
          <a:xfrm>
            <a:off x="8985846" y="388895"/>
            <a:ext cx="2883636" cy="8214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Impacto Social Estimado (</a:t>
            </a:r>
            <a:r>
              <a:rPr lang="en-US" sz="1400" dirty="0" err="1">
                <a:latin typeface="Ebrima" panose="02000000000000000000" pitchFamily="2" charset="0"/>
                <a:ea typeface="Ebrima" panose="02000000000000000000" pitchFamily="2" charset="0"/>
                <a:cs typeface="Ebrima" panose="02000000000000000000" pitchFamily="2" charset="0"/>
              </a:rPr>
              <a:t>Reducción</a:t>
            </a:r>
            <a:r>
              <a:rPr lang="en-US" sz="1400" dirty="0">
                <a:latin typeface="Ebrima" panose="02000000000000000000" pitchFamily="2" charset="0"/>
                <a:ea typeface="Ebrima" panose="02000000000000000000" pitchFamily="2" charset="0"/>
                <a:cs typeface="Ebrima" panose="02000000000000000000" pitchFamily="2" charset="0"/>
              </a:rPr>
              <a:t> de </a:t>
            </a:r>
            <a:r>
              <a:rPr lang="en-US" sz="1400" dirty="0" err="1">
                <a:latin typeface="Ebrima" panose="02000000000000000000" pitchFamily="2" charset="0"/>
                <a:ea typeface="Ebrima" panose="02000000000000000000" pitchFamily="2" charset="0"/>
                <a:cs typeface="Ebrima" panose="02000000000000000000" pitchFamily="2" charset="0"/>
              </a:rPr>
              <a:t>Brechas</a:t>
            </a:r>
            <a:r>
              <a:rPr lang="en-US" sz="1400" dirty="0">
                <a:latin typeface="Ebrima" panose="02000000000000000000" pitchFamily="2" charset="0"/>
                <a:ea typeface="Ebrima" panose="02000000000000000000" pitchFamily="2" charset="0"/>
                <a:cs typeface="Ebrima" panose="02000000000000000000" pitchFamily="2" charset="0"/>
              </a:rPr>
              <a:t> o Magnitudes de </a:t>
            </a:r>
            <a:r>
              <a:rPr lang="en-US" sz="1400" dirty="0" err="1">
                <a:latin typeface="Ebrima" panose="02000000000000000000" pitchFamily="2" charset="0"/>
                <a:ea typeface="Ebrima" panose="02000000000000000000" pitchFamily="2" charset="0"/>
                <a:cs typeface="Ebrima" panose="02000000000000000000" pitchFamily="2" charset="0"/>
              </a:rPr>
              <a:t>Resultados</a:t>
            </a:r>
            <a:r>
              <a:rPr lang="en-US" sz="1400" dirty="0">
                <a:latin typeface="Ebrima" panose="02000000000000000000" pitchFamily="2" charset="0"/>
                <a:ea typeface="Ebrima" panose="02000000000000000000" pitchFamily="2" charset="0"/>
                <a:cs typeface="Ebrima" panose="02000000000000000000" pitchFamily="2" charset="0"/>
              </a:rPr>
              <a:t>)</a:t>
            </a:r>
            <a:endParaRPr lang="es-ES" sz="1400" b="0" dirty="0">
              <a:latin typeface="Ebrima" panose="02000000000000000000" pitchFamily="2" charset="0"/>
              <a:ea typeface="Ebrima" panose="02000000000000000000" pitchFamily="2" charset="0"/>
              <a:cs typeface="Ebrima" panose="02000000000000000000" pitchFamily="2" charset="0"/>
            </a:endParaRPr>
          </a:p>
        </p:txBody>
      </p:sp>
      <p:sp>
        <p:nvSpPr>
          <p:cNvPr id="89" name="CuadroTexto 88">
            <a:extLst>
              <a:ext uri="{FF2B5EF4-FFF2-40B4-BE49-F238E27FC236}">
                <a16:creationId xmlns="" xmlns:a16="http://schemas.microsoft.com/office/drawing/2014/main" id="{CFE0D25A-6256-416C-9702-F8FF49DCD88C}"/>
              </a:ext>
            </a:extLst>
          </p:cNvPr>
          <p:cNvSpPr txBox="1"/>
          <p:nvPr/>
        </p:nvSpPr>
        <p:spPr>
          <a:xfrm>
            <a:off x="9361954" y="3134367"/>
            <a:ext cx="244839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b="1" dirty="0"/>
              <a:t>20</a:t>
            </a:r>
            <a:r>
              <a:rPr lang="es-ES" sz="3200" b="1" dirty="0">
                <a:cs typeface="Calibri"/>
              </a:rPr>
              <a:t> Puntos</a:t>
            </a:r>
            <a:endParaRPr lang="es-ES" sz="3200" b="1" dirty="0"/>
          </a:p>
        </p:txBody>
      </p:sp>
    </p:spTree>
    <p:extLst>
      <p:ext uri="{BB962C8B-B14F-4D97-AF65-F5344CB8AC3E}">
        <p14:creationId xmlns:p14="http://schemas.microsoft.com/office/powerpoint/2010/main" val="1153126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 xmlns:a16="http://schemas.microsoft.com/office/drawing/2014/main" id="{D8430F1F-B2B8-4057-8B9A-C4C05754F266}"/>
              </a:ext>
            </a:extLst>
          </p:cNvPr>
          <p:cNvSpPr/>
          <p:nvPr/>
        </p:nvSpPr>
        <p:spPr>
          <a:xfrm>
            <a:off x="188910"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 name="Title 1">
            <a:extLst>
              <a:ext uri="{FF2B5EF4-FFF2-40B4-BE49-F238E27FC236}">
                <a16:creationId xmlns="" xmlns:a16="http://schemas.microsoft.com/office/drawing/2014/main" id="{555DC0C3-BCDA-48C0-A49A-2FF6F4CBFF48}"/>
              </a:ext>
            </a:extLst>
          </p:cNvPr>
          <p:cNvSpPr>
            <a:spLocks noGrp="1"/>
          </p:cNvSpPr>
          <p:nvPr>
            <p:ph type="title"/>
          </p:nvPr>
        </p:nvSpPr>
        <p:spPr>
          <a:xfrm>
            <a:off x="3512290" y="1320115"/>
            <a:ext cx="5618244" cy="81730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Ampliación de la capacidad frigorífica para el almacenamiento de las vacunas en Guatemala</a:t>
            </a:r>
            <a:endParaRPr lang="es-ES" dirty="0">
              <a:solidFill>
                <a:schemeClr val="tx1"/>
              </a:solidFill>
            </a:endParaRPr>
          </a:p>
        </p:txBody>
      </p:sp>
      <p:sp>
        <p:nvSpPr>
          <p:cNvPr id="112" name="Freeform: Shape 44">
            <a:extLst>
              <a:ext uri="{FF2B5EF4-FFF2-40B4-BE49-F238E27FC236}">
                <a16:creationId xmlns="" xmlns:a16="http://schemas.microsoft.com/office/drawing/2014/main" id="{B445C58A-7039-4579-852F-42244BE24AB8}"/>
              </a:ext>
            </a:extLst>
          </p:cNvPr>
          <p:cNvSpPr/>
          <p:nvPr/>
        </p:nvSpPr>
        <p:spPr>
          <a:xfrm>
            <a:off x="254151" y="3291419"/>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550872" y="3903929"/>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 xmlns:a16="http://schemas.microsoft.com/office/drawing/2014/main"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 xmlns:a16="http://schemas.microsoft.com/office/drawing/2014/main" id="{FF35B325-975F-4D7A-8A16-43258B494C83}"/>
              </a:ext>
            </a:extLst>
          </p:cNvPr>
          <p:cNvSpPr txBox="1"/>
          <p:nvPr/>
        </p:nvSpPr>
        <p:spPr>
          <a:xfrm>
            <a:off x="4140385" y="5796553"/>
            <a:ext cx="1882019" cy="615553"/>
          </a:xfrm>
          <a:prstGeom prst="rect">
            <a:avLst/>
          </a:prstGeom>
          <a:noFill/>
        </p:spPr>
        <p:txBody>
          <a:bodyPr wrap="square" lIns="0" tIns="0" rIns="0" bIns="0" rtlCol="0" anchor="t">
            <a:spAutoFit/>
          </a:bodyPr>
          <a:lstStyle>
            <a:defPPr>
              <a:defRPr lang="en-US"/>
            </a:defPPr>
            <a:lvl1pPr>
              <a:defRPr sz="1200" b="1">
                <a:solidFill>
                  <a:schemeClr val="tx1">
                    <a:lumMod val="75000"/>
                    <a:lumOff val="25000"/>
                  </a:schemeClr>
                </a:solidFill>
                <a:cs typeface="Arial" pitchFamily="34" charset="0"/>
              </a:defRPr>
            </a:lvl1pPr>
          </a:lstStyle>
          <a:p>
            <a:pPr algn="ctr"/>
            <a:r>
              <a:rPr lang="en-GB" sz="4000" dirty="0">
                <a:solidFill>
                  <a:schemeClr val="accent1"/>
                </a:solidFill>
              </a:rPr>
              <a:t>7 MESES</a:t>
            </a:r>
            <a:endParaRPr lang="en-IN" sz="4000" dirty="0">
              <a:solidFill>
                <a:schemeClr val="accent1"/>
              </a:solidFill>
            </a:endParaRPr>
          </a:p>
        </p:txBody>
      </p:sp>
      <p:sp>
        <p:nvSpPr>
          <p:cNvPr id="119" name="TextBox 200">
            <a:extLst>
              <a:ext uri="{FF2B5EF4-FFF2-40B4-BE49-F238E27FC236}">
                <a16:creationId xmlns="" xmlns:a16="http://schemas.microsoft.com/office/drawing/2014/main"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 xmlns:a16="http://schemas.microsoft.com/office/drawing/2014/main" id="{E568BBC2-CB29-4BC7-9E54-92644BCCE1BD}"/>
              </a:ext>
            </a:extLst>
          </p:cNvPr>
          <p:cNvSpPr txBox="1"/>
          <p:nvPr/>
        </p:nvSpPr>
        <p:spPr>
          <a:xfrm>
            <a:off x="6556662" y="5727423"/>
            <a:ext cx="2491072" cy="615553"/>
          </a:xfrm>
          <a:prstGeom prst="rect">
            <a:avLst/>
          </a:prstGeom>
          <a:noFill/>
        </p:spPr>
        <p:txBody>
          <a:bodyPr wrap="square" lIns="0" tIns="0" rIns="0" bIns="0" rtlCol="0" anchor="t">
            <a:spAutoFit/>
          </a:bodyPr>
          <a:lstStyle>
            <a:defPPr>
              <a:defRPr lang="en-US"/>
            </a:defPPr>
            <a:lvl1pPr>
              <a:defRPr sz="1200" b="1">
                <a:solidFill>
                  <a:schemeClr val="tx1">
                    <a:lumMod val="75000"/>
                    <a:lumOff val="25000"/>
                  </a:schemeClr>
                </a:solidFill>
                <a:cs typeface="Arial" pitchFamily="34" charset="0"/>
              </a:defRPr>
            </a:lvl1pPr>
          </a:lstStyle>
          <a:p>
            <a:pPr algn="ctr"/>
            <a:r>
              <a:rPr lang="en-GB" sz="4000" dirty="0">
                <a:solidFill>
                  <a:schemeClr val="accent2"/>
                </a:solidFill>
              </a:rPr>
              <a:t>Q 56.4</a:t>
            </a:r>
          </a:p>
        </p:txBody>
      </p:sp>
      <p:grpSp>
        <p:nvGrpSpPr>
          <p:cNvPr id="121" name="Group 3">
            <a:extLst>
              <a:ext uri="{FF2B5EF4-FFF2-40B4-BE49-F238E27FC236}">
                <a16:creationId xmlns="" xmlns:a16="http://schemas.microsoft.com/office/drawing/2014/main"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 xmlns:a16="http://schemas.microsoft.com/office/drawing/2014/main"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 xmlns:a16="http://schemas.microsoft.com/office/drawing/2014/main"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 xmlns:a16="http://schemas.microsoft.com/office/drawing/2014/main"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 xmlns:a16="http://schemas.microsoft.com/office/drawing/2014/main"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 xmlns:a16="http://schemas.microsoft.com/office/drawing/2014/main"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 xmlns:a16="http://schemas.microsoft.com/office/drawing/2014/main"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 xmlns:a16="http://schemas.microsoft.com/office/drawing/2014/main"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 xmlns:a16="http://schemas.microsoft.com/office/drawing/2014/main"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 xmlns:a16="http://schemas.microsoft.com/office/drawing/2014/main"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 xmlns:a16="http://schemas.microsoft.com/office/drawing/2014/main"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13" name="Freeform 67">
            <a:extLst>
              <a:ext uri="{FF2B5EF4-FFF2-40B4-BE49-F238E27FC236}">
                <a16:creationId xmlns="" xmlns:a16="http://schemas.microsoft.com/office/drawing/2014/main" id="{8757E3B4-59E7-42F5-A20F-3692A7C8A935}"/>
              </a:ext>
            </a:extLst>
          </p:cNvPr>
          <p:cNvSpPr>
            <a:spLocks noEditPoints="1"/>
          </p:cNvSpPr>
          <p:nvPr/>
        </p:nvSpPr>
        <p:spPr bwMode="auto">
          <a:xfrm>
            <a:off x="2724707" y="3882389"/>
            <a:ext cx="156485"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id-ID" sz="2399"/>
          </a:p>
        </p:txBody>
      </p:sp>
      <p:sp>
        <p:nvSpPr>
          <p:cNvPr id="114" name="Freeform 81">
            <a:extLst>
              <a:ext uri="{FF2B5EF4-FFF2-40B4-BE49-F238E27FC236}">
                <a16:creationId xmlns="" xmlns:a16="http://schemas.microsoft.com/office/drawing/2014/main" id="{CB88804D-45FD-4A18-962D-029355F03A2D}"/>
              </a:ext>
            </a:extLst>
          </p:cNvPr>
          <p:cNvSpPr>
            <a:spLocks noEditPoints="1"/>
          </p:cNvSpPr>
          <p:nvPr/>
        </p:nvSpPr>
        <p:spPr bwMode="auto">
          <a:xfrm>
            <a:off x="2593715" y="5053805"/>
            <a:ext cx="158164" cy="158164"/>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399"/>
          </a:p>
        </p:txBody>
      </p:sp>
      <p:cxnSp>
        <p:nvCxnSpPr>
          <p:cNvPr id="165"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19 Rectángulo redondeado"/>
          <p:cNvSpPr/>
          <p:nvPr/>
        </p:nvSpPr>
        <p:spPr>
          <a:xfrm>
            <a:off x="3500430" y="2749118"/>
            <a:ext cx="5603174" cy="12907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66" name="Title 1">
            <a:extLst>
              <a:ext uri="{FF2B5EF4-FFF2-40B4-BE49-F238E27FC236}">
                <a16:creationId xmlns="" xmlns:a16="http://schemas.microsoft.com/office/drawing/2014/main" id="{555DC0C3-BCDA-48C0-A49A-2FF6F4CBFF48}"/>
              </a:ext>
            </a:extLst>
          </p:cNvPr>
          <p:cNvSpPr txBox="1">
            <a:spLocks/>
          </p:cNvSpPr>
          <p:nvPr/>
        </p:nvSpPr>
        <p:spPr>
          <a:xfrm>
            <a:off x="3701812" y="2989848"/>
            <a:ext cx="5170948" cy="111613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DESCRIPCIÓN</a:t>
            </a:r>
          </a:p>
          <a:p>
            <a:pPr algn="ctr"/>
            <a:r>
              <a:rPr lang="es-ES" sz="1400" b="0" dirty="0">
                <a:latin typeface="Ebrima" panose="02000000000000000000" pitchFamily="2" charset="0"/>
                <a:ea typeface="Ebrima" panose="02000000000000000000" pitchFamily="2" charset="0"/>
                <a:cs typeface="Ebrima" panose="02000000000000000000" pitchFamily="2" charset="0"/>
              </a:rPr>
              <a:t>Construcción, ampliación, rehabilitación e implementación de almacenes de cadena de frio, para asegurar el adecuado almacenamiento, conservación y transporte de las vacunas.</a:t>
            </a:r>
            <a:endParaRPr lang="es-GT" sz="1400" b="0" dirty="0">
              <a:latin typeface="Ebrima" panose="02000000000000000000" pitchFamily="2" charset="0"/>
              <a:ea typeface="Ebrima" panose="02000000000000000000" pitchFamily="2" charset="0"/>
              <a:cs typeface="Ebrima" panose="02000000000000000000" pitchFamily="2" charset="0"/>
            </a:endParaRPr>
          </a:p>
          <a:p>
            <a:pPr algn="just"/>
            <a:endParaRPr lang="es-GT" sz="1400" b="0" dirty="0">
              <a:latin typeface="Ebrima" panose="02000000000000000000" pitchFamily="2" charset="0"/>
              <a:ea typeface="Ebrima" panose="02000000000000000000" pitchFamily="2" charset="0"/>
              <a:cs typeface="Ebrima" panose="02000000000000000000" pitchFamily="2" charset="0"/>
            </a:endParaRPr>
          </a:p>
          <a:p>
            <a:pPr algn="just"/>
            <a:endParaRPr lang="es-GT" sz="1400" b="0" dirty="0">
              <a:latin typeface="Ebrima" panose="02000000000000000000" pitchFamily="2" charset="0"/>
              <a:ea typeface="Ebrima" panose="02000000000000000000" pitchFamily="2" charset="0"/>
              <a:cs typeface="Ebrima" panose="02000000000000000000" pitchFamily="2" charset="0"/>
            </a:endParaRPr>
          </a:p>
        </p:txBody>
      </p:sp>
      <p:sp>
        <p:nvSpPr>
          <p:cNvPr id="139" name="Oval 135"/>
          <p:cNvSpPr/>
          <p:nvPr/>
        </p:nvSpPr>
        <p:spPr>
          <a:xfrm>
            <a:off x="676704" y="126088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6945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622880"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825140" y="5913728"/>
            <a:ext cx="2230298" cy="646331"/>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Construcción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ampliación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mejoramiento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infraestructura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salud</a:t>
            </a:r>
          </a:p>
        </p:txBody>
      </p:sp>
      <p:sp>
        <p:nvSpPr>
          <p:cNvPr id="182" name="Freeform: Shape 44">
            <a:extLst>
              <a:ext uri="{FF2B5EF4-FFF2-40B4-BE49-F238E27FC236}">
                <a16:creationId xmlns="" xmlns:a16="http://schemas.microsoft.com/office/drawing/2014/main" id="{B445C58A-7039-4579-852F-42244BE24AB8}"/>
              </a:ext>
            </a:extLst>
          </p:cNvPr>
          <p:cNvSpPr/>
          <p:nvPr/>
        </p:nvSpPr>
        <p:spPr>
          <a:xfrm>
            <a:off x="189756" y="5440153"/>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586836" y="620551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9550797" y="2977143"/>
            <a:ext cx="2393627" cy="1484854"/>
            <a:chOff x="9610710" y="5135372"/>
            <a:chExt cx="2393627" cy="1484854"/>
          </a:xfrm>
        </p:grpSpPr>
        <p:grpSp>
          <p:nvGrpSpPr>
            <p:cNvPr id="187" name="Group 194">
              <a:extLst>
                <a:ext uri="{FF2B5EF4-FFF2-40B4-BE49-F238E27FC236}">
                  <a16:creationId xmlns="" xmlns:a16="http://schemas.microsoft.com/office/drawing/2014/main"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4" name="TextBox 211">
              <a:extLst>
                <a:ext uri="{FF2B5EF4-FFF2-40B4-BE49-F238E27FC236}">
                  <a16:creationId xmlns="" xmlns:a16="http://schemas.microsoft.com/office/drawing/2014/main" id="{F9C7077D-CE0A-4833-9371-B1389B3D18B7}"/>
                </a:ext>
              </a:extLst>
            </p:cNvPr>
            <p:cNvSpPr txBox="1"/>
            <p:nvPr/>
          </p:nvSpPr>
          <p:spPr>
            <a:xfrm>
              <a:off x="9610710" y="6066228"/>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err="1">
                  <a:solidFill>
                    <a:schemeClr val="accent3"/>
                  </a:solidFill>
                </a:rPr>
                <a:t>Inversión</a:t>
              </a:r>
              <a:endParaRPr lang="en-GB" sz="3600" dirty="0">
                <a:solidFill>
                  <a:schemeClr val="accent3"/>
                </a:solidFill>
              </a:endParaRPr>
            </a:p>
          </p:txBody>
        </p:sp>
        <p:sp>
          <p:nvSpPr>
            <p:cNvPr id="185" name="TextBox 9">
              <a:extLst>
                <a:ext uri="{FF2B5EF4-FFF2-40B4-BE49-F238E27FC236}">
                  <a16:creationId xmlns="" xmlns:a16="http://schemas.microsoft.com/office/drawing/2014/main"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 xmlns:a16="http://schemas.microsoft.com/office/drawing/2014/main"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 xmlns:a16="http://schemas.microsoft.com/office/drawing/2014/main"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 xmlns:a16="http://schemas.microsoft.com/office/drawing/2014/main" id="{E568BBC2-CB29-4BC7-9E54-92644BCCE1BD}"/>
              </a:ext>
            </a:extLst>
          </p:cNvPr>
          <p:cNvSpPr txBox="1"/>
          <p:nvPr/>
        </p:nvSpPr>
        <p:spPr>
          <a:xfrm>
            <a:off x="9587879" y="5473042"/>
            <a:ext cx="2491072" cy="307777"/>
          </a:xfrm>
          <a:prstGeom prst="rect">
            <a:avLst/>
          </a:prstGeom>
          <a:noFill/>
        </p:spPr>
        <p:txBody>
          <a:bodyPr wrap="square" lIns="0" tIns="0" rIns="0" bIns="0" rtlCol="0" anchor="t">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accent2"/>
                </a:solidFill>
              </a:rPr>
              <a:t>Enero</a:t>
            </a:r>
            <a:r>
              <a:rPr lang="en-GB" sz="2000" dirty="0">
                <a:solidFill>
                  <a:schemeClr val="accent2"/>
                </a:solidFill>
              </a:rPr>
              <a:t> 2019</a:t>
            </a:r>
          </a:p>
        </p:txBody>
      </p:sp>
      <p:sp>
        <p:nvSpPr>
          <p:cNvPr id="92" name="Freeform: Shape 44">
            <a:extLst>
              <a:ext uri="{FF2B5EF4-FFF2-40B4-BE49-F238E27FC236}">
                <a16:creationId xmlns="" xmlns:a16="http://schemas.microsoft.com/office/drawing/2014/main" id="{54EAAA20-E556-4268-A64F-B2453049C6D3}"/>
              </a:ext>
            </a:extLst>
          </p:cNvPr>
          <p:cNvSpPr/>
          <p:nvPr/>
        </p:nvSpPr>
        <p:spPr>
          <a:xfrm>
            <a:off x="253931" y="204174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Presidencial</a:t>
            </a:r>
          </a:p>
        </p:txBody>
      </p:sp>
      <p:sp>
        <p:nvSpPr>
          <p:cNvPr id="93" name="Freeform: Shape 44">
            <a:extLst>
              <a:ext uri="{FF2B5EF4-FFF2-40B4-BE49-F238E27FC236}">
                <a16:creationId xmlns="" xmlns:a16="http://schemas.microsoft.com/office/drawing/2014/main" id="{2FA41961-031C-48E6-9B5D-B107567FE741}"/>
              </a:ext>
            </a:extLst>
          </p:cNvPr>
          <p:cNvSpPr/>
          <p:nvPr/>
        </p:nvSpPr>
        <p:spPr>
          <a:xfrm>
            <a:off x="253857" y="568553"/>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ES" sz="11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endParaRPr lang="es-GT" sz="1100"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94" name="Freeform: Shape 44">
            <a:extLst>
              <a:ext uri="{FF2B5EF4-FFF2-40B4-BE49-F238E27FC236}">
                <a16:creationId xmlns="" xmlns:a16="http://schemas.microsoft.com/office/drawing/2014/main" id="{A88A5B6E-54E8-4A94-85F7-41AD2627CB4C}"/>
              </a:ext>
            </a:extLst>
          </p:cNvPr>
          <p:cNvSpPr/>
          <p:nvPr/>
        </p:nvSpPr>
        <p:spPr>
          <a:xfrm>
            <a:off x="253782" y="4368401"/>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p>
        </p:txBody>
      </p:sp>
      <p:sp>
        <p:nvSpPr>
          <p:cNvPr id="96" name="TextBox 90">
            <a:extLst>
              <a:ext uri="{FF2B5EF4-FFF2-40B4-BE49-F238E27FC236}">
                <a16:creationId xmlns="" xmlns:a16="http://schemas.microsoft.com/office/drawing/2014/main" id="{1DACCD1D-3DBE-4FFA-93C8-2458F937114D}"/>
              </a:ext>
            </a:extLst>
          </p:cNvPr>
          <p:cNvSpPr txBox="1"/>
          <p:nvPr/>
        </p:nvSpPr>
        <p:spPr>
          <a:xfrm>
            <a:off x="794095" y="4968856"/>
            <a:ext cx="2230298" cy="215444"/>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Infraestructura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Salud</a:t>
            </a:r>
          </a:p>
        </p:txBody>
      </p:sp>
      <p:sp>
        <p:nvSpPr>
          <p:cNvPr id="7" name="TextBox 81">
            <a:extLst>
              <a:ext uri="{FF2B5EF4-FFF2-40B4-BE49-F238E27FC236}">
                <a16:creationId xmlns="" xmlns:a16="http://schemas.microsoft.com/office/drawing/2014/main" id="{0A3F841D-B138-4C73-9064-9E997B0B3159}"/>
              </a:ext>
            </a:extLst>
          </p:cNvPr>
          <p:cNvSpPr txBox="1"/>
          <p:nvPr/>
        </p:nvSpPr>
        <p:spPr>
          <a:xfrm>
            <a:off x="869404" y="1175800"/>
            <a:ext cx="2412509" cy="215444"/>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Bienestar</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para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Gente</a:t>
            </a:r>
          </a:p>
        </p:txBody>
      </p:sp>
      <p:sp>
        <p:nvSpPr>
          <p:cNvPr id="9" name="TextBox 81">
            <a:extLst>
              <a:ext uri="{FF2B5EF4-FFF2-40B4-BE49-F238E27FC236}">
                <a16:creationId xmlns="" xmlns:a16="http://schemas.microsoft.com/office/drawing/2014/main" id="{26D9A22C-40F4-4FD2-8044-EDB76DEB42F8}"/>
              </a:ext>
            </a:extLst>
          </p:cNvPr>
          <p:cNvSpPr txBox="1"/>
          <p:nvPr/>
        </p:nvSpPr>
        <p:spPr>
          <a:xfrm>
            <a:off x="869330" y="1500927"/>
            <a:ext cx="2412509" cy="215444"/>
          </a:xfrm>
          <a:prstGeom prst="rect">
            <a:avLst/>
          </a:prstGeom>
          <a:noFill/>
        </p:spPr>
        <p:txBody>
          <a:bodyPr wrap="square" lIns="0" tIns="0" rIns="0" bIns="0" rtlCol="0" anchor="t">
            <a:spAutoFit/>
          </a:bodyPr>
          <a:lstStyle/>
          <a:p>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 Urbana y Rural</a:t>
            </a:r>
            <a:endParaRPr lang="en-US" sz="1400" b="1" dirty="0">
              <a:solidFill>
                <a:srgbClr val="404040"/>
              </a:solidFill>
              <a:latin typeface="Ebrima"/>
              <a:ea typeface="Ebrima"/>
              <a:cs typeface="Ebrima"/>
            </a:endParaRPr>
          </a:p>
        </p:txBody>
      </p:sp>
      <p:sp>
        <p:nvSpPr>
          <p:cNvPr id="10" name="TextBox 81">
            <a:extLst>
              <a:ext uri="{FF2B5EF4-FFF2-40B4-BE49-F238E27FC236}">
                <a16:creationId xmlns="" xmlns:a16="http://schemas.microsoft.com/office/drawing/2014/main" id="{4305A76E-6B7D-4F29-BF60-D7DCC351A85C}"/>
              </a:ext>
            </a:extLst>
          </p:cNvPr>
          <p:cNvSpPr txBox="1"/>
          <p:nvPr/>
        </p:nvSpPr>
        <p:spPr>
          <a:xfrm>
            <a:off x="869480" y="2547393"/>
            <a:ext cx="2412509" cy="430887"/>
          </a:xfrm>
          <a:prstGeom prst="rect">
            <a:avLst/>
          </a:prstGeom>
          <a:noFill/>
        </p:spPr>
        <p:txBody>
          <a:bodyPr wrap="square" lIns="0" tIns="0" rIns="0" bIns="0" rtlCol="0" anchor="t">
            <a:spAutoFit/>
          </a:bodyPr>
          <a:lstStyle/>
          <a:p>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Seguridad Alimentaria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Nutricional</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Salud</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Integral</a:t>
            </a:r>
          </a:p>
        </p:txBody>
      </p:sp>
      <p:sp>
        <p:nvSpPr>
          <p:cNvPr id="11" name="TextBox 81">
            <a:extLst>
              <a:ext uri="{FF2B5EF4-FFF2-40B4-BE49-F238E27FC236}">
                <a16:creationId xmlns="" xmlns:a16="http://schemas.microsoft.com/office/drawing/2014/main" id="{02C2C180-4FDC-407C-AD70-8AC0F64B2854}"/>
              </a:ext>
            </a:extLst>
          </p:cNvPr>
          <p:cNvSpPr txBox="1"/>
          <p:nvPr/>
        </p:nvSpPr>
        <p:spPr>
          <a:xfrm>
            <a:off x="798833" y="3746266"/>
            <a:ext cx="2412509" cy="430887"/>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Disminución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mortalidad</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niñez</a:t>
            </a:r>
          </a:p>
        </p:txBody>
      </p:sp>
      <p:pic>
        <p:nvPicPr>
          <p:cNvPr id="16" name="Imagen 16">
            <a:extLst>
              <a:ext uri="{FF2B5EF4-FFF2-40B4-BE49-F238E27FC236}">
                <a16:creationId xmlns="" xmlns:a16="http://schemas.microsoft.com/office/drawing/2014/main" id="{5EC57F96-68A0-45FD-982C-5F2679E04F29}"/>
              </a:ext>
            </a:extLst>
          </p:cNvPr>
          <p:cNvPicPr>
            <a:picLocks noChangeAspect="1"/>
          </p:cNvPicPr>
          <p:nvPr/>
        </p:nvPicPr>
        <p:blipFill>
          <a:blip r:embed="rId3"/>
          <a:stretch>
            <a:fillRect/>
          </a:stretch>
        </p:blipFill>
        <p:spPr>
          <a:xfrm>
            <a:off x="9653238" y="66637"/>
            <a:ext cx="516885" cy="547445"/>
          </a:xfrm>
          <a:prstGeom prst="rect">
            <a:avLst/>
          </a:prstGeom>
        </p:spPr>
      </p:pic>
      <p:sp>
        <p:nvSpPr>
          <p:cNvPr id="110" name="Title 1">
            <a:extLst>
              <a:ext uri="{FF2B5EF4-FFF2-40B4-BE49-F238E27FC236}">
                <a16:creationId xmlns="" xmlns:a16="http://schemas.microsoft.com/office/drawing/2014/main" id="{D37D7506-6E5B-49CF-975B-C5A16DD96F4D}"/>
              </a:ext>
            </a:extLst>
          </p:cNvPr>
          <p:cNvSpPr txBox="1">
            <a:spLocks/>
          </p:cNvSpPr>
          <p:nvPr/>
        </p:nvSpPr>
        <p:spPr>
          <a:xfrm>
            <a:off x="9941435" y="277135"/>
            <a:ext cx="1826392" cy="4658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BENEFICIARIOS TOTALES</a:t>
            </a:r>
            <a:endParaRPr lang="es-ES" sz="1400" b="0" dirty="0">
              <a:latin typeface="Ebrima" panose="02000000000000000000" pitchFamily="2" charset="0"/>
              <a:ea typeface="Ebrima" panose="02000000000000000000" pitchFamily="2" charset="0"/>
              <a:cs typeface="Ebrima" panose="02000000000000000000" pitchFamily="2" charset="0"/>
            </a:endParaRPr>
          </a:p>
        </p:txBody>
      </p:sp>
      <p:sp>
        <p:nvSpPr>
          <p:cNvPr id="111" name="Title 1">
            <a:extLst>
              <a:ext uri="{FF2B5EF4-FFF2-40B4-BE49-F238E27FC236}">
                <a16:creationId xmlns="" xmlns:a16="http://schemas.microsoft.com/office/drawing/2014/main" id="{2BF489B9-605A-4832-B2CE-962276584142}"/>
              </a:ext>
            </a:extLst>
          </p:cNvPr>
          <p:cNvSpPr txBox="1">
            <a:spLocks/>
          </p:cNvSpPr>
          <p:nvPr/>
        </p:nvSpPr>
        <p:spPr>
          <a:xfrm>
            <a:off x="9905460" y="815622"/>
            <a:ext cx="1806061" cy="44557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2.377,464 </a:t>
            </a:r>
            <a:r>
              <a:rPr lang="en-US" sz="1400" dirty="0" err="1">
                <a:latin typeface="Ebrima" panose="02000000000000000000" pitchFamily="2" charset="0"/>
                <a:ea typeface="Ebrima" panose="02000000000000000000" pitchFamily="2" charset="0"/>
                <a:cs typeface="Ebrima" panose="02000000000000000000" pitchFamily="2" charset="0"/>
              </a:rPr>
              <a:t>Niños</a:t>
            </a:r>
            <a:r>
              <a:rPr lang="en-US" sz="1400" dirty="0">
                <a:latin typeface="Ebrima" panose="02000000000000000000" pitchFamily="2" charset="0"/>
                <a:ea typeface="Ebrima" panose="02000000000000000000" pitchFamily="2" charset="0"/>
                <a:cs typeface="Ebrima" panose="02000000000000000000" pitchFamily="2" charset="0"/>
              </a:rPr>
              <a:t> </a:t>
            </a:r>
            <a:r>
              <a:rPr lang="en-US" sz="1400" dirty="0" err="1">
                <a:latin typeface="Ebrima" panose="02000000000000000000" pitchFamily="2" charset="0"/>
                <a:ea typeface="Ebrima" panose="02000000000000000000" pitchFamily="2" charset="0"/>
                <a:cs typeface="Ebrima" panose="02000000000000000000" pitchFamily="2" charset="0"/>
              </a:rPr>
              <a:t>menores</a:t>
            </a:r>
            <a:r>
              <a:rPr lang="en-US" sz="1400" dirty="0">
                <a:latin typeface="Ebrima" panose="02000000000000000000" pitchFamily="2" charset="0"/>
                <a:ea typeface="Ebrima" panose="02000000000000000000" pitchFamily="2" charset="0"/>
                <a:cs typeface="Ebrima" panose="02000000000000000000" pitchFamily="2" charset="0"/>
              </a:rPr>
              <a:t> de 5 </a:t>
            </a:r>
            <a:r>
              <a:rPr lang="en-US" sz="1400" dirty="0" err="1">
                <a:latin typeface="Ebrima" panose="02000000000000000000" pitchFamily="2" charset="0"/>
                <a:ea typeface="Ebrima" panose="02000000000000000000" pitchFamily="2" charset="0"/>
                <a:cs typeface="Ebrima" panose="02000000000000000000" pitchFamily="2" charset="0"/>
              </a:rPr>
              <a:t>años</a:t>
            </a:r>
          </a:p>
        </p:txBody>
      </p:sp>
    </p:spTree>
    <p:extLst>
      <p:ext uri="{BB962C8B-B14F-4D97-AF65-F5344CB8AC3E}">
        <p14:creationId xmlns:p14="http://schemas.microsoft.com/office/powerpoint/2010/main" val="373744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 xmlns:a16="http://schemas.microsoft.com/office/drawing/2014/main" id="{D8430F1F-B2B8-4057-8B9A-C4C05754F266}"/>
              </a:ext>
            </a:extLst>
          </p:cNvPr>
          <p:cNvSpPr/>
          <p:nvPr/>
        </p:nvSpPr>
        <p:spPr>
          <a:xfrm>
            <a:off x="188910" y="441119"/>
            <a:ext cx="3096345" cy="6048672"/>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 name="Title 1">
            <a:extLst>
              <a:ext uri="{FF2B5EF4-FFF2-40B4-BE49-F238E27FC236}">
                <a16:creationId xmlns="" xmlns:a16="http://schemas.microsoft.com/office/drawing/2014/main" id="{555DC0C3-BCDA-48C0-A49A-2FF6F4CBFF48}"/>
              </a:ext>
            </a:extLst>
          </p:cNvPr>
          <p:cNvSpPr>
            <a:spLocks noGrp="1"/>
          </p:cNvSpPr>
          <p:nvPr>
            <p:ph type="title"/>
          </p:nvPr>
        </p:nvSpPr>
        <p:spPr>
          <a:xfrm>
            <a:off x="3512290" y="1320115"/>
            <a:ext cx="5618244" cy="81730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Mejoramiento sistemas de tratamiento de aguas residuales, red hospitalaria</a:t>
            </a:r>
            <a:endParaRPr lang="es-ES" dirty="0">
              <a:solidFill>
                <a:schemeClr val="tx1"/>
              </a:solidFill>
            </a:endParaRPr>
          </a:p>
        </p:txBody>
      </p:sp>
      <p:sp>
        <p:nvSpPr>
          <p:cNvPr id="112" name="Freeform: Shape 44">
            <a:extLst>
              <a:ext uri="{FF2B5EF4-FFF2-40B4-BE49-F238E27FC236}">
                <a16:creationId xmlns="" xmlns:a16="http://schemas.microsoft.com/office/drawing/2014/main" id="{B445C58A-7039-4579-852F-42244BE24AB8}"/>
              </a:ext>
            </a:extLst>
          </p:cNvPr>
          <p:cNvSpPr/>
          <p:nvPr/>
        </p:nvSpPr>
        <p:spPr>
          <a:xfrm>
            <a:off x="254151" y="3291419"/>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Meta Estratégica de Desarrollo</a:t>
            </a:r>
          </a:p>
        </p:txBody>
      </p:sp>
      <p:sp>
        <p:nvSpPr>
          <p:cNvPr id="116" name="Oval 135"/>
          <p:cNvSpPr/>
          <p:nvPr/>
        </p:nvSpPr>
        <p:spPr>
          <a:xfrm>
            <a:off x="550872" y="3903929"/>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1">
                  <a:lumMod val="75000"/>
                  <a:lumOff val="25000"/>
                </a:schemeClr>
              </a:solidFill>
            </a:endParaRPr>
          </a:p>
        </p:txBody>
      </p:sp>
      <p:sp>
        <p:nvSpPr>
          <p:cNvPr id="117" name="TextBox 9">
            <a:extLst>
              <a:ext uri="{FF2B5EF4-FFF2-40B4-BE49-F238E27FC236}">
                <a16:creationId xmlns="" xmlns:a16="http://schemas.microsoft.com/office/drawing/2014/main" id="{0C86ED7C-4700-4DC5-83AE-0DE9E533A95C}"/>
              </a:ext>
            </a:extLst>
          </p:cNvPr>
          <p:cNvSpPr txBox="1"/>
          <p:nvPr/>
        </p:nvSpPr>
        <p:spPr>
          <a:xfrm>
            <a:off x="4352501" y="5155539"/>
            <a:ext cx="1436816" cy="553998"/>
          </a:xfrm>
          <a:prstGeom prst="rect">
            <a:avLst/>
          </a:prstGeom>
          <a:noFill/>
        </p:spPr>
        <p:txBody>
          <a:bodyPr wrap="square" lIns="0" tIns="0" rIns="0" bIns="0" rtlCol="0">
            <a:spAutoFit/>
          </a:bodyPr>
          <a:lstStyle/>
          <a:p>
            <a:pPr algn="ctr"/>
            <a:r>
              <a:rPr lang="en-GB" sz="1800" b="1" dirty="0">
                <a:solidFill>
                  <a:schemeClr val="tx1">
                    <a:lumMod val="75000"/>
                    <a:lumOff val="25000"/>
                  </a:schemeClr>
                </a:solidFill>
                <a:cs typeface="Arial" pitchFamily="34" charset="0"/>
              </a:rPr>
              <a:t>DURACIÓN DEL PROYECTO</a:t>
            </a:r>
            <a:endParaRPr lang="en-IN" sz="1800" b="1" dirty="0">
              <a:solidFill>
                <a:schemeClr val="tx1">
                  <a:lumMod val="75000"/>
                  <a:lumOff val="25000"/>
                </a:schemeClr>
              </a:solidFill>
              <a:cs typeface="Arial" pitchFamily="34" charset="0"/>
            </a:endParaRPr>
          </a:p>
        </p:txBody>
      </p:sp>
      <p:sp>
        <p:nvSpPr>
          <p:cNvPr id="118" name="TextBox 10">
            <a:extLst>
              <a:ext uri="{FF2B5EF4-FFF2-40B4-BE49-F238E27FC236}">
                <a16:creationId xmlns="" xmlns:a16="http://schemas.microsoft.com/office/drawing/2014/main" id="{FF35B325-975F-4D7A-8A16-43258B494C83}"/>
              </a:ext>
            </a:extLst>
          </p:cNvPr>
          <p:cNvSpPr txBox="1"/>
          <p:nvPr/>
        </p:nvSpPr>
        <p:spPr>
          <a:xfrm>
            <a:off x="4140385" y="5776233"/>
            <a:ext cx="2186993" cy="615553"/>
          </a:xfrm>
          <a:prstGeom prst="rect">
            <a:avLst/>
          </a:prstGeom>
          <a:noFill/>
        </p:spPr>
        <p:txBody>
          <a:bodyPr wrap="square" lIns="0" tIns="0" rIns="0" bIns="0" rtlCol="0" anchor="t">
            <a:spAutoFit/>
          </a:bodyPr>
          <a:lstStyle>
            <a:defPPr>
              <a:defRPr lang="en-US"/>
            </a:defPPr>
            <a:lvl1pPr>
              <a:defRPr sz="1200" b="1">
                <a:solidFill>
                  <a:schemeClr val="tx1">
                    <a:lumMod val="75000"/>
                    <a:lumOff val="25000"/>
                  </a:schemeClr>
                </a:solidFill>
                <a:cs typeface="Arial" pitchFamily="34" charset="0"/>
              </a:defRPr>
            </a:lvl1pPr>
          </a:lstStyle>
          <a:p>
            <a:pPr algn="ctr"/>
            <a:r>
              <a:rPr lang="en-GB" sz="4000" dirty="0">
                <a:solidFill>
                  <a:schemeClr val="accent1"/>
                </a:solidFill>
              </a:rPr>
              <a:t>12 MESES</a:t>
            </a:r>
            <a:endParaRPr lang="en-IN" sz="4000" dirty="0">
              <a:solidFill>
                <a:schemeClr val="accent1"/>
              </a:solidFill>
            </a:endParaRPr>
          </a:p>
        </p:txBody>
      </p:sp>
      <p:sp>
        <p:nvSpPr>
          <p:cNvPr id="119" name="TextBox 200">
            <a:extLst>
              <a:ext uri="{FF2B5EF4-FFF2-40B4-BE49-F238E27FC236}">
                <a16:creationId xmlns="" xmlns:a16="http://schemas.microsoft.com/office/drawing/2014/main" id="{1E0F72BB-82FC-462B-B324-7356B4FE613C}"/>
              </a:ext>
            </a:extLst>
          </p:cNvPr>
          <p:cNvSpPr txBox="1"/>
          <p:nvPr/>
        </p:nvSpPr>
        <p:spPr>
          <a:xfrm>
            <a:off x="7142721" y="5109986"/>
            <a:ext cx="1832012" cy="492443"/>
          </a:xfrm>
          <a:prstGeom prst="rect">
            <a:avLst/>
          </a:prstGeom>
          <a:noFill/>
        </p:spPr>
        <p:txBody>
          <a:bodyPr wrap="square" lIns="0" tIns="0" rIns="0" bIns="0" rtlCol="0">
            <a:spAutoFit/>
          </a:bodyPr>
          <a:lstStyle/>
          <a:p>
            <a:pPr algn="ctr"/>
            <a:r>
              <a:rPr lang="en-US" sz="1600" b="1" dirty="0">
                <a:solidFill>
                  <a:schemeClr val="tx1">
                    <a:lumMod val="75000"/>
                    <a:lumOff val="25000"/>
                  </a:schemeClr>
                </a:solidFill>
                <a:cs typeface="Arial" pitchFamily="34" charset="0"/>
              </a:rPr>
              <a:t>PRESUPUESTO </a:t>
            </a:r>
            <a:r>
              <a:rPr lang="en-US" sz="1600" b="1" dirty="0" err="1">
                <a:solidFill>
                  <a:schemeClr val="tx1">
                    <a:lumMod val="75000"/>
                    <a:lumOff val="25000"/>
                  </a:schemeClr>
                </a:solidFill>
                <a:cs typeface="Arial" pitchFamily="34" charset="0"/>
              </a:rPr>
              <a:t>ESTIMADO</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En</a:t>
            </a:r>
            <a:r>
              <a:rPr lang="en-US" sz="1600" b="1" dirty="0">
                <a:solidFill>
                  <a:schemeClr val="tx1">
                    <a:lumMod val="75000"/>
                    <a:lumOff val="25000"/>
                  </a:schemeClr>
                </a:solidFill>
                <a:cs typeface="Arial" pitchFamily="34" charset="0"/>
              </a:rPr>
              <a:t> </a:t>
            </a:r>
            <a:r>
              <a:rPr lang="en-US" sz="1600" b="1" dirty="0" err="1">
                <a:solidFill>
                  <a:schemeClr val="tx1">
                    <a:lumMod val="75000"/>
                    <a:lumOff val="25000"/>
                  </a:schemeClr>
                </a:solidFill>
                <a:cs typeface="Arial" pitchFamily="34" charset="0"/>
              </a:rPr>
              <a:t>Qmill</a:t>
            </a:r>
            <a:r>
              <a:rPr lang="en-US" sz="1600" b="1" dirty="0">
                <a:solidFill>
                  <a:schemeClr val="tx1">
                    <a:lumMod val="75000"/>
                    <a:lumOff val="25000"/>
                  </a:schemeClr>
                </a:solidFill>
                <a:cs typeface="Arial" pitchFamily="34" charset="0"/>
              </a:rPr>
              <a:t>)</a:t>
            </a:r>
          </a:p>
        </p:txBody>
      </p:sp>
      <p:sp>
        <p:nvSpPr>
          <p:cNvPr id="120" name="TextBox 201">
            <a:extLst>
              <a:ext uri="{FF2B5EF4-FFF2-40B4-BE49-F238E27FC236}">
                <a16:creationId xmlns="" xmlns:a16="http://schemas.microsoft.com/office/drawing/2014/main" id="{E568BBC2-CB29-4BC7-9E54-92644BCCE1BD}"/>
              </a:ext>
            </a:extLst>
          </p:cNvPr>
          <p:cNvSpPr txBox="1"/>
          <p:nvPr/>
        </p:nvSpPr>
        <p:spPr>
          <a:xfrm>
            <a:off x="6556662" y="5727423"/>
            <a:ext cx="2491072" cy="615553"/>
          </a:xfrm>
          <a:prstGeom prst="rect">
            <a:avLst/>
          </a:prstGeom>
          <a:noFill/>
        </p:spPr>
        <p:txBody>
          <a:bodyPr wrap="square" lIns="0" tIns="0" rIns="0" bIns="0" rtlCol="0" anchor="t">
            <a:spAutoFit/>
          </a:bodyPr>
          <a:lstStyle>
            <a:defPPr>
              <a:defRPr lang="en-US"/>
            </a:defPPr>
            <a:lvl1pPr>
              <a:defRPr sz="1200" b="1">
                <a:solidFill>
                  <a:schemeClr val="tx1">
                    <a:lumMod val="75000"/>
                    <a:lumOff val="25000"/>
                  </a:schemeClr>
                </a:solidFill>
                <a:cs typeface="Arial" pitchFamily="34" charset="0"/>
              </a:defRPr>
            </a:lvl1pPr>
          </a:lstStyle>
          <a:p>
            <a:pPr algn="ctr"/>
            <a:r>
              <a:rPr lang="en-GB" sz="4000" dirty="0">
                <a:solidFill>
                  <a:schemeClr val="accent2"/>
                </a:solidFill>
              </a:rPr>
              <a:t>Q 59.0</a:t>
            </a:r>
          </a:p>
        </p:txBody>
      </p:sp>
      <p:grpSp>
        <p:nvGrpSpPr>
          <p:cNvPr id="121" name="Group 3">
            <a:extLst>
              <a:ext uri="{FF2B5EF4-FFF2-40B4-BE49-F238E27FC236}">
                <a16:creationId xmlns="" xmlns:a16="http://schemas.microsoft.com/office/drawing/2014/main" id="{DB3D41A9-A874-4198-92E2-BF9FFA2BEB4C}"/>
              </a:ext>
            </a:extLst>
          </p:cNvPr>
          <p:cNvGrpSpPr/>
          <p:nvPr/>
        </p:nvGrpSpPr>
        <p:grpSpPr>
          <a:xfrm>
            <a:off x="3710009" y="5161731"/>
            <a:ext cx="531729" cy="531729"/>
            <a:chOff x="1060566" y="1943691"/>
            <a:chExt cx="531730" cy="531730"/>
          </a:xfrm>
        </p:grpSpPr>
        <p:sp>
          <p:nvSpPr>
            <p:cNvPr id="122"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23"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24"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5"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6"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27"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128" name="Group 258">
            <a:extLst>
              <a:ext uri="{FF2B5EF4-FFF2-40B4-BE49-F238E27FC236}">
                <a16:creationId xmlns="" xmlns:a16="http://schemas.microsoft.com/office/drawing/2014/main" id="{8DB55838-BAFC-4046-A6FC-5FD18BDBE840}"/>
              </a:ext>
            </a:extLst>
          </p:cNvPr>
          <p:cNvGrpSpPr/>
          <p:nvPr/>
        </p:nvGrpSpPr>
        <p:grpSpPr>
          <a:xfrm>
            <a:off x="6526164" y="5115730"/>
            <a:ext cx="531729" cy="531729"/>
            <a:chOff x="4469581" y="499171"/>
            <a:chExt cx="531730" cy="531730"/>
          </a:xfrm>
        </p:grpSpPr>
        <p:sp>
          <p:nvSpPr>
            <p:cNvPr id="129" name="Oval 259">
              <a:extLst>
                <a:ext uri="{FF2B5EF4-FFF2-40B4-BE49-F238E27FC236}">
                  <a16:creationId xmlns="" xmlns:a16="http://schemas.microsoft.com/office/drawing/2014/main" id="{6723D699-B3B4-4E90-9C0D-90B572D3A867}"/>
                </a:ext>
              </a:extLst>
            </p:cNvPr>
            <p:cNvSpPr/>
            <p:nvPr/>
          </p:nvSpPr>
          <p:spPr>
            <a:xfrm>
              <a:off x="4469581" y="499171"/>
              <a:ext cx="531730" cy="5317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30" name="Group 260">
              <a:extLst>
                <a:ext uri="{FF2B5EF4-FFF2-40B4-BE49-F238E27FC236}">
                  <a16:creationId xmlns="" xmlns:a16="http://schemas.microsoft.com/office/drawing/2014/main" id="{202887E8-17FE-49D6-8910-CE23DBED6658}"/>
                </a:ext>
              </a:extLst>
            </p:cNvPr>
            <p:cNvGrpSpPr/>
            <p:nvPr/>
          </p:nvGrpSpPr>
          <p:grpSpPr>
            <a:xfrm>
              <a:off x="4619666" y="648185"/>
              <a:ext cx="224070" cy="226840"/>
              <a:chOff x="1000126" y="663575"/>
              <a:chExt cx="5140325" cy="5203826"/>
            </a:xfrm>
            <a:solidFill>
              <a:schemeClr val="bg1"/>
            </a:solidFill>
          </p:grpSpPr>
          <p:sp>
            <p:nvSpPr>
              <p:cNvPr id="131" name="Freeform 22">
                <a:extLst>
                  <a:ext uri="{FF2B5EF4-FFF2-40B4-BE49-F238E27FC236}">
                    <a16:creationId xmlns="" xmlns:a16="http://schemas.microsoft.com/office/drawing/2014/main" id="{F57FF244-02D6-4325-AD18-4016493D807D}"/>
                  </a:ext>
                </a:extLst>
              </p:cNvPr>
              <p:cNvSpPr>
                <a:spLocks/>
              </p:cNvSpPr>
              <p:nvPr/>
            </p:nvSpPr>
            <p:spPr bwMode="auto">
              <a:xfrm>
                <a:off x="5360988" y="1565275"/>
                <a:ext cx="166688" cy="269875"/>
              </a:xfrm>
              <a:custGeom>
                <a:avLst/>
                <a:gdLst>
                  <a:gd name="T0" fmla="*/ 0 w 212"/>
                  <a:gd name="T1" fmla="*/ 0 h 339"/>
                  <a:gd name="T2" fmla="*/ 32 w 212"/>
                  <a:gd name="T3" fmla="*/ 8 h 339"/>
                  <a:gd name="T4" fmla="*/ 64 w 212"/>
                  <a:gd name="T5" fmla="*/ 16 h 339"/>
                  <a:gd name="T6" fmla="*/ 96 w 212"/>
                  <a:gd name="T7" fmla="*/ 28 h 339"/>
                  <a:gd name="T8" fmla="*/ 128 w 212"/>
                  <a:gd name="T9" fmla="*/ 42 h 339"/>
                  <a:gd name="T10" fmla="*/ 154 w 212"/>
                  <a:gd name="T11" fmla="*/ 58 h 339"/>
                  <a:gd name="T12" fmla="*/ 178 w 212"/>
                  <a:gd name="T13" fmla="*/ 80 h 339"/>
                  <a:gd name="T14" fmla="*/ 196 w 212"/>
                  <a:gd name="T15" fmla="*/ 106 h 339"/>
                  <a:gd name="T16" fmla="*/ 208 w 212"/>
                  <a:gd name="T17" fmla="*/ 136 h 339"/>
                  <a:gd name="T18" fmla="*/ 212 w 212"/>
                  <a:gd name="T19" fmla="*/ 172 h 339"/>
                  <a:gd name="T20" fmla="*/ 208 w 212"/>
                  <a:gd name="T21" fmla="*/ 207 h 339"/>
                  <a:gd name="T22" fmla="*/ 198 w 212"/>
                  <a:gd name="T23" fmla="*/ 237 h 339"/>
                  <a:gd name="T24" fmla="*/ 180 w 212"/>
                  <a:gd name="T25" fmla="*/ 263 h 339"/>
                  <a:gd name="T26" fmla="*/ 158 w 212"/>
                  <a:gd name="T27" fmla="*/ 285 h 339"/>
                  <a:gd name="T28" fmla="*/ 132 w 212"/>
                  <a:gd name="T29" fmla="*/ 303 h 339"/>
                  <a:gd name="T30" fmla="*/ 102 w 212"/>
                  <a:gd name="T31" fmla="*/ 317 h 339"/>
                  <a:gd name="T32" fmla="*/ 70 w 212"/>
                  <a:gd name="T33" fmla="*/ 329 h 339"/>
                  <a:gd name="T34" fmla="*/ 36 w 212"/>
                  <a:gd name="T35" fmla="*/ 335 h 339"/>
                  <a:gd name="T36" fmla="*/ 0 w 212"/>
                  <a:gd name="T37" fmla="*/ 339 h 339"/>
                  <a:gd name="T38" fmla="*/ 0 w 212"/>
                  <a:gd name="T3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339">
                    <a:moveTo>
                      <a:pt x="0" y="0"/>
                    </a:moveTo>
                    <a:lnTo>
                      <a:pt x="32" y="8"/>
                    </a:lnTo>
                    <a:lnTo>
                      <a:pt x="64" y="16"/>
                    </a:lnTo>
                    <a:lnTo>
                      <a:pt x="96" y="28"/>
                    </a:lnTo>
                    <a:lnTo>
                      <a:pt x="128" y="42"/>
                    </a:lnTo>
                    <a:lnTo>
                      <a:pt x="154" y="58"/>
                    </a:lnTo>
                    <a:lnTo>
                      <a:pt x="178" y="80"/>
                    </a:lnTo>
                    <a:lnTo>
                      <a:pt x="196" y="106"/>
                    </a:lnTo>
                    <a:lnTo>
                      <a:pt x="208" y="136"/>
                    </a:lnTo>
                    <a:lnTo>
                      <a:pt x="212" y="172"/>
                    </a:lnTo>
                    <a:lnTo>
                      <a:pt x="208" y="207"/>
                    </a:lnTo>
                    <a:lnTo>
                      <a:pt x="198" y="237"/>
                    </a:lnTo>
                    <a:lnTo>
                      <a:pt x="180" y="263"/>
                    </a:lnTo>
                    <a:lnTo>
                      <a:pt x="158" y="285"/>
                    </a:lnTo>
                    <a:lnTo>
                      <a:pt x="132" y="303"/>
                    </a:lnTo>
                    <a:lnTo>
                      <a:pt x="102" y="317"/>
                    </a:lnTo>
                    <a:lnTo>
                      <a:pt x="70" y="329"/>
                    </a:lnTo>
                    <a:lnTo>
                      <a:pt x="36" y="335"/>
                    </a:lnTo>
                    <a:lnTo>
                      <a:pt x="0" y="3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2" name="Freeform 23">
                <a:extLst>
                  <a:ext uri="{FF2B5EF4-FFF2-40B4-BE49-F238E27FC236}">
                    <a16:creationId xmlns="" xmlns:a16="http://schemas.microsoft.com/office/drawing/2014/main" id="{D2ECBE46-DB9A-46BF-81B6-2E4D8DF2A0BA}"/>
                  </a:ext>
                </a:extLst>
              </p:cNvPr>
              <p:cNvSpPr>
                <a:spLocks/>
              </p:cNvSpPr>
              <p:nvPr/>
            </p:nvSpPr>
            <p:spPr bwMode="auto">
              <a:xfrm>
                <a:off x="5126038" y="1127125"/>
                <a:ext cx="153988" cy="244475"/>
              </a:xfrm>
              <a:custGeom>
                <a:avLst/>
                <a:gdLst>
                  <a:gd name="T0" fmla="*/ 194 w 194"/>
                  <a:gd name="T1" fmla="*/ 0 h 307"/>
                  <a:gd name="T2" fmla="*/ 194 w 194"/>
                  <a:gd name="T3" fmla="*/ 307 h 307"/>
                  <a:gd name="T4" fmla="*/ 142 w 194"/>
                  <a:gd name="T5" fmla="*/ 295 h 307"/>
                  <a:gd name="T6" fmla="*/ 100 w 194"/>
                  <a:gd name="T7" fmla="*/ 279 h 307"/>
                  <a:gd name="T8" fmla="*/ 64 w 194"/>
                  <a:gd name="T9" fmla="*/ 259 h 307"/>
                  <a:gd name="T10" fmla="*/ 36 w 194"/>
                  <a:gd name="T11" fmla="*/ 237 h 307"/>
                  <a:gd name="T12" fmla="*/ 16 w 194"/>
                  <a:gd name="T13" fmla="*/ 211 h 307"/>
                  <a:gd name="T14" fmla="*/ 4 w 194"/>
                  <a:gd name="T15" fmla="*/ 179 h 307"/>
                  <a:gd name="T16" fmla="*/ 0 w 194"/>
                  <a:gd name="T17" fmla="*/ 146 h 307"/>
                  <a:gd name="T18" fmla="*/ 6 w 194"/>
                  <a:gd name="T19" fmla="*/ 114 h 307"/>
                  <a:gd name="T20" fmla="*/ 18 w 194"/>
                  <a:gd name="T21" fmla="*/ 86 h 307"/>
                  <a:gd name="T22" fmla="*/ 40 w 194"/>
                  <a:gd name="T23" fmla="*/ 58 h 307"/>
                  <a:gd name="T24" fmla="*/ 68 w 194"/>
                  <a:gd name="T25" fmla="*/ 36 h 307"/>
                  <a:gd name="T26" fmla="*/ 104 w 194"/>
                  <a:gd name="T27" fmla="*/ 18 h 307"/>
                  <a:gd name="T28" fmla="*/ 146 w 194"/>
                  <a:gd name="T29" fmla="*/ 6 h 307"/>
                  <a:gd name="T30" fmla="*/ 194 w 194"/>
                  <a:gd name="T3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307">
                    <a:moveTo>
                      <a:pt x="194" y="0"/>
                    </a:moveTo>
                    <a:lnTo>
                      <a:pt x="194" y="307"/>
                    </a:lnTo>
                    <a:lnTo>
                      <a:pt x="142" y="295"/>
                    </a:lnTo>
                    <a:lnTo>
                      <a:pt x="100" y="279"/>
                    </a:lnTo>
                    <a:lnTo>
                      <a:pt x="64" y="259"/>
                    </a:lnTo>
                    <a:lnTo>
                      <a:pt x="36" y="237"/>
                    </a:lnTo>
                    <a:lnTo>
                      <a:pt x="16" y="211"/>
                    </a:lnTo>
                    <a:lnTo>
                      <a:pt x="4" y="179"/>
                    </a:lnTo>
                    <a:lnTo>
                      <a:pt x="0" y="146"/>
                    </a:lnTo>
                    <a:lnTo>
                      <a:pt x="6" y="114"/>
                    </a:lnTo>
                    <a:lnTo>
                      <a:pt x="18" y="86"/>
                    </a:lnTo>
                    <a:lnTo>
                      <a:pt x="40" y="58"/>
                    </a:lnTo>
                    <a:lnTo>
                      <a:pt x="68" y="36"/>
                    </a:lnTo>
                    <a:lnTo>
                      <a:pt x="104" y="18"/>
                    </a:lnTo>
                    <a:lnTo>
                      <a:pt x="146" y="6"/>
                    </a:lnTo>
                    <a:lnTo>
                      <a:pt x="1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3" name="Freeform 24">
                <a:extLst>
                  <a:ext uri="{FF2B5EF4-FFF2-40B4-BE49-F238E27FC236}">
                    <a16:creationId xmlns="" xmlns:a16="http://schemas.microsoft.com/office/drawing/2014/main" id="{74D50B51-B242-4308-8DDB-8134A9B06DF2}"/>
                  </a:ext>
                </a:extLst>
              </p:cNvPr>
              <p:cNvSpPr>
                <a:spLocks noEditPoints="1"/>
              </p:cNvSpPr>
              <p:nvPr/>
            </p:nvSpPr>
            <p:spPr bwMode="auto">
              <a:xfrm>
                <a:off x="4495801" y="663575"/>
                <a:ext cx="1644650" cy="1646238"/>
              </a:xfrm>
              <a:custGeom>
                <a:avLst/>
                <a:gdLst>
                  <a:gd name="T0" fmla="*/ 993 w 2073"/>
                  <a:gd name="T1" fmla="*/ 297 h 2073"/>
                  <a:gd name="T2" fmla="*/ 875 w 2073"/>
                  <a:gd name="T3" fmla="*/ 425 h 2073"/>
                  <a:gd name="T4" fmla="*/ 684 w 2073"/>
                  <a:gd name="T5" fmla="*/ 522 h 2073"/>
                  <a:gd name="T6" fmla="*/ 584 w 2073"/>
                  <a:gd name="T7" fmla="*/ 708 h 2073"/>
                  <a:gd name="T8" fmla="*/ 620 w 2073"/>
                  <a:gd name="T9" fmla="*/ 919 h 2073"/>
                  <a:gd name="T10" fmla="*/ 787 w 2073"/>
                  <a:gd name="T11" fmla="*/ 1058 h 2073"/>
                  <a:gd name="T12" fmla="*/ 989 w 2073"/>
                  <a:gd name="T13" fmla="*/ 1475 h 2073"/>
                  <a:gd name="T14" fmla="*/ 845 w 2073"/>
                  <a:gd name="T15" fmla="*/ 1431 h 2073"/>
                  <a:gd name="T16" fmla="*/ 789 w 2073"/>
                  <a:gd name="T17" fmla="*/ 1347 h 2073"/>
                  <a:gd name="T18" fmla="*/ 754 w 2073"/>
                  <a:gd name="T19" fmla="*/ 1264 h 2073"/>
                  <a:gd name="T20" fmla="*/ 662 w 2073"/>
                  <a:gd name="T21" fmla="*/ 1226 h 2073"/>
                  <a:gd name="T22" fmla="*/ 568 w 2073"/>
                  <a:gd name="T23" fmla="*/ 1276 h 2073"/>
                  <a:gd name="T24" fmla="*/ 570 w 2073"/>
                  <a:gd name="T25" fmla="*/ 1411 h 2073"/>
                  <a:gd name="T26" fmla="*/ 684 w 2073"/>
                  <a:gd name="T27" fmla="*/ 1557 h 2073"/>
                  <a:gd name="T28" fmla="*/ 913 w 2073"/>
                  <a:gd name="T29" fmla="*/ 1644 h 2073"/>
                  <a:gd name="T30" fmla="*/ 1003 w 2073"/>
                  <a:gd name="T31" fmla="*/ 1796 h 2073"/>
                  <a:gd name="T32" fmla="*/ 1076 w 2073"/>
                  <a:gd name="T33" fmla="*/ 1796 h 2073"/>
                  <a:gd name="T34" fmla="*/ 1158 w 2073"/>
                  <a:gd name="T35" fmla="*/ 1644 h 2073"/>
                  <a:gd name="T36" fmla="*/ 1379 w 2073"/>
                  <a:gd name="T37" fmla="*/ 1565 h 2073"/>
                  <a:gd name="T38" fmla="*/ 1501 w 2073"/>
                  <a:gd name="T39" fmla="*/ 1403 h 2073"/>
                  <a:gd name="T40" fmla="*/ 1505 w 2073"/>
                  <a:gd name="T41" fmla="*/ 1180 h 2073"/>
                  <a:gd name="T42" fmla="*/ 1407 w 2073"/>
                  <a:gd name="T43" fmla="*/ 1033 h 2073"/>
                  <a:gd name="T44" fmla="*/ 1242 w 2073"/>
                  <a:gd name="T45" fmla="*/ 949 h 2073"/>
                  <a:gd name="T46" fmla="*/ 1090 w 2073"/>
                  <a:gd name="T47" fmla="*/ 584 h 2073"/>
                  <a:gd name="T48" fmla="*/ 1228 w 2073"/>
                  <a:gd name="T49" fmla="*/ 634 h 2073"/>
                  <a:gd name="T50" fmla="*/ 1306 w 2073"/>
                  <a:gd name="T51" fmla="*/ 724 h 2073"/>
                  <a:gd name="T52" fmla="*/ 1391 w 2073"/>
                  <a:gd name="T53" fmla="*/ 771 h 2073"/>
                  <a:gd name="T54" fmla="*/ 1485 w 2073"/>
                  <a:gd name="T55" fmla="*/ 722 h 2073"/>
                  <a:gd name="T56" fmla="*/ 1479 w 2073"/>
                  <a:gd name="T57" fmla="*/ 588 h 2073"/>
                  <a:gd name="T58" fmla="*/ 1345 w 2073"/>
                  <a:gd name="T59" fmla="*/ 474 h 2073"/>
                  <a:gd name="T60" fmla="*/ 1168 w 2073"/>
                  <a:gd name="T61" fmla="*/ 417 h 2073"/>
                  <a:gd name="T62" fmla="*/ 1086 w 2073"/>
                  <a:gd name="T63" fmla="*/ 297 h 2073"/>
                  <a:gd name="T64" fmla="*/ 1037 w 2073"/>
                  <a:gd name="T65" fmla="*/ 0 h 2073"/>
                  <a:gd name="T66" fmla="*/ 1465 w 2073"/>
                  <a:gd name="T67" fmla="*/ 94 h 2073"/>
                  <a:gd name="T68" fmla="*/ 1806 w 2073"/>
                  <a:gd name="T69" fmla="*/ 343 h 2073"/>
                  <a:gd name="T70" fmla="*/ 2019 w 2073"/>
                  <a:gd name="T71" fmla="*/ 710 h 2073"/>
                  <a:gd name="T72" fmla="*/ 2067 w 2073"/>
                  <a:gd name="T73" fmla="*/ 1150 h 2073"/>
                  <a:gd name="T74" fmla="*/ 1932 w 2073"/>
                  <a:gd name="T75" fmla="*/ 1561 h 2073"/>
                  <a:gd name="T76" fmla="*/ 1648 w 2073"/>
                  <a:gd name="T77" fmla="*/ 1874 h 2073"/>
                  <a:gd name="T78" fmla="*/ 1258 w 2073"/>
                  <a:gd name="T79" fmla="*/ 2049 h 2073"/>
                  <a:gd name="T80" fmla="*/ 813 w 2073"/>
                  <a:gd name="T81" fmla="*/ 2049 h 2073"/>
                  <a:gd name="T82" fmla="*/ 425 w 2073"/>
                  <a:gd name="T83" fmla="*/ 1874 h 2073"/>
                  <a:gd name="T84" fmla="*/ 142 w 2073"/>
                  <a:gd name="T85" fmla="*/ 1561 h 2073"/>
                  <a:gd name="T86" fmla="*/ 6 w 2073"/>
                  <a:gd name="T87" fmla="*/ 1150 h 2073"/>
                  <a:gd name="T88" fmla="*/ 52 w 2073"/>
                  <a:gd name="T89" fmla="*/ 710 h 2073"/>
                  <a:gd name="T90" fmla="*/ 267 w 2073"/>
                  <a:gd name="T91" fmla="*/ 343 h 2073"/>
                  <a:gd name="T92" fmla="*/ 608 w 2073"/>
                  <a:gd name="T93" fmla="*/ 94 h 2073"/>
                  <a:gd name="T94" fmla="*/ 1037 w 2073"/>
                  <a:gd name="T95" fmla="*/ 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73" h="2073">
                    <a:moveTo>
                      <a:pt x="1039" y="259"/>
                    </a:moveTo>
                    <a:lnTo>
                      <a:pt x="1019" y="265"/>
                    </a:lnTo>
                    <a:lnTo>
                      <a:pt x="1003" y="277"/>
                    </a:lnTo>
                    <a:lnTo>
                      <a:pt x="993" y="297"/>
                    </a:lnTo>
                    <a:lnTo>
                      <a:pt x="989" y="317"/>
                    </a:lnTo>
                    <a:lnTo>
                      <a:pt x="989" y="409"/>
                    </a:lnTo>
                    <a:lnTo>
                      <a:pt x="931" y="415"/>
                    </a:lnTo>
                    <a:lnTo>
                      <a:pt x="875" y="425"/>
                    </a:lnTo>
                    <a:lnTo>
                      <a:pt x="821" y="441"/>
                    </a:lnTo>
                    <a:lnTo>
                      <a:pt x="771" y="460"/>
                    </a:lnTo>
                    <a:lnTo>
                      <a:pt x="726" y="488"/>
                    </a:lnTo>
                    <a:lnTo>
                      <a:pt x="684" y="522"/>
                    </a:lnTo>
                    <a:lnTo>
                      <a:pt x="650" y="560"/>
                    </a:lnTo>
                    <a:lnTo>
                      <a:pt x="620" y="604"/>
                    </a:lnTo>
                    <a:lnTo>
                      <a:pt x="598" y="654"/>
                    </a:lnTo>
                    <a:lnTo>
                      <a:pt x="584" y="708"/>
                    </a:lnTo>
                    <a:lnTo>
                      <a:pt x="580" y="769"/>
                    </a:lnTo>
                    <a:lnTo>
                      <a:pt x="584" y="823"/>
                    </a:lnTo>
                    <a:lnTo>
                      <a:pt x="598" y="873"/>
                    </a:lnTo>
                    <a:lnTo>
                      <a:pt x="620" y="919"/>
                    </a:lnTo>
                    <a:lnTo>
                      <a:pt x="652" y="961"/>
                    </a:lnTo>
                    <a:lnTo>
                      <a:pt x="690" y="997"/>
                    </a:lnTo>
                    <a:lnTo>
                      <a:pt x="736" y="1029"/>
                    </a:lnTo>
                    <a:lnTo>
                      <a:pt x="787" y="1058"/>
                    </a:lnTo>
                    <a:lnTo>
                      <a:pt x="849" y="1080"/>
                    </a:lnTo>
                    <a:lnTo>
                      <a:pt x="915" y="1100"/>
                    </a:lnTo>
                    <a:lnTo>
                      <a:pt x="989" y="1116"/>
                    </a:lnTo>
                    <a:lnTo>
                      <a:pt x="989" y="1475"/>
                    </a:lnTo>
                    <a:lnTo>
                      <a:pt x="941" y="1471"/>
                    </a:lnTo>
                    <a:lnTo>
                      <a:pt x="901" y="1461"/>
                    </a:lnTo>
                    <a:lnTo>
                      <a:pt x="869" y="1447"/>
                    </a:lnTo>
                    <a:lnTo>
                      <a:pt x="845" y="1431"/>
                    </a:lnTo>
                    <a:lnTo>
                      <a:pt x="825" y="1413"/>
                    </a:lnTo>
                    <a:lnTo>
                      <a:pt x="811" y="1391"/>
                    </a:lnTo>
                    <a:lnTo>
                      <a:pt x="799" y="1369"/>
                    </a:lnTo>
                    <a:lnTo>
                      <a:pt x="789" y="1347"/>
                    </a:lnTo>
                    <a:lnTo>
                      <a:pt x="781" y="1324"/>
                    </a:lnTo>
                    <a:lnTo>
                      <a:pt x="773" y="1302"/>
                    </a:lnTo>
                    <a:lnTo>
                      <a:pt x="765" y="1282"/>
                    </a:lnTo>
                    <a:lnTo>
                      <a:pt x="754" y="1264"/>
                    </a:lnTo>
                    <a:lnTo>
                      <a:pt x="738" y="1248"/>
                    </a:lnTo>
                    <a:lnTo>
                      <a:pt x="718" y="1238"/>
                    </a:lnTo>
                    <a:lnTo>
                      <a:pt x="694" y="1230"/>
                    </a:lnTo>
                    <a:lnTo>
                      <a:pt x="662" y="1226"/>
                    </a:lnTo>
                    <a:lnTo>
                      <a:pt x="630" y="1230"/>
                    </a:lnTo>
                    <a:lnTo>
                      <a:pt x="604" y="1240"/>
                    </a:lnTo>
                    <a:lnTo>
                      <a:pt x="584" y="1256"/>
                    </a:lnTo>
                    <a:lnTo>
                      <a:pt x="568" y="1276"/>
                    </a:lnTo>
                    <a:lnTo>
                      <a:pt x="558" y="1304"/>
                    </a:lnTo>
                    <a:lnTo>
                      <a:pt x="554" y="1336"/>
                    </a:lnTo>
                    <a:lnTo>
                      <a:pt x="558" y="1373"/>
                    </a:lnTo>
                    <a:lnTo>
                      <a:pt x="570" y="1411"/>
                    </a:lnTo>
                    <a:lnTo>
                      <a:pt x="586" y="1449"/>
                    </a:lnTo>
                    <a:lnTo>
                      <a:pt x="612" y="1487"/>
                    </a:lnTo>
                    <a:lnTo>
                      <a:pt x="644" y="1523"/>
                    </a:lnTo>
                    <a:lnTo>
                      <a:pt x="684" y="1557"/>
                    </a:lnTo>
                    <a:lnTo>
                      <a:pt x="730" y="1587"/>
                    </a:lnTo>
                    <a:lnTo>
                      <a:pt x="783" y="1613"/>
                    </a:lnTo>
                    <a:lnTo>
                      <a:pt x="845" y="1631"/>
                    </a:lnTo>
                    <a:lnTo>
                      <a:pt x="913" y="1644"/>
                    </a:lnTo>
                    <a:lnTo>
                      <a:pt x="989" y="1650"/>
                    </a:lnTo>
                    <a:lnTo>
                      <a:pt x="989" y="1756"/>
                    </a:lnTo>
                    <a:lnTo>
                      <a:pt x="993" y="1778"/>
                    </a:lnTo>
                    <a:lnTo>
                      <a:pt x="1003" y="1796"/>
                    </a:lnTo>
                    <a:lnTo>
                      <a:pt x="1019" y="1810"/>
                    </a:lnTo>
                    <a:lnTo>
                      <a:pt x="1041" y="1816"/>
                    </a:lnTo>
                    <a:lnTo>
                      <a:pt x="1060" y="1810"/>
                    </a:lnTo>
                    <a:lnTo>
                      <a:pt x="1076" y="1796"/>
                    </a:lnTo>
                    <a:lnTo>
                      <a:pt x="1086" y="1778"/>
                    </a:lnTo>
                    <a:lnTo>
                      <a:pt x="1090" y="1756"/>
                    </a:lnTo>
                    <a:lnTo>
                      <a:pt x="1090" y="1650"/>
                    </a:lnTo>
                    <a:lnTo>
                      <a:pt x="1158" y="1644"/>
                    </a:lnTo>
                    <a:lnTo>
                      <a:pt x="1222" y="1633"/>
                    </a:lnTo>
                    <a:lnTo>
                      <a:pt x="1280" y="1615"/>
                    </a:lnTo>
                    <a:lnTo>
                      <a:pt x="1332" y="1593"/>
                    </a:lnTo>
                    <a:lnTo>
                      <a:pt x="1379" y="1565"/>
                    </a:lnTo>
                    <a:lnTo>
                      <a:pt x="1419" y="1533"/>
                    </a:lnTo>
                    <a:lnTo>
                      <a:pt x="1455" y="1495"/>
                    </a:lnTo>
                    <a:lnTo>
                      <a:pt x="1481" y="1451"/>
                    </a:lnTo>
                    <a:lnTo>
                      <a:pt x="1501" y="1403"/>
                    </a:lnTo>
                    <a:lnTo>
                      <a:pt x="1513" y="1349"/>
                    </a:lnTo>
                    <a:lnTo>
                      <a:pt x="1519" y="1290"/>
                    </a:lnTo>
                    <a:lnTo>
                      <a:pt x="1515" y="1232"/>
                    </a:lnTo>
                    <a:lnTo>
                      <a:pt x="1505" y="1180"/>
                    </a:lnTo>
                    <a:lnTo>
                      <a:pt x="1489" y="1136"/>
                    </a:lnTo>
                    <a:lnTo>
                      <a:pt x="1467" y="1096"/>
                    </a:lnTo>
                    <a:lnTo>
                      <a:pt x="1439" y="1062"/>
                    </a:lnTo>
                    <a:lnTo>
                      <a:pt x="1407" y="1033"/>
                    </a:lnTo>
                    <a:lnTo>
                      <a:pt x="1371" y="1007"/>
                    </a:lnTo>
                    <a:lnTo>
                      <a:pt x="1332" y="985"/>
                    </a:lnTo>
                    <a:lnTo>
                      <a:pt x="1288" y="965"/>
                    </a:lnTo>
                    <a:lnTo>
                      <a:pt x="1242" y="949"/>
                    </a:lnTo>
                    <a:lnTo>
                      <a:pt x="1194" y="935"/>
                    </a:lnTo>
                    <a:lnTo>
                      <a:pt x="1142" y="921"/>
                    </a:lnTo>
                    <a:lnTo>
                      <a:pt x="1090" y="909"/>
                    </a:lnTo>
                    <a:lnTo>
                      <a:pt x="1090" y="584"/>
                    </a:lnTo>
                    <a:lnTo>
                      <a:pt x="1134" y="588"/>
                    </a:lnTo>
                    <a:lnTo>
                      <a:pt x="1172" y="600"/>
                    </a:lnTo>
                    <a:lnTo>
                      <a:pt x="1202" y="614"/>
                    </a:lnTo>
                    <a:lnTo>
                      <a:pt x="1228" y="634"/>
                    </a:lnTo>
                    <a:lnTo>
                      <a:pt x="1252" y="656"/>
                    </a:lnTo>
                    <a:lnTo>
                      <a:pt x="1270" y="680"/>
                    </a:lnTo>
                    <a:lnTo>
                      <a:pt x="1288" y="702"/>
                    </a:lnTo>
                    <a:lnTo>
                      <a:pt x="1306" y="724"/>
                    </a:lnTo>
                    <a:lnTo>
                      <a:pt x="1324" y="742"/>
                    </a:lnTo>
                    <a:lnTo>
                      <a:pt x="1343" y="757"/>
                    </a:lnTo>
                    <a:lnTo>
                      <a:pt x="1365" y="767"/>
                    </a:lnTo>
                    <a:lnTo>
                      <a:pt x="1391" y="771"/>
                    </a:lnTo>
                    <a:lnTo>
                      <a:pt x="1419" y="767"/>
                    </a:lnTo>
                    <a:lnTo>
                      <a:pt x="1445" y="757"/>
                    </a:lnTo>
                    <a:lnTo>
                      <a:pt x="1467" y="743"/>
                    </a:lnTo>
                    <a:lnTo>
                      <a:pt x="1485" y="722"/>
                    </a:lnTo>
                    <a:lnTo>
                      <a:pt x="1495" y="696"/>
                    </a:lnTo>
                    <a:lnTo>
                      <a:pt x="1499" y="664"/>
                    </a:lnTo>
                    <a:lnTo>
                      <a:pt x="1493" y="624"/>
                    </a:lnTo>
                    <a:lnTo>
                      <a:pt x="1479" y="588"/>
                    </a:lnTo>
                    <a:lnTo>
                      <a:pt x="1455" y="554"/>
                    </a:lnTo>
                    <a:lnTo>
                      <a:pt x="1423" y="524"/>
                    </a:lnTo>
                    <a:lnTo>
                      <a:pt x="1385" y="498"/>
                    </a:lnTo>
                    <a:lnTo>
                      <a:pt x="1345" y="474"/>
                    </a:lnTo>
                    <a:lnTo>
                      <a:pt x="1302" y="456"/>
                    </a:lnTo>
                    <a:lnTo>
                      <a:pt x="1256" y="439"/>
                    </a:lnTo>
                    <a:lnTo>
                      <a:pt x="1212" y="427"/>
                    </a:lnTo>
                    <a:lnTo>
                      <a:pt x="1168" y="417"/>
                    </a:lnTo>
                    <a:lnTo>
                      <a:pt x="1126" y="413"/>
                    </a:lnTo>
                    <a:lnTo>
                      <a:pt x="1090" y="409"/>
                    </a:lnTo>
                    <a:lnTo>
                      <a:pt x="1090" y="317"/>
                    </a:lnTo>
                    <a:lnTo>
                      <a:pt x="1086" y="297"/>
                    </a:lnTo>
                    <a:lnTo>
                      <a:pt x="1076" y="277"/>
                    </a:lnTo>
                    <a:lnTo>
                      <a:pt x="1060" y="265"/>
                    </a:lnTo>
                    <a:lnTo>
                      <a:pt x="1039" y="259"/>
                    </a:lnTo>
                    <a:close/>
                    <a:moveTo>
                      <a:pt x="1037" y="0"/>
                    </a:moveTo>
                    <a:lnTo>
                      <a:pt x="1148" y="6"/>
                    </a:lnTo>
                    <a:lnTo>
                      <a:pt x="1258" y="24"/>
                    </a:lnTo>
                    <a:lnTo>
                      <a:pt x="1363" y="54"/>
                    </a:lnTo>
                    <a:lnTo>
                      <a:pt x="1465" y="94"/>
                    </a:lnTo>
                    <a:lnTo>
                      <a:pt x="1559" y="142"/>
                    </a:lnTo>
                    <a:lnTo>
                      <a:pt x="1648" y="201"/>
                    </a:lnTo>
                    <a:lnTo>
                      <a:pt x="1730" y="267"/>
                    </a:lnTo>
                    <a:lnTo>
                      <a:pt x="1806" y="343"/>
                    </a:lnTo>
                    <a:lnTo>
                      <a:pt x="1874" y="425"/>
                    </a:lnTo>
                    <a:lnTo>
                      <a:pt x="1932" y="514"/>
                    </a:lnTo>
                    <a:lnTo>
                      <a:pt x="1981" y="610"/>
                    </a:lnTo>
                    <a:lnTo>
                      <a:pt x="2019" y="710"/>
                    </a:lnTo>
                    <a:lnTo>
                      <a:pt x="2049" y="815"/>
                    </a:lnTo>
                    <a:lnTo>
                      <a:pt x="2067" y="925"/>
                    </a:lnTo>
                    <a:lnTo>
                      <a:pt x="2073" y="1037"/>
                    </a:lnTo>
                    <a:lnTo>
                      <a:pt x="2067" y="1150"/>
                    </a:lnTo>
                    <a:lnTo>
                      <a:pt x="2049" y="1260"/>
                    </a:lnTo>
                    <a:lnTo>
                      <a:pt x="2021" y="1365"/>
                    </a:lnTo>
                    <a:lnTo>
                      <a:pt x="1981" y="1465"/>
                    </a:lnTo>
                    <a:lnTo>
                      <a:pt x="1932" y="1561"/>
                    </a:lnTo>
                    <a:lnTo>
                      <a:pt x="1874" y="1648"/>
                    </a:lnTo>
                    <a:lnTo>
                      <a:pt x="1806" y="1732"/>
                    </a:lnTo>
                    <a:lnTo>
                      <a:pt x="1730" y="1806"/>
                    </a:lnTo>
                    <a:lnTo>
                      <a:pt x="1648" y="1874"/>
                    </a:lnTo>
                    <a:lnTo>
                      <a:pt x="1559" y="1932"/>
                    </a:lnTo>
                    <a:lnTo>
                      <a:pt x="1465" y="1981"/>
                    </a:lnTo>
                    <a:lnTo>
                      <a:pt x="1363" y="2021"/>
                    </a:lnTo>
                    <a:lnTo>
                      <a:pt x="1258" y="2049"/>
                    </a:lnTo>
                    <a:lnTo>
                      <a:pt x="1148" y="2067"/>
                    </a:lnTo>
                    <a:lnTo>
                      <a:pt x="1037" y="2073"/>
                    </a:lnTo>
                    <a:lnTo>
                      <a:pt x="923" y="2067"/>
                    </a:lnTo>
                    <a:lnTo>
                      <a:pt x="813" y="2049"/>
                    </a:lnTo>
                    <a:lnTo>
                      <a:pt x="710" y="2021"/>
                    </a:lnTo>
                    <a:lnTo>
                      <a:pt x="608" y="1981"/>
                    </a:lnTo>
                    <a:lnTo>
                      <a:pt x="512" y="1932"/>
                    </a:lnTo>
                    <a:lnTo>
                      <a:pt x="425" y="1874"/>
                    </a:lnTo>
                    <a:lnTo>
                      <a:pt x="341" y="1806"/>
                    </a:lnTo>
                    <a:lnTo>
                      <a:pt x="267" y="1732"/>
                    </a:lnTo>
                    <a:lnTo>
                      <a:pt x="199" y="1648"/>
                    </a:lnTo>
                    <a:lnTo>
                      <a:pt x="142" y="1561"/>
                    </a:lnTo>
                    <a:lnTo>
                      <a:pt x="92" y="1465"/>
                    </a:lnTo>
                    <a:lnTo>
                      <a:pt x="52" y="1365"/>
                    </a:lnTo>
                    <a:lnTo>
                      <a:pt x="24" y="1260"/>
                    </a:lnTo>
                    <a:lnTo>
                      <a:pt x="6" y="1150"/>
                    </a:lnTo>
                    <a:lnTo>
                      <a:pt x="0" y="1037"/>
                    </a:lnTo>
                    <a:lnTo>
                      <a:pt x="6" y="925"/>
                    </a:lnTo>
                    <a:lnTo>
                      <a:pt x="24" y="815"/>
                    </a:lnTo>
                    <a:lnTo>
                      <a:pt x="52" y="710"/>
                    </a:lnTo>
                    <a:lnTo>
                      <a:pt x="92" y="610"/>
                    </a:lnTo>
                    <a:lnTo>
                      <a:pt x="142" y="514"/>
                    </a:lnTo>
                    <a:lnTo>
                      <a:pt x="199" y="425"/>
                    </a:lnTo>
                    <a:lnTo>
                      <a:pt x="267" y="343"/>
                    </a:lnTo>
                    <a:lnTo>
                      <a:pt x="341" y="267"/>
                    </a:lnTo>
                    <a:lnTo>
                      <a:pt x="425" y="201"/>
                    </a:lnTo>
                    <a:lnTo>
                      <a:pt x="512" y="142"/>
                    </a:lnTo>
                    <a:lnTo>
                      <a:pt x="608" y="94"/>
                    </a:lnTo>
                    <a:lnTo>
                      <a:pt x="710" y="54"/>
                    </a:lnTo>
                    <a:lnTo>
                      <a:pt x="813" y="24"/>
                    </a:lnTo>
                    <a:lnTo>
                      <a:pt x="923" y="6"/>
                    </a:lnTo>
                    <a:lnTo>
                      <a:pt x="10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4" name="Freeform 25">
                <a:extLst>
                  <a:ext uri="{FF2B5EF4-FFF2-40B4-BE49-F238E27FC236}">
                    <a16:creationId xmlns="" xmlns:a16="http://schemas.microsoft.com/office/drawing/2014/main" id="{521427B9-6041-44A4-A58C-FF182E60FF54}"/>
                  </a:ext>
                </a:extLst>
              </p:cNvPr>
              <p:cNvSpPr>
                <a:spLocks/>
              </p:cNvSpPr>
              <p:nvPr/>
            </p:nvSpPr>
            <p:spPr bwMode="auto">
              <a:xfrm>
                <a:off x="1058863" y="4329113"/>
                <a:ext cx="1181100" cy="1538288"/>
              </a:xfrm>
              <a:custGeom>
                <a:avLst/>
                <a:gdLst>
                  <a:gd name="T0" fmla="*/ 297 w 1489"/>
                  <a:gd name="T1" fmla="*/ 0 h 1937"/>
                  <a:gd name="T2" fmla="*/ 1192 w 1489"/>
                  <a:gd name="T3" fmla="*/ 0 h 1937"/>
                  <a:gd name="T4" fmla="*/ 1252 w 1489"/>
                  <a:gd name="T5" fmla="*/ 6 h 1937"/>
                  <a:gd name="T6" fmla="*/ 1307 w 1489"/>
                  <a:gd name="T7" fmla="*/ 23 h 1937"/>
                  <a:gd name="T8" fmla="*/ 1357 w 1489"/>
                  <a:gd name="T9" fmla="*/ 51 h 1937"/>
                  <a:gd name="T10" fmla="*/ 1403 w 1489"/>
                  <a:gd name="T11" fmla="*/ 87 h 1937"/>
                  <a:gd name="T12" fmla="*/ 1439 w 1489"/>
                  <a:gd name="T13" fmla="*/ 131 h 1937"/>
                  <a:gd name="T14" fmla="*/ 1467 w 1489"/>
                  <a:gd name="T15" fmla="*/ 181 h 1937"/>
                  <a:gd name="T16" fmla="*/ 1483 w 1489"/>
                  <a:gd name="T17" fmla="*/ 239 h 1937"/>
                  <a:gd name="T18" fmla="*/ 1489 w 1489"/>
                  <a:gd name="T19" fmla="*/ 299 h 1937"/>
                  <a:gd name="T20" fmla="*/ 1489 w 1489"/>
                  <a:gd name="T21" fmla="*/ 1638 h 1937"/>
                  <a:gd name="T22" fmla="*/ 1483 w 1489"/>
                  <a:gd name="T23" fmla="*/ 1698 h 1937"/>
                  <a:gd name="T24" fmla="*/ 1465 w 1489"/>
                  <a:gd name="T25" fmla="*/ 1756 h 1937"/>
                  <a:gd name="T26" fmla="*/ 1439 w 1489"/>
                  <a:gd name="T27" fmla="*/ 1805 h 1937"/>
                  <a:gd name="T28" fmla="*/ 1401 w 1489"/>
                  <a:gd name="T29" fmla="*/ 1849 h 1937"/>
                  <a:gd name="T30" fmla="*/ 1357 w 1489"/>
                  <a:gd name="T31" fmla="*/ 1885 h 1937"/>
                  <a:gd name="T32" fmla="*/ 1307 w 1489"/>
                  <a:gd name="T33" fmla="*/ 1913 h 1937"/>
                  <a:gd name="T34" fmla="*/ 1252 w 1489"/>
                  <a:gd name="T35" fmla="*/ 1931 h 1937"/>
                  <a:gd name="T36" fmla="*/ 1192 w 1489"/>
                  <a:gd name="T37" fmla="*/ 1937 h 1937"/>
                  <a:gd name="T38" fmla="*/ 297 w 1489"/>
                  <a:gd name="T39" fmla="*/ 1937 h 1937"/>
                  <a:gd name="T40" fmla="*/ 237 w 1489"/>
                  <a:gd name="T41" fmla="*/ 1931 h 1937"/>
                  <a:gd name="T42" fmla="*/ 181 w 1489"/>
                  <a:gd name="T43" fmla="*/ 1913 h 1937"/>
                  <a:gd name="T44" fmla="*/ 131 w 1489"/>
                  <a:gd name="T45" fmla="*/ 1885 h 1937"/>
                  <a:gd name="T46" fmla="*/ 87 w 1489"/>
                  <a:gd name="T47" fmla="*/ 1849 h 1937"/>
                  <a:gd name="T48" fmla="*/ 50 w 1489"/>
                  <a:gd name="T49" fmla="*/ 1805 h 1937"/>
                  <a:gd name="T50" fmla="*/ 24 w 1489"/>
                  <a:gd name="T51" fmla="*/ 1756 h 1937"/>
                  <a:gd name="T52" fmla="*/ 6 w 1489"/>
                  <a:gd name="T53" fmla="*/ 1698 h 1937"/>
                  <a:gd name="T54" fmla="*/ 0 w 1489"/>
                  <a:gd name="T55" fmla="*/ 1638 h 1937"/>
                  <a:gd name="T56" fmla="*/ 0 w 1489"/>
                  <a:gd name="T57" fmla="*/ 299 h 1937"/>
                  <a:gd name="T58" fmla="*/ 6 w 1489"/>
                  <a:gd name="T59" fmla="*/ 239 h 1937"/>
                  <a:gd name="T60" fmla="*/ 24 w 1489"/>
                  <a:gd name="T61" fmla="*/ 181 h 1937"/>
                  <a:gd name="T62" fmla="*/ 50 w 1489"/>
                  <a:gd name="T63" fmla="*/ 131 h 1937"/>
                  <a:gd name="T64" fmla="*/ 87 w 1489"/>
                  <a:gd name="T65" fmla="*/ 87 h 1937"/>
                  <a:gd name="T66" fmla="*/ 131 w 1489"/>
                  <a:gd name="T67" fmla="*/ 51 h 1937"/>
                  <a:gd name="T68" fmla="*/ 181 w 1489"/>
                  <a:gd name="T69" fmla="*/ 23 h 1937"/>
                  <a:gd name="T70" fmla="*/ 237 w 1489"/>
                  <a:gd name="T71" fmla="*/ 6 h 1937"/>
                  <a:gd name="T72" fmla="*/ 297 w 1489"/>
                  <a:gd name="T73"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1937">
                    <a:moveTo>
                      <a:pt x="297" y="0"/>
                    </a:moveTo>
                    <a:lnTo>
                      <a:pt x="1192" y="0"/>
                    </a:lnTo>
                    <a:lnTo>
                      <a:pt x="1252" y="6"/>
                    </a:lnTo>
                    <a:lnTo>
                      <a:pt x="1307" y="23"/>
                    </a:lnTo>
                    <a:lnTo>
                      <a:pt x="1357" y="51"/>
                    </a:lnTo>
                    <a:lnTo>
                      <a:pt x="1403" y="87"/>
                    </a:lnTo>
                    <a:lnTo>
                      <a:pt x="1439" y="131"/>
                    </a:lnTo>
                    <a:lnTo>
                      <a:pt x="1467" y="181"/>
                    </a:lnTo>
                    <a:lnTo>
                      <a:pt x="1483" y="239"/>
                    </a:lnTo>
                    <a:lnTo>
                      <a:pt x="1489" y="299"/>
                    </a:lnTo>
                    <a:lnTo>
                      <a:pt x="1489" y="1638"/>
                    </a:lnTo>
                    <a:lnTo>
                      <a:pt x="1483" y="1698"/>
                    </a:lnTo>
                    <a:lnTo>
                      <a:pt x="1465" y="1756"/>
                    </a:lnTo>
                    <a:lnTo>
                      <a:pt x="1439" y="1805"/>
                    </a:lnTo>
                    <a:lnTo>
                      <a:pt x="1401" y="1849"/>
                    </a:lnTo>
                    <a:lnTo>
                      <a:pt x="1357" y="1885"/>
                    </a:lnTo>
                    <a:lnTo>
                      <a:pt x="1307" y="1913"/>
                    </a:lnTo>
                    <a:lnTo>
                      <a:pt x="1252" y="1931"/>
                    </a:lnTo>
                    <a:lnTo>
                      <a:pt x="1192" y="1937"/>
                    </a:lnTo>
                    <a:lnTo>
                      <a:pt x="297" y="1937"/>
                    </a:lnTo>
                    <a:lnTo>
                      <a:pt x="237" y="1931"/>
                    </a:lnTo>
                    <a:lnTo>
                      <a:pt x="181" y="1913"/>
                    </a:lnTo>
                    <a:lnTo>
                      <a:pt x="131" y="1885"/>
                    </a:lnTo>
                    <a:lnTo>
                      <a:pt x="87" y="1849"/>
                    </a:lnTo>
                    <a:lnTo>
                      <a:pt x="50" y="1805"/>
                    </a:lnTo>
                    <a:lnTo>
                      <a:pt x="24" y="1756"/>
                    </a:lnTo>
                    <a:lnTo>
                      <a:pt x="6" y="1698"/>
                    </a:lnTo>
                    <a:lnTo>
                      <a:pt x="0" y="1638"/>
                    </a:lnTo>
                    <a:lnTo>
                      <a:pt x="0" y="299"/>
                    </a:lnTo>
                    <a:lnTo>
                      <a:pt x="6" y="239"/>
                    </a:lnTo>
                    <a:lnTo>
                      <a:pt x="24" y="181"/>
                    </a:lnTo>
                    <a:lnTo>
                      <a:pt x="50" y="131"/>
                    </a:lnTo>
                    <a:lnTo>
                      <a:pt x="87" y="87"/>
                    </a:lnTo>
                    <a:lnTo>
                      <a:pt x="131" y="51"/>
                    </a:lnTo>
                    <a:lnTo>
                      <a:pt x="181" y="23"/>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35" name="Freeform 26">
                <a:extLst>
                  <a:ext uri="{FF2B5EF4-FFF2-40B4-BE49-F238E27FC236}">
                    <a16:creationId xmlns="" xmlns:a16="http://schemas.microsoft.com/office/drawing/2014/main" id="{6C20082D-60DB-4749-8ACC-AF22854A0C9A}"/>
                  </a:ext>
                </a:extLst>
              </p:cNvPr>
              <p:cNvSpPr>
                <a:spLocks/>
              </p:cNvSpPr>
              <p:nvPr/>
            </p:nvSpPr>
            <p:spPr bwMode="auto">
              <a:xfrm>
                <a:off x="2892426" y="3502025"/>
                <a:ext cx="1181100" cy="2365375"/>
              </a:xfrm>
              <a:custGeom>
                <a:avLst/>
                <a:gdLst>
                  <a:gd name="T0" fmla="*/ 297 w 1489"/>
                  <a:gd name="T1" fmla="*/ 0 h 2980"/>
                  <a:gd name="T2" fmla="*/ 1192 w 1489"/>
                  <a:gd name="T3" fmla="*/ 0 h 2980"/>
                  <a:gd name="T4" fmla="*/ 1252 w 1489"/>
                  <a:gd name="T5" fmla="*/ 6 h 2980"/>
                  <a:gd name="T6" fmla="*/ 1307 w 1489"/>
                  <a:gd name="T7" fmla="*/ 24 h 2980"/>
                  <a:gd name="T8" fmla="*/ 1357 w 1489"/>
                  <a:gd name="T9" fmla="*/ 52 h 2980"/>
                  <a:gd name="T10" fmla="*/ 1403 w 1489"/>
                  <a:gd name="T11" fmla="*/ 88 h 2980"/>
                  <a:gd name="T12" fmla="*/ 1439 w 1489"/>
                  <a:gd name="T13" fmla="*/ 132 h 2980"/>
                  <a:gd name="T14" fmla="*/ 1467 w 1489"/>
                  <a:gd name="T15" fmla="*/ 181 h 2980"/>
                  <a:gd name="T16" fmla="*/ 1483 w 1489"/>
                  <a:gd name="T17" fmla="*/ 237 h 2980"/>
                  <a:gd name="T18" fmla="*/ 1489 w 1489"/>
                  <a:gd name="T19" fmla="*/ 297 h 2980"/>
                  <a:gd name="T20" fmla="*/ 1489 w 1489"/>
                  <a:gd name="T21" fmla="*/ 2681 h 2980"/>
                  <a:gd name="T22" fmla="*/ 1483 w 1489"/>
                  <a:gd name="T23" fmla="*/ 2743 h 2980"/>
                  <a:gd name="T24" fmla="*/ 1467 w 1489"/>
                  <a:gd name="T25" fmla="*/ 2799 h 2980"/>
                  <a:gd name="T26" fmla="*/ 1439 w 1489"/>
                  <a:gd name="T27" fmla="*/ 2848 h 2980"/>
                  <a:gd name="T28" fmla="*/ 1403 w 1489"/>
                  <a:gd name="T29" fmla="*/ 2892 h 2980"/>
                  <a:gd name="T30" fmla="*/ 1357 w 1489"/>
                  <a:gd name="T31" fmla="*/ 2928 h 2980"/>
                  <a:gd name="T32" fmla="*/ 1307 w 1489"/>
                  <a:gd name="T33" fmla="*/ 2956 h 2980"/>
                  <a:gd name="T34" fmla="*/ 1252 w 1489"/>
                  <a:gd name="T35" fmla="*/ 2974 h 2980"/>
                  <a:gd name="T36" fmla="*/ 1192 w 1489"/>
                  <a:gd name="T37" fmla="*/ 2980 h 2980"/>
                  <a:gd name="T38" fmla="*/ 297 w 1489"/>
                  <a:gd name="T39" fmla="*/ 2980 h 2980"/>
                  <a:gd name="T40" fmla="*/ 237 w 1489"/>
                  <a:gd name="T41" fmla="*/ 2974 h 2980"/>
                  <a:gd name="T42" fmla="*/ 181 w 1489"/>
                  <a:gd name="T43" fmla="*/ 2956 h 2980"/>
                  <a:gd name="T44" fmla="*/ 131 w 1489"/>
                  <a:gd name="T45" fmla="*/ 2928 h 2980"/>
                  <a:gd name="T46" fmla="*/ 88 w 1489"/>
                  <a:gd name="T47" fmla="*/ 2892 h 2980"/>
                  <a:gd name="T48" fmla="*/ 50 w 1489"/>
                  <a:gd name="T49" fmla="*/ 2848 h 2980"/>
                  <a:gd name="T50" fmla="*/ 24 w 1489"/>
                  <a:gd name="T51" fmla="*/ 2799 h 2980"/>
                  <a:gd name="T52" fmla="*/ 6 w 1489"/>
                  <a:gd name="T53" fmla="*/ 2743 h 2980"/>
                  <a:gd name="T54" fmla="*/ 0 w 1489"/>
                  <a:gd name="T55" fmla="*/ 2681 h 2980"/>
                  <a:gd name="T56" fmla="*/ 0 w 1489"/>
                  <a:gd name="T57" fmla="*/ 299 h 2980"/>
                  <a:gd name="T58" fmla="*/ 6 w 1489"/>
                  <a:gd name="T59" fmla="*/ 237 h 2980"/>
                  <a:gd name="T60" fmla="*/ 24 w 1489"/>
                  <a:gd name="T61" fmla="*/ 181 h 2980"/>
                  <a:gd name="T62" fmla="*/ 50 w 1489"/>
                  <a:gd name="T63" fmla="*/ 132 h 2980"/>
                  <a:gd name="T64" fmla="*/ 88 w 1489"/>
                  <a:gd name="T65" fmla="*/ 88 h 2980"/>
                  <a:gd name="T66" fmla="*/ 131 w 1489"/>
                  <a:gd name="T67" fmla="*/ 52 h 2980"/>
                  <a:gd name="T68" fmla="*/ 181 w 1489"/>
                  <a:gd name="T69" fmla="*/ 24 h 2980"/>
                  <a:gd name="T70" fmla="*/ 237 w 1489"/>
                  <a:gd name="T71" fmla="*/ 6 h 2980"/>
                  <a:gd name="T72" fmla="*/ 297 w 1489"/>
                  <a:gd name="T73"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2980">
                    <a:moveTo>
                      <a:pt x="297" y="0"/>
                    </a:moveTo>
                    <a:lnTo>
                      <a:pt x="1192" y="0"/>
                    </a:lnTo>
                    <a:lnTo>
                      <a:pt x="1252" y="6"/>
                    </a:lnTo>
                    <a:lnTo>
                      <a:pt x="1307" y="24"/>
                    </a:lnTo>
                    <a:lnTo>
                      <a:pt x="1357" y="52"/>
                    </a:lnTo>
                    <a:lnTo>
                      <a:pt x="1403" y="88"/>
                    </a:lnTo>
                    <a:lnTo>
                      <a:pt x="1439" y="132"/>
                    </a:lnTo>
                    <a:lnTo>
                      <a:pt x="1467" y="181"/>
                    </a:lnTo>
                    <a:lnTo>
                      <a:pt x="1483" y="237"/>
                    </a:lnTo>
                    <a:lnTo>
                      <a:pt x="1489" y="297"/>
                    </a:lnTo>
                    <a:lnTo>
                      <a:pt x="1489" y="2681"/>
                    </a:lnTo>
                    <a:lnTo>
                      <a:pt x="1483" y="2743"/>
                    </a:lnTo>
                    <a:lnTo>
                      <a:pt x="1467" y="2799"/>
                    </a:lnTo>
                    <a:lnTo>
                      <a:pt x="1439" y="2848"/>
                    </a:lnTo>
                    <a:lnTo>
                      <a:pt x="1403" y="2892"/>
                    </a:lnTo>
                    <a:lnTo>
                      <a:pt x="1357" y="2928"/>
                    </a:lnTo>
                    <a:lnTo>
                      <a:pt x="1307" y="2956"/>
                    </a:lnTo>
                    <a:lnTo>
                      <a:pt x="1252" y="2974"/>
                    </a:lnTo>
                    <a:lnTo>
                      <a:pt x="1192" y="2980"/>
                    </a:lnTo>
                    <a:lnTo>
                      <a:pt x="297" y="2980"/>
                    </a:lnTo>
                    <a:lnTo>
                      <a:pt x="237" y="2974"/>
                    </a:lnTo>
                    <a:lnTo>
                      <a:pt x="181" y="2956"/>
                    </a:lnTo>
                    <a:lnTo>
                      <a:pt x="131" y="2928"/>
                    </a:lnTo>
                    <a:lnTo>
                      <a:pt x="88" y="2892"/>
                    </a:lnTo>
                    <a:lnTo>
                      <a:pt x="50" y="2848"/>
                    </a:lnTo>
                    <a:lnTo>
                      <a:pt x="24" y="2799"/>
                    </a:lnTo>
                    <a:lnTo>
                      <a:pt x="6" y="2743"/>
                    </a:lnTo>
                    <a:lnTo>
                      <a:pt x="0" y="2681"/>
                    </a:lnTo>
                    <a:lnTo>
                      <a:pt x="0" y="299"/>
                    </a:lnTo>
                    <a:lnTo>
                      <a:pt x="6" y="237"/>
                    </a:lnTo>
                    <a:lnTo>
                      <a:pt x="24" y="181"/>
                    </a:lnTo>
                    <a:lnTo>
                      <a:pt x="50" y="132"/>
                    </a:lnTo>
                    <a:lnTo>
                      <a:pt x="88" y="88"/>
                    </a:lnTo>
                    <a:lnTo>
                      <a:pt x="131" y="52"/>
                    </a:lnTo>
                    <a:lnTo>
                      <a:pt x="181" y="24"/>
                    </a:lnTo>
                    <a:lnTo>
                      <a:pt x="237" y="6"/>
                    </a:lnTo>
                    <a:lnTo>
                      <a:pt x="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3" name="Freeform 27">
                <a:extLst>
                  <a:ext uri="{FF2B5EF4-FFF2-40B4-BE49-F238E27FC236}">
                    <a16:creationId xmlns="" xmlns:a16="http://schemas.microsoft.com/office/drawing/2014/main" id="{3C08403B-F934-48E3-A73E-11F036F03574}"/>
                  </a:ext>
                </a:extLst>
              </p:cNvPr>
              <p:cNvSpPr>
                <a:spLocks/>
              </p:cNvSpPr>
              <p:nvPr/>
            </p:nvSpPr>
            <p:spPr bwMode="auto">
              <a:xfrm>
                <a:off x="4725988" y="2555875"/>
                <a:ext cx="1184275" cy="3311525"/>
              </a:xfrm>
              <a:custGeom>
                <a:avLst/>
                <a:gdLst>
                  <a:gd name="T0" fmla="*/ 299 w 1491"/>
                  <a:gd name="T1" fmla="*/ 0 h 4172"/>
                  <a:gd name="T2" fmla="*/ 1192 w 1491"/>
                  <a:gd name="T3" fmla="*/ 0 h 4172"/>
                  <a:gd name="T4" fmla="*/ 1252 w 1491"/>
                  <a:gd name="T5" fmla="*/ 6 h 4172"/>
                  <a:gd name="T6" fmla="*/ 1308 w 1491"/>
                  <a:gd name="T7" fmla="*/ 24 h 4172"/>
                  <a:gd name="T8" fmla="*/ 1359 w 1491"/>
                  <a:gd name="T9" fmla="*/ 52 h 4172"/>
                  <a:gd name="T10" fmla="*/ 1403 w 1491"/>
                  <a:gd name="T11" fmla="*/ 88 h 4172"/>
                  <a:gd name="T12" fmla="*/ 1439 w 1491"/>
                  <a:gd name="T13" fmla="*/ 132 h 4172"/>
                  <a:gd name="T14" fmla="*/ 1467 w 1491"/>
                  <a:gd name="T15" fmla="*/ 181 h 4172"/>
                  <a:gd name="T16" fmla="*/ 1485 w 1491"/>
                  <a:gd name="T17" fmla="*/ 237 h 4172"/>
                  <a:gd name="T18" fmla="*/ 1491 w 1491"/>
                  <a:gd name="T19" fmla="*/ 299 h 4172"/>
                  <a:gd name="T20" fmla="*/ 1491 w 1491"/>
                  <a:gd name="T21" fmla="*/ 3873 h 4172"/>
                  <a:gd name="T22" fmla="*/ 1483 w 1491"/>
                  <a:gd name="T23" fmla="*/ 3933 h 4172"/>
                  <a:gd name="T24" fmla="*/ 1467 w 1491"/>
                  <a:gd name="T25" fmla="*/ 3991 h 4172"/>
                  <a:gd name="T26" fmla="*/ 1439 w 1491"/>
                  <a:gd name="T27" fmla="*/ 4040 h 4172"/>
                  <a:gd name="T28" fmla="*/ 1403 w 1491"/>
                  <a:gd name="T29" fmla="*/ 4084 h 4172"/>
                  <a:gd name="T30" fmla="*/ 1359 w 1491"/>
                  <a:gd name="T31" fmla="*/ 4120 h 4172"/>
                  <a:gd name="T32" fmla="*/ 1308 w 1491"/>
                  <a:gd name="T33" fmla="*/ 4148 h 4172"/>
                  <a:gd name="T34" fmla="*/ 1252 w 1491"/>
                  <a:gd name="T35" fmla="*/ 4166 h 4172"/>
                  <a:gd name="T36" fmla="*/ 1192 w 1491"/>
                  <a:gd name="T37" fmla="*/ 4172 h 4172"/>
                  <a:gd name="T38" fmla="*/ 299 w 1491"/>
                  <a:gd name="T39" fmla="*/ 4172 h 4172"/>
                  <a:gd name="T40" fmla="*/ 237 w 1491"/>
                  <a:gd name="T41" fmla="*/ 4166 h 4172"/>
                  <a:gd name="T42" fmla="*/ 181 w 1491"/>
                  <a:gd name="T43" fmla="*/ 4148 h 4172"/>
                  <a:gd name="T44" fmla="*/ 132 w 1491"/>
                  <a:gd name="T45" fmla="*/ 4120 h 4172"/>
                  <a:gd name="T46" fmla="*/ 88 w 1491"/>
                  <a:gd name="T47" fmla="*/ 4084 h 4172"/>
                  <a:gd name="T48" fmla="*/ 52 w 1491"/>
                  <a:gd name="T49" fmla="*/ 4040 h 4172"/>
                  <a:gd name="T50" fmla="*/ 24 w 1491"/>
                  <a:gd name="T51" fmla="*/ 3991 h 4172"/>
                  <a:gd name="T52" fmla="*/ 6 w 1491"/>
                  <a:gd name="T53" fmla="*/ 3933 h 4172"/>
                  <a:gd name="T54" fmla="*/ 0 w 1491"/>
                  <a:gd name="T55" fmla="*/ 3873 h 4172"/>
                  <a:gd name="T56" fmla="*/ 0 w 1491"/>
                  <a:gd name="T57" fmla="*/ 299 h 4172"/>
                  <a:gd name="T58" fmla="*/ 6 w 1491"/>
                  <a:gd name="T59" fmla="*/ 237 h 4172"/>
                  <a:gd name="T60" fmla="*/ 24 w 1491"/>
                  <a:gd name="T61" fmla="*/ 181 h 4172"/>
                  <a:gd name="T62" fmla="*/ 52 w 1491"/>
                  <a:gd name="T63" fmla="*/ 132 h 4172"/>
                  <a:gd name="T64" fmla="*/ 88 w 1491"/>
                  <a:gd name="T65" fmla="*/ 88 h 4172"/>
                  <a:gd name="T66" fmla="*/ 132 w 1491"/>
                  <a:gd name="T67" fmla="*/ 52 h 4172"/>
                  <a:gd name="T68" fmla="*/ 181 w 1491"/>
                  <a:gd name="T69" fmla="*/ 24 h 4172"/>
                  <a:gd name="T70" fmla="*/ 237 w 1491"/>
                  <a:gd name="T71" fmla="*/ 6 h 4172"/>
                  <a:gd name="T72" fmla="*/ 299 w 1491"/>
                  <a:gd name="T73" fmla="*/ 0 h 4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1" h="4172">
                    <a:moveTo>
                      <a:pt x="299" y="0"/>
                    </a:moveTo>
                    <a:lnTo>
                      <a:pt x="1192" y="0"/>
                    </a:lnTo>
                    <a:lnTo>
                      <a:pt x="1252" y="6"/>
                    </a:lnTo>
                    <a:lnTo>
                      <a:pt x="1308" y="24"/>
                    </a:lnTo>
                    <a:lnTo>
                      <a:pt x="1359" y="52"/>
                    </a:lnTo>
                    <a:lnTo>
                      <a:pt x="1403" y="88"/>
                    </a:lnTo>
                    <a:lnTo>
                      <a:pt x="1439" y="132"/>
                    </a:lnTo>
                    <a:lnTo>
                      <a:pt x="1467" y="181"/>
                    </a:lnTo>
                    <a:lnTo>
                      <a:pt x="1485" y="237"/>
                    </a:lnTo>
                    <a:lnTo>
                      <a:pt x="1491" y="299"/>
                    </a:lnTo>
                    <a:lnTo>
                      <a:pt x="1491" y="3873"/>
                    </a:lnTo>
                    <a:lnTo>
                      <a:pt x="1483" y="3933"/>
                    </a:lnTo>
                    <a:lnTo>
                      <a:pt x="1467" y="3991"/>
                    </a:lnTo>
                    <a:lnTo>
                      <a:pt x="1439" y="4040"/>
                    </a:lnTo>
                    <a:lnTo>
                      <a:pt x="1403" y="4084"/>
                    </a:lnTo>
                    <a:lnTo>
                      <a:pt x="1359" y="4120"/>
                    </a:lnTo>
                    <a:lnTo>
                      <a:pt x="1308" y="4148"/>
                    </a:lnTo>
                    <a:lnTo>
                      <a:pt x="1252" y="4166"/>
                    </a:lnTo>
                    <a:lnTo>
                      <a:pt x="1192" y="4172"/>
                    </a:lnTo>
                    <a:lnTo>
                      <a:pt x="299" y="4172"/>
                    </a:lnTo>
                    <a:lnTo>
                      <a:pt x="237" y="4166"/>
                    </a:lnTo>
                    <a:lnTo>
                      <a:pt x="181" y="4148"/>
                    </a:lnTo>
                    <a:lnTo>
                      <a:pt x="132" y="4120"/>
                    </a:lnTo>
                    <a:lnTo>
                      <a:pt x="88" y="4084"/>
                    </a:lnTo>
                    <a:lnTo>
                      <a:pt x="52" y="4040"/>
                    </a:lnTo>
                    <a:lnTo>
                      <a:pt x="24" y="3991"/>
                    </a:lnTo>
                    <a:lnTo>
                      <a:pt x="6" y="3933"/>
                    </a:lnTo>
                    <a:lnTo>
                      <a:pt x="0" y="3873"/>
                    </a:lnTo>
                    <a:lnTo>
                      <a:pt x="0" y="299"/>
                    </a:lnTo>
                    <a:lnTo>
                      <a:pt x="6" y="237"/>
                    </a:lnTo>
                    <a:lnTo>
                      <a:pt x="24" y="181"/>
                    </a:lnTo>
                    <a:lnTo>
                      <a:pt x="52" y="132"/>
                    </a:lnTo>
                    <a:lnTo>
                      <a:pt x="88" y="88"/>
                    </a:lnTo>
                    <a:lnTo>
                      <a:pt x="132" y="52"/>
                    </a:lnTo>
                    <a:lnTo>
                      <a:pt x="181" y="24"/>
                    </a:lnTo>
                    <a:lnTo>
                      <a:pt x="237" y="6"/>
                    </a:lnTo>
                    <a:lnTo>
                      <a:pt x="2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44" name="Freeform 28">
                <a:extLst>
                  <a:ext uri="{FF2B5EF4-FFF2-40B4-BE49-F238E27FC236}">
                    <a16:creationId xmlns="" xmlns:a16="http://schemas.microsoft.com/office/drawing/2014/main" id="{F113A592-D7C5-4958-A3A3-45AE83AA5362}"/>
                  </a:ext>
                </a:extLst>
              </p:cNvPr>
              <p:cNvSpPr>
                <a:spLocks/>
              </p:cNvSpPr>
              <p:nvPr/>
            </p:nvSpPr>
            <p:spPr bwMode="auto">
              <a:xfrm>
                <a:off x="1000126" y="1754188"/>
                <a:ext cx="3348038" cy="1984375"/>
              </a:xfrm>
              <a:custGeom>
                <a:avLst/>
                <a:gdLst>
                  <a:gd name="T0" fmla="*/ 3325 w 4218"/>
                  <a:gd name="T1" fmla="*/ 0 h 2500"/>
                  <a:gd name="T2" fmla="*/ 3359 w 4218"/>
                  <a:gd name="T3" fmla="*/ 2 h 2500"/>
                  <a:gd name="T4" fmla="*/ 4100 w 4218"/>
                  <a:gd name="T5" fmla="*/ 158 h 2500"/>
                  <a:gd name="T6" fmla="*/ 4130 w 4218"/>
                  <a:gd name="T7" fmla="*/ 168 h 2500"/>
                  <a:gd name="T8" fmla="*/ 4158 w 4218"/>
                  <a:gd name="T9" fmla="*/ 184 h 2500"/>
                  <a:gd name="T10" fmla="*/ 4182 w 4218"/>
                  <a:gd name="T11" fmla="*/ 206 h 2500"/>
                  <a:gd name="T12" fmla="*/ 4200 w 4218"/>
                  <a:gd name="T13" fmla="*/ 234 h 2500"/>
                  <a:gd name="T14" fmla="*/ 4214 w 4218"/>
                  <a:gd name="T15" fmla="*/ 264 h 2500"/>
                  <a:gd name="T16" fmla="*/ 4218 w 4218"/>
                  <a:gd name="T17" fmla="*/ 295 h 2500"/>
                  <a:gd name="T18" fmla="*/ 4216 w 4218"/>
                  <a:gd name="T19" fmla="*/ 327 h 2500"/>
                  <a:gd name="T20" fmla="*/ 4208 w 4218"/>
                  <a:gd name="T21" fmla="*/ 359 h 2500"/>
                  <a:gd name="T22" fmla="*/ 3921 w 4218"/>
                  <a:gd name="T23" fmla="*/ 1059 h 2500"/>
                  <a:gd name="T24" fmla="*/ 3905 w 4218"/>
                  <a:gd name="T25" fmla="*/ 1089 h 2500"/>
                  <a:gd name="T26" fmla="*/ 3883 w 4218"/>
                  <a:gd name="T27" fmla="*/ 1115 h 2500"/>
                  <a:gd name="T28" fmla="*/ 3855 w 4218"/>
                  <a:gd name="T29" fmla="*/ 1133 h 2500"/>
                  <a:gd name="T30" fmla="*/ 3825 w 4218"/>
                  <a:gd name="T31" fmla="*/ 1147 h 2500"/>
                  <a:gd name="T32" fmla="*/ 3791 w 4218"/>
                  <a:gd name="T33" fmla="*/ 1153 h 2500"/>
                  <a:gd name="T34" fmla="*/ 3783 w 4218"/>
                  <a:gd name="T35" fmla="*/ 1153 h 2500"/>
                  <a:gd name="T36" fmla="*/ 3751 w 4218"/>
                  <a:gd name="T37" fmla="*/ 1149 h 2500"/>
                  <a:gd name="T38" fmla="*/ 3721 w 4218"/>
                  <a:gd name="T39" fmla="*/ 1139 h 2500"/>
                  <a:gd name="T40" fmla="*/ 3693 w 4218"/>
                  <a:gd name="T41" fmla="*/ 1123 h 2500"/>
                  <a:gd name="T42" fmla="*/ 3670 w 4218"/>
                  <a:gd name="T43" fmla="*/ 1101 h 2500"/>
                  <a:gd name="T44" fmla="*/ 3652 w 4218"/>
                  <a:gd name="T45" fmla="*/ 1073 h 2500"/>
                  <a:gd name="T46" fmla="*/ 3502 w 4218"/>
                  <a:gd name="T47" fmla="*/ 790 h 2500"/>
                  <a:gd name="T48" fmla="*/ 217 w 4218"/>
                  <a:gd name="T49" fmla="*/ 2484 h 2500"/>
                  <a:gd name="T50" fmla="*/ 183 w 4218"/>
                  <a:gd name="T51" fmla="*/ 2496 h 2500"/>
                  <a:gd name="T52" fmla="*/ 149 w 4218"/>
                  <a:gd name="T53" fmla="*/ 2500 h 2500"/>
                  <a:gd name="T54" fmla="*/ 118 w 4218"/>
                  <a:gd name="T55" fmla="*/ 2498 h 2500"/>
                  <a:gd name="T56" fmla="*/ 88 w 4218"/>
                  <a:gd name="T57" fmla="*/ 2486 h 2500"/>
                  <a:gd name="T58" fmla="*/ 60 w 4218"/>
                  <a:gd name="T59" fmla="*/ 2470 h 2500"/>
                  <a:gd name="T60" fmla="*/ 36 w 4218"/>
                  <a:gd name="T61" fmla="*/ 2448 h 2500"/>
                  <a:gd name="T62" fmla="*/ 16 w 4218"/>
                  <a:gd name="T63" fmla="*/ 2420 h 2500"/>
                  <a:gd name="T64" fmla="*/ 4 w 4218"/>
                  <a:gd name="T65" fmla="*/ 2388 h 2500"/>
                  <a:gd name="T66" fmla="*/ 0 w 4218"/>
                  <a:gd name="T67" fmla="*/ 2355 h 2500"/>
                  <a:gd name="T68" fmla="*/ 4 w 4218"/>
                  <a:gd name="T69" fmla="*/ 2323 h 2500"/>
                  <a:gd name="T70" fmla="*/ 14 w 4218"/>
                  <a:gd name="T71" fmla="*/ 2291 h 2500"/>
                  <a:gd name="T72" fmla="*/ 30 w 4218"/>
                  <a:gd name="T73" fmla="*/ 2263 h 2500"/>
                  <a:gd name="T74" fmla="*/ 52 w 4218"/>
                  <a:gd name="T75" fmla="*/ 2239 h 2500"/>
                  <a:gd name="T76" fmla="*/ 82 w 4218"/>
                  <a:gd name="T77" fmla="*/ 2219 h 2500"/>
                  <a:gd name="T78" fmla="*/ 3361 w 4218"/>
                  <a:gd name="T79" fmla="*/ 527 h 2500"/>
                  <a:gd name="T80" fmla="*/ 3197 w 4218"/>
                  <a:gd name="T81" fmla="*/ 220 h 2500"/>
                  <a:gd name="T82" fmla="*/ 3185 w 4218"/>
                  <a:gd name="T83" fmla="*/ 188 h 2500"/>
                  <a:gd name="T84" fmla="*/ 3179 w 4218"/>
                  <a:gd name="T85" fmla="*/ 154 h 2500"/>
                  <a:gd name="T86" fmla="*/ 3183 w 4218"/>
                  <a:gd name="T87" fmla="*/ 120 h 2500"/>
                  <a:gd name="T88" fmla="*/ 3193 w 4218"/>
                  <a:gd name="T89" fmla="*/ 88 h 2500"/>
                  <a:gd name="T90" fmla="*/ 3209 w 4218"/>
                  <a:gd name="T91" fmla="*/ 60 h 2500"/>
                  <a:gd name="T92" fmla="*/ 3233 w 4218"/>
                  <a:gd name="T93" fmla="*/ 34 h 2500"/>
                  <a:gd name="T94" fmla="*/ 3261 w 4218"/>
                  <a:gd name="T95" fmla="*/ 16 h 2500"/>
                  <a:gd name="T96" fmla="*/ 3293 w 4218"/>
                  <a:gd name="T97" fmla="*/ 4 h 2500"/>
                  <a:gd name="T98" fmla="*/ 3325 w 4218"/>
                  <a:gd name="T99" fmla="*/ 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18" h="2500">
                    <a:moveTo>
                      <a:pt x="3325" y="0"/>
                    </a:moveTo>
                    <a:lnTo>
                      <a:pt x="3359" y="2"/>
                    </a:lnTo>
                    <a:lnTo>
                      <a:pt x="4100" y="158"/>
                    </a:lnTo>
                    <a:lnTo>
                      <a:pt x="4130" y="168"/>
                    </a:lnTo>
                    <a:lnTo>
                      <a:pt x="4158" y="184"/>
                    </a:lnTo>
                    <a:lnTo>
                      <a:pt x="4182" y="206"/>
                    </a:lnTo>
                    <a:lnTo>
                      <a:pt x="4200" y="234"/>
                    </a:lnTo>
                    <a:lnTo>
                      <a:pt x="4214" y="264"/>
                    </a:lnTo>
                    <a:lnTo>
                      <a:pt x="4218" y="295"/>
                    </a:lnTo>
                    <a:lnTo>
                      <a:pt x="4216" y="327"/>
                    </a:lnTo>
                    <a:lnTo>
                      <a:pt x="4208" y="359"/>
                    </a:lnTo>
                    <a:lnTo>
                      <a:pt x="3921" y="1059"/>
                    </a:lnTo>
                    <a:lnTo>
                      <a:pt x="3905" y="1089"/>
                    </a:lnTo>
                    <a:lnTo>
                      <a:pt x="3883" y="1115"/>
                    </a:lnTo>
                    <a:lnTo>
                      <a:pt x="3855" y="1133"/>
                    </a:lnTo>
                    <a:lnTo>
                      <a:pt x="3825" y="1147"/>
                    </a:lnTo>
                    <a:lnTo>
                      <a:pt x="3791" y="1153"/>
                    </a:lnTo>
                    <a:lnTo>
                      <a:pt x="3783" y="1153"/>
                    </a:lnTo>
                    <a:lnTo>
                      <a:pt x="3751" y="1149"/>
                    </a:lnTo>
                    <a:lnTo>
                      <a:pt x="3721" y="1139"/>
                    </a:lnTo>
                    <a:lnTo>
                      <a:pt x="3693" y="1123"/>
                    </a:lnTo>
                    <a:lnTo>
                      <a:pt x="3670" y="1101"/>
                    </a:lnTo>
                    <a:lnTo>
                      <a:pt x="3652" y="1073"/>
                    </a:lnTo>
                    <a:lnTo>
                      <a:pt x="3502" y="790"/>
                    </a:lnTo>
                    <a:lnTo>
                      <a:pt x="217" y="2484"/>
                    </a:lnTo>
                    <a:lnTo>
                      <a:pt x="183" y="2496"/>
                    </a:lnTo>
                    <a:lnTo>
                      <a:pt x="149" y="2500"/>
                    </a:lnTo>
                    <a:lnTo>
                      <a:pt x="118" y="2498"/>
                    </a:lnTo>
                    <a:lnTo>
                      <a:pt x="88" y="2486"/>
                    </a:lnTo>
                    <a:lnTo>
                      <a:pt x="60" y="2470"/>
                    </a:lnTo>
                    <a:lnTo>
                      <a:pt x="36" y="2448"/>
                    </a:lnTo>
                    <a:lnTo>
                      <a:pt x="16" y="2420"/>
                    </a:lnTo>
                    <a:lnTo>
                      <a:pt x="4" y="2388"/>
                    </a:lnTo>
                    <a:lnTo>
                      <a:pt x="0" y="2355"/>
                    </a:lnTo>
                    <a:lnTo>
                      <a:pt x="4" y="2323"/>
                    </a:lnTo>
                    <a:lnTo>
                      <a:pt x="14" y="2291"/>
                    </a:lnTo>
                    <a:lnTo>
                      <a:pt x="30" y="2263"/>
                    </a:lnTo>
                    <a:lnTo>
                      <a:pt x="52" y="2239"/>
                    </a:lnTo>
                    <a:lnTo>
                      <a:pt x="82" y="2219"/>
                    </a:lnTo>
                    <a:lnTo>
                      <a:pt x="3361" y="527"/>
                    </a:lnTo>
                    <a:lnTo>
                      <a:pt x="3197" y="220"/>
                    </a:lnTo>
                    <a:lnTo>
                      <a:pt x="3185" y="188"/>
                    </a:lnTo>
                    <a:lnTo>
                      <a:pt x="3179" y="154"/>
                    </a:lnTo>
                    <a:lnTo>
                      <a:pt x="3183" y="120"/>
                    </a:lnTo>
                    <a:lnTo>
                      <a:pt x="3193" y="88"/>
                    </a:lnTo>
                    <a:lnTo>
                      <a:pt x="3209" y="60"/>
                    </a:lnTo>
                    <a:lnTo>
                      <a:pt x="3233" y="34"/>
                    </a:lnTo>
                    <a:lnTo>
                      <a:pt x="3261" y="16"/>
                    </a:lnTo>
                    <a:lnTo>
                      <a:pt x="3293" y="4"/>
                    </a:lnTo>
                    <a:lnTo>
                      <a:pt x="33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sp>
        <p:nvSpPr>
          <p:cNvPr id="113" name="Freeform 67">
            <a:extLst>
              <a:ext uri="{FF2B5EF4-FFF2-40B4-BE49-F238E27FC236}">
                <a16:creationId xmlns="" xmlns:a16="http://schemas.microsoft.com/office/drawing/2014/main" id="{8757E3B4-59E7-42F5-A20F-3692A7C8A935}"/>
              </a:ext>
            </a:extLst>
          </p:cNvPr>
          <p:cNvSpPr>
            <a:spLocks noEditPoints="1"/>
          </p:cNvSpPr>
          <p:nvPr/>
        </p:nvSpPr>
        <p:spPr bwMode="auto">
          <a:xfrm>
            <a:off x="2724707" y="3882389"/>
            <a:ext cx="156485" cy="155798"/>
          </a:xfrm>
          <a:custGeom>
            <a:avLst/>
            <a:gdLst>
              <a:gd name="T0" fmla="*/ 76 w 96"/>
              <a:gd name="T1" fmla="*/ 13 h 96"/>
              <a:gd name="T2" fmla="*/ 61 w 96"/>
              <a:gd name="T3" fmla="*/ 15 h 96"/>
              <a:gd name="T4" fmla="*/ 60 w 96"/>
              <a:gd name="T5" fmla="*/ 17 h 96"/>
              <a:gd name="T6" fmla="*/ 44 w 96"/>
              <a:gd name="T7" fmla="*/ 32 h 96"/>
              <a:gd name="T8" fmla="*/ 42 w 96"/>
              <a:gd name="T9" fmla="*/ 0 h 96"/>
              <a:gd name="T10" fmla="*/ 16 w 96"/>
              <a:gd name="T11" fmla="*/ 2 h 96"/>
              <a:gd name="T12" fmla="*/ 2 w 96"/>
              <a:gd name="T13" fmla="*/ 12 h 96"/>
              <a:gd name="T14" fmla="*/ 0 w 96"/>
              <a:gd name="T15" fmla="*/ 94 h 96"/>
              <a:gd name="T16" fmla="*/ 18 w 96"/>
              <a:gd name="T17" fmla="*/ 96 h 96"/>
              <a:gd name="T18" fmla="*/ 66 w 96"/>
              <a:gd name="T19" fmla="*/ 96 h 96"/>
              <a:gd name="T20" fmla="*/ 68 w 96"/>
              <a:gd name="T21" fmla="*/ 48 h 96"/>
              <a:gd name="T22" fmla="*/ 82 w 96"/>
              <a:gd name="T23" fmla="*/ 96 h 96"/>
              <a:gd name="T24" fmla="*/ 94 w 96"/>
              <a:gd name="T25" fmla="*/ 93 h 96"/>
              <a:gd name="T26" fmla="*/ 12 w 96"/>
              <a:gd name="T27" fmla="*/ 82 h 96"/>
              <a:gd name="T28" fmla="*/ 8 w 96"/>
              <a:gd name="T29" fmla="*/ 82 h 96"/>
              <a:gd name="T30" fmla="*/ 10 w 96"/>
              <a:gd name="T31" fmla="*/ 24 h 96"/>
              <a:gd name="T32" fmla="*/ 12 w 96"/>
              <a:gd name="T33" fmla="*/ 82 h 96"/>
              <a:gd name="T34" fmla="*/ 30 w 96"/>
              <a:gd name="T35" fmla="*/ 8 h 96"/>
              <a:gd name="T36" fmla="*/ 32 w 96"/>
              <a:gd name="T37" fmla="*/ 62 h 96"/>
              <a:gd name="T38" fmla="*/ 28 w 96"/>
              <a:gd name="T39" fmla="*/ 62 h 96"/>
              <a:gd name="T40" fmla="*/ 36 w 96"/>
              <a:gd name="T41" fmla="*/ 86 h 96"/>
              <a:gd name="T42" fmla="*/ 26 w 96"/>
              <a:gd name="T43" fmla="*/ 88 h 96"/>
              <a:gd name="T44" fmla="*/ 24 w 96"/>
              <a:gd name="T45" fmla="*/ 70 h 96"/>
              <a:gd name="T46" fmla="*/ 34 w 96"/>
              <a:gd name="T47" fmla="*/ 68 h 96"/>
              <a:gd name="T48" fmla="*/ 36 w 96"/>
              <a:gd name="T49" fmla="*/ 86 h 96"/>
              <a:gd name="T50" fmla="*/ 54 w 96"/>
              <a:gd name="T51" fmla="*/ 40 h 96"/>
              <a:gd name="T52" fmla="*/ 56 w 96"/>
              <a:gd name="T53" fmla="*/ 78 h 96"/>
              <a:gd name="T54" fmla="*/ 52 w 96"/>
              <a:gd name="T55" fmla="*/ 78 h 96"/>
              <a:gd name="T56" fmla="*/ 58 w 96"/>
              <a:gd name="T57" fmla="*/ 88 h 96"/>
              <a:gd name="T58" fmla="*/ 48 w 96"/>
              <a:gd name="T59" fmla="*/ 86 h 96"/>
              <a:gd name="T60" fmla="*/ 58 w 96"/>
              <a:gd name="T61" fmla="*/ 84 h 96"/>
              <a:gd name="T62" fmla="*/ 58 w 96"/>
              <a:gd name="T6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96" y="90"/>
                </a:moveTo>
                <a:cubicBezTo>
                  <a:pt x="76" y="13"/>
                  <a:pt x="76" y="13"/>
                  <a:pt x="76" y="13"/>
                </a:cubicBezTo>
                <a:cubicBezTo>
                  <a:pt x="75" y="12"/>
                  <a:pt x="74" y="11"/>
                  <a:pt x="73" y="12"/>
                </a:cubicBezTo>
                <a:cubicBezTo>
                  <a:pt x="61" y="15"/>
                  <a:pt x="61" y="15"/>
                  <a:pt x="61" y="15"/>
                </a:cubicBezTo>
                <a:cubicBezTo>
                  <a:pt x="61" y="15"/>
                  <a:pt x="61" y="15"/>
                  <a:pt x="60" y="16"/>
                </a:cubicBezTo>
                <a:cubicBezTo>
                  <a:pt x="60" y="16"/>
                  <a:pt x="60" y="17"/>
                  <a:pt x="60" y="17"/>
                </a:cubicBezTo>
                <a:cubicBezTo>
                  <a:pt x="64" y="32"/>
                  <a:pt x="64" y="32"/>
                  <a:pt x="64" y="32"/>
                </a:cubicBezTo>
                <a:cubicBezTo>
                  <a:pt x="44" y="32"/>
                  <a:pt x="44" y="32"/>
                  <a:pt x="44" y="32"/>
                </a:cubicBezTo>
                <a:cubicBezTo>
                  <a:pt x="44" y="2"/>
                  <a:pt x="44" y="2"/>
                  <a:pt x="44" y="2"/>
                </a:cubicBezTo>
                <a:cubicBezTo>
                  <a:pt x="44" y="1"/>
                  <a:pt x="43" y="0"/>
                  <a:pt x="42" y="0"/>
                </a:cubicBezTo>
                <a:cubicBezTo>
                  <a:pt x="18" y="0"/>
                  <a:pt x="18" y="0"/>
                  <a:pt x="18" y="0"/>
                </a:cubicBezTo>
                <a:cubicBezTo>
                  <a:pt x="17" y="0"/>
                  <a:pt x="16" y="1"/>
                  <a:pt x="16" y="2"/>
                </a:cubicBezTo>
                <a:cubicBezTo>
                  <a:pt x="16" y="12"/>
                  <a:pt x="16" y="12"/>
                  <a:pt x="16" y="12"/>
                </a:cubicBezTo>
                <a:cubicBezTo>
                  <a:pt x="2" y="12"/>
                  <a:pt x="2" y="12"/>
                  <a:pt x="2" y="12"/>
                </a:cubicBezTo>
                <a:cubicBezTo>
                  <a:pt x="1" y="12"/>
                  <a:pt x="0" y="13"/>
                  <a:pt x="0" y="14"/>
                </a:cubicBezTo>
                <a:cubicBezTo>
                  <a:pt x="0" y="94"/>
                  <a:pt x="0" y="94"/>
                  <a:pt x="0" y="94"/>
                </a:cubicBezTo>
                <a:cubicBezTo>
                  <a:pt x="0" y="95"/>
                  <a:pt x="1" y="96"/>
                  <a:pt x="2" y="96"/>
                </a:cubicBezTo>
                <a:cubicBezTo>
                  <a:pt x="18" y="96"/>
                  <a:pt x="18" y="96"/>
                  <a:pt x="18" y="96"/>
                </a:cubicBezTo>
                <a:cubicBezTo>
                  <a:pt x="42" y="96"/>
                  <a:pt x="42" y="96"/>
                  <a:pt x="42" y="96"/>
                </a:cubicBezTo>
                <a:cubicBezTo>
                  <a:pt x="66" y="96"/>
                  <a:pt x="66" y="96"/>
                  <a:pt x="66" y="96"/>
                </a:cubicBezTo>
                <a:cubicBezTo>
                  <a:pt x="67" y="96"/>
                  <a:pt x="68" y="95"/>
                  <a:pt x="68" y="94"/>
                </a:cubicBezTo>
                <a:cubicBezTo>
                  <a:pt x="68" y="48"/>
                  <a:pt x="68" y="48"/>
                  <a:pt x="68" y="48"/>
                </a:cubicBezTo>
                <a:cubicBezTo>
                  <a:pt x="80" y="94"/>
                  <a:pt x="80" y="94"/>
                  <a:pt x="80" y="94"/>
                </a:cubicBezTo>
                <a:cubicBezTo>
                  <a:pt x="80" y="95"/>
                  <a:pt x="81" y="96"/>
                  <a:pt x="82" y="96"/>
                </a:cubicBezTo>
                <a:cubicBezTo>
                  <a:pt x="82" y="96"/>
                  <a:pt x="82" y="96"/>
                  <a:pt x="82" y="96"/>
                </a:cubicBezTo>
                <a:cubicBezTo>
                  <a:pt x="94" y="93"/>
                  <a:pt x="94" y="93"/>
                  <a:pt x="94" y="93"/>
                </a:cubicBezTo>
                <a:cubicBezTo>
                  <a:pt x="95" y="93"/>
                  <a:pt x="96" y="92"/>
                  <a:pt x="96" y="90"/>
                </a:cubicBezTo>
                <a:close/>
                <a:moveTo>
                  <a:pt x="12" y="82"/>
                </a:moveTo>
                <a:cubicBezTo>
                  <a:pt x="12" y="83"/>
                  <a:pt x="11" y="84"/>
                  <a:pt x="10" y="84"/>
                </a:cubicBezTo>
                <a:cubicBezTo>
                  <a:pt x="9" y="84"/>
                  <a:pt x="8" y="83"/>
                  <a:pt x="8" y="82"/>
                </a:cubicBezTo>
                <a:cubicBezTo>
                  <a:pt x="8" y="26"/>
                  <a:pt x="8" y="26"/>
                  <a:pt x="8" y="26"/>
                </a:cubicBezTo>
                <a:cubicBezTo>
                  <a:pt x="8" y="25"/>
                  <a:pt x="9" y="24"/>
                  <a:pt x="10" y="24"/>
                </a:cubicBezTo>
                <a:cubicBezTo>
                  <a:pt x="11" y="24"/>
                  <a:pt x="12" y="25"/>
                  <a:pt x="12" y="26"/>
                </a:cubicBezTo>
                <a:lnTo>
                  <a:pt x="12" y="82"/>
                </a:lnTo>
                <a:close/>
                <a:moveTo>
                  <a:pt x="28" y="10"/>
                </a:moveTo>
                <a:cubicBezTo>
                  <a:pt x="28" y="9"/>
                  <a:pt x="29" y="8"/>
                  <a:pt x="30" y="8"/>
                </a:cubicBezTo>
                <a:cubicBezTo>
                  <a:pt x="31" y="8"/>
                  <a:pt x="32" y="9"/>
                  <a:pt x="32" y="10"/>
                </a:cubicBezTo>
                <a:cubicBezTo>
                  <a:pt x="32" y="62"/>
                  <a:pt x="32" y="62"/>
                  <a:pt x="32" y="62"/>
                </a:cubicBezTo>
                <a:cubicBezTo>
                  <a:pt x="32" y="63"/>
                  <a:pt x="31" y="64"/>
                  <a:pt x="30" y="64"/>
                </a:cubicBezTo>
                <a:cubicBezTo>
                  <a:pt x="29" y="64"/>
                  <a:pt x="28" y="63"/>
                  <a:pt x="28" y="62"/>
                </a:cubicBezTo>
                <a:lnTo>
                  <a:pt x="28" y="10"/>
                </a:lnTo>
                <a:close/>
                <a:moveTo>
                  <a:pt x="36" y="86"/>
                </a:moveTo>
                <a:cubicBezTo>
                  <a:pt x="36" y="87"/>
                  <a:pt x="35" y="88"/>
                  <a:pt x="34" y="88"/>
                </a:cubicBezTo>
                <a:cubicBezTo>
                  <a:pt x="26" y="88"/>
                  <a:pt x="26" y="88"/>
                  <a:pt x="26" y="88"/>
                </a:cubicBezTo>
                <a:cubicBezTo>
                  <a:pt x="25" y="88"/>
                  <a:pt x="24" y="87"/>
                  <a:pt x="24" y="86"/>
                </a:cubicBezTo>
                <a:cubicBezTo>
                  <a:pt x="24" y="70"/>
                  <a:pt x="24" y="70"/>
                  <a:pt x="24" y="70"/>
                </a:cubicBezTo>
                <a:cubicBezTo>
                  <a:pt x="24" y="69"/>
                  <a:pt x="25" y="68"/>
                  <a:pt x="26" y="68"/>
                </a:cubicBezTo>
                <a:cubicBezTo>
                  <a:pt x="34" y="68"/>
                  <a:pt x="34" y="68"/>
                  <a:pt x="34" y="68"/>
                </a:cubicBezTo>
                <a:cubicBezTo>
                  <a:pt x="35" y="68"/>
                  <a:pt x="36" y="69"/>
                  <a:pt x="36" y="70"/>
                </a:cubicBezTo>
                <a:lnTo>
                  <a:pt x="36" y="86"/>
                </a:lnTo>
                <a:close/>
                <a:moveTo>
                  <a:pt x="52" y="42"/>
                </a:moveTo>
                <a:cubicBezTo>
                  <a:pt x="52" y="41"/>
                  <a:pt x="53" y="40"/>
                  <a:pt x="54" y="40"/>
                </a:cubicBezTo>
                <a:cubicBezTo>
                  <a:pt x="55" y="40"/>
                  <a:pt x="56" y="41"/>
                  <a:pt x="56" y="42"/>
                </a:cubicBezTo>
                <a:cubicBezTo>
                  <a:pt x="56" y="78"/>
                  <a:pt x="56" y="78"/>
                  <a:pt x="56" y="78"/>
                </a:cubicBezTo>
                <a:cubicBezTo>
                  <a:pt x="56" y="79"/>
                  <a:pt x="55" y="80"/>
                  <a:pt x="54" y="80"/>
                </a:cubicBezTo>
                <a:cubicBezTo>
                  <a:pt x="53" y="80"/>
                  <a:pt x="52" y="79"/>
                  <a:pt x="52" y="78"/>
                </a:cubicBezTo>
                <a:lnTo>
                  <a:pt x="52" y="42"/>
                </a:lnTo>
                <a:close/>
                <a:moveTo>
                  <a:pt x="58" y="88"/>
                </a:moveTo>
                <a:cubicBezTo>
                  <a:pt x="50" y="88"/>
                  <a:pt x="50" y="88"/>
                  <a:pt x="50" y="88"/>
                </a:cubicBezTo>
                <a:cubicBezTo>
                  <a:pt x="49" y="88"/>
                  <a:pt x="48" y="87"/>
                  <a:pt x="48" y="86"/>
                </a:cubicBezTo>
                <a:cubicBezTo>
                  <a:pt x="48" y="85"/>
                  <a:pt x="49" y="84"/>
                  <a:pt x="50" y="84"/>
                </a:cubicBezTo>
                <a:cubicBezTo>
                  <a:pt x="58" y="84"/>
                  <a:pt x="58" y="84"/>
                  <a:pt x="58" y="84"/>
                </a:cubicBezTo>
                <a:cubicBezTo>
                  <a:pt x="59" y="84"/>
                  <a:pt x="60" y="85"/>
                  <a:pt x="60" y="86"/>
                </a:cubicBezTo>
                <a:cubicBezTo>
                  <a:pt x="60" y="87"/>
                  <a:pt x="59" y="88"/>
                  <a:pt x="58"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id-ID" sz="2399"/>
          </a:p>
        </p:txBody>
      </p:sp>
      <p:sp>
        <p:nvSpPr>
          <p:cNvPr id="114" name="Freeform 81">
            <a:extLst>
              <a:ext uri="{FF2B5EF4-FFF2-40B4-BE49-F238E27FC236}">
                <a16:creationId xmlns="" xmlns:a16="http://schemas.microsoft.com/office/drawing/2014/main" id="{CB88804D-45FD-4A18-962D-029355F03A2D}"/>
              </a:ext>
            </a:extLst>
          </p:cNvPr>
          <p:cNvSpPr>
            <a:spLocks noEditPoints="1"/>
          </p:cNvSpPr>
          <p:nvPr/>
        </p:nvSpPr>
        <p:spPr bwMode="auto">
          <a:xfrm>
            <a:off x="2593715" y="5053805"/>
            <a:ext cx="158164" cy="158164"/>
          </a:xfrm>
          <a:custGeom>
            <a:avLst/>
            <a:gdLst>
              <a:gd name="T0" fmla="*/ 65 w 84"/>
              <a:gd name="T1" fmla="*/ 0 h 84"/>
              <a:gd name="T2" fmla="*/ 56 w 84"/>
              <a:gd name="T3" fmla="*/ 10 h 84"/>
              <a:gd name="T4" fmla="*/ 46 w 84"/>
              <a:gd name="T5" fmla="*/ 8 h 84"/>
              <a:gd name="T6" fmla="*/ 16 w 84"/>
              <a:gd name="T7" fmla="*/ 38 h 84"/>
              <a:gd name="T8" fmla="*/ 18 w 84"/>
              <a:gd name="T9" fmla="*/ 48 h 84"/>
              <a:gd name="T10" fmla="*/ 1 w 84"/>
              <a:gd name="T11" fmla="*/ 65 h 84"/>
              <a:gd name="T12" fmla="*/ 0 w 84"/>
              <a:gd name="T13" fmla="*/ 66 h 84"/>
              <a:gd name="T14" fmla="*/ 0 w 84"/>
              <a:gd name="T15" fmla="*/ 82 h 84"/>
              <a:gd name="T16" fmla="*/ 2 w 84"/>
              <a:gd name="T17" fmla="*/ 84 h 84"/>
              <a:gd name="T18" fmla="*/ 18 w 84"/>
              <a:gd name="T19" fmla="*/ 84 h 84"/>
              <a:gd name="T20" fmla="*/ 19 w 84"/>
              <a:gd name="T21" fmla="*/ 83 h 84"/>
              <a:gd name="T22" fmla="*/ 36 w 84"/>
              <a:gd name="T23" fmla="*/ 66 h 84"/>
              <a:gd name="T24" fmla="*/ 46 w 84"/>
              <a:gd name="T25" fmla="*/ 68 h 84"/>
              <a:gd name="T26" fmla="*/ 76 w 84"/>
              <a:gd name="T27" fmla="*/ 38 h 84"/>
              <a:gd name="T28" fmla="*/ 74 w 84"/>
              <a:gd name="T29" fmla="*/ 28 h 84"/>
              <a:gd name="T30" fmla="*/ 84 w 84"/>
              <a:gd name="T31" fmla="*/ 19 h 84"/>
              <a:gd name="T32" fmla="*/ 65 w 84"/>
              <a:gd name="T33" fmla="*/ 0 h 84"/>
              <a:gd name="T34" fmla="*/ 14 w 84"/>
              <a:gd name="T35" fmla="*/ 72 h 84"/>
              <a:gd name="T36" fmla="*/ 12 w 84"/>
              <a:gd name="T37" fmla="*/ 70 h 84"/>
              <a:gd name="T38" fmla="*/ 14 w 84"/>
              <a:gd name="T39" fmla="*/ 68 h 84"/>
              <a:gd name="T40" fmla="*/ 16 w 84"/>
              <a:gd name="T41" fmla="*/ 70 h 84"/>
              <a:gd name="T42" fmla="*/ 14 w 84"/>
              <a:gd name="T43" fmla="*/ 72 h 84"/>
              <a:gd name="T44" fmla="*/ 20 w 84"/>
              <a:gd name="T45" fmla="*/ 66 h 84"/>
              <a:gd name="T46" fmla="*/ 18 w 84"/>
              <a:gd name="T47" fmla="*/ 64 h 84"/>
              <a:gd name="T48" fmla="*/ 20 w 84"/>
              <a:gd name="T49" fmla="*/ 62 h 84"/>
              <a:gd name="T50" fmla="*/ 22 w 84"/>
              <a:gd name="T51" fmla="*/ 64 h 84"/>
              <a:gd name="T52" fmla="*/ 20 w 84"/>
              <a:gd name="T53" fmla="*/ 66 h 84"/>
              <a:gd name="T54" fmla="*/ 46 w 84"/>
              <a:gd name="T55" fmla="*/ 64 h 84"/>
              <a:gd name="T56" fmla="*/ 20 w 84"/>
              <a:gd name="T57" fmla="*/ 38 h 84"/>
              <a:gd name="T58" fmla="*/ 46 w 84"/>
              <a:gd name="T59" fmla="*/ 12 h 84"/>
              <a:gd name="T60" fmla="*/ 72 w 84"/>
              <a:gd name="T61" fmla="*/ 38 h 84"/>
              <a:gd name="T62" fmla="*/ 46 w 84"/>
              <a:gd name="T6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 h="84">
                <a:moveTo>
                  <a:pt x="65" y="0"/>
                </a:moveTo>
                <a:cubicBezTo>
                  <a:pt x="56" y="10"/>
                  <a:pt x="56" y="10"/>
                  <a:pt x="56" y="10"/>
                </a:cubicBezTo>
                <a:cubicBezTo>
                  <a:pt x="53" y="9"/>
                  <a:pt x="49" y="8"/>
                  <a:pt x="46" y="8"/>
                </a:cubicBezTo>
                <a:cubicBezTo>
                  <a:pt x="29" y="8"/>
                  <a:pt x="16" y="21"/>
                  <a:pt x="16" y="38"/>
                </a:cubicBezTo>
                <a:cubicBezTo>
                  <a:pt x="16" y="41"/>
                  <a:pt x="17" y="45"/>
                  <a:pt x="18" y="48"/>
                </a:cubicBezTo>
                <a:cubicBezTo>
                  <a:pt x="1" y="65"/>
                  <a:pt x="1" y="65"/>
                  <a:pt x="1" y="65"/>
                </a:cubicBezTo>
                <a:cubicBezTo>
                  <a:pt x="0" y="65"/>
                  <a:pt x="0" y="65"/>
                  <a:pt x="0" y="66"/>
                </a:cubicBezTo>
                <a:cubicBezTo>
                  <a:pt x="0" y="82"/>
                  <a:pt x="0" y="82"/>
                  <a:pt x="0" y="82"/>
                </a:cubicBezTo>
                <a:cubicBezTo>
                  <a:pt x="0" y="83"/>
                  <a:pt x="1" y="84"/>
                  <a:pt x="2" y="84"/>
                </a:cubicBezTo>
                <a:cubicBezTo>
                  <a:pt x="18" y="84"/>
                  <a:pt x="18" y="84"/>
                  <a:pt x="18" y="84"/>
                </a:cubicBezTo>
                <a:cubicBezTo>
                  <a:pt x="19" y="84"/>
                  <a:pt x="19" y="84"/>
                  <a:pt x="19" y="83"/>
                </a:cubicBezTo>
                <a:cubicBezTo>
                  <a:pt x="36" y="66"/>
                  <a:pt x="36" y="66"/>
                  <a:pt x="36" y="66"/>
                </a:cubicBezTo>
                <a:cubicBezTo>
                  <a:pt x="39" y="67"/>
                  <a:pt x="43" y="68"/>
                  <a:pt x="46" y="68"/>
                </a:cubicBezTo>
                <a:cubicBezTo>
                  <a:pt x="63" y="68"/>
                  <a:pt x="76" y="55"/>
                  <a:pt x="76" y="38"/>
                </a:cubicBezTo>
                <a:cubicBezTo>
                  <a:pt x="76" y="35"/>
                  <a:pt x="75" y="31"/>
                  <a:pt x="74" y="28"/>
                </a:cubicBezTo>
                <a:cubicBezTo>
                  <a:pt x="84" y="19"/>
                  <a:pt x="84" y="19"/>
                  <a:pt x="84" y="19"/>
                </a:cubicBezTo>
                <a:lnTo>
                  <a:pt x="65" y="0"/>
                </a:lnTo>
                <a:close/>
                <a:moveTo>
                  <a:pt x="14" y="72"/>
                </a:moveTo>
                <a:cubicBezTo>
                  <a:pt x="13" y="72"/>
                  <a:pt x="12" y="71"/>
                  <a:pt x="12" y="70"/>
                </a:cubicBezTo>
                <a:cubicBezTo>
                  <a:pt x="12" y="69"/>
                  <a:pt x="13" y="68"/>
                  <a:pt x="14" y="68"/>
                </a:cubicBezTo>
                <a:cubicBezTo>
                  <a:pt x="15" y="68"/>
                  <a:pt x="16" y="69"/>
                  <a:pt x="16" y="70"/>
                </a:cubicBezTo>
                <a:cubicBezTo>
                  <a:pt x="16" y="71"/>
                  <a:pt x="15" y="72"/>
                  <a:pt x="14" y="72"/>
                </a:cubicBezTo>
                <a:close/>
                <a:moveTo>
                  <a:pt x="20" y="66"/>
                </a:moveTo>
                <a:cubicBezTo>
                  <a:pt x="19" y="66"/>
                  <a:pt x="18" y="65"/>
                  <a:pt x="18" y="64"/>
                </a:cubicBezTo>
                <a:cubicBezTo>
                  <a:pt x="18" y="63"/>
                  <a:pt x="19" y="62"/>
                  <a:pt x="20" y="62"/>
                </a:cubicBezTo>
                <a:cubicBezTo>
                  <a:pt x="21" y="62"/>
                  <a:pt x="22" y="63"/>
                  <a:pt x="22" y="64"/>
                </a:cubicBezTo>
                <a:cubicBezTo>
                  <a:pt x="22" y="65"/>
                  <a:pt x="21" y="66"/>
                  <a:pt x="20" y="66"/>
                </a:cubicBezTo>
                <a:close/>
                <a:moveTo>
                  <a:pt x="46" y="64"/>
                </a:moveTo>
                <a:cubicBezTo>
                  <a:pt x="32" y="64"/>
                  <a:pt x="20" y="52"/>
                  <a:pt x="20" y="38"/>
                </a:cubicBezTo>
                <a:cubicBezTo>
                  <a:pt x="20" y="24"/>
                  <a:pt x="32" y="12"/>
                  <a:pt x="46" y="12"/>
                </a:cubicBezTo>
                <a:cubicBezTo>
                  <a:pt x="60" y="12"/>
                  <a:pt x="72" y="24"/>
                  <a:pt x="72" y="38"/>
                </a:cubicBezTo>
                <a:cubicBezTo>
                  <a:pt x="72" y="52"/>
                  <a:pt x="60" y="64"/>
                  <a:pt x="46" y="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399"/>
          </a:p>
        </p:txBody>
      </p:sp>
      <p:cxnSp>
        <p:nvCxnSpPr>
          <p:cNvPr id="165"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19 Rectángulo redondeado"/>
          <p:cNvSpPr/>
          <p:nvPr/>
        </p:nvSpPr>
        <p:spPr>
          <a:xfrm>
            <a:off x="3500430" y="2749118"/>
            <a:ext cx="5603174" cy="12907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p>
        </p:txBody>
      </p:sp>
      <p:sp>
        <p:nvSpPr>
          <p:cNvPr id="166" name="Title 1">
            <a:extLst>
              <a:ext uri="{FF2B5EF4-FFF2-40B4-BE49-F238E27FC236}">
                <a16:creationId xmlns="" xmlns:a16="http://schemas.microsoft.com/office/drawing/2014/main" id="{555DC0C3-BCDA-48C0-A49A-2FF6F4CBFF48}"/>
              </a:ext>
            </a:extLst>
          </p:cNvPr>
          <p:cNvSpPr txBox="1">
            <a:spLocks/>
          </p:cNvSpPr>
          <p:nvPr/>
        </p:nvSpPr>
        <p:spPr>
          <a:xfrm>
            <a:off x="3711977" y="2979688"/>
            <a:ext cx="5160783" cy="9738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DESCRIPCIÓN</a:t>
            </a:r>
          </a:p>
          <a:p>
            <a:pPr algn="ctr"/>
            <a:r>
              <a:rPr lang="es-GT" sz="1400" b="0" dirty="0">
                <a:latin typeface="Ebrima" panose="02000000000000000000" pitchFamily="2" charset="0"/>
                <a:ea typeface="Ebrima" panose="02000000000000000000" pitchFamily="2" charset="0"/>
                <a:cs typeface="Ebrima" panose="02000000000000000000" pitchFamily="2" charset="0"/>
              </a:rPr>
              <a:t>Construcción y mejoramiento de 44 Plantas de Tratamiento de Aguas Residuales en los Hospitales del MSPAS</a:t>
            </a:r>
            <a:r>
              <a:rPr lang="es-GT" sz="1400" b="0" dirty="0">
                <a:solidFill>
                  <a:srgbClr val="1F497D"/>
                </a:solidFill>
                <a:latin typeface="Ebrima"/>
                <a:ea typeface="Ebrima"/>
                <a:cs typeface="Ebrima"/>
              </a:rPr>
              <a:t>.</a:t>
            </a:r>
            <a:endParaRPr lang="es-GT" dirty="0">
              <a:solidFill>
                <a:schemeClr val="tx1"/>
              </a:solidFill>
              <a:cs typeface="Calibri Light"/>
            </a:endParaRPr>
          </a:p>
          <a:p>
            <a:pPr algn="just"/>
            <a:endParaRPr lang="es-GT" sz="1400" b="0" dirty="0">
              <a:latin typeface="Ebrima" panose="02000000000000000000" pitchFamily="2" charset="0"/>
              <a:ea typeface="Ebrima" panose="02000000000000000000" pitchFamily="2" charset="0"/>
              <a:cs typeface="Ebrima" panose="02000000000000000000" pitchFamily="2" charset="0"/>
            </a:endParaRPr>
          </a:p>
          <a:p>
            <a:pPr algn="just"/>
            <a:endParaRPr lang="es-GT" sz="1400" b="0" dirty="0">
              <a:latin typeface="Ebrima" panose="02000000000000000000" pitchFamily="2" charset="0"/>
              <a:ea typeface="Ebrima" panose="02000000000000000000" pitchFamily="2" charset="0"/>
              <a:cs typeface="Ebrima" panose="02000000000000000000" pitchFamily="2" charset="0"/>
            </a:endParaRPr>
          </a:p>
        </p:txBody>
      </p:sp>
      <p:sp>
        <p:nvSpPr>
          <p:cNvPr id="139" name="Oval 135"/>
          <p:cNvSpPr/>
          <p:nvPr/>
        </p:nvSpPr>
        <p:spPr>
          <a:xfrm>
            <a:off x="676704" y="1260881"/>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8" name="Oval 135"/>
          <p:cNvSpPr/>
          <p:nvPr/>
        </p:nvSpPr>
        <p:spPr>
          <a:xfrm>
            <a:off x="682883" y="1570435"/>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79" name="Oval 135"/>
          <p:cNvSpPr/>
          <p:nvPr/>
        </p:nvSpPr>
        <p:spPr>
          <a:xfrm>
            <a:off x="666343" y="2694576"/>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0" name="Oval 135"/>
          <p:cNvSpPr/>
          <p:nvPr/>
        </p:nvSpPr>
        <p:spPr>
          <a:xfrm>
            <a:off x="622880" y="5049633"/>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81" name="TextBox 90"/>
          <p:cNvSpPr txBox="1"/>
          <p:nvPr/>
        </p:nvSpPr>
        <p:spPr>
          <a:xfrm>
            <a:off x="825140" y="5913728"/>
            <a:ext cx="2230298" cy="646331"/>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Construcción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ampliación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mejoramiento</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infraestructura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salud</a:t>
            </a:r>
          </a:p>
        </p:txBody>
      </p:sp>
      <p:sp>
        <p:nvSpPr>
          <p:cNvPr id="182" name="Freeform: Shape 44">
            <a:extLst>
              <a:ext uri="{FF2B5EF4-FFF2-40B4-BE49-F238E27FC236}">
                <a16:creationId xmlns="" xmlns:a16="http://schemas.microsoft.com/office/drawing/2014/main" id="{B445C58A-7039-4579-852F-42244BE24AB8}"/>
              </a:ext>
            </a:extLst>
          </p:cNvPr>
          <p:cNvSpPr/>
          <p:nvPr/>
        </p:nvSpPr>
        <p:spPr>
          <a:xfrm>
            <a:off x="189756" y="5440153"/>
            <a:ext cx="2742056" cy="452831"/>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Producto</a:t>
            </a:r>
            <a:r>
              <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a:t>
            </a:r>
            <a:r>
              <a:rPr lang="en-US" sz="1400" b="1" dirty="0" err="1">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subproducto</a:t>
            </a:r>
            <a:endParaRPr lang="en-US" sz="14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183" name="Oval 135"/>
          <p:cNvSpPr/>
          <p:nvPr/>
        </p:nvSpPr>
        <p:spPr>
          <a:xfrm>
            <a:off x="586836" y="6205518"/>
            <a:ext cx="107972"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lumMod val="75000"/>
                  <a:lumOff val="25000"/>
                </a:schemeClr>
              </a:solidFill>
            </a:endParaRPr>
          </a:p>
        </p:txBody>
      </p:sp>
      <p:sp>
        <p:nvSpPr>
          <p:cNvPr id="136" name="Title 1">
            <a:extLst>
              <a:ext uri="{FF2B5EF4-FFF2-40B4-BE49-F238E27FC236}">
                <a16:creationId xmlns="" xmlns:a16="http://schemas.microsoft.com/office/drawing/2014/main" id="{555DC0C3-BCDA-48C0-A49A-2FF6F4CBFF48}"/>
              </a:ext>
            </a:extLst>
          </p:cNvPr>
          <p:cNvSpPr txBox="1">
            <a:spLocks/>
          </p:cNvSpPr>
          <p:nvPr/>
        </p:nvSpPr>
        <p:spPr>
          <a:xfrm>
            <a:off x="3503857" y="386057"/>
            <a:ext cx="5181113"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IV. Proyectos Estratégicos</a:t>
            </a:r>
            <a:endParaRPr lang="en-US" sz="2000" dirty="0"/>
          </a:p>
        </p:txBody>
      </p:sp>
      <p:grpSp>
        <p:nvGrpSpPr>
          <p:cNvPr id="137" name="136 Grupo"/>
          <p:cNvGrpSpPr/>
          <p:nvPr/>
        </p:nvGrpSpPr>
        <p:grpSpPr>
          <a:xfrm>
            <a:off x="9550797" y="2977143"/>
            <a:ext cx="2393627" cy="1484854"/>
            <a:chOff x="9610710" y="5135372"/>
            <a:chExt cx="2393627" cy="1484854"/>
          </a:xfrm>
        </p:grpSpPr>
        <p:grpSp>
          <p:nvGrpSpPr>
            <p:cNvPr id="187" name="Group 194">
              <a:extLst>
                <a:ext uri="{FF2B5EF4-FFF2-40B4-BE49-F238E27FC236}">
                  <a16:creationId xmlns="" xmlns:a16="http://schemas.microsoft.com/office/drawing/2014/main" id="{58CF0266-3813-4A5C-93C7-7C7A51683CAE}"/>
                </a:ext>
              </a:extLst>
            </p:cNvPr>
            <p:cNvGrpSpPr/>
            <p:nvPr/>
          </p:nvGrpSpPr>
          <p:grpSpPr>
            <a:xfrm>
              <a:off x="10108758" y="5179440"/>
              <a:ext cx="279100" cy="261224"/>
              <a:chOff x="765175" y="1228726"/>
              <a:chExt cx="5205413" cy="4872038"/>
            </a:xfrm>
            <a:solidFill>
              <a:schemeClr val="bg1"/>
            </a:solidFill>
          </p:grpSpPr>
          <p:sp>
            <p:nvSpPr>
              <p:cNvPr id="188"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89"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0"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1"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sp>
          <p:nvSpPr>
            <p:cNvPr id="184" name="TextBox 211">
              <a:extLst>
                <a:ext uri="{FF2B5EF4-FFF2-40B4-BE49-F238E27FC236}">
                  <a16:creationId xmlns="" xmlns:a16="http://schemas.microsoft.com/office/drawing/2014/main" id="{F9C7077D-CE0A-4833-9371-B1389B3D18B7}"/>
                </a:ext>
              </a:extLst>
            </p:cNvPr>
            <p:cNvSpPr txBox="1"/>
            <p:nvPr/>
          </p:nvSpPr>
          <p:spPr>
            <a:xfrm>
              <a:off x="9610710" y="6066228"/>
              <a:ext cx="2319613" cy="553998"/>
            </a:xfrm>
            <a:prstGeom prst="rect">
              <a:avLst/>
            </a:prstGeom>
            <a:noFill/>
          </p:spPr>
          <p:txBody>
            <a:bodyPr wrap="square" lIns="0" tIns="0" rIns="0" bIns="0" rtlCol="0">
              <a:spAutoFit/>
            </a:bodyPr>
            <a:lstStyle>
              <a:defPPr>
                <a:defRPr lang="en-US"/>
              </a:defPPr>
              <a:lvl1pPr>
                <a:defRPr sz="1200" b="1">
                  <a:solidFill>
                    <a:schemeClr val="tx1">
                      <a:lumMod val="75000"/>
                      <a:lumOff val="25000"/>
                    </a:schemeClr>
                  </a:solidFill>
                  <a:cs typeface="Arial" pitchFamily="34" charset="0"/>
                </a:defRPr>
              </a:lvl1pPr>
            </a:lstStyle>
            <a:p>
              <a:pPr algn="ctr"/>
              <a:r>
                <a:rPr lang="en-GB" sz="3600" dirty="0" err="1">
                  <a:solidFill>
                    <a:schemeClr val="accent3"/>
                  </a:solidFill>
                </a:rPr>
                <a:t>Inversión</a:t>
              </a:r>
              <a:endParaRPr lang="en-GB" sz="3600" dirty="0">
                <a:solidFill>
                  <a:schemeClr val="accent3"/>
                </a:solidFill>
              </a:endParaRPr>
            </a:p>
          </p:txBody>
        </p:sp>
        <p:sp>
          <p:nvSpPr>
            <p:cNvPr id="185" name="TextBox 9">
              <a:extLst>
                <a:ext uri="{FF2B5EF4-FFF2-40B4-BE49-F238E27FC236}">
                  <a16:creationId xmlns="" xmlns:a16="http://schemas.microsoft.com/office/drawing/2014/main" id="{0C86ED7C-4700-4DC5-83AE-0DE9E533A95C}"/>
                </a:ext>
              </a:extLst>
            </p:cNvPr>
            <p:cNvSpPr txBox="1"/>
            <p:nvPr/>
          </p:nvSpPr>
          <p:spPr>
            <a:xfrm>
              <a:off x="10567519" y="5135372"/>
              <a:ext cx="1436818" cy="830997"/>
            </a:xfrm>
            <a:prstGeom prst="rect">
              <a:avLst/>
            </a:prstGeom>
            <a:noFill/>
          </p:spPr>
          <p:txBody>
            <a:bodyPr wrap="square" lIns="0" tIns="0" rIns="0" bIns="0" rtlCol="0">
              <a:spAutoFit/>
            </a:bodyPr>
            <a:lstStyle/>
            <a:p>
              <a:pPr algn="ctr"/>
              <a:r>
                <a:rPr lang="en-GB" sz="1800" b="1" dirty="0" err="1">
                  <a:solidFill>
                    <a:schemeClr val="tx1">
                      <a:lumMod val="75000"/>
                      <a:lumOff val="25000"/>
                    </a:schemeClr>
                  </a:solidFill>
                  <a:cs typeface="Arial" pitchFamily="34" charset="0"/>
                </a:rPr>
                <a:t>CLASIFICACIÓN</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POR</a:t>
              </a:r>
              <a:r>
                <a:rPr lang="en-GB" sz="1800" b="1" dirty="0">
                  <a:solidFill>
                    <a:schemeClr val="tx1">
                      <a:lumMod val="75000"/>
                      <a:lumOff val="25000"/>
                    </a:schemeClr>
                  </a:solidFill>
                  <a:cs typeface="Arial" pitchFamily="34" charset="0"/>
                </a:rPr>
                <a:t> </a:t>
              </a:r>
              <a:r>
                <a:rPr lang="en-GB" sz="1800" b="1" dirty="0" err="1">
                  <a:solidFill>
                    <a:schemeClr val="tx1">
                      <a:lumMod val="75000"/>
                      <a:lumOff val="25000"/>
                    </a:schemeClr>
                  </a:solidFill>
                  <a:cs typeface="Arial" pitchFamily="34" charset="0"/>
                </a:rPr>
                <a:t>TIPO</a:t>
              </a:r>
              <a:r>
                <a:rPr lang="en-GB" sz="1800" b="1" dirty="0">
                  <a:solidFill>
                    <a:schemeClr val="tx1">
                      <a:lumMod val="75000"/>
                      <a:lumOff val="25000"/>
                    </a:schemeClr>
                  </a:solidFill>
                  <a:cs typeface="Arial" pitchFamily="34" charset="0"/>
                </a:rPr>
                <a:t> DE  </a:t>
              </a:r>
              <a:r>
                <a:rPr lang="en-GB" sz="1800" b="1" dirty="0" err="1">
                  <a:solidFill>
                    <a:schemeClr val="tx1">
                      <a:lumMod val="75000"/>
                      <a:lumOff val="25000"/>
                    </a:schemeClr>
                  </a:solidFill>
                  <a:cs typeface="Arial" pitchFamily="34" charset="0"/>
                </a:rPr>
                <a:t>GASTO</a:t>
              </a:r>
              <a:endParaRPr lang="en-IN" sz="1800" b="1" dirty="0">
                <a:solidFill>
                  <a:schemeClr val="tx1">
                    <a:lumMod val="75000"/>
                    <a:lumOff val="25000"/>
                  </a:schemeClr>
                </a:solidFill>
                <a:cs typeface="Arial" pitchFamily="34" charset="0"/>
              </a:endParaRPr>
            </a:p>
          </p:txBody>
        </p:sp>
      </p:grpSp>
      <p:grpSp>
        <p:nvGrpSpPr>
          <p:cNvPr id="192" name="Group 3">
            <a:extLst>
              <a:ext uri="{FF2B5EF4-FFF2-40B4-BE49-F238E27FC236}">
                <a16:creationId xmlns="" xmlns:a16="http://schemas.microsoft.com/office/drawing/2014/main" id="{DB3D41A9-A874-4198-92E2-BF9FFA2BEB4C}"/>
              </a:ext>
            </a:extLst>
          </p:cNvPr>
          <p:cNvGrpSpPr/>
          <p:nvPr/>
        </p:nvGrpSpPr>
        <p:grpSpPr>
          <a:xfrm>
            <a:off x="9904443" y="2885956"/>
            <a:ext cx="531729" cy="531729"/>
            <a:chOff x="1060566" y="1943691"/>
            <a:chExt cx="531730" cy="531730"/>
          </a:xfrm>
        </p:grpSpPr>
        <p:sp>
          <p:nvSpPr>
            <p:cNvPr id="193" name="Oval 193">
              <a:extLst>
                <a:ext uri="{FF2B5EF4-FFF2-40B4-BE49-F238E27FC236}">
                  <a16:creationId xmlns="" xmlns:a16="http://schemas.microsoft.com/office/drawing/2014/main" id="{6AB737CD-69F1-4F41-A636-435FC3EB25C0}"/>
                </a:ext>
              </a:extLst>
            </p:cNvPr>
            <p:cNvSpPr/>
            <p:nvPr/>
          </p:nvSpPr>
          <p:spPr>
            <a:xfrm>
              <a:off x="1060566" y="1943691"/>
              <a:ext cx="531730" cy="5317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nvGrpSpPr>
            <p:cNvPr id="194" name="Group 194">
              <a:extLst>
                <a:ext uri="{FF2B5EF4-FFF2-40B4-BE49-F238E27FC236}">
                  <a16:creationId xmlns="" xmlns:a16="http://schemas.microsoft.com/office/drawing/2014/main" id="{58CF0266-3813-4A5C-93C7-7C7A51683CAE}"/>
                </a:ext>
              </a:extLst>
            </p:cNvPr>
            <p:cNvGrpSpPr/>
            <p:nvPr/>
          </p:nvGrpSpPr>
          <p:grpSpPr>
            <a:xfrm>
              <a:off x="1211844" y="2078944"/>
              <a:ext cx="279100" cy="261224"/>
              <a:chOff x="765175" y="1228726"/>
              <a:chExt cx="5205413" cy="4872038"/>
            </a:xfrm>
            <a:solidFill>
              <a:schemeClr val="bg1"/>
            </a:solidFill>
          </p:grpSpPr>
          <p:sp>
            <p:nvSpPr>
              <p:cNvPr id="195" name="Freeform 6">
                <a:extLst>
                  <a:ext uri="{FF2B5EF4-FFF2-40B4-BE49-F238E27FC236}">
                    <a16:creationId xmlns="" xmlns:a16="http://schemas.microsoft.com/office/drawing/2014/main" id="{68F53266-562F-460E-BA12-BE60306913A4}"/>
                  </a:ext>
                </a:extLst>
              </p:cNvPr>
              <p:cNvSpPr>
                <a:spLocks/>
              </p:cNvSpPr>
              <p:nvPr/>
            </p:nvSpPr>
            <p:spPr bwMode="auto">
              <a:xfrm>
                <a:off x="1477963" y="23304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2 h 383"/>
                  <a:gd name="T10" fmla="*/ 3007 w 3049"/>
                  <a:gd name="T11" fmla="*/ 71 h 383"/>
                  <a:gd name="T12" fmla="*/ 3029 w 3049"/>
                  <a:gd name="T13" fmla="*/ 107 h 383"/>
                  <a:gd name="T14" fmla="*/ 3045 w 3049"/>
                  <a:gd name="T15" fmla="*/ 147 h 383"/>
                  <a:gd name="T16" fmla="*/ 3049 w 3049"/>
                  <a:gd name="T17" fmla="*/ 191 h 383"/>
                  <a:gd name="T18" fmla="*/ 3045 w 3049"/>
                  <a:gd name="T19" fmla="*/ 236 h 383"/>
                  <a:gd name="T20" fmla="*/ 3029 w 3049"/>
                  <a:gd name="T21" fmla="*/ 276 h 383"/>
                  <a:gd name="T22" fmla="*/ 3007 w 3049"/>
                  <a:gd name="T23" fmla="*/ 312 h 383"/>
                  <a:gd name="T24" fmla="*/ 2977 w 3049"/>
                  <a:gd name="T25" fmla="*/ 340 h 383"/>
                  <a:gd name="T26" fmla="*/ 2941 w 3049"/>
                  <a:gd name="T27" fmla="*/ 364 h 383"/>
                  <a:gd name="T28" fmla="*/ 2901 w 3049"/>
                  <a:gd name="T29" fmla="*/ 378 h 383"/>
                  <a:gd name="T30" fmla="*/ 2858 w 3049"/>
                  <a:gd name="T31" fmla="*/ 383 h 383"/>
                  <a:gd name="T32" fmla="*/ 191 w 3049"/>
                  <a:gd name="T33" fmla="*/ 383 h 383"/>
                  <a:gd name="T34" fmla="*/ 148 w 3049"/>
                  <a:gd name="T35" fmla="*/ 378 h 383"/>
                  <a:gd name="T36" fmla="*/ 106 w 3049"/>
                  <a:gd name="T37" fmla="*/ 364 h 383"/>
                  <a:gd name="T38" fmla="*/ 70 w 3049"/>
                  <a:gd name="T39" fmla="*/ 340 h 383"/>
                  <a:gd name="T40" fmla="*/ 42 w 3049"/>
                  <a:gd name="T41" fmla="*/ 312 h 383"/>
                  <a:gd name="T42" fmla="*/ 18 w 3049"/>
                  <a:gd name="T43" fmla="*/ 276 h 383"/>
                  <a:gd name="T44" fmla="*/ 4 w 3049"/>
                  <a:gd name="T45" fmla="*/ 236 h 383"/>
                  <a:gd name="T46" fmla="*/ 0 w 3049"/>
                  <a:gd name="T47" fmla="*/ 191 h 383"/>
                  <a:gd name="T48" fmla="*/ 4 w 3049"/>
                  <a:gd name="T49" fmla="*/ 147 h 383"/>
                  <a:gd name="T50" fmla="*/ 18 w 3049"/>
                  <a:gd name="T51" fmla="*/ 107 h 383"/>
                  <a:gd name="T52" fmla="*/ 42 w 3049"/>
                  <a:gd name="T53" fmla="*/ 71 h 383"/>
                  <a:gd name="T54" fmla="*/ 70 w 3049"/>
                  <a:gd name="T55" fmla="*/ 42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2"/>
                    </a:lnTo>
                    <a:lnTo>
                      <a:pt x="3007" y="71"/>
                    </a:lnTo>
                    <a:lnTo>
                      <a:pt x="3029" y="107"/>
                    </a:lnTo>
                    <a:lnTo>
                      <a:pt x="3045" y="147"/>
                    </a:lnTo>
                    <a:lnTo>
                      <a:pt x="3049" y="191"/>
                    </a:lnTo>
                    <a:lnTo>
                      <a:pt x="3045" y="236"/>
                    </a:lnTo>
                    <a:lnTo>
                      <a:pt x="3029" y="276"/>
                    </a:lnTo>
                    <a:lnTo>
                      <a:pt x="3007" y="312"/>
                    </a:lnTo>
                    <a:lnTo>
                      <a:pt x="2977" y="340"/>
                    </a:lnTo>
                    <a:lnTo>
                      <a:pt x="2941" y="364"/>
                    </a:lnTo>
                    <a:lnTo>
                      <a:pt x="2901" y="378"/>
                    </a:lnTo>
                    <a:lnTo>
                      <a:pt x="2858" y="383"/>
                    </a:lnTo>
                    <a:lnTo>
                      <a:pt x="191" y="383"/>
                    </a:lnTo>
                    <a:lnTo>
                      <a:pt x="148" y="378"/>
                    </a:lnTo>
                    <a:lnTo>
                      <a:pt x="106" y="364"/>
                    </a:lnTo>
                    <a:lnTo>
                      <a:pt x="70" y="340"/>
                    </a:lnTo>
                    <a:lnTo>
                      <a:pt x="42" y="312"/>
                    </a:lnTo>
                    <a:lnTo>
                      <a:pt x="18" y="276"/>
                    </a:lnTo>
                    <a:lnTo>
                      <a:pt x="4" y="236"/>
                    </a:lnTo>
                    <a:lnTo>
                      <a:pt x="0" y="191"/>
                    </a:lnTo>
                    <a:lnTo>
                      <a:pt x="4" y="147"/>
                    </a:lnTo>
                    <a:lnTo>
                      <a:pt x="18" y="107"/>
                    </a:lnTo>
                    <a:lnTo>
                      <a:pt x="42" y="71"/>
                    </a:lnTo>
                    <a:lnTo>
                      <a:pt x="70" y="42"/>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6" name="Freeform 7">
                <a:extLst>
                  <a:ext uri="{FF2B5EF4-FFF2-40B4-BE49-F238E27FC236}">
                    <a16:creationId xmlns="" xmlns:a16="http://schemas.microsoft.com/office/drawing/2014/main" id="{DA1BCFC9-EC7F-4775-84A4-3547B780EFCA}"/>
                  </a:ext>
                </a:extLst>
              </p:cNvPr>
              <p:cNvSpPr>
                <a:spLocks/>
              </p:cNvSpPr>
              <p:nvPr/>
            </p:nvSpPr>
            <p:spPr bwMode="auto">
              <a:xfrm>
                <a:off x="1477963" y="2851151"/>
                <a:ext cx="2419350" cy="304800"/>
              </a:xfrm>
              <a:custGeom>
                <a:avLst/>
                <a:gdLst>
                  <a:gd name="T0" fmla="*/ 191 w 3049"/>
                  <a:gd name="T1" fmla="*/ 0 h 383"/>
                  <a:gd name="T2" fmla="*/ 2858 w 3049"/>
                  <a:gd name="T3" fmla="*/ 0 h 383"/>
                  <a:gd name="T4" fmla="*/ 2901 w 3049"/>
                  <a:gd name="T5" fmla="*/ 6 h 383"/>
                  <a:gd name="T6" fmla="*/ 2941 w 3049"/>
                  <a:gd name="T7" fmla="*/ 20 h 383"/>
                  <a:gd name="T8" fmla="*/ 2977 w 3049"/>
                  <a:gd name="T9" fmla="*/ 43 h 383"/>
                  <a:gd name="T10" fmla="*/ 3007 w 3049"/>
                  <a:gd name="T11" fmla="*/ 71 h 383"/>
                  <a:gd name="T12" fmla="*/ 3029 w 3049"/>
                  <a:gd name="T13" fmla="*/ 107 h 383"/>
                  <a:gd name="T14" fmla="*/ 3045 w 3049"/>
                  <a:gd name="T15" fmla="*/ 149 h 383"/>
                  <a:gd name="T16" fmla="*/ 3049 w 3049"/>
                  <a:gd name="T17" fmla="*/ 192 h 383"/>
                  <a:gd name="T18" fmla="*/ 3045 w 3049"/>
                  <a:gd name="T19" fmla="*/ 236 h 383"/>
                  <a:gd name="T20" fmla="*/ 3029 w 3049"/>
                  <a:gd name="T21" fmla="*/ 276 h 383"/>
                  <a:gd name="T22" fmla="*/ 3007 w 3049"/>
                  <a:gd name="T23" fmla="*/ 312 h 383"/>
                  <a:gd name="T24" fmla="*/ 2977 w 3049"/>
                  <a:gd name="T25" fmla="*/ 341 h 383"/>
                  <a:gd name="T26" fmla="*/ 2941 w 3049"/>
                  <a:gd name="T27" fmla="*/ 363 h 383"/>
                  <a:gd name="T28" fmla="*/ 2901 w 3049"/>
                  <a:gd name="T29" fmla="*/ 377 h 383"/>
                  <a:gd name="T30" fmla="*/ 2858 w 3049"/>
                  <a:gd name="T31" fmla="*/ 383 h 383"/>
                  <a:gd name="T32" fmla="*/ 191 w 3049"/>
                  <a:gd name="T33" fmla="*/ 383 h 383"/>
                  <a:gd name="T34" fmla="*/ 148 w 3049"/>
                  <a:gd name="T35" fmla="*/ 377 h 383"/>
                  <a:gd name="T36" fmla="*/ 106 w 3049"/>
                  <a:gd name="T37" fmla="*/ 363 h 383"/>
                  <a:gd name="T38" fmla="*/ 70 w 3049"/>
                  <a:gd name="T39" fmla="*/ 341 h 383"/>
                  <a:gd name="T40" fmla="*/ 42 w 3049"/>
                  <a:gd name="T41" fmla="*/ 312 h 383"/>
                  <a:gd name="T42" fmla="*/ 18 w 3049"/>
                  <a:gd name="T43" fmla="*/ 276 h 383"/>
                  <a:gd name="T44" fmla="*/ 4 w 3049"/>
                  <a:gd name="T45" fmla="*/ 236 h 383"/>
                  <a:gd name="T46" fmla="*/ 0 w 3049"/>
                  <a:gd name="T47" fmla="*/ 192 h 383"/>
                  <a:gd name="T48" fmla="*/ 4 w 3049"/>
                  <a:gd name="T49" fmla="*/ 149 h 383"/>
                  <a:gd name="T50" fmla="*/ 18 w 3049"/>
                  <a:gd name="T51" fmla="*/ 107 h 383"/>
                  <a:gd name="T52" fmla="*/ 42 w 3049"/>
                  <a:gd name="T53" fmla="*/ 71 h 383"/>
                  <a:gd name="T54" fmla="*/ 70 w 3049"/>
                  <a:gd name="T55" fmla="*/ 43 h 383"/>
                  <a:gd name="T56" fmla="*/ 106 w 3049"/>
                  <a:gd name="T57" fmla="*/ 20 h 383"/>
                  <a:gd name="T58" fmla="*/ 148 w 3049"/>
                  <a:gd name="T59" fmla="*/ 6 h 383"/>
                  <a:gd name="T60" fmla="*/ 191 w 3049"/>
                  <a:gd name="T6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49" h="383">
                    <a:moveTo>
                      <a:pt x="191" y="0"/>
                    </a:moveTo>
                    <a:lnTo>
                      <a:pt x="2858" y="0"/>
                    </a:lnTo>
                    <a:lnTo>
                      <a:pt x="2901" y="6"/>
                    </a:lnTo>
                    <a:lnTo>
                      <a:pt x="2941" y="20"/>
                    </a:lnTo>
                    <a:lnTo>
                      <a:pt x="2977" y="43"/>
                    </a:lnTo>
                    <a:lnTo>
                      <a:pt x="3007" y="71"/>
                    </a:lnTo>
                    <a:lnTo>
                      <a:pt x="3029" y="107"/>
                    </a:lnTo>
                    <a:lnTo>
                      <a:pt x="3045" y="149"/>
                    </a:lnTo>
                    <a:lnTo>
                      <a:pt x="3049" y="192"/>
                    </a:lnTo>
                    <a:lnTo>
                      <a:pt x="3045" y="236"/>
                    </a:lnTo>
                    <a:lnTo>
                      <a:pt x="3029" y="276"/>
                    </a:lnTo>
                    <a:lnTo>
                      <a:pt x="3007" y="312"/>
                    </a:lnTo>
                    <a:lnTo>
                      <a:pt x="2977" y="341"/>
                    </a:lnTo>
                    <a:lnTo>
                      <a:pt x="2941" y="363"/>
                    </a:lnTo>
                    <a:lnTo>
                      <a:pt x="2901" y="377"/>
                    </a:lnTo>
                    <a:lnTo>
                      <a:pt x="2858" y="383"/>
                    </a:lnTo>
                    <a:lnTo>
                      <a:pt x="191" y="383"/>
                    </a:lnTo>
                    <a:lnTo>
                      <a:pt x="148" y="377"/>
                    </a:lnTo>
                    <a:lnTo>
                      <a:pt x="106" y="363"/>
                    </a:lnTo>
                    <a:lnTo>
                      <a:pt x="70" y="341"/>
                    </a:lnTo>
                    <a:lnTo>
                      <a:pt x="42" y="312"/>
                    </a:lnTo>
                    <a:lnTo>
                      <a:pt x="18" y="276"/>
                    </a:lnTo>
                    <a:lnTo>
                      <a:pt x="4" y="236"/>
                    </a:lnTo>
                    <a:lnTo>
                      <a:pt x="0" y="192"/>
                    </a:lnTo>
                    <a:lnTo>
                      <a:pt x="4" y="149"/>
                    </a:lnTo>
                    <a:lnTo>
                      <a:pt x="18" y="107"/>
                    </a:lnTo>
                    <a:lnTo>
                      <a:pt x="42" y="71"/>
                    </a:lnTo>
                    <a:lnTo>
                      <a:pt x="70" y="43"/>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7" name="Freeform 8">
                <a:extLst>
                  <a:ext uri="{FF2B5EF4-FFF2-40B4-BE49-F238E27FC236}">
                    <a16:creationId xmlns="" xmlns:a16="http://schemas.microsoft.com/office/drawing/2014/main" id="{2B695D25-3F05-45E5-83CA-79B45A60A415}"/>
                  </a:ext>
                </a:extLst>
              </p:cNvPr>
              <p:cNvSpPr>
                <a:spLocks/>
              </p:cNvSpPr>
              <p:nvPr/>
            </p:nvSpPr>
            <p:spPr bwMode="auto">
              <a:xfrm>
                <a:off x="1477963" y="4935538"/>
                <a:ext cx="1422400" cy="303213"/>
              </a:xfrm>
              <a:custGeom>
                <a:avLst/>
                <a:gdLst>
                  <a:gd name="T0" fmla="*/ 191 w 1793"/>
                  <a:gd name="T1" fmla="*/ 0 h 381"/>
                  <a:gd name="T2" fmla="*/ 1602 w 1793"/>
                  <a:gd name="T3" fmla="*/ 0 h 381"/>
                  <a:gd name="T4" fmla="*/ 1646 w 1793"/>
                  <a:gd name="T5" fmla="*/ 6 h 381"/>
                  <a:gd name="T6" fmla="*/ 1686 w 1793"/>
                  <a:gd name="T7" fmla="*/ 20 h 381"/>
                  <a:gd name="T8" fmla="*/ 1721 w 1793"/>
                  <a:gd name="T9" fmla="*/ 41 h 381"/>
                  <a:gd name="T10" fmla="*/ 1751 w 1793"/>
                  <a:gd name="T11" fmla="*/ 71 h 381"/>
                  <a:gd name="T12" fmla="*/ 1773 w 1793"/>
                  <a:gd name="T13" fmla="*/ 107 h 381"/>
                  <a:gd name="T14" fmla="*/ 1787 w 1793"/>
                  <a:gd name="T15" fmla="*/ 147 h 381"/>
                  <a:gd name="T16" fmla="*/ 1793 w 1793"/>
                  <a:gd name="T17" fmla="*/ 190 h 381"/>
                  <a:gd name="T18" fmla="*/ 1787 w 1793"/>
                  <a:gd name="T19" fmla="*/ 234 h 381"/>
                  <a:gd name="T20" fmla="*/ 1773 w 1793"/>
                  <a:gd name="T21" fmla="*/ 274 h 381"/>
                  <a:gd name="T22" fmla="*/ 1751 w 1793"/>
                  <a:gd name="T23" fmla="*/ 310 h 381"/>
                  <a:gd name="T24" fmla="*/ 1721 w 1793"/>
                  <a:gd name="T25" fmla="*/ 339 h 381"/>
                  <a:gd name="T26" fmla="*/ 1686 w 1793"/>
                  <a:gd name="T27" fmla="*/ 361 h 381"/>
                  <a:gd name="T28" fmla="*/ 1646 w 1793"/>
                  <a:gd name="T29" fmla="*/ 377 h 381"/>
                  <a:gd name="T30" fmla="*/ 1602 w 1793"/>
                  <a:gd name="T31" fmla="*/ 381 h 381"/>
                  <a:gd name="T32" fmla="*/ 191 w 1793"/>
                  <a:gd name="T33" fmla="*/ 381 h 381"/>
                  <a:gd name="T34" fmla="*/ 148 w 1793"/>
                  <a:gd name="T35" fmla="*/ 377 h 381"/>
                  <a:gd name="T36" fmla="*/ 106 w 1793"/>
                  <a:gd name="T37" fmla="*/ 361 h 381"/>
                  <a:gd name="T38" fmla="*/ 70 w 1793"/>
                  <a:gd name="T39" fmla="*/ 339 h 381"/>
                  <a:gd name="T40" fmla="*/ 42 w 1793"/>
                  <a:gd name="T41" fmla="*/ 310 h 381"/>
                  <a:gd name="T42" fmla="*/ 18 w 1793"/>
                  <a:gd name="T43" fmla="*/ 274 h 381"/>
                  <a:gd name="T44" fmla="*/ 4 w 1793"/>
                  <a:gd name="T45" fmla="*/ 234 h 381"/>
                  <a:gd name="T46" fmla="*/ 0 w 1793"/>
                  <a:gd name="T47" fmla="*/ 190 h 381"/>
                  <a:gd name="T48" fmla="*/ 4 w 1793"/>
                  <a:gd name="T49" fmla="*/ 147 h 381"/>
                  <a:gd name="T50" fmla="*/ 18 w 1793"/>
                  <a:gd name="T51" fmla="*/ 107 h 381"/>
                  <a:gd name="T52" fmla="*/ 42 w 1793"/>
                  <a:gd name="T53" fmla="*/ 71 h 381"/>
                  <a:gd name="T54" fmla="*/ 70 w 1793"/>
                  <a:gd name="T55" fmla="*/ 41 h 381"/>
                  <a:gd name="T56" fmla="*/ 106 w 1793"/>
                  <a:gd name="T57" fmla="*/ 20 h 381"/>
                  <a:gd name="T58" fmla="*/ 148 w 1793"/>
                  <a:gd name="T59" fmla="*/ 6 h 381"/>
                  <a:gd name="T60" fmla="*/ 191 w 1793"/>
                  <a:gd name="T6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93" h="381">
                    <a:moveTo>
                      <a:pt x="191" y="0"/>
                    </a:moveTo>
                    <a:lnTo>
                      <a:pt x="1602" y="0"/>
                    </a:lnTo>
                    <a:lnTo>
                      <a:pt x="1646" y="6"/>
                    </a:lnTo>
                    <a:lnTo>
                      <a:pt x="1686" y="20"/>
                    </a:lnTo>
                    <a:lnTo>
                      <a:pt x="1721" y="41"/>
                    </a:lnTo>
                    <a:lnTo>
                      <a:pt x="1751" y="71"/>
                    </a:lnTo>
                    <a:lnTo>
                      <a:pt x="1773" y="107"/>
                    </a:lnTo>
                    <a:lnTo>
                      <a:pt x="1787" y="147"/>
                    </a:lnTo>
                    <a:lnTo>
                      <a:pt x="1793" y="190"/>
                    </a:lnTo>
                    <a:lnTo>
                      <a:pt x="1787" y="234"/>
                    </a:lnTo>
                    <a:lnTo>
                      <a:pt x="1773" y="274"/>
                    </a:lnTo>
                    <a:lnTo>
                      <a:pt x="1751" y="310"/>
                    </a:lnTo>
                    <a:lnTo>
                      <a:pt x="1721" y="339"/>
                    </a:lnTo>
                    <a:lnTo>
                      <a:pt x="1686" y="361"/>
                    </a:lnTo>
                    <a:lnTo>
                      <a:pt x="1646" y="377"/>
                    </a:lnTo>
                    <a:lnTo>
                      <a:pt x="1602" y="381"/>
                    </a:lnTo>
                    <a:lnTo>
                      <a:pt x="191" y="381"/>
                    </a:lnTo>
                    <a:lnTo>
                      <a:pt x="148" y="377"/>
                    </a:lnTo>
                    <a:lnTo>
                      <a:pt x="106" y="361"/>
                    </a:lnTo>
                    <a:lnTo>
                      <a:pt x="70" y="339"/>
                    </a:lnTo>
                    <a:lnTo>
                      <a:pt x="42" y="310"/>
                    </a:lnTo>
                    <a:lnTo>
                      <a:pt x="18" y="274"/>
                    </a:lnTo>
                    <a:lnTo>
                      <a:pt x="4" y="234"/>
                    </a:lnTo>
                    <a:lnTo>
                      <a:pt x="0" y="190"/>
                    </a:lnTo>
                    <a:lnTo>
                      <a:pt x="4" y="147"/>
                    </a:lnTo>
                    <a:lnTo>
                      <a:pt x="18" y="107"/>
                    </a:lnTo>
                    <a:lnTo>
                      <a:pt x="42" y="71"/>
                    </a:lnTo>
                    <a:lnTo>
                      <a:pt x="70" y="41"/>
                    </a:lnTo>
                    <a:lnTo>
                      <a:pt x="106" y="20"/>
                    </a:lnTo>
                    <a:lnTo>
                      <a:pt x="148" y="6"/>
                    </a:lnTo>
                    <a:lnTo>
                      <a:pt x="1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98" name="Freeform 9">
                <a:extLst>
                  <a:ext uri="{FF2B5EF4-FFF2-40B4-BE49-F238E27FC236}">
                    <a16:creationId xmlns="" xmlns:a16="http://schemas.microsoft.com/office/drawing/2014/main" id="{E796B5FD-7A81-47A2-84AD-B91A05387FA6}"/>
                  </a:ext>
                </a:extLst>
              </p:cNvPr>
              <p:cNvSpPr>
                <a:spLocks noEditPoints="1"/>
              </p:cNvSpPr>
              <p:nvPr/>
            </p:nvSpPr>
            <p:spPr bwMode="auto">
              <a:xfrm>
                <a:off x="765175" y="1228726"/>
                <a:ext cx="5205413" cy="4872038"/>
              </a:xfrm>
              <a:custGeom>
                <a:avLst/>
                <a:gdLst>
                  <a:gd name="T0" fmla="*/ 3681 w 6558"/>
                  <a:gd name="T1" fmla="*/ 4366 h 6138"/>
                  <a:gd name="T2" fmla="*/ 5597 w 6558"/>
                  <a:gd name="T3" fmla="*/ 910 h 6138"/>
                  <a:gd name="T4" fmla="*/ 4282 w 6558"/>
                  <a:gd name="T5" fmla="*/ 5757 h 6138"/>
                  <a:gd name="T6" fmla="*/ 4268 w 6558"/>
                  <a:gd name="T7" fmla="*/ 4376 h 6138"/>
                  <a:gd name="T8" fmla="*/ 3426 w 6558"/>
                  <a:gd name="T9" fmla="*/ 5047 h 6138"/>
                  <a:gd name="T10" fmla="*/ 3317 w 6558"/>
                  <a:gd name="T11" fmla="*/ 5039 h 6138"/>
                  <a:gd name="T12" fmla="*/ 3227 w 6558"/>
                  <a:gd name="T13" fmla="*/ 4972 h 6138"/>
                  <a:gd name="T14" fmla="*/ 3191 w 6558"/>
                  <a:gd name="T15" fmla="*/ 4862 h 6138"/>
                  <a:gd name="T16" fmla="*/ 1088 w 6558"/>
                  <a:gd name="T17" fmla="*/ 4395 h 6138"/>
                  <a:gd name="T18" fmla="*/ 967 w 6558"/>
                  <a:gd name="T19" fmla="*/ 4354 h 6138"/>
                  <a:gd name="T20" fmla="*/ 901 w 6558"/>
                  <a:gd name="T21" fmla="*/ 4248 h 6138"/>
                  <a:gd name="T22" fmla="*/ 915 w 6558"/>
                  <a:gd name="T23" fmla="*/ 4121 h 6138"/>
                  <a:gd name="T24" fmla="*/ 1003 w 6558"/>
                  <a:gd name="T25" fmla="*/ 4034 h 6138"/>
                  <a:gd name="T26" fmla="*/ 3363 w 6558"/>
                  <a:gd name="T27" fmla="*/ 4014 h 6138"/>
                  <a:gd name="T28" fmla="*/ 3418 w 6558"/>
                  <a:gd name="T29" fmla="*/ 3793 h 6138"/>
                  <a:gd name="T30" fmla="*/ 1045 w 6558"/>
                  <a:gd name="T31" fmla="*/ 3734 h 6138"/>
                  <a:gd name="T32" fmla="*/ 939 w 6558"/>
                  <a:gd name="T33" fmla="*/ 3668 h 6138"/>
                  <a:gd name="T34" fmla="*/ 897 w 6558"/>
                  <a:gd name="T35" fmla="*/ 3549 h 6138"/>
                  <a:gd name="T36" fmla="*/ 939 w 6558"/>
                  <a:gd name="T37" fmla="*/ 3430 h 6138"/>
                  <a:gd name="T38" fmla="*/ 1045 w 6558"/>
                  <a:gd name="T39" fmla="*/ 3362 h 6138"/>
                  <a:gd name="T40" fmla="*/ 3868 w 6558"/>
                  <a:gd name="T41" fmla="*/ 3046 h 6138"/>
                  <a:gd name="T42" fmla="*/ 3755 w 6558"/>
                  <a:gd name="T43" fmla="*/ 3084 h 6138"/>
                  <a:gd name="T44" fmla="*/ 1003 w 6558"/>
                  <a:gd name="T45" fmla="*/ 3064 h 6138"/>
                  <a:gd name="T46" fmla="*/ 915 w 6558"/>
                  <a:gd name="T47" fmla="*/ 2977 h 6138"/>
                  <a:gd name="T48" fmla="*/ 901 w 6558"/>
                  <a:gd name="T49" fmla="*/ 2849 h 6138"/>
                  <a:gd name="T50" fmla="*/ 967 w 6558"/>
                  <a:gd name="T51" fmla="*/ 2744 h 6138"/>
                  <a:gd name="T52" fmla="*/ 1088 w 6558"/>
                  <a:gd name="T53" fmla="*/ 2702 h 6138"/>
                  <a:gd name="T54" fmla="*/ 3838 w 6558"/>
                  <a:gd name="T55" fmla="*/ 2720 h 6138"/>
                  <a:gd name="T56" fmla="*/ 3926 w 6558"/>
                  <a:gd name="T57" fmla="*/ 2808 h 6138"/>
                  <a:gd name="T58" fmla="*/ 3946 w 6558"/>
                  <a:gd name="T59" fmla="*/ 2907 h 6138"/>
                  <a:gd name="T60" fmla="*/ 4282 w 6558"/>
                  <a:gd name="T61" fmla="*/ 759 h 6138"/>
                  <a:gd name="T62" fmla="*/ 5794 w 6558"/>
                  <a:gd name="T63" fmla="*/ 582 h 6138"/>
                  <a:gd name="T64" fmla="*/ 5872 w 6558"/>
                  <a:gd name="T65" fmla="*/ 453 h 6138"/>
                  <a:gd name="T66" fmla="*/ 5872 w 6558"/>
                  <a:gd name="T67" fmla="*/ 12 h 6138"/>
                  <a:gd name="T68" fmla="*/ 6502 w 6558"/>
                  <a:gd name="T69" fmla="*/ 391 h 6138"/>
                  <a:gd name="T70" fmla="*/ 6558 w 6558"/>
                  <a:gd name="T71" fmla="*/ 503 h 6138"/>
                  <a:gd name="T72" fmla="*/ 6532 w 6558"/>
                  <a:gd name="T73" fmla="*/ 626 h 6138"/>
                  <a:gd name="T74" fmla="*/ 4658 w 6558"/>
                  <a:gd name="T75" fmla="*/ 5991 h 6138"/>
                  <a:gd name="T76" fmla="*/ 4592 w 6558"/>
                  <a:gd name="T77" fmla="*/ 6096 h 6138"/>
                  <a:gd name="T78" fmla="*/ 4473 w 6558"/>
                  <a:gd name="T79" fmla="*/ 6138 h 6138"/>
                  <a:gd name="T80" fmla="*/ 107 w 6558"/>
                  <a:gd name="T81" fmla="*/ 6120 h 6138"/>
                  <a:gd name="T82" fmla="*/ 20 w 6558"/>
                  <a:gd name="T83" fmla="*/ 6031 h 6138"/>
                  <a:gd name="T84" fmla="*/ 0 w 6558"/>
                  <a:gd name="T85" fmla="*/ 568 h 6138"/>
                  <a:gd name="T86" fmla="*/ 42 w 6558"/>
                  <a:gd name="T87" fmla="*/ 449 h 6138"/>
                  <a:gd name="T88" fmla="*/ 147 w 6558"/>
                  <a:gd name="T89" fmla="*/ 382 h 6138"/>
                  <a:gd name="T90" fmla="*/ 4517 w 6558"/>
                  <a:gd name="T91" fmla="*/ 382 h 6138"/>
                  <a:gd name="T92" fmla="*/ 4622 w 6558"/>
                  <a:gd name="T93" fmla="*/ 449 h 6138"/>
                  <a:gd name="T94" fmla="*/ 4664 w 6558"/>
                  <a:gd name="T95" fmla="*/ 568 h 6138"/>
                  <a:gd name="T96" fmla="*/ 5665 w 6558"/>
                  <a:gd name="T97" fmla="*/ 64 h 6138"/>
                  <a:gd name="T98" fmla="*/ 5760 w 6558"/>
                  <a:gd name="T99" fmla="*/ 6 h 6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58" h="6138">
                    <a:moveTo>
                      <a:pt x="5597" y="910"/>
                    </a:moveTo>
                    <a:lnTo>
                      <a:pt x="3763" y="3962"/>
                    </a:lnTo>
                    <a:lnTo>
                      <a:pt x="3681" y="4366"/>
                    </a:lnTo>
                    <a:lnTo>
                      <a:pt x="3997" y="4103"/>
                    </a:lnTo>
                    <a:lnTo>
                      <a:pt x="5832" y="1051"/>
                    </a:lnTo>
                    <a:lnTo>
                      <a:pt x="5597" y="910"/>
                    </a:lnTo>
                    <a:close/>
                    <a:moveTo>
                      <a:pt x="382" y="759"/>
                    </a:moveTo>
                    <a:lnTo>
                      <a:pt x="382" y="5757"/>
                    </a:lnTo>
                    <a:lnTo>
                      <a:pt x="4282" y="5757"/>
                    </a:lnTo>
                    <a:lnTo>
                      <a:pt x="4282" y="4362"/>
                    </a:lnTo>
                    <a:lnTo>
                      <a:pt x="4274" y="4370"/>
                    </a:lnTo>
                    <a:lnTo>
                      <a:pt x="4268" y="4376"/>
                    </a:lnTo>
                    <a:lnTo>
                      <a:pt x="3506" y="5007"/>
                    </a:lnTo>
                    <a:lnTo>
                      <a:pt x="3468" y="5031"/>
                    </a:lnTo>
                    <a:lnTo>
                      <a:pt x="3426" y="5047"/>
                    </a:lnTo>
                    <a:lnTo>
                      <a:pt x="3382" y="5051"/>
                    </a:lnTo>
                    <a:lnTo>
                      <a:pt x="3349" y="5049"/>
                    </a:lnTo>
                    <a:lnTo>
                      <a:pt x="3317" y="5039"/>
                    </a:lnTo>
                    <a:lnTo>
                      <a:pt x="3285" y="5025"/>
                    </a:lnTo>
                    <a:lnTo>
                      <a:pt x="3253" y="5000"/>
                    </a:lnTo>
                    <a:lnTo>
                      <a:pt x="3227" y="4972"/>
                    </a:lnTo>
                    <a:lnTo>
                      <a:pt x="3207" y="4938"/>
                    </a:lnTo>
                    <a:lnTo>
                      <a:pt x="3195" y="4900"/>
                    </a:lnTo>
                    <a:lnTo>
                      <a:pt x="3191" y="4862"/>
                    </a:lnTo>
                    <a:lnTo>
                      <a:pt x="3195" y="4823"/>
                    </a:lnTo>
                    <a:lnTo>
                      <a:pt x="3283" y="4395"/>
                    </a:lnTo>
                    <a:lnTo>
                      <a:pt x="1088" y="4395"/>
                    </a:lnTo>
                    <a:lnTo>
                      <a:pt x="1045" y="4391"/>
                    </a:lnTo>
                    <a:lnTo>
                      <a:pt x="1003" y="4376"/>
                    </a:lnTo>
                    <a:lnTo>
                      <a:pt x="967" y="4354"/>
                    </a:lnTo>
                    <a:lnTo>
                      <a:pt x="939" y="4324"/>
                    </a:lnTo>
                    <a:lnTo>
                      <a:pt x="915" y="4288"/>
                    </a:lnTo>
                    <a:lnTo>
                      <a:pt x="901" y="4248"/>
                    </a:lnTo>
                    <a:lnTo>
                      <a:pt x="897" y="4205"/>
                    </a:lnTo>
                    <a:lnTo>
                      <a:pt x="901" y="4161"/>
                    </a:lnTo>
                    <a:lnTo>
                      <a:pt x="915" y="4121"/>
                    </a:lnTo>
                    <a:lnTo>
                      <a:pt x="939" y="4085"/>
                    </a:lnTo>
                    <a:lnTo>
                      <a:pt x="967" y="4056"/>
                    </a:lnTo>
                    <a:lnTo>
                      <a:pt x="1003" y="4034"/>
                    </a:lnTo>
                    <a:lnTo>
                      <a:pt x="1045" y="4018"/>
                    </a:lnTo>
                    <a:lnTo>
                      <a:pt x="1088" y="4014"/>
                    </a:lnTo>
                    <a:lnTo>
                      <a:pt x="3363" y="4014"/>
                    </a:lnTo>
                    <a:lnTo>
                      <a:pt x="3394" y="3855"/>
                    </a:lnTo>
                    <a:lnTo>
                      <a:pt x="3404" y="3823"/>
                    </a:lnTo>
                    <a:lnTo>
                      <a:pt x="3418" y="3793"/>
                    </a:lnTo>
                    <a:lnTo>
                      <a:pt x="3452" y="3740"/>
                    </a:lnTo>
                    <a:lnTo>
                      <a:pt x="1088" y="3740"/>
                    </a:lnTo>
                    <a:lnTo>
                      <a:pt x="1045" y="3734"/>
                    </a:lnTo>
                    <a:lnTo>
                      <a:pt x="1003" y="3720"/>
                    </a:lnTo>
                    <a:lnTo>
                      <a:pt x="967" y="3698"/>
                    </a:lnTo>
                    <a:lnTo>
                      <a:pt x="939" y="3668"/>
                    </a:lnTo>
                    <a:lnTo>
                      <a:pt x="915" y="3632"/>
                    </a:lnTo>
                    <a:lnTo>
                      <a:pt x="901" y="3593"/>
                    </a:lnTo>
                    <a:lnTo>
                      <a:pt x="897" y="3549"/>
                    </a:lnTo>
                    <a:lnTo>
                      <a:pt x="901" y="3505"/>
                    </a:lnTo>
                    <a:lnTo>
                      <a:pt x="915" y="3465"/>
                    </a:lnTo>
                    <a:lnTo>
                      <a:pt x="939" y="3430"/>
                    </a:lnTo>
                    <a:lnTo>
                      <a:pt x="967" y="3400"/>
                    </a:lnTo>
                    <a:lnTo>
                      <a:pt x="1003" y="3378"/>
                    </a:lnTo>
                    <a:lnTo>
                      <a:pt x="1045" y="3362"/>
                    </a:lnTo>
                    <a:lnTo>
                      <a:pt x="1088" y="3358"/>
                    </a:lnTo>
                    <a:lnTo>
                      <a:pt x="3681" y="3358"/>
                    </a:lnTo>
                    <a:lnTo>
                      <a:pt x="3868" y="3046"/>
                    </a:lnTo>
                    <a:lnTo>
                      <a:pt x="3834" y="3066"/>
                    </a:lnTo>
                    <a:lnTo>
                      <a:pt x="3796" y="3080"/>
                    </a:lnTo>
                    <a:lnTo>
                      <a:pt x="3755" y="3084"/>
                    </a:lnTo>
                    <a:lnTo>
                      <a:pt x="1088" y="3084"/>
                    </a:lnTo>
                    <a:lnTo>
                      <a:pt x="1045" y="3078"/>
                    </a:lnTo>
                    <a:lnTo>
                      <a:pt x="1003" y="3064"/>
                    </a:lnTo>
                    <a:lnTo>
                      <a:pt x="967" y="3042"/>
                    </a:lnTo>
                    <a:lnTo>
                      <a:pt x="939" y="3012"/>
                    </a:lnTo>
                    <a:lnTo>
                      <a:pt x="915" y="2977"/>
                    </a:lnTo>
                    <a:lnTo>
                      <a:pt x="901" y="2937"/>
                    </a:lnTo>
                    <a:lnTo>
                      <a:pt x="897" y="2893"/>
                    </a:lnTo>
                    <a:lnTo>
                      <a:pt x="901" y="2849"/>
                    </a:lnTo>
                    <a:lnTo>
                      <a:pt x="915" y="2808"/>
                    </a:lnTo>
                    <a:lnTo>
                      <a:pt x="939" y="2774"/>
                    </a:lnTo>
                    <a:lnTo>
                      <a:pt x="967" y="2744"/>
                    </a:lnTo>
                    <a:lnTo>
                      <a:pt x="1003" y="2720"/>
                    </a:lnTo>
                    <a:lnTo>
                      <a:pt x="1045" y="2706"/>
                    </a:lnTo>
                    <a:lnTo>
                      <a:pt x="1088" y="2702"/>
                    </a:lnTo>
                    <a:lnTo>
                      <a:pt x="3755" y="2702"/>
                    </a:lnTo>
                    <a:lnTo>
                      <a:pt x="3798" y="2706"/>
                    </a:lnTo>
                    <a:lnTo>
                      <a:pt x="3838" y="2720"/>
                    </a:lnTo>
                    <a:lnTo>
                      <a:pt x="3874" y="2744"/>
                    </a:lnTo>
                    <a:lnTo>
                      <a:pt x="3904" y="2774"/>
                    </a:lnTo>
                    <a:lnTo>
                      <a:pt x="3926" y="2808"/>
                    </a:lnTo>
                    <a:lnTo>
                      <a:pt x="3942" y="2849"/>
                    </a:lnTo>
                    <a:lnTo>
                      <a:pt x="3946" y="2893"/>
                    </a:lnTo>
                    <a:lnTo>
                      <a:pt x="3946" y="2907"/>
                    </a:lnTo>
                    <a:lnTo>
                      <a:pt x="3944" y="2921"/>
                    </a:lnTo>
                    <a:lnTo>
                      <a:pt x="4282" y="2359"/>
                    </a:lnTo>
                    <a:lnTo>
                      <a:pt x="4282" y="759"/>
                    </a:lnTo>
                    <a:lnTo>
                      <a:pt x="382" y="759"/>
                    </a:lnTo>
                    <a:close/>
                    <a:moveTo>
                      <a:pt x="5872" y="453"/>
                    </a:moveTo>
                    <a:lnTo>
                      <a:pt x="5794" y="582"/>
                    </a:lnTo>
                    <a:lnTo>
                      <a:pt x="6029" y="723"/>
                    </a:lnTo>
                    <a:lnTo>
                      <a:pt x="6106" y="594"/>
                    </a:lnTo>
                    <a:lnTo>
                      <a:pt x="5872" y="453"/>
                    </a:lnTo>
                    <a:close/>
                    <a:moveTo>
                      <a:pt x="5798" y="0"/>
                    </a:moveTo>
                    <a:lnTo>
                      <a:pt x="5834" y="2"/>
                    </a:lnTo>
                    <a:lnTo>
                      <a:pt x="5872" y="12"/>
                    </a:lnTo>
                    <a:lnTo>
                      <a:pt x="5905" y="28"/>
                    </a:lnTo>
                    <a:lnTo>
                      <a:pt x="6467" y="364"/>
                    </a:lnTo>
                    <a:lnTo>
                      <a:pt x="6502" y="391"/>
                    </a:lnTo>
                    <a:lnTo>
                      <a:pt x="6528" y="425"/>
                    </a:lnTo>
                    <a:lnTo>
                      <a:pt x="6548" y="461"/>
                    </a:lnTo>
                    <a:lnTo>
                      <a:pt x="6558" y="503"/>
                    </a:lnTo>
                    <a:lnTo>
                      <a:pt x="6558" y="544"/>
                    </a:lnTo>
                    <a:lnTo>
                      <a:pt x="6550" y="586"/>
                    </a:lnTo>
                    <a:lnTo>
                      <a:pt x="6532" y="626"/>
                    </a:lnTo>
                    <a:lnTo>
                      <a:pt x="4664" y="3736"/>
                    </a:lnTo>
                    <a:lnTo>
                      <a:pt x="4664" y="5947"/>
                    </a:lnTo>
                    <a:lnTo>
                      <a:pt x="4658" y="5991"/>
                    </a:lnTo>
                    <a:lnTo>
                      <a:pt x="4644" y="6031"/>
                    </a:lnTo>
                    <a:lnTo>
                      <a:pt x="4622" y="6067"/>
                    </a:lnTo>
                    <a:lnTo>
                      <a:pt x="4592" y="6096"/>
                    </a:lnTo>
                    <a:lnTo>
                      <a:pt x="4556" y="6120"/>
                    </a:lnTo>
                    <a:lnTo>
                      <a:pt x="4517" y="6134"/>
                    </a:lnTo>
                    <a:lnTo>
                      <a:pt x="4473" y="6138"/>
                    </a:lnTo>
                    <a:lnTo>
                      <a:pt x="191" y="6138"/>
                    </a:lnTo>
                    <a:lnTo>
                      <a:pt x="147" y="6134"/>
                    </a:lnTo>
                    <a:lnTo>
                      <a:pt x="107" y="6120"/>
                    </a:lnTo>
                    <a:lnTo>
                      <a:pt x="72" y="6096"/>
                    </a:lnTo>
                    <a:lnTo>
                      <a:pt x="42" y="6067"/>
                    </a:lnTo>
                    <a:lnTo>
                      <a:pt x="20" y="6031"/>
                    </a:lnTo>
                    <a:lnTo>
                      <a:pt x="6" y="5991"/>
                    </a:lnTo>
                    <a:lnTo>
                      <a:pt x="0" y="5947"/>
                    </a:lnTo>
                    <a:lnTo>
                      <a:pt x="0" y="568"/>
                    </a:lnTo>
                    <a:lnTo>
                      <a:pt x="6" y="525"/>
                    </a:lnTo>
                    <a:lnTo>
                      <a:pt x="20" y="483"/>
                    </a:lnTo>
                    <a:lnTo>
                      <a:pt x="42" y="449"/>
                    </a:lnTo>
                    <a:lnTo>
                      <a:pt x="72" y="419"/>
                    </a:lnTo>
                    <a:lnTo>
                      <a:pt x="107" y="395"/>
                    </a:lnTo>
                    <a:lnTo>
                      <a:pt x="147" y="382"/>
                    </a:lnTo>
                    <a:lnTo>
                      <a:pt x="191" y="378"/>
                    </a:lnTo>
                    <a:lnTo>
                      <a:pt x="4473" y="378"/>
                    </a:lnTo>
                    <a:lnTo>
                      <a:pt x="4517" y="382"/>
                    </a:lnTo>
                    <a:lnTo>
                      <a:pt x="4556" y="395"/>
                    </a:lnTo>
                    <a:lnTo>
                      <a:pt x="4592" y="419"/>
                    </a:lnTo>
                    <a:lnTo>
                      <a:pt x="4622" y="449"/>
                    </a:lnTo>
                    <a:lnTo>
                      <a:pt x="4644" y="483"/>
                    </a:lnTo>
                    <a:lnTo>
                      <a:pt x="4658" y="525"/>
                    </a:lnTo>
                    <a:lnTo>
                      <a:pt x="4664" y="568"/>
                    </a:lnTo>
                    <a:lnTo>
                      <a:pt x="4664" y="1723"/>
                    </a:lnTo>
                    <a:lnTo>
                      <a:pt x="5643" y="93"/>
                    </a:lnTo>
                    <a:lnTo>
                      <a:pt x="5665" y="64"/>
                    </a:lnTo>
                    <a:lnTo>
                      <a:pt x="5693" y="38"/>
                    </a:lnTo>
                    <a:lnTo>
                      <a:pt x="5724" y="18"/>
                    </a:lnTo>
                    <a:lnTo>
                      <a:pt x="5760" y="6"/>
                    </a:lnTo>
                    <a:lnTo>
                      <a:pt x="57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2399"/>
              </a:p>
            </p:txBody>
          </p:sp>
        </p:grpSp>
      </p:grpSp>
      <p:grpSp>
        <p:nvGrpSpPr>
          <p:cNvPr id="206" name="Group 298">
            <a:extLst>
              <a:ext uri="{FF2B5EF4-FFF2-40B4-BE49-F238E27FC236}">
                <a16:creationId xmlns="" xmlns:a16="http://schemas.microsoft.com/office/drawing/2014/main" id="{A5C91CD4-542D-49E6-A605-64D1D2B33A42}"/>
              </a:ext>
            </a:extLst>
          </p:cNvPr>
          <p:cNvGrpSpPr/>
          <p:nvPr/>
        </p:nvGrpSpPr>
        <p:grpSpPr>
          <a:xfrm>
            <a:off x="9589844" y="4912940"/>
            <a:ext cx="2577703" cy="320155"/>
            <a:chOff x="9062519" y="1142200"/>
            <a:chExt cx="2577703" cy="320154"/>
          </a:xfrm>
        </p:grpSpPr>
        <p:grpSp>
          <p:nvGrpSpPr>
            <p:cNvPr id="207" name="Group 283">
              <a:extLst>
                <a:ext uri="{FF2B5EF4-FFF2-40B4-BE49-F238E27FC236}">
                  <a16:creationId xmlns=""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209" name="Freeform 55">
                <a:extLst>
                  <a:ext uri="{FF2B5EF4-FFF2-40B4-BE49-F238E27FC236}">
                    <a16:creationId xmlns=""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0" name="Freeform 56">
                <a:extLst>
                  <a:ext uri="{FF2B5EF4-FFF2-40B4-BE49-F238E27FC236}">
                    <a16:creationId xmlns=""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1" name="Freeform 57">
                <a:extLst>
                  <a:ext uri="{FF2B5EF4-FFF2-40B4-BE49-F238E27FC236}">
                    <a16:creationId xmlns=""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2" name="Freeform 58">
                <a:extLst>
                  <a:ext uri="{FF2B5EF4-FFF2-40B4-BE49-F238E27FC236}">
                    <a16:creationId xmlns=""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213" name="Freeform 59">
                <a:extLst>
                  <a:ext uri="{FF2B5EF4-FFF2-40B4-BE49-F238E27FC236}">
                    <a16:creationId xmlns=""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208" name="TextBox 289">
              <a:extLst>
                <a:ext uri="{FF2B5EF4-FFF2-40B4-BE49-F238E27FC236}">
                  <a16:creationId xmlns=""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Fecha de Inicio </a:t>
              </a:r>
            </a:p>
          </p:txBody>
        </p:sp>
      </p:grpSp>
      <p:sp>
        <p:nvSpPr>
          <p:cNvPr id="214" name="TextBox 201">
            <a:extLst>
              <a:ext uri="{FF2B5EF4-FFF2-40B4-BE49-F238E27FC236}">
                <a16:creationId xmlns="" xmlns:a16="http://schemas.microsoft.com/office/drawing/2014/main" id="{E568BBC2-CB29-4BC7-9E54-92644BCCE1BD}"/>
              </a:ext>
            </a:extLst>
          </p:cNvPr>
          <p:cNvSpPr txBox="1"/>
          <p:nvPr/>
        </p:nvSpPr>
        <p:spPr>
          <a:xfrm>
            <a:off x="9587879" y="5473042"/>
            <a:ext cx="2491072" cy="307777"/>
          </a:xfrm>
          <a:prstGeom prst="rect">
            <a:avLst/>
          </a:prstGeom>
          <a:noFill/>
        </p:spPr>
        <p:txBody>
          <a:bodyPr wrap="square" lIns="0" tIns="0" rIns="0" bIns="0" rtlCol="0" anchor="t">
            <a:spAutoFit/>
          </a:bodyPr>
          <a:lstStyle>
            <a:defPPr>
              <a:defRPr lang="en-US"/>
            </a:defPPr>
            <a:lvl1pPr>
              <a:defRPr sz="1200" b="1">
                <a:solidFill>
                  <a:schemeClr val="tx1">
                    <a:lumMod val="75000"/>
                    <a:lumOff val="25000"/>
                  </a:schemeClr>
                </a:solidFill>
                <a:cs typeface="Arial" pitchFamily="34" charset="0"/>
              </a:defRPr>
            </a:lvl1pPr>
          </a:lstStyle>
          <a:p>
            <a:pPr algn="ctr"/>
            <a:r>
              <a:rPr lang="en-GB" sz="2000" dirty="0" err="1">
                <a:solidFill>
                  <a:schemeClr val="accent2"/>
                </a:solidFill>
              </a:rPr>
              <a:t>Enero</a:t>
            </a:r>
            <a:r>
              <a:rPr lang="en-GB" sz="2000" dirty="0">
                <a:solidFill>
                  <a:schemeClr val="accent2"/>
                </a:solidFill>
              </a:rPr>
              <a:t> 2019</a:t>
            </a:r>
          </a:p>
        </p:txBody>
      </p:sp>
      <p:sp>
        <p:nvSpPr>
          <p:cNvPr id="92" name="Freeform: Shape 44">
            <a:extLst>
              <a:ext uri="{FF2B5EF4-FFF2-40B4-BE49-F238E27FC236}">
                <a16:creationId xmlns="" xmlns:a16="http://schemas.microsoft.com/office/drawing/2014/main" id="{54EAAA20-E556-4268-A64F-B2453049C6D3}"/>
              </a:ext>
            </a:extLst>
          </p:cNvPr>
          <p:cNvSpPr/>
          <p:nvPr/>
        </p:nvSpPr>
        <p:spPr>
          <a:xfrm>
            <a:off x="253931" y="2041746"/>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Presidencial</a:t>
            </a:r>
          </a:p>
        </p:txBody>
      </p:sp>
      <p:sp>
        <p:nvSpPr>
          <p:cNvPr id="93" name="Freeform: Shape 44">
            <a:extLst>
              <a:ext uri="{FF2B5EF4-FFF2-40B4-BE49-F238E27FC236}">
                <a16:creationId xmlns="" xmlns:a16="http://schemas.microsoft.com/office/drawing/2014/main" id="{2FA41961-031C-48E6-9B5D-B107567FE741}"/>
              </a:ext>
            </a:extLst>
          </p:cNvPr>
          <p:cNvSpPr/>
          <p:nvPr/>
        </p:nvSpPr>
        <p:spPr>
          <a:xfrm>
            <a:off x="253857" y="568553"/>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ES" sz="11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Prioridad Estratégica K´ATUN 2032</a:t>
            </a:r>
            <a:endParaRPr lang="es-GT" sz="1100"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endParaRPr>
          </a:p>
        </p:txBody>
      </p:sp>
      <p:sp>
        <p:nvSpPr>
          <p:cNvPr id="94" name="Freeform: Shape 44">
            <a:extLst>
              <a:ext uri="{FF2B5EF4-FFF2-40B4-BE49-F238E27FC236}">
                <a16:creationId xmlns="" xmlns:a16="http://schemas.microsoft.com/office/drawing/2014/main" id="{A88A5B6E-54E8-4A94-85F7-41AD2627CB4C}"/>
              </a:ext>
            </a:extLst>
          </p:cNvPr>
          <p:cNvSpPr/>
          <p:nvPr/>
        </p:nvSpPr>
        <p:spPr>
          <a:xfrm>
            <a:off x="253782" y="4368401"/>
            <a:ext cx="2801286" cy="439442"/>
          </a:xfrm>
          <a:custGeom>
            <a:avLst/>
            <a:gdLst>
              <a:gd name="connsiteX0" fmla="*/ 0 w 2980403"/>
              <a:gd name="connsiteY0" fmla="*/ 207160 h 567531"/>
              <a:gd name="connsiteX1" fmla="*/ 0 w 2980403"/>
              <a:gd name="connsiteY1" fmla="*/ 207161 h 567531"/>
              <a:gd name="connsiteX2" fmla="*/ 0 w 2980403"/>
              <a:gd name="connsiteY2" fmla="*/ 207161 h 567531"/>
              <a:gd name="connsiteX3" fmla="*/ 207161 w 2980403"/>
              <a:gd name="connsiteY3" fmla="*/ 0 h 567531"/>
              <a:gd name="connsiteX4" fmla="*/ 2773242 w 2980403"/>
              <a:gd name="connsiteY4" fmla="*/ 0 h 567531"/>
              <a:gd name="connsiteX5" fmla="*/ 2980403 w 2980403"/>
              <a:gd name="connsiteY5" fmla="*/ 207161 h 567531"/>
              <a:gd name="connsiteX6" fmla="*/ 2980402 w 2980403"/>
              <a:gd name="connsiteY6" fmla="*/ 207161 h 567531"/>
              <a:gd name="connsiteX7" fmla="*/ 2773241 w 2980403"/>
              <a:gd name="connsiteY7" fmla="*/ 414322 h 567531"/>
              <a:gd name="connsiteX8" fmla="*/ 1673312 w 2980403"/>
              <a:gd name="connsiteY8" fmla="*/ 414322 h 567531"/>
              <a:gd name="connsiteX9" fmla="*/ 1490202 w 2980403"/>
              <a:gd name="connsiteY9" fmla="*/ 567531 h 567531"/>
              <a:gd name="connsiteX10" fmla="*/ 1307091 w 2980403"/>
              <a:gd name="connsiteY10" fmla="*/ 414322 h 567531"/>
              <a:gd name="connsiteX11" fmla="*/ 207161 w 2980403"/>
              <a:gd name="connsiteY11" fmla="*/ 414321 h 567531"/>
              <a:gd name="connsiteX12" fmla="*/ 16280 w 2980403"/>
              <a:gd name="connsiteY12" fmla="*/ 287797 h 567531"/>
              <a:gd name="connsiteX13" fmla="*/ 0 w 2980403"/>
              <a:gd name="connsiteY13" fmla="*/ 207161 h 567531"/>
              <a:gd name="connsiteX14" fmla="*/ 16280 w 2980403"/>
              <a:gd name="connsiteY14" fmla="*/ 126525 h 567531"/>
              <a:gd name="connsiteX15" fmla="*/ 207161 w 2980403"/>
              <a:gd name="connsiteY15" fmla="*/ 0 h 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0403" h="567531">
                <a:moveTo>
                  <a:pt x="0" y="207160"/>
                </a:moveTo>
                <a:lnTo>
                  <a:pt x="0" y="207161"/>
                </a:lnTo>
                <a:lnTo>
                  <a:pt x="0" y="207161"/>
                </a:lnTo>
                <a:close/>
                <a:moveTo>
                  <a:pt x="207161" y="0"/>
                </a:moveTo>
                <a:lnTo>
                  <a:pt x="2773242" y="0"/>
                </a:lnTo>
                <a:cubicBezTo>
                  <a:pt x="2887654" y="0"/>
                  <a:pt x="2980403" y="92749"/>
                  <a:pt x="2980403" y="207161"/>
                </a:cubicBezTo>
                <a:lnTo>
                  <a:pt x="2980402" y="207161"/>
                </a:lnTo>
                <a:cubicBezTo>
                  <a:pt x="2980402" y="321573"/>
                  <a:pt x="2887653" y="414322"/>
                  <a:pt x="2773241" y="414322"/>
                </a:cubicBezTo>
                <a:lnTo>
                  <a:pt x="1673312" y="414322"/>
                </a:lnTo>
                <a:lnTo>
                  <a:pt x="1490202" y="567531"/>
                </a:lnTo>
                <a:lnTo>
                  <a:pt x="1307091" y="414322"/>
                </a:lnTo>
                <a:lnTo>
                  <a:pt x="207161" y="414321"/>
                </a:lnTo>
                <a:cubicBezTo>
                  <a:pt x="121352" y="414321"/>
                  <a:pt x="47728" y="362150"/>
                  <a:pt x="16280" y="287797"/>
                </a:cubicBezTo>
                <a:lnTo>
                  <a:pt x="0" y="207161"/>
                </a:lnTo>
                <a:lnTo>
                  <a:pt x="16280" y="126525"/>
                </a:lnTo>
                <a:cubicBezTo>
                  <a:pt x="47728" y="52171"/>
                  <a:pt x="121352" y="0"/>
                  <a:pt x="207161" y="0"/>
                </a:cubicBezTo>
                <a:close/>
              </a:path>
            </a:pathLst>
          </a:custGeom>
          <a:solidFill>
            <a:schemeClr val="tx2">
              <a:lumMod val="60000"/>
              <a:lumOff val="40000"/>
            </a:schemeClr>
          </a:solidFill>
          <a:ln>
            <a:noFill/>
          </a:ln>
          <a:effectLst>
            <a:innerShdw blurRad="63500" dist="50800" dir="13500000">
              <a:prstClr val="black">
                <a:alpha val="20000"/>
              </a:prstClr>
            </a:innerShdw>
          </a:effectLst>
          <a:extLst/>
        </p:spPr>
        <p:txBody>
          <a:bodyPr vert="horz" wrap="square" lIns="252000" tIns="45720" rIns="91440" bIns="180000" numCol="1" anchor="ctr" anchorCtr="0" compatLnSpc="1">
            <a:prstTxWarp prst="textNoShape">
              <a:avLst/>
            </a:prstTxWarp>
          </a:bodyPr>
          <a:lstStyle/>
          <a:p>
            <a:pPr algn="ctr"/>
            <a:r>
              <a:rPr lang="es-GT" sz="1300" b="1" dirty="0">
                <a:solidFill>
                  <a:schemeClr val="accent4">
                    <a:lumMod val="20000"/>
                    <a:lumOff val="80000"/>
                  </a:schemeClr>
                </a:solidFill>
                <a:latin typeface="Ebrima" panose="02000000000000000000" pitchFamily="2" charset="0"/>
                <a:ea typeface="Ebrima" panose="02000000000000000000" pitchFamily="2" charset="0"/>
                <a:cs typeface="Ebrima" panose="02000000000000000000" pitchFamily="2" charset="0"/>
              </a:rPr>
              <a:t>Programa</a:t>
            </a:r>
          </a:p>
        </p:txBody>
      </p:sp>
      <p:sp>
        <p:nvSpPr>
          <p:cNvPr id="96" name="TextBox 90">
            <a:extLst>
              <a:ext uri="{FF2B5EF4-FFF2-40B4-BE49-F238E27FC236}">
                <a16:creationId xmlns="" xmlns:a16="http://schemas.microsoft.com/office/drawing/2014/main" id="{1DACCD1D-3DBE-4FFA-93C8-2458F937114D}"/>
              </a:ext>
            </a:extLst>
          </p:cNvPr>
          <p:cNvSpPr txBox="1"/>
          <p:nvPr/>
        </p:nvSpPr>
        <p:spPr>
          <a:xfrm>
            <a:off x="794095" y="4968856"/>
            <a:ext cx="2230298" cy="215444"/>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Infraestructura</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en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Salud</a:t>
            </a:r>
          </a:p>
        </p:txBody>
      </p:sp>
      <p:sp>
        <p:nvSpPr>
          <p:cNvPr id="7" name="TextBox 81">
            <a:extLst>
              <a:ext uri="{FF2B5EF4-FFF2-40B4-BE49-F238E27FC236}">
                <a16:creationId xmlns="" xmlns:a16="http://schemas.microsoft.com/office/drawing/2014/main" id="{0A3F841D-B138-4C73-9064-9E997B0B3159}"/>
              </a:ext>
            </a:extLst>
          </p:cNvPr>
          <p:cNvSpPr txBox="1"/>
          <p:nvPr/>
        </p:nvSpPr>
        <p:spPr>
          <a:xfrm>
            <a:off x="869404" y="1175800"/>
            <a:ext cx="2412509" cy="215444"/>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Bienestar</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para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Gente</a:t>
            </a:r>
          </a:p>
        </p:txBody>
      </p:sp>
      <p:sp>
        <p:nvSpPr>
          <p:cNvPr id="9" name="TextBox 81">
            <a:extLst>
              <a:ext uri="{FF2B5EF4-FFF2-40B4-BE49-F238E27FC236}">
                <a16:creationId xmlns="" xmlns:a16="http://schemas.microsoft.com/office/drawing/2014/main" id="{26D9A22C-40F4-4FD2-8044-EDB76DEB42F8}"/>
              </a:ext>
            </a:extLst>
          </p:cNvPr>
          <p:cNvSpPr txBox="1"/>
          <p:nvPr/>
        </p:nvSpPr>
        <p:spPr>
          <a:xfrm>
            <a:off x="869330" y="1500927"/>
            <a:ext cx="2412509" cy="215444"/>
          </a:xfrm>
          <a:prstGeom prst="rect">
            <a:avLst/>
          </a:prstGeom>
          <a:noFill/>
        </p:spPr>
        <p:txBody>
          <a:bodyPr wrap="square" lIns="0" tIns="0" rIns="0" bIns="0" rtlCol="0" anchor="t">
            <a:spAutoFit/>
          </a:bodyPr>
          <a:lstStyle/>
          <a:p>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Guatemala Urbana y Rural</a:t>
            </a:r>
            <a:endParaRPr lang="en-US" sz="1400" b="1" dirty="0">
              <a:solidFill>
                <a:srgbClr val="404040"/>
              </a:solidFill>
              <a:latin typeface="Ebrima"/>
              <a:ea typeface="Ebrima"/>
              <a:cs typeface="Ebrima"/>
            </a:endParaRPr>
          </a:p>
        </p:txBody>
      </p:sp>
      <p:sp>
        <p:nvSpPr>
          <p:cNvPr id="10" name="TextBox 81">
            <a:extLst>
              <a:ext uri="{FF2B5EF4-FFF2-40B4-BE49-F238E27FC236}">
                <a16:creationId xmlns="" xmlns:a16="http://schemas.microsoft.com/office/drawing/2014/main" id="{4305A76E-6B7D-4F29-BF60-D7DCC351A85C}"/>
              </a:ext>
            </a:extLst>
          </p:cNvPr>
          <p:cNvSpPr txBox="1"/>
          <p:nvPr/>
        </p:nvSpPr>
        <p:spPr>
          <a:xfrm>
            <a:off x="869480" y="2547393"/>
            <a:ext cx="2412509" cy="430887"/>
          </a:xfrm>
          <a:prstGeom prst="rect">
            <a:avLst/>
          </a:prstGeom>
          <a:noFill/>
        </p:spPr>
        <p:txBody>
          <a:bodyPr wrap="square" lIns="0" tIns="0" rIns="0" bIns="0" rtlCol="0" anchor="t">
            <a:spAutoFit/>
          </a:bodyPr>
          <a:lstStyle/>
          <a:p>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Seguridad Alimentaria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Nutricional</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y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Salud</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Integral</a:t>
            </a:r>
          </a:p>
        </p:txBody>
      </p:sp>
      <p:sp>
        <p:nvSpPr>
          <p:cNvPr id="11" name="TextBox 81">
            <a:extLst>
              <a:ext uri="{FF2B5EF4-FFF2-40B4-BE49-F238E27FC236}">
                <a16:creationId xmlns="" xmlns:a16="http://schemas.microsoft.com/office/drawing/2014/main" id="{02C2C180-4FDC-407C-AD70-8AC0F64B2854}"/>
              </a:ext>
            </a:extLst>
          </p:cNvPr>
          <p:cNvSpPr txBox="1"/>
          <p:nvPr/>
        </p:nvSpPr>
        <p:spPr>
          <a:xfrm>
            <a:off x="798833" y="3746266"/>
            <a:ext cx="2412509" cy="430887"/>
          </a:xfrm>
          <a:prstGeom prst="rect">
            <a:avLst/>
          </a:prstGeom>
          <a:noFill/>
        </p:spPr>
        <p:txBody>
          <a:bodyPr wrap="square" lIns="0" tIns="0" rIns="0" bIns="0" rtlCol="0" anchor="t">
            <a:spAutoFit/>
          </a:bodyPr>
          <a:lstStyle/>
          <a:p>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Disminución</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mortalidad</a:t>
            </a:r>
            <a:r>
              <a:rPr lang="en-US" sz="14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 de la </a:t>
            </a:r>
            <a:r>
              <a:rPr lang="en-US" sz="1400" b="1" dirty="0" err="1">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niñez</a:t>
            </a:r>
          </a:p>
        </p:txBody>
      </p:sp>
      <p:pic>
        <p:nvPicPr>
          <p:cNvPr id="16" name="Imagen 16">
            <a:extLst>
              <a:ext uri="{FF2B5EF4-FFF2-40B4-BE49-F238E27FC236}">
                <a16:creationId xmlns="" xmlns:a16="http://schemas.microsoft.com/office/drawing/2014/main" id="{5EC57F96-68A0-45FD-982C-5F2679E04F29}"/>
              </a:ext>
            </a:extLst>
          </p:cNvPr>
          <p:cNvPicPr>
            <a:picLocks noChangeAspect="1"/>
          </p:cNvPicPr>
          <p:nvPr/>
        </p:nvPicPr>
        <p:blipFill>
          <a:blip r:embed="rId3"/>
          <a:stretch>
            <a:fillRect/>
          </a:stretch>
        </p:blipFill>
        <p:spPr>
          <a:xfrm>
            <a:off x="9653238" y="66637"/>
            <a:ext cx="516885" cy="547445"/>
          </a:xfrm>
          <a:prstGeom prst="rect">
            <a:avLst/>
          </a:prstGeom>
        </p:spPr>
      </p:pic>
      <p:sp>
        <p:nvSpPr>
          <p:cNvPr id="110" name="Title 1">
            <a:extLst>
              <a:ext uri="{FF2B5EF4-FFF2-40B4-BE49-F238E27FC236}">
                <a16:creationId xmlns="" xmlns:a16="http://schemas.microsoft.com/office/drawing/2014/main" id="{D37D7506-6E5B-49CF-975B-C5A16DD96F4D}"/>
              </a:ext>
            </a:extLst>
          </p:cNvPr>
          <p:cNvSpPr txBox="1">
            <a:spLocks/>
          </p:cNvSpPr>
          <p:nvPr/>
        </p:nvSpPr>
        <p:spPr>
          <a:xfrm>
            <a:off x="9941435" y="277135"/>
            <a:ext cx="1826392" cy="46589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latin typeface="Ebrima" panose="02000000000000000000" pitchFamily="2" charset="0"/>
                <a:ea typeface="Ebrima" panose="02000000000000000000" pitchFamily="2" charset="0"/>
                <a:cs typeface="Ebrima" panose="02000000000000000000" pitchFamily="2" charset="0"/>
              </a:rPr>
              <a:t>BENEFICIARIOS TOTALES</a:t>
            </a:r>
            <a:endParaRPr lang="es-ES" sz="1400" b="0" dirty="0">
              <a:latin typeface="Ebrima" panose="02000000000000000000" pitchFamily="2" charset="0"/>
              <a:ea typeface="Ebrima" panose="02000000000000000000" pitchFamily="2" charset="0"/>
              <a:cs typeface="Ebrima" panose="02000000000000000000" pitchFamily="2" charset="0"/>
            </a:endParaRPr>
          </a:p>
        </p:txBody>
      </p:sp>
      <p:sp>
        <p:nvSpPr>
          <p:cNvPr id="111" name="Title 1">
            <a:extLst>
              <a:ext uri="{FF2B5EF4-FFF2-40B4-BE49-F238E27FC236}">
                <a16:creationId xmlns="" xmlns:a16="http://schemas.microsoft.com/office/drawing/2014/main" id="{2BF489B9-605A-4832-B2CE-962276584142}"/>
              </a:ext>
            </a:extLst>
          </p:cNvPr>
          <p:cNvSpPr txBox="1">
            <a:spLocks/>
          </p:cNvSpPr>
          <p:nvPr/>
        </p:nvSpPr>
        <p:spPr>
          <a:xfrm>
            <a:off x="9905460" y="815622"/>
            <a:ext cx="1806061" cy="445576"/>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n-US" sz="1400" dirty="0">
                <a:solidFill>
                  <a:schemeClr val="tx1"/>
                </a:solidFill>
                <a:latin typeface="Ebrima" panose="02000000000000000000" pitchFamily="2" charset="0"/>
                <a:ea typeface="Ebrima" panose="02000000000000000000" pitchFamily="2" charset="0"/>
                <a:cs typeface="Ebrima" panose="02000000000000000000" pitchFamily="2" charset="0"/>
              </a:rPr>
              <a:t>5,460,282 personas</a:t>
            </a:r>
          </a:p>
        </p:txBody>
      </p:sp>
    </p:spTree>
    <p:extLst>
      <p:ext uri="{BB962C8B-B14F-4D97-AF65-F5344CB8AC3E}">
        <p14:creationId xmlns:p14="http://schemas.microsoft.com/office/powerpoint/2010/main" val="61787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4130704995"/>
              </p:ext>
            </p:extLst>
          </p:nvPr>
        </p:nvGraphicFramePr>
        <p:xfrm>
          <a:off x="261938" y="188640"/>
          <a:ext cx="11664950" cy="6101806"/>
        </p:xfrm>
        <a:graphic>
          <a:graphicData uri="http://schemas.openxmlformats.org/drawingml/2006/table">
            <a:tbl>
              <a:tblPr firstRow="1" bandRow="1">
                <a:tableStyleId>{5940675A-B579-460E-94D1-54222C63F5DA}</a:tableStyleId>
              </a:tblPr>
              <a:tblGrid>
                <a:gridCol w="3902907"/>
                <a:gridCol w="1497519"/>
                <a:gridCol w="4824536"/>
                <a:gridCol w="1439988"/>
              </a:tblGrid>
              <a:tr h="576064">
                <a:tc>
                  <a:txBody>
                    <a:bodyPr/>
                    <a:lstStyle/>
                    <a:p>
                      <a:pPr algn="ctr">
                        <a:lnSpc>
                          <a:spcPct val="107000"/>
                        </a:lnSpc>
                        <a:spcAft>
                          <a:spcPts val="0"/>
                        </a:spcAft>
                      </a:pPr>
                      <a:r>
                        <a:rPr lang="en-US" sz="1600" b="1" dirty="0" err="1">
                          <a:effectLst/>
                        </a:rPr>
                        <a:t>Programas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a:effectLst/>
                        </a:rPr>
                        <a:t>Incremento</a:t>
                      </a:r>
                      <a:r>
                        <a:rPr lang="en-US" sz="1600" b="1" dirty="0">
                          <a:effectLst/>
                        </a:rPr>
                        <a:t> </a:t>
                      </a:r>
                      <a:r>
                        <a:rPr lang="en-US" sz="1600" b="1" dirty="0" err="1">
                          <a:effectLst/>
                        </a:rPr>
                        <a:t>beneficiarios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a:effectLst/>
                        </a:rPr>
                        <a:t>Propósito</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smtClean="0">
                          <a:effectLst/>
                        </a:rPr>
                        <a:t>Incremento</a:t>
                      </a:r>
                      <a:endParaRPr lang="en-US" sz="1600" b="1" dirty="0" smtClean="0">
                        <a:effectLst/>
                      </a:endParaRPr>
                    </a:p>
                    <a:p>
                      <a:pPr algn="ctr">
                        <a:lnSpc>
                          <a:spcPct val="107000"/>
                        </a:lnSpc>
                        <a:spcAft>
                          <a:spcPts val="0"/>
                        </a:spcAft>
                      </a:pPr>
                      <a:r>
                        <a:rPr lang="es-GT" sz="1600" b="1" dirty="0" smtClean="0">
                          <a:effectLst/>
                        </a:rPr>
                        <a:t>(millones)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420971">
                <a:tc>
                  <a:txBody>
                    <a:bodyPr/>
                    <a:lstStyle/>
                    <a:p>
                      <a:pPr>
                        <a:lnSpc>
                          <a:spcPct val="107000"/>
                        </a:lnSpc>
                        <a:spcAft>
                          <a:spcPts val="0"/>
                        </a:spcAft>
                      </a:pPr>
                      <a:r>
                        <a:rPr lang="es-GT" sz="1600" dirty="0">
                          <a:effectLst/>
                        </a:rPr>
                        <a:t>Prevención de la mortalidad de la niñez y de la desnutrición crónica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455,938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GT" sz="1600" dirty="0">
                          <a:effectLst/>
                        </a:rPr>
                        <a:t>Atención de infección respiratoria aguda, niños con síndrome diarreico agudo y recuperación de niños con desnutrición aguda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smtClean="0">
                          <a:effectLst/>
                        </a:rPr>
                        <a:t>Q918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867060">
                <a:tc>
                  <a:txBody>
                    <a:bodyPr/>
                    <a:lstStyle/>
                    <a:p>
                      <a:pPr>
                        <a:lnSpc>
                          <a:spcPct val="107000"/>
                        </a:lnSpc>
                        <a:spcAft>
                          <a:spcPts val="0"/>
                        </a:spcAft>
                      </a:pPr>
                      <a:r>
                        <a:rPr lang="es-GT" sz="1600" dirty="0">
                          <a:effectLst/>
                        </a:rPr>
                        <a:t>Prevención de la mortalidad materna y neonatal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90,727</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GT" sz="1600" dirty="0">
                          <a:effectLst/>
                        </a:rPr>
                        <a:t>Fomento y cuidado de la salud de la mujer, promoviendo estilos de vida saludable que garanticen su salud y evite la muerte materna, poniendo atención a las complicaciones obstétricas y la atención del parto institucional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smtClean="0">
                          <a:effectLst/>
                        </a:rPr>
                        <a:t>Q96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2237711">
                <a:tc>
                  <a:txBody>
                    <a:bodyPr/>
                    <a:lstStyle/>
                    <a:p>
                      <a:pPr>
                        <a:lnSpc>
                          <a:spcPct val="107000"/>
                        </a:lnSpc>
                        <a:spcAft>
                          <a:spcPts val="0"/>
                        </a:spcAft>
                      </a:pPr>
                      <a:r>
                        <a:rPr lang="es-GT" sz="1600">
                          <a:effectLst/>
                        </a:rPr>
                        <a:t>Prevención y Control de ITS, VIH/SIDA, Tuberculosis y Enfermedades Vectoriales y Zoonóticas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2.675,109</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GT" sz="1600" dirty="0">
                          <a:effectLst/>
                        </a:rPr>
                        <a:t>Acciones de información, educación, comunicación, así como la detección y tratamiento oportuno de casos.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smtClean="0">
                          <a:effectLst/>
                        </a:rPr>
                        <a:t>Q333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429377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556405313"/>
              </p:ext>
            </p:extLst>
          </p:nvPr>
        </p:nvGraphicFramePr>
        <p:xfrm>
          <a:off x="261593" y="549275"/>
          <a:ext cx="11665295" cy="4578987"/>
        </p:xfrm>
        <a:graphic>
          <a:graphicData uri="http://schemas.openxmlformats.org/drawingml/2006/table">
            <a:tbl>
              <a:tblPr firstRow="1" bandRow="1">
                <a:tableStyleId>{5940675A-B579-460E-94D1-54222C63F5DA}</a:tableStyleId>
              </a:tblPr>
              <a:tblGrid>
                <a:gridCol w="2661574"/>
                <a:gridCol w="1723856"/>
                <a:gridCol w="5263642"/>
                <a:gridCol w="2016223"/>
              </a:tblGrid>
              <a:tr h="432049">
                <a:tc>
                  <a:txBody>
                    <a:bodyPr/>
                    <a:lstStyle/>
                    <a:p>
                      <a:pPr algn="ctr">
                        <a:lnSpc>
                          <a:spcPct val="107000"/>
                        </a:lnSpc>
                        <a:spcAft>
                          <a:spcPts val="0"/>
                        </a:spcAft>
                      </a:pPr>
                      <a:r>
                        <a:rPr lang="en-US" sz="1600" b="1" dirty="0" err="1">
                          <a:effectLst/>
                        </a:rPr>
                        <a:t>Programas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a:effectLst/>
                        </a:rPr>
                        <a:t>Incremento</a:t>
                      </a:r>
                      <a:r>
                        <a:rPr lang="en-US" sz="1600" b="1" dirty="0">
                          <a:effectLst/>
                        </a:rPr>
                        <a:t> </a:t>
                      </a:r>
                      <a:r>
                        <a:rPr lang="en-US" sz="1600" b="1" dirty="0" err="1">
                          <a:effectLst/>
                        </a:rPr>
                        <a:t>beneficiarios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a:effectLst/>
                        </a:rPr>
                        <a:t>Propósito</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smtClean="0">
                          <a:effectLst/>
                        </a:rPr>
                        <a:t>Incremento</a:t>
                      </a:r>
                      <a:endParaRPr lang="en-US" sz="1600" b="1" dirty="0" smtClean="0">
                        <a:effectLst/>
                      </a:endParaRPr>
                    </a:p>
                    <a:p>
                      <a:pPr algn="ctr">
                        <a:lnSpc>
                          <a:spcPct val="107000"/>
                        </a:lnSpc>
                        <a:spcAft>
                          <a:spcPts val="0"/>
                        </a:spcAft>
                      </a:pPr>
                      <a:r>
                        <a:rPr lang="es-GT" sz="1600" b="1" dirty="0" smtClean="0">
                          <a:effectLst/>
                          <a:latin typeface="Times New Roman" panose="02020603050405020304" pitchFamily="18" charset="0"/>
                          <a:ea typeface="Calibri" panose="020F0502020204030204" pitchFamily="34" charset="0"/>
                          <a:cs typeface="Times New Roman" panose="02020603050405020304" pitchFamily="18" charset="0"/>
                        </a:rPr>
                        <a:t>(millones)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356678">
                <a:tc>
                  <a:txBody>
                    <a:bodyPr/>
                    <a:lstStyle/>
                    <a:p>
                      <a:pPr>
                        <a:lnSpc>
                          <a:spcPct val="107000"/>
                        </a:lnSpc>
                        <a:spcAft>
                          <a:spcPts val="0"/>
                        </a:spcAft>
                      </a:pPr>
                      <a:r>
                        <a:rPr lang="en-US" sz="1600" dirty="0" err="1">
                          <a:effectLst/>
                        </a:rPr>
                        <a:t>Formación</a:t>
                      </a:r>
                      <a:r>
                        <a:rPr lang="en-US" sz="1600" dirty="0">
                          <a:effectLst/>
                        </a:rPr>
                        <a:t> del </a:t>
                      </a:r>
                      <a:r>
                        <a:rPr lang="en-US" sz="1600" dirty="0" err="1">
                          <a:effectLst/>
                        </a:rPr>
                        <a:t>Recurso</a:t>
                      </a:r>
                      <a:r>
                        <a:rPr lang="en-US" sz="1600" dirty="0">
                          <a:effectLst/>
                        </a:rPr>
                        <a:t> </a:t>
                      </a:r>
                      <a:r>
                        <a:rPr lang="en-US" sz="1600" dirty="0" err="1">
                          <a:effectLst/>
                        </a:rPr>
                        <a:t>Humano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3,185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GT" sz="1600" dirty="0">
                          <a:effectLst/>
                        </a:rPr>
                        <a:t>Ampliar la formación de médicos residentes en los hospitales escuelas, enfermeras, auxiliares de enfermería, técnicos en rayos X, laboratoristas clínicos y técnicos en salud rural.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smtClean="0">
                          <a:effectLst/>
                        </a:rPr>
                        <a:t>Q103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356678">
                <a:tc>
                  <a:txBody>
                    <a:bodyPr/>
                    <a:lstStyle/>
                    <a:p>
                      <a:pPr>
                        <a:lnSpc>
                          <a:spcPct val="107000"/>
                        </a:lnSpc>
                        <a:spcAft>
                          <a:spcPts val="0"/>
                        </a:spcAft>
                      </a:pPr>
                      <a:r>
                        <a:rPr lang="es-GT" sz="1600" dirty="0">
                          <a:effectLst/>
                        </a:rPr>
                        <a:t>Fomento de la salud y medicina preventiva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2.476,119</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GT" sz="1600" dirty="0">
                          <a:effectLst/>
                        </a:rPr>
                        <a:t>Fortalecimiento de las redes integradas de salud, principalmente la contratación de personal.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smtClean="0">
                          <a:effectLst/>
                        </a:rPr>
                        <a:t>Q984</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356678">
                <a:tc>
                  <a:txBody>
                    <a:bodyPr/>
                    <a:lstStyle/>
                    <a:p>
                      <a:pPr>
                        <a:lnSpc>
                          <a:spcPct val="107000"/>
                        </a:lnSpc>
                        <a:spcAft>
                          <a:spcPts val="0"/>
                        </a:spcAft>
                      </a:pPr>
                      <a:r>
                        <a:rPr lang="en-US" sz="1600" dirty="0" err="1">
                          <a:effectLst/>
                        </a:rPr>
                        <a:t>Recuperación</a:t>
                      </a:r>
                      <a:r>
                        <a:rPr lang="en-US" sz="1600" dirty="0">
                          <a:effectLst/>
                        </a:rPr>
                        <a:t> de la </a:t>
                      </a:r>
                      <a:r>
                        <a:rPr lang="en-US" sz="1600" dirty="0" err="1">
                          <a:effectLst/>
                        </a:rPr>
                        <a:t>salud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5.715,030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GT" sz="1600" dirty="0">
                          <a:effectLst/>
                        </a:rPr>
                        <a:t>Fortalecimiento de las red hospitalaria, la contratación de personal, provisión de equipamiento e infraestructura y sustituir el equipo médico sanitario.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smtClean="0">
                          <a:effectLst/>
                        </a:rPr>
                        <a:t>Q3,402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911596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724745278"/>
              </p:ext>
            </p:extLst>
          </p:nvPr>
        </p:nvGraphicFramePr>
        <p:xfrm>
          <a:off x="261937" y="602955"/>
          <a:ext cx="11664951" cy="3979472"/>
        </p:xfrm>
        <a:graphic>
          <a:graphicData uri="http://schemas.openxmlformats.org/drawingml/2006/table">
            <a:tbl>
              <a:tblPr firstRow="1" bandRow="1">
                <a:tableStyleId>{5940675A-B579-460E-94D1-54222C63F5DA}</a:tableStyleId>
              </a:tblPr>
              <a:tblGrid>
                <a:gridCol w="2916238"/>
                <a:gridCol w="2364932"/>
                <a:gridCol w="4134785"/>
                <a:gridCol w="2248996"/>
              </a:tblGrid>
              <a:tr h="848413">
                <a:tc>
                  <a:txBody>
                    <a:bodyPr/>
                    <a:lstStyle/>
                    <a:p>
                      <a:pPr algn="ctr">
                        <a:lnSpc>
                          <a:spcPct val="107000"/>
                        </a:lnSpc>
                        <a:spcAft>
                          <a:spcPts val="0"/>
                        </a:spcAft>
                      </a:pPr>
                      <a:r>
                        <a:rPr lang="en-US" sz="1600" b="1" dirty="0" err="1">
                          <a:effectLst/>
                        </a:rPr>
                        <a:t>Programas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a:effectLst/>
                        </a:rPr>
                        <a:t>Incremento</a:t>
                      </a:r>
                      <a:r>
                        <a:rPr lang="en-US" sz="1600" b="1" dirty="0">
                          <a:effectLst/>
                        </a:rPr>
                        <a:t> </a:t>
                      </a:r>
                      <a:endParaRPr lang="en-US" sz="1600" b="1" dirty="0" smtClean="0">
                        <a:effectLst/>
                      </a:endParaRPr>
                    </a:p>
                    <a:p>
                      <a:pPr algn="ctr">
                        <a:lnSpc>
                          <a:spcPct val="107000"/>
                        </a:lnSpc>
                        <a:spcAft>
                          <a:spcPts val="0"/>
                        </a:spcAft>
                      </a:pPr>
                      <a:r>
                        <a:rPr lang="en-US" sz="1600" b="1" dirty="0" err="1" smtClean="0">
                          <a:effectLst/>
                        </a:rPr>
                        <a:t>beneficiarios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a:effectLst/>
                        </a:rPr>
                        <a:t>Propósito</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b="1" dirty="0" err="1" smtClean="0">
                          <a:effectLst/>
                        </a:rPr>
                        <a:t>Incremento</a:t>
                      </a:r>
                      <a:endParaRPr lang="en-US" sz="1600" b="1" dirty="0" smtClean="0">
                        <a:effectLst/>
                      </a:endParaRPr>
                    </a:p>
                    <a:p>
                      <a:pPr algn="ctr">
                        <a:lnSpc>
                          <a:spcPct val="107000"/>
                        </a:lnSpc>
                        <a:spcAft>
                          <a:spcPts val="0"/>
                        </a:spcAft>
                      </a:pPr>
                      <a:r>
                        <a:rPr lang="es-GT" sz="1600" b="1" dirty="0" smtClean="0">
                          <a:effectLst/>
                          <a:latin typeface="Times New Roman" panose="02020603050405020304" pitchFamily="18" charset="0"/>
                          <a:ea typeface="Calibri" panose="020F0502020204030204" pitchFamily="34" charset="0"/>
                          <a:cs typeface="Times New Roman" panose="02020603050405020304" pitchFamily="18" charset="0"/>
                        </a:rPr>
                        <a:t>(millones)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94897">
                <a:tc>
                  <a:txBody>
                    <a:bodyPr/>
                    <a:lstStyle/>
                    <a:p>
                      <a:pPr>
                        <a:lnSpc>
                          <a:spcPct val="107000"/>
                        </a:lnSpc>
                        <a:spcAft>
                          <a:spcPts val="0"/>
                        </a:spcAft>
                      </a:pPr>
                      <a:r>
                        <a:rPr lang="en-US" sz="1600" dirty="0" err="1">
                          <a:effectLst/>
                        </a:rPr>
                        <a:t>Infraestructura</a:t>
                      </a:r>
                      <a:r>
                        <a:rPr lang="en-US" sz="1600" dirty="0">
                          <a:effectLst/>
                        </a:rPr>
                        <a:t> en </a:t>
                      </a:r>
                      <a:r>
                        <a:rPr lang="en-US" sz="1600" dirty="0" err="1">
                          <a:effectLst/>
                        </a:rPr>
                        <a:t>Salud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GT" sz="1600" dirty="0">
                          <a:effectLst/>
                        </a:rPr>
                        <a:t>Construcción, ampliación y mejoramiento de </a:t>
                      </a:r>
                      <a:r>
                        <a:rPr lang="es-GT" sz="1600" dirty="0" smtClean="0">
                          <a:effectLst/>
                        </a:rPr>
                        <a:t>centros </a:t>
                      </a:r>
                      <a:r>
                        <a:rPr lang="es-GT" sz="1600" dirty="0">
                          <a:effectLst/>
                        </a:rPr>
                        <a:t>de convergencia, centros y puestos de salud, maternidades periféricas, CAP, CAIMI.</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smtClean="0">
                          <a:effectLst/>
                        </a:rPr>
                        <a:t>Q44</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94897">
                <a:tc>
                  <a:txBody>
                    <a:bodyPr/>
                    <a:lstStyle/>
                    <a:p>
                      <a:pPr>
                        <a:lnSpc>
                          <a:spcPct val="107000"/>
                        </a:lnSpc>
                        <a:spcAft>
                          <a:spcPts val="0"/>
                        </a:spcAft>
                      </a:pPr>
                      <a:r>
                        <a:rPr lang="en-US" sz="1600" dirty="0" err="1">
                          <a:effectLst/>
                        </a:rPr>
                        <a:t>Administración</a:t>
                      </a:r>
                      <a:r>
                        <a:rPr lang="en-US" sz="1600" dirty="0">
                          <a:effectLst/>
                        </a:rPr>
                        <a:t> </a:t>
                      </a:r>
                      <a:r>
                        <a:rPr lang="en-US" sz="1600" dirty="0" err="1">
                          <a:effectLst/>
                        </a:rPr>
                        <a:t>Institucional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a:effectLst/>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GT" sz="1600" dirty="0">
                          <a:effectLst/>
                        </a:rPr>
                        <a:t>Incremento por Bono de Antigüedad, medios de transportes para monitoreo y seguimiento de servicios de salud, contratación de servicios técnicos y profesionales en salud y servicios de capacitación, así como re-categorización de CAIMI y CUM a Hospitales Distritales.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600" dirty="0" smtClean="0">
                          <a:effectLst/>
                        </a:rPr>
                        <a:t>Q998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94897">
                <a:tc>
                  <a:txBody>
                    <a:bodyPr/>
                    <a:lstStyle/>
                    <a:p>
                      <a:pPr algn="ctr">
                        <a:lnSpc>
                          <a:spcPct val="107000"/>
                        </a:lnSpc>
                        <a:spcAft>
                          <a:spcPts val="0"/>
                        </a:spcAft>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r" defTabSz="1219007" rtl="0" eaLnBrk="1" fontAlgn="auto" latinLnBrk="0" hangingPunct="1">
                        <a:lnSpc>
                          <a:spcPct val="107000"/>
                        </a:lnSpc>
                        <a:spcBef>
                          <a:spcPts val="0"/>
                        </a:spcBef>
                        <a:spcAft>
                          <a:spcPts val="0"/>
                        </a:spcAft>
                        <a:buClrTx/>
                        <a:buSzTx/>
                        <a:buFontTx/>
                        <a:buNone/>
                        <a:tabLst/>
                        <a:defRPr/>
                      </a:pPr>
                      <a:endParaRPr lang="es-GT" sz="1600" b="1" dirty="0" smtClean="0">
                        <a:effectLst/>
                      </a:endParaRPr>
                    </a:p>
                    <a:p>
                      <a:pPr marL="0" marR="0" indent="0" algn="ctr" defTabSz="1219007" rtl="0" eaLnBrk="1" fontAlgn="auto" latinLnBrk="0" hangingPunct="1">
                        <a:lnSpc>
                          <a:spcPct val="107000"/>
                        </a:lnSpc>
                        <a:spcBef>
                          <a:spcPts val="0"/>
                        </a:spcBef>
                        <a:spcAft>
                          <a:spcPts val="0"/>
                        </a:spcAft>
                        <a:buClrTx/>
                        <a:buSzTx/>
                        <a:buFontTx/>
                        <a:buNone/>
                        <a:tabLst/>
                        <a:defRPr/>
                      </a:pPr>
                      <a:r>
                        <a:rPr lang="es-GT" sz="1600" b="1" dirty="0" smtClean="0">
                          <a:effectLst/>
                        </a:rPr>
                        <a:t>TOTAL</a:t>
                      </a:r>
                      <a:endPar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GT" sz="1600" b="1" dirty="0" smtClean="0">
                          <a:effectLst/>
                        </a:rPr>
                        <a:t>Q6,875</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75354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8542" y="170034"/>
            <a:ext cx="2501065" cy="338554"/>
          </a:xfrm>
          <a:prstGeom prst="rect">
            <a:avLst/>
          </a:prstGeom>
          <a:noFill/>
        </p:spPr>
        <p:txBody>
          <a:bodyPr wrap="square" rtlCol="0">
            <a:spAutoFit/>
          </a:bodyPr>
          <a:lstStyle/>
          <a:p>
            <a:r>
              <a:rPr lang="en-US" sz="1600" dirty="0">
                <a:solidFill>
                  <a:schemeClr val="bg1"/>
                </a:solidFill>
                <a:latin typeface="Calibri Light" panose="020F0302020204030204" pitchFamily="34" charset="0"/>
              </a:rPr>
              <a:t>Simple Project Manager </a:t>
            </a:r>
          </a:p>
        </p:txBody>
      </p:sp>
      <p:sp>
        <p:nvSpPr>
          <p:cNvPr id="2" name="Title 1">
            <a:extLst>
              <a:ext uri="{FF2B5EF4-FFF2-40B4-BE49-F238E27FC236}">
                <a16:creationId xmlns="" xmlns:a16="http://schemas.microsoft.com/office/drawing/2014/main" id="{555DC0C3-BCDA-48C0-A49A-2FF6F4CBFF48}"/>
              </a:ext>
            </a:extLst>
          </p:cNvPr>
          <p:cNvSpPr>
            <a:spLocks noGrp="1"/>
          </p:cNvSpPr>
          <p:nvPr>
            <p:ph type="title"/>
          </p:nvPr>
        </p:nvSpPr>
        <p:spPr>
          <a:xfrm>
            <a:off x="3503857" y="386057"/>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 Análisis</a:t>
            </a:r>
            <a:r>
              <a:rPr lang="en-US" sz="2000" dirty="0">
                <a:latin typeface="Ebrima" panose="02000000000000000000" pitchFamily="2" charset="0"/>
                <a:ea typeface="Ebrima" panose="02000000000000000000" pitchFamily="2" charset="0"/>
                <a:cs typeface="Ebrima" panose="02000000000000000000" pitchFamily="2" charset="0"/>
              </a:rPr>
              <a:t> del Presupuesto 2015-2018</a:t>
            </a:r>
            <a:endParaRPr lang="en-US" sz="2000" dirty="0"/>
          </a:p>
        </p:txBody>
      </p:sp>
      <p:grpSp>
        <p:nvGrpSpPr>
          <p:cNvPr id="66" name="Group 65">
            <a:extLst>
              <a:ext uri="{FF2B5EF4-FFF2-40B4-BE49-F238E27FC236}">
                <a16:creationId xmlns="" xmlns:a16="http://schemas.microsoft.com/office/drawing/2014/main" id="{9A4A16D0-5A9C-4B45-A8BB-59850E859C99}"/>
              </a:ext>
            </a:extLst>
          </p:cNvPr>
          <p:cNvGrpSpPr/>
          <p:nvPr/>
        </p:nvGrpSpPr>
        <p:grpSpPr>
          <a:xfrm>
            <a:off x="3590268" y="3976997"/>
            <a:ext cx="228976" cy="228976"/>
            <a:chOff x="3398838" y="3616326"/>
            <a:chExt cx="346075" cy="346076"/>
          </a:xfrm>
        </p:grpSpPr>
        <p:sp>
          <p:nvSpPr>
            <p:cNvPr id="73" name="Rectangle 94">
              <a:extLst>
                <a:ext uri="{FF2B5EF4-FFF2-40B4-BE49-F238E27FC236}">
                  <a16:creationId xmlns="" xmlns:a16="http://schemas.microsoft.com/office/drawing/2014/main"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 xmlns:a16="http://schemas.microsoft.com/office/drawing/2014/main"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 xmlns:a16="http://schemas.microsoft.com/office/drawing/2014/main"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 xmlns:a16="http://schemas.microsoft.com/office/drawing/2014/main"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 xmlns:a16="http://schemas.microsoft.com/office/drawing/2014/main"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 xmlns:a16="http://schemas.microsoft.com/office/drawing/2014/main"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 xmlns:a16="http://schemas.microsoft.com/office/drawing/2014/main"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 xmlns:a16="http://schemas.microsoft.com/office/drawing/2014/main"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 xmlns:a16="http://schemas.microsoft.com/office/drawing/2014/main"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85" name="Group 84">
            <a:extLst>
              <a:ext uri="{FF2B5EF4-FFF2-40B4-BE49-F238E27FC236}">
                <a16:creationId xmlns="" xmlns:a16="http://schemas.microsoft.com/office/drawing/2014/main"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 xmlns:a16="http://schemas.microsoft.com/office/drawing/2014/main"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 xmlns:a16="http://schemas.microsoft.com/office/drawing/2014/main"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 xmlns:a16="http://schemas.microsoft.com/office/drawing/2014/main"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 xmlns:a16="http://schemas.microsoft.com/office/drawing/2014/main"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 xmlns:a16="http://schemas.microsoft.com/office/drawing/2014/main"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 xmlns:a16="http://schemas.microsoft.com/office/drawing/2014/main"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 xmlns:a16="http://schemas.microsoft.com/office/drawing/2014/main"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103" name="Group 102">
            <a:extLst>
              <a:ext uri="{FF2B5EF4-FFF2-40B4-BE49-F238E27FC236}">
                <a16:creationId xmlns="" xmlns:a16="http://schemas.microsoft.com/office/drawing/2014/main"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 xmlns:a16="http://schemas.microsoft.com/office/drawing/2014/main"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 xmlns:a16="http://schemas.microsoft.com/office/drawing/2014/main"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 xmlns:a16="http://schemas.microsoft.com/office/drawing/2014/main"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 xmlns:a16="http://schemas.microsoft.com/office/drawing/2014/main"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 xmlns:a16="http://schemas.microsoft.com/office/drawing/2014/main"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 xmlns:a16="http://schemas.microsoft.com/office/drawing/2014/main"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 xmlns:a16="http://schemas.microsoft.com/office/drawing/2014/main"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146" name="Group 298">
            <a:extLst>
              <a:ext uri="{FF2B5EF4-FFF2-40B4-BE49-F238E27FC236}">
                <a16:creationId xmlns="" xmlns:a16="http://schemas.microsoft.com/office/drawing/2014/main" id="{A5C91CD4-542D-49E6-A605-64D1D2B33A42}"/>
              </a:ext>
            </a:extLst>
          </p:cNvPr>
          <p:cNvGrpSpPr/>
          <p:nvPr/>
        </p:nvGrpSpPr>
        <p:grpSpPr>
          <a:xfrm>
            <a:off x="9553346" y="535607"/>
            <a:ext cx="2577703" cy="320155"/>
            <a:chOff x="9062519" y="1142200"/>
            <a:chExt cx="2577703" cy="320154"/>
          </a:xfrm>
        </p:grpSpPr>
        <p:grpSp>
          <p:nvGrpSpPr>
            <p:cNvPr id="147" name="Group 283">
              <a:extLst>
                <a:ext uri="{FF2B5EF4-FFF2-40B4-BE49-F238E27FC236}">
                  <a16:creationId xmlns=""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149" name="Freeform 55">
                <a:extLst>
                  <a:ext uri="{FF2B5EF4-FFF2-40B4-BE49-F238E27FC236}">
                    <a16:creationId xmlns=""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50" name="Freeform 56">
                <a:extLst>
                  <a:ext uri="{FF2B5EF4-FFF2-40B4-BE49-F238E27FC236}">
                    <a16:creationId xmlns=""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51" name="Freeform 57">
                <a:extLst>
                  <a:ext uri="{FF2B5EF4-FFF2-40B4-BE49-F238E27FC236}">
                    <a16:creationId xmlns=""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52" name="Freeform 58">
                <a:extLst>
                  <a:ext uri="{FF2B5EF4-FFF2-40B4-BE49-F238E27FC236}">
                    <a16:creationId xmlns=""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162" name="Freeform 59">
                <a:extLst>
                  <a:ext uri="{FF2B5EF4-FFF2-40B4-BE49-F238E27FC236}">
                    <a16:creationId xmlns=""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148" name="TextBox 289">
              <a:extLst>
                <a:ext uri="{FF2B5EF4-FFF2-40B4-BE49-F238E27FC236}">
                  <a16:creationId xmlns=""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Consideraciones</a:t>
              </a:r>
            </a:p>
          </p:txBody>
        </p:sp>
      </p:grpSp>
      <p:sp>
        <p:nvSpPr>
          <p:cNvPr id="163" name="TextBox 132">
            <a:extLst>
              <a:ext uri="{FF2B5EF4-FFF2-40B4-BE49-F238E27FC236}">
                <a16:creationId xmlns="" xmlns:a16="http://schemas.microsoft.com/office/drawing/2014/main" id="{2EB2C6A5-F4E5-442D-B6CF-FD321B1C1E6F}"/>
              </a:ext>
            </a:extLst>
          </p:cNvPr>
          <p:cNvSpPr txBox="1"/>
          <p:nvPr/>
        </p:nvSpPr>
        <p:spPr>
          <a:xfrm>
            <a:off x="9740822" y="2206752"/>
            <a:ext cx="965045" cy="246221"/>
          </a:xfrm>
          <a:prstGeom prst="rect">
            <a:avLst/>
          </a:prstGeom>
          <a:noFill/>
        </p:spPr>
        <p:txBody>
          <a:bodyPr wrap="square" lIns="0" tIns="0" rIns="0" bIns="0" rtlCol="0">
            <a:spAutoFit/>
          </a:bodyPr>
          <a:lstStyle/>
          <a:p>
            <a:pPr algn="ctr"/>
            <a:r>
              <a:rPr lang="en-GB" sz="1600" b="1" dirty="0">
                <a:solidFill>
                  <a:schemeClr val="bg1"/>
                </a:solidFill>
              </a:rPr>
              <a:t>DIRECTOS</a:t>
            </a:r>
            <a:endParaRPr lang="en-IN" sz="1600" b="1" dirty="0">
              <a:solidFill>
                <a:schemeClr val="bg1"/>
              </a:solidFill>
            </a:endParaRPr>
          </a:p>
        </p:txBody>
      </p:sp>
      <p:sp>
        <p:nvSpPr>
          <p:cNvPr id="164" name="TextBox 132">
            <a:extLst>
              <a:ext uri="{FF2B5EF4-FFF2-40B4-BE49-F238E27FC236}">
                <a16:creationId xmlns="" xmlns:a16="http://schemas.microsoft.com/office/drawing/2014/main" id="{2EB2C6A5-F4E5-442D-B6CF-FD321B1C1E6F}"/>
              </a:ext>
            </a:extLst>
          </p:cNvPr>
          <p:cNvSpPr txBox="1"/>
          <p:nvPr/>
        </p:nvSpPr>
        <p:spPr>
          <a:xfrm>
            <a:off x="10990958" y="2212067"/>
            <a:ext cx="1081876" cy="246221"/>
          </a:xfrm>
          <a:prstGeom prst="rect">
            <a:avLst/>
          </a:prstGeom>
          <a:noFill/>
        </p:spPr>
        <p:txBody>
          <a:bodyPr wrap="square" lIns="0" tIns="0" rIns="0" bIns="0" rtlCol="0">
            <a:spAutoFit/>
          </a:bodyPr>
          <a:lstStyle/>
          <a:p>
            <a:pPr algn="ctr"/>
            <a:r>
              <a:rPr lang="en-GB" sz="1600" b="1" dirty="0">
                <a:solidFill>
                  <a:schemeClr val="bg1"/>
                </a:solidFill>
              </a:rPr>
              <a:t>INDIRECTOS</a:t>
            </a:r>
            <a:endParaRPr lang="en-IN" sz="1600" b="1" dirty="0">
              <a:solidFill>
                <a:schemeClr val="bg1"/>
              </a:solidFill>
            </a:endParaRPr>
          </a:p>
        </p:txBody>
      </p:sp>
      <p:cxnSp>
        <p:nvCxnSpPr>
          <p:cNvPr id="165"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9409940" y="508589"/>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7" name="Title 1">
            <a:extLst>
              <a:ext uri="{FF2B5EF4-FFF2-40B4-BE49-F238E27FC236}">
                <a16:creationId xmlns="" xmlns:a16="http://schemas.microsoft.com/office/drawing/2014/main" id="{555DC0C3-BCDA-48C0-A49A-2FF6F4CBFF48}"/>
              </a:ext>
            </a:extLst>
          </p:cNvPr>
          <p:cNvSpPr txBox="1">
            <a:spLocks/>
          </p:cNvSpPr>
          <p:nvPr/>
        </p:nvSpPr>
        <p:spPr>
          <a:xfrm>
            <a:off x="2" y="1059974"/>
            <a:ext cx="2998068" cy="522664"/>
          </a:xfrm>
          <a:prstGeom prst="rect">
            <a:avLst/>
          </a:prstGeom>
        </p:spPr>
        <p:txBody>
          <a:bodyPr vert="horz" lIns="0" tIns="0" rIns="0" bIns="0" rtlCol="0" anchor="ctr">
            <a:noAutofit/>
          </a:bodyPr>
          <a:lstStyle>
            <a:lvl1pPr algn="l" defTabSz="1218987" rtl="0" eaLnBrk="1" latinLnBrk="0" hangingPunct="1">
              <a:spcBef>
                <a:spcPct val="0"/>
              </a:spcBef>
              <a:buNone/>
              <a:defRPr sz="3200" b="1" kern="1200">
                <a:solidFill>
                  <a:schemeClr val="tx2"/>
                </a:solidFill>
                <a:latin typeface="+mj-lt"/>
                <a:ea typeface="+mj-ea"/>
                <a:cs typeface="+mj-cs"/>
              </a:defRPr>
            </a:lvl1pPr>
          </a:lstStyle>
          <a:p>
            <a:pPr algn="ctr"/>
            <a:r>
              <a:rPr lang="es-GT" sz="2000" dirty="0">
                <a:latin typeface="Ebrima" panose="02000000000000000000" pitchFamily="2" charset="0"/>
                <a:ea typeface="Ebrima" panose="02000000000000000000" pitchFamily="2" charset="0"/>
                <a:cs typeface="Ebrima" panose="02000000000000000000" pitchFamily="2" charset="0"/>
              </a:rPr>
              <a:t>Indicadores </a:t>
            </a:r>
          </a:p>
        </p:txBody>
      </p:sp>
      <p:sp>
        <p:nvSpPr>
          <p:cNvPr id="4" name="3 CuadroTexto"/>
          <p:cNvSpPr txBox="1"/>
          <p:nvPr/>
        </p:nvSpPr>
        <p:spPr>
          <a:xfrm>
            <a:off x="296590" y="2983029"/>
            <a:ext cx="2258045"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Ejecución Promedio: 90.3%; Q.6,037 millones</a:t>
            </a:r>
          </a:p>
        </p:txBody>
      </p:sp>
      <p:sp>
        <p:nvSpPr>
          <p:cNvPr id="140" name="139 CuadroTexto"/>
          <p:cNvSpPr txBox="1"/>
          <p:nvPr/>
        </p:nvSpPr>
        <p:spPr>
          <a:xfrm>
            <a:off x="314484" y="3886787"/>
            <a:ext cx="2258045"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Ejecución; Q. 5,909.3 Funcionamiento: 88.4%</a:t>
            </a:r>
          </a:p>
        </p:txBody>
      </p:sp>
      <p:sp>
        <p:nvSpPr>
          <p:cNvPr id="184" name="183 CuadroTexto"/>
          <p:cNvSpPr txBox="1"/>
          <p:nvPr/>
        </p:nvSpPr>
        <p:spPr>
          <a:xfrm>
            <a:off x="295838" y="2079270"/>
            <a:ext cx="2258045"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spAutoFit/>
          </a:bodyPr>
          <a:lstStyle/>
          <a:p>
            <a:r>
              <a:rPr lang="es-GT" sz="1400" dirty="0">
                <a:latin typeface="Arial" panose="020B0604020202020204" pitchFamily="34" charset="0"/>
                <a:cs typeface="Arial" panose="020B0604020202020204" pitchFamily="34" charset="0"/>
              </a:rPr>
              <a:t>Presupuesto promedio: Q6,686.3 millones</a:t>
            </a:r>
          </a:p>
        </p:txBody>
      </p:sp>
      <p:sp>
        <p:nvSpPr>
          <p:cNvPr id="185" name="184 CuadroTexto"/>
          <p:cNvSpPr txBox="1"/>
          <p:nvPr/>
        </p:nvSpPr>
        <p:spPr>
          <a:xfrm>
            <a:off x="325155" y="4790545"/>
            <a:ext cx="2258045" cy="578882"/>
          </a:xfrm>
          <a:prstGeom prst="round2DiagRect">
            <a:avLst/>
          </a:prstGeom>
          <a:noFill/>
          <a:ln w="28575">
            <a:solidFill>
              <a:schemeClr val="tx2"/>
            </a:solidFill>
          </a:ln>
          <a:effectLst>
            <a:outerShdw blurRad="76200" dir="18900000" sy="23000" kx="-1200000" algn="bl" rotWithShape="0">
              <a:prstClr val="black">
                <a:alpha val="20000"/>
              </a:prstClr>
            </a:outerShdw>
          </a:effectLst>
        </p:spPr>
        <p:txBody>
          <a:bodyPr wrap="square" rtlCol="0" anchor="t">
            <a:spAutoFit/>
          </a:bodyPr>
          <a:lstStyle/>
          <a:p>
            <a:r>
              <a:rPr lang="es-GT" sz="1400" dirty="0">
                <a:latin typeface="Arial" panose="020B0604020202020204" pitchFamily="34" charset="0"/>
                <a:cs typeface="Arial" panose="020B0604020202020204" pitchFamily="34" charset="0"/>
              </a:rPr>
              <a:t>Meta de Ejecución 2018: + 18% respecto a 2017</a:t>
            </a:r>
          </a:p>
        </p:txBody>
      </p:sp>
      <p:cxnSp>
        <p:nvCxnSpPr>
          <p:cNvPr id="186" name="Straight Connector 305">
            <a:extLst>
              <a:ext uri="{FF2B5EF4-FFF2-40B4-BE49-F238E27FC236}">
                <a16:creationId xmlns="" xmlns:a16="http://schemas.microsoft.com/office/drawing/2014/main" id="{3D895BCF-7147-4BC3-B42A-C69659CF1F27}"/>
              </a:ext>
            </a:extLst>
          </p:cNvPr>
          <p:cNvCxnSpPr>
            <a:cxnSpLocks/>
          </p:cNvCxnSpPr>
          <p:nvPr/>
        </p:nvCxnSpPr>
        <p:spPr>
          <a:xfrm flipH="1" flipV="1">
            <a:off x="2638028" y="530845"/>
            <a:ext cx="38218" cy="590351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9494869" y="1190144"/>
            <a:ext cx="2432019" cy="4842104"/>
          </a:xfrm>
          <a:prstGeom prst="roundRect">
            <a:avLst>
              <a:gd name="adj" fmla="val 10700"/>
            </a:avLst>
          </a:prstGeom>
        </p:spPr>
        <p:style>
          <a:lnRef idx="2">
            <a:schemeClr val="accent3"/>
          </a:lnRef>
          <a:fillRef idx="1">
            <a:schemeClr val="lt1"/>
          </a:fillRef>
          <a:effectRef idx="0">
            <a:schemeClr val="accent3"/>
          </a:effectRef>
          <a:fontRef idx="minor">
            <a:schemeClr val="dk1"/>
          </a:fontRef>
        </p:style>
        <p:txBody>
          <a:bodyPr rtlCol="0" anchor="ctr"/>
          <a:lstStyle/>
          <a:p>
            <a:pPr marL="180975" indent="-180975">
              <a:buFont typeface="Arial" panose="020B0604020202020204" pitchFamily="34" charset="0"/>
              <a:buChar char="•"/>
            </a:pPr>
            <a:r>
              <a:rPr lang="es-GT" sz="2000" dirty="0"/>
              <a:t>Apoyos presupuestarios otorgados en tiempo</a:t>
            </a:r>
            <a:r>
              <a:rPr lang="es-GT" sz="2000" dirty="0">
                <a:cs typeface="Calibri"/>
              </a:rPr>
              <a:t> para garantizar los eventos de cotización y licitación programados dentro del PAC</a:t>
            </a:r>
            <a:r>
              <a:rPr lang="es-GT" sz="2000" dirty="0"/>
              <a:t>  </a:t>
            </a:r>
            <a:endParaRPr lang="es-ES" dirty="0">
              <a:cs typeface="Calibri"/>
            </a:endParaRPr>
          </a:p>
          <a:p>
            <a:pPr marL="180975" indent="-180975">
              <a:buFont typeface="Arial" panose="020B0604020202020204" pitchFamily="34" charset="0"/>
              <a:buChar char="•"/>
            </a:pPr>
            <a:r>
              <a:rPr lang="es-GT" sz="2000" dirty="0"/>
              <a:t>Homogenización de procesos en la ejecución de proyectos de inversión</a:t>
            </a:r>
            <a:endParaRPr lang="es-GT" sz="2000" dirty="0">
              <a:cs typeface="Calibri"/>
            </a:endParaRPr>
          </a:p>
        </p:txBody>
      </p:sp>
      <p:pic>
        <p:nvPicPr>
          <p:cNvPr id="3" name="Imagen 7" descr="Imagen que contiene captura de pantalla&#10;&#10;Descripción generada con confianza muy alta">
            <a:extLst>
              <a:ext uri="{FF2B5EF4-FFF2-40B4-BE49-F238E27FC236}">
                <a16:creationId xmlns="" xmlns:a16="http://schemas.microsoft.com/office/drawing/2014/main" id="{EEA0A406-46DF-4B03-9F18-AA49EB6ACF37}"/>
              </a:ext>
            </a:extLst>
          </p:cNvPr>
          <p:cNvPicPr>
            <a:picLocks noChangeAspect="1"/>
          </p:cNvPicPr>
          <p:nvPr/>
        </p:nvPicPr>
        <p:blipFill>
          <a:blip r:embed="rId3"/>
          <a:stretch>
            <a:fillRect/>
          </a:stretch>
        </p:blipFill>
        <p:spPr>
          <a:xfrm>
            <a:off x="2835467" y="790092"/>
            <a:ext cx="6407756" cy="5565362"/>
          </a:xfrm>
          <a:prstGeom prst="rect">
            <a:avLst/>
          </a:prstGeom>
        </p:spPr>
      </p:pic>
      <p:pic>
        <p:nvPicPr>
          <p:cNvPr id="51" name="Imagen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32" y="10759"/>
            <a:ext cx="1254561" cy="1254561"/>
          </a:xfrm>
          <a:prstGeom prst="rect">
            <a:avLst/>
          </a:prstGeom>
        </p:spPr>
      </p:pic>
    </p:spTree>
    <p:extLst>
      <p:ext uri="{BB962C8B-B14F-4D97-AF65-F5344CB8AC3E}">
        <p14:creationId xmlns:p14="http://schemas.microsoft.com/office/powerpoint/2010/main" val="882909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8542" y="170034"/>
            <a:ext cx="2501065" cy="338554"/>
          </a:xfrm>
          <a:prstGeom prst="rect">
            <a:avLst/>
          </a:prstGeom>
          <a:noFill/>
        </p:spPr>
        <p:txBody>
          <a:bodyPr wrap="square" rtlCol="0">
            <a:spAutoFit/>
          </a:bodyPr>
          <a:lstStyle/>
          <a:p>
            <a:r>
              <a:rPr lang="en-US" sz="1600" dirty="0">
                <a:solidFill>
                  <a:schemeClr val="bg1"/>
                </a:solidFill>
                <a:latin typeface="Calibri Light" panose="020F0302020204030204" pitchFamily="34" charset="0"/>
              </a:rPr>
              <a:t>Simple Project Manager </a:t>
            </a:r>
          </a:p>
        </p:txBody>
      </p:sp>
      <p:sp>
        <p:nvSpPr>
          <p:cNvPr id="2" name="Title 1">
            <a:extLst>
              <a:ext uri="{FF2B5EF4-FFF2-40B4-BE49-F238E27FC236}">
                <a16:creationId xmlns="" xmlns:a16="http://schemas.microsoft.com/office/drawing/2014/main" id="{555DC0C3-BCDA-48C0-A49A-2FF6F4CBFF48}"/>
              </a:ext>
            </a:extLst>
          </p:cNvPr>
          <p:cNvSpPr>
            <a:spLocks noGrp="1"/>
          </p:cNvSpPr>
          <p:nvPr>
            <p:ph type="title"/>
          </p:nvPr>
        </p:nvSpPr>
        <p:spPr>
          <a:xfrm>
            <a:off x="3503857" y="386057"/>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 Análisis</a:t>
            </a:r>
            <a:r>
              <a:rPr lang="en-US" sz="2000" dirty="0">
                <a:latin typeface="Ebrima" panose="02000000000000000000" pitchFamily="2" charset="0"/>
                <a:ea typeface="Ebrima" panose="02000000000000000000" pitchFamily="2" charset="0"/>
                <a:cs typeface="Ebrima" panose="02000000000000000000" pitchFamily="2" charset="0"/>
              </a:rPr>
              <a:t> del Presupuesto 2015-2018</a:t>
            </a:r>
            <a:endParaRPr lang="en-US" sz="2000" dirty="0"/>
          </a:p>
        </p:txBody>
      </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sp>
        <p:nvSpPr>
          <p:cNvPr id="3" name="2 Rectángulo redondeado"/>
          <p:cNvSpPr/>
          <p:nvPr/>
        </p:nvSpPr>
        <p:spPr>
          <a:xfrm>
            <a:off x="261938" y="5373514"/>
            <a:ext cx="11664950" cy="12241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sz="2399" dirty="0"/>
          </a:p>
          <a:p>
            <a:pPr algn="ctr"/>
            <a:r>
              <a:rPr lang="es-MX" sz="1700" b="1" dirty="0"/>
              <a:t>80 % de </a:t>
            </a:r>
            <a:r>
              <a:rPr lang="es-GT" sz="1700" b="1" dirty="0">
                <a:cs typeface="Arial" panose="020B0604020202020204" pitchFamily="34" charset="0"/>
              </a:rPr>
              <a:t>Ejecución de Metas Físicas en promedio</a:t>
            </a:r>
            <a:r>
              <a:rPr lang="es-GT" sz="1700" b="1" dirty="0">
                <a:cs typeface="Calibri"/>
              </a:rPr>
              <a:t> (en formulación presupuestaria MINSALUD)</a:t>
            </a:r>
          </a:p>
          <a:p>
            <a:pPr algn="ctr"/>
            <a:r>
              <a:rPr lang="es-MX" sz="1700" b="1" dirty="0">
                <a:cs typeface="Arial" panose="020B0604020202020204" pitchFamily="34" charset="0"/>
              </a:rPr>
              <a:t>78 % de niños (as) menores de 5 años beneficiados con servicios de salud  para la p</a:t>
            </a:r>
            <a:r>
              <a:rPr lang="es-GT" sz="1700" b="1" dirty="0" err="1">
                <a:cs typeface="Arial" panose="020B0604020202020204" pitchFamily="34" charset="0"/>
              </a:rPr>
              <a:t>revención</a:t>
            </a:r>
            <a:r>
              <a:rPr lang="es-GT" sz="1700" b="1" dirty="0">
                <a:cs typeface="Arial" panose="020B0604020202020204" pitchFamily="34" charset="0"/>
              </a:rPr>
              <a:t> de la Mortalidad de la Niñez y de la desnutrición crónica </a:t>
            </a:r>
            <a:endParaRPr lang="es-MX" sz="1700" b="1" dirty="0">
              <a:cs typeface="Arial" panose="020B0604020202020204" pitchFamily="34" charset="0"/>
            </a:endParaRPr>
          </a:p>
          <a:p>
            <a:pPr algn="ctr"/>
            <a:r>
              <a:rPr lang="es-MX" sz="1700" b="1" dirty="0">
                <a:cs typeface="Arial" panose="020B0604020202020204" pitchFamily="34" charset="0"/>
              </a:rPr>
              <a:t>74 % de mujeres embarazadas beneficiadas con servicios de salud para la p</a:t>
            </a:r>
            <a:r>
              <a:rPr lang="es-GT" sz="1700" b="1" dirty="0" err="1">
                <a:cs typeface="Arial" panose="020B0604020202020204" pitchFamily="34" charset="0"/>
              </a:rPr>
              <a:t>revención</a:t>
            </a:r>
            <a:r>
              <a:rPr lang="es-GT" sz="1700" b="1" dirty="0">
                <a:cs typeface="Arial" panose="020B0604020202020204" pitchFamily="34" charset="0"/>
              </a:rPr>
              <a:t> de la mortalidad materna y neonatal</a:t>
            </a:r>
            <a:endParaRPr lang="es-MX" sz="1700" b="1" dirty="0">
              <a:cs typeface="Arial" panose="020B0604020202020204" pitchFamily="34" charset="0"/>
            </a:endParaRPr>
          </a:p>
          <a:p>
            <a:pPr algn="ctr"/>
            <a:endParaRPr lang="es-GT" sz="2399" dirty="0"/>
          </a:p>
        </p:txBody>
      </p:sp>
      <p:grpSp>
        <p:nvGrpSpPr>
          <p:cNvPr id="4" name="Group 298">
            <a:extLst>
              <a:ext uri="{FF2B5EF4-FFF2-40B4-BE49-F238E27FC236}">
                <a16:creationId xmlns="" xmlns:a16="http://schemas.microsoft.com/office/drawing/2014/main" id="{A5C91CD4-542D-49E6-A605-64D1D2B33A42}"/>
              </a:ext>
            </a:extLst>
          </p:cNvPr>
          <p:cNvGrpSpPr/>
          <p:nvPr/>
        </p:nvGrpSpPr>
        <p:grpSpPr>
          <a:xfrm>
            <a:off x="4700962" y="4923279"/>
            <a:ext cx="2499479" cy="320155"/>
            <a:chOff x="9062519" y="1142200"/>
            <a:chExt cx="2577703" cy="320154"/>
          </a:xfrm>
        </p:grpSpPr>
        <p:grpSp>
          <p:nvGrpSpPr>
            <p:cNvPr id="5" name="Group 283">
              <a:extLst>
                <a:ext uri="{FF2B5EF4-FFF2-40B4-BE49-F238E27FC236}">
                  <a16:creationId xmlns=""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39" name="Freeform 55">
                <a:extLst>
                  <a:ext uri="{FF2B5EF4-FFF2-40B4-BE49-F238E27FC236}">
                    <a16:creationId xmlns=""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0" name="Freeform 56">
                <a:extLst>
                  <a:ext uri="{FF2B5EF4-FFF2-40B4-BE49-F238E27FC236}">
                    <a16:creationId xmlns=""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1" name="Freeform 57">
                <a:extLst>
                  <a:ext uri="{FF2B5EF4-FFF2-40B4-BE49-F238E27FC236}">
                    <a16:creationId xmlns=""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2" name="Freeform 58">
                <a:extLst>
                  <a:ext uri="{FF2B5EF4-FFF2-40B4-BE49-F238E27FC236}">
                    <a16:creationId xmlns=""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3" name="Freeform 59">
                <a:extLst>
                  <a:ext uri="{FF2B5EF4-FFF2-40B4-BE49-F238E27FC236}">
                    <a16:creationId xmlns=""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38" name="TextBox 289">
              <a:extLst>
                <a:ext uri="{FF2B5EF4-FFF2-40B4-BE49-F238E27FC236}">
                  <a16:creationId xmlns=""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Logros alcanzados</a:t>
              </a:r>
            </a:p>
          </p:txBody>
        </p:sp>
      </p:grpSp>
      <p:graphicFrame>
        <p:nvGraphicFramePr>
          <p:cNvPr id="31" name="1 Gráfico"/>
          <p:cNvGraphicFramePr/>
          <p:nvPr>
            <p:extLst>
              <p:ext uri="{D42A27DB-BD31-4B8C-83A1-F6EECF244321}">
                <p14:modId xmlns:p14="http://schemas.microsoft.com/office/powerpoint/2010/main" val="2870230355"/>
              </p:ext>
            </p:extLst>
          </p:nvPr>
        </p:nvGraphicFramePr>
        <p:xfrm>
          <a:off x="504448" y="974913"/>
          <a:ext cx="5184576" cy="3816424"/>
        </p:xfrm>
        <a:graphic>
          <a:graphicData uri="http://schemas.openxmlformats.org/drawingml/2006/chart">
            <c:chart xmlns:c="http://schemas.openxmlformats.org/drawingml/2006/chart" xmlns:r="http://schemas.openxmlformats.org/officeDocument/2006/relationships" r:id="rId3"/>
          </a:graphicData>
        </a:graphic>
      </p:graphicFrame>
      <p:grpSp>
        <p:nvGrpSpPr>
          <p:cNvPr id="47" name="Group 298">
            <a:extLst>
              <a:ext uri="{FF2B5EF4-FFF2-40B4-BE49-F238E27FC236}">
                <a16:creationId xmlns="" xmlns:a16="http://schemas.microsoft.com/office/drawing/2014/main" id="{A5C91CD4-542D-49E6-A605-64D1D2B33A42}"/>
              </a:ext>
            </a:extLst>
          </p:cNvPr>
          <p:cNvGrpSpPr/>
          <p:nvPr/>
        </p:nvGrpSpPr>
        <p:grpSpPr>
          <a:xfrm>
            <a:off x="9982844" y="589284"/>
            <a:ext cx="2577703" cy="320155"/>
            <a:chOff x="9062519" y="1142200"/>
            <a:chExt cx="2577703" cy="320154"/>
          </a:xfrm>
        </p:grpSpPr>
        <p:grpSp>
          <p:nvGrpSpPr>
            <p:cNvPr id="48" name="Group 283">
              <a:extLst>
                <a:ext uri="{FF2B5EF4-FFF2-40B4-BE49-F238E27FC236}">
                  <a16:creationId xmlns=""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50" name="Freeform 55">
                <a:extLst>
                  <a:ext uri="{FF2B5EF4-FFF2-40B4-BE49-F238E27FC236}">
                    <a16:creationId xmlns=""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2" name="Freeform 56">
                <a:extLst>
                  <a:ext uri="{FF2B5EF4-FFF2-40B4-BE49-F238E27FC236}">
                    <a16:creationId xmlns=""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3" name="Freeform 57">
                <a:extLst>
                  <a:ext uri="{FF2B5EF4-FFF2-40B4-BE49-F238E27FC236}">
                    <a16:creationId xmlns=""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4" name="Freeform 58">
                <a:extLst>
                  <a:ext uri="{FF2B5EF4-FFF2-40B4-BE49-F238E27FC236}">
                    <a16:creationId xmlns=""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5" name="Freeform 59">
                <a:extLst>
                  <a:ext uri="{FF2B5EF4-FFF2-40B4-BE49-F238E27FC236}">
                    <a16:creationId xmlns=""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49" name="TextBox 289">
              <a:extLst>
                <a:ext uri="{FF2B5EF4-FFF2-40B4-BE49-F238E27FC236}">
                  <a16:creationId xmlns=""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Físicas</a:t>
              </a:r>
            </a:p>
          </p:txBody>
        </p:sp>
      </p:grpSp>
      <p:pic>
        <p:nvPicPr>
          <p:cNvPr id="11" name="Imagen 11">
            <a:extLst>
              <a:ext uri="{FF2B5EF4-FFF2-40B4-BE49-F238E27FC236}">
                <a16:creationId xmlns="" xmlns:a16="http://schemas.microsoft.com/office/drawing/2014/main" id="{DED56519-1077-4D47-83FE-F3B4891F963D}"/>
              </a:ext>
            </a:extLst>
          </p:cNvPr>
          <p:cNvPicPr>
            <a:picLocks noChangeAspect="1"/>
          </p:cNvPicPr>
          <p:nvPr/>
        </p:nvPicPr>
        <p:blipFill>
          <a:blip r:embed="rId4"/>
          <a:stretch>
            <a:fillRect/>
          </a:stretch>
        </p:blipFill>
        <p:spPr>
          <a:xfrm>
            <a:off x="6298046" y="1671700"/>
            <a:ext cx="5337057" cy="3037080"/>
          </a:xfrm>
          <a:prstGeom prst="rect">
            <a:avLst/>
          </a:prstGeom>
        </p:spPr>
      </p:pic>
      <p:pic>
        <p:nvPicPr>
          <p:cNvPr id="25" name="Imagen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32" y="10759"/>
            <a:ext cx="1254561" cy="1254561"/>
          </a:xfrm>
          <a:prstGeom prst="rect">
            <a:avLst/>
          </a:prstGeom>
        </p:spPr>
      </p:pic>
    </p:spTree>
    <p:extLst>
      <p:ext uri="{BB962C8B-B14F-4D97-AF65-F5344CB8AC3E}">
        <p14:creationId xmlns:p14="http://schemas.microsoft.com/office/powerpoint/2010/main" val="4230783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8542" y="170034"/>
            <a:ext cx="2501065" cy="338554"/>
          </a:xfrm>
          <a:prstGeom prst="rect">
            <a:avLst/>
          </a:prstGeom>
          <a:noFill/>
        </p:spPr>
        <p:txBody>
          <a:bodyPr wrap="square" rtlCol="0">
            <a:spAutoFit/>
          </a:bodyPr>
          <a:lstStyle/>
          <a:p>
            <a:r>
              <a:rPr lang="en-US" sz="1600" dirty="0">
                <a:solidFill>
                  <a:schemeClr val="bg1"/>
                </a:solidFill>
                <a:latin typeface="Calibri Light" panose="020F0302020204030204" pitchFamily="34" charset="0"/>
              </a:rPr>
              <a:t>Simple Project Manager </a:t>
            </a:r>
          </a:p>
        </p:txBody>
      </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sp>
        <p:nvSpPr>
          <p:cNvPr id="3" name="2 Rectángulo redondeado"/>
          <p:cNvSpPr/>
          <p:nvPr/>
        </p:nvSpPr>
        <p:spPr>
          <a:xfrm>
            <a:off x="155575" y="5340164"/>
            <a:ext cx="11843494" cy="12241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MX" sz="1800" b="1" dirty="0"/>
              <a:t>73 % de </a:t>
            </a:r>
            <a:r>
              <a:rPr lang="es-MX" sz="1800" b="1" dirty="0">
                <a:cs typeface="Arial" panose="020B0604020202020204" pitchFamily="34" charset="0"/>
              </a:rPr>
              <a:t>e</a:t>
            </a:r>
            <a:r>
              <a:rPr lang="es-GT" sz="1800" b="1" dirty="0" err="1">
                <a:cs typeface="Arial" panose="020B0604020202020204" pitchFamily="34" charset="0"/>
              </a:rPr>
              <a:t>jecución</a:t>
            </a:r>
            <a:r>
              <a:rPr lang="es-GT" sz="1800" b="1" dirty="0">
                <a:cs typeface="Arial" panose="020B0604020202020204" pitchFamily="34" charset="0"/>
              </a:rPr>
              <a:t> de metas físicas en promedio</a:t>
            </a:r>
            <a:r>
              <a:rPr lang="es-GT" sz="1800" b="1" dirty="0">
                <a:cs typeface="Calibri"/>
              </a:rPr>
              <a:t> (en formulación presupuestaria MINSALUD)</a:t>
            </a:r>
            <a:endParaRPr lang="es-GT" sz="1800" b="1" dirty="0">
              <a:cs typeface="Arial" panose="020B0604020202020204" pitchFamily="34" charset="0"/>
            </a:endParaRPr>
          </a:p>
          <a:p>
            <a:pPr algn="ctr"/>
            <a:r>
              <a:rPr lang="es-MX" sz="1800" b="1" dirty="0">
                <a:cs typeface="Arial" panose="020B0604020202020204" pitchFamily="34" charset="0"/>
              </a:rPr>
              <a:t>67 % de población beneficiaria con servicios de p</a:t>
            </a:r>
            <a:r>
              <a:rPr lang="es-GT" sz="1800" b="1" dirty="0" err="1">
                <a:cs typeface="Arial" panose="020B0604020202020204" pitchFamily="34" charset="0"/>
              </a:rPr>
              <a:t>revención</a:t>
            </a:r>
            <a:r>
              <a:rPr lang="es-GT" sz="1800" b="1" dirty="0">
                <a:cs typeface="Arial" panose="020B0604020202020204" pitchFamily="34" charset="0"/>
              </a:rPr>
              <a:t> y control de ITS, VIH/SIDA, tuberculosis, enfermedades vectoriales y zoonóticas</a:t>
            </a:r>
            <a:endParaRPr lang="es-GT" sz="1800" b="1" dirty="0"/>
          </a:p>
        </p:txBody>
      </p:sp>
      <p:grpSp>
        <p:nvGrpSpPr>
          <p:cNvPr id="4" name="Group 298">
            <a:extLst>
              <a:ext uri="{FF2B5EF4-FFF2-40B4-BE49-F238E27FC236}">
                <a16:creationId xmlns="" xmlns:a16="http://schemas.microsoft.com/office/drawing/2014/main" id="{A5C91CD4-542D-49E6-A605-64D1D2B33A42}"/>
              </a:ext>
            </a:extLst>
          </p:cNvPr>
          <p:cNvGrpSpPr/>
          <p:nvPr/>
        </p:nvGrpSpPr>
        <p:grpSpPr>
          <a:xfrm>
            <a:off x="4870276" y="4892055"/>
            <a:ext cx="2577703" cy="320155"/>
            <a:chOff x="9062519" y="1142200"/>
            <a:chExt cx="2577703" cy="320154"/>
          </a:xfrm>
        </p:grpSpPr>
        <p:grpSp>
          <p:nvGrpSpPr>
            <p:cNvPr id="5" name="Group 283">
              <a:extLst>
                <a:ext uri="{FF2B5EF4-FFF2-40B4-BE49-F238E27FC236}">
                  <a16:creationId xmlns=""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39" name="Freeform 55">
                <a:extLst>
                  <a:ext uri="{FF2B5EF4-FFF2-40B4-BE49-F238E27FC236}">
                    <a16:creationId xmlns=""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0" name="Freeform 56">
                <a:extLst>
                  <a:ext uri="{FF2B5EF4-FFF2-40B4-BE49-F238E27FC236}">
                    <a16:creationId xmlns=""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1" name="Freeform 57">
                <a:extLst>
                  <a:ext uri="{FF2B5EF4-FFF2-40B4-BE49-F238E27FC236}">
                    <a16:creationId xmlns=""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2" name="Freeform 58">
                <a:extLst>
                  <a:ext uri="{FF2B5EF4-FFF2-40B4-BE49-F238E27FC236}">
                    <a16:creationId xmlns=""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3" name="Freeform 59">
                <a:extLst>
                  <a:ext uri="{FF2B5EF4-FFF2-40B4-BE49-F238E27FC236}">
                    <a16:creationId xmlns=""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38" name="TextBox 289">
              <a:extLst>
                <a:ext uri="{FF2B5EF4-FFF2-40B4-BE49-F238E27FC236}">
                  <a16:creationId xmlns=""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Logros alcanzados</a:t>
              </a:r>
            </a:p>
          </p:txBody>
        </p:sp>
      </p:grpSp>
      <p:graphicFrame>
        <p:nvGraphicFramePr>
          <p:cNvPr id="33" name="1 Gráfico"/>
          <p:cNvGraphicFramePr/>
          <p:nvPr>
            <p:extLst>
              <p:ext uri="{D42A27DB-BD31-4B8C-83A1-F6EECF244321}">
                <p14:modId xmlns:p14="http://schemas.microsoft.com/office/powerpoint/2010/main" val="1487618413"/>
              </p:ext>
            </p:extLst>
          </p:nvPr>
        </p:nvGraphicFramePr>
        <p:xfrm>
          <a:off x="521338" y="887829"/>
          <a:ext cx="4896544" cy="3960440"/>
        </p:xfrm>
        <a:graphic>
          <a:graphicData uri="http://schemas.openxmlformats.org/drawingml/2006/chart">
            <c:chart xmlns:c="http://schemas.openxmlformats.org/drawingml/2006/chart" xmlns:r="http://schemas.openxmlformats.org/officeDocument/2006/relationships" r:id="rId3"/>
          </a:graphicData>
        </a:graphic>
      </p:graphicFrame>
      <p:grpSp>
        <p:nvGrpSpPr>
          <p:cNvPr id="37" name="Group 298">
            <a:extLst>
              <a:ext uri="{FF2B5EF4-FFF2-40B4-BE49-F238E27FC236}">
                <a16:creationId xmlns="" xmlns:a16="http://schemas.microsoft.com/office/drawing/2014/main" id="{A5C91CD4-542D-49E6-A605-64D1D2B33A42}"/>
              </a:ext>
            </a:extLst>
          </p:cNvPr>
          <p:cNvGrpSpPr/>
          <p:nvPr/>
        </p:nvGrpSpPr>
        <p:grpSpPr>
          <a:xfrm>
            <a:off x="9421366" y="373676"/>
            <a:ext cx="2577703" cy="320155"/>
            <a:chOff x="9062519" y="1142200"/>
            <a:chExt cx="2577703" cy="320154"/>
          </a:xfrm>
        </p:grpSpPr>
        <p:grpSp>
          <p:nvGrpSpPr>
            <p:cNvPr id="44" name="Group 283">
              <a:extLst>
                <a:ext uri="{FF2B5EF4-FFF2-40B4-BE49-F238E27FC236}">
                  <a16:creationId xmlns=""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46" name="Freeform 55">
                <a:extLst>
                  <a:ext uri="{FF2B5EF4-FFF2-40B4-BE49-F238E27FC236}">
                    <a16:creationId xmlns=""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7" name="Freeform 56">
                <a:extLst>
                  <a:ext uri="{FF2B5EF4-FFF2-40B4-BE49-F238E27FC236}">
                    <a16:creationId xmlns=""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8" name="Freeform 57">
                <a:extLst>
                  <a:ext uri="{FF2B5EF4-FFF2-40B4-BE49-F238E27FC236}">
                    <a16:creationId xmlns=""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9" name="Freeform 58">
                <a:extLst>
                  <a:ext uri="{FF2B5EF4-FFF2-40B4-BE49-F238E27FC236}">
                    <a16:creationId xmlns=""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0" name="Freeform 59">
                <a:extLst>
                  <a:ext uri="{FF2B5EF4-FFF2-40B4-BE49-F238E27FC236}">
                    <a16:creationId xmlns=""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45" name="TextBox 289">
              <a:extLst>
                <a:ext uri="{FF2B5EF4-FFF2-40B4-BE49-F238E27FC236}">
                  <a16:creationId xmlns=""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Físicas</a:t>
              </a:r>
            </a:p>
          </p:txBody>
        </p:sp>
      </p:grpSp>
      <p:graphicFrame>
        <p:nvGraphicFramePr>
          <p:cNvPr id="34" name="2 Gráfico"/>
          <p:cNvGraphicFramePr>
            <a:graphicFrameLocks/>
          </p:cNvGraphicFramePr>
          <p:nvPr>
            <p:extLst>
              <p:ext uri="{D42A27DB-BD31-4B8C-83A1-F6EECF244321}">
                <p14:modId xmlns:p14="http://schemas.microsoft.com/office/powerpoint/2010/main" val="1642120570"/>
              </p:ext>
            </p:extLst>
          </p:nvPr>
        </p:nvGraphicFramePr>
        <p:xfrm>
          <a:off x="6454452" y="970830"/>
          <a:ext cx="5409222" cy="3744416"/>
        </p:xfrm>
        <a:graphic>
          <a:graphicData uri="http://schemas.openxmlformats.org/drawingml/2006/chart">
            <c:chart xmlns:c="http://schemas.openxmlformats.org/drawingml/2006/chart" xmlns:r="http://schemas.openxmlformats.org/officeDocument/2006/relationships" r:id="rId4"/>
          </a:graphicData>
        </a:graphic>
      </p:graphicFrame>
      <p:pic>
        <p:nvPicPr>
          <p:cNvPr id="24" name="Imagen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32" y="10759"/>
            <a:ext cx="1254561" cy="1254561"/>
          </a:xfrm>
          <a:prstGeom prst="rect">
            <a:avLst/>
          </a:prstGeom>
        </p:spPr>
      </p:pic>
    </p:spTree>
    <p:extLst>
      <p:ext uri="{BB962C8B-B14F-4D97-AF65-F5344CB8AC3E}">
        <p14:creationId xmlns:p14="http://schemas.microsoft.com/office/powerpoint/2010/main" val="4230783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8542" y="170034"/>
            <a:ext cx="2501065" cy="338554"/>
          </a:xfrm>
          <a:prstGeom prst="rect">
            <a:avLst/>
          </a:prstGeom>
          <a:noFill/>
        </p:spPr>
        <p:txBody>
          <a:bodyPr wrap="square" rtlCol="0">
            <a:spAutoFit/>
          </a:bodyPr>
          <a:lstStyle/>
          <a:p>
            <a:r>
              <a:rPr lang="en-US" sz="1600" dirty="0">
                <a:solidFill>
                  <a:schemeClr val="bg1"/>
                </a:solidFill>
                <a:latin typeface="Calibri Light" panose="020F0302020204030204" pitchFamily="34" charset="0"/>
              </a:rPr>
              <a:t>Simple Project Manager </a:t>
            </a:r>
          </a:p>
        </p:txBody>
      </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sp>
        <p:nvSpPr>
          <p:cNvPr id="3" name="2 Rectángulo redondeado"/>
          <p:cNvSpPr/>
          <p:nvPr/>
        </p:nvSpPr>
        <p:spPr>
          <a:xfrm>
            <a:off x="160546" y="5507891"/>
            <a:ext cx="11843494" cy="12241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GT" sz="1400" dirty="0">
                <a:cs typeface="Calibri"/>
              </a:rPr>
              <a:t>100% de ejecución de proyectos de Construcción del Hospital de Villa Nueva, Construcción DAS de San Marcos, Ampliación Hospital Pedro de Bethancourt de Antigua Guatemala, Mejoramiento del Hospital de La Tinta, Ampliación del Hospital de Escuintla, Construcción de los Puestos de Salud de San Isidro y El Rodeo en Huehuetenango y la Reposición del Hospital de Malacatán y los Centros de Salud de San Pablo y Malacatán, en San Marcos; inició del mejoramiento del Hospital de Cobán en el área de quirófanos, construcción de DAS de Baja Verapaz y construcción del Puesto de Salud de San Antonio </a:t>
            </a:r>
            <a:r>
              <a:rPr lang="es-GT" sz="1400" dirty="0" err="1">
                <a:cs typeface="Calibri"/>
              </a:rPr>
              <a:t>Tzeja</a:t>
            </a:r>
            <a:r>
              <a:rPr lang="es-GT" sz="1400" dirty="0">
                <a:cs typeface="Calibri"/>
              </a:rPr>
              <a:t> en Ixcán.</a:t>
            </a:r>
            <a:endParaRPr lang="es-ES" sz="1400">
              <a:cs typeface="Calibri"/>
            </a:endParaRPr>
          </a:p>
        </p:txBody>
      </p:sp>
      <p:grpSp>
        <p:nvGrpSpPr>
          <p:cNvPr id="2" name="Group 298">
            <a:extLst>
              <a:ext uri="{FF2B5EF4-FFF2-40B4-BE49-F238E27FC236}">
                <a16:creationId xmlns="" xmlns:a16="http://schemas.microsoft.com/office/drawing/2014/main" id="{A5C91CD4-542D-49E6-A605-64D1D2B33A42}"/>
              </a:ext>
            </a:extLst>
          </p:cNvPr>
          <p:cNvGrpSpPr/>
          <p:nvPr/>
        </p:nvGrpSpPr>
        <p:grpSpPr>
          <a:xfrm>
            <a:off x="4471512" y="5197090"/>
            <a:ext cx="2577703" cy="320155"/>
            <a:chOff x="9062519" y="1142200"/>
            <a:chExt cx="2577703" cy="320154"/>
          </a:xfrm>
        </p:grpSpPr>
        <p:grpSp>
          <p:nvGrpSpPr>
            <p:cNvPr id="4" name="Group 283">
              <a:extLst>
                <a:ext uri="{FF2B5EF4-FFF2-40B4-BE49-F238E27FC236}">
                  <a16:creationId xmlns=""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39" name="Freeform 55">
                <a:extLst>
                  <a:ext uri="{FF2B5EF4-FFF2-40B4-BE49-F238E27FC236}">
                    <a16:creationId xmlns=""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0" name="Freeform 56">
                <a:extLst>
                  <a:ext uri="{FF2B5EF4-FFF2-40B4-BE49-F238E27FC236}">
                    <a16:creationId xmlns=""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1" name="Freeform 57">
                <a:extLst>
                  <a:ext uri="{FF2B5EF4-FFF2-40B4-BE49-F238E27FC236}">
                    <a16:creationId xmlns=""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2" name="Freeform 58">
                <a:extLst>
                  <a:ext uri="{FF2B5EF4-FFF2-40B4-BE49-F238E27FC236}">
                    <a16:creationId xmlns=""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3" name="Freeform 59">
                <a:extLst>
                  <a:ext uri="{FF2B5EF4-FFF2-40B4-BE49-F238E27FC236}">
                    <a16:creationId xmlns=""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38" name="TextBox 289">
              <a:extLst>
                <a:ext uri="{FF2B5EF4-FFF2-40B4-BE49-F238E27FC236}">
                  <a16:creationId xmlns=""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Logros alcanzados</a:t>
              </a:r>
            </a:p>
          </p:txBody>
        </p:sp>
      </p:grpSp>
      <p:graphicFrame>
        <p:nvGraphicFramePr>
          <p:cNvPr id="25" name="1 Gráfico"/>
          <p:cNvGraphicFramePr/>
          <p:nvPr/>
        </p:nvGraphicFramePr>
        <p:xfrm>
          <a:off x="477788" y="1196753"/>
          <a:ext cx="5200650" cy="4032447"/>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298">
            <a:extLst>
              <a:ext uri="{FF2B5EF4-FFF2-40B4-BE49-F238E27FC236}">
                <a16:creationId xmlns="" xmlns:a16="http://schemas.microsoft.com/office/drawing/2014/main" id="{A5C91CD4-542D-49E6-A605-64D1D2B33A42}"/>
              </a:ext>
            </a:extLst>
          </p:cNvPr>
          <p:cNvGrpSpPr/>
          <p:nvPr/>
        </p:nvGrpSpPr>
        <p:grpSpPr>
          <a:xfrm>
            <a:off x="9421366" y="776102"/>
            <a:ext cx="2577703" cy="320155"/>
            <a:chOff x="9062519" y="1142200"/>
            <a:chExt cx="2577703" cy="320154"/>
          </a:xfrm>
        </p:grpSpPr>
        <p:grpSp>
          <p:nvGrpSpPr>
            <p:cNvPr id="32" name="Group 283">
              <a:extLst>
                <a:ext uri="{FF2B5EF4-FFF2-40B4-BE49-F238E27FC236}">
                  <a16:creationId xmlns=""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35" name="Freeform 55">
                <a:extLst>
                  <a:ext uri="{FF2B5EF4-FFF2-40B4-BE49-F238E27FC236}">
                    <a16:creationId xmlns=""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36" name="Freeform 56">
                <a:extLst>
                  <a:ext uri="{FF2B5EF4-FFF2-40B4-BE49-F238E27FC236}">
                    <a16:creationId xmlns=""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37" name="Freeform 57">
                <a:extLst>
                  <a:ext uri="{FF2B5EF4-FFF2-40B4-BE49-F238E27FC236}">
                    <a16:creationId xmlns=""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4" name="Freeform 58">
                <a:extLst>
                  <a:ext uri="{FF2B5EF4-FFF2-40B4-BE49-F238E27FC236}">
                    <a16:creationId xmlns=""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5" name="Freeform 59">
                <a:extLst>
                  <a:ext uri="{FF2B5EF4-FFF2-40B4-BE49-F238E27FC236}">
                    <a16:creationId xmlns=""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34" name="TextBox 289">
              <a:extLst>
                <a:ext uri="{FF2B5EF4-FFF2-40B4-BE49-F238E27FC236}">
                  <a16:creationId xmlns=""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Físicas</a:t>
              </a:r>
            </a:p>
          </p:txBody>
        </p:sp>
      </p:grpSp>
      <p:graphicFrame>
        <p:nvGraphicFramePr>
          <p:cNvPr id="33" name="5 Gráfico"/>
          <p:cNvGraphicFramePr>
            <a:graphicFrameLocks/>
          </p:cNvGraphicFramePr>
          <p:nvPr>
            <p:extLst>
              <p:ext uri="{D42A27DB-BD31-4B8C-83A1-F6EECF244321}">
                <p14:modId xmlns:p14="http://schemas.microsoft.com/office/powerpoint/2010/main" val="796933391"/>
              </p:ext>
            </p:extLst>
          </p:nvPr>
        </p:nvGraphicFramePr>
        <p:xfrm>
          <a:off x="6526460" y="1340768"/>
          <a:ext cx="5333444" cy="3960440"/>
        </p:xfrm>
        <a:graphic>
          <a:graphicData uri="http://schemas.openxmlformats.org/drawingml/2006/chart">
            <c:chart xmlns:c="http://schemas.openxmlformats.org/drawingml/2006/chart" xmlns:r="http://schemas.openxmlformats.org/officeDocument/2006/relationships" r:id="rId4"/>
          </a:graphicData>
        </a:graphic>
      </p:graphicFrame>
      <p:sp>
        <p:nvSpPr>
          <p:cNvPr id="6" name="CuadroTexto 5">
            <a:extLst>
              <a:ext uri="{FF2B5EF4-FFF2-40B4-BE49-F238E27FC236}">
                <a16:creationId xmlns="" xmlns:a16="http://schemas.microsoft.com/office/drawing/2014/main" id="{0CFCA054-66BE-457B-B246-F9B91A380E11}"/>
              </a:ext>
            </a:extLst>
          </p:cNvPr>
          <p:cNvSpPr txBox="1"/>
          <p:nvPr/>
        </p:nvSpPr>
        <p:spPr>
          <a:xfrm>
            <a:off x="7723240" y="1793240"/>
            <a:ext cx="2397562"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200" b="1" dirty="0"/>
              <a:t>Metros Cuadrados</a:t>
            </a:r>
          </a:p>
        </p:txBody>
      </p:sp>
      <p:pic>
        <p:nvPicPr>
          <p:cNvPr id="26" name="Imagen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32" y="10759"/>
            <a:ext cx="1254561" cy="1254561"/>
          </a:xfrm>
          <a:prstGeom prst="rect">
            <a:avLst/>
          </a:prstGeom>
        </p:spPr>
      </p:pic>
    </p:spTree>
    <p:extLst>
      <p:ext uri="{BB962C8B-B14F-4D97-AF65-F5344CB8AC3E}">
        <p14:creationId xmlns:p14="http://schemas.microsoft.com/office/powerpoint/2010/main" val="4230783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8542" y="170034"/>
            <a:ext cx="2501065" cy="338554"/>
          </a:xfrm>
          <a:prstGeom prst="rect">
            <a:avLst/>
          </a:prstGeom>
          <a:noFill/>
        </p:spPr>
        <p:txBody>
          <a:bodyPr wrap="square" rtlCol="0">
            <a:spAutoFit/>
          </a:bodyPr>
          <a:lstStyle/>
          <a:p>
            <a:r>
              <a:rPr lang="en-US" sz="1600" dirty="0">
                <a:solidFill>
                  <a:schemeClr val="bg1"/>
                </a:solidFill>
                <a:latin typeface="Calibri Light" panose="020F0302020204030204" pitchFamily="34" charset="0"/>
              </a:rPr>
              <a:t>Simple Project Manager </a:t>
            </a:r>
          </a:p>
        </p:txBody>
      </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sp>
        <p:nvSpPr>
          <p:cNvPr id="3" name="2 Rectángulo redondeado"/>
          <p:cNvSpPr/>
          <p:nvPr/>
        </p:nvSpPr>
        <p:spPr>
          <a:xfrm>
            <a:off x="159851" y="5351205"/>
            <a:ext cx="11843494" cy="12241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sz="2399" dirty="0"/>
          </a:p>
          <a:p>
            <a:pPr algn="ctr"/>
            <a:endParaRPr lang="es-MX" sz="1800" b="1" dirty="0"/>
          </a:p>
          <a:p>
            <a:pPr algn="ctr"/>
            <a:r>
              <a:rPr lang="es-MX" sz="1800" b="1" dirty="0"/>
              <a:t>84 % de </a:t>
            </a:r>
            <a:r>
              <a:rPr lang="es-MX" sz="1800" b="1" dirty="0">
                <a:cs typeface="Arial" panose="020B0604020202020204" pitchFamily="34" charset="0"/>
              </a:rPr>
              <a:t>e</a:t>
            </a:r>
            <a:r>
              <a:rPr lang="es-GT" sz="1800" b="1" dirty="0" err="1">
                <a:cs typeface="Arial" panose="020B0604020202020204" pitchFamily="34" charset="0"/>
              </a:rPr>
              <a:t>jecución</a:t>
            </a:r>
            <a:r>
              <a:rPr lang="es-GT" sz="1800" b="1" dirty="0">
                <a:cs typeface="Arial" panose="020B0604020202020204" pitchFamily="34" charset="0"/>
              </a:rPr>
              <a:t> de Metas Físicas en promedio </a:t>
            </a:r>
            <a:r>
              <a:rPr lang="es-GT" sz="1800" b="1" dirty="0">
                <a:cs typeface="Calibri"/>
              </a:rPr>
              <a:t>(en formulación presupuestaria MINSALUD)</a:t>
            </a:r>
          </a:p>
          <a:p>
            <a:pPr algn="ctr"/>
            <a:r>
              <a:rPr lang="es-MX" sz="1800" b="1" dirty="0">
                <a:cs typeface="Arial" panose="020B0604020202020204" pitchFamily="34" charset="0"/>
              </a:rPr>
              <a:t>69 % de población beneficiada con servicios de f</a:t>
            </a:r>
            <a:r>
              <a:rPr lang="es-GT" sz="1800" b="1" dirty="0">
                <a:cs typeface="Arial" panose="020B0604020202020204" pitchFamily="34" charset="0"/>
              </a:rPr>
              <a:t>omento de la salud, medicina preventiva y recuperación de la salud</a:t>
            </a:r>
            <a:endParaRPr lang="es-GT" sz="1800" b="1" dirty="0">
              <a:cs typeface="Calibri"/>
            </a:endParaRPr>
          </a:p>
          <a:p>
            <a:pPr algn="ctr"/>
            <a:r>
              <a:rPr lang="es-MX" sz="1800" b="1" dirty="0"/>
              <a:t>1,887 personas formadas en salud, anualmente</a:t>
            </a:r>
          </a:p>
          <a:p>
            <a:pPr algn="ctr"/>
            <a:r>
              <a:rPr lang="es-GT" sz="1800" b="1" dirty="0">
                <a:cs typeface="Arial" panose="020B0604020202020204" pitchFamily="34" charset="0"/>
              </a:rPr>
              <a:t> </a:t>
            </a:r>
            <a:endParaRPr lang="es-GT" sz="1800" b="1" dirty="0"/>
          </a:p>
          <a:p>
            <a:pPr algn="ctr"/>
            <a:endParaRPr lang="es-GT" sz="2399" dirty="0"/>
          </a:p>
        </p:txBody>
      </p:sp>
      <p:grpSp>
        <p:nvGrpSpPr>
          <p:cNvPr id="2" name="Group 298">
            <a:extLst>
              <a:ext uri="{FF2B5EF4-FFF2-40B4-BE49-F238E27FC236}">
                <a16:creationId xmlns="" xmlns:a16="http://schemas.microsoft.com/office/drawing/2014/main" id="{A5C91CD4-542D-49E6-A605-64D1D2B33A42}"/>
              </a:ext>
            </a:extLst>
          </p:cNvPr>
          <p:cNvGrpSpPr/>
          <p:nvPr/>
        </p:nvGrpSpPr>
        <p:grpSpPr>
          <a:xfrm>
            <a:off x="5014292" y="4903096"/>
            <a:ext cx="2577703" cy="320155"/>
            <a:chOff x="9062519" y="1142201"/>
            <a:chExt cx="2577703" cy="320154"/>
          </a:xfrm>
        </p:grpSpPr>
        <p:grpSp>
          <p:nvGrpSpPr>
            <p:cNvPr id="4" name="Group 283">
              <a:extLst>
                <a:ext uri="{FF2B5EF4-FFF2-40B4-BE49-F238E27FC236}">
                  <a16:creationId xmlns="" xmlns:a16="http://schemas.microsoft.com/office/drawing/2014/main" id="{79D5D393-9AEC-467A-8182-6C37FFD147E4}"/>
                </a:ext>
              </a:extLst>
            </p:cNvPr>
            <p:cNvGrpSpPr/>
            <p:nvPr/>
          </p:nvGrpSpPr>
          <p:grpSpPr>
            <a:xfrm>
              <a:off x="9062519" y="1142201"/>
              <a:ext cx="266339" cy="320154"/>
              <a:chOff x="3024188" y="2184421"/>
              <a:chExt cx="4329112" cy="5203819"/>
            </a:xfrm>
            <a:solidFill>
              <a:schemeClr val="accent2"/>
            </a:solidFill>
          </p:grpSpPr>
          <p:sp>
            <p:nvSpPr>
              <p:cNvPr id="39" name="Freeform 55">
                <a:extLst>
                  <a:ext uri="{FF2B5EF4-FFF2-40B4-BE49-F238E27FC236}">
                    <a16:creationId xmlns="" xmlns:a16="http://schemas.microsoft.com/office/drawing/2014/main" id="{21C121FE-7A5B-4EA1-AF77-585C83B1B6DC}"/>
                  </a:ext>
                </a:extLst>
              </p:cNvPr>
              <p:cNvSpPr>
                <a:spLocks noEditPoints="1"/>
              </p:cNvSpPr>
              <p:nvPr/>
            </p:nvSpPr>
            <p:spPr bwMode="auto">
              <a:xfrm>
                <a:off x="3024188" y="2184421"/>
                <a:ext cx="4329112" cy="5203819"/>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0" name="Freeform 56">
                <a:extLst>
                  <a:ext uri="{FF2B5EF4-FFF2-40B4-BE49-F238E27FC236}">
                    <a16:creationId xmlns=""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1" name="Freeform 57">
                <a:extLst>
                  <a:ext uri="{FF2B5EF4-FFF2-40B4-BE49-F238E27FC236}">
                    <a16:creationId xmlns=""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2" name="Freeform 58">
                <a:extLst>
                  <a:ext uri="{FF2B5EF4-FFF2-40B4-BE49-F238E27FC236}">
                    <a16:creationId xmlns=""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3" name="Freeform 59">
                <a:extLst>
                  <a:ext uri="{FF2B5EF4-FFF2-40B4-BE49-F238E27FC236}">
                    <a16:creationId xmlns=""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38" name="TextBox 289">
              <a:extLst>
                <a:ext uri="{FF2B5EF4-FFF2-40B4-BE49-F238E27FC236}">
                  <a16:creationId xmlns=""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Logros alcanzados</a:t>
              </a:r>
            </a:p>
          </p:txBody>
        </p:sp>
      </p:grpSp>
      <p:graphicFrame>
        <p:nvGraphicFramePr>
          <p:cNvPr id="31" name="1 Gráfico"/>
          <p:cNvGraphicFramePr/>
          <p:nvPr>
            <p:extLst>
              <p:ext uri="{D42A27DB-BD31-4B8C-83A1-F6EECF244321}">
                <p14:modId xmlns:p14="http://schemas.microsoft.com/office/powerpoint/2010/main" val="271138516"/>
              </p:ext>
            </p:extLst>
          </p:nvPr>
        </p:nvGraphicFramePr>
        <p:xfrm>
          <a:off x="574314" y="761858"/>
          <a:ext cx="5400600" cy="4066626"/>
        </p:xfrm>
        <a:graphic>
          <a:graphicData uri="http://schemas.openxmlformats.org/drawingml/2006/chart">
            <c:chart xmlns:c="http://schemas.openxmlformats.org/drawingml/2006/chart" xmlns:r="http://schemas.openxmlformats.org/officeDocument/2006/relationships" r:id="rId3"/>
          </a:graphicData>
        </a:graphic>
      </p:graphicFrame>
      <p:grpSp>
        <p:nvGrpSpPr>
          <p:cNvPr id="32" name="Group 298">
            <a:extLst>
              <a:ext uri="{FF2B5EF4-FFF2-40B4-BE49-F238E27FC236}">
                <a16:creationId xmlns="" xmlns:a16="http://schemas.microsoft.com/office/drawing/2014/main" id="{A5C91CD4-542D-49E6-A605-64D1D2B33A42}"/>
              </a:ext>
            </a:extLst>
          </p:cNvPr>
          <p:cNvGrpSpPr/>
          <p:nvPr/>
        </p:nvGrpSpPr>
        <p:grpSpPr>
          <a:xfrm>
            <a:off x="9425642" y="437500"/>
            <a:ext cx="2577703" cy="320155"/>
            <a:chOff x="9062519" y="1142200"/>
            <a:chExt cx="2577703" cy="320154"/>
          </a:xfrm>
        </p:grpSpPr>
        <p:grpSp>
          <p:nvGrpSpPr>
            <p:cNvPr id="33" name="Group 283">
              <a:extLst>
                <a:ext uri="{FF2B5EF4-FFF2-40B4-BE49-F238E27FC236}">
                  <a16:creationId xmlns=""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35" name="Freeform 55">
                <a:extLst>
                  <a:ext uri="{FF2B5EF4-FFF2-40B4-BE49-F238E27FC236}">
                    <a16:creationId xmlns=""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36" name="Freeform 56">
                <a:extLst>
                  <a:ext uri="{FF2B5EF4-FFF2-40B4-BE49-F238E27FC236}">
                    <a16:creationId xmlns=""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37" name="Freeform 57">
                <a:extLst>
                  <a:ext uri="{FF2B5EF4-FFF2-40B4-BE49-F238E27FC236}">
                    <a16:creationId xmlns=""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4" name="Freeform 58">
                <a:extLst>
                  <a:ext uri="{FF2B5EF4-FFF2-40B4-BE49-F238E27FC236}">
                    <a16:creationId xmlns=""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45" name="Freeform 59">
                <a:extLst>
                  <a:ext uri="{FF2B5EF4-FFF2-40B4-BE49-F238E27FC236}">
                    <a16:creationId xmlns=""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34" name="TextBox 289">
              <a:extLst>
                <a:ext uri="{FF2B5EF4-FFF2-40B4-BE49-F238E27FC236}">
                  <a16:creationId xmlns=""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Físicas</a:t>
              </a:r>
            </a:p>
          </p:txBody>
        </p:sp>
      </p:grpSp>
      <p:graphicFrame>
        <p:nvGraphicFramePr>
          <p:cNvPr id="46" name="7 Gráfico"/>
          <p:cNvGraphicFramePr>
            <a:graphicFrameLocks/>
          </p:cNvGraphicFramePr>
          <p:nvPr>
            <p:extLst>
              <p:ext uri="{D42A27DB-BD31-4B8C-83A1-F6EECF244321}">
                <p14:modId xmlns:p14="http://schemas.microsoft.com/office/powerpoint/2010/main" val="2108314869"/>
              </p:ext>
            </p:extLst>
          </p:nvPr>
        </p:nvGraphicFramePr>
        <p:xfrm>
          <a:off x="6453197" y="981498"/>
          <a:ext cx="5473691" cy="3886267"/>
        </p:xfrm>
        <a:graphic>
          <a:graphicData uri="http://schemas.openxmlformats.org/drawingml/2006/chart">
            <c:chart xmlns:c="http://schemas.openxmlformats.org/drawingml/2006/chart" xmlns:r="http://schemas.openxmlformats.org/officeDocument/2006/relationships" r:id="rId4"/>
          </a:graphicData>
        </a:graphic>
      </p:graphicFrame>
      <p:sp>
        <p:nvSpPr>
          <p:cNvPr id="5" name="CuadroTexto 4">
            <a:extLst>
              <a:ext uri="{FF2B5EF4-FFF2-40B4-BE49-F238E27FC236}">
                <a16:creationId xmlns="" xmlns:a16="http://schemas.microsoft.com/office/drawing/2014/main" id="{E53FD0BC-1436-4AB0-97CD-1494001AA6D0}"/>
              </a:ext>
            </a:extLst>
          </p:cNvPr>
          <p:cNvSpPr txBox="1"/>
          <p:nvPr/>
        </p:nvSpPr>
        <p:spPr>
          <a:xfrm>
            <a:off x="10925559" y="3703320"/>
            <a:ext cx="1482639"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200" dirty="0"/>
              <a:t>eventos</a:t>
            </a:r>
          </a:p>
        </p:txBody>
      </p:sp>
      <p:sp>
        <p:nvSpPr>
          <p:cNvPr id="25" name="CuadroTexto 24">
            <a:extLst>
              <a:ext uri="{FF2B5EF4-FFF2-40B4-BE49-F238E27FC236}">
                <a16:creationId xmlns="" xmlns:a16="http://schemas.microsoft.com/office/drawing/2014/main" id="{F1BAAAF2-1C92-411B-9CA3-AE13D4EC3AE6}"/>
              </a:ext>
            </a:extLst>
          </p:cNvPr>
          <p:cNvSpPr txBox="1"/>
          <p:nvPr/>
        </p:nvSpPr>
        <p:spPr>
          <a:xfrm>
            <a:off x="10970025" y="3937007"/>
            <a:ext cx="1482639"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200" dirty="0"/>
              <a:t>personas</a:t>
            </a:r>
          </a:p>
        </p:txBody>
      </p:sp>
      <p:sp>
        <p:nvSpPr>
          <p:cNvPr id="26" name="CuadroTexto 25">
            <a:extLst>
              <a:ext uri="{FF2B5EF4-FFF2-40B4-BE49-F238E27FC236}">
                <a16:creationId xmlns="" xmlns:a16="http://schemas.microsoft.com/office/drawing/2014/main" id="{1FB0735D-B744-438D-A032-51046BE2F23A}"/>
              </a:ext>
            </a:extLst>
          </p:cNvPr>
          <p:cNvSpPr txBox="1"/>
          <p:nvPr/>
        </p:nvSpPr>
        <p:spPr>
          <a:xfrm>
            <a:off x="10929288" y="4160534"/>
            <a:ext cx="1482639"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200" dirty="0"/>
              <a:t>eventos</a:t>
            </a:r>
          </a:p>
        </p:txBody>
      </p:sp>
      <p:sp>
        <p:nvSpPr>
          <p:cNvPr id="27" name="CuadroTexto 26">
            <a:extLst>
              <a:ext uri="{FF2B5EF4-FFF2-40B4-BE49-F238E27FC236}">
                <a16:creationId xmlns="" xmlns:a16="http://schemas.microsoft.com/office/drawing/2014/main" id="{6F58073E-7339-4DD5-8816-09A9A8774B69}"/>
              </a:ext>
            </a:extLst>
          </p:cNvPr>
          <p:cNvSpPr txBox="1"/>
          <p:nvPr/>
        </p:nvSpPr>
        <p:spPr>
          <a:xfrm>
            <a:off x="10980067" y="4343422"/>
            <a:ext cx="1482639"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200" dirty="0"/>
              <a:t>personas</a:t>
            </a:r>
          </a:p>
        </p:txBody>
      </p:sp>
      <p:sp>
        <p:nvSpPr>
          <p:cNvPr id="28" name="CuadroTexto 27">
            <a:extLst>
              <a:ext uri="{FF2B5EF4-FFF2-40B4-BE49-F238E27FC236}">
                <a16:creationId xmlns="" xmlns:a16="http://schemas.microsoft.com/office/drawing/2014/main" id="{B3091CF8-AD8C-4CBA-8424-7766795A57EA}"/>
              </a:ext>
            </a:extLst>
          </p:cNvPr>
          <p:cNvSpPr txBox="1"/>
          <p:nvPr/>
        </p:nvSpPr>
        <p:spPr>
          <a:xfrm>
            <a:off x="10979994" y="4516149"/>
            <a:ext cx="1482639"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200" dirty="0"/>
              <a:t>personas</a:t>
            </a:r>
          </a:p>
        </p:txBody>
      </p:sp>
      <p:pic>
        <p:nvPicPr>
          <p:cNvPr id="29" name="Imagen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32" y="10759"/>
            <a:ext cx="1254561" cy="1254561"/>
          </a:xfrm>
          <a:prstGeom prst="rect">
            <a:avLst/>
          </a:prstGeom>
        </p:spPr>
      </p:pic>
    </p:spTree>
    <p:extLst>
      <p:ext uri="{BB962C8B-B14F-4D97-AF65-F5344CB8AC3E}">
        <p14:creationId xmlns:p14="http://schemas.microsoft.com/office/powerpoint/2010/main" val="4230783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Imagen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2" y="10759"/>
            <a:ext cx="1254561" cy="1254561"/>
          </a:xfrm>
          <a:prstGeom prst="rect">
            <a:avLst/>
          </a:prstGeom>
        </p:spPr>
      </p:pic>
      <p:sp>
        <p:nvSpPr>
          <p:cNvPr id="19" name="TextBox 18"/>
          <p:cNvSpPr txBox="1"/>
          <p:nvPr/>
        </p:nvSpPr>
        <p:spPr>
          <a:xfrm>
            <a:off x="228542" y="170034"/>
            <a:ext cx="2501065" cy="338554"/>
          </a:xfrm>
          <a:prstGeom prst="rect">
            <a:avLst/>
          </a:prstGeom>
          <a:noFill/>
        </p:spPr>
        <p:txBody>
          <a:bodyPr wrap="square" rtlCol="0">
            <a:spAutoFit/>
          </a:bodyPr>
          <a:lstStyle/>
          <a:p>
            <a:r>
              <a:rPr lang="en-US" sz="1600" dirty="0">
                <a:solidFill>
                  <a:schemeClr val="bg1"/>
                </a:solidFill>
                <a:latin typeface="Calibri Light" panose="020F0302020204030204" pitchFamily="34" charset="0"/>
              </a:rPr>
              <a:t>Simple Project Manager </a:t>
            </a:r>
          </a:p>
        </p:txBody>
      </p:sp>
      <p:sp>
        <p:nvSpPr>
          <p:cNvPr id="2" name="Title 1">
            <a:extLst>
              <a:ext uri="{FF2B5EF4-FFF2-40B4-BE49-F238E27FC236}">
                <a16:creationId xmlns="" xmlns:a16="http://schemas.microsoft.com/office/drawing/2014/main" id="{555DC0C3-BCDA-48C0-A49A-2FF6F4CBFF48}"/>
              </a:ext>
            </a:extLst>
          </p:cNvPr>
          <p:cNvSpPr>
            <a:spLocks noGrp="1"/>
          </p:cNvSpPr>
          <p:nvPr>
            <p:ph type="title"/>
          </p:nvPr>
        </p:nvSpPr>
        <p:spPr>
          <a:xfrm>
            <a:off x="3503857" y="386057"/>
            <a:ext cx="5181113" cy="522664"/>
          </a:xfrm>
        </p:spPr>
        <p:txBody>
          <a:bodyPr/>
          <a:lstStyle/>
          <a:p>
            <a:pPr algn="ctr"/>
            <a:r>
              <a:rPr lang="es-GT" sz="2000" dirty="0">
                <a:latin typeface="Ebrima" panose="02000000000000000000" pitchFamily="2" charset="0"/>
                <a:ea typeface="Ebrima" panose="02000000000000000000" pitchFamily="2" charset="0"/>
                <a:cs typeface="Ebrima" panose="02000000000000000000" pitchFamily="2" charset="0"/>
              </a:rPr>
              <a:t>II. Continuidad de Programas 2019-2023</a:t>
            </a:r>
            <a:endParaRPr lang="en-US" sz="2000" dirty="0"/>
          </a:p>
        </p:txBody>
      </p:sp>
      <p:grpSp>
        <p:nvGrpSpPr>
          <p:cNvPr id="4" name="Group 65">
            <a:extLst>
              <a:ext uri="{FF2B5EF4-FFF2-40B4-BE49-F238E27FC236}">
                <a16:creationId xmlns="" xmlns:a16="http://schemas.microsoft.com/office/drawing/2014/main" id="{9A4A16D0-5A9C-4B45-A8BB-59850E859C99}"/>
              </a:ext>
            </a:extLst>
          </p:cNvPr>
          <p:cNvGrpSpPr/>
          <p:nvPr/>
        </p:nvGrpSpPr>
        <p:grpSpPr>
          <a:xfrm>
            <a:off x="3578219" y="3714027"/>
            <a:ext cx="228976" cy="228976"/>
            <a:chOff x="3398838" y="3616326"/>
            <a:chExt cx="346075" cy="346076"/>
          </a:xfrm>
        </p:grpSpPr>
        <p:sp>
          <p:nvSpPr>
            <p:cNvPr id="73" name="Rectangle 94">
              <a:extLst>
                <a:ext uri="{FF2B5EF4-FFF2-40B4-BE49-F238E27FC236}">
                  <a16:creationId xmlns="" xmlns:a16="http://schemas.microsoft.com/office/drawing/2014/main"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 xmlns:a16="http://schemas.microsoft.com/office/drawing/2014/main"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 xmlns:a16="http://schemas.microsoft.com/office/drawing/2014/main"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 xmlns:a16="http://schemas.microsoft.com/office/drawing/2014/main"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 xmlns:a16="http://schemas.microsoft.com/office/drawing/2014/main"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 xmlns:a16="http://schemas.microsoft.com/office/drawing/2014/main"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 xmlns:a16="http://schemas.microsoft.com/office/drawing/2014/main"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 xmlns:a16="http://schemas.microsoft.com/office/drawing/2014/main"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 xmlns:a16="http://schemas.microsoft.com/office/drawing/2014/main"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5" name="Group 84">
            <a:extLst>
              <a:ext uri="{FF2B5EF4-FFF2-40B4-BE49-F238E27FC236}">
                <a16:creationId xmlns="" xmlns:a16="http://schemas.microsoft.com/office/drawing/2014/main"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 xmlns:a16="http://schemas.microsoft.com/office/drawing/2014/main"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 xmlns:a16="http://schemas.microsoft.com/office/drawing/2014/main"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 xmlns:a16="http://schemas.microsoft.com/office/drawing/2014/main"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 xmlns:a16="http://schemas.microsoft.com/office/drawing/2014/main"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 xmlns:a16="http://schemas.microsoft.com/office/drawing/2014/main"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 xmlns:a16="http://schemas.microsoft.com/office/drawing/2014/main"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 xmlns:a16="http://schemas.microsoft.com/office/drawing/2014/main"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6" name="Group 102">
            <a:extLst>
              <a:ext uri="{FF2B5EF4-FFF2-40B4-BE49-F238E27FC236}">
                <a16:creationId xmlns="" xmlns:a16="http://schemas.microsoft.com/office/drawing/2014/main"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 xmlns:a16="http://schemas.microsoft.com/office/drawing/2014/main"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 xmlns:a16="http://schemas.microsoft.com/office/drawing/2014/main"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 xmlns:a16="http://schemas.microsoft.com/office/drawing/2014/main"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 xmlns:a16="http://schemas.microsoft.com/office/drawing/2014/main"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 xmlns:a16="http://schemas.microsoft.com/office/drawing/2014/main"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 xmlns:a16="http://schemas.microsoft.com/office/drawing/2014/main"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 xmlns:a16="http://schemas.microsoft.com/office/drawing/2014/main"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8" name="Group 298">
            <a:extLst>
              <a:ext uri="{FF2B5EF4-FFF2-40B4-BE49-F238E27FC236}">
                <a16:creationId xmlns="" xmlns:a16="http://schemas.microsoft.com/office/drawing/2014/main" id="{A5C91CD4-542D-49E6-A605-64D1D2B33A42}"/>
              </a:ext>
            </a:extLst>
          </p:cNvPr>
          <p:cNvGrpSpPr/>
          <p:nvPr/>
        </p:nvGrpSpPr>
        <p:grpSpPr>
          <a:xfrm>
            <a:off x="9411304" y="247398"/>
            <a:ext cx="2577703" cy="320155"/>
            <a:chOff x="9062519" y="1142200"/>
            <a:chExt cx="2577703" cy="320154"/>
          </a:xfrm>
        </p:grpSpPr>
        <p:grpSp>
          <p:nvGrpSpPr>
            <p:cNvPr id="9" name="Group 283">
              <a:extLst>
                <a:ext uri="{FF2B5EF4-FFF2-40B4-BE49-F238E27FC236}">
                  <a16:creationId xmlns=""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54" name="Freeform 55">
                <a:extLst>
                  <a:ext uri="{FF2B5EF4-FFF2-40B4-BE49-F238E27FC236}">
                    <a16:creationId xmlns=""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5" name="Freeform 56">
                <a:extLst>
                  <a:ext uri="{FF2B5EF4-FFF2-40B4-BE49-F238E27FC236}">
                    <a16:creationId xmlns=""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6" name="Freeform 57">
                <a:extLst>
                  <a:ext uri="{FF2B5EF4-FFF2-40B4-BE49-F238E27FC236}">
                    <a16:creationId xmlns=""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7" name="Freeform 58">
                <a:extLst>
                  <a:ext uri="{FF2B5EF4-FFF2-40B4-BE49-F238E27FC236}">
                    <a16:creationId xmlns=""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8" name="Freeform 59">
                <a:extLst>
                  <a:ext uri="{FF2B5EF4-FFF2-40B4-BE49-F238E27FC236}">
                    <a16:creationId xmlns=""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53" name="TextBox 289">
              <a:extLst>
                <a:ext uri="{FF2B5EF4-FFF2-40B4-BE49-F238E27FC236}">
                  <a16:creationId xmlns=""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Físicas</a:t>
              </a:r>
            </a:p>
          </p:txBody>
        </p:sp>
      </p:grpSp>
      <p:sp>
        <p:nvSpPr>
          <p:cNvPr id="72" name="71 Rectángulo redondeado"/>
          <p:cNvSpPr/>
          <p:nvPr/>
        </p:nvSpPr>
        <p:spPr>
          <a:xfrm>
            <a:off x="2061964" y="5460415"/>
            <a:ext cx="9932931" cy="1224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500" b="1" dirty="0">
                <a:cs typeface="Arial" panose="020B0604020202020204" pitchFamily="34" charset="0"/>
              </a:rPr>
              <a:t>10 % de incremento de cobertura en niños (as) menores de 5 años con servicios de salud  para la </a:t>
            </a:r>
            <a:r>
              <a:rPr lang="es-GT" sz="1500" b="1" dirty="0">
                <a:cs typeface="Arial" panose="020B0604020202020204" pitchFamily="34" charset="0"/>
              </a:rPr>
              <a:t>Prevención de la Mortalidad de la Niñez y de la desnutrición crónica </a:t>
            </a:r>
            <a:endParaRPr lang="es-MX" sz="1500" b="1" dirty="0">
              <a:cs typeface="Arial" panose="020B0604020202020204" pitchFamily="34" charset="0"/>
            </a:endParaRPr>
          </a:p>
          <a:p>
            <a:pPr algn="ctr"/>
            <a:r>
              <a:rPr lang="es-MX" sz="1500" b="1" dirty="0">
                <a:cs typeface="Arial" panose="020B0604020202020204" pitchFamily="34" charset="0"/>
              </a:rPr>
              <a:t>14 % de incremento de cobertura en mujeres embarazadas con servicios de salud para la </a:t>
            </a:r>
            <a:r>
              <a:rPr lang="es-GT" sz="1500" b="1" dirty="0">
                <a:cs typeface="Arial" panose="020B0604020202020204" pitchFamily="34" charset="0"/>
              </a:rPr>
              <a:t>Prevención de la mortalidad materna y neonatal</a:t>
            </a:r>
            <a:endParaRPr lang="es-MX" sz="1500" b="1" dirty="0">
              <a:cs typeface="Arial" panose="020B0604020202020204" pitchFamily="34" charset="0"/>
            </a:endParaRPr>
          </a:p>
        </p:txBody>
      </p:sp>
      <p:sp>
        <p:nvSpPr>
          <p:cNvPr id="3" name="2 Flecha doblada"/>
          <p:cNvSpPr/>
          <p:nvPr/>
        </p:nvSpPr>
        <p:spPr>
          <a:xfrm flipV="1">
            <a:off x="1541320" y="6244327"/>
            <a:ext cx="289067" cy="2949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solidFill>
                <a:schemeClr val="tx1"/>
              </a:solidFill>
            </a:endParaRPr>
          </a:p>
        </p:txBody>
      </p:sp>
      <p:graphicFrame>
        <p:nvGraphicFramePr>
          <p:cNvPr id="59" name="Gráfico 58"/>
          <p:cNvGraphicFramePr>
            <a:graphicFrameLocks/>
          </p:cNvGraphicFramePr>
          <p:nvPr>
            <p:extLst>
              <p:ext uri="{D42A27DB-BD31-4B8C-83A1-F6EECF244321}">
                <p14:modId xmlns:p14="http://schemas.microsoft.com/office/powerpoint/2010/main" val="2157841676"/>
              </p:ext>
            </p:extLst>
          </p:nvPr>
        </p:nvGraphicFramePr>
        <p:xfrm>
          <a:off x="8077793" y="833911"/>
          <a:ext cx="3933445" cy="203834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0" name="Gráfico 59"/>
          <p:cNvGraphicFramePr>
            <a:graphicFrameLocks/>
          </p:cNvGraphicFramePr>
          <p:nvPr>
            <p:extLst>
              <p:ext uri="{D42A27DB-BD31-4B8C-83A1-F6EECF244321}">
                <p14:modId xmlns:p14="http://schemas.microsoft.com/office/powerpoint/2010/main" val="1490066694"/>
              </p:ext>
            </p:extLst>
          </p:nvPr>
        </p:nvGraphicFramePr>
        <p:xfrm>
          <a:off x="8080797" y="3140968"/>
          <a:ext cx="3934800" cy="1871984"/>
        </p:xfrm>
        <a:graphic>
          <a:graphicData uri="http://schemas.openxmlformats.org/drawingml/2006/chart">
            <c:chart xmlns:c="http://schemas.openxmlformats.org/drawingml/2006/chart" xmlns:r="http://schemas.openxmlformats.org/officeDocument/2006/relationships" r:id="rId5"/>
          </a:graphicData>
        </a:graphic>
      </p:graphicFrame>
      <p:sp>
        <p:nvSpPr>
          <p:cNvPr id="10" name="CuadroTexto 9">
            <a:extLst>
              <a:ext uri="{FF2B5EF4-FFF2-40B4-BE49-F238E27FC236}">
                <a16:creationId xmlns="" xmlns:a16="http://schemas.microsoft.com/office/drawing/2014/main" id="{220137D8-2636-4471-ACB9-C2012DCD5736}"/>
              </a:ext>
            </a:extLst>
          </p:cNvPr>
          <p:cNvSpPr txBox="1"/>
          <p:nvPr/>
        </p:nvSpPr>
        <p:spPr>
          <a:xfrm>
            <a:off x="58290" y="5450842"/>
            <a:ext cx="1767282"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dirty="0"/>
              <a:t>El incremento se destina a:</a:t>
            </a:r>
            <a:endParaRPr lang="es-ES" sz="2000" dirty="0">
              <a:cs typeface="Calibri"/>
            </a:endParaRPr>
          </a:p>
        </p:txBody>
      </p:sp>
      <p:pic>
        <p:nvPicPr>
          <p:cNvPr id="11" name="Imagen 12" descr="Imagen que contiene captura de pantalla&#10;&#10;Descripción generada con confianza muy alta">
            <a:extLst>
              <a:ext uri="{FF2B5EF4-FFF2-40B4-BE49-F238E27FC236}">
                <a16:creationId xmlns="" xmlns:a16="http://schemas.microsoft.com/office/drawing/2014/main" id="{CF9C4A75-DE11-48F5-A5EC-011B52022331}"/>
              </a:ext>
            </a:extLst>
          </p:cNvPr>
          <p:cNvPicPr>
            <a:picLocks noChangeAspect="1"/>
          </p:cNvPicPr>
          <p:nvPr/>
        </p:nvPicPr>
        <p:blipFill>
          <a:blip r:embed="rId6"/>
          <a:stretch>
            <a:fillRect/>
          </a:stretch>
        </p:blipFill>
        <p:spPr>
          <a:xfrm>
            <a:off x="-24883" y="1000055"/>
            <a:ext cx="8031975" cy="4196531"/>
          </a:xfrm>
          <a:prstGeom prst="rect">
            <a:avLst/>
          </a:prstGeom>
        </p:spPr>
      </p:pic>
    </p:spTree>
    <p:extLst>
      <p:ext uri="{BB962C8B-B14F-4D97-AF65-F5344CB8AC3E}">
        <p14:creationId xmlns:p14="http://schemas.microsoft.com/office/powerpoint/2010/main" val="429369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5">
            <a:extLst>
              <a:ext uri="{FF2B5EF4-FFF2-40B4-BE49-F238E27FC236}">
                <a16:creationId xmlns="" xmlns:a16="http://schemas.microsoft.com/office/drawing/2014/main" id="{9A4A16D0-5A9C-4B45-A8BB-59850E859C99}"/>
              </a:ext>
            </a:extLst>
          </p:cNvPr>
          <p:cNvGrpSpPr/>
          <p:nvPr/>
        </p:nvGrpSpPr>
        <p:grpSpPr>
          <a:xfrm>
            <a:off x="3578219" y="3714027"/>
            <a:ext cx="228976" cy="228976"/>
            <a:chOff x="3398838" y="3616326"/>
            <a:chExt cx="346075" cy="346076"/>
          </a:xfrm>
        </p:grpSpPr>
        <p:sp>
          <p:nvSpPr>
            <p:cNvPr id="73" name="Rectangle 94">
              <a:extLst>
                <a:ext uri="{FF2B5EF4-FFF2-40B4-BE49-F238E27FC236}">
                  <a16:creationId xmlns="" xmlns:a16="http://schemas.microsoft.com/office/drawing/2014/main"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 xmlns:a16="http://schemas.microsoft.com/office/drawing/2014/main"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 xmlns:a16="http://schemas.microsoft.com/office/drawing/2014/main"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 xmlns:a16="http://schemas.microsoft.com/office/drawing/2014/main"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 xmlns:a16="http://schemas.microsoft.com/office/drawing/2014/main"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 xmlns:a16="http://schemas.microsoft.com/office/drawing/2014/main"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 xmlns:a16="http://schemas.microsoft.com/office/drawing/2014/main"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 xmlns:a16="http://schemas.microsoft.com/office/drawing/2014/main"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 xmlns:a16="http://schemas.microsoft.com/office/drawing/2014/main"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5" name="Group 84">
            <a:extLst>
              <a:ext uri="{FF2B5EF4-FFF2-40B4-BE49-F238E27FC236}">
                <a16:creationId xmlns="" xmlns:a16="http://schemas.microsoft.com/office/drawing/2014/main"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 xmlns:a16="http://schemas.microsoft.com/office/drawing/2014/main"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 xmlns:a16="http://schemas.microsoft.com/office/drawing/2014/main"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 xmlns:a16="http://schemas.microsoft.com/office/drawing/2014/main"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 xmlns:a16="http://schemas.microsoft.com/office/drawing/2014/main"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 xmlns:a16="http://schemas.microsoft.com/office/drawing/2014/main"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 xmlns:a16="http://schemas.microsoft.com/office/drawing/2014/main"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 xmlns:a16="http://schemas.microsoft.com/office/drawing/2014/main"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6" name="Group 102">
            <a:extLst>
              <a:ext uri="{FF2B5EF4-FFF2-40B4-BE49-F238E27FC236}">
                <a16:creationId xmlns="" xmlns:a16="http://schemas.microsoft.com/office/drawing/2014/main"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 xmlns:a16="http://schemas.microsoft.com/office/drawing/2014/main"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 xmlns:a16="http://schemas.microsoft.com/office/drawing/2014/main"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 xmlns:a16="http://schemas.microsoft.com/office/drawing/2014/main"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 xmlns:a16="http://schemas.microsoft.com/office/drawing/2014/main"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 xmlns:a16="http://schemas.microsoft.com/office/drawing/2014/main"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 xmlns:a16="http://schemas.microsoft.com/office/drawing/2014/main"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 xmlns:a16="http://schemas.microsoft.com/office/drawing/2014/main"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8" name="Group 298">
            <a:extLst>
              <a:ext uri="{FF2B5EF4-FFF2-40B4-BE49-F238E27FC236}">
                <a16:creationId xmlns="" xmlns:a16="http://schemas.microsoft.com/office/drawing/2014/main" id="{A5C91CD4-542D-49E6-A605-64D1D2B33A42}"/>
              </a:ext>
            </a:extLst>
          </p:cNvPr>
          <p:cNvGrpSpPr/>
          <p:nvPr/>
        </p:nvGrpSpPr>
        <p:grpSpPr>
          <a:xfrm>
            <a:off x="9143334" y="142849"/>
            <a:ext cx="2577703" cy="320155"/>
            <a:chOff x="9062519" y="1142200"/>
            <a:chExt cx="2577703" cy="320154"/>
          </a:xfrm>
        </p:grpSpPr>
        <p:grpSp>
          <p:nvGrpSpPr>
            <p:cNvPr id="9" name="Group 283">
              <a:extLst>
                <a:ext uri="{FF2B5EF4-FFF2-40B4-BE49-F238E27FC236}">
                  <a16:creationId xmlns=""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54" name="Freeform 55">
                <a:extLst>
                  <a:ext uri="{FF2B5EF4-FFF2-40B4-BE49-F238E27FC236}">
                    <a16:creationId xmlns=""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5" name="Freeform 56">
                <a:extLst>
                  <a:ext uri="{FF2B5EF4-FFF2-40B4-BE49-F238E27FC236}">
                    <a16:creationId xmlns=""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6" name="Freeform 57">
                <a:extLst>
                  <a:ext uri="{FF2B5EF4-FFF2-40B4-BE49-F238E27FC236}">
                    <a16:creationId xmlns=""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7" name="Freeform 58">
                <a:extLst>
                  <a:ext uri="{FF2B5EF4-FFF2-40B4-BE49-F238E27FC236}">
                    <a16:creationId xmlns=""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8" name="Freeform 59">
                <a:extLst>
                  <a:ext uri="{FF2B5EF4-FFF2-40B4-BE49-F238E27FC236}">
                    <a16:creationId xmlns=""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53" name="TextBox 289">
              <a:extLst>
                <a:ext uri="{FF2B5EF4-FFF2-40B4-BE49-F238E27FC236}">
                  <a16:creationId xmlns=""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Físicas</a:t>
              </a:r>
            </a:p>
          </p:txBody>
        </p:sp>
      </p:grpSp>
      <p:sp>
        <p:nvSpPr>
          <p:cNvPr id="72" name="71 Rectángulo redondeado"/>
          <p:cNvSpPr/>
          <p:nvPr/>
        </p:nvSpPr>
        <p:spPr>
          <a:xfrm>
            <a:off x="1870080" y="5602549"/>
            <a:ext cx="10061411" cy="9951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500" b="1" dirty="0">
              <a:cs typeface="Arial" panose="020B0604020202020204" pitchFamily="34" charset="0"/>
            </a:endParaRPr>
          </a:p>
          <a:p>
            <a:pPr algn="ctr"/>
            <a:r>
              <a:rPr lang="es-MX" sz="1500" b="1" dirty="0">
                <a:cs typeface="Arial" panose="020B0604020202020204" pitchFamily="34" charset="0"/>
              </a:rPr>
              <a:t>10 % de incremento de cobertura en servicios </a:t>
            </a:r>
            <a:r>
              <a:rPr lang="es-GT" sz="1500" b="1" dirty="0">
                <a:cs typeface="Arial" panose="020B0604020202020204" pitchFamily="34" charset="0"/>
              </a:rPr>
              <a:t>prevención y control de ITS, VIH/SIDA</a:t>
            </a:r>
            <a:endParaRPr lang="es-GT" sz="1500" b="1" dirty="0">
              <a:cs typeface="Calibri"/>
            </a:endParaRPr>
          </a:p>
          <a:p>
            <a:pPr algn="ctr"/>
            <a:r>
              <a:rPr lang="es-MX" sz="1500" b="1" dirty="0">
                <a:cs typeface="Arial" panose="020B0604020202020204" pitchFamily="34" charset="0"/>
              </a:rPr>
              <a:t>9 % de incremento de cobertura en servicios de p</a:t>
            </a:r>
            <a:r>
              <a:rPr lang="es-GT" sz="1500" b="1" dirty="0" err="1">
                <a:cs typeface="Arial" panose="020B0604020202020204" pitchFamily="34" charset="0"/>
              </a:rPr>
              <a:t>revención</a:t>
            </a:r>
            <a:r>
              <a:rPr lang="es-GT" sz="1500" b="1" dirty="0">
                <a:cs typeface="Arial" panose="020B0604020202020204" pitchFamily="34" charset="0"/>
              </a:rPr>
              <a:t> y control de la tuberculosis</a:t>
            </a:r>
            <a:endParaRPr lang="es-GT" sz="1500" b="1" dirty="0">
              <a:cs typeface="Calibri"/>
            </a:endParaRPr>
          </a:p>
          <a:p>
            <a:pPr algn="ctr"/>
            <a:r>
              <a:rPr lang="es-MX" sz="1500" b="1" dirty="0">
                <a:cs typeface="Arial" panose="020B0604020202020204" pitchFamily="34" charset="0"/>
              </a:rPr>
              <a:t>11 % de incremento de cobertura en servicios de </a:t>
            </a:r>
            <a:r>
              <a:rPr lang="es-GT" sz="1500" b="1" dirty="0">
                <a:cs typeface="Arial" panose="020B0604020202020204" pitchFamily="34" charset="0"/>
              </a:rPr>
              <a:t>prevención y control de las enfermedades vectoriales y zoonóticas</a:t>
            </a:r>
            <a:endParaRPr lang="es-GT" sz="1500" b="1" dirty="0">
              <a:cs typeface="Calibri"/>
            </a:endParaRPr>
          </a:p>
          <a:p>
            <a:pPr algn="ctr"/>
            <a:endParaRPr lang="es-MX" sz="1400" b="1" dirty="0">
              <a:cs typeface="Arial" panose="020B0604020202020204" pitchFamily="34" charset="0"/>
            </a:endParaRPr>
          </a:p>
        </p:txBody>
      </p:sp>
      <p:sp>
        <p:nvSpPr>
          <p:cNvPr id="3" name="2 Flecha doblada"/>
          <p:cNvSpPr/>
          <p:nvPr/>
        </p:nvSpPr>
        <p:spPr>
          <a:xfrm flipV="1">
            <a:off x="1268841" y="6406517"/>
            <a:ext cx="289067" cy="2949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solidFill>
                <a:schemeClr val="tx1"/>
              </a:solidFill>
            </a:endParaRPr>
          </a:p>
        </p:txBody>
      </p:sp>
      <p:graphicFrame>
        <p:nvGraphicFramePr>
          <p:cNvPr id="51" name="Gráfico 50"/>
          <p:cNvGraphicFramePr>
            <a:graphicFrameLocks/>
          </p:cNvGraphicFramePr>
          <p:nvPr>
            <p:extLst>
              <p:ext uri="{D42A27DB-BD31-4B8C-83A1-F6EECF244321}">
                <p14:modId xmlns:p14="http://schemas.microsoft.com/office/powerpoint/2010/main" val="2915819835"/>
              </p:ext>
            </p:extLst>
          </p:nvPr>
        </p:nvGraphicFramePr>
        <p:xfrm>
          <a:off x="8398668" y="4149080"/>
          <a:ext cx="3695628" cy="14011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9" name="Gráfico 58"/>
          <p:cNvGraphicFramePr>
            <a:graphicFrameLocks/>
          </p:cNvGraphicFramePr>
          <p:nvPr>
            <p:extLst>
              <p:ext uri="{D42A27DB-BD31-4B8C-83A1-F6EECF244321}">
                <p14:modId xmlns:p14="http://schemas.microsoft.com/office/powerpoint/2010/main" val="1828705537"/>
              </p:ext>
            </p:extLst>
          </p:nvPr>
        </p:nvGraphicFramePr>
        <p:xfrm>
          <a:off x="8641237" y="2437504"/>
          <a:ext cx="3353658" cy="157521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0" name="Gráfico 59"/>
          <p:cNvGraphicFramePr>
            <a:graphicFrameLocks/>
          </p:cNvGraphicFramePr>
          <p:nvPr>
            <p:extLst>
              <p:ext uri="{D42A27DB-BD31-4B8C-83A1-F6EECF244321}">
                <p14:modId xmlns:p14="http://schemas.microsoft.com/office/powerpoint/2010/main" val="1504779844"/>
              </p:ext>
            </p:extLst>
          </p:nvPr>
        </p:nvGraphicFramePr>
        <p:xfrm>
          <a:off x="8572500" y="576833"/>
          <a:ext cx="3422395" cy="1632616"/>
        </p:xfrm>
        <a:graphic>
          <a:graphicData uri="http://schemas.openxmlformats.org/drawingml/2006/chart">
            <c:chart xmlns:c="http://schemas.openxmlformats.org/drawingml/2006/chart" xmlns:r="http://schemas.openxmlformats.org/officeDocument/2006/relationships" r:id="rId5"/>
          </a:graphicData>
        </a:graphic>
      </p:graphicFrame>
      <p:sp>
        <p:nvSpPr>
          <p:cNvPr id="20" name="CuadroTexto 19">
            <a:extLst>
              <a:ext uri="{FF2B5EF4-FFF2-40B4-BE49-F238E27FC236}">
                <a16:creationId xmlns="" xmlns:a16="http://schemas.microsoft.com/office/drawing/2014/main" id="{C8386533-ED2E-4C46-8924-F1A22F13B154}"/>
              </a:ext>
            </a:extLst>
          </p:cNvPr>
          <p:cNvSpPr txBox="1"/>
          <p:nvPr/>
        </p:nvSpPr>
        <p:spPr>
          <a:xfrm>
            <a:off x="-53533" y="5542279"/>
            <a:ext cx="1919769"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800" dirty="0"/>
              <a:t>Incremento se</a:t>
            </a:r>
            <a:endParaRPr lang="es-ES" sz="2000" dirty="0"/>
          </a:p>
          <a:p>
            <a:pPr algn="ctr"/>
            <a:r>
              <a:rPr lang="es-ES" sz="1800" dirty="0"/>
              <a:t>destina a:</a:t>
            </a:r>
            <a:endParaRPr lang="es-ES" sz="2000" dirty="0"/>
          </a:p>
        </p:txBody>
      </p:sp>
      <p:pic>
        <p:nvPicPr>
          <p:cNvPr id="2" name="Imagen 9" descr="Imagen que contiene captura de pantalla&#10;&#10;Descripción generada con confianza muy alta">
            <a:extLst>
              <a:ext uri="{FF2B5EF4-FFF2-40B4-BE49-F238E27FC236}">
                <a16:creationId xmlns="" xmlns:a16="http://schemas.microsoft.com/office/drawing/2014/main" id="{14361CCE-1D81-4002-AFB5-065DB335BB14}"/>
              </a:ext>
            </a:extLst>
          </p:cNvPr>
          <p:cNvPicPr>
            <a:picLocks noChangeAspect="1"/>
          </p:cNvPicPr>
          <p:nvPr/>
        </p:nvPicPr>
        <p:blipFill>
          <a:blip r:embed="rId6"/>
          <a:stretch>
            <a:fillRect/>
          </a:stretch>
        </p:blipFill>
        <p:spPr>
          <a:xfrm>
            <a:off x="226043" y="1074650"/>
            <a:ext cx="8305074" cy="4235528"/>
          </a:xfrm>
          <a:prstGeom prst="rect">
            <a:avLst/>
          </a:prstGeom>
        </p:spPr>
      </p:pic>
      <p:pic>
        <p:nvPicPr>
          <p:cNvPr id="45" name="Imagen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732" y="10759"/>
            <a:ext cx="1254561" cy="1254561"/>
          </a:xfrm>
          <a:prstGeom prst="rect">
            <a:avLst/>
          </a:prstGeom>
        </p:spPr>
      </p:pic>
    </p:spTree>
    <p:extLst>
      <p:ext uri="{BB962C8B-B14F-4D97-AF65-F5344CB8AC3E}">
        <p14:creationId xmlns:p14="http://schemas.microsoft.com/office/powerpoint/2010/main" val="429369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
            <a:extLst>
              <a:ext uri="{FF2B5EF4-FFF2-40B4-BE49-F238E27FC236}">
                <a16:creationId xmlns="" xmlns:a16="http://schemas.microsoft.com/office/drawing/2014/main" id="{9A4A16D0-5A9C-4B45-A8BB-59850E859C99}"/>
              </a:ext>
            </a:extLst>
          </p:cNvPr>
          <p:cNvGrpSpPr/>
          <p:nvPr/>
        </p:nvGrpSpPr>
        <p:grpSpPr>
          <a:xfrm>
            <a:off x="3578219" y="3714027"/>
            <a:ext cx="228976" cy="228976"/>
            <a:chOff x="3398838" y="3616326"/>
            <a:chExt cx="346075" cy="346076"/>
          </a:xfrm>
        </p:grpSpPr>
        <p:sp>
          <p:nvSpPr>
            <p:cNvPr id="73" name="Rectangle 94">
              <a:extLst>
                <a:ext uri="{FF2B5EF4-FFF2-40B4-BE49-F238E27FC236}">
                  <a16:creationId xmlns="" xmlns:a16="http://schemas.microsoft.com/office/drawing/2014/main" id="{5E7F0A8F-8544-44A6-BCF8-0A11E6955D68}"/>
                </a:ext>
              </a:extLst>
            </p:cNvPr>
            <p:cNvSpPr>
              <a:spLocks noChangeArrowheads="1"/>
            </p:cNvSpPr>
            <p:nvPr/>
          </p:nvSpPr>
          <p:spPr bwMode="auto">
            <a:xfrm>
              <a:off x="3459163" y="3616326"/>
              <a:ext cx="90488" cy="34607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5" name="Rectangle 95">
              <a:extLst>
                <a:ext uri="{FF2B5EF4-FFF2-40B4-BE49-F238E27FC236}">
                  <a16:creationId xmlns="" xmlns:a16="http://schemas.microsoft.com/office/drawing/2014/main" id="{0A038215-BE4E-4123-8DCB-8AA85592A9AE}"/>
                </a:ext>
              </a:extLst>
            </p:cNvPr>
            <p:cNvSpPr>
              <a:spLocks noChangeArrowheads="1"/>
            </p:cNvSpPr>
            <p:nvPr/>
          </p:nvSpPr>
          <p:spPr bwMode="auto">
            <a:xfrm>
              <a:off x="3549651" y="3736976"/>
              <a:ext cx="90488" cy="2254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6" name="Line 96">
              <a:extLst>
                <a:ext uri="{FF2B5EF4-FFF2-40B4-BE49-F238E27FC236}">
                  <a16:creationId xmlns="" xmlns:a16="http://schemas.microsoft.com/office/drawing/2014/main" id="{AFF25812-199C-45A3-BA3A-F2CB1E0A6049}"/>
                </a:ext>
              </a:extLst>
            </p:cNvPr>
            <p:cNvSpPr>
              <a:spLocks noChangeShapeType="1"/>
            </p:cNvSpPr>
            <p:nvPr/>
          </p:nvSpPr>
          <p:spPr bwMode="auto">
            <a:xfrm>
              <a:off x="3579813" y="3933826"/>
              <a:ext cx="3016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7" name="Line 97">
              <a:extLst>
                <a:ext uri="{FF2B5EF4-FFF2-40B4-BE49-F238E27FC236}">
                  <a16:creationId xmlns="" xmlns:a16="http://schemas.microsoft.com/office/drawing/2014/main" id="{B2A1C214-1C4A-4BE4-8B9E-2971BED013EB}"/>
                </a:ext>
              </a:extLst>
            </p:cNvPr>
            <p:cNvSpPr>
              <a:spLocks noChangeShapeType="1"/>
            </p:cNvSpPr>
            <p:nvPr/>
          </p:nvSpPr>
          <p:spPr bwMode="auto">
            <a:xfrm>
              <a:off x="3503613" y="3646489"/>
              <a:ext cx="0" cy="19685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8" name="Rectangle 98">
              <a:extLst>
                <a:ext uri="{FF2B5EF4-FFF2-40B4-BE49-F238E27FC236}">
                  <a16:creationId xmlns="" xmlns:a16="http://schemas.microsoft.com/office/drawing/2014/main" id="{B8529BB1-A46D-47EB-A314-F20A5521E291}"/>
                </a:ext>
              </a:extLst>
            </p:cNvPr>
            <p:cNvSpPr>
              <a:spLocks noChangeArrowheads="1"/>
            </p:cNvSpPr>
            <p:nvPr/>
          </p:nvSpPr>
          <p:spPr bwMode="auto">
            <a:xfrm>
              <a:off x="3489326" y="3873501"/>
              <a:ext cx="30163" cy="6032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79" name="Line 99">
              <a:extLst>
                <a:ext uri="{FF2B5EF4-FFF2-40B4-BE49-F238E27FC236}">
                  <a16:creationId xmlns="" xmlns:a16="http://schemas.microsoft.com/office/drawing/2014/main" id="{1DB15AB5-7252-484C-90F8-A6B513FB9E9C}"/>
                </a:ext>
              </a:extLst>
            </p:cNvPr>
            <p:cNvSpPr>
              <a:spLocks noChangeShapeType="1"/>
            </p:cNvSpPr>
            <p:nvPr/>
          </p:nvSpPr>
          <p:spPr bwMode="auto">
            <a:xfrm>
              <a:off x="3594101" y="3767139"/>
              <a:ext cx="0" cy="136525"/>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0" name="Line 100">
              <a:extLst>
                <a:ext uri="{FF2B5EF4-FFF2-40B4-BE49-F238E27FC236}">
                  <a16:creationId xmlns="" xmlns:a16="http://schemas.microsoft.com/office/drawing/2014/main" id="{A7D03B7C-A6B5-4A62-AD5E-625D076C6AF3}"/>
                </a:ext>
              </a:extLst>
            </p:cNvPr>
            <p:cNvSpPr>
              <a:spLocks noChangeShapeType="1"/>
            </p:cNvSpPr>
            <p:nvPr/>
          </p:nvSpPr>
          <p:spPr bwMode="auto">
            <a:xfrm>
              <a:off x="3429001" y="3706814"/>
              <a:ext cx="0" cy="2111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3" name="Rectangle 101">
              <a:extLst>
                <a:ext uri="{FF2B5EF4-FFF2-40B4-BE49-F238E27FC236}">
                  <a16:creationId xmlns="" xmlns:a16="http://schemas.microsoft.com/office/drawing/2014/main" id="{0839DEE7-A9F5-4A8E-B729-222359398603}"/>
                </a:ext>
              </a:extLst>
            </p:cNvPr>
            <p:cNvSpPr>
              <a:spLocks noChangeArrowheads="1"/>
            </p:cNvSpPr>
            <p:nvPr/>
          </p:nvSpPr>
          <p:spPr bwMode="auto">
            <a:xfrm>
              <a:off x="3398838" y="3662364"/>
              <a:ext cx="60325" cy="300038"/>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84" name="Freeform 102">
              <a:extLst>
                <a:ext uri="{FF2B5EF4-FFF2-40B4-BE49-F238E27FC236}">
                  <a16:creationId xmlns="" xmlns:a16="http://schemas.microsoft.com/office/drawing/2014/main" id="{CF97EB3E-8D3C-41B9-81B9-4A81669758B1}"/>
                </a:ext>
              </a:extLst>
            </p:cNvPr>
            <p:cNvSpPr>
              <a:spLocks/>
            </p:cNvSpPr>
            <p:nvPr/>
          </p:nvSpPr>
          <p:spPr bwMode="auto">
            <a:xfrm>
              <a:off x="3624263" y="3662364"/>
              <a:ext cx="120650" cy="300038"/>
            </a:xfrm>
            <a:custGeom>
              <a:avLst/>
              <a:gdLst>
                <a:gd name="T0" fmla="*/ 76 w 76"/>
                <a:gd name="T1" fmla="*/ 182 h 189"/>
                <a:gd name="T2" fmla="*/ 47 w 76"/>
                <a:gd name="T3" fmla="*/ 189 h 189"/>
                <a:gd name="T4" fmla="*/ 0 w 76"/>
                <a:gd name="T5" fmla="*/ 7 h 189"/>
                <a:gd name="T6" fmla="*/ 29 w 76"/>
                <a:gd name="T7" fmla="*/ 0 h 189"/>
                <a:gd name="T8" fmla="*/ 76 w 76"/>
                <a:gd name="T9" fmla="*/ 182 h 189"/>
              </a:gdLst>
              <a:ahLst/>
              <a:cxnLst>
                <a:cxn ang="0">
                  <a:pos x="T0" y="T1"/>
                </a:cxn>
                <a:cxn ang="0">
                  <a:pos x="T2" y="T3"/>
                </a:cxn>
                <a:cxn ang="0">
                  <a:pos x="T4" y="T5"/>
                </a:cxn>
                <a:cxn ang="0">
                  <a:pos x="T6" y="T7"/>
                </a:cxn>
                <a:cxn ang="0">
                  <a:pos x="T8" y="T9"/>
                </a:cxn>
              </a:cxnLst>
              <a:rect l="0" t="0" r="r" b="b"/>
              <a:pathLst>
                <a:path w="76" h="189">
                  <a:moveTo>
                    <a:pt x="76" y="182"/>
                  </a:moveTo>
                  <a:lnTo>
                    <a:pt x="47" y="189"/>
                  </a:lnTo>
                  <a:lnTo>
                    <a:pt x="0" y="7"/>
                  </a:lnTo>
                  <a:lnTo>
                    <a:pt x="29" y="0"/>
                  </a:lnTo>
                  <a:lnTo>
                    <a:pt x="76" y="182"/>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4" name="Group 84">
            <a:extLst>
              <a:ext uri="{FF2B5EF4-FFF2-40B4-BE49-F238E27FC236}">
                <a16:creationId xmlns="" xmlns:a16="http://schemas.microsoft.com/office/drawing/2014/main" id="{84D9FFFE-2936-491C-9BB3-87379CE1F3D9}"/>
              </a:ext>
            </a:extLst>
          </p:cNvPr>
          <p:cNvGrpSpPr/>
          <p:nvPr/>
        </p:nvGrpSpPr>
        <p:grpSpPr>
          <a:xfrm>
            <a:off x="3594996" y="1071046"/>
            <a:ext cx="219523" cy="228976"/>
            <a:chOff x="2692400" y="3616326"/>
            <a:chExt cx="331788" cy="346075"/>
          </a:xfrm>
        </p:grpSpPr>
        <p:sp>
          <p:nvSpPr>
            <p:cNvPr id="86" name="Line 288">
              <a:extLst>
                <a:ext uri="{FF2B5EF4-FFF2-40B4-BE49-F238E27FC236}">
                  <a16:creationId xmlns="" xmlns:a16="http://schemas.microsoft.com/office/drawing/2014/main" id="{BFC32F7D-CD98-4DA0-B52F-03E7D2842B25}"/>
                </a:ext>
              </a:extLst>
            </p:cNvPr>
            <p:cNvSpPr>
              <a:spLocks noChangeShapeType="1"/>
            </p:cNvSpPr>
            <p:nvPr/>
          </p:nvSpPr>
          <p:spPr bwMode="auto">
            <a:xfrm>
              <a:off x="27686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0" name="Line 289">
              <a:extLst>
                <a:ext uri="{FF2B5EF4-FFF2-40B4-BE49-F238E27FC236}">
                  <a16:creationId xmlns="" xmlns:a16="http://schemas.microsoft.com/office/drawing/2014/main" id="{78EB434B-558A-4E12-96E7-931BFF534DE4}"/>
                </a:ext>
              </a:extLst>
            </p:cNvPr>
            <p:cNvSpPr>
              <a:spLocks noChangeShapeType="1"/>
            </p:cNvSpPr>
            <p:nvPr/>
          </p:nvSpPr>
          <p:spPr bwMode="auto">
            <a:xfrm>
              <a:off x="2857500"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4" name="Line 290">
              <a:extLst>
                <a:ext uri="{FF2B5EF4-FFF2-40B4-BE49-F238E27FC236}">
                  <a16:creationId xmlns="" xmlns:a16="http://schemas.microsoft.com/office/drawing/2014/main" id="{01846CF2-F610-4021-8007-5962C5467396}"/>
                </a:ext>
              </a:extLst>
            </p:cNvPr>
            <p:cNvSpPr>
              <a:spLocks noChangeShapeType="1"/>
            </p:cNvSpPr>
            <p:nvPr/>
          </p:nvSpPr>
          <p:spPr bwMode="auto">
            <a:xfrm>
              <a:off x="2947988" y="3616326"/>
              <a:ext cx="0" cy="762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5" name="Freeform 291">
              <a:extLst>
                <a:ext uri="{FF2B5EF4-FFF2-40B4-BE49-F238E27FC236}">
                  <a16:creationId xmlns="" xmlns:a16="http://schemas.microsoft.com/office/drawing/2014/main" id="{59F13115-B0EF-4B0F-A754-648778197181}"/>
                </a:ext>
              </a:extLst>
            </p:cNvPr>
            <p:cNvSpPr>
              <a:spLocks/>
            </p:cNvSpPr>
            <p:nvPr/>
          </p:nvSpPr>
          <p:spPr bwMode="auto">
            <a:xfrm>
              <a:off x="2692400" y="3646488"/>
              <a:ext cx="331788" cy="315913"/>
            </a:xfrm>
            <a:custGeom>
              <a:avLst/>
              <a:gdLst>
                <a:gd name="T0" fmla="*/ 180 w 209"/>
                <a:gd name="T1" fmla="*/ 0 h 199"/>
                <a:gd name="T2" fmla="*/ 209 w 209"/>
                <a:gd name="T3" fmla="*/ 0 h 199"/>
                <a:gd name="T4" fmla="*/ 209 w 209"/>
                <a:gd name="T5" fmla="*/ 199 h 199"/>
                <a:gd name="T6" fmla="*/ 0 w 209"/>
                <a:gd name="T7" fmla="*/ 199 h 199"/>
                <a:gd name="T8" fmla="*/ 0 w 209"/>
                <a:gd name="T9" fmla="*/ 0 h 199"/>
                <a:gd name="T10" fmla="*/ 29 w 209"/>
                <a:gd name="T11" fmla="*/ 0 h 199"/>
              </a:gdLst>
              <a:ahLst/>
              <a:cxnLst>
                <a:cxn ang="0">
                  <a:pos x="T0" y="T1"/>
                </a:cxn>
                <a:cxn ang="0">
                  <a:pos x="T2" y="T3"/>
                </a:cxn>
                <a:cxn ang="0">
                  <a:pos x="T4" y="T5"/>
                </a:cxn>
                <a:cxn ang="0">
                  <a:pos x="T6" y="T7"/>
                </a:cxn>
                <a:cxn ang="0">
                  <a:pos x="T8" y="T9"/>
                </a:cxn>
                <a:cxn ang="0">
                  <a:pos x="T10" y="T11"/>
                </a:cxn>
              </a:cxnLst>
              <a:rect l="0" t="0" r="r" b="b"/>
              <a:pathLst>
                <a:path w="209" h="199">
                  <a:moveTo>
                    <a:pt x="180" y="0"/>
                  </a:moveTo>
                  <a:lnTo>
                    <a:pt x="209" y="0"/>
                  </a:lnTo>
                  <a:lnTo>
                    <a:pt x="209" y="199"/>
                  </a:lnTo>
                  <a:lnTo>
                    <a:pt x="0" y="199"/>
                  </a:lnTo>
                  <a:lnTo>
                    <a:pt x="0" y="0"/>
                  </a:lnTo>
                  <a:lnTo>
                    <a:pt x="29"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6" name="Freeform 292">
              <a:extLst>
                <a:ext uri="{FF2B5EF4-FFF2-40B4-BE49-F238E27FC236}">
                  <a16:creationId xmlns="" xmlns:a16="http://schemas.microsoft.com/office/drawing/2014/main" id="{3B57513A-6E04-4BBC-8284-689DD195F28C}"/>
                </a:ext>
              </a:extLst>
            </p:cNvPr>
            <p:cNvSpPr>
              <a:spLocks/>
            </p:cNvSpPr>
            <p:nvPr/>
          </p:nvSpPr>
          <p:spPr bwMode="auto">
            <a:xfrm>
              <a:off x="2738438" y="3676651"/>
              <a:ext cx="239713" cy="241300"/>
            </a:xfrm>
            <a:custGeom>
              <a:avLst/>
              <a:gdLst>
                <a:gd name="T0" fmla="*/ 0 w 151"/>
                <a:gd name="T1" fmla="*/ 0 h 152"/>
                <a:gd name="T2" fmla="*/ 0 w 151"/>
                <a:gd name="T3" fmla="*/ 152 h 152"/>
                <a:gd name="T4" fmla="*/ 151 w 151"/>
                <a:gd name="T5" fmla="*/ 152 h 152"/>
                <a:gd name="T6" fmla="*/ 151 w 151"/>
                <a:gd name="T7" fmla="*/ 0 h 152"/>
              </a:gdLst>
              <a:ahLst/>
              <a:cxnLst>
                <a:cxn ang="0">
                  <a:pos x="T0" y="T1"/>
                </a:cxn>
                <a:cxn ang="0">
                  <a:pos x="T2" y="T3"/>
                </a:cxn>
                <a:cxn ang="0">
                  <a:pos x="T4" y="T5"/>
                </a:cxn>
                <a:cxn ang="0">
                  <a:pos x="T6" y="T7"/>
                </a:cxn>
              </a:cxnLst>
              <a:rect l="0" t="0" r="r" b="b"/>
              <a:pathLst>
                <a:path w="151" h="152">
                  <a:moveTo>
                    <a:pt x="0" y="0"/>
                  </a:moveTo>
                  <a:lnTo>
                    <a:pt x="0" y="152"/>
                  </a:lnTo>
                  <a:lnTo>
                    <a:pt x="151" y="152"/>
                  </a:lnTo>
                  <a:lnTo>
                    <a:pt x="151"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7" name="Line 293">
              <a:extLst>
                <a:ext uri="{FF2B5EF4-FFF2-40B4-BE49-F238E27FC236}">
                  <a16:creationId xmlns="" xmlns:a16="http://schemas.microsoft.com/office/drawing/2014/main" id="{CA049B81-680B-46CB-9B66-9C88DE2B0CE4}"/>
                </a:ext>
              </a:extLst>
            </p:cNvPr>
            <p:cNvSpPr>
              <a:spLocks noChangeShapeType="1"/>
            </p:cNvSpPr>
            <p:nvPr/>
          </p:nvSpPr>
          <p:spPr bwMode="auto">
            <a:xfrm>
              <a:off x="279876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98" name="Line 294">
              <a:extLst>
                <a:ext uri="{FF2B5EF4-FFF2-40B4-BE49-F238E27FC236}">
                  <a16:creationId xmlns="" xmlns:a16="http://schemas.microsoft.com/office/drawing/2014/main" id="{41A23FB7-57A8-41D1-B4CB-A07B33924D96}"/>
                </a:ext>
              </a:extLst>
            </p:cNvPr>
            <p:cNvSpPr>
              <a:spLocks noChangeShapeType="1"/>
            </p:cNvSpPr>
            <p:nvPr/>
          </p:nvSpPr>
          <p:spPr bwMode="auto">
            <a:xfrm>
              <a:off x="2881313" y="3646488"/>
              <a:ext cx="36513"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sz="2399"/>
            </a:p>
          </p:txBody>
        </p:sp>
      </p:grpSp>
      <p:grpSp>
        <p:nvGrpSpPr>
          <p:cNvPr id="5" name="Group 102">
            <a:extLst>
              <a:ext uri="{FF2B5EF4-FFF2-40B4-BE49-F238E27FC236}">
                <a16:creationId xmlns="" xmlns:a16="http://schemas.microsoft.com/office/drawing/2014/main" id="{EB85DED6-B069-4A37-B375-10AF5FA9F06F}"/>
              </a:ext>
            </a:extLst>
          </p:cNvPr>
          <p:cNvGrpSpPr/>
          <p:nvPr/>
        </p:nvGrpSpPr>
        <p:grpSpPr>
          <a:xfrm>
            <a:off x="11520110" y="1036344"/>
            <a:ext cx="228976" cy="228976"/>
            <a:chOff x="8447088" y="5060951"/>
            <a:chExt cx="346075" cy="346075"/>
          </a:xfrm>
        </p:grpSpPr>
        <p:sp>
          <p:nvSpPr>
            <p:cNvPr id="104" name="Freeform 365">
              <a:extLst>
                <a:ext uri="{FF2B5EF4-FFF2-40B4-BE49-F238E27FC236}">
                  <a16:creationId xmlns="" xmlns:a16="http://schemas.microsoft.com/office/drawing/2014/main" id="{493FE6A8-C2BF-4EF9-AD83-D92FD6682577}"/>
                </a:ext>
              </a:extLst>
            </p:cNvPr>
            <p:cNvSpPr>
              <a:spLocks/>
            </p:cNvSpPr>
            <p:nvPr/>
          </p:nvSpPr>
          <p:spPr bwMode="auto">
            <a:xfrm>
              <a:off x="8523288" y="5121276"/>
              <a:ext cx="195263" cy="150813"/>
            </a:xfrm>
            <a:custGeom>
              <a:avLst/>
              <a:gdLst>
                <a:gd name="T0" fmla="*/ 123 w 123"/>
                <a:gd name="T1" fmla="*/ 95 h 95"/>
                <a:gd name="T2" fmla="*/ 123 w 123"/>
                <a:gd name="T3" fmla="*/ 19 h 95"/>
                <a:gd name="T4" fmla="*/ 52 w 123"/>
                <a:gd name="T5" fmla="*/ 19 h 95"/>
                <a:gd name="T6" fmla="*/ 42 w 123"/>
                <a:gd name="T7" fmla="*/ 0 h 95"/>
                <a:gd name="T8" fmla="*/ 0 w 123"/>
                <a:gd name="T9" fmla="*/ 0 h 95"/>
                <a:gd name="T10" fmla="*/ 0 w 123"/>
                <a:gd name="T11" fmla="*/ 95 h 95"/>
              </a:gdLst>
              <a:ahLst/>
              <a:cxnLst>
                <a:cxn ang="0">
                  <a:pos x="T0" y="T1"/>
                </a:cxn>
                <a:cxn ang="0">
                  <a:pos x="T2" y="T3"/>
                </a:cxn>
                <a:cxn ang="0">
                  <a:pos x="T4" y="T5"/>
                </a:cxn>
                <a:cxn ang="0">
                  <a:pos x="T6" y="T7"/>
                </a:cxn>
                <a:cxn ang="0">
                  <a:pos x="T8" y="T9"/>
                </a:cxn>
                <a:cxn ang="0">
                  <a:pos x="T10" y="T11"/>
                </a:cxn>
              </a:cxnLst>
              <a:rect l="0" t="0" r="r" b="b"/>
              <a:pathLst>
                <a:path w="123" h="95">
                  <a:moveTo>
                    <a:pt x="123" y="95"/>
                  </a:moveTo>
                  <a:lnTo>
                    <a:pt x="123" y="19"/>
                  </a:lnTo>
                  <a:lnTo>
                    <a:pt x="52" y="19"/>
                  </a:lnTo>
                  <a:lnTo>
                    <a:pt x="42" y="0"/>
                  </a:lnTo>
                  <a:lnTo>
                    <a:pt x="0" y="0"/>
                  </a:lnTo>
                  <a:lnTo>
                    <a:pt x="0" y="95"/>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5" name="Freeform 366">
              <a:extLst>
                <a:ext uri="{FF2B5EF4-FFF2-40B4-BE49-F238E27FC236}">
                  <a16:creationId xmlns="" xmlns:a16="http://schemas.microsoft.com/office/drawing/2014/main" id="{A02FA930-89AC-4CB8-B9ED-D53FF524944A}"/>
                </a:ext>
              </a:extLst>
            </p:cNvPr>
            <p:cNvSpPr>
              <a:spLocks/>
            </p:cNvSpPr>
            <p:nvPr/>
          </p:nvSpPr>
          <p:spPr bwMode="auto">
            <a:xfrm>
              <a:off x="8537575" y="5091113"/>
              <a:ext cx="165100" cy="30163"/>
            </a:xfrm>
            <a:custGeom>
              <a:avLst/>
              <a:gdLst>
                <a:gd name="T0" fmla="*/ 104 w 104"/>
                <a:gd name="T1" fmla="*/ 19 h 19"/>
                <a:gd name="T2" fmla="*/ 52 w 104"/>
                <a:gd name="T3" fmla="*/ 19 h 19"/>
                <a:gd name="T4" fmla="*/ 43 w 104"/>
                <a:gd name="T5" fmla="*/ 0 h 19"/>
                <a:gd name="T6" fmla="*/ 0 w 104"/>
                <a:gd name="T7" fmla="*/ 0 h 19"/>
              </a:gdLst>
              <a:ahLst/>
              <a:cxnLst>
                <a:cxn ang="0">
                  <a:pos x="T0" y="T1"/>
                </a:cxn>
                <a:cxn ang="0">
                  <a:pos x="T2" y="T3"/>
                </a:cxn>
                <a:cxn ang="0">
                  <a:pos x="T4" y="T5"/>
                </a:cxn>
                <a:cxn ang="0">
                  <a:pos x="T6" y="T7"/>
                </a:cxn>
              </a:cxnLst>
              <a:rect l="0" t="0" r="r" b="b"/>
              <a:pathLst>
                <a:path w="104" h="19">
                  <a:moveTo>
                    <a:pt x="104" y="19"/>
                  </a:moveTo>
                  <a:lnTo>
                    <a:pt x="52" y="19"/>
                  </a:lnTo>
                  <a:lnTo>
                    <a:pt x="43"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6" name="Freeform 367">
              <a:extLst>
                <a:ext uri="{FF2B5EF4-FFF2-40B4-BE49-F238E27FC236}">
                  <a16:creationId xmlns="" xmlns:a16="http://schemas.microsoft.com/office/drawing/2014/main" id="{55CC26BA-27C9-44E7-AE5D-31FBC7E4BFF0}"/>
                </a:ext>
              </a:extLst>
            </p:cNvPr>
            <p:cNvSpPr>
              <a:spLocks/>
            </p:cNvSpPr>
            <p:nvPr/>
          </p:nvSpPr>
          <p:spPr bwMode="auto">
            <a:xfrm>
              <a:off x="8553450" y="5060951"/>
              <a:ext cx="134938" cy="30163"/>
            </a:xfrm>
            <a:custGeom>
              <a:avLst/>
              <a:gdLst>
                <a:gd name="T0" fmla="*/ 85 w 85"/>
                <a:gd name="T1" fmla="*/ 19 h 19"/>
                <a:gd name="T2" fmla="*/ 52 w 85"/>
                <a:gd name="T3" fmla="*/ 19 h 19"/>
                <a:gd name="T4" fmla="*/ 42 w 85"/>
                <a:gd name="T5" fmla="*/ 0 h 19"/>
                <a:gd name="T6" fmla="*/ 0 w 85"/>
                <a:gd name="T7" fmla="*/ 0 h 19"/>
              </a:gdLst>
              <a:ahLst/>
              <a:cxnLst>
                <a:cxn ang="0">
                  <a:pos x="T0" y="T1"/>
                </a:cxn>
                <a:cxn ang="0">
                  <a:pos x="T2" y="T3"/>
                </a:cxn>
                <a:cxn ang="0">
                  <a:pos x="T4" y="T5"/>
                </a:cxn>
                <a:cxn ang="0">
                  <a:pos x="T6" y="T7"/>
                </a:cxn>
              </a:cxnLst>
              <a:rect l="0" t="0" r="r" b="b"/>
              <a:pathLst>
                <a:path w="85" h="19">
                  <a:moveTo>
                    <a:pt x="85" y="19"/>
                  </a:moveTo>
                  <a:lnTo>
                    <a:pt x="52" y="19"/>
                  </a:lnTo>
                  <a:lnTo>
                    <a:pt x="42" y="0"/>
                  </a:lnTo>
                  <a:lnTo>
                    <a:pt x="0"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7" name="Freeform 368">
              <a:extLst>
                <a:ext uri="{FF2B5EF4-FFF2-40B4-BE49-F238E27FC236}">
                  <a16:creationId xmlns="" xmlns:a16="http://schemas.microsoft.com/office/drawing/2014/main" id="{E1F523BB-7165-42B8-805A-0D5ED8161065}"/>
                </a:ext>
              </a:extLst>
            </p:cNvPr>
            <p:cNvSpPr>
              <a:spLocks/>
            </p:cNvSpPr>
            <p:nvPr/>
          </p:nvSpPr>
          <p:spPr bwMode="auto">
            <a:xfrm>
              <a:off x="8447088" y="5302251"/>
              <a:ext cx="346075" cy="104775"/>
            </a:xfrm>
            <a:custGeom>
              <a:avLst/>
              <a:gdLst>
                <a:gd name="T0" fmla="*/ 92 w 92"/>
                <a:gd name="T1" fmla="*/ 28 h 28"/>
                <a:gd name="T2" fmla="*/ 0 w 92"/>
                <a:gd name="T3" fmla="*/ 28 h 28"/>
                <a:gd name="T4" fmla="*/ 0 w 92"/>
                <a:gd name="T5" fmla="*/ 0 h 28"/>
                <a:gd name="T6" fmla="*/ 30 w 92"/>
                <a:gd name="T7" fmla="*/ 0 h 28"/>
                <a:gd name="T8" fmla="*/ 30 w 92"/>
                <a:gd name="T9" fmla="*/ 4 h 28"/>
                <a:gd name="T10" fmla="*/ 38 w 92"/>
                <a:gd name="T11" fmla="*/ 12 h 28"/>
                <a:gd name="T12" fmla="*/ 56 w 92"/>
                <a:gd name="T13" fmla="*/ 12 h 28"/>
                <a:gd name="T14" fmla="*/ 64 w 92"/>
                <a:gd name="T15" fmla="*/ 4 h 28"/>
                <a:gd name="T16" fmla="*/ 64 w 92"/>
                <a:gd name="T17" fmla="*/ 0 h 28"/>
                <a:gd name="T18" fmla="*/ 92 w 92"/>
                <a:gd name="T19" fmla="*/ 0 h 28"/>
                <a:gd name="T20" fmla="*/ 92 w 92"/>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28">
                  <a:moveTo>
                    <a:pt x="92" y="28"/>
                  </a:moveTo>
                  <a:cubicBezTo>
                    <a:pt x="0" y="28"/>
                    <a:pt x="0" y="28"/>
                    <a:pt x="0" y="28"/>
                  </a:cubicBezTo>
                  <a:cubicBezTo>
                    <a:pt x="0" y="0"/>
                    <a:pt x="0" y="0"/>
                    <a:pt x="0" y="0"/>
                  </a:cubicBezTo>
                  <a:cubicBezTo>
                    <a:pt x="30" y="0"/>
                    <a:pt x="30" y="0"/>
                    <a:pt x="30" y="0"/>
                  </a:cubicBezTo>
                  <a:cubicBezTo>
                    <a:pt x="30" y="4"/>
                    <a:pt x="30" y="4"/>
                    <a:pt x="30" y="4"/>
                  </a:cubicBezTo>
                  <a:cubicBezTo>
                    <a:pt x="30" y="8"/>
                    <a:pt x="34" y="12"/>
                    <a:pt x="38" y="12"/>
                  </a:cubicBezTo>
                  <a:cubicBezTo>
                    <a:pt x="56" y="12"/>
                    <a:pt x="56" y="12"/>
                    <a:pt x="56" y="12"/>
                  </a:cubicBezTo>
                  <a:cubicBezTo>
                    <a:pt x="60" y="12"/>
                    <a:pt x="64" y="8"/>
                    <a:pt x="64" y="4"/>
                  </a:cubicBezTo>
                  <a:cubicBezTo>
                    <a:pt x="64" y="0"/>
                    <a:pt x="64" y="0"/>
                    <a:pt x="64" y="0"/>
                  </a:cubicBezTo>
                  <a:cubicBezTo>
                    <a:pt x="92" y="0"/>
                    <a:pt x="92" y="0"/>
                    <a:pt x="92" y="0"/>
                  </a:cubicBezTo>
                  <a:lnTo>
                    <a:pt x="92" y="28"/>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8" name="Freeform 369">
              <a:extLst>
                <a:ext uri="{FF2B5EF4-FFF2-40B4-BE49-F238E27FC236}">
                  <a16:creationId xmlns="" xmlns:a16="http://schemas.microsoft.com/office/drawing/2014/main" id="{83AEFE35-0942-4699-ADD5-1FF2EB83F3BA}"/>
                </a:ext>
              </a:extLst>
            </p:cNvPr>
            <p:cNvSpPr>
              <a:spLocks/>
            </p:cNvSpPr>
            <p:nvPr/>
          </p:nvSpPr>
          <p:spPr bwMode="auto">
            <a:xfrm>
              <a:off x="8447088" y="5211763"/>
              <a:ext cx="76200" cy="90488"/>
            </a:xfrm>
            <a:custGeom>
              <a:avLst/>
              <a:gdLst>
                <a:gd name="T0" fmla="*/ 0 w 48"/>
                <a:gd name="T1" fmla="*/ 57 h 57"/>
                <a:gd name="T2" fmla="*/ 33 w 48"/>
                <a:gd name="T3" fmla="*/ 0 h 57"/>
                <a:gd name="T4" fmla="*/ 48 w 48"/>
                <a:gd name="T5" fmla="*/ 0 h 57"/>
              </a:gdLst>
              <a:ahLst/>
              <a:cxnLst>
                <a:cxn ang="0">
                  <a:pos x="T0" y="T1"/>
                </a:cxn>
                <a:cxn ang="0">
                  <a:pos x="T2" y="T3"/>
                </a:cxn>
                <a:cxn ang="0">
                  <a:pos x="T4" y="T5"/>
                </a:cxn>
              </a:cxnLst>
              <a:rect l="0" t="0" r="r" b="b"/>
              <a:pathLst>
                <a:path w="48" h="57">
                  <a:moveTo>
                    <a:pt x="0" y="57"/>
                  </a:moveTo>
                  <a:lnTo>
                    <a:pt x="33" y="0"/>
                  </a:lnTo>
                  <a:lnTo>
                    <a:pt x="48" y="0"/>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09" name="Freeform 370">
              <a:extLst>
                <a:ext uri="{FF2B5EF4-FFF2-40B4-BE49-F238E27FC236}">
                  <a16:creationId xmlns="" xmlns:a16="http://schemas.microsoft.com/office/drawing/2014/main" id="{33CDBE5D-A7CA-4BA6-9B57-5101140EC5B1}"/>
                </a:ext>
              </a:extLst>
            </p:cNvPr>
            <p:cNvSpPr>
              <a:spLocks/>
            </p:cNvSpPr>
            <p:nvPr/>
          </p:nvSpPr>
          <p:spPr bwMode="auto">
            <a:xfrm>
              <a:off x="8718550" y="5211763"/>
              <a:ext cx="74613" cy="90488"/>
            </a:xfrm>
            <a:custGeom>
              <a:avLst/>
              <a:gdLst>
                <a:gd name="T0" fmla="*/ 0 w 47"/>
                <a:gd name="T1" fmla="*/ 0 h 57"/>
                <a:gd name="T2" fmla="*/ 14 w 47"/>
                <a:gd name="T3" fmla="*/ 0 h 57"/>
                <a:gd name="T4" fmla="*/ 47 w 47"/>
                <a:gd name="T5" fmla="*/ 57 h 57"/>
              </a:gdLst>
              <a:ahLst/>
              <a:cxnLst>
                <a:cxn ang="0">
                  <a:pos x="T0" y="T1"/>
                </a:cxn>
                <a:cxn ang="0">
                  <a:pos x="T2" y="T3"/>
                </a:cxn>
                <a:cxn ang="0">
                  <a:pos x="T4" y="T5"/>
                </a:cxn>
              </a:cxnLst>
              <a:rect l="0" t="0" r="r" b="b"/>
              <a:pathLst>
                <a:path w="47" h="57">
                  <a:moveTo>
                    <a:pt x="0" y="0"/>
                  </a:moveTo>
                  <a:lnTo>
                    <a:pt x="14" y="0"/>
                  </a:lnTo>
                  <a:lnTo>
                    <a:pt x="47" y="57"/>
                  </a:ln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sp>
          <p:nvSpPr>
            <p:cNvPr id="110" name="Freeform 371">
              <a:extLst>
                <a:ext uri="{FF2B5EF4-FFF2-40B4-BE49-F238E27FC236}">
                  <a16:creationId xmlns="" xmlns:a16="http://schemas.microsoft.com/office/drawing/2014/main" id="{4AC57021-72F1-4BFB-86B0-E34369649727}"/>
                </a:ext>
              </a:extLst>
            </p:cNvPr>
            <p:cNvSpPr>
              <a:spLocks/>
            </p:cNvSpPr>
            <p:nvPr/>
          </p:nvSpPr>
          <p:spPr bwMode="auto">
            <a:xfrm>
              <a:off x="8583613" y="5181601"/>
              <a:ext cx="88900" cy="90488"/>
            </a:xfrm>
            <a:custGeom>
              <a:avLst/>
              <a:gdLst>
                <a:gd name="T0" fmla="*/ 16 w 24"/>
                <a:gd name="T1" fmla="*/ 13 h 24"/>
                <a:gd name="T2" fmla="*/ 19 w 24"/>
                <a:gd name="T3" fmla="*/ 7 h 24"/>
                <a:gd name="T4" fmla="*/ 12 w 24"/>
                <a:gd name="T5" fmla="*/ 0 h 24"/>
                <a:gd name="T6" fmla="*/ 5 w 24"/>
                <a:gd name="T7" fmla="*/ 7 h 24"/>
                <a:gd name="T8" fmla="*/ 8 w 24"/>
                <a:gd name="T9" fmla="*/ 13 h 24"/>
                <a:gd name="T10" fmla="*/ 0 w 24"/>
                <a:gd name="T11" fmla="*/ 24 h 24"/>
                <a:gd name="T12" fmla="*/ 24 w 24"/>
                <a:gd name="T13" fmla="*/ 24 h 24"/>
                <a:gd name="T14" fmla="*/ 16 w 24"/>
                <a:gd name="T15" fmla="*/ 13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16" y="13"/>
                  </a:moveTo>
                  <a:cubicBezTo>
                    <a:pt x="18" y="11"/>
                    <a:pt x="19" y="9"/>
                    <a:pt x="19" y="7"/>
                  </a:cubicBezTo>
                  <a:cubicBezTo>
                    <a:pt x="19" y="3"/>
                    <a:pt x="16" y="0"/>
                    <a:pt x="12" y="0"/>
                  </a:cubicBezTo>
                  <a:cubicBezTo>
                    <a:pt x="8" y="0"/>
                    <a:pt x="5" y="3"/>
                    <a:pt x="5" y="7"/>
                  </a:cubicBezTo>
                  <a:cubicBezTo>
                    <a:pt x="5" y="9"/>
                    <a:pt x="6" y="11"/>
                    <a:pt x="8" y="13"/>
                  </a:cubicBezTo>
                  <a:cubicBezTo>
                    <a:pt x="3" y="14"/>
                    <a:pt x="0" y="17"/>
                    <a:pt x="0" y="24"/>
                  </a:cubicBezTo>
                  <a:cubicBezTo>
                    <a:pt x="24" y="24"/>
                    <a:pt x="24" y="24"/>
                    <a:pt x="24" y="24"/>
                  </a:cubicBezTo>
                  <a:cubicBezTo>
                    <a:pt x="24" y="17"/>
                    <a:pt x="21" y="14"/>
                    <a:pt x="16" y="13"/>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sz="2399"/>
            </a:p>
          </p:txBody>
        </p:sp>
      </p:grpSp>
      <p:sp>
        <p:nvSpPr>
          <p:cNvPr id="7" name="AutoShape 2" descr="Resultado de imagen para construcciÃ³n de portal de datos abiertos"/>
          <p:cNvSpPr>
            <a:spLocks noChangeAspect="1" noChangeArrowheads="1"/>
          </p:cNvSpPr>
          <p:nvPr/>
        </p:nvSpPr>
        <p:spPr bwMode="auto">
          <a:xfrm>
            <a:off x="155575" y="-144463"/>
            <a:ext cx="304801"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sz="2399"/>
          </a:p>
        </p:txBody>
      </p:sp>
      <p:grpSp>
        <p:nvGrpSpPr>
          <p:cNvPr id="6" name="Group 298">
            <a:extLst>
              <a:ext uri="{FF2B5EF4-FFF2-40B4-BE49-F238E27FC236}">
                <a16:creationId xmlns="" xmlns:a16="http://schemas.microsoft.com/office/drawing/2014/main" id="{A5C91CD4-542D-49E6-A605-64D1D2B33A42}"/>
              </a:ext>
            </a:extLst>
          </p:cNvPr>
          <p:cNvGrpSpPr/>
          <p:nvPr/>
        </p:nvGrpSpPr>
        <p:grpSpPr>
          <a:xfrm>
            <a:off x="9410703" y="278735"/>
            <a:ext cx="2577703" cy="320155"/>
            <a:chOff x="9062519" y="1142200"/>
            <a:chExt cx="2577703" cy="320154"/>
          </a:xfrm>
        </p:grpSpPr>
        <p:grpSp>
          <p:nvGrpSpPr>
            <p:cNvPr id="8" name="Group 283">
              <a:extLst>
                <a:ext uri="{FF2B5EF4-FFF2-40B4-BE49-F238E27FC236}">
                  <a16:creationId xmlns="" xmlns:a16="http://schemas.microsoft.com/office/drawing/2014/main" id="{79D5D393-9AEC-467A-8182-6C37FFD147E4}"/>
                </a:ext>
              </a:extLst>
            </p:cNvPr>
            <p:cNvGrpSpPr/>
            <p:nvPr/>
          </p:nvGrpSpPr>
          <p:grpSpPr>
            <a:xfrm>
              <a:off x="9062519" y="1142200"/>
              <a:ext cx="266339" cy="320154"/>
              <a:chOff x="3024188" y="2184403"/>
              <a:chExt cx="4329112" cy="5203820"/>
            </a:xfrm>
            <a:solidFill>
              <a:schemeClr val="accent2"/>
            </a:solidFill>
          </p:grpSpPr>
          <p:sp>
            <p:nvSpPr>
              <p:cNvPr id="54" name="Freeform 55">
                <a:extLst>
                  <a:ext uri="{FF2B5EF4-FFF2-40B4-BE49-F238E27FC236}">
                    <a16:creationId xmlns="" xmlns:a16="http://schemas.microsoft.com/office/drawing/2014/main" id="{21C121FE-7A5B-4EA1-AF77-585C83B1B6DC}"/>
                  </a:ext>
                </a:extLst>
              </p:cNvPr>
              <p:cNvSpPr>
                <a:spLocks noEditPoints="1"/>
              </p:cNvSpPr>
              <p:nvPr/>
            </p:nvSpPr>
            <p:spPr bwMode="auto">
              <a:xfrm>
                <a:off x="3024188" y="2184403"/>
                <a:ext cx="4329112" cy="5203820"/>
              </a:xfrm>
              <a:custGeom>
                <a:avLst/>
                <a:gdLst>
                  <a:gd name="T0" fmla="*/ 439 w 5454"/>
                  <a:gd name="T1" fmla="*/ 1146 h 6556"/>
                  <a:gd name="T2" fmla="*/ 393 w 5454"/>
                  <a:gd name="T3" fmla="*/ 1178 h 6556"/>
                  <a:gd name="T4" fmla="*/ 375 w 5454"/>
                  <a:gd name="T5" fmla="*/ 1234 h 6556"/>
                  <a:gd name="T6" fmla="*/ 379 w 5454"/>
                  <a:gd name="T7" fmla="*/ 6118 h 6556"/>
                  <a:gd name="T8" fmla="*/ 413 w 5454"/>
                  <a:gd name="T9" fmla="*/ 6163 h 6556"/>
                  <a:gd name="T10" fmla="*/ 469 w 5454"/>
                  <a:gd name="T11" fmla="*/ 6181 h 6556"/>
                  <a:gd name="T12" fmla="*/ 4121 w 5454"/>
                  <a:gd name="T13" fmla="*/ 6177 h 6556"/>
                  <a:gd name="T14" fmla="*/ 4167 w 5454"/>
                  <a:gd name="T15" fmla="*/ 6143 h 6556"/>
                  <a:gd name="T16" fmla="*/ 4185 w 5454"/>
                  <a:gd name="T17" fmla="*/ 6088 h 6556"/>
                  <a:gd name="T18" fmla="*/ 1363 w 5454"/>
                  <a:gd name="T19" fmla="*/ 5791 h 6556"/>
                  <a:gd name="T20" fmla="*/ 1215 w 5454"/>
                  <a:gd name="T21" fmla="*/ 5767 h 6556"/>
                  <a:gd name="T22" fmla="*/ 1085 w 5454"/>
                  <a:gd name="T23" fmla="*/ 5699 h 6556"/>
                  <a:gd name="T24" fmla="*/ 983 w 5454"/>
                  <a:gd name="T25" fmla="*/ 5597 h 6556"/>
                  <a:gd name="T26" fmla="*/ 918 w 5454"/>
                  <a:gd name="T27" fmla="*/ 5470 h 6556"/>
                  <a:gd name="T28" fmla="*/ 894 w 5454"/>
                  <a:gd name="T29" fmla="*/ 5322 h 6556"/>
                  <a:gd name="T30" fmla="*/ 469 w 5454"/>
                  <a:gd name="T31" fmla="*/ 1140 h 6556"/>
                  <a:gd name="T32" fmla="*/ 1333 w 5454"/>
                  <a:gd name="T33" fmla="*/ 379 h 6556"/>
                  <a:gd name="T34" fmla="*/ 1287 w 5454"/>
                  <a:gd name="T35" fmla="*/ 413 h 6556"/>
                  <a:gd name="T36" fmla="*/ 1269 w 5454"/>
                  <a:gd name="T37" fmla="*/ 468 h 6556"/>
                  <a:gd name="T38" fmla="*/ 1273 w 5454"/>
                  <a:gd name="T39" fmla="*/ 5352 h 6556"/>
                  <a:gd name="T40" fmla="*/ 1307 w 5454"/>
                  <a:gd name="T41" fmla="*/ 5398 h 6556"/>
                  <a:gd name="T42" fmla="*/ 1363 w 5454"/>
                  <a:gd name="T43" fmla="*/ 5416 h 6556"/>
                  <a:gd name="T44" fmla="*/ 5015 w 5454"/>
                  <a:gd name="T45" fmla="*/ 5412 h 6556"/>
                  <a:gd name="T46" fmla="*/ 5061 w 5454"/>
                  <a:gd name="T47" fmla="*/ 5378 h 6556"/>
                  <a:gd name="T48" fmla="*/ 5079 w 5454"/>
                  <a:gd name="T49" fmla="*/ 5322 h 6556"/>
                  <a:gd name="T50" fmla="*/ 5075 w 5454"/>
                  <a:gd name="T51" fmla="*/ 439 h 6556"/>
                  <a:gd name="T52" fmla="*/ 5041 w 5454"/>
                  <a:gd name="T53" fmla="*/ 393 h 6556"/>
                  <a:gd name="T54" fmla="*/ 4985 w 5454"/>
                  <a:gd name="T55" fmla="*/ 375 h 6556"/>
                  <a:gd name="T56" fmla="*/ 1363 w 5454"/>
                  <a:gd name="T57" fmla="*/ 0 h 6556"/>
                  <a:gd name="T58" fmla="*/ 5061 w 5454"/>
                  <a:gd name="T59" fmla="*/ 6 h 6556"/>
                  <a:gd name="T60" fmla="*/ 5201 w 5454"/>
                  <a:gd name="T61" fmla="*/ 52 h 6556"/>
                  <a:gd name="T62" fmla="*/ 5316 w 5454"/>
                  <a:gd name="T63" fmla="*/ 138 h 6556"/>
                  <a:gd name="T64" fmla="*/ 5402 w 5454"/>
                  <a:gd name="T65" fmla="*/ 253 h 6556"/>
                  <a:gd name="T66" fmla="*/ 5448 w 5454"/>
                  <a:gd name="T67" fmla="*/ 393 h 6556"/>
                  <a:gd name="T68" fmla="*/ 5454 w 5454"/>
                  <a:gd name="T69" fmla="*/ 5322 h 6556"/>
                  <a:gd name="T70" fmla="*/ 5430 w 5454"/>
                  <a:gd name="T71" fmla="*/ 5470 h 6556"/>
                  <a:gd name="T72" fmla="*/ 5362 w 5454"/>
                  <a:gd name="T73" fmla="*/ 5597 h 6556"/>
                  <a:gd name="T74" fmla="*/ 5263 w 5454"/>
                  <a:gd name="T75" fmla="*/ 5699 h 6556"/>
                  <a:gd name="T76" fmla="*/ 5133 w 5454"/>
                  <a:gd name="T77" fmla="*/ 5767 h 6556"/>
                  <a:gd name="T78" fmla="*/ 4985 w 5454"/>
                  <a:gd name="T79" fmla="*/ 5791 h 6556"/>
                  <a:gd name="T80" fmla="*/ 4560 w 5454"/>
                  <a:gd name="T81" fmla="*/ 6088 h 6556"/>
                  <a:gd name="T82" fmla="*/ 4536 w 5454"/>
                  <a:gd name="T83" fmla="*/ 6235 h 6556"/>
                  <a:gd name="T84" fmla="*/ 4469 w 5454"/>
                  <a:gd name="T85" fmla="*/ 6365 h 6556"/>
                  <a:gd name="T86" fmla="*/ 4369 w 5454"/>
                  <a:gd name="T87" fmla="*/ 6466 h 6556"/>
                  <a:gd name="T88" fmla="*/ 4239 w 5454"/>
                  <a:gd name="T89" fmla="*/ 6532 h 6556"/>
                  <a:gd name="T90" fmla="*/ 4092 w 5454"/>
                  <a:gd name="T91" fmla="*/ 6556 h 6556"/>
                  <a:gd name="T92" fmla="*/ 393 w 5454"/>
                  <a:gd name="T93" fmla="*/ 6550 h 6556"/>
                  <a:gd name="T94" fmla="*/ 253 w 5454"/>
                  <a:gd name="T95" fmla="*/ 6504 h 6556"/>
                  <a:gd name="T96" fmla="*/ 138 w 5454"/>
                  <a:gd name="T97" fmla="*/ 6419 h 6556"/>
                  <a:gd name="T98" fmla="*/ 52 w 5454"/>
                  <a:gd name="T99" fmla="*/ 6303 h 6556"/>
                  <a:gd name="T100" fmla="*/ 6 w 5454"/>
                  <a:gd name="T101" fmla="*/ 6163 h 6556"/>
                  <a:gd name="T102" fmla="*/ 0 w 5454"/>
                  <a:gd name="T103" fmla="*/ 1234 h 6556"/>
                  <a:gd name="T104" fmla="*/ 24 w 5454"/>
                  <a:gd name="T105" fmla="*/ 1086 h 6556"/>
                  <a:gd name="T106" fmla="*/ 90 w 5454"/>
                  <a:gd name="T107" fmla="*/ 959 h 6556"/>
                  <a:gd name="T108" fmla="*/ 192 w 5454"/>
                  <a:gd name="T109" fmla="*/ 857 h 6556"/>
                  <a:gd name="T110" fmla="*/ 321 w 5454"/>
                  <a:gd name="T111" fmla="*/ 791 h 6556"/>
                  <a:gd name="T112" fmla="*/ 469 w 5454"/>
                  <a:gd name="T113" fmla="*/ 767 h 6556"/>
                  <a:gd name="T114" fmla="*/ 894 w 5454"/>
                  <a:gd name="T115" fmla="*/ 468 h 6556"/>
                  <a:gd name="T116" fmla="*/ 918 w 5454"/>
                  <a:gd name="T117" fmla="*/ 321 h 6556"/>
                  <a:gd name="T118" fmla="*/ 983 w 5454"/>
                  <a:gd name="T119" fmla="*/ 191 h 6556"/>
                  <a:gd name="T120" fmla="*/ 1085 w 5454"/>
                  <a:gd name="T121" fmla="*/ 92 h 6556"/>
                  <a:gd name="T122" fmla="*/ 1215 w 5454"/>
                  <a:gd name="T123" fmla="*/ 24 h 6556"/>
                  <a:gd name="T124" fmla="*/ 1363 w 5454"/>
                  <a:gd name="T125" fmla="*/ 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54" h="6556">
                    <a:moveTo>
                      <a:pt x="469" y="1140"/>
                    </a:moveTo>
                    <a:lnTo>
                      <a:pt x="439" y="1146"/>
                    </a:lnTo>
                    <a:lnTo>
                      <a:pt x="413" y="1158"/>
                    </a:lnTo>
                    <a:lnTo>
                      <a:pt x="393" y="1178"/>
                    </a:lnTo>
                    <a:lnTo>
                      <a:pt x="379" y="1204"/>
                    </a:lnTo>
                    <a:lnTo>
                      <a:pt x="375" y="1234"/>
                    </a:lnTo>
                    <a:lnTo>
                      <a:pt x="375" y="6088"/>
                    </a:lnTo>
                    <a:lnTo>
                      <a:pt x="379" y="6118"/>
                    </a:lnTo>
                    <a:lnTo>
                      <a:pt x="393" y="6143"/>
                    </a:lnTo>
                    <a:lnTo>
                      <a:pt x="413" y="6163"/>
                    </a:lnTo>
                    <a:lnTo>
                      <a:pt x="439" y="6177"/>
                    </a:lnTo>
                    <a:lnTo>
                      <a:pt x="469" y="6181"/>
                    </a:lnTo>
                    <a:lnTo>
                      <a:pt x="4092" y="6181"/>
                    </a:lnTo>
                    <a:lnTo>
                      <a:pt x="4121" y="6177"/>
                    </a:lnTo>
                    <a:lnTo>
                      <a:pt x="4147" y="6163"/>
                    </a:lnTo>
                    <a:lnTo>
                      <a:pt x="4167" y="6143"/>
                    </a:lnTo>
                    <a:lnTo>
                      <a:pt x="4181" y="6118"/>
                    </a:lnTo>
                    <a:lnTo>
                      <a:pt x="4185" y="6088"/>
                    </a:lnTo>
                    <a:lnTo>
                      <a:pt x="4185" y="5791"/>
                    </a:lnTo>
                    <a:lnTo>
                      <a:pt x="1363" y="5791"/>
                    </a:lnTo>
                    <a:lnTo>
                      <a:pt x="1287" y="5785"/>
                    </a:lnTo>
                    <a:lnTo>
                      <a:pt x="1215" y="5767"/>
                    </a:lnTo>
                    <a:lnTo>
                      <a:pt x="1147" y="5737"/>
                    </a:lnTo>
                    <a:lnTo>
                      <a:pt x="1085" y="5699"/>
                    </a:lnTo>
                    <a:lnTo>
                      <a:pt x="1031" y="5653"/>
                    </a:lnTo>
                    <a:lnTo>
                      <a:pt x="983" y="5597"/>
                    </a:lnTo>
                    <a:lnTo>
                      <a:pt x="946" y="5537"/>
                    </a:lnTo>
                    <a:lnTo>
                      <a:pt x="918" y="5470"/>
                    </a:lnTo>
                    <a:lnTo>
                      <a:pt x="900" y="5398"/>
                    </a:lnTo>
                    <a:lnTo>
                      <a:pt x="894" y="5322"/>
                    </a:lnTo>
                    <a:lnTo>
                      <a:pt x="894" y="1140"/>
                    </a:lnTo>
                    <a:lnTo>
                      <a:pt x="469" y="1140"/>
                    </a:lnTo>
                    <a:close/>
                    <a:moveTo>
                      <a:pt x="1363" y="375"/>
                    </a:moveTo>
                    <a:lnTo>
                      <a:pt x="1333" y="379"/>
                    </a:lnTo>
                    <a:lnTo>
                      <a:pt x="1307" y="393"/>
                    </a:lnTo>
                    <a:lnTo>
                      <a:pt x="1287" y="413"/>
                    </a:lnTo>
                    <a:lnTo>
                      <a:pt x="1273" y="439"/>
                    </a:lnTo>
                    <a:lnTo>
                      <a:pt x="1269" y="468"/>
                    </a:lnTo>
                    <a:lnTo>
                      <a:pt x="1269" y="5322"/>
                    </a:lnTo>
                    <a:lnTo>
                      <a:pt x="1273" y="5352"/>
                    </a:lnTo>
                    <a:lnTo>
                      <a:pt x="1287" y="5378"/>
                    </a:lnTo>
                    <a:lnTo>
                      <a:pt x="1307" y="5398"/>
                    </a:lnTo>
                    <a:lnTo>
                      <a:pt x="1333" y="5412"/>
                    </a:lnTo>
                    <a:lnTo>
                      <a:pt x="1363" y="5416"/>
                    </a:lnTo>
                    <a:lnTo>
                      <a:pt x="4985" y="5416"/>
                    </a:lnTo>
                    <a:lnTo>
                      <a:pt x="5015" y="5412"/>
                    </a:lnTo>
                    <a:lnTo>
                      <a:pt x="5041" y="5398"/>
                    </a:lnTo>
                    <a:lnTo>
                      <a:pt x="5061" y="5378"/>
                    </a:lnTo>
                    <a:lnTo>
                      <a:pt x="5075" y="5352"/>
                    </a:lnTo>
                    <a:lnTo>
                      <a:pt x="5079" y="5322"/>
                    </a:lnTo>
                    <a:lnTo>
                      <a:pt x="5079" y="468"/>
                    </a:lnTo>
                    <a:lnTo>
                      <a:pt x="5075" y="439"/>
                    </a:lnTo>
                    <a:lnTo>
                      <a:pt x="5061" y="413"/>
                    </a:lnTo>
                    <a:lnTo>
                      <a:pt x="5041" y="393"/>
                    </a:lnTo>
                    <a:lnTo>
                      <a:pt x="5015" y="379"/>
                    </a:lnTo>
                    <a:lnTo>
                      <a:pt x="4985" y="375"/>
                    </a:lnTo>
                    <a:lnTo>
                      <a:pt x="1363" y="375"/>
                    </a:lnTo>
                    <a:close/>
                    <a:moveTo>
                      <a:pt x="1363" y="0"/>
                    </a:moveTo>
                    <a:lnTo>
                      <a:pt x="4985" y="0"/>
                    </a:lnTo>
                    <a:lnTo>
                      <a:pt x="5061" y="6"/>
                    </a:lnTo>
                    <a:lnTo>
                      <a:pt x="5133" y="24"/>
                    </a:lnTo>
                    <a:lnTo>
                      <a:pt x="5201" y="52"/>
                    </a:lnTo>
                    <a:lnTo>
                      <a:pt x="5263" y="92"/>
                    </a:lnTo>
                    <a:lnTo>
                      <a:pt x="5316" y="138"/>
                    </a:lnTo>
                    <a:lnTo>
                      <a:pt x="5362" y="191"/>
                    </a:lnTo>
                    <a:lnTo>
                      <a:pt x="5402" y="253"/>
                    </a:lnTo>
                    <a:lnTo>
                      <a:pt x="5430" y="321"/>
                    </a:lnTo>
                    <a:lnTo>
                      <a:pt x="5448" y="393"/>
                    </a:lnTo>
                    <a:lnTo>
                      <a:pt x="5454" y="468"/>
                    </a:lnTo>
                    <a:lnTo>
                      <a:pt x="5454" y="5322"/>
                    </a:lnTo>
                    <a:lnTo>
                      <a:pt x="5448" y="5398"/>
                    </a:lnTo>
                    <a:lnTo>
                      <a:pt x="5430" y="5470"/>
                    </a:lnTo>
                    <a:lnTo>
                      <a:pt x="5402" y="5537"/>
                    </a:lnTo>
                    <a:lnTo>
                      <a:pt x="5362" y="5597"/>
                    </a:lnTo>
                    <a:lnTo>
                      <a:pt x="5316" y="5653"/>
                    </a:lnTo>
                    <a:lnTo>
                      <a:pt x="5263" y="5699"/>
                    </a:lnTo>
                    <a:lnTo>
                      <a:pt x="5201" y="5737"/>
                    </a:lnTo>
                    <a:lnTo>
                      <a:pt x="5133" y="5767"/>
                    </a:lnTo>
                    <a:lnTo>
                      <a:pt x="5061" y="5785"/>
                    </a:lnTo>
                    <a:lnTo>
                      <a:pt x="4985" y="5791"/>
                    </a:lnTo>
                    <a:lnTo>
                      <a:pt x="4560" y="5791"/>
                    </a:lnTo>
                    <a:lnTo>
                      <a:pt x="4560" y="6088"/>
                    </a:lnTo>
                    <a:lnTo>
                      <a:pt x="4554" y="6163"/>
                    </a:lnTo>
                    <a:lnTo>
                      <a:pt x="4536" y="6235"/>
                    </a:lnTo>
                    <a:lnTo>
                      <a:pt x="4508" y="6303"/>
                    </a:lnTo>
                    <a:lnTo>
                      <a:pt x="4469" y="6365"/>
                    </a:lnTo>
                    <a:lnTo>
                      <a:pt x="4423" y="6419"/>
                    </a:lnTo>
                    <a:lnTo>
                      <a:pt x="4369" y="6466"/>
                    </a:lnTo>
                    <a:lnTo>
                      <a:pt x="4307" y="6504"/>
                    </a:lnTo>
                    <a:lnTo>
                      <a:pt x="4239" y="6532"/>
                    </a:lnTo>
                    <a:lnTo>
                      <a:pt x="4167" y="6550"/>
                    </a:lnTo>
                    <a:lnTo>
                      <a:pt x="4092" y="6556"/>
                    </a:lnTo>
                    <a:lnTo>
                      <a:pt x="469" y="6556"/>
                    </a:lnTo>
                    <a:lnTo>
                      <a:pt x="393" y="6550"/>
                    </a:lnTo>
                    <a:lnTo>
                      <a:pt x="321" y="6532"/>
                    </a:lnTo>
                    <a:lnTo>
                      <a:pt x="253" y="6504"/>
                    </a:lnTo>
                    <a:lnTo>
                      <a:pt x="192" y="6466"/>
                    </a:lnTo>
                    <a:lnTo>
                      <a:pt x="138" y="6419"/>
                    </a:lnTo>
                    <a:lnTo>
                      <a:pt x="90" y="6365"/>
                    </a:lnTo>
                    <a:lnTo>
                      <a:pt x="52" y="6303"/>
                    </a:lnTo>
                    <a:lnTo>
                      <a:pt x="24" y="6235"/>
                    </a:lnTo>
                    <a:lnTo>
                      <a:pt x="6" y="6163"/>
                    </a:lnTo>
                    <a:lnTo>
                      <a:pt x="0" y="6088"/>
                    </a:lnTo>
                    <a:lnTo>
                      <a:pt x="0" y="1234"/>
                    </a:lnTo>
                    <a:lnTo>
                      <a:pt x="6" y="1158"/>
                    </a:lnTo>
                    <a:lnTo>
                      <a:pt x="24" y="1086"/>
                    </a:lnTo>
                    <a:lnTo>
                      <a:pt x="52" y="1019"/>
                    </a:lnTo>
                    <a:lnTo>
                      <a:pt x="90" y="959"/>
                    </a:lnTo>
                    <a:lnTo>
                      <a:pt x="138" y="903"/>
                    </a:lnTo>
                    <a:lnTo>
                      <a:pt x="192" y="857"/>
                    </a:lnTo>
                    <a:lnTo>
                      <a:pt x="253" y="819"/>
                    </a:lnTo>
                    <a:lnTo>
                      <a:pt x="321" y="791"/>
                    </a:lnTo>
                    <a:lnTo>
                      <a:pt x="393" y="773"/>
                    </a:lnTo>
                    <a:lnTo>
                      <a:pt x="469" y="767"/>
                    </a:lnTo>
                    <a:lnTo>
                      <a:pt x="894" y="767"/>
                    </a:lnTo>
                    <a:lnTo>
                      <a:pt x="894" y="468"/>
                    </a:lnTo>
                    <a:lnTo>
                      <a:pt x="900" y="393"/>
                    </a:lnTo>
                    <a:lnTo>
                      <a:pt x="918" y="321"/>
                    </a:lnTo>
                    <a:lnTo>
                      <a:pt x="946" y="253"/>
                    </a:lnTo>
                    <a:lnTo>
                      <a:pt x="983" y="191"/>
                    </a:lnTo>
                    <a:lnTo>
                      <a:pt x="1031" y="138"/>
                    </a:lnTo>
                    <a:lnTo>
                      <a:pt x="1085" y="92"/>
                    </a:lnTo>
                    <a:lnTo>
                      <a:pt x="1147" y="52"/>
                    </a:lnTo>
                    <a:lnTo>
                      <a:pt x="1215" y="24"/>
                    </a:lnTo>
                    <a:lnTo>
                      <a:pt x="1287" y="6"/>
                    </a:lnTo>
                    <a:lnTo>
                      <a:pt x="1363"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5" name="Freeform 56">
                <a:extLst>
                  <a:ext uri="{FF2B5EF4-FFF2-40B4-BE49-F238E27FC236}">
                    <a16:creationId xmlns="" xmlns:a16="http://schemas.microsoft.com/office/drawing/2014/main" id="{01578422-F87F-406F-B6A9-25C85F90BD9C}"/>
                  </a:ext>
                </a:extLst>
              </p:cNvPr>
              <p:cNvSpPr>
                <a:spLocks/>
              </p:cNvSpPr>
              <p:nvPr/>
            </p:nvSpPr>
            <p:spPr bwMode="auto">
              <a:xfrm>
                <a:off x="4305302" y="3106741"/>
                <a:ext cx="2476503" cy="296846"/>
              </a:xfrm>
              <a:custGeom>
                <a:avLst/>
                <a:gdLst>
                  <a:gd name="T0" fmla="*/ 187 w 3120"/>
                  <a:gd name="T1" fmla="*/ 0 h 375"/>
                  <a:gd name="T2" fmla="*/ 2932 w 3120"/>
                  <a:gd name="T3" fmla="*/ 0 h 375"/>
                  <a:gd name="T4" fmla="*/ 2974 w 3120"/>
                  <a:gd name="T5" fmla="*/ 4 h 375"/>
                  <a:gd name="T6" fmla="*/ 3014 w 3120"/>
                  <a:gd name="T7" fmla="*/ 18 h 375"/>
                  <a:gd name="T8" fmla="*/ 3050 w 3120"/>
                  <a:gd name="T9" fmla="*/ 42 h 375"/>
                  <a:gd name="T10" fmla="*/ 3078 w 3120"/>
                  <a:gd name="T11" fmla="*/ 70 h 375"/>
                  <a:gd name="T12" fmla="*/ 3100 w 3120"/>
                  <a:gd name="T13" fmla="*/ 104 h 375"/>
                  <a:gd name="T14" fmla="*/ 3114 w 3120"/>
                  <a:gd name="T15" fmla="*/ 144 h 375"/>
                  <a:gd name="T16" fmla="*/ 3120 w 3120"/>
                  <a:gd name="T17" fmla="*/ 187 h 375"/>
                  <a:gd name="T18" fmla="*/ 3114 w 3120"/>
                  <a:gd name="T19" fmla="*/ 229 h 375"/>
                  <a:gd name="T20" fmla="*/ 3100 w 3120"/>
                  <a:gd name="T21" fmla="*/ 269 h 375"/>
                  <a:gd name="T22" fmla="*/ 3078 w 3120"/>
                  <a:gd name="T23" fmla="*/ 303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3 h 375"/>
                  <a:gd name="T42" fmla="*/ 20 w 3120"/>
                  <a:gd name="T43" fmla="*/ 269 h 375"/>
                  <a:gd name="T44" fmla="*/ 6 w 3120"/>
                  <a:gd name="T45" fmla="*/ 229 h 375"/>
                  <a:gd name="T46" fmla="*/ 0 w 3120"/>
                  <a:gd name="T47" fmla="*/ 187 h 375"/>
                  <a:gd name="T48" fmla="*/ 6 w 3120"/>
                  <a:gd name="T49" fmla="*/ 144 h 375"/>
                  <a:gd name="T50" fmla="*/ 20 w 3120"/>
                  <a:gd name="T51" fmla="*/ 104 h 375"/>
                  <a:gd name="T52" fmla="*/ 42 w 3120"/>
                  <a:gd name="T53" fmla="*/ 70 h 375"/>
                  <a:gd name="T54" fmla="*/ 70 w 3120"/>
                  <a:gd name="T55" fmla="*/ 42 h 375"/>
                  <a:gd name="T56" fmla="*/ 106 w 3120"/>
                  <a:gd name="T57" fmla="*/ 18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18"/>
                    </a:lnTo>
                    <a:lnTo>
                      <a:pt x="3050" y="42"/>
                    </a:lnTo>
                    <a:lnTo>
                      <a:pt x="3078" y="70"/>
                    </a:lnTo>
                    <a:lnTo>
                      <a:pt x="3100" y="104"/>
                    </a:lnTo>
                    <a:lnTo>
                      <a:pt x="3114" y="144"/>
                    </a:lnTo>
                    <a:lnTo>
                      <a:pt x="3120" y="187"/>
                    </a:lnTo>
                    <a:lnTo>
                      <a:pt x="3114" y="229"/>
                    </a:lnTo>
                    <a:lnTo>
                      <a:pt x="3100" y="269"/>
                    </a:lnTo>
                    <a:lnTo>
                      <a:pt x="3078" y="303"/>
                    </a:lnTo>
                    <a:lnTo>
                      <a:pt x="3050" y="333"/>
                    </a:lnTo>
                    <a:lnTo>
                      <a:pt x="3014" y="355"/>
                    </a:lnTo>
                    <a:lnTo>
                      <a:pt x="2974" y="369"/>
                    </a:lnTo>
                    <a:lnTo>
                      <a:pt x="2932" y="375"/>
                    </a:lnTo>
                    <a:lnTo>
                      <a:pt x="187" y="375"/>
                    </a:lnTo>
                    <a:lnTo>
                      <a:pt x="143" y="369"/>
                    </a:lnTo>
                    <a:lnTo>
                      <a:pt x="106" y="355"/>
                    </a:lnTo>
                    <a:lnTo>
                      <a:pt x="70" y="333"/>
                    </a:lnTo>
                    <a:lnTo>
                      <a:pt x="42" y="303"/>
                    </a:lnTo>
                    <a:lnTo>
                      <a:pt x="20" y="269"/>
                    </a:lnTo>
                    <a:lnTo>
                      <a:pt x="6" y="229"/>
                    </a:lnTo>
                    <a:lnTo>
                      <a:pt x="0" y="187"/>
                    </a:lnTo>
                    <a:lnTo>
                      <a:pt x="6" y="144"/>
                    </a:lnTo>
                    <a:lnTo>
                      <a:pt x="20" y="104"/>
                    </a:lnTo>
                    <a:lnTo>
                      <a:pt x="42" y="70"/>
                    </a:lnTo>
                    <a:lnTo>
                      <a:pt x="70" y="42"/>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6" name="Freeform 57">
                <a:extLst>
                  <a:ext uri="{FF2B5EF4-FFF2-40B4-BE49-F238E27FC236}">
                    <a16:creationId xmlns="" xmlns:a16="http://schemas.microsoft.com/office/drawing/2014/main" id="{0D2314F3-8016-4B68-BF40-DF10C8C0FCA5}"/>
                  </a:ext>
                </a:extLst>
              </p:cNvPr>
              <p:cNvSpPr>
                <a:spLocks/>
              </p:cNvSpPr>
              <p:nvPr/>
            </p:nvSpPr>
            <p:spPr bwMode="auto">
              <a:xfrm>
                <a:off x="4305302" y="3813172"/>
                <a:ext cx="2476503" cy="296846"/>
              </a:xfrm>
              <a:custGeom>
                <a:avLst/>
                <a:gdLst>
                  <a:gd name="T0" fmla="*/ 187 w 3120"/>
                  <a:gd name="T1" fmla="*/ 0 h 375"/>
                  <a:gd name="T2" fmla="*/ 2932 w 3120"/>
                  <a:gd name="T3" fmla="*/ 0 h 375"/>
                  <a:gd name="T4" fmla="*/ 2974 w 3120"/>
                  <a:gd name="T5" fmla="*/ 6 h 375"/>
                  <a:gd name="T6" fmla="*/ 3014 w 3120"/>
                  <a:gd name="T7" fmla="*/ 20 h 375"/>
                  <a:gd name="T8" fmla="*/ 3050 w 3120"/>
                  <a:gd name="T9" fmla="*/ 42 h 375"/>
                  <a:gd name="T10" fmla="*/ 3078 w 3120"/>
                  <a:gd name="T11" fmla="*/ 72 h 375"/>
                  <a:gd name="T12" fmla="*/ 3100 w 3120"/>
                  <a:gd name="T13" fmla="*/ 106 h 375"/>
                  <a:gd name="T14" fmla="*/ 3114 w 3120"/>
                  <a:gd name="T15" fmla="*/ 146 h 375"/>
                  <a:gd name="T16" fmla="*/ 3120 w 3120"/>
                  <a:gd name="T17" fmla="*/ 187 h 375"/>
                  <a:gd name="T18" fmla="*/ 3114 w 3120"/>
                  <a:gd name="T19" fmla="*/ 231 h 375"/>
                  <a:gd name="T20" fmla="*/ 3100 w 3120"/>
                  <a:gd name="T21" fmla="*/ 271 h 375"/>
                  <a:gd name="T22" fmla="*/ 3078 w 3120"/>
                  <a:gd name="T23" fmla="*/ 305 h 375"/>
                  <a:gd name="T24" fmla="*/ 3050 w 3120"/>
                  <a:gd name="T25" fmla="*/ 333 h 375"/>
                  <a:gd name="T26" fmla="*/ 3014 w 3120"/>
                  <a:gd name="T27" fmla="*/ 357 h 375"/>
                  <a:gd name="T28" fmla="*/ 2974 w 3120"/>
                  <a:gd name="T29" fmla="*/ 371 h 375"/>
                  <a:gd name="T30" fmla="*/ 2932 w 3120"/>
                  <a:gd name="T31" fmla="*/ 375 h 375"/>
                  <a:gd name="T32" fmla="*/ 187 w 3120"/>
                  <a:gd name="T33" fmla="*/ 375 h 375"/>
                  <a:gd name="T34" fmla="*/ 143 w 3120"/>
                  <a:gd name="T35" fmla="*/ 371 h 375"/>
                  <a:gd name="T36" fmla="*/ 106 w 3120"/>
                  <a:gd name="T37" fmla="*/ 357 h 375"/>
                  <a:gd name="T38" fmla="*/ 70 w 3120"/>
                  <a:gd name="T39" fmla="*/ 335 h 375"/>
                  <a:gd name="T40" fmla="*/ 42 w 3120"/>
                  <a:gd name="T41" fmla="*/ 305 h 375"/>
                  <a:gd name="T42" fmla="*/ 20 w 3120"/>
                  <a:gd name="T43" fmla="*/ 271 h 375"/>
                  <a:gd name="T44" fmla="*/ 6 w 3120"/>
                  <a:gd name="T45" fmla="*/ 231 h 375"/>
                  <a:gd name="T46" fmla="*/ 0 w 3120"/>
                  <a:gd name="T47" fmla="*/ 187 h 375"/>
                  <a:gd name="T48" fmla="*/ 6 w 3120"/>
                  <a:gd name="T49" fmla="*/ 146 h 375"/>
                  <a:gd name="T50" fmla="*/ 20 w 3120"/>
                  <a:gd name="T51" fmla="*/ 106 h 375"/>
                  <a:gd name="T52" fmla="*/ 42 w 3120"/>
                  <a:gd name="T53" fmla="*/ 72 h 375"/>
                  <a:gd name="T54" fmla="*/ 70 w 3120"/>
                  <a:gd name="T55" fmla="*/ 42 h 375"/>
                  <a:gd name="T56" fmla="*/ 106 w 3120"/>
                  <a:gd name="T57" fmla="*/ 20 h 375"/>
                  <a:gd name="T58" fmla="*/ 143 w 3120"/>
                  <a:gd name="T59" fmla="*/ 6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6"/>
                    </a:lnTo>
                    <a:lnTo>
                      <a:pt x="3014" y="20"/>
                    </a:lnTo>
                    <a:lnTo>
                      <a:pt x="3050" y="42"/>
                    </a:lnTo>
                    <a:lnTo>
                      <a:pt x="3078" y="72"/>
                    </a:lnTo>
                    <a:lnTo>
                      <a:pt x="3100" y="106"/>
                    </a:lnTo>
                    <a:lnTo>
                      <a:pt x="3114" y="146"/>
                    </a:lnTo>
                    <a:lnTo>
                      <a:pt x="3120" y="187"/>
                    </a:lnTo>
                    <a:lnTo>
                      <a:pt x="3114" y="231"/>
                    </a:lnTo>
                    <a:lnTo>
                      <a:pt x="3100" y="271"/>
                    </a:lnTo>
                    <a:lnTo>
                      <a:pt x="3078" y="305"/>
                    </a:lnTo>
                    <a:lnTo>
                      <a:pt x="3050" y="333"/>
                    </a:lnTo>
                    <a:lnTo>
                      <a:pt x="3014" y="357"/>
                    </a:lnTo>
                    <a:lnTo>
                      <a:pt x="2974" y="371"/>
                    </a:lnTo>
                    <a:lnTo>
                      <a:pt x="2932" y="375"/>
                    </a:lnTo>
                    <a:lnTo>
                      <a:pt x="187" y="375"/>
                    </a:lnTo>
                    <a:lnTo>
                      <a:pt x="143" y="371"/>
                    </a:lnTo>
                    <a:lnTo>
                      <a:pt x="106" y="357"/>
                    </a:lnTo>
                    <a:lnTo>
                      <a:pt x="70" y="335"/>
                    </a:lnTo>
                    <a:lnTo>
                      <a:pt x="42" y="305"/>
                    </a:lnTo>
                    <a:lnTo>
                      <a:pt x="20" y="271"/>
                    </a:lnTo>
                    <a:lnTo>
                      <a:pt x="6" y="231"/>
                    </a:lnTo>
                    <a:lnTo>
                      <a:pt x="0" y="187"/>
                    </a:lnTo>
                    <a:lnTo>
                      <a:pt x="6" y="146"/>
                    </a:lnTo>
                    <a:lnTo>
                      <a:pt x="20" y="106"/>
                    </a:lnTo>
                    <a:lnTo>
                      <a:pt x="42" y="72"/>
                    </a:lnTo>
                    <a:lnTo>
                      <a:pt x="70" y="42"/>
                    </a:lnTo>
                    <a:lnTo>
                      <a:pt x="106" y="20"/>
                    </a:lnTo>
                    <a:lnTo>
                      <a:pt x="143" y="6"/>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7" name="Freeform 58">
                <a:extLst>
                  <a:ext uri="{FF2B5EF4-FFF2-40B4-BE49-F238E27FC236}">
                    <a16:creationId xmlns="" xmlns:a16="http://schemas.microsoft.com/office/drawing/2014/main" id="{AD51CE9C-2A1E-4B54-814C-DC2E9F888C6D}"/>
                  </a:ext>
                </a:extLst>
              </p:cNvPr>
              <p:cNvSpPr>
                <a:spLocks/>
              </p:cNvSpPr>
              <p:nvPr/>
            </p:nvSpPr>
            <p:spPr bwMode="auto">
              <a:xfrm>
                <a:off x="4305302" y="4519603"/>
                <a:ext cx="2476503" cy="296846"/>
              </a:xfrm>
              <a:custGeom>
                <a:avLst/>
                <a:gdLst>
                  <a:gd name="T0" fmla="*/ 187 w 3120"/>
                  <a:gd name="T1" fmla="*/ 0 h 375"/>
                  <a:gd name="T2" fmla="*/ 2932 w 3120"/>
                  <a:gd name="T3" fmla="*/ 0 h 375"/>
                  <a:gd name="T4" fmla="*/ 2974 w 3120"/>
                  <a:gd name="T5" fmla="*/ 4 h 375"/>
                  <a:gd name="T6" fmla="*/ 3014 w 3120"/>
                  <a:gd name="T7" fmla="*/ 20 h 375"/>
                  <a:gd name="T8" fmla="*/ 3050 w 3120"/>
                  <a:gd name="T9" fmla="*/ 42 h 375"/>
                  <a:gd name="T10" fmla="*/ 3078 w 3120"/>
                  <a:gd name="T11" fmla="*/ 70 h 375"/>
                  <a:gd name="T12" fmla="*/ 3100 w 3120"/>
                  <a:gd name="T13" fmla="*/ 106 h 375"/>
                  <a:gd name="T14" fmla="*/ 3114 w 3120"/>
                  <a:gd name="T15" fmla="*/ 144 h 375"/>
                  <a:gd name="T16" fmla="*/ 3120 w 3120"/>
                  <a:gd name="T17" fmla="*/ 188 h 375"/>
                  <a:gd name="T18" fmla="*/ 3114 w 3120"/>
                  <a:gd name="T19" fmla="*/ 229 h 375"/>
                  <a:gd name="T20" fmla="*/ 3100 w 3120"/>
                  <a:gd name="T21" fmla="*/ 269 h 375"/>
                  <a:gd name="T22" fmla="*/ 3078 w 3120"/>
                  <a:gd name="T23" fmla="*/ 305 h 375"/>
                  <a:gd name="T24" fmla="*/ 3050 w 3120"/>
                  <a:gd name="T25" fmla="*/ 333 h 375"/>
                  <a:gd name="T26" fmla="*/ 3014 w 3120"/>
                  <a:gd name="T27" fmla="*/ 355 h 375"/>
                  <a:gd name="T28" fmla="*/ 2974 w 3120"/>
                  <a:gd name="T29" fmla="*/ 369 h 375"/>
                  <a:gd name="T30" fmla="*/ 2932 w 3120"/>
                  <a:gd name="T31" fmla="*/ 375 h 375"/>
                  <a:gd name="T32" fmla="*/ 187 w 3120"/>
                  <a:gd name="T33" fmla="*/ 375 h 375"/>
                  <a:gd name="T34" fmla="*/ 143 w 3120"/>
                  <a:gd name="T35" fmla="*/ 369 h 375"/>
                  <a:gd name="T36" fmla="*/ 106 w 3120"/>
                  <a:gd name="T37" fmla="*/ 355 h 375"/>
                  <a:gd name="T38" fmla="*/ 70 w 3120"/>
                  <a:gd name="T39" fmla="*/ 333 h 375"/>
                  <a:gd name="T40" fmla="*/ 42 w 3120"/>
                  <a:gd name="T41" fmla="*/ 305 h 375"/>
                  <a:gd name="T42" fmla="*/ 20 w 3120"/>
                  <a:gd name="T43" fmla="*/ 269 h 375"/>
                  <a:gd name="T44" fmla="*/ 6 w 3120"/>
                  <a:gd name="T45" fmla="*/ 229 h 375"/>
                  <a:gd name="T46" fmla="*/ 0 w 3120"/>
                  <a:gd name="T47" fmla="*/ 188 h 375"/>
                  <a:gd name="T48" fmla="*/ 6 w 3120"/>
                  <a:gd name="T49" fmla="*/ 144 h 375"/>
                  <a:gd name="T50" fmla="*/ 20 w 3120"/>
                  <a:gd name="T51" fmla="*/ 106 h 375"/>
                  <a:gd name="T52" fmla="*/ 42 w 3120"/>
                  <a:gd name="T53" fmla="*/ 70 h 375"/>
                  <a:gd name="T54" fmla="*/ 70 w 3120"/>
                  <a:gd name="T55" fmla="*/ 42 h 375"/>
                  <a:gd name="T56" fmla="*/ 106 w 3120"/>
                  <a:gd name="T57" fmla="*/ 20 h 375"/>
                  <a:gd name="T58" fmla="*/ 143 w 3120"/>
                  <a:gd name="T59" fmla="*/ 4 h 375"/>
                  <a:gd name="T60" fmla="*/ 187 w 3120"/>
                  <a:gd name="T6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5">
                    <a:moveTo>
                      <a:pt x="187" y="0"/>
                    </a:moveTo>
                    <a:lnTo>
                      <a:pt x="2932" y="0"/>
                    </a:lnTo>
                    <a:lnTo>
                      <a:pt x="2974" y="4"/>
                    </a:lnTo>
                    <a:lnTo>
                      <a:pt x="3014" y="20"/>
                    </a:lnTo>
                    <a:lnTo>
                      <a:pt x="3050" y="42"/>
                    </a:lnTo>
                    <a:lnTo>
                      <a:pt x="3078" y="70"/>
                    </a:lnTo>
                    <a:lnTo>
                      <a:pt x="3100" y="106"/>
                    </a:lnTo>
                    <a:lnTo>
                      <a:pt x="3114" y="144"/>
                    </a:lnTo>
                    <a:lnTo>
                      <a:pt x="3120" y="188"/>
                    </a:lnTo>
                    <a:lnTo>
                      <a:pt x="3114" y="229"/>
                    </a:lnTo>
                    <a:lnTo>
                      <a:pt x="3100" y="269"/>
                    </a:lnTo>
                    <a:lnTo>
                      <a:pt x="3078" y="305"/>
                    </a:lnTo>
                    <a:lnTo>
                      <a:pt x="3050" y="333"/>
                    </a:lnTo>
                    <a:lnTo>
                      <a:pt x="3014" y="355"/>
                    </a:lnTo>
                    <a:lnTo>
                      <a:pt x="2974" y="369"/>
                    </a:lnTo>
                    <a:lnTo>
                      <a:pt x="2932" y="375"/>
                    </a:lnTo>
                    <a:lnTo>
                      <a:pt x="187" y="375"/>
                    </a:lnTo>
                    <a:lnTo>
                      <a:pt x="143" y="369"/>
                    </a:lnTo>
                    <a:lnTo>
                      <a:pt x="106" y="355"/>
                    </a:lnTo>
                    <a:lnTo>
                      <a:pt x="70" y="333"/>
                    </a:lnTo>
                    <a:lnTo>
                      <a:pt x="42" y="305"/>
                    </a:lnTo>
                    <a:lnTo>
                      <a:pt x="20" y="269"/>
                    </a:lnTo>
                    <a:lnTo>
                      <a:pt x="6" y="229"/>
                    </a:lnTo>
                    <a:lnTo>
                      <a:pt x="0" y="188"/>
                    </a:lnTo>
                    <a:lnTo>
                      <a:pt x="6" y="144"/>
                    </a:lnTo>
                    <a:lnTo>
                      <a:pt x="20" y="106"/>
                    </a:lnTo>
                    <a:lnTo>
                      <a:pt x="42" y="70"/>
                    </a:lnTo>
                    <a:lnTo>
                      <a:pt x="70" y="42"/>
                    </a:lnTo>
                    <a:lnTo>
                      <a:pt x="106" y="20"/>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sp>
            <p:nvSpPr>
              <p:cNvPr id="58" name="Freeform 59">
                <a:extLst>
                  <a:ext uri="{FF2B5EF4-FFF2-40B4-BE49-F238E27FC236}">
                    <a16:creationId xmlns="" xmlns:a16="http://schemas.microsoft.com/office/drawing/2014/main" id="{6B5BBFC3-043D-4CFC-B0E5-1244A074FDA2}"/>
                  </a:ext>
                </a:extLst>
              </p:cNvPr>
              <p:cNvSpPr>
                <a:spLocks/>
              </p:cNvSpPr>
              <p:nvPr/>
            </p:nvSpPr>
            <p:spPr bwMode="auto">
              <a:xfrm>
                <a:off x="4305302" y="5227629"/>
                <a:ext cx="2476503" cy="295285"/>
              </a:xfrm>
              <a:custGeom>
                <a:avLst/>
                <a:gdLst>
                  <a:gd name="T0" fmla="*/ 187 w 3120"/>
                  <a:gd name="T1" fmla="*/ 0 h 373"/>
                  <a:gd name="T2" fmla="*/ 2932 w 3120"/>
                  <a:gd name="T3" fmla="*/ 0 h 373"/>
                  <a:gd name="T4" fmla="*/ 2974 w 3120"/>
                  <a:gd name="T5" fmla="*/ 4 h 373"/>
                  <a:gd name="T6" fmla="*/ 3014 w 3120"/>
                  <a:gd name="T7" fmla="*/ 18 h 373"/>
                  <a:gd name="T8" fmla="*/ 3050 w 3120"/>
                  <a:gd name="T9" fmla="*/ 40 h 373"/>
                  <a:gd name="T10" fmla="*/ 3078 w 3120"/>
                  <a:gd name="T11" fmla="*/ 70 h 373"/>
                  <a:gd name="T12" fmla="*/ 3100 w 3120"/>
                  <a:gd name="T13" fmla="*/ 104 h 373"/>
                  <a:gd name="T14" fmla="*/ 3114 w 3120"/>
                  <a:gd name="T15" fmla="*/ 144 h 373"/>
                  <a:gd name="T16" fmla="*/ 3120 w 3120"/>
                  <a:gd name="T17" fmla="*/ 186 h 373"/>
                  <a:gd name="T18" fmla="*/ 3114 w 3120"/>
                  <a:gd name="T19" fmla="*/ 229 h 373"/>
                  <a:gd name="T20" fmla="*/ 3100 w 3120"/>
                  <a:gd name="T21" fmla="*/ 269 h 373"/>
                  <a:gd name="T22" fmla="*/ 3078 w 3120"/>
                  <a:gd name="T23" fmla="*/ 303 h 373"/>
                  <a:gd name="T24" fmla="*/ 3050 w 3120"/>
                  <a:gd name="T25" fmla="*/ 333 h 373"/>
                  <a:gd name="T26" fmla="*/ 3014 w 3120"/>
                  <a:gd name="T27" fmla="*/ 355 h 373"/>
                  <a:gd name="T28" fmla="*/ 2974 w 3120"/>
                  <a:gd name="T29" fmla="*/ 369 h 373"/>
                  <a:gd name="T30" fmla="*/ 2932 w 3120"/>
                  <a:gd name="T31" fmla="*/ 373 h 373"/>
                  <a:gd name="T32" fmla="*/ 187 w 3120"/>
                  <a:gd name="T33" fmla="*/ 373 h 373"/>
                  <a:gd name="T34" fmla="*/ 143 w 3120"/>
                  <a:gd name="T35" fmla="*/ 369 h 373"/>
                  <a:gd name="T36" fmla="*/ 106 w 3120"/>
                  <a:gd name="T37" fmla="*/ 355 h 373"/>
                  <a:gd name="T38" fmla="*/ 70 w 3120"/>
                  <a:gd name="T39" fmla="*/ 333 h 373"/>
                  <a:gd name="T40" fmla="*/ 42 w 3120"/>
                  <a:gd name="T41" fmla="*/ 303 h 373"/>
                  <a:gd name="T42" fmla="*/ 20 w 3120"/>
                  <a:gd name="T43" fmla="*/ 269 h 373"/>
                  <a:gd name="T44" fmla="*/ 6 w 3120"/>
                  <a:gd name="T45" fmla="*/ 229 h 373"/>
                  <a:gd name="T46" fmla="*/ 0 w 3120"/>
                  <a:gd name="T47" fmla="*/ 186 h 373"/>
                  <a:gd name="T48" fmla="*/ 6 w 3120"/>
                  <a:gd name="T49" fmla="*/ 144 h 373"/>
                  <a:gd name="T50" fmla="*/ 20 w 3120"/>
                  <a:gd name="T51" fmla="*/ 104 h 373"/>
                  <a:gd name="T52" fmla="*/ 42 w 3120"/>
                  <a:gd name="T53" fmla="*/ 70 h 373"/>
                  <a:gd name="T54" fmla="*/ 70 w 3120"/>
                  <a:gd name="T55" fmla="*/ 40 h 373"/>
                  <a:gd name="T56" fmla="*/ 106 w 3120"/>
                  <a:gd name="T57" fmla="*/ 18 h 373"/>
                  <a:gd name="T58" fmla="*/ 143 w 3120"/>
                  <a:gd name="T59" fmla="*/ 4 h 373"/>
                  <a:gd name="T60" fmla="*/ 187 w 3120"/>
                  <a:gd name="T61"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0" h="373">
                    <a:moveTo>
                      <a:pt x="187" y="0"/>
                    </a:moveTo>
                    <a:lnTo>
                      <a:pt x="2932" y="0"/>
                    </a:lnTo>
                    <a:lnTo>
                      <a:pt x="2974" y="4"/>
                    </a:lnTo>
                    <a:lnTo>
                      <a:pt x="3014" y="18"/>
                    </a:lnTo>
                    <a:lnTo>
                      <a:pt x="3050" y="40"/>
                    </a:lnTo>
                    <a:lnTo>
                      <a:pt x="3078" y="70"/>
                    </a:lnTo>
                    <a:lnTo>
                      <a:pt x="3100" y="104"/>
                    </a:lnTo>
                    <a:lnTo>
                      <a:pt x="3114" y="144"/>
                    </a:lnTo>
                    <a:lnTo>
                      <a:pt x="3120" y="186"/>
                    </a:lnTo>
                    <a:lnTo>
                      <a:pt x="3114" y="229"/>
                    </a:lnTo>
                    <a:lnTo>
                      <a:pt x="3100" y="269"/>
                    </a:lnTo>
                    <a:lnTo>
                      <a:pt x="3078" y="303"/>
                    </a:lnTo>
                    <a:lnTo>
                      <a:pt x="3050" y="333"/>
                    </a:lnTo>
                    <a:lnTo>
                      <a:pt x="3014" y="355"/>
                    </a:lnTo>
                    <a:lnTo>
                      <a:pt x="2974" y="369"/>
                    </a:lnTo>
                    <a:lnTo>
                      <a:pt x="2932" y="373"/>
                    </a:lnTo>
                    <a:lnTo>
                      <a:pt x="187" y="373"/>
                    </a:lnTo>
                    <a:lnTo>
                      <a:pt x="143" y="369"/>
                    </a:lnTo>
                    <a:lnTo>
                      <a:pt x="106" y="355"/>
                    </a:lnTo>
                    <a:lnTo>
                      <a:pt x="70" y="333"/>
                    </a:lnTo>
                    <a:lnTo>
                      <a:pt x="42" y="303"/>
                    </a:lnTo>
                    <a:lnTo>
                      <a:pt x="20" y="269"/>
                    </a:lnTo>
                    <a:lnTo>
                      <a:pt x="6" y="229"/>
                    </a:lnTo>
                    <a:lnTo>
                      <a:pt x="0" y="186"/>
                    </a:lnTo>
                    <a:lnTo>
                      <a:pt x="6" y="144"/>
                    </a:lnTo>
                    <a:lnTo>
                      <a:pt x="20" y="104"/>
                    </a:lnTo>
                    <a:lnTo>
                      <a:pt x="42" y="70"/>
                    </a:lnTo>
                    <a:lnTo>
                      <a:pt x="70" y="40"/>
                    </a:lnTo>
                    <a:lnTo>
                      <a:pt x="106" y="18"/>
                    </a:lnTo>
                    <a:lnTo>
                      <a:pt x="143" y="4"/>
                    </a:lnTo>
                    <a:lnTo>
                      <a:pt x="187" y="0"/>
                    </a:lnTo>
                    <a:close/>
                  </a:path>
                </a:pathLst>
              </a:custGeom>
              <a:grpFill/>
              <a:ln w="3175">
                <a:noFill/>
                <a:prstDash val="solid"/>
                <a:round/>
                <a:headEnd/>
                <a:tailEnd/>
              </a:ln>
            </p:spPr>
            <p:txBody>
              <a:bodyPr vert="horz" wrap="square" lIns="91440" tIns="45720" rIns="91440" bIns="45720" numCol="1" anchor="t" anchorCtr="0" compatLnSpc="1">
                <a:prstTxWarp prst="textNoShape">
                  <a:avLst/>
                </a:prstTxWarp>
              </a:bodyPr>
              <a:lstStyle/>
              <a:p>
                <a:endParaRPr lang="en-IN" sz="1400">
                  <a:latin typeface="Ebrima" panose="02000000000000000000" pitchFamily="2" charset="0"/>
                  <a:ea typeface="Ebrima" panose="02000000000000000000" pitchFamily="2" charset="0"/>
                  <a:cs typeface="Ebrima" panose="02000000000000000000" pitchFamily="2" charset="0"/>
                </a:endParaRPr>
              </a:p>
            </p:txBody>
          </p:sp>
        </p:grpSp>
        <p:sp>
          <p:nvSpPr>
            <p:cNvPr id="53" name="TextBox 289">
              <a:extLst>
                <a:ext uri="{FF2B5EF4-FFF2-40B4-BE49-F238E27FC236}">
                  <a16:creationId xmlns="" xmlns:a16="http://schemas.microsoft.com/office/drawing/2014/main" id="{A5B21903-AAD7-43A8-90BF-40FE5DF4CBE2}"/>
                </a:ext>
              </a:extLst>
            </p:cNvPr>
            <p:cNvSpPr txBox="1"/>
            <p:nvPr/>
          </p:nvSpPr>
          <p:spPr>
            <a:xfrm>
              <a:off x="9483879" y="1194554"/>
              <a:ext cx="2156343" cy="246220"/>
            </a:xfrm>
            <a:prstGeom prst="rect">
              <a:avLst/>
            </a:prstGeom>
            <a:noFill/>
          </p:spPr>
          <p:txBody>
            <a:bodyPr wrap="square" lIns="0" tIns="0" rIns="0" bIns="0" rtlCol="0">
              <a:spAutoFit/>
            </a:bodyPr>
            <a:lstStyle/>
            <a:p>
              <a:r>
                <a:rPr lang="es-GT" sz="1600" b="1" dirty="0">
                  <a:solidFill>
                    <a:schemeClr val="tx1">
                      <a:lumMod val="75000"/>
                      <a:lumOff val="25000"/>
                    </a:schemeClr>
                  </a:solidFill>
                  <a:latin typeface="Ebrima" panose="02000000000000000000" pitchFamily="2" charset="0"/>
                  <a:ea typeface="Ebrima" panose="02000000000000000000" pitchFamily="2" charset="0"/>
                  <a:cs typeface="Ebrima" panose="02000000000000000000" pitchFamily="2" charset="0"/>
                </a:rPr>
                <a:t>Metas Físicas</a:t>
              </a:r>
            </a:p>
          </p:txBody>
        </p:sp>
      </p:grpSp>
      <p:sp>
        <p:nvSpPr>
          <p:cNvPr id="72" name="71 Rectángulo redondeado"/>
          <p:cNvSpPr/>
          <p:nvPr/>
        </p:nvSpPr>
        <p:spPr>
          <a:xfrm>
            <a:off x="2998068" y="5460415"/>
            <a:ext cx="8996827" cy="1224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2350" dirty="0"/>
              <a:t>El presupuesto solicitado para el periodo 2019-2023, se destinará para la recuperación integral de 11 Hospitales existentes, la construcción de 200 Puestos de Salud, 7 Centros de Salud y 3 Hospitales nuevos.</a:t>
            </a:r>
            <a:endParaRPr lang="es-ES" sz="2350" dirty="0"/>
          </a:p>
        </p:txBody>
      </p:sp>
      <p:sp>
        <p:nvSpPr>
          <p:cNvPr id="3" name="2 Flecha doblada"/>
          <p:cNvSpPr/>
          <p:nvPr/>
        </p:nvSpPr>
        <p:spPr>
          <a:xfrm flipV="1">
            <a:off x="2618329" y="6323812"/>
            <a:ext cx="289067" cy="2949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sz="2399">
              <a:solidFill>
                <a:schemeClr val="tx1"/>
              </a:solidFill>
            </a:endParaRPr>
          </a:p>
        </p:txBody>
      </p:sp>
      <p:graphicFrame>
        <p:nvGraphicFramePr>
          <p:cNvPr id="50" name="Gráfico 49"/>
          <p:cNvGraphicFramePr>
            <a:graphicFrameLocks/>
          </p:cNvGraphicFramePr>
          <p:nvPr>
            <p:extLst>
              <p:ext uri="{D42A27DB-BD31-4B8C-83A1-F6EECF244321}">
                <p14:modId xmlns:p14="http://schemas.microsoft.com/office/powerpoint/2010/main" val="45622166"/>
              </p:ext>
            </p:extLst>
          </p:nvPr>
        </p:nvGraphicFramePr>
        <p:xfrm>
          <a:off x="8161429" y="773365"/>
          <a:ext cx="3686175" cy="2038349"/>
        </p:xfrm>
        <a:graphic>
          <a:graphicData uri="http://schemas.openxmlformats.org/drawingml/2006/chart">
            <c:chart xmlns:c="http://schemas.openxmlformats.org/drawingml/2006/chart" xmlns:r="http://schemas.openxmlformats.org/officeDocument/2006/relationships" r:id="rId3"/>
          </a:graphicData>
        </a:graphic>
      </p:graphicFrame>
      <p:sp>
        <p:nvSpPr>
          <p:cNvPr id="11" name="CuadroTexto 10">
            <a:extLst>
              <a:ext uri="{FF2B5EF4-FFF2-40B4-BE49-F238E27FC236}">
                <a16:creationId xmlns="" xmlns:a16="http://schemas.microsoft.com/office/drawing/2014/main" id="{29D9BE73-931C-4211-A25A-455F82666B42}"/>
              </a:ext>
            </a:extLst>
          </p:cNvPr>
          <p:cNvSpPr txBox="1"/>
          <p:nvPr/>
        </p:nvSpPr>
        <p:spPr>
          <a:xfrm>
            <a:off x="627577" y="5582920"/>
            <a:ext cx="2743200"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dirty="0"/>
              <a:t>Incremento se</a:t>
            </a:r>
            <a:endParaRPr lang="es-ES" dirty="0"/>
          </a:p>
          <a:p>
            <a:pPr algn="ctr"/>
            <a:r>
              <a:rPr lang="es-ES" sz="2000" dirty="0"/>
              <a:t>destina a:</a:t>
            </a:r>
            <a:endParaRPr lang="es-ES" dirty="0"/>
          </a:p>
        </p:txBody>
      </p:sp>
      <p:pic>
        <p:nvPicPr>
          <p:cNvPr id="9" name="Imagen 9" descr="Imagen que contiene captura de pantalla&#10;&#10;Descripción generada con confianza muy alta">
            <a:extLst>
              <a:ext uri="{FF2B5EF4-FFF2-40B4-BE49-F238E27FC236}">
                <a16:creationId xmlns="" xmlns:a16="http://schemas.microsoft.com/office/drawing/2014/main" id="{AF889A50-82FA-430B-9B9A-2EA4225F43AD}"/>
              </a:ext>
            </a:extLst>
          </p:cNvPr>
          <p:cNvPicPr>
            <a:picLocks noChangeAspect="1"/>
          </p:cNvPicPr>
          <p:nvPr/>
        </p:nvPicPr>
        <p:blipFill>
          <a:blip r:embed="rId4"/>
          <a:stretch>
            <a:fillRect/>
          </a:stretch>
        </p:blipFill>
        <p:spPr>
          <a:xfrm>
            <a:off x="248216" y="1385183"/>
            <a:ext cx="7931361" cy="3828841"/>
          </a:xfrm>
          <a:prstGeom prst="rect">
            <a:avLst/>
          </a:prstGeom>
        </p:spPr>
      </p:pic>
      <p:pic>
        <p:nvPicPr>
          <p:cNvPr id="43" name="Imagen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32" y="10759"/>
            <a:ext cx="1254561" cy="1254561"/>
          </a:xfrm>
          <a:prstGeom prst="rect">
            <a:avLst/>
          </a:prstGeom>
        </p:spPr>
      </p:pic>
    </p:spTree>
    <p:extLst>
      <p:ext uri="{BB962C8B-B14F-4D97-AF65-F5344CB8AC3E}">
        <p14:creationId xmlns:p14="http://schemas.microsoft.com/office/powerpoint/2010/main" val="429369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1F497D"/>
      </a:dk2>
      <a:lt2>
        <a:srgbClr val="3F6EC2"/>
      </a:lt2>
      <a:accent1>
        <a:srgbClr val="6DC6CD"/>
      </a:accent1>
      <a:accent2>
        <a:srgbClr val="52BF8A"/>
      </a:accent2>
      <a:accent3>
        <a:srgbClr val="638CA5"/>
      </a:accent3>
      <a:accent4>
        <a:srgbClr val="E9BB27"/>
      </a:accent4>
      <a:accent5>
        <a:srgbClr val="F46800"/>
      </a:accent5>
      <a:accent6>
        <a:srgbClr val="E45F56"/>
      </a:accent6>
      <a:hlink>
        <a:srgbClr val="0000FF"/>
      </a:hlink>
      <a:folHlink>
        <a:srgbClr val="800080"/>
      </a:folHlink>
    </a:clrScheme>
    <a:fontScheme name="Custom 2">
      <a:majorFont>
        <a:latin typeface="Calibri Light"/>
        <a:ea typeface="Helvetica Light"/>
        <a:cs typeface="Helvetica Light"/>
      </a:majorFont>
      <a:minorFont>
        <a:latin typeface="Calibri"/>
        <a:ea typeface="Helvetica Light"/>
        <a:cs typeface="Helvetica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9423</TotalTime>
  <Words>1440</Words>
  <Application>Microsoft Macintosh PowerPoint</Application>
  <PresentationFormat>Personalizado</PresentationFormat>
  <Paragraphs>332</Paragraphs>
  <Slides>16</Slides>
  <Notes>13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Calibri</vt:lpstr>
      <vt:lpstr>Calibri Light</vt:lpstr>
      <vt:lpstr>Ebrima</vt:lpstr>
      <vt:lpstr>Helvetica Light</vt:lpstr>
      <vt:lpstr>Segoe UI Black</vt:lpstr>
      <vt:lpstr>Times New Roman</vt:lpstr>
      <vt:lpstr>Arial</vt:lpstr>
      <vt:lpstr>Office Theme</vt:lpstr>
      <vt:lpstr>Presentación de PowerPoint</vt:lpstr>
      <vt:lpstr>I. Análisis del Presupuesto 2015-2018</vt:lpstr>
      <vt:lpstr>I. Análisis del Presupuesto 2015-2018</vt:lpstr>
      <vt:lpstr>Presentación de PowerPoint</vt:lpstr>
      <vt:lpstr>Presentación de PowerPoint</vt:lpstr>
      <vt:lpstr>Presentación de PowerPoint</vt:lpstr>
      <vt:lpstr>II. Continuidad de Programas 2019-2023</vt:lpstr>
      <vt:lpstr>Presentación de PowerPoint</vt:lpstr>
      <vt:lpstr>Presentación de PowerPoint</vt:lpstr>
      <vt:lpstr>Presentación de PowerPoint</vt:lpstr>
      <vt:lpstr>Presentación de PowerPoint</vt:lpstr>
      <vt:lpstr>Ampliación de la capacidad frigorífica para el almacenamiento de las vacunas en Guatemala</vt:lpstr>
      <vt:lpstr>Mejoramiento sistemas de tratamiento de aguas residuales, red hospitalaria</vt:lpstr>
      <vt:lpstr>Presentación de PowerPoint</vt:lpstr>
      <vt:lpstr>Presentación de PowerPoint</vt:lpstr>
      <vt:lpstr>Presentación de PowerPoint</vt:lpstr>
    </vt:vector>
  </TitlesOfParts>
  <Manager>You Exec (https://youexec.com?sr=kpipd)</Manager>
  <Company>You Exec (https://youexec.com?sr=kpipd)</Company>
  <LinksUpToDate>false</LinksUpToDate>
  <SharedDoc>false</SharedDoc>
  <HyperlinkBase>https://youexec.com?sr=kpipd</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Exec (https://youexec.com?sr=kpipd)</dc:title>
  <dc:subject>You Exec (https://youexec.com?sr=kpipd)</dc:subject>
  <dc:creator>You Exec (https://youexec.com?sr=kpipd)</dc:creator>
  <cp:keywords>You Exec (https:/youexec.com?sr=kpipd)</cp:keywords>
  <dc:description>You Exec (https://youexec.com?sr=kpipd)</dc:description>
  <cp:lastModifiedBy>Nidia Carolina Andrade Rivera</cp:lastModifiedBy>
  <cp:revision>631</cp:revision>
  <cp:lastPrinted>2018-05-11T00:36:53Z</cp:lastPrinted>
  <dcterms:created xsi:type="dcterms:W3CDTF">2013-09-12T13:05:01Z</dcterms:created>
  <dcterms:modified xsi:type="dcterms:W3CDTF">2018-05-31T21:27:28Z</dcterms:modified>
  <cp:category>You Exec (https://youexec.com?sr=kpipd)</cp:category>
</cp:coreProperties>
</file>