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4.xml" ContentType="application/vnd.openxmlformats-officedocument.presentationml.notesSlide+xml"/>
  <Override PartName="/ppt/charts/chart7.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90" r:id="rId2"/>
    <p:sldId id="295" r:id="rId3"/>
    <p:sldId id="296" r:id="rId4"/>
    <p:sldId id="297" r:id="rId5"/>
    <p:sldId id="298" r:id="rId6"/>
    <p:sldId id="307" r:id="rId7"/>
    <p:sldId id="300" r:id="rId8"/>
    <p:sldId id="301" r:id="rId9"/>
    <p:sldId id="303" r:id="rId10"/>
    <p:sldId id="304" r:id="rId11"/>
    <p:sldId id="305" r:id="rId12"/>
    <p:sldId id="306" r:id="rId13"/>
  </p:sldIdLst>
  <p:sldSz cx="12188825" cy="6858000"/>
  <p:notesSz cx="7010400" cy="92964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2B8"/>
    <a:srgbClr val="217EFB"/>
    <a:srgbClr val="EA5F00"/>
    <a:srgbClr val="F66400"/>
    <a:srgbClr val="DEA400"/>
    <a:srgbClr val="CC9900"/>
    <a:srgbClr val="F5F8FB"/>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37" autoAdjust="0"/>
    <p:restoredTop sz="94343" autoAdjust="0"/>
  </p:normalViewPr>
  <p:slideViewPr>
    <p:cSldViewPr>
      <p:cViewPr varScale="1">
        <p:scale>
          <a:sx n="74" d="100"/>
          <a:sy n="74" d="100"/>
        </p:scale>
        <p:origin x="90" y="76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23"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F066DACC-D904-4C85-A792-C5908F21D433}"/>
    <pc:docChg chg="modSld">
      <pc:chgData name="" userId="" providerId="" clId="Web-{F066DACC-D904-4C85-A792-C5908F21D433}" dt="2018-05-30T15:27:04.205" v="7" actId="14100"/>
      <pc:docMkLst>
        <pc:docMk/>
      </pc:docMkLst>
      <pc:sldChg chg="addSp delSp modSp">
        <pc:chgData name="" userId="" providerId="" clId="Web-{F066DACC-D904-4C85-A792-C5908F21D433}" dt="2018-05-30T15:27:04.205" v="7" actId="14100"/>
        <pc:sldMkLst>
          <pc:docMk/>
          <pc:sldMk cId="4230783145" sldId="293"/>
        </pc:sldMkLst>
        <pc:picChg chg="del">
          <ac:chgData name="" userId="" providerId="" clId="Web-{F066DACC-D904-4C85-A792-C5908F21D433}" dt="2018-05-30T15:26:46.330" v="0" actId="14100"/>
          <ac:picMkLst>
            <pc:docMk/>
            <pc:sldMk cId="4230783145" sldId="293"/>
            <ac:picMk id="5" creationId="{AFA4B037-24A7-4392-89C4-405519B2EC56}"/>
          </ac:picMkLst>
        </pc:picChg>
        <pc:picChg chg="add mod">
          <ac:chgData name="" userId="" providerId="" clId="Web-{F066DACC-D904-4C85-A792-C5908F21D433}" dt="2018-05-30T15:27:04.205" v="7" actId="14100"/>
          <ac:picMkLst>
            <pc:docMk/>
            <pc:sldMk cId="4230783145" sldId="293"/>
            <ac:picMk id="8" creationId="{29DC08FB-5508-4C30-AB52-90C28C617A5E}"/>
          </ac:picMkLst>
        </pc:picChg>
      </pc:sldChg>
    </pc:docChg>
  </pc:docChgLst>
  <pc:docChgLst>
    <pc:chgData clId="Web-{80F02F47-62CE-4BBB-AAF5-BF8DD5DDEC57}"/>
    <pc:docChg chg="modSld">
      <pc:chgData name="" userId="" providerId="" clId="Web-{80F02F47-62CE-4BBB-AAF5-BF8DD5DDEC57}" dt="2018-05-28T19:33:00.772" v="11" actId="14100"/>
      <pc:docMkLst>
        <pc:docMk/>
      </pc:docMkLst>
      <pc:sldChg chg="addSp delSp modSp">
        <pc:chgData name="" userId="" providerId="" clId="Web-{80F02F47-62CE-4BBB-AAF5-BF8DD5DDEC57}" dt="2018-05-28T19:33:00.772" v="11" actId="14100"/>
        <pc:sldMkLst>
          <pc:docMk/>
          <pc:sldMk cId="429369805" sldId="295"/>
        </pc:sldMkLst>
        <pc:picChg chg="del">
          <ac:chgData name="" userId="" providerId="" clId="Web-{80F02F47-62CE-4BBB-AAF5-BF8DD5DDEC57}" dt="2018-05-28T19:32:41.991" v="6" actId="14100"/>
          <ac:picMkLst>
            <pc:docMk/>
            <pc:sldMk cId="429369805" sldId="295"/>
            <ac:picMk id="11" creationId="{B34BEF2A-5A37-4AC2-9A19-5518E6AC2D0C}"/>
          </ac:picMkLst>
        </pc:picChg>
        <pc:picChg chg="add mod">
          <ac:chgData name="" userId="" providerId="" clId="Web-{80F02F47-62CE-4BBB-AAF5-BF8DD5DDEC57}" dt="2018-05-28T19:33:00.772" v="11" actId="14100"/>
          <ac:picMkLst>
            <pc:docMk/>
            <pc:sldMk cId="429369805" sldId="295"/>
            <ac:picMk id="12" creationId="{D727E0F6-54AF-45C0-AB32-F6873ABF744E}"/>
          </ac:picMkLst>
        </pc:picChg>
      </pc:sldChg>
      <pc:sldChg chg="addSp delSp modSp">
        <pc:chgData name="" userId="" providerId="" clId="Web-{80F02F47-62CE-4BBB-AAF5-BF8DD5DDEC57}" dt="2018-05-28T19:28:37.926" v="5" actId="14100"/>
        <pc:sldMkLst>
          <pc:docMk/>
          <pc:sldMk cId="429369805" sldId="298"/>
        </pc:sldMkLst>
        <pc:picChg chg="del">
          <ac:chgData name="" userId="" providerId="" clId="Web-{80F02F47-62CE-4BBB-AAF5-BF8DD5DDEC57}" dt="2018-05-28T19:28:22.113" v="0" actId="14100"/>
          <ac:picMkLst>
            <pc:docMk/>
            <pc:sldMk cId="429369805" sldId="298"/>
            <ac:picMk id="10" creationId="{D93A5DE8-25EA-4171-887D-7FFCDB51BB77}"/>
          </ac:picMkLst>
        </pc:picChg>
        <pc:picChg chg="add mod">
          <ac:chgData name="" userId="" providerId="" clId="Web-{80F02F47-62CE-4BBB-AAF5-BF8DD5DDEC57}" dt="2018-05-28T19:28:37.926" v="5" actId="14100"/>
          <ac:picMkLst>
            <pc:docMk/>
            <pc:sldMk cId="429369805" sldId="298"/>
            <ac:picMk id="11" creationId="{110FAE12-7279-443A-A528-3B299B975032}"/>
          </ac:picMkLst>
        </pc:picChg>
      </pc:sldChg>
    </pc:docChg>
  </pc:docChgLst>
  <pc:docChgLst>
    <pc:chgData clId="Web-{2561F9B4-CF38-4D1B-A081-2D4A1E0B0413}"/>
    <pc:docChg chg="modSld">
      <pc:chgData name="" userId="" providerId="" clId="Web-{2561F9B4-CF38-4D1B-A081-2D4A1E0B0413}" dt="2018-06-01T02:20:58.718" v="12" actId="1076"/>
      <pc:docMkLst>
        <pc:docMk/>
      </pc:docMkLst>
      <pc:sldChg chg="addSp delSp modSp">
        <pc:chgData name="" userId="" providerId="" clId="Web-{2561F9B4-CF38-4D1B-A081-2D4A1E0B0413}" dt="2018-06-01T02:19:58.387" v="6" actId="14100"/>
        <pc:sldMkLst>
          <pc:docMk/>
          <pc:sldMk cId="882909748" sldId="290"/>
        </pc:sldMkLst>
        <pc:picChg chg="add mod">
          <ac:chgData name="" userId="" providerId="" clId="Web-{2561F9B4-CF38-4D1B-A081-2D4A1E0B0413}" dt="2018-06-01T02:19:58.387" v="6" actId="14100"/>
          <ac:picMkLst>
            <pc:docMk/>
            <pc:sldMk cId="882909748" sldId="290"/>
            <ac:picMk id="3" creationId="{B92B8B52-640F-4392-9689-BE384895AEC3}"/>
          </ac:picMkLst>
        </pc:picChg>
        <pc:picChg chg="del">
          <ac:chgData name="" userId="" providerId="" clId="Web-{2561F9B4-CF38-4D1B-A081-2D4A1E0B0413}" dt="2018-06-01T02:19:32.808" v="0"/>
          <ac:picMkLst>
            <pc:docMk/>
            <pc:sldMk cId="882909748" sldId="290"/>
            <ac:picMk id="5" creationId="{C0810138-2D6C-46E6-9766-C73FA9DBAAAD}"/>
          </ac:picMkLst>
        </pc:picChg>
      </pc:sldChg>
      <pc:sldChg chg="addSp delSp modSp">
        <pc:chgData name="" userId="" providerId="" clId="Web-{2561F9B4-CF38-4D1B-A081-2D4A1E0B0413}" dt="2018-06-01T02:20:58.718" v="12" actId="1076"/>
        <pc:sldMkLst>
          <pc:docMk/>
          <pc:sldMk cId="4230783145" sldId="294"/>
        </pc:sldMkLst>
        <pc:picChg chg="add mod">
          <ac:chgData name="" userId="" providerId="" clId="Web-{2561F9B4-CF38-4D1B-A081-2D4A1E0B0413}" dt="2018-06-01T02:20:58.718" v="12" actId="1076"/>
          <ac:picMkLst>
            <pc:docMk/>
            <pc:sldMk cId="4230783145" sldId="294"/>
            <ac:picMk id="6" creationId="{BFD91B0C-2B50-4CB0-BEDD-EC0F811D9C67}"/>
          </ac:picMkLst>
        </pc:picChg>
        <pc:picChg chg="del">
          <ac:chgData name="" userId="" providerId="" clId="Web-{2561F9B4-CF38-4D1B-A081-2D4A1E0B0413}" dt="2018-06-01T02:20:40.639" v="7"/>
          <ac:picMkLst>
            <pc:docMk/>
            <pc:sldMk cId="4230783145" sldId="294"/>
            <ac:picMk id="12" creationId="{876CFE20-066B-4B19-A4B9-2D103ADD60C6}"/>
          </ac:picMkLst>
        </pc:picChg>
      </pc:sldChg>
    </pc:docChg>
  </pc:docChgLst>
  <pc:docChgLst>
    <pc:chgData clId="Web-{C1D1C3AB-575C-45FC-8FF6-EF1DD20AD751}"/>
    <pc:docChg chg="modSld">
      <pc:chgData name="" userId="" providerId="" clId="Web-{C1D1C3AB-575C-45FC-8FF6-EF1DD20AD751}" dt="2018-05-28T16:44:55.435" v="32" actId="14100"/>
      <pc:docMkLst>
        <pc:docMk/>
      </pc:docMkLst>
      <pc:sldChg chg="addSp delSp modSp">
        <pc:chgData name="" userId="" providerId="" clId="Web-{C1D1C3AB-575C-45FC-8FF6-EF1DD20AD751}" dt="2018-05-28T16:33:09.259" v="26" actId="14100"/>
        <pc:sldMkLst>
          <pc:docMk/>
          <pc:sldMk cId="429369805" sldId="296"/>
        </pc:sldMkLst>
        <pc:graphicFrameChg chg="add del">
          <ac:chgData name="" userId="" providerId="" clId="Web-{C1D1C3AB-575C-45FC-8FF6-EF1DD20AD751}" dt="2018-05-28T16:20:52.364" v="1" actId="14100"/>
          <ac:graphicFrameMkLst>
            <pc:docMk/>
            <pc:sldMk cId="429369805" sldId="296"/>
            <ac:graphicFrameMk id="45" creationId="{8A275D36-068F-4CA1-8291-90E34E280001}"/>
          </ac:graphicFrameMkLst>
        </pc:graphicFrameChg>
        <pc:graphicFrameChg chg="add del mod">
          <ac:chgData name="" userId="" providerId="" clId="Web-{C1D1C3AB-575C-45FC-8FF6-EF1DD20AD751}" dt="2018-05-28T16:32:52.587" v="20" actId="14100"/>
          <ac:graphicFrameMkLst>
            <pc:docMk/>
            <pc:sldMk cId="429369805" sldId="296"/>
            <ac:graphicFrameMk id="52" creationId="{00000000-0000-0000-0000-000000000000}"/>
          </ac:graphicFrameMkLst>
        </pc:graphicFrameChg>
        <pc:picChg chg="add del mod">
          <ac:chgData name="" userId="" providerId="" clId="Web-{C1D1C3AB-575C-45FC-8FF6-EF1DD20AD751}" dt="2018-05-28T16:30:34.977" v="15" actId="14100"/>
          <ac:picMkLst>
            <pc:docMk/>
            <pc:sldMk cId="429369805" sldId="296"/>
            <ac:picMk id="2" creationId="{18D3AACE-4F9F-4BE8-9D54-E550AE908CF5}"/>
          </ac:picMkLst>
        </pc:picChg>
        <pc:picChg chg="add mod">
          <ac:chgData name="" userId="" providerId="" clId="Web-{C1D1C3AB-575C-45FC-8FF6-EF1DD20AD751}" dt="2018-05-28T16:33:09.259" v="26" actId="14100"/>
          <ac:picMkLst>
            <pc:docMk/>
            <pc:sldMk cId="429369805" sldId="296"/>
            <ac:picMk id="11" creationId="{A61958CD-6AFD-4804-A228-F723EED338B3}"/>
          </ac:picMkLst>
        </pc:picChg>
      </pc:sldChg>
      <pc:sldChg chg="addSp delSp modSp">
        <pc:chgData name="" userId="" providerId="" clId="Web-{C1D1C3AB-575C-45FC-8FF6-EF1DD20AD751}" dt="2018-05-28T16:44:55.435" v="32" actId="14100"/>
        <pc:sldMkLst>
          <pc:docMk/>
          <pc:sldMk cId="429369805" sldId="298"/>
        </pc:sldMkLst>
        <pc:graphicFrameChg chg="del">
          <ac:chgData name="" userId="" providerId="" clId="Web-{C1D1C3AB-575C-45FC-8FF6-EF1DD20AD751}" dt="2018-05-28T16:44:34.153" v="27" actId="14100"/>
          <ac:graphicFrameMkLst>
            <pc:docMk/>
            <pc:sldMk cId="429369805" sldId="298"/>
            <ac:graphicFrameMk id="50" creationId="{00000000-0000-0000-0000-000000000000}"/>
          </ac:graphicFrameMkLst>
        </pc:graphicFrameChg>
        <pc:picChg chg="add mod">
          <ac:chgData name="" userId="" providerId="" clId="Web-{C1D1C3AB-575C-45FC-8FF6-EF1DD20AD751}" dt="2018-05-28T16:44:55.435" v="32" actId="14100"/>
          <ac:picMkLst>
            <pc:docMk/>
            <pc:sldMk cId="429369805" sldId="298"/>
            <ac:picMk id="10" creationId="{D93A5DE8-25EA-4171-887D-7FFCDB51BB77}"/>
          </ac:picMkLst>
        </pc:picChg>
      </pc:sldChg>
    </pc:docChg>
  </pc:docChgLst>
  <pc:docChgLst>
    <pc:chgData clId="Web-{0DB85480-96ED-42AE-9470-2CD9DEA911A8}"/>
    <pc:docChg chg="modSld">
      <pc:chgData name="" userId="" providerId="" clId="Web-{0DB85480-96ED-42AE-9470-2CD9DEA911A8}" dt="2018-05-28T20:35:00.674" v="30" actId="14100"/>
      <pc:docMkLst>
        <pc:docMk/>
      </pc:docMkLst>
      <pc:sldChg chg="addSp delSp modSp">
        <pc:chgData name="" userId="" providerId="" clId="Web-{0DB85480-96ED-42AE-9470-2CD9DEA911A8}" dt="2018-05-28T20:33:05.485" v="5" actId="14100"/>
        <pc:sldMkLst>
          <pc:docMk/>
          <pc:sldMk cId="429369805" sldId="295"/>
        </pc:sldMkLst>
        <pc:picChg chg="add mod">
          <ac:chgData name="" userId="" providerId="" clId="Web-{0DB85480-96ED-42AE-9470-2CD9DEA911A8}" dt="2018-05-28T20:33:05.485" v="5" actId="14100"/>
          <ac:picMkLst>
            <pc:docMk/>
            <pc:sldMk cId="429369805" sldId="295"/>
            <ac:picMk id="11" creationId="{CF9C4A75-DE11-48F5-A5EC-011B52022331}"/>
          </ac:picMkLst>
        </pc:picChg>
        <pc:picChg chg="del">
          <ac:chgData name="" userId="" providerId="" clId="Web-{0DB85480-96ED-42AE-9470-2CD9DEA911A8}" dt="2018-05-28T20:32:56.001" v="0" actId="14100"/>
          <ac:picMkLst>
            <pc:docMk/>
            <pc:sldMk cId="429369805" sldId="295"/>
            <ac:picMk id="12" creationId="{D727E0F6-54AF-45C0-AB32-F6873ABF744E}"/>
          </ac:picMkLst>
        </pc:picChg>
      </pc:sldChg>
      <pc:sldChg chg="addSp delSp modSp">
        <pc:chgData name="" userId="" providerId="" clId="Web-{0DB85480-96ED-42AE-9470-2CD9DEA911A8}" dt="2018-05-28T20:34:05.954" v="13" actId="14100"/>
        <pc:sldMkLst>
          <pc:docMk/>
          <pc:sldMk cId="429369805" sldId="296"/>
        </pc:sldMkLst>
        <pc:picChg chg="add mod">
          <ac:chgData name="" userId="" providerId="" clId="Web-{0DB85480-96ED-42AE-9470-2CD9DEA911A8}" dt="2018-05-28T20:34:05.954" v="13" actId="14100"/>
          <ac:picMkLst>
            <pc:docMk/>
            <pc:sldMk cId="429369805" sldId="296"/>
            <ac:picMk id="2" creationId="{14361CCE-1D81-4002-AFB5-065DB335BB14}"/>
          </ac:picMkLst>
        </pc:picChg>
        <pc:picChg chg="del">
          <ac:chgData name="" userId="" providerId="" clId="Web-{0DB85480-96ED-42AE-9470-2CD9DEA911A8}" dt="2018-05-28T20:33:48.579" v="6" actId="14100"/>
          <ac:picMkLst>
            <pc:docMk/>
            <pc:sldMk cId="429369805" sldId="296"/>
            <ac:picMk id="11" creationId="{A61958CD-6AFD-4804-A228-F723EED338B3}"/>
          </ac:picMkLst>
        </pc:picChg>
      </pc:sldChg>
      <pc:sldChg chg="addSp delSp modSp">
        <pc:chgData name="" userId="" providerId="" clId="Web-{0DB85480-96ED-42AE-9470-2CD9DEA911A8}" dt="2018-05-28T20:34:37.267" v="23" actId="14100"/>
        <pc:sldMkLst>
          <pc:docMk/>
          <pc:sldMk cId="429369805" sldId="297"/>
        </pc:sldMkLst>
        <pc:graphicFrameChg chg="del">
          <ac:chgData name="" userId="" providerId="" clId="Web-{0DB85480-96ED-42AE-9470-2CD9DEA911A8}" dt="2018-05-28T20:34:17.986" v="14" actId="14100"/>
          <ac:graphicFrameMkLst>
            <pc:docMk/>
            <pc:sldMk cId="429369805" sldId="297"/>
            <ac:graphicFrameMk id="51" creationId="{00000000-0000-0000-0000-000000000000}"/>
          </ac:graphicFrameMkLst>
        </pc:graphicFrameChg>
        <pc:picChg chg="add mod">
          <ac:chgData name="" userId="" providerId="" clId="Web-{0DB85480-96ED-42AE-9470-2CD9DEA911A8}" dt="2018-05-28T20:34:37.267" v="23" actId="14100"/>
          <ac:picMkLst>
            <pc:docMk/>
            <pc:sldMk cId="429369805" sldId="297"/>
            <ac:picMk id="9" creationId="{AF889A50-82FA-430B-9B9A-2EA4225F43AD}"/>
          </ac:picMkLst>
        </pc:picChg>
      </pc:sldChg>
      <pc:sldChg chg="addSp delSp modSp">
        <pc:chgData name="" userId="" providerId="" clId="Web-{0DB85480-96ED-42AE-9470-2CD9DEA911A8}" dt="2018-05-28T20:35:00.674" v="30" actId="14100"/>
        <pc:sldMkLst>
          <pc:docMk/>
          <pc:sldMk cId="429369805" sldId="298"/>
        </pc:sldMkLst>
        <pc:picChg chg="add mod">
          <ac:chgData name="" userId="" providerId="" clId="Web-{0DB85480-96ED-42AE-9470-2CD9DEA911A8}" dt="2018-05-28T20:35:00.674" v="30" actId="14100"/>
          <ac:picMkLst>
            <pc:docMk/>
            <pc:sldMk cId="429369805" sldId="298"/>
            <ac:picMk id="10" creationId="{9D9DF312-7A96-4F29-8322-CD3B9CF7373B}"/>
          </ac:picMkLst>
        </pc:picChg>
        <pc:picChg chg="del">
          <ac:chgData name="" userId="" providerId="" clId="Web-{0DB85480-96ED-42AE-9470-2CD9DEA911A8}" dt="2018-05-28T20:34:46.642" v="24" actId="14100"/>
          <ac:picMkLst>
            <pc:docMk/>
            <pc:sldMk cId="429369805" sldId="298"/>
            <ac:picMk id="11" creationId="{110FAE12-7279-443A-A528-3B299B975032}"/>
          </ac:picMkLst>
        </pc:picChg>
      </pc:sldChg>
    </pc:docChg>
  </pc:docChgLst>
  <pc:docChgLst>
    <pc:chgData clId="Web-{4BF007E7-8059-4A56-B143-ADC3F7D74F0B}"/>
    <pc:docChg chg="modSld">
      <pc:chgData name="" userId="" providerId="" clId="Web-{4BF007E7-8059-4A56-B143-ADC3F7D74F0B}" dt="2018-05-30T22:29:57.427" v="56" actId="14100"/>
      <pc:docMkLst>
        <pc:docMk/>
      </pc:docMkLst>
      <pc:sldChg chg="addSp delSp modSp">
        <pc:chgData name="" userId="" providerId="" clId="Web-{4BF007E7-8059-4A56-B143-ADC3F7D74F0B}" dt="2018-05-30T22:29:57.427" v="56" actId="14100"/>
        <pc:sldMkLst>
          <pc:docMk/>
          <pc:sldMk cId="882909748" sldId="290"/>
        </pc:sldMkLst>
        <pc:picChg chg="del">
          <ac:chgData name="" userId="" providerId="" clId="Web-{4BF007E7-8059-4A56-B143-ADC3F7D74F0B}" dt="2018-05-30T22:29:42.693" v="52"/>
          <ac:picMkLst>
            <pc:docMk/>
            <pc:sldMk cId="882909748" sldId="290"/>
            <ac:picMk id="3" creationId="{EEA0A406-46DF-4B03-9F18-AA49EB6ACF37}"/>
          </ac:picMkLst>
        </pc:picChg>
        <pc:picChg chg="add mod">
          <ac:chgData name="" userId="" providerId="" clId="Web-{4BF007E7-8059-4A56-B143-ADC3F7D74F0B}" dt="2018-05-30T22:29:57.427" v="56" actId="14100"/>
          <ac:picMkLst>
            <pc:docMk/>
            <pc:sldMk cId="882909748" sldId="290"/>
            <ac:picMk id="5" creationId="{C0810138-2D6C-46E6-9766-C73FA9DBAAAD}"/>
          </ac:picMkLst>
        </pc:picChg>
      </pc:sldChg>
      <pc:sldChg chg="addSp delSp modSp">
        <pc:chgData name="" userId="" providerId="" clId="Web-{4BF007E7-8059-4A56-B143-ADC3F7D74F0B}" dt="2018-05-30T22:15:16.436" v="4" actId="14100"/>
        <pc:sldMkLst>
          <pc:docMk/>
          <pc:sldMk cId="4230783145" sldId="293"/>
        </pc:sldMkLst>
        <pc:picChg chg="add mod">
          <ac:chgData name="" userId="" providerId="" clId="Web-{4BF007E7-8059-4A56-B143-ADC3F7D74F0B}" dt="2018-05-30T22:15:16.436" v="4" actId="14100"/>
          <ac:picMkLst>
            <pc:docMk/>
            <pc:sldMk cId="4230783145" sldId="293"/>
            <ac:picMk id="5" creationId="{F3EFE155-D993-4DF4-85E6-09D9F4828C1C}"/>
          </ac:picMkLst>
        </pc:picChg>
        <pc:picChg chg="del">
          <ac:chgData name="" userId="" providerId="" clId="Web-{4BF007E7-8059-4A56-B143-ADC3F7D74F0B}" dt="2018-05-30T22:15:02.514" v="0"/>
          <ac:picMkLst>
            <pc:docMk/>
            <pc:sldMk cId="4230783145" sldId="293"/>
            <ac:picMk id="8" creationId="{29DC08FB-5508-4C30-AB52-90C28C617A5E}"/>
          </ac:picMkLst>
        </pc:picChg>
      </pc:sldChg>
      <pc:sldChg chg="addSp delSp modSp">
        <pc:chgData name="" userId="" providerId="" clId="Web-{4BF007E7-8059-4A56-B143-ADC3F7D74F0B}" dt="2018-05-30T22:27:27.504" v="43" actId="14100"/>
        <pc:sldMkLst>
          <pc:docMk/>
          <pc:sldMk cId="4230783145" sldId="294"/>
        </pc:sldMkLst>
        <pc:picChg chg="del">
          <ac:chgData name="" userId="" providerId="" clId="Web-{4BF007E7-8059-4A56-B143-ADC3F7D74F0B}" dt="2018-05-30T22:16:52.923" v="5"/>
          <ac:picMkLst>
            <pc:docMk/>
            <pc:sldMk cId="4230783145" sldId="294"/>
            <ac:picMk id="6" creationId="{5A284375-A1CE-40AE-8EA0-FF3722004698}"/>
          </ac:picMkLst>
        </pc:picChg>
        <pc:picChg chg="add del mod">
          <ac:chgData name="" userId="" providerId="" clId="Web-{4BF007E7-8059-4A56-B143-ADC3F7D74F0B}" dt="2018-05-30T22:24:46.566" v="35"/>
          <ac:picMkLst>
            <pc:docMk/>
            <pc:sldMk cId="4230783145" sldId="294"/>
            <ac:picMk id="8" creationId="{6425526F-F7DE-4046-A8E4-8BDD0B71AD74}"/>
          </ac:picMkLst>
        </pc:picChg>
        <pc:picChg chg="add del mod">
          <ac:chgData name="" userId="" providerId="" clId="Web-{4BF007E7-8059-4A56-B143-ADC3F7D74F0B}" dt="2018-05-30T22:27:14.239" v="39"/>
          <ac:picMkLst>
            <pc:docMk/>
            <pc:sldMk cId="4230783145" sldId="294"/>
            <ac:picMk id="10" creationId="{6DC32944-AB4B-48A0-8552-35B79DA711E7}"/>
          </ac:picMkLst>
        </pc:picChg>
        <pc:picChg chg="add mod">
          <ac:chgData name="" userId="" providerId="" clId="Web-{4BF007E7-8059-4A56-B143-ADC3F7D74F0B}" dt="2018-05-30T22:27:27.504" v="43" actId="14100"/>
          <ac:picMkLst>
            <pc:docMk/>
            <pc:sldMk cId="4230783145" sldId="294"/>
            <ac:picMk id="12" creationId="{876CFE20-066B-4B19-A4B9-2D103ADD60C6}"/>
          </ac:picMkLst>
        </pc:picChg>
      </pc:sldChg>
      <pc:sldChg chg="addSp delSp modSp">
        <pc:chgData name="" userId="" providerId="" clId="Web-{4BF007E7-8059-4A56-B143-ADC3F7D74F0B}" dt="2018-05-30T22:17:49.844" v="15" actId="14100"/>
        <pc:sldMkLst>
          <pc:docMk/>
          <pc:sldMk cId="429369805" sldId="295"/>
        </pc:sldMkLst>
        <pc:picChg chg="del">
          <ac:chgData name="" userId="" providerId="" clId="Web-{4BF007E7-8059-4A56-B143-ADC3F7D74F0B}" dt="2018-05-30T22:17:35.907" v="11"/>
          <ac:picMkLst>
            <pc:docMk/>
            <pc:sldMk cId="429369805" sldId="295"/>
            <ac:picMk id="11" creationId="{CF9C4A75-DE11-48F5-A5EC-011B52022331}"/>
          </ac:picMkLst>
        </pc:picChg>
        <pc:picChg chg="add mod">
          <ac:chgData name="" userId="" providerId="" clId="Web-{4BF007E7-8059-4A56-B143-ADC3F7D74F0B}" dt="2018-05-30T22:17:49.844" v="15" actId="14100"/>
          <ac:picMkLst>
            <pc:docMk/>
            <pc:sldMk cId="429369805" sldId="295"/>
            <ac:picMk id="12" creationId="{F2E08980-B6C6-434E-9621-D35338190AFE}"/>
          </ac:picMkLst>
        </pc:picChg>
      </pc:sldChg>
      <pc:sldChg chg="addSp delSp modSp">
        <pc:chgData name="" userId="" providerId="" clId="Web-{4BF007E7-8059-4A56-B143-ADC3F7D74F0B}" dt="2018-05-30T22:29:02.599" v="51" actId="14100"/>
        <pc:sldMkLst>
          <pc:docMk/>
          <pc:sldMk cId="429369805" sldId="296"/>
        </pc:sldMkLst>
        <pc:picChg chg="del">
          <ac:chgData name="" userId="" providerId="" clId="Web-{4BF007E7-8059-4A56-B143-ADC3F7D74F0B}" dt="2018-05-30T22:19:30.033" v="16"/>
          <ac:picMkLst>
            <pc:docMk/>
            <pc:sldMk cId="429369805" sldId="296"/>
            <ac:picMk id="2" creationId="{14361CCE-1D81-4002-AFB5-065DB335BB14}"/>
          </ac:picMkLst>
        </pc:picChg>
        <pc:picChg chg="add del mod">
          <ac:chgData name="" userId="" providerId="" clId="Web-{4BF007E7-8059-4A56-B143-ADC3F7D74F0B}" dt="2018-05-30T22:28:47.724" v="44"/>
          <ac:picMkLst>
            <pc:docMk/>
            <pc:sldMk cId="429369805" sldId="296"/>
            <ac:picMk id="10" creationId="{9E14CEE9-3263-4482-A295-55AED76C95AC}"/>
          </ac:picMkLst>
        </pc:picChg>
        <pc:picChg chg="add mod">
          <ac:chgData name="" userId="" providerId="" clId="Web-{4BF007E7-8059-4A56-B143-ADC3F7D74F0B}" dt="2018-05-30T22:29:02.599" v="51" actId="14100"/>
          <ac:picMkLst>
            <pc:docMk/>
            <pc:sldMk cId="429369805" sldId="296"/>
            <ac:picMk id="12" creationId="{85B693B1-EC85-4984-A5E9-5E20C536004A}"/>
          </ac:picMkLst>
        </pc:picChg>
      </pc:sldChg>
      <pc:sldChg chg="addSp delSp modSp">
        <pc:chgData name="" userId="" providerId="" clId="Web-{4BF007E7-8059-4A56-B143-ADC3F7D74F0B}" dt="2018-05-30T22:20:13.486" v="25" actId="14100"/>
        <pc:sldMkLst>
          <pc:docMk/>
          <pc:sldMk cId="429369805" sldId="297"/>
        </pc:sldMkLst>
        <pc:picChg chg="add mod">
          <ac:chgData name="" userId="" providerId="" clId="Web-{4BF007E7-8059-4A56-B143-ADC3F7D74F0B}" dt="2018-05-30T22:20:13.486" v="25" actId="14100"/>
          <ac:picMkLst>
            <pc:docMk/>
            <pc:sldMk cId="429369805" sldId="297"/>
            <ac:picMk id="9" creationId="{1030AE7E-38AC-4108-B113-4AA6CF46401F}"/>
          </ac:picMkLst>
        </pc:picChg>
        <pc:picChg chg="del">
          <ac:chgData name="" userId="" providerId="" clId="Web-{4BF007E7-8059-4A56-B143-ADC3F7D74F0B}" dt="2018-05-30T22:20:06.439" v="22"/>
          <ac:picMkLst>
            <pc:docMk/>
            <pc:sldMk cId="429369805" sldId="297"/>
            <ac:picMk id="10" creationId="{6B63E152-D866-4DEE-B440-B6AD99B76F72}"/>
          </ac:picMkLst>
        </pc:picChg>
      </pc:sldChg>
      <pc:sldChg chg="addSp delSp modSp">
        <pc:chgData name="" userId="" providerId="" clId="Web-{4BF007E7-8059-4A56-B143-ADC3F7D74F0B}" dt="2018-05-30T22:21:37.236" v="34" actId="14100"/>
        <pc:sldMkLst>
          <pc:docMk/>
          <pc:sldMk cId="429369805" sldId="298"/>
        </pc:sldMkLst>
        <pc:picChg chg="add del">
          <ac:chgData name="" userId="" providerId="" clId="Web-{4BF007E7-8059-4A56-B143-ADC3F7D74F0B}" dt="2018-05-30T22:21:19.783" v="28"/>
          <ac:picMkLst>
            <pc:docMk/>
            <pc:sldMk cId="429369805" sldId="298"/>
            <ac:picMk id="10" creationId="{9D9DF312-7A96-4F29-8322-CD3B9CF7373B}"/>
          </ac:picMkLst>
        </pc:picChg>
        <pc:picChg chg="add mod">
          <ac:chgData name="" userId="" providerId="" clId="Web-{4BF007E7-8059-4A56-B143-ADC3F7D74F0B}" dt="2018-05-30T22:21:37.236" v="34" actId="14100"/>
          <ac:picMkLst>
            <pc:docMk/>
            <pc:sldMk cId="429369805" sldId="298"/>
            <ac:picMk id="11" creationId="{F4BE1F55-DA1A-46B3-A77D-1EA1ABD89A39}"/>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laldana\Desktop\Graficas%20Nuevas%20Presupuesto%20Abierto\Copia%20de%20Continuidad%20de%20programas%20segun%20bajo-medio-alto%20(3).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Jaime\Documents\2018\Anteproyecto%202019\Metas%20fisicas\Final\Metas%202015-2018%20(Promedios%20Tin).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laldana\Desktop\Grafica%20instituciona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Jaime\Documents\2018\Anteproyecto%202019\Metas%20fisicas\Final\Metas%202015-2018%20(Promedios%20Ti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Jaime\Documents\2018\Anteproyecto%202019\Metas%20fisicas\Final\Metas%202015-2018%20(Promedios%20Ti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Jaime\Documents\2018\Anteproyecto%202019\Metas%20fisicas\Final\Metas%202015-2018%20(Promedios%20Ti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Jaime\Documents\2018\Anteproyecto%202019\Metas%20fisicas\Final\Metas%202015-2018%20(Promedios%20Tin).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Jaime\Documents\2018\Anteproyecto%202019\Metas%20fisicas\Final\Metas%202015-2018%20(Promedios%20Tin).xlsx" TargetMode="External"/></Relationships>
</file>

<file path=ppt/charts/_rels/chart7.xml.rels><?xml version="1.0" encoding="UTF-8" standalone="yes"?>
<Relationships xmlns="http://schemas.openxmlformats.org/package/2006/relationships"><Relationship Id="rId3" Type="http://schemas.openxmlformats.org/officeDocument/2006/relationships/oleObject" Target="file:///C:\Users\Jaime\Documents\2018\Anteproyecto%202019\Metas%20fisicas\cuadrodormula%2020152018(valores)%20Beneficiarios.xlsx" TargetMode="External"/><Relationship Id="rId2" Type="http://schemas.microsoft.com/office/2011/relationships/chartColorStyle" Target="colors1.xml"/><Relationship Id="rId1" Type="http://schemas.microsoft.com/office/2011/relationships/chartStyle" Target="style1.xml"/></Relationships>
</file>

<file path=ppt/charts/_rels/chart8.xml.rels><?xml version="1.0" encoding="UTF-8" standalone="yes"?>
<Relationships xmlns="http://schemas.openxmlformats.org/package/2006/relationships"><Relationship Id="rId1" Type="http://schemas.openxmlformats.org/officeDocument/2006/relationships/oleObject" Target="file:///C:\Users\Jaime\Documents\2018\Anteproyecto%202019\Metas%20fisicas\Final\Metas%202015-2018%20(Promedios%20Tin).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Jaime\Documents\2018\Anteproyecto%202019\Metas%20fisicas\Final\Metas%202015-2018%20(Promedios%20Ti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GT" sz="1800" b="1" i="0" baseline="0" dirty="0"/>
              <a:t>Continuidad de </a:t>
            </a:r>
            <a:r>
              <a:rPr lang="es-GT" sz="1800" b="1" i="0" baseline="0" dirty="0" smtClean="0"/>
              <a:t>Programas Estratégicos </a:t>
            </a:r>
            <a:endParaRPr lang="es-GT" dirty="0"/>
          </a:p>
          <a:p>
            <a:pPr>
              <a:defRPr/>
            </a:pPr>
            <a:r>
              <a:rPr lang="es-GT" sz="1800" b="1" i="0" baseline="0" dirty="0"/>
              <a:t>(En millones de Quetzales) </a:t>
            </a:r>
          </a:p>
        </c:rich>
      </c:tx>
      <c:layout>
        <c:manualLayout>
          <c:xMode val="edge"/>
          <c:yMode val="edge"/>
          <c:x val="0.17142434480104241"/>
          <c:y val="4.2715474100920955E-2"/>
        </c:manualLayout>
      </c:layout>
      <c:overlay val="0"/>
    </c:title>
    <c:autoTitleDeleted val="0"/>
    <c:plotArea>
      <c:layout>
        <c:manualLayout>
          <c:layoutTarget val="inner"/>
          <c:xMode val="edge"/>
          <c:yMode val="edge"/>
          <c:x val="1.9272883893911696E-2"/>
          <c:y val="0.24618431655001194"/>
          <c:w val="0.80160407784975873"/>
          <c:h val="0.61929052912892624"/>
        </c:manualLayout>
      </c:layout>
      <c:barChart>
        <c:barDir val="col"/>
        <c:grouping val="stacked"/>
        <c:varyColors val="0"/>
        <c:ser>
          <c:idx val="0"/>
          <c:order val="0"/>
          <c:tx>
            <c:strRef>
              <c:f>ESTRAT.!$B$2</c:f>
              <c:strCache>
                <c:ptCount val="1"/>
                <c:pt idx="0">
                  <c:v>PROGRAMA  14</c:v>
                </c:pt>
              </c:strCache>
            </c:strRef>
          </c:tx>
          <c:invertIfNegative val="0"/>
          <c:dLbls>
            <c:dLbl>
              <c:idx val="0"/>
              <c:tx>
                <c:rich>
                  <a:bodyPr/>
                  <a:lstStyle/>
                  <a:p>
                    <a:r>
                      <a:rPr lang="en-US"/>
                      <a:t>967.0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991B-4848-B72E-CAA396476049}"/>
                </c:ext>
                <c:ext xmlns:c15="http://schemas.microsoft.com/office/drawing/2012/chart" uri="{CE6537A1-D6FC-4f65-9D91-7224C49458BB}"/>
              </c:extLst>
            </c:dLbl>
            <c:dLbl>
              <c:idx val="1"/>
              <c:tx>
                <c:rich>
                  <a:bodyPr/>
                  <a:lstStyle/>
                  <a:p>
                    <a:r>
                      <a:rPr lang="en-US"/>
                      <a:t>620.1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991B-4848-B72E-CAA396476049}"/>
                </c:ext>
                <c:ext xmlns:c15="http://schemas.microsoft.com/office/drawing/2012/chart" uri="{CE6537A1-D6FC-4f65-9D91-7224C49458BB}"/>
              </c:extLst>
            </c:dLbl>
            <c:dLbl>
              <c:idx val="2"/>
              <c:tx>
                <c:rich>
                  <a:bodyPr/>
                  <a:lstStyle/>
                  <a:p>
                    <a:r>
                      <a:rPr lang="en-US"/>
                      <a:t>690.9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991B-4848-B72E-CAA396476049}"/>
                </c:ext>
                <c:ext xmlns:c15="http://schemas.microsoft.com/office/drawing/2012/chart" uri="{CE6537A1-D6FC-4f65-9D91-7224C49458BB}"/>
              </c:extLst>
            </c:dLbl>
            <c:dLbl>
              <c:idx val="3"/>
              <c:tx>
                <c:rich>
                  <a:bodyPr/>
                  <a:lstStyle/>
                  <a:p>
                    <a:r>
                      <a:rPr lang="en-US"/>
                      <a:t>892.9</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991B-4848-B72E-CAA396476049}"/>
                </c:ext>
                <c:ext xmlns:c15="http://schemas.microsoft.com/office/drawing/2012/chart" uri="{CE6537A1-D6FC-4f65-9D91-7224C49458BB}"/>
              </c:extLst>
            </c:dLbl>
            <c:dLbl>
              <c:idx val="4"/>
              <c:tx>
                <c:rich>
                  <a:bodyPr/>
                  <a:lstStyle/>
                  <a:p>
                    <a:r>
                      <a:rPr lang="en-US"/>
                      <a:t>992.8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991B-4848-B72E-CAA396476049}"/>
                </c:ext>
                <c:ext xmlns:c15="http://schemas.microsoft.com/office/drawing/2012/chart" uri="{CE6537A1-D6FC-4f65-9D91-7224C49458BB}"/>
              </c:extLst>
            </c:dLbl>
            <c:dLbl>
              <c:idx val="5"/>
              <c:tx>
                <c:rich>
                  <a:bodyPr/>
                  <a:lstStyle/>
                  <a:p>
                    <a:r>
                      <a:rPr lang="en-US"/>
                      <a:t>1,192.9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991B-4848-B72E-CAA396476049}"/>
                </c:ext>
                <c:ext xmlns:c15="http://schemas.microsoft.com/office/drawing/2012/chart" uri="{CE6537A1-D6FC-4f65-9D91-7224C49458BB}"/>
              </c:extLst>
            </c:dLbl>
            <c:dLbl>
              <c:idx val="6"/>
              <c:tx>
                <c:rich>
                  <a:bodyPr/>
                  <a:lstStyle/>
                  <a:p>
                    <a:r>
                      <a:rPr lang="en-US"/>
                      <a:t>1,951.5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991B-4848-B72E-CAA396476049}"/>
                </c:ext>
                <c:ext xmlns:c15="http://schemas.microsoft.com/office/drawing/2012/chart" uri="{CE6537A1-D6FC-4f65-9D91-7224C49458BB}"/>
              </c:extLst>
            </c:dLbl>
            <c:dLbl>
              <c:idx val="7"/>
              <c:tx>
                <c:rich>
                  <a:bodyPr/>
                  <a:lstStyle/>
                  <a:p>
                    <a:r>
                      <a:rPr lang="en-US"/>
                      <a:t>2,004.4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991B-4848-B72E-CAA396476049}"/>
                </c:ext>
                <c:ext xmlns:c15="http://schemas.microsoft.com/office/drawing/2012/chart" uri="{CE6537A1-D6FC-4f65-9D91-7224C49458BB}"/>
              </c:extLst>
            </c:dLbl>
            <c:dLbl>
              <c:idx val="8"/>
              <c:tx>
                <c:rich>
                  <a:bodyPr/>
                  <a:lstStyle/>
                  <a:p>
                    <a:r>
                      <a:rPr lang="en-US"/>
                      <a:t>2,056.6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991B-4848-B72E-CAA396476049}"/>
                </c:ext>
                <c:ext xmlns:c15="http://schemas.microsoft.com/office/drawing/2012/chart" uri="{CE6537A1-D6FC-4f65-9D91-7224C49458BB}"/>
              </c:extLst>
            </c:dLbl>
            <c:dLbl>
              <c:idx val="9"/>
              <c:tx>
                <c:rich>
                  <a:bodyPr/>
                  <a:lstStyle/>
                  <a:p>
                    <a:r>
                      <a:rPr lang="en-US"/>
                      <a:t>2,111.4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991B-4848-B72E-CAA396476049}"/>
                </c:ext>
                <c:ext xmlns:c15="http://schemas.microsoft.com/office/drawing/2012/chart" uri="{CE6537A1-D6FC-4f65-9D91-7224C49458BB}"/>
              </c:extLst>
            </c:dLbl>
            <c:dLbl>
              <c:idx val="10"/>
              <c:tx>
                <c:rich>
                  <a:bodyPr/>
                  <a:lstStyle/>
                  <a:p>
                    <a:r>
                      <a:rPr lang="en-US"/>
                      <a:t>2,146.1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991B-4848-B72E-CAA396476049}"/>
                </c:ext>
                <c:ext xmlns:c15="http://schemas.microsoft.com/office/drawing/2012/chart" uri="{CE6537A1-D6FC-4f65-9D91-7224C49458BB}"/>
              </c:extLst>
            </c:dLbl>
            <c:spPr>
              <a:noFill/>
              <a:ln>
                <a:noFill/>
              </a:ln>
              <a:effectLst/>
            </c:sp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ESTRAT.!$C$1:$M$1</c:f>
              <c:strCache>
                <c:ptCount val="11"/>
                <c:pt idx="0">
                  <c:v>2015</c:v>
                </c:pt>
                <c:pt idx="1">
                  <c:v>2016</c:v>
                </c:pt>
                <c:pt idx="2">
                  <c:v>2017</c:v>
                </c:pt>
                <c:pt idx="3">
                  <c:v>2018</c:v>
                </c:pt>
                <c:pt idx="4">
                  <c:v>2019
Bajo</c:v>
                </c:pt>
                <c:pt idx="5">
                  <c:v>2019 
Medio</c:v>
                </c:pt>
                <c:pt idx="6">
                  <c:v>2019
Alto</c:v>
                </c:pt>
                <c:pt idx="7">
                  <c:v>2020</c:v>
                </c:pt>
                <c:pt idx="8">
                  <c:v>2021</c:v>
                </c:pt>
                <c:pt idx="9">
                  <c:v>2022</c:v>
                </c:pt>
                <c:pt idx="10">
                  <c:v>2023</c:v>
                </c:pt>
              </c:strCache>
            </c:strRef>
          </c:cat>
          <c:val>
            <c:numRef>
              <c:f>ESTRAT.!$C$2:$M$2</c:f>
              <c:numCache>
                <c:formatCode>#,##0.00_ ;[Red]\-#,##0.00\ </c:formatCode>
                <c:ptCount val="11"/>
                <c:pt idx="0">
                  <c:v>967052872.77999997</c:v>
                </c:pt>
                <c:pt idx="1">
                  <c:v>620081925.52999997</c:v>
                </c:pt>
                <c:pt idx="2">
                  <c:v>690971296.08000004</c:v>
                </c:pt>
                <c:pt idx="3">
                  <c:v>892850829</c:v>
                </c:pt>
                <c:pt idx="4">
                  <c:v>992850829</c:v>
                </c:pt>
                <c:pt idx="5">
                  <c:v>1192850829</c:v>
                </c:pt>
                <c:pt idx="6">
                  <c:v>1951558056.3509998</c:v>
                </c:pt>
                <c:pt idx="7">
                  <c:v>2004406358.7185497</c:v>
                </c:pt>
                <c:pt idx="8">
                  <c:v>2056597500.7544775</c:v>
                </c:pt>
                <c:pt idx="9">
                  <c:v>2111301718.4422011</c:v>
                </c:pt>
                <c:pt idx="10">
                  <c:v>2146076130.2643116</c:v>
                </c:pt>
              </c:numCache>
            </c:numRef>
          </c:val>
          <c:extLst xmlns:c16r2="http://schemas.microsoft.com/office/drawing/2015/06/chart">
            <c:ext xmlns:c16="http://schemas.microsoft.com/office/drawing/2014/chart" uri="{C3380CC4-5D6E-409C-BE32-E72D297353CC}">
              <c16:uniqueId val="{0000000B-991B-4848-B72E-CAA396476049}"/>
            </c:ext>
          </c:extLst>
        </c:ser>
        <c:ser>
          <c:idx val="1"/>
          <c:order val="1"/>
          <c:tx>
            <c:strRef>
              <c:f>ESTRAT.!$B$3</c:f>
              <c:strCache>
                <c:ptCount val="1"/>
                <c:pt idx="0">
                  <c:v>PROGRAMA  15</c:v>
                </c:pt>
              </c:strCache>
            </c:strRef>
          </c:tx>
          <c:invertIfNegative val="0"/>
          <c:dLbls>
            <c:dLbl>
              <c:idx val="0"/>
              <c:tx>
                <c:rich>
                  <a:bodyPr/>
                  <a:lstStyle/>
                  <a:p>
                    <a:r>
                      <a:rPr lang="en-US"/>
                      <a:t>302.2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991B-4848-B72E-CAA396476049}"/>
                </c:ext>
                <c:ext xmlns:c15="http://schemas.microsoft.com/office/drawing/2012/chart" uri="{CE6537A1-D6FC-4f65-9D91-7224C49458BB}"/>
              </c:extLst>
            </c:dLbl>
            <c:dLbl>
              <c:idx val="1"/>
              <c:tx>
                <c:rich>
                  <a:bodyPr/>
                  <a:lstStyle/>
                  <a:p>
                    <a:r>
                      <a:rPr lang="en-US"/>
                      <a:t>315.1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991B-4848-B72E-CAA396476049}"/>
                </c:ext>
                <c:ext xmlns:c15="http://schemas.microsoft.com/office/drawing/2012/chart" uri="{CE6537A1-D6FC-4f65-9D91-7224C49458BB}"/>
              </c:extLst>
            </c:dLbl>
            <c:dLbl>
              <c:idx val="2"/>
              <c:tx>
                <c:rich>
                  <a:bodyPr/>
                  <a:lstStyle/>
                  <a:p>
                    <a:r>
                      <a:rPr lang="en-US"/>
                      <a:t>507.6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E-991B-4848-B72E-CAA396476049}"/>
                </c:ext>
                <c:ext xmlns:c15="http://schemas.microsoft.com/office/drawing/2012/chart" uri="{CE6537A1-D6FC-4f65-9D91-7224C49458BB}"/>
              </c:extLst>
            </c:dLbl>
            <c:dLbl>
              <c:idx val="3"/>
              <c:tx>
                <c:rich>
                  <a:bodyPr/>
                  <a:lstStyle/>
                  <a:p>
                    <a:r>
                      <a:rPr lang="en-US"/>
                      <a:t>688.6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F-991B-4848-B72E-CAA396476049}"/>
                </c:ext>
                <c:ext xmlns:c15="http://schemas.microsoft.com/office/drawing/2012/chart" uri="{CE6537A1-D6FC-4f65-9D91-7224C49458BB}"/>
              </c:extLst>
            </c:dLbl>
            <c:dLbl>
              <c:idx val="4"/>
              <c:tx>
                <c:rich>
                  <a:bodyPr/>
                  <a:lstStyle/>
                  <a:p>
                    <a:r>
                      <a:rPr lang="en-US"/>
                      <a:t>728.6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0-991B-4848-B72E-CAA396476049}"/>
                </c:ext>
                <c:ext xmlns:c15="http://schemas.microsoft.com/office/drawing/2012/chart" uri="{CE6537A1-D6FC-4f65-9D91-7224C49458BB}"/>
              </c:extLst>
            </c:dLbl>
            <c:dLbl>
              <c:idx val="5"/>
              <c:tx>
                <c:rich>
                  <a:bodyPr/>
                  <a:lstStyle/>
                  <a:p>
                    <a:r>
                      <a:rPr lang="en-US"/>
                      <a:t>798.6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1-991B-4848-B72E-CAA396476049}"/>
                </c:ext>
                <c:ext xmlns:c15="http://schemas.microsoft.com/office/drawing/2012/chart" uri="{CE6537A1-D6FC-4f65-9D91-7224C49458BB}"/>
              </c:extLst>
            </c:dLbl>
            <c:dLbl>
              <c:idx val="6"/>
              <c:tx>
                <c:rich>
                  <a:bodyPr/>
                  <a:lstStyle/>
                  <a:p>
                    <a:r>
                      <a:rPr lang="en-US"/>
                      <a:t>820.4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2-991B-4848-B72E-CAA396476049}"/>
                </c:ext>
                <c:ext xmlns:c15="http://schemas.microsoft.com/office/drawing/2012/chart" uri="{CE6537A1-D6FC-4f65-9D91-7224C49458BB}"/>
              </c:extLst>
            </c:dLbl>
            <c:dLbl>
              <c:idx val="7"/>
              <c:tx>
                <c:rich>
                  <a:bodyPr/>
                  <a:lstStyle/>
                  <a:p>
                    <a:r>
                      <a:rPr lang="en-US"/>
                      <a:t>855.4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3-991B-4848-B72E-CAA396476049}"/>
                </c:ext>
                <c:ext xmlns:c15="http://schemas.microsoft.com/office/drawing/2012/chart" uri="{CE6537A1-D6FC-4f65-9D91-7224C49458BB}"/>
              </c:extLst>
            </c:dLbl>
            <c:dLbl>
              <c:idx val="8"/>
              <c:tx>
                <c:rich>
                  <a:bodyPr/>
                  <a:lstStyle/>
                  <a:p>
                    <a:r>
                      <a:rPr lang="en-US"/>
                      <a:t>894.9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4-991B-4848-B72E-CAA396476049}"/>
                </c:ext>
                <c:ext xmlns:c15="http://schemas.microsoft.com/office/drawing/2012/chart" uri="{CE6537A1-D6FC-4f65-9D91-7224C49458BB}"/>
              </c:extLst>
            </c:dLbl>
            <c:dLbl>
              <c:idx val="9"/>
              <c:tx>
                <c:rich>
                  <a:bodyPr/>
                  <a:lstStyle/>
                  <a:p>
                    <a:r>
                      <a:rPr lang="en-US"/>
                      <a:t>946.6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5-991B-4848-B72E-CAA396476049}"/>
                </c:ext>
                <c:ext xmlns:c15="http://schemas.microsoft.com/office/drawing/2012/chart" uri="{CE6537A1-D6FC-4f65-9D91-7224C49458BB}"/>
              </c:extLst>
            </c:dLbl>
            <c:dLbl>
              <c:idx val="10"/>
              <c:tx>
                <c:rich>
                  <a:bodyPr/>
                  <a:lstStyle/>
                  <a:p>
                    <a:r>
                      <a:rPr lang="en-US"/>
                      <a:t>987.6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6-991B-4848-B72E-CAA396476049}"/>
                </c:ext>
                <c:ext xmlns:c15="http://schemas.microsoft.com/office/drawing/2012/chart" uri="{CE6537A1-D6FC-4f65-9D91-7224C49458BB}"/>
              </c:extLst>
            </c:dLbl>
            <c:spPr>
              <a:noFill/>
              <a:ln>
                <a:noFill/>
              </a:ln>
              <a:effectLst/>
            </c:sp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ESTRAT.!$C$1:$M$1</c:f>
              <c:strCache>
                <c:ptCount val="11"/>
                <c:pt idx="0">
                  <c:v>2015</c:v>
                </c:pt>
                <c:pt idx="1">
                  <c:v>2016</c:v>
                </c:pt>
                <c:pt idx="2">
                  <c:v>2017</c:v>
                </c:pt>
                <c:pt idx="3">
                  <c:v>2018</c:v>
                </c:pt>
                <c:pt idx="4">
                  <c:v>2019
Bajo</c:v>
                </c:pt>
                <c:pt idx="5">
                  <c:v>2019 
Medio</c:v>
                </c:pt>
                <c:pt idx="6">
                  <c:v>2019
Alto</c:v>
                </c:pt>
                <c:pt idx="7">
                  <c:v>2020</c:v>
                </c:pt>
                <c:pt idx="8">
                  <c:v>2021</c:v>
                </c:pt>
                <c:pt idx="9">
                  <c:v>2022</c:v>
                </c:pt>
                <c:pt idx="10">
                  <c:v>2023</c:v>
                </c:pt>
              </c:strCache>
            </c:strRef>
          </c:cat>
          <c:val>
            <c:numRef>
              <c:f>ESTRAT.!$C$3:$M$3</c:f>
              <c:numCache>
                <c:formatCode>#,##0.00_ ;[Red]\-#,##0.00\ </c:formatCode>
                <c:ptCount val="11"/>
                <c:pt idx="0">
                  <c:v>302218203.25</c:v>
                </c:pt>
                <c:pt idx="1">
                  <c:v>315031155.89999998</c:v>
                </c:pt>
                <c:pt idx="2">
                  <c:v>507668459.94999999</c:v>
                </c:pt>
                <c:pt idx="3">
                  <c:v>688660158</c:v>
                </c:pt>
                <c:pt idx="4">
                  <c:v>728660158</c:v>
                </c:pt>
                <c:pt idx="5">
                  <c:v>798660158</c:v>
                </c:pt>
                <c:pt idx="6">
                  <c:v>820407527.32299995</c:v>
                </c:pt>
                <c:pt idx="7">
                  <c:v>855395694.03915</c:v>
                </c:pt>
                <c:pt idx="8">
                  <c:v>894913178.09110737</c:v>
                </c:pt>
                <c:pt idx="9">
                  <c:v>946690551.64566302</c:v>
                </c:pt>
                <c:pt idx="10">
                  <c:v>987604123.777946</c:v>
                </c:pt>
              </c:numCache>
            </c:numRef>
          </c:val>
          <c:extLst xmlns:c16r2="http://schemas.microsoft.com/office/drawing/2015/06/chart">
            <c:ext xmlns:c16="http://schemas.microsoft.com/office/drawing/2014/chart" uri="{C3380CC4-5D6E-409C-BE32-E72D297353CC}">
              <c16:uniqueId val="{00000017-991B-4848-B72E-CAA396476049}"/>
            </c:ext>
          </c:extLst>
        </c:ser>
        <c:ser>
          <c:idx val="2"/>
          <c:order val="2"/>
          <c:tx>
            <c:strRef>
              <c:f>ESTRAT.!$B$4</c:f>
              <c:strCache>
                <c:ptCount val="1"/>
                <c:pt idx="0">
                  <c:v>NO DEVENGADO</c:v>
                </c:pt>
              </c:strCache>
            </c:strRef>
          </c:tx>
          <c:invertIfNegative val="0"/>
          <c:dLbls>
            <c:dLbl>
              <c:idx val="0"/>
              <c:tx>
                <c:rich>
                  <a:bodyPr/>
                  <a:lstStyle/>
                  <a:p>
                    <a:r>
                      <a:rPr lang="en-US"/>
                      <a:t>324.9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8-991B-4848-B72E-CAA396476049}"/>
                </c:ext>
                <c:ext xmlns:c15="http://schemas.microsoft.com/office/drawing/2012/chart" uri="{CE6537A1-D6FC-4f65-9D91-7224C49458BB}"/>
              </c:extLst>
            </c:dLbl>
            <c:dLbl>
              <c:idx val="1"/>
              <c:tx>
                <c:rich>
                  <a:bodyPr/>
                  <a:lstStyle/>
                  <a:p>
                    <a:r>
                      <a:rPr lang="en-US"/>
                      <a:t>132.4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9-991B-4848-B72E-CAA396476049}"/>
                </c:ext>
                <c:ext xmlns:c15="http://schemas.microsoft.com/office/drawing/2012/chart" uri="{CE6537A1-D6FC-4f65-9D91-7224C49458BB}"/>
              </c:extLst>
            </c:dLbl>
            <c:dLbl>
              <c:idx val="2"/>
              <c:tx>
                <c:rich>
                  <a:bodyPr/>
                  <a:lstStyle/>
                  <a:p>
                    <a:r>
                      <a:rPr lang="en-US"/>
                      <a:t>381.9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A-991B-4848-B72E-CAA396476049}"/>
                </c:ext>
                <c:ext xmlns:c15="http://schemas.microsoft.com/office/drawing/2012/chart" uri="{CE6537A1-D6FC-4f65-9D91-7224C49458BB}"/>
              </c:extLst>
            </c:dLbl>
            <c:dLbl>
              <c:idx val="3"/>
              <c:tx>
                <c:rich>
                  <a:bodyPr/>
                  <a:lstStyle/>
                  <a:p>
                    <a:r>
                      <a:rPr lang="en-US"/>
                      <a:t>0.0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B-991B-4848-B72E-CAA396476049}"/>
                </c:ext>
                <c:ext xmlns:c15="http://schemas.microsoft.com/office/drawing/2012/chart" uri="{CE6537A1-D6FC-4f65-9D91-7224C49458BB}"/>
              </c:extLst>
            </c:dLbl>
            <c:dLbl>
              <c:idx val="4"/>
              <c:tx>
                <c:rich>
                  <a:bodyPr/>
                  <a:lstStyle/>
                  <a:p>
                    <a:r>
                      <a:rPr lang="en-US"/>
                      <a:t>0.0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C-991B-4848-B72E-CAA396476049}"/>
                </c:ext>
                <c:ext xmlns:c15="http://schemas.microsoft.com/office/drawing/2012/chart" uri="{CE6537A1-D6FC-4f65-9D91-7224C49458BB}"/>
              </c:extLst>
            </c:dLbl>
            <c:dLbl>
              <c:idx val="5"/>
              <c:tx>
                <c:rich>
                  <a:bodyPr/>
                  <a:lstStyle/>
                  <a:p>
                    <a:r>
                      <a:rPr lang="en-US"/>
                      <a:t>0.0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D-991B-4848-B72E-CAA396476049}"/>
                </c:ext>
                <c:ext xmlns:c15="http://schemas.microsoft.com/office/drawing/2012/chart" uri="{CE6537A1-D6FC-4f65-9D91-7224C49458BB}"/>
              </c:extLst>
            </c:dLbl>
            <c:dLbl>
              <c:idx val="6"/>
              <c:tx>
                <c:rich>
                  <a:bodyPr/>
                  <a:lstStyle/>
                  <a:p>
                    <a:r>
                      <a:rPr lang="en-US"/>
                      <a:t>0.0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E-991B-4848-B72E-CAA396476049}"/>
                </c:ext>
                <c:ext xmlns:c15="http://schemas.microsoft.com/office/drawing/2012/chart" uri="{CE6537A1-D6FC-4f65-9D91-7224C49458BB}"/>
              </c:extLst>
            </c:dLbl>
            <c:dLbl>
              <c:idx val="7"/>
              <c:tx>
                <c:rich>
                  <a:bodyPr/>
                  <a:lstStyle/>
                  <a:p>
                    <a:r>
                      <a:rPr lang="en-US"/>
                      <a:t>0.0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F-991B-4848-B72E-CAA396476049}"/>
                </c:ext>
                <c:ext xmlns:c15="http://schemas.microsoft.com/office/drawing/2012/chart" uri="{CE6537A1-D6FC-4f65-9D91-7224C49458BB}"/>
              </c:extLst>
            </c:dLbl>
            <c:dLbl>
              <c:idx val="8"/>
              <c:tx>
                <c:rich>
                  <a:bodyPr/>
                  <a:lstStyle/>
                  <a:p>
                    <a:r>
                      <a:rPr lang="en-US"/>
                      <a:t>0.0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0-991B-4848-B72E-CAA396476049}"/>
                </c:ext>
                <c:ext xmlns:c15="http://schemas.microsoft.com/office/drawing/2012/chart" uri="{CE6537A1-D6FC-4f65-9D91-7224C49458BB}"/>
              </c:extLst>
            </c:dLbl>
            <c:dLbl>
              <c:idx val="9"/>
              <c:tx>
                <c:rich>
                  <a:bodyPr/>
                  <a:lstStyle/>
                  <a:p>
                    <a:r>
                      <a:rPr lang="en-US"/>
                      <a:t>0.0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1-991B-4848-B72E-CAA396476049}"/>
                </c:ext>
                <c:ext xmlns:c15="http://schemas.microsoft.com/office/drawing/2012/chart" uri="{CE6537A1-D6FC-4f65-9D91-7224C49458BB}"/>
              </c:extLst>
            </c:dLbl>
            <c:dLbl>
              <c:idx val="10"/>
              <c:tx>
                <c:rich>
                  <a:bodyPr/>
                  <a:lstStyle/>
                  <a:p>
                    <a:r>
                      <a:rPr lang="en-US"/>
                      <a:t>0.0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2-991B-4848-B72E-CAA396476049}"/>
                </c:ext>
                <c:ext xmlns:c15="http://schemas.microsoft.com/office/drawing/2012/chart" uri="{CE6537A1-D6FC-4f65-9D91-7224C49458BB}"/>
              </c:extLst>
            </c:dLbl>
            <c:spPr>
              <a:noFill/>
              <a:ln>
                <a:noFill/>
              </a:ln>
              <a:effectLst/>
            </c:sp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ESTRAT.!$C$1:$M$1</c:f>
              <c:strCache>
                <c:ptCount val="11"/>
                <c:pt idx="0">
                  <c:v>2015</c:v>
                </c:pt>
                <c:pt idx="1">
                  <c:v>2016</c:v>
                </c:pt>
                <c:pt idx="2">
                  <c:v>2017</c:v>
                </c:pt>
                <c:pt idx="3">
                  <c:v>2018</c:v>
                </c:pt>
                <c:pt idx="4">
                  <c:v>2019
Bajo</c:v>
                </c:pt>
                <c:pt idx="5">
                  <c:v>2019 
Medio</c:v>
                </c:pt>
                <c:pt idx="6">
                  <c:v>2019
Alto</c:v>
                </c:pt>
                <c:pt idx="7">
                  <c:v>2020</c:v>
                </c:pt>
                <c:pt idx="8">
                  <c:v>2021</c:v>
                </c:pt>
                <c:pt idx="9">
                  <c:v>2022</c:v>
                </c:pt>
                <c:pt idx="10">
                  <c:v>2023</c:v>
                </c:pt>
              </c:strCache>
            </c:strRef>
          </c:cat>
          <c:val>
            <c:numRef>
              <c:f>ESTRAT.!$C$4:$M$4</c:f>
              <c:numCache>
                <c:formatCode>#,##0.00_ ;[Red]\-#,##0.00\ </c:formatCode>
                <c:ptCount val="11"/>
                <c:pt idx="0">
                  <c:v>324936079.97000003</c:v>
                </c:pt>
                <c:pt idx="1">
                  <c:v>132486463.31999999</c:v>
                </c:pt>
                <c:pt idx="2">
                  <c:v>381952230.97000003</c:v>
                </c:pt>
                <c:pt idx="3">
                  <c:v>0</c:v>
                </c:pt>
                <c:pt idx="4">
                  <c:v>0</c:v>
                </c:pt>
                <c:pt idx="5">
                  <c:v>0</c:v>
                </c:pt>
                <c:pt idx="6">
                  <c:v>0</c:v>
                </c:pt>
                <c:pt idx="7">
                  <c:v>0</c:v>
                </c:pt>
                <c:pt idx="8">
                  <c:v>0</c:v>
                </c:pt>
                <c:pt idx="9">
                  <c:v>0</c:v>
                </c:pt>
                <c:pt idx="10">
                  <c:v>0</c:v>
                </c:pt>
              </c:numCache>
            </c:numRef>
          </c:val>
          <c:extLst xmlns:c16r2="http://schemas.microsoft.com/office/drawing/2015/06/chart">
            <c:ext xmlns:c16="http://schemas.microsoft.com/office/drawing/2014/chart" uri="{C3380CC4-5D6E-409C-BE32-E72D297353CC}">
              <c16:uniqueId val="{00000023-991B-4848-B72E-CAA396476049}"/>
            </c:ext>
          </c:extLst>
        </c:ser>
        <c:dLbls>
          <c:showLegendKey val="0"/>
          <c:showVal val="0"/>
          <c:showCatName val="0"/>
          <c:showSerName val="0"/>
          <c:showPercent val="0"/>
          <c:showBubbleSize val="0"/>
        </c:dLbls>
        <c:gapWidth val="150"/>
        <c:overlap val="100"/>
        <c:axId val="180304864"/>
        <c:axId val="180652136"/>
      </c:barChart>
      <c:barChart>
        <c:barDir val="col"/>
        <c:grouping val="stacked"/>
        <c:varyColors val="0"/>
        <c:ser>
          <c:idx val="3"/>
          <c:order val="3"/>
          <c:tx>
            <c:strRef>
              <c:f>ESTRAT.!$B$5</c:f>
              <c:strCache>
                <c:ptCount val="1"/>
                <c:pt idx="0">
                  <c:v>TOTAL  </c:v>
                </c:pt>
              </c:strCache>
            </c:strRef>
          </c:tx>
          <c:spPr>
            <a:noFill/>
          </c:spPr>
          <c:invertIfNegative val="0"/>
          <c:dLbls>
            <c:dLbl>
              <c:idx val="0"/>
              <c:layout>
                <c:manualLayout>
                  <c:x val="0"/>
                  <c:y val="-0.21445787317167644"/>
                </c:manualLayout>
              </c:layout>
              <c:tx>
                <c:rich>
                  <a:bodyPr/>
                  <a:lstStyle/>
                  <a:p>
                    <a:r>
                      <a:rPr lang="en-US"/>
                      <a:t>1,594.2</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4-991B-4848-B72E-CAA396476049}"/>
                </c:ext>
                <c:ext xmlns:c15="http://schemas.microsoft.com/office/drawing/2012/chart" uri="{CE6537A1-D6FC-4f65-9D91-7224C49458BB}"/>
              </c:extLst>
            </c:dLbl>
            <c:dLbl>
              <c:idx val="1"/>
              <c:layout>
                <c:manualLayout>
                  <c:x val="0"/>
                  <c:y val="-0.16059757236227828"/>
                </c:manualLayout>
              </c:layout>
              <c:tx>
                <c:rich>
                  <a:bodyPr/>
                  <a:lstStyle/>
                  <a:p>
                    <a:r>
                      <a:rPr lang="en-US"/>
                      <a:t>1,067.6</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5-991B-4848-B72E-CAA396476049}"/>
                </c:ext>
                <c:ext xmlns:c15="http://schemas.microsoft.com/office/drawing/2012/chart" uri="{CE6537A1-D6FC-4f65-9D91-7224C49458BB}"/>
              </c:extLst>
            </c:dLbl>
            <c:dLbl>
              <c:idx val="2"/>
              <c:layout>
                <c:manualLayout>
                  <c:x val="0"/>
                  <c:y val="-0.20718457372181787"/>
                </c:manualLayout>
              </c:layout>
              <c:tx>
                <c:rich>
                  <a:bodyPr/>
                  <a:lstStyle/>
                  <a:p>
                    <a:r>
                      <a:rPr lang="en-US"/>
                      <a:t>1,580.5</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6-991B-4848-B72E-CAA396476049}"/>
                </c:ext>
                <c:ext xmlns:c15="http://schemas.microsoft.com/office/drawing/2012/chart" uri="{CE6537A1-D6FC-4f65-9D91-7224C49458BB}"/>
              </c:extLst>
            </c:dLbl>
            <c:dLbl>
              <c:idx val="3"/>
              <c:layout>
                <c:manualLayout>
                  <c:x val="-1.7520803539919738E-3"/>
                  <c:y val="-0.22055132041354789"/>
                </c:manualLayout>
              </c:layout>
              <c:tx>
                <c:rich>
                  <a:bodyPr/>
                  <a:lstStyle/>
                  <a:p>
                    <a:r>
                      <a:rPr lang="en-US"/>
                      <a:t>1,581.5</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7-991B-4848-B72E-CAA396476049}"/>
                </c:ext>
                <c:ext xmlns:c15="http://schemas.microsoft.com/office/drawing/2012/chart" uri="{CE6537A1-D6FC-4f65-9D91-7224C49458BB}"/>
              </c:extLst>
            </c:dLbl>
            <c:dLbl>
              <c:idx val="4"/>
              <c:layout>
                <c:manualLayout>
                  <c:x val="0"/>
                  <c:y val="-0.28404336719926726"/>
                </c:manualLayout>
              </c:layout>
              <c:tx>
                <c:rich>
                  <a:bodyPr/>
                  <a:lstStyle/>
                  <a:p>
                    <a:r>
                      <a:rPr lang="en-US"/>
                      <a:t>1,721.5</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8-991B-4848-B72E-CAA396476049}"/>
                </c:ext>
                <c:ext xmlns:c15="http://schemas.microsoft.com/office/drawing/2012/chart" uri="{CE6537A1-D6FC-4f65-9D91-7224C49458BB}"/>
              </c:extLst>
            </c:dLbl>
            <c:dLbl>
              <c:idx val="5"/>
              <c:layout>
                <c:manualLayout>
                  <c:x val="0"/>
                  <c:y val="-0.26733493383460455"/>
                </c:manualLayout>
              </c:layout>
              <c:tx>
                <c:rich>
                  <a:bodyPr/>
                  <a:lstStyle/>
                  <a:p>
                    <a:r>
                      <a:rPr lang="en-US"/>
                      <a:t>1,991.5</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9-991B-4848-B72E-CAA396476049}"/>
                </c:ext>
                <c:ext xmlns:c15="http://schemas.microsoft.com/office/drawing/2012/chart" uri="{CE6537A1-D6FC-4f65-9D91-7224C49458BB}"/>
              </c:extLst>
            </c:dLbl>
            <c:dLbl>
              <c:idx val="6"/>
              <c:layout>
                <c:manualLayout>
                  <c:x val="-1.7520803539919729E-3"/>
                  <c:y val="-0.31963955635487618"/>
                </c:manualLayout>
              </c:layout>
              <c:tx>
                <c:rich>
                  <a:bodyPr/>
                  <a:lstStyle/>
                  <a:p>
                    <a:r>
                      <a:rPr lang="en-US"/>
                      <a:t>2,771.9</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A-991B-4848-B72E-CAA396476049}"/>
                </c:ext>
                <c:ext xmlns:c15="http://schemas.microsoft.com/office/drawing/2012/chart" uri="{CE6537A1-D6FC-4f65-9D91-7224C49458BB}"/>
              </c:extLst>
            </c:dLbl>
            <c:dLbl>
              <c:idx val="7"/>
              <c:layout>
                <c:manualLayout>
                  <c:x val="-3.5041607079839489E-3"/>
                  <c:y val="-0.32821172076092181"/>
                </c:manualLayout>
              </c:layout>
              <c:tx>
                <c:rich>
                  <a:bodyPr/>
                  <a:lstStyle/>
                  <a:p>
                    <a:r>
                      <a:rPr lang="en-US"/>
                      <a:t>2,859.8</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B-991B-4848-B72E-CAA396476049}"/>
                </c:ext>
                <c:ext xmlns:c15="http://schemas.microsoft.com/office/drawing/2012/chart" uri="{CE6537A1-D6FC-4f65-9D91-7224C49458BB}"/>
              </c:extLst>
            </c:dLbl>
            <c:dLbl>
              <c:idx val="8"/>
              <c:layout>
                <c:manualLayout>
                  <c:x val="-1.7520803539919729E-3"/>
                  <c:y val="-0.33126282605384527"/>
                </c:manualLayout>
              </c:layout>
              <c:tx>
                <c:rich>
                  <a:bodyPr/>
                  <a:lstStyle/>
                  <a:p>
                    <a:r>
                      <a:rPr lang="en-US"/>
                      <a:t>2,951.5</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C-991B-4848-B72E-CAA396476049}"/>
                </c:ext>
                <c:ext xmlns:c15="http://schemas.microsoft.com/office/drawing/2012/chart" uri="{CE6537A1-D6FC-4f65-9D91-7224C49458BB}"/>
              </c:extLst>
            </c:dLbl>
            <c:dLbl>
              <c:idx val="9"/>
              <c:layout>
                <c:manualLayout>
                  <c:x val="0"/>
                  <c:y val="-0.32109255515893881"/>
                </c:manualLayout>
              </c:layout>
              <c:tx>
                <c:rich>
                  <a:bodyPr/>
                  <a:lstStyle/>
                  <a:p>
                    <a:r>
                      <a:rPr lang="en-US"/>
                      <a:t>3,058</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D-991B-4848-B72E-CAA396476049}"/>
                </c:ext>
                <c:ext xmlns:c15="http://schemas.microsoft.com/office/drawing/2012/chart" uri="{CE6537A1-D6FC-4f65-9D91-7224C49458BB}"/>
              </c:extLst>
            </c:dLbl>
            <c:dLbl>
              <c:idx val="10"/>
              <c:layout>
                <c:manualLayout>
                  <c:x val="-3.5041607079839489E-3"/>
                  <c:y val="-0.31571684397512456"/>
                </c:manualLayout>
              </c:layout>
              <c:tx>
                <c:rich>
                  <a:bodyPr/>
                  <a:lstStyle/>
                  <a:p>
                    <a:r>
                      <a:rPr lang="en-US"/>
                      <a:t>3,133.7</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E-991B-4848-B72E-CAA396476049}"/>
                </c:ext>
                <c:ext xmlns:c15="http://schemas.microsoft.com/office/drawing/2012/chart" uri="{CE6537A1-D6FC-4f65-9D91-7224C49458BB}"/>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a:noFill/>
                    </a:ln>
                  </c:spPr>
                </c15:leaderLines>
              </c:ext>
            </c:extLst>
          </c:dLbls>
          <c:cat>
            <c:strRef>
              <c:f>ESTRAT.!$C$1:$M$1</c:f>
              <c:strCache>
                <c:ptCount val="11"/>
                <c:pt idx="0">
                  <c:v>2015</c:v>
                </c:pt>
                <c:pt idx="1">
                  <c:v>2016</c:v>
                </c:pt>
                <c:pt idx="2">
                  <c:v>2017</c:v>
                </c:pt>
                <c:pt idx="3">
                  <c:v>2018</c:v>
                </c:pt>
                <c:pt idx="4">
                  <c:v>2019
Bajo</c:v>
                </c:pt>
                <c:pt idx="5">
                  <c:v>2019 
Medio</c:v>
                </c:pt>
                <c:pt idx="6">
                  <c:v>2019
Alto</c:v>
                </c:pt>
                <c:pt idx="7">
                  <c:v>2020</c:v>
                </c:pt>
                <c:pt idx="8">
                  <c:v>2021</c:v>
                </c:pt>
                <c:pt idx="9">
                  <c:v>2022</c:v>
                </c:pt>
                <c:pt idx="10">
                  <c:v>2023</c:v>
                </c:pt>
              </c:strCache>
            </c:strRef>
          </c:cat>
          <c:val>
            <c:numRef>
              <c:f>ESTRAT.!$C$5:$M$5</c:f>
              <c:numCache>
                <c:formatCode>#,##0.00_ ;[Red]\-#,##0.00\ </c:formatCode>
                <c:ptCount val="11"/>
                <c:pt idx="0">
                  <c:v>1594207156</c:v>
                </c:pt>
                <c:pt idx="1">
                  <c:v>1067599544.75</c:v>
                </c:pt>
                <c:pt idx="2">
                  <c:v>1580591987</c:v>
                </c:pt>
                <c:pt idx="3">
                  <c:v>1581510987</c:v>
                </c:pt>
                <c:pt idx="4">
                  <c:v>1721510987</c:v>
                </c:pt>
                <c:pt idx="5">
                  <c:v>1991510987</c:v>
                </c:pt>
                <c:pt idx="6">
                  <c:v>2771965583.6739998</c:v>
                </c:pt>
                <c:pt idx="7">
                  <c:v>2859802052.7577</c:v>
                </c:pt>
                <c:pt idx="8">
                  <c:v>2951510678.8455849</c:v>
                </c:pt>
                <c:pt idx="9">
                  <c:v>3057992270.0878639</c:v>
                </c:pt>
                <c:pt idx="10">
                  <c:v>3133680254.0422573</c:v>
                </c:pt>
              </c:numCache>
            </c:numRef>
          </c:val>
          <c:extLst xmlns:c16r2="http://schemas.microsoft.com/office/drawing/2015/06/chart">
            <c:ext xmlns:c16="http://schemas.microsoft.com/office/drawing/2014/chart" uri="{C3380CC4-5D6E-409C-BE32-E72D297353CC}">
              <c16:uniqueId val="{0000002F-991B-4848-B72E-CAA396476049}"/>
            </c:ext>
          </c:extLst>
        </c:ser>
        <c:dLbls>
          <c:showLegendKey val="0"/>
          <c:showVal val="0"/>
          <c:showCatName val="0"/>
          <c:showSerName val="0"/>
          <c:showPercent val="0"/>
          <c:showBubbleSize val="0"/>
        </c:dLbls>
        <c:gapWidth val="150"/>
        <c:overlap val="100"/>
        <c:axId val="211625888"/>
        <c:axId val="180227360"/>
      </c:barChart>
      <c:catAx>
        <c:axId val="180304864"/>
        <c:scaling>
          <c:orientation val="minMax"/>
        </c:scaling>
        <c:delete val="0"/>
        <c:axPos val="b"/>
        <c:numFmt formatCode="General" sourceLinked="0"/>
        <c:majorTickMark val="out"/>
        <c:minorTickMark val="none"/>
        <c:tickLblPos val="nextTo"/>
        <c:crossAx val="180652136"/>
        <c:crosses val="autoZero"/>
        <c:auto val="1"/>
        <c:lblAlgn val="ctr"/>
        <c:lblOffset val="100"/>
        <c:noMultiLvlLbl val="0"/>
      </c:catAx>
      <c:valAx>
        <c:axId val="180652136"/>
        <c:scaling>
          <c:orientation val="minMax"/>
        </c:scaling>
        <c:delete val="1"/>
        <c:axPos val="l"/>
        <c:majorGridlines/>
        <c:numFmt formatCode="#,##0.00_ ;[Red]\-#,##0.00\ " sourceLinked="1"/>
        <c:majorTickMark val="out"/>
        <c:minorTickMark val="none"/>
        <c:tickLblPos val="none"/>
        <c:crossAx val="180304864"/>
        <c:crosses val="autoZero"/>
        <c:crossBetween val="between"/>
        <c:dispUnits>
          <c:builtInUnit val="millions"/>
          <c:dispUnitsLbl/>
        </c:dispUnits>
      </c:valAx>
      <c:valAx>
        <c:axId val="180227360"/>
        <c:scaling>
          <c:orientation val="minMax"/>
        </c:scaling>
        <c:delete val="1"/>
        <c:axPos val="r"/>
        <c:numFmt formatCode="#,##0.00_ ;[Red]\-#,##0.00\ " sourceLinked="1"/>
        <c:majorTickMark val="out"/>
        <c:minorTickMark val="none"/>
        <c:tickLblPos val="none"/>
        <c:crossAx val="211625888"/>
        <c:crosses val="max"/>
        <c:crossBetween val="between"/>
      </c:valAx>
      <c:catAx>
        <c:axId val="211625888"/>
        <c:scaling>
          <c:orientation val="minMax"/>
        </c:scaling>
        <c:delete val="1"/>
        <c:axPos val="b"/>
        <c:numFmt formatCode="General" sourceLinked="1"/>
        <c:majorTickMark val="out"/>
        <c:minorTickMark val="none"/>
        <c:tickLblPos val="none"/>
        <c:crossAx val="180227360"/>
        <c:crosses val="autoZero"/>
        <c:auto val="1"/>
        <c:lblAlgn val="ctr"/>
        <c:lblOffset val="100"/>
        <c:noMultiLvlLbl val="0"/>
      </c:catAx>
    </c:plotArea>
    <c:legend>
      <c:legendPos val="r"/>
      <c:overlay val="0"/>
    </c:legend>
    <c:plotVisOnly val="1"/>
    <c:dispBlanksAs val="gap"/>
    <c:showDLblsOverMax val="0"/>
  </c:chart>
  <c:spPr>
    <a:ln>
      <a:noFill/>
    </a:ln>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00"/>
            </a:pPr>
            <a:r>
              <a:rPr lang="en-US" sz="900" b="1" i="0" baseline="0">
                <a:effectLst/>
              </a:rPr>
              <a:t>Continuidad del Programa 13</a:t>
            </a:r>
            <a:endParaRPr lang="es-GT" sz="900">
              <a:effectLst/>
            </a:endParaRPr>
          </a:p>
          <a:p>
            <a:pPr>
              <a:defRPr sz="900"/>
            </a:pPr>
            <a:r>
              <a:rPr lang="en-US" sz="900" b="1" i="0" baseline="0">
                <a:effectLst/>
              </a:rPr>
              <a:t>Recuperación de la Salud</a:t>
            </a:r>
            <a:endParaRPr lang="es-GT" sz="900">
              <a:effectLst/>
            </a:endParaRPr>
          </a:p>
        </c:rich>
      </c:tx>
      <c:layout>
        <c:manualLayout>
          <c:xMode val="edge"/>
          <c:yMode val="edge"/>
          <c:x val="0.32980297017293758"/>
          <c:y val="5.656080012183036E-2"/>
        </c:manualLayout>
      </c:layout>
      <c:overlay val="0"/>
    </c:title>
    <c:autoTitleDeleted val="0"/>
    <c:view3D>
      <c:rotX val="15"/>
      <c:rotY val="20"/>
      <c:rAngAx val="1"/>
    </c:view3D>
    <c:floor>
      <c:thickness val="0"/>
    </c:floor>
    <c:sideWall>
      <c:thickness val="0"/>
    </c:sideWall>
    <c:backWall>
      <c:thickness val="0"/>
    </c:backWall>
    <c:plotArea>
      <c:layout>
        <c:manualLayout>
          <c:layoutTarget val="inner"/>
          <c:xMode val="edge"/>
          <c:yMode val="edge"/>
          <c:x val="3.4567797897504103E-2"/>
          <c:y val="0.14275001285079672"/>
          <c:w val="0.94567900178458286"/>
          <c:h val="0.66402636839366957"/>
        </c:manualLayout>
      </c:layout>
      <c:bar3DChart>
        <c:barDir val="col"/>
        <c:grouping val="stacked"/>
        <c:varyColors val="0"/>
        <c:ser>
          <c:idx val="0"/>
          <c:order val="0"/>
          <c:tx>
            <c:strRef>
              <c:f>Hoja1!$C$9</c:f>
              <c:strCache>
                <c:ptCount val="1"/>
                <c:pt idx="0">
                  <c:v>ENFERMEDADES TRANSMISIBLES</c:v>
                </c:pt>
              </c:strCache>
            </c:strRef>
          </c:tx>
          <c:spPr>
            <a:solidFill>
              <a:srgbClr val="FFC000"/>
            </a:solidFill>
          </c:spPr>
          <c:invertIfNegative val="0"/>
          <c:dLbls>
            <c:spPr>
              <a:noFill/>
              <a:ln>
                <a:noFill/>
              </a:ln>
              <a:effectLst/>
            </c:spPr>
            <c:txPr>
              <a:bodyPr wrap="square" lIns="38100" tIns="19050" rIns="38100" bIns="19050" anchor="ctr">
                <a:spAutoFit/>
              </a:bodyPr>
              <a:lstStyle/>
              <a:p>
                <a:pPr>
                  <a:defRPr sz="700" b="0"/>
                </a:pPr>
                <a:endParaRPr lang="es-G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numRef>
              <c:f>Hoja1!$D$8:$L$8</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Hoja1!$D$9:$L$9</c:f>
              <c:numCache>
                <c:formatCode>_(* #,##0_);_(* \(#,##0\);_(* "-"??_);_(@_)</c:formatCode>
                <c:ptCount val="9"/>
                <c:pt idx="0">
                  <c:v>1354181</c:v>
                </c:pt>
                <c:pt idx="1">
                  <c:v>1648135</c:v>
                </c:pt>
                <c:pt idx="2">
                  <c:v>1937267</c:v>
                </c:pt>
                <c:pt idx="3">
                  <c:v>2361372</c:v>
                </c:pt>
                <c:pt idx="4">
                  <c:v>4830946</c:v>
                </c:pt>
                <c:pt idx="5">
                  <c:v>5121572</c:v>
                </c:pt>
                <c:pt idx="6">
                  <c:v>5454837</c:v>
                </c:pt>
                <c:pt idx="7">
                  <c:v>5779010</c:v>
                </c:pt>
                <c:pt idx="8">
                  <c:v>6065713</c:v>
                </c:pt>
              </c:numCache>
            </c:numRef>
          </c:val>
          <c:extLst xmlns:c16r2="http://schemas.microsoft.com/office/drawing/2015/06/chart">
            <c:ext xmlns:c16="http://schemas.microsoft.com/office/drawing/2014/chart" uri="{C3380CC4-5D6E-409C-BE32-E72D297353CC}">
              <c16:uniqueId val="{00000000-85A4-459B-834D-4183B3251733}"/>
            </c:ext>
          </c:extLst>
        </c:ser>
        <c:ser>
          <c:idx val="1"/>
          <c:order val="1"/>
          <c:tx>
            <c:strRef>
              <c:f>Hoja1!$C$10</c:f>
              <c:strCache>
                <c:ptCount val="1"/>
                <c:pt idx="0">
                  <c:v>ENFERMEDADES NO TRANSMISIBLES</c:v>
                </c:pt>
              </c:strCache>
            </c:strRef>
          </c:tx>
          <c:spPr>
            <a:solidFill>
              <a:schemeClr val="accent4">
                <a:lumMod val="60000"/>
                <a:lumOff val="40000"/>
              </a:schemeClr>
            </a:solidFill>
          </c:spPr>
          <c:invertIfNegative val="0"/>
          <c:dLbls>
            <c:dLbl>
              <c:idx val="0"/>
              <c:layout>
                <c:manualLayout>
                  <c:x val="0"/>
                  <c:y val="-1.2673809572518449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85A4-459B-834D-4183B3251733}"/>
                </c:ext>
                <c:ext xmlns:c15="http://schemas.microsoft.com/office/drawing/2012/chart" uri="{CE6537A1-D6FC-4f65-9D91-7224C49458BB}"/>
              </c:extLst>
            </c:dLbl>
            <c:dLbl>
              <c:idx val="1"/>
              <c:layout>
                <c:manualLayout>
                  <c:x val="8.436733137494835E-3"/>
                  <c:y val="-6.3369047862592539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85A4-459B-834D-4183B3251733}"/>
                </c:ext>
                <c:ext xmlns:c15="http://schemas.microsoft.com/office/drawing/2012/chart" uri="{CE6537A1-D6FC-4f65-9D91-7224C49458BB}"/>
              </c:extLst>
            </c:dLbl>
            <c:dLbl>
              <c:idx val="2"/>
              <c:layout>
                <c:manualLayout>
                  <c:x val="5.6244887583298386E-3"/>
                  <c:y val="-6.336904786259195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85A4-459B-834D-4183B3251733}"/>
                </c:ext>
                <c:ext xmlns:c15="http://schemas.microsoft.com/office/drawing/2012/chart" uri="{CE6537A1-D6FC-4f65-9D91-7224C49458BB}"/>
              </c:extLst>
            </c:dLbl>
            <c:dLbl>
              <c:idx val="3"/>
              <c:layout>
                <c:manualLayout>
                  <c:x val="5.6244887583299418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85A4-459B-834D-4183B3251733}"/>
                </c:ext>
                <c:ext xmlns:c15="http://schemas.microsoft.com/office/drawing/2012/chart" uri="{CE6537A1-D6FC-4f65-9D91-7224C49458BB}"/>
              </c:extLst>
            </c:dLbl>
            <c:spPr>
              <a:noFill/>
              <a:ln>
                <a:noFill/>
              </a:ln>
              <a:effectLst/>
            </c:spPr>
            <c:txPr>
              <a:bodyPr wrap="square" lIns="38100" tIns="19050" rIns="38100" bIns="19050" anchor="ctr">
                <a:spAutoFit/>
              </a:bodyPr>
              <a:lstStyle/>
              <a:p>
                <a:pPr>
                  <a:defRPr sz="700" b="0"/>
                </a:pPr>
                <a:endParaRPr lang="es-G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numRef>
              <c:f>Hoja1!$D$8:$L$8</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Hoja1!$D$10:$L$10</c:f>
              <c:numCache>
                <c:formatCode>_(* #,##0_);_(* \(#,##0\);_(* "-"??_);_(@_)</c:formatCode>
                <c:ptCount val="9"/>
                <c:pt idx="0">
                  <c:v>2161152</c:v>
                </c:pt>
                <c:pt idx="1">
                  <c:v>2617981</c:v>
                </c:pt>
                <c:pt idx="2">
                  <c:v>3080951</c:v>
                </c:pt>
                <c:pt idx="3">
                  <c:v>3814466</c:v>
                </c:pt>
                <c:pt idx="4">
                  <c:v>5816832</c:v>
                </c:pt>
                <c:pt idx="5">
                  <c:v>6085523</c:v>
                </c:pt>
                <c:pt idx="6">
                  <c:v>6331422</c:v>
                </c:pt>
                <c:pt idx="7">
                  <c:v>6823219</c:v>
                </c:pt>
                <c:pt idx="8">
                  <c:v>7253673</c:v>
                </c:pt>
              </c:numCache>
            </c:numRef>
          </c:val>
          <c:extLst xmlns:c16r2="http://schemas.microsoft.com/office/drawing/2015/06/chart">
            <c:ext xmlns:c16="http://schemas.microsoft.com/office/drawing/2014/chart" uri="{C3380CC4-5D6E-409C-BE32-E72D297353CC}">
              <c16:uniqueId val="{00000001-85A4-459B-834D-4183B3251733}"/>
            </c:ext>
          </c:extLst>
        </c:ser>
        <c:ser>
          <c:idx val="2"/>
          <c:order val="2"/>
          <c:tx>
            <c:strRef>
              <c:f>Hoja1!$C$11</c:f>
              <c:strCache>
                <c:ptCount val="1"/>
                <c:pt idx="0">
                  <c:v>ACCIDENTES Y VIOLENCIA</c:v>
                </c:pt>
              </c:strCache>
            </c:strRef>
          </c:tx>
          <c:spPr>
            <a:solidFill>
              <a:schemeClr val="accent4">
                <a:lumMod val="20000"/>
                <a:lumOff val="80000"/>
              </a:schemeClr>
            </a:solidFill>
          </c:spPr>
          <c:invertIfNegative val="0"/>
          <c:dLbls>
            <c:dLbl>
              <c:idx val="0"/>
              <c:layout>
                <c:manualLayout>
                  <c:x val="8.436733137494835E-3"/>
                  <c:y val="-5.6089043771014653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85A4-459B-834D-4183B3251733}"/>
                </c:ext>
                <c:ext xmlns:c15="http://schemas.microsoft.com/office/drawing/2012/chart" uri="{CE6537A1-D6FC-4f65-9D91-7224C49458BB}"/>
              </c:extLst>
            </c:dLbl>
            <c:dLbl>
              <c:idx val="1"/>
              <c:layout>
                <c:manualLayout>
                  <c:x val="-2.8122443791649709E-3"/>
                  <c:y val="-5.5617287420198953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85A4-459B-834D-4183B3251733}"/>
                </c:ext>
                <c:ext xmlns:c15="http://schemas.microsoft.com/office/drawing/2012/chart" uri="{CE6537A1-D6FC-4f65-9D91-7224C49458BB}"/>
              </c:extLst>
            </c:dLbl>
            <c:dLbl>
              <c:idx val="2"/>
              <c:layout>
                <c:manualLayout>
                  <c:x val="5.155721802464182E-17"/>
                  <c:y val="-5.538188964840706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85A4-459B-834D-4183B3251733}"/>
                </c:ext>
                <c:ext xmlns:c15="http://schemas.microsoft.com/office/drawing/2012/chart" uri="{CE6537A1-D6FC-4f65-9D91-7224C49458BB}"/>
              </c:extLst>
            </c:dLbl>
            <c:dLbl>
              <c:idx val="3"/>
              <c:layout>
                <c:manualLayout>
                  <c:x val="0"/>
                  <c:y val="-6.7819539264108136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85A4-459B-834D-4183B3251733}"/>
                </c:ext>
                <c:ext xmlns:c15="http://schemas.microsoft.com/office/drawing/2012/chart" uri="{CE6537A1-D6FC-4f65-9D91-7224C49458BB}"/>
              </c:extLst>
            </c:dLbl>
            <c:dLbl>
              <c:idx val="4"/>
              <c:layout>
                <c:manualLayout>
                  <c:x val="0"/>
                  <c:y val="-6.7112385141500516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85A4-459B-834D-4183B3251733}"/>
                </c:ext>
                <c:ext xmlns:c15="http://schemas.microsoft.com/office/drawing/2012/chart" uri="{CE6537A1-D6FC-4f65-9D91-7224C49458BB}"/>
              </c:extLst>
            </c:dLbl>
            <c:dLbl>
              <c:idx val="5"/>
              <c:layout>
                <c:manualLayout>
                  <c:x val="5.6244887583298897E-3"/>
                  <c:y val="-7.321351106345512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85A4-459B-834D-4183B3251733}"/>
                </c:ext>
                <c:ext xmlns:c15="http://schemas.microsoft.com/office/drawing/2012/chart" uri="{CE6537A1-D6FC-4f65-9D91-7224C49458BB}"/>
              </c:extLst>
            </c:dLbl>
            <c:dLbl>
              <c:idx val="6"/>
              <c:layout>
                <c:manualLayout>
                  <c:x val="0"/>
                  <c:y val="-6.1011259219545894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E-85A4-459B-834D-4183B3251733}"/>
                </c:ext>
                <c:ext xmlns:c15="http://schemas.microsoft.com/office/drawing/2012/chart" uri="{CE6537A1-D6FC-4f65-9D91-7224C49458BB}"/>
              </c:extLst>
            </c:dLbl>
            <c:dLbl>
              <c:idx val="7"/>
              <c:layout>
                <c:manualLayout>
                  <c:x val="2.8122443791650481E-3"/>
                  <c:y val="-6.8055417439515986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85A4-459B-834D-4183B3251733}"/>
                </c:ext>
                <c:ext xmlns:c15="http://schemas.microsoft.com/office/drawing/2012/chart" uri="{CE6537A1-D6FC-4f65-9D91-7224C49458BB}"/>
              </c:extLst>
            </c:dLbl>
            <c:dLbl>
              <c:idx val="8"/>
              <c:layout>
                <c:manualLayout>
                  <c:x val="0"/>
                  <c:y val="-6.7112385141500489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F-85A4-459B-834D-4183B3251733}"/>
                </c:ext>
                <c:ext xmlns:c15="http://schemas.microsoft.com/office/drawing/2012/chart" uri="{CE6537A1-D6FC-4f65-9D91-7224C49458BB}"/>
              </c:extLst>
            </c:dLbl>
            <c:spPr>
              <a:noFill/>
              <a:ln>
                <a:noFill/>
              </a:ln>
              <a:effectLst/>
            </c:spPr>
            <c:txPr>
              <a:bodyPr wrap="square" lIns="38100" tIns="19050" rIns="38100" bIns="19050" anchor="ctr">
                <a:spAutoFit/>
              </a:bodyPr>
              <a:lstStyle/>
              <a:p>
                <a:pPr>
                  <a:defRPr sz="700" b="0"/>
                </a:pPr>
                <a:endParaRPr lang="es-G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ext>
            </c:extLst>
          </c:dLbls>
          <c:cat>
            <c:numRef>
              <c:f>Hoja1!$D$8:$L$8</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Hoja1!$D$11:$L$11</c:f>
              <c:numCache>
                <c:formatCode>_(* #,##0_);_(* \(#,##0\);_(* "-"??_);_(@_)</c:formatCode>
                <c:ptCount val="9"/>
                <c:pt idx="0">
                  <c:v>259089</c:v>
                </c:pt>
                <c:pt idx="1">
                  <c:v>259389</c:v>
                </c:pt>
                <c:pt idx="2">
                  <c:v>352513</c:v>
                </c:pt>
                <c:pt idx="3">
                  <c:v>494262</c:v>
                </c:pt>
                <c:pt idx="4">
                  <c:v>627337</c:v>
                </c:pt>
                <c:pt idx="5">
                  <c:v>654609</c:v>
                </c:pt>
                <c:pt idx="6">
                  <c:v>685171</c:v>
                </c:pt>
                <c:pt idx="7">
                  <c:v>732978</c:v>
                </c:pt>
                <c:pt idx="8">
                  <c:v>775808</c:v>
                </c:pt>
              </c:numCache>
            </c:numRef>
          </c:val>
          <c:extLst xmlns:c16r2="http://schemas.microsoft.com/office/drawing/2015/06/chart">
            <c:ext xmlns:c16="http://schemas.microsoft.com/office/drawing/2014/chart" uri="{C3380CC4-5D6E-409C-BE32-E72D297353CC}">
              <c16:uniqueId val="{00000002-85A4-459B-834D-4183B3251733}"/>
            </c:ext>
          </c:extLst>
        </c:ser>
        <c:dLbls>
          <c:showLegendKey val="0"/>
          <c:showVal val="1"/>
          <c:showCatName val="0"/>
          <c:showSerName val="0"/>
          <c:showPercent val="0"/>
          <c:showBubbleSize val="0"/>
        </c:dLbls>
        <c:gapWidth val="95"/>
        <c:gapDepth val="95"/>
        <c:shape val="cylinder"/>
        <c:axId val="213756648"/>
        <c:axId val="213757040"/>
        <c:axId val="0"/>
      </c:bar3DChart>
      <c:catAx>
        <c:axId val="213756648"/>
        <c:scaling>
          <c:orientation val="minMax"/>
        </c:scaling>
        <c:delete val="0"/>
        <c:axPos val="b"/>
        <c:numFmt formatCode="General" sourceLinked="1"/>
        <c:majorTickMark val="none"/>
        <c:minorTickMark val="none"/>
        <c:tickLblPos val="nextTo"/>
        <c:txPr>
          <a:bodyPr/>
          <a:lstStyle/>
          <a:p>
            <a:pPr>
              <a:defRPr sz="800"/>
            </a:pPr>
            <a:endParaRPr lang="es-GT"/>
          </a:p>
        </c:txPr>
        <c:crossAx val="213757040"/>
        <c:crosses val="autoZero"/>
        <c:auto val="1"/>
        <c:lblAlgn val="ctr"/>
        <c:lblOffset val="100"/>
        <c:noMultiLvlLbl val="0"/>
      </c:catAx>
      <c:valAx>
        <c:axId val="213757040"/>
        <c:scaling>
          <c:orientation val="minMax"/>
        </c:scaling>
        <c:delete val="1"/>
        <c:axPos val="l"/>
        <c:numFmt formatCode="_(* #,##0_);_(* \(#,##0\);_(* &quot;-&quot;??_);_(@_)" sourceLinked="1"/>
        <c:majorTickMark val="none"/>
        <c:minorTickMark val="none"/>
        <c:tickLblPos val="nextTo"/>
        <c:crossAx val="213756648"/>
        <c:crosses val="autoZero"/>
        <c:crossBetween val="between"/>
      </c:valAx>
    </c:plotArea>
    <c:legend>
      <c:legendPos val="l"/>
      <c:layout>
        <c:manualLayout>
          <c:xMode val="edge"/>
          <c:yMode val="edge"/>
          <c:x val="1.687346627498967E-2"/>
          <c:y val="8.2204264735059804E-2"/>
          <c:w val="0.33242433623282369"/>
          <c:h val="0.30126350955018372"/>
        </c:manualLayout>
      </c:layout>
      <c:overlay val="0"/>
      <c:txPr>
        <a:bodyPr/>
        <a:lstStyle/>
        <a:p>
          <a:pPr>
            <a:defRPr sz="700"/>
          </a:pPr>
          <a:endParaRPr lang="es-GT"/>
        </a:p>
      </c:txPr>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GT" sz="1800" b="1" i="0" baseline="0" dirty="0" smtClean="0"/>
              <a:t>Resumen Continuidad </a:t>
            </a:r>
            <a:r>
              <a:rPr lang="es-GT" sz="1800" b="1" i="0" baseline="0" dirty="0"/>
              <a:t>de Programas </a:t>
            </a:r>
          </a:p>
          <a:p>
            <a:pPr>
              <a:defRPr/>
            </a:pPr>
            <a:r>
              <a:rPr lang="es-GT" sz="1800" b="1" i="0" baseline="0" dirty="0"/>
              <a:t>MINISTERIO DE SALUD PÚBLICA Y ASISTENCIA SOCIAL </a:t>
            </a:r>
            <a:endParaRPr lang="es-GT" dirty="0"/>
          </a:p>
          <a:p>
            <a:pPr>
              <a:defRPr/>
            </a:pPr>
            <a:r>
              <a:rPr lang="es-GT" sz="1800" b="1" i="0" baseline="0" dirty="0"/>
              <a:t>(En millones de Quetzales) </a:t>
            </a:r>
          </a:p>
        </c:rich>
      </c:tx>
      <c:overlay val="0"/>
    </c:title>
    <c:autoTitleDeleted val="0"/>
    <c:plotArea>
      <c:layout>
        <c:manualLayout>
          <c:layoutTarget val="inner"/>
          <c:xMode val="edge"/>
          <c:yMode val="edge"/>
          <c:x val="1.9272883893911696E-2"/>
          <c:y val="0.24618431655001194"/>
          <c:w val="0.80160407784975873"/>
          <c:h val="0.61929052912892624"/>
        </c:manualLayout>
      </c:layout>
      <c:barChart>
        <c:barDir val="col"/>
        <c:grouping val="stacked"/>
        <c:varyColors val="0"/>
        <c:ser>
          <c:idx val="0"/>
          <c:order val="0"/>
          <c:tx>
            <c:strRef>
              <c:f>ESTRAT.!$B$2</c:f>
              <c:strCache>
                <c:ptCount val="1"/>
                <c:pt idx="0">
                  <c:v>INTITUCIONAL</c:v>
                </c:pt>
              </c:strCache>
            </c:strRef>
          </c:tx>
          <c:invertIfNegative val="0"/>
          <c:cat>
            <c:strRef>
              <c:f>ESTRAT.!$C$1:$M$1</c:f>
              <c:strCache>
                <c:ptCount val="11"/>
                <c:pt idx="0">
                  <c:v>2015</c:v>
                </c:pt>
                <c:pt idx="1">
                  <c:v>2016</c:v>
                </c:pt>
                <c:pt idx="2">
                  <c:v>2017</c:v>
                </c:pt>
                <c:pt idx="3">
                  <c:v>2018</c:v>
                </c:pt>
                <c:pt idx="4">
                  <c:v>2019
Bajo</c:v>
                </c:pt>
                <c:pt idx="5">
                  <c:v>2019 
Medio</c:v>
                </c:pt>
                <c:pt idx="6">
                  <c:v>2019
Alto</c:v>
                </c:pt>
                <c:pt idx="7">
                  <c:v>2020</c:v>
                </c:pt>
                <c:pt idx="8">
                  <c:v>2021</c:v>
                </c:pt>
                <c:pt idx="9">
                  <c:v>2022</c:v>
                </c:pt>
                <c:pt idx="10">
                  <c:v>2023</c:v>
                </c:pt>
              </c:strCache>
            </c:strRef>
          </c:cat>
          <c:val>
            <c:numRef>
              <c:f>ESTRAT.!$C$2:$M$2</c:f>
              <c:numCache>
                <c:formatCode>#,##0.00_ ;[Red]\-#,##0.00\ </c:formatCode>
                <c:ptCount val="11"/>
                <c:pt idx="0">
                  <c:v>6562224460.000001</c:v>
                </c:pt>
                <c:pt idx="1">
                  <c:v>6388790706</c:v>
                </c:pt>
                <c:pt idx="2">
                  <c:v>6897096196.000001</c:v>
                </c:pt>
                <c:pt idx="3">
                  <c:v>6897096196</c:v>
                </c:pt>
                <c:pt idx="4">
                  <c:v>8444003453</c:v>
                </c:pt>
                <c:pt idx="5">
                  <c:v>10424003453</c:v>
                </c:pt>
                <c:pt idx="6">
                  <c:v>13936878560.066303</c:v>
                </c:pt>
                <c:pt idx="7">
                  <c:v>13865990958.066765</c:v>
                </c:pt>
                <c:pt idx="8">
                  <c:v>14479812260.929392</c:v>
                </c:pt>
                <c:pt idx="9">
                  <c:v>15370574690.497295</c:v>
                </c:pt>
                <c:pt idx="10">
                  <c:v>15682595463.955742</c:v>
                </c:pt>
              </c:numCache>
            </c:numRef>
          </c:val>
          <c:extLst xmlns:c16r2="http://schemas.microsoft.com/office/drawing/2015/06/chart">
            <c:ext xmlns:c16="http://schemas.microsoft.com/office/drawing/2014/chart" uri="{C3380CC4-5D6E-409C-BE32-E72D297353CC}">
              <c16:uniqueId val="{00000000-CAB2-485C-B986-C15FC74FB8D9}"/>
            </c:ext>
          </c:extLst>
        </c:ser>
        <c:ser>
          <c:idx val="1"/>
          <c:order val="1"/>
          <c:tx>
            <c:strRef>
              <c:f>ESTRAT.!#¡REF!</c:f>
              <c:strCache>
                <c:ptCount val="1"/>
                <c:pt idx="0">
                  <c:v>#REF!</c:v>
                </c:pt>
              </c:strCache>
            </c:strRef>
          </c:tx>
          <c:invertIfNegative val="0"/>
          <c:cat>
            <c:strRef>
              <c:f>ESTRAT.!$C$1:$M$1</c:f>
              <c:strCache>
                <c:ptCount val="11"/>
                <c:pt idx="0">
                  <c:v>2015</c:v>
                </c:pt>
                <c:pt idx="1">
                  <c:v>2016</c:v>
                </c:pt>
                <c:pt idx="2">
                  <c:v>2017</c:v>
                </c:pt>
                <c:pt idx="3">
                  <c:v>2018</c:v>
                </c:pt>
                <c:pt idx="4">
                  <c:v>2019
Bajo</c:v>
                </c:pt>
                <c:pt idx="5">
                  <c:v>2019 
Medio</c:v>
                </c:pt>
                <c:pt idx="6">
                  <c:v>2019
Alto</c:v>
                </c:pt>
                <c:pt idx="7">
                  <c:v>2020</c:v>
                </c:pt>
                <c:pt idx="8">
                  <c:v>2021</c:v>
                </c:pt>
                <c:pt idx="9">
                  <c:v>2022</c:v>
                </c:pt>
                <c:pt idx="10">
                  <c:v>2023</c:v>
                </c:pt>
              </c:strCache>
            </c:strRef>
          </c:cat>
          <c:val>
            <c:numRef>
              <c:f>ESTRAT.!#¡REF!</c:f>
              <c:numCache>
                <c:formatCode>General</c:formatCode>
                <c:ptCount val="1"/>
                <c:pt idx="0">
                  <c:v>1</c:v>
                </c:pt>
              </c:numCache>
            </c:numRef>
          </c:val>
          <c:extLst xmlns:c16r2="http://schemas.microsoft.com/office/drawing/2015/06/chart">
            <c:ext xmlns:c16="http://schemas.microsoft.com/office/drawing/2014/chart" uri="{C3380CC4-5D6E-409C-BE32-E72D297353CC}">
              <c16:uniqueId val="{00000001-CAB2-485C-B986-C15FC74FB8D9}"/>
            </c:ext>
          </c:extLst>
        </c:ser>
        <c:ser>
          <c:idx val="2"/>
          <c:order val="2"/>
          <c:tx>
            <c:strRef>
              <c:f>ESTRAT.!#¡REF!</c:f>
              <c:strCache>
                <c:ptCount val="1"/>
                <c:pt idx="0">
                  <c:v>#REF!</c:v>
                </c:pt>
              </c:strCache>
            </c:strRef>
          </c:tx>
          <c:invertIfNegative val="0"/>
          <c:cat>
            <c:strRef>
              <c:f>ESTRAT.!$C$1:$M$1</c:f>
              <c:strCache>
                <c:ptCount val="11"/>
                <c:pt idx="0">
                  <c:v>2015</c:v>
                </c:pt>
                <c:pt idx="1">
                  <c:v>2016</c:v>
                </c:pt>
                <c:pt idx="2">
                  <c:v>2017</c:v>
                </c:pt>
                <c:pt idx="3">
                  <c:v>2018</c:v>
                </c:pt>
                <c:pt idx="4">
                  <c:v>2019
Bajo</c:v>
                </c:pt>
                <c:pt idx="5">
                  <c:v>2019 
Medio</c:v>
                </c:pt>
                <c:pt idx="6">
                  <c:v>2019
Alto</c:v>
                </c:pt>
                <c:pt idx="7">
                  <c:v>2020</c:v>
                </c:pt>
                <c:pt idx="8">
                  <c:v>2021</c:v>
                </c:pt>
                <c:pt idx="9">
                  <c:v>2022</c:v>
                </c:pt>
                <c:pt idx="10">
                  <c:v>2023</c:v>
                </c:pt>
              </c:strCache>
            </c:strRef>
          </c:cat>
          <c:val>
            <c:numRef>
              <c:f>ESTRAT.!#¡REF!</c:f>
              <c:numCache>
                <c:formatCode>General</c:formatCode>
                <c:ptCount val="1"/>
                <c:pt idx="0">
                  <c:v>1</c:v>
                </c:pt>
              </c:numCache>
            </c:numRef>
          </c:val>
          <c:extLst xmlns:c16r2="http://schemas.microsoft.com/office/drawing/2015/06/chart">
            <c:ext xmlns:c16="http://schemas.microsoft.com/office/drawing/2014/chart" uri="{C3380CC4-5D6E-409C-BE32-E72D297353CC}">
              <c16:uniqueId val="{00000002-CAB2-485C-B986-C15FC74FB8D9}"/>
            </c:ext>
          </c:extLst>
        </c:ser>
        <c:dLbls>
          <c:showLegendKey val="0"/>
          <c:showVal val="0"/>
          <c:showCatName val="0"/>
          <c:showSerName val="0"/>
          <c:showPercent val="0"/>
          <c:showBubbleSize val="0"/>
        </c:dLbls>
        <c:gapWidth val="150"/>
        <c:overlap val="100"/>
        <c:axId val="213758216"/>
        <c:axId val="213759000"/>
      </c:barChart>
      <c:barChart>
        <c:barDir val="col"/>
        <c:grouping val="stacked"/>
        <c:varyColors val="0"/>
        <c:ser>
          <c:idx val="3"/>
          <c:order val="3"/>
          <c:tx>
            <c:strRef>
              <c:f>ESTRAT.!$B$3</c:f>
              <c:strCache>
                <c:ptCount val="1"/>
                <c:pt idx="0">
                  <c:v>TOTAL  </c:v>
                </c:pt>
              </c:strCache>
            </c:strRef>
          </c:tx>
          <c:spPr>
            <a:noFill/>
          </c:spPr>
          <c:invertIfNegative val="0"/>
          <c:dLbls>
            <c:dLbl>
              <c:idx val="0"/>
              <c:layout>
                <c:manualLayout>
                  <c:x val="0"/>
                  <c:y val="-0.19310012958788936"/>
                </c:manualLayout>
              </c:layout>
              <c:tx>
                <c:rich>
                  <a:bodyPr/>
                  <a:lstStyle/>
                  <a:p>
                    <a:r>
                      <a:rPr lang="en-US"/>
                      <a:t>6,562.2</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CAB2-485C-B986-C15FC74FB8D9}"/>
                </c:ext>
                <c:ext xmlns:c15="http://schemas.microsoft.com/office/drawing/2012/chart" uri="{CE6537A1-D6FC-4f65-9D91-7224C49458BB}"/>
              </c:extLst>
            </c:dLbl>
            <c:dLbl>
              <c:idx val="1"/>
              <c:layout>
                <c:manualLayout>
                  <c:x val="0"/>
                  <c:y val="-0.20026205871287567"/>
                </c:manualLayout>
              </c:layout>
              <c:tx>
                <c:rich>
                  <a:bodyPr/>
                  <a:lstStyle/>
                  <a:p>
                    <a:r>
                      <a:rPr lang="en-US"/>
                      <a:t>6,388.79</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CAB2-485C-B986-C15FC74FB8D9}"/>
                </c:ext>
                <c:ext xmlns:c15="http://schemas.microsoft.com/office/drawing/2012/chart" uri="{CE6537A1-D6FC-4f65-9D91-7224C49458BB}"/>
              </c:extLst>
            </c:dLbl>
            <c:dLbl>
              <c:idx val="2"/>
              <c:layout>
                <c:manualLayout>
                  <c:x val="0"/>
                  <c:y val="-0.20718457372181787"/>
                </c:manualLayout>
              </c:layout>
              <c:tx>
                <c:rich>
                  <a:bodyPr/>
                  <a:lstStyle/>
                  <a:p>
                    <a:r>
                      <a:rPr lang="en-US"/>
                      <a:t>6,897.1</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CAB2-485C-B986-C15FC74FB8D9}"/>
                </c:ext>
                <c:ext xmlns:c15="http://schemas.microsoft.com/office/drawing/2012/chart" uri="{CE6537A1-D6FC-4f65-9D91-7224C49458BB}"/>
              </c:extLst>
            </c:dLbl>
            <c:dLbl>
              <c:idx val="3"/>
              <c:layout>
                <c:manualLayout>
                  <c:x val="-1.7520780507736154E-3"/>
                  <c:y val="-0.20834700725009891"/>
                </c:manualLayout>
              </c:layout>
              <c:tx>
                <c:rich>
                  <a:bodyPr/>
                  <a:lstStyle/>
                  <a:p>
                    <a:r>
                      <a:rPr lang="en-US"/>
                      <a:t>6,897.1</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CAB2-485C-B986-C15FC74FB8D9}"/>
                </c:ext>
                <c:ext xmlns:c15="http://schemas.microsoft.com/office/drawing/2012/chart" uri="{CE6537A1-D6FC-4f65-9D91-7224C49458BB}"/>
              </c:extLst>
            </c:dLbl>
            <c:dLbl>
              <c:idx val="4"/>
              <c:layout>
                <c:manualLayout>
                  <c:x val="0"/>
                  <c:y val="-0.28404336719926726"/>
                </c:manualLayout>
              </c:layout>
              <c:tx>
                <c:rich>
                  <a:bodyPr/>
                  <a:lstStyle/>
                  <a:p>
                    <a:r>
                      <a:rPr lang="en-US"/>
                      <a:t>8,444</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CAB2-485C-B986-C15FC74FB8D9}"/>
                </c:ext>
                <c:ext xmlns:c15="http://schemas.microsoft.com/office/drawing/2012/chart" uri="{CE6537A1-D6FC-4f65-9D91-7224C49458BB}"/>
              </c:extLst>
            </c:dLbl>
            <c:dLbl>
              <c:idx val="5"/>
              <c:layout>
                <c:manualLayout>
                  <c:x val="0"/>
                  <c:y val="-0.26733493383460455"/>
                </c:manualLayout>
              </c:layout>
              <c:tx>
                <c:rich>
                  <a:bodyPr/>
                  <a:lstStyle/>
                  <a:p>
                    <a:r>
                      <a:rPr lang="en-US"/>
                      <a:t>10,424</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CAB2-485C-B986-C15FC74FB8D9}"/>
                </c:ext>
                <c:ext xmlns:c15="http://schemas.microsoft.com/office/drawing/2012/chart" uri="{CE6537A1-D6FC-4f65-9D91-7224C49458BB}"/>
              </c:extLst>
            </c:dLbl>
            <c:dLbl>
              <c:idx val="6"/>
              <c:layout>
                <c:manualLayout>
                  <c:x val="-5.1840810190507966E-3"/>
                  <c:y val="-0.27997518754687784"/>
                </c:manualLayout>
              </c:layout>
              <c:tx>
                <c:rich>
                  <a:bodyPr/>
                  <a:lstStyle/>
                  <a:p>
                    <a:r>
                      <a:rPr lang="en-US"/>
                      <a:t>13,936.9</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CAB2-485C-B986-C15FC74FB8D9}"/>
                </c:ext>
                <c:ext xmlns:c15="http://schemas.microsoft.com/office/drawing/2012/chart" uri="{CE6537A1-D6FC-4f65-9D91-7224C49458BB}"/>
              </c:extLst>
            </c:dLbl>
            <c:dLbl>
              <c:idx val="7"/>
              <c:layout>
                <c:manualLayout>
                  <c:x val="-3.5041561015472949E-3"/>
                  <c:y val="-0.28549624666000067"/>
                </c:manualLayout>
              </c:layout>
              <c:tx>
                <c:rich>
                  <a:bodyPr/>
                  <a:lstStyle/>
                  <a:p>
                    <a:r>
                      <a:rPr lang="en-US"/>
                      <a:t>13,866</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CAB2-485C-B986-C15FC74FB8D9}"/>
                </c:ext>
                <c:ext xmlns:c15="http://schemas.microsoft.com/office/drawing/2012/chart" uri="{CE6537A1-D6FC-4f65-9D91-7224C49458BB}"/>
              </c:extLst>
            </c:dLbl>
            <c:dLbl>
              <c:idx val="8"/>
              <c:layout>
                <c:manualLayout>
                  <c:x val="-1.7520803539919725E-3"/>
                  <c:y val="-0.33126282605384527"/>
                </c:manualLayout>
              </c:layout>
              <c:tx>
                <c:rich>
                  <a:bodyPr/>
                  <a:lstStyle/>
                  <a:p>
                    <a:r>
                      <a:rPr lang="en-US"/>
                      <a:t>14,479.8</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CAB2-485C-B986-C15FC74FB8D9}"/>
                </c:ext>
                <c:ext xmlns:c15="http://schemas.microsoft.com/office/drawing/2012/chart" uri="{CE6537A1-D6FC-4f65-9D91-7224C49458BB}"/>
              </c:extLst>
            </c:dLbl>
            <c:dLbl>
              <c:idx val="9"/>
              <c:layout>
                <c:manualLayout>
                  <c:x val="0"/>
                  <c:y val="-0.32109255515893881"/>
                </c:manualLayout>
              </c:layout>
              <c:tx>
                <c:rich>
                  <a:bodyPr/>
                  <a:lstStyle/>
                  <a:p>
                    <a:r>
                      <a:rPr lang="en-US"/>
                      <a:t>15,370.5</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CAB2-485C-B986-C15FC74FB8D9}"/>
                </c:ext>
                <c:ext xmlns:c15="http://schemas.microsoft.com/office/drawing/2012/chart" uri="{CE6537A1-D6FC-4f65-9D91-7224C49458BB}"/>
              </c:extLst>
            </c:dLbl>
            <c:dLbl>
              <c:idx val="10"/>
              <c:layout>
                <c:manualLayout>
                  <c:x val="-3.5041607079839485E-3"/>
                  <c:y val="-0.31571684397512456"/>
                </c:manualLayout>
              </c:layout>
              <c:tx>
                <c:rich>
                  <a:bodyPr/>
                  <a:lstStyle/>
                  <a:p>
                    <a:r>
                      <a:rPr lang="en-US"/>
                      <a:t>15,862.6</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CAB2-485C-B986-C15FC74FB8D9}"/>
                </c:ext>
                <c:ext xmlns:c15="http://schemas.microsoft.com/office/drawing/2012/chart" uri="{CE6537A1-D6FC-4f65-9D91-7224C49458BB}"/>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a:noFill/>
                    </a:ln>
                  </c:spPr>
                </c15:leaderLines>
              </c:ext>
            </c:extLst>
          </c:dLbls>
          <c:cat>
            <c:strRef>
              <c:f>ESTRAT.!$C$1:$M$1</c:f>
              <c:strCache>
                <c:ptCount val="11"/>
                <c:pt idx="0">
                  <c:v>2015</c:v>
                </c:pt>
                <c:pt idx="1">
                  <c:v>2016</c:v>
                </c:pt>
                <c:pt idx="2">
                  <c:v>2017</c:v>
                </c:pt>
                <c:pt idx="3">
                  <c:v>2018</c:v>
                </c:pt>
                <c:pt idx="4">
                  <c:v>2019
Bajo</c:v>
                </c:pt>
                <c:pt idx="5">
                  <c:v>2019 
Medio</c:v>
                </c:pt>
                <c:pt idx="6">
                  <c:v>2019
Alto</c:v>
                </c:pt>
                <c:pt idx="7">
                  <c:v>2020</c:v>
                </c:pt>
                <c:pt idx="8">
                  <c:v>2021</c:v>
                </c:pt>
                <c:pt idx="9">
                  <c:v>2022</c:v>
                </c:pt>
                <c:pt idx="10">
                  <c:v>2023</c:v>
                </c:pt>
              </c:strCache>
            </c:strRef>
          </c:cat>
          <c:val>
            <c:numRef>
              <c:f>ESTRAT.!$C$3:$M$3</c:f>
              <c:numCache>
                <c:formatCode>#,##0.00_ ;[Red]\-#,##0.00\ </c:formatCode>
                <c:ptCount val="11"/>
                <c:pt idx="0">
                  <c:v>6562224460.000001</c:v>
                </c:pt>
                <c:pt idx="1">
                  <c:v>6388790706</c:v>
                </c:pt>
                <c:pt idx="2">
                  <c:v>6897096196.000001</c:v>
                </c:pt>
                <c:pt idx="3">
                  <c:v>6897096196</c:v>
                </c:pt>
                <c:pt idx="4">
                  <c:v>8444003453</c:v>
                </c:pt>
                <c:pt idx="5">
                  <c:v>10424003453</c:v>
                </c:pt>
                <c:pt idx="6">
                  <c:v>13936878560.066303</c:v>
                </c:pt>
                <c:pt idx="7">
                  <c:v>13865990958.066765</c:v>
                </c:pt>
                <c:pt idx="8">
                  <c:v>14479812260.929392</c:v>
                </c:pt>
                <c:pt idx="9">
                  <c:v>15370574690.497295</c:v>
                </c:pt>
                <c:pt idx="10">
                  <c:v>15682595463.955742</c:v>
                </c:pt>
              </c:numCache>
            </c:numRef>
          </c:val>
          <c:extLst xmlns:c16r2="http://schemas.microsoft.com/office/drawing/2015/06/chart">
            <c:ext xmlns:c16="http://schemas.microsoft.com/office/drawing/2014/chart" uri="{C3380CC4-5D6E-409C-BE32-E72D297353CC}">
              <c16:uniqueId val="{0000000E-CAB2-485C-B986-C15FC74FB8D9}"/>
            </c:ext>
          </c:extLst>
        </c:ser>
        <c:dLbls>
          <c:showLegendKey val="0"/>
          <c:showVal val="0"/>
          <c:showCatName val="0"/>
          <c:showSerName val="0"/>
          <c:showPercent val="0"/>
          <c:showBubbleSize val="0"/>
        </c:dLbls>
        <c:gapWidth val="150"/>
        <c:overlap val="100"/>
        <c:axId val="213543200"/>
        <c:axId val="213758608"/>
      </c:barChart>
      <c:catAx>
        <c:axId val="213758216"/>
        <c:scaling>
          <c:orientation val="minMax"/>
        </c:scaling>
        <c:delete val="0"/>
        <c:axPos val="b"/>
        <c:numFmt formatCode="General" sourceLinked="0"/>
        <c:majorTickMark val="out"/>
        <c:minorTickMark val="none"/>
        <c:tickLblPos val="nextTo"/>
        <c:crossAx val="213759000"/>
        <c:crosses val="autoZero"/>
        <c:auto val="1"/>
        <c:lblAlgn val="ctr"/>
        <c:lblOffset val="100"/>
        <c:noMultiLvlLbl val="0"/>
      </c:catAx>
      <c:valAx>
        <c:axId val="213759000"/>
        <c:scaling>
          <c:orientation val="minMax"/>
        </c:scaling>
        <c:delete val="1"/>
        <c:axPos val="l"/>
        <c:majorGridlines/>
        <c:numFmt formatCode="#,##0.00_ ;[Red]\-#,##0.00\ " sourceLinked="1"/>
        <c:majorTickMark val="out"/>
        <c:minorTickMark val="none"/>
        <c:tickLblPos val="none"/>
        <c:crossAx val="213758216"/>
        <c:crosses val="autoZero"/>
        <c:crossBetween val="between"/>
        <c:dispUnits>
          <c:builtInUnit val="millions"/>
          <c:dispUnitsLbl/>
        </c:dispUnits>
      </c:valAx>
      <c:valAx>
        <c:axId val="213758608"/>
        <c:scaling>
          <c:orientation val="minMax"/>
        </c:scaling>
        <c:delete val="1"/>
        <c:axPos val="r"/>
        <c:numFmt formatCode="#,##0.00_ ;[Red]\-#,##0.00\ " sourceLinked="1"/>
        <c:majorTickMark val="out"/>
        <c:minorTickMark val="none"/>
        <c:tickLblPos val="none"/>
        <c:crossAx val="213543200"/>
        <c:crosses val="max"/>
        <c:crossBetween val="between"/>
      </c:valAx>
      <c:catAx>
        <c:axId val="213543200"/>
        <c:scaling>
          <c:orientation val="minMax"/>
        </c:scaling>
        <c:delete val="1"/>
        <c:axPos val="b"/>
        <c:numFmt formatCode="General" sourceLinked="1"/>
        <c:majorTickMark val="out"/>
        <c:minorTickMark val="none"/>
        <c:tickLblPos val="none"/>
        <c:crossAx val="213758608"/>
        <c:crosses val="autoZero"/>
        <c:auto val="1"/>
        <c:lblAlgn val="ctr"/>
        <c:lblOffset val="100"/>
        <c:noMultiLvlLbl val="0"/>
      </c:catAx>
    </c:plotArea>
    <c:legend>
      <c:legendPos val="r"/>
      <c:legendEntry>
        <c:idx val="0"/>
        <c:delete val="1"/>
      </c:legendEntry>
      <c:legendEntry>
        <c:idx val="1"/>
        <c:delete val="1"/>
      </c:legendEntry>
      <c:overlay val="0"/>
    </c:legend>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00"/>
            </a:pPr>
            <a:r>
              <a:rPr lang="en-US" sz="800" b="1" i="0" baseline="0">
                <a:effectLst/>
              </a:rPr>
              <a:t>Continuidad del Programa 14</a:t>
            </a:r>
            <a:endParaRPr lang="es-GT" sz="800">
              <a:effectLst/>
            </a:endParaRPr>
          </a:p>
          <a:p>
            <a:pPr>
              <a:defRPr sz="800"/>
            </a:pPr>
            <a:r>
              <a:rPr lang="en-US" sz="800" b="1" i="0" baseline="0">
                <a:effectLst/>
              </a:rPr>
              <a:t>Prevención de la Mortalidad Infantil y Prevención de la Desnutrición Crónica</a:t>
            </a:r>
            <a:endParaRPr lang="es-GT" sz="800">
              <a:effectLst/>
            </a:endParaRPr>
          </a:p>
        </c:rich>
      </c:tx>
      <c:overlay val="0"/>
    </c:title>
    <c:autoTitleDeleted val="0"/>
    <c:view3D>
      <c:rotX val="15"/>
      <c:rotY val="20"/>
      <c:rAngAx val="1"/>
    </c:view3D>
    <c:floor>
      <c:thickness val="0"/>
    </c:floor>
    <c:sideWall>
      <c:thickness val="0"/>
    </c:sideWall>
    <c:backWall>
      <c:thickness val="0"/>
    </c:backWall>
    <c:plotArea>
      <c:layout>
        <c:manualLayout>
          <c:layoutTarget val="inner"/>
          <c:xMode val="edge"/>
          <c:yMode val="edge"/>
          <c:x val="3.7205710444916537E-2"/>
          <c:y val="0.16010030793675342"/>
          <c:w val="0.94567900178458286"/>
          <c:h val="0.69324541550174301"/>
        </c:manualLayout>
      </c:layout>
      <c:bar3DChart>
        <c:barDir val="col"/>
        <c:grouping val="stacked"/>
        <c:varyColors val="0"/>
        <c:ser>
          <c:idx val="0"/>
          <c:order val="0"/>
          <c:tx>
            <c:strRef>
              <c:f>Hoja1!$C$15</c:f>
              <c:strCache>
                <c:ptCount val="1"/>
                <c:pt idx="0">
                  <c:v>NIÑO Y NIÑA MENOR DE 1 AÑO, CON MONITOREO DE CRECIMIENTO</c:v>
                </c:pt>
              </c:strCache>
            </c:strRef>
          </c:tx>
          <c:spPr>
            <a:solidFill>
              <a:schemeClr val="tx2">
                <a:lumMod val="60000"/>
                <a:lumOff val="40000"/>
              </a:schemeClr>
            </a:solidFill>
          </c:spPr>
          <c:invertIfNegative val="0"/>
          <c:dLbls>
            <c:spPr>
              <a:noFill/>
              <a:ln>
                <a:noFill/>
              </a:ln>
              <a:effectLst/>
            </c:spPr>
            <c:txPr>
              <a:bodyPr wrap="square" lIns="38100" tIns="19050" rIns="38100" bIns="19050" anchor="ctr">
                <a:spAutoFit/>
              </a:bodyPr>
              <a:lstStyle/>
              <a:p>
                <a:pPr>
                  <a:defRPr sz="600"/>
                </a:pPr>
                <a:endParaRPr lang="es-G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numRef>
              <c:f>Hoja1!$D$14:$L$14</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Hoja1!$D$15:$L$15</c:f>
              <c:numCache>
                <c:formatCode>_(* #,##0_);_(* \(#,##0\);_(* "-"??_);_(@_)</c:formatCode>
                <c:ptCount val="9"/>
                <c:pt idx="0">
                  <c:v>202992.5</c:v>
                </c:pt>
                <c:pt idx="1">
                  <c:v>277628</c:v>
                </c:pt>
                <c:pt idx="2">
                  <c:v>360357</c:v>
                </c:pt>
                <c:pt idx="3">
                  <c:v>386140</c:v>
                </c:pt>
                <c:pt idx="4">
                  <c:v>458100</c:v>
                </c:pt>
                <c:pt idx="5">
                  <c:v>483470</c:v>
                </c:pt>
                <c:pt idx="6">
                  <c:v>513096</c:v>
                </c:pt>
                <c:pt idx="7">
                  <c:v>525672</c:v>
                </c:pt>
                <c:pt idx="8">
                  <c:v>534103</c:v>
                </c:pt>
              </c:numCache>
            </c:numRef>
          </c:val>
          <c:extLst xmlns:c16r2="http://schemas.microsoft.com/office/drawing/2015/06/chart">
            <c:ext xmlns:c16="http://schemas.microsoft.com/office/drawing/2014/chart" uri="{C3380CC4-5D6E-409C-BE32-E72D297353CC}">
              <c16:uniqueId val="{00000000-F68E-46AD-B841-E32E9369AEC7}"/>
            </c:ext>
          </c:extLst>
        </c:ser>
        <c:ser>
          <c:idx val="1"/>
          <c:order val="1"/>
          <c:tx>
            <c:strRef>
              <c:f>Hoja1!$C$16</c:f>
              <c:strCache>
                <c:ptCount val="1"/>
                <c:pt idx="0">
                  <c:v>NIÑO Y NIÑA DE 1 A MENORES DE 2 AÑOS, CON MONITOREO DE CRECIMIENTO</c:v>
                </c:pt>
              </c:strCache>
            </c:strRef>
          </c:tx>
          <c:spPr>
            <a:solidFill>
              <a:schemeClr val="tx2">
                <a:lumMod val="40000"/>
                <a:lumOff val="60000"/>
              </a:schemeClr>
            </a:solidFill>
            <a:ln>
              <a:solidFill>
                <a:schemeClr val="accent1">
                  <a:lumMod val="20000"/>
                  <a:lumOff val="80000"/>
                </a:schemeClr>
              </a:solidFill>
            </a:ln>
          </c:spPr>
          <c:invertIfNegative val="0"/>
          <c:dLbls>
            <c:spPr>
              <a:noFill/>
              <a:ln>
                <a:noFill/>
              </a:ln>
              <a:effectLst/>
            </c:spPr>
            <c:txPr>
              <a:bodyPr wrap="square" lIns="38100" tIns="19050" rIns="38100" bIns="19050" anchor="ctr">
                <a:spAutoFit/>
              </a:bodyPr>
              <a:lstStyle/>
              <a:p>
                <a:pPr>
                  <a:defRPr sz="600"/>
                </a:pPr>
                <a:endParaRPr lang="es-G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numRef>
              <c:f>Hoja1!$D$14:$L$14</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Hoja1!$D$16:$L$16</c:f>
              <c:numCache>
                <c:formatCode>_(* #,##0_);_(* \(#,##0\);_(* "-"??_);_(@_)</c:formatCode>
                <c:ptCount val="9"/>
                <c:pt idx="0">
                  <c:v>240514</c:v>
                </c:pt>
                <c:pt idx="1">
                  <c:v>264122</c:v>
                </c:pt>
                <c:pt idx="2">
                  <c:v>285145</c:v>
                </c:pt>
                <c:pt idx="3">
                  <c:v>310545</c:v>
                </c:pt>
                <c:pt idx="4">
                  <c:v>423664</c:v>
                </c:pt>
                <c:pt idx="5">
                  <c:v>449444</c:v>
                </c:pt>
                <c:pt idx="6">
                  <c:v>480265</c:v>
                </c:pt>
                <c:pt idx="7">
                  <c:v>493981</c:v>
                </c:pt>
                <c:pt idx="8">
                  <c:v>502005</c:v>
                </c:pt>
              </c:numCache>
            </c:numRef>
          </c:val>
          <c:extLst xmlns:c16r2="http://schemas.microsoft.com/office/drawing/2015/06/chart">
            <c:ext xmlns:c16="http://schemas.microsoft.com/office/drawing/2014/chart" uri="{C3380CC4-5D6E-409C-BE32-E72D297353CC}">
              <c16:uniqueId val="{00000001-F68E-46AD-B841-E32E9369AEC7}"/>
            </c:ext>
          </c:extLst>
        </c:ser>
        <c:ser>
          <c:idx val="2"/>
          <c:order val="2"/>
          <c:tx>
            <c:strRef>
              <c:f>Hoja1!$C$17</c:f>
              <c:strCache>
                <c:ptCount val="1"/>
                <c:pt idx="0">
                  <c:v>NIÑO Y NIÑA DE 2 A MENOR DE 5 AÑOS, CON MONITOREO DE CRECIMIENTO</c:v>
                </c:pt>
              </c:strCache>
            </c:strRef>
          </c:tx>
          <c:spPr>
            <a:solidFill>
              <a:schemeClr val="bg2">
                <a:lumMod val="40000"/>
                <a:lumOff val="60000"/>
              </a:schemeClr>
            </a:solidFill>
          </c:spPr>
          <c:invertIfNegative val="0"/>
          <c:dLbls>
            <c:spPr>
              <a:noFill/>
              <a:ln>
                <a:noFill/>
              </a:ln>
              <a:effectLst/>
            </c:spPr>
            <c:txPr>
              <a:bodyPr wrap="square" lIns="38100" tIns="19050" rIns="38100" bIns="19050" anchor="ctr">
                <a:spAutoFit/>
              </a:bodyPr>
              <a:lstStyle/>
              <a:p>
                <a:pPr>
                  <a:defRPr sz="600"/>
                </a:pPr>
                <a:endParaRPr lang="es-G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ext>
            </c:extLst>
          </c:dLbls>
          <c:cat>
            <c:numRef>
              <c:f>Hoja1!$D$14:$L$14</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Hoja1!$D$17:$L$17</c:f>
              <c:numCache>
                <c:formatCode>_(* #,##0_);_(* \(#,##0\);_(* "-"??_);_(@_)</c:formatCode>
                <c:ptCount val="9"/>
                <c:pt idx="0">
                  <c:v>411823</c:v>
                </c:pt>
                <c:pt idx="1">
                  <c:v>437531</c:v>
                </c:pt>
                <c:pt idx="2">
                  <c:v>504496</c:v>
                </c:pt>
                <c:pt idx="3">
                  <c:v>553616</c:v>
                </c:pt>
                <c:pt idx="4">
                  <c:v>718540</c:v>
                </c:pt>
                <c:pt idx="5">
                  <c:v>735552</c:v>
                </c:pt>
                <c:pt idx="6">
                  <c:v>753702</c:v>
                </c:pt>
                <c:pt idx="7">
                  <c:v>772933</c:v>
                </c:pt>
                <c:pt idx="8">
                  <c:v>787224</c:v>
                </c:pt>
              </c:numCache>
            </c:numRef>
          </c:val>
          <c:extLst xmlns:c16r2="http://schemas.microsoft.com/office/drawing/2015/06/chart">
            <c:ext xmlns:c16="http://schemas.microsoft.com/office/drawing/2014/chart" uri="{C3380CC4-5D6E-409C-BE32-E72D297353CC}">
              <c16:uniqueId val="{00000002-F68E-46AD-B841-E32E9369AEC7}"/>
            </c:ext>
          </c:extLst>
        </c:ser>
        <c:dLbls>
          <c:showLegendKey val="0"/>
          <c:showVal val="1"/>
          <c:showCatName val="0"/>
          <c:showSerName val="0"/>
          <c:showPercent val="0"/>
          <c:showBubbleSize val="0"/>
        </c:dLbls>
        <c:gapWidth val="95"/>
        <c:gapDepth val="95"/>
        <c:shape val="cylinder"/>
        <c:axId val="211703176"/>
        <c:axId val="212108656"/>
        <c:axId val="0"/>
      </c:bar3DChart>
      <c:catAx>
        <c:axId val="211703176"/>
        <c:scaling>
          <c:orientation val="minMax"/>
        </c:scaling>
        <c:delete val="0"/>
        <c:axPos val="b"/>
        <c:numFmt formatCode="General" sourceLinked="1"/>
        <c:majorTickMark val="none"/>
        <c:minorTickMark val="none"/>
        <c:tickLblPos val="nextTo"/>
        <c:txPr>
          <a:bodyPr/>
          <a:lstStyle/>
          <a:p>
            <a:pPr>
              <a:defRPr sz="700"/>
            </a:pPr>
            <a:endParaRPr lang="es-GT"/>
          </a:p>
        </c:txPr>
        <c:crossAx val="212108656"/>
        <c:crosses val="autoZero"/>
        <c:auto val="1"/>
        <c:lblAlgn val="ctr"/>
        <c:lblOffset val="100"/>
        <c:noMultiLvlLbl val="0"/>
      </c:catAx>
      <c:valAx>
        <c:axId val="212108656"/>
        <c:scaling>
          <c:orientation val="minMax"/>
        </c:scaling>
        <c:delete val="1"/>
        <c:axPos val="l"/>
        <c:numFmt formatCode="_(* #,##0_);_(* \(#,##0\);_(* &quot;-&quot;??_);_(@_)" sourceLinked="1"/>
        <c:majorTickMark val="none"/>
        <c:minorTickMark val="none"/>
        <c:tickLblPos val="nextTo"/>
        <c:crossAx val="211703176"/>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00"/>
            </a:pPr>
            <a:r>
              <a:rPr lang="en-US" sz="800" b="1" i="0" baseline="0">
                <a:effectLst/>
              </a:rPr>
              <a:t>Continuidad del Programa 15</a:t>
            </a:r>
            <a:endParaRPr lang="es-GT" sz="800">
              <a:effectLst/>
            </a:endParaRPr>
          </a:p>
          <a:p>
            <a:pPr>
              <a:defRPr sz="800"/>
            </a:pPr>
            <a:r>
              <a:rPr lang="en-US" sz="800" b="1" i="0" baseline="0">
                <a:effectLst/>
              </a:rPr>
              <a:t>Prevención de la Mortalidad Materna y Neonatal</a:t>
            </a:r>
            <a:endParaRPr lang="es-GT" sz="800">
              <a:effectLst/>
            </a:endParaRPr>
          </a:p>
        </c:rich>
      </c:tx>
      <c:overlay val="0"/>
    </c:title>
    <c:autoTitleDeleted val="0"/>
    <c:view3D>
      <c:rotX val="15"/>
      <c:rotY val="20"/>
      <c:rAngAx val="1"/>
    </c:view3D>
    <c:floor>
      <c:thickness val="0"/>
    </c:floor>
    <c:sideWall>
      <c:thickness val="0"/>
    </c:sideWall>
    <c:backWall>
      <c:thickness val="0"/>
    </c:backWall>
    <c:plotArea>
      <c:layout>
        <c:manualLayout>
          <c:layoutTarget val="inner"/>
          <c:xMode val="edge"/>
          <c:yMode val="edge"/>
          <c:x val="3.4567907955265473E-2"/>
          <c:y val="0.18242224670925547"/>
          <c:w val="0.94567900178458286"/>
          <c:h val="0.69934112392568959"/>
        </c:manualLayout>
      </c:layout>
      <c:bar3DChart>
        <c:barDir val="col"/>
        <c:grouping val="stacked"/>
        <c:varyColors val="0"/>
        <c:ser>
          <c:idx val="0"/>
          <c:order val="0"/>
          <c:tx>
            <c:strRef>
              <c:f>Hoja1!$C$32</c:f>
              <c:strCache>
                <c:ptCount val="1"/>
                <c:pt idx="0">
                  <c:v>MUJER EMBARAZADA CON 4 CONTROLES PRENATALES</c:v>
                </c:pt>
              </c:strCache>
            </c:strRef>
          </c:tx>
          <c:spPr>
            <a:solidFill>
              <a:srgbClr val="92D050"/>
            </a:solidFill>
          </c:spPr>
          <c:invertIfNegative val="0"/>
          <c:dLbls>
            <c:dLbl>
              <c:idx val="0"/>
              <c:layout>
                <c:manualLayout>
                  <c:x val="2.6310315881238012E-3"/>
                  <c:y val="-0.1471464151889087"/>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DB5A-408D-A4FB-9A1715CCC832}"/>
                </c:ext>
                <c:ext xmlns:c15="http://schemas.microsoft.com/office/drawing/2012/chart" uri="{CE6537A1-D6FC-4f65-9D91-7224C49458BB}"/>
              </c:extLst>
            </c:dLbl>
            <c:dLbl>
              <c:idx val="1"/>
              <c:layout>
                <c:manualLayout>
                  <c:x val="-2.4117510950257097E-17"/>
                  <c:y val="-0.16349601687656531"/>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DB5A-408D-A4FB-9A1715CCC832}"/>
                </c:ext>
                <c:ext xmlns:c15="http://schemas.microsoft.com/office/drawing/2012/chart" uri="{CE6537A1-D6FC-4f65-9D91-7224C49458BB}"/>
              </c:extLst>
            </c:dLbl>
            <c:dLbl>
              <c:idx val="2"/>
              <c:layout>
                <c:manualLayout>
                  <c:x val="5.2620631762476267E-3"/>
                  <c:y val="-0.19074535302265944"/>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DB5A-408D-A4FB-9A1715CCC832}"/>
                </c:ext>
                <c:ext xmlns:c15="http://schemas.microsoft.com/office/drawing/2012/chart" uri="{CE6537A1-D6FC-4f65-9D91-7224C49458BB}"/>
              </c:extLst>
            </c:dLbl>
            <c:dLbl>
              <c:idx val="3"/>
              <c:layout>
                <c:manualLayout>
                  <c:x val="-2.6310315881238134E-3"/>
                  <c:y val="-0.23979415808562904"/>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DB5A-408D-A4FB-9A1715CCC832}"/>
                </c:ext>
                <c:ext xmlns:c15="http://schemas.microsoft.com/office/drawing/2012/chart" uri="{CE6537A1-D6FC-4f65-9D91-7224C49458BB}"/>
              </c:extLst>
            </c:dLbl>
            <c:dLbl>
              <c:idx val="4"/>
              <c:layout>
                <c:manualLayout>
                  <c:x val="2.6310315881238134E-3"/>
                  <c:y val="-0.29429283037781739"/>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DB5A-408D-A4FB-9A1715CCC832}"/>
                </c:ext>
                <c:ext xmlns:c15="http://schemas.microsoft.com/office/drawing/2012/chart" uri="{CE6537A1-D6FC-4f65-9D91-7224C49458BB}"/>
              </c:extLst>
            </c:dLbl>
            <c:dLbl>
              <c:idx val="5"/>
              <c:layout>
                <c:manualLayout>
                  <c:x val="-9.6470043801028389E-17"/>
                  <c:y val="-0.31609229929469285"/>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DB5A-408D-A4FB-9A1715CCC832}"/>
                </c:ext>
                <c:ext xmlns:c15="http://schemas.microsoft.com/office/drawing/2012/chart" uri="{CE6537A1-D6FC-4f65-9D91-7224C49458BB}"/>
              </c:extLst>
            </c:dLbl>
            <c:dLbl>
              <c:idx val="6"/>
              <c:layout>
                <c:manualLayout>
                  <c:x val="-2.6310315881238134E-3"/>
                  <c:y val="-0.3051925648362551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DB5A-408D-A4FB-9A1715CCC832}"/>
                </c:ext>
                <c:ext xmlns:c15="http://schemas.microsoft.com/office/drawing/2012/chart" uri="{CE6537A1-D6FC-4f65-9D91-7224C49458BB}"/>
              </c:extLst>
            </c:dLbl>
            <c:dLbl>
              <c:idx val="7"/>
              <c:layout>
                <c:manualLayout>
                  <c:x val="0"/>
                  <c:y val="-0.3215421665239116"/>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DB5A-408D-A4FB-9A1715CCC832}"/>
                </c:ext>
                <c:ext xmlns:c15="http://schemas.microsoft.com/office/drawing/2012/chart" uri="{CE6537A1-D6FC-4f65-9D91-7224C49458BB}"/>
              </c:extLst>
            </c:dLbl>
            <c:dLbl>
              <c:idx val="8"/>
              <c:layout>
                <c:manualLayout>
                  <c:x val="0"/>
                  <c:y val="-0.33244190098234927"/>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DB5A-408D-A4FB-9A1715CCC832}"/>
                </c:ext>
                <c:ext xmlns:c15="http://schemas.microsoft.com/office/drawing/2012/chart" uri="{CE6537A1-D6FC-4f65-9D91-7224C49458BB}"/>
              </c:extLst>
            </c:dLbl>
            <c:spPr>
              <a:noFill/>
              <a:ln>
                <a:noFill/>
              </a:ln>
              <a:effectLst/>
            </c:spPr>
            <c:txPr>
              <a:bodyPr wrap="square" lIns="38100" tIns="19050" rIns="38100" bIns="19050" anchor="ctr">
                <a:spAutoFit/>
              </a:bodyPr>
              <a:lstStyle/>
              <a:p>
                <a:pPr>
                  <a:defRPr sz="700"/>
                </a:pPr>
                <a:endParaRPr lang="es-G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numRef>
              <c:f>Hoja1!$D$31:$L$31</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Hoja1!$D$32:$L$32</c:f>
              <c:numCache>
                <c:formatCode>_(* #,##0_);_(* \(#,##0\);_(* "-"??_);_(@_)</c:formatCode>
                <c:ptCount val="9"/>
                <c:pt idx="0">
                  <c:v>101916</c:v>
                </c:pt>
                <c:pt idx="1">
                  <c:v>143771</c:v>
                </c:pt>
                <c:pt idx="2">
                  <c:v>177538</c:v>
                </c:pt>
                <c:pt idx="3">
                  <c:v>246102</c:v>
                </c:pt>
                <c:pt idx="4">
                  <c:v>300295</c:v>
                </c:pt>
                <c:pt idx="5">
                  <c:v>313364</c:v>
                </c:pt>
                <c:pt idx="6">
                  <c:v>327762</c:v>
                </c:pt>
                <c:pt idx="7">
                  <c:v>344409</c:v>
                </c:pt>
                <c:pt idx="8">
                  <c:v>356996</c:v>
                </c:pt>
              </c:numCache>
            </c:numRef>
          </c:val>
          <c:extLst xmlns:c16r2="http://schemas.microsoft.com/office/drawing/2015/06/chart">
            <c:ext xmlns:c16="http://schemas.microsoft.com/office/drawing/2014/chart" uri="{C3380CC4-5D6E-409C-BE32-E72D297353CC}">
              <c16:uniqueId val="{00000000-DD6A-42DB-87BC-3EBCA3F6DBEB}"/>
            </c:ext>
          </c:extLst>
        </c:ser>
        <c:dLbls>
          <c:showLegendKey val="0"/>
          <c:showVal val="1"/>
          <c:showCatName val="0"/>
          <c:showSerName val="0"/>
          <c:showPercent val="0"/>
          <c:showBubbleSize val="0"/>
        </c:dLbls>
        <c:gapWidth val="95"/>
        <c:gapDepth val="95"/>
        <c:shape val="cylinder"/>
        <c:axId val="212409488"/>
        <c:axId val="212409872"/>
        <c:axId val="0"/>
      </c:bar3DChart>
      <c:catAx>
        <c:axId val="212409488"/>
        <c:scaling>
          <c:orientation val="minMax"/>
        </c:scaling>
        <c:delete val="0"/>
        <c:axPos val="b"/>
        <c:numFmt formatCode="General" sourceLinked="1"/>
        <c:majorTickMark val="none"/>
        <c:minorTickMark val="none"/>
        <c:tickLblPos val="nextTo"/>
        <c:txPr>
          <a:bodyPr/>
          <a:lstStyle/>
          <a:p>
            <a:pPr>
              <a:defRPr sz="700"/>
            </a:pPr>
            <a:endParaRPr lang="es-GT"/>
          </a:p>
        </c:txPr>
        <c:crossAx val="212409872"/>
        <c:crosses val="autoZero"/>
        <c:auto val="1"/>
        <c:lblAlgn val="ctr"/>
        <c:lblOffset val="100"/>
        <c:noMultiLvlLbl val="0"/>
      </c:catAx>
      <c:valAx>
        <c:axId val="212409872"/>
        <c:scaling>
          <c:orientation val="minMax"/>
        </c:scaling>
        <c:delete val="1"/>
        <c:axPos val="l"/>
        <c:numFmt formatCode="_(* #,##0_);_(* \(#,##0\);_(* &quot;-&quot;??_);_(@_)" sourceLinked="1"/>
        <c:majorTickMark val="none"/>
        <c:minorTickMark val="none"/>
        <c:tickLblPos val="nextTo"/>
        <c:crossAx val="212409488"/>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00"/>
            </a:pPr>
            <a:r>
              <a:rPr lang="en-US" sz="900" b="1" i="0" baseline="0">
                <a:effectLst/>
              </a:rPr>
              <a:t>Continuidad del Programa 17</a:t>
            </a:r>
            <a:endParaRPr lang="es-GT" sz="900">
              <a:effectLst/>
            </a:endParaRPr>
          </a:p>
          <a:p>
            <a:pPr>
              <a:defRPr sz="900"/>
            </a:pPr>
            <a:r>
              <a:rPr lang="es-GT" sz="900" b="1" i="0" baseline="0">
                <a:effectLst/>
              </a:rPr>
              <a:t>Prevención y control de la tuberculosis</a:t>
            </a:r>
            <a:endParaRPr lang="es-GT" sz="900">
              <a:effectLst/>
            </a:endParaRPr>
          </a:p>
        </c:rich>
      </c:tx>
      <c:overlay val="0"/>
    </c:title>
    <c:autoTitleDeleted val="0"/>
    <c:view3D>
      <c:rotX val="15"/>
      <c:rotY val="20"/>
      <c:rAngAx val="1"/>
    </c:view3D>
    <c:floor>
      <c:thickness val="0"/>
    </c:floor>
    <c:sideWall>
      <c:thickness val="0"/>
    </c:sideWall>
    <c:backWall>
      <c:thickness val="0"/>
    </c:backWall>
    <c:plotArea>
      <c:layout>
        <c:manualLayout>
          <c:layoutTarget val="inner"/>
          <c:xMode val="edge"/>
          <c:yMode val="edge"/>
          <c:x val="3.4567907955265473E-2"/>
          <c:y val="0.237849689501309"/>
          <c:w val="0.94567900178458286"/>
          <c:h val="0.55836791653550777"/>
        </c:manualLayout>
      </c:layout>
      <c:bar3DChart>
        <c:barDir val="col"/>
        <c:grouping val="stacked"/>
        <c:varyColors val="0"/>
        <c:ser>
          <c:idx val="0"/>
          <c:order val="0"/>
          <c:tx>
            <c:strRef>
              <c:f>Hoja1!$C$26</c:f>
              <c:strCache>
                <c:ptCount val="1"/>
                <c:pt idx="0">
                  <c:v>PERSONA INFORMADA SOBRE LA PREVENCIÓN Y TRATAMIENTO DE LA TUBERCULOSIS Y OTRAS MICOBACTERIOSIS</c:v>
                </c:pt>
              </c:strCache>
            </c:strRef>
          </c:tx>
          <c:spPr>
            <a:solidFill>
              <a:schemeClr val="accent6">
                <a:lumMod val="75000"/>
              </a:schemeClr>
            </a:solidFill>
          </c:spPr>
          <c:invertIfNegative val="0"/>
          <c:dLbls>
            <c:dLbl>
              <c:idx val="0"/>
              <c:layout>
                <c:manualLayout>
                  <c:x val="-2.7286870739515147E-3"/>
                  <c:y val="-0.12471229158017469"/>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B13B-4F3E-8D19-9D551544F9D7}"/>
                </c:ext>
                <c:ext xmlns:c15="http://schemas.microsoft.com/office/drawing/2012/chart" uri="{CE6537A1-D6FC-4f65-9D91-7224C49458BB}"/>
              </c:extLst>
            </c:dLbl>
            <c:dLbl>
              <c:idx val="1"/>
              <c:layout>
                <c:manualLayout>
                  <c:x val="-2.5012675895989071E-17"/>
                  <c:y val="-0.13856921286686064"/>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B13B-4F3E-8D19-9D551544F9D7}"/>
                </c:ext>
                <c:ext xmlns:c15="http://schemas.microsoft.com/office/drawing/2012/chart" uri="{CE6537A1-D6FC-4f65-9D91-7224C49458BB}"/>
              </c:extLst>
            </c:dLbl>
            <c:dLbl>
              <c:idx val="2"/>
              <c:layout>
                <c:manualLayout>
                  <c:x val="2.7286870739514518E-3"/>
                  <c:y val="-0.18706843737026191"/>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B13B-4F3E-8D19-9D551544F9D7}"/>
                </c:ext>
                <c:ext xmlns:c15="http://schemas.microsoft.com/office/drawing/2012/chart" uri="{CE6537A1-D6FC-4f65-9D91-7224C49458BB}"/>
              </c:extLst>
            </c:dLbl>
            <c:dLbl>
              <c:idx val="3"/>
              <c:layout>
                <c:manualLayout>
                  <c:x val="5.4573741479030042E-3"/>
                  <c:y val="-0.20092535865694797"/>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B13B-4F3E-8D19-9D551544F9D7}"/>
                </c:ext>
                <c:ext xmlns:c15="http://schemas.microsoft.com/office/drawing/2012/chart" uri="{CE6537A1-D6FC-4f65-9D91-7224C49458BB}"/>
              </c:extLst>
            </c:dLbl>
            <c:dLbl>
              <c:idx val="4"/>
              <c:layout>
                <c:manualLayout>
                  <c:x val="-8.0167860136752481E-3"/>
                  <c:y val="-0.28406688637706434"/>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B13B-4F3E-8D19-9D551544F9D7}"/>
                </c:ext>
                <c:ext xmlns:c15="http://schemas.microsoft.com/office/drawing/2012/chart" uri="{CE6537A1-D6FC-4f65-9D91-7224C49458BB}"/>
              </c:extLst>
            </c:dLbl>
            <c:dLbl>
              <c:idx val="5"/>
              <c:layout>
                <c:manualLayout>
                  <c:x val="-1.0005070358395628E-16"/>
                  <c:y val="-0.290995347020407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B13B-4F3E-8D19-9D551544F9D7}"/>
                </c:ext>
                <c:ext xmlns:c15="http://schemas.microsoft.com/office/drawing/2012/chart" uri="{CE6537A1-D6FC-4f65-9D91-7224C49458BB}"/>
              </c:extLst>
            </c:dLbl>
            <c:dLbl>
              <c:idx val="6"/>
              <c:layout>
                <c:manualLayout>
                  <c:x val="0"/>
                  <c:y val="-0.3117807289504364"/>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B13B-4F3E-8D19-9D551544F9D7}"/>
                </c:ext>
                <c:ext xmlns:c15="http://schemas.microsoft.com/office/drawing/2012/chart" uri="{CE6537A1-D6FC-4f65-9D91-7224C49458BB}"/>
              </c:extLst>
            </c:dLbl>
            <c:dLbl>
              <c:idx val="7"/>
              <c:layout>
                <c:manualLayout>
                  <c:x val="2.7286870739514019E-3"/>
                  <c:y val="-0.32563765023712249"/>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B13B-4F3E-8D19-9D551544F9D7}"/>
                </c:ext>
                <c:ext xmlns:c15="http://schemas.microsoft.com/office/drawing/2012/chart" uri="{CE6537A1-D6FC-4f65-9D91-7224C49458BB}"/>
              </c:extLst>
            </c:dLbl>
            <c:dLbl>
              <c:idx val="8"/>
              <c:layout>
                <c:manualLayout>
                  <c:x val="1.0005070358395628E-16"/>
                  <c:y val="-0.32563765023712249"/>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B13B-4F3E-8D19-9D551544F9D7}"/>
                </c:ext>
                <c:ext xmlns:c15="http://schemas.microsoft.com/office/drawing/2012/chart" uri="{CE6537A1-D6FC-4f65-9D91-7224C49458BB}"/>
              </c:extLst>
            </c:dLbl>
            <c:spPr>
              <a:noFill/>
              <a:ln>
                <a:noFill/>
              </a:ln>
              <a:effectLst/>
            </c:spPr>
            <c:txPr>
              <a:bodyPr wrap="square" lIns="38100" tIns="19050" rIns="38100" bIns="19050" anchor="ctr">
                <a:spAutoFit/>
              </a:bodyPr>
              <a:lstStyle/>
              <a:p>
                <a:pPr>
                  <a:defRPr sz="700"/>
                </a:pPr>
                <a:endParaRPr lang="es-G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numRef>
              <c:f>Hoja1!$D$25:$L$25</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Hoja1!$D$26:$L$26</c:f>
              <c:numCache>
                <c:formatCode>_(* #,##0_);_(* \(#,##0\);_(* "-"??_);_(@_)</c:formatCode>
                <c:ptCount val="9"/>
                <c:pt idx="0">
                  <c:v>1745153</c:v>
                </c:pt>
                <c:pt idx="1">
                  <c:v>1827215</c:v>
                </c:pt>
                <c:pt idx="2">
                  <c:v>2525656</c:v>
                </c:pt>
                <c:pt idx="3">
                  <c:v>3328057</c:v>
                </c:pt>
                <c:pt idx="4">
                  <c:v>5333056</c:v>
                </c:pt>
                <c:pt idx="5">
                  <c:v>5458749</c:v>
                </c:pt>
                <c:pt idx="6">
                  <c:v>5597667</c:v>
                </c:pt>
                <c:pt idx="7">
                  <c:v>5761091</c:v>
                </c:pt>
                <c:pt idx="8">
                  <c:v>5878362</c:v>
                </c:pt>
              </c:numCache>
            </c:numRef>
          </c:val>
          <c:extLst xmlns:c16r2="http://schemas.microsoft.com/office/drawing/2015/06/chart">
            <c:ext xmlns:c16="http://schemas.microsoft.com/office/drawing/2014/chart" uri="{C3380CC4-5D6E-409C-BE32-E72D297353CC}">
              <c16:uniqueId val="{00000000-BD3A-495B-BED9-1B79B6EAD404}"/>
            </c:ext>
          </c:extLst>
        </c:ser>
        <c:dLbls>
          <c:showLegendKey val="0"/>
          <c:showVal val="1"/>
          <c:showCatName val="0"/>
          <c:showSerName val="0"/>
          <c:showPercent val="0"/>
          <c:showBubbleSize val="0"/>
        </c:dLbls>
        <c:gapWidth val="95"/>
        <c:gapDepth val="95"/>
        <c:shape val="cylinder"/>
        <c:axId val="178923752"/>
        <c:axId val="178922576"/>
        <c:axId val="0"/>
      </c:bar3DChart>
      <c:catAx>
        <c:axId val="178923752"/>
        <c:scaling>
          <c:orientation val="minMax"/>
        </c:scaling>
        <c:delete val="0"/>
        <c:axPos val="b"/>
        <c:numFmt formatCode="General" sourceLinked="1"/>
        <c:majorTickMark val="none"/>
        <c:minorTickMark val="none"/>
        <c:tickLblPos val="nextTo"/>
        <c:txPr>
          <a:bodyPr/>
          <a:lstStyle/>
          <a:p>
            <a:pPr>
              <a:defRPr sz="800"/>
            </a:pPr>
            <a:endParaRPr lang="es-GT"/>
          </a:p>
        </c:txPr>
        <c:crossAx val="178922576"/>
        <c:crosses val="autoZero"/>
        <c:auto val="1"/>
        <c:lblAlgn val="ctr"/>
        <c:lblOffset val="100"/>
        <c:noMultiLvlLbl val="0"/>
      </c:catAx>
      <c:valAx>
        <c:axId val="178922576"/>
        <c:scaling>
          <c:orientation val="minMax"/>
        </c:scaling>
        <c:delete val="1"/>
        <c:axPos val="l"/>
        <c:numFmt formatCode="_(* #,##0_);_(* \(#,##0\);_(* &quot;-&quot;??_);_(@_)" sourceLinked="1"/>
        <c:majorTickMark val="none"/>
        <c:minorTickMark val="none"/>
        <c:tickLblPos val="nextTo"/>
        <c:crossAx val="178923752"/>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a:pPr>
            <a:r>
              <a:rPr lang="en-US" sz="1000" b="1" i="0" baseline="0">
                <a:effectLst/>
              </a:rPr>
              <a:t>Continuidad del Programa 18</a:t>
            </a:r>
            <a:endParaRPr lang="es-GT" sz="1000">
              <a:effectLst/>
            </a:endParaRPr>
          </a:p>
          <a:p>
            <a:pPr>
              <a:defRPr sz="1000"/>
            </a:pPr>
            <a:r>
              <a:rPr lang="es-GT" sz="1000" b="1" i="0" baseline="0">
                <a:effectLst/>
              </a:rPr>
              <a:t>Prevención y control de las enfermedades vectoriales y zoonóticas</a:t>
            </a:r>
            <a:endParaRPr lang="es-GT" sz="1000">
              <a:effectLst/>
            </a:endParaRPr>
          </a:p>
        </c:rich>
      </c:tx>
      <c:overlay val="0"/>
    </c:title>
    <c:autoTitleDeleted val="0"/>
    <c:view3D>
      <c:rotX val="15"/>
      <c:rotY val="20"/>
      <c:rAngAx val="1"/>
    </c:view3D>
    <c:floor>
      <c:thickness val="0"/>
    </c:floor>
    <c:sideWall>
      <c:thickness val="0"/>
    </c:sideWall>
    <c:backWall>
      <c:thickness val="0"/>
    </c:backWall>
    <c:plotArea>
      <c:layout>
        <c:manualLayout>
          <c:layoutTarget val="inner"/>
          <c:xMode val="edge"/>
          <c:yMode val="edge"/>
          <c:x val="3.4567907955265473E-2"/>
          <c:y val="0.23021508862076956"/>
          <c:w val="0.94567900178458286"/>
          <c:h val="0.5839621916255805"/>
        </c:manualLayout>
      </c:layout>
      <c:bar3DChart>
        <c:barDir val="col"/>
        <c:grouping val="stacked"/>
        <c:varyColors val="0"/>
        <c:ser>
          <c:idx val="0"/>
          <c:order val="0"/>
          <c:tx>
            <c:strRef>
              <c:f>Hoja1!$C$29</c:f>
              <c:strCache>
                <c:ptCount val="1"/>
                <c:pt idx="0">
                  <c:v>PERSONA CON  INFORMACIÓN EDUCACIÓN Y COMUNICACIÓN SOBRE LA PREVENCIÓN, CONTROL Y TRATAMIENTO DEL DENGUE</c:v>
                </c:pt>
              </c:strCache>
            </c:strRef>
          </c:tx>
          <c:spPr>
            <a:solidFill>
              <a:srgbClr val="92D050"/>
            </a:solidFill>
          </c:spPr>
          <c:invertIfNegative val="0"/>
          <c:dLbls>
            <c:dLbl>
              <c:idx val="0"/>
              <c:layout>
                <c:manualLayout>
                  <c:x val="-2.5936660632478745E-3"/>
                  <c:y val="-0.2389634630509801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F5A2-4E61-9278-250DCF03D923}"/>
                </c:ext>
                <c:ext xmlns:c15="http://schemas.microsoft.com/office/drawing/2012/chart" uri="{CE6537A1-D6FC-4f65-9D91-7224C49458BB}"/>
              </c:extLst>
            </c:dLbl>
            <c:dLbl>
              <c:idx val="1"/>
              <c:layout>
                <c:manualLayout>
                  <c:x val="-5.187332126495749E-3"/>
                  <c:y val="-0.24579099056672249"/>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F5A2-4E61-9278-250DCF03D923}"/>
                </c:ext>
                <c:ext xmlns:c15="http://schemas.microsoft.com/office/drawing/2012/chart" uri="{CE6537A1-D6FC-4f65-9D91-7224C49458BB}"/>
              </c:extLst>
            </c:dLbl>
            <c:dLbl>
              <c:idx val="2"/>
              <c:layout>
                <c:manualLayout>
                  <c:x val="-5.187332126495749E-3"/>
                  <c:y val="-0.23896346305098018"/>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F5A2-4E61-9278-250DCF03D923}"/>
                </c:ext>
                <c:ext xmlns:c15="http://schemas.microsoft.com/office/drawing/2012/chart" uri="{CE6537A1-D6FC-4f65-9D91-7224C49458BB}"/>
              </c:extLst>
            </c:dLbl>
            <c:dLbl>
              <c:idx val="3"/>
              <c:layout>
                <c:manualLayout>
                  <c:x val="2.5936660632478745E-3"/>
                  <c:y val="-0.25944604559820705"/>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F5A2-4E61-9278-250DCF03D923}"/>
                </c:ext>
                <c:ext xmlns:c15="http://schemas.microsoft.com/office/drawing/2012/chart" uri="{CE6537A1-D6FC-4f65-9D91-7224C49458BB}"/>
              </c:extLst>
            </c:dLbl>
            <c:dLbl>
              <c:idx val="4"/>
              <c:layout>
                <c:manualLayout>
                  <c:x val="-5.187332126495749E-3"/>
                  <c:y val="-0.2867561556611761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F5A2-4E61-9278-250DCF03D923}"/>
                </c:ext>
                <c:ext xmlns:c15="http://schemas.microsoft.com/office/drawing/2012/chart" uri="{CE6537A1-D6FC-4f65-9D91-7224C49458BB}"/>
              </c:extLst>
            </c:dLbl>
            <c:dLbl>
              <c:idx val="5"/>
              <c:layout>
                <c:manualLayout>
                  <c:x val="-1.0374664252991498E-2"/>
                  <c:y val="-0.2935836831769185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F5A2-4E61-9278-250DCF03D923}"/>
                </c:ext>
                <c:ext xmlns:c15="http://schemas.microsoft.com/office/drawing/2012/chart" uri="{CE6537A1-D6FC-4f65-9D91-7224C49458BB}"/>
              </c:extLst>
            </c:dLbl>
            <c:dLbl>
              <c:idx val="6"/>
              <c:layout>
                <c:manualLayout>
                  <c:x val="-1.2968330316239372E-2"/>
                  <c:y val="-0.30041121069266075"/>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F5A2-4E61-9278-250DCF03D923}"/>
                </c:ext>
                <c:ext xmlns:c15="http://schemas.microsoft.com/office/drawing/2012/chart" uri="{CE6537A1-D6FC-4f65-9D91-7224C49458BB}"/>
              </c:extLst>
            </c:dLbl>
            <c:dLbl>
              <c:idx val="7"/>
              <c:layout>
                <c:manualLayout>
                  <c:x val="0"/>
                  <c:y val="-0.30723873820840308"/>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F5A2-4E61-9278-250DCF03D923}"/>
                </c:ext>
                <c:ext xmlns:c15="http://schemas.microsoft.com/office/drawing/2012/chart" uri="{CE6537A1-D6FC-4f65-9D91-7224C49458BB}"/>
              </c:extLst>
            </c:dLbl>
            <c:dLbl>
              <c:idx val="8"/>
              <c:layout>
                <c:manualLayout>
                  <c:x val="-7.7809981897438135E-3"/>
                  <c:y val="-0.32089379323988759"/>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F5A2-4E61-9278-250DCF03D923}"/>
                </c:ext>
                <c:ext xmlns:c15="http://schemas.microsoft.com/office/drawing/2012/chart" uri="{CE6537A1-D6FC-4f65-9D91-7224C49458BB}"/>
              </c:extLst>
            </c:dLbl>
            <c:spPr>
              <a:noFill/>
              <a:ln>
                <a:noFill/>
              </a:ln>
              <a:effectLst/>
            </c:spPr>
            <c:txPr>
              <a:bodyPr wrap="square" lIns="38100" tIns="19050" rIns="38100" bIns="19050" anchor="ctr">
                <a:spAutoFit/>
              </a:bodyPr>
              <a:lstStyle/>
              <a:p>
                <a:pPr>
                  <a:defRPr sz="700"/>
                </a:pPr>
                <a:endParaRPr lang="es-G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numRef>
              <c:f>Hoja1!$D$28:$L$28</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Hoja1!$D$29:$L$29</c:f>
              <c:numCache>
                <c:formatCode>_(* #,##0_);_(* \(#,##0\);_(* "-"??_);_(@_)</c:formatCode>
                <c:ptCount val="9"/>
                <c:pt idx="0">
                  <c:v>3579833</c:v>
                </c:pt>
                <c:pt idx="1">
                  <c:v>3748377</c:v>
                </c:pt>
                <c:pt idx="2">
                  <c:v>3874925</c:v>
                </c:pt>
                <c:pt idx="3">
                  <c:v>4171362</c:v>
                </c:pt>
                <c:pt idx="4">
                  <c:v>4577228</c:v>
                </c:pt>
                <c:pt idx="5">
                  <c:v>4754066</c:v>
                </c:pt>
                <c:pt idx="6">
                  <c:v>4903301</c:v>
                </c:pt>
                <c:pt idx="7">
                  <c:v>5072318</c:v>
                </c:pt>
                <c:pt idx="8">
                  <c:v>5179032</c:v>
                </c:pt>
              </c:numCache>
            </c:numRef>
          </c:val>
          <c:extLst xmlns:c16r2="http://schemas.microsoft.com/office/drawing/2015/06/chart">
            <c:ext xmlns:c16="http://schemas.microsoft.com/office/drawing/2014/chart" uri="{C3380CC4-5D6E-409C-BE32-E72D297353CC}">
              <c16:uniqueId val="{00000000-AC50-4726-BD58-37FBC708B5D5}"/>
            </c:ext>
          </c:extLst>
        </c:ser>
        <c:dLbls>
          <c:showLegendKey val="0"/>
          <c:showVal val="1"/>
          <c:showCatName val="0"/>
          <c:showSerName val="0"/>
          <c:showPercent val="0"/>
          <c:showBubbleSize val="0"/>
        </c:dLbls>
        <c:gapWidth val="95"/>
        <c:gapDepth val="95"/>
        <c:shape val="cylinder"/>
        <c:axId val="177037464"/>
        <c:axId val="177037856"/>
        <c:axId val="0"/>
      </c:bar3DChart>
      <c:catAx>
        <c:axId val="177037464"/>
        <c:scaling>
          <c:orientation val="minMax"/>
        </c:scaling>
        <c:delete val="0"/>
        <c:axPos val="b"/>
        <c:numFmt formatCode="General" sourceLinked="1"/>
        <c:majorTickMark val="none"/>
        <c:minorTickMark val="none"/>
        <c:tickLblPos val="nextTo"/>
        <c:txPr>
          <a:bodyPr/>
          <a:lstStyle/>
          <a:p>
            <a:pPr>
              <a:defRPr sz="800"/>
            </a:pPr>
            <a:endParaRPr lang="es-GT"/>
          </a:p>
        </c:txPr>
        <c:crossAx val="177037856"/>
        <c:crosses val="autoZero"/>
        <c:auto val="1"/>
        <c:lblAlgn val="ctr"/>
        <c:lblOffset val="100"/>
        <c:noMultiLvlLbl val="0"/>
      </c:catAx>
      <c:valAx>
        <c:axId val="177037856"/>
        <c:scaling>
          <c:orientation val="minMax"/>
        </c:scaling>
        <c:delete val="1"/>
        <c:axPos val="l"/>
        <c:numFmt formatCode="_(* #,##0_);_(* \(#,##0\);_(* &quot;-&quot;??_);_(@_)" sourceLinked="1"/>
        <c:majorTickMark val="none"/>
        <c:minorTickMark val="none"/>
        <c:tickLblPos val="nextTo"/>
        <c:crossAx val="177037464"/>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00"/>
            </a:pPr>
            <a:r>
              <a:rPr lang="en-US" sz="900" b="1" i="0" baseline="0">
                <a:effectLst/>
              </a:rPr>
              <a:t>Continuidad del Programa 16</a:t>
            </a:r>
            <a:endParaRPr lang="es-GT" sz="900">
              <a:effectLst/>
            </a:endParaRPr>
          </a:p>
          <a:p>
            <a:pPr>
              <a:defRPr sz="900"/>
            </a:pPr>
            <a:r>
              <a:rPr lang="es-GT" sz="900" b="1" i="0" baseline="0">
                <a:effectLst/>
              </a:rPr>
              <a:t>Prevención y control de ITS, VIH/SIDA</a:t>
            </a:r>
            <a:endParaRPr lang="es-GT" sz="900">
              <a:effectLst/>
            </a:endParaRPr>
          </a:p>
        </c:rich>
      </c:tx>
      <c:layout>
        <c:manualLayout>
          <c:xMode val="edge"/>
          <c:yMode val="edge"/>
          <c:x val="0.24962502162461292"/>
          <c:y val="2.2147441505467977E-2"/>
        </c:manualLayout>
      </c:layout>
      <c:overlay val="0"/>
    </c:title>
    <c:autoTitleDeleted val="0"/>
    <c:view3D>
      <c:rotX val="15"/>
      <c:rotY val="20"/>
      <c:rAngAx val="1"/>
    </c:view3D>
    <c:floor>
      <c:thickness val="0"/>
    </c:floor>
    <c:sideWall>
      <c:thickness val="0"/>
    </c:sideWall>
    <c:backWall>
      <c:thickness val="0"/>
    </c:backWall>
    <c:plotArea>
      <c:layout>
        <c:manualLayout>
          <c:layoutTarget val="inner"/>
          <c:xMode val="edge"/>
          <c:yMode val="edge"/>
          <c:x val="3.8795884410336517E-2"/>
          <c:y val="0.24886458031179645"/>
          <c:w val="0.94567900178458286"/>
          <c:h val="0.53655635768176158"/>
        </c:manualLayout>
      </c:layout>
      <c:bar3DChart>
        <c:barDir val="col"/>
        <c:grouping val="stacked"/>
        <c:varyColors val="0"/>
        <c:ser>
          <c:idx val="0"/>
          <c:order val="0"/>
          <c:spPr>
            <a:solidFill>
              <a:schemeClr val="bg2">
                <a:lumMod val="75000"/>
              </a:schemeClr>
            </a:solidFill>
          </c:spPr>
          <c:invertIfNegative val="0"/>
          <c:dLbls>
            <c:dLbl>
              <c:idx val="0"/>
              <c:layout>
                <c:manualLayout>
                  <c:x val="2.4691008308909508E-3"/>
                  <c:y val="-0.15152977203248988"/>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AA61-44E7-ABDB-782852D5B05B}"/>
                </c:ext>
                <c:ext xmlns:c15="http://schemas.microsoft.com/office/drawing/2012/chart" uri="{CE6537A1-D6FC-4f65-9D91-7224C49458BB}"/>
              </c:extLst>
            </c:dLbl>
            <c:dLbl>
              <c:idx val="1"/>
              <c:layout>
                <c:manualLayout>
                  <c:x val="2.3685400578882035E-3"/>
                  <c:y val="-0.1478478325444155"/>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AA61-44E7-ABDB-782852D5B05B}"/>
                </c:ext>
                <c:ext xmlns:c15="http://schemas.microsoft.com/office/drawing/2012/chart" uri="{CE6537A1-D6FC-4f65-9D91-7224C49458BB}"/>
              </c:extLst>
            </c:dLbl>
            <c:dLbl>
              <c:idx val="2"/>
              <c:layout>
                <c:manualLayout>
                  <c:x val="-2.4691008308909746E-3"/>
                  <c:y val="-0.1515838327164796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AA61-44E7-ABDB-782852D5B05B}"/>
                </c:ext>
                <c:ext xmlns:c15="http://schemas.microsoft.com/office/drawing/2012/chart" uri="{CE6537A1-D6FC-4f65-9D91-7224C49458BB}"/>
              </c:extLst>
            </c:dLbl>
            <c:dLbl>
              <c:idx val="3"/>
              <c:layout>
                <c:manualLayout>
                  <c:x val="0"/>
                  <c:y val="-0.1737673146779408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AA61-44E7-ABDB-782852D5B05B}"/>
                </c:ext>
                <c:ext xmlns:c15="http://schemas.microsoft.com/office/drawing/2012/chart" uri="{CE6537A1-D6FC-4f65-9D91-7224C49458BB}"/>
              </c:extLst>
            </c:dLbl>
            <c:dLbl>
              <c:idx val="4"/>
              <c:layout>
                <c:manualLayout>
                  <c:x val="0"/>
                  <c:y val="-0.28472076494123955"/>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AA61-44E7-ABDB-782852D5B05B}"/>
                </c:ext>
                <c:ext xmlns:c15="http://schemas.microsoft.com/office/drawing/2012/chart" uri="{CE6537A1-D6FC-4f65-9D91-7224C49458BB}"/>
              </c:extLst>
            </c:dLbl>
            <c:dLbl>
              <c:idx val="5"/>
              <c:layout>
                <c:manualLayout>
                  <c:x val="1.7887070454253449E-2"/>
                  <c:y val="-0.2773743248954100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AA61-44E7-ABDB-782852D5B05B}"/>
                </c:ext>
                <c:ext xmlns:c15="http://schemas.microsoft.com/office/drawing/2012/chart" uri="{CE6537A1-D6FC-4f65-9D91-7224C49458BB}"/>
              </c:extLst>
            </c:dLbl>
            <c:dLbl>
              <c:idx val="6"/>
              <c:layout>
                <c:manualLayout>
                  <c:x val="1.0278646415574981E-2"/>
                  <c:y val="-0.31432276786051644"/>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AA61-44E7-ABDB-782852D5B05B}"/>
                </c:ext>
                <c:ext xmlns:c15="http://schemas.microsoft.com/office/drawing/2012/chart" uri="{CE6537A1-D6FC-4f65-9D91-7224C49458BB}"/>
              </c:extLst>
            </c:dLbl>
            <c:dLbl>
              <c:idx val="7"/>
              <c:layout>
                <c:manualLayout>
                  <c:x val="1.0278646415574981E-2"/>
                  <c:y val="-0.31434078808851301"/>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AA61-44E7-ABDB-782852D5B05B}"/>
                </c:ext>
                <c:ext xmlns:c15="http://schemas.microsoft.com/office/drawing/2012/chart" uri="{CE6537A1-D6FC-4f65-9D91-7224C49458BB}"/>
              </c:extLst>
            </c:dLbl>
            <c:dLbl>
              <c:idx val="8"/>
              <c:layout>
                <c:manualLayout>
                  <c:x val="7.6084240386784657E-3"/>
                  <c:y val="-0.3106588486004386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AA61-44E7-ABDB-782852D5B05B}"/>
                </c:ext>
                <c:ext xmlns:c15="http://schemas.microsoft.com/office/drawing/2012/chart" uri="{CE6537A1-D6FC-4f65-9D91-7224C49458BB}"/>
              </c:extLst>
            </c:dLbl>
            <c:spPr>
              <a:noFill/>
              <a:ln>
                <a:noFill/>
              </a:ln>
              <a:effectLst/>
            </c:spPr>
            <c:txPr>
              <a:bodyPr wrap="square" lIns="38100" tIns="19050" rIns="38100" bIns="19050" anchor="ctr">
                <a:spAutoFit/>
              </a:bodyPr>
              <a:lstStyle/>
              <a:p>
                <a:pPr>
                  <a:defRPr sz="700"/>
                </a:pPr>
                <a:endParaRPr lang="es-G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numRef>
              <c:f>Hoja1!$D$20:$L$20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Hoja1!$D$23:$L$23</c:f>
              <c:numCache>
                <c:formatCode>_(* #,##0_);_(* \(#,##0\);_(* "-"??_);_(@_)</c:formatCode>
                <c:ptCount val="9"/>
                <c:pt idx="0">
                  <c:v>648260</c:v>
                </c:pt>
                <c:pt idx="1">
                  <c:v>719944</c:v>
                </c:pt>
                <c:pt idx="2">
                  <c:v>1040142</c:v>
                </c:pt>
                <c:pt idx="3">
                  <c:v>1454421</c:v>
                </c:pt>
                <c:pt idx="4">
                  <c:v>3287416</c:v>
                </c:pt>
                <c:pt idx="5">
                  <c:v>3386904</c:v>
                </c:pt>
                <c:pt idx="6">
                  <c:v>3494488</c:v>
                </c:pt>
                <c:pt idx="7">
                  <c:v>3598033</c:v>
                </c:pt>
                <c:pt idx="8">
                  <c:v>3670209</c:v>
                </c:pt>
              </c:numCache>
            </c:numRef>
          </c:val>
          <c:extLst xmlns:c16r2="http://schemas.microsoft.com/office/drawing/2015/06/chart">
            <c:ext xmlns:c16="http://schemas.microsoft.com/office/drawing/2014/chart" uri="{C3380CC4-5D6E-409C-BE32-E72D297353CC}">
              <c16:uniqueId val="{00000009-AA61-44E7-ABDB-782852D5B05B}"/>
            </c:ext>
          </c:extLst>
        </c:ser>
        <c:dLbls>
          <c:showLegendKey val="0"/>
          <c:showVal val="1"/>
          <c:showCatName val="0"/>
          <c:showSerName val="0"/>
          <c:showPercent val="0"/>
          <c:showBubbleSize val="0"/>
        </c:dLbls>
        <c:gapWidth val="95"/>
        <c:gapDepth val="95"/>
        <c:shape val="cylinder"/>
        <c:axId val="212298944"/>
        <c:axId val="212299336"/>
        <c:axId val="0"/>
      </c:bar3DChart>
      <c:catAx>
        <c:axId val="212298944"/>
        <c:scaling>
          <c:orientation val="minMax"/>
        </c:scaling>
        <c:delete val="0"/>
        <c:axPos val="b"/>
        <c:numFmt formatCode="General" sourceLinked="1"/>
        <c:majorTickMark val="none"/>
        <c:minorTickMark val="none"/>
        <c:tickLblPos val="nextTo"/>
        <c:crossAx val="212299336"/>
        <c:crosses val="autoZero"/>
        <c:auto val="1"/>
        <c:lblAlgn val="ctr"/>
        <c:lblOffset val="100"/>
        <c:noMultiLvlLbl val="0"/>
      </c:catAx>
      <c:valAx>
        <c:axId val="212299336"/>
        <c:scaling>
          <c:orientation val="minMax"/>
        </c:scaling>
        <c:delete val="1"/>
        <c:axPos val="l"/>
        <c:numFmt formatCode="_(* #,##0_);_(* \(#,##0\);_(* &quot;-&quot;??_);_(@_)" sourceLinked="1"/>
        <c:majorTickMark val="none"/>
        <c:minorTickMark val="none"/>
        <c:tickLblPos val="nextTo"/>
        <c:crossAx val="212298944"/>
        <c:crosses val="autoZero"/>
        <c:crossBetween val="between"/>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i="0" u="none" strike="noStrike" baseline="0" dirty="0" err="1">
                <a:effectLst/>
              </a:rPr>
              <a:t>Continuidad</a:t>
            </a:r>
            <a:r>
              <a:rPr lang="en-US" sz="1000" b="1" i="0" u="none" strike="noStrike" baseline="0" dirty="0">
                <a:effectLst/>
              </a:rPr>
              <a:t> del </a:t>
            </a:r>
            <a:r>
              <a:rPr lang="en-US" sz="1000" b="0" i="0" baseline="0" dirty="0" err="1">
                <a:effectLst/>
              </a:rPr>
              <a:t>Programa</a:t>
            </a:r>
            <a:r>
              <a:rPr lang="en-US" sz="1000" b="0" i="0" baseline="0" dirty="0">
                <a:effectLst/>
              </a:rPr>
              <a:t> 9</a:t>
            </a:r>
            <a:endParaRPr lang="es-GT" sz="1000" dirty="0">
              <a:effectLst/>
            </a:endParaRPr>
          </a:p>
          <a:p>
            <a:pPr>
              <a:defRPr sz="1000"/>
            </a:pPr>
            <a:r>
              <a:rPr lang="en-US" sz="1000" b="0" i="0" baseline="0" dirty="0">
                <a:effectLst/>
              </a:rPr>
              <a:t>Metro </a:t>
            </a:r>
            <a:r>
              <a:rPr lang="en-US" sz="1000" b="0" i="0" baseline="0" dirty="0" err="1">
                <a:effectLst/>
              </a:rPr>
              <a:t>Construidos</a:t>
            </a:r>
            <a:endParaRPr lang="es-GT" sz="1000" dirty="0">
              <a:effectLst/>
            </a:endParaRP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s-GT"/>
        </a:p>
      </c:txPr>
    </c:title>
    <c:autoTitleDeleted val="0"/>
    <c:plotArea>
      <c:layout/>
      <c:barChart>
        <c:barDir val="col"/>
        <c:grouping val="clustered"/>
        <c:varyColors val="0"/>
        <c:ser>
          <c:idx val="0"/>
          <c:order val="0"/>
          <c:tx>
            <c:strRef>
              <c:f>'Graficas (2015-2023)'!$D$31</c:f>
              <c:strCache>
                <c:ptCount val="1"/>
                <c:pt idx="0">
                  <c:v>Ejecución Programa 9</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s-G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'Graficas (2015-2023)'!$E$12:$M$12</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'Graficas (2015-2023)'!$E$31:$M$31</c:f>
              <c:numCache>
                <c:formatCode>_-* #,##0_-;\-* #,##0_-;_-* "-"??_-;_-@_-</c:formatCode>
                <c:ptCount val="9"/>
                <c:pt idx="0">
                  <c:v>0</c:v>
                </c:pt>
                <c:pt idx="1">
                  <c:v>4707.71</c:v>
                </c:pt>
                <c:pt idx="2">
                  <c:v>5115.8599999999997</c:v>
                </c:pt>
                <c:pt idx="3">
                  <c:v>25198</c:v>
                </c:pt>
                <c:pt idx="4">
                  <c:v>54577.575882276353</c:v>
                </c:pt>
                <c:pt idx="5">
                  <c:v>57306.454676390167</c:v>
                </c:pt>
                <c:pt idx="6">
                  <c:v>60171.777410209681</c:v>
                </c:pt>
                <c:pt idx="7">
                  <c:v>63180.366280720169</c:v>
                </c:pt>
                <c:pt idx="8">
                  <c:v>66339.384594756179</c:v>
                </c:pt>
              </c:numCache>
            </c:numRef>
          </c:val>
          <c:extLst xmlns:c16r2="http://schemas.microsoft.com/office/drawing/2015/06/chart">
            <c:ext xmlns:c16="http://schemas.microsoft.com/office/drawing/2014/chart" uri="{C3380CC4-5D6E-409C-BE32-E72D297353CC}">
              <c16:uniqueId val="{00000000-D822-4284-B63D-8B5F47A73D81}"/>
            </c:ext>
          </c:extLst>
        </c:ser>
        <c:dLbls>
          <c:showLegendKey val="0"/>
          <c:showVal val="0"/>
          <c:showCatName val="0"/>
          <c:showSerName val="0"/>
          <c:showPercent val="0"/>
          <c:showBubbleSize val="0"/>
        </c:dLbls>
        <c:gapWidth val="4"/>
        <c:axId val="212300120"/>
        <c:axId val="212300512"/>
      </c:barChart>
      <c:catAx>
        <c:axId val="212300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s-GT"/>
          </a:p>
        </c:txPr>
        <c:crossAx val="212300512"/>
        <c:crosses val="autoZero"/>
        <c:auto val="1"/>
        <c:lblAlgn val="ctr"/>
        <c:lblOffset val="100"/>
        <c:noMultiLvlLbl val="0"/>
      </c:catAx>
      <c:valAx>
        <c:axId val="212300512"/>
        <c:scaling>
          <c:orientation val="minMax"/>
        </c:scaling>
        <c:delete val="1"/>
        <c:axPos val="l"/>
        <c:numFmt formatCode="_-* #,##0_-;\-* #,##0_-;_-* &quot;-&quot;??_-;_-@_-" sourceLinked="1"/>
        <c:majorTickMark val="out"/>
        <c:minorTickMark val="none"/>
        <c:tickLblPos val="nextTo"/>
        <c:crossAx val="212300120"/>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s-GT"/>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00"/>
            </a:pPr>
            <a:r>
              <a:rPr lang="en-US" sz="900" b="1" i="0" baseline="0">
                <a:effectLst/>
              </a:rPr>
              <a:t>Continuidad del Programa 12</a:t>
            </a:r>
            <a:endParaRPr lang="es-GT" sz="900">
              <a:effectLst/>
            </a:endParaRPr>
          </a:p>
          <a:p>
            <a:pPr>
              <a:defRPr sz="900"/>
            </a:pPr>
            <a:r>
              <a:rPr lang="en-US" sz="900" b="1" i="0" baseline="0">
                <a:effectLst/>
              </a:rPr>
              <a:t>Prevención de Enfermedades</a:t>
            </a:r>
            <a:endParaRPr lang="es-GT" sz="900">
              <a:effectLst/>
            </a:endParaRPr>
          </a:p>
        </c:rich>
      </c:tx>
      <c:overlay val="0"/>
    </c:title>
    <c:autoTitleDeleted val="0"/>
    <c:view3D>
      <c:rotX val="15"/>
      <c:rotY val="20"/>
      <c:rAngAx val="1"/>
    </c:view3D>
    <c:floor>
      <c:thickness val="0"/>
    </c:floor>
    <c:sideWall>
      <c:thickness val="0"/>
    </c:sideWall>
    <c:backWall>
      <c:thickness val="0"/>
    </c:backWall>
    <c:plotArea>
      <c:layout>
        <c:manualLayout>
          <c:layoutTarget val="inner"/>
          <c:xMode val="edge"/>
          <c:yMode val="edge"/>
          <c:x val="3.4567878127885046E-2"/>
          <c:y val="8.5884583608685144E-2"/>
          <c:w val="0.94567900178458286"/>
          <c:h val="0.68143122444335391"/>
        </c:manualLayout>
      </c:layout>
      <c:bar3DChart>
        <c:barDir val="col"/>
        <c:grouping val="stacked"/>
        <c:varyColors val="0"/>
        <c:ser>
          <c:idx val="0"/>
          <c:order val="0"/>
          <c:spPr>
            <a:solidFill>
              <a:schemeClr val="bg2">
                <a:lumMod val="75000"/>
              </a:schemeClr>
            </a:solidFill>
          </c:spPr>
          <c:invertIfNegative val="0"/>
          <c:dLbls>
            <c:dLbl>
              <c:idx val="0"/>
              <c:layout>
                <c:manualLayout>
                  <c:x val="-2.2233441384383333E-17"/>
                  <c:y val="-0.2157419420596985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D2CA-4793-B4D6-D7B86659B0B1}"/>
                </c:ext>
                <c:ext xmlns:c15="http://schemas.microsoft.com/office/drawing/2012/chart" uri="{CE6537A1-D6FC-4f65-9D91-7224C49458BB}"/>
              </c:extLst>
            </c:dLbl>
            <c:dLbl>
              <c:idx val="1"/>
              <c:layout>
                <c:manualLayout>
                  <c:x val="4.8509887040717589E-3"/>
                  <c:y val="-0.20225807068096735"/>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D2CA-4793-B4D6-D7B86659B0B1}"/>
                </c:ext>
                <c:ext xmlns:c15="http://schemas.microsoft.com/office/drawing/2012/chart" uri="{CE6537A1-D6FC-4f65-9D91-7224C49458BB}"/>
              </c:extLst>
            </c:dLbl>
            <c:dLbl>
              <c:idx val="2"/>
              <c:layout>
                <c:manualLayout>
                  <c:x val="-4.4466882768766666E-17"/>
                  <c:y val="-0.19551613499160184"/>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D2CA-4793-B4D6-D7B86659B0B1}"/>
                </c:ext>
                <c:ext xmlns:c15="http://schemas.microsoft.com/office/drawing/2012/chart" uri="{CE6537A1-D6FC-4f65-9D91-7224C49458BB}"/>
              </c:extLst>
            </c:dLbl>
            <c:dLbl>
              <c:idx val="3"/>
              <c:layout>
                <c:manualLayout>
                  <c:x val="2.4254943520358239E-3"/>
                  <c:y val="-0.22922581343842974"/>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D2CA-4793-B4D6-D7B86659B0B1}"/>
                </c:ext>
                <c:ext xmlns:c15="http://schemas.microsoft.com/office/drawing/2012/chart" uri="{CE6537A1-D6FC-4f65-9D91-7224C49458BB}"/>
              </c:extLst>
            </c:dLbl>
            <c:dLbl>
              <c:idx val="4"/>
              <c:layout>
                <c:manualLayout>
                  <c:x val="1.2127471760179342E-2"/>
                  <c:y val="-0.26293549188525761"/>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D2CA-4793-B4D6-D7B86659B0B1}"/>
                </c:ext>
                <c:ext xmlns:c15="http://schemas.microsoft.com/office/drawing/2012/chart" uri="{CE6537A1-D6FC-4f65-9D91-7224C49458BB}"/>
              </c:extLst>
            </c:dLbl>
            <c:dLbl>
              <c:idx val="5"/>
              <c:layout>
                <c:manualLayout>
                  <c:x val="0"/>
                  <c:y val="-0.26293549188525761"/>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D2CA-4793-B4D6-D7B86659B0B1}"/>
                </c:ext>
                <c:ext xmlns:c15="http://schemas.microsoft.com/office/drawing/2012/chart" uri="{CE6537A1-D6FC-4f65-9D91-7224C49458BB}"/>
              </c:extLst>
            </c:dLbl>
            <c:dLbl>
              <c:idx val="6"/>
              <c:layout>
                <c:manualLayout>
                  <c:x val="-4.8509887040717363E-3"/>
                  <c:y val="-0.2764193632639888"/>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D2CA-4793-B4D6-D7B86659B0B1}"/>
                </c:ext>
                <c:ext xmlns:c15="http://schemas.microsoft.com/office/drawing/2012/chart" uri="{CE6537A1-D6FC-4f65-9D91-7224C49458BB}"/>
              </c:extLst>
            </c:dLbl>
            <c:dLbl>
              <c:idx val="7"/>
              <c:layout>
                <c:manualLayout>
                  <c:x val="2.4254943520357793E-3"/>
                  <c:y val="-0.2764193632639888"/>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D2CA-4793-B4D6-D7B86659B0B1}"/>
                </c:ext>
                <c:ext xmlns:c15="http://schemas.microsoft.com/office/drawing/2012/chart" uri="{CE6537A1-D6FC-4f65-9D91-7224C49458BB}"/>
              </c:extLst>
            </c:dLbl>
            <c:dLbl>
              <c:idx val="8"/>
              <c:layout>
                <c:manualLayout>
                  <c:x val="2.4254943520358682E-3"/>
                  <c:y val="-0.28990323464271989"/>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D2CA-4793-B4D6-D7B86659B0B1}"/>
                </c:ext>
                <c:ext xmlns:c15="http://schemas.microsoft.com/office/drawing/2012/chart" uri="{CE6537A1-D6FC-4f65-9D91-7224C49458BB}"/>
              </c:extLst>
            </c:dLbl>
            <c:numFmt formatCode="#,##0;[Red]#,##0" sourceLinked="0"/>
            <c:spPr>
              <a:noFill/>
              <a:ln>
                <a:noFill/>
              </a:ln>
              <a:effectLst/>
            </c:spPr>
            <c:txPr>
              <a:bodyPr wrap="square" lIns="38100" tIns="19050" rIns="38100" bIns="19050" anchor="ctr">
                <a:spAutoFit/>
              </a:bodyPr>
              <a:lstStyle/>
              <a:p>
                <a:pPr>
                  <a:defRPr sz="700"/>
                </a:pPr>
                <a:endParaRPr lang="es-G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numRef>
              <c:f>Hoja1!$D$34:$L$34</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Hoja1!$D$35:$L$35</c:f>
              <c:numCache>
                <c:formatCode>General</c:formatCode>
                <c:ptCount val="9"/>
                <c:pt idx="0">
                  <c:v>5745173</c:v>
                </c:pt>
                <c:pt idx="1">
                  <c:v>5805100</c:v>
                </c:pt>
                <c:pt idx="2">
                  <c:v>6237852</c:v>
                </c:pt>
                <c:pt idx="3">
                  <c:v>7162107</c:v>
                </c:pt>
                <c:pt idx="4">
                  <c:v>9323682</c:v>
                </c:pt>
                <c:pt idx="5">
                  <c:v>9689486</c:v>
                </c:pt>
                <c:pt idx="6">
                  <c:v>9979332</c:v>
                </c:pt>
                <c:pt idx="7">
                  <c:v>10494631</c:v>
                </c:pt>
                <c:pt idx="8">
                  <c:v>10801161</c:v>
                </c:pt>
              </c:numCache>
            </c:numRef>
          </c:val>
          <c:extLst xmlns:c16r2="http://schemas.microsoft.com/office/drawing/2015/06/chart">
            <c:ext xmlns:c16="http://schemas.microsoft.com/office/drawing/2014/chart" uri="{C3380CC4-5D6E-409C-BE32-E72D297353CC}">
              <c16:uniqueId val="{00000000-83A9-40E5-AD87-4AE4047016B8}"/>
            </c:ext>
          </c:extLst>
        </c:ser>
        <c:dLbls>
          <c:showLegendKey val="0"/>
          <c:showVal val="1"/>
          <c:showCatName val="0"/>
          <c:showSerName val="0"/>
          <c:showPercent val="0"/>
          <c:showBubbleSize val="0"/>
        </c:dLbls>
        <c:gapWidth val="95"/>
        <c:gapDepth val="95"/>
        <c:shape val="cylinder"/>
        <c:axId val="212301296"/>
        <c:axId val="212301688"/>
        <c:axId val="0"/>
      </c:bar3DChart>
      <c:catAx>
        <c:axId val="212301296"/>
        <c:scaling>
          <c:orientation val="minMax"/>
        </c:scaling>
        <c:delete val="0"/>
        <c:axPos val="b"/>
        <c:numFmt formatCode="General" sourceLinked="1"/>
        <c:majorTickMark val="none"/>
        <c:minorTickMark val="none"/>
        <c:tickLblPos val="nextTo"/>
        <c:txPr>
          <a:bodyPr/>
          <a:lstStyle/>
          <a:p>
            <a:pPr>
              <a:defRPr sz="800"/>
            </a:pPr>
            <a:endParaRPr lang="es-GT"/>
          </a:p>
        </c:txPr>
        <c:crossAx val="212301688"/>
        <c:crosses val="autoZero"/>
        <c:auto val="1"/>
        <c:lblAlgn val="ctr"/>
        <c:lblOffset val="100"/>
        <c:noMultiLvlLbl val="0"/>
      </c:catAx>
      <c:valAx>
        <c:axId val="212301688"/>
        <c:scaling>
          <c:orientation val="minMax"/>
        </c:scaling>
        <c:delete val="1"/>
        <c:axPos val="l"/>
        <c:numFmt formatCode="General" sourceLinked="1"/>
        <c:majorTickMark val="none"/>
        <c:minorTickMark val="none"/>
        <c:tickLblPos val="nextTo"/>
        <c:crossAx val="212301296"/>
        <c:crosses val="autoZero"/>
        <c:crossBetween val="between"/>
      </c:valAx>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00"/>
            </a:pPr>
            <a:r>
              <a:rPr lang="en-US" sz="900" b="1" i="0" baseline="0">
                <a:effectLst/>
              </a:rPr>
              <a:t>Continuidad del Programa 11</a:t>
            </a:r>
            <a:endParaRPr lang="es-GT" sz="900">
              <a:effectLst/>
            </a:endParaRPr>
          </a:p>
          <a:p>
            <a:pPr>
              <a:defRPr sz="900"/>
            </a:pPr>
            <a:r>
              <a:rPr lang="en-US" sz="900" b="1" i="0" baseline="0">
                <a:effectLst/>
              </a:rPr>
              <a:t>Formación del Recurso Humano</a:t>
            </a:r>
            <a:endParaRPr lang="es-GT" sz="900">
              <a:effectLst/>
            </a:endParaRPr>
          </a:p>
        </c:rich>
      </c:tx>
      <c:layout>
        <c:manualLayout>
          <c:xMode val="edge"/>
          <c:yMode val="edge"/>
          <c:x val="0.36467957880219698"/>
          <c:y val="2.4118472977814803E-2"/>
        </c:manualLayout>
      </c:layout>
      <c:overlay val="0"/>
    </c:title>
    <c:autoTitleDeleted val="0"/>
    <c:view3D>
      <c:rotX val="15"/>
      <c:rotY val="20"/>
      <c:rAngAx val="1"/>
    </c:view3D>
    <c:floor>
      <c:thickness val="0"/>
    </c:floor>
    <c:sideWall>
      <c:thickness val="0"/>
    </c:sideWall>
    <c:backWall>
      <c:thickness val="0"/>
    </c:backWall>
    <c:plotArea>
      <c:layout>
        <c:manualLayout>
          <c:layoutTarget val="inner"/>
          <c:xMode val="edge"/>
          <c:yMode val="edge"/>
          <c:x val="5.2458492745221956E-2"/>
          <c:y val="9.3987980011419878E-2"/>
          <c:w val="0.94567900178458286"/>
          <c:h val="0.60137418323202729"/>
        </c:manualLayout>
      </c:layout>
      <c:bar3DChart>
        <c:barDir val="col"/>
        <c:grouping val="stacked"/>
        <c:varyColors val="0"/>
        <c:ser>
          <c:idx val="0"/>
          <c:order val="0"/>
          <c:tx>
            <c:strRef>
              <c:f>Hoja1!$C$4</c:f>
              <c:strCache>
                <c:ptCount val="1"/>
                <c:pt idx="0">
                  <c:v>PERSONAS FORMADAS EN SALUD A NIVEL ESPECIALIZADO</c:v>
                </c:pt>
              </c:strCache>
            </c:strRef>
          </c:tx>
          <c:spPr>
            <a:solidFill>
              <a:srgbClr val="92D050"/>
            </a:solidFill>
          </c:spPr>
          <c:invertIfNegative val="0"/>
          <c:dLbls>
            <c:spPr>
              <a:noFill/>
              <a:ln>
                <a:noFill/>
              </a:ln>
              <a:effectLst/>
            </c:spPr>
            <c:txPr>
              <a:bodyPr wrap="square" lIns="38100" tIns="19050" rIns="38100" bIns="19050" anchor="ctr">
                <a:spAutoFit/>
              </a:bodyPr>
              <a:lstStyle/>
              <a:p>
                <a:pPr>
                  <a:defRPr sz="700"/>
                </a:pPr>
                <a:endParaRPr lang="es-G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numRef>
              <c:f>Hoja1!$D$3:$L$3</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Hoja1!$D$4:$L$4</c:f>
              <c:numCache>
                <c:formatCode>_(* #,##0_);_(* \(#,##0\);_(* "-"??_);_(@_)</c:formatCode>
                <c:ptCount val="9"/>
                <c:pt idx="0">
                  <c:v>689</c:v>
                </c:pt>
                <c:pt idx="1">
                  <c:v>702</c:v>
                </c:pt>
                <c:pt idx="2">
                  <c:v>713</c:v>
                </c:pt>
                <c:pt idx="3">
                  <c:v>785</c:v>
                </c:pt>
                <c:pt idx="4">
                  <c:v>1582</c:v>
                </c:pt>
                <c:pt idx="5">
                  <c:v>1596</c:v>
                </c:pt>
                <c:pt idx="6">
                  <c:v>1612</c:v>
                </c:pt>
                <c:pt idx="7">
                  <c:v>1638</c:v>
                </c:pt>
                <c:pt idx="8">
                  <c:v>1652</c:v>
                </c:pt>
              </c:numCache>
            </c:numRef>
          </c:val>
          <c:extLst xmlns:c16r2="http://schemas.microsoft.com/office/drawing/2015/06/chart">
            <c:ext xmlns:c16="http://schemas.microsoft.com/office/drawing/2014/chart" uri="{C3380CC4-5D6E-409C-BE32-E72D297353CC}">
              <c16:uniqueId val="{00000000-04B0-4786-9A7B-5047587275BD}"/>
            </c:ext>
          </c:extLst>
        </c:ser>
        <c:ser>
          <c:idx val="1"/>
          <c:order val="1"/>
          <c:tx>
            <c:strRef>
              <c:f>Hoja1!$C$5</c:f>
              <c:strCache>
                <c:ptCount val="1"/>
                <c:pt idx="0">
                  <c:v>PERSONAS FORMADAS EN SALUD A NIVEL TÉCNICO</c:v>
                </c:pt>
              </c:strCache>
            </c:strRef>
          </c:tx>
          <c:spPr>
            <a:solidFill>
              <a:srgbClr val="C4D2B8"/>
            </a:solidFill>
          </c:spPr>
          <c:invertIfNegative val="0"/>
          <c:dLbls>
            <c:spPr>
              <a:noFill/>
              <a:ln>
                <a:noFill/>
              </a:ln>
              <a:effectLst/>
            </c:spPr>
            <c:txPr>
              <a:bodyPr wrap="square" lIns="38100" tIns="19050" rIns="38100" bIns="19050" anchor="ctr">
                <a:spAutoFit/>
              </a:bodyPr>
              <a:lstStyle/>
              <a:p>
                <a:pPr>
                  <a:defRPr sz="700"/>
                </a:pPr>
                <a:endParaRPr lang="es-GT"/>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numRef>
              <c:f>Hoja1!$D$3:$L$3</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Hoja1!$D$5:$L$5</c:f>
              <c:numCache>
                <c:formatCode>_(* #,##0_);_(* \(#,##0\);_(* "-"??_);_(@_)</c:formatCode>
                <c:ptCount val="9"/>
                <c:pt idx="0">
                  <c:v>850</c:v>
                </c:pt>
                <c:pt idx="1">
                  <c:v>897</c:v>
                </c:pt>
                <c:pt idx="2">
                  <c:v>1044</c:v>
                </c:pt>
                <c:pt idx="3">
                  <c:v>1100</c:v>
                </c:pt>
                <c:pt idx="4">
                  <c:v>1411</c:v>
                </c:pt>
                <c:pt idx="5">
                  <c:v>1431</c:v>
                </c:pt>
                <c:pt idx="6">
                  <c:v>1471</c:v>
                </c:pt>
                <c:pt idx="7">
                  <c:v>1531</c:v>
                </c:pt>
                <c:pt idx="8">
                  <c:v>1591</c:v>
                </c:pt>
              </c:numCache>
            </c:numRef>
          </c:val>
          <c:extLst xmlns:c16r2="http://schemas.microsoft.com/office/drawing/2015/06/chart">
            <c:ext xmlns:c16="http://schemas.microsoft.com/office/drawing/2014/chart" uri="{C3380CC4-5D6E-409C-BE32-E72D297353CC}">
              <c16:uniqueId val="{00000001-04B0-4786-9A7B-5047587275BD}"/>
            </c:ext>
          </c:extLst>
        </c:ser>
        <c:dLbls>
          <c:showLegendKey val="0"/>
          <c:showVal val="1"/>
          <c:showCatName val="0"/>
          <c:showSerName val="0"/>
          <c:showPercent val="0"/>
          <c:showBubbleSize val="0"/>
        </c:dLbls>
        <c:gapWidth val="95"/>
        <c:gapDepth val="95"/>
        <c:shape val="cylinder"/>
        <c:axId val="213755472"/>
        <c:axId val="213755864"/>
        <c:axId val="0"/>
      </c:bar3DChart>
      <c:catAx>
        <c:axId val="213755472"/>
        <c:scaling>
          <c:orientation val="minMax"/>
        </c:scaling>
        <c:delete val="0"/>
        <c:axPos val="b"/>
        <c:numFmt formatCode="General" sourceLinked="1"/>
        <c:majorTickMark val="none"/>
        <c:minorTickMark val="none"/>
        <c:tickLblPos val="nextTo"/>
        <c:txPr>
          <a:bodyPr/>
          <a:lstStyle/>
          <a:p>
            <a:pPr>
              <a:defRPr sz="800"/>
            </a:pPr>
            <a:endParaRPr lang="es-GT"/>
          </a:p>
        </c:txPr>
        <c:crossAx val="213755864"/>
        <c:crosses val="autoZero"/>
        <c:auto val="1"/>
        <c:lblAlgn val="ctr"/>
        <c:lblOffset val="100"/>
        <c:noMultiLvlLbl val="0"/>
      </c:catAx>
      <c:valAx>
        <c:axId val="213755864"/>
        <c:scaling>
          <c:orientation val="minMax"/>
        </c:scaling>
        <c:delete val="1"/>
        <c:axPos val="l"/>
        <c:numFmt formatCode="_(* #,##0_);_(* \(#,##0\);_(* &quot;-&quot;??_);_(@_)" sourceLinked="1"/>
        <c:majorTickMark val="none"/>
        <c:minorTickMark val="none"/>
        <c:tickLblPos val="nextTo"/>
        <c:crossAx val="213755472"/>
        <c:crosses val="autoZero"/>
        <c:crossBetween val="between"/>
      </c:valAx>
    </c:plotArea>
    <c:legend>
      <c:legendPos val="b"/>
      <c:overlay val="0"/>
      <c:txPr>
        <a:bodyPr/>
        <a:lstStyle/>
        <a:p>
          <a:pPr>
            <a:defRPr sz="700"/>
          </a:pPr>
          <a:endParaRPr lang="es-GT"/>
        </a:p>
      </c:txPr>
    </c:legend>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AB488F7-1FAC-40D2-BB7E-BA3CE28D8950}" type="datetimeFigureOut">
              <a:rPr lang="en-US" smtClean="0"/>
              <a:pPr/>
              <a:t>6/11/2018</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A2D21D1-52E2-420B-B491-CFF6D7BB79FB}" type="slidenum">
              <a:rPr lang="en-US" smtClean="0"/>
              <a:pPr/>
              <a:t>‹Nº›</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3324756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1893677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1476275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2399">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a:prstGeom prst="rect">
            <a:avLst/>
          </a:prstGeo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478" indent="0" algn="ctr">
              <a:buNone/>
              <a:defRPr>
                <a:solidFill>
                  <a:schemeClr val="tx1">
                    <a:tint val="75000"/>
                  </a:schemeClr>
                </a:solidFill>
              </a:defRPr>
            </a:lvl2pPr>
            <a:lvl3pPr marL="1218957" indent="0" algn="ctr">
              <a:buNone/>
              <a:defRPr>
                <a:solidFill>
                  <a:schemeClr val="tx1">
                    <a:tint val="75000"/>
                  </a:schemeClr>
                </a:solidFill>
              </a:defRPr>
            </a:lvl3pPr>
            <a:lvl4pPr marL="1828435" indent="0" algn="ctr">
              <a:buNone/>
              <a:defRPr>
                <a:solidFill>
                  <a:schemeClr val="tx1">
                    <a:tint val="75000"/>
                  </a:schemeClr>
                </a:solidFill>
              </a:defRPr>
            </a:lvl4pPr>
            <a:lvl5pPr marL="2437913" indent="0" algn="ctr">
              <a:buNone/>
              <a:defRPr>
                <a:solidFill>
                  <a:schemeClr val="tx1">
                    <a:tint val="75000"/>
                  </a:schemeClr>
                </a:solidFill>
              </a:defRPr>
            </a:lvl5pPr>
            <a:lvl6pPr marL="3047390" indent="0" algn="ctr">
              <a:buNone/>
              <a:defRPr>
                <a:solidFill>
                  <a:schemeClr val="tx1">
                    <a:tint val="75000"/>
                  </a:schemeClr>
                </a:solidFill>
              </a:defRPr>
            </a:lvl6pPr>
            <a:lvl7pPr marL="3656868" indent="0" algn="ctr">
              <a:buNone/>
              <a:defRPr>
                <a:solidFill>
                  <a:schemeClr val="tx1">
                    <a:tint val="75000"/>
                  </a:schemeClr>
                </a:solidFill>
              </a:defRPr>
            </a:lvl7pPr>
            <a:lvl8pPr marL="4266346" indent="0" algn="ctr">
              <a:buNone/>
              <a:defRPr>
                <a:solidFill>
                  <a:schemeClr val="tx1">
                    <a:tint val="75000"/>
                  </a:schemeClr>
                </a:solidFill>
              </a:defRPr>
            </a:lvl8pPr>
            <a:lvl9pPr marL="487582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9578D6DB-6798-42D2-B9AD-FC6F1C72FC30}" type="datetimeFigureOut">
              <a:rPr lang="en-US" smtClean="0"/>
              <a:pPr/>
              <a:t>6/11/2018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E5EDE275-BE14-4364-AEA2-5F5667C0FD49}" type="slidenum">
              <a:rPr lang="en-US" smtClean="0"/>
              <a:pPr/>
              <a:t>‹Nº›</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6/11/2018</a:t>
            </a:fld>
            <a:endParaRPr lang="en-US"/>
          </a:p>
        </p:txBody>
      </p:sp>
      <p:sp>
        <p:nvSpPr>
          <p:cNvPr id="3" name="Footer Placeholder 2"/>
          <p:cNvSpPr>
            <a:spLocks noGrp="1"/>
          </p:cNvSpPr>
          <p:nvPr>
            <p:ph type="ftr" sz="quarter" idx="11"/>
          </p:nvPr>
        </p:nvSpPr>
        <p:spPr>
          <a:xfrm>
            <a:off x="4164515" y="6356353"/>
            <a:ext cx="3859795"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5" y="273051"/>
            <a:ext cx="4010039" cy="1162051"/>
          </a:xfrm>
        </p:spPr>
        <p:txBody>
          <a:bodyPr anchor="b"/>
          <a:lstStyle>
            <a:lvl1pPr algn="l">
              <a:defRPr sz="2701" b="1"/>
            </a:lvl1pPr>
          </a:lstStyle>
          <a:p>
            <a:r>
              <a:rPr lang="en-US"/>
              <a:t>Click to edit Master title style</a:t>
            </a:r>
          </a:p>
        </p:txBody>
      </p:sp>
      <p:sp>
        <p:nvSpPr>
          <p:cNvPr id="3" name="Content Placeholder 2"/>
          <p:cNvSpPr>
            <a:spLocks noGrp="1"/>
          </p:cNvSpPr>
          <p:nvPr>
            <p:ph idx="1"/>
          </p:nvPr>
        </p:nvSpPr>
        <p:spPr>
          <a:xfrm>
            <a:off x="4765492" y="273054"/>
            <a:ext cx="6813892" cy="5853113"/>
          </a:xfrm>
          <a:prstGeom prst="rect">
            <a:avLst/>
          </a:prstGeom>
        </p:spPr>
        <p:txBody>
          <a:bodyPr/>
          <a:lstStyle>
            <a:lvl1pPr>
              <a:defRPr sz="4300"/>
            </a:lvl1pPr>
            <a:lvl2pPr>
              <a:defRPr sz="3700"/>
            </a:lvl2pPr>
            <a:lvl3pPr>
              <a:defRPr sz="3201"/>
            </a:lvl3pPr>
            <a:lvl4pPr>
              <a:defRPr sz="2701"/>
            </a:lvl4pPr>
            <a:lvl5pPr>
              <a:defRPr sz="2701"/>
            </a:lvl5pPr>
            <a:lvl6pPr>
              <a:defRPr sz="2701"/>
            </a:lvl6pPr>
            <a:lvl7pPr>
              <a:defRPr sz="2701"/>
            </a:lvl7pPr>
            <a:lvl8pPr>
              <a:defRPr sz="2701"/>
            </a:lvl8pPr>
            <a:lvl9pPr>
              <a:defRPr sz="27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5" y="1435103"/>
            <a:ext cx="4010039" cy="4691063"/>
          </a:xfrm>
          <a:prstGeom prst="rect">
            <a:avLst/>
          </a:prstGeom>
        </p:spPr>
        <p:txBody>
          <a:bodyPr/>
          <a:lstStyle>
            <a:lvl1pPr marL="0" indent="0">
              <a:buNone/>
              <a:defRPr sz="1900"/>
            </a:lvl1pPr>
            <a:lvl2pPr marL="609504" indent="0">
              <a:buNone/>
              <a:defRPr sz="1600"/>
            </a:lvl2pPr>
            <a:lvl3pPr marL="1219007" indent="0">
              <a:buNone/>
              <a:defRPr sz="1300"/>
            </a:lvl3pPr>
            <a:lvl4pPr marL="1828511" indent="0">
              <a:buNone/>
              <a:defRPr sz="1200"/>
            </a:lvl4pPr>
            <a:lvl5pPr marL="2438013" indent="0">
              <a:buNone/>
              <a:defRPr sz="1200"/>
            </a:lvl5pPr>
            <a:lvl6pPr marL="3047518" indent="0">
              <a:buNone/>
              <a:defRPr sz="1200"/>
            </a:lvl6pPr>
            <a:lvl7pPr marL="3657020" indent="0">
              <a:buNone/>
              <a:defRPr sz="1200"/>
            </a:lvl7pPr>
            <a:lvl8pPr marL="4266524" indent="0">
              <a:buNone/>
              <a:defRPr sz="1200"/>
            </a:lvl8pPr>
            <a:lvl9pPr marL="487602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6/11/2018</a:t>
            </a:fld>
            <a:endParaRPr lang="en-US"/>
          </a:p>
        </p:txBody>
      </p:sp>
      <p:sp>
        <p:nvSpPr>
          <p:cNvPr id="6" name="Footer Placeholder 5"/>
          <p:cNvSpPr>
            <a:spLocks noGrp="1"/>
          </p:cNvSpPr>
          <p:nvPr>
            <p:ph type="ftr" sz="quarter" idx="11"/>
          </p:nvPr>
        </p:nvSpPr>
        <p:spPr>
          <a:xfrm>
            <a:off x="4164515" y="6356353"/>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2"/>
            <a:ext cx="7313295" cy="566739"/>
          </a:xfrm>
        </p:spPr>
        <p:txBody>
          <a:bodyPr anchor="b"/>
          <a:lstStyle>
            <a:lvl1pPr algn="l">
              <a:defRPr sz="2701"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4300"/>
            </a:lvl1pPr>
            <a:lvl2pPr marL="609504" indent="0">
              <a:buNone/>
              <a:defRPr sz="3700"/>
            </a:lvl2pPr>
            <a:lvl3pPr marL="1219007" indent="0">
              <a:buNone/>
              <a:defRPr sz="3201"/>
            </a:lvl3pPr>
            <a:lvl4pPr marL="1828511" indent="0">
              <a:buNone/>
              <a:defRPr sz="2701"/>
            </a:lvl4pPr>
            <a:lvl5pPr marL="2438013" indent="0">
              <a:buNone/>
              <a:defRPr sz="2701"/>
            </a:lvl5pPr>
            <a:lvl6pPr marL="3047518" indent="0">
              <a:buNone/>
              <a:defRPr sz="2701"/>
            </a:lvl6pPr>
            <a:lvl7pPr marL="3657020" indent="0">
              <a:buNone/>
              <a:defRPr sz="2701"/>
            </a:lvl7pPr>
            <a:lvl8pPr marL="4266524" indent="0">
              <a:buNone/>
              <a:defRPr sz="2701"/>
            </a:lvl8pPr>
            <a:lvl9pPr marL="4876027" indent="0">
              <a:buNone/>
              <a:defRPr sz="2701"/>
            </a:lvl9pPr>
          </a:lstStyle>
          <a:p>
            <a:endParaRPr lang="en-US"/>
          </a:p>
        </p:txBody>
      </p:sp>
      <p:sp>
        <p:nvSpPr>
          <p:cNvPr id="4" name="Text Placeholder 3"/>
          <p:cNvSpPr>
            <a:spLocks noGrp="1"/>
          </p:cNvSpPr>
          <p:nvPr>
            <p:ph type="body" sz="half" idx="2"/>
          </p:nvPr>
        </p:nvSpPr>
        <p:spPr>
          <a:xfrm>
            <a:off x="2389095" y="5367340"/>
            <a:ext cx="7313295" cy="804863"/>
          </a:xfrm>
          <a:prstGeom prst="rect">
            <a:avLst/>
          </a:prstGeom>
        </p:spPr>
        <p:txBody>
          <a:bodyPr/>
          <a:lstStyle>
            <a:lvl1pPr marL="0" indent="0">
              <a:buNone/>
              <a:defRPr sz="1900"/>
            </a:lvl1pPr>
            <a:lvl2pPr marL="609504" indent="0">
              <a:buNone/>
              <a:defRPr sz="1600"/>
            </a:lvl2pPr>
            <a:lvl3pPr marL="1219007" indent="0">
              <a:buNone/>
              <a:defRPr sz="1300"/>
            </a:lvl3pPr>
            <a:lvl4pPr marL="1828511" indent="0">
              <a:buNone/>
              <a:defRPr sz="1200"/>
            </a:lvl4pPr>
            <a:lvl5pPr marL="2438013" indent="0">
              <a:buNone/>
              <a:defRPr sz="1200"/>
            </a:lvl5pPr>
            <a:lvl6pPr marL="3047518" indent="0">
              <a:buNone/>
              <a:defRPr sz="1200"/>
            </a:lvl6pPr>
            <a:lvl7pPr marL="3657020" indent="0">
              <a:buNone/>
              <a:defRPr sz="1200"/>
            </a:lvl7pPr>
            <a:lvl8pPr marL="4266524" indent="0">
              <a:buNone/>
              <a:defRPr sz="1200"/>
            </a:lvl8pPr>
            <a:lvl9pPr marL="487602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6/11/2018</a:t>
            </a:fld>
            <a:endParaRPr lang="en-US"/>
          </a:p>
        </p:txBody>
      </p:sp>
      <p:sp>
        <p:nvSpPr>
          <p:cNvPr id="6" name="Footer Placeholder 5"/>
          <p:cNvSpPr>
            <a:spLocks noGrp="1"/>
          </p:cNvSpPr>
          <p:nvPr>
            <p:ph type="ftr" sz="quarter" idx="11"/>
          </p:nvPr>
        </p:nvSpPr>
        <p:spPr>
          <a:xfrm>
            <a:off x="4164515" y="6356353"/>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441" y="1138426"/>
            <a:ext cx="10969943" cy="498773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6/11/2018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1"/>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1"/>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6/11/2018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609504" indent="0" algn="ctr">
              <a:buNone/>
              <a:defRPr>
                <a:solidFill>
                  <a:schemeClr val="tx1">
                    <a:tint val="75000"/>
                  </a:schemeClr>
                </a:solidFill>
              </a:defRPr>
            </a:lvl2pPr>
            <a:lvl3pPr marL="1219007" indent="0" algn="ctr">
              <a:buNone/>
              <a:defRPr>
                <a:solidFill>
                  <a:schemeClr val="tx1">
                    <a:tint val="75000"/>
                  </a:schemeClr>
                </a:solidFill>
              </a:defRPr>
            </a:lvl3pPr>
            <a:lvl4pPr marL="1828511" indent="0" algn="ctr">
              <a:buNone/>
              <a:defRPr>
                <a:solidFill>
                  <a:schemeClr val="tx1">
                    <a:tint val="75000"/>
                  </a:schemeClr>
                </a:solidFill>
              </a:defRPr>
            </a:lvl4pPr>
            <a:lvl5pPr marL="2438013" indent="0" algn="ctr">
              <a:buNone/>
              <a:defRPr>
                <a:solidFill>
                  <a:schemeClr val="tx1">
                    <a:tint val="75000"/>
                  </a:schemeClr>
                </a:solidFill>
              </a:defRPr>
            </a:lvl5pPr>
            <a:lvl6pPr marL="3047518" indent="0" algn="ctr">
              <a:buNone/>
              <a:defRPr>
                <a:solidFill>
                  <a:schemeClr val="tx1">
                    <a:tint val="75000"/>
                  </a:schemeClr>
                </a:solidFill>
              </a:defRPr>
            </a:lvl6pPr>
            <a:lvl7pPr marL="3657020" indent="0" algn="ctr">
              <a:buNone/>
              <a:defRPr>
                <a:solidFill>
                  <a:schemeClr val="tx1">
                    <a:tint val="75000"/>
                  </a:schemeClr>
                </a:solidFill>
              </a:defRPr>
            </a:lvl7pPr>
            <a:lvl8pPr marL="4266524" indent="0" algn="ctr">
              <a:buNone/>
              <a:defRPr>
                <a:solidFill>
                  <a:schemeClr val="tx1">
                    <a:tint val="75000"/>
                  </a:schemeClr>
                </a:solidFill>
              </a:defRPr>
            </a:lvl8pPr>
            <a:lvl9pPr marL="487602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6/11/2018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441" y="1138426"/>
            <a:ext cx="10969943" cy="49877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6/11/2018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3"/>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a:prstGeom prst="rect">
            <a:avLst/>
          </a:prstGeom>
        </p:spPr>
        <p:txBody>
          <a:bodyPr anchor="b"/>
          <a:lstStyle>
            <a:lvl1pPr marL="0" indent="0">
              <a:buNone/>
              <a:defRPr sz="2701">
                <a:solidFill>
                  <a:schemeClr val="tx1">
                    <a:tint val="75000"/>
                  </a:schemeClr>
                </a:solidFill>
              </a:defRPr>
            </a:lvl1pPr>
            <a:lvl2pPr marL="609504" indent="0">
              <a:buNone/>
              <a:defRPr sz="2399">
                <a:solidFill>
                  <a:schemeClr val="tx1">
                    <a:tint val="75000"/>
                  </a:schemeClr>
                </a:solidFill>
              </a:defRPr>
            </a:lvl2pPr>
            <a:lvl3pPr marL="1219007" indent="0">
              <a:buNone/>
              <a:defRPr sz="2099">
                <a:solidFill>
                  <a:schemeClr val="tx1">
                    <a:tint val="75000"/>
                  </a:schemeClr>
                </a:solidFill>
              </a:defRPr>
            </a:lvl3pPr>
            <a:lvl4pPr marL="1828511" indent="0">
              <a:buNone/>
              <a:defRPr sz="1900">
                <a:solidFill>
                  <a:schemeClr val="tx1">
                    <a:tint val="75000"/>
                  </a:schemeClr>
                </a:solidFill>
              </a:defRPr>
            </a:lvl4pPr>
            <a:lvl5pPr marL="2438013" indent="0">
              <a:buNone/>
              <a:defRPr sz="1900">
                <a:solidFill>
                  <a:schemeClr val="tx1">
                    <a:tint val="75000"/>
                  </a:schemeClr>
                </a:solidFill>
              </a:defRPr>
            </a:lvl5pPr>
            <a:lvl6pPr marL="3047518" indent="0">
              <a:buNone/>
              <a:defRPr sz="1900">
                <a:solidFill>
                  <a:schemeClr val="tx1">
                    <a:tint val="75000"/>
                  </a:schemeClr>
                </a:solidFill>
              </a:defRPr>
            </a:lvl6pPr>
            <a:lvl7pPr marL="3657020" indent="0">
              <a:buNone/>
              <a:defRPr sz="1900">
                <a:solidFill>
                  <a:schemeClr val="tx1">
                    <a:tint val="75000"/>
                  </a:schemeClr>
                </a:solidFill>
              </a:defRPr>
            </a:lvl7pPr>
            <a:lvl8pPr marL="4266524" indent="0">
              <a:buNone/>
              <a:defRPr sz="1900">
                <a:solidFill>
                  <a:schemeClr val="tx1">
                    <a:tint val="75000"/>
                  </a:schemeClr>
                </a:solidFill>
              </a:defRPr>
            </a:lvl8pPr>
            <a:lvl9pPr marL="487602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6/11/2018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3"/>
            <a:ext cx="5383398" cy="4525963"/>
          </a:xfrm>
          <a:prstGeom prst="rect">
            <a:avLst/>
          </a:prstGeom>
        </p:spPr>
        <p:txBody>
          <a:bodyPr/>
          <a:lstStyle>
            <a:lvl1pPr>
              <a:defRPr sz="3700"/>
            </a:lvl1pPr>
            <a:lvl2pPr>
              <a:defRPr sz="3201"/>
            </a:lvl2pPr>
            <a:lvl3pPr>
              <a:defRPr sz="2701"/>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3"/>
            <a:ext cx="5383398" cy="4525963"/>
          </a:xfrm>
          <a:prstGeom prst="rect">
            <a:avLst/>
          </a:prstGeom>
        </p:spPr>
        <p:txBody>
          <a:bodyPr/>
          <a:lstStyle>
            <a:lvl1pPr>
              <a:defRPr sz="3700"/>
            </a:lvl1pPr>
            <a:lvl2pPr>
              <a:defRPr sz="3201"/>
            </a:lvl2pPr>
            <a:lvl3pPr>
              <a:defRPr sz="2701"/>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6/11/2018</a:t>
            </a:fld>
            <a:endParaRPr lang="en-US"/>
          </a:p>
        </p:txBody>
      </p:sp>
      <p:sp>
        <p:nvSpPr>
          <p:cNvPr id="6" name="Footer Placeholder 5"/>
          <p:cNvSpPr>
            <a:spLocks noGrp="1"/>
          </p:cNvSpPr>
          <p:nvPr>
            <p:ph type="ftr" sz="quarter" idx="11"/>
          </p:nvPr>
        </p:nvSpPr>
        <p:spPr>
          <a:xfrm>
            <a:off x="4164515" y="6356353"/>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5"/>
            <a:ext cx="5385514" cy="639763"/>
          </a:xfrm>
          <a:prstGeom prst="rect">
            <a:avLst/>
          </a:prstGeom>
        </p:spPr>
        <p:txBody>
          <a:bodyPr anchor="b"/>
          <a:lstStyle>
            <a:lvl1pPr marL="0" indent="0">
              <a:buNone/>
              <a:defRPr sz="3201" b="1"/>
            </a:lvl1pPr>
            <a:lvl2pPr marL="609504" indent="0">
              <a:buNone/>
              <a:defRPr sz="2701" b="1"/>
            </a:lvl2pPr>
            <a:lvl3pPr marL="1219007" indent="0">
              <a:buNone/>
              <a:defRPr sz="2399" b="1"/>
            </a:lvl3pPr>
            <a:lvl4pPr marL="1828511" indent="0">
              <a:buNone/>
              <a:defRPr sz="2099" b="1"/>
            </a:lvl4pPr>
            <a:lvl5pPr marL="2438013" indent="0">
              <a:buNone/>
              <a:defRPr sz="2099" b="1"/>
            </a:lvl5pPr>
            <a:lvl6pPr marL="3047518" indent="0">
              <a:buNone/>
              <a:defRPr sz="2099" b="1"/>
            </a:lvl6pPr>
            <a:lvl7pPr marL="3657020" indent="0">
              <a:buNone/>
              <a:defRPr sz="2099" b="1"/>
            </a:lvl7pPr>
            <a:lvl8pPr marL="4266524" indent="0">
              <a:buNone/>
              <a:defRPr sz="2099" b="1"/>
            </a:lvl8pPr>
            <a:lvl9pPr marL="4876027" indent="0">
              <a:buNone/>
              <a:defRPr sz="2099"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a:prstGeom prst="rect">
            <a:avLst/>
          </a:prstGeom>
        </p:spPr>
        <p:txBody>
          <a:bodyPr/>
          <a:lstStyle>
            <a:lvl1pPr>
              <a:defRPr sz="3201"/>
            </a:lvl1pPr>
            <a:lvl2pPr>
              <a:defRPr sz="2701"/>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7" y="1535115"/>
            <a:ext cx="5387630" cy="639763"/>
          </a:xfrm>
          <a:prstGeom prst="rect">
            <a:avLst/>
          </a:prstGeom>
        </p:spPr>
        <p:txBody>
          <a:bodyPr anchor="b"/>
          <a:lstStyle>
            <a:lvl1pPr marL="0" indent="0">
              <a:buNone/>
              <a:defRPr sz="3201" b="1"/>
            </a:lvl1pPr>
            <a:lvl2pPr marL="609504" indent="0">
              <a:buNone/>
              <a:defRPr sz="2701" b="1"/>
            </a:lvl2pPr>
            <a:lvl3pPr marL="1219007" indent="0">
              <a:buNone/>
              <a:defRPr sz="2399" b="1"/>
            </a:lvl3pPr>
            <a:lvl4pPr marL="1828511" indent="0">
              <a:buNone/>
              <a:defRPr sz="2099" b="1"/>
            </a:lvl4pPr>
            <a:lvl5pPr marL="2438013" indent="0">
              <a:buNone/>
              <a:defRPr sz="2099" b="1"/>
            </a:lvl5pPr>
            <a:lvl6pPr marL="3047518" indent="0">
              <a:buNone/>
              <a:defRPr sz="2099" b="1"/>
            </a:lvl6pPr>
            <a:lvl7pPr marL="3657020" indent="0">
              <a:buNone/>
              <a:defRPr sz="2099" b="1"/>
            </a:lvl7pPr>
            <a:lvl8pPr marL="4266524" indent="0">
              <a:buNone/>
              <a:defRPr sz="2099" b="1"/>
            </a:lvl8pPr>
            <a:lvl9pPr marL="4876027"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1757" y="2174875"/>
            <a:ext cx="5387630" cy="3951288"/>
          </a:xfrm>
          <a:prstGeom prst="rect">
            <a:avLst/>
          </a:prstGeom>
        </p:spPr>
        <p:txBody>
          <a:bodyPr/>
          <a:lstStyle>
            <a:lvl1pPr>
              <a:defRPr sz="3201"/>
            </a:lvl1pPr>
            <a:lvl2pPr>
              <a:defRPr sz="2701"/>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6/11/2018</a:t>
            </a:fld>
            <a:endParaRPr lang="en-US"/>
          </a:p>
        </p:txBody>
      </p:sp>
      <p:sp>
        <p:nvSpPr>
          <p:cNvPr id="8" name="Footer Placeholder 7"/>
          <p:cNvSpPr>
            <a:spLocks noGrp="1"/>
          </p:cNvSpPr>
          <p:nvPr>
            <p:ph type="ftr" sz="quarter" idx="11"/>
          </p:nvPr>
        </p:nvSpPr>
        <p:spPr>
          <a:xfrm>
            <a:off x="4164515" y="6356353"/>
            <a:ext cx="3859795"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Autofit/>
          </a:bodyPr>
          <a:lstStyle>
            <a:lvl1pPr>
              <a:defRPr sz="3201" b="1">
                <a:solidFill>
                  <a:schemeClr val="tx2"/>
                </a:solidFill>
              </a:defRPr>
            </a:lvl1pPr>
          </a:lstStyle>
          <a:p>
            <a:r>
              <a:rPr lang="en-US" dirty="0"/>
              <a:t>Click to edit Master title style</a:t>
            </a:r>
          </a:p>
        </p:txBody>
      </p:sp>
      <p:grpSp>
        <p:nvGrpSpPr>
          <p:cNvPr id="12" name="Group 11">
            <a:extLst>
              <a:ext uri="{FF2B5EF4-FFF2-40B4-BE49-F238E27FC236}">
                <a16:creationId xmlns:a16="http://schemas.microsoft.com/office/drawing/2014/main" xmlns="" id="{B59264BD-2108-401F-B7DD-0622C3C01D54}"/>
              </a:ext>
            </a:extLst>
          </p:cNvPr>
          <p:cNvGrpSpPr/>
          <p:nvPr userDrawn="1"/>
        </p:nvGrpSpPr>
        <p:grpSpPr>
          <a:xfrm>
            <a:off x="0" y="6794500"/>
            <a:ext cx="12192000" cy="63500"/>
            <a:chOff x="-723900" y="1040009"/>
            <a:chExt cx="5295900" cy="52191"/>
          </a:xfrm>
        </p:grpSpPr>
        <p:sp>
          <p:nvSpPr>
            <p:cNvPr id="13" name="Rectangle 12">
              <a:extLst>
                <a:ext uri="{FF2B5EF4-FFF2-40B4-BE49-F238E27FC236}">
                  <a16:creationId xmlns:a16="http://schemas.microsoft.com/office/drawing/2014/main" xmlns="" id="{876C5082-4997-4E65-8420-4D5D936F0708}"/>
                </a:ext>
              </a:extLst>
            </p:cNvPr>
            <p:cNvSpPr/>
            <p:nvPr userDrawn="1"/>
          </p:nvSpPr>
          <p:spPr>
            <a:xfrm>
              <a:off x="1041400" y="1040009"/>
              <a:ext cx="1765300" cy="521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4" name="Rectangle 13">
              <a:extLst>
                <a:ext uri="{FF2B5EF4-FFF2-40B4-BE49-F238E27FC236}">
                  <a16:creationId xmlns:a16="http://schemas.microsoft.com/office/drawing/2014/main" xmlns="" id="{FF85F784-DC5C-4E68-BC02-CCF2F401E203}"/>
                </a:ext>
              </a:extLst>
            </p:cNvPr>
            <p:cNvSpPr/>
            <p:nvPr userDrawn="1"/>
          </p:nvSpPr>
          <p:spPr>
            <a:xfrm>
              <a:off x="2806700" y="1040009"/>
              <a:ext cx="1765300" cy="521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5" name="Rectangle 14">
              <a:extLst>
                <a:ext uri="{FF2B5EF4-FFF2-40B4-BE49-F238E27FC236}">
                  <a16:creationId xmlns:a16="http://schemas.microsoft.com/office/drawing/2014/main" xmlns="" id="{4861E494-C684-4E36-B355-111C9D35265A}"/>
                </a:ext>
              </a:extLst>
            </p:cNvPr>
            <p:cNvSpPr/>
            <p:nvPr userDrawn="1"/>
          </p:nvSpPr>
          <p:spPr>
            <a:xfrm>
              <a:off x="-723900" y="1040009"/>
              <a:ext cx="1765300" cy="52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pic>
        <p:nvPicPr>
          <p:cNvPr id="7" name="Imagen 6"/>
          <p:cNvPicPr>
            <a:picLocks noChangeAspect="1"/>
          </p:cNvPicPr>
          <p:nvPr userDrawn="1"/>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0196" y="-175306"/>
            <a:ext cx="1705900" cy="1475328"/>
          </a:xfrm>
          <a:prstGeom prst="rect">
            <a:avLst/>
          </a:prstGeom>
        </p:spPr>
      </p:pic>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B59264BD-2108-401F-B7DD-0622C3C01D54}"/>
              </a:ext>
            </a:extLst>
          </p:cNvPr>
          <p:cNvGrpSpPr/>
          <p:nvPr userDrawn="1"/>
        </p:nvGrpSpPr>
        <p:grpSpPr>
          <a:xfrm>
            <a:off x="0" y="6794500"/>
            <a:ext cx="12192000" cy="63500"/>
            <a:chOff x="-723900" y="1040009"/>
            <a:chExt cx="5295900" cy="52191"/>
          </a:xfrm>
        </p:grpSpPr>
        <p:sp>
          <p:nvSpPr>
            <p:cNvPr id="13" name="Rectangle 12">
              <a:extLst>
                <a:ext uri="{FF2B5EF4-FFF2-40B4-BE49-F238E27FC236}">
                  <a16:creationId xmlns:a16="http://schemas.microsoft.com/office/drawing/2014/main" xmlns="" id="{876C5082-4997-4E65-8420-4D5D936F0708}"/>
                </a:ext>
              </a:extLst>
            </p:cNvPr>
            <p:cNvSpPr/>
            <p:nvPr userDrawn="1"/>
          </p:nvSpPr>
          <p:spPr>
            <a:xfrm>
              <a:off x="1041400" y="1040009"/>
              <a:ext cx="1765300" cy="521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4" name="Rectangle 13">
              <a:extLst>
                <a:ext uri="{FF2B5EF4-FFF2-40B4-BE49-F238E27FC236}">
                  <a16:creationId xmlns:a16="http://schemas.microsoft.com/office/drawing/2014/main" xmlns="" id="{FF85F784-DC5C-4E68-BC02-CCF2F401E203}"/>
                </a:ext>
              </a:extLst>
            </p:cNvPr>
            <p:cNvSpPr/>
            <p:nvPr userDrawn="1"/>
          </p:nvSpPr>
          <p:spPr>
            <a:xfrm>
              <a:off x="2806700" y="1040009"/>
              <a:ext cx="1765300" cy="521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5" name="Rectangle 14">
              <a:extLst>
                <a:ext uri="{FF2B5EF4-FFF2-40B4-BE49-F238E27FC236}">
                  <a16:creationId xmlns:a16="http://schemas.microsoft.com/office/drawing/2014/main" xmlns="" id="{4861E494-C684-4E36-B355-111C9D35265A}"/>
                </a:ext>
              </a:extLst>
            </p:cNvPr>
            <p:cNvSpPr/>
            <p:nvPr userDrawn="1"/>
          </p:nvSpPr>
          <p:spPr>
            <a:xfrm>
              <a:off x="-723900" y="1040009"/>
              <a:ext cx="1765300" cy="52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9" name="Slide Number Placeholder 5">
            <a:extLst>
              <a:ext uri="{FF2B5EF4-FFF2-40B4-BE49-F238E27FC236}">
                <a16:creationId xmlns:a16="http://schemas.microsoft.com/office/drawing/2014/main" xmlns="" id="{6F840202-73D3-4D1E-99C4-5658A767FE1E}"/>
              </a:ext>
            </a:extLst>
          </p:cNvPr>
          <p:cNvSpPr txBox="1">
            <a:spLocks/>
          </p:cNvSpPr>
          <p:nvPr userDrawn="1"/>
        </p:nvSpPr>
        <p:spPr>
          <a:xfrm>
            <a:off x="11613496" y="6336583"/>
            <a:ext cx="350091" cy="288330"/>
          </a:xfrm>
          <a:prstGeom prst="hexagon">
            <a:avLst/>
          </a:prstGeom>
          <a:solidFill>
            <a:schemeClr val="accent3"/>
          </a:solidFill>
          <a:ln>
            <a:noFill/>
          </a:ln>
        </p:spPr>
        <p:txBody>
          <a:bodyPr lIns="0" tIns="0" rIns="0" bIns="0" anchor="ctr"/>
          <a:lstStyle>
            <a:defPPr>
              <a:defRPr lang="en-US"/>
            </a:defPPr>
            <a:lvl1pPr marL="0" algn="ctr" defTabSz="1218987" rtl="0" eaLnBrk="1" latinLnBrk="0" hangingPunct="1">
              <a:defRPr sz="1000" b="1" kern="1200">
                <a:solidFill>
                  <a:schemeClr val="bg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6080B596-281A-4010-8ADA-74D6CB3791DF}" type="slidenum">
              <a:rPr lang="en-US" sz="800" smtClean="0"/>
              <a:pPr/>
              <a:t>‹Nº›</a:t>
            </a:fld>
            <a:endParaRPr lang="en-US" sz="800"/>
          </a:p>
        </p:txBody>
      </p:sp>
    </p:spTree>
    <p:extLst>
      <p:ext uri="{BB962C8B-B14F-4D97-AF65-F5344CB8AC3E}">
        <p14:creationId xmlns:p14="http://schemas.microsoft.com/office/powerpoint/2010/main" val="223800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6/11/2018</a:t>
            </a:fld>
            <a:endParaRPr lang="en-US"/>
          </a:p>
        </p:txBody>
      </p:sp>
      <p:sp>
        <p:nvSpPr>
          <p:cNvPr id="4" name="Footer Placeholder 3"/>
          <p:cNvSpPr>
            <a:spLocks noGrp="1"/>
          </p:cNvSpPr>
          <p:nvPr>
            <p:ph type="ftr" sz="quarter" idx="11"/>
          </p:nvPr>
        </p:nvSpPr>
        <p:spPr>
          <a:xfrm>
            <a:off x="4164515" y="6356353"/>
            <a:ext cx="3859795"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42987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1939" y="260350"/>
            <a:ext cx="11664949" cy="288330"/>
          </a:xfrm>
          <a:prstGeom prst="rect">
            <a:avLst/>
          </a:prstGeom>
        </p:spPr>
        <p:txBody>
          <a:bodyPr vert="horz" lIns="0" tIns="0" rIns="0" bIns="0" rtlCol="0" anchor="ctr">
            <a:noAutofit/>
          </a:bodyPr>
          <a:lstStyle/>
          <a:p>
            <a:r>
              <a:rPr lang="en-US"/>
              <a:t>Click to edit Master title style</a:t>
            </a:r>
          </a:p>
        </p:txBody>
      </p:sp>
      <p:pic>
        <p:nvPicPr>
          <p:cNvPr id="3" name="Imagen 2"/>
          <p:cNvPicPr>
            <a:picLocks noChangeAspect="1"/>
          </p:cNvPicPr>
          <p:nvPr userDrawn="1"/>
        </p:nvPicPr>
        <p:blipFill>
          <a:blip r:embed="rId16">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0196" y="-175306"/>
            <a:ext cx="1705900" cy="1475328"/>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63" r:id="rId8"/>
    <p:sldLayoutId id="2147483662" r:id="rId9"/>
    <p:sldLayoutId id="2147483655" r:id="rId10"/>
    <p:sldLayoutId id="2147483656" r:id="rId11"/>
    <p:sldLayoutId id="2147483657" r:id="rId12"/>
    <p:sldLayoutId id="2147483658" r:id="rId13"/>
    <p:sldLayoutId id="2147483659" r:id="rId14"/>
  </p:sldLayoutIdLst>
  <p:txStyles>
    <p:titleStyle>
      <a:lvl1pPr algn="l" defTabSz="1219007" rtl="0" eaLnBrk="1" latinLnBrk="0" hangingPunct="1">
        <a:spcBef>
          <a:spcPct val="0"/>
        </a:spcBef>
        <a:buNone/>
        <a:defRPr sz="2399" b="1" kern="1200">
          <a:solidFill>
            <a:schemeClr val="tx1"/>
          </a:solidFill>
          <a:latin typeface="+mj-lt"/>
          <a:ea typeface="+mj-ea"/>
          <a:cs typeface="+mj-cs"/>
        </a:defRPr>
      </a:lvl1pPr>
    </p:titleStyle>
    <p:bodyStyle>
      <a:lvl1pPr marL="457127" indent="-457127" algn="l" defTabSz="121900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43" indent="-380939" algn="l" defTabSz="1219007" rtl="0" eaLnBrk="1" latinLnBrk="0" hangingPunct="1">
        <a:spcBef>
          <a:spcPct val="20000"/>
        </a:spcBef>
        <a:buFont typeface="Arial" pitchFamily="34" charset="0"/>
        <a:buChar char="–"/>
        <a:defRPr sz="3201" kern="1200">
          <a:solidFill>
            <a:schemeClr val="tx1"/>
          </a:solidFill>
          <a:latin typeface="+mj-lt"/>
          <a:ea typeface="+mn-ea"/>
          <a:cs typeface="+mn-cs"/>
        </a:defRPr>
      </a:lvl2pPr>
      <a:lvl3pPr marL="1523758" indent="-304752" algn="l" defTabSz="1219007"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3263" indent="-304752" algn="l" defTabSz="121900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66" indent="-304752" algn="l" defTabSz="121900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68"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6pPr>
      <a:lvl7pPr marL="3961773"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7pPr>
      <a:lvl8pPr marL="4571276"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8pPr>
      <a:lvl9pPr marL="5180779"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9pPr>
    </p:bodyStyle>
    <p:otherStyle>
      <a:defPPr>
        <a:defRPr lang="en-US"/>
      </a:defPPr>
      <a:lvl1pPr marL="0" algn="l" defTabSz="1219007" rtl="0" eaLnBrk="1" latinLnBrk="0" hangingPunct="1">
        <a:defRPr sz="2399" kern="1200">
          <a:solidFill>
            <a:schemeClr val="tx1"/>
          </a:solidFill>
          <a:latin typeface="+mn-lt"/>
          <a:ea typeface="+mn-ea"/>
          <a:cs typeface="+mn-cs"/>
        </a:defRPr>
      </a:lvl1pPr>
      <a:lvl2pPr marL="609504" algn="l" defTabSz="1219007" rtl="0" eaLnBrk="1" latinLnBrk="0" hangingPunct="1">
        <a:defRPr sz="2399" kern="1200">
          <a:solidFill>
            <a:schemeClr val="tx1"/>
          </a:solidFill>
          <a:latin typeface="+mn-lt"/>
          <a:ea typeface="+mn-ea"/>
          <a:cs typeface="+mn-cs"/>
        </a:defRPr>
      </a:lvl2pPr>
      <a:lvl3pPr marL="1219007" algn="l" defTabSz="1219007" rtl="0" eaLnBrk="1" latinLnBrk="0" hangingPunct="1">
        <a:defRPr sz="2399" kern="1200">
          <a:solidFill>
            <a:schemeClr val="tx1"/>
          </a:solidFill>
          <a:latin typeface="+mn-lt"/>
          <a:ea typeface="+mn-ea"/>
          <a:cs typeface="+mn-cs"/>
        </a:defRPr>
      </a:lvl3pPr>
      <a:lvl4pPr marL="1828511" algn="l" defTabSz="1219007" rtl="0" eaLnBrk="1" latinLnBrk="0" hangingPunct="1">
        <a:defRPr sz="2399" kern="1200">
          <a:solidFill>
            <a:schemeClr val="tx1"/>
          </a:solidFill>
          <a:latin typeface="+mn-lt"/>
          <a:ea typeface="+mn-ea"/>
          <a:cs typeface="+mn-cs"/>
        </a:defRPr>
      </a:lvl4pPr>
      <a:lvl5pPr marL="2438013" algn="l" defTabSz="1219007" rtl="0" eaLnBrk="1" latinLnBrk="0" hangingPunct="1">
        <a:defRPr sz="2399" kern="1200">
          <a:solidFill>
            <a:schemeClr val="tx1"/>
          </a:solidFill>
          <a:latin typeface="+mn-lt"/>
          <a:ea typeface="+mn-ea"/>
          <a:cs typeface="+mn-cs"/>
        </a:defRPr>
      </a:lvl5pPr>
      <a:lvl6pPr marL="3047518" algn="l" defTabSz="1219007" rtl="0" eaLnBrk="1" latinLnBrk="0" hangingPunct="1">
        <a:defRPr sz="2399" kern="1200">
          <a:solidFill>
            <a:schemeClr val="tx1"/>
          </a:solidFill>
          <a:latin typeface="+mn-lt"/>
          <a:ea typeface="+mn-ea"/>
          <a:cs typeface="+mn-cs"/>
        </a:defRPr>
      </a:lvl6pPr>
      <a:lvl7pPr marL="3657020" algn="l" defTabSz="1219007" rtl="0" eaLnBrk="1" latinLnBrk="0" hangingPunct="1">
        <a:defRPr sz="2399" kern="1200">
          <a:solidFill>
            <a:schemeClr val="tx1"/>
          </a:solidFill>
          <a:latin typeface="+mn-lt"/>
          <a:ea typeface="+mn-ea"/>
          <a:cs typeface="+mn-cs"/>
        </a:defRPr>
      </a:lvl7pPr>
      <a:lvl8pPr marL="4266524" algn="l" defTabSz="1219007" rtl="0" eaLnBrk="1" latinLnBrk="0" hangingPunct="1">
        <a:defRPr sz="2399" kern="1200">
          <a:solidFill>
            <a:schemeClr val="tx1"/>
          </a:solidFill>
          <a:latin typeface="+mn-lt"/>
          <a:ea typeface="+mn-ea"/>
          <a:cs typeface="+mn-cs"/>
        </a:defRPr>
      </a:lvl8pPr>
      <a:lvl9pPr marL="4876027" algn="l" defTabSz="1219007" rtl="0" eaLnBrk="1" latinLnBrk="0" hangingPunct="1">
        <a:defRPr sz="23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4" userDrawn="1">
          <p15:clr>
            <a:srgbClr val="F26B43"/>
          </p15:clr>
        </p15:guide>
        <p15:guide id="2" pos="3839" userDrawn="1">
          <p15:clr>
            <a:srgbClr val="F26B43"/>
          </p15:clr>
        </p15:guide>
        <p15:guide id="3" pos="7513" userDrawn="1">
          <p15:clr>
            <a:srgbClr val="F26B43"/>
          </p15:clr>
        </p15:guide>
        <p15:guide id="4" pos="165" userDrawn="1">
          <p15:clr>
            <a:srgbClr val="F26B43"/>
          </p15:clr>
        </p15:guide>
        <p15:guide id="5" orient="horz" pos="346" userDrawn="1">
          <p15:clr>
            <a:srgbClr val="F26B43"/>
          </p15:clr>
        </p15:guide>
        <p15:guide id="6" orient="horz" pos="4156" userDrawn="1">
          <p15:clr>
            <a:srgbClr val="F26B43"/>
          </p15:clr>
        </p15:guide>
        <p15:guide id="7" orient="horz" pos="48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_rels/slide6.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25155" y="142231"/>
            <a:ext cx="2501065" cy="338554"/>
          </a:xfrm>
          <a:prstGeom prst="rect">
            <a:avLst/>
          </a:prstGeom>
          <a:noFill/>
        </p:spPr>
        <p:txBody>
          <a:bodyPr wrap="square" rtlCol="0">
            <a:spAutoFit/>
          </a:bodyPr>
          <a:lstStyle/>
          <a:p>
            <a:r>
              <a:rPr lang="en-US" sz="1600" dirty="0">
                <a:solidFill>
                  <a:schemeClr val="bg1"/>
                </a:solidFill>
                <a:latin typeface="Calibri Light" panose="020F0302020204030204" pitchFamily="34" charset="0"/>
              </a:rPr>
              <a:t>Simple </a:t>
            </a:r>
            <a:r>
              <a:rPr lang="en-US" sz="1600" dirty="0" err="1" smtClean="0">
                <a:solidFill>
                  <a:schemeClr val="bg1"/>
                </a:solidFill>
                <a:latin typeface="Calibri Light" panose="020F0302020204030204" pitchFamily="34" charset="0"/>
              </a:rPr>
              <a:t>Projct</a:t>
            </a:r>
            <a:r>
              <a:rPr lang="en-US" sz="1600" dirty="0" smtClean="0">
                <a:solidFill>
                  <a:schemeClr val="bg1"/>
                </a:solidFill>
                <a:latin typeface="Calibri Light" panose="020F0302020204030204" pitchFamily="34" charset="0"/>
              </a:rPr>
              <a:t> </a:t>
            </a:r>
            <a:r>
              <a:rPr lang="en-US" sz="1600" dirty="0">
                <a:solidFill>
                  <a:schemeClr val="bg1"/>
                </a:solidFill>
                <a:latin typeface="Calibri Light" panose="020F0302020204030204" pitchFamily="34" charset="0"/>
              </a:rPr>
              <a:t>Manager </a:t>
            </a:r>
          </a:p>
        </p:txBody>
      </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3857" y="386057"/>
            <a:ext cx="5181113"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I. Análisis</a:t>
            </a:r>
            <a:r>
              <a:rPr lang="en-US" sz="2000" dirty="0">
                <a:latin typeface="Ebrima" panose="02000000000000000000" pitchFamily="2" charset="0"/>
                <a:ea typeface="Ebrima" panose="02000000000000000000" pitchFamily="2" charset="0"/>
                <a:cs typeface="Ebrima" panose="02000000000000000000" pitchFamily="2" charset="0"/>
              </a:rPr>
              <a:t> del Presupuesto 2015-2018</a:t>
            </a:r>
            <a:endParaRPr lang="en-US" sz="2000" dirty="0"/>
          </a:p>
        </p:txBody>
      </p:sp>
      <p:grpSp>
        <p:nvGrpSpPr>
          <p:cNvPr id="66" name="Group 65">
            <a:extLst>
              <a:ext uri="{FF2B5EF4-FFF2-40B4-BE49-F238E27FC236}">
                <a16:creationId xmlns:a16="http://schemas.microsoft.com/office/drawing/2014/main" xmlns="" id="{9A4A16D0-5A9C-4B45-A8BB-59850E859C99}"/>
              </a:ext>
            </a:extLst>
          </p:cNvPr>
          <p:cNvGrpSpPr/>
          <p:nvPr/>
        </p:nvGrpSpPr>
        <p:grpSpPr>
          <a:xfrm>
            <a:off x="3590268" y="3976997"/>
            <a:ext cx="228976" cy="228976"/>
            <a:chOff x="3398838" y="3616326"/>
            <a:chExt cx="346075" cy="346076"/>
          </a:xfrm>
        </p:grpSpPr>
        <p:sp>
          <p:nvSpPr>
            <p:cNvPr id="73" name="Rectangle 94">
              <a:extLst>
                <a:ext uri="{FF2B5EF4-FFF2-40B4-BE49-F238E27FC236}">
                  <a16:creationId xmlns:a16="http://schemas.microsoft.com/office/drawing/2014/main" xmlns="" id="{5E7F0A8F-8544-44A6-BCF8-0A11E6955D68}"/>
                </a:ext>
              </a:extLst>
            </p:cNvPr>
            <p:cNvSpPr>
              <a:spLocks noChangeArrowheads="1"/>
            </p:cNvSpPr>
            <p:nvPr/>
          </p:nvSpPr>
          <p:spPr bwMode="auto">
            <a:xfrm>
              <a:off x="3459163" y="3616326"/>
              <a:ext cx="90488" cy="34607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5" name="Rectangle 95">
              <a:extLst>
                <a:ext uri="{FF2B5EF4-FFF2-40B4-BE49-F238E27FC236}">
                  <a16:creationId xmlns:a16="http://schemas.microsoft.com/office/drawing/2014/main" xmlns="" id="{0A038215-BE4E-4123-8DCB-8AA85592A9AE}"/>
                </a:ext>
              </a:extLst>
            </p:cNvPr>
            <p:cNvSpPr>
              <a:spLocks noChangeArrowheads="1"/>
            </p:cNvSpPr>
            <p:nvPr/>
          </p:nvSpPr>
          <p:spPr bwMode="auto">
            <a:xfrm>
              <a:off x="3549651" y="3736976"/>
              <a:ext cx="90488" cy="2254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6" name="Line 96">
              <a:extLst>
                <a:ext uri="{FF2B5EF4-FFF2-40B4-BE49-F238E27FC236}">
                  <a16:creationId xmlns:a16="http://schemas.microsoft.com/office/drawing/2014/main" xmlns="" id="{AFF25812-199C-45A3-BA3A-F2CB1E0A6049}"/>
                </a:ext>
              </a:extLst>
            </p:cNvPr>
            <p:cNvSpPr>
              <a:spLocks noChangeShapeType="1"/>
            </p:cNvSpPr>
            <p:nvPr/>
          </p:nvSpPr>
          <p:spPr bwMode="auto">
            <a:xfrm>
              <a:off x="3579813" y="3933826"/>
              <a:ext cx="3016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7" name="Line 97">
              <a:extLst>
                <a:ext uri="{FF2B5EF4-FFF2-40B4-BE49-F238E27FC236}">
                  <a16:creationId xmlns:a16="http://schemas.microsoft.com/office/drawing/2014/main" xmlns="" id="{B2A1C214-1C4A-4BE4-8B9E-2971BED013EB}"/>
                </a:ext>
              </a:extLst>
            </p:cNvPr>
            <p:cNvSpPr>
              <a:spLocks noChangeShapeType="1"/>
            </p:cNvSpPr>
            <p:nvPr/>
          </p:nvSpPr>
          <p:spPr bwMode="auto">
            <a:xfrm>
              <a:off x="3503613" y="3646489"/>
              <a:ext cx="0" cy="1968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8" name="Rectangle 98">
              <a:extLst>
                <a:ext uri="{FF2B5EF4-FFF2-40B4-BE49-F238E27FC236}">
                  <a16:creationId xmlns:a16="http://schemas.microsoft.com/office/drawing/2014/main" xmlns="" id="{B8529BB1-A46D-47EB-A314-F20A5521E291}"/>
                </a:ext>
              </a:extLst>
            </p:cNvPr>
            <p:cNvSpPr>
              <a:spLocks noChangeArrowheads="1"/>
            </p:cNvSpPr>
            <p:nvPr/>
          </p:nvSpPr>
          <p:spPr bwMode="auto">
            <a:xfrm>
              <a:off x="3489326" y="3873501"/>
              <a:ext cx="30163" cy="603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9" name="Line 99">
              <a:extLst>
                <a:ext uri="{FF2B5EF4-FFF2-40B4-BE49-F238E27FC236}">
                  <a16:creationId xmlns:a16="http://schemas.microsoft.com/office/drawing/2014/main" xmlns="" id="{1DB15AB5-7252-484C-90F8-A6B513FB9E9C}"/>
                </a:ext>
              </a:extLst>
            </p:cNvPr>
            <p:cNvSpPr>
              <a:spLocks noChangeShapeType="1"/>
            </p:cNvSpPr>
            <p:nvPr/>
          </p:nvSpPr>
          <p:spPr bwMode="auto">
            <a:xfrm>
              <a:off x="3594101" y="3767139"/>
              <a:ext cx="0" cy="13652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0" name="Line 100">
              <a:extLst>
                <a:ext uri="{FF2B5EF4-FFF2-40B4-BE49-F238E27FC236}">
                  <a16:creationId xmlns:a16="http://schemas.microsoft.com/office/drawing/2014/main" xmlns="" id="{A7D03B7C-A6B5-4A62-AD5E-625D076C6AF3}"/>
                </a:ext>
              </a:extLst>
            </p:cNvPr>
            <p:cNvSpPr>
              <a:spLocks noChangeShapeType="1"/>
            </p:cNvSpPr>
            <p:nvPr/>
          </p:nvSpPr>
          <p:spPr bwMode="auto">
            <a:xfrm>
              <a:off x="3429001" y="3706814"/>
              <a:ext cx="0" cy="21113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3" name="Rectangle 101">
              <a:extLst>
                <a:ext uri="{FF2B5EF4-FFF2-40B4-BE49-F238E27FC236}">
                  <a16:creationId xmlns:a16="http://schemas.microsoft.com/office/drawing/2014/main" xmlns="" id="{0839DEE7-A9F5-4A8E-B729-222359398603}"/>
                </a:ext>
              </a:extLst>
            </p:cNvPr>
            <p:cNvSpPr>
              <a:spLocks noChangeArrowheads="1"/>
            </p:cNvSpPr>
            <p:nvPr/>
          </p:nvSpPr>
          <p:spPr bwMode="auto">
            <a:xfrm>
              <a:off x="3398838" y="3662364"/>
              <a:ext cx="60325" cy="300038"/>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4" name="Freeform 102">
              <a:extLst>
                <a:ext uri="{FF2B5EF4-FFF2-40B4-BE49-F238E27FC236}">
                  <a16:creationId xmlns:a16="http://schemas.microsoft.com/office/drawing/2014/main" xmlns="" id="{CF97EB3E-8D3C-41B9-81B9-4A81669758B1}"/>
                </a:ext>
              </a:extLst>
            </p:cNvPr>
            <p:cNvSpPr>
              <a:spLocks/>
            </p:cNvSpPr>
            <p:nvPr/>
          </p:nvSpPr>
          <p:spPr bwMode="auto">
            <a:xfrm>
              <a:off x="3624263" y="3662364"/>
              <a:ext cx="120650" cy="300038"/>
            </a:xfrm>
            <a:custGeom>
              <a:avLst/>
              <a:gdLst>
                <a:gd name="T0" fmla="*/ 76 w 76"/>
                <a:gd name="T1" fmla="*/ 182 h 189"/>
                <a:gd name="T2" fmla="*/ 47 w 76"/>
                <a:gd name="T3" fmla="*/ 189 h 189"/>
                <a:gd name="T4" fmla="*/ 0 w 76"/>
                <a:gd name="T5" fmla="*/ 7 h 189"/>
                <a:gd name="T6" fmla="*/ 29 w 76"/>
                <a:gd name="T7" fmla="*/ 0 h 189"/>
                <a:gd name="T8" fmla="*/ 76 w 76"/>
                <a:gd name="T9" fmla="*/ 182 h 189"/>
              </a:gdLst>
              <a:ahLst/>
              <a:cxnLst>
                <a:cxn ang="0">
                  <a:pos x="T0" y="T1"/>
                </a:cxn>
                <a:cxn ang="0">
                  <a:pos x="T2" y="T3"/>
                </a:cxn>
                <a:cxn ang="0">
                  <a:pos x="T4" y="T5"/>
                </a:cxn>
                <a:cxn ang="0">
                  <a:pos x="T6" y="T7"/>
                </a:cxn>
                <a:cxn ang="0">
                  <a:pos x="T8" y="T9"/>
                </a:cxn>
              </a:cxnLst>
              <a:rect l="0" t="0" r="r" b="b"/>
              <a:pathLst>
                <a:path w="76" h="189">
                  <a:moveTo>
                    <a:pt x="76" y="182"/>
                  </a:moveTo>
                  <a:lnTo>
                    <a:pt x="47" y="189"/>
                  </a:lnTo>
                  <a:lnTo>
                    <a:pt x="0" y="7"/>
                  </a:lnTo>
                  <a:lnTo>
                    <a:pt x="29" y="0"/>
                  </a:lnTo>
                  <a:lnTo>
                    <a:pt x="76" y="182"/>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85" name="Group 84">
            <a:extLst>
              <a:ext uri="{FF2B5EF4-FFF2-40B4-BE49-F238E27FC236}">
                <a16:creationId xmlns:a16="http://schemas.microsoft.com/office/drawing/2014/main" xmlns="" id="{84D9FFFE-2936-491C-9BB3-87379CE1F3D9}"/>
              </a:ext>
            </a:extLst>
          </p:cNvPr>
          <p:cNvGrpSpPr/>
          <p:nvPr/>
        </p:nvGrpSpPr>
        <p:grpSpPr>
          <a:xfrm>
            <a:off x="3594996" y="1071046"/>
            <a:ext cx="219523" cy="228976"/>
            <a:chOff x="2692400" y="3616326"/>
            <a:chExt cx="331788" cy="346075"/>
          </a:xfrm>
        </p:grpSpPr>
        <p:sp>
          <p:nvSpPr>
            <p:cNvPr id="86" name="Line 288">
              <a:extLst>
                <a:ext uri="{FF2B5EF4-FFF2-40B4-BE49-F238E27FC236}">
                  <a16:creationId xmlns:a16="http://schemas.microsoft.com/office/drawing/2014/main" xmlns="" id="{BFC32F7D-CD98-4DA0-B52F-03E7D2842B25}"/>
                </a:ext>
              </a:extLst>
            </p:cNvPr>
            <p:cNvSpPr>
              <a:spLocks noChangeShapeType="1"/>
            </p:cNvSpPr>
            <p:nvPr/>
          </p:nvSpPr>
          <p:spPr bwMode="auto">
            <a:xfrm>
              <a:off x="27686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0" name="Line 289">
              <a:extLst>
                <a:ext uri="{FF2B5EF4-FFF2-40B4-BE49-F238E27FC236}">
                  <a16:creationId xmlns:a16="http://schemas.microsoft.com/office/drawing/2014/main" xmlns="" id="{78EB434B-558A-4E12-96E7-931BFF534DE4}"/>
                </a:ext>
              </a:extLst>
            </p:cNvPr>
            <p:cNvSpPr>
              <a:spLocks noChangeShapeType="1"/>
            </p:cNvSpPr>
            <p:nvPr/>
          </p:nvSpPr>
          <p:spPr bwMode="auto">
            <a:xfrm>
              <a:off x="28575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4" name="Line 290">
              <a:extLst>
                <a:ext uri="{FF2B5EF4-FFF2-40B4-BE49-F238E27FC236}">
                  <a16:creationId xmlns:a16="http://schemas.microsoft.com/office/drawing/2014/main" xmlns="" id="{01846CF2-F610-4021-8007-5962C5467396}"/>
                </a:ext>
              </a:extLst>
            </p:cNvPr>
            <p:cNvSpPr>
              <a:spLocks noChangeShapeType="1"/>
            </p:cNvSpPr>
            <p:nvPr/>
          </p:nvSpPr>
          <p:spPr bwMode="auto">
            <a:xfrm>
              <a:off x="2947988"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5" name="Freeform 291">
              <a:extLst>
                <a:ext uri="{FF2B5EF4-FFF2-40B4-BE49-F238E27FC236}">
                  <a16:creationId xmlns:a16="http://schemas.microsoft.com/office/drawing/2014/main" xmlns="" id="{59F13115-B0EF-4B0F-A754-648778197181}"/>
                </a:ext>
              </a:extLst>
            </p:cNvPr>
            <p:cNvSpPr>
              <a:spLocks/>
            </p:cNvSpPr>
            <p:nvPr/>
          </p:nvSpPr>
          <p:spPr bwMode="auto">
            <a:xfrm>
              <a:off x="2692400" y="3646488"/>
              <a:ext cx="331788" cy="315913"/>
            </a:xfrm>
            <a:custGeom>
              <a:avLst/>
              <a:gdLst>
                <a:gd name="T0" fmla="*/ 180 w 209"/>
                <a:gd name="T1" fmla="*/ 0 h 199"/>
                <a:gd name="T2" fmla="*/ 209 w 209"/>
                <a:gd name="T3" fmla="*/ 0 h 199"/>
                <a:gd name="T4" fmla="*/ 209 w 209"/>
                <a:gd name="T5" fmla="*/ 199 h 199"/>
                <a:gd name="T6" fmla="*/ 0 w 209"/>
                <a:gd name="T7" fmla="*/ 199 h 199"/>
                <a:gd name="T8" fmla="*/ 0 w 209"/>
                <a:gd name="T9" fmla="*/ 0 h 199"/>
                <a:gd name="T10" fmla="*/ 29 w 209"/>
                <a:gd name="T11" fmla="*/ 0 h 199"/>
              </a:gdLst>
              <a:ahLst/>
              <a:cxnLst>
                <a:cxn ang="0">
                  <a:pos x="T0" y="T1"/>
                </a:cxn>
                <a:cxn ang="0">
                  <a:pos x="T2" y="T3"/>
                </a:cxn>
                <a:cxn ang="0">
                  <a:pos x="T4" y="T5"/>
                </a:cxn>
                <a:cxn ang="0">
                  <a:pos x="T6" y="T7"/>
                </a:cxn>
                <a:cxn ang="0">
                  <a:pos x="T8" y="T9"/>
                </a:cxn>
                <a:cxn ang="0">
                  <a:pos x="T10" y="T11"/>
                </a:cxn>
              </a:cxnLst>
              <a:rect l="0" t="0" r="r" b="b"/>
              <a:pathLst>
                <a:path w="209" h="199">
                  <a:moveTo>
                    <a:pt x="180" y="0"/>
                  </a:moveTo>
                  <a:lnTo>
                    <a:pt x="209" y="0"/>
                  </a:lnTo>
                  <a:lnTo>
                    <a:pt x="209" y="199"/>
                  </a:lnTo>
                  <a:lnTo>
                    <a:pt x="0" y="199"/>
                  </a:lnTo>
                  <a:lnTo>
                    <a:pt x="0" y="0"/>
                  </a:lnTo>
                  <a:lnTo>
                    <a:pt x="29"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6" name="Freeform 292">
              <a:extLst>
                <a:ext uri="{FF2B5EF4-FFF2-40B4-BE49-F238E27FC236}">
                  <a16:creationId xmlns:a16="http://schemas.microsoft.com/office/drawing/2014/main" xmlns="" id="{3B57513A-6E04-4BBC-8284-689DD195F28C}"/>
                </a:ext>
              </a:extLst>
            </p:cNvPr>
            <p:cNvSpPr>
              <a:spLocks/>
            </p:cNvSpPr>
            <p:nvPr/>
          </p:nvSpPr>
          <p:spPr bwMode="auto">
            <a:xfrm>
              <a:off x="2738438" y="3676651"/>
              <a:ext cx="239713" cy="241300"/>
            </a:xfrm>
            <a:custGeom>
              <a:avLst/>
              <a:gdLst>
                <a:gd name="T0" fmla="*/ 0 w 151"/>
                <a:gd name="T1" fmla="*/ 0 h 152"/>
                <a:gd name="T2" fmla="*/ 0 w 151"/>
                <a:gd name="T3" fmla="*/ 152 h 152"/>
                <a:gd name="T4" fmla="*/ 151 w 151"/>
                <a:gd name="T5" fmla="*/ 152 h 152"/>
                <a:gd name="T6" fmla="*/ 151 w 151"/>
                <a:gd name="T7" fmla="*/ 0 h 152"/>
              </a:gdLst>
              <a:ahLst/>
              <a:cxnLst>
                <a:cxn ang="0">
                  <a:pos x="T0" y="T1"/>
                </a:cxn>
                <a:cxn ang="0">
                  <a:pos x="T2" y="T3"/>
                </a:cxn>
                <a:cxn ang="0">
                  <a:pos x="T4" y="T5"/>
                </a:cxn>
                <a:cxn ang="0">
                  <a:pos x="T6" y="T7"/>
                </a:cxn>
              </a:cxnLst>
              <a:rect l="0" t="0" r="r" b="b"/>
              <a:pathLst>
                <a:path w="151" h="152">
                  <a:moveTo>
                    <a:pt x="0" y="0"/>
                  </a:moveTo>
                  <a:lnTo>
                    <a:pt x="0" y="152"/>
                  </a:lnTo>
                  <a:lnTo>
                    <a:pt x="151" y="152"/>
                  </a:lnTo>
                  <a:lnTo>
                    <a:pt x="151"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7" name="Line 293">
              <a:extLst>
                <a:ext uri="{FF2B5EF4-FFF2-40B4-BE49-F238E27FC236}">
                  <a16:creationId xmlns:a16="http://schemas.microsoft.com/office/drawing/2014/main" xmlns="" id="{CA049B81-680B-46CB-9B66-9C88DE2B0CE4}"/>
                </a:ext>
              </a:extLst>
            </p:cNvPr>
            <p:cNvSpPr>
              <a:spLocks noChangeShapeType="1"/>
            </p:cNvSpPr>
            <p:nvPr/>
          </p:nvSpPr>
          <p:spPr bwMode="auto">
            <a:xfrm>
              <a:off x="279876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8" name="Line 294">
              <a:extLst>
                <a:ext uri="{FF2B5EF4-FFF2-40B4-BE49-F238E27FC236}">
                  <a16:creationId xmlns:a16="http://schemas.microsoft.com/office/drawing/2014/main" xmlns="" id="{41A23FB7-57A8-41D1-B4CB-A07B33924D96}"/>
                </a:ext>
              </a:extLst>
            </p:cNvPr>
            <p:cNvSpPr>
              <a:spLocks noChangeShapeType="1"/>
            </p:cNvSpPr>
            <p:nvPr/>
          </p:nvSpPr>
          <p:spPr bwMode="auto">
            <a:xfrm>
              <a:off x="288131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103" name="Group 102">
            <a:extLst>
              <a:ext uri="{FF2B5EF4-FFF2-40B4-BE49-F238E27FC236}">
                <a16:creationId xmlns:a16="http://schemas.microsoft.com/office/drawing/2014/main" xmlns="" id="{EB85DED6-B069-4A37-B375-10AF5FA9F06F}"/>
              </a:ext>
            </a:extLst>
          </p:cNvPr>
          <p:cNvGrpSpPr/>
          <p:nvPr/>
        </p:nvGrpSpPr>
        <p:grpSpPr>
          <a:xfrm>
            <a:off x="11520110" y="1036344"/>
            <a:ext cx="228976" cy="228976"/>
            <a:chOff x="8447088" y="5060951"/>
            <a:chExt cx="346075" cy="346075"/>
          </a:xfrm>
        </p:grpSpPr>
        <p:sp>
          <p:nvSpPr>
            <p:cNvPr id="104" name="Freeform 365">
              <a:extLst>
                <a:ext uri="{FF2B5EF4-FFF2-40B4-BE49-F238E27FC236}">
                  <a16:creationId xmlns:a16="http://schemas.microsoft.com/office/drawing/2014/main" xmlns="" id="{493FE6A8-C2BF-4EF9-AD83-D92FD6682577}"/>
                </a:ext>
              </a:extLst>
            </p:cNvPr>
            <p:cNvSpPr>
              <a:spLocks/>
            </p:cNvSpPr>
            <p:nvPr/>
          </p:nvSpPr>
          <p:spPr bwMode="auto">
            <a:xfrm>
              <a:off x="8523288" y="5121276"/>
              <a:ext cx="195263" cy="150813"/>
            </a:xfrm>
            <a:custGeom>
              <a:avLst/>
              <a:gdLst>
                <a:gd name="T0" fmla="*/ 123 w 123"/>
                <a:gd name="T1" fmla="*/ 95 h 95"/>
                <a:gd name="T2" fmla="*/ 123 w 123"/>
                <a:gd name="T3" fmla="*/ 19 h 95"/>
                <a:gd name="T4" fmla="*/ 52 w 123"/>
                <a:gd name="T5" fmla="*/ 19 h 95"/>
                <a:gd name="T6" fmla="*/ 42 w 123"/>
                <a:gd name="T7" fmla="*/ 0 h 95"/>
                <a:gd name="T8" fmla="*/ 0 w 123"/>
                <a:gd name="T9" fmla="*/ 0 h 95"/>
                <a:gd name="T10" fmla="*/ 0 w 123"/>
                <a:gd name="T11" fmla="*/ 95 h 95"/>
              </a:gdLst>
              <a:ahLst/>
              <a:cxnLst>
                <a:cxn ang="0">
                  <a:pos x="T0" y="T1"/>
                </a:cxn>
                <a:cxn ang="0">
                  <a:pos x="T2" y="T3"/>
                </a:cxn>
                <a:cxn ang="0">
                  <a:pos x="T4" y="T5"/>
                </a:cxn>
                <a:cxn ang="0">
                  <a:pos x="T6" y="T7"/>
                </a:cxn>
                <a:cxn ang="0">
                  <a:pos x="T8" y="T9"/>
                </a:cxn>
                <a:cxn ang="0">
                  <a:pos x="T10" y="T11"/>
                </a:cxn>
              </a:cxnLst>
              <a:rect l="0" t="0" r="r" b="b"/>
              <a:pathLst>
                <a:path w="123" h="95">
                  <a:moveTo>
                    <a:pt x="123" y="95"/>
                  </a:moveTo>
                  <a:lnTo>
                    <a:pt x="123" y="19"/>
                  </a:lnTo>
                  <a:lnTo>
                    <a:pt x="52" y="19"/>
                  </a:lnTo>
                  <a:lnTo>
                    <a:pt x="42" y="0"/>
                  </a:lnTo>
                  <a:lnTo>
                    <a:pt x="0" y="0"/>
                  </a:lnTo>
                  <a:lnTo>
                    <a:pt x="0" y="95"/>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5" name="Freeform 366">
              <a:extLst>
                <a:ext uri="{FF2B5EF4-FFF2-40B4-BE49-F238E27FC236}">
                  <a16:creationId xmlns:a16="http://schemas.microsoft.com/office/drawing/2014/main" xmlns="" id="{A02FA930-89AC-4CB8-B9ED-D53FF524944A}"/>
                </a:ext>
              </a:extLst>
            </p:cNvPr>
            <p:cNvSpPr>
              <a:spLocks/>
            </p:cNvSpPr>
            <p:nvPr/>
          </p:nvSpPr>
          <p:spPr bwMode="auto">
            <a:xfrm>
              <a:off x="8537575" y="5091113"/>
              <a:ext cx="165100" cy="30163"/>
            </a:xfrm>
            <a:custGeom>
              <a:avLst/>
              <a:gdLst>
                <a:gd name="T0" fmla="*/ 104 w 104"/>
                <a:gd name="T1" fmla="*/ 19 h 19"/>
                <a:gd name="T2" fmla="*/ 52 w 104"/>
                <a:gd name="T3" fmla="*/ 19 h 19"/>
                <a:gd name="T4" fmla="*/ 43 w 104"/>
                <a:gd name="T5" fmla="*/ 0 h 19"/>
                <a:gd name="T6" fmla="*/ 0 w 104"/>
                <a:gd name="T7" fmla="*/ 0 h 19"/>
              </a:gdLst>
              <a:ahLst/>
              <a:cxnLst>
                <a:cxn ang="0">
                  <a:pos x="T0" y="T1"/>
                </a:cxn>
                <a:cxn ang="0">
                  <a:pos x="T2" y="T3"/>
                </a:cxn>
                <a:cxn ang="0">
                  <a:pos x="T4" y="T5"/>
                </a:cxn>
                <a:cxn ang="0">
                  <a:pos x="T6" y="T7"/>
                </a:cxn>
              </a:cxnLst>
              <a:rect l="0" t="0" r="r" b="b"/>
              <a:pathLst>
                <a:path w="104" h="19">
                  <a:moveTo>
                    <a:pt x="104" y="19"/>
                  </a:moveTo>
                  <a:lnTo>
                    <a:pt x="52" y="19"/>
                  </a:lnTo>
                  <a:lnTo>
                    <a:pt x="43"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6" name="Freeform 367">
              <a:extLst>
                <a:ext uri="{FF2B5EF4-FFF2-40B4-BE49-F238E27FC236}">
                  <a16:creationId xmlns:a16="http://schemas.microsoft.com/office/drawing/2014/main" xmlns="" id="{55CC26BA-27C9-44E7-AE5D-31FBC7E4BFF0}"/>
                </a:ext>
              </a:extLst>
            </p:cNvPr>
            <p:cNvSpPr>
              <a:spLocks/>
            </p:cNvSpPr>
            <p:nvPr/>
          </p:nvSpPr>
          <p:spPr bwMode="auto">
            <a:xfrm>
              <a:off x="8553450" y="5060951"/>
              <a:ext cx="134938" cy="30163"/>
            </a:xfrm>
            <a:custGeom>
              <a:avLst/>
              <a:gdLst>
                <a:gd name="T0" fmla="*/ 85 w 85"/>
                <a:gd name="T1" fmla="*/ 19 h 19"/>
                <a:gd name="T2" fmla="*/ 52 w 85"/>
                <a:gd name="T3" fmla="*/ 19 h 19"/>
                <a:gd name="T4" fmla="*/ 42 w 85"/>
                <a:gd name="T5" fmla="*/ 0 h 19"/>
                <a:gd name="T6" fmla="*/ 0 w 85"/>
                <a:gd name="T7" fmla="*/ 0 h 19"/>
              </a:gdLst>
              <a:ahLst/>
              <a:cxnLst>
                <a:cxn ang="0">
                  <a:pos x="T0" y="T1"/>
                </a:cxn>
                <a:cxn ang="0">
                  <a:pos x="T2" y="T3"/>
                </a:cxn>
                <a:cxn ang="0">
                  <a:pos x="T4" y="T5"/>
                </a:cxn>
                <a:cxn ang="0">
                  <a:pos x="T6" y="T7"/>
                </a:cxn>
              </a:cxnLst>
              <a:rect l="0" t="0" r="r" b="b"/>
              <a:pathLst>
                <a:path w="85" h="19">
                  <a:moveTo>
                    <a:pt x="85" y="19"/>
                  </a:moveTo>
                  <a:lnTo>
                    <a:pt x="52" y="19"/>
                  </a:lnTo>
                  <a:lnTo>
                    <a:pt x="42"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7" name="Freeform 368">
              <a:extLst>
                <a:ext uri="{FF2B5EF4-FFF2-40B4-BE49-F238E27FC236}">
                  <a16:creationId xmlns:a16="http://schemas.microsoft.com/office/drawing/2014/main" xmlns="" id="{E1F523BB-7165-42B8-805A-0D5ED8161065}"/>
                </a:ext>
              </a:extLst>
            </p:cNvPr>
            <p:cNvSpPr>
              <a:spLocks/>
            </p:cNvSpPr>
            <p:nvPr/>
          </p:nvSpPr>
          <p:spPr bwMode="auto">
            <a:xfrm>
              <a:off x="8447088" y="5302251"/>
              <a:ext cx="346075" cy="104775"/>
            </a:xfrm>
            <a:custGeom>
              <a:avLst/>
              <a:gdLst>
                <a:gd name="T0" fmla="*/ 92 w 92"/>
                <a:gd name="T1" fmla="*/ 28 h 28"/>
                <a:gd name="T2" fmla="*/ 0 w 92"/>
                <a:gd name="T3" fmla="*/ 28 h 28"/>
                <a:gd name="T4" fmla="*/ 0 w 92"/>
                <a:gd name="T5" fmla="*/ 0 h 28"/>
                <a:gd name="T6" fmla="*/ 30 w 92"/>
                <a:gd name="T7" fmla="*/ 0 h 28"/>
                <a:gd name="T8" fmla="*/ 30 w 92"/>
                <a:gd name="T9" fmla="*/ 4 h 28"/>
                <a:gd name="T10" fmla="*/ 38 w 92"/>
                <a:gd name="T11" fmla="*/ 12 h 28"/>
                <a:gd name="T12" fmla="*/ 56 w 92"/>
                <a:gd name="T13" fmla="*/ 12 h 28"/>
                <a:gd name="T14" fmla="*/ 64 w 92"/>
                <a:gd name="T15" fmla="*/ 4 h 28"/>
                <a:gd name="T16" fmla="*/ 64 w 92"/>
                <a:gd name="T17" fmla="*/ 0 h 28"/>
                <a:gd name="T18" fmla="*/ 92 w 92"/>
                <a:gd name="T19" fmla="*/ 0 h 28"/>
                <a:gd name="T20" fmla="*/ 92 w 92"/>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28">
                  <a:moveTo>
                    <a:pt x="92" y="28"/>
                  </a:moveTo>
                  <a:cubicBezTo>
                    <a:pt x="0" y="28"/>
                    <a:pt x="0" y="28"/>
                    <a:pt x="0" y="28"/>
                  </a:cubicBezTo>
                  <a:cubicBezTo>
                    <a:pt x="0" y="0"/>
                    <a:pt x="0" y="0"/>
                    <a:pt x="0" y="0"/>
                  </a:cubicBezTo>
                  <a:cubicBezTo>
                    <a:pt x="30" y="0"/>
                    <a:pt x="30" y="0"/>
                    <a:pt x="30" y="0"/>
                  </a:cubicBezTo>
                  <a:cubicBezTo>
                    <a:pt x="30" y="4"/>
                    <a:pt x="30" y="4"/>
                    <a:pt x="30" y="4"/>
                  </a:cubicBezTo>
                  <a:cubicBezTo>
                    <a:pt x="30" y="8"/>
                    <a:pt x="34" y="12"/>
                    <a:pt x="38" y="12"/>
                  </a:cubicBezTo>
                  <a:cubicBezTo>
                    <a:pt x="56" y="12"/>
                    <a:pt x="56" y="12"/>
                    <a:pt x="56" y="12"/>
                  </a:cubicBezTo>
                  <a:cubicBezTo>
                    <a:pt x="60" y="12"/>
                    <a:pt x="64" y="8"/>
                    <a:pt x="64" y="4"/>
                  </a:cubicBezTo>
                  <a:cubicBezTo>
                    <a:pt x="64" y="0"/>
                    <a:pt x="64" y="0"/>
                    <a:pt x="64" y="0"/>
                  </a:cubicBezTo>
                  <a:cubicBezTo>
                    <a:pt x="92" y="0"/>
                    <a:pt x="92" y="0"/>
                    <a:pt x="92" y="0"/>
                  </a:cubicBezTo>
                  <a:lnTo>
                    <a:pt x="92" y="28"/>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8" name="Freeform 369">
              <a:extLst>
                <a:ext uri="{FF2B5EF4-FFF2-40B4-BE49-F238E27FC236}">
                  <a16:creationId xmlns:a16="http://schemas.microsoft.com/office/drawing/2014/main" xmlns="" id="{83AEFE35-0942-4699-ADD5-1FF2EB83F3BA}"/>
                </a:ext>
              </a:extLst>
            </p:cNvPr>
            <p:cNvSpPr>
              <a:spLocks/>
            </p:cNvSpPr>
            <p:nvPr/>
          </p:nvSpPr>
          <p:spPr bwMode="auto">
            <a:xfrm>
              <a:off x="8447088" y="5211763"/>
              <a:ext cx="76200" cy="90488"/>
            </a:xfrm>
            <a:custGeom>
              <a:avLst/>
              <a:gdLst>
                <a:gd name="T0" fmla="*/ 0 w 48"/>
                <a:gd name="T1" fmla="*/ 57 h 57"/>
                <a:gd name="T2" fmla="*/ 33 w 48"/>
                <a:gd name="T3" fmla="*/ 0 h 57"/>
                <a:gd name="T4" fmla="*/ 48 w 48"/>
                <a:gd name="T5" fmla="*/ 0 h 57"/>
              </a:gdLst>
              <a:ahLst/>
              <a:cxnLst>
                <a:cxn ang="0">
                  <a:pos x="T0" y="T1"/>
                </a:cxn>
                <a:cxn ang="0">
                  <a:pos x="T2" y="T3"/>
                </a:cxn>
                <a:cxn ang="0">
                  <a:pos x="T4" y="T5"/>
                </a:cxn>
              </a:cxnLst>
              <a:rect l="0" t="0" r="r" b="b"/>
              <a:pathLst>
                <a:path w="48" h="57">
                  <a:moveTo>
                    <a:pt x="0" y="57"/>
                  </a:moveTo>
                  <a:lnTo>
                    <a:pt x="33" y="0"/>
                  </a:lnTo>
                  <a:lnTo>
                    <a:pt x="48"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9" name="Freeform 370">
              <a:extLst>
                <a:ext uri="{FF2B5EF4-FFF2-40B4-BE49-F238E27FC236}">
                  <a16:creationId xmlns:a16="http://schemas.microsoft.com/office/drawing/2014/main" xmlns="" id="{33CDBE5D-A7CA-4BA6-9B57-5101140EC5B1}"/>
                </a:ext>
              </a:extLst>
            </p:cNvPr>
            <p:cNvSpPr>
              <a:spLocks/>
            </p:cNvSpPr>
            <p:nvPr/>
          </p:nvSpPr>
          <p:spPr bwMode="auto">
            <a:xfrm>
              <a:off x="8718550" y="5211763"/>
              <a:ext cx="74613" cy="90488"/>
            </a:xfrm>
            <a:custGeom>
              <a:avLst/>
              <a:gdLst>
                <a:gd name="T0" fmla="*/ 0 w 47"/>
                <a:gd name="T1" fmla="*/ 0 h 57"/>
                <a:gd name="T2" fmla="*/ 14 w 47"/>
                <a:gd name="T3" fmla="*/ 0 h 57"/>
                <a:gd name="T4" fmla="*/ 47 w 47"/>
                <a:gd name="T5" fmla="*/ 57 h 57"/>
              </a:gdLst>
              <a:ahLst/>
              <a:cxnLst>
                <a:cxn ang="0">
                  <a:pos x="T0" y="T1"/>
                </a:cxn>
                <a:cxn ang="0">
                  <a:pos x="T2" y="T3"/>
                </a:cxn>
                <a:cxn ang="0">
                  <a:pos x="T4" y="T5"/>
                </a:cxn>
              </a:cxnLst>
              <a:rect l="0" t="0" r="r" b="b"/>
              <a:pathLst>
                <a:path w="47" h="57">
                  <a:moveTo>
                    <a:pt x="0" y="0"/>
                  </a:moveTo>
                  <a:lnTo>
                    <a:pt x="14" y="0"/>
                  </a:lnTo>
                  <a:lnTo>
                    <a:pt x="47" y="57"/>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10" name="Freeform 371">
              <a:extLst>
                <a:ext uri="{FF2B5EF4-FFF2-40B4-BE49-F238E27FC236}">
                  <a16:creationId xmlns:a16="http://schemas.microsoft.com/office/drawing/2014/main" xmlns="" id="{4AC57021-72F1-4BFB-86B0-E34369649727}"/>
                </a:ext>
              </a:extLst>
            </p:cNvPr>
            <p:cNvSpPr>
              <a:spLocks/>
            </p:cNvSpPr>
            <p:nvPr/>
          </p:nvSpPr>
          <p:spPr bwMode="auto">
            <a:xfrm>
              <a:off x="8583613" y="5181601"/>
              <a:ext cx="88900" cy="90488"/>
            </a:xfrm>
            <a:custGeom>
              <a:avLst/>
              <a:gdLst>
                <a:gd name="T0" fmla="*/ 16 w 24"/>
                <a:gd name="T1" fmla="*/ 13 h 24"/>
                <a:gd name="T2" fmla="*/ 19 w 24"/>
                <a:gd name="T3" fmla="*/ 7 h 24"/>
                <a:gd name="T4" fmla="*/ 12 w 24"/>
                <a:gd name="T5" fmla="*/ 0 h 24"/>
                <a:gd name="T6" fmla="*/ 5 w 24"/>
                <a:gd name="T7" fmla="*/ 7 h 24"/>
                <a:gd name="T8" fmla="*/ 8 w 24"/>
                <a:gd name="T9" fmla="*/ 13 h 24"/>
                <a:gd name="T10" fmla="*/ 0 w 24"/>
                <a:gd name="T11" fmla="*/ 24 h 24"/>
                <a:gd name="T12" fmla="*/ 24 w 24"/>
                <a:gd name="T13" fmla="*/ 24 h 24"/>
                <a:gd name="T14" fmla="*/ 16 w 24"/>
                <a:gd name="T15" fmla="*/ 1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16" y="13"/>
                  </a:moveTo>
                  <a:cubicBezTo>
                    <a:pt x="18" y="11"/>
                    <a:pt x="19" y="9"/>
                    <a:pt x="19" y="7"/>
                  </a:cubicBezTo>
                  <a:cubicBezTo>
                    <a:pt x="19" y="3"/>
                    <a:pt x="16" y="0"/>
                    <a:pt x="12" y="0"/>
                  </a:cubicBezTo>
                  <a:cubicBezTo>
                    <a:pt x="8" y="0"/>
                    <a:pt x="5" y="3"/>
                    <a:pt x="5" y="7"/>
                  </a:cubicBezTo>
                  <a:cubicBezTo>
                    <a:pt x="5" y="9"/>
                    <a:pt x="6" y="11"/>
                    <a:pt x="8" y="13"/>
                  </a:cubicBezTo>
                  <a:cubicBezTo>
                    <a:pt x="3" y="14"/>
                    <a:pt x="0" y="17"/>
                    <a:pt x="0" y="24"/>
                  </a:cubicBezTo>
                  <a:cubicBezTo>
                    <a:pt x="24" y="24"/>
                    <a:pt x="24" y="24"/>
                    <a:pt x="24" y="24"/>
                  </a:cubicBezTo>
                  <a:cubicBezTo>
                    <a:pt x="24" y="17"/>
                    <a:pt x="21" y="14"/>
                    <a:pt x="16" y="13"/>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grpSp>
        <p:nvGrpSpPr>
          <p:cNvPr id="146" name="Group 298">
            <a:extLst>
              <a:ext uri="{FF2B5EF4-FFF2-40B4-BE49-F238E27FC236}">
                <a16:creationId xmlns:a16="http://schemas.microsoft.com/office/drawing/2014/main" xmlns="" id="{A5C91CD4-542D-49E6-A605-64D1D2B33A42}"/>
              </a:ext>
            </a:extLst>
          </p:cNvPr>
          <p:cNvGrpSpPr/>
          <p:nvPr/>
        </p:nvGrpSpPr>
        <p:grpSpPr>
          <a:xfrm>
            <a:off x="9553346" y="535607"/>
            <a:ext cx="2577703" cy="320155"/>
            <a:chOff x="9062519" y="1142200"/>
            <a:chExt cx="2577703" cy="320154"/>
          </a:xfrm>
        </p:grpSpPr>
        <p:grpSp>
          <p:nvGrpSpPr>
            <p:cNvPr id="14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14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5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5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5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62"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14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Consideraciones</a:t>
              </a:r>
            </a:p>
          </p:txBody>
        </p:sp>
      </p:grpSp>
      <p:sp>
        <p:nvSpPr>
          <p:cNvPr id="163" name="TextBox 132">
            <a:extLst>
              <a:ext uri="{FF2B5EF4-FFF2-40B4-BE49-F238E27FC236}">
                <a16:creationId xmlns:a16="http://schemas.microsoft.com/office/drawing/2014/main" xmlns="" id="{2EB2C6A5-F4E5-442D-B6CF-FD321B1C1E6F}"/>
              </a:ext>
            </a:extLst>
          </p:cNvPr>
          <p:cNvSpPr txBox="1"/>
          <p:nvPr/>
        </p:nvSpPr>
        <p:spPr>
          <a:xfrm>
            <a:off x="9740822" y="2206752"/>
            <a:ext cx="965045" cy="246221"/>
          </a:xfrm>
          <a:prstGeom prst="rect">
            <a:avLst/>
          </a:prstGeom>
          <a:noFill/>
        </p:spPr>
        <p:txBody>
          <a:bodyPr wrap="square" lIns="0" tIns="0" rIns="0" bIns="0" rtlCol="0">
            <a:spAutoFit/>
          </a:bodyPr>
          <a:lstStyle/>
          <a:p>
            <a:pPr algn="ctr"/>
            <a:r>
              <a:rPr lang="en-GB" sz="1600" b="1" dirty="0">
                <a:solidFill>
                  <a:schemeClr val="bg1"/>
                </a:solidFill>
              </a:rPr>
              <a:t>DIRECTOS</a:t>
            </a:r>
            <a:endParaRPr lang="en-IN" sz="1600" b="1" dirty="0">
              <a:solidFill>
                <a:schemeClr val="bg1"/>
              </a:solidFill>
            </a:endParaRPr>
          </a:p>
        </p:txBody>
      </p:sp>
      <p:sp>
        <p:nvSpPr>
          <p:cNvPr id="164" name="TextBox 132">
            <a:extLst>
              <a:ext uri="{FF2B5EF4-FFF2-40B4-BE49-F238E27FC236}">
                <a16:creationId xmlns:a16="http://schemas.microsoft.com/office/drawing/2014/main" xmlns="" id="{2EB2C6A5-F4E5-442D-B6CF-FD321B1C1E6F}"/>
              </a:ext>
            </a:extLst>
          </p:cNvPr>
          <p:cNvSpPr txBox="1"/>
          <p:nvPr/>
        </p:nvSpPr>
        <p:spPr>
          <a:xfrm>
            <a:off x="10990958" y="2212067"/>
            <a:ext cx="1081876" cy="246221"/>
          </a:xfrm>
          <a:prstGeom prst="rect">
            <a:avLst/>
          </a:prstGeom>
          <a:noFill/>
        </p:spPr>
        <p:txBody>
          <a:bodyPr wrap="square" lIns="0" tIns="0" rIns="0" bIns="0" rtlCol="0">
            <a:spAutoFit/>
          </a:bodyPr>
          <a:lstStyle/>
          <a:p>
            <a:pPr algn="ctr"/>
            <a:r>
              <a:rPr lang="en-GB" sz="1600" b="1" dirty="0">
                <a:solidFill>
                  <a:schemeClr val="bg1"/>
                </a:solidFill>
              </a:rPr>
              <a:t>INDIRECTOS</a:t>
            </a:r>
            <a:endParaRPr lang="en-IN" sz="1600" b="1" dirty="0">
              <a:solidFill>
                <a:schemeClr val="bg1"/>
              </a:solidFill>
            </a:endParaRPr>
          </a:p>
        </p:txBody>
      </p:sp>
      <p:cxnSp>
        <p:nvCxnSpPr>
          <p:cNvPr id="165"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7" name="Title 1">
            <a:extLst>
              <a:ext uri="{FF2B5EF4-FFF2-40B4-BE49-F238E27FC236}">
                <a16:creationId xmlns:a16="http://schemas.microsoft.com/office/drawing/2014/main" xmlns="" id="{555DC0C3-BCDA-48C0-A49A-2FF6F4CBFF48}"/>
              </a:ext>
            </a:extLst>
          </p:cNvPr>
          <p:cNvSpPr txBox="1">
            <a:spLocks/>
          </p:cNvSpPr>
          <p:nvPr/>
        </p:nvSpPr>
        <p:spPr>
          <a:xfrm>
            <a:off x="2" y="1059974"/>
            <a:ext cx="2998068"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Indicadores </a:t>
            </a:r>
          </a:p>
        </p:txBody>
      </p:sp>
      <p:sp>
        <p:nvSpPr>
          <p:cNvPr id="4" name="3 CuadroTexto"/>
          <p:cNvSpPr txBox="1"/>
          <p:nvPr/>
        </p:nvSpPr>
        <p:spPr>
          <a:xfrm>
            <a:off x="296590" y="2983029"/>
            <a:ext cx="2258045" cy="578882"/>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spAutoFit/>
          </a:bodyPr>
          <a:lstStyle/>
          <a:p>
            <a:r>
              <a:rPr lang="es-GT" sz="1400" dirty="0">
                <a:latin typeface="Arial" panose="020B0604020202020204" pitchFamily="34" charset="0"/>
                <a:cs typeface="Arial" panose="020B0604020202020204" pitchFamily="34" charset="0"/>
              </a:rPr>
              <a:t>Ejecución Promedio: 90.3%; Q.6,037 millones</a:t>
            </a:r>
          </a:p>
        </p:txBody>
      </p:sp>
      <p:sp>
        <p:nvSpPr>
          <p:cNvPr id="140" name="139 CuadroTexto"/>
          <p:cNvSpPr txBox="1"/>
          <p:nvPr/>
        </p:nvSpPr>
        <p:spPr>
          <a:xfrm>
            <a:off x="314484" y="3886787"/>
            <a:ext cx="2258045" cy="578882"/>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spAutoFit/>
          </a:bodyPr>
          <a:lstStyle/>
          <a:p>
            <a:r>
              <a:rPr lang="es-GT" sz="1400" dirty="0">
                <a:latin typeface="Arial" panose="020B0604020202020204" pitchFamily="34" charset="0"/>
                <a:cs typeface="Arial" panose="020B0604020202020204" pitchFamily="34" charset="0"/>
              </a:rPr>
              <a:t>Ejecución; Q. 5,909.3 Funcionamiento: 88.4%</a:t>
            </a:r>
          </a:p>
        </p:txBody>
      </p:sp>
      <p:sp>
        <p:nvSpPr>
          <p:cNvPr id="184" name="183 CuadroTexto"/>
          <p:cNvSpPr txBox="1"/>
          <p:nvPr/>
        </p:nvSpPr>
        <p:spPr>
          <a:xfrm>
            <a:off x="295838" y="2079270"/>
            <a:ext cx="2258045" cy="578882"/>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spAutoFit/>
          </a:bodyPr>
          <a:lstStyle/>
          <a:p>
            <a:r>
              <a:rPr lang="es-GT" sz="1400" dirty="0">
                <a:latin typeface="Arial" panose="020B0604020202020204" pitchFamily="34" charset="0"/>
                <a:cs typeface="Arial" panose="020B0604020202020204" pitchFamily="34" charset="0"/>
              </a:rPr>
              <a:t>Presupuesto promedio: Q6,686.3 millones</a:t>
            </a:r>
          </a:p>
        </p:txBody>
      </p:sp>
      <p:sp>
        <p:nvSpPr>
          <p:cNvPr id="185" name="184 CuadroTexto"/>
          <p:cNvSpPr txBox="1"/>
          <p:nvPr/>
        </p:nvSpPr>
        <p:spPr>
          <a:xfrm>
            <a:off x="325155" y="4790545"/>
            <a:ext cx="2258045" cy="578882"/>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nchor="t">
            <a:spAutoFit/>
          </a:bodyPr>
          <a:lstStyle/>
          <a:p>
            <a:r>
              <a:rPr lang="es-GT" sz="1400" dirty="0">
                <a:latin typeface="Arial" panose="020B0604020202020204" pitchFamily="34" charset="0"/>
                <a:cs typeface="Arial" panose="020B0604020202020204" pitchFamily="34" charset="0"/>
              </a:rPr>
              <a:t>Meta de Ejecución 2018: + 18% respecto a 2017</a:t>
            </a:r>
          </a:p>
        </p:txBody>
      </p:sp>
      <p:cxnSp>
        <p:nvCxnSpPr>
          <p:cNvPr id="186"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2638028" y="530845"/>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9494869" y="1190144"/>
            <a:ext cx="2432019" cy="4842104"/>
          </a:xfrm>
          <a:prstGeom prst="roundRect">
            <a:avLst>
              <a:gd name="adj" fmla="val 10700"/>
            </a:avLst>
          </a:prstGeom>
        </p:spPr>
        <p:style>
          <a:lnRef idx="2">
            <a:schemeClr val="accent3"/>
          </a:lnRef>
          <a:fillRef idx="1">
            <a:schemeClr val="lt1"/>
          </a:fillRef>
          <a:effectRef idx="0">
            <a:schemeClr val="accent3"/>
          </a:effectRef>
          <a:fontRef idx="minor">
            <a:schemeClr val="dk1"/>
          </a:fontRef>
        </p:style>
        <p:txBody>
          <a:bodyPr rtlCol="0" anchor="ctr"/>
          <a:lstStyle/>
          <a:p>
            <a:pPr marL="180975" indent="-180975">
              <a:buFont typeface="Arial" panose="020B0604020202020204" pitchFamily="34" charset="0"/>
              <a:buChar char="•"/>
            </a:pPr>
            <a:r>
              <a:rPr lang="es-GT" sz="2000" dirty="0"/>
              <a:t>Apoyos presupuestarios otorgados en tiempo</a:t>
            </a:r>
            <a:r>
              <a:rPr lang="es-GT" sz="2000" dirty="0">
                <a:cs typeface="Calibri"/>
              </a:rPr>
              <a:t> para garantizar los eventos de cotización y licitación programados dentro del PAC</a:t>
            </a:r>
            <a:r>
              <a:rPr lang="es-GT" sz="2000" dirty="0"/>
              <a:t>  </a:t>
            </a:r>
            <a:endParaRPr lang="es-ES" dirty="0">
              <a:cs typeface="Calibri"/>
            </a:endParaRPr>
          </a:p>
          <a:p>
            <a:pPr marL="180975" indent="-180975">
              <a:buFont typeface="Arial" panose="020B0604020202020204" pitchFamily="34" charset="0"/>
              <a:buChar char="•"/>
            </a:pPr>
            <a:r>
              <a:rPr lang="es-GT" sz="2000" dirty="0"/>
              <a:t>Homogenización de procesos en la ejecución de proyectos de inversión</a:t>
            </a:r>
            <a:endParaRPr lang="es-GT" sz="2000" dirty="0">
              <a:cs typeface="Calibri"/>
            </a:endParaRPr>
          </a:p>
        </p:txBody>
      </p:sp>
      <p:pic>
        <p:nvPicPr>
          <p:cNvPr id="3" name="Imagen 5" descr="Imagen que contiene captura de pantalla&#10;&#10;Descripción generada con confianza muy alta">
            <a:extLst>
              <a:ext uri="{FF2B5EF4-FFF2-40B4-BE49-F238E27FC236}">
                <a16:creationId xmlns:a16="http://schemas.microsoft.com/office/drawing/2014/main" xmlns="" id="{B92B8B52-640F-4392-9689-BE384895AEC3}"/>
              </a:ext>
            </a:extLst>
          </p:cNvPr>
          <p:cNvPicPr>
            <a:picLocks noChangeAspect="1"/>
          </p:cNvPicPr>
          <p:nvPr/>
        </p:nvPicPr>
        <p:blipFill>
          <a:blip r:embed="rId3"/>
          <a:stretch>
            <a:fillRect/>
          </a:stretch>
        </p:blipFill>
        <p:spPr>
          <a:xfrm>
            <a:off x="2655877" y="857261"/>
            <a:ext cx="6795846" cy="5559660"/>
          </a:xfrm>
          <a:prstGeom prst="rect">
            <a:avLst/>
          </a:prstGeom>
        </p:spPr>
      </p:pic>
    </p:spTree>
    <p:extLst>
      <p:ext uri="{BB962C8B-B14F-4D97-AF65-F5344CB8AC3E}">
        <p14:creationId xmlns:p14="http://schemas.microsoft.com/office/powerpoint/2010/main" val="882909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3932124174"/>
              </p:ext>
            </p:extLst>
          </p:nvPr>
        </p:nvGraphicFramePr>
        <p:xfrm>
          <a:off x="261938" y="188640"/>
          <a:ext cx="11664950" cy="6101806"/>
        </p:xfrm>
        <a:graphic>
          <a:graphicData uri="http://schemas.openxmlformats.org/drawingml/2006/table">
            <a:tbl>
              <a:tblPr firstRow="1" bandRow="1">
                <a:tableStyleId>{5940675A-B579-460E-94D1-54222C63F5DA}</a:tableStyleId>
              </a:tblPr>
              <a:tblGrid>
                <a:gridCol w="3902907">
                  <a:extLst>
                    <a:ext uri="{9D8B030D-6E8A-4147-A177-3AD203B41FA5}">
                      <a16:colId xmlns:a16="http://schemas.microsoft.com/office/drawing/2014/main" xmlns="" val="20000"/>
                    </a:ext>
                  </a:extLst>
                </a:gridCol>
                <a:gridCol w="1497519">
                  <a:extLst>
                    <a:ext uri="{9D8B030D-6E8A-4147-A177-3AD203B41FA5}">
                      <a16:colId xmlns:a16="http://schemas.microsoft.com/office/drawing/2014/main" xmlns="" val="20001"/>
                    </a:ext>
                  </a:extLst>
                </a:gridCol>
                <a:gridCol w="4824536">
                  <a:extLst>
                    <a:ext uri="{9D8B030D-6E8A-4147-A177-3AD203B41FA5}">
                      <a16:colId xmlns:a16="http://schemas.microsoft.com/office/drawing/2014/main" xmlns="" val="20002"/>
                    </a:ext>
                  </a:extLst>
                </a:gridCol>
                <a:gridCol w="1439988">
                  <a:extLst>
                    <a:ext uri="{9D8B030D-6E8A-4147-A177-3AD203B41FA5}">
                      <a16:colId xmlns:a16="http://schemas.microsoft.com/office/drawing/2014/main" xmlns="" val="20003"/>
                    </a:ext>
                  </a:extLst>
                </a:gridCol>
              </a:tblGrid>
              <a:tr h="576064">
                <a:tc>
                  <a:txBody>
                    <a:bodyPr/>
                    <a:lstStyle/>
                    <a:p>
                      <a:pPr algn="ctr">
                        <a:lnSpc>
                          <a:spcPct val="107000"/>
                        </a:lnSpc>
                        <a:spcAft>
                          <a:spcPts val="0"/>
                        </a:spcAft>
                      </a:pPr>
                      <a:r>
                        <a:rPr lang="en-US" sz="1600" b="1" dirty="0" err="1">
                          <a:effectLst/>
                        </a:rPr>
                        <a:t>Programas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b="1" dirty="0" err="1">
                          <a:effectLst/>
                        </a:rPr>
                        <a:t>Incremento</a:t>
                      </a:r>
                      <a:r>
                        <a:rPr lang="en-US" sz="1600" b="1" dirty="0">
                          <a:effectLst/>
                        </a:rPr>
                        <a:t> </a:t>
                      </a:r>
                      <a:r>
                        <a:rPr lang="en-US" sz="1600" b="1" dirty="0" err="1">
                          <a:effectLst/>
                        </a:rPr>
                        <a:t>beneficiarios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b="1" dirty="0" err="1">
                          <a:effectLst/>
                        </a:rPr>
                        <a:t>Propósito</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b="1" dirty="0" err="1">
                          <a:effectLst/>
                        </a:rPr>
                        <a:t>Incremento</a:t>
                      </a:r>
                      <a:endParaRPr lang="en-US" sz="1600" b="1" dirty="0">
                        <a:effectLst/>
                      </a:endParaRPr>
                    </a:p>
                    <a:p>
                      <a:pPr algn="ctr">
                        <a:lnSpc>
                          <a:spcPct val="107000"/>
                        </a:lnSpc>
                        <a:spcAft>
                          <a:spcPts val="0"/>
                        </a:spcAft>
                      </a:pPr>
                      <a:r>
                        <a:rPr lang="es-GT" sz="1600" b="1" dirty="0">
                          <a:effectLst/>
                        </a:rPr>
                        <a:t>(millones)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0"/>
                  </a:ext>
                </a:extLst>
              </a:tr>
              <a:tr h="1420971">
                <a:tc>
                  <a:txBody>
                    <a:bodyPr/>
                    <a:lstStyle/>
                    <a:p>
                      <a:pPr>
                        <a:lnSpc>
                          <a:spcPct val="107000"/>
                        </a:lnSpc>
                        <a:spcAft>
                          <a:spcPts val="0"/>
                        </a:spcAft>
                      </a:pPr>
                      <a:r>
                        <a:rPr lang="es-GT" sz="1600" dirty="0">
                          <a:effectLst/>
                        </a:rPr>
                        <a:t>Prevención de la mortalidad de la niñez y de la desnutrición crónica</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455,938</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GT" sz="1600" dirty="0">
                          <a:effectLst/>
                        </a:rPr>
                        <a:t>Atención de infección respiratoria aguda, niños con síndrome diarreico agudo y recuperación de niños con desnutrición aguda</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Q918</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1867060">
                <a:tc>
                  <a:txBody>
                    <a:bodyPr/>
                    <a:lstStyle/>
                    <a:p>
                      <a:pPr>
                        <a:lnSpc>
                          <a:spcPct val="107000"/>
                        </a:lnSpc>
                        <a:spcAft>
                          <a:spcPts val="0"/>
                        </a:spcAft>
                      </a:pPr>
                      <a:r>
                        <a:rPr lang="es-GT" sz="1600" dirty="0">
                          <a:effectLst/>
                        </a:rPr>
                        <a:t>Prevención de la mortalidad materna y neonatal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90,727</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GT" sz="1600" dirty="0">
                          <a:effectLst/>
                        </a:rPr>
                        <a:t>Fomento y cuidado de la salud de la mujer, promoviendo estilos de vida saludable que garanticen su salud y evite la muerte materna, poniendo atención a las complicaciones obstétricas y la atención del parto institucional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Q96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r h="2237711">
                <a:tc>
                  <a:txBody>
                    <a:bodyPr/>
                    <a:lstStyle/>
                    <a:p>
                      <a:pPr>
                        <a:lnSpc>
                          <a:spcPct val="107000"/>
                        </a:lnSpc>
                        <a:spcAft>
                          <a:spcPts val="0"/>
                        </a:spcAft>
                      </a:pPr>
                      <a:r>
                        <a:rPr lang="es-GT" sz="1600" dirty="0">
                          <a:effectLst/>
                        </a:rPr>
                        <a:t>Prevención y Control de ITS, VIH/SIDA, Tuberculosis y Enfermedades Vectoriales y Zoonóticas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2.675,109</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GT" sz="1600" dirty="0">
                          <a:effectLst/>
                        </a:rPr>
                        <a:t>Acciones de información, educación, comunicación, así como la detección y tratamiento oportuno de casos.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Q333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429377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556405313"/>
              </p:ext>
            </p:extLst>
          </p:nvPr>
        </p:nvGraphicFramePr>
        <p:xfrm>
          <a:off x="261593" y="549275"/>
          <a:ext cx="11665295" cy="4591877"/>
        </p:xfrm>
        <a:graphic>
          <a:graphicData uri="http://schemas.openxmlformats.org/drawingml/2006/table">
            <a:tbl>
              <a:tblPr firstRow="1" bandRow="1">
                <a:tableStyleId>{5940675A-B579-460E-94D1-54222C63F5DA}</a:tableStyleId>
              </a:tblPr>
              <a:tblGrid>
                <a:gridCol w="2661574">
                  <a:extLst>
                    <a:ext uri="{9D8B030D-6E8A-4147-A177-3AD203B41FA5}">
                      <a16:colId xmlns:a16="http://schemas.microsoft.com/office/drawing/2014/main" xmlns="" val="20000"/>
                    </a:ext>
                  </a:extLst>
                </a:gridCol>
                <a:gridCol w="1723856">
                  <a:extLst>
                    <a:ext uri="{9D8B030D-6E8A-4147-A177-3AD203B41FA5}">
                      <a16:colId xmlns:a16="http://schemas.microsoft.com/office/drawing/2014/main" xmlns="" val="20001"/>
                    </a:ext>
                  </a:extLst>
                </a:gridCol>
                <a:gridCol w="5263642">
                  <a:extLst>
                    <a:ext uri="{9D8B030D-6E8A-4147-A177-3AD203B41FA5}">
                      <a16:colId xmlns:a16="http://schemas.microsoft.com/office/drawing/2014/main" xmlns="" val="20002"/>
                    </a:ext>
                  </a:extLst>
                </a:gridCol>
                <a:gridCol w="2016223">
                  <a:extLst>
                    <a:ext uri="{9D8B030D-6E8A-4147-A177-3AD203B41FA5}">
                      <a16:colId xmlns:a16="http://schemas.microsoft.com/office/drawing/2014/main" xmlns="" val="20003"/>
                    </a:ext>
                  </a:extLst>
                </a:gridCol>
              </a:tblGrid>
              <a:tr h="432049">
                <a:tc>
                  <a:txBody>
                    <a:bodyPr/>
                    <a:lstStyle/>
                    <a:p>
                      <a:pPr algn="ctr">
                        <a:lnSpc>
                          <a:spcPct val="107000"/>
                        </a:lnSpc>
                        <a:spcAft>
                          <a:spcPts val="0"/>
                        </a:spcAft>
                      </a:pPr>
                      <a:r>
                        <a:rPr lang="en-US" sz="1600" b="1" dirty="0" err="1">
                          <a:effectLst/>
                        </a:rPr>
                        <a:t>Programas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b="1" dirty="0" err="1">
                          <a:effectLst/>
                        </a:rPr>
                        <a:t>Incremento</a:t>
                      </a:r>
                      <a:r>
                        <a:rPr lang="en-US" sz="1600" b="1" dirty="0">
                          <a:effectLst/>
                        </a:rPr>
                        <a:t> </a:t>
                      </a:r>
                      <a:r>
                        <a:rPr lang="en-US" sz="1600" b="1" dirty="0" err="1">
                          <a:effectLst/>
                        </a:rPr>
                        <a:t>beneficiarios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b="1" dirty="0" err="1">
                          <a:effectLst/>
                        </a:rPr>
                        <a:t>Propósito</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b="1" dirty="0" err="1">
                          <a:effectLst/>
                        </a:rPr>
                        <a:t>Incremento</a:t>
                      </a:r>
                      <a:endParaRPr lang="en-US" sz="1600" b="1" dirty="0">
                        <a:effectLst/>
                      </a:endParaRPr>
                    </a:p>
                    <a:p>
                      <a:pPr algn="ctr">
                        <a:lnSpc>
                          <a:spcPct val="107000"/>
                        </a:lnSpc>
                        <a:spcAft>
                          <a:spcPts val="0"/>
                        </a:spcAft>
                      </a:pPr>
                      <a:r>
                        <a:rPr lang="es-GT" sz="1600" b="1" dirty="0">
                          <a:effectLst/>
                          <a:latin typeface="Times New Roman" panose="02020603050405020304" pitchFamily="18" charset="0"/>
                          <a:ea typeface="Calibri" panose="020F0502020204030204" pitchFamily="34" charset="0"/>
                          <a:cs typeface="Times New Roman" panose="02020603050405020304" pitchFamily="18" charset="0"/>
                        </a:rPr>
                        <a:t>(millones)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0"/>
                  </a:ext>
                </a:extLst>
              </a:tr>
              <a:tr h="1356678">
                <a:tc>
                  <a:txBody>
                    <a:bodyPr/>
                    <a:lstStyle/>
                    <a:p>
                      <a:pPr>
                        <a:lnSpc>
                          <a:spcPct val="107000"/>
                        </a:lnSpc>
                        <a:spcAft>
                          <a:spcPts val="0"/>
                        </a:spcAft>
                      </a:pPr>
                      <a:r>
                        <a:rPr lang="en-US" sz="1600" dirty="0" err="1">
                          <a:effectLst/>
                        </a:rPr>
                        <a:t>Formación</a:t>
                      </a:r>
                      <a:r>
                        <a:rPr lang="en-US" sz="1600" dirty="0">
                          <a:effectLst/>
                        </a:rPr>
                        <a:t> del </a:t>
                      </a:r>
                      <a:r>
                        <a:rPr lang="en-US" sz="1600" dirty="0" err="1">
                          <a:effectLst/>
                        </a:rPr>
                        <a:t>Recurso</a:t>
                      </a:r>
                      <a:r>
                        <a:rPr lang="en-US" sz="1600" dirty="0">
                          <a:effectLst/>
                        </a:rPr>
                        <a:t> </a:t>
                      </a:r>
                      <a:r>
                        <a:rPr lang="en-US" sz="1600" dirty="0" err="1">
                          <a:effectLst/>
                        </a:rPr>
                        <a:t>Humano</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3,185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GT" sz="1600" dirty="0">
                          <a:effectLst/>
                        </a:rPr>
                        <a:t>Ampliar la formación de médicos residentes en los hospitales escuelas, enfermeras, auxiliares de enfermería, técnicos en rayos X, laboratoristas clínicos y técnicos en salud rural.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Q103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1356678">
                <a:tc>
                  <a:txBody>
                    <a:bodyPr/>
                    <a:lstStyle/>
                    <a:p>
                      <a:pPr>
                        <a:lnSpc>
                          <a:spcPct val="107000"/>
                        </a:lnSpc>
                        <a:spcAft>
                          <a:spcPts val="0"/>
                        </a:spcAft>
                      </a:pPr>
                      <a:r>
                        <a:rPr lang="es-GT" sz="1600" dirty="0">
                          <a:effectLst/>
                        </a:rPr>
                        <a:t>Fomento de la salud y medicina preventiva</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2.476,119</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GT" sz="1600" dirty="0">
                          <a:effectLst/>
                        </a:rPr>
                        <a:t>Fortalecimiento de las redes integradas de salud, principalmente la contratación de personal.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Q984</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r h="1356678">
                <a:tc>
                  <a:txBody>
                    <a:bodyPr/>
                    <a:lstStyle/>
                    <a:p>
                      <a:pPr>
                        <a:lnSpc>
                          <a:spcPct val="107000"/>
                        </a:lnSpc>
                        <a:spcAft>
                          <a:spcPts val="0"/>
                        </a:spcAft>
                      </a:pPr>
                      <a:r>
                        <a:rPr lang="en-US" sz="1600" dirty="0" err="1">
                          <a:effectLst/>
                        </a:rPr>
                        <a:t>Recuperación</a:t>
                      </a:r>
                      <a:r>
                        <a:rPr lang="en-US" sz="1600" dirty="0">
                          <a:effectLst/>
                        </a:rPr>
                        <a:t> de la </a:t>
                      </a:r>
                      <a:r>
                        <a:rPr lang="en-US" sz="1600" dirty="0" err="1">
                          <a:effectLst/>
                        </a:rPr>
                        <a:t>salud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5.715,030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GT" sz="1600" dirty="0">
                          <a:effectLst/>
                        </a:rPr>
                        <a:t>Fortalecimiento de las red hospitalaria, la contratación de personal, provisión de equipamiento e infraestructura y sustituir el equipo médico sanitario.</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Q3,402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911596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724745278"/>
              </p:ext>
            </p:extLst>
          </p:nvPr>
        </p:nvGraphicFramePr>
        <p:xfrm>
          <a:off x="261937" y="602955"/>
          <a:ext cx="11664951" cy="3979472"/>
        </p:xfrm>
        <a:graphic>
          <a:graphicData uri="http://schemas.openxmlformats.org/drawingml/2006/table">
            <a:tbl>
              <a:tblPr firstRow="1" bandRow="1">
                <a:tableStyleId>{5940675A-B579-460E-94D1-54222C63F5DA}</a:tableStyleId>
              </a:tblPr>
              <a:tblGrid>
                <a:gridCol w="2916238">
                  <a:extLst>
                    <a:ext uri="{9D8B030D-6E8A-4147-A177-3AD203B41FA5}">
                      <a16:colId xmlns:a16="http://schemas.microsoft.com/office/drawing/2014/main" xmlns="" val="20000"/>
                    </a:ext>
                  </a:extLst>
                </a:gridCol>
                <a:gridCol w="2364932">
                  <a:extLst>
                    <a:ext uri="{9D8B030D-6E8A-4147-A177-3AD203B41FA5}">
                      <a16:colId xmlns:a16="http://schemas.microsoft.com/office/drawing/2014/main" xmlns="" val="20001"/>
                    </a:ext>
                  </a:extLst>
                </a:gridCol>
                <a:gridCol w="4134785">
                  <a:extLst>
                    <a:ext uri="{9D8B030D-6E8A-4147-A177-3AD203B41FA5}">
                      <a16:colId xmlns:a16="http://schemas.microsoft.com/office/drawing/2014/main" xmlns="" val="20002"/>
                    </a:ext>
                  </a:extLst>
                </a:gridCol>
                <a:gridCol w="2248996">
                  <a:extLst>
                    <a:ext uri="{9D8B030D-6E8A-4147-A177-3AD203B41FA5}">
                      <a16:colId xmlns:a16="http://schemas.microsoft.com/office/drawing/2014/main" xmlns="" val="20003"/>
                    </a:ext>
                  </a:extLst>
                </a:gridCol>
              </a:tblGrid>
              <a:tr h="848413">
                <a:tc>
                  <a:txBody>
                    <a:bodyPr/>
                    <a:lstStyle/>
                    <a:p>
                      <a:pPr algn="ctr">
                        <a:lnSpc>
                          <a:spcPct val="107000"/>
                        </a:lnSpc>
                        <a:spcAft>
                          <a:spcPts val="0"/>
                        </a:spcAft>
                      </a:pPr>
                      <a:r>
                        <a:rPr lang="en-US" sz="1600" b="1" dirty="0" err="1">
                          <a:effectLst/>
                        </a:rPr>
                        <a:t>Programas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b="1" dirty="0" err="1">
                          <a:effectLst/>
                        </a:rPr>
                        <a:t>Incremento</a:t>
                      </a:r>
                      <a:r>
                        <a:rPr lang="en-US" sz="1600" b="1" dirty="0">
                          <a:effectLst/>
                        </a:rPr>
                        <a:t> </a:t>
                      </a:r>
                    </a:p>
                    <a:p>
                      <a:pPr algn="ctr">
                        <a:lnSpc>
                          <a:spcPct val="107000"/>
                        </a:lnSpc>
                        <a:spcAft>
                          <a:spcPts val="0"/>
                        </a:spcAft>
                      </a:pPr>
                      <a:r>
                        <a:rPr lang="en-US" sz="1600" b="1" dirty="0" err="1">
                          <a:effectLst/>
                        </a:rPr>
                        <a:t>beneficiarios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b="1" dirty="0" err="1">
                          <a:effectLst/>
                        </a:rPr>
                        <a:t>Propósito</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b="1" dirty="0" err="1">
                          <a:effectLst/>
                        </a:rPr>
                        <a:t>Incremento</a:t>
                      </a:r>
                      <a:endParaRPr lang="en-US" sz="1600" b="1" dirty="0">
                        <a:effectLst/>
                      </a:endParaRPr>
                    </a:p>
                    <a:p>
                      <a:pPr algn="ctr">
                        <a:lnSpc>
                          <a:spcPct val="107000"/>
                        </a:lnSpc>
                        <a:spcAft>
                          <a:spcPts val="0"/>
                        </a:spcAft>
                      </a:pPr>
                      <a:r>
                        <a:rPr lang="es-GT" sz="1600" b="1" dirty="0">
                          <a:effectLst/>
                          <a:latin typeface="Times New Roman" panose="02020603050405020304" pitchFamily="18" charset="0"/>
                          <a:ea typeface="Calibri" panose="020F0502020204030204" pitchFamily="34" charset="0"/>
                          <a:cs typeface="Times New Roman" panose="02020603050405020304" pitchFamily="18" charset="0"/>
                        </a:rPr>
                        <a:t>(millones)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0"/>
                  </a:ext>
                </a:extLst>
              </a:tr>
              <a:tr h="494897">
                <a:tc>
                  <a:txBody>
                    <a:bodyPr/>
                    <a:lstStyle/>
                    <a:p>
                      <a:pPr>
                        <a:lnSpc>
                          <a:spcPct val="107000"/>
                        </a:lnSpc>
                        <a:spcAft>
                          <a:spcPts val="0"/>
                        </a:spcAft>
                      </a:pPr>
                      <a:r>
                        <a:rPr lang="en-US" sz="1600" dirty="0" err="1">
                          <a:effectLst/>
                        </a:rPr>
                        <a:t>Infraestructura</a:t>
                      </a:r>
                      <a:r>
                        <a:rPr lang="en-US" sz="1600" dirty="0">
                          <a:effectLst/>
                        </a:rPr>
                        <a:t> en </a:t>
                      </a:r>
                      <a:r>
                        <a:rPr lang="en-US" sz="1600" dirty="0" err="1">
                          <a:effectLst/>
                        </a:rPr>
                        <a:t>Salud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GT" sz="1600" dirty="0">
                          <a:effectLst/>
                        </a:rPr>
                        <a:t>Construcción, ampliación y mejoramiento de centros de convergencia, centros y puestos de salud, maternidades periféricas, CAP, CAIMI.</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Q44</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494897">
                <a:tc>
                  <a:txBody>
                    <a:bodyPr/>
                    <a:lstStyle/>
                    <a:p>
                      <a:pPr>
                        <a:lnSpc>
                          <a:spcPct val="107000"/>
                        </a:lnSpc>
                        <a:spcAft>
                          <a:spcPts val="0"/>
                        </a:spcAft>
                      </a:pPr>
                      <a:r>
                        <a:rPr lang="en-US" sz="1600" dirty="0" err="1">
                          <a:effectLst/>
                        </a:rPr>
                        <a:t>Administración</a:t>
                      </a:r>
                      <a:r>
                        <a:rPr lang="en-US" sz="1600" dirty="0">
                          <a:effectLst/>
                        </a:rPr>
                        <a:t> </a:t>
                      </a:r>
                      <a:r>
                        <a:rPr lang="en-US" sz="1600" dirty="0" err="1">
                          <a:effectLst/>
                        </a:rPr>
                        <a:t>Institucional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GT" sz="1600" dirty="0">
                          <a:effectLst/>
                        </a:rPr>
                        <a:t>Incremento por Bono de Antigüedad, medios de transportes para monitoreo y seguimiento de servicios de salud, contratación de servicios técnicos y profesionales en salud y servicios de capacitación, así como re-categorización de CAIMI y CUM a Hospitales Distritales.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Q998</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r h="494897">
                <a:tc>
                  <a:txBody>
                    <a:bodyPr/>
                    <a:lstStyle/>
                    <a:p>
                      <a:pPr algn="ctr">
                        <a:lnSpc>
                          <a:spcPct val="107000"/>
                        </a:lnSpc>
                        <a:spcAft>
                          <a:spcPts val="0"/>
                        </a:spcAft>
                      </a:pP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r" defTabSz="1219007" rtl="0" eaLnBrk="1" fontAlgn="auto" latinLnBrk="0" hangingPunct="1">
                        <a:lnSpc>
                          <a:spcPct val="107000"/>
                        </a:lnSpc>
                        <a:spcBef>
                          <a:spcPts val="0"/>
                        </a:spcBef>
                        <a:spcAft>
                          <a:spcPts val="0"/>
                        </a:spcAft>
                        <a:buClrTx/>
                        <a:buSzTx/>
                        <a:buFontTx/>
                        <a:buNone/>
                        <a:tabLst/>
                        <a:defRPr/>
                      </a:pPr>
                      <a:endParaRPr lang="es-GT" sz="1600" b="1" dirty="0">
                        <a:effectLst/>
                      </a:endParaRPr>
                    </a:p>
                    <a:p>
                      <a:pPr marL="0" marR="0" indent="0" algn="ctr" defTabSz="1219007" rtl="0" eaLnBrk="1" fontAlgn="auto" latinLnBrk="0" hangingPunct="1">
                        <a:lnSpc>
                          <a:spcPct val="107000"/>
                        </a:lnSpc>
                        <a:spcBef>
                          <a:spcPts val="0"/>
                        </a:spcBef>
                        <a:spcAft>
                          <a:spcPts val="0"/>
                        </a:spcAft>
                        <a:buClrTx/>
                        <a:buSzTx/>
                        <a:buFontTx/>
                        <a:buNone/>
                        <a:tabLst/>
                        <a:defRPr/>
                      </a:pPr>
                      <a:r>
                        <a:rPr lang="es-GT" sz="1600" b="1" dirty="0">
                          <a:effectLst/>
                        </a:rPr>
                        <a:t>TOTAL</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GT" sz="1600" b="1" dirty="0">
                          <a:effectLst/>
                        </a:rPr>
                        <a:t>Q6,875</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75354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28542" y="170034"/>
            <a:ext cx="2501065" cy="338554"/>
          </a:xfrm>
          <a:prstGeom prst="rect">
            <a:avLst/>
          </a:prstGeom>
          <a:noFill/>
        </p:spPr>
        <p:txBody>
          <a:bodyPr wrap="square" rtlCol="0">
            <a:spAutoFit/>
          </a:bodyPr>
          <a:lstStyle/>
          <a:p>
            <a:r>
              <a:rPr lang="en-US" sz="1600" dirty="0">
                <a:solidFill>
                  <a:schemeClr val="bg1"/>
                </a:solidFill>
                <a:latin typeface="Calibri Light" panose="020F0302020204030204" pitchFamily="34" charset="0"/>
              </a:rPr>
              <a:t>Simple Project Manager </a:t>
            </a:r>
          </a:p>
        </p:txBody>
      </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2349996" y="160338"/>
            <a:ext cx="6334974"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II. </a:t>
            </a:r>
            <a:r>
              <a:rPr lang="es-GT" sz="2000" dirty="0" smtClean="0">
                <a:latin typeface="Ebrima" panose="02000000000000000000" pitchFamily="2" charset="0"/>
                <a:ea typeface="Ebrima" panose="02000000000000000000" pitchFamily="2" charset="0"/>
                <a:cs typeface="Ebrima" panose="02000000000000000000" pitchFamily="2" charset="0"/>
              </a:rPr>
              <a:t>Comportamiento Presupuestario 2015-2018 y Continuidad </a:t>
            </a:r>
            <a:r>
              <a:rPr lang="es-GT" sz="2000" dirty="0">
                <a:latin typeface="Ebrima" panose="02000000000000000000" pitchFamily="2" charset="0"/>
                <a:ea typeface="Ebrima" panose="02000000000000000000" pitchFamily="2" charset="0"/>
                <a:cs typeface="Ebrima" panose="02000000000000000000" pitchFamily="2" charset="0"/>
              </a:rPr>
              <a:t>de Programas 2019-2023</a:t>
            </a:r>
            <a:endParaRPr lang="en-US" sz="2000" dirty="0"/>
          </a:p>
        </p:txBody>
      </p:sp>
      <p:grpSp>
        <p:nvGrpSpPr>
          <p:cNvPr id="4" name="Group 65">
            <a:extLst>
              <a:ext uri="{FF2B5EF4-FFF2-40B4-BE49-F238E27FC236}">
                <a16:creationId xmlns:a16="http://schemas.microsoft.com/office/drawing/2014/main" xmlns="" id="{9A4A16D0-5A9C-4B45-A8BB-59850E859C99}"/>
              </a:ext>
            </a:extLst>
          </p:cNvPr>
          <p:cNvGrpSpPr/>
          <p:nvPr/>
        </p:nvGrpSpPr>
        <p:grpSpPr>
          <a:xfrm>
            <a:off x="3578219" y="3714027"/>
            <a:ext cx="228976" cy="228976"/>
            <a:chOff x="3398838" y="3616326"/>
            <a:chExt cx="346075" cy="346076"/>
          </a:xfrm>
        </p:grpSpPr>
        <p:sp>
          <p:nvSpPr>
            <p:cNvPr id="73" name="Rectangle 94">
              <a:extLst>
                <a:ext uri="{FF2B5EF4-FFF2-40B4-BE49-F238E27FC236}">
                  <a16:creationId xmlns:a16="http://schemas.microsoft.com/office/drawing/2014/main" xmlns="" id="{5E7F0A8F-8544-44A6-BCF8-0A11E6955D68}"/>
                </a:ext>
              </a:extLst>
            </p:cNvPr>
            <p:cNvSpPr>
              <a:spLocks noChangeArrowheads="1"/>
            </p:cNvSpPr>
            <p:nvPr/>
          </p:nvSpPr>
          <p:spPr bwMode="auto">
            <a:xfrm>
              <a:off x="3459163" y="3616326"/>
              <a:ext cx="90488" cy="34607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5" name="Rectangle 95">
              <a:extLst>
                <a:ext uri="{FF2B5EF4-FFF2-40B4-BE49-F238E27FC236}">
                  <a16:creationId xmlns:a16="http://schemas.microsoft.com/office/drawing/2014/main" xmlns="" id="{0A038215-BE4E-4123-8DCB-8AA85592A9AE}"/>
                </a:ext>
              </a:extLst>
            </p:cNvPr>
            <p:cNvSpPr>
              <a:spLocks noChangeArrowheads="1"/>
            </p:cNvSpPr>
            <p:nvPr/>
          </p:nvSpPr>
          <p:spPr bwMode="auto">
            <a:xfrm>
              <a:off x="3549651" y="3736976"/>
              <a:ext cx="90488" cy="2254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6" name="Line 96">
              <a:extLst>
                <a:ext uri="{FF2B5EF4-FFF2-40B4-BE49-F238E27FC236}">
                  <a16:creationId xmlns:a16="http://schemas.microsoft.com/office/drawing/2014/main" xmlns="" id="{AFF25812-199C-45A3-BA3A-F2CB1E0A6049}"/>
                </a:ext>
              </a:extLst>
            </p:cNvPr>
            <p:cNvSpPr>
              <a:spLocks noChangeShapeType="1"/>
            </p:cNvSpPr>
            <p:nvPr/>
          </p:nvSpPr>
          <p:spPr bwMode="auto">
            <a:xfrm>
              <a:off x="3579813" y="3933826"/>
              <a:ext cx="3016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7" name="Line 97">
              <a:extLst>
                <a:ext uri="{FF2B5EF4-FFF2-40B4-BE49-F238E27FC236}">
                  <a16:creationId xmlns:a16="http://schemas.microsoft.com/office/drawing/2014/main" xmlns="" id="{B2A1C214-1C4A-4BE4-8B9E-2971BED013EB}"/>
                </a:ext>
              </a:extLst>
            </p:cNvPr>
            <p:cNvSpPr>
              <a:spLocks noChangeShapeType="1"/>
            </p:cNvSpPr>
            <p:nvPr/>
          </p:nvSpPr>
          <p:spPr bwMode="auto">
            <a:xfrm>
              <a:off x="3503613" y="3646489"/>
              <a:ext cx="0" cy="1968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8" name="Rectangle 98">
              <a:extLst>
                <a:ext uri="{FF2B5EF4-FFF2-40B4-BE49-F238E27FC236}">
                  <a16:creationId xmlns:a16="http://schemas.microsoft.com/office/drawing/2014/main" xmlns="" id="{B8529BB1-A46D-47EB-A314-F20A5521E291}"/>
                </a:ext>
              </a:extLst>
            </p:cNvPr>
            <p:cNvSpPr>
              <a:spLocks noChangeArrowheads="1"/>
            </p:cNvSpPr>
            <p:nvPr/>
          </p:nvSpPr>
          <p:spPr bwMode="auto">
            <a:xfrm>
              <a:off x="3489326" y="3873501"/>
              <a:ext cx="30163" cy="603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9" name="Line 99">
              <a:extLst>
                <a:ext uri="{FF2B5EF4-FFF2-40B4-BE49-F238E27FC236}">
                  <a16:creationId xmlns:a16="http://schemas.microsoft.com/office/drawing/2014/main" xmlns="" id="{1DB15AB5-7252-484C-90F8-A6B513FB9E9C}"/>
                </a:ext>
              </a:extLst>
            </p:cNvPr>
            <p:cNvSpPr>
              <a:spLocks noChangeShapeType="1"/>
            </p:cNvSpPr>
            <p:nvPr/>
          </p:nvSpPr>
          <p:spPr bwMode="auto">
            <a:xfrm>
              <a:off x="3594101" y="3767139"/>
              <a:ext cx="0" cy="13652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0" name="Line 100">
              <a:extLst>
                <a:ext uri="{FF2B5EF4-FFF2-40B4-BE49-F238E27FC236}">
                  <a16:creationId xmlns:a16="http://schemas.microsoft.com/office/drawing/2014/main" xmlns="" id="{A7D03B7C-A6B5-4A62-AD5E-625D076C6AF3}"/>
                </a:ext>
              </a:extLst>
            </p:cNvPr>
            <p:cNvSpPr>
              <a:spLocks noChangeShapeType="1"/>
            </p:cNvSpPr>
            <p:nvPr/>
          </p:nvSpPr>
          <p:spPr bwMode="auto">
            <a:xfrm>
              <a:off x="3429001" y="3706814"/>
              <a:ext cx="0" cy="21113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3" name="Rectangle 101">
              <a:extLst>
                <a:ext uri="{FF2B5EF4-FFF2-40B4-BE49-F238E27FC236}">
                  <a16:creationId xmlns:a16="http://schemas.microsoft.com/office/drawing/2014/main" xmlns="" id="{0839DEE7-A9F5-4A8E-B729-222359398603}"/>
                </a:ext>
              </a:extLst>
            </p:cNvPr>
            <p:cNvSpPr>
              <a:spLocks noChangeArrowheads="1"/>
            </p:cNvSpPr>
            <p:nvPr/>
          </p:nvSpPr>
          <p:spPr bwMode="auto">
            <a:xfrm>
              <a:off x="3398838" y="3662364"/>
              <a:ext cx="60325" cy="300038"/>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4" name="Freeform 102">
              <a:extLst>
                <a:ext uri="{FF2B5EF4-FFF2-40B4-BE49-F238E27FC236}">
                  <a16:creationId xmlns:a16="http://schemas.microsoft.com/office/drawing/2014/main" xmlns="" id="{CF97EB3E-8D3C-41B9-81B9-4A81669758B1}"/>
                </a:ext>
              </a:extLst>
            </p:cNvPr>
            <p:cNvSpPr>
              <a:spLocks/>
            </p:cNvSpPr>
            <p:nvPr/>
          </p:nvSpPr>
          <p:spPr bwMode="auto">
            <a:xfrm>
              <a:off x="3624263" y="3662364"/>
              <a:ext cx="120650" cy="300038"/>
            </a:xfrm>
            <a:custGeom>
              <a:avLst/>
              <a:gdLst>
                <a:gd name="T0" fmla="*/ 76 w 76"/>
                <a:gd name="T1" fmla="*/ 182 h 189"/>
                <a:gd name="T2" fmla="*/ 47 w 76"/>
                <a:gd name="T3" fmla="*/ 189 h 189"/>
                <a:gd name="T4" fmla="*/ 0 w 76"/>
                <a:gd name="T5" fmla="*/ 7 h 189"/>
                <a:gd name="T6" fmla="*/ 29 w 76"/>
                <a:gd name="T7" fmla="*/ 0 h 189"/>
                <a:gd name="T8" fmla="*/ 76 w 76"/>
                <a:gd name="T9" fmla="*/ 182 h 189"/>
              </a:gdLst>
              <a:ahLst/>
              <a:cxnLst>
                <a:cxn ang="0">
                  <a:pos x="T0" y="T1"/>
                </a:cxn>
                <a:cxn ang="0">
                  <a:pos x="T2" y="T3"/>
                </a:cxn>
                <a:cxn ang="0">
                  <a:pos x="T4" y="T5"/>
                </a:cxn>
                <a:cxn ang="0">
                  <a:pos x="T6" y="T7"/>
                </a:cxn>
                <a:cxn ang="0">
                  <a:pos x="T8" y="T9"/>
                </a:cxn>
              </a:cxnLst>
              <a:rect l="0" t="0" r="r" b="b"/>
              <a:pathLst>
                <a:path w="76" h="189">
                  <a:moveTo>
                    <a:pt x="76" y="182"/>
                  </a:moveTo>
                  <a:lnTo>
                    <a:pt x="47" y="189"/>
                  </a:lnTo>
                  <a:lnTo>
                    <a:pt x="0" y="7"/>
                  </a:lnTo>
                  <a:lnTo>
                    <a:pt x="29" y="0"/>
                  </a:lnTo>
                  <a:lnTo>
                    <a:pt x="76" y="182"/>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5" name="Group 84">
            <a:extLst>
              <a:ext uri="{FF2B5EF4-FFF2-40B4-BE49-F238E27FC236}">
                <a16:creationId xmlns:a16="http://schemas.microsoft.com/office/drawing/2014/main" xmlns="" id="{84D9FFFE-2936-491C-9BB3-87379CE1F3D9}"/>
              </a:ext>
            </a:extLst>
          </p:cNvPr>
          <p:cNvGrpSpPr/>
          <p:nvPr/>
        </p:nvGrpSpPr>
        <p:grpSpPr>
          <a:xfrm>
            <a:off x="3594996" y="1071046"/>
            <a:ext cx="219523" cy="228976"/>
            <a:chOff x="2692400" y="3616326"/>
            <a:chExt cx="331788" cy="346075"/>
          </a:xfrm>
        </p:grpSpPr>
        <p:sp>
          <p:nvSpPr>
            <p:cNvPr id="86" name="Line 288">
              <a:extLst>
                <a:ext uri="{FF2B5EF4-FFF2-40B4-BE49-F238E27FC236}">
                  <a16:creationId xmlns:a16="http://schemas.microsoft.com/office/drawing/2014/main" xmlns="" id="{BFC32F7D-CD98-4DA0-B52F-03E7D2842B25}"/>
                </a:ext>
              </a:extLst>
            </p:cNvPr>
            <p:cNvSpPr>
              <a:spLocks noChangeShapeType="1"/>
            </p:cNvSpPr>
            <p:nvPr/>
          </p:nvSpPr>
          <p:spPr bwMode="auto">
            <a:xfrm>
              <a:off x="27686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0" name="Line 289">
              <a:extLst>
                <a:ext uri="{FF2B5EF4-FFF2-40B4-BE49-F238E27FC236}">
                  <a16:creationId xmlns:a16="http://schemas.microsoft.com/office/drawing/2014/main" xmlns="" id="{78EB434B-558A-4E12-96E7-931BFF534DE4}"/>
                </a:ext>
              </a:extLst>
            </p:cNvPr>
            <p:cNvSpPr>
              <a:spLocks noChangeShapeType="1"/>
            </p:cNvSpPr>
            <p:nvPr/>
          </p:nvSpPr>
          <p:spPr bwMode="auto">
            <a:xfrm>
              <a:off x="28575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4" name="Line 290">
              <a:extLst>
                <a:ext uri="{FF2B5EF4-FFF2-40B4-BE49-F238E27FC236}">
                  <a16:creationId xmlns:a16="http://schemas.microsoft.com/office/drawing/2014/main" xmlns="" id="{01846CF2-F610-4021-8007-5962C5467396}"/>
                </a:ext>
              </a:extLst>
            </p:cNvPr>
            <p:cNvSpPr>
              <a:spLocks noChangeShapeType="1"/>
            </p:cNvSpPr>
            <p:nvPr/>
          </p:nvSpPr>
          <p:spPr bwMode="auto">
            <a:xfrm>
              <a:off x="2947988"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5" name="Freeform 291">
              <a:extLst>
                <a:ext uri="{FF2B5EF4-FFF2-40B4-BE49-F238E27FC236}">
                  <a16:creationId xmlns:a16="http://schemas.microsoft.com/office/drawing/2014/main" xmlns="" id="{59F13115-B0EF-4B0F-A754-648778197181}"/>
                </a:ext>
              </a:extLst>
            </p:cNvPr>
            <p:cNvSpPr>
              <a:spLocks/>
            </p:cNvSpPr>
            <p:nvPr/>
          </p:nvSpPr>
          <p:spPr bwMode="auto">
            <a:xfrm>
              <a:off x="2692400" y="3646488"/>
              <a:ext cx="331788" cy="315913"/>
            </a:xfrm>
            <a:custGeom>
              <a:avLst/>
              <a:gdLst>
                <a:gd name="T0" fmla="*/ 180 w 209"/>
                <a:gd name="T1" fmla="*/ 0 h 199"/>
                <a:gd name="T2" fmla="*/ 209 w 209"/>
                <a:gd name="T3" fmla="*/ 0 h 199"/>
                <a:gd name="T4" fmla="*/ 209 w 209"/>
                <a:gd name="T5" fmla="*/ 199 h 199"/>
                <a:gd name="T6" fmla="*/ 0 w 209"/>
                <a:gd name="T7" fmla="*/ 199 h 199"/>
                <a:gd name="T8" fmla="*/ 0 w 209"/>
                <a:gd name="T9" fmla="*/ 0 h 199"/>
                <a:gd name="T10" fmla="*/ 29 w 209"/>
                <a:gd name="T11" fmla="*/ 0 h 199"/>
              </a:gdLst>
              <a:ahLst/>
              <a:cxnLst>
                <a:cxn ang="0">
                  <a:pos x="T0" y="T1"/>
                </a:cxn>
                <a:cxn ang="0">
                  <a:pos x="T2" y="T3"/>
                </a:cxn>
                <a:cxn ang="0">
                  <a:pos x="T4" y="T5"/>
                </a:cxn>
                <a:cxn ang="0">
                  <a:pos x="T6" y="T7"/>
                </a:cxn>
                <a:cxn ang="0">
                  <a:pos x="T8" y="T9"/>
                </a:cxn>
                <a:cxn ang="0">
                  <a:pos x="T10" y="T11"/>
                </a:cxn>
              </a:cxnLst>
              <a:rect l="0" t="0" r="r" b="b"/>
              <a:pathLst>
                <a:path w="209" h="199">
                  <a:moveTo>
                    <a:pt x="180" y="0"/>
                  </a:moveTo>
                  <a:lnTo>
                    <a:pt x="209" y="0"/>
                  </a:lnTo>
                  <a:lnTo>
                    <a:pt x="209" y="199"/>
                  </a:lnTo>
                  <a:lnTo>
                    <a:pt x="0" y="199"/>
                  </a:lnTo>
                  <a:lnTo>
                    <a:pt x="0" y="0"/>
                  </a:lnTo>
                  <a:lnTo>
                    <a:pt x="29"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6" name="Freeform 292">
              <a:extLst>
                <a:ext uri="{FF2B5EF4-FFF2-40B4-BE49-F238E27FC236}">
                  <a16:creationId xmlns:a16="http://schemas.microsoft.com/office/drawing/2014/main" xmlns="" id="{3B57513A-6E04-4BBC-8284-689DD195F28C}"/>
                </a:ext>
              </a:extLst>
            </p:cNvPr>
            <p:cNvSpPr>
              <a:spLocks/>
            </p:cNvSpPr>
            <p:nvPr/>
          </p:nvSpPr>
          <p:spPr bwMode="auto">
            <a:xfrm>
              <a:off x="2738438" y="3676651"/>
              <a:ext cx="239713" cy="241300"/>
            </a:xfrm>
            <a:custGeom>
              <a:avLst/>
              <a:gdLst>
                <a:gd name="T0" fmla="*/ 0 w 151"/>
                <a:gd name="T1" fmla="*/ 0 h 152"/>
                <a:gd name="T2" fmla="*/ 0 w 151"/>
                <a:gd name="T3" fmla="*/ 152 h 152"/>
                <a:gd name="T4" fmla="*/ 151 w 151"/>
                <a:gd name="T5" fmla="*/ 152 h 152"/>
                <a:gd name="T6" fmla="*/ 151 w 151"/>
                <a:gd name="T7" fmla="*/ 0 h 152"/>
              </a:gdLst>
              <a:ahLst/>
              <a:cxnLst>
                <a:cxn ang="0">
                  <a:pos x="T0" y="T1"/>
                </a:cxn>
                <a:cxn ang="0">
                  <a:pos x="T2" y="T3"/>
                </a:cxn>
                <a:cxn ang="0">
                  <a:pos x="T4" y="T5"/>
                </a:cxn>
                <a:cxn ang="0">
                  <a:pos x="T6" y="T7"/>
                </a:cxn>
              </a:cxnLst>
              <a:rect l="0" t="0" r="r" b="b"/>
              <a:pathLst>
                <a:path w="151" h="152">
                  <a:moveTo>
                    <a:pt x="0" y="0"/>
                  </a:moveTo>
                  <a:lnTo>
                    <a:pt x="0" y="152"/>
                  </a:lnTo>
                  <a:lnTo>
                    <a:pt x="151" y="152"/>
                  </a:lnTo>
                  <a:lnTo>
                    <a:pt x="151"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7" name="Line 293">
              <a:extLst>
                <a:ext uri="{FF2B5EF4-FFF2-40B4-BE49-F238E27FC236}">
                  <a16:creationId xmlns:a16="http://schemas.microsoft.com/office/drawing/2014/main" xmlns="" id="{CA049B81-680B-46CB-9B66-9C88DE2B0CE4}"/>
                </a:ext>
              </a:extLst>
            </p:cNvPr>
            <p:cNvSpPr>
              <a:spLocks noChangeShapeType="1"/>
            </p:cNvSpPr>
            <p:nvPr/>
          </p:nvSpPr>
          <p:spPr bwMode="auto">
            <a:xfrm>
              <a:off x="279876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8" name="Line 294">
              <a:extLst>
                <a:ext uri="{FF2B5EF4-FFF2-40B4-BE49-F238E27FC236}">
                  <a16:creationId xmlns:a16="http://schemas.microsoft.com/office/drawing/2014/main" xmlns="" id="{41A23FB7-57A8-41D1-B4CB-A07B33924D96}"/>
                </a:ext>
              </a:extLst>
            </p:cNvPr>
            <p:cNvSpPr>
              <a:spLocks noChangeShapeType="1"/>
            </p:cNvSpPr>
            <p:nvPr/>
          </p:nvSpPr>
          <p:spPr bwMode="auto">
            <a:xfrm>
              <a:off x="288131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6" name="Group 102">
            <a:extLst>
              <a:ext uri="{FF2B5EF4-FFF2-40B4-BE49-F238E27FC236}">
                <a16:creationId xmlns:a16="http://schemas.microsoft.com/office/drawing/2014/main" xmlns="" id="{EB85DED6-B069-4A37-B375-10AF5FA9F06F}"/>
              </a:ext>
            </a:extLst>
          </p:cNvPr>
          <p:cNvGrpSpPr/>
          <p:nvPr/>
        </p:nvGrpSpPr>
        <p:grpSpPr>
          <a:xfrm>
            <a:off x="11520110" y="1036344"/>
            <a:ext cx="228976" cy="228976"/>
            <a:chOff x="8447088" y="5060951"/>
            <a:chExt cx="346075" cy="346075"/>
          </a:xfrm>
        </p:grpSpPr>
        <p:sp>
          <p:nvSpPr>
            <p:cNvPr id="104" name="Freeform 365">
              <a:extLst>
                <a:ext uri="{FF2B5EF4-FFF2-40B4-BE49-F238E27FC236}">
                  <a16:creationId xmlns:a16="http://schemas.microsoft.com/office/drawing/2014/main" xmlns="" id="{493FE6A8-C2BF-4EF9-AD83-D92FD6682577}"/>
                </a:ext>
              </a:extLst>
            </p:cNvPr>
            <p:cNvSpPr>
              <a:spLocks/>
            </p:cNvSpPr>
            <p:nvPr/>
          </p:nvSpPr>
          <p:spPr bwMode="auto">
            <a:xfrm>
              <a:off x="8523288" y="5121276"/>
              <a:ext cx="195263" cy="150813"/>
            </a:xfrm>
            <a:custGeom>
              <a:avLst/>
              <a:gdLst>
                <a:gd name="T0" fmla="*/ 123 w 123"/>
                <a:gd name="T1" fmla="*/ 95 h 95"/>
                <a:gd name="T2" fmla="*/ 123 w 123"/>
                <a:gd name="T3" fmla="*/ 19 h 95"/>
                <a:gd name="T4" fmla="*/ 52 w 123"/>
                <a:gd name="T5" fmla="*/ 19 h 95"/>
                <a:gd name="T6" fmla="*/ 42 w 123"/>
                <a:gd name="T7" fmla="*/ 0 h 95"/>
                <a:gd name="T8" fmla="*/ 0 w 123"/>
                <a:gd name="T9" fmla="*/ 0 h 95"/>
                <a:gd name="T10" fmla="*/ 0 w 123"/>
                <a:gd name="T11" fmla="*/ 95 h 95"/>
              </a:gdLst>
              <a:ahLst/>
              <a:cxnLst>
                <a:cxn ang="0">
                  <a:pos x="T0" y="T1"/>
                </a:cxn>
                <a:cxn ang="0">
                  <a:pos x="T2" y="T3"/>
                </a:cxn>
                <a:cxn ang="0">
                  <a:pos x="T4" y="T5"/>
                </a:cxn>
                <a:cxn ang="0">
                  <a:pos x="T6" y="T7"/>
                </a:cxn>
                <a:cxn ang="0">
                  <a:pos x="T8" y="T9"/>
                </a:cxn>
                <a:cxn ang="0">
                  <a:pos x="T10" y="T11"/>
                </a:cxn>
              </a:cxnLst>
              <a:rect l="0" t="0" r="r" b="b"/>
              <a:pathLst>
                <a:path w="123" h="95">
                  <a:moveTo>
                    <a:pt x="123" y="95"/>
                  </a:moveTo>
                  <a:lnTo>
                    <a:pt x="123" y="19"/>
                  </a:lnTo>
                  <a:lnTo>
                    <a:pt x="52" y="19"/>
                  </a:lnTo>
                  <a:lnTo>
                    <a:pt x="42" y="0"/>
                  </a:lnTo>
                  <a:lnTo>
                    <a:pt x="0" y="0"/>
                  </a:lnTo>
                  <a:lnTo>
                    <a:pt x="0" y="95"/>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5" name="Freeform 366">
              <a:extLst>
                <a:ext uri="{FF2B5EF4-FFF2-40B4-BE49-F238E27FC236}">
                  <a16:creationId xmlns:a16="http://schemas.microsoft.com/office/drawing/2014/main" xmlns="" id="{A02FA930-89AC-4CB8-B9ED-D53FF524944A}"/>
                </a:ext>
              </a:extLst>
            </p:cNvPr>
            <p:cNvSpPr>
              <a:spLocks/>
            </p:cNvSpPr>
            <p:nvPr/>
          </p:nvSpPr>
          <p:spPr bwMode="auto">
            <a:xfrm>
              <a:off x="8537575" y="5091113"/>
              <a:ext cx="165100" cy="30163"/>
            </a:xfrm>
            <a:custGeom>
              <a:avLst/>
              <a:gdLst>
                <a:gd name="T0" fmla="*/ 104 w 104"/>
                <a:gd name="T1" fmla="*/ 19 h 19"/>
                <a:gd name="T2" fmla="*/ 52 w 104"/>
                <a:gd name="T3" fmla="*/ 19 h 19"/>
                <a:gd name="T4" fmla="*/ 43 w 104"/>
                <a:gd name="T5" fmla="*/ 0 h 19"/>
                <a:gd name="T6" fmla="*/ 0 w 104"/>
                <a:gd name="T7" fmla="*/ 0 h 19"/>
              </a:gdLst>
              <a:ahLst/>
              <a:cxnLst>
                <a:cxn ang="0">
                  <a:pos x="T0" y="T1"/>
                </a:cxn>
                <a:cxn ang="0">
                  <a:pos x="T2" y="T3"/>
                </a:cxn>
                <a:cxn ang="0">
                  <a:pos x="T4" y="T5"/>
                </a:cxn>
                <a:cxn ang="0">
                  <a:pos x="T6" y="T7"/>
                </a:cxn>
              </a:cxnLst>
              <a:rect l="0" t="0" r="r" b="b"/>
              <a:pathLst>
                <a:path w="104" h="19">
                  <a:moveTo>
                    <a:pt x="104" y="19"/>
                  </a:moveTo>
                  <a:lnTo>
                    <a:pt x="52" y="19"/>
                  </a:lnTo>
                  <a:lnTo>
                    <a:pt x="43"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6" name="Freeform 367">
              <a:extLst>
                <a:ext uri="{FF2B5EF4-FFF2-40B4-BE49-F238E27FC236}">
                  <a16:creationId xmlns:a16="http://schemas.microsoft.com/office/drawing/2014/main" xmlns="" id="{55CC26BA-27C9-44E7-AE5D-31FBC7E4BFF0}"/>
                </a:ext>
              </a:extLst>
            </p:cNvPr>
            <p:cNvSpPr>
              <a:spLocks/>
            </p:cNvSpPr>
            <p:nvPr/>
          </p:nvSpPr>
          <p:spPr bwMode="auto">
            <a:xfrm>
              <a:off x="8553450" y="5060951"/>
              <a:ext cx="134938" cy="30163"/>
            </a:xfrm>
            <a:custGeom>
              <a:avLst/>
              <a:gdLst>
                <a:gd name="T0" fmla="*/ 85 w 85"/>
                <a:gd name="T1" fmla="*/ 19 h 19"/>
                <a:gd name="T2" fmla="*/ 52 w 85"/>
                <a:gd name="T3" fmla="*/ 19 h 19"/>
                <a:gd name="T4" fmla="*/ 42 w 85"/>
                <a:gd name="T5" fmla="*/ 0 h 19"/>
                <a:gd name="T6" fmla="*/ 0 w 85"/>
                <a:gd name="T7" fmla="*/ 0 h 19"/>
              </a:gdLst>
              <a:ahLst/>
              <a:cxnLst>
                <a:cxn ang="0">
                  <a:pos x="T0" y="T1"/>
                </a:cxn>
                <a:cxn ang="0">
                  <a:pos x="T2" y="T3"/>
                </a:cxn>
                <a:cxn ang="0">
                  <a:pos x="T4" y="T5"/>
                </a:cxn>
                <a:cxn ang="0">
                  <a:pos x="T6" y="T7"/>
                </a:cxn>
              </a:cxnLst>
              <a:rect l="0" t="0" r="r" b="b"/>
              <a:pathLst>
                <a:path w="85" h="19">
                  <a:moveTo>
                    <a:pt x="85" y="19"/>
                  </a:moveTo>
                  <a:lnTo>
                    <a:pt x="52" y="19"/>
                  </a:lnTo>
                  <a:lnTo>
                    <a:pt x="42"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7" name="Freeform 368">
              <a:extLst>
                <a:ext uri="{FF2B5EF4-FFF2-40B4-BE49-F238E27FC236}">
                  <a16:creationId xmlns:a16="http://schemas.microsoft.com/office/drawing/2014/main" xmlns="" id="{E1F523BB-7165-42B8-805A-0D5ED8161065}"/>
                </a:ext>
              </a:extLst>
            </p:cNvPr>
            <p:cNvSpPr>
              <a:spLocks/>
            </p:cNvSpPr>
            <p:nvPr/>
          </p:nvSpPr>
          <p:spPr bwMode="auto">
            <a:xfrm>
              <a:off x="8447088" y="5302251"/>
              <a:ext cx="346075" cy="104775"/>
            </a:xfrm>
            <a:custGeom>
              <a:avLst/>
              <a:gdLst>
                <a:gd name="T0" fmla="*/ 92 w 92"/>
                <a:gd name="T1" fmla="*/ 28 h 28"/>
                <a:gd name="T2" fmla="*/ 0 w 92"/>
                <a:gd name="T3" fmla="*/ 28 h 28"/>
                <a:gd name="T4" fmla="*/ 0 w 92"/>
                <a:gd name="T5" fmla="*/ 0 h 28"/>
                <a:gd name="T6" fmla="*/ 30 w 92"/>
                <a:gd name="T7" fmla="*/ 0 h 28"/>
                <a:gd name="T8" fmla="*/ 30 w 92"/>
                <a:gd name="T9" fmla="*/ 4 h 28"/>
                <a:gd name="T10" fmla="*/ 38 w 92"/>
                <a:gd name="T11" fmla="*/ 12 h 28"/>
                <a:gd name="T12" fmla="*/ 56 w 92"/>
                <a:gd name="T13" fmla="*/ 12 h 28"/>
                <a:gd name="T14" fmla="*/ 64 w 92"/>
                <a:gd name="T15" fmla="*/ 4 h 28"/>
                <a:gd name="T16" fmla="*/ 64 w 92"/>
                <a:gd name="T17" fmla="*/ 0 h 28"/>
                <a:gd name="T18" fmla="*/ 92 w 92"/>
                <a:gd name="T19" fmla="*/ 0 h 28"/>
                <a:gd name="T20" fmla="*/ 92 w 92"/>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28">
                  <a:moveTo>
                    <a:pt x="92" y="28"/>
                  </a:moveTo>
                  <a:cubicBezTo>
                    <a:pt x="0" y="28"/>
                    <a:pt x="0" y="28"/>
                    <a:pt x="0" y="28"/>
                  </a:cubicBezTo>
                  <a:cubicBezTo>
                    <a:pt x="0" y="0"/>
                    <a:pt x="0" y="0"/>
                    <a:pt x="0" y="0"/>
                  </a:cubicBezTo>
                  <a:cubicBezTo>
                    <a:pt x="30" y="0"/>
                    <a:pt x="30" y="0"/>
                    <a:pt x="30" y="0"/>
                  </a:cubicBezTo>
                  <a:cubicBezTo>
                    <a:pt x="30" y="4"/>
                    <a:pt x="30" y="4"/>
                    <a:pt x="30" y="4"/>
                  </a:cubicBezTo>
                  <a:cubicBezTo>
                    <a:pt x="30" y="8"/>
                    <a:pt x="34" y="12"/>
                    <a:pt x="38" y="12"/>
                  </a:cubicBezTo>
                  <a:cubicBezTo>
                    <a:pt x="56" y="12"/>
                    <a:pt x="56" y="12"/>
                    <a:pt x="56" y="12"/>
                  </a:cubicBezTo>
                  <a:cubicBezTo>
                    <a:pt x="60" y="12"/>
                    <a:pt x="64" y="8"/>
                    <a:pt x="64" y="4"/>
                  </a:cubicBezTo>
                  <a:cubicBezTo>
                    <a:pt x="64" y="0"/>
                    <a:pt x="64" y="0"/>
                    <a:pt x="64" y="0"/>
                  </a:cubicBezTo>
                  <a:cubicBezTo>
                    <a:pt x="92" y="0"/>
                    <a:pt x="92" y="0"/>
                    <a:pt x="92" y="0"/>
                  </a:cubicBezTo>
                  <a:lnTo>
                    <a:pt x="92" y="28"/>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8" name="Freeform 369">
              <a:extLst>
                <a:ext uri="{FF2B5EF4-FFF2-40B4-BE49-F238E27FC236}">
                  <a16:creationId xmlns:a16="http://schemas.microsoft.com/office/drawing/2014/main" xmlns="" id="{83AEFE35-0942-4699-ADD5-1FF2EB83F3BA}"/>
                </a:ext>
              </a:extLst>
            </p:cNvPr>
            <p:cNvSpPr>
              <a:spLocks/>
            </p:cNvSpPr>
            <p:nvPr/>
          </p:nvSpPr>
          <p:spPr bwMode="auto">
            <a:xfrm>
              <a:off x="8447088" y="5211763"/>
              <a:ext cx="76200" cy="90488"/>
            </a:xfrm>
            <a:custGeom>
              <a:avLst/>
              <a:gdLst>
                <a:gd name="T0" fmla="*/ 0 w 48"/>
                <a:gd name="T1" fmla="*/ 57 h 57"/>
                <a:gd name="T2" fmla="*/ 33 w 48"/>
                <a:gd name="T3" fmla="*/ 0 h 57"/>
                <a:gd name="T4" fmla="*/ 48 w 48"/>
                <a:gd name="T5" fmla="*/ 0 h 57"/>
              </a:gdLst>
              <a:ahLst/>
              <a:cxnLst>
                <a:cxn ang="0">
                  <a:pos x="T0" y="T1"/>
                </a:cxn>
                <a:cxn ang="0">
                  <a:pos x="T2" y="T3"/>
                </a:cxn>
                <a:cxn ang="0">
                  <a:pos x="T4" y="T5"/>
                </a:cxn>
              </a:cxnLst>
              <a:rect l="0" t="0" r="r" b="b"/>
              <a:pathLst>
                <a:path w="48" h="57">
                  <a:moveTo>
                    <a:pt x="0" y="57"/>
                  </a:moveTo>
                  <a:lnTo>
                    <a:pt x="33" y="0"/>
                  </a:lnTo>
                  <a:lnTo>
                    <a:pt x="48"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9" name="Freeform 370">
              <a:extLst>
                <a:ext uri="{FF2B5EF4-FFF2-40B4-BE49-F238E27FC236}">
                  <a16:creationId xmlns:a16="http://schemas.microsoft.com/office/drawing/2014/main" xmlns="" id="{33CDBE5D-A7CA-4BA6-9B57-5101140EC5B1}"/>
                </a:ext>
              </a:extLst>
            </p:cNvPr>
            <p:cNvSpPr>
              <a:spLocks/>
            </p:cNvSpPr>
            <p:nvPr/>
          </p:nvSpPr>
          <p:spPr bwMode="auto">
            <a:xfrm>
              <a:off x="8718550" y="5211763"/>
              <a:ext cx="74613" cy="90488"/>
            </a:xfrm>
            <a:custGeom>
              <a:avLst/>
              <a:gdLst>
                <a:gd name="T0" fmla="*/ 0 w 47"/>
                <a:gd name="T1" fmla="*/ 0 h 57"/>
                <a:gd name="T2" fmla="*/ 14 w 47"/>
                <a:gd name="T3" fmla="*/ 0 h 57"/>
                <a:gd name="T4" fmla="*/ 47 w 47"/>
                <a:gd name="T5" fmla="*/ 57 h 57"/>
              </a:gdLst>
              <a:ahLst/>
              <a:cxnLst>
                <a:cxn ang="0">
                  <a:pos x="T0" y="T1"/>
                </a:cxn>
                <a:cxn ang="0">
                  <a:pos x="T2" y="T3"/>
                </a:cxn>
                <a:cxn ang="0">
                  <a:pos x="T4" y="T5"/>
                </a:cxn>
              </a:cxnLst>
              <a:rect l="0" t="0" r="r" b="b"/>
              <a:pathLst>
                <a:path w="47" h="57">
                  <a:moveTo>
                    <a:pt x="0" y="0"/>
                  </a:moveTo>
                  <a:lnTo>
                    <a:pt x="14" y="0"/>
                  </a:lnTo>
                  <a:lnTo>
                    <a:pt x="47" y="57"/>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10" name="Freeform 371">
              <a:extLst>
                <a:ext uri="{FF2B5EF4-FFF2-40B4-BE49-F238E27FC236}">
                  <a16:creationId xmlns:a16="http://schemas.microsoft.com/office/drawing/2014/main" xmlns="" id="{4AC57021-72F1-4BFB-86B0-E34369649727}"/>
                </a:ext>
              </a:extLst>
            </p:cNvPr>
            <p:cNvSpPr>
              <a:spLocks/>
            </p:cNvSpPr>
            <p:nvPr/>
          </p:nvSpPr>
          <p:spPr bwMode="auto">
            <a:xfrm>
              <a:off x="8583613" y="5181601"/>
              <a:ext cx="88900" cy="90488"/>
            </a:xfrm>
            <a:custGeom>
              <a:avLst/>
              <a:gdLst>
                <a:gd name="T0" fmla="*/ 16 w 24"/>
                <a:gd name="T1" fmla="*/ 13 h 24"/>
                <a:gd name="T2" fmla="*/ 19 w 24"/>
                <a:gd name="T3" fmla="*/ 7 h 24"/>
                <a:gd name="T4" fmla="*/ 12 w 24"/>
                <a:gd name="T5" fmla="*/ 0 h 24"/>
                <a:gd name="T6" fmla="*/ 5 w 24"/>
                <a:gd name="T7" fmla="*/ 7 h 24"/>
                <a:gd name="T8" fmla="*/ 8 w 24"/>
                <a:gd name="T9" fmla="*/ 13 h 24"/>
                <a:gd name="T10" fmla="*/ 0 w 24"/>
                <a:gd name="T11" fmla="*/ 24 h 24"/>
                <a:gd name="T12" fmla="*/ 24 w 24"/>
                <a:gd name="T13" fmla="*/ 24 h 24"/>
                <a:gd name="T14" fmla="*/ 16 w 24"/>
                <a:gd name="T15" fmla="*/ 1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16" y="13"/>
                  </a:moveTo>
                  <a:cubicBezTo>
                    <a:pt x="18" y="11"/>
                    <a:pt x="19" y="9"/>
                    <a:pt x="19" y="7"/>
                  </a:cubicBezTo>
                  <a:cubicBezTo>
                    <a:pt x="19" y="3"/>
                    <a:pt x="16" y="0"/>
                    <a:pt x="12" y="0"/>
                  </a:cubicBezTo>
                  <a:cubicBezTo>
                    <a:pt x="8" y="0"/>
                    <a:pt x="5" y="3"/>
                    <a:pt x="5" y="7"/>
                  </a:cubicBezTo>
                  <a:cubicBezTo>
                    <a:pt x="5" y="9"/>
                    <a:pt x="6" y="11"/>
                    <a:pt x="8" y="13"/>
                  </a:cubicBezTo>
                  <a:cubicBezTo>
                    <a:pt x="3" y="14"/>
                    <a:pt x="0" y="17"/>
                    <a:pt x="0" y="24"/>
                  </a:cubicBezTo>
                  <a:cubicBezTo>
                    <a:pt x="24" y="24"/>
                    <a:pt x="24" y="24"/>
                    <a:pt x="24" y="24"/>
                  </a:cubicBezTo>
                  <a:cubicBezTo>
                    <a:pt x="24" y="17"/>
                    <a:pt x="21" y="14"/>
                    <a:pt x="16" y="13"/>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grpSp>
        <p:nvGrpSpPr>
          <p:cNvPr id="8" name="Group 298">
            <a:extLst>
              <a:ext uri="{FF2B5EF4-FFF2-40B4-BE49-F238E27FC236}">
                <a16:creationId xmlns:a16="http://schemas.microsoft.com/office/drawing/2014/main" xmlns="" id="{A5C91CD4-542D-49E6-A605-64D1D2B33A42}"/>
              </a:ext>
            </a:extLst>
          </p:cNvPr>
          <p:cNvGrpSpPr/>
          <p:nvPr/>
        </p:nvGrpSpPr>
        <p:grpSpPr>
          <a:xfrm>
            <a:off x="9411304" y="247398"/>
            <a:ext cx="2577703" cy="320155"/>
            <a:chOff x="9062519" y="1142200"/>
            <a:chExt cx="2577703" cy="320154"/>
          </a:xfrm>
        </p:grpSpPr>
        <p:grpSp>
          <p:nvGrpSpPr>
            <p:cNvPr id="9"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54"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5"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6"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7"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8"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53"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Metas Físicas</a:t>
              </a:r>
            </a:p>
          </p:txBody>
        </p:sp>
      </p:grpSp>
      <p:graphicFrame>
        <p:nvGraphicFramePr>
          <p:cNvPr id="46" name="2 Gráfico"/>
          <p:cNvGraphicFramePr/>
          <p:nvPr>
            <p:extLst>
              <p:ext uri="{D42A27DB-BD31-4B8C-83A1-F6EECF244321}">
                <p14:modId xmlns:p14="http://schemas.microsoft.com/office/powerpoint/2010/main" val="570439066"/>
              </p:ext>
            </p:extLst>
          </p:nvPr>
        </p:nvGraphicFramePr>
        <p:xfrm>
          <a:off x="515774" y="1103355"/>
          <a:ext cx="6874782" cy="41624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5" name="7 Gráfico"/>
          <p:cNvGraphicFramePr>
            <a:graphicFrameLocks/>
          </p:cNvGraphicFramePr>
          <p:nvPr>
            <p:extLst>
              <p:ext uri="{D42A27DB-BD31-4B8C-83A1-F6EECF244321}">
                <p14:modId xmlns:p14="http://schemas.microsoft.com/office/powerpoint/2010/main" val="979408365"/>
              </p:ext>
            </p:extLst>
          </p:nvPr>
        </p:nvGraphicFramePr>
        <p:xfrm>
          <a:off x="7174532" y="3048360"/>
          <a:ext cx="4814476" cy="243363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1" name="7 Gráfico"/>
          <p:cNvGraphicFramePr>
            <a:graphicFrameLocks/>
          </p:cNvGraphicFramePr>
          <p:nvPr>
            <p:extLst>
              <p:ext uri="{D42A27DB-BD31-4B8C-83A1-F6EECF244321}">
                <p14:modId xmlns:p14="http://schemas.microsoft.com/office/powerpoint/2010/main" val="696379518"/>
              </p:ext>
            </p:extLst>
          </p:nvPr>
        </p:nvGraphicFramePr>
        <p:xfrm>
          <a:off x="7162004" y="718029"/>
          <a:ext cx="4827004" cy="2330332"/>
        </p:xfrm>
        <a:graphic>
          <a:graphicData uri="http://schemas.openxmlformats.org/drawingml/2006/chart">
            <c:chart xmlns:c="http://schemas.openxmlformats.org/drawingml/2006/chart" xmlns:r="http://schemas.openxmlformats.org/officeDocument/2006/relationships" r:id="rId5"/>
          </a:graphicData>
        </a:graphic>
      </p:graphicFrame>
      <p:sp>
        <p:nvSpPr>
          <p:cNvPr id="72" name="71 Rectángulo redondeado"/>
          <p:cNvSpPr/>
          <p:nvPr/>
        </p:nvSpPr>
        <p:spPr>
          <a:xfrm>
            <a:off x="155576" y="5517232"/>
            <a:ext cx="11833432" cy="1261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00" dirty="0"/>
          </a:p>
          <a:p>
            <a:pPr algn="just"/>
            <a:endParaRPr lang="es-GT" sz="1300" dirty="0" smtClean="0"/>
          </a:p>
          <a:p>
            <a:pPr algn="just"/>
            <a:r>
              <a:rPr lang="es-GT" sz="1300" dirty="0" smtClean="0"/>
              <a:t>Descenso </a:t>
            </a:r>
            <a:r>
              <a:rPr lang="es-GT" sz="1300" dirty="0"/>
              <a:t>de la mortalidad de la niñez en 2.5 % promedio anual. En el período 2001 a 2016 desciende un 37.8% pasando de 45 a 28 defunciones en menores de 5 años por cada 1000 nacidos vivos. </a:t>
            </a:r>
            <a:r>
              <a:rPr lang="es-GT" sz="1300" dirty="0" smtClean="0"/>
              <a:t>Brote </a:t>
            </a:r>
            <a:r>
              <a:rPr lang="es-GT" sz="1300" dirty="0"/>
              <a:t>de Sarampión causado por caso importado, controlado. </a:t>
            </a:r>
            <a:r>
              <a:rPr lang="es-GT" sz="1300" dirty="0" smtClean="0"/>
              <a:t>La </a:t>
            </a:r>
            <a:r>
              <a:rPr lang="es-GT" sz="1300" dirty="0"/>
              <a:t>Razón de Mortalidad Materna (RMM) entre 2007 al 2013 (113) disminuyó  19%  y desde el 2013 al 2015 se redujo 4.4% a nivel nacional, la tendencia en la reducción se da en un 2 a 2.5 %  anual</a:t>
            </a:r>
            <a:r>
              <a:rPr lang="es-GT" sz="1300" dirty="0" smtClean="0"/>
              <a:t>.</a:t>
            </a:r>
          </a:p>
          <a:p>
            <a:pPr algn="just"/>
            <a:endParaRPr lang="es-GT" sz="1300" dirty="0">
              <a:cs typeface="Arial" panose="020B0604020202020204" pitchFamily="34" charset="0"/>
            </a:endParaRPr>
          </a:p>
          <a:p>
            <a:pPr algn="just"/>
            <a:r>
              <a:rPr lang="es-MX" sz="1300" dirty="0" smtClean="0">
                <a:cs typeface="Arial" panose="020B0604020202020204" pitchFamily="34" charset="0"/>
              </a:rPr>
              <a:t>10 </a:t>
            </a:r>
            <a:r>
              <a:rPr lang="es-MX" sz="1300" dirty="0">
                <a:cs typeface="Arial" panose="020B0604020202020204" pitchFamily="34" charset="0"/>
              </a:rPr>
              <a:t>% de incremento de cobertura en niños (as) menores de 5 años con servicios de salud  para la </a:t>
            </a:r>
            <a:r>
              <a:rPr lang="es-GT" sz="1300" dirty="0">
                <a:cs typeface="Arial" panose="020B0604020202020204" pitchFamily="34" charset="0"/>
              </a:rPr>
              <a:t>Prevención de la Mortalidad de la Niñez y de la desnutrición crónica </a:t>
            </a:r>
            <a:endParaRPr lang="es-MX" sz="1300" dirty="0">
              <a:cs typeface="Arial" panose="020B0604020202020204" pitchFamily="34" charset="0"/>
            </a:endParaRPr>
          </a:p>
          <a:p>
            <a:pPr algn="just"/>
            <a:r>
              <a:rPr lang="es-MX" sz="1300" dirty="0">
                <a:cs typeface="Arial" panose="020B0604020202020204" pitchFamily="34" charset="0"/>
              </a:rPr>
              <a:t>14 % de incremento de cobertura en mujeres embarazadas con servicios de salud para la </a:t>
            </a:r>
            <a:r>
              <a:rPr lang="es-GT" sz="1300" dirty="0">
                <a:cs typeface="Arial" panose="020B0604020202020204" pitchFamily="34" charset="0"/>
              </a:rPr>
              <a:t>Prevención de la mortalidad materna y neonatal</a:t>
            </a:r>
          </a:p>
          <a:p>
            <a:pPr algn="just"/>
            <a:endParaRPr lang="es-GT" sz="1300" dirty="0"/>
          </a:p>
          <a:p>
            <a:pPr algn="ctr"/>
            <a:endParaRPr lang="es-MX" sz="1300" b="1" dirty="0">
              <a:cs typeface="Arial" panose="020B0604020202020204" pitchFamily="34" charset="0"/>
            </a:endParaRPr>
          </a:p>
        </p:txBody>
      </p:sp>
    </p:spTree>
    <p:extLst>
      <p:ext uri="{BB962C8B-B14F-4D97-AF65-F5344CB8AC3E}">
        <p14:creationId xmlns:p14="http://schemas.microsoft.com/office/powerpoint/2010/main" val="429369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5">
            <a:extLst>
              <a:ext uri="{FF2B5EF4-FFF2-40B4-BE49-F238E27FC236}">
                <a16:creationId xmlns:a16="http://schemas.microsoft.com/office/drawing/2014/main" xmlns="" id="{9A4A16D0-5A9C-4B45-A8BB-59850E859C99}"/>
              </a:ext>
            </a:extLst>
          </p:cNvPr>
          <p:cNvGrpSpPr/>
          <p:nvPr/>
        </p:nvGrpSpPr>
        <p:grpSpPr>
          <a:xfrm>
            <a:off x="3578219" y="3714027"/>
            <a:ext cx="228976" cy="228976"/>
            <a:chOff x="3398838" y="3616326"/>
            <a:chExt cx="346075" cy="346076"/>
          </a:xfrm>
        </p:grpSpPr>
        <p:sp>
          <p:nvSpPr>
            <p:cNvPr id="73" name="Rectangle 94">
              <a:extLst>
                <a:ext uri="{FF2B5EF4-FFF2-40B4-BE49-F238E27FC236}">
                  <a16:creationId xmlns:a16="http://schemas.microsoft.com/office/drawing/2014/main" xmlns="" id="{5E7F0A8F-8544-44A6-BCF8-0A11E6955D68}"/>
                </a:ext>
              </a:extLst>
            </p:cNvPr>
            <p:cNvSpPr>
              <a:spLocks noChangeArrowheads="1"/>
            </p:cNvSpPr>
            <p:nvPr/>
          </p:nvSpPr>
          <p:spPr bwMode="auto">
            <a:xfrm>
              <a:off x="3459163" y="3616326"/>
              <a:ext cx="90488" cy="34607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5" name="Rectangle 95">
              <a:extLst>
                <a:ext uri="{FF2B5EF4-FFF2-40B4-BE49-F238E27FC236}">
                  <a16:creationId xmlns:a16="http://schemas.microsoft.com/office/drawing/2014/main" xmlns="" id="{0A038215-BE4E-4123-8DCB-8AA85592A9AE}"/>
                </a:ext>
              </a:extLst>
            </p:cNvPr>
            <p:cNvSpPr>
              <a:spLocks noChangeArrowheads="1"/>
            </p:cNvSpPr>
            <p:nvPr/>
          </p:nvSpPr>
          <p:spPr bwMode="auto">
            <a:xfrm>
              <a:off x="3549651" y="3736976"/>
              <a:ext cx="90488" cy="2254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6" name="Line 96">
              <a:extLst>
                <a:ext uri="{FF2B5EF4-FFF2-40B4-BE49-F238E27FC236}">
                  <a16:creationId xmlns:a16="http://schemas.microsoft.com/office/drawing/2014/main" xmlns="" id="{AFF25812-199C-45A3-BA3A-F2CB1E0A6049}"/>
                </a:ext>
              </a:extLst>
            </p:cNvPr>
            <p:cNvSpPr>
              <a:spLocks noChangeShapeType="1"/>
            </p:cNvSpPr>
            <p:nvPr/>
          </p:nvSpPr>
          <p:spPr bwMode="auto">
            <a:xfrm>
              <a:off x="3579813" y="3933826"/>
              <a:ext cx="3016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7" name="Line 97">
              <a:extLst>
                <a:ext uri="{FF2B5EF4-FFF2-40B4-BE49-F238E27FC236}">
                  <a16:creationId xmlns:a16="http://schemas.microsoft.com/office/drawing/2014/main" xmlns="" id="{B2A1C214-1C4A-4BE4-8B9E-2971BED013EB}"/>
                </a:ext>
              </a:extLst>
            </p:cNvPr>
            <p:cNvSpPr>
              <a:spLocks noChangeShapeType="1"/>
            </p:cNvSpPr>
            <p:nvPr/>
          </p:nvSpPr>
          <p:spPr bwMode="auto">
            <a:xfrm>
              <a:off x="3503613" y="3646489"/>
              <a:ext cx="0" cy="1968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8" name="Rectangle 98">
              <a:extLst>
                <a:ext uri="{FF2B5EF4-FFF2-40B4-BE49-F238E27FC236}">
                  <a16:creationId xmlns:a16="http://schemas.microsoft.com/office/drawing/2014/main" xmlns="" id="{B8529BB1-A46D-47EB-A314-F20A5521E291}"/>
                </a:ext>
              </a:extLst>
            </p:cNvPr>
            <p:cNvSpPr>
              <a:spLocks noChangeArrowheads="1"/>
            </p:cNvSpPr>
            <p:nvPr/>
          </p:nvSpPr>
          <p:spPr bwMode="auto">
            <a:xfrm>
              <a:off x="3489326" y="3873501"/>
              <a:ext cx="30163" cy="603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9" name="Line 99">
              <a:extLst>
                <a:ext uri="{FF2B5EF4-FFF2-40B4-BE49-F238E27FC236}">
                  <a16:creationId xmlns:a16="http://schemas.microsoft.com/office/drawing/2014/main" xmlns="" id="{1DB15AB5-7252-484C-90F8-A6B513FB9E9C}"/>
                </a:ext>
              </a:extLst>
            </p:cNvPr>
            <p:cNvSpPr>
              <a:spLocks noChangeShapeType="1"/>
            </p:cNvSpPr>
            <p:nvPr/>
          </p:nvSpPr>
          <p:spPr bwMode="auto">
            <a:xfrm>
              <a:off x="3594101" y="3767139"/>
              <a:ext cx="0" cy="13652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0" name="Line 100">
              <a:extLst>
                <a:ext uri="{FF2B5EF4-FFF2-40B4-BE49-F238E27FC236}">
                  <a16:creationId xmlns:a16="http://schemas.microsoft.com/office/drawing/2014/main" xmlns="" id="{A7D03B7C-A6B5-4A62-AD5E-625D076C6AF3}"/>
                </a:ext>
              </a:extLst>
            </p:cNvPr>
            <p:cNvSpPr>
              <a:spLocks noChangeShapeType="1"/>
            </p:cNvSpPr>
            <p:nvPr/>
          </p:nvSpPr>
          <p:spPr bwMode="auto">
            <a:xfrm>
              <a:off x="3429001" y="3706814"/>
              <a:ext cx="0" cy="21113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3" name="Rectangle 101">
              <a:extLst>
                <a:ext uri="{FF2B5EF4-FFF2-40B4-BE49-F238E27FC236}">
                  <a16:creationId xmlns:a16="http://schemas.microsoft.com/office/drawing/2014/main" xmlns="" id="{0839DEE7-A9F5-4A8E-B729-222359398603}"/>
                </a:ext>
              </a:extLst>
            </p:cNvPr>
            <p:cNvSpPr>
              <a:spLocks noChangeArrowheads="1"/>
            </p:cNvSpPr>
            <p:nvPr/>
          </p:nvSpPr>
          <p:spPr bwMode="auto">
            <a:xfrm>
              <a:off x="3398838" y="3662364"/>
              <a:ext cx="60325" cy="300038"/>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4" name="Freeform 102">
              <a:extLst>
                <a:ext uri="{FF2B5EF4-FFF2-40B4-BE49-F238E27FC236}">
                  <a16:creationId xmlns:a16="http://schemas.microsoft.com/office/drawing/2014/main" xmlns="" id="{CF97EB3E-8D3C-41B9-81B9-4A81669758B1}"/>
                </a:ext>
              </a:extLst>
            </p:cNvPr>
            <p:cNvSpPr>
              <a:spLocks/>
            </p:cNvSpPr>
            <p:nvPr/>
          </p:nvSpPr>
          <p:spPr bwMode="auto">
            <a:xfrm>
              <a:off x="3624263" y="3662364"/>
              <a:ext cx="120650" cy="300038"/>
            </a:xfrm>
            <a:custGeom>
              <a:avLst/>
              <a:gdLst>
                <a:gd name="T0" fmla="*/ 76 w 76"/>
                <a:gd name="T1" fmla="*/ 182 h 189"/>
                <a:gd name="T2" fmla="*/ 47 w 76"/>
                <a:gd name="T3" fmla="*/ 189 h 189"/>
                <a:gd name="T4" fmla="*/ 0 w 76"/>
                <a:gd name="T5" fmla="*/ 7 h 189"/>
                <a:gd name="T6" fmla="*/ 29 w 76"/>
                <a:gd name="T7" fmla="*/ 0 h 189"/>
                <a:gd name="T8" fmla="*/ 76 w 76"/>
                <a:gd name="T9" fmla="*/ 182 h 189"/>
              </a:gdLst>
              <a:ahLst/>
              <a:cxnLst>
                <a:cxn ang="0">
                  <a:pos x="T0" y="T1"/>
                </a:cxn>
                <a:cxn ang="0">
                  <a:pos x="T2" y="T3"/>
                </a:cxn>
                <a:cxn ang="0">
                  <a:pos x="T4" y="T5"/>
                </a:cxn>
                <a:cxn ang="0">
                  <a:pos x="T6" y="T7"/>
                </a:cxn>
                <a:cxn ang="0">
                  <a:pos x="T8" y="T9"/>
                </a:cxn>
              </a:cxnLst>
              <a:rect l="0" t="0" r="r" b="b"/>
              <a:pathLst>
                <a:path w="76" h="189">
                  <a:moveTo>
                    <a:pt x="76" y="182"/>
                  </a:moveTo>
                  <a:lnTo>
                    <a:pt x="47" y="189"/>
                  </a:lnTo>
                  <a:lnTo>
                    <a:pt x="0" y="7"/>
                  </a:lnTo>
                  <a:lnTo>
                    <a:pt x="29" y="0"/>
                  </a:lnTo>
                  <a:lnTo>
                    <a:pt x="76" y="182"/>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5" name="Group 84">
            <a:extLst>
              <a:ext uri="{FF2B5EF4-FFF2-40B4-BE49-F238E27FC236}">
                <a16:creationId xmlns:a16="http://schemas.microsoft.com/office/drawing/2014/main" xmlns="" id="{84D9FFFE-2936-491C-9BB3-87379CE1F3D9}"/>
              </a:ext>
            </a:extLst>
          </p:cNvPr>
          <p:cNvGrpSpPr/>
          <p:nvPr/>
        </p:nvGrpSpPr>
        <p:grpSpPr>
          <a:xfrm>
            <a:off x="3594996" y="1071046"/>
            <a:ext cx="219523" cy="228976"/>
            <a:chOff x="2692400" y="3616326"/>
            <a:chExt cx="331788" cy="346075"/>
          </a:xfrm>
        </p:grpSpPr>
        <p:sp>
          <p:nvSpPr>
            <p:cNvPr id="86" name="Line 288">
              <a:extLst>
                <a:ext uri="{FF2B5EF4-FFF2-40B4-BE49-F238E27FC236}">
                  <a16:creationId xmlns:a16="http://schemas.microsoft.com/office/drawing/2014/main" xmlns="" id="{BFC32F7D-CD98-4DA0-B52F-03E7D2842B25}"/>
                </a:ext>
              </a:extLst>
            </p:cNvPr>
            <p:cNvSpPr>
              <a:spLocks noChangeShapeType="1"/>
            </p:cNvSpPr>
            <p:nvPr/>
          </p:nvSpPr>
          <p:spPr bwMode="auto">
            <a:xfrm>
              <a:off x="27686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0" name="Line 289">
              <a:extLst>
                <a:ext uri="{FF2B5EF4-FFF2-40B4-BE49-F238E27FC236}">
                  <a16:creationId xmlns:a16="http://schemas.microsoft.com/office/drawing/2014/main" xmlns="" id="{78EB434B-558A-4E12-96E7-931BFF534DE4}"/>
                </a:ext>
              </a:extLst>
            </p:cNvPr>
            <p:cNvSpPr>
              <a:spLocks noChangeShapeType="1"/>
            </p:cNvSpPr>
            <p:nvPr/>
          </p:nvSpPr>
          <p:spPr bwMode="auto">
            <a:xfrm>
              <a:off x="28575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4" name="Line 290">
              <a:extLst>
                <a:ext uri="{FF2B5EF4-FFF2-40B4-BE49-F238E27FC236}">
                  <a16:creationId xmlns:a16="http://schemas.microsoft.com/office/drawing/2014/main" xmlns="" id="{01846CF2-F610-4021-8007-5962C5467396}"/>
                </a:ext>
              </a:extLst>
            </p:cNvPr>
            <p:cNvSpPr>
              <a:spLocks noChangeShapeType="1"/>
            </p:cNvSpPr>
            <p:nvPr/>
          </p:nvSpPr>
          <p:spPr bwMode="auto">
            <a:xfrm>
              <a:off x="2947988"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5" name="Freeform 291">
              <a:extLst>
                <a:ext uri="{FF2B5EF4-FFF2-40B4-BE49-F238E27FC236}">
                  <a16:creationId xmlns:a16="http://schemas.microsoft.com/office/drawing/2014/main" xmlns="" id="{59F13115-B0EF-4B0F-A754-648778197181}"/>
                </a:ext>
              </a:extLst>
            </p:cNvPr>
            <p:cNvSpPr>
              <a:spLocks/>
            </p:cNvSpPr>
            <p:nvPr/>
          </p:nvSpPr>
          <p:spPr bwMode="auto">
            <a:xfrm>
              <a:off x="2692400" y="3646488"/>
              <a:ext cx="331788" cy="315913"/>
            </a:xfrm>
            <a:custGeom>
              <a:avLst/>
              <a:gdLst>
                <a:gd name="T0" fmla="*/ 180 w 209"/>
                <a:gd name="T1" fmla="*/ 0 h 199"/>
                <a:gd name="T2" fmla="*/ 209 w 209"/>
                <a:gd name="T3" fmla="*/ 0 h 199"/>
                <a:gd name="T4" fmla="*/ 209 w 209"/>
                <a:gd name="T5" fmla="*/ 199 h 199"/>
                <a:gd name="T6" fmla="*/ 0 w 209"/>
                <a:gd name="T7" fmla="*/ 199 h 199"/>
                <a:gd name="T8" fmla="*/ 0 w 209"/>
                <a:gd name="T9" fmla="*/ 0 h 199"/>
                <a:gd name="T10" fmla="*/ 29 w 209"/>
                <a:gd name="T11" fmla="*/ 0 h 199"/>
              </a:gdLst>
              <a:ahLst/>
              <a:cxnLst>
                <a:cxn ang="0">
                  <a:pos x="T0" y="T1"/>
                </a:cxn>
                <a:cxn ang="0">
                  <a:pos x="T2" y="T3"/>
                </a:cxn>
                <a:cxn ang="0">
                  <a:pos x="T4" y="T5"/>
                </a:cxn>
                <a:cxn ang="0">
                  <a:pos x="T6" y="T7"/>
                </a:cxn>
                <a:cxn ang="0">
                  <a:pos x="T8" y="T9"/>
                </a:cxn>
                <a:cxn ang="0">
                  <a:pos x="T10" y="T11"/>
                </a:cxn>
              </a:cxnLst>
              <a:rect l="0" t="0" r="r" b="b"/>
              <a:pathLst>
                <a:path w="209" h="199">
                  <a:moveTo>
                    <a:pt x="180" y="0"/>
                  </a:moveTo>
                  <a:lnTo>
                    <a:pt x="209" y="0"/>
                  </a:lnTo>
                  <a:lnTo>
                    <a:pt x="209" y="199"/>
                  </a:lnTo>
                  <a:lnTo>
                    <a:pt x="0" y="199"/>
                  </a:lnTo>
                  <a:lnTo>
                    <a:pt x="0" y="0"/>
                  </a:lnTo>
                  <a:lnTo>
                    <a:pt x="29"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6" name="Freeform 292">
              <a:extLst>
                <a:ext uri="{FF2B5EF4-FFF2-40B4-BE49-F238E27FC236}">
                  <a16:creationId xmlns:a16="http://schemas.microsoft.com/office/drawing/2014/main" xmlns="" id="{3B57513A-6E04-4BBC-8284-689DD195F28C}"/>
                </a:ext>
              </a:extLst>
            </p:cNvPr>
            <p:cNvSpPr>
              <a:spLocks/>
            </p:cNvSpPr>
            <p:nvPr/>
          </p:nvSpPr>
          <p:spPr bwMode="auto">
            <a:xfrm>
              <a:off x="2738438" y="3676651"/>
              <a:ext cx="239713" cy="241300"/>
            </a:xfrm>
            <a:custGeom>
              <a:avLst/>
              <a:gdLst>
                <a:gd name="T0" fmla="*/ 0 w 151"/>
                <a:gd name="T1" fmla="*/ 0 h 152"/>
                <a:gd name="T2" fmla="*/ 0 w 151"/>
                <a:gd name="T3" fmla="*/ 152 h 152"/>
                <a:gd name="T4" fmla="*/ 151 w 151"/>
                <a:gd name="T5" fmla="*/ 152 h 152"/>
                <a:gd name="T6" fmla="*/ 151 w 151"/>
                <a:gd name="T7" fmla="*/ 0 h 152"/>
              </a:gdLst>
              <a:ahLst/>
              <a:cxnLst>
                <a:cxn ang="0">
                  <a:pos x="T0" y="T1"/>
                </a:cxn>
                <a:cxn ang="0">
                  <a:pos x="T2" y="T3"/>
                </a:cxn>
                <a:cxn ang="0">
                  <a:pos x="T4" y="T5"/>
                </a:cxn>
                <a:cxn ang="0">
                  <a:pos x="T6" y="T7"/>
                </a:cxn>
              </a:cxnLst>
              <a:rect l="0" t="0" r="r" b="b"/>
              <a:pathLst>
                <a:path w="151" h="152">
                  <a:moveTo>
                    <a:pt x="0" y="0"/>
                  </a:moveTo>
                  <a:lnTo>
                    <a:pt x="0" y="152"/>
                  </a:lnTo>
                  <a:lnTo>
                    <a:pt x="151" y="152"/>
                  </a:lnTo>
                  <a:lnTo>
                    <a:pt x="151"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7" name="Line 293">
              <a:extLst>
                <a:ext uri="{FF2B5EF4-FFF2-40B4-BE49-F238E27FC236}">
                  <a16:creationId xmlns:a16="http://schemas.microsoft.com/office/drawing/2014/main" xmlns="" id="{CA049B81-680B-46CB-9B66-9C88DE2B0CE4}"/>
                </a:ext>
              </a:extLst>
            </p:cNvPr>
            <p:cNvSpPr>
              <a:spLocks noChangeShapeType="1"/>
            </p:cNvSpPr>
            <p:nvPr/>
          </p:nvSpPr>
          <p:spPr bwMode="auto">
            <a:xfrm>
              <a:off x="279876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8" name="Line 294">
              <a:extLst>
                <a:ext uri="{FF2B5EF4-FFF2-40B4-BE49-F238E27FC236}">
                  <a16:creationId xmlns:a16="http://schemas.microsoft.com/office/drawing/2014/main" xmlns="" id="{41A23FB7-57A8-41D1-B4CB-A07B33924D96}"/>
                </a:ext>
              </a:extLst>
            </p:cNvPr>
            <p:cNvSpPr>
              <a:spLocks noChangeShapeType="1"/>
            </p:cNvSpPr>
            <p:nvPr/>
          </p:nvSpPr>
          <p:spPr bwMode="auto">
            <a:xfrm>
              <a:off x="288131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6" name="Group 102">
            <a:extLst>
              <a:ext uri="{FF2B5EF4-FFF2-40B4-BE49-F238E27FC236}">
                <a16:creationId xmlns:a16="http://schemas.microsoft.com/office/drawing/2014/main" xmlns="" id="{EB85DED6-B069-4A37-B375-10AF5FA9F06F}"/>
              </a:ext>
            </a:extLst>
          </p:cNvPr>
          <p:cNvGrpSpPr/>
          <p:nvPr/>
        </p:nvGrpSpPr>
        <p:grpSpPr>
          <a:xfrm>
            <a:off x="11520110" y="1036344"/>
            <a:ext cx="228976" cy="228976"/>
            <a:chOff x="8447088" y="5060951"/>
            <a:chExt cx="346075" cy="346075"/>
          </a:xfrm>
        </p:grpSpPr>
        <p:sp>
          <p:nvSpPr>
            <p:cNvPr id="104" name="Freeform 365">
              <a:extLst>
                <a:ext uri="{FF2B5EF4-FFF2-40B4-BE49-F238E27FC236}">
                  <a16:creationId xmlns:a16="http://schemas.microsoft.com/office/drawing/2014/main" xmlns="" id="{493FE6A8-C2BF-4EF9-AD83-D92FD6682577}"/>
                </a:ext>
              </a:extLst>
            </p:cNvPr>
            <p:cNvSpPr>
              <a:spLocks/>
            </p:cNvSpPr>
            <p:nvPr/>
          </p:nvSpPr>
          <p:spPr bwMode="auto">
            <a:xfrm>
              <a:off x="8523288" y="5121276"/>
              <a:ext cx="195263" cy="150813"/>
            </a:xfrm>
            <a:custGeom>
              <a:avLst/>
              <a:gdLst>
                <a:gd name="T0" fmla="*/ 123 w 123"/>
                <a:gd name="T1" fmla="*/ 95 h 95"/>
                <a:gd name="T2" fmla="*/ 123 w 123"/>
                <a:gd name="T3" fmla="*/ 19 h 95"/>
                <a:gd name="T4" fmla="*/ 52 w 123"/>
                <a:gd name="T5" fmla="*/ 19 h 95"/>
                <a:gd name="T6" fmla="*/ 42 w 123"/>
                <a:gd name="T7" fmla="*/ 0 h 95"/>
                <a:gd name="T8" fmla="*/ 0 w 123"/>
                <a:gd name="T9" fmla="*/ 0 h 95"/>
                <a:gd name="T10" fmla="*/ 0 w 123"/>
                <a:gd name="T11" fmla="*/ 95 h 95"/>
              </a:gdLst>
              <a:ahLst/>
              <a:cxnLst>
                <a:cxn ang="0">
                  <a:pos x="T0" y="T1"/>
                </a:cxn>
                <a:cxn ang="0">
                  <a:pos x="T2" y="T3"/>
                </a:cxn>
                <a:cxn ang="0">
                  <a:pos x="T4" y="T5"/>
                </a:cxn>
                <a:cxn ang="0">
                  <a:pos x="T6" y="T7"/>
                </a:cxn>
                <a:cxn ang="0">
                  <a:pos x="T8" y="T9"/>
                </a:cxn>
                <a:cxn ang="0">
                  <a:pos x="T10" y="T11"/>
                </a:cxn>
              </a:cxnLst>
              <a:rect l="0" t="0" r="r" b="b"/>
              <a:pathLst>
                <a:path w="123" h="95">
                  <a:moveTo>
                    <a:pt x="123" y="95"/>
                  </a:moveTo>
                  <a:lnTo>
                    <a:pt x="123" y="19"/>
                  </a:lnTo>
                  <a:lnTo>
                    <a:pt x="52" y="19"/>
                  </a:lnTo>
                  <a:lnTo>
                    <a:pt x="42" y="0"/>
                  </a:lnTo>
                  <a:lnTo>
                    <a:pt x="0" y="0"/>
                  </a:lnTo>
                  <a:lnTo>
                    <a:pt x="0" y="95"/>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5" name="Freeform 366">
              <a:extLst>
                <a:ext uri="{FF2B5EF4-FFF2-40B4-BE49-F238E27FC236}">
                  <a16:creationId xmlns:a16="http://schemas.microsoft.com/office/drawing/2014/main" xmlns="" id="{A02FA930-89AC-4CB8-B9ED-D53FF524944A}"/>
                </a:ext>
              </a:extLst>
            </p:cNvPr>
            <p:cNvSpPr>
              <a:spLocks/>
            </p:cNvSpPr>
            <p:nvPr/>
          </p:nvSpPr>
          <p:spPr bwMode="auto">
            <a:xfrm>
              <a:off x="8537575" y="5091113"/>
              <a:ext cx="165100" cy="30163"/>
            </a:xfrm>
            <a:custGeom>
              <a:avLst/>
              <a:gdLst>
                <a:gd name="T0" fmla="*/ 104 w 104"/>
                <a:gd name="T1" fmla="*/ 19 h 19"/>
                <a:gd name="T2" fmla="*/ 52 w 104"/>
                <a:gd name="T3" fmla="*/ 19 h 19"/>
                <a:gd name="T4" fmla="*/ 43 w 104"/>
                <a:gd name="T5" fmla="*/ 0 h 19"/>
                <a:gd name="T6" fmla="*/ 0 w 104"/>
                <a:gd name="T7" fmla="*/ 0 h 19"/>
              </a:gdLst>
              <a:ahLst/>
              <a:cxnLst>
                <a:cxn ang="0">
                  <a:pos x="T0" y="T1"/>
                </a:cxn>
                <a:cxn ang="0">
                  <a:pos x="T2" y="T3"/>
                </a:cxn>
                <a:cxn ang="0">
                  <a:pos x="T4" y="T5"/>
                </a:cxn>
                <a:cxn ang="0">
                  <a:pos x="T6" y="T7"/>
                </a:cxn>
              </a:cxnLst>
              <a:rect l="0" t="0" r="r" b="b"/>
              <a:pathLst>
                <a:path w="104" h="19">
                  <a:moveTo>
                    <a:pt x="104" y="19"/>
                  </a:moveTo>
                  <a:lnTo>
                    <a:pt x="52" y="19"/>
                  </a:lnTo>
                  <a:lnTo>
                    <a:pt x="43"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6" name="Freeform 367">
              <a:extLst>
                <a:ext uri="{FF2B5EF4-FFF2-40B4-BE49-F238E27FC236}">
                  <a16:creationId xmlns:a16="http://schemas.microsoft.com/office/drawing/2014/main" xmlns="" id="{55CC26BA-27C9-44E7-AE5D-31FBC7E4BFF0}"/>
                </a:ext>
              </a:extLst>
            </p:cNvPr>
            <p:cNvSpPr>
              <a:spLocks/>
            </p:cNvSpPr>
            <p:nvPr/>
          </p:nvSpPr>
          <p:spPr bwMode="auto">
            <a:xfrm>
              <a:off x="8553450" y="5060951"/>
              <a:ext cx="134938" cy="30163"/>
            </a:xfrm>
            <a:custGeom>
              <a:avLst/>
              <a:gdLst>
                <a:gd name="T0" fmla="*/ 85 w 85"/>
                <a:gd name="T1" fmla="*/ 19 h 19"/>
                <a:gd name="T2" fmla="*/ 52 w 85"/>
                <a:gd name="T3" fmla="*/ 19 h 19"/>
                <a:gd name="T4" fmla="*/ 42 w 85"/>
                <a:gd name="T5" fmla="*/ 0 h 19"/>
                <a:gd name="T6" fmla="*/ 0 w 85"/>
                <a:gd name="T7" fmla="*/ 0 h 19"/>
              </a:gdLst>
              <a:ahLst/>
              <a:cxnLst>
                <a:cxn ang="0">
                  <a:pos x="T0" y="T1"/>
                </a:cxn>
                <a:cxn ang="0">
                  <a:pos x="T2" y="T3"/>
                </a:cxn>
                <a:cxn ang="0">
                  <a:pos x="T4" y="T5"/>
                </a:cxn>
                <a:cxn ang="0">
                  <a:pos x="T6" y="T7"/>
                </a:cxn>
              </a:cxnLst>
              <a:rect l="0" t="0" r="r" b="b"/>
              <a:pathLst>
                <a:path w="85" h="19">
                  <a:moveTo>
                    <a:pt x="85" y="19"/>
                  </a:moveTo>
                  <a:lnTo>
                    <a:pt x="52" y="19"/>
                  </a:lnTo>
                  <a:lnTo>
                    <a:pt x="42"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7" name="Freeform 368">
              <a:extLst>
                <a:ext uri="{FF2B5EF4-FFF2-40B4-BE49-F238E27FC236}">
                  <a16:creationId xmlns:a16="http://schemas.microsoft.com/office/drawing/2014/main" xmlns="" id="{E1F523BB-7165-42B8-805A-0D5ED8161065}"/>
                </a:ext>
              </a:extLst>
            </p:cNvPr>
            <p:cNvSpPr>
              <a:spLocks/>
            </p:cNvSpPr>
            <p:nvPr/>
          </p:nvSpPr>
          <p:spPr bwMode="auto">
            <a:xfrm>
              <a:off x="8447088" y="5302251"/>
              <a:ext cx="346075" cy="104775"/>
            </a:xfrm>
            <a:custGeom>
              <a:avLst/>
              <a:gdLst>
                <a:gd name="T0" fmla="*/ 92 w 92"/>
                <a:gd name="T1" fmla="*/ 28 h 28"/>
                <a:gd name="T2" fmla="*/ 0 w 92"/>
                <a:gd name="T3" fmla="*/ 28 h 28"/>
                <a:gd name="T4" fmla="*/ 0 w 92"/>
                <a:gd name="T5" fmla="*/ 0 h 28"/>
                <a:gd name="T6" fmla="*/ 30 w 92"/>
                <a:gd name="T7" fmla="*/ 0 h 28"/>
                <a:gd name="T8" fmla="*/ 30 w 92"/>
                <a:gd name="T9" fmla="*/ 4 h 28"/>
                <a:gd name="T10" fmla="*/ 38 w 92"/>
                <a:gd name="T11" fmla="*/ 12 h 28"/>
                <a:gd name="T12" fmla="*/ 56 w 92"/>
                <a:gd name="T13" fmla="*/ 12 h 28"/>
                <a:gd name="T14" fmla="*/ 64 w 92"/>
                <a:gd name="T15" fmla="*/ 4 h 28"/>
                <a:gd name="T16" fmla="*/ 64 w 92"/>
                <a:gd name="T17" fmla="*/ 0 h 28"/>
                <a:gd name="T18" fmla="*/ 92 w 92"/>
                <a:gd name="T19" fmla="*/ 0 h 28"/>
                <a:gd name="T20" fmla="*/ 92 w 92"/>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28">
                  <a:moveTo>
                    <a:pt x="92" y="28"/>
                  </a:moveTo>
                  <a:cubicBezTo>
                    <a:pt x="0" y="28"/>
                    <a:pt x="0" y="28"/>
                    <a:pt x="0" y="28"/>
                  </a:cubicBezTo>
                  <a:cubicBezTo>
                    <a:pt x="0" y="0"/>
                    <a:pt x="0" y="0"/>
                    <a:pt x="0" y="0"/>
                  </a:cubicBezTo>
                  <a:cubicBezTo>
                    <a:pt x="30" y="0"/>
                    <a:pt x="30" y="0"/>
                    <a:pt x="30" y="0"/>
                  </a:cubicBezTo>
                  <a:cubicBezTo>
                    <a:pt x="30" y="4"/>
                    <a:pt x="30" y="4"/>
                    <a:pt x="30" y="4"/>
                  </a:cubicBezTo>
                  <a:cubicBezTo>
                    <a:pt x="30" y="8"/>
                    <a:pt x="34" y="12"/>
                    <a:pt x="38" y="12"/>
                  </a:cubicBezTo>
                  <a:cubicBezTo>
                    <a:pt x="56" y="12"/>
                    <a:pt x="56" y="12"/>
                    <a:pt x="56" y="12"/>
                  </a:cubicBezTo>
                  <a:cubicBezTo>
                    <a:pt x="60" y="12"/>
                    <a:pt x="64" y="8"/>
                    <a:pt x="64" y="4"/>
                  </a:cubicBezTo>
                  <a:cubicBezTo>
                    <a:pt x="64" y="0"/>
                    <a:pt x="64" y="0"/>
                    <a:pt x="64" y="0"/>
                  </a:cubicBezTo>
                  <a:cubicBezTo>
                    <a:pt x="92" y="0"/>
                    <a:pt x="92" y="0"/>
                    <a:pt x="92" y="0"/>
                  </a:cubicBezTo>
                  <a:lnTo>
                    <a:pt x="92" y="28"/>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8" name="Freeform 369">
              <a:extLst>
                <a:ext uri="{FF2B5EF4-FFF2-40B4-BE49-F238E27FC236}">
                  <a16:creationId xmlns:a16="http://schemas.microsoft.com/office/drawing/2014/main" xmlns="" id="{83AEFE35-0942-4699-ADD5-1FF2EB83F3BA}"/>
                </a:ext>
              </a:extLst>
            </p:cNvPr>
            <p:cNvSpPr>
              <a:spLocks/>
            </p:cNvSpPr>
            <p:nvPr/>
          </p:nvSpPr>
          <p:spPr bwMode="auto">
            <a:xfrm>
              <a:off x="8447088" y="5211763"/>
              <a:ext cx="76200" cy="90488"/>
            </a:xfrm>
            <a:custGeom>
              <a:avLst/>
              <a:gdLst>
                <a:gd name="T0" fmla="*/ 0 w 48"/>
                <a:gd name="T1" fmla="*/ 57 h 57"/>
                <a:gd name="T2" fmla="*/ 33 w 48"/>
                <a:gd name="T3" fmla="*/ 0 h 57"/>
                <a:gd name="T4" fmla="*/ 48 w 48"/>
                <a:gd name="T5" fmla="*/ 0 h 57"/>
              </a:gdLst>
              <a:ahLst/>
              <a:cxnLst>
                <a:cxn ang="0">
                  <a:pos x="T0" y="T1"/>
                </a:cxn>
                <a:cxn ang="0">
                  <a:pos x="T2" y="T3"/>
                </a:cxn>
                <a:cxn ang="0">
                  <a:pos x="T4" y="T5"/>
                </a:cxn>
              </a:cxnLst>
              <a:rect l="0" t="0" r="r" b="b"/>
              <a:pathLst>
                <a:path w="48" h="57">
                  <a:moveTo>
                    <a:pt x="0" y="57"/>
                  </a:moveTo>
                  <a:lnTo>
                    <a:pt x="33" y="0"/>
                  </a:lnTo>
                  <a:lnTo>
                    <a:pt x="48"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9" name="Freeform 370">
              <a:extLst>
                <a:ext uri="{FF2B5EF4-FFF2-40B4-BE49-F238E27FC236}">
                  <a16:creationId xmlns:a16="http://schemas.microsoft.com/office/drawing/2014/main" xmlns="" id="{33CDBE5D-A7CA-4BA6-9B57-5101140EC5B1}"/>
                </a:ext>
              </a:extLst>
            </p:cNvPr>
            <p:cNvSpPr>
              <a:spLocks/>
            </p:cNvSpPr>
            <p:nvPr/>
          </p:nvSpPr>
          <p:spPr bwMode="auto">
            <a:xfrm>
              <a:off x="8718550" y="5211763"/>
              <a:ext cx="74613" cy="90488"/>
            </a:xfrm>
            <a:custGeom>
              <a:avLst/>
              <a:gdLst>
                <a:gd name="T0" fmla="*/ 0 w 47"/>
                <a:gd name="T1" fmla="*/ 0 h 57"/>
                <a:gd name="T2" fmla="*/ 14 w 47"/>
                <a:gd name="T3" fmla="*/ 0 h 57"/>
                <a:gd name="T4" fmla="*/ 47 w 47"/>
                <a:gd name="T5" fmla="*/ 57 h 57"/>
              </a:gdLst>
              <a:ahLst/>
              <a:cxnLst>
                <a:cxn ang="0">
                  <a:pos x="T0" y="T1"/>
                </a:cxn>
                <a:cxn ang="0">
                  <a:pos x="T2" y="T3"/>
                </a:cxn>
                <a:cxn ang="0">
                  <a:pos x="T4" y="T5"/>
                </a:cxn>
              </a:cxnLst>
              <a:rect l="0" t="0" r="r" b="b"/>
              <a:pathLst>
                <a:path w="47" h="57">
                  <a:moveTo>
                    <a:pt x="0" y="0"/>
                  </a:moveTo>
                  <a:lnTo>
                    <a:pt x="14" y="0"/>
                  </a:lnTo>
                  <a:lnTo>
                    <a:pt x="47" y="57"/>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10" name="Freeform 371">
              <a:extLst>
                <a:ext uri="{FF2B5EF4-FFF2-40B4-BE49-F238E27FC236}">
                  <a16:creationId xmlns:a16="http://schemas.microsoft.com/office/drawing/2014/main" xmlns="" id="{4AC57021-72F1-4BFB-86B0-E34369649727}"/>
                </a:ext>
              </a:extLst>
            </p:cNvPr>
            <p:cNvSpPr>
              <a:spLocks/>
            </p:cNvSpPr>
            <p:nvPr/>
          </p:nvSpPr>
          <p:spPr bwMode="auto">
            <a:xfrm>
              <a:off x="8583613" y="5181601"/>
              <a:ext cx="88900" cy="90488"/>
            </a:xfrm>
            <a:custGeom>
              <a:avLst/>
              <a:gdLst>
                <a:gd name="T0" fmla="*/ 16 w 24"/>
                <a:gd name="T1" fmla="*/ 13 h 24"/>
                <a:gd name="T2" fmla="*/ 19 w 24"/>
                <a:gd name="T3" fmla="*/ 7 h 24"/>
                <a:gd name="T4" fmla="*/ 12 w 24"/>
                <a:gd name="T5" fmla="*/ 0 h 24"/>
                <a:gd name="T6" fmla="*/ 5 w 24"/>
                <a:gd name="T7" fmla="*/ 7 h 24"/>
                <a:gd name="T8" fmla="*/ 8 w 24"/>
                <a:gd name="T9" fmla="*/ 13 h 24"/>
                <a:gd name="T10" fmla="*/ 0 w 24"/>
                <a:gd name="T11" fmla="*/ 24 h 24"/>
                <a:gd name="T12" fmla="*/ 24 w 24"/>
                <a:gd name="T13" fmla="*/ 24 h 24"/>
                <a:gd name="T14" fmla="*/ 16 w 24"/>
                <a:gd name="T15" fmla="*/ 1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16" y="13"/>
                  </a:moveTo>
                  <a:cubicBezTo>
                    <a:pt x="18" y="11"/>
                    <a:pt x="19" y="9"/>
                    <a:pt x="19" y="7"/>
                  </a:cubicBezTo>
                  <a:cubicBezTo>
                    <a:pt x="19" y="3"/>
                    <a:pt x="16" y="0"/>
                    <a:pt x="12" y="0"/>
                  </a:cubicBezTo>
                  <a:cubicBezTo>
                    <a:pt x="8" y="0"/>
                    <a:pt x="5" y="3"/>
                    <a:pt x="5" y="7"/>
                  </a:cubicBezTo>
                  <a:cubicBezTo>
                    <a:pt x="5" y="9"/>
                    <a:pt x="6" y="11"/>
                    <a:pt x="8" y="13"/>
                  </a:cubicBezTo>
                  <a:cubicBezTo>
                    <a:pt x="3" y="14"/>
                    <a:pt x="0" y="17"/>
                    <a:pt x="0" y="24"/>
                  </a:cubicBezTo>
                  <a:cubicBezTo>
                    <a:pt x="24" y="24"/>
                    <a:pt x="24" y="24"/>
                    <a:pt x="24" y="24"/>
                  </a:cubicBezTo>
                  <a:cubicBezTo>
                    <a:pt x="24" y="17"/>
                    <a:pt x="21" y="14"/>
                    <a:pt x="16" y="13"/>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grpSp>
        <p:nvGrpSpPr>
          <p:cNvPr id="8" name="Group 298">
            <a:extLst>
              <a:ext uri="{FF2B5EF4-FFF2-40B4-BE49-F238E27FC236}">
                <a16:creationId xmlns:a16="http://schemas.microsoft.com/office/drawing/2014/main" xmlns="" id="{A5C91CD4-542D-49E6-A605-64D1D2B33A42}"/>
              </a:ext>
            </a:extLst>
          </p:cNvPr>
          <p:cNvGrpSpPr/>
          <p:nvPr/>
        </p:nvGrpSpPr>
        <p:grpSpPr>
          <a:xfrm>
            <a:off x="9146699" y="116760"/>
            <a:ext cx="2577703" cy="320155"/>
            <a:chOff x="9062519" y="1142200"/>
            <a:chExt cx="2577703" cy="320154"/>
          </a:xfrm>
        </p:grpSpPr>
        <p:grpSp>
          <p:nvGrpSpPr>
            <p:cNvPr id="9"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54"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300">
                  <a:latin typeface="Ebrima" panose="02000000000000000000" pitchFamily="2" charset="0"/>
                  <a:ea typeface="Ebrima" panose="02000000000000000000" pitchFamily="2" charset="0"/>
                  <a:cs typeface="Ebrima" panose="02000000000000000000" pitchFamily="2" charset="0"/>
                </a:endParaRPr>
              </a:p>
            </p:txBody>
          </p:sp>
          <p:sp>
            <p:nvSpPr>
              <p:cNvPr id="55"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300">
                  <a:latin typeface="Ebrima" panose="02000000000000000000" pitchFamily="2" charset="0"/>
                  <a:ea typeface="Ebrima" panose="02000000000000000000" pitchFamily="2" charset="0"/>
                  <a:cs typeface="Ebrima" panose="02000000000000000000" pitchFamily="2" charset="0"/>
                </a:endParaRPr>
              </a:p>
            </p:txBody>
          </p:sp>
          <p:sp>
            <p:nvSpPr>
              <p:cNvPr id="56"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300">
                  <a:latin typeface="Ebrima" panose="02000000000000000000" pitchFamily="2" charset="0"/>
                  <a:ea typeface="Ebrima" panose="02000000000000000000" pitchFamily="2" charset="0"/>
                  <a:cs typeface="Ebrima" panose="02000000000000000000" pitchFamily="2" charset="0"/>
                </a:endParaRPr>
              </a:p>
            </p:txBody>
          </p:sp>
          <p:sp>
            <p:nvSpPr>
              <p:cNvPr id="57" name="Freeform 58">
                <a:extLst>
                  <a:ext uri="{FF2B5EF4-FFF2-40B4-BE49-F238E27FC236}">
                    <a16:creationId xmlns:a16="http://schemas.microsoft.com/office/drawing/2014/main" xmlns="" id="{AD51CE9C-2A1E-4B54-814C-DC2E9F888C6D}"/>
                  </a:ext>
                </a:extLst>
              </p:cNvPr>
              <p:cNvSpPr>
                <a:spLocks/>
              </p:cNvSpPr>
              <p:nvPr/>
            </p:nvSpPr>
            <p:spPr bwMode="auto">
              <a:xfrm>
                <a:off x="4305307" y="4519608"/>
                <a:ext cx="2476497" cy="743120"/>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300">
                  <a:latin typeface="Ebrima" panose="02000000000000000000" pitchFamily="2" charset="0"/>
                  <a:ea typeface="Ebrima" panose="02000000000000000000" pitchFamily="2" charset="0"/>
                  <a:cs typeface="Ebrima" panose="02000000000000000000" pitchFamily="2" charset="0"/>
                </a:endParaRPr>
              </a:p>
            </p:txBody>
          </p:sp>
          <p:sp>
            <p:nvSpPr>
              <p:cNvPr id="58"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300">
                  <a:latin typeface="Ebrima" panose="02000000000000000000" pitchFamily="2" charset="0"/>
                  <a:ea typeface="Ebrima" panose="02000000000000000000" pitchFamily="2" charset="0"/>
                  <a:cs typeface="Ebrima" panose="02000000000000000000" pitchFamily="2" charset="0"/>
                </a:endParaRPr>
              </a:p>
            </p:txBody>
          </p:sp>
        </p:grpSp>
        <p:sp>
          <p:nvSpPr>
            <p:cNvPr id="53" name="TextBox 289">
              <a:extLst>
                <a:ext uri="{FF2B5EF4-FFF2-40B4-BE49-F238E27FC236}">
                  <a16:creationId xmlns:a16="http://schemas.microsoft.com/office/drawing/2014/main" xmlns="" id="{A5B21903-AAD7-43A8-90BF-40FE5DF4CBE2}"/>
                </a:ext>
              </a:extLst>
            </p:cNvPr>
            <p:cNvSpPr txBox="1"/>
            <p:nvPr/>
          </p:nvSpPr>
          <p:spPr>
            <a:xfrm>
              <a:off x="9483879" y="1194554"/>
              <a:ext cx="2156343" cy="200054"/>
            </a:xfrm>
            <a:prstGeom prst="rect">
              <a:avLst/>
            </a:prstGeom>
            <a:noFill/>
          </p:spPr>
          <p:txBody>
            <a:bodyPr wrap="square" lIns="0" tIns="0" rIns="0" bIns="0" rtlCol="0">
              <a:spAutoFit/>
            </a:bodyPr>
            <a:lstStyle/>
            <a:p>
              <a:r>
                <a:rPr lang="es-GT" sz="13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Metas Físicas</a:t>
              </a:r>
            </a:p>
          </p:txBody>
        </p:sp>
      </p:grpSp>
      <p:pic>
        <p:nvPicPr>
          <p:cNvPr id="12" name="Imagen 12" descr="Imagen que contiene captura de pantalla&#10;&#10;Descripción generada con confianza alta">
            <a:extLst>
              <a:ext uri="{FF2B5EF4-FFF2-40B4-BE49-F238E27FC236}">
                <a16:creationId xmlns:a16="http://schemas.microsoft.com/office/drawing/2014/main" xmlns="" id="{85B693B1-EC85-4984-A5E9-5E20C536004A}"/>
              </a:ext>
            </a:extLst>
          </p:cNvPr>
          <p:cNvPicPr>
            <a:picLocks noChangeAspect="1"/>
          </p:cNvPicPr>
          <p:nvPr/>
        </p:nvPicPr>
        <p:blipFill>
          <a:blip r:embed="rId3"/>
          <a:stretch>
            <a:fillRect/>
          </a:stretch>
        </p:blipFill>
        <p:spPr>
          <a:xfrm>
            <a:off x="226043" y="1265320"/>
            <a:ext cx="7596561" cy="4232998"/>
          </a:xfrm>
          <a:prstGeom prst="rect">
            <a:avLst/>
          </a:prstGeom>
        </p:spPr>
      </p:pic>
      <p:graphicFrame>
        <p:nvGraphicFramePr>
          <p:cNvPr id="48" name="7 Gráfico"/>
          <p:cNvGraphicFramePr>
            <a:graphicFrameLocks/>
          </p:cNvGraphicFramePr>
          <p:nvPr>
            <p:extLst>
              <p:ext uri="{D42A27DB-BD31-4B8C-83A1-F6EECF244321}">
                <p14:modId xmlns:p14="http://schemas.microsoft.com/office/powerpoint/2010/main" val="431067039"/>
              </p:ext>
            </p:extLst>
          </p:nvPr>
        </p:nvGraphicFramePr>
        <p:xfrm>
          <a:off x="7606580" y="2181239"/>
          <a:ext cx="4752528" cy="183301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9" name="7 Gráfico"/>
          <p:cNvGraphicFramePr>
            <a:graphicFrameLocks/>
          </p:cNvGraphicFramePr>
          <p:nvPr>
            <p:extLst>
              <p:ext uri="{D42A27DB-BD31-4B8C-83A1-F6EECF244321}">
                <p14:modId xmlns:p14="http://schemas.microsoft.com/office/powerpoint/2010/main" val="2207647938"/>
              </p:ext>
            </p:extLst>
          </p:nvPr>
        </p:nvGraphicFramePr>
        <p:xfrm>
          <a:off x="7462564" y="366691"/>
          <a:ext cx="4896544" cy="186011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5" name="7 Gráfico"/>
          <p:cNvGraphicFramePr>
            <a:graphicFrameLocks/>
          </p:cNvGraphicFramePr>
          <p:nvPr>
            <p:extLst>
              <p:ext uri="{D42A27DB-BD31-4B8C-83A1-F6EECF244321}">
                <p14:modId xmlns:p14="http://schemas.microsoft.com/office/powerpoint/2010/main" val="474764673"/>
              </p:ext>
            </p:extLst>
          </p:nvPr>
        </p:nvGraphicFramePr>
        <p:xfrm>
          <a:off x="7390556" y="3942092"/>
          <a:ext cx="4942285" cy="1608324"/>
        </p:xfrm>
        <a:graphic>
          <a:graphicData uri="http://schemas.openxmlformats.org/drawingml/2006/chart">
            <c:chart xmlns:c="http://schemas.openxmlformats.org/drawingml/2006/chart" xmlns:r="http://schemas.openxmlformats.org/officeDocument/2006/relationships" r:id="rId6"/>
          </a:graphicData>
        </a:graphic>
      </p:graphicFrame>
      <p:sp>
        <p:nvSpPr>
          <p:cNvPr id="72" name="71 Rectángulo redondeado"/>
          <p:cNvSpPr/>
          <p:nvPr/>
        </p:nvSpPr>
        <p:spPr>
          <a:xfrm>
            <a:off x="57000" y="5550415"/>
            <a:ext cx="12167333" cy="1351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GT" sz="1000" b="1" dirty="0" smtClean="0"/>
          </a:p>
          <a:p>
            <a:pPr algn="just"/>
            <a:r>
              <a:rPr lang="es-GT" sz="1000" b="1" dirty="0" smtClean="0"/>
              <a:t>VIH</a:t>
            </a:r>
            <a:r>
              <a:rPr lang="es-GT" sz="1000" dirty="0"/>
              <a:t>: Del 2015-2017, Se incrementa a 1,888 nuevos casos en tratamiento </a:t>
            </a:r>
            <a:r>
              <a:rPr lang="es-GT" sz="1000" dirty="0" smtClean="0"/>
              <a:t>antirretroviral, 483 casos en </a:t>
            </a:r>
            <a:r>
              <a:rPr lang="es-GT" sz="1000" dirty="0"/>
              <a:t>mujeres </a:t>
            </a:r>
            <a:r>
              <a:rPr lang="es-GT" sz="1000" dirty="0" smtClean="0"/>
              <a:t>embarazadas, además del </a:t>
            </a:r>
            <a:r>
              <a:rPr lang="es-GT" sz="1000" dirty="0"/>
              <a:t>2014-2017 se les realizó prueba de </a:t>
            </a:r>
            <a:r>
              <a:rPr lang="es-GT" sz="1000" dirty="0" smtClean="0"/>
              <a:t>VIH a 738,548 </a:t>
            </a:r>
            <a:r>
              <a:rPr lang="es-GT" sz="1000" dirty="0"/>
              <a:t>mujeres </a:t>
            </a:r>
            <a:r>
              <a:rPr lang="es-GT" sz="1000" dirty="0" smtClean="0"/>
              <a:t>embarazadas.</a:t>
            </a:r>
            <a:endParaRPr lang="es-GT" sz="1000" dirty="0"/>
          </a:p>
          <a:p>
            <a:pPr algn="just"/>
            <a:r>
              <a:rPr lang="es-GT" sz="1000" b="1" dirty="0"/>
              <a:t>Tuberculosis</a:t>
            </a:r>
            <a:r>
              <a:rPr lang="es-GT" sz="1000" dirty="0"/>
              <a:t>: Del 2009 a la fecha, la Incidencia </a:t>
            </a:r>
            <a:r>
              <a:rPr lang="es-GT" sz="1000" dirty="0" smtClean="0"/>
              <a:t>por Tuberculosis </a:t>
            </a:r>
            <a:r>
              <a:rPr lang="es-GT" sz="1000" dirty="0"/>
              <a:t>se ha reducido en 2.7 puntos porcentuales. En el año 2017 se notificaron 3,430 </a:t>
            </a:r>
            <a:r>
              <a:rPr lang="es-GT" sz="1000" dirty="0" smtClean="0"/>
              <a:t>casos, 83</a:t>
            </a:r>
            <a:r>
              <a:rPr lang="es-GT" sz="1000" dirty="0"/>
              <a:t>% de casos </a:t>
            </a:r>
            <a:r>
              <a:rPr lang="es-GT" sz="1000" dirty="0" smtClean="0"/>
              <a:t>curados, factor </a:t>
            </a:r>
            <a:r>
              <a:rPr lang="es-GT" sz="1000" dirty="0"/>
              <a:t>de éxito del 88%. Del 2014 al 2017, la detección de casos en el Sistema Penitenciario se ha incrementado en 84 casos. Los casos de pacientes TB-MDR diagnosticados e ingresados para tratamiento a partir del año 2006-2018 se ha incrementado de 18 a 75 casos.  </a:t>
            </a:r>
          </a:p>
          <a:p>
            <a:pPr algn="just"/>
            <a:r>
              <a:rPr lang="es-GT" sz="1000" b="1" dirty="0"/>
              <a:t>Vectores</a:t>
            </a:r>
            <a:r>
              <a:rPr lang="es-GT" sz="1000" dirty="0"/>
              <a:t>: </a:t>
            </a:r>
            <a:r>
              <a:rPr lang="es-MX" sz="1000" dirty="0"/>
              <a:t>En el año 2016, Guatemala obtiene la Certificación de la verificación de la erradicación de la </a:t>
            </a:r>
            <a:r>
              <a:rPr lang="es-MX" sz="1000" dirty="0" err="1"/>
              <a:t>Oncocercosis</a:t>
            </a:r>
            <a:r>
              <a:rPr lang="es-MX" sz="1000" dirty="0"/>
              <a:t>. Reducción de los casos de Malaria en un </a:t>
            </a:r>
            <a:r>
              <a:rPr lang="es-GT" sz="1000" dirty="0"/>
              <a:t>12.15%; Cuatro áreas de salud aportan el 92 % </a:t>
            </a:r>
            <a:r>
              <a:rPr lang="es-GT" sz="1000" dirty="0" smtClean="0"/>
              <a:t>de </a:t>
            </a:r>
            <a:r>
              <a:rPr lang="es-GT" sz="1000" dirty="0"/>
              <a:t>casos </a:t>
            </a:r>
            <a:r>
              <a:rPr lang="es-GT" sz="1000" dirty="0" smtClean="0"/>
              <a:t>Escuintla</a:t>
            </a:r>
            <a:r>
              <a:rPr lang="es-GT" sz="1000" dirty="0"/>
              <a:t>, Izabal, Suchitepéquez y Alta Verapaz; Escuintla aporta el 59,36% </a:t>
            </a:r>
            <a:r>
              <a:rPr lang="es-GT" sz="1000" dirty="0" smtClean="0"/>
              <a:t>del </a:t>
            </a:r>
            <a:r>
              <a:rPr lang="es-GT" sz="1000" dirty="0"/>
              <a:t>total de casos, el 100% de los casos autóctonos reportados corresponden a </a:t>
            </a:r>
            <a:r>
              <a:rPr lang="es-GT" sz="1000" dirty="0" err="1"/>
              <a:t>Plasmodium</a:t>
            </a:r>
            <a:r>
              <a:rPr lang="es-GT" sz="1000" dirty="0"/>
              <a:t> </a:t>
            </a:r>
            <a:r>
              <a:rPr lang="es-GT" sz="1000" dirty="0" err="1"/>
              <a:t>vivax</a:t>
            </a:r>
            <a:r>
              <a:rPr lang="es-GT" sz="1000" dirty="0"/>
              <a:t>. </a:t>
            </a:r>
            <a:r>
              <a:rPr lang="es-MX" sz="1000" dirty="0"/>
              <a:t> A la fecha </a:t>
            </a:r>
            <a:r>
              <a:rPr lang="es-MX" sz="1000" b="1" dirty="0"/>
              <a:t>0</a:t>
            </a:r>
            <a:r>
              <a:rPr lang="es-MX" sz="1000" dirty="0"/>
              <a:t> casos de Malaria o </a:t>
            </a:r>
            <a:r>
              <a:rPr lang="es-GT" sz="1000" dirty="0"/>
              <a:t>paludismo por </a:t>
            </a:r>
            <a:r>
              <a:rPr lang="es-GT" sz="1000" dirty="0" err="1"/>
              <a:t>Plasmodium</a:t>
            </a:r>
            <a:r>
              <a:rPr lang="es-GT" sz="1000" dirty="0"/>
              <a:t> </a:t>
            </a:r>
            <a:r>
              <a:rPr lang="es-GT" sz="1000" dirty="0" err="1"/>
              <a:t>falciparum</a:t>
            </a:r>
            <a:r>
              <a:rPr lang="es-GT" sz="1000" dirty="0"/>
              <a:t>. 29 Áreas de Salud del país fortalecidas en la estrategia para el control del vector de Dengue, </a:t>
            </a:r>
            <a:r>
              <a:rPr lang="es-GT" sz="1000" dirty="0" err="1"/>
              <a:t>Zika</a:t>
            </a:r>
            <a:r>
              <a:rPr lang="es-GT" sz="1000" dirty="0"/>
              <a:t> y </a:t>
            </a:r>
            <a:r>
              <a:rPr lang="es-GT" sz="1000" dirty="0" err="1" smtClean="0"/>
              <a:t>Chikungunya</a:t>
            </a:r>
            <a:endParaRPr lang="es-GT" sz="1000" b="1" dirty="0">
              <a:cs typeface="Calibri"/>
            </a:endParaRPr>
          </a:p>
          <a:p>
            <a:pPr algn="just"/>
            <a:r>
              <a:rPr lang="es-MX" sz="1000" b="1" dirty="0">
                <a:cs typeface="Arial" panose="020B0604020202020204" pitchFamily="34" charset="0"/>
              </a:rPr>
              <a:t>10 % de incremento de cobertura en servicios </a:t>
            </a:r>
            <a:r>
              <a:rPr lang="es-GT" sz="1000" b="1" dirty="0">
                <a:cs typeface="Arial" panose="020B0604020202020204" pitchFamily="34" charset="0"/>
              </a:rPr>
              <a:t>prevención y control de ITS, </a:t>
            </a:r>
            <a:r>
              <a:rPr lang="es-GT" sz="1000" b="1" dirty="0" smtClean="0">
                <a:cs typeface="Arial" panose="020B0604020202020204" pitchFamily="34" charset="0"/>
              </a:rPr>
              <a:t>VIH/SIDA, </a:t>
            </a:r>
            <a:r>
              <a:rPr lang="es-MX" sz="1000" b="1" dirty="0" smtClean="0">
                <a:cs typeface="Arial" panose="020B0604020202020204" pitchFamily="34" charset="0"/>
              </a:rPr>
              <a:t>9 </a:t>
            </a:r>
            <a:r>
              <a:rPr lang="es-MX" sz="1000" b="1" dirty="0">
                <a:cs typeface="Arial" panose="020B0604020202020204" pitchFamily="34" charset="0"/>
              </a:rPr>
              <a:t>% de incremento de cobertura en servicios de p</a:t>
            </a:r>
            <a:r>
              <a:rPr lang="es-GT" sz="1000" b="1" dirty="0" err="1">
                <a:cs typeface="Arial" panose="020B0604020202020204" pitchFamily="34" charset="0"/>
              </a:rPr>
              <a:t>revención</a:t>
            </a:r>
            <a:r>
              <a:rPr lang="es-GT" sz="1000" b="1" dirty="0">
                <a:cs typeface="Arial" panose="020B0604020202020204" pitchFamily="34" charset="0"/>
              </a:rPr>
              <a:t> y control de la </a:t>
            </a:r>
            <a:r>
              <a:rPr lang="es-GT" sz="1000" b="1" dirty="0" smtClean="0">
                <a:cs typeface="Arial" panose="020B0604020202020204" pitchFamily="34" charset="0"/>
              </a:rPr>
              <a:t>tuberculosis y </a:t>
            </a:r>
            <a:r>
              <a:rPr lang="es-MX" sz="1000" b="1" dirty="0" smtClean="0">
                <a:cs typeface="Arial" panose="020B0604020202020204" pitchFamily="34" charset="0"/>
              </a:rPr>
              <a:t>11 </a:t>
            </a:r>
            <a:r>
              <a:rPr lang="es-MX" sz="1000" b="1" dirty="0">
                <a:cs typeface="Arial" panose="020B0604020202020204" pitchFamily="34" charset="0"/>
              </a:rPr>
              <a:t>% de incremento de cobertura en servicios de </a:t>
            </a:r>
            <a:r>
              <a:rPr lang="es-GT" sz="1000" b="1" dirty="0">
                <a:cs typeface="Arial" panose="020B0604020202020204" pitchFamily="34" charset="0"/>
              </a:rPr>
              <a:t>prevención y control de las enfermedades vectoriales y zoonóticas</a:t>
            </a:r>
          </a:p>
          <a:p>
            <a:pPr algn="just"/>
            <a:endParaRPr lang="es-MX" sz="1400" b="1" dirty="0">
              <a:cs typeface="Arial" panose="020B0604020202020204" pitchFamily="34" charset="0"/>
            </a:endParaRPr>
          </a:p>
        </p:txBody>
      </p:sp>
      <p:sp>
        <p:nvSpPr>
          <p:cNvPr id="44" name="Title 1">
            <a:extLst>
              <a:ext uri="{FF2B5EF4-FFF2-40B4-BE49-F238E27FC236}">
                <a16:creationId xmlns:a16="http://schemas.microsoft.com/office/drawing/2014/main" xmlns="" id="{555DC0C3-BCDA-48C0-A49A-2FF6F4CBFF48}"/>
              </a:ext>
            </a:extLst>
          </p:cNvPr>
          <p:cNvSpPr>
            <a:spLocks noGrp="1"/>
          </p:cNvSpPr>
          <p:nvPr>
            <p:ph type="title"/>
          </p:nvPr>
        </p:nvSpPr>
        <p:spPr>
          <a:xfrm>
            <a:off x="1845940" y="107837"/>
            <a:ext cx="6334974"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II. </a:t>
            </a:r>
            <a:r>
              <a:rPr lang="es-GT" sz="2000" dirty="0" smtClean="0">
                <a:latin typeface="Ebrima" panose="02000000000000000000" pitchFamily="2" charset="0"/>
                <a:ea typeface="Ebrima" panose="02000000000000000000" pitchFamily="2" charset="0"/>
                <a:cs typeface="Ebrima" panose="02000000000000000000" pitchFamily="2" charset="0"/>
              </a:rPr>
              <a:t>Comportamiento Presupuestario 2015-2018 y Continuidad </a:t>
            </a:r>
            <a:r>
              <a:rPr lang="es-GT" sz="2000" dirty="0">
                <a:latin typeface="Ebrima" panose="02000000000000000000" pitchFamily="2" charset="0"/>
                <a:ea typeface="Ebrima" panose="02000000000000000000" pitchFamily="2" charset="0"/>
                <a:cs typeface="Ebrima" panose="02000000000000000000" pitchFamily="2" charset="0"/>
              </a:rPr>
              <a:t>de Programas 2019-2023</a:t>
            </a:r>
            <a:endParaRPr lang="en-US" sz="2000" dirty="0"/>
          </a:p>
        </p:txBody>
      </p:sp>
    </p:spTree>
    <p:extLst>
      <p:ext uri="{BB962C8B-B14F-4D97-AF65-F5344CB8AC3E}">
        <p14:creationId xmlns:p14="http://schemas.microsoft.com/office/powerpoint/2010/main" val="429369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5">
            <a:extLst>
              <a:ext uri="{FF2B5EF4-FFF2-40B4-BE49-F238E27FC236}">
                <a16:creationId xmlns:a16="http://schemas.microsoft.com/office/drawing/2014/main" xmlns="" id="{9A4A16D0-5A9C-4B45-A8BB-59850E859C99}"/>
              </a:ext>
            </a:extLst>
          </p:cNvPr>
          <p:cNvGrpSpPr/>
          <p:nvPr/>
        </p:nvGrpSpPr>
        <p:grpSpPr>
          <a:xfrm>
            <a:off x="3578219" y="3714027"/>
            <a:ext cx="228976" cy="228976"/>
            <a:chOff x="3398838" y="3616326"/>
            <a:chExt cx="346075" cy="346076"/>
          </a:xfrm>
        </p:grpSpPr>
        <p:sp>
          <p:nvSpPr>
            <p:cNvPr id="73" name="Rectangle 94">
              <a:extLst>
                <a:ext uri="{FF2B5EF4-FFF2-40B4-BE49-F238E27FC236}">
                  <a16:creationId xmlns:a16="http://schemas.microsoft.com/office/drawing/2014/main" xmlns="" id="{5E7F0A8F-8544-44A6-BCF8-0A11E6955D68}"/>
                </a:ext>
              </a:extLst>
            </p:cNvPr>
            <p:cNvSpPr>
              <a:spLocks noChangeArrowheads="1"/>
            </p:cNvSpPr>
            <p:nvPr/>
          </p:nvSpPr>
          <p:spPr bwMode="auto">
            <a:xfrm>
              <a:off x="3459163" y="3616326"/>
              <a:ext cx="90488" cy="34607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5" name="Rectangle 95">
              <a:extLst>
                <a:ext uri="{FF2B5EF4-FFF2-40B4-BE49-F238E27FC236}">
                  <a16:creationId xmlns:a16="http://schemas.microsoft.com/office/drawing/2014/main" xmlns="" id="{0A038215-BE4E-4123-8DCB-8AA85592A9AE}"/>
                </a:ext>
              </a:extLst>
            </p:cNvPr>
            <p:cNvSpPr>
              <a:spLocks noChangeArrowheads="1"/>
            </p:cNvSpPr>
            <p:nvPr/>
          </p:nvSpPr>
          <p:spPr bwMode="auto">
            <a:xfrm>
              <a:off x="3549651" y="3736976"/>
              <a:ext cx="90488" cy="2254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6" name="Line 96">
              <a:extLst>
                <a:ext uri="{FF2B5EF4-FFF2-40B4-BE49-F238E27FC236}">
                  <a16:creationId xmlns:a16="http://schemas.microsoft.com/office/drawing/2014/main" xmlns="" id="{AFF25812-199C-45A3-BA3A-F2CB1E0A6049}"/>
                </a:ext>
              </a:extLst>
            </p:cNvPr>
            <p:cNvSpPr>
              <a:spLocks noChangeShapeType="1"/>
            </p:cNvSpPr>
            <p:nvPr/>
          </p:nvSpPr>
          <p:spPr bwMode="auto">
            <a:xfrm>
              <a:off x="3579813" y="3933826"/>
              <a:ext cx="3016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7" name="Line 97">
              <a:extLst>
                <a:ext uri="{FF2B5EF4-FFF2-40B4-BE49-F238E27FC236}">
                  <a16:creationId xmlns:a16="http://schemas.microsoft.com/office/drawing/2014/main" xmlns="" id="{B2A1C214-1C4A-4BE4-8B9E-2971BED013EB}"/>
                </a:ext>
              </a:extLst>
            </p:cNvPr>
            <p:cNvSpPr>
              <a:spLocks noChangeShapeType="1"/>
            </p:cNvSpPr>
            <p:nvPr/>
          </p:nvSpPr>
          <p:spPr bwMode="auto">
            <a:xfrm>
              <a:off x="3503613" y="3646489"/>
              <a:ext cx="0" cy="1968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8" name="Rectangle 98">
              <a:extLst>
                <a:ext uri="{FF2B5EF4-FFF2-40B4-BE49-F238E27FC236}">
                  <a16:creationId xmlns:a16="http://schemas.microsoft.com/office/drawing/2014/main" xmlns="" id="{B8529BB1-A46D-47EB-A314-F20A5521E291}"/>
                </a:ext>
              </a:extLst>
            </p:cNvPr>
            <p:cNvSpPr>
              <a:spLocks noChangeArrowheads="1"/>
            </p:cNvSpPr>
            <p:nvPr/>
          </p:nvSpPr>
          <p:spPr bwMode="auto">
            <a:xfrm>
              <a:off x="3489326" y="3873501"/>
              <a:ext cx="30163" cy="603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9" name="Line 99">
              <a:extLst>
                <a:ext uri="{FF2B5EF4-FFF2-40B4-BE49-F238E27FC236}">
                  <a16:creationId xmlns:a16="http://schemas.microsoft.com/office/drawing/2014/main" xmlns="" id="{1DB15AB5-7252-484C-90F8-A6B513FB9E9C}"/>
                </a:ext>
              </a:extLst>
            </p:cNvPr>
            <p:cNvSpPr>
              <a:spLocks noChangeShapeType="1"/>
            </p:cNvSpPr>
            <p:nvPr/>
          </p:nvSpPr>
          <p:spPr bwMode="auto">
            <a:xfrm>
              <a:off x="3594101" y="3767139"/>
              <a:ext cx="0" cy="13652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0" name="Line 100">
              <a:extLst>
                <a:ext uri="{FF2B5EF4-FFF2-40B4-BE49-F238E27FC236}">
                  <a16:creationId xmlns:a16="http://schemas.microsoft.com/office/drawing/2014/main" xmlns="" id="{A7D03B7C-A6B5-4A62-AD5E-625D076C6AF3}"/>
                </a:ext>
              </a:extLst>
            </p:cNvPr>
            <p:cNvSpPr>
              <a:spLocks noChangeShapeType="1"/>
            </p:cNvSpPr>
            <p:nvPr/>
          </p:nvSpPr>
          <p:spPr bwMode="auto">
            <a:xfrm>
              <a:off x="3429001" y="3706814"/>
              <a:ext cx="0" cy="21113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3" name="Rectangle 101">
              <a:extLst>
                <a:ext uri="{FF2B5EF4-FFF2-40B4-BE49-F238E27FC236}">
                  <a16:creationId xmlns:a16="http://schemas.microsoft.com/office/drawing/2014/main" xmlns="" id="{0839DEE7-A9F5-4A8E-B729-222359398603}"/>
                </a:ext>
              </a:extLst>
            </p:cNvPr>
            <p:cNvSpPr>
              <a:spLocks noChangeArrowheads="1"/>
            </p:cNvSpPr>
            <p:nvPr/>
          </p:nvSpPr>
          <p:spPr bwMode="auto">
            <a:xfrm>
              <a:off x="3398838" y="3662364"/>
              <a:ext cx="60325" cy="300038"/>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4" name="Freeform 102">
              <a:extLst>
                <a:ext uri="{FF2B5EF4-FFF2-40B4-BE49-F238E27FC236}">
                  <a16:creationId xmlns:a16="http://schemas.microsoft.com/office/drawing/2014/main" xmlns="" id="{CF97EB3E-8D3C-41B9-81B9-4A81669758B1}"/>
                </a:ext>
              </a:extLst>
            </p:cNvPr>
            <p:cNvSpPr>
              <a:spLocks/>
            </p:cNvSpPr>
            <p:nvPr/>
          </p:nvSpPr>
          <p:spPr bwMode="auto">
            <a:xfrm>
              <a:off x="3624263" y="3662364"/>
              <a:ext cx="120650" cy="300038"/>
            </a:xfrm>
            <a:custGeom>
              <a:avLst/>
              <a:gdLst>
                <a:gd name="T0" fmla="*/ 76 w 76"/>
                <a:gd name="T1" fmla="*/ 182 h 189"/>
                <a:gd name="T2" fmla="*/ 47 w 76"/>
                <a:gd name="T3" fmla="*/ 189 h 189"/>
                <a:gd name="T4" fmla="*/ 0 w 76"/>
                <a:gd name="T5" fmla="*/ 7 h 189"/>
                <a:gd name="T6" fmla="*/ 29 w 76"/>
                <a:gd name="T7" fmla="*/ 0 h 189"/>
                <a:gd name="T8" fmla="*/ 76 w 76"/>
                <a:gd name="T9" fmla="*/ 182 h 189"/>
              </a:gdLst>
              <a:ahLst/>
              <a:cxnLst>
                <a:cxn ang="0">
                  <a:pos x="T0" y="T1"/>
                </a:cxn>
                <a:cxn ang="0">
                  <a:pos x="T2" y="T3"/>
                </a:cxn>
                <a:cxn ang="0">
                  <a:pos x="T4" y="T5"/>
                </a:cxn>
                <a:cxn ang="0">
                  <a:pos x="T6" y="T7"/>
                </a:cxn>
                <a:cxn ang="0">
                  <a:pos x="T8" y="T9"/>
                </a:cxn>
              </a:cxnLst>
              <a:rect l="0" t="0" r="r" b="b"/>
              <a:pathLst>
                <a:path w="76" h="189">
                  <a:moveTo>
                    <a:pt x="76" y="182"/>
                  </a:moveTo>
                  <a:lnTo>
                    <a:pt x="47" y="189"/>
                  </a:lnTo>
                  <a:lnTo>
                    <a:pt x="0" y="7"/>
                  </a:lnTo>
                  <a:lnTo>
                    <a:pt x="29" y="0"/>
                  </a:lnTo>
                  <a:lnTo>
                    <a:pt x="76" y="182"/>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4" name="Group 84">
            <a:extLst>
              <a:ext uri="{FF2B5EF4-FFF2-40B4-BE49-F238E27FC236}">
                <a16:creationId xmlns:a16="http://schemas.microsoft.com/office/drawing/2014/main" xmlns="" id="{84D9FFFE-2936-491C-9BB3-87379CE1F3D9}"/>
              </a:ext>
            </a:extLst>
          </p:cNvPr>
          <p:cNvGrpSpPr/>
          <p:nvPr/>
        </p:nvGrpSpPr>
        <p:grpSpPr>
          <a:xfrm>
            <a:off x="3594996" y="1071046"/>
            <a:ext cx="219523" cy="228976"/>
            <a:chOff x="2692400" y="3616326"/>
            <a:chExt cx="331788" cy="346075"/>
          </a:xfrm>
        </p:grpSpPr>
        <p:sp>
          <p:nvSpPr>
            <p:cNvPr id="86" name="Line 288">
              <a:extLst>
                <a:ext uri="{FF2B5EF4-FFF2-40B4-BE49-F238E27FC236}">
                  <a16:creationId xmlns:a16="http://schemas.microsoft.com/office/drawing/2014/main" xmlns="" id="{BFC32F7D-CD98-4DA0-B52F-03E7D2842B25}"/>
                </a:ext>
              </a:extLst>
            </p:cNvPr>
            <p:cNvSpPr>
              <a:spLocks noChangeShapeType="1"/>
            </p:cNvSpPr>
            <p:nvPr/>
          </p:nvSpPr>
          <p:spPr bwMode="auto">
            <a:xfrm>
              <a:off x="27686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0" name="Line 289">
              <a:extLst>
                <a:ext uri="{FF2B5EF4-FFF2-40B4-BE49-F238E27FC236}">
                  <a16:creationId xmlns:a16="http://schemas.microsoft.com/office/drawing/2014/main" xmlns="" id="{78EB434B-558A-4E12-96E7-931BFF534DE4}"/>
                </a:ext>
              </a:extLst>
            </p:cNvPr>
            <p:cNvSpPr>
              <a:spLocks noChangeShapeType="1"/>
            </p:cNvSpPr>
            <p:nvPr/>
          </p:nvSpPr>
          <p:spPr bwMode="auto">
            <a:xfrm>
              <a:off x="28575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4" name="Line 290">
              <a:extLst>
                <a:ext uri="{FF2B5EF4-FFF2-40B4-BE49-F238E27FC236}">
                  <a16:creationId xmlns:a16="http://schemas.microsoft.com/office/drawing/2014/main" xmlns="" id="{01846CF2-F610-4021-8007-5962C5467396}"/>
                </a:ext>
              </a:extLst>
            </p:cNvPr>
            <p:cNvSpPr>
              <a:spLocks noChangeShapeType="1"/>
            </p:cNvSpPr>
            <p:nvPr/>
          </p:nvSpPr>
          <p:spPr bwMode="auto">
            <a:xfrm>
              <a:off x="2947988"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5" name="Freeform 291">
              <a:extLst>
                <a:ext uri="{FF2B5EF4-FFF2-40B4-BE49-F238E27FC236}">
                  <a16:creationId xmlns:a16="http://schemas.microsoft.com/office/drawing/2014/main" xmlns="" id="{59F13115-B0EF-4B0F-A754-648778197181}"/>
                </a:ext>
              </a:extLst>
            </p:cNvPr>
            <p:cNvSpPr>
              <a:spLocks/>
            </p:cNvSpPr>
            <p:nvPr/>
          </p:nvSpPr>
          <p:spPr bwMode="auto">
            <a:xfrm>
              <a:off x="2692400" y="3646488"/>
              <a:ext cx="331788" cy="315913"/>
            </a:xfrm>
            <a:custGeom>
              <a:avLst/>
              <a:gdLst>
                <a:gd name="T0" fmla="*/ 180 w 209"/>
                <a:gd name="T1" fmla="*/ 0 h 199"/>
                <a:gd name="T2" fmla="*/ 209 w 209"/>
                <a:gd name="T3" fmla="*/ 0 h 199"/>
                <a:gd name="T4" fmla="*/ 209 w 209"/>
                <a:gd name="T5" fmla="*/ 199 h 199"/>
                <a:gd name="T6" fmla="*/ 0 w 209"/>
                <a:gd name="T7" fmla="*/ 199 h 199"/>
                <a:gd name="T8" fmla="*/ 0 w 209"/>
                <a:gd name="T9" fmla="*/ 0 h 199"/>
                <a:gd name="T10" fmla="*/ 29 w 209"/>
                <a:gd name="T11" fmla="*/ 0 h 199"/>
              </a:gdLst>
              <a:ahLst/>
              <a:cxnLst>
                <a:cxn ang="0">
                  <a:pos x="T0" y="T1"/>
                </a:cxn>
                <a:cxn ang="0">
                  <a:pos x="T2" y="T3"/>
                </a:cxn>
                <a:cxn ang="0">
                  <a:pos x="T4" y="T5"/>
                </a:cxn>
                <a:cxn ang="0">
                  <a:pos x="T6" y="T7"/>
                </a:cxn>
                <a:cxn ang="0">
                  <a:pos x="T8" y="T9"/>
                </a:cxn>
                <a:cxn ang="0">
                  <a:pos x="T10" y="T11"/>
                </a:cxn>
              </a:cxnLst>
              <a:rect l="0" t="0" r="r" b="b"/>
              <a:pathLst>
                <a:path w="209" h="199">
                  <a:moveTo>
                    <a:pt x="180" y="0"/>
                  </a:moveTo>
                  <a:lnTo>
                    <a:pt x="209" y="0"/>
                  </a:lnTo>
                  <a:lnTo>
                    <a:pt x="209" y="199"/>
                  </a:lnTo>
                  <a:lnTo>
                    <a:pt x="0" y="199"/>
                  </a:lnTo>
                  <a:lnTo>
                    <a:pt x="0" y="0"/>
                  </a:lnTo>
                  <a:lnTo>
                    <a:pt x="29"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6" name="Freeform 292">
              <a:extLst>
                <a:ext uri="{FF2B5EF4-FFF2-40B4-BE49-F238E27FC236}">
                  <a16:creationId xmlns:a16="http://schemas.microsoft.com/office/drawing/2014/main" xmlns="" id="{3B57513A-6E04-4BBC-8284-689DD195F28C}"/>
                </a:ext>
              </a:extLst>
            </p:cNvPr>
            <p:cNvSpPr>
              <a:spLocks/>
            </p:cNvSpPr>
            <p:nvPr/>
          </p:nvSpPr>
          <p:spPr bwMode="auto">
            <a:xfrm>
              <a:off x="2738438" y="3676651"/>
              <a:ext cx="239713" cy="241300"/>
            </a:xfrm>
            <a:custGeom>
              <a:avLst/>
              <a:gdLst>
                <a:gd name="T0" fmla="*/ 0 w 151"/>
                <a:gd name="T1" fmla="*/ 0 h 152"/>
                <a:gd name="T2" fmla="*/ 0 w 151"/>
                <a:gd name="T3" fmla="*/ 152 h 152"/>
                <a:gd name="T4" fmla="*/ 151 w 151"/>
                <a:gd name="T5" fmla="*/ 152 h 152"/>
                <a:gd name="T6" fmla="*/ 151 w 151"/>
                <a:gd name="T7" fmla="*/ 0 h 152"/>
              </a:gdLst>
              <a:ahLst/>
              <a:cxnLst>
                <a:cxn ang="0">
                  <a:pos x="T0" y="T1"/>
                </a:cxn>
                <a:cxn ang="0">
                  <a:pos x="T2" y="T3"/>
                </a:cxn>
                <a:cxn ang="0">
                  <a:pos x="T4" y="T5"/>
                </a:cxn>
                <a:cxn ang="0">
                  <a:pos x="T6" y="T7"/>
                </a:cxn>
              </a:cxnLst>
              <a:rect l="0" t="0" r="r" b="b"/>
              <a:pathLst>
                <a:path w="151" h="152">
                  <a:moveTo>
                    <a:pt x="0" y="0"/>
                  </a:moveTo>
                  <a:lnTo>
                    <a:pt x="0" y="152"/>
                  </a:lnTo>
                  <a:lnTo>
                    <a:pt x="151" y="152"/>
                  </a:lnTo>
                  <a:lnTo>
                    <a:pt x="151"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7" name="Line 293">
              <a:extLst>
                <a:ext uri="{FF2B5EF4-FFF2-40B4-BE49-F238E27FC236}">
                  <a16:creationId xmlns:a16="http://schemas.microsoft.com/office/drawing/2014/main" xmlns="" id="{CA049B81-680B-46CB-9B66-9C88DE2B0CE4}"/>
                </a:ext>
              </a:extLst>
            </p:cNvPr>
            <p:cNvSpPr>
              <a:spLocks noChangeShapeType="1"/>
            </p:cNvSpPr>
            <p:nvPr/>
          </p:nvSpPr>
          <p:spPr bwMode="auto">
            <a:xfrm>
              <a:off x="279876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8" name="Line 294">
              <a:extLst>
                <a:ext uri="{FF2B5EF4-FFF2-40B4-BE49-F238E27FC236}">
                  <a16:creationId xmlns:a16="http://schemas.microsoft.com/office/drawing/2014/main" xmlns="" id="{41A23FB7-57A8-41D1-B4CB-A07B33924D96}"/>
                </a:ext>
              </a:extLst>
            </p:cNvPr>
            <p:cNvSpPr>
              <a:spLocks noChangeShapeType="1"/>
            </p:cNvSpPr>
            <p:nvPr/>
          </p:nvSpPr>
          <p:spPr bwMode="auto">
            <a:xfrm>
              <a:off x="288131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5" name="Group 102">
            <a:extLst>
              <a:ext uri="{FF2B5EF4-FFF2-40B4-BE49-F238E27FC236}">
                <a16:creationId xmlns:a16="http://schemas.microsoft.com/office/drawing/2014/main" xmlns="" id="{EB85DED6-B069-4A37-B375-10AF5FA9F06F}"/>
              </a:ext>
            </a:extLst>
          </p:cNvPr>
          <p:cNvGrpSpPr/>
          <p:nvPr/>
        </p:nvGrpSpPr>
        <p:grpSpPr>
          <a:xfrm>
            <a:off x="11520110" y="1036344"/>
            <a:ext cx="228976" cy="228976"/>
            <a:chOff x="8447088" y="5060951"/>
            <a:chExt cx="346075" cy="346075"/>
          </a:xfrm>
        </p:grpSpPr>
        <p:sp>
          <p:nvSpPr>
            <p:cNvPr id="104" name="Freeform 365">
              <a:extLst>
                <a:ext uri="{FF2B5EF4-FFF2-40B4-BE49-F238E27FC236}">
                  <a16:creationId xmlns:a16="http://schemas.microsoft.com/office/drawing/2014/main" xmlns="" id="{493FE6A8-C2BF-4EF9-AD83-D92FD6682577}"/>
                </a:ext>
              </a:extLst>
            </p:cNvPr>
            <p:cNvSpPr>
              <a:spLocks/>
            </p:cNvSpPr>
            <p:nvPr/>
          </p:nvSpPr>
          <p:spPr bwMode="auto">
            <a:xfrm>
              <a:off x="8523288" y="5121276"/>
              <a:ext cx="195263" cy="150813"/>
            </a:xfrm>
            <a:custGeom>
              <a:avLst/>
              <a:gdLst>
                <a:gd name="T0" fmla="*/ 123 w 123"/>
                <a:gd name="T1" fmla="*/ 95 h 95"/>
                <a:gd name="T2" fmla="*/ 123 w 123"/>
                <a:gd name="T3" fmla="*/ 19 h 95"/>
                <a:gd name="T4" fmla="*/ 52 w 123"/>
                <a:gd name="T5" fmla="*/ 19 h 95"/>
                <a:gd name="T6" fmla="*/ 42 w 123"/>
                <a:gd name="T7" fmla="*/ 0 h 95"/>
                <a:gd name="T8" fmla="*/ 0 w 123"/>
                <a:gd name="T9" fmla="*/ 0 h 95"/>
                <a:gd name="T10" fmla="*/ 0 w 123"/>
                <a:gd name="T11" fmla="*/ 95 h 95"/>
              </a:gdLst>
              <a:ahLst/>
              <a:cxnLst>
                <a:cxn ang="0">
                  <a:pos x="T0" y="T1"/>
                </a:cxn>
                <a:cxn ang="0">
                  <a:pos x="T2" y="T3"/>
                </a:cxn>
                <a:cxn ang="0">
                  <a:pos x="T4" y="T5"/>
                </a:cxn>
                <a:cxn ang="0">
                  <a:pos x="T6" y="T7"/>
                </a:cxn>
                <a:cxn ang="0">
                  <a:pos x="T8" y="T9"/>
                </a:cxn>
                <a:cxn ang="0">
                  <a:pos x="T10" y="T11"/>
                </a:cxn>
              </a:cxnLst>
              <a:rect l="0" t="0" r="r" b="b"/>
              <a:pathLst>
                <a:path w="123" h="95">
                  <a:moveTo>
                    <a:pt x="123" y="95"/>
                  </a:moveTo>
                  <a:lnTo>
                    <a:pt x="123" y="19"/>
                  </a:lnTo>
                  <a:lnTo>
                    <a:pt x="52" y="19"/>
                  </a:lnTo>
                  <a:lnTo>
                    <a:pt x="42" y="0"/>
                  </a:lnTo>
                  <a:lnTo>
                    <a:pt x="0" y="0"/>
                  </a:lnTo>
                  <a:lnTo>
                    <a:pt x="0" y="95"/>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5" name="Freeform 366">
              <a:extLst>
                <a:ext uri="{FF2B5EF4-FFF2-40B4-BE49-F238E27FC236}">
                  <a16:creationId xmlns:a16="http://schemas.microsoft.com/office/drawing/2014/main" xmlns="" id="{A02FA930-89AC-4CB8-B9ED-D53FF524944A}"/>
                </a:ext>
              </a:extLst>
            </p:cNvPr>
            <p:cNvSpPr>
              <a:spLocks/>
            </p:cNvSpPr>
            <p:nvPr/>
          </p:nvSpPr>
          <p:spPr bwMode="auto">
            <a:xfrm>
              <a:off x="8537575" y="5091113"/>
              <a:ext cx="165100" cy="30163"/>
            </a:xfrm>
            <a:custGeom>
              <a:avLst/>
              <a:gdLst>
                <a:gd name="T0" fmla="*/ 104 w 104"/>
                <a:gd name="T1" fmla="*/ 19 h 19"/>
                <a:gd name="T2" fmla="*/ 52 w 104"/>
                <a:gd name="T3" fmla="*/ 19 h 19"/>
                <a:gd name="T4" fmla="*/ 43 w 104"/>
                <a:gd name="T5" fmla="*/ 0 h 19"/>
                <a:gd name="T6" fmla="*/ 0 w 104"/>
                <a:gd name="T7" fmla="*/ 0 h 19"/>
              </a:gdLst>
              <a:ahLst/>
              <a:cxnLst>
                <a:cxn ang="0">
                  <a:pos x="T0" y="T1"/>
                </a:cxn>
                <a:cxn ang="0">
                  <a:pos x="T2" y="T3"/>
                </a:cxn>
                <a:cxn ang="0">
                  <a:pos x="T4" y="T5"/>
                </a:cxn>
                <a:cxn ang="0">
                  <a:pos x="T6" y="T7"/>
                </a:cxn>
              </a:cxnLst>
              <a:rect l="0" t="0" r="r" b="b"/>
              <a:pathLst>
                <a:path w="104" h="19">
                  <a:moveTo>
                    <a:pt x="104" y="19"/>
                  </a:moveTo>
                  <a:lnTo>
                    <a:pt x="52" y="19"/>
                  </a:lnTo>
                  <a:lnTo>
                    <a:pt x="43"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6" name="Freeform 367">
              <a:extLst>
                <a:ext uri="{FF2B5EF4-FFF2-40B4-BE49-F238E27FC236}">
                  <a16:creationId xmlns:a16="http://schemas.microsoft.com/office/drawing/2014/main" xmlns="" id="{55CC26BA-27C9-44E7-AE5D-31FBC7E4BFF0}"/>
                </a:ext>
              </a:extLst>
            </p:cNvPr>
            <p:cNvSpPr>
              <a:spLocks/>
            </p:cNvSpPr>
            <p:nvPr/>
          </p:nvSpPr>
          <p:spPr bwMode="auto">
            <a:xfrm>
              <a:off x="8553450" y="5060951"/>
              <a:ext cx="134938" cy="30163"/>
            </a:xfrm>
            <a:custGeom>
              <a:avLst/>
              <a:gdLst>
                <a:gd name="T0" fmla="*/ 85 w 85"/>
                <a:gd name="T1" fmla="*/ 19 h 19"/>
                <a:gd name="T2" fmla="*/ 52 w 85"/>
                <a:gd name="T3" fmla="*/ 19 h 19"/>
                <a:gd name="T4" fmla="*/ 42 w 85"/>
                <a:gd name="T5" fmla="*/ 0 h 19"/>
                <a:gd name="T6" fmla="*/ 0 w 85"/>
                <a:gd name="T7" fmla="*/ 0 h 19"/>
              </a:gdLst>
              <a:ahLst/>
              <a:cxnLst>
                <a:cxn ang="0">
                  <a:pos x="T0" y="T1"/>
                </a:cxn>
                <a:cxn ang="0">
                  <a:pos x="T2" y="T3"/>
                </a:cxn>
                <a:cxn ang="0">
                  <a:pos x="T4" y="T5"/>
                </a:cxn>
                <a:cxn ang="0">
                  <a:pos x="T6" y="T7"/>
                </a:cxn>
              </a:cxnLst>
              <a:rect l="0" t="0" r="r" b="b"/>
              <a:pathLst>
                <a:path w="85" h="19">
                  <a:moveTo>
                    <a:pt x="85" y="19"/>
                  </a:moveTo>
                  <a:lnTo>
                    <a:pt x="52" y="19"/>
                  </a:lnTo>
                  <a:lnTo>
                    <a:pt x="42"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7" name="Freeform 368">
              <a:extLst>
                <a:ext uri="{FF2B5EF4-FFF2-40B4-BE49-F238E27FC236}">
                  <a16:creationId xmlns:a16="http://schemas.microsoft.com/office/drawing/2014/main" xmlns="" id="{E1F523BB-7165-42B8-805A-0D5ED8161065}"/>
                </a:ext>
              </a:extLst>
            </p:cNvPr>
            <p:cNvSpPr>
              <a:spLocks/>
            </p:cNvSpPr>
            <p:nvPr/>
          </p:nvSpPr>
          <p:spPr bwMode="auto">
            <a:xfrm>
              <a:off x="8447088" y="5302251"/>
              <a:ext cx="346075" cy="104775"/>
            </a:xfrm>
            <a:custGeom>
              <a:avLst/>
              <a:gdLst>
                <a:gd name="T0" fmla="*/ 92 w 92"/>
                <a:gd name="T1" fmla="*/ 28 h 28"/>
                <a:gd name="T2" fmla="*/ 0 w 92"/>
                <a:gd name="T3" fmla="*/ 28 h 28"/>
                <a:gd name="T4" fmla="*/ 0 w 92"/>
                <a:gd name="T5" fmla="*/ 0 h 28"/>
                <a:gd name="T6" fmla="*/ 30 w 92"/>
                <a:gd name="T7" fmla="*/ 0 h 28"/>
                <a:gd name="T8" fmla="*/ 30 w 92"/>
                <a:gd name="T9" fmla="*/ 4 h 28"/>
                <a:gd name="T10" fmla="*/ 38 w 92"/>
                <a:gd name="T11" fmla="*/ 12 h 28"/>
                <a:gd name="T12" fmla="*/ 56 w 92"/>
                <a:gd name="T13" fmla="*/ 12 h 28"/>
                <a:gd name="T14" fmla="*/ 64 w 92"/>
                <a:gd name="T15" fmla="*/ 4 h 28"/>
                <a:gd name="T16" fmla="*/ 64 w 92"/>
                <a:gd name="T17" fmla="*/ 0 h 28"/>
                <a:gd name="T18" fmla="*/ 92 w 92"/>
                <a:gd name="T19" fmla="*/ 0 h 28"/>
                <a:gd name="T20" fmla="*/ 92 w 92"/>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28">
                  <a:moveTo>
                    <a:pt x="92" y="28"/>
                  </a:moveTo>
                  <a:cubicBezTo>
                    <a:pt x="0" y="28"/>
                    <a:pt x="0" y="28"/>
                    <a:pt x="0" y="28"/>
                  </a:cubicBezTo>
                  <a:cubicBezTo>
                    <a:pt x="0" y="0"/>
                    <a:pt x="0" y="0"/>
                    <a:pt x="0" y="0"/>
                  </a:cubicBezTo>
                  <a:cubicBezTo>
                    <a:pt x="30" y="0"/>
                    <a:pt x="30" y="0"/>
                    <a:pt x="30" y="0"/>
                  </a:cubicBezTo>
                  <a:cubicBezTo>
                    <a:pt x="30" y="4"/>
                    <a:pt x="30" y="4"/>
                    <a:pt x="30" y="4"/>
                  </a:cubicBezTo>
                  <a:cubicBezTo>
                    <a:pt x="30" y="8"/>
                    <a:pt x="34" y="12"/>
                    <a:pt x="38" y="12"/>
                  </a:cubicBezTo>
                  <a:cubicBezTo>
                    <a:pt x="56" y="12"/>
                    <a:pt x="56" y="12"/>
                    <a:pt x="56" y="12"/>
                  </a:cubicBezTo>
                  <a:cubicBezTo>
                    <a:pt x="60" y="12"/>
                    <a:pt x="64" y="8"/>
                    <a:pt x="64" y="4"/>
                  </a:cubicBezTo>
                  <a:cubicBezTo>
                    <a:pt x="64" y="0"/>
                    <a:pt x="64" y="0"/>
                    <a:pt x="64" y="0"/>
                  </a:cubicBezTo>
                  <a:cubicBezTo>
                    <a:pt x="92" y="0"/>
                    <a:pt x="92" y="0"/>
                    <a:pt x="92" y="0"/>
                  </a:cubicBezTo>
                  <a:lnTo>
                    <a:pt x="92" y="28"/>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8" name="Freeform 369">
              <a:extLst>
                <a:ext uri="{FF2B5EF4-FFF2-40B4-BE49-F238E27FC236}">
                  <a16:creationId xmlns:a16="http://schemas.microsoft.com/office/drawing/2014/main" xmlns="" id="{83AEFE35-0942-4699-ADD5-1FF2EB83F3BA}"/>
                </a:ext>
              </a:extLst>
            </p:cNvPr>
            <p:cNvSpPr>
              <a:spLocks/>
            </p:cNvSpPr>
            <p:nvPr/>
          </p:nvSpPr>
          <p:spPr bwMode="auto">
            <a:xfrm>
              <a:off x="8447088" y="5211763"/>
              <a:ext cx="76200" cy="90488"/>
            </a:xfrm>
            <a:custGeom>
              <a:avLst/>
              <a:gdLst>
                <a:gd name="T0" fmla="*/ 0 w 48"/>
                <a:gd name="T1" fmla="*/ 57 h 57"/>
                <a:gd name="T2" fmla="*/ 33 w 48"/>
                <a:gd name="T3" fmla="*/ 0 h 57"/>
                <a:gd name="T4" fmla="*/ 48 w 48"/>
                <a:gd name="T5" fmla="*/ 0 h 57"/>
              </a:gdLst>
              <a:ahLst/>
              <a:cxnLst>
                <a:cxn ang="0">
                  <a:pos x="T0" y="T1"/>
                </a:cxn>
                <a:cxn ang="0">
                  <a:pos x="T2" y="T3"/>
                </a:cxn>
                <a:cxn ang="0">
                  <a:pos x="T4" y="T5"/>
                </a:cxn>
              </a:cxnLst>
              <a:rect l="0" t="0" r="r" b="b"/>
              <a:pathLst>
                <a:path w="48" h="57">
                  <a:moveTo>
                    <a:pt x="0" y="57"/>
                  </a:moveTo>
                  <a:lnTo>
                    <a:pt x="33" y="0"/>
                  </a:lnTo>
                  <a:lnTo>
                    <a:pt x="48"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9" name="Freeform 370">
              <a:extLst>
                <a:ext uri="{FF2B5EF4-FFF2-40B4-BE49-F238E27FC236}">
                  <a16:creationId xmlns:a16="http://schemas.microsoft.com/office/drawing/2014/main" xmlns="" id="{33CDBE5D-A7CA-4BA6-9B57-5101140EC5B1}"/>
                </a:ext>
              </a:extLst>
            </p:cNvPr>
            <p:cNvSpPr>
              <a:spLocks/>
            </p:cNvSpPr>
            <p:nvPr/>
          </p:nvSpPr>
          <p:spPr bwMode="auto">
            <a:xfrm>
              <a:off x="8718550" y="5211763"/>
              <a:ext cx="74613" cy="90488"/>
            </a:xfrm>
            <a:custGeom>
              <a:avLst/>
              <a:gdLst>
                <a:gd name="T0" fmla="*/ 0 w 47"/>
                <a:gd name="T1" fmla="*/ 0 h 57"/>
                <a:gd name="T2" fmla="*/ 14 w 47"/>
                <a:gd name="T3" fmla="*/ 0 h 57"/>
                <a:gd name="T4" fmla="*/ 47 w 47"/>
                <a:gd name="T5" fmla="*/ 57 h 57"/>
              </a:gdLst>
              <a:ahLst/>
              <a:cxnLst>
                <a:cxn ang="0">
                  <a:pos x="T0" y="T1"/>
                </a:cxn>
                <a:cxn ang="0">
                  <a:pos x="T2" y="T3"/>
                </a:cxn>
                <a:cxn ang="0">
                  <a:pos x="T4" y="T5"/>
                </a:cxn>
              </a:cxnLst>
              <a:rect l="0" t="0" r="r" b="b"/>
              <a:pathLst>
                <a:path w="47" h="57">
                  <a:moveTo>
                    <a:pt x="0" y="0"/>
                  </a:moveTo>
                  <a:lnTo>
                    <a:pt x="14" y="0"/>
                  </a:lnTo>
                  <a:lnTo>
                    <a:pt x="47" y="57"/>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10" name="Freeform 371">
              <a:extLst>
                <a:ext uri="{FF2B5EF4-FFF2-40B4-BE49-F238E27FC236}">
                  <a16:creationId xmlns:a16="http://schemas.microsoft.com/office/drawing/2014/main" xmlns="" id="{4AC57021-72F1-4BFB-86B0-E34369649727}"/>
                </a:ext>
              </a:extLst>
            </p:cNvPr>
            <p:cNvSpPr>
              <a:spLocks/>
            </p:cNvSpPr>
            <p:nvPr/>
          </p:nvSpPr>
          <p:spPr bwMode="auto">
            <a:xfrm>
              <a:off x="8583613" y="5181601"/>
              <a:ext cx="88900" cy="90488"/>
            </a:xfrm>
            <a:custGeom>
              <a:avLst/>
              <a:gdLst>
                <a:gd name="T0" fmla="*/ 16 w 24"/>
                <a:gd name="T1" fmla="*/ 13 h 24"/>
                <a:gd name="T2" fmla="*/ 19 w 24"/>
                <a:gd name="T3" fmla="*/ 7 h 24"/>
                <a:gd name="T4" fmla="*/ 12 w 24"/>
                <a:gd name="T5" fmla="*/ 0 h 24"/>
                <a:gd name="T6" fmla="*/ 5 w 24"/>
                <a:gd name="T7" fmla="*/ 7 h 24"/>
                <a:gd name="T8" fmla="*/ 8 w 24"/>
                <a:gd name="T9" fmla="*/ 13 h 24"/>
                <a:gd name="T10" fmla="*/ 0 w 24"/>
                <a:gd name="T11" fmla="*/ 24 h 24"/>
                <a:gd name="T12" fmla="*/ 24 w 24"/>
                <a:gd name="T13" fmla="*/ 24 h 24"/>
                <a:gd name="T14" fmla="*/ 16 w 24"/>
                <a:gd name="T15" fmla="*/ 1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16" y="13"/>
                  </a:moveTo>
                  <a:cubicBezTo>
                    <a:pt x="18" y="11"/>
                    <a:pt x="19" y="9"/>
                    <a:pt x="19" y="7"/>
                  </a:cubicBezTo>
                  <a:cubicBezTo>
                    <a:pt x="19" y="3"/>
                    <a:pt x="16" y="0"/>
                    <a:pt x="12" y="0"/>
                  </a:cubicBezTo>
                  <a:cubicBezTo>
                    <a:pt x="8" y="0"/>
                    <a:pt x="5" y="3"/>
                    <a:pt x="5" y="7"/>
                  </a:cubicBezTo>
                  <a:cubicBezTo>
                    <a:pt x="5" y="9"/>
                    <a:pt x="6" y="11"/>
                    <a:pt x="8" y="13"/>
                  </a:cubicBezTo>
                  <a:cubicBezTo>
                    <a:pt x="3" y="14"/>
                    <a:pt x="0" y="17"/>
                    <a:pt x="0" y="24"/>
                  </a:cubicBezTo>
                  <a:cubicBezTo>
                    <a:pt x="24" y="24"/>
                    <a:pt x="24" y="24"/>
                    <a:pt x="24" y="24"/>
                  </a:cubicBezTo>
                  <a:cubicBezTo>
                    <a:pt x="24" y="17"/>
                    <a:pt x="21" y="14"/>
                    <a:pt x="16" y="13"/>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grpSp>
        <p:nvGrpSpPr>
          <p:cNvPr id="6" name="Group 298">
            <a:extLst>
              <a:ext uri="{FF2B5EF4-FFF2-40B4-BE49-F238E27FC236}">
                <a16:creationId xmlns:a16="http://schemas.microsoft.com/office/drawing/2014/main" xmlns="" id="{A5C91CD4-542D-49E6-A605-64D1D2B33A42}"/>
              </a:ext>
            </a:extLst>
          </p:cNvPr>
          <p:cNvGrpSpPr/>
          <p:nvPr/>
        </p:nvGrpSpPr>
        <p:grpSpPr>
          <a:xfrm>
            <a:off x="9410703" y="278735"/>
            <a:ext cx="2577703" cy="320155"/>
            <a:chOff x="9062519" y="1142200"/>
            <a:chExt cx="2577703" cy="320154"/>
          </a:xfrm>
        </p:grpSpPr>
        <p:grpSp>
          <p:nvGrpSpPr>
            <p:cNvPr id="8"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54"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5"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6"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7"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8"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53"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Metas Físicas</a:t>
              </a:r>
            </a:p>
          </p:txBody>
        </p:sp>
      </p:grpSp>
      <p:graphicFrame>
        <p:nvGraphicFramePr>
          <p:cNvPr id="50" name="Gráfico 49"/>
          <p:cNvGraphicFramePr>
            <a:graphicFrameLocks/>
          </p:cNvGraphicFramePr>
          <p:nvPr>
            <p:extLst>
              <p:ext uri="{D42A27DB-BD31-4B8C-83A1-F6EECF244321}">
                <p14:modId xmlns:p14="http://schemas.microsoft.com/office/powerpoint/2010/main" val="45622166"/>
              </p:ext>
            </p:extLst>
          </p:nvPr>
        </p:nvGraphicFramePr>
        <p:xfrm>
          <a:off x="8161429" y="773365"/>
          <a:ext cx="3686175" cy="2038349"/>
        </p:xfrm>
        <a:graphic>
          <a:graphicData uri="http://schemas.openxmlformats.org/drawingml/2006/chart">
            <c:chart xmlns:c="http://schemas.openxmlformats.org/drawingml/2006/chart" xmlns:r="http://schemas.openxmlformats.org/officeDocument/2006/relationships" r:id="rId3"/>
          </a:graphicData>
        </a:graphic>
      </p:graphicFrame>
      <p:pic>
        <p:nvPicPr>
          <p:cNvPr id="9" name="Imagen 11">
            <a:extLst>
              <a:ext uri="{FF2B5EF4-FFF2-40B4-BE49-F238E27FC236}">
                <a16:creationId xmlns:a16="http://schemas.microsoft.com/office/drawing/2014/main" xmlns="" id="{1030AE7E-38AC-4108-B113-4AA6CF46401F}"/>
              </a:ext>
            </a:extLst>
          </p:cNvPr>
          <p:cNvPicPr>
            <a:picLocks noChangeAspect="1"/>
          </p:cNvPicPr>
          <p:nvPr/>
        </p:nvPicPr>
        <p:blipFill>
          <a:blip r:embed="rId4"/>
          <a:stretch>
            <a:fillRect/>
          </a:stretch>
        </p:blipFill>
        <p:spPr>
          <a:xfrm>
            <a:off x="56521" y="1041210"/>
            <a:ext cx="8448810" cy="4301851"/>
          </a:xfrm>
          <a:prstGeom prst="rect">
            <a:avLst/>
          </a:prstGeom>
        </p:spPr>
      </p:pic>
      <p:sp>
        <p:nvSpPr>
          <p:cNvPr id="72" name="71 Rectángulo redondeado"/>
          <p:cNvSpPr/>
          <p:nvPr/>
        </p:nvSpPr>
        <p:spPr>
          <a:xfrm>
            <a:off x="0" y="5478710"/>
            <a:ext cx="11994895" cy="1224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GT" sz="1200" dirty="0" smtClean="0">
                <a:cs typeface="Calibri"/>
              </a:rPr>
              <a:t>2015-2018 Ejecución </a:t>
            </a:r>
            <a:r>
              <a:rPr lang="es-GT" sz="1200" dirty="0">
                <a:cs typeface="Calibri"/>
              </a:rPr>
              <a:t>del 100% de los proyectos de Construcción del Hospital de Villa Nueva, Construcción DAS de San Marcos, Ampliación Hospital Pedro de Bethancourt de Antigua Guatemala, Mejoramiento del Hospital de La Tinta, Ampliación del Hospital de Escuintla, Construcción de los Puestos de Salud de San Isidro y El Rodeo en Huehuetenango y la Reposición del Hospital de Malacatán y los Centros de Salud de San Pablo y Malacatán, en San Marcos; inició del mejoramiento del Hospital de Cobán en el área de quirófanos, construcción de DAS de Baja Verapaz y construcción del Puesto de Salud de San Antonio </a:t>
            </a:r>
            <a:r>
              <a:rPr lang="es-GT" sz="1200" dirty="0" err="1">
                <a:cs typeface="Calibri"/>
              </a:rPr>
              <a:t>Tzeja</a:t>
            </a:r>
            <a:r>
              <a:rPr lang="es-GT" sz="1200" dirty="0">
                <a:cs typeface="Calibri"/>
              </a:rPr>
              <a:t> en </a:t>
            </a:r>
            <a:r>
              <a:rPr lang="es-GT" sz="1200" dirty="0" err="1">
                <a:cs typeface="Calibri"/>
              </a:rPr>
              <a:t>Ixcán</a:t>
            </a:r>
            <a:r>
              <a:rPr lang="es-GT" sz="1200" dirty="0" smtClean="0">
                <a:cs typeface="Calibri"/>
              </a:rPr>
              <a:t>.</a:t>
            </a:r>
          </a:p>
          <a:p>
            <a:pPr algn="just"/>
            <a:r>
              <a:rPr lang="es-GT" sz="1200" dirty="0" smtClean="0"/>
              <a:t>Para </a:t>
            </a:r>
            <a:r>
              <a:rPr lang="es-GT" sz="1200" dirty="0"/>
              <a:t>el periodo 2019-2023, se destinará para la recuperación integral de 11 Hospitales existentes, la construcción de 200 Puestos de </a:t>
            </a:r>
            <a:r>
              <a:rPr lang="es-GT" sz="1200" dirty="0" smtClean="0"/>
              <a:t>Salud y 7 </a:t>
            </a:r>
            <a:r>
              <a:rPr lang="es-GT" sz="1200" dirty="0"/>
              <a:t>Centros de </a:t>
            </a:r>
            <a:r>
              <a:rPr lang="es-GT" sz="1200" dirty="0" smtClean="0"/>
              <a:t>Salud</a:t>
            </a:r>
            <a:endParaRPr lang="es-ES" sz="1200" dirty="0"/>
          </a:p>
        </p:txBody>
      </p:sp>
      <p:sp>
        <p:nvSpPr>
          <p:cNvPr id="42" name="Title 1">
            <a:extLst>
              <a:ext uri="{FF2B5EF4-FFF2-40B4-BE49-F238E27FC236}">
                <a16:creationId xmlns:a16="http://schemas.microsoft.com/office/drawing/2014/main" xmlns="" id="{555DC0C3-BCDA-48C0-A49A-2FF6F4CBFF48}"/>
              </a:ext>
            </a:extLst>
          </p:cNvPr>
          <p:cNvSpPr>
            <a:spLocks noGrp="1"/>
          </p:cNvSpPr>
          <p:nvPr>
            <p:ph type="title"/>
          </p:nvPr>
        </p:nvSpPr>
        <p:spPr>
          <a:xfrm>
            <a:off x="2349996" y="160338"/>
            <a:ext cx="6334974"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II. </a:t>
            </a:r>
            <a:r>
              <a:rPr lang="es-GT" sz="2000" dirty="0" smtClean="0">
                <a:latin typeface="Ebrima" panose="02000000000000000000" pitchFamily="2" charset="0"/>
                <a:ea typeface="Ebrima" panose="02000000000000000000" pitchFamily="2" charset="0"/>
                <a:cs typeface="Ebrima" panose="02000000000000000000" pitchFamily="2" charset="0"/>
              </a:rPr>
              <a:t>Comportamiento Presupuestario 2015-2018 y Continuidad </a:t>
            </a:r>
            <a:r>
              <a:rPr lang="es-GT" sz="2000" dirty="0">
                <a:latin typeface="Ebrima" panose="02000000000000000000" pitchFamily="2" charset="0"/>
                <a:ea typeface="Ebrima" panose="02000000000000000000" pitchFamily="2" charset="0"/>
                <a:cs typeface="Ebrima" panose="02000000000000000000" pitchFamily="2" charset="0"/>
              </a:rPr>
              <a:t>de Programas 2019-2023</a:t>
            </a:r>
            <a:endParaRPr lang="en-US" sz="2000" dirty="0"/>
          </a:p>
        </p:txBody>
      </p:sp>
    </p:spTree>
    <p:extLst>
      <p:ext uri="{BB962C8B-B14F-4D97-AF65-F5344CB8AC3E}">
        <p14:creationId xmlns:p14="http://schemas.microsoft.com/office/powerpoint/2010/main" val="429369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28542" y="170034"/>
            <a:ext cx="2501065" cy="338554"/>
          </a:xfrm>
          <a:prstGeom prst="rect">
            <a:avLst/>
          </a:prstGeom>
          <a:noFill/>
        </p:spPr>
        <p:txBody>
          <a:bodyPr wrap="square" rtlCol="0">
            <a:spAutoFit/>
          </a:bodyPr>
          <a:lstStyle/>
          <a:p>
            <a:r>
              <a:rPr lang="en-US" sz="1600" dirty="0">
                <a:solidFill>
                  <a:schemeClr val="bg1"/>
                </a:solidFill>
                <a:latin typeface="Calibri Light" panose="020F0302020204030204" pitchFamily="34" charset="0"/>
              </a:rPr>
              <a:t>Simple Project Manager </a:t>
            </a:r>
          </a:p>
        </p:txBody>
      </p:sp>
      <p:grpSp>
        <p:nvGrpSpPr>
          <p:cNvPr id="2" name="Group 65">
            <a:extLst>
              <a:ext uri="{FF2B5EF4-FFF2-40B4-BE49-F238E27FC236}">
                <a16:creationId xmlns:a16="http://schemas.microsoft.com/office/drawing/2014/main" xmlns="" id="{9A4A16D0-5A9C-4B45-A8BB-59850E859C99}"/>
              </a:ext>
            </a:extLst>
          </p:cNvPr>
          <p:cNvGrpSpPr/>
          <p:nvPr/>
        </p:nvGrpSpPr>
        <p:grpSpPr>
          <a:xfrm>
            <a:off x="3578219" y="3714027"/>
            <a:ext cx="228976" cy="228976"/>
            <a:chOff x="3398838" y="3616326"/>
            <a:chExt cx="346075" cy="346076"/>
          </a:xfrm>
        </p:grpSpPr>
        <p:sp>
          <p:nvSpPr>
            <p:cNvPr id="73" name="Rectangle 94">
              <a:extLst>
                <a:ext uri="{FF2B5EF4-FFF2-40B4-BE49-F238E27FC236}">
                  <a16:creationId xmlns:a16="http://schemas.microsoft.com/office/drawing/2014/main" xmlns="" id="{5E7F0A8F-8544-44A6-BCF8-0A11E6955D68}"/>
                </a:ext>
              </a:extLst>
            </p:cNvPr>
            <p:cNvSpPr>
              <a:spLocks noChangeArrowheads="1"/>
            </p:cNvSpPr>
            <p:nvPr/>
          </p:nvSpPr>
          <p:spPr bwMode="auto">
            <a:xfrm>
              <a:off x="3459163" y="3616326"/>
              <a:ext cx="90488" cy="34607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5" name="Rectangle 95">
              <a:extLst>
                <a:ext uri="{FF2B5EF4-FFF2-40B4-BE49-F238E27FC236}">
                  <a16:creationId xmlns:a16="http://schemas.microsoft.com/office/drawing/2014/main" xmlns="" id="{0A038215-BE4E-4123-8DCB-8AA85592A9AE}"/>
                </a:ext>
              </a:extLst>
            </p:cNvPr>
            <p:cNvSpPr>
              <a:spLocks noChangeArrowheads="1"/>
            </p:cNvSpPr>
            <p:nvPr/>
          </p:nvSpPr>
          <p:spPr bwMode="auto">
            <a:xfrm>
              <a:off x="3549651" y="3736976"/>
              <a:ext cx="90488" cy="2254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6" name="Line 96">
              <a:extLst>
                <a:ext uri="{FF2B5EF4-FFF2-40B4-BE49-F238E27FC236}">
                  <a16:creationId xmlns:a16="http://schemas.microsoft.com/office/drawing/2014/main" xmlns="" id="{AFF25812-199C-45A3-BA3A-F2CB1E0A6049}"/>
                </a:ext>
              </a:extLst>
            </p:cNvPr>
            <p:cNvSpPr>
              <a:spLocks noChangeShapeType="1"/>
            </p:cNvSpPr>
            <p:nvPr/>
          </p:nvSpPr>
          <p:spPr bwMode="auto">
            <a:xfrm>
              <a:off x="3579813" y="3933826"/>
              <a:ext cx="3016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7" name="Line 97">
              <a:extLst>
                <a:ext uri="{FF2B5EF4-FFF2-40B4-BE49-F238E27FC236}">
                  <a16:creationId xmlns:a16="http://schemas.microsoft.com/office/drawing/2014/main" xmlns="" id="{B2A1C214-1C4A-4BE4-8B9E-2971BED013EB}"/>
                </a:ext>
              </a:extLst>
            </p:cNvPr>
            <p:cNvSpPr>
              <a:spLocks noChangeShapeType="1"/>
            </p:cNvSpPr>
            <p:nvPr/>
          </p:nvSpPr>
          <p:spPr bwMode="auto">
            <a:xfrm>
              <a:off x="3503613" y="3646489"/>
              <a:ext cx="0" cy="1968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8" name="Rectangle 98">
              <a:extLst>
                <a:ext uri="{FF2B5EF4-FFF2-40B4-BE49-F238E27FC236}">
                  <a16:creationId xmlns:a16="http://schemas.microsoft.com/office/drawing/2014/main" xmlns="" id="{B8529BB1-A46D-47EB-A314-F20A5521E291}"/>
                </a:ext>
              </a:extLst>
            </p:cNvPr>
            <p:cNvSpPr>
              <a:spLocks noChangeArrowheads="1"/>
            </p:cNvSpPr>
            <p:nvPr/>
          </p:nvSpPr>
          <p:spPr bwMode="auto">
            <a:xfrm>
              <a:off x="3489326" y="3873501"/>
              <a:ext cx="30163" cy="603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9" name="Line 99">
              <a:extLst>
                <a:ext uri="{FF2B5EF4-FFF2-40B4-BE49-F238E27FC236}">
                  <a16:creationId xmlns:a16="http://schemas.microsoft.com/office/drawing/2014/main" xmlns="" id="{1DB15AB5-7252-484C-90F8-A6B513FB9E9C}"/>
                </a:ext>
              </a:extLst>
            </p:cNvPr>
            <p:cNvSpPr>
              <a:spLocks noChangeShapeType="1"/>
            </p:cNvSpPr>
            <p:nvPr/>
          </p:nvSpPr>
          <p:spPr bwMode="auto">
            <a:xfrm>
              <a:off x="3594101" y="3767139"/>
              <a:ext cx="0" cy="13652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0" name="Line 100">
              <a:extLst>
                <a:ext uri="{FF2B5EF4-FFF2-40B4-BE49-F238E27FC236}">
                  <a16:creationId xmlns:a16="http://schemas.microsoft.com/office/drawing/2014/main" xmlns="" id="{A7D03B7C-A6B5-4A62-AD5E-625D076C6AF3}"/>
                </a:ext>
              </a:extLst>
            </p:cNvPr>
            <p:cNvSpPr>
              <a:spLocks noChangeShapeType="1"/>
            </p:cNvSpPr>
            <p:nvPr/>
          </p:nvSpPr>
          <p:spPr bwMode="auto">
            <a:xfrm>
              <a:off x="3429001" y="3706814"/>
              <a:ext cx="0" cy="21113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3" name="Rectangle 101">
              <a:extLst>
                <a:ext uri="{FF2B5EF4-FFF2-40B4-BE49-F238E27FC236}">
                  <a16:creationId xmlns:a16="http://schemas.microsoft.com/office/drawing/2014/main" xmlns="" id="{0839DEE7-A9F5-4A8E-B729-222359398603}"/>
                </a:ext>
              </a:extLst>
            </p:cNvPr>
            <p:cNvSpPr>
              <a:spLocks noChangeArrowheads="1"/>
            </p:cNvSpPr>
            <p:nvPr/>
          </p:nvSpPr>
          <p:spPr bwMode="auto">
            <a:xfrm>
              <a:off x="3398838" y="3662364"/>
              <a:ext cx="60325" cy="300038"/>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4" name="Freeform 102">
              <a:extLst>
                <a:ext uri="{FF2B5EF4-FFF2-40B4-BE49-F238E27FC236}">
                  <a16:creationId xmlns:a16="http://schemas.microsoft.com/office/drawing/2014/main" xmlns="" id="{CF97EB3E-8D3C-41B9-81B9-4A81669758B1}"/>
                </a:ext>
              </a:extLst>
            </p:cNvPr>
            <p:cNvSpPr>
              <a:spLocks/>
            </p:cNvSpPr>
            <p:nvPr/>
          </p:nvSpPr>
          <p:spPr bwMode="auto">
            <a:xfrm>
              <a:off x="3624263" y="3662364"/>
              <a:ext cx="120650" cy="300038"/>
            </a:xfrm>
            <a:custGeom>
              <a:avLst/>
              <a:gdLst>
                <a:gd name="T0" fmla="*/ 76 w 76"/>
                <a:gd name="T1" fmla="*/ 182 h 189"/>
                <a:gd name="T2" fmla="*/ 47 w 76"/>
                <a:gd name="T3" fmla="*/ 189 h 189"/>
                <a:gd name="T4" fmla="*/ 0 w 76"/>
                <a:gd name="T5" fmla="*/ 7 h 189"/>
                <a:gd name="T6" fmla="*/ 29 w 76"/>
                <a:gd name="T7" fmla="*/ 0 h 189"/>
                <a:gd name="T8" fmla="*/ 76 w 76"/>
                <a:gd name="T9" fmla="*/ 182 h 189"/>
              </a:gdLst>
              <a:ahLst/>
              <a:cxnLst>
                <a:cxn ang="0">
                  <a:pos x="T0" y="T1"/>
                </a:cxn>
                <a:cxn ang="0">
                  <a:pos x="T2" y="T3"/>
                </a:cxn>
                <a:cxn ang="0">
                  <a:pos x="T4" y="T5"/>
                </a:cxn>
                <a:cxn ang="0">
                  <a:pos x="T6" y="T7"/>
                </a:cxn>
                <a:cxn ang="0">
                  <a:pos x="T8" y="T9"/>
                </a:cxn>
              </a:cxnLst>
              <a:rect l="0" t="0" r="r" b="b"/>
              <a:pathLst>
                <a:path w="76" h="189">
                  <a:moveTo>
                    <a:pt x="76" y="182"/>
                  </a:moveTo>
                  <a:lnTo>
                    <a:pt x="47" y="189"/>
                  </a:lnTo>
                  <a:lnTo>
                    <a:pt x="0" y="7"/>
                  </a:lnTo>
                  <a:lnTo>
                    <a:pt x="29" y="0"/>
                  </a:lnTo>
                  <a:lnTo>
                    <a:pt x="76" y="182"/>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4" name="Group 84">
            <a:extLst>
              <a:ext uri="{FF2B5EF4-FFF2-40B4-BE49-F238E27FC236}">
                <a16:creationId xmlns:a16="http://schemas.microsoft.com/office/drawing/2014/main" xmlns="" id="{84D9FFFE-2936-491C-9BB3-87379CE1F3D9}"/>
              </a:ext>
            </a:extLst>
          </p:cNvPr>
          <p:cNvGrpSpPr/>
          <p:nvPr/>
        </p:nvGrpSpPr>
        <p:grpSpPr>
          <a:xfrm>
            <a:off x="3594996" y="1071046"/>
            <a:ext cx="219523" cy="228976"/>
            <a:chOff x="2692400" y="3616326"/>
            <a:chExt cx="331788" cy="346075"/>
          </a:xfrm>
        </p:grpSpPr>
        <p:sp>
          <p:nvSpPr>
            <p:cNvPr id="86" name="Line 288">
              <a:extLst>
                <a:ext uri="{FF2B5EF4-FFF2-40B4-BE49-F238E27FC236}">
                  <a16:creationId xmlns:a16="http://schemas.microsoft.com/office/drawing/2014/main" xmlns="" id="{BFC32F7D-CD98-4DA0-B52F-03E7D2842B25}"/>
                </a:ext>
              </a:extLst>
            </p:cNvPr>
            <p:cNvSpPr>
              <a:spLocks noChangeShapeType="1"/>
            </p:cNvSpPr>
            <p:nvPr/>
          </p:nvSpPr>
          <p:spPr bwMode="auto">
            <a:xfrm>
              <a:off x="27686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0" name="Line 289">
              <a:extLst>
                <a:ext uri="{FF2B5EF4-FFF2-40B4-BE49-F238E27FC236}">
                  <a16:creationId xmlns:a16="http://schemas.microsoft.com/office/drawing/2014/main" xmlns="" id="{78EB434B-558A-4E12-96E7-931BFF534DE4}"/>
                </a:ext>
              </a:extLst>
            </p:cNvPr>
            <p:cNvSpPr>
              <a:spLocks noChangeShapeType="1"/>
            </p:cNvSpPr>
            <p:nvPr/>
          </p:nvSpPr>
          <p:spPr bwMode="auto">
            <a:xfrm>
              <a:off x="28575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4" name="Line 290">
              <a:extLst>
                <a:ext uri="{FF2B5EF4-FFF2-40B4-BE49-F238E27FC236}">
                  <a16:creationId xmlns:a16="http://schemas.microsoft.com/office/drawing/2014/main" xmlns="" id="{01846CF2-F610-4021-8007-5962C5467396}"/>
                </a:ext>
              </a:extLst>
            </p:cNvPr>
            <p:cNvSpPr>
              <a:spLocks noChangeShapeType="1"/>
            </p:cNvSpPr>
            <p:nvPr/>
          </p:nvSpPr>
          <p:spPr bwMode="auto">
            <a:xfrm>
              <a:off x="2947988"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5" name="Freeform 291">
              <a:extLst>
                <a:ext uri="{FF2B5EF4-FFF2-40B4-BE49-F238E27FC236}">
                  <a16:creationId xmlns:a16="http://schemas.microsoft.com/office/drawing/2014/main" xmlns="" id="{59F13115-B0EF-4B0F-A754-648778197181}"/>
                </a:ext>
              </a:extLst>
            </p:cNvPr>
            <p:cNvSpPr>
              <a:spLocks/>
            </p:cNvSpPr>
            <p:nvPr/>
          </p:nvSpPr>
          <p:spPr bwMode="auto">
            <a:xfrm>
              <a:off x="2692400" y="3646488"/>
              <a:ext cx="331788" cy="315913"/>
            </a:xfrm>
            <a:custGeom>
              <a:avLst/>
              <a:gdLst>
                <a:gd name="T0" fmla="*/ 180 w 209"/>
                <a:gd name="T1" fmla="*/ 0 h 199"/>
                <a:gd name="T2" fmla="*/ 209 w 209"/>
                <a:gd name="T3" fmla="*/ 0 h 199"/>
                <a:gd name="T4" fmla="*/ 209 w 209"/>
                <a:gd name="T5" fmla="*/ 199 h 199"/>
                <a:gd name="T6" fmla="*/ 0 w 209"/>
                <a:gd name="T7" fmla="*/ 199 h 199"/>
                <a:gd name="T8" fmla="*/ 0 w 209"/>
                <a:gd name="T9" fmla="*/ 0 h 199"/>
                <a:gd name="T10" fmla="*/ 29 w 209"/>
                <a:gd name="T11" fmla="*/ 0 h 199"/>
              </a:gdLst>
              <a:ahLst/>
              <a:cxnLst>
                <a:cxn ang="0">
                  <a:pos x="T0" y="T1"/>
                </a:cxn>
                <a:cxn ang="0">
                  <a:pos x="T2" y="T3"/>
                </a:cxn>
                <a:cxn ang="0">
                  <a:pos x="T4" y="T5"/>
                </a:cxn>
                <a:cxn ang="0">
                  <a:pos x="T6" y="T7"/>
                </a:cxn>
                <a:cxn ang="0">
                  <a:pos x="T8" y="T9"/>
                </a:cxn>
                <a:cxn ang="0">
                  <a:pos x="T10" y="T11"/>
                </a:cxn>
              </a:cxnLst>
              <a:rect l="0" t="0" r="r" b="b"/>
              <a:pathLst>
                <a:path w="209" h="199">
                  <a:moveTo>
                    <a:pt x="180" y="0"/>
                  </a:moveTo>
                  <a:lnTo>
                    <a:pt x="209" y="0"/>
                  </a:lnTo>
                  <a:lnTo>
                    <a:pt x="209" y="199"/>
                  </a:lnTo>
                  <a:lnTo>
                    <a:pt x="0" y="199"/>
                  </a:lnTo>
                  <a:lnTo>
                    <a:pt x="0" y="0"/>
                  </a:lnTo>
                  <a:lnTo>
                    <a:pt x="29"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6" name="Freeform 292">
              <a:extLst>
                <a:ext uri="{FF2B5EF4-FFF2-40B4-BE49-F238E27FC236}">
                  <a16:creationId xmlns:a16="http://schemas.microsoft.com/office/drawing/2014/main" xmlns="" id="{3B57513A-6E04-4BBC-8284-689DD195F28C}"/>
                </a:ext>
              </a:extLst>
            </p:cNvPr>
            <p:cNvSpPr>
              <a:spLocks/>
            </p:cNvSpPr>
            <p:nvPr/>
          </p:nvSpPr>
          <p:spPr bwMode="auto">
            <a:xfrm>
              <a:off x="2738438" y="3676651"/>
              <a:ext cx="239713" cy="241300"/>
            </a:xfrm>
            <a:custGeom>
              <a:avLst/>
              <a:gdLst>
                <a:gd name="T0" fmla="*/ 0 w 151"/>
                <a:gd name="T1" fmla="*/ 0 h 152"/>
                <a:gd name="T2" fmla="*/ 0 w 151"/>
                <a:gd name="T3" fmla="*/ 152 h 152"/>
                <a:gd name="T4" fmla="*/ 151 w 151"/>
                <a:gd name="T5" fmla="*/ 152 h 152"/>
                <a:gd name="T6" fmla="*/ 151 w 151"/>
                <a:gd name="T7" fmla="*/ 0 h 152"/>
              </a:gdLst>
              <a:ahLst/>
              <a:cxnLst>
                <a:cxn ang="0">
                  <a:pos x="T0" y="T1"/>
                </a:cxn>
                <a:cxn ang="0">
                  <a:pos x="T2" y="T3"/>
                </a:cxn>
                <a:cxn ang="0">
                  <a:pos x="T4" y="T5"/>
                </a:cxn>
                <a:cxn ang="0">
                  <a:pos x="T6" y="T7"/>
                </a:cxn>
              </a:cxnLst>
              <a:rect l="0" t="0" r="r" b="b"/>
              <a:pathLst>
                <a:path w="151" h="152">
                  <a:moveTo>
                    <a:pt x="0" y="0"/>
                  </a:moveTo>
                  <a:lnTo>
                    <a:pt x="0" y="152"/>
                  </a:lnTo>
                  <a:lnTo>
                    <a:pt x="151" y="152"/>
                  </a:lnTo>
                  <a:lnTo>
                    <a:pt x="151"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7" name="Line 293">
              <a:extLst>
                <a:ext uri="{FF2B5EF4-FFF2-40B4-BE49-F238E27FC236}">
                  <a16:creationId xmlns:a16="http://schemas.microsoft.com/office/drawing/2014/main" xmlns="" id="{CA049B81-680B-46CB-9B66-9C88DE2B0CE4}"/>
                </a:ext>
              </a:extLst>
            </p:cNvPr>
            <p:cNvSpPr>
              <a:spLocks noChangeShapeType="1"/>
            </p:cNvSpPr>
            <p:nvPr/>
          </p:nvSpPr>
          <p:spPr bwMode="auto">
            <a:xfrm>
              <a:off x="279876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8" name="Line 294">
              <a:extLst>
                <a:ext uri="{FF2B5EF4-FFF2-40B4-BE49-F238E27FC236}">
                  <a16:creationId xmlns:a16="http://schemas.microsoft.com/office/drawing/2014/main" xmlns="" id="{41A23FB7-57A8-41D1-B4CB-A07B33924D96}"/>
                </a:ext>
              </a:extLst>
            </p:cNvPr>
            <p:cNvSpPr>
              <a:spLocks noChangeShapeType="1"/>
            </p:cNvSpPr>
            <p:nvPr/>
          </p:nvSpPr>
          <p:spPr bwMode="auto">
            <a:xfrm>
              <a:off x="288131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5" name="Group 102">
            <a:extLst>
              <a:ext uri="{FF2B5EF4-FFF2-40B4-BE49-F238E27FC236}">
                <a16:creationId xmlns:a16="http://schemas.microsoft.com/office/drawing/2014/main" xmlns="" id="{EB85DED6-B069-4A37-B375-10AF5FA9F06F}"/>
              </a:ext>
            </a:extLst>
          </p:cNvPr>
          <p:cNvGrpSpPr/>
          <p:nvPr/>
        </p:nvGrpSpPr>
        <p:grpSpPr>
          <a:xfrm>
            <a:off x="11520110" y="1036344"/>
            <a:ext cx="228976" cy="228976"/>
            <a:chOff x="8447088" y="5060951"/>
            <a:chExt cx="346075" cy="346075"/>
          </a:xfrm>
        </p:grpSpPr>
        <p:sp>
          <p:nvSpPr>
            <p:cNvPr id="104" name="Freeform 365">
              <a:extLst>
                <a:ext uri="{FF2B5EF4-FFF2-40B4-BE49-F238E27FC236}">
                  <a16:creationId xmlns:a16="http://schemas.microsoft.com/office/drawing/2014/main" xmlns="" id="{493FE6A8-C2BF-4EF9-AD83-D92FD6682577}"/>
                </a:ext>
              </a:extLst>
            </p:cNvPr>
            <p:cNvSpPr>
              <a:spLocks/>
            </p:cNvSpPr>
            <p:nvPr/>
          </p:nvSpPr>
          <p:spPr bwMode="auto">
            <a:xfrm>
              <a:off x="8523288" y="5121276"/>
              <a:ext cx="195263" cy="150813"/>
            </a:xfrm>
            <a:custGeom>
              <a:avLst/>
              <a:gdLst>
                <a:gd name="T0" fmla="*/ 123 w 123"/>
                <a:gd name="T1" fmla="*/ 95 h 95"/>
                <a:gd name="T2" fmla="*/ 123 w 123"/>
                <a:gd name="T3" fmla="*/ 19 h 95"/>
                <a:gd name="T4" fmla="*/ 52 w 123"/>
                <a:gd name="T5" fmla="*/ 19 h 95"/>
                <a:gd name="T6" fmla="*/ 42 w 123"/>
                <a:gd name="T7" fmla="*/ 0 h 95"/>
                <a:gd name="T8" fmla="*/ 0 w 123"/>
                <a:gd name="T9" fmla="*/ 0 h 95"/>
                <a:gd name="T10" fmla="*/ 0 w 123"/>
                <a:gd name="T11" fmla="*/ 95 h 95"/>
              </a:gdLst>
              <a:ahLst/>
              <a:cxnLst>
                <a:cxn ang="0">
                  <a:pos x="T0" y="T1"/>
                </a:cxn>
                <a:cxn ang="0">
                  <a:pos x="T2" y="T3"/>
                </a:cxn>
                <a:cxn ang="0">
                  <a:pos x="T4" y="T5"/>
                </a:cxn>
                <a:cxn ang="0">
                  <a:pos x="T6" y="T7"/>
                </a:cxn>
                <a:cxn ang="0">
                  <a:pos x="T8" y="T9"/>
                </a:cxn>
                <a:cxn ang="0">
                  <a:pos x="T10" y="T11"/>
                </a:cxn>
              </a:cxnLst>
              <a:rect l="0" t="0" r="r" b="b"/>
              <a:pathLst>
                <a:path w="123" h="95">
                  <a:moveTo>
                    <a:pt x="123" y="95"/>
                  </a:moveTo>
                  <a:lnTo>
                    <a:pt x="123" y="19"/>
                  </a:lnTo>
                  <a:lnTo>
                    <a:pt x="52" y="19"/>
                  </a:lnTo>
                  <a:lnTo>
                    <a:pt x="42" y="0"/>
                  </a:lnTo>
                  <a:lnTo>
                    <a:pt x="0" y="0"/>
                  </a:lnTo>
                  <a:lnTo>
                    <a:pt x="0" y="95"/>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5" name="Freeform 366">
              <a:extLst>
                <a:ext uri="{FF2B5EF4-FFF2-40B4-BE49-F238E27FC236}">
                  <a16:creationId xmlns:a16="http://schemas.microsoft.com/office/drawing/2014/main" xmlns="" id="{A02FA930-89AC-4CB8-B9ED-D53FF524944A}"/>
                </a:ext>
              </a:extLst>
            </p:cNvPr>
            <p:cNvSpPr>
              <a:spLocks/>
            </p:cNvSpPr>
            <p:nvPr/>
          </p:nvSpPr>
          <p:spPr bwMode="auto">
            <a:xfrm>
              <a:off x="8537575" y="5091113"/>
              <a:ext cx="165100" cy="30163"/>
            </a:xfrm>
            <a:custGeom>
              <a:avLst/>
              <a:gdLst>
                <a:gd name="T0" fmla="*/ 104 w 104"/>
                <a:gd name="T1" fmla="*/ 19 h 19"/>
                <a:gd name="T2" fmla="*/ 52 w 104"/>
                <a:gd name="T3" fmla="*/ 19 h 19"/>
                <a:gd name="T4" fmla="*/ 43 w 104"/>
                <a:gd name="T5" fmla="*/ 0 h 19"/>
                <a:gd name="T6" fmla="*/ 0 w 104"/>
                <a:gd name="T7" fmla="*/ 0 h 19"/>
              </a:gdLst>
              <a:ahLst/>
              <a:cxnLst>
                <a:cxn ang="0">
                  <a:pos x="T0" y="T1"/>
                </a:cxn>
                <a:cxn ang="0">
                  <a:pos x="T2" y="T3"/>
                </a:cxn>
                <a:cxn ang="0">
                  <a:pos x="T4" y="T5"/>
                </a:cxn>
                <a:cxn ang="0">
                  <a:pos x="T6" y="T7"/>
                </a:cxn>
              </a:cxnLst>
              <a:rect l="0" t="0" r="r" b="b"/>
              <a:pathLst>
                <a:path w="104" h="19">
                  <a:moveTo>
                    <a:pt x="104" y="19"/>
                  </a:moveTo>
                  <a:lnTo>
                    <a:pt x="52" y="19"/>
                  </a:lnTo>
                  <a:lnTo>
                    <a:pt x="43"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6" name="Freeform 367">
              <a:extLst>
                <a:ext uri="{FF2B5EF4-FFF2-40B4-BE49-F238E27FC236}">
                  <a16:creationId xmlns:a16="http://schemas.microsoft.com/office/drawing/2014/main" xmlns="" id="{55CC26BA-27C9-44E7-AE5D-31FBC7E4BFF0}"/>
                </a:ext>
              </a:extLst>
            </p:cNvPr>
            <p:cNvSpPr>
              <a:spLocks/>
            </p:cNvSpPr>
            <p:nvPr/>
          </p:nvSpPr>
          <p:spPr bwMode="auto">
            <a:xfrm>
              <a:off x="8553450" y="5060951"/>
              <a:ext cx="134938" cy="30163"/>
            </a:xfrm>
            <a:custGeom>
              <a:avLst/>
              <a:gdLst>
                <a:gd name="T0" fmla="*/ 85 w 85"/>
                <a:gd name="T1" fmla="*/ 19 h 19"/>
                <a:gd name="T2" fmla="*/ 52 w 85"/>
                <a:gd name="T3" fmla="*/ 19 h 19"/>
                <a:gd name="T4" fmla="*/ 42 w 85"/>
                <a:gd name="T5" fmla="*/ 0 h 19"/>
                <a:gd name="T6" fmla="*/ 0 w 85"/>
                <a:gd name="T7" fmla="*/ 0 h 19"/>
              </a:gdLst>
              <a:ahLst/>
              <a:cxnLst>
                <a:cxn ang="0">
                  <a:pos x="T0" y="T1"/>
                </a:cxn>
                <a:cxn ang="0">
                  <a:pos x="T2" y="T3"/>
                </a:cxn>
                <a:cxn ang="0">
                  <a:pos x="T4" y="T5"/>
                </a:cxn>
                <a:cxn ang="0">
                  <a:pos x="T6" y="T7"/>
                </a:cxn>
              </a:cxnLst>
              <a:rect l="0" t="0" r="r" b="b"/>
              <a:pathLst>
                <a:path w="85" h="19">
                  <a:moveTo>
                    <a:pt x="85" y="19"/>
                  </a:moveTo>
                  <a:lnTo>
                    <a:pt x="52" y="19"/>
                  </a:lnTo>
                  <a:lnTo>
                    <a:pt x="42"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7" name="Freeform 368">
              <a:extLst>
                <a:ext uri="{FF2B5EF4-FFF2-40B4-BE49-F238E27FC236}">
                  <a16:creationId xmlns:a16="http://schemas.microsoft.com/office/drawing/2014/main" xmlns="" id="{E1F523BB-7165-42B8-805A-0D5ED8161065}"/>
                </a:ext>
              </a:extLst>
            </p:cNvPr>
            <p:cNvSpPr>
              <a:spLocks/>
            </p:cNvSpPr>
            <p:nvPr/>
          </p:nvSpPr>
          <p:spPr bwMode="auto">
            <a:xfrm>
              <a:off x="8447088" y="5302251"/>
              <a:ext cx="346075" cy="104775"/>
            </a:xfrm>
            <a:custGeom>
              <a:avLst/>
              <a:gdLst>
                <a:gd name="T0" fmla="*/ 92 w 92"/>
                <a:gd name="T1" fmla="*/ 28 h 28"/>
                <a:gd name="T2" fmla="*/ 0 w 92"/>
                <a:gd name="T3" fmla="*/ 28 h 28"/>
                <a:gd name="T4" fmla="*/ 0 w 92"/>
                <a:gd name="T5" fmla="*/ 0 h 28"/>
                <a:gd name="T6" fmla="*/ 30 w 92"/>
                <a:gd name="T7" fmla="*/ 0 h 28"/>
                <a:gd name="T8" fmla="*/ 30 w 92"/>
                <a:gd name="T9" fmla="*/ 4 h 28"/>
                <a:gd name="T10" fmla="*/ 38 w 92"/>
                <a:gd name="T11" fmla="*/ 12 h 28"/>
                <a:gd name="T12" fmla="*/ 56 w 92"/>
                <a:gd name="T13" fmla="*/ 12 h 28"/>
                <a:gd name="T14" fmla="*/ 64 w 92"/>
                <a:gd name="T15" fmla="*/ 4 h 28"/>
                <a:gd name="T16" fmla="*/ 64 w 92"/>
                <a:gd name="T17" fmla="*/ 0 h 28"/>
                <a:gd name="T18" fmla="*/ 92 w 92"/>
                <a:gd name="T19" fmla="*/ 0 h 28"/>
                <a:gd name="T20" fmla="*/ 92 w 92"/>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28">
                  <a:moveTo>
                    <a:pt x="92" y="28"/>
                  </a:moveTo>
                  <a:cubicBezTo>
                    <a:pt x="0" y="28"/>
                    <a:pt x="0" y="28"/>
                    <a:pt x="0" y="28"/>
                  </a:cubicBezTo>
                  <a:cubicBezTo>
                    <a:pt x="0" y="0"/>
                    <a:pt x="0" y="0"/>
                    <a:pt x="0" y="0"/>
                  </a:cubicBezTo>
                  <a:cubicBezTo>
                    <a:pt x="30" y="0"/>
                    <a:pt x="30" y="0"/>
                    <a:pt x="30" y="0"/>
                  </a:cubicBezTo>
                  <a:cubicBezTo>
                    <a:pt x="30" y="4"/>
                    <a:pt x="30" y="4"/>
                    <a:pt x="30" y="4"/>
                  </a:cubicBezTo>
                  <a:cubicBezTo>
                    <a:pt x="30" y="8"/>
                    <a:pt x="34" y="12"/>
                    <a:pt x="38" y="12"/>
                  </a:cubicBezTo>
                  <a:cubicBezTo>
                    <a:pt x="56" y="12"/>
                    <a:pt x="56" y="12"/>
                    <a:pt x="56" y="12"/>
                  </a:cubicBezTo>
                  <a:cubicBezTo>
                    <a:pt x="60" y="12"/>
                    <a:pt x="64" y="8"/>
                    <a:pt x="64" y="4"/>
                  </a:cubicBezTo>
                  <a:cubicBezTo>
                    <a:pt x="64" y="0"/>
                    <a:pt x="64" y="0"/>
                    <a:pt x="64" y="0"/>
                  </a:cubicBezTo>
                  <a:cubicBezTo>
                    <a:pt x="92" y="0"/>
                    <a:pt x="92" y="0"/>
                    <a:pt x="92" y="0"/>
                  </a:cubicBezTo>
                  <a:lnTo>
                    <a:pt x="92" y="28"/>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8" name="Freeform 369">
              <a:extLst>
                <a:ext uri="{FF2B5EF4-FFF2-40B4-BE49-F238E27FC236}">
                  <a16:creationId xmlns:a16="http://schemas.microsoft.com/office/drawing/2014/main" xmlns="" id="{83AEFE35-0942-4699-ADD5-1FF2EB83F3BA}"/>
                </a:ext>
              </a:extLst>
            </p:cNvPr>
            <p:cNvSpPr>
              <a:spLocks/>
            </p:cNvSpPr>
            <p:nvPr/>
          </p:nvSpPr>
          <p:spPr bwMode="auto">
            <a:xfrm>
              <a:off x="8447088" y="5211763"/>
              <a:ext cx="76200" cy="90488"/>
            </a:xfrm>
            <a:custGeom>
              <a:avLst/>
              <a:gdLst>
                <a:gd name="T0" fmla="*/ 0 w 48"/>
                <a:gd name="T1" fmla="*/ 57 h 57"/>
                <a:gd name="T2" fmla="*/ 33 w 48"/>
                <a:gd name="T3" fmla="*/ 0 h 57"/>
                <a:gd name="T4" fmla="*/ 48 w 48"/>
                <a:gd name="T5" fmla="*/ 0 h 57"/>
              </a:gdLst>
              <a:ahLst/>
              <a:cxnLst>
                <a:cxn ang="0">
                  <a:pos x="T0" y="T1"/>
                </a:cxn>
                <a:cxn ang="0">
                  <a:pos x="T2" y="T3"/>
                </a:cxn>
                <a:cxn ang="0">
                  <a:pos x="T4" y="T5"/>
                </a:cxn>
              </a:cxnLst>
              <a:rect l="0" t="0" r="r" b="b"/>
              <a:pathLst>
                <a:path w="48" h="57">
                  <a:moveTo>
                    <a:pt x="0" y="57"/>
                  </a:moveTo>
                  <a:lnTo>
                    <a:pt x="33" y="0"/>
                  </a:lnTo>
                  <a:lnTo>
                    <a:pt x="48"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9" name="Freeform 370">
              <a:extLst>
                <a:ext uri="{FF2B5EF4-FFF2-40B4-BE49-F238E27FC236}">
                  <a16:creationId xmlns:a16="http://schemas.microsoft.com/office/drawing/2014/main" xmlns="" id="{33CDBE5D-A7CA-4BA6-9B57-5101140EC5B1}"/>
                </a:ext>
              </a:extLst>
            </p:cNvPr>
            <p:cNvSpPr>
              <a:spLocks/>
            </p:cNvSpPr>
            <p:nvPr/>
          </p:nvSpPr>
          <p:spPr bwMode="auto">
            <a:xfrm>
              <a:off x="8718550" y="5211763"/>
              <a:ext cx="74613" cy="90488"/>
            </a:xfrm>
            <a:custGeom>
              <a:avLst/>
              <a:gdLst>
                <a:gd name="T0" fmla="*/ 0 w 47"/>
                <a:gd name="T1" fmla="*/ 0 h 57"/>
                <a:gd name="T2" fmla="*/ 14 w 47"/>
                <a:gd name="T3" fmla="*/ 0 h 57"/>
                <a:gd name="T4" fmla="*/ 47 w 47"/>
                <a:gd name="T5" fmla="*/ 57 h 57"/>
              </a:gdLst>
              <a:ahLst/>
              <a:cxnLst>
                <a:cxn ang="0">
                  <a:pos x="T0" y="T1"/>
                </a:cxn>
                <a:cxn ang="0">
                  <a:pos x="T2" y="T3"/>
                </a:cxn>
                <a:cxn ang="0">
                  <a:pos x="T4" y="T5"/>
                </a:cxn>
              </a:cxnLst>
              <a:rect l="0" t="0" r="r" b="b"/>
              <a:pathLst>
                <a:path w="47" h="57">
                  <a:moveTo>
                    <a:pt x="0" y="0"/>
                  </a:moveTo>
                  <a:lnTo>
                    <a:pt x="14" y="0"/>
                  </a:lnTo>
                  <a:lnTo>
                    <a:pt x="47" y="57"/>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10" name="Freeform 371">
              <a:extLst>
                <a:ext uri="{FF2B5EF4-FFF2-40B4-BE49-F238E27FC236}">
                  <a16:creationId xmlns:a16="http://schemas.microsoft.com/office/drawing/2014/main" xmlns="" id="{4AC57021-72F1-4BFB-86B0-E34369649727}"/>
                </a:ext>
              </a:extLst>
            </p:cNvPr>
            <p:cNvSpPr>
              <a:spLocks/>
            </p:cNvSpPr>
            <p:nvPr/>
          </p:nvSpPr>
          <p:spPr bwMode="auto">
            <a:xfrm>
              <a:off x="8583613" y="5181601"/>
              <a:ext cx="88900" cy="90488"/>
            </a:xfrm>
            <a:custGeom>
              <a:avLst/>
              <a:gdLst>
                <a:gd name="T0" fmla="*/ 16 w 24"/>
                <a:gd name="T1" fmla="*/ 13 h 24"/>
                <a:gd name="T2" fmla="*/ 19 w 24"/>
                <a:gd name="T3" fmla="*/ 7 h 24"/>
                <a:gd name="T4" fmla="*/ 12 w 24"/>
                <a:gd name="T5" fmla="*/ 0 h 24"/>
                <a:gd name="T6" fmla="*/ 5 w 24"/>
                <a:gd name="T7" fmla="*/ 7 h 24"/>
                <a:gd name="T8" fmla="*/ 8 w 24"/>
                <a:gd name="T9" fmla="*/ 13 h 24"/>
                <a:gd name="T10" fmla="*/ 0 w 24"/>
                <a:gd name="T11" fmla="*/ 24 h 24"/>
                <a:gd name="T12" fmla="*/ 24 w 24"/>
                <a:gd name="T13" fmla="*/ 24 h 24"/>
                <a:gd name="T14" fmla="*/ 16 w 24"/>
                <a:gd name="T15" fmla="*/ 1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16" y="13"/>
                  </a:moveTo>
                  <a:cubicBezTo>
                    <a:pt x="18" y="11"/>
                    <a:pt x="19" y="9"/>
                    <a:pt x="19" y="7"/>
                  </a:cubicBezTo>
                  <a:cubicBezTo>
                    <a:pt x="19" y="3"/>
                    <a:pt x="16" y="0"/>
                    <a:pt x="12" y="0"/>
                  </a:cubicBezTo>
                  <a:cubicBezTo>
                    <a:pt x="8" y="0"/>
                    <a:pt x="5" y="3"/>
                    <a:pt x="5" y="7"/>
                  </a:cubicBezTo>
                  <a:cubicBezTo>
                    <a:pt x="5" y="9"/>
                    <a:pt x="6" y="11"/>
                    <a:pt x="8" y="13"/>
                  </a:cubicBezTo>
                  <a:cubicBezTo>
                    <a:pt x="3" y="14"/>
                    <a:pt x="0" y="17"/>
                    <a:pt x="0" y="24"/>
                  </a:cubicBezTo>
                  <a:cubicBezTo>
                    <a:pt x="24" y="24"/>
                    <a:pt x="24" y="24"/>
                    <a:pt x="24" y="24"/>
                  </a:cubicBezTo>
                  <a:cubicBezTo>
                    <a:pt x="24" y="17"/>
                    <a:pt x="21" y="14"/>
                    <a:pt x="16" y="13"/>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grpSp>
        <p:nvGrpSpPr>
          <p:cNvPr id="6" name="Group 298">
            <a:extLst>
              <a:ext uri="{FF2B5EF4-FFF2-40B4-BE49-F238E27FC236}">
                <a16:creationId xmlns:a16="http://schemas.microsoft.com/office/drawing/2014/main" xmlns="" id="{A5C91CD4-542D-49E6-A605-64D1D2B33A42}"/>
              </a:ext>
            </a:extLst>
          </p:cNvPr>
          <p:cNvGrpSpPr/>
          <p:nvPr/>
        </p:nvGrpSpPr>
        <p:grpSpPr>
          <a:xfrm>
            <a:off x="9413136" y="154467"/>
            <a:ext cx="2581759" cy="216402"/>
            <a:chOff x="9062519" y="1142200"/>
            <a:chExt cx="2577703" cy="356997"/>
          </a:xfrm>
        </p:grpSpPr>
        <p:grpSp>
          <p:nvGrpSpPr>
            <p:cNvPr id="8"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54"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100">
                  <a:latin typeface="Ebrima" panose="02000000000000000000" pitchFamily="2" charset="0"/>
                  <a:ea typeface="Ebrima" panose="02000000000000000000" pitchFamily="2" charset="0"/>
                  <a:cs typeface="Ebrima" panose="02000000000000000000" pitchFamily="2" charset="0"/>
                </a:endParaRPr>
              </a:p>
            </p:txBody>
          </p:sp>
          <p:sp>
            <p:nvSpPr>
              <p:cNvPr id="55"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100">
                  <a:latin typeface="Ebrima" panose="02000000000000000000" pitchFamily="2" charset="0"/>
                  <a:ea typeface="Ebrima" panose="02000000000000000000" pitchFamily="2" charset="0"/>
                  <a:cs typeface="Ebrima" panose="02000000000000000000" pitchFamily="2" charset="0"/>
                </a:endParaRPr>
              </a:p>
            </p:txBody>
          </p:sp>
          <p:sp>
            <p:nvSpPr>
              <p:cNvPr id="56"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100">
                  <a:latin typeface="Ebrima" panose="02000000000000000000" pitchFamily="2" charset="0"/>
                  <a:ea typeface="Ebrima" panose="02000000000000000000" pitchFamily="2" charset="0"/>
                  <a:cs typeface="Ebrima" panose="02000000000000000000" pitchFamily="2" charset="0"/>
                </a:endParaRPr>
              </a:p>
            </p:txBody>
          </p:sp>
          <p:sp>
            <p:nvSpPr>
              <p:cNvPr id="57"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100">
                  <a:latin typeface="Ebrima" panose="02000000000000000000" pitchFamily="2" charset="0"/>
                  <a:ea typeface="Ebrima" panose="02000000000000000000" pitchFamily="2" charset="0"/>
                  <a:cs typeface="Ebrima" panose="02000000000000000000" pitchFamily="2" charset="0"/>
                </a:endParaRPr>
              </a:p>
            </p:txBody>
          </p:sp>
          <p:sp>
            <p:nvSpPr>
              <p:cNvPr id="58"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100">
                  <a:latin typeface="Ebrima" panose="02000000000000000000" pitchFamily="2" charset="0"/>
                  <a:ea typeface="Ebrima" panose="02000000000000000000" pitchFamily="2" charset="0"/>
                  <a:cs typeface="Ebrima" panose="02000000000000000000" pitchFamily="2" charset="0"/>
                </a:endParaRPr>
              </a:p>
            </p:txBody>
          </p:sp>
        </p:grpSp>
        <p:sp>
          <p:nvSpPr>
            <p:cNvPr id="53" name="TextBox 289">
              <a:extLst>
                <a:ext uri="{FF2B5EF4-FFF2-40B4-BE49-F238E27FC236}">
                  <a16:creationId xmlns:a16="http://schemas.microsoft.com/office/drawing/2014/main" xmlns="" id="{A5B21903-AAD7-43A8-90BF-40FE5DF4CBE2}"/>
                </a:ext>
              </a:extLst>
            </p:cNvPr>
            <p:cNvSpPr txBox="1"/>
            <p:nvPr/>
          </p:nvSpPr>
          <p:spPr>
            <a:xfrm>
              <a:off x="9483879" y="1194555"/>
              <a:ext cx="2156343" cy="304642"/>
            </a:xfrm>
            <a:prstGeom prst="rect">
              <a:avLst/>
            </a:prstGeom>
            <a:noFill/>
          </p:spPr>
          <p:txBody>
            <a:bodyPr wrap="square" lIns="0" tIns="0" rIns="0" bIns="0" rtlCol="0">
              <a:spAutoFit/>
            </a:bodyPr>
            <a:lstStyle/>
            <a:p>
              <a:r>
                <a:rPr lang="es-GT"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Metas Físicas</a:t>
              </a:r>
            </a:p>
          </p:txBody>
        </p:sp>
      </p:grpSp>
      <p:pic>
        <p:nvPicPr>
          <p:cNvPr id="11" name="Imagen 11">
            <a:extLst>
              <a:ext uri="{FF2B5EF4-FFF2-40B4-BE49-F238E27FC236}">
                <a16:creationId xmlns:a16="http://schemas.microsoft.com/office/drawing/2014/main" xmlns="" id="{F4BE1F55-DA1A-46B3-A77D-1EA1ABD89A39}"/>
              </a:ext>
            </a:extLst>
          </p:cNvPr>
          <p:cNvPicPr>
            <a:picLocks noChangeAspect="1"/>
          </p:cNvPicPr>
          <p:nvPr/>
        </p:nvPicPr>
        <p:blipFill>
          <a:blip r:embed="rId3"/>
          <a:stretch>
            <a:fillRect/>
          </a:stretch>
        </p:blipFill>
        <p:spPr>
          <a:xfrm>
            <a:off x="156150" y="1143873"/>
            <a:ext cx="7420207" cy="4020754"/>
          </a:xfrm>
          <a:prstGeom prst="rect">
            <a:avLst/>
          </a:prstGeom>
        </p:spPr>
      </p:pic>
      <p:graphicFrame>
        <p:nvGraphicFramePr>
          <p:cNvPr id="51" name="7 Gráfico"/>
          <p:cNvGraphicFramePr>
            <a:graphicFrameLocks/>
          </p:cNvGraphicFramePr>
          <p:nvPr>
            <p:extLst>
              <p:ext uri="{D42A27DB-BD31-4B8C-83A1-F6EECF244321}">
                <p14:modId xmlns:p14="http://schemas.microsoft.com/office/powerpoint/2010/main" val="1650761458"/>
              </p:ext>
            </p:extLst>
          </p:nvPr>
        </p:nvGraphicFramePr>
        <p:xfrm>
          <a:off x="7281853" y="2193341"/>
          <a:ext cx="5005247" cy="188373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5" name="7 Gráfico"/>
          <p:cNvGraphicFramePr>
            <a:graphicFrameLocks/>
          </p:cNvGraphicFramePr>
          <p:nvPr>
            <p:extLst>
              <p:ext uri="{D42A27DB-BD31-4B8C-83A1-F6EECF244321}">
                <p14:modId xmlns:p14="http://schemas.microsoft.com/office/powerpoint/2010/main" val="2784157255"/>
              </p:ext>
            </p:extLst>
          </p:nvPr>
        </p:nvGraphicFramePr>
        <p:xfrm>
          <a:off x="7139985" y="3776995"/>
          <a:ext cx="5147116" cy="168342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7" name="7 Gráfico"/>
          <p:cNvGraphicFramePr>
            <a:graphicFrameLocks/>
          </p:cNvGraphicFramePr>
          <p:nvPr>
            <p:extLst>
              <p:ext uri="{D42A27DB-BD31-4B8C-83A1-F6EECF244321}">
                <p14:modId xmlns:p14="http://schemas.microsoft.com/office/powerpoint/2010/main" val="3250909324"/>
              </p:ext>
            </p:extLst>
          </p:nvPr>
        </p:nvGraphicFramePr>
        <p:xfrm>
          <a:off x="7626774" y="370869"/>
          <a:ext cx="4515966" cy="2081583"/>
        </p:xfrm>
        <a:graphic>
          <a:graphicData uri="http://schemas.openxmlformats.org/drawingml/2006/chart">
            <c:chart xmlns:c="http://schemas.openxmlformats.org/drawingml/2006/chart" xmlns:r="http://schemas.openxmlformats.org/officeDocument/2006/relationships" r:id="rId6"/>
          </a:graphicData>
        </a:graphic>
      </p:graphicFrame>
      <p:sp>
        <p:nvSpPr>
          <p:cNvPr id="72" name="71 Rectángulo redondeado"/>
          <p:cNvSpPr/>
          <p:nvPr/>
        </p:nvSpPr>
        <p:spPr>
          <a:xfrm>
            <a:off x="155575" y="5517232"/>
            <a:ext cx="12033249" cy="1340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800" b="1" dirty="0" smtClean="0">
              <a:cs typeface="Arial" panose="020B0604020202020204" pitchFamily="34" charset="0"/>
            </a:endParaRPr>
          </a:p>
          <a:p>
            <a:pPr algn="just"/>
            <a:r>
              <a:rPr lang="es-MX" sz="1200" b="1" dirty="0" smtClean="0"/>
              <a:t>2015-2018,  84 </a:t>
            </a:r>
            <a:r>
              <a:rPr lang="es-MX" sz="1200" b="1" dirty="0"/>
              <a:t>% de </a:t>
            </a:r>
            <a:r>
              <a:rPr lang="es-GT" sz="1200" b="1" dirty="0" smtClean="0">
                <a:cs typeface="Arial" panose="020B0604020202020204" pitchFamily="34" charset="0"/>
              </a:rPr>
              <a:t>ejecución </a:t>
            </a:r>
            <a:r>
              <a:rPr lang="es-GT" sz="1200" b="1" dirty="0">
                <a:cs typeface="Arial" panose="020B0604020202020204" pitchFamily="34" charset="0"/>
              </a:rPr>
              <a:t>de Metas Físicas en promedio </a:t>
            </a:r>
            <a:r>
              <a:rPr lang="es-GT" sz="1200" b="1" dirty="0">
                <a:cs typeface="Calibri"/>
              </a:rPr>
              <a:t>(en formulación presupuestaria MINSALUD)</a:t>
            </a:r>
          </a:p>
          <a:p>
            <a:pPr algn="just"/>
            <a:r>
              <a:rPr lang="es-MX" sz="1200" b="1" dirty="0">
                <a:cs typeface="Arial" panose="020B0604020202020204" pitchFamily="34" charset="0"/>
              </a:rPr>
              <a:t>69 % de población beneficiada con servicios de f</a:t>
            </a:r>
            <a:r>
              <a:rPr lang="es-GT" sz="1200" b="1" dirty="0">
                <a:cs typeface="Arial" panose="020B0604020202020204" pitchFamily="34" charset="0"/>
              </a:rPr>
              <a:t>omento de la salud, medicina preventiva y recuperación de la salud</a:t>
            </a:r>
            <a:endParaRPr lang="es-GT" sz="1200" b="1" dirty="0">
              <a:cs typeface="Calibri"/>
            </a:endParaRPr>
          </a:p>
          <a:p>
            <a:pPr algn="just"/>
            <a:r>
              <a:rPr lang="es-MX" sz="1200" b="1" dirty="0"/>
              <a:t>1,887 personas formadas en salud, </a:t>
            </a:r>
            <a:r>
              <a:rPr lang="es-MX" sz="1200" b="1" dirty="0" smtClean="0"/>
              <a:t>anualmente</a:t>
            </a:r>
          </a:p>
          <a:p>
            <a:pPr algn="just"/>
            <a:r>
              <a:rPr lang="es-MX" sz="1200" b="1" dirty="0" smtClean="0"/>
              <a:t>Introducción de la Vacuna </a:t>
            </a:r>
            <a:r>
              <a:rPr lang="es-GT" sz="1200" b="1" dirty="0"/>
              <a:t>contra el virus del Papiloma </a:t>
            </a:r>
            <a:r>
              <a:rPr lang="es-GT" sz="1200" b="1" dirty="0" smtClean="0"/>
              <a:t>Humano, beneficiando a Niñas de 10 a 11 años. </a:t>
            </a:r>
          </a:p>
          <a:p>
            <a:pPr algn="just"/>
            <a:r>
              <a:rPr lang="es-MX" sz="1200" b="1" dirty="0" smtClean="0">
                <a:cs typeface="Arial" panose="020B0604020202020204" pitchFamily="34" charset="0"/>
              </a:rPr>
              <a:t>2019-2013, 9 % de incremento de cobertura en servicios </a:t>
            </a:r>
            <a:r>
              <a:rPr lang="es-GT" sz="1200" b="1" dirty="0" smtClean="0">
                <a:cs typeface="Arial" panose="020B0604020202020204" pitchFamily="34" charset="0"/>
              </a:rPr>
              <a:t>de formación del recurso humano </a:t>
            </a:r>
            <a:r>
              <a:rPr lang="es-GT" sz="1200" b="1" dirty="0">
                <a:cs typeface="Arial" panose="020B0604020202020204" pitchFamily="34" charset="0"/>
              </a:rPr>
              <a:t>a nivel </a:t>
            </a:r>
            <a:r>
              <a:rPr lang="es-GT" sz="1200" b="1" dirty="0" smtClean="0">
                <a:cs typeface="Arial" panose="020B0604020202020204" pitchFamily="34" charset="0"/>
              </a:rPr>
              <a:t>técnico, profesional y especializado. </a:t>
            </a:r>
            <a:r>
              <a:rPr lang="es-MX" sz="1200" b="1" dirty="0" smtClean="0">
                <a:cs typeface="Arial" panose="020B0604020202020204" pitchFamily="34" charset="0"/>
              </a:rPr>
              <a:t>14 </a:t>
            </a:r>
            <a:r>
              <a:rPr lang="es-MX" sz="1200" b="1" dirty="0">
                <a:cs typeface="Arial" panose="020B0604020202020204" pitchFamily="34" charset="0"/>
              </a:rPr>
              <a:t>% de incremento de cobertura en servicios de f</a:t>
            </a:r>
            <a:r>
              <a:rPr lang="es-GT" sz="1200" b="1" dirty="0">
                <a:cs typeface="Arial" panose="020B0604020202020204" pitchFamily="34" charset="0"/>
              </a:rPr>
              <a:t>omento de la salud y medicina </a:t>
            </a:r>
            <a:r>
              <a:rPr lang="es-GT" sz="1200" b="1" dirty="0" smtClean="0">
                <a:cs typeface="Arial" panose="020B0604020202020204" pitchFamily="34" charset="0"/>
              </a:rPr>
              <a:t>preventiva, favoreciendo a la población con servicios </a:t>
            </a:r>
            <a:r>
              <a:rPr lang="es-GT" sz="1200" b="1" dirty="0">
                <a:cs typeface="Arial" panose="020B0604020202020204" pitchFamily="34" charset="0"/>
              </a:rPr>
              <a:t>de información educación y comunicación en los ciclos de vida con énfasis en los modos de vida </a:t>
            </a:r>
            <a:r>
              <a:rPr lang="es-GT" sz="1200" b="1" dirty="0" smtClean="0">
                <a:cs typeface="Arial" panose="020B0604020202020204" pitchFamily="34" charset="0"/>
              </a:rPr>
              <a:t>saludable. </a:t>
            </a:r>
            <a:r>
              <a:rPr lang="es-MX" sz="1200" b="1" dirty="0" smtClean="0">
                <a:cs typeface="Arial" panose="020B0604020202020204" pitchFamily="34" charset="0"/>
              </a:rPr>
              <a:t>20 </a:t>
            </a:r>
            <a:r>
              <a:rPr lang="es-MX" sz="1200" b="1" dirty="0">
                <a:cs typeface="Arial" panose="020B0604020202020204" pitchFamily="34" charset="0"/>
              </a:rPr>
              <a:t>% de incremento de cobertura en servicios de recuperación de la </a:t>
            </a:r>
            <a:r>
              <a:rPr lang="es-MX" sz="1200" b="1" dirty="0" smtClean="0">
                <a:cs typeface="Arial" panose="020B0604020202020204" pitchFamily="34" charset="0"/>
              </a:rPr>
              <a:t>salud</a:t>
            </a:r>
            <a:endParaRPr lang="es-MX" sz="1800" b="1" dirty="0"/>
          </a:p>
          <a:p>
            <a:pPr algn="ctr"/>
            <a:endParaRPr lang="es-GT" sz="1800" dirty="0"/>
          </a:p>
        </p:txBody>
      </p:sp>
      <p:sp>
        <p:nvSpPr>
          <p:cNvPr id="46" name="Title 1">
            <a:extLst>
              <a:ext uri="{FF2B5EF4-FFF2-40B4-BE49-F238E27FC236}">
                <a16:creationId xmlns:a16="http://schemas.microsoft.com/office/drawing/2014/main" xmlns="" id="{555DC0C3-BCDA-48C0-A49A-2FF6F4CBFF48}"/>
              </a:ext>
            </a:extLst>
          </p:cNvPr>
          <p:cNvSpPr>
            <a:spLocks noGrp="1"/>
          </p:cNvSpPr>
          <p:nvPr>
            <p:ph type="title"/>
          </p:nvPr>
        </p:nvSpPr>
        <p:spPr>
          <a:xfrm>
            <a:off x="2061964" y="76571"/>
            <a:ext cx="6334974"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II. </a:t>
            </a:r>
            <a:r>
              <a:rPr lang="es-GT" sz="2000" dirty="0" smtClean="0">
                <a:latin typeface="Ebrima" panose="02000000000000000000" pitchFamily="2" charset="0"/>
                <a:ea typeface="Ebrima" panose="02000000000000000000" pitchFamily="2" charset="0"/>
                <a:cs typeface="Ebrima" panose="02000000000000000000" pitchFamily="2" charset="0"/>
              </a:rPr>
              <a:t>Comportamiento Presupuestario 2015-2018 y Continuidad </a:t>
            </a:r>
            <a:r>
              <a:rPr lang="es-GT" sz="2000" dirty="0">
                <a:latin typeface="Ebrima" panose="02000000000000000000" pitchFamily="2" charset="0"/>
                <a:ea typeface="Ebrima" panose="02000000000000000000" pitchFamily="2" charset="0"/>
                <a:cs typeface="Ebrima" panose="02000000000000000000" pitchFamily="2" charset="0"/>
              </a:rPr>
              <a:t>de Programas 2019-2023</a:t>
            </a:r>
            <a:endParaRPr lang="en-US" sz="2000" dirty="0"/>
          </a:p>
        </p:txBody>
      </p:sp>
    </p:spTree>
    <p:extLst>
      <p:ext uri="{BB962C8B-B14F-4D97-AF65-F5344CB8AC3E}">
        <p14:creationId xmlns:p14="http://schemas.microsoft.com/office/powerpoint/2010/main" val="429369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Gráfico"/>
          <p:cNvGraphicFramePr/>
          <p:nvPr>
            <p:extLst>
              <p:ext uri="{D42A27DB-BD31-4B8C-83A1-F6EECF244321}">
                <p14:modId xmlns:p14="http://schemas.microsoft.com/office/powerpoint/2010/main" val="2455665393"/>
              </p:ext>
            </p:extLst>
          </p:nvPr>
        </p:nvGraphicFramePr>
        <p:xfrm>
          <a:off x="693812" y="404664"/>
          <a:ext cx="11089232" cy="60486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91734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dondear rectángulo de esquina diagonal"/>
          <p:cNvSpPr/>
          <p:nvPr/>
        </p:nvSpPr>
        <p:spPr>
          <a:xfrm>
            <a:off x="117749" y="4581128"/>
            <a:ext cx="4686407" cy="2088232"/>
          </a:xfrm>
          <a:prstGeom prst="round2Diag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GT" sz="2399"/>
          </a:p>
        </p:txBody>
      </p:sp>
      <p:sp>
        <p:nvSpPr>
          <p:cNvPr id="39" name="Rectangle 38">
            <a:extLst>
              <a:ext uri="{FF2B5EF4-FFF2-40B4-BE49-F238E27FC236}">
                <a16:creationId xmlns:a16="http://schemas.microsoft.com/office/drawing/2014/main" xmlns="" id="{D8430F1F-B2B8-4057-8B9A-C4C05754F266}"/>
              </a:ext>
            </a:extLst>
          </p:cNvPr>
          <p:cNvSpPr/>
          <p:nvPr/>
        </p:nvSpPr>
        <p:spPr>
          <a:xfrm>
            <a:off x="188910" y="441120"/>
            <a:ext cx="3096345" cy="4020875"/>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332059"/>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5" name="TextBox 81"/>
          <p:cNvSpPr txBox="1"/>
          <p:nvPr/>
        </p:nvSpPr>
        <p:spPr>
          <a:xfrm>
            <a:off x="768335" y="3878346"/>
            <a:ext cx="2412509" cy="430887"/>
          </a:xfrm>
          <a:prstGeom prst="rect">
            <a:avLst/>
          </a:prstGeom>
          <a:noFill/>
        </p:spPr>
        <p:txBody>
          <a:bodyPr wrap="square" lIns="0" tIns="0" rIns="0" bIns="0" rtlCol="0" anchor="t">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Disminución</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mortalidad</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la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niñez</a:t>
            </a:r>
          </a:p>
        </p:txBody>
      </p:sp>
      <p:sp>
        <p:nvSpPr>
          <p:cNvPr id="116" name="Oval 135"/>
          <p:cNvSpPr/>
          <p:nvPr/>
        </p:nvSpPr>
        <p:spPr>
          <a:xfrm>
            <a:off x="550872" y="4005529"/>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grpSp>
        <p:nvGrpSpPr>
          <p:cNvPr id="5" name="4 Grupo"/>
          <p:cNvGrpSpPr/>
          <p:nvPr/>
        </p:nvGrpSpPr>
        <p:grpSpPr>
          <a:xfrm>
            <a:off x="9164495" y="4358299"/>
            <a:ext cx="2046857" cy="1199182"/>
            <a:chOff x="9957480" y="5044187"/>
            <a:chExt cx="2046857" cy="1199183"/>
          </a:xfrm>
        </p:grpSpPr>
        <p:grpSp>
          <p:nvGrpSpPr>
            <p:cNvPr id="153" name="Group 3">
              <a:extLst>
                <a:ext uri="{FF2B5EF4-FFF2-40B4-BE49-F238E27FC236}">
                  <a16:creationId xmlns:a16="http://schemas.microsoft.com/office/drawing/2014/main" xmlns=""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1" name="TextBox 9">
              <a:extLst>
                <a:ext uri="{FF2B5EF4-FFF2-40B4-BE49-F238E27FC236}">
                  <a16:creationId xmlns:a16="http://schemas.microsoft.com/office/drawing/2014/main" xmlns="" id="{0C86ED7C-4700-4DC5-83AE-0DE9E533A95C}"/>
                </a:ext>
              </a:extLst>
            </p:cNvPr>
            <p:cNvSpPr txBox="1"/>
            <p:nvPr/>
          </p:nvSpPr>
          <p:spPr>
            <a:xfrm>
              <a:off x="10567520" y="5135373"/>
              <a:ext cx="1436817" cy="1107997"/>
            </a:xfrm>
            <a:prstGeom prst="rect">
              <a:avLst/>
            </a:prstGeom>
            <a:noFill/>
          </p:spPr>
          <p:txBody>
            <a:bodyPr wrap="square" lIns="0" tIns="0" rIns="0" bIns="0" rtlCol="0">
              <a:spAutoFit/>
            </a:bodyPr>
            <a:lstStyle/>
            <a:p>
              <a:pPr algn="ctr"/>
              <a:r>
                <a:rPr lang="es-GT" sz="1800" b="1" dirty="0">
                  <a:solidFill>
                    <a:schemeClr val="tx1">
                      <a:lumMod val="75000"/>
                      <a:lumOff val="25000"/>
                    </a:schemeClr>
                  </a:solidFill>
                  <a:cs typeface="Arial" pitchFamily="34" charset="0"/>
                </a:rPr>
                <a:t>Ubicación Geográfica de los Beneficiarios</a:t>
              </a:r>
            </a:p>
          </p:txBody>
        </p:sp>
      </p:grpSp>
      <p:sp>
        <p:nvSpPr>
          <p:cNvPr id="114" name="Freeform 81">
            <a:extLst>
              <a:ext uri="{FF2B5EF4-FFF2-40B4-BE49-F238E27FC236}">
                <a16:creationId xmlns:a16="http://schemas.microsoft.com/office/drawing/2014/main" xmlns="" id="{CB88804D-45FD-4A18-962D-029355F03A2D}"/>
              </a:ext>
            </a:extLst>
          </p:cNvPr>
          <p:cNvSpPr>
            <a:spLocks noEditPoints="1"/>
          </p:cNvSpPr>
          <p:nvPr/>
        </p:nvSpPr>
        <p:spPr bwMode="auto">
          <a:xfrm>
            <a:off x="2593715" y="5053805"/>
            <a:ext cx="158164" cy="158164"/>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399"/>
          </a:p>
        </p:txBody>
      </p:sp>
      <p:cxnSp>
        <p:nvCxnSpPr>
          <p:cNvPr id="165"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8850821" y="986109"/>
            <a:ext cx="38218" cy="545647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19 Rectángulo redondeado"/>
          <p:cNvSpPr/>
          <p:nvPr/>
        </p:nvSpPr>
        <p:spPr>
          <a:xfrm>
            <a:off x="3795238" y="2859031"/>
            <a:ext cx="4881401" cy="1412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864464" y="2857770"/>
            <a:ext cx="4642325" cy="16038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PROGRAMA 15</a:t>
            </a:r>
          </a:p>
          <a:p>
            <a:pPr algn="ctr"/>
            <a:r>
              <a:rPr lang="en-US" sz="1400" dirty="0" err="1">
                <a:latin typeface="Ebrima" panose="02000000000000000000" pitchFamily="2" charset="0"/>
                <a:ea typeface="Ebrima" panose="02000000000000000000" pitchFamily="2" charset="0"/>
                <a:cs typeface="Ebrima" panose="02000000000000000000" pitchFamily="2" charset="0"/>
              </a:rPr>
              <a:t>Prevención</a:t>
            </a:r>
            <a:r>
              <a:rPr lang="en-US" sz="1400" dirty="0">
                <a:latin typeface="Ebrima" panose="02000000000000000000" pitchFamily="2" charset="0"/>
                <a:ea typeface="Ebrima" panose="02000000000000000000" pitchFamily="2" charset="0"/>
                <a:cs typeface="Ebrima" panose="02000000000000000000" pitchFamily="2" charset="0"/>
              </a:rPr>
              <a:t> de la </a:t>
            </a:r>
            <a:r>
              <a:rPr lang="en-US" sz="1400" dirty="0" err="1">
                <a:latin typeface="Ebrima" panose="02000000000000000000" pitchFamily="2" charset="0"/>
                <a:ea typeface="Ebrima" panose="02000000000000000000" pitchFamily="2" charset="0"/>
                <a:cs typeface="Ebrima" panose="02000000000000000000" pitchFamily="2" charset="0"/>
              </a:rPr>
              <a:t>mortalidad</a:t>
            </a:r>
            <a:r>
              <a:rPr lang="en-US" sz="1400" dirty="0">
                <a:latin typeface="Ebrima" panose="02000000000000000000" pitchFamily="2" charset="0"/>
                <a:ea typeface="Ebrima" panose="02000000000000000000" pitchFamily="2" charset="0"/>
                <a:cs typeface="Ebrima" panose="02000000000000000000" pitchFamily="2" charset="0"/>
              </a:rPr>
              <a:t> </a:t>
            </a:r>
            <a:r>
              <a:rPr lang="en-US" sz="1400" dirty="0" err="1">
                <a:latin typeface="Ebrima" panose="02000000000000000000" pitchFamily="2" charset="0"/>
                <a:ea typeface="Ebrima" panose="02000000000000000000" pitchFamily="2" charset="0"/>
                <a:cs typeface="Ebrima" panose="02000000000000000000" pitchFamily="2" charset="0"/>
              </a:rPr>
              <a:t>materna</a:t>
            </a:r>
            <a:r>
              <a:rPr lang="en-US" sz="1400" dirty="0">
                <a:latin typeface="Ebrima" panose="02000000000000000000" pitchFamily="2" charset="0"/>
                <a:ea typeface="Ebrima" panose="02000000000000000000" pitchFamily="2" charset="0"/>
                <a:cs typeface="Ebrima" panose="02000000000000000000" pitchFamily="2" charset="0"/>
              </a:rPr>
              <a:t> y neonatal</a:t>
            </a:r>
          </a:p>
          <a:p>
            <a:pPr algn="ctr"/>
            <a:r>
              <a:rPr lang="en-US" sz="1400" b="0" dirty="0">
                <a:latin typeface="Ebrima" panose="02000000000000000000" pitchFamily="2" charset="0"/>
                <a:ea typeface="Ebrima" panose="02000000000000000000" pitchFamily="2" charset="0"/>
                <a:cs typeface="Ebrima" panose="02000000000000000000" pitchFamily="2" charset="0"/>
              </a:rPr>
              <a:t>Acciones </a:t>
            </a:r>
            <a:r>
              <a:rPr lang="en-US" sz="1400" b="0" dirty="0" err="1">
                <a:latin typeface="Ebrima" panose="02000000000000000000" pitchFamily="2" charset="0"/>
                <a:ea typeface="Ebrima" panose="02000000000000000000" pitchFamily="2" charset="0"/>
                <a:cs typeface="Ebrima" panose="02000000000000000000" pitchFamily="2" charset="0"/>
              </a:rPr>
              <a:t>encaminadas</a:t>
            </a:r>
            <a:r>
              <a:rPr lang="en-US" sz="1400" b="0" dirty="0">
                <a:latin typeface="Ebrima" panose="02000000000000000000" pitchFamily="2" charset="0"/>
                <a:ea typeface="Ebrima" panose="02000000000000000000" pitchFamily="2" charset="0"/>
                <a:cs typeface="Ebrima" panose="02000000000000000000" pitchFamily="2" charset="0"/>
              </a:rPr>
              <a:t> a </a:t>
            </a:r>
            <a:r>
              <a:rPr lang="en-US" sz="1400" b="0" dirty="0" err="1">
                <a:latin typeface="Ebrima" panose="02000000000000000000" pitchFamily="2" charset="0"/>
                <a:ea typeface="Ebrima" panose="02000000000000000000" pitchFamily="2" charset="0"/>
                <a:cs typeface="Ebrima" panose="02000000000000000000" pitchFamily="2" charset="0"/>
              </a:rPr>
              <a:t>prevenir</a:t>
            </a:r>
            <a:r>
              <a:rPr lang="en-US" sz="1400" b="0" dirty="0">
                <a:latin typeface="Ebrima" panose="02000000000000000000" pitchFamily="2" charset="0"/>
                <a:ea typeface="Ebrima" panose="02000000000000000000" pitchFamily="2" charset="0"/>
                <a:cs typeface="Ebrima" panose="02000000000000000000" pitchFamily="2" charset="0"/>
              </a:rPr>
              <a:t> la </a:t>
            </a:r>
            <a:r>
              <a:rPr lang="en-US" sz="1400" b="0" dirty="0" err="1">
                <a:latin typeface="Ebrima" panose="02000000000000000000" pitchFamily="2" charset="0"/>
                <a:ea typeface="Ebrima" panose="02000000000000000000" pitchFamily="2" charset="0"/>
                <a:cs typeface="Ebrima" panose="02000000000000000000" pitchFamily="2" charset="0"/>
              </a:rPr>
              <a:t>muerte</a:t>
            </a:r>
            <a:r>
              <a:rPr lang="en-US" sz="1400" b="0" dirty="0">
                <a:latin typeface="Ebrima" panose="02000000000000000000" pitchFamily="2" charset="0"/>
                <a:ea typeface="Ebrima" panose="02000000000000000000" pitchFamily="2" charset="0"/>
                <a:cs typeface="Ebrima" panose="02000000000000000000" pitchFamily="2" charset="0"/>
              </a:rPr>
              <a:t> </a:t>
            </a:r>
            <a:r>
              <a:rPr lang="en-US" sz="1400" b="0" dirty="0" err="1">
                <a:latin typeface="Ebrima" panose="02000000000000000000" pitchFamily="2" charset="0"/>
                <a:ea typeface="Ebrima" panose="02000000000000000000" pitchFamily="2" charset="0"/>
                <a:cs typeface="Ebrima" panose="02000000000000000000" pitchFamily="2" charset="0"/>
              </a:rPr>
              <a:t>materna</a:t>
            </a:r>
            <a:r>
              <a:rPr lang="en-US" sz="1400" b="0" dirty="0">
                <a:latin typeface="Ebrima" panose="02000000000000000000" pitchFamily="2" charset="0"/>
                <a:ea typeface="Ebrima" panose="02000000000000000000" pitchFamily="2" charset="0"/>
                <a:cs typeface="Ebrima" panose="02000000000000000000" pitchFamily="2" charset="0"/>
              </a:rPr>
              <a:t> y neonatal que </a:t>
            </a:r>
            <a:r>
              <a:rPr lang="en-US" sz="1400" b="0" dirty="0" err="1">
                <a:latin typeface="Ebrima" panose="02000000000000000000" pitchFamily="2" charset="0"/>
                <a:ea typeface="Ebrima" panose="02000000000000000000" pitchFamily="2" charset="0"/>
                <a:cs typeface="Ebrima" panose="02000000000000000000" pitchFamily="2" charset="0"/>
              </a:rPr>
              <a:t>incluyen</a:t>
            </a:r>
            <a:r>
              <a:rPr lang="en-US" sz="1400" b="0" dirty="0">
                <a:latin typeface="Ebrima" panose="02000000000000000000" pitchFamily="2" charset="0"/>
                <a:ea typeface="Ebrima" panose="02000000000000000000" pitchFamily="2" charset="0"/>
                <a:cs typeface="Ebrima" panose="02000000000000000000" pitchFamily="2" charset="0"/>
              </a:rPr>
              <a:t> el control prenatal, la </a:t>
            </a:r>
            <a:r>
              <a:rPr lang="en-US" sz="1400" b="0" dirty="0" err="1">
                <a:latin typeface="Ebrima" panose="02000000000000000000" pitchFamily="2" charset="0"/>
                <a:ea typeface="Ebrima" panose="02000000000000000000" pitchFamily="2" charset="0"/>
                <a:cs typeface="Ebrima" panose="02000000000000000000" pitchFamily="2" charset="0"/>
              </a:rPr>
              <a:t>atención</a:t>
            </a:r>
            <a:r>
              <a:rPr lang="en-US" sz="1400" b="0" dirty="0">
                <a:latin typeface="Ebrima" panose="02000000000000000000" pitchFamily="2" charset="0"/>
                <a:ea typeface="Ebrima" panose="02000000000000000000" pitchFamily="2" charset="0"/>
                <a:cs typeface="Ebrima" panose="02000000000000000000" pitchFamily="2" charset="0"/>
              </a:rPr>
              <a:t> del </a:t>
            </a:r>
            <a:r>
              <a:rPr lang="en-US" sz="1400" b="0" dirty="0" err="1">
                <a:latin typeface="Ebrima" panose="02000000000000000000" pitchFamily="2" charset="0"/>
                <a:ea typeface="Ebrima" panose="02000000000000000000" pitchFamily="2" charset="0"/>
                <a:cs typeface="Ebrima" panose="02000000000000000000" pitchFamily="2" charset="0"/>
              </a:rPr>
              <a:t>parto</a:t>
            </a:r>
            <a:r>
              <a:rPr lang="en-US" sz="1400" b="0" dirty="0">
                <a:latin typeface="Ebrima" panose="02000000000000000000" pitchFamily="2" charset="0"/>
                <a:ea typeface="Ebrima" panose="02000000000000000000" pitchFamily="2" charset="0"/>
                <a:cs typeface="Ebrima" panose="02000000000000000000" pitchFamily="2" charset="0"/>
              </a:rPr>
              <a:t>, </a:t>
            </a:r>
            <a:r>
              <a:rPr lang="en-US" sz="1400" b="0" dirty="0" err="1">
                <a:latin typeface="Ebrima" panose="02000000000000000000" pitchFamily="2" charset="0"/>
                <a:ea typeface="Ebrima" panose="02000000000000000000" pitchFamily="2" charset="0"/>
                <a:cs typeface="Ebrima" panose="02000000000000000000" pitchFamily="2" charset="0"/>
              </a:rPr>
              <a:t>recien</a:t>
            </a:r>
            <a:r>
              <a:rPr lang="en-US" sz="1400" b="0" dirty="0">
                <a:latin typeface="Ebrima" panose="02000000000000000000" pitchFamily="2" charset="0"/>
                <a:ea typeface="Ebrima" panose="02000000000000000000" pitchFamily="2" charset="0"/>
                <a:cs typeface="Ebrima" panose="02000000000000000000" pitchFamily="2" charset="0"/>
              </a:rPr>
              <a:t> </a:t>
            </a:r>
            <a:r>
              <a:rPr lang="en-US" sz="1400" b="0" dirty="0" err="1">
                <a:latin typeface="Ebrima" panose="02000000000000000000" pitchFamily="2" charset="0"/>
                <a:ea typeface="Ebrima" panose="02000000000000000000" pitchFamily="2" charset="0"/>
                <a:cs typeface="Ebrima" panose="02000000000000000000" pitchFamily="2" charset="0"/>
              </a:rPr>
              <a:t>nacido</a:t>
            </a:r>
            <a:r>
              <a:rPr lang="en-US" sz="1400" b="0" dirty="0">
                <a:latin typeface="Ebrima" panose="02000000000000000000" pitchFamily="2" charset="0"/>
                <a:ea typeface="Ebrima" panose="02000000000000000000" pitchFamily="2" charset="0"/>
                <a:cs typeface="Ebrima" panose="02000000000000000000" pitchFamily="2" charset="0"/>
              </a:rPr>
              <a:t> y </a:t>
            </a:r>
            <a:r>
              <a:rPr lang="en-US" sz="1400" b="0" dirty="0" err="1">
                <a:latin typeface="Ebrima" panose="02000000000000000000" pitchFamily="2" charset="0"/>
                <a:ea typeface="Ebrima" panose="02000000000000000000" pitchFamily="2" charset="0"/>
                <a:cs typeface="Ebrima" panose="02000000000000000000" pitchFamily="2" charset="0"/>
              </a:rPr>
              <a:t>puerperio</a:t>
            </a:r>
            <a:r>
              <a:rPr lang="en-US" sz="1400" b="0" dirty="0">
                <a:latin typeface="Ebrima" panose="02000000000000000000" pitchFamily="2" charset="0"/>
                <a:ea typeface="Ebrima" panose="02000000000000000000" pitchFamily="2" charset="0"/>
                <a:cs typeface="Ebrima" panose="02000000000000000000" pitchFamily="2" charset="0"/>
              </a:rPr>
              <a:t>. </a:t>
            </a:r>
            <a:r>
              <a:rPr lang="en-US" sz="1400" b="0" dirty="0" err="1">
                <a:latin typeface="Ebrima" panose="02000000000000000000" pitchFamily="2" charset="0"/>
                <a:ea typeface="Ebrima" panose="02000000000000000000" pitchFamily="2" charset="0"/>
                <a:cs typeface="Ebrima" panose="02000000000000000000" pitchFamily="2" charset="0"/>
              </a:rPr>
              <a:t>Así</a:t>
            </a:r>
            <a:r>
              <a:rPr lang="en-US" sz="1400" b="0" dirty="0">
                <a:latin typeface="Ebrima" panose="02000000000000000000" pitchFamily="2" charset="0"/>
                <a:ea typeface="Ebrima" panose="02000000000000000000" pitchFamily="2" charset="0"/>
                <a:cs typeface="Ebrima" panose="02000000000000000000" pitchFamily="2" charset="0"/>
              </a:rPr>
              <a:t> </a:t>
            </a:r>
            <a:r>
              <a:rPr lang="en-US" sz="1400" b="0" dirty="0" err="1">
                <a:latin typeface="Ebrima" panose="02000000000000000000" pitchFamily="2" charset="0"/>
                <a:ea typeface="Ebrima" panose="02000000000000000000" pitchFamily="2" charset="0"/>
                <a:cs typeface="Ebrima" panose="02000000000000000000" pitchFamily="2" charset="0"/>
              </a:rPr>
              <a:t>como</a:t>
            </a:r>
            <a:r>
              <a:rPr lang="en-US" sz="1400" b="0" dirty="0">
                <a:latin typeface="Ebrima" panose="02000000000000000000" pitchFamily="2" charset="0"/>
                <a:ea typeface="Ebrima" panose="02000000000000000000" pitchFamily="2" charset="0"/>
                <a:cs typeface="Ebrima" panose="02000000000000000000" pitchFamily="2" charset="0"/>
              </a:rPr>
              <a:t> la </a:t>
            </a:r>
            <a:r>
              <a:rPr lang="en-US" sz="1400" b="0" dirty="0" err="1">
                <a:latin typeface="Ebrima" panose="02000000000000000000" pitchFamily="2" charset="0"/>
                <a:ea typeface="Ebrima" panose="02000000000000000000" pitchFamily="2" charset="0"/>
                <a:cs typeface="Ebrima" panose="02000000000000000000" pitchFamily="2" charset="0"/>
              </a:rPr>
              <a:t>promoción</a:t>
            </a:r>
            <a:r>
              <a:rPr lang="en-US" sz="1400" b="0" dirty="0">
                <a:latin typeface="Ebrima" panose="02000000000000000000" pitchFamily="2" charset="0"/>
                <a:ea typeface="Ebrima" panose="02000000000000000000" pitchFamily="2" charset="0"/>
                <a:cs typeface="Ebrima" panose="02000000000000000000" pitchFamily="2" charset="0"/>
              </a:rPr>
              <a:t> de la </a:t>
            </a:r>
            <a:r>
              <a:rPr lang="en-US" sz="1400" b="0" dirty="0" err="1">
                <a:latin typeface="Ebrima" panose="02000000000000000000" pitchFamily="2" charset="0"/>
                <a:ea typeface="Ebrima" panose="02000000000000000000" pitchFamily="2" charset="0"/>
                <a:cs typeface="Ebrima" panose="02000000000000000000" pitchFamily="2" charset="0"/>
              </a:rPr>
              <a:t>salud</a:t>
            </a:r>
            <a:r>
              <a:rPr lang="en-US" sz="1400" b="0" dirty="0">
                <a:latin typeface="Ebrima" panose="02000000000000000000" pitchFamily="2" charset="0"/>
                <a:ea typeface="Ebrima" panose="02000000000000000000" pitchFamily="2" charset="0"/>
                <a:cs typeface="Ebrima" panose="02000000000000000000" pitchFamily="2" charset="0"/>
              </a:rPr>
              <a:t> sexual y </a:t>
            </a:r>
            <a:r>
              <a:rPr lang="en-US" sz="1400" b="0" dirty="0" err="1">
                <a:latin typeface="Ebrima" panose="02000000000000000000" pitchFamily="2" charset="0"/>
                <a:ea typeface="Ebrima" panose="02000000000000000000" pitchFamily="2" charset="0"/>
                <a:cs typeface="Ebrima" panose="02000000000000000000" pitchFamily="2" charset="0"/>
              </a:rPr>
              <a:t>reproductiva</a:t>
            </a:r>
            <a:r>
              <a:rPr lang="en-US" sz="1400" b="0" dirty="0">
                <a:latin typeface="Ebrima" panose="02000000000000000000" pitchFamily="2" charset="0"/>
                <a:ea typeface="Ebrima" panose="02000000000000000000" pitchFamily="2" charset="0"/>
                <a:cs typeface="Ebrima" panose="02000000000000000000" pitchFamily="2" charset="0"/>
              </a:rPr>
              <a:t>.</a:t>
            </a:r>
          </a:p>
          <a:p>
            <a:pPr algn="just"/>
            <a:endParaRPr lang="es-GT" sz="1400" b="0" dirty="0">
              <a:latin typeface="Ebrima" panose="02000000000000000000" pitchFamily="2" charset="0"/>
              <a:ea typeface="Ebrima" panose="02000000000000000000" pitchFamily="2" charset="0"/>
              <a:cs typeface="Ebrima" panose="02000000000000000000" pitchFamily="2" charset="0"/>
            </a:endParaRPr>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4180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a16="http://schemas.microsoft.com/office/drawing/2014/main" xmlns="" id="{555DC0C3-BCDA-48C0-A49A-2FF6F4CBFF48}"/>
              </a:ext>
            </a:extLst>
          </p:cNvPr>
          <p:cNvSpPr txBox="1">
            <a:spLocks/>
          </p:cNvSpPr>
          <p:nvPr/>
        </p:nvSpPr>
        <p:spPr>
          <a:xfrm>
            <a:off x="3503857" y="386057"/>
            <a:ext cx="5587745"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III. Programas priorizados (programa 14 y 15</a:t>
            </a:r>
            <a:r>
              <a:rPr lang="es-GT" sz="2000" dirty="0">
                <a:latin typeface="Ebrima"/>
                <a:ea typeface="Ebrima"/>
                <a:cs typeface="Ebrima"/>
              </a:rPr>
              <a:t>)</a:t>
            </a:r>
            <a:endParaRPr lang="en-US" sz="2000" dirty="0"/>
          </a:p>
        </p:txBody>
      </p:sp>
      <p:grpSp>
        <p:nvGrpSpPr>
          <p:cNvPr id="192" name="Group 3">
            <a:extLst>
              <a:ext uri="{FF2B5EF4-FFF2-40B4-BE49-F238E27FC236}">
                <a16:creationId xmlns:a16="http://schemas.microsoft.com/office/drawing/2014/main" xmlns="" id="{DB3D41A9-A874-4198-92E2-BF9FFA2BEB4C}"/>
              </a:ext>
            </a:extLst>
          </p:cNvPr>
          <p:cNvGrpSpPr/>
          <p:nvPr/>
        </p:nvGrpSpPr>
        <p:grpSpPr>
          <a:xfrm>
            <a:off x="11548925" y="144729"/>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1" name="CuadroTexto 10">
            <a:extLst>
              <a:ext uri="{FF2B5EF4-FFF2-40B4-BE49-F238E27FC236}">
                <a16:creationId xmlns:a16="http://schemas.microsoft.com/office/drawing/2014/main" xmlns="" id="{AAB94299-95C5-4E3D-8074-21F639872DD3}"/>
              </a:ext>
            </a:extLst>
          </p:cNvPr>
          <p:cNvSpPr txBox="1"/>
          <p:nvPr/>
        </p:nvSpPr>
        <p:spPr>
          <a:xfrm>
            <a:off x="6239032" y="4759960"/>
            <a:ext cx="2743200" cy="181588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Presupuesto Estimado 2019</a:t>
            </a:r>
          </a:p>
          <a:p>
            <a:pPr algn="ctr"/>
            <a:r>
              <a:rPr lang="es-ES" sz="3200" b="1" dirty="0">
                <a:solidFill>
                  <a:srgbClr val="00B050"/>
                </a:solidFill>
              </a:rPr>
              <a:t>Q2,772.0</a:t>
            </a:r>
            <a:r>
              <a:rPr lang="es-ES" sz="3200" b="1" dirty="0">
                <a:solidFill>
                  <a:srgbClr val="00B050"/>
                </a:solidFill>
                <a:cs typeface="Calibri"/>
              </a:rPr>
              <a:t> millones</a:t>
            </a:r>
          </a:p>
        </p:txBody>
      </p:sp>
      <p:pic>
        <p:nvPicPr>
          <p:cNvPr id="13" name="Imagen 15">
            <a:extLst>
              <a:ext uri="{FF2B5EF4-FFF2-40B4-BE49-F238E27FC236}">
                <a16:creationId xmlns:a16="http://schemas.microsoft.com/office/drawing/2014/main" xmlns="" id="{8A4497B8-705F-41F5-8D8C-BCD65CD2A73A}"/>
              </a:ext>
            </a:extLst>
          </p:cNvPr>
          <p:cNvPicPr>
            <a:picLocks noChangeAspect="1"/>
          </p:cNvPicPr>
          <p:nvPr/>
        </p:nvPicPr>
        <p:blipFill>
          <a:blip r:embed="rId3"/>
          <a:stretch>
            <a:fillRect/>
          </a:stretch>
        </p:blipFill>
        <p:spPr>
          <a:xfrm>
            <a:off x="6298516" y="4881878"/>
            <a:ext cx="466056" cy="284480"/>
          </a:xfrm>
          <a:prstGeom prst="rect">
            <a:avLst/>
          </a:prstGeom>
        </p:spPr>
      </p:pic>
      <p:sp>
        <p:nvSpPr>
          <p:cNvPr id="17" name="CuadroTexto 16">
            <a:extLst>
              <a:ext uri="{FF2B5EF4-FFF2-40B4-BE49-F238E27FC236}">
                <a16:creationId xmlns:a16="http://schemas.microsoft.com/office/drawing/2014/main" xmlns="" id="{71E2A5AA-D779-40EC-A74D-7AC2D7255ED5}"/>
              </a:ext>
            </a:extLst>
          </p:cNvPr>
          <p:cNvSpPr txBox="1"/>
          <p:nvPr/>
        </p:nvSpPr>
        <p:spPr>
          <a:xfrm>
            <a:off x="1003714" y="4668521"/>
            <a:ext cx="3800443" cy="200054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800" b="1" dirty="0">
                <a:cs typeface="Calibri"/>
              </a:rPr>
              <a:t>A quién se entrega?</a:t>
            </a:r>
            <a:endParaRPr lang="es-ES" sz="2800" b="1" dirty="0"/>
          </a:p>
          <a:p>
            <a:r>
              <a:rPr lang="es-ES" dirty="0"/>
              <a:t>Población Beneficiada:</a:t>
            </a:r>
            <a:endParaRPr lang="es-ES" dirty="0">
              <a:cs typeface="Calibri"/>
            </a:endParaRPr>
          </a:p>
          <a:p>
            <a:r>
              <a:rPr lang="es-ES" dirty="0">
                <a:cs typeface="Calibri"/>
              </a:rPr>
              <a:t>Niños menores de 5 años y</a:t>
            </a:r>
          </a:p>
          <a:p>
            <a:r>
              <a:rPr lang="es-ES" dirty="0">
                <a:cs typeface="Calibri"/>
              </a:rPr>
              <a:t>mujeres en edad fértil</a:t>
            </a:r>
            <a:endParaRPr lang="es-ES" dirty="0"/>
          </a:p>
          <a:p>
            <a:r>
              <a:rPr lang="es-ES" dirty="0"/>
              <a:t>Cantidad</a:t>
            </a:r>
            <a:r>
              <a:rPr lang="es-ES" dirty="0">
                <a:cs typeface="Calibri"/>
              </a:rPr>
              <a:t>: </a:t>
            </a:r>
            <a:r>
              <a:rPr lang="es-ES" b="1" dirty="0">
                <a:cs typeface="Calibri"/>
              </a:rPr>
              <a:t>7,879,474</a:t>
            </a:r>
          </a:p>
        </p:txBody>
      </p:sp>
      <p:pic>
        <p:nvPicPr>
          <p:cNvPr id="18" name="Imagen 18" descr="Imagen que contiene imágenes prediseñadas&#10;&#10;Descripción generada con confianza muy alta">
            <a:extLst>
              <a:ext uri="{FF2B5EF4-FFF2-40B4-BE49-F238E27FC236}">
                <a16:creationId xmlns:a16="http://schemas.microsoft.com/office/drawing/2014/main" xmlns="" id="{3284271A-9BEC-49DF-AE43-5A9E365A863D}"/>
              </a:ext>
            </a:extLst>
          </p:cNvPr>
          <p:cNvPicPr>
            <a:picLocks noChangeAspect="1"/>
          </p:cNvPicPr>
          <p:nvPr/>
        </p:nvPicPr>
        <p:blipFill>
          <a:blip r:embed="rId4"/>
          <a:stretch>
            <a:fillRect/>
          </a:stretch>
        </p:blipFill>
        <p:spPr>
          <a:xfrm>
            <a:off x="240512" y="4795520"/>
            <a:ext cx="637214" cy="518160"/>
          </a:xfrm>
          <a:prstGeom prst="rect">
            <a:avLst/>
          </a:prstGeom>
        </p:spPr>
      </p:pic>
      <p:sp>
        <p:nvSpPr>
          <p:cNvPr id="21" name="CuadroTexto 20">
            <a:extLst>
              <a:ext uri="{FF2B5EF4-FFF2-40B4-BE49-F238E27FC236}">
                <a16:creationId xmlns:a16="http://schemas.microsoft.com/office/drawing/2014/main" xmlns="" id="{EBAD3ED4-B57E-4DDC-BBB4-19533E18F74C}"/>
              </a:ext>
            </a:extLst>
          </p:cNvPr>
          <p:cNvSpPr txBox="1"/>
          <p:nvPr/>
        </p:nvSpPr>
        <p:spPr>
          <a:xfrm>
            <a:off x="8983805" y="581660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1800" dirty="0"/>
              <a:t>En toda la República</a:t>
            </a:r>
          </a:p>
        </p:txBody>
      </p:sp>
      <p:sp>
        <p:nvSpPr>
          <p:cNvPr id="22" name="CuadroTexto 21">
            <a:extLst>
              <a:ext uri="{FF2B5EF4-FFF2-40B4-BE49-F238E27FC236}">
                <a16:creationId xmlns:a16="http://schemas.microsoft.com/office/drawing/2014/main" xmlns="" id="{F933AFDF-538C-4331-B358-8ACCD9BD2559}"/>
              </a:ext>
            </a:extLst>
          </p:cNvPr>
          <p:cNvSpPr txBox="1"/>
          <p:nvPr/>
        </p:nvSpPr>
        <p:spPr>
          <a:xfrm>
            <a:off x="9864924" y="1487458"/>
            <a:ext cx="162496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b="1" dirty="0"/>
              <a:t>10</a:t>
            </a:r>
            <a:r>
              <a:rPr lang="es-ES" sz="3200" b="1" dirty="0">
                <a:cs typeface="Calibri"/>
              </a:rPr>
              <a:t> %</a:t>
            </a:r>
            <a:endParaRPr lang="es-ES" sz="3200" b="1" dirty="0"/>
          </a:p>
        </p:txBody>
      </p:sp>
      <p:sp>
        <p:nvSpPr>
          <p:cNvPr id="77" name="Freeform: Shape 44">
            <a:extLst>
              <a:ext uri="{FF2B5EF4-FFF2-40B4-BE49-F238E27FC236}">
                <a16:creationId xmlns:a16="http://schemas.microsoft.com/office/drawing/2014/main" xmlns="" id="{62B3BD6A-978F-49A7-823C-7B2B148AE842}"/>
              </a:ext>
            </a:extLst>
          </p:cNvPr>
          <p:cNvSpPr/>
          <p:nvPr/>
        </p:nvSpPr>
        <p:spPr>
          <a:xfrm>
            <a:off x="274262" y="538066"/>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ES" sz="11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Estratégica K´ATUN 2032</a:t>
            </a:r>
            <a:endParaRPr lang="es-GT" sz="11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78" name="Freeform: Shape 44">
            <a:extLst>
              <a:ext uri="{FF2B5EF4-FFF2-40B4-BE49-F238E27FC236}">
                <a16:creationId xmlns:a16="http://schemas.microsoft.com/office/drawing/2014/main" xmlns="" id="{46966620-6600-4CF0-AB75-BD46304FFF00}"/>
              </a:ext>
            </a:extLst>
          </p:cNvPr>
          <p:cNvSpPr/>
          <p:nvPr/>
        </p:nvSpPr>
        <p:spPr>
          <a:xfrm>
            <a:off x="284354" y="2072233"/>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Presidencial</a:t>
            </a:r>
          </a:p>
        </p:txBody>
      </p:sp>
      <p:sp>
        <p:nvSpPr>
          <p:cNvPr id="79" name="TextBox 81">
            <a:extLst>
              <a:ext uri="{FF2B5EF4-FFF2-40B4-BE49-F238E27FC236}">
                <a16:creationId xmlns:a16="http://schemas.microsoft.com/office/drawing/2014/main" xmlns="" id="{913B0F48-6F8F-4C8F-B7AA-33812553EF8D}"/>
              </a:ext>
            </a:extLst>
          </p:cNvPr>
          <p:cNvSpPr txBox="1"/>
          <p:nvPr/>
        </p:nvSpPr>
        <p:spPr>
          <a:xfrm>
            <a:off x="869479" y="2588033"/>
            <a:ext cx="2412509" cy="430887"/>
          </a:xfrm>
          <a:prstGeom prst="rect">
            <a:avLst/>
          </a:prstGeom>
          <a:noFill/>
        </p:spPr>
        <p:txBody>
          <a:bodyPr wrap="square" lIns="0" tIns="0" rIns="0" bIns="0" rtlCol="0" anchor="t">
            <a:spAutoFit/>
          </a:bodyPr>
          <a:lstStyle/>
          <a:p>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Seguridad Alimentaria y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Nutricional</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Salud</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Integral</a:t>
            </a:r>
          </a:p>
        </p:txBody>
      </p:sp>
      <p:sp>
        <p:nvSpPr>
          <p:cNvPr id="80" name="TextBox 81">
            <a:extLst>
              <a:ext uri="{FF2B5EF4-FFF2-40B4-BE49-F238E27FC236}">
                <a16:creationId xmlns:a16="http://schemas.microsoft.com/office/drawing/2014/main" xmlns="" id="{96FF3A72-5BFD-4F69-9C9B-A646CAEBA3AD}"/>
              </a:ext>
            </a:extLst>
          </p:cNvPr>
          <p:cNvSpPr txBox="1"/>
          <p:nvPr/>
        </p:nvSpPr>
        <p:spPr>
          <a:xfrm>
            <a:off x="869404" y="1033560"/>
            <a:ext cx="2412509" cy="215444"/>
          </a:xfrm>
          <a:prstGeom prst="rect">
            <a:avLst/>
          </a:prstGeom>
          <a:noFill/>
        </p:spPr>
        <p:txBody>
          <a:bodyPr wrap="square" lIns="0" tIns="0" rIns="0" bIns="0" rtlCol="0" anchor="t">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Bienestar</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para la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Gente</a:t>
            </a:r>
          </a:p>
        </p:txBody>
      </p:sp>
      <p:sp>
        <p:nvSpPr>
          <p:cNvPr id="83" name="TextBox 81">
            <a:extLst>
              <a:ext uri="{FF2B5EF4-FFF2-40B4-BE49-F238E27FC236}">
                <a16:creationId xmlns:a16="http://schemas.microsoft.com/office/drawing/2014/main" xmlns="" id="{E3700C62-A66C-4A42-9CA3-DC9427393459}"/>
              </a:ext>
            </a:extLst>
          </p:cNvPr>
          <p:cNvSpPr txBox="1"/>
          <p:nvPr/>
        </p:nvSpPr>
        <p:spPr>
          <a:xfrm>
            <a:off x="869330" y="1348527"/>
            <a:ext cx="2412509" cy="215444"/>
          </a:xfrm>
          <a:prstGeom prst="rect">
            <a:avLst/>
          </a:prstGeom>
          <a:noFill/>
        </p:spPr>
        <p:txBody>
          <a:bodyPr wrap="square" lIns="0" tIns="0" rIns="0" bIns="0" rtlCol="0" anchor="t">
            <a:spAutoFit/>
          </a:bodyPr>
          <a:lstStyle/>
          <a:p>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Guatemala Urbana y Rural</a:t>
            </a:r>
          </a:p>
        </p:txBody>
      </p:sp>
      <p:sp>
        <p:nvSpPr>
          <p:cNvPr id="84" name="19 Rectángulo redondeado">
            <a:extLst>
              <a:ext uri="{FF2B5EF4-FFF2-40B4-BE49-F238E27FC236}">
                <a16:creationId xmlns:a16="http://schemas.microsoft.com/office/drawing/2014/main" xmlns="" id="{8A59F17D-5069-4979-A843-21728F5F718D}"/>
              </a:ext>
            </a:extLst>
          </p:cNvPr>
          <p:cNvSpPr/>
          <p:nvPr/>
        </p:nvSpPr>
        <p:spPr>
          <a:xfrm>
            <a:off x="3792972" y="1060718"/>
            <a:ext cx="4891566" cy="16158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86" name="Title 1">
            <a:extLst>
              <a:ext uri="{FF2B5EF4-FFF2-40B4-BE49-F238E27FC236}">
                <a16:creationId xmlns:a16="http://schemas.microsoft.com/office/drawing/2014/main" xmlns="" id="{BEB4053C-DCE6-4B8F-9EEC-A2AFF7BBAAA8}"/>
              </a:ext>
            </a:extLst>
          </p:cNvPr>
          <p:cNvSpPr txBox="1">
            <a:spLocks/>
          </p:cNvSpPr>
          <p:nvPr/>
        </p:nvSpPr>
        <p:spPr>
          <a:xfrm>
            <a:off x="3862069" y="1343937"/>
            <a:ext cx="4642326" cy="1146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PROGRAMA 14</a:t>
            </a:r>
          </a:p>
          <a:p>
            <a:pPr algn="ctr"/>
            <a:r>
              <a:rPr lang="en-US" sz="1400" dirty="0" err="1">
                <a:latin typeface="Ebrima" panose="02000000000000000000" pitchFamily="2" charset="0"/>
                <a:ea typeface="Ebrima" panose="02000000000000000000" pitchFamily="2" charset="0"/>
                <a:cs typeface="Ebrima" panose="02000000000000000000" pitchFamily="2" charset="0"/>
              </a:rPr>
              <a:t>Prevención</a:t>
            </a:r>
            <a:r>
              <a:rPr lang="en-US" sz="1400" dirty="0">
                <a:latin typeface="Ebrima" panose="02000000000000000000" pitchFamily="2" charset="0"/>
                <a:ea typeface="Ebrima" panose="02000000000000000000" pitchFamily="2" charset="0"/>
                <a:cs typeface="Ebrima" panose="02000000000000000000" pitchFamily="2" charset="0"/>
              </a:rPr>
              <a:t> de la </a:t>
            </a:r>
            <a:r>
              <a:rPr lang="en-US" sz="1400" dirty="0" err="1">
                <a:latin typeface="Ebrima" panose="02000000000000000000" pitchFamily="2" charset="0"/>
                <a:ea typeface="Ebrima" panose="02000000000000000000" pitchFamily="2" charset="0"/>
                <a:cs typeface="Ebrima" panose="02000000000000000000" pitchFamily="2" charset="0"/>
              </a:rPr>
              <a:t>mortalidad</a:t>
            </a:r>
            <a:r>
              <a:rPr lang="en-US" sz="1400" dirty="0">
                <a:latin typeface="Ebrima" panose="02000000000000000000" pitchFamily="2" charset="0"/>
                <a:ea typeface="Ebrima" panose="02000000000000000000" pitchFamily="2" charset="0"/>
                <a:cs typeface="Ebrima" panose="02000000000000000000" pitchFamily="2" charset="0"/>
              </a:rPr>
              <a:t> de la </a:t>
            </a:r>
            <a:r>
              <a:rPr lang="en-US" sz="1400" dirty="0" err="1">
                <a:latin typeface="Ebrima" panose="02000000000000000000" pitchFamily="2" charset="0"/>
                <a:ea typeface="Ebrima" panose="02000000000000000000" pitchFamily="2" charset="0"/>
                <a:cs typeface="Ebrima" panose="02000000000000000000" pitchFamily="2" charset="0"/>
              </a:rPr>
              <a:t>niñez</a:t>
            </a:r>
            <a:r>
              <a:rPr lang="en-US" sz="1400" dirty="0">
                <a:latin typeface="Ebrima" panose="02000000000000000000" pitchFamily="2" charset="0"/>
                <a:ea typeface="Ebrima" panose="02000000000000000000" pitchFamily="2" charset="0"/>
                <a:cs typeface="Ebrima" panose="02000000000000000000" pitchFamily="2" charset="0"/>
              </a:rPr>
              <a:t> y de la </a:t>
            </a:r>
            <a:r>
              <a:rPr lang="en-US" sz="1400" dirty="0" err="1">
                <a:latin typeface="Ebrima" panose="02000000000000000000" pitchFamily="2" charset="0"/>
                <a:ea typeface="Ebrima" panose="02000000000000000000" pitchFamily="2" charset="0"/>
                <a:cs typeface="Ebrima" panose="02000000000000000000" pitchFamily="2" charset="0"/>
              </a:rPr>
              <a:t>desnutrición</a:t>
            </a:r>
            <a:r>
              <a:rPr lang="en-US" sz="1400" dirty="0">
                <a:latin typeface="Ebrima" panose="02000000000000000000" pitchFamily="2" charset="0"/>
                <a:ea typeface="Ebrima" panose="02000000000000000000" pitchFamily="2" charset="0"/>
                <a:cs typeface="Ebrima" panose="02000000000000000000" pitchFamily="2" charset="0"/>
              </a:rPr>
              <a:t> </a:t>
            </a:r>
            <a:r>
              <a:rPr lang="en-US" sz="1400" dirty="0" err="1">
                <a:latin typeface="Ebrima" panose="02000000000000000000" pitchFamily="2" charset="0"/>
                <a:ea typeface="Ebrima" panose="02000000000000000000" pitchFamily="2" charset="0"/>
                <a:cs typeface="Ebrima" panose="02000000000000000000" pitchFamily="2" charset="0"/>
              </a:rPr>
              <a:t>crónica</a:t>
            </a:r>
            <a:endParaRPr lang="es-GT" sz="1400" b="0" dirty="0" err="1">
              <a:latin typeface="Ebrima" panose="02000000000000000000" pitchFamily="2" charset="0"/>
              <a:ea typeface="Ebrima" panose="02000000000000000000" pitchFamily="2" charset="0"/>
              <a:cs typeface="Ebrima" panose="02000000000000000000" pitchFamily="2" charset="0"/>
            </a:endParaRPr>
          </a:p>
          <a:p>
            <a:pPr algn="ctr"/>
            <a:r>
              <a:rPr lang="es-ES" sz="1400" b="0" dirty="0">
                <a:latin typeface="Ebrima" panose="02000000000000000000" pitchFamily="2" charset="0"/>
                <a:ea typeface="Ebrima" panose="02000000000000000000" pitchFamily="2" charset="0"/>
                <a:cs typeface="Ebrima" panose="02000000000000000000" pitchFamily="2" charset="0"/>
              </a:rPr>
              <a:t>Acciones encaminadas a la prevención de la mortalidad de la niñez y desnutrición crónica, que incluyen servicios de vacunación, monitoreo de crecimiento y atención de enfermedades prevalentes de la infancia.</a:t>
            </a:r>
            <a:endParaRPr lang="es-GT" sz="1400" b="0" dirty="0">
              <a:latin typeface="Ebrima" panose="02000000000000000000" pitchFamily="2" charset="0"/>
              <a:ea typeface="Ebrima" panose="02000000000000000000" pitchFamily="2" charset="0"/>
              <a:cs typeface="Ebrima" panose="02000000000000000000" pitchFamily="2" charset="0"/>
            </a:endParaRPr>
          </a:p>
        </p:txBody>
      </p:sp>
      <p:sp>
        <p:nvSpPr>
          <p:cNvPr id="27" name="Title 1">
            <a:extLst>
              <a:ext uri="{FF2B5EF4-FFF2-40B4-BE49-F238E27FC236}">
                <a16:creationId xmlns:a16="http://schemas.microsoft.com/office/drawing/2014/main" xmlns="" id="{922769EF-09A4-4E4E-B91F-CAA0A2ADB541}"/>
              </a:ext>
            </a:extLst>
          </p:cNvPr>
          <p:cNvSpPr txBox="1">
            <a:spLocks/>
          </p:cNvSpPr>
          <p:nvPr/>
        </p:nvSpPr>
        <p:spPr>
          <a:xfrm>
            <a:off x="8985846" y="388895"/>
            <a:ext cx="2883636" cy="8214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Impacto Social Estimado (</a:t>
            </a:r>
            <a:r>
              <a:rPr lang="en-US" sz="1400" dirty="0" err="1">
                <a:latin typeface="Ebrima" panose="02000000000000000000" pitchFamily="2" charset="0"/>
                <a:ea typeface="Ebrima" panose="02000000000000000000" pitchFamily="2" charset="0"/>
                <a:cs typeface="Ebrima" panose="02000000000000000000" pitchFamily="2" charset="0"/>
              </a:rPr>
              <a:t>Reducción</a:t>
            </a:r>
            <a:r>
              <a:rPr lang="en-US" sz="1400" dirty="0">
                <a:latin typeface="Ebrima" panose="02000000000000000000" pitchFamily="2" charset="0"/>
                <a:ea typeface="Ebrima" panose="02000000000000000000" pitchFamily="2" charset="0"/>
                <a:cs typeface="Ebrima" panose="02000000000000000000" pitchFamily="2" charset="0"/>
              </a:rPr>
              <a:t> de </a:t>
            </a:r>
            <a:r>
              <a:rPr lang="en-US" sz="1400" dirty="0" err="1">
                <a:latin typeface="Ebrima" panose="02000000000000000000" pitchFamily="2" charset="0"/>
                <a:ea typeface="Ebrima" panose="02000000000000000000" pitchFamily="2" charset="0"/>
                <a:cs typeface="Ebrima" panose="02000000000000000000" pitchFamily="2" charset="0"/>
              </a:rPr>
              <a:t>Brechas</a:t>
            </a:r>
            <a:r>
              <a:rPr lang="en-US" sz="1400" dirty="0">
                <a:latin typeface="Ebrima" panose="02000000000000000000" pitchFamily="2" charset="0"/>
                <a:ea typeface="Ebrima" panose="02000000000000000000" pitchFamily="2" charset="0"/>
                <a:cs typeface="Ebrima" panose="02000000000000000000" pitchFamily="2" charset="0"/>
              </a:rPr>
              <a:t> o Magnitudes de </a:t>
            </a:r>
            <a:r>
              <a:rPr lang="en-US" sz="1400" dirty="0" err="1">
                <a:latin typeface="Ebrima" panose="02000000000000000000" pitchFamily="2" charset="0"/>
                <a:ea typeface="Ebrima" panose="02000000000000000000" pitchFamily="2" charset="0"/>
                <a:cs typeface="Ebrima" panose="02000000000000000000" pitchFamily="2" charset="0"/>
              </a:rPr>
              <a:t>Resultados</a:t>
            </a:r>
            <a:r>
              <a:rPr lang="en-US" sz="1400" dirty="0">
                <a:latin typeface="Ebrima" panose="02000000000000000000" pitchFamily="2" charset="0"/>
                <a:ea typeface="Ebrima" panose="02000000000000000000" pitchFamily="2" charset="0"/>
                <a:cs typeface="Ebrima" panose="02000000000000000000" pitchFamily="2" charset="0"/>
              </a:rPr>
              <a:t>)</a:t>
            </a:r>
            <a:endParaRPr lang="es-ES" sz="1400" b="0" dirty="0">
              <a:latin typeface="Ebrima" panose="02000000000000000000" pitchFamily="2" charset="0"/>
              <a:ea typeface="Ebrima" panose="02000000000000000000" pitchFamily="2" charset="0"/>
              <a:cs typeface="Ebrima" panose="02000000000000000000" pitchFamily="2" charset="0"/>
            </a:endParaRPr>
          </a:p>
        </p:txBody>
      </p:sp>
      <p:sp>
        <p:nvSpPr>
          <p:cNvPr id="89" name="CuadroTexto 88">
            <a:extLst>
              <a:ext uri="{FF2B5EF4-FFF2-40B4-BE49-F238E27FC236}">
                <a16:creationId xmlns:a16="http://schemas.microsoft.com/office/drawing/2014/main" xmlns="" id="{CFE0D25A-6256-416C-9702-F8FF49DCD88C}"/>
              </a:ext>
            </a:extLst>
          </p:cNvPr>
          <p:cNvSpPr txBox="1"/>
          <p:nvPr/>
        </p:nvSpPr>
        <p:spPr>
          <a:xfrm>
            <a:off x="9361954" y="3134367"/>
            <a:ext cx="244839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b="1" dirty="0"/>
              <a:t>20</a:t>
            </a:r>
            <a:r>
              <a:rPr lang="es-ES" sz="3200" b="1" dirty="0">
                <a:cs typeface="Calibri"/>
              </a:rPr>
              <a:t> Puntos</a:t>
            </a:r>
            <a:endParaRPr lang="es-ES" sz="3200" b="1" dirty="0"/>
          </a:p>
        </p:txBody>
      </p:sp>
    </p:spTree>
    <p:extLst>
      <p:ext uri="{BB962C8B-B14F-4D97-AF65-F5344CB8AC3E}">
        <p14:creationId xmlns:p14="http://schemas.microsoft.com/office/powerpoint/2010/main" val="1153126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88910"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12290" y="1320115"/>
            <a:ext cx="5618244" cy="81730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Ampliación de la capacidad frigorífica para el almacenamiento de las vacunas en Guatemala</a:t>
            </a:r>
            <a:endParaRPr lang="es-ES" dirty="0">
              <a:solidFill>
                <a:schemeClr val="tx1"/>
              </a:solidFill>
            </a:endParaRPr>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291419"/>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550872" y="3903929"/>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5796553"/>
            <a:ext cx="1882019" cy="615553"/>
          </a:xfrm>
          <a:prstGeom prst="rect">
            <a:avLst/>
          </a:prstGeom>
          <a:noFill/>
        </p:spPr>
        <p:txBody>
          <a:bodyPr wrap="square" lIns="0" tIns="0" rIns="0" bIns="0" rtlCol="0" anchor="t">
            <a:spAutoFit/>
          </a:bodyPr>
          <a:lstStyle>
            <a:defPPr>
              <a:defRPr lang="en-US"/>
            </a:defPPr>
            <a:lvl1pPr>
              <a:defRPr sz="1200" b="1">
                <a:solidFill>
                  <a:schemeClr val="tx1">
                    <a:lumMod val="75000"/>
                    <a:lumOff val="25000"/>
                  </a:schemeClr>
                </a:solidFill>
                <a:cs typeface="Arial" pitchFamily="34" charset="0"/>
              </a:defRPr>
            </a:lvl1pPr>
          </a:lstStyle>
          <a:p>
            <a:pPr algn="ctr"/>
            <a:r>
              <a:rPr lang="en-GB" sz="4000" dirty="0">
                <a:solidFill>
                  <a:schemeClr val="accent1"/>
                </a:solidFill>
              </a:rPr>
              <a:t>7 MESES</a:t>
            </a:r>
            <a:endParaRPr lang="en-IN" sz="40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56662" y="5727423"/>
            <a:ext cx="2491072" cy="615553"/>
          </a:xfrm>
          <a:prstGeom prst="rect">
            <a:avLst/>
          </a:prstGeom>
          <a:noFill/>
        </p:spPr>
        <p:txBody>
          <a:bodyPr wrap="square" lIns="0" tIns="0" rIns="0" bIns="0" rtlCol="0" anchor="t">
            <a:spAutoFit/>
          </a:bodyPr>
          <a:lstStyle>
            <a:defPPr>
              <a:defRPr lang="en-US"/>
            </a:defPPr>
            <a:lvl1pPr>
              <a:defRPr sz="1200" b="1">
                <a:solidFill>
                  <a:schemeClr val="tx1">
                    <a:lumMod val="75000"/>
                    <a:lumOff val="25000"/>
                  </a:schemeClr>
                </a:solidFill>
                <a:cs typeface="Arial" pitchFamily="34" charset="0"/>
              </a:defRPr>
            </a:lvl1pPr>
          </a:lstStyle>
          <a:p>
            <a:pPr algn="ctr"/>
            <a:r>
              <a:rPr lang="en-GB" sz="4000" dirty="0">
                <a:solidFill>
                  <a:schemeClr val="accent2"/>
                </a:solidFill>
              </a:rPr>
              <a:t>Q56.4</a:t>
            </a: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13" name="Freeform 67">
            <a:extLst>
              <a:ext uri="{FF2B5EF4-FFF2-40B4-BE49-F238E27FC236}">
                <a16:creationId xmlns:a16="http://schemas.microsoft.com/office/drawing/2014/main" xmlns="" id="{8757E3B4-59E7-42F5-A20F-3692A7C8A935}"/>
              </a:ext>
            </a:extLst>
          </p:cNvPr>
          <p:cNvSpPr>
            <a:spLocks noEditPoints="1"/>
          </p:cNvSpPr>
          <p:nvPr/>
        </p:nvSpPr>
        <p:spPr bwMode="auto">
          <a:xfrm>
            <a:off x="2724707" y="3882389"/>
            <a:ext cx="156485"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id-ID" sz="2399"/>
          </a:p>
        </p:txBody>
      </p:sp>
      <p:sp>
        <p:nvSpPr>
          <p:cNvPr id="114" name="Freeform 81">
            <a:extLst>
              <a:ext uri="{FF2B5EF4-FFF2-40B4-BE49-F238E27FC236}">
                <a16:creationId xmlns:a16="http://schemas.microsoft.com/office/drawing/2014/main" xmlns="" id="{CB88804D-45FD-4A18-962D-029355F03A2D}"/>
              </a:ext>
            </a:extLst>
          </p:cNvPr>
          <p:cNvSpPr>
            <a:spLocks noEditPoints="1"/>
          </p:cNvSpPr>
          <p:nvPr/>
        </p:nvSpPr>
        <p:spPr bwMode="auto">
          <a:xfrm>
            <a:off x="2593715" y="5053805"/>
            <a:ext cx="158164" cy="158164"/>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399"/>
          </a:p>
        </p:txBody>
      </p:sp>
      <p:cxnSp>
        <p:nvCxnSpPr>
          <p:cNvPr id="165"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19 Rectángulo redondeado"/>
          <p:cNvSpPr/>
          <p:nvPr/>
        </p:nvSpPr>
        <p:spPr>
          <a:xfrm>
            <a:off x="3500430" y="2694576"/>
            <a:ext cx="5603174" cy="1345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701812" y="2989848"/>
            <a:ext cx="5170948" cy="1145418"/>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DESCRIPCIÓN</a:t>
            </a:r>
          </a:p>
          <a:p>
            <a:pPr algn="ctr"/>
            <a:r>
              <a:rPr lang="es-ES" sz="1400" b="0" dirty="0">
                <a:latin typeface="Ebrima" panose="02000000000000000000" pitchFamily="2" charset="0"/>
                <a:ea typeface="Ebrima" panose="02000000000000000000" pitchFamily="2" charset="0"/>
                <a:cs typeface="Ebrima" panose="02000000000000000000" pitchFamily="2" charset="0"/>
              </a:rPr>
              <a:t>Construcción, ampliación, rehabilitación e implementación de almacenes de cadena de frio, para asegurar el adecuado almacenamiento, conservación, transporte de las vacunas, equipamiento y recurso humano.</a:t>
            </a:r>
            <a:endParaRPr lang="es-GT" sz="1400" b="0" dirty="0">
              <a:latin typeface="Ebrima" panose="02000000000000000000" pitchFamily="2" charset="0"/>
              <a:ea typeface="Ebrima" panose="02000000000000000000" pitchFamily="2" charset="0"/>
              <a:cs typeface="Ebrima" panose="02000000000000000000" pitchFamily="2" charset="0"/>
            </a:endParaRPr>
          </a:p>
          <a:p>
            <a:pPr algn="just"/>
            <a:endParaRPr lang="es-GT" sz="1400" b="0" dirty="0">
              <a:latin typeface="Ebrima" panose="02000000000000000000" pitchFamily="2" charset="0"/>
              <a:ea typeface="Ebrima" panose="02000000000000000000" pitchFamily="2" charset="0"/>
              <a:cs typeface="Ebrima" panose="02000000000000000000" pitchFamily="2" charset="0"/>
            </a:endParaRPr>
          </a:p>
          <a:p>
            <a:pPr algn="just"/>
            <a:endParaRPr lang="es-GT" sz="1400" b="0" dirty="0">
              <a:latin typeface="Ebrima" panose="02000000000000000000" pitchFamily="2" charset="0"/>
              <a:ea typeface="Ebrima" panose="02000000000000000000" pitchFamily="2" charset="0"/>
              <a:cs typeface="Ebrima" panose="02000000000000000000" pitchFamily="2" charset="0"/>
            </a:endParaRPr>
          </a:p>
        </p:txBody>
      </p:sp>
      <p:sp>
        <p:nvSpPr>
          <p:cNvPr id="139" name="Oval 135"/>
          <p:cNvSpPr/>
          <p:nvPr/>
        </p:nvSpPr>
        <p:spPr>
          <a:xfrm>
            <a:off x="676704" y="126088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6945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622880"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1" name="TextBox 90"/>
          <p:cNvSpPr txBox="1"/>
          <p:nvPr/>
        </p:nvSpPr>
        <p:spPr>
          <a:xfrm>
            <a:off x="825140" y="5913728"/>
            <a:ext cx="2230298" cy="646331"/>
          </a:xfrm>
          <a:prstGeom prst="rect">
            <a:avLst/>
          </a:prstGeom>
          <a:noFill/>
        </p:spPr>
        <p:txBody>
          <a:bodyPr wrap="square" lIns="0" tIns="0" rIns="0" bIns="0" rtlCol="0" anchor="t">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Construcción</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ampliación</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mejoramiento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infraestructura</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salud</a:t>
            </a: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40153"/>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586836" y="6205518"/>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a16="http://schemas.microsoft.com/office/drawing/2014/main" xmlns=""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9550797" y="2977143"/>
            <a:ext cx="2393627" cy="1669520"/>
            <a:chOff x="9610710" y="5135372"/>
            <a:chExt cx="2393627" cy="1669520"/>
          </a:xfrm>
        </p:grpSpPr>
        <p:grpSp>
          <p:nvGrpSpPr>
            <p:cNvPr id="187" name="Group 194">
              <a:extLst>
                <a:ext uri="{FF2B5EF4-FFF2-40B4-BE49-F238E27FC236}">
                  <a16:creationId xmlns:a16="http://schemas.microsoft.com/office/drawing/2014/main" xmlns=""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4" name="TextBox 211">
              <a:extLst>
                <a:ext uri="{FF2B5EF4-FFF2-40B4-BE49-F238E27FC236}">
                  <a16:creationId xmlns:a16="http://schemas.microsoft.com/office/drawing/2014/main" xmlns="" id="{F9C7077D-CE0A-4833-9371-B1389B3D18B7}"/>
                </a:ext>
              </a:extLst>
            </p:cNvPr>
            <p:cNvSpPr txBox="1"/>
            <p:nvPr/>
          </p:nvSpPr>
          <p:spPr>
            <a:xfrm>
              <a:off x="9610710" y="6066228"/>
              <a:ext cx="2319613" cy="738664"/>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400" dirty="0" err="1">
                  <a:solidFill>
                    <a:schemeClr val="accent3"/>
                  </a:solidFill>
                </a:rPr>
                <a:t>Funcionamiento</a:t>
              </a:r>
              <a:r>
                <a:rPr lang="en-GB" sz="2400" dirty="0">
                  <a:solidFill>
                    <a:schemeClr val="accent3"/>
                  </a:solidFill>
                </a:rPr>
                <a:t> e </a:t>
              </a:r>
              <a:r>
                <a:rPr lang="en-GB" sz="2400" dirty="0" err="1">
                  <a:solidFill>
                    <a:schemeClr val="accent3"/>
                  </a:solidFill>
                </a:rPr>
                <a:t>Inversión</a:t>
              </a:r>
              <a:endParaRPr lang="en-GB" sz="2400" dirty="0">
                <a:solidFill>
                  <a:schemeClr val="accent3"/>
                </a:solidFill>
              </a:endParaRPr>
            </a:p>
          </p:txBody>
        </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nchor="t">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a:solidFill>
                  <a:schemeClr val="accent2"/>
                </a:solidFill>
              </a:rPr>
              <a:t>Enero</a:t>
            </a:r>
            <a:r>
              <a:rPr lang="en-GB" sz="2000" dirty="0">
                <a:solidFill>
                  <a:schemeClr val="accent2"/>
                </a:solidFill>
              </a:rPr>
              <a:t> 2019</a:t>
            </a:r>
          </a:p>
        </p:txBody>
      </p:sp>
      <p:sp>
        <p:nvSpPr>
          <p:cNvPr id="92" name="Freeform: Shape 44">
            <a:extLst>
              <a:ext uri="{FF2B5EF4-FFF2-40B4-BE49-F238E27FC236}">
                <a16:creationId xmlns:a16="http://schemas.microsoft.com/office/drawing/2014/main" xmlns="" id="{54EAAA20-E556-4268-A64F-B2453049C6D3}"/>
              </a:ext>
            </a:extLst>
          </p:cNvPr>
          <p:cNvSpPr/>
          <p:nvPr/>
        </p:nvSpPr>
        <p:spPr>
          <a:xfrm>
            <a:off x="253931" y="2041746"/>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Presidencial</a:t>
            </a:r>
          </a:p>
        </p:txBody>
      </p:sp>
      <p:sp>
        <p:nvSpPr>
          <p:cNvPr id="93" name="Freeform: Shape 44">
            <a:extLst>
              <a:ext uri="{FF2B5EF4-FFF2-40B4-BE49-F238E27FC236}">
                <a16:creationId xmlns:a16="http://schemas.microsoft.com/office/drawing/2014/main" xmlns="" id="{2FA41961-031C-48E6-9B5D-B107567FE741}"/>
              </a:ext>
            </a:extLst>
          </p:cNvPr>
          <p:cNvSpPr/>
          <p:nvPr/>
        </p:nvSpPr>
        <p:spPr>
          <a:xfrm>
            <a:off x="253857" y="568553"/>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ES" sz="11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Estratégica K´ATUN 2032</a:t>
            </a:r>
            <a:endParaRPr lang="es-GT" sz="1100"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94" name="Freeform: Shape 44">
            <a:extLst>
              <a:ext uri="{FF2B5EF4-FFF2-40B4-BE49-F238E27FC236}">
                <a16:creationId xmlns:a16="http://schemas.microsoft.com/office/drawing/2014/main" xmlns="" id="{A88A5B6E-54E8-4A94-85F7-41AD2627CB4C}"/>
              </a:ext>
            </a:extLst>
          </p:cNvPr>
          <p:cNvSpPr/>
          <p:nvPr/>
        </p:nvSpPr>
        <p:spPr>
          <a:xfrm>
            <a:off x="253782" y="4368401"/>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p>
        </p:txBody>
      </p:sp>
      <p:sp>
        <p:nvSpPr>
          <p:cNvPr id="96" name="TextBox 90">
            <a:extLst>
              <a:ext uri="{FF2B5EF4-FFF2-40B4-BE49-F238E27FC236}">
                <a16:creationId xmlns:a16="http://schemas.microsoft.com/office/drawing/2014/main" xmlns="" id="{1DACCD1D-3DBE-4FFA-93C8-2458F937114D}"/>
              </a:ext>
            </a:extLst>
          </p:cNvPr>
          <p:cNvSpPr txBox="1"/>
          <p:nvPr/>
        </p:nvSpPr>
        <p:spPr>
          <a:xfrm>
            <a:off x="794095" y="4968856"/>
            <a:ext cx="2230298" cy="215444"/>
          </a:xfrm>
          <a:prstGeom prst="rect">
            <a:avLst/>
          </a:prstGeom>
          <a:noFill/>
        </p:spPr>
        <p:txBody>
          <a:bodyPr wrap="square" lIns="0" tIns="0" rIns="0" bIns="0" rtlCol="0" anchor="t">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Infraestructura</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en</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Salud</a:t>
            </a:r>
          </a:p>
        </p:txBody>
      </p:sp>
      <p:sp>
        <p:nvSpPr>
          <p:cNvPr id="7" name="TextBox 81">
            <a:extLst>
              <a:ext uri="{FF2B5EF4-FFF2-40B4-BE49-F238E27FC236}">
                <a16:creationId xmlns:a16="http://schemas.microsoft.com/office/drawing/2014/main" xmlns="" id="{0A3F841D-B138-4C73-9064-9E997B0B3159}"/>
              </a:ext>
            </a:extLst>
          </p:cNvPr>
          <p:cNvSpPr txBox="1"/>
          <p:nvPr/>
        </p:nvSpPr>
        <p:spPr>
          <a:xfrm>
            <a:off x="869404" y="1175800"/>
            <a:ext cx="2412509" cy="215444"/>
          </a:xfrm>
          <a:prstGeom prst="rect">
            <a:avLst/>
          </a:prstGeom>
          <a:noFill/>
        </p:spPr>
        <p:txBody>
          <a:bodyPr wrap="square" lIns="0" tIns="0" rIns="0" bIns="0" rtlCol="0" anchor="t">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Bienestar</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para la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Gente</a:t>
            </a:r>
          </a:p>
        </p:txBody>
      </p:sp>
      <p:sp>
        <p:nvSpPr>
          <p:cNvPr id="9" name="TextBox 81">
            <a:extLst>
              <a:ext uri="{FF2B5EF4-FFF2-40B4-BE49-F238E27FC236}">
                <a16:creationId xmlns:a16="http://schemas.microsoft.com/office/drawing/2014/main" xmlns="" id="{26D9A22C-40F4-4FD2-8044-EDB76DEB42F8}"/>
              </a:ext>
            </a:extLst>
          </p:cNvPr>
          <p:cNvSpPr txBox="1"/>
          <p:nvPr/>
        </p:nvSpPr>
        <p:spPr>
          <a:xfrm>
            <a:off x="869330" y="1500927"/>
            <a:ext cx="2412509" cy="215444"/>
          </a:xfrm>
          <a:prstGeom prst="rect">
            <a:avLst/>
          </a:prstGeom>
          <a:noFill/>
        </p:spPr>
        <p:txBody>
          <a:bodyPr wrap="square" lIns="0" tIns="0" rIns="0" bIns="0" rtlCol="0" anchor="t">
            <a:spAutoFit/>
          </a:bodyPr>
          <a:lstStyle/>
          <a:p>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Guatemala Urbana y Rural</a:t>
            </a:r>
            <a:endParaRPr lang="en-US" sz="1400" b="1" dirty="0">
              <a:solidFill>
                <a:srgbClr val="404040"/>
              </a:solidFill>
              <a:latin typeface="Ebrima"/>
              <a:ea typeface="Ebrima"/>
              <a:cs typeface="Ebrima"/>
            </a:endParaRPr>
          </a:p>
        </p:txBody>
      </p:sp>
      <p:sp>
        <p:nvSpPr>
          <p:cNvPr id="10" name="TextBox 81">
            <a:extLst>
              <a:ext uri="{FF2B5EF4-FFF2-40B4-BE49-F238E27FC236}">
                <a16:creationId xmlns:a16="http://schemas.microsoft.com/office/drawing/2014/main" xmlns="" id="{4305A76E-6B7D-4F29-BF60-D7DCC351A85C}"/>
              </a:ext>
            </a:extLst>
          </p:cNvPr>
          <p:cNvSpPr txBox="1"/>
          <p:nvPr/>
        </p:nvSpPr>
        <p:spPr>
          <a:xfrm>
            <a:off x="869480" y="2547393"/>
            <a:ext cx="2412509" cy="430887"/>
          </a:xfrm>
          <a:prstGeom prst="rect">
            <a:avLst/>
          </a:prstGeom>
          <a:noFill/>
        </p:spPr>
        <p:txBody>
          <a:bodyPr wrap="square" lIns="0" tIns="0" rIns="0" bIns="0" rtlCol="0" anchor="t">
            <a:spAutoFit/>
          </a:bodyPr>
          <a:lstStyle/>
          <a:p>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Seguridad Alimentaria y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Nutricional</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Salud</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Integral</a:t>
            </a:r>
          </a:p>
        </p:txBody>
      </p:sp>
      <p:sp>
        <p:nvSpPr>
          <p:cNvPr id="11" name="TextBox 81">
            <a:extLst>
              <a:ext uri="{FF2B5EF4-FFF2-40B4-BE49-F238E27FC236}">
                <a16:creationId xmlns:a16="http://schemas.microsoft.com/office/drawing/2014/main" xmlns="" id="{02C2C180-4FDC-407C-AD70-8AC0F64B2854}"/>
              </a:ext>
            </a:extLst>
          </p:cNvPr>
          <p:cNvSpPr txBox="1"/>
          <p:nvPr/>
        </p:nvSpPr>
        <p:spPr>
          <a:xfrm>
            <a:off x="798833" y="3746266"/>
            <a:ext cx="2412509" cy="430887"/>
          </a:xfrm>
          <a:prstGeom prst="rect">
            <a:avLst/>
          </a:prstGeom>
          <a:noFill/>
        </p:spPr>
        <p:txBody>
          <a:bodyPr wrap="square" lIns="0" tIns="0" rIns="0" bIns="0" rtlCol="0" anchor="t">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Disminución</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mortalidad</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la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niñez</a:t>
            </a:r>
          </a:p>
        </p:txBody>
      </p:sp>
      <p:pic>
        <p:nvPicPr>
          <p:cNvPr id="16" name="Imagen 16">
            <a:extLst>
              <a:ext uri="{FF2B5EF4-FFF2-40B4-BE49-F238E27FC236}">
                <a16:creationId xmlns:a16="http://schemas.microsoft.com/office/drawing/2014/main" xmlns="" id="{5EC57F96-68A0-45FD-982C-5F2679E04F29}"/>
              </a:ext>
            </a:extLst>
          </p:cNvPr>
          <p:cNvPicPr>
            <a:picLocks noChangeAspect="1"/>
          </p:cNvPicPr>
          <p:nvPr/>
        </p:nvPicPr>
        <p:blipFill>
          <a:blip r:embed="rId3"/>
          <a:stretch>
            <a:fillRect/>
          </a:stretch>
        </p:blipFill>
        <p:spPr>
          <a:xfrm>
            <a:off x="9653238" y="66637"/>
            <a:ext cx="516885" cy="547445"/>
          </a:xfrm>
          <a:prstGeom prst="rect">
            <a:avLst/>
          </a:prstGeom>
        </p:spPr>
      </p:pic>
      <p:sp>
        <p:nvSpPr>
          <p:cNvPr id="110" name="Title 1">
            <a:extLst>
              <a:ext uri="{FF2B5EF4-FFF2-40B4-BE49-F238E27FC236}">
                <a16:creationId xmlns:a16="http://schemas.microsoft.com/office/drawing/2014/main" xmlns="" id="{D37D7506-6E5B-49CF-975B-C5A16DD96F4D}"/>
              </a:ext>
            </a:extLst>
          </p:cNvPr>
          <p:cNvSpPr txBox="1">
            <a:spLocks/>
          </p:cNvSpPr>
          <p:nvPr/>
        </p:nvSpPr>
        <p:spPr>
          <a:xfrm>
            <a:off x="9941435" y="277135"/>
            <a:ext cx="1826392" cy="4658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BENEFICIARIOS TOTALES</a:t>
            </a:r>
            <a:endParaRPr lang="es-ES" sz="1400" b="0" dirty="0">
              <a:latin typeface="Ebrima" panose="02000000000000000000" pitchFamily="2" charset="0"/>
              <a:ea typeface="Ebrima" panose="02000000000000000000" pitchFamily="2" charset="0"/>
              <a:cs typeface="Ebrima" panose="02000000000000000000" pitchFamily="2" charset="0"/>
            </a:endParaRPr>
          </a:p>
        </p:txBody>
      </p:sp>
      <p:sp>
        <p:nvSpPr>
          <p:cNvPr id="111" name="Title 1">
            <a:extLst>
              <a:ext uri="{FF2B5EF4-FFF2-40B4-BE49-F238E27FC236}">
                <a16:creationId xmlns:a16="http://schemas.microsoft.com/office/drawing/2014/main" xmlns="" id="{2BF489B9-605A-4832-B2CE-962276584142}"/>
              </a:ext>
            </a:extLst>
          </p:cNvPr>
          <p:cNvSpPr txBox="1">
            <a:spLocks/>
          </p:cNvSpPr>
          <p:nvPr/>
        </p:nvSpPr>
        <p:spPr>
          <a:xfrm>
            <a:off x="9905460" y="815622"/>
            <a:ext cx="1806061" cy="44557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2.377,464 </a:t>
            </a:r>
            <a:r>
              <a:rPr lang="en-US" sz="1400" dirty="0" err="1">
                <a:latin typeface="Ebrima" panose="02000000000000000000" pitchFamily="2" charset="0"/>
                <a:ea typeface="Ebrima" panose="02000000000000000000" pitchFamily="2" charset="0"/>
                <a:cs typeface="Ebrima" panose="02000000000000000000" pitchFamily="2" charset="0"/>
              </a:rPr>
              <a:t>Niños</a:t>
            </a:r>
            <a:r>
              <a:rPr lang="en-US" sz="1400" dirty="0">
                <a:latin typeface="Ebrima" panose="02000000000000000000" pitchFamily="2" charset="0"/>
                <a:ea typeface="Ebrima" panose="02000000000000000000" pitchFamily="2" charset="0"/>
                <a:cs typeface="Ebrima" panose="02000000000000000000" pitchFamily="2" charset="0"/>
              </a:rPr>
              <a:t> </a:t>
            </a:r>
            <a:r>
              <a:rPr lang="en-US" sz="1400" dirty="0" err="1">
                <a:latin typeface="Ebrima" panose="02000000000000000000" pitchFamily="2" charset="0"/>
                <a:ea typeface="Ebrima" panose="02000000000000000000" pitchFamily="2" charset="0"/>
                <a:cs typeface="Ebrima" panose="02000000000000000000" pitchFamily="2" charset="0"/>
              </a:rPr>
              <a:t>menores</a:t>
            </a:r>
            <a:r>
              <a:rPr lang="en-US" sz="1400" dirty="0">
                <a:latin typeface="Ebrima" panose="02000000000000000000" pitchFamily="2" charset="0"/>
                <a:ea typeface="Ebrima" panose="02000000000000000000" pitchFamily="2" charset="0"/>
                <a:cs typeface="Ebrima" panose="02000000000000000000" pitchFamily="2" charset="0"/>
              </a:rPr>
              <a:t> de 5 </a:t>
            </a:r>
            <a:r>
              <a:rPr lang="en-US" sz="1400" dirty="0" err="1">
                <a:latin typeface="Ebrima" panose="02000000000000000000" pitchFamily="2" charset="0"/>
                <a:ea typeface="Ebrima" panose="02000000000000000000" pitchFamily="2" charset="0"/>
                <a:cs typeface="Ebrima" panose="02000000000000000000" pitchFamily="2" charset="0"/>
              </a:rPr>
              <a:t>años</a:t>
            </a:r>
          </a:p>
        </p:txBody>
      </p:sp>
    </p:spTree>
    <p:extLst>
      <p:ext uri="{BB962C8B-B14F-4D97-AF65-F5344CB8AC3E}">
        <p14:creationId xmlns:p14="http://schemas.microsoft.com/office/powerpoint/2010/main" val="373744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88910"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12290" y="1320115"/>
            <a:ext cx="5618244" cy="81730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Mejoramiento sistemas de tratamiento de aguas residuales, red hospitalaria</a:t>
            </a:r>
            <a:endParaRPr lang="es-ES" dirty="0">
              <a:solidFill>
                <a:schemeClr val="tx1"/>
              </a:solidFill>
            </a:endParaRPr>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291419"/>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550872" y="3903929"/>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5776233"/>
            <a:ext cx="2186993" cy="615553"/>
          </a:xfrm>
          <a:prstGeom prst="rect">
            <a:avLst/>
          </a:prstGeom>
          <a:noFill/>
        </p:spPr>
        <p:txBody>
          <a:bodyPr wrap="square" lIns="0" tIns="0" rIns="0" bIns="0" rtlCol="0" anchor="t">
            <a:spAutoFit/>
          </a:bodyPr>
          <a:lstStyle>
            <a:defPPr>
              <a:defRPr lang="en-US"/>
            </a:defPPr>
            <a:lvl1pPr>
              <a:defRPr sz="1200" b="1">
                <a:solidFill>
                  <a:schemeClr val="tx1">
                    <a:lumMod val="75000"/>
                    <a:lumOff val="25000"/>
                  </a:schemeClr>
                </a:solidFill>
                <a:cs typeface="Arial" pitchFamily="34" charset="0"/>
              </a:defRPr>
            </a:lvl1pPr>
          </a:lstStyle>
          <a:p>
            <a:pPr algn="ctr"/>
            <a:r>
              <a:rPr lang="en-GB" sz="4000" dirty="0">
                <a:solidFill>
                  <a:schemeClr val="accent1"/>
                </a:solidFill>
              </a:rPr>
              <a:t>12 MESES</a:t>
            </a:r>
            <a:endParaRPr lang="en-IN" sz="40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56662" y="5727423"/>
            <a:ext cx="2491072" cy="615553"/>
          </a:xfrm>
          <a:prstGeom prst="rect">
            <a:avLst/>
          </a:prstGeom>
          <a:noFill/>
        </p:spPr>
        <p:txBody>
          <a:bodyPr wrap="square" lIns="0" tIns="0" rIns="0" bIns="0" rtlCol="0" anchor="t">
            <a:spAutoFit/>
          </a:bodyPr>
          <a:lstStyle>
            <a:defPPr>
              <a:defRPr lang="en-US"/>
            </a:defPPr>
            <a:lvl1pPr>
              <a:defRPr sz="1200" b="1">
                <a:solidFill>
                  <a:schemeClr val="tx1">
                    <a:lumMod val="75000"/>
                    <a:lumOff val="25000"/>
                  </a:schemeClr>
                </a:solidFill>
                <a:cs typeface="Arial" pitchFamily="34" charset="0"/>
              </a:defRPr>
            </a:lvl1pPr>
          </a:lstStyle>
          <a:p>
            <a:pPr algn="ctr"/>
            <a:r>
              <a:rPr lang="en-GB" sz="4000" dirty="0">
                <a:solidFill>
                  <a:schemeClr val="accent2"/>
                </a:solidFill>
              </a:rPr>
              <a:t>Q59.0</a:t>
            </a: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13" name="Freeform 67">
            <a:extLst>
              <a:ext uri="{FF2B5EF4-FFF2-40B4-BE49-F238E27FC236}">
                <a16:creationId xmlns:a16="http://schemas.microsoft.com/office/drawing/2014/main" xmlns="" id="{8757E3B4-59E7-42F5-A20F-3692A7C8A935}"/>
              </a:ext>
            </a:extLst>
          </p:cNvPr>
          <p:cNvSpPr>
            <a:spLocks noEditPoints="1"/>
          </p:cNvSpPr>
          <p:nvPr/>
        </p:nvSpPr>
        <p:spPr bwMode="auto">
          <a:xfrm>
            <a:off x="2724707" y="3882389"/>
            <a:ext cx="156485"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id-ID" sz="2399"/>
          </a:p>
        </p:txBody>
      </p:sp>
      <p:sp>
        <p:nvSpPr>
          <p:cNvPr id="114" name="Freeform 81">
            <a:extLst>
              <a:ext uri="{FF2B5EF4-FFF2-40B4-BE49-F238E27FC236}">
                <a16:creationId xmlns:a16="http://schemas.microsoft.com/office/drawing/2014/main" xmlns="" id="{CB88804D-45FD-4A18-962D-029355F03A2D}"/>
              </a:ext>
            </a:extLst>
          </p:cNvPr>
          <p:cNvSpPr>
            <a:spLocks noEditPoints="1"/>
          </p:cNvSpPr>
          <p:nvPr/>
        </p:nvSpPr>
        <p:spPr bwMode="auto">
          <a:xfrm>
            <a:off x="2593715" y="5053805"/>
            <a:ext cx="158164" cy="158164"/>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399"/>
          </a:p>
        </p:txBody>
      </p:sp>
      <p:cxnSp>
        <p:nvCxnSpPr>
          <p:cNvPr id="165"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19 Rectángulo redondeado"/>
          <p:cNvSpPr/>
          <p:nvPr/>
        </p:nvSpPr>
        <p:spPr>
          <a:xfrm>
            <a:off x="3500430" y="2749118"/>
            <a:ext cx="5603174" cy="12907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711977" y="2979688"/>
            <a:ext cx="5160783" cy="9738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DESCRIPCIÓN</a:t>
            </a:r>
          </a:p>
          <a:p>
            <a:pPr algn="ctr"/>
            <a:r>
              <a:rPr lang="es-GT" sz="1400" b="0" dirty="0">
                <a:latin typeface="Ebrima" panose="02000000000000000000" pitchFamily="2" charset="0"/>
                <a:ea typeface="Ebrima" panose="02000000000000000000" pitchFamily="2" charset="0"/>
                <a:cs typeface="Ebrima" panose="02000000000000000000" pitchFamily="2" charset="0"/>
              </a:rPr>
              <a:t>Construcción y mejoramiento de 44 Plantas de Tratamiento de Aguas Residuales en los Hospitales del MSPAS</a:t>
            </a:r>
            <a:r>
              <a:rPr lang="es-GT" sz="1400" b="0" dirty="0">
                <a:solidFill>
                  <a:srgbClr val="1F497D"/>
                </a:solidFill>
                <a:latin typeface="Ebrima"/>
                <a:ea typeface="Ebrima"/>
                <a:cs typeface="Ebrima"/>
              </a:rPr>
              <a:t>.</a:t>
            </a:r>
            <a:endParaRPr lang="es-GT" dirty="0">
              <a:solidFill>
                <a:schemeClr val="tx1"/>
              </a:solidFill>
              <a:cs typeface="Calibri Light"/>
            </a:endParaRPr>
          </a:p>
          <a:p>
            <a:pPr algn="just"/>
            <a:endParaRPr lang="es-GT" sz="1400" b="0" dirty="0">
              <a:latin typeface="Ebrima" panose="02000000000000000000" pitchFamily="2" charset="0"/>
              <a:ea typeface="Ebrima" panose="02000000000000000000" pitchFamily="2" charset="0"/>
              <a:cs typeface="Ebrima" panose="02000000000000000000" pitchFamily="2" charset="0"/>
            </a:endParaRPr>
          </a:p>
          <a:p>
            <a:pPr algn="just"/>
            <a:endParaRPr lang="es-GT" sz="1400" b="0" dirty="0">
              <a:latin typeface="Ebrima" panose="02000000000000000000" pitchFamily="2" charset="0"/>
              <a:ea typeface="Ebrima" panose="02000000000000000000" pitchFamily="2" charset="0"/>
              <a:cs typeface="Ebrima" panose="02000000000000000000" pitchFamily="2" charset="0"/>
            </a:endParaRPr>
          </a:p>
        </p:txBody>
      </p:sp>
      <p:sp>
        <p:nvSpPr>
          <p:cNvPr id="139" name="Oval 135"/>
          <p:cNvSpPr/>
          <p:nvPr/>
        </p:nvSpPr>
        <p:spPr>
          <a:xfrm>
            <a:off x="676704" y="126088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6945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622880"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1" name="TextBox 90"/>
          <p:cNvSpPr txBox="1"/>
          <p:nvPr/>
        </p:nvSpPr>
        <p:spPr>
          <a:xfrm>
            <a:off x="825140" y="5913728"/>
            <a:ext cx="2230298" cy="646331"/>
          </a:xfrm>
          <a:prstGeom prst="rect">
            <a:avLst/>
          </a:prstGeom>
          <a:noFill/>
        </p:spPr>
        <p:txBody>
          <a:bodyPr wrap="square" lIns="0" tIns="0" rIns="0" bIns="0" rtlCol="0" anchor="t">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Construcción</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ampliación</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mejoramiento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infraestructura</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salud</a:t>
            </a: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40153"/>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586836" y="6205518"/>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a16="http://schemas.microsoft.com/office/drawing/2014/main" xmlns=""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9550797" y="2977143"/>
            <a:ext cx="2393627" cy="1484854"/>
            <a:chOff x="9610710" y="5135372"/>
            <a:chExt cx="2393627" cy="1484854"/>
          </a:xfrm>
        </p:grpSpPr>
        <p:grpSp>
          <p:nvGrpSpPr>
            <p:cNvPr id="187" name="Group 194">
              <a:extLst>
                <a:ext uri="{FF2B5EF4-FFF2-40B4-BE49-F238E27FC236}">
                  <a16:creationId xmlns:a16="http://schemas.microsoft.com/office/drawing/2014/main" xmlns=""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4" name="TextBox 211">
              <a:extLst>
                <a:ext uri="{FF2B5EF4-FFF2-40B4-BE49-F238E27FC236}">
                  <a16:creationId xmlns:a16="http://schemas.microsoft.com/office/drawing/2014/main" xmlns="" id="{F9C7077D-CE0A-4833-9371-B1389B3D18B7}"/>
                </a:ext>
              </a:extLst>
            </p:cNvPr>
            <p:cNvSpPr txBox="1"/>
            <p:nvPr/>
          </p:nvSpPr>
          <p:spPr>
            <a:xfrm>
              <a:off x="9610710" y="6066228"/>
              <a:ext cx="231961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err="1">
                  <a:solidFill>
                    <a:schemeClr val="accent3"/>
                  </a:solidFill>
                </a:rPr>
                <a:t>Inversión</a:t>
              </a:r>
              <a:endParaRPr lang="en-GB" sz="3600" dirty="0">
                <a:solidFill>
                  <a:schemeClr val="accent3"/>
                </a:solidFill>
              </a:endParaRPr>
            </a:p>
          </p:txBody>
        </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nchor="t">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a:solidFill>
                  <a:schemeClr val="accent2"/>
                </a:solidFill>
              </a:rPr>
              <a:t>Enero</a:t>
            </a:r>
            <a:r>
              <a:rPr lang="en-GB" sz="2000" dirty="0">
                <a:solidFill>
                  <a:schemeClr val="accent2"/>
                </a:solidFill>
              </a:rPr>
              <a:t> 2019</a:t>
            </a:r>
          </a:p>
        </p:txBody>
      </p:sp>
      <p:sp>
        <p:nvSpPr>
          <p:cNvPr id="92" name="Freeform: Shape 44">
            <a:extLst>
              <a:ext uri="{FF2B5EF4-FFF2-40B4-BE49-F238E27FC236}">
                <a16:creationId xmlns:a16="http://schemas.microsoft.com/office/drawing/2014/main" xmlns="" id="{54EAAA20-E556-4268-A64F-B2453049C6D3}"/>
              </a:ext>
            </a:extLst>
          </p:cNvPr>
          <p:cNvSpPr/>
          <p:nvPr/>
        </p:nvSpPr>
        <p:spPr>
          <a:xfrm>
            <a:off x="253931" y="2041746"/>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Presidencial</a:t>
            </a:r>
          </a:p>
        </p:txBody>
      </p:sp>
      <p:sp>
        <p:nvSpPr>
          <p:cNvPr id="93" name="Freeform: Shape 44">
            <a:extLst>
              <a:ext uri="{FF2B5EF4-FFF2-40B4-BE49-F238E27FC236}">
                <a16:creationId xmlns:a16="http://schemas.microsoft.com/office/drawing/2014/main" xmlns="" id="{2FA41961-031C-48E6-9B5D-B107567FE741}"/>
              </a:ext>
            </a:extLst>
          </p:cNvPr>
          <p:cNvSpPr/>
          <p:nvPr/>
        </p:nvSpPr>
        <p:spPr>
          <a:xfrm>
            <a:off x="253857" y="568553"/>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ES" sz="11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Estratégica K´ATUN 2032</a:t>
            </a:r>
            <a:endParaRPr lang="es-GT" sz="1100"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94" name="Freeform: Shape 44">
            <a:extLst>
              <a:ext uri="{FF2B5EF4-FFF2-40B4-BE49-F238E27FC236}">
                <a16:creationId xmlns:a16="http://schemas.microsoft.com/office/drawing/2014/main" xmlns="" id="{A88A5B6E-54E8-4A94-85F7-41AD2627CB4C}"/>
              </a:ext>
            </a:extLst>
          </p:cNvPr>
          <p:cNvSpPr/>
          <p:nvPr/>
        </p:nvSpPr>
        <p:spPr>
          <a:xfrm>
            <a:off x="253782" y="4368401"/>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p>
        </p:txBody>
      </p:sp>
      <p:sp>
        <p:nvSpPr>
          <p:cNvPr id="96" name="TextBox 90">
            <a:extLst>
              <a:ext uri="{FF2B5EF4-FFF2-40B4-BE49-F238E27FC236}">
                <a16:creationId xmlns:a16="http://schemas.microsoft.com/office/drawing/2014/main" xmlns="" id="{1DACCD1D-3DBE-4FFA-93C8-2458F937114D}"/>
              </a:ext>
            </a:extLst>
          </p:cNvPr>
          <p:cNvSpPr txBox="1"/>
          <p:nvPr/>
        </p:nvSpPr>
        <p:spPr>
          <a:xfrm>
            <a:off x="794095" y="4968856"/>
            <a:ext cx="2230298" cy="215444"/>
          </a:xfrm>
          <a:prstGeom prst="rect">
            <a:avLst/>
          </a:prstGeom>
          <a:noFill/>
        </p:spPr>
        <p:txBody>
          <a:bodyPr wrap="square" lIns="0" tIns="0" rIns="0" bIns="0" rtlCol="0" anchor="t">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Infraestructura</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en</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Salud</a:t>
            </a:r>
          </a:p>
        </p:txBody>
      </p:sp>
      <p:sp>
        <p:nvSpPr>
          <p:cNvPr id="7" name="TextBox 81">
            <a:extLst>
              <a:ext uri="{FF2B5EF4-FFF2-40B4-BE49-F238E27FC236}">
                <a16:creationId xmlns:a16="http://schemas.microsoft.com/office/drawing/2014/main" xmlns="" id="{0A3F841D-B138-4C73-9064-9E997B0B3159}"/>
              </a:ext>
            </a:extLst>
          </p:cNvPr>
          <p:cNvSpPr txBox="1"/>
          <p:nvPr/>
        </p:nvSpPr>
        <p:spPr>
          <a:xfrm>
            <a:off x="869404" y="1175800"/>
            <a:ext cx="2412509" cy="215444"/>
          </a:xfrm>
          <a:prstGeom prst="rect">
            <a:avLst/>
          </a:prstGeom>
          <a:noFill/>
        </p:spPr>
        <p:txBody>
          <a:bodyPr wrap="square" lIns="0" tIns="0" rIns="0" bIns="0" rtlCol="0" anchor="t">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Bienestar</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para la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Gente</a:t>
            </a:r>
          </a:p>
        </p:txBody>
      </p:sp>
      <p:sp>
        <p:nvSpPr>
          <p:cNvPr id="9" name="TextBox 81">
            <a:extLst>
              <a:ext uri="{FF2B5EF4-FFF2-40B4-BE49-F238E27FC236}">
                <a16:creationId xmlns:a16="http://schemas.microsoft.com/office/drawing/2014/main" xmlns="" id="{26D9A22C-40F4-4FD2-8044-EDB76DEB42F8}"/>
              </a:ext>
            </a:extLst>
          </p:cNvPr>
          <p:cNvSpPr txBox="1"/>
          <p:nvPr/>
        </p:nvSpPr>
        <p:spPr>
          <a:xfrm>
            <a:off x="869330" y="1500927"/>
            <a:ext cx="2412509" cy="215444"/>
          </a:xfrm>
          <a:prstGeom prst="rect">
            <a:avLst/>
          </a:prstGeom>
          <a:noFill/>
        </p:spPr>
        <p:txBody>
          <a:bodyPr wrap="square" lIns="0" tIns="0" rIns="0" bIns="0" rtlCol="0" anchor="t">
            <a:spAutoFit/>
          </a:bodyPr>
          <a:lstStyle/>
          <a:p>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Guatemala Urbana y Rural</a:t>
            </a:r>
            <a:endParaRPr lang="en-US" sz="1400" b="1" dirty="0">
              <a:solidFill>
                <a:srgbClr val="404040"/>
              </a:solidFill>
              <a:latin typeface="Ebrima"/>
              <a:ea typeface="Ebrima"/>
              <a:cs typeface="Ebrima"/>
            </a:endParaRPr>
          </a:p>
        </p:txBody>
      </p:sp>
      <p:sp>
        <p:nvSpPr>
          <p:cNvPr id="10" name="TextBox 81">
            <a:extLst>
              <a:ext uri="{FF2B5EF4-FFF2-40B4-BE49-F238E27FC236}">
                <a16:creationId xmlns:a16="http://schemas.microsoft.com/office/drawing/2014/main" xmlns="" id="{4305A76E-6B7D-4F29-BF60-D7DCC351A85C}"/>
              </a:ext>
            </a:extLst>
          </p:cNvPr>
          <p:cNvSpPr txBox="1"/>
          <p:nvPr/>
        </p:nvSpPr>
        <p:spPr>
          <a:xfrm>
            <a:off x="869480" y="2547393"/>
            <a:ext cx="2412509" cy="430887"/>
          </a:xfrm>
          <a:prstGeom prst="rect">
            <a:avLst/>
          </a:prstGeom>
          <a:noFill/>
        </p:spPr>
        <p:txBody>
          <a:bodyPr wrap="square" lIns="0" tIns="0" rIns="0" bIns="0" rtlCol="0" anchor="t">
            <a:spAutoFit/>
          </a:bodyPr>
          <a:lstStyle/>
          <a:p>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Seguridad Alimentaria y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Nutricional</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Salud</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Integral</a:t>
            </a:r>
          </a:p>
        </p:txBody>
      </p:sp>
      <p:sp>
        <p:nvSpPr>
          <p:cNvPr id="11" name="TextBox 81">
            <a:extLst>
              <a:ext uri="{FF2B5EF4-FFF2-40B4-BE49-F238E27FC236}">
                <a16:creationId xmlns:a16="http://schemas.microsoft.com/office/drawing/2014/main" xmlns="" id="{02C2C180-4FDC-407C-AD70-8AC0F64B2854}"/>
              </a:ext>
            </a:extLst>
          </p:cNvPr>
          <p:cNvSpPr txBox="1"/>
          <p:nvPr/>
        </p:nvSpPr>
        <p:spPr>
          <a:xfrm>
            <a:off x="798833" y="3746266"/>
            <a:ext cx="2412509" cy="430887"/>
          </a:xfrm>
          <a:prstGeom prst="rect">
            <a:avLst/>
          </a:prstGeom>
          <a:noFill/>
        </p:spPr>
        <p:txBody>
          <a:bodyPr wrap="square" lIns="0" tIns="0" rIns="0" bIns="0" rtlCol="0" anchor="t">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Disminución</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mortalidad</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la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niñez</a:t>
            </a:r>
          </a:p>
        </p:txBody>
      </p:sp>
      <p:pic>
        <p:nvPicPr>
          <p:cNvPr id="16" name="Imagen 16">
            <a:extLst>
              <a:ext uri="{FF2B5EF4-FFF2-40B4-BE49-F238E27FC236}">
                <a16:creationId xmlns:a16="http://schemas.microsoft.com/office/drawing/2014/main" xmlns="" id="{5EC57F96-68A0-45FD-982C-5F2679E04F29}"/>
              </a:ext>
            </a:extLst>
          </p:cNvPr>
          <p:cNvPicPr>
            <a:picLocks noChangeAspect="1"/>
          </p:cNvPicPr>
          <p:nvPr/>
        </p:nvPicPr>
        <p:blipFill>
          <a:blip r:embed="rId3"/>
          <a:stretch>
            <a:fillRect/>
          </a:stretch>
        </p:blipFill>
        <p:spPr>
          <a:xfrm>
            <a:off x="9653238" y="66637"/>
            <a:ext cx="516885" cy="547445"/>
          </a:xfrm>
          <a:prstGeom prst="rect">
            <a:avLst/>
          </a:prstGeom>
        </p:spPr>
      </p:pic>
      <p:sp>
        <p:nvSpPr>
          <p:cNvPr id="110" name="Title 1">
            <a:extLst>
              <a:ext uri="{FF2B5EF4-FFF2-40B4-BE49-F238E27FC236}">
                <a16:creationId xmlns:a16="http://schemas.microsoft.com/office/drawing/2014/main" xmlns="" id="{D37D7506-6E5B-49CF-975B-C5A16DD96F4D}"/>
              </a:ext>
            </a:extLst>
          </p:cNvPr>
          <p:cNvSpPr txBox="1">
            <a:spLocks/>
          </p:cNvSpPr>
          <p:nvPr/>
        </p:nvSpPr>
        <p:spPr>
          <a:xfrm>
            <a:off x="9941435" y="277135"/>
            <a:ext cx="1826392" cy="4658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BENEFICIARIOS TOTALES</a:t>
            </a:r>
            <a:endParaRPr lang="es-ES" sz="1400" b="0" dirty="0">
              <a:latin typeface="Ebrima" panose="02000000000000000000" pitchFamily="2" charset="0"/>
              <a:ea typeface="Ebrima" panose="02000000000000000000" pitchFamily="2" charset="0"/>
              <a:cs typeface="Ebrima" panose="02000000000000000000" pitchFamily="2" charset="0"/>
            </a:endParaRPr>
          </a:p>
        </p:txBody>
      </p:sp>
      <p:sp>
        <p:nvSpPr>
          <p:cNvPr id="111" name="Title 1">
            <a:extLst>
              <a:ext uri="{FF2B5EF4-FFF2-40B4-BE49-F238E27FC236}">
                <a16:creationId xmlns:a16="http://schemas.microsoft.com/office/drawing/2014/main" xmlns="" id="{2BF489B9-605A-4832-B2CE-962276584142}"/>
              </a:ext>
            </a:extLst>
          </p:cNvPr>
          <p:cNvSpPr txBox="1">
            <a:spLocks/>
          </p:cNvSpPr>
          <p:nvPr/>
        </p:nvSpPr>
        <p:spPr>
          <a:xfrm>
            <a:off x="9905460" y="815622"/>
            <a:ext cx="1806061" cy="44557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5,460,282 personas</a:t>
            </a:r>
          </a:p>
        </p:txBody>
      </p:sp>
    </p:spTree>
    <p:extLst>
      <p:ext uri="{BB962C8B-B14F-4D97-AF65-F5344CB8AC3E}">
        <p14:creationId xmlns:p14="http://schemas.microsoft.com/office/powerpoint/2010/main" val="61787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1F497D"/>
      </a:dk2>
      <a:lt2>
        <a:srgbClr val="3F6EC2"/>
      </a:lt2>
      <a:accent1>
        <a:srgbClr val="6DC6CD"/>
      </a:accent1>
      <a:accent2>
        <a:srgbClr val="52BF8A"/>
      </a:accent2>
      <a:accent3>
        <a:srgbClr val="638CA5"/>
      </a:accent3>
      <a:accent4>
        <a:srgbClr val="E9BB27"/>
      </a:accent4>
      <a:accent5>
        <a:srgbClr val="F46800"/>
      </a:accent5>
      <a:accent6>
        <a:srgbClr val="E45F56"/>
      </a:accent6>
      <a:hlink>
        <a:srgbClr val="0000FF"/>
      </a:hlink>
      <a:folHlink>
        <a:srgbClr val="800080"/>
      </a:folHlink>
    </a:clrScheme>
    <a:fontScheme name="Custom 2">
      <a:majorFont>
        <a:latin typeface="Calibri Light"/>
        <a:ea typeface="Helvetica Light"/>
        <a:cs typeface="Helvetica Light"/>
      </a:majorFont>
      <a:minorFont>
        <a:latin typeface="Calibri"/>
        <a:ea typeface="Helvetica Light"/>
        <a:cs typeface="Helvetica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10502</TotalTime>
  <Words>1565</Words>
  <Application>Microsoft Office PowerPoint</Application>
  <PresentationFormat>Personalizado</PresentationFormat>
  <Paragraphs>254</Paragraphs>
  <Slides>12</Slides>
  <Notes>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Calibri</vt:lpstr>
      <vt:lpstr>Calibri Light</vt:lpstr>
      <vt:lpstr>Ebrima</vt:lpstr>
      <vt:lpstr>Helvetica Light</vt:lpstr>
      <vt:lpstr>Times New Roman</vt:lpstr>
      <vt:lpstr>Office Theme</vt:lpstr>
      <vt:lpstr>I. Análisis del Presupuesto 2015-2018</vt:lpstr>
      <vt:lpstr>II. Comportamiento Presupuestario 2015-2018 y Continuidad de Programas 2019-2023</vt:lpstr>
      <vt:lpstr>II. Comportamiento Presupuestario 2015-2018 y Continuidad de Programas 2019-2023</vt:lpstr>
      <vt:lpstr>II. Comportamiento Presupuestario 2015-2018 y Continuidad de Programas 2019-2023</vt:lpstr>
      <vt:lpstr>II. Comportamiento Presupuestario 2015-2018 y Continuidad de Programas 2019-2023</vt:lpstr>
      <vt:lpstr>Presentación de PowerPoint</vt:lpstr>
      <vt:lpstr>Presentación de PowerPoint</vt:lpstr>
      <vt:lpstr>Ampliación de la capacidad frigorífica para el almacenamiento de las vacunas en Guatemala</vt:lpstr>
      <vt:lpstr>Mejoramiento sistemas de tratamiento de aguas residuales, red hospitalaria</vt:lpstr>
      <vt:lpstr>Presentación de PowerPoint</vt:lpstr>
      <vt:lpstr>Presentación de PowerPoint</vt:lpstr>
      <vt:lpstr>Presentación de PowerPoint</vt:lpstr>
    </vt:vector>
  </TitlesOfParts>
  <Manager>You Exec (https://youexec.com?sr=kpipd)</Manager>
  <Company>You Exec (https://youexec.com?sr=kpipd)</Company>
  <LinksUpToDate>false</LinksUpToDate>
  <SharedDoc>false</SharedDoc>
  <HyperlinkBase>https://youexec.com?sr=kpipd</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Exec (https://youexec.com?sr=kpipd)</dc:title>
  <dc:subject>You Exec (https://youexec.com?sr=kpipd)</dc:subject>
  <dc:creator>You Exec (https://youexec.com?sr=kpipd)</dc:creator>
  <cp:keywords>You Exec (https:/youexec.com?sr=kpipd)</cp:keywords>
  <dc:description>You Exec (https://youexec.com?sr=kpipd)</dc:description>
  <cp:lastModifiedBy>Aracely Ethelvina Vásquez Godoy</cp:lastModifiedBy>
  <cp:revision>738</cp:revision>
  <cp:lastPrinted>2018-05-11T00:36:53Z</cp:lastPrinted>
  <dcterms:created xsi:type="dcterms:W3CDTF">2013-09-12T13:05:01Z</dcterms:created>
  <dcterms:modified xsi:type="dcterms:W3CDTF">2018-06-11T18:41:24Z</dcterms:modified>
  <cp:category>You Exec (https://youexec.com?sr=kpipd)</cp:category>
</cp:coreProperties>
</file>