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5" r:id="rId2"/>
    <p:sldId id="290" r:id="rId3"/>
    <p:sldId id="286" r:id="rId4"/>
    <p:sldId id="291" r:id="rId5"/>
    <p:sldId id="295" r:id="rId6"/>
    <p:sldId id="294" r:id="rId7"/>
    <p:sldId id="297" r:id="rId8"/>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400"/>
    <a:srgbClr val="CC9900"/>
    <a:srgbClr val="EA5F00"/>
    <a:srgbClr val="F66400"/>
    <a:srgbClr val="217EFB"/>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9" autoAdjust="0"/>
    <p:restoredTop sz="50000" autoAdjust="0"/>
  </p:normalViewPr>
  <p:slideViewPr>
    <p:cSldViewPr>
      <p:cViewPr varScale="1">
        <p:scale>
          <a:sx n="129" d="100"/>
          <a:sy n="129" d="100"/>
        </p:scale>
        <p:origin x="224" y="176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sesorformu1\Downloads\Grafica%202.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package" Target="../embeddings/Hoja_de_c_lculo_de_Microsoft_Excel1.xlsx"/><Relationship Id="rId1" Type="http://schemas.microsoft.com/office/2011/relationships/chartStyle" Target="style2.xml"/><Relationship Id="rId2"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Hoja_de_c_lculo_de_Microsoft_Excel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G:\Grafica%202.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G:\Grafica%202.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G:\Grafica%202.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G:\Grafica%202.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G:\Grafica%202.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G:\Grafica%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GT" b="1" dirty="0"/>
              <a:t>Comportamiento Presupuestario</a:t>
            </a:r>
          </a:p>
          <a:p>
            <a:pPr>
              <a:defRPr/>
            </a:pPr>
            <a:r>
              <a:rPr lang="es-GT" b="1" dirty="0"/>
              <a:t>por Tipo de Gasto</a:t>
            </a:r>
          </a:p>
          <a:p>
            <a:pPr>
              <a:defRPr/>
            </a:pPr>
            <a:r>
              <a:rPr lang="es-GT" b="1" dirty="0"/>
              <a:t>(En millones de Quetzales)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manualLayout>
          <c:layoutTarget val="inner"/>
          <c:xMode val="edge"/>
          <c:yMode val="edge"/>
          <c:x val="0.104036780515299"/>
          <c:y val="0.249032258064516"/>
          <c:w val="0.870934782558064"/>
          <c:h val="0.598533049373791"/>
        </c:manualLayout>
      </c:layout>
      <c:barChart>
        <c:barDir val="col"/>
        <c:grouping val="stacked"/>
        <c:varyColors val="0"/>
        <c:ser>
          <c:idx val="0"/>
          <c:order val="0"/>
          <c:tx>
            <c:strRef>
              <c:f>'Tipo gasto'!$B$3</c:f>
              <c:strCache>
                <c:ptCount val="1"/>
                <c:pt idx="0">
                  <c:v>Funcionamiento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'Tipo gasto'!$A$4:$A$7</c:f>
              <c:numCache>
                <c:formatCode>General</c:formatCode>
                <c:ptCount val="4"/>
                <c:pt idx="0">
                  <c:v>2015.0</c:v>
                </c:pt>
                <c:pt idx="1">
                  <c:v>2016.0</c:v>
                </c:pt>
                <c:pt idx="2">
                  <c:v>2017.0</c:v>
                </c:pt>
                <c:pt idx="3">
                  <c:v>2018.0</c:v>
                </c:pt>
              </c:numCache>
            </c:numRef>
          </c:cat>
          <c:val>
            <c:numRef>
              <c:f>'Tipo gasto'!$B$4:$B$7</c:f>
              <c:numCache>
                <c:formatCode>#,##0.0</c:formatCode>
                <c:ptCount val="4"/>
                <c:pt idx="0">
                  <c:v>3891.79555734</c:v>
                </c:pt>
                <c:pt idx="1">
                  <c:v>4101.59127395</c:v>
                </c:pt>
                <c:pt idx="2">
                  <c:v>4341.57742297</c:v>
                </c:pt>
                <c:pt idx="3">
                  <c:v>4670.546249</c:v>
                </c:pt>
              </c:numCache>
            </c:numRef>
          </c:val>
          <c:extLst xmlns:c16r2="http://schemas.microsoft.com/office/drawing/2015/06/chart">
            <c:ext xmlns:c16="http://schemas.microsoft.com/office/drawing/2014/chart" uri="{C3380CC4-5D6E-409C-BE32-E72D297353CC}">
              <c16:uniqueId val="{00000000-0346-4257-8348-A957BA7122DE}"/>
            </c:ext>
          </c:extLst>
        </c:ser>
        <c:ser>
          <c:idx val="1"/>
          <c:order val="1"/>
          <c:tx>
            <c:strRef>
              <c:f>'Tipo gasto'!$C$3</c:f>
              <c:strCache>
                <c:ptCount val="1"/>
                <c:pt idx="0">
                  <c:v>Inversión</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0">
                <a:spAutoFit/>
              </a:bodyPr>
              <a:lstStyle/>
              <a:p>
                <a:pPr algn="just">
                  <a:defRPr sz="1197" b="0" i="0" u="none" strike="noStrike" kern="1200" baseline="0">
                    <a:solidFill>
                      <a:schemeClr val="tx1">
                        <a:lumMod val="75000"/>
                        <a:lumOff val="25000"/>
                      </a:schemeClr>
                    </a:solidFill>
                    <a:latin typeface="+mn-lt"/>
                    <a:ea typeface="+mn-ea"/>
                    <a:cs typeface="+mn-cs"/>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'Tipo gasto'!$A$4:$A$7</c:f>
              <c:numCache>
                <c:formatCode>General</c:formatCode>
                <c:ptCount val="4"/>
                <c:pt idx="0">
                  <c:v>2015.0</c:v>
                </c:pt>
                <c:pt idx="1">
                  <c:v>2016.0</c:v>
                </c:pt>
                <c:pt idx="2">
                  <c:v>2017.0</c:v>
                </c:pt>
                <c:pt idx="3">
                  <c:v>2018.0</c:v>
                </c:pt>
              </c:numCache>
            </c:numRef>
          </c:cat>
          <c:val>
            <c:numRef>
              <c:f>'Tipo gasto'!$C$4:$C$7</c:f>
              <c:numCache>
                <c:formatCode>#,##0.0</c:formatCode>
                <c:ptCount val="4"/>
                <c:pt idx="0">
                  <c:v>21.00752773999999</c:v>
                </c:pt>
                <c:pt idx="1">
                  <c:v>58.98355681</c:v>
                </c:pt>
                <c:pt idx="2">
                  <c:v>122.23840633</c:v>
                </c:pt>
                <c:pt idx="3">
                  <c:v>386.2486789999999</c:v>
                </c:pt>
              </c:numCache>
            </c:numRef>
          </c:val>
          <c:extLst xmlns:c16r2="http://schemas.microsoft.com/office/drawing/2015/06/chart">
            <c:ext xmlns:c16="http://schemas.microsoft.com/office/drawing/2014/chart" uri="{C3380CC4-5D6E-409C-BE32-E72D297353CC}">
              <c16:uniqueId val="{00000001-0346-4257-8348-A957BA7122DE}"/>
            </c:ext>
          </c:extLst>
        </c:ser>
        <c:ser>
          <c:idx val="2"/>
          <c:order val="2"/>
          <c:tx>
            <c:strRef>
              <c:f>'Tipo gasto'!$D$3</c:f>
              <c:strCache>
                <c:ptCount val="1"/>
                <c:pt idx="0">
                  <c:v>No devengado</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'Tipo gasto'!$A$4:$A$7</c:f>
              <c:numCache>
                <c:formatCode>General</c:formatCode>
                <c:ptCount val="4"/>
                <c:pt idx="0">
                  <c:v>2015.0</c:v>
                </c:pt>
                <c:pt idx="1">
                  <c:v>2016.0</c:v>
                </c:pt>
                <c:pt idx="2">
                  <c:v>2017.0</c:v>
                </c:pt>
                <c:pt idx="3">
                  <c:v>2018.0</c:v>
                </c:pt>
              </c:numCache>
            </c:numRef>
          </c:cat>
          <c:val>
            <c:numRef>
              <c:f>'Tipo gasto'!$D$4:$D$7</c:f>
              <c:numCache>
                <c:formatCode>#,##0.0</c:formatCode>
                <c:ptCount val="4"/>
                <c:pt idx="0">
                  <c:v>660.67004492</c:v>
                </c:pt>
                <c:pt idx="1">
                  <c:v>519.87003824</c:v>
                </c:pt>
                <c:pt idx="2">
                  <c:v>586.0483287000001</c:v>
                </c:pt>
              </c:numCache>
            </c:numRef>
          </c:val>
          <c:extLst xmlns:c16r2="http://schemas.microsoft.com/office/drawing/2015/06/chart">
            <c:ext xmlns:c16="http://schemas.microsoft.com/office/drawing/2014/chart" uri="{C3380CC4-5D6E-409C-BE32-E72D297353CC}">
              <c16:uniqueId val="{00000002-0346-4257-8348-A957BA7122DE}"/>
            </c:ext>
          </c:extLst>
        </c:ser>
        <c:dLbls>
          <c:dLblPos val="ctr"/>
          <c:showLegendKey val="0"/>
          <c:showVal val="1"/>
          <c:showCatName val="0"/>
          <c:showSerName val="0"/>
          <c:showPercent val="0"/>
          <c:showBubbleSize val="0"/>
        </c:dLbls>
        <c:gapWidth val="150"/>
        <c:overlap val="100"/>
        <c:axId val="1851191920"/>
        <c:axId val="1846375216"/>
      </c:barChart>
      <c:lineChart>
        <c:grouping val="standard"/>
        <c:varyColors val="0"/>
        <c:ser>
          <c:idx val="3"/>
          <c:order val="3"/>
          <c:tx>
            <c:strRef>
              <c:f>'Tipo gasto'!$E$3</c:f>
              <c:strCache>
                <c:ptCount val="1"/>
                <c:pt idx="0">
                  <c:v>Total </c:v>
                </c:pt>
              </c:strCache>
            </c:strRef>
          </c:tx>
          <c:spPr>
            <a:ln w="25400" cap="rnd">
              <a:noFill/>
              <a:round/>
            </a:ln>
            <a:effectLst/>
          </c:spPr>
          <c:marker>
            <c:symbol val="none"/>
          </c:marker>
          <c:dLbls>
            <c:dLbl>
              <c:idx val="0"/>
              <c:layout/>
              <c:tx>
                <c:rich>
                  <a:bodyPr/>
                  <a:lstStyle/>
                  <a:p>
                    <a:fld id="{1EDC730C-DCCC-4FB1-8E6B-EFCD46800629}" type="CELLREF">
                      <a:rPr lang="hr-HR"/>
                      <a:pPr/>
                      <a:t>[CELLREF]</a:t>
                    </a:fld>
                    <a:endParaRPr lang="es-ES_tradnl"/>
                  </a:p>
                </c:rich>
              </c:tx>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346-4257-8348-A957BA7122DE}"/>
                </c:ext>
                <c:ext xmlns:c15="http://schemas.microsoft.com/office/drawing/2012/chart" uri="{CE6537A1-D6FC-4f65-9D91-7224C49458BB}">
                  <c15:layout/>
                  <c15:dlblFieldTable>
                    <c15:dlblFTEntry>
                      <c15:txfldGUID>{1EDC730C-DCCC-4FB1-8E6B-EFCD46800629}</c15:txfldGUID>
                      <c15:f>'Tipo gasto'!$E$4</c15:f>
                      <c15:dlblFieldTableCache>
                        <c:ptCount val="1"/>
                        <c:pt idx="0">
                          <c:v>4,573.5</c:v>
                        </c:pt>
                      </c15:dlblFieldTableCache>
                    </c15:dlblFTEntry>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_tradnl"/>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val>
            <c:numRef>
              <c:f>'Tipo gasto'!$E$4:$E$7</c:f>
              <c:numCache>
                <c:formatCode>#,##0.0</c:formatCode>
                <c:ptCount val="4"/>
                <c:pt idx="0">
                  <c:v>4573.47313</c:v>
                </c:pt>
                <c:pt idx="1">
                  <c:v>4680.444869</c:v>
                </c:pt>
                <c:pt idx="2">
                  <c:v>5049.864158</c:v>
                </c:pt>
                <c:pt idx="3">
                  <c:v>5056.794928</c:v>
                </c:pt>
              </c:numCache>
            </c:numRef>
          </c:val>
          <c:smooth val="0"/>
          <c:extLst xmlns:c16r2="http://schemas.microsoft.com/office/drawing/2015/06/chart">
            <c:ext xmlns:c16="http://schemas.microsoft.com/office/drawing/2014/chart" uri="{C3380CC4-5D6E-409C-BE32-E72D297353CC}">
              <c16:uniqueId val="{00000004-0346-4257-8348-A957BA7122DE}"/>
            </c:ext>
          </c:extLst>
        </c:ser>
        <c:dLbls>
          <c:showLegendKey val="0"/>
          <c:showVal val="0"/>
          <c:showCatName val="0"/>
          <c:showSerName val="0"/>
          <c:showPercent val="0"/>
          <c:showBubbleSize val="0"/>
        </c:dLbls>
        <c:marker val="1"/>
        <c:smooth val="0"/>
        <c:axId val="1851191920"/>
        <c:axId val="1846375216"/>
      </c:lineChart>
      <c:catAx>
        <c:axId val="185119192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_tradnl"/>
          </a:p>
        </c:txPr>
        <c:crossAx val="1846375216"/>
        <c:crosses val="autoZero"/>
        <c:auto val="1"/>
        <c:lblAlgn val="ctr"/>
        <c:lblOffset val="100"/>
        <c:noMultiLvlLbl val="0"/>
      </c:catAx>
      <c:valAx>
        <c:axId val="184637521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_tradnl"/>
          </a:p>
        </c:txPr>
        <c:crossAx val="1851191920"/>
        <c:crossesAt val="1.0"/>
        <c:crossBetween val="between"/>
      </c:valAx>
      <c:spPr>
        <a:noFill/>
        <a:ln>
          <a:noFill/>
        </a:ln>
        <a:effectLst/>
      </c:spPr>
    </c:plotArea>
    <c:legend>
      <c:legendPos val="b"/>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_tradnl"/>
        </a:p>
      </c:txPr>
    </c:legend>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s-GT" sz="1200" b="1" dirty="0">
                <a:effectLst/>
              </a:rPr>
              <a:t>Comportamiento por Programas </a:t>
            </a:r>
          </a:p>
          <a:p>
            <a:pPr>
              <a:defRPr sz="1200" b="1"/>
            </a:pPr>
            <a:r>
              <a:rPr lang="es-GT" sz="1200" b="1" dirty="0">
                <a:effectLst/>
              </a:rPr>
              <a:t>(En millones de Quetzales)</a:t>
            </a:r>
          </a:p>
        </c:rich>
      </c:tx>
      <c:layout>
        <c:manualLayout>
          <c:xMode val="edge"/>
          <c:yMode val="edge"/>
          <c:x val="0.290229754125806"/>
          <c:y val="0.00291388996279628"/>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manualLayout>
          <c:layoutTarget val="inner"/>
          <c:xMode val="edge"/>
          <c:yMode val="edge"/>
          <c:x val="0.203314733919159"/>
          <c:y val="0.105459200595654"/>
          <c:w val="0.700419052747488"/>
          <c:h val="0.304945027808222"/>
        </c:manualLayout>
      </c:layout>
      <c:barChart>
        <c:barDir val="col"/>
        <c:grouping val="stacked"/>
        <c:varyColors val="0"/>
        <c:ser>
          <c:idx val="0"/>
          <c:order val="0"/>
          <c:tx>
            <c:strRef>
              <c:f>'Por programa'!$N$2</c:f>
              <c:strCache>
                <c:ptCount val="1"/>
                <c:pt idx="0">
                  <c:v>No devengado</c:v>
                </c:pt>
              </c:strCache>
            </c:strRef>
          </c:tx>
          <c:spPr>
            <a:solidFill>
              <a:schemeClr val="accent6"/>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programa'!$N$3:$N$6</c:f>
              <c:numCache>
                <c:formatCode>#,##0.0</c:formatCode>
                <c:ptCount val="4"/>
                <c:pt idx="0">
                  <c:v>660.67004492</c:v>
                </c:pt>
                <c:pt idx="1">
                  <c:v>519.87003824</c:v>
                </c:pt>
                <c:pt idx="2">
                  <c:v>586.1</c:v>
                </c:pt>
                <c:pt idx="3">
                  <c:v>0.0</c:v>
                </c:pt>
              </c:numCache>
            </c:numRef>
          </c:val>
          <c:extLst xmlns:c16r2="http://schemas.microsoft.com/office/drawing/2015/06/chart">
            <c:ext xmlns:c16="http://schemas.microsoft.com/office/drawing/2014/chart" uri="{C3380CC4-5D6E-409C-BE32-E72D297353CC}">
              <c16:uniqueId val="{00000000-8B66-404E-892D-9AF3903EF975}"/>
            </c:ext>
          </c:extLst>
        </c:ser>
        <c:ser>
          <c:idx val="1"/>
          <c:order val="1"/>
          <c:tx>
            <c:strRef>
              <c:f>'Por programa'!$M$2</c:f>
              <c:strCache>
                <c:ptCount val="1"/>
                <c:pt idx="0">
                  <c:v>Programa 99</c:v>
                </c:pt>
              </c:strCache>
            </c:strRef>
          </c:tx>
          <c:spPr>
            <a:solidFill>
              <a:schemeClr val="accent5"/>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programa'!$M$3:$M$6</c:f>
              <c:numCache>
                <c:formatCode>#,##0.0</c:formatCode>
                <c:ptCount val="4"/>
                <c:pt idx="0">
                  <c:v>16.01434333</c:v>
                </c:pt>
                <c:pt idx="1">
                  <c:v>16.8235962</c:v>
                </c:pt>
                <c:pt idx="2">
                  <c:v>16.54162805</c:v>
                </c:pt>
                <c:pt idx="3">
                  <c:v>16.8</c:v>
                </c:pt>
              </c:numCache>
            </c:numRef>
          </c:val>
          <c:extLst xmlns:c16r2="http://schemas.microsoft.com/office/drawing/2015/06/chart">
            <c:ext xmlns:c16="http://schemas.microsoft.com/office/drawing/2014/chart" uri="{C3380CC4-5D6E-409C-BE32-E72D297353CC}">
              <c16:uniqueId val="{00000001-8B66-404E-892D-9AF3903EF975}"/>
            </c:ext>
          </c:extLst>
        </c:ser>
        <c:ser>
          <c:idx val="2"/>
          <c:order val="2"/>
          <c:tx>
            <c:strRef>
              <c:f>'Por programa'!$L$2</c:f>
              <c:strCache>
                <c:ptCount val="1"/>
                <c:pt idx="0">
                  <c:v>Programa 96</c:v>
                </c:pt>
              </c:strCache>
            </c:strRef>
          </c:tx>
          <c:spPr>
            <a:solidFill>
              <a:schemeClr val="accent4"/>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programa'!$L$3:$L$6</c:f>
              <c:numCache>
                <c:formatCode>#,##0.0</c:formatCode>
                <c:ptCount val="4"/>
                <c:pt idx="0">
                  <c:v>7.111246079999999</c:v>
                </c:pt>
                <c:pt idx="1">
                  <c:v>27.07715509000001</c:v>
                </c:pt>
                <c:pt idx="2">
                  <c:v>16.38826682</c:v>
                </c:pt>
                <c:pt idx="3">
                  <c:v>0.0</c:v>
                </c:pt>
              </c:numCache>
            </c:numRef>
          </c:val>
          <c:extLst xmlns:c16r2="http://schemas.microsoft.com/office/drawing/2015/06/chart">
            <c:ext xmlns:c16="http://schemas.microsoft.com/office/drawing/2014/chart" uri="{C3380CC4-5D6E-409C-BE32-E72D297353CC}">
              <c16:uniqueId val="{00000002-8B66-404E-892D-9AF3903EF975}"/>
            </c:ext>
          </c:extLst>
        </c:ser>
        <c:ser>
          <c:idx val="3"/>
          <c:order val="3"/>
          <c:tx>
            <c:strRef>
              <c:f>'Por programa'!$K$2</c:f>
              <c:strCache>
                <c:ptCount val="1"/>
                <c:pt idx="0">
                  <c:v>Programa 18</c:v>
                </c:pt>
              </c:strCache>
            </c:strRef>
          </c:tx>
          <c:spPr>
            <a:solidFill>
              <a:schemeClr val="accent6">
                <a:lumMod val="6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programa'!$K$3:$K$6</c:f>
              <c:numCache>
                <c:formatCode>#,##0.0</c:formatCode>
                <c:ptCount val="4"/>
                <c:pt idx="0">
                  <c:v>39.55019548</c:v>
                </c:pt>
                <c:pt idx="1">
                  <c:v>37.59709354</c:v>
                </c:pt>
                <c:pt idx="2">
                  <c:v>0.0</c:v>
                </c:pt>
                <c:pt idx="3">
                  <c:v>0.0</c:v>
                </c:pt>
              </c:numCache>
            </c:numRef>
          </c:val>
          <c:extLst xmlns:c16r2="http://schemas.microsoft.com/office/drawing/2015/06/chart">
            <c:ext xmlns:c16="http://schemas.microsoft.com/office/drawing/2014/chart" uri="{C3380CC4-5D6E-409C-BE32-E72D297353CC}">
              <c16:uniqueId val="{00000003-8B66-404E-892D-9AF3903EF975}"/>
            </c:ext>
          </c:extLst>
        </c:ser>
        <c:ser>
          <c:idx val="4"/>
          <c:order val="4"/>
          <c:tx>
            <c:strRef>
              <c:f>'Por programa'!$J$2</c:f>
              <c:strCache>
                <c:ptCount val="1"/>
                <c:pt idx="0">
                  <c:v>Programa 17</c:v>
                </c:pt>
              </c:strCache>
            </c:strRef>
          </c:tx>
          <c:spPr>
            <a:solidFill>
              <a:schemeClr val="accent5">
                <a:lumMod val="6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programa'!$J$3:$J$6</c:f>
              <c:numCache>
                <c:formatCode>#,##0.0</c:formatCode>
                <c:ptCount val="4"/>
                <c:pt idx="0">
                  <c:v>27.83554428</c:v>
                </c:pt>
                <c:pt idx="1">
                  <c:v>22.523</c:v>
                </c:pt>
                <c:pt idx="2">
                  <c:v>0.0</c:v>
                </c:pt>
                <c:pt idx="3">
                  <c:v>0.0</c:v>
                </c:pt>
              </c:numCache>
            </c:numRef>
          </c:val>
          <c:extLst xmlns:c16r2="http://schemas.microsoft.com/office/drawing/2015/06/chart">
            <c:ext xmlns:c16="http://schemas.microsoft.com/office/drawing/2014/chart" uri="{C3380CC4-5D6E-409C-BE32-E72D297353CC}">
              <c16:uniqueId val="{00000004-8B66-404E-892D-9AF3903EF975}"/>
            </c:ext>
          </c:extLst>
        </c:ser>
        <c:ser>
          <c:idx val="5"/>
          <c:order val="5"/>
          <c:tx>
            <c:strRef>
              <c:f>'Por programa'!$I$2</c:f>
              <c:strCache>
                <c:ptCount val="1"/>
                <c:pt idx="0">
                  <c:v>Programa 16</c:v>
                </c:pt>
              </c:strCache>
            </c:strRef>
          </c:tx>
          <c:spPr>
            <a:solidFill>
              <a:schemeClr val="accent4">
                <a:lumMod val="6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programa'!$I$3:$I$6</c:f>
              <c:numCache>
                <c:formatCode>#,##0.0</c:formatCode>
                <c:ptCount val="4"/>
                <c:pt idx="0">
                  <c:v>40.06299545</c:v>
                </c:pt>
                <c:pt idx="1">
                  <c:v>23.95625667</c:v>
                </c:pt>
                <c:pt idx="2">
                  <c:v>6.33406161</c:v>
                </c:pt>
                <c:pt idx="3">
                  <c:v>0.0</c:v>
                </c:pt>
              </c:numCache>
            </c:numRef>
          </c:val>
          <c:extLst xmlns:c16r2="http://schemas.microsoft.com/office/drawing/2015/06/chart">
            <c:ext xmlns:c16="http://schemas.microsoft.com/office/drawing/2014/chart" uri="{C3380CC4-5D6E-409C-BE32-E72D297353CC}">
              <c16:uniqueId val="{00000005-8B66-404E-892D-9AF3903EF975}"/>
            </c:ext>
          </c:extLst>
        </c:ser>
        <c:ser>
          <c:idx val="6"/>
          <c:order val="6"/>
          <c:tx>
            <c:strRef>
              <c:f>'Por programa'!$H$2</c:f>
              <c:strCache>
                <c:ptCount val="1"/>
                <c:pt idx="0">
                  <c:v>Programa 15</c:v>
                </c:pt>
              </c:strCache>
            </c:strRef>
          </c:tx>
          <c:spPr>
            <a:solidFill>
              <a:schemeClr val="accent6">
                <a:lumMod val="80000"/>
                <a:lumOff val="2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programa'!$H$3:$H$6</c:f>
              <c:numCache>
                <c:formatCode>#,##0.0</c:formatCode>
                <c:ptCount val="4"/>
                <c:pt idx="0">
                  <c:v>71.72924169</c:v>
                </c:pt>
                <c:pt idx="1">
                  <c:v>67.84426219</c:v>
                </c:pt>
                <c:pt idx="2">
                  <c:v>67.78477083999999</c:v>
                </c:pt>
                <c:pt idx="3">
                  <c:v>81.991</c:v>
                </c:pt>
              </c:numCache>
            </c:numRef>
          </c:val>
          <c:extLst xmlns:c16r2="http://schemas.microsoft.com/office/drawing/2015/06/chart">
            <c:ext xmlns:c16="http://schemas.microsoft.com/office/drawing/2014/chart" uri="{C3380CC4-5D6E-409C-BE32-E72D297353CC}">
              <c16:uniqueId val="{00000006-8B66-404E-892D-9AF3903EF975}"/>
            </c:ext>
          </c:extLst>
        </c:ser>
        <c:ser>
          <c:idx val="7"/>
          <c:order val="7"/>
          <c:tx>
            <c:strRef>
              <c:f>'Por programa'!$G$2</c:f>
              <c:strCache>
                <c:ptCount val="1"/>
                <c:pt idx="0">
                  <c:v>Programa 14</c:v>
                </c:pt>
              </c:strCache>
            </c:strRef>
          </c:tx>
          <c:spPr>
            <a:solidFill>
              <a:schemeClr val="accent5">
                <a:lumMod val="80000"/>
                <a:lumOff val="2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programa'!$G$3:$G$6</c:f>
              <c:numCache>
                <c:formatCode>#,##0.0</c:formatCode>
                <c:ptCount val="4"/>
                <c:pt idx="0">
                  <c:v>40.52626589</c:v>
                </c:pt>
                <c:pt idx="1">
                  <c:v>38.58532528</c:v>
                </c:pt>
                <c:pt idx="2">
                  <c:v>50.04840067</c:v>
                </c:pt>
                <c:pt idx="3">
                  <c:v>44.771672</c:v>
                </c:pt>
              </c:numCache>
            </c:numRef>
          </c:val>
          <c:extLst xmlns:c16r2="http://schemas.microsoft.com/office/drawing/2015/06/chart">
            <c:ext xmlns:c16="http://schemas.microsoft.com/office/drawing/2014/chart" uri="{C3380CC4-5D6E-409C-BE32-E72D297353CC}">
              <c16:uniqueId val="{00000007-8B66-404E-892D-9AF3903EF975}"/>
            </c:ext>
          </c:extLst>
        </c:ser>
        <c:ser>
          <c:idx val="8"/>
          <c:order val="8"/>
          <c:tx>
            <c:strRef>
              <c:f>'Por programa'!$F$2</c:f>
              <c:strCache>
                <c:ptCount val="1"/>
                <c:pt idx="0">
                  <c:v>Programa 13</c:v>
                </c:pt>
              </c:strCache>
            </c:strRef>
          </c:tx>
          <c:spPr>
            <a:solidFill>
              <a:schemeClr val="accent4">
                <a:lumMod val="80000"/>
                <a:lumOff val="2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programa'!$F$3:$F$6</c:f>
              <c:numCache>
                <c:formatCode>#,##0.0</c:formatCode>
                <c:ptCount val="4"/>
                <c:pt idx="0">
                  <c:v>161.11559283</c:v>
                </c:pt>
                <c:pt idx="1">
                  <c:v>127.14820077</c:v>
                </c:pt>
                <c:pt idx="2">
                  <c:v>116.96464229</c:v>
                </c:pt>
                <c:pt idx="3">
                  <c:v>110.66</c:v>
                </c:pt>
              </c:numCache>
            </c:numRef>
          </c:val>
          <c:extLst xmlns:c16r2="http://schemas.microsoft.com/office/drawing/2015/06/chart">
            <c:ext xmlns:c16="http://schemas.microsoft.com/office/drawing/2014/chart" uri="{C3380CC4-5D6E-409C-BE32-E72D297353CC}">
              <c16:uniqueId val="{00000008-8B66-404E-892D-9AF3903EF975}"/>
            </c:ext>
          </c:extLst>
        </c:ser>
        <c:ser>
          <c:idx val="9"/>
          <c:order val="9"/>
          <c:tx>
            <c:strRef>
              <c:f>'Por programa'!$E$2</c:f>
              <c:strCache>
                <c:ptCount val="1"/>
                <c:pt idx="0">
                  <c:v>Programa 12</c:v>
                </c:pt>
              </c:strCache>
            </c:strRef>
          </c:tx>
          <c:spPr>
            <a:solidFill>
              <a:schemeClr val="accent6">
                <a:lumMod val="8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programa'!$E$3:$E$6</c:f>
              <c:numCache>
                <c:formatCode>#,##0.0</c:formatCode>
                <c:ptCount val="4"/>
                <c:pt idx="0">
                  <c:v>401.83452809</c:v>
                </c:pt>
                <c:pt idx="1">
                  <c:v>439.16310081</c:v>
                </c:pt>
                <c:pt idx="2">
                  <c:v>482.30620862</c:v>
                </c:pt>
                <c:pt idx="3">
                  <c:v>602.30038</c:v>
                </c:pt>
              </c:numCache>
            </c:numRef>
          </c:val>
          <c:extLst xmlns:c16r2="http://schemas.microsoft.com/office/drawing/2015/06/chart">
            <c:ext xmlns:c16="http://schemas.microsoft.com/office/drawing/2014/chart" uri="{C3380CC4-5D6E-409C-BE32-E72D297353CC}">
              <c16:uniqueId val="{00000009-8B66-404E-892D-9AF3903EF975}"/>
            </c:ext>
          </c:extLst>
        </c:ser>
        <c:ser>
          <c:idx val="10"/>
          <c:order val="10"/>
          <c:tx>
            <c:strRef>
              <c:f>'Por programa'!$D$2</c:f>
              <c:strCache>
                <c:ptCount val="1"/>
                <c:pt idx="0">
                  <c:v>Programa 11</c:v>
                </c:pt>
              </c:strCache>
            </c:strRef>
          </c:tx>
          <c:spPr>
            <a:solidFill>
              <a:schemeClr val="accent5">
                <a:lumMod val="8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programa'!$D$3:$D$6</c:f>
              <c:numCache>
                <c:formatCode>#,##0.0</c:formatCode>
                <c:ptCount val="4"/>
                <c:pt idx="0">
                  <c:v>2820.29485692</c:v>
                </c:pt>
                <c:pt idx="1">
                  <c:v>3198.17626926</c:v>
                </c:pt>
                <c:pt idx="2">
                  <c:v>3532.8516305</c:v>
                </c:pt>
                <c:pt idx="3">
                  <c:v>3841.736103</c:v>
                </c:pt>
              </c:numCache>
            </c:numRef>
          </c:val>
          <c:extLst xmlns:c16r2="http://schemas.microsoft.com/office/drawing/2015/06/chart">
            <c:ext xmlns:c16="http://schemas.microsoft.com/office/drawing/2014/chart" uri="{C3380CC4-5D6E-409C-BE32-E72D297353CC}">
              <c16:uniqueId val="{0000000A-8B66-404E-892D-9AF3903EF975}"/>
            </c:ext>
          </c:extLst>
        </c:ser>
        <c:ser>
          <c:idx val="11"/>
          <c:order val="11"/>
          <c:tx>
            <c:strRef>
              <c:f>'Por programa'!$C$2</c:f>
              <c:strCache>
                <c:ptCount val="1"/>
                <c:pt idx="0">
                  <c:v>Programa 3</c:v>
                </c:pt>
              </c:strCache>
            </c:strRef>
          </c:tx>
          <c:spPr>
            <a:solidFill>
              <a:schemeClr val="accent4">
                <a:lumMod val="8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programa'!$C$3:$C$6</c:f>
              <c:numCache>
                <c:formatCode>#,##0.0</c:formatCode>
                <c:ptCount val="4"/>
                <c:pt idx="0">
                  <c:v>80.64100444</c:v>
                </c:pt>
                <c:pt idx="1">
                  <c:v>53.75486423</c:v>
                </c:pt>
                <c:pt idx="2">
                  <c:v>69.71294016999998</c:v>
                </c:pt>
                <c:pt idx="3">
                  <c:v>95.0</c:v>
                </c:pt>
              </c:numCache>
            </c:numRef>
          </c:val>
          <c:extLst xmlns:c16r2="http://schemas.microsoft.com/office/drawing/2015/06/chart">
            <c:ext xmlns:c16="http://schemas.microsoft.com/office/drawing/2014/chart" uri="{C3380CC4-5D6E-409C-BE32-E72D297353CC}">
              <c16:uniqueId val="{0000000B-8B66-404E-892D-9AF3903EF975}"/>
            </c:ext>
          </c:extLst>
        </c:ser>
        <c:ser>
          <c:idx val="12"/>
          <c:order val="12"/>
          <c:tx>
            <c:strRef>
              <c:f>'Por programa'!$B$2</c:f>
              <c:strCache>
                <c:ptCount val="1"/>
                <c:pt idx="0">
                  <c:v>Programa 1</c:v>
                </c:pt>
              </c:strCache>
            </c:strRef>
          </c:tx>
          <c:spPr>
            <a:solidFill>
              <a:schemeClr val="accent6">
                <a:lumMod val="60000"/>
                <a:lumOff val="40000"/>
              </a:schemeClr>
            </a:solidFill>
            <a:ln>
              <a:noFill/>
            </a:ln>
            <a:effectLst/>
          </c:spPr>
          <c:invertIfNegative val="0"/>
          <c:cat>
            <c:numRef>
              <c:f>'Por programa'!$A$3:$A$6</c:f>
              <c:numCache>
                <c:formatCode>General</c:formatCode>
                <c:ptCount val="4"/>
                <c:pt idx="0">
                  <c:v>2015.0</c:v>
                </c:pt>
                <c:pt idx="1">
                  <c:v>2016.0</c:v>
                </c:pt>
                <c:pt idx="2">
                  <c:v>2017.0</c:v>
                </c:pt>
                <c:pt idx="3">
                  <c:v>2018.0</c:v>
                </c:pt>
              </c:numCache>
            </c:numRef>
          </c:cat>
          <c:val>
            <c:numRef>
              <c:f>'Por programa'!$B$3:$B$6</c:f>
              <c:numCache>
                <c:formatCode>#,##0.0</c:formatCode>
                <c:ptCount val="4"/>
                <c:pt idx="0">
                  <c:v>206.0872706</c:v>
                </c:pt>
                <c:pt idx="1">
                  <c:v>107.92570672</c:v>
                </c:pt>
                <c:pt idx="2">
                  <c:v>104.88327973</c:v>
                </c:pt>
                <c:pt idx="3">
                  <c:v>263.5357729999999</c:v>
                </c:pt>
              </c:numCache>
            </c:numRef>
          </c:val>
          <c:extLst xmlns:c16r2="http://schemas.microsoft.com/office/drawing/2015/06/chart">
            <c:ext xmlns:c16="http://schemas.microsoft.com/office/drawing/2014/chart" uri="{C3380CC4-5D6E-409C-BE32-E72D297353CC}">
              <c16:uniqueId val="{0000000C-8B66-404E-892D-9AF3903EF975}"/>
            </c:ext>
          </c:extLst>
        </c:ser>
        <c:dLbls>
          <c:showLegendKey val="0"/>
          <c:showVal val="0"/>
          <c:showCatName val="0"/>
          <c:showSerName val="0"/>
          <c:showPercent val="0"/>
          <c:showBubbleSize val="0"/>
        </c:dLbls>
        <c:gapWidth val="150"/>
        <c:overlap val="100"/>
        <c:axId val="1439453184"/>
        <c:axId val="1439455232"/>
      </c:barChart>
      <c:lineChart>
        <c:grouping val="standard"/>
        <c:varyColors val="0"/>
        <c:ser>
          <c:idx val="13"/>
          <c:order val="13"/>
          <c:tx>
            <c:strRef>
              <c:f>'Por programa'!$O$2</c:f>
              <c:strCache>
                <c:ptCount val="1"/>
                <c:pt idx="0">
                  <c:v>Total</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_tradnl"/>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'Por programa'!$O$3:$O$6</c:f>
              <c:numCache>
                <c:formatCode>#,##0.0</c:formatCode>
                <c:ptCount val="4"/>
                <c:pt idx="0">
                  <c:v>4573.47313</c:v>
                </c:pt>
                <c:pt idx="1">
                  <c:v>4680.444869</c:v>
                </c:pt>
                <c:pt idx="2">
                  <c:v>5049.915829300001</c:v>
                </c:pt>
                <c:pt idx="3">
                  <c:v>5056.794928</c:v>
                </c:pt>
              </c:numCache>
            </c:numRef>
          </c:val>
          <c:smooth val="0"/>
          <c:extLst xmlns:c16r2="http://schemas.microsoft.com/office/drawing/2015/06/chart">
            <c:ext xmlns:c16="http://schemas.microsoft.com/office/drawing/2014/chart" uri="{C3380CC4-5D6E-409C-BE32-E72D297353CC}">
              <c16:uniqueId val="{0000000D-8B66-404E-892D-9AF3903EF975}"/>
            </c:ext>
          </c:extLst>
        </c:ser>
        <c:dLbls>
          <c:showLegendKey val="0"/>
          <c:showVal val="0"/>
          <c:showCatName val="0"/>
          <c:showSerName val="0"/>
          <c:showPercent val="0"/>
          <c:showBubbleSize val="0"/>
        </c:dLbls>
        <c:marker val="1"/>
        <c:smooth val="0"/>
        <c:axId val="1439453184"/>
        <c:axId val="1439455232"/>
      </c:lineChart>
      <c:catAx>
        <c:axId val="1439453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39455232"/>
        <c:crosses val="autoZero"/>
        <c:auto val="1"/>
        <c:lblAlgn val="ctr"/>
        <c:lblOffset val="100"/>
        <c:noMultiLvlLbl val="0"/>
      </c:catAx>
      <c:valAx>
        <c:axId val="14394552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394531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ln>
                  <a:noFill/>
                </a:ln>
                <a:solidFill>
                  <a:schemeClr val="tx1">
                    <a:lumMod val="65000"/>
                    <a:lumOff val="35000"/>
                  </a:schemeClr>
                </a:solidFill>
                <a:latin typeface="+mn-lt"/>
                <a:ea typeface="+mn-ea"/>
                <a:cs typeface="+mn-cs"/>
              </a:defRPr>
            </a:pPr>
            <a:endParaRPr lang="es-ES_tradnl"/>
          </a:p>
        </c:txPr>
      </c:dTable>
      <c:spPr>
        <a:noFill/>
        <a:ln>
          <a:noFill/>
        </a:ln>
        <a:effectLst/>
      </c:spPr>
    </c:plotArea>
    <c:plotVisOnly val="1"/>
    <c:dispBlanksAs val="gap"/>
    <c:showDLblsOverMax val="0"/>
  </c:chart>
  <c:spPr>
    <a:noFill/>
    <a:ln>
      <a:noFill/>
    </a:ln>
    <a:effectLst/>
  </c:spPr>
  <c:txPr>
    <a:bodyPr/>
    <a:lstStyle/>
    <a:p>
      <a:pPr>
        <a:defRPr/>
      </a:pPr>
      <a:endParaRPr lang="es-ES_tradn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s-GT" sz="1200" b="1"/>
              <a:t>Comportamiento de las Metas</a:t>
            </a:r>
            <a:r>
              <a:rPr lang="es-GT" sz="1200" b="1" baseline="0"/>
              <a:t> Fisicas</a:t>
            </a:r>
            <a:endParaRPr lang="es-GT" sz="1200" b="1"/>
          </a:p>
        </c:rich>
      </c:tx>
      <c:layout>
        <c:manualLayout>
          <c:xMode val="edge"/>
          <c:yMode val="edge"/>
          <c:x val="0.262968323977466"/>
          <c:y val="0.0387857063546824"/>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stacked"/>
        <c:varyColors val="0"/>
        <c:ser>
          <c:idx val="8"/>
          <c:order val="0"/>
          <c:tx>
            <c:strRef>
              <c:f>Metas!$B$57</c:f>
              <c:strCache>
                <c:ptCount val="1"/>
                <c:pt idx="0">
                  <c:v>Programa 96</c:v>
                </c:pt>
              </c:strCache>
            </c:strRef>
          </c:tx>
          <c:spPr>
            <a:solidFill>
              <a:schemeClr val="accent3">
                <a:lumMod val="60000"/>
              </a:schemeClr>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Metas!$C$57:$F$57</c:f>
              <c:numCache>
                <c:formatCode>_(* #,##0.00_);_(* \(#,##0.00\);_(* "-"??_);_(@_)</c:formatCode>
                <c:ptCount val="4"/>
                <c:pt idx="0" formatCode="_-* #,##0_-;\-* #,##0_-;_-* &quot;-&quot;??_-;_-@_-">
                  <c:v>796.0</c:v>
                </c:pt>
                <c:pt idx="1">
                  <c:v>0.0</c:v>
                </c:pt>
                <c:pt idx="2">
                  <c:v>0.0</c:v>
                </c:pt>
                <c:pt idx="3">
                  <c:v>0.0</c:v>
                </c:pt>
              </c:numCache>
            </c:numRef>
          </c:val>
          <c:extLst xmlns:c16r2="http://schemas.microsoft.com/office/drawing/2015/06/chart">
            <c:ext xmlns:c16="http://schemas.microsoft.com/office/drawing/2014/chart" uri="{C3380CC4-5D6E-409C-BE32-E72D297353CC}">
              <c16:uniqueId val="{00000000-4021-407E-A984-5B7F4262F9E7}"/>
            </c:ext>
          </c:extLst>
        </c:ser>
        <c:ser>
          <c:idx val="7"/>
          <c:order val="1"/>
          <c:tx>
            <c:strRef>
              <c:f>Metas!$B$56</c:f>
              <c:strCache>
                <c:ptCount val="1"/>
                <c:pt idx="0">
                  <c:v>Programa 18</c:v>
                </c:pt>
              </c:strCache>
            </c:strRef>
          </c:tx>
          <c:spPr>
            <a:solidFill>
              <a:schemeClr val="accent2">
                <a:lumMod val="60000"/>
              </a:schemeClr>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Metas!$C$56:$F$56</c:f>
              <c:numCache>
                <c:formatCode>_-* #,##0_-;\-* #,##0_-;_-* "-"??_-;_-@_-</c:formatCode>
                <c:ptCount val="4"/>
                <c:pt idx="0">
                  <c:v>3141.0</c:v>
                </c:pt>
                <c:pt idx="1">
                  <c:v>1730.0</c:v>
                </c:pt>
                <c:pt idx="2">
                  <c:v>0.0</c:v>
                </c:pt>
                <c:pt idx="3">
                  <c:v>0.0</c:v>
                </c:pt>
              </c:numCache>
            </c:numRef>
          </c:val>
          <c:extLst xmlns:c16r2="http://schemas.microsoft.com/office/drawing/2015/06/chart">
            <c:ext xmlns:c16="http://schemas.microsoft.com/office/drawing/2014/chart" uri="{C3380CC4-5D6E-409C-BE32-E72D297353CC}">
              <c16:uniqueId val="{00000001-4021-407E-A984-5B7F4262F9E7}"/>
            </c:ext>
          </c:extLst>
        </c:ser>
        <c:ser>
          <c:idx val="6"/>
          <c:order val="2"/>
          <c:tx>
            <c:strRef>
              <c:f>Metas!$B$55</c:f>
              <c:strCache>
                <c:ptCount val="1"/>
                <c:pt idx="0">
                  <c:v>Programa 17</c:v>
                </c:pt>
              </c:strCache>
            </c:strRef>
          </c:tx>
          <c:spPr>
            <a:solidFill>
              <a:schemeClr val="accent1">
                <a:lumMod val="60000"/>
              </a:schemeClr>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Metas!$C$55:$F$55</c:f>
              <c:numCache>
                <c:formatCode>_-* #,##0_-;\-* #,##0_-;_-* "-"??_-;_-@_-</c:formatCode>
                <c:ptCount val="4"/>
                <c:pt idx="0">
                  <c:v>590601.0</c:v>
                </c:pt>
                <c:pt idx="1">
                  <c:v>528474.0</c:v>
                </c:pt>
                <c:pt idx="2">
                  <c:v>0.0</c:v>
                </c:pt>
                <c:pt idx="3">
                  <c:v>0.0</c:v>
                </c:pt>
              </c:numCache>
            </c:numRef>
          </c:val>
          <c:extLst xmlns:c16r2="http://schemas.microsoft.com/office/drawing/2015/06/chart">
            <c:ext xmlns:c16="http://schemas.microsoft.com/office/drawing/2014/chart" uri="{C3380CC4-5D6E-409C-BE32-E72D297353CC}">
              <c16:uniqueId val="{00000002-4021-407E-A984-5B7F4262F9E7}"/>
            </c:ext>
          </c:extLst>
        </c:ser>
        <c:ser>
          <c:idx val="5"/>
          <c:order val="3"/>
          <c:tx>
            <c:strRef>
              <c:f>Metas!$B$54</c:f>
              <c:strCache>
                <c:ptCount val="1"/>
                <c:pt idx="0">
                  <c:v>Programa 16</c:v>
                </c:pt>
              </c:strCache>
            </c:strRef>
          </c:tx>
          <c:spPr>
            <a:solidFill>
              <a:schemeClr val="accent6"/>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Metas!$C$54:$F$54</c:f>
              <c:numCache>
                <c:formatCode>_-* #,##0_-;\-* #,##0_-;_-* "-"??_-;_-@_-</c:formatCode>
                <c:ptCount val="4"/>
                <c:pt idx="0">
                  <c:v>58305.0</c:v>
                </c:pt>
                <c:pt idx="1">
                  <c:v>104299.0</c:v>
                </c:pt>
                <c:pt idx="2">
                  <c:v>3027.0</c:v>
                </c:pt>
                <c:pt idx="3">
                  <c:v>0.0</c:v>
                </c:pt>
              </c:numCache>
            </c:numRef>
          </c:val>
          <c:extLst xmlns:c16r2="http://schemas.microsoft.com/office/drawing/2015/06/chart">
            <c:ext xmlns:c16="http://schemas.microsoft.com/office/drawing/2014/chart" uri="{C3380CC4-5D6E-409C-BE32-E72D297353CC}">
              <c16:uniqueId val="{00000003-4021-407E-A984-5B7F4262F9E7}"/>
            </c:ext>
          </c:extLst>
        </c:ser>
        <c:ser>
          <c:idx val="4"/>
          <c:order val="4"/>
          <c:tx>
            <c:strRef>
              <c:f>Metas!$B$53</c:f>
              <c:strCache>
                <c:ptCount val="1"/>
                <c:pt idx="0">
                  <c:v>Programa 15</c:v>
                </c:pt>
              </c:strCache>
            </c:strRef>
          </c:tx>
          <c:spPr>
            <a:solidFill>
              <a:schemeClr val="accent5"/>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Metas!$C$53:$F$53</c:f>
              <c:numCache>
                <c:formatCode>_-* #,##0_-;\-* #,##0_-;_-* "-"??_-;_-@_-</c:formatCode>
                <c:ptCount val="4"/>
                <c:pt idx="0">
                  <c:v>396422.0</c:v>
                </c:pt>
                <c:pt idx="1">
                  <c:v>399197.0</c:v>
                </c:pt>
                <c:pt idx="2">
                  <c:v>387602.0</c:v>
                </c:pt>
                <c:pt idx="3">
                  <c:v>434425.0</c:v>
                </c:pt>
              </c:numCache>
            </c:numRef>
          </c:val>
          <c:extLst xmlns:c16r2="http://schemas.microsoft.com/office/drawing/2015/06/chart">
            <c:ext xmlns:c16="http://schemas.microsoft.com/office/drawing/2014/chart" uri="{C3380CC4-5D6E-409C-BE32-E72D297353CC}">
              <c16:uniqueId val="{00000004-4021-407E-A984-5B7F4262F9E7}"/>
            </c:ext>
          </c:extLst>
        </c:ser>
        <c:ser>
          <c:idx val="3"/>
          <c:order val="5"/>
          <c:tx>
            <c:strRef>
              <c:f>Metas!$B$52</c:f>
              <c:strCache>
                <c:ptCount val="1"/>
                <c:pt idx="0">
                  <c:v>Programa 14</c:v>
                </c:pt>
              </c:strCache>
            </c:strRef>
          </c:tx>
          <c:spPr>
            <a:solidFill>
              <a:schemeClr val="accent4"/>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Metas!$C$52:$F$52</c:f>
              <c:numCache>
                <c:formatCode>_-* #,##0_-;\-* #,##0_-;_-* "-"??_-;_-@_-</c:formatCode>
                <c:ptCount val="4"/>
                <c:pt idx="0">
                  <c:v>5.687664E6</c:v>
                </c:pt>
                <c:pt idx="1">
                  <c:v>7.255457E6</c:v>
                </c:pt>
                <c:pt idx="2">
                  <c:v>1.0923846E7</c:v>
                </c:pt>
                <c:pt idx="3">
                  <c:v>1.0858312E7</c:v>
                </c:pt>
              </c:numCache>
            </c:numRef>
          </c:val>
          <c:extLst xmlns:c16r2="http://schemas.microsoft.com/office/drawing/2015/06/chart">
            <c:ext xmlns:c16="http://schemas.microsoft.com/office/drawing/2014/chart" uri="{C3380CC4-5D6E-409C-BE32-E72D297353CC}">
              <c16:uniqueId val="{00000005-4021-407E-A984-5B7F4262F9E7}"/>
            </c:ext>
          </c:extLst>
        </c:ser>
        <c:ser>
          <c:idx val="2"/>
          <c:order val="6"/>
          <c:tx>
            <c:strRef>
              <c:f>Metas!$B$51</c:f>
              <c:strCache>
                <c:ptCount val="1"/>
                <c:pt idx="0">
                  <c:v>Programa 13</c:v>
                </c:pt>
              </c:strCache>
            </c:strRef>
          </c:tx>
          <c:spPr>
            <a:solidFill>
              <a:schemeClr val="accent3"/>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Metas!$C$51:$F$51</c:f>
              <c:numCache>
                <c:formatCode>_-* #,##0_-;\-* #,##0_-;_-* "-"??_-;_-@_-</c:formatCode>
                <c:ptCount val="4"/>
                <c:pt idx="0">
                  <c:v>6.19375E6</c:v>
                </c:pt>
                <c:pt idx="1">
                  <c:v>7.20952E6</c:v>
                </c:pt>
                <c:pt idx="2">
                  <c:v>7.832536E6</c:v>
                </c:pt>
                <c:pt idx="3">
                  <c:v>8.679512E6</c:v>
                </c:pt>
              </c:numCache>
            </c:numRef>
          </c:val>
          <c:extLst xmlns:c16r2="http://schemas.microsoft.com/office/drawing/2015/06/chart">
            <c:ext xmlns:c16="http://schemas.microsoft.com/office/drawing/2014/chart" uri="{C3380CC4-5D6E-409C-BE32-E72D297353CC}">
              <c16:uniqueId val="{00000006-4021-407E-A984-5B7F4262F9E7}"/>
            </c:ext>
          </c:extLst>
        </c:ser>
        <c:ser>
          <c:idx val="1"/>
          <c:order val="7"/>
          <c:tx>
            <c:strRef>
              <c:f>Metas!$B$50</c:f>
              <c:strCache>
                <c:ptCount val="1"/>
                <c:pt idx="0">
                  <c:v>Programa 12</c:v>
                </c:pt>
              </c:strCache>
            </c:strRef>
          </c:tx>
          <c:spPr>
            <a:solidFill>
              <a:schemeClr val="accent2"/>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Metas!$C$50:$F$50</c:f>
              <c:numCache>
                <c:formatCode>_-* #,##0_-;\-* #,##0_-;_-* "-"??_-;_-@_-</c:formatCode>
                <c:ptCount val="4"/>
                <c:pt idx="0">
                  <c:v>8.498676E6</c:v>
                </c:pt>
                <c:pt idx="1">
                  <c:v>9.077895E6</c:v>
                </c:pt>
                <c:pt idx="2">
                  <c:v>7.417677E6</c:v>
                </c:pt>
                <c:pt idx="3">
                  <c:v>1.1013916E7</c:v>
                </c:pt>
              </c:numCache>
            </c:numRef>
          </c:val>
          <c:extLst xmlns:c16r2="http://schemas.microsoft.com/office/drawing/2015/06/chart">
            <c:ext xmlns:c16="http://schemas.microsoft.com/office/drawing/2014/chart" uri="{C3380CC4-5D6E-409C-BE32-E72D297353CC}">
              <c16:uniqueId val="{00000007-4021-407E-A984-5B7F4262F9E7}"/>
            </c:ext>
          </c:extLst>
        </c:ser>
        <c:ser>
          <c:idx val="0"/>
          <c:order val="8"/>
          <c:tx>
            <c:strRef>
              <c:f>Metas!$B$49</c:f>
              <c:strCache>
                <c:ptCount val="1"/>
                <c:pt idx="0">
                  <c:v>Programa 11</c:v>
                </c:pt>
              </c:strCache>
            </c:strRef>
          </c:tx>
          <c:spPr>
            <a:solidFill>
              <a:schemeClr val="accent1"/>
            </a:solidFill>
            <a:ln>
              <a:noFill/>
            </a:ln>
            <a:effectLst/>
          </c:spPr>
          <c:invertIfNegative val="0"/>
          <c:cat>
            <c:numRef>
              <c:f>Metas!$C$47:$F$47</c:f>
              <c:numCache>
                <c:formatCode>General</c:formatCode>
                <c:ptCount val="4"/>
                <c:pt idx="0">
                  <c:v>2015.0</c:v>
                </c:pt>
                <c:pt idx="1">
                  <c:v>2016.0</c:v>
                </c:pt>
                <c:pt idx="2">
                  <c:v>2017.0</c:v>
                </c:pt>
                <c:pt idx="3">
                  <c:v>2018.0</c:v>
                </c:pt>
              </c:numCache>
            </c:numRef>
          </c:cat>
          <c:val>
            <c:numRef>
              <c:f>Metas!$C$49:$F$49</c:f>
              <c:numCache>
                <c:formatCode>_-* #,##0_-;\-* #,##0_-;_-* "-"??_-;_-@_-</c:formatCode>
                <c:ptCount val="4"/>
                <c:pt idx="0">
                  <c:v>3.658597E6</c:v>
                </c:pt>
                <c:pt idx="1">
                  <c:v>3.606108E6</c:v>
                </c:pt>
                <c:pt idx="2">
                  <c:v>9.591905E6</c:v>
                </c:pt>
                <c:pt idx="3">
                  <c:v>1.0677675E7</c:v>
                </c:pt>
              </c:numCache>
            </c:numRef>
          </c:val>
          <c:extLst xmlns:c16r2="http://schemas.microsoft.com/office/drawing/2015/06/chart">
            <c:ext xmlns:c16="http://schemas.microsoft.com/office/drawing/2014/chart" uri="{C3380CC4-5D6E-409C-BE32-E72D297353CC}">
              <c16:uniqueId val="{00000008-4021-407E-A984-5B7F4262F9E7}"/>
            </c:ext>
          </c:extLst>
        </c:ser>
        <c:dLbls>
          <c:showLegendKey val="0"/>
          <c:showVal val="0"/>
          <c:showCatName val="0"/>
          <c:showSerName val="0"/>
          <c:showPercent val="0"/>
          <c:showBubbleSize val="0"/>
        </c:dLbls>
        <c:gapWidth val="95"/>
        <c:overlap val="100"/>
        <c:axId val="1926115248"/>
        <c:axId val="1852509968"/>
      </c:barChart>
      <c:catAx>
        <c:axId val="1926115248"/>
        <c:scaling>
          <c:orientation val="minMax"/>
        </c:scaling>
        <c:delete val="0"/>
        <c:axPos val="t"/>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852509968"/>
        <c:crosses val="max"/>
        <c:auto val="1"/>
        <c:lblAlgn val="ctr"/>
        <c:lblOffset val="100"/>
        <c:noMultiLvlLbl val="0"/>
      </c:catAx>
      <c:valAx>
        <c:axId val="1852509968"/>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926115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ES_tradnl"/>
          </a:p>
        </c:txPr>
      </c:dTable>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r>
              <a:rPr lang="es-GT" sz="800" b="1" dirty="0"/>
              <a:t>PROGRAMA 11</a:t>
            </a:r>
          </a:p>
          <a:p>
            <a:pPr algn="ctr">
              <a:defRPr sz="800"/>
            </a:pPr>
            <a:r>
              <a:rPr lang="es-GT" sz="800" dirty="0"/>
              <a:t>Servicios de seguridad a las personas y su patrimonio</a:t>
            </a:r>
            <a:r>
              <a:rPr lang="es-GT" sz="800" baseline="0" dirty="0"/>
              <a:t> </a:t>
            </a:r>
            <a:endParaRPr lang="es-GT" sz="800" dirty="0"/>
          </a:p>
        </c:rich>
      </c:tx>
      <c:layout>
        <c:manualLayout>
          <c:xMode val="edge"/>
          <c:yMode val="edge"/>
          <c:x val="0.215743181818182"/>
          <c:y val="0.13233724913943"/>
        </c:manualLayout>
      </c:layout>
      <c:overlay val="0"/>
      <c:spPr>
        <a:noFill/>
        <a:ln>
          <a:noFill/>
        </a:ln>
        <a:effectLst/>
      </c:spPr>
      <c:txPr>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spPr>
            <a:solidFill>
              <a:schemeClr val="accent1"/>
            </a:solidFill>
            <a:ln w="12700">
              <a:solidFill>
                <a:schemeClr val="bg1"/>
              </a:solid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'Continuidad 15-23'!$C$3:$K$3</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'Continuidad 15-23'!$C$9:$K$9</c:f>
              <c:numCache>
                <c:formatCode>_-* #,##0_-;\-* #,##0_-;_-* "-"??_-;_-@_-</c:formatCode>
                <c:ptCount val="9"/>
                <c:pt idx="0">
                  <c:v>3.658597E6</c:v>
                </c:pt>
                <c:pt idx="1">
                  <c:v>3.606108E6</c:v>
                </c:pt>
                <c:pt idx="2">
                  <c:v>9.591905E6</c:v>
                </c:pt>
                <c:pt idx="3">
                  <c:v>1.0677675E7</c:v>
                </c:pt>
                <c:pt idx="4">
                  <c:v>9.39918E6</c:v>
                </c:pt>
                <c:pt idx="5">
                  <c:v>9.611321E6</c:v>
                </c:pt>
                <c:pt idx="6">
                  <c:v>9.788097E6</c:v>
                </c:pt>
                <c:pt idx="7">
                  <c:v>1.0017013E7</c:v>
                </c:pt>
                <c:pt idx="8">
                  <c:v>1.0500625E7</c:v>
                </c:pt>
              </c:numCache>
            </c:numRef>
          </c:val>
          <c:extLst xmlns:c16r2="http://schemas.microsoft.com/office/drawing/2015/06/chart">
            <c:ext xmlns:c16="http://schemas.microsoft.com/office/drawing/2014/chart" uri="{C3380CC4-5D6E-409C-BE32-E72D297353CC}">
              <c16:uniqueId val="{00000000-15F3-4510-BA00-5A8C40FFB878}"/>
            </c:ext>
          </c:extLst>
        </c:ser>
        <c:dLbls>
          <c:showLegendKey val="0"/>
          <c:showVal val="0"/>
          <c:showCatName val="0"/>
          <c:showSerName val="0"/>
          <c:showPercent val="0"/>
          <c:showBubbleSize val="0"/>
        </c:dLbls>
        <c:gapWidth val="0"/>
        <c:axId val="1406655808"/>
        <c:axId val="1406658128"/>
      </c:barChart>
      <c:catAx>
        <c:axId val="140665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658128"/>
        <c:crosses val="autoZero"/>
        <c:auto val="1"/>
        <c:lblAlgn val="ctr"/>
        <c:lblOffset val="100"/>
        <c:noMultiLvlLbl val="0"/>
      </c:catAx>
      <c:valAx>
        <c:axId val="1406658128"/>
        <c:scaling>
          <c:orientation val="minMax"/>
        </c:scaling>
        <c:delete val="1"/>
        <c:axPos val="l"/>
        <c:numFmt formatCode="_-* #,##0_-;\-* #,##0_-;_-* &quot;-&quot;??_-;_-@_-" sourceLinked="1"/>
        <c:majorTickMark val="out"/>
        <c:minorTickMark val="none"/>
        <c:tickLblPos val="nextTo"/>
        <c:crossAx val="140665580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bg1"/>
      </a:solidFill>
      <a:round/>
    </a:ln>
    <a:effectLst>
      <a:softEdge rad="12700"/>
    </a:effectLst>
  </c:spPr>
  <c:txPr>
    <a:bodyPr/>
    <a:lstStyle/>
    <a:p>
      <a:pPr>
        <a:defRPr/>
      </a:pPr>
      <a:endParaRPr lang="es-ES_trad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s-GT" sz="1200" b="1" i="0" baseline="0">
                <a:effectLst/>
              </a:rPr>
              <a:t>Continuidad de programas</a:t>
            </a:r>
            <a:endParaRPr lang="es-GT" sz="1200">
              <a:effectLst/>
            </a:endParaRPr>
          </a:p>
          <a:p>
            <a:pPr>
              <a:defRPr sz="1200"/>
            </a:pPr>
            <a:r>
              <a:rPr lang="es-GT" sz="1200" b="1" i="0" baseline="0">
                <a:effectLst/>
              </a:rPr>
              <a:t>(En millones de Quetzales)</a:t>
            </a:r>
            <a:endParaRPr lang="es-GT" sz="1200">
              <a:effectLst/>
            </a:endParaRPr>
          </a:p>
        </c:rich>
      </c:tx>
      <c:layout>
        <c:manualLayout>
          <c:xMode val="edge"/>
          <c:yMode val="edge"/>
          <c:x val="0.384213528513833"/>
          <c:y val="0.026556137849766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manualLayout>
          <c:layoutTarget val="inner"/>
          <c:xMode val="edge"/>
          <c:yMode val="edge"/>
          <c:x val="0.122011851202824"/>
          <c:y val="0.0454767024469317"/>
          <c:w val="0.84977223571489"/>
          <c:h val="0.481560159927161"/>
        </c:manualLayout>
      </c:layout>
      <c:barChart>
        <c:barDir val="col"/>
        <c:grouping val="stacked"/>
        <c:varyColors val="0"/>
        <c:ser>
          <c:idx val="6"/>
          <c:order val="0"/>
          <c:tx>
            <c:strRef>
              <c:f>'Continuidad 15-23'!$A$89</c:f>
              <c:strCache>
                <c:ptCount val="1"/>
                <c:pt idx="0">
                  <c:v>Programa 15</c:v>
                </c:pt>
              </c:strCache>
            </c:strRef>
          </c:tx>
          <c:spPr>
            <a:solidFill>
              <a:schemeClr val="accent1">
                <a:lumMod val="60000"/>
              </a:schemeClr>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15-23'!$C$89:$M$89</c:f>
              <c:numCache>
                <c:formatCode>#,##0.0</c:formatCode>
                <c:ptCount val="11"/>
                <c:pt idx="0">
                  <c:v>71.72924169</c:v>
                </c:pt>
                <c:pt idx="1">
                  <c:v>67.84</c:v>
                </c:pt>
                <c:pt idx="2">
                  <c:v>67.78477083999999</c:v>
                </c:pt>
                <c:pt idx="3">
                  <c:v>21.70997247</c:v>
                </c:pt>
                <c:pt idx="4">
                  <c:v>81.99103000257244</c:v>
                </c:pt>
                <c:pt idx="5">
                  <c:v>82.7740971436245</c:v>
                </c:pt>
                <c:pt idx="6">
                  <c:v>91.43133942525592</c:v>
                </c:pt>
                <c:pt idx="7">
                  <c:v>85.6</c:v>
                </c:pt>
                <c:pt idx="8">
                  <c:v>88.9</c:v>
                </c:pt>
                <c:pt idx="9">
                  <c:v>90.5</c:v>
                </c:pt>
                <c:pt idx="10">
                  <c:v>85.6</c:v>
                </c:pt>
              </c:numCache>
            </c:numRef>
          </c:val>
          <c:extLst xmlns:c16r2="http://schemas.microsoft.com/office/drawing/2015/06/chart">
            <c:ext xmlns:c16="http://schemas.microsoft.com/office/drawing/2014/chart" uri="{C3380CC4-5D6E-409C-BE32-E72D297353CC}">
              <c16:uniqueId val="{00000000-9444-4B3F-A880-B37BB1DCC3A7}"/>
            </c:ext>
          </c:extLst>
        </c:ser>
        <c:ser>
          <c:idx val="5"/>
          <c:order val="1"/>
          <c:tx>
            <c:strRef>
              <c:f>'Continuidad 15-23'!$A$88</c:f>
              <c:strCache>
                <c:ptCount val="1"/>
                <c:pt idx="0">
                  <c:v>Programa 14</c:v>
                </c:pt>
              </c:strCache>
            </c:strRef>
          </c:tx>
          <c:spPr>
            <a:solidFill>
              <a:schemeClr val="accent6"/>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15-23'!$C$88:$M$88</c:f>
              <c:numCache>
                <c:formatCode>#,##0.0</c:formatCode>
                <c:ptCount val="11"/>
                <c:pt idx="0">
                  <c:v>40.52626589</c:v>
                </c:pt>
                <c:pt idx="1">
                  <c:v>38.59</c:v>
                </c:pt>
                <c:pt idx="2">
                  <c:v>50.04840067</c:v>
                </c:pt>
                <c:pt idx="3">
                  <c:v>12.7726737</c:v>
                </c:pt>
                <c:pt idx="4">
                  <c:v>67.32302463518174</c:v>
                </c:pt>
                <c:pt idx="5">
                  <c:v>67.96600287836756</c:v>
                </c:pt>
                <c:pt idx="6">
                  <c:v>75.07448456692204</c:v>
                </c:pt>
                <c:pt idx="7">
                  <c:v>78.9</c:v>
                </c:pt>
                <c:pt idx="8">
                  <c:v>71.0</c:v>
                </c:pt>
                <c:pt idx="9">
                  <c:v>58.4</c:v>
                </c:pt>
                <c:pt idx="10">
                  <c:v>58.4</c:v>
                </c:pt>
              </c:numCache>
            </c:numRef>
          </c:val>
          <c:extLst xmlns:c16r2="http://schemas.microsoft.com/office/drawing/2015/06/chart">
            <c:ext xmlns:c16="http://schemas.microsoft.com/office/drawing/2014/chart" uri="{C3380CC4-5D6E-409C-BE32-E72D297353CC}">
              <c16:uniqueId val="{00000001-9444-4B3F-A880-B37BB1DCC3A7}"/>
            </c:ext>
          </c:extLst>
        </c:ser>
        <c:ser>
          <c:idx val="4"/>
          <c:order val="2"/>
          <c:tx>
            <c:strRef>
              <c:f>'Continuidad 15-23'!$A$87</c:f>
              <c:strCache>
                <c:ptCount val="1"/>
                <c:pt idx="0">
                  <c:v>Programa 13</c:v>
                </c:pt>
              </c:strCache>
            </c:strRef>
          </c:tx>
          <c:spPr>
            <a:solidFill>
              <a:schemeClr val="accent5"/>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15-23'!$C$87:$M$87</c:f>
              <c:numCache>
                <c:formatCode>#,##0.0</c:formatCode>
                <c:ptCount val="11"/>
                <c:pt idx="0">
                  <c:v>161.11559283</c:v>
                </c:pt>
                <c:pt idx="1">
                  <c:v>127.15</c:v>
                </c:pt>
                <c:pt idx="2">
                  <c:v>116.96464229</c:v>
                </c:pt>
                <c:pt idx="3">
                  <c:v>25.94810627999999</c:v>
                </c:pt>
                <c:pt idx="4">
                  <c:v>200.6600734265491</c:v>
                </c:pt>
                <c:pt idx="5">
                  <c:v>202.5765063584991</c:v>
                </c:pt>
                <c:pt idx="6">
                  <c:v>223.7637371061683</c:v>
                </c:pt>
                <c:pt idx="7">
                  <c:v>237.6</c:v>
                </c:pt>
                <c:pt idx="8">
                  <c:v>200.8</c:v>
                </c:pt>
                <c:pt idx="9">
                  <c:v>200.8</c:v>
                </c:pt>
                <c:pt idx="10">
                  <c:v>200.8</c:v>
                </c:pt>
              </c:numCache>
            </c:numRef>
          </c:val>
          <c:extLst xmlns:c16r2="http://schemas.microsoft.com/office/drawing/2015/06/chart">
            <c:ext xmlns:c16="http://schemas.microsoft.com/office/drawing/2014/chart" uri="{C3380CC4-5D6E-409C-BE32-E72D297353CC}">
              <c16:uniqueId val="{00000002-9444-4B3F-A880-B37BB1DCC3A7}"/>
            </c:ext>
          </c:extLst>
        </c:ser>
        <c:ser>
          <c:idx val="3"/>
          <c:order val="3"/>
          <c:tx>
            <c:strRef>
              <c:f>'Continuidad 15-23'!$A$86</c:f>
              <c:strCache>
                <c:ptCount val="1"/>
                <c:pt idx="0">
                  <c:v>Programa 12</c:v>
                </c:pt>
              </c:strCache>
            </c:strRef>
          </c:tx>
          <c:spPr>
            <a:solidFill>
              <a:schemeClr val="accent4"/>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15-23'!$C$86:$M$86</c:f>
              <c:numCache>
                <c:formatCode>#,##0.0</c:formatCode>
                <c:ptCount val="11"/>
                <c:pt idx="0">
                  <c:v>401.83452809</c:v>
                </c:pt>
                <c:pt idx="1">
                  <c:v>439.16</c:v>
                </c:pt>
                <c:pt idx="2">
                  <c:v>482.30620862</c:v>
                </c:pt>
                <c:pt idx="3">
                  <c:v>145.94730504</c:v>
                </c:pt>
                <c:pt idx="4">
                  <c:v>692.7506334948159</c:v>
                </c:pt>
                <c:pt idx="5">
                  <c:v>699.3668481955679</c:v>
                </c:pt>
                <c:pt idx="6">
                  <c:v>772.5127773872134</c:v>
                </c:pt>
                <c:pt idx="7">
                  <c:v>937.6</c:v>
                </c:pt>
                <c:pt idx="8">
                  <c:v>510.4</c:v>
                </c:pt>
                <c:pt idx="9">
                  <c:v>520.7</c:v>
                </c:pt>
                <c:pt idx="10">
                  <c:v>536.3</c:v>
                </c:pt>
              </c:numCache>
            </c:numRef>
          </c:val>
          <c:extLst xmlns:c16r2="http://schemas.microsoft.com/office/drawing/2015/06/chart">
            <c:ext xmlns:c16="http://schemas.microsoft.com/office/drawing/2014/chart" uri="{C3380CC4-5D6E-409C-BE32-E72D297353CC}">
              <c16:uniqueId val="{00000003-9444-4B3F-A880-B37BB1DCC3A7}"/>
            </c:ext>
          </c:extLst>
        </c:ser>
        <c:ser>
          <c:idx val="2"/>
          <c:order val="4"/>
          <c:tx>
            <c:strRef>
              <c:f>'Continuidad 15-23'!$A$85</c:f>
              <c:strCache>
                <c:ptCount val="1"/>
                <c:pt idx="0">
                  <c:v>Programa 11</c:v>
                </c:pt>
              </c:strCache>
            </c:strRef>
          </c:tx>
          <c:spPr>
            <a:solidFill>
              <a:schemeClr val="accent3"/>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15-23'!$C$85:$M$85</c:f>
              <c:numCache>
                <c:formatCode>#,##0.0</c:formatCode>
                <c:ptCount val="11"/>
                <c:pt idx="0">
                  <c:v>2820.29485692</c:v>
                </c:pt>
                <c:pt idx="1">
                  <c:v>3198.18</c:v>
                </c:pt>
                <c:pt idx="2">
                  <c:v>3532.8516305</c:v>
                </c:pt>
                <c:pt idx="3">
                  <c:v>1303.31747813</c:v>
                </c:pt>
                <c:pt idx="4">
                  <c:v>4013.493755637938</c:v>
                </c:pt>
                <c:pt idx="5">
                  <c:v>4051.82520580705</c:v>
                </c:pt>
                <c:pt idx="6">
                  <c:v>4475.60068267668</c:v>
                </c:pt>
                <c:pt idx="7">
                  <c:v>4751.0</c:v>
                </c:pt>
                <c:pt idx="8">
                  <c:v>5701.0</c:v>
                </c:pt>
                <c:pt idx="9">
                  <c:v>6841.0</c:v>
                </c:pt>
                <c:pt idx="10">
                  <c:v>8209.0</c:v>
                </c:pt>
              </c:numCache>
            </c:numRef>
          </c:val>
          <c:extLst xmlns:c16r2="http://schemas.microsoft.com/office/drawing/2015/06/chart">
            <c:ext xmlns:c16="http://schemas.microsoft.com/office/drawing/2014/chart" uri="{C3380CC4-5D6E-409C-BE32-E72D297353CC}">
              <c16:uniqueId val="{00000004-9444-4B3F-A880-B37BB1DCC3A7}"/>
            </c:ext>
          </c:extLst>
        </c:ser>
        <c:ser>
          <c:idx val="1"/>
          <c:order val="5"/>
          <c:tx>
            <c:strRef>
              <c:f>'Continuidad 15-23'!$A$84</c:f>
              <c:strCache>
                <c:ptCount val="1"/>
                <c:pt idx="0">
                  <c:v>Programa 3</c:v>
                </c:pt>
              </c:strCache>
            </c:strRef>
          </c:tx>
          <c:spPr>
            <a:solidFill>
              <a:schemeClr val="accent2"/>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15-23'!$C$84:$M$84</c:f>
              <c:numCache>
                <c:formatCode>#,##0.0</c:formatCode>
                <c:ptCount val="11"/>
                <c:pt idx="0">
                  <c:v>80.64100444</c:v>
                </c:pt>
                <c:pt idx="1">
                  <c:v>53.75</c:v>
                </c:pt>
                <c:pt idx="2">
                  <c:v>69.71294016999998</c:v>
                </c:pt>
                <c:pt idx="3">
                  <c:v>21.5372136</c:v>
                </c:pt>
                <c:pt idx="4">
                  <c:v>95.00003476289328</c:v>
                </c:pt>
                <c:pt idx="5">
                  <c:v>95.90734627757108</c:v>
                </c:pt>
                <c:pt idx="6">
                  <c:v>105.9381791342868</c:v>
                </c:pt>
                <c:pt idx="7">
                  <c:v>96.0</c:v>
                </c:pt>
                <c:pt idx="8">
                  <c:v>174.4</c:v>
                </c:pt>
                <c:pt idx="9">
                  <c:v>183.4</c:v>
                </c:pt>
                <c:pt idx="10">
                  <c:v>193.4</c:v>
                </c:pt>
              </c:numCache>
            </c:numRef>
          </c:val>
          <c:extLst xmlns:c16r2="http://schemas.microsoft.com/office/drawing/2015/06/chart">
            <c:ext xmlns:c16="http://schemas.microsoft.com/office/drawing/2014/chart" uri="{C3380CC4-5D6E-409C-BE32-E72D297353CC}">
              <c16:uniqueId val="{00000005-9444-4B3F-A880-B37BB1DCC3A7}"/>
            </c:ext>
          </c:extLst>
        </c:ser>
        <c:ser>
          <c:idx val="0"/>
          <c:order val="6"/>
          <c:tx>
            <c:strRef>
              <c:f>'Continuidad 15-23'!$A$83</c:f>
              <c:strCache>
                <c:ptCount val="1"/>
                <c:pt idx="0">
                  <c:v>Programa 1</c:v>
                </c:pt>
              </c:strCache>
            </c:strRef>
          </c:tx>
          <c:spPr>
            <a:solidFill>
              <a:schemeClr val="accent1"/>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15-23'!$C$83:$M$83</c:f>
              <c:numCache>
                <c:formatCode>#,##0.0</c:formatCode>
                <c:ptCount val="11"/>
                <c:pt idx="0">
                  <c:v>206.0872706</c:v>
                </c:pt>
                <c:pt idx="1">
                  <c:v>107.93</c:v>
                </c:pt>
                <c:pt idx="2">
                  <c:v>104.88327973</c:v>
                </c:pt>
                <c:pt idx="3">
                  <c:v>34.35588275</c:v>
                </c:pt>
                <c:pt idx="4">
                  <c:v>307.0814453687958</c:v>
                </c:pt>
                <c:pt idx="5">
                  <c:v>310.0142709411486</c:v>
                </c:pt>
                <c:pt idx="6">
                  <c:v>342.4382869910482</c:v>
                </c:pt>
                <c:pt idx="7">
                  <c:v>375.0</c:v>
                </c:pt>
                <c:pt idx="8">
                  <c:v>331.5</c:v>
                </c:pt>
                <c:pt idx="9">
                  <c:v>350.3</c:v>
                </c:pt>
                <c:pt idx="10">
                  <c:v>375.3</c:v>
                </c:pt>
              </c:numCache>
            </c:numRef>
          </c:val>
          <c:extLst xmlns:c16r2="http://schemas.microsoft.com/office/drawing/2015/06/chart">
            <c:ext xmlns:c16="http://schemas.microsoft.com/office/drawing/2014/chart" uri="{C3380CC4-5D6E-409C-BE32-E72D297353CC}">
              <c16:uniqueId val="{00000006-9444-4B3F-A880-B37BB1DCC3A7}"/>
            </c:ext>
          </c:extLst>
        </c:ser>
        <c:ser>
          <c:idx val="7"/>
          <c:order val="8"/>
          <c:tx>
            <c:strRef>
              <c:f>'Continuidad 15-23'!$A$91</c:f>
              <c:strCache>
                <c:ptCount val="1"/>
                <c:pt idx="0">
                  <c:v>No devengado</c:v>
                </c:pt>
              </c:strCache>
            </c:strRef>
          </c:tx>
          <c:spPr>
            <a:solidFill>
              <a:schemeClr val="accent2">
                <a:lumMod val="60000"/>
              </a:schemeClr>
            </a:solidFill>
            <a:ln>
              <a:noFill/>
            </a:ln>
            <a:effectLst/>
          </c:spPr>
          <c:invertIfNegative val="0"/>
          <c:cat>
            <c:strRef>
              <c:f>'Continuidad 15-23'!$C$82:$M$82</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'Continuidad 15-23'!$C$91:$M$91</c:f>
              <c:numCache>
                <c:formatCode>#,##0.0</c:formatCode>
                <c:ptCount val="11"/>
                <c:pt idx="0">
                  <c:v>660.67004492</c:v>
                </c:pt>
                <c:pt idx="1">
                  <c:v>519.87003824</c:v>
                </c:pt>
                <c:pt idx="2">
                  <c:v>568.23259823</c:v>
                </c:pt>
                <c:pt idx="3">
                  <c:v>3483.51311611</c:v>
                </c:pt>
                <c:pt idx="4">
                  <c:v>0.0</c:v>
                </c:pt>
                <c:pt idx="5">
                  <c:v>0.0</c:v>
                </c:pt>
                <c:pt idx="6">
                  <c:v>0.0</c:v>
                </c:pt>
                <c:pt idx="7">
                  <c:v>0.0</c:v>
                </c:pt>
                <c:pt idx="8">
                  <c:v>0.0</c:v>
                </c:pt>
                <c:pt idx="9">
                  <c:v>0.0</c:v>
                </c:pt>
                <c:pt idx="10">
                  <c:v>0.0</c:v>
                </c:pt>
              </c:numCache>
            </c:numRef>
          </c:val>
          <c:extLst xmlns:c16r2="http://schemas.microsoft.com/office/drawing/2015/06/chart">
            <c:ext xmlns:c16="http://schemas.microsoft.com/office/drawing/2014/chart" uri="{C3380CC4-5D6E-409C-BE32-E72D297353CC}">
              <c16:uniqueId val="{00000007-9444-4B3F-A880-B37BB1DCC3A7}"/>
            </c:ext>
          </c:extLst>
        </c:ser>
        <c:dLbls>
          <c:showLegendKey val="0"/>
          <c:showVal val="0"/>
          <c:showCatName val="0"/>
          <c:showSerName val="0"/>
          <c:showPercent val="0"/>
          <c:showBubbleSize val="0"/>
        </c:dLbls>
        <c:gapWidth val="150"/>
        <c:overlap val="100"/>
        <c:axId val="1406717504"/>
        <c:axId val="1406719824"/>
      </c:barChart>
      <c:lineChart>
        <c:grouping val="standard"/>
        <c:varyColors val="0"/>
        <c:ser>
          <c:idx val="8"/>
          <c:order val="7"/>
          <c:tx>
            <c:strRef>
              <c:f>'Continuidad 15-23'!$A$92</c:f>
              <c:strCache>
                <c:ptCount val="1"/>
                <c:pt idx="0">
                  <c:v>Total</c:v>
                </c:pt>
              </c:strCache>
            </c:strRef>
          </c:tx>
          <c:spPr>
            <a:ln w="28575" cap="rnd">
              <a:no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_tradnl"/>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'Continuidad 15-23'!$C$92:$M$92</c:f>
              <c:numCache>
                <c:formatCode>_(* #,##0.00_);_(* \(#,##0.00\);_(* "-"??_);_(@_)</c:formatCode>
                <c:ptCount val="11"/>
                <c:pt idx="0">
                  <c:v>4458.90880538</c:v>
                </c:pt>
                <c:pt idx="1">
                  <c:v>4569.29003824</c:v>
                </c:pt>
                <c:pt idx="2">
                  <c:v>5009.32447105</c:v>
                </c:pt>
                <c:pt idx="3">
                  <c:v>5055.182328</c:v>
                </c:pt>
                <c:pt idx="4">
                  <c:v>5465.6</c:v>
                </c:pt>
                <c:pt idx="5">
                  <c:v>5517.8</c:v>
                </c:pt>
                <c:pt idx="6">
                  <c:v>6094.9</c:v>
                </c:pt>
                <c:pt idx="7">
                  <c:v>6578.52</c:v>
                </c:pt>
                <c:pt idx="8">
                  <c:v>7094.82</c:v>
                </c:pt>
                <c:pt idx="9">
                  <c:v>8261.919999999995</c:v>
                </c:pt>
                <c:pt idx="10">
                  <c:v>9675.619999999997</c:v>
                </c:pt>
              </c:numCache>
            </c:numRef>
          </c:val>
          <c:smooth val="0"/>
          <c:extLst xmlns:c16r2="http://schemas.microsoft.com/office/drawing/2015/06/chart">
            <c:ext xmlns:c16="http://schemas.microsoft.com/office/drawing/2014/chart" uri="{C3380CC4-5D6E-409C-BE32-E72D297353CC}">
              <c16:uniqueId val="{00000008-9444-4B3F-A880-B37BB1DCC3A7}"/>
            </c:ext>
          </c:extLst>
        </c:ser>
        <c:dLbls>
          <c:showLegendKey val="0"/>
          <c:showVal val="0"/>
          <c:showCatName val="0"/>
          <c:showSerName val="0"/>
          <c:showPercent val="0"/>
          <c:showBubbleSize val="0"/>
        </c:dLbls>
        <c:marker val="1"/>
        <c:smooth val="0"/>
        <c:axId val="1406717504"/>
        <c:axId val="1406719824"/>
      </c:lineChart>
      <c:catAx>
        <c:axId val="14067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719824"/>
        <c:crosses val="autoZero"/>
        <c:auto val="1"/>
        <c:lblAlgn val="ctr"/>
        <c:lblOffset val="100"/>
        <c:noMultiLvlLbl val="0"/>
      </c:catAx>
      <c:valAx>
        <c:axId val="1406719824"/>
        <c:scaling>
          <c:orientation val="minMax"/>
        </c:scaling>
        <c:delete val="1"/>
        <c:axPos val="l"/>
        <c:numFmt formatCode="#,##0.0" sourceLinked="1"/>
        <c:majorTickMark val="none"/>
        <c:minorTickMark val="none"/>
        <c:tickLblPos val="nextTo"/>
        <c:crossAx val="14067175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s-ES_tradnl"/>
          </a:p>
        </c:txPr>
      </c:dTable>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r>
              <a:rPr lang="es-GT" sz="800" b="1" dirty="0"/>
              <a:t>PROGRAMA 12</a:t>
            </a:r>
          </a:p>
          <a:p>
            <a:pPr algn="ctr">
              <a:defRPr sz="800"/>
            </a:pPr>
            <a:r>
              <a:rPr lang="es-GT" sz="800" dirty="0"/>
              <a:t>Servicios de custodia y rehabilitación de privados de libertad</a:t>
            </a:r>
          </a:p>
        </c:rich>
      </c:tx>
      <c:layout>
        <c:manualLayout>
          <c:xMode val="edge"/>
          <c:yMode val="edge"/>
          <c:x val="0.211755808080808"/>
          <c:y val="0.141411096269923"/>
        </c:manualLayout>
      </c:layout>
      <c:overlay val="0"/>
      <c:spPr>
        <a:noFill/>
        <a:ln>
          <a:noFill/>
        </a:ln>
        <a:effectLst/>
      </c:spPr>
      <c:txPr>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spPr>
            <a:solidFill>
              <a:schemeClr val="accent2">
                <a:lumMod val="75000"/>
              </a:schemeClr>
            </a:solidFill>
            <a:ln>
              <a:solidFill>
                <a:schemeClr val="bg1"/>
              </a:solid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'Continuidad 15-23'!$C$3:$K$3</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'Continuidad 15-23'!$C$11:$K$11</c:f>
              <c:numCache>
                <c:formatCode>_-* #,##0_-;\-* #,##0_-;_-* "-"??_-;_-@_-</c:formatCode>
                <c:ptCount val="9"/>
                <c:pt idx="0">
                  <c:v>8.498676E6</c:v>
                </c:pt>
                <c:pt idx="1">
                  <c:v>9.077895E6</c:v>
                </c:pt>
                <c:pt idx="2">
                  <c:v>7.417677E6</c:v>
                </c:pt>
                <c:pt idx="3">
                  <c:v>1.1013916E7</c:v>
                </c:pt>
                <c:pt idx="4">
                  <c:v>9.949945E6</c:v>
                </c:pt>
                <c:pt idx="5">
                  <c:v>1.104443895E7</c:v>
                </c:pt>
                <c:pt idx="6">
                  <c:v>1.22593272345E7</c:v>
                </c:pt>
                <c:pt idx="7">
                  <c:v>1.3607853230295E7</c:v>
                </c:pt>
                <c:pt idx="8">
                  <c:v>1.51047170856275E7</c:v>
                </c:pt>
              </c:numCache>
            </c:numRef>
          </c:val>
          <c:extLst xmlns:c16r2="http://schemas.microsoft.com/office/drawing/2015/06/chart">
            <c:ext xmlns:c16="http://schemas.microsoft.com/office/drawing/2014/chart" uri="{C3380CC4-5D6E-409C-BE32-E72D297353CC}">
              <c16:uniqueId val="{00000000-132A-4CFB-B4F3-028B26B5138D}"/>
            </c:ext>
          </c:extLst>
        </c:ser>
        <c:dLbls>
          <c:dLblPos val="outEnd"/>
          <c:showLegendKey val="0"/>
          <c:showVal val="1"/>
          <c:showCatName val="0"/>
          <c:showSerName val="0"/>
          <c:showPercent val="0"/>
          <c:showBubbleSize val="0"/>
        </c:dLbls>
        <c:gapWidth val="0"/>
        <c:axId val="1406739120"/>
        <c:axId val="1406741440"/>
      </c:barChart>
      <c:catAx>
        <c:axId val="140673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741440"/>
        <c:crosses val="autoZero"/>
        <c:auto val="1"/>
        <c:lblAlgn val="ctr"/>
        <c:lblOffset val="100"/>
        <c:noMultiLvlLbl val="0"/>
      </c:catAx>
      <c:valAx>
        <c:axId val="1406741440"/>
        <c:scaling>
          <c:orientation val="minMax"/>
        </c:scaling>
        <c:delete val="1"/>
        <c:axPos val="l"/>
        <c:numFmt formatCode="_-* #,##0_-;\-* #,##0_-;_-* &quot;-&quot;??_-;_-@_-" sourceLinked="1"/>
        <c:majorTickMark val="out"/>
        <c:minorTickMark val="none"/>
        <c:tickLblPos val="nextTo"/>
        <c:crossAx val="1406739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r>
              <a:rPr lang="es-GT" sz="800" b="1" dirty="0"/>
              <a:t>PROGRAMA</a:t>
            </a:r>
            <a:r>
              <a:rPr lang="es-GT" sz="800" b="1" baseline="0" dirty="0"/>
              <a:t> 13</a:t>
            </a:r>
          </a:p>
          <a:p>
            <a:pPr algn="ctr">
              <a:defRPr sz="800"/>
            </a:pPr>
            <a:r>
              <a:rPr lang="es-GT" sz="800" baseline="0" dirty="0"/>
              <a:t>Servicios migratorios y extranjería</a:t>
            </a:r>
            <a:endParaRPr lang="es-GT" sz="800" dirty="0"/>
          </a:p>
        </c:rich>
      </c:tx>
      <c:layout>
        <c:manualLayout>
          <c:xMode val="edge"/>
          <c:yMode val="edge"/>
          <c:x val="0.321365656565657"/>
          <c:y val="0.167277574141953"/>
        </c:manualLayout>
      </c:layout>
      <c:overlay val="0"/>
      <c:spPr>
        <a:noFill/>
        <a:ln>
          <a:noFill/>
        </a:ln>
        <a:effectLst/>
      </c:spPr>
      <c:txPr>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spPr>
            <a:solidFill>
              <a:schemeClr val="accent6"/>
            </a:solidFill>
            <a:ln>
              <a:solidFill>
                <a:schemeClr val="bg1"/>
              </a:solid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'Continuidad 15-23'!$C$3:$K$3</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'Continuidad 15-23'!$C$13:$K$13</c:f>
              <c:numCache>
                <c:formatCode>_-* #,##0_-;\-* #,##0_-;_-* "-"??_-;_-@_-</c:formatCode>
                <c:ptCount val="9"/>
                <c:pt idx="0">
                  <c:v>6.19375E6</c:v>
                </c:pt>
                <c:pt idx="1">
                  <c:v>7.20952E6</c:v>
                </c:pt>
                <c:pt idx="2">
                  <c:v>7.832536E6</c:v>
                </c:pt>
                <c:pt idx="3">
                  <c:v>8.679512E6</c:v>
                </c:pt>
                <c:pt idx="4">
                  <c:v>9.627204E6</c:v>
                </c:pt>
                <c:pt idx="5">
                  <c:v>1.01084886E7</c:v>
                </c:pt>
                <c:pt idx="6">
                  <c:v>1.061383743E7</c:v>
                </c:pt>
                <c:pt idx="7">
                  <c:v>1.11444537015E7</c:v>
                </c:pt>
                <c:pt idx="8">
                  <c:v>1.1701600786575E7</c:v>
                </c:pt>
              </c:numCache>
            </c:numRef>
          </c:val>
          <c:extLst xmlns:c16r2="http://schemas.microsoft.com/office/drawing/2015/06/chart">
            <c:ext xmlns:c16="http://schemas.microsoft.com/office/drawing/2014/chart" uri="{C3380CC4-5D6E-409C-BE32-E72D297353CC}">
              <c16:uniqueId val="{00000000-F90A-43A8-950F-12690F41DD05}"/>
            </c:ext>
          </c:extLst>
        </c:ser>
        <c:dLbls>
          <c:showLegendKey val="0"/>
          <c:showVal val="0"/>
          <c:showCatName val="0"/>
          <c:showSerName val="0"/>
          <c:showPercent val="0"/>
          <c:showBubbleSize val="0"/>
        </c:dLbls>
        <c:gapWidth val="0"/>
        <c:axId val="1406790080"/>
        <c:axId val="1406792400"/>
      </c:barChart>
      <c:catAx>
        <c:axId val="140679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792400"/>
        <c:crosses val="autoZero"/>
        <c:auto val="1"/>
        <c:lblAlgn val="ctr"/>
        <c:lblOffset val="100"/>
        <c:noMultiLvlLbl val="0"/>
      </c:catAx>
      <c:valAx>
        <c:axId val="1406792400"/>
        <c:scaling>
          <c:orientation val="minMax"/>
        </c:scaling>
        <c:delete val="1"/>
        <c:axPos val="l"/>
        <c:numFmt formatCode="_-* #,##0_-;\-* #,##0_-;_-* &quot;-&quot;??_-;_-@_-" sourceLinked="1"/>
        <c:majorTickMark val="out"/>
        <c:minorTickMark val="none"/>
        <c:tickLblPos val="nextTo"/>
        <c:crossAx val="1406790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r>
              <a:rPr lang="es-GT" sz="800" b="1" dirty="0"/>
              <a:t>PROGRAMA 14</a:t>
            </a:r>
          </a:p>
          <a:p>
            <a:pPr algn="ctr">
              <a:defRPr sz="800"/>
            </a:pPr>
            <a:r>
              <a:rPr lang="es-GT" sz="800" dirty="0"/>
              <a:t>Servicios de divulgación oficial</a:t>
            </a:r>
          </a:p>
        </c:rich>
      </c:tx>
      <c:layout>
        <c:manualLayout>
          <c:xMode val="edge"/>
          <c:yMode val="edge"/>
          <c:x val="0.35382398989899"/>
          <c:y val="0.172603059479239"/>
        </c:manualLayout>
      </c:layout>
      <c:overlay val="0"/>
      <c:spPr>
        <a:noFill/>
        <a:ln>
          <a:noFill/>
        </a:ln>
        <a:effectLst/>
      </c:spPr>
      <c:txPr>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spPr>
            <a:solidFill>
              <a:srgbClr val="FFC000"/>
            </a:solidFill>
            <a:ln>
              <a:solidFill>
                <a:schemeClr val="bg1"/>
              </a:solid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'Continuidad 15-23'!$C$3:$K$3</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'Continuidad 15-23'!$C$15:$K$15</c:f>
              <c:numCache>
                <c:formatCode>_-* #,##0_-;\-* #,##0_-;_-* "-"??_-;_-@_-</c:formatCode>
                <c:ptCount val="9"/>
                <c:pt idx="0">
                  <c:v>5.687664E6</c:v>
                </c:pt>
                <c:pt idx="1">
                  <c:v>7.255457E6</c:v>
                </c:pt>
                <c:pt idx="2">
                  <c:v>1.0923846E7</c:v>
                </c:pt>
                <c:pt idx="3">
                  <c:v>1.0858312E7</c:v>
                </c:pt>
                <c:pt idx="4">
                  <c:v>1.0748012E7</c:v>
                </c:pt>
                <c:pt idx="5">
                  <c:v>1.0853812E7</c:v>
                </c:pt>
                <c:pt idx="6">
                  <c:v>1.0948512E7</c:v>
                </c:pt>
                <c:pt idx="7">
                  <c:v>1.1130612E7</c:v>
                </c:pt>
                <c:pt idx="8">
                  <c:v>1.1200212E7</c:v>
                </c:pt>
              </c:numCache>
            </c:numRef>
          </c:val>
          <c:extLst xmlns:c16r2="http://schemas.microsoft.com/office/drawing/2015/06/chart">
            <c:ext xmlns:c16="http://schemas.microsoft.com/office/drawing/2014/chart" uri="{C3380CC4-5D6E-409C-BE32-E72D297353CC}">
              <c16:uniqueId val="{00000000-87F1-4D3B-8A8E-985A31D6EDB5}"/>
            </c:ext>
          </c:extLst>
        </c:ser>
        <c:dLbls>
          <c:dLblPos val="outEnd"/>
          <c:showLegendKey val="0"/>
          <c:showVal val="1"/>
          <c:showCatName val="0"/>
          <c:showSerName val="0"/>
          <c:showPercent val="0"/>
          <c:showBubbleSize val="0"/>
        </c:dLbls>
        <c:gapWidth val="0"/>
        <c:axId val="1406805520"/>
        <c:axId val="1406796880"/>
      </c:barChart>
      <c:catAx>
        <c:axId val="140680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796880"/>
        <c:crosses val="autoZero"/>
        <c:auto val="1"/>
        <c:lblAlgn val="ctr"/>
        <c:lblOffset val="100"/>
        <c:noMultiLvlLbl val="0"/>
      </c:catAx>
      <c:valAx>
        <c:axId val="1406796880"/>
        <c:scaling>
          <c:orientation val="minMax"/>
        </c:scaling>
        <c:delete val="1"/>
        <c:axPos val="l"/>
        <c:numFmt formatCode="_-* #,##0_-;\-* #,##0_-;_-* &quot;-&quot;??_-;_-@_-" sourceLinked="1"/>
        <c:majorTickMark val="out"/>
        <c:minorTickMark val="none"/>
        <c:tickLblPos val="nextTo"/>
        <c:crossAx val="140680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r>
              <a:rPr lang="es-GT" sz="800" b="1" dirty="0"/>
              <a:t>PROGRAMA 15</a:t>
            </a:r>
          </a:p>
          <a:p>
            <a:pPr algn="ctr">
              <a:defRPr sz="800"/>
            </a:pPr>
            <a:r>
              <a:rPr lang="es-GT" sz="800" dirty="0"/>
              <a:t>Servicios de Gobierno departamental y registro de </a:t>
            </a:r>
            <a:r>
              <a:rPr lang="es-GT" sz="800" dirty="0" smtClean="0"/>
              <a:t>personas </a:t>
            </a:r>
            <a:r>
              <a:rPr lang="es-GT" sz="800" dirty="0"/>
              <a:t>jurídicas</a:t>
            </a:r>
          </a:p>
        </c:rich>
      </c:tx>
      <c:layout>
        <c:manualLayout>
          <c:xMode val="edge"/>
          <c:yMode val="edge"/>
          <c:x val="0.163840682636137"/>
          <c:y val="0.0589770425274455"/>
        </c:manualLayout>
      </c:layout>
      <c:overlay val="0"/>
      <c:spPr>
        <a:noFill/>
        <a:ln>
          <a:noFill/>
        </a:ln>
        <a:effectLst/>
      </c:spPr>
      <c:txPr>
        <a:bodyPr rot="0" spcFirstLastPara="1" vertOverflow="ellipsis" vert="horz" wrap="square" anchor="ctr" anchorCtr="1"/>
        <a:lstStyle/>
        <a:p>
          <a:pPr algn="ctr">
            <a:defRPr sz="8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spPr>
            <a:solidFill>
              <a:srgbClr val="7030A0"/>
            </a:solidFill>
            <a:ln>
              <a:solidFill>
                <a:schemeClr val="bg1"/>
              </a:solidFill>
            </a:ln>
            <a:effectLst>
              <a:softEdge rad="1270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'Continuidad 15-23'!$C$3:$K$3</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'Continuidad 15-23'!$C$17:$K$17</c:f>
              <c:numCache>
                <c:formatCode>_-* #,##0_-;\-* #,##0_-;_-* "-"??_-;_-@_-</c:formatCode>
                <c:ptCount val="9"/>
                <c:pt idx="0">
                  <c:v>396422.0</c:v>
                </c:pt>
                <c:pt idx="1">
                  <c:v>399197.0</c:v>
                </c:pt>
                <c:pt idx="2">
                  <c:v>387602.0</c:v>
                </c:pt>
                <c:pt idx="3">
                  <c:v>434425.0</c:v>
                </c:pt>
                <c:pt idx="4">
                  <c:v>438286.0</c:v>
                </c:pt>
                <c:pt idx="5">
                  <c:v>449032.0</c:v>
                </c:pt>
                <c:pt idx="6">
                  <c:v>458032.0</c:v>
                </c:pt>
                <c:pt idx="7">
                  <c:v>463305.0</c:v>
                </c:pt>
                <c:pt idx="8">
                  <c:v>467910.0</c:v>
                </c:pt>
              </c:numCache>
            </c:numRef>
          </c:val>
          <c:extLst xmlns:c16r2="http://schemas.microsoft.com/office/drawing/2015/06/chart">
            <c:ext xmlns:c16="http://schemas.microsoft.com/office/drawing/2014/chart" uri="{C3380CC4-5D6E-409C-BE32-E72D297353CC}">
              <c16:uniqueId val="{00000000-6823-4F64-9E93-431A321068BA}"/>
            </c:ext>
          </c:extLst>
        </c:ser>
        <c:dLbls>
          <c:showLegendKey val="0"/>
          <c:showVal val="0"/>
          <c:showCatName val="0"/>
          <c:showSerName val="0"/>
          <c:showPercent val="0"/>
          <c:showBubbleSize val="0"/>
        </c:dLbls>
        <c:gapWidth val="0"/>
        <c:axId val="1406866048"/>
        <c:axId val="1406868368"/>
      </c:barChart>
      <c:catAx>
        <c:axId val="1406866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406868368"/>
        <c:crosses val="autoZero"/>
        <c:auto val="1"/>
        <c:lblAlgn val="ctr"/>
        <c:lblOffset val="100"/>
        <c:noMultiLvlLbl val="0"/>
      </c:catAx>
      <c:valAx>
        <c:axId val="1406868368"/>
        <c:scaling>
          <c:orientation val="minMax"/>
        </c:scaling>
        <c:delete val="1"/>
        <c:axPos val="l"/>
        <c:numFmt formatCode="_-* #,##0_-;\-* #,##0_-;_-* &quot;-&quot;??_-;_-@_-" sourceLinked="1"/>
        <c:majorTickMark val="out"/>
        <c:minorTickMark val="none"/>
        <c:tickLblPos val="nextTo"/>
        <c:crossAx val="1406866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_tradnl"/>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5/31/18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‹Nr.›</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70428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‹Nr.›</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a16="http://schemas.microsoft.com/office/drawing/2014/main" xmlns=""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‹Nr.›</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chart" Target="../charts/chart8.xml"/><Relationship Id="rId8" Type="http://schemas.openxmlformats.org/officeDocument/2006/relationships/chart" Target="../charts/chart9.xml"/><Relationship Id="rId9"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2566020" y="1495353"/>
            <a:ext cx="6467270" cy="2869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2753243" y="1909319"/>
            <a:ext cx="6092825" cy="1384866"/>
          </a:xfrm>
          <a:prstGeom prst="rect">
            <a:avLst/>
          </a:prstGeom>
        </p:spPr>
        <p:txBody>
          <a:bodyPr>
            <a:spAutoFit/>
          </a:bodyPr>
          <a:lstStyle/>
          <a:p>
            <a:pPr algn="ctr"/>
            <a:r>
              <a:rPr lang="es-GT" sz="2399" b="1" dirty="0" smtClean="0">
                <a:solidFill>
                  <a:srgbClr val="376092"/>
                </a:solidFill>
                <a:latin typeface="Arial" pitchFamily="34" charset="0"/>
                <a:ea typeface="Segoe UI Black" pitchFamily="34" charset="0"/>
                <a:cs typeface="Arial" pitchFamily="34" charset="0"/>
              </a:rPr>
              <a:t>MINISTERIO DE GOBERNACIÓN</a:t>
            </a:r>
            <a:endParaRPr lang="es-GT" sz="2399" b="1" dirty="0">
              <a:solidFill>
                <a:srgbClr val="376092"/>
              </a:solidFill>
              <a:latin typeface="Arial" pitchFamily="34" charset="0"/>
              <a:ea typeface="Segoe UI Black" pitchFamily="34" charset="0"/>
              <a:cs typeface="Arial" pitchFamily="34" charset="0"/>
            </a:endParaRPr>
          </a:p>
          <a:p>
            <a:pPr algn="ctr"/>
            <a:endParaRPr lang="es-GT" sz="2000" b="1" dirty="0">
              <a:solidFill>
                <a:schemeClr val="tx2">
                  <a:lumMod val="75000"/>
                </a:schemeClr>
              </a:solidFill>
              <a:latin typeface="Arial" pitchFamily="34" charset="0"/>
              <a:ea typeface="Segoe UI Black" pitchFamily="34" charset="0"/>
              <a:cs typeface="Arial" pitchFamily="34" charset="0"/>
            </a:endParaRPr>
          </a:p>
          <a:p>
            <a:pPr algn="ctr"/>
            <a:r>
              <a:rPr lang="es-GT" sz="2000" b="1" dirty="0">
                <a:solidFill>
                  <a:schemeClr val="tx2">
                    <a:lumMod val="75000"/>
                  </a:schemeClr>
                </a:solidFill>
                <a:latin typeface="Arial" pitchFamily="34" charset="0"/>
                <a:ea typeface="Segoe UI Black" pitchFamily="34" charset="0"/>
                <a:cs typeface="Arial" pitchFamily="34" charset="0"/>
              </a:rPr>
              <a:t>Formulación Presupuestaria </a:t>
            </a:r>
          </a:p>
          <a:p>
            <a:pPr algn="ctr"/>
            <a:r>
              <a:rPr lang="es-GT" sz="2000" b="1" dirty="0">
                <a:solidFill>
                  <a:schemeClr val="tx2">
                    <a:lumMod val="75000"/>
                  </a:schemeClr>
                </a:solidFill>
                <a:latin typeface="Arial" pitchFamily="34" charset="0"/>
                <a:ea typeface="Segoe UI Black" pitchFamily="34" charset="0"/>
                <a:cs typeface="Arial" pitchFamily="34" charset="0"/>
              </a:rPr>
              <a:t>Multianual 2019-2023</a:t>
            </a:r>
          </a:p>
        </p:txBody>
      </p:sp>
      <p:sp>
        <p:nvSpPr>
          <p:cNvPr id="9" name="8 CuadroTexto"/>
          <p:cNvSpPr txBox="1"/>
          <p:nvPr/>
        </p:nvSpPr>
        <p:spPr>
          <a:xfrm>
            <a:off x="5302324" y="6162922"/>
            <a:ext cx="1693092" cy="461537"/>
          </a:xfrm>
          <a:prstGeom prst="rect">
            <a:avLst/>
          </a:prstGeom>
          <a:noFill/>
        </p:spPr>
        <p:txBody>
          <a:bodyPr wrap="none" rtlCol="0">
            <a:spAutoFit/>
          </a:bodyPr>
          <a:lstStyle/>
          <a:p>
            <a:r>
              <a:rPr lang="es-GT" sz="2399" dirty="0">
                <a:latin typeface="Arial" panose="020B0604020202020204" pitchFamily="34" charset="0"/>
                <a:cs typeface="Arial" panose="020B0604020202020204" pitchFamily="34" charset="0"/>
              </a:rPr>
              <a:t>J</a:t>
            </a:r>
            <a:r>
              <a:rPr lang="es-GT" sz="2399" dirty="0" smtClean="0">
                <a:latin typeface="Arial" panose="020B0604020202020204" pitchFamily="34" charset="0"/>
                <a:cs typeface="Arial" panose="020B0604020202020204" pitchFamily="34" charset="0"/>
              </a:rPr>
              <a:t>unio </a:t>
            </a:r>
            <a:r>
              <a:rPr lang="es-GT" sz="2399" dirty="0">
                <a:latin typeface="Arial" panose="020B0604020202020204" pitchFamily="34" charset="0"/>
                <a:cs typeface="Arial" panose="020B0604020202020204" pitchFamily="34" charset="0"/>
              </a:rPr>
              <a:t>2018</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36943"/>
            <a:ext cx="1458410" cy="1458410"/>
          </a:xfrm>
          <a:prstGeom prst="rect">
            <a:avLst/>
          </a:prstGeom>
        </p:spPr>
      </p:pic>
    </p:spTree>
    <p:extLst>
      <p:ext uri="{BB962C8B-B14F-4D97-AF65-F5344CB8AC3E}">
        <p14:creationId xmlns:p14="http://schemas.microsoft.com/office/powerpoint/2010/main" val="3551729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Imagen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36943"/>
            <a:ext cx="1458410" cy="1458410"/>
          </a:xfrm>
          <a:prstGeom prst="rect">
            <a:avLst/>
          </a:prstGeom>
        </p:spPr>
      </p:pic>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57"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grpSp>
        <p:nvGrpSpPr>
          <p:cNvPr id="58" name="Group 65">
            <a:extLst>
              <a:ext uri="{FF2B5EF4-FFF2-40B4-BE49-F238E27FC236}">
                <a16:creationId xmlns:a16="http://schemas.microsoft.com/office/drawing/2014/main" xmlns="" id="{9A4A16D0-5A9C-4B45-A8BB-59850E859C99}"/>
              </a:ext>
            </a:extLst>
          </p:cNvPr>
          <p:cNvGrpSpPr/>
          <p:nvPr/>
        </p:nvGrpSpPr>
        <p:grpSpPr>
          <a:xfrm>
            <a:off x="3590268" y="3976997"/>
            <a:ext cx="228976" cy="228976"/>
            <a:chOff x="3398838" y="3616326"/>
            <a:chExt cx="346075" cy="346076"/>
          </a:xfrm>
        </p:grpSpPr>
        <p:sp>
          <p:nvSpPr>
            <p:cNvPr id="59"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0"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1"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2"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3"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4"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5"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7"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68"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69"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70"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1"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2"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4"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1"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2"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7"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8"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89"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1"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2"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3"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9"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0"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1"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2" name="Group 298">
            <a:extLst>
              <a:ext uri="{FF2B5EF4-FFF2-40B4-BE49-F238E27FC236}">
                <a16:creationId xmlns:a16="http://schemas.microsoft.com/office/drawing/2014/main" xmlns="" id="{A5C91CD4-542D-49E6-A605-64D1D2B33A42}"/>
              </a:ext>
            </a:extLst>
          </p:cNvPr>
          <p:cNvGrpSpPr/>
          <p:nvPr/>
        </p:nvGrpSpPr>
        <p:grpSpPr>
          <a:xfrm>
            <a:off x="9552920" y="368222"/>
            <a:ext cx="2577703" cy="320155"/>
            <a:chOff x="9062519" y="1142200"/>
            <a:chExt cx="2577703" cy="320154"/>
          </a:xfrm>
        </p:grpSpPr>
        <p:grpSp>
          <p:nvGrpSpPr>
            <p:cNvPr id="111"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13"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14"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15"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16"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17"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12"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a:t>
              </a:r>
            </a:p>
          </p:txBody>
        </p:sp>
      </p:grpSp>
      <p:sp>
        <p:nvSpPr>
          <p:cNvPr id="118" name="TextBox 132">
            <a:extLst>
              <a:ext uri="{FF2B5EF4-FFF2-40B4-BE49-F238E27FC236}">
                <a16:creationId xmlns:a16="http://schemas.microsoft.com/office/drawing/2014/main" xmlns=""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a:solidFill>
                  <a:schemeClr val="bg1"/>
                </a:solidFill>
              </a:rPr>
              <a:t>DIRECTOS</a:t>
            </a:r>
            <a:endParaRPr lang="en-IN" sz="1600" b="1">
              <a:solidFill>
                <a:schemeClr val="bg1"/>
              </a:solidFill>
            </a:endParaRPr>
          </a:p>
        </p:txBody>
      </p:sp>
      <p:sp>
        <p:nvSpPr>
          <p:cNvPr id="119" name="TextBox 132">
            <a:extLst>
              <a:ext uri="{FF2B5EF4-FFF2-40B4-BE49-F238E27FC236}">
                <a16:creationId xmlns:a16="http://schemas.microsoft.com/office/drawing/2014/main" xmlns=""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a:solidFill>
                  <a:schemeClr val="bg1"/>
                </a:solidFill>
              </a:rPr>
              <a:t>INDIRECTOS</a:t>
            </a:r>
            <a:endParaRPr lang="en-IN" sz="1600" b="1">
              <a:solidFill>
                <a:schemeClr val="bg1"/>
              </a:solidFill>
            </a:endParaRPr>
          </a:p>
        </p:txBody>
      </p:sp>
      <p:cxnSp>
        <p:nvCxnSpPr>
          <p:cNvPr id="120"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3 CuadroTexto"/>
          <p:cNvSpPr txBox="1"/>
          <p:nvPr/>
        </p:nvSpPr>
        <p:spPr>
          <a:xfrm>
            <a:off x="286734" y="2593118"/>
            <a:ext cx="2275939"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Promedio: </a:t>
            </a:r>
            <a:r>
              <a:rPr lang="es-GT" sz="1400" dirty="0" smtClean="0">
                <a:latin typeface="Arial" panose="020B0604020202020204" pitchFamily="34" charset="0"/>
                <a:cs typeface="Arial" panose="020B0604020202020204" pitchFamily="34" charset="0"/>
              </a:rPr>
              <a:t>91%; Q.4,398.50 millones</a:t>
            </a:r>
            <a:endParaRPr lang="es-GT" sz="1400" dirty="0">
              <a:latin typeface="Arial" panose="020B0604020202020204" pitchFamily="34" charset="0"/>
              <a:cs typeface="Arial" panose="020B0604020202020204" pitchFamily="34" charset="0"/>
            </a:endParaRPr>
          </a:p>
        </p:txBody>
      </p:sp>
      <p:sp>
        <p:nvSpPr>
          <p:cNvPr id="122" name="139 CuadroTexto"/>
          <p:cNvSpPr txBox="1"/>
          <p:nvPr/>
        </p:nvSpPr>
        <p:spPr>
          <a:xfrm>
            <a:off x="318349" y="3386278"/>
            <a:ext cx="2258045" cy="340519"/>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Funcionamiento: </a:t>
            </a:r>
            <a:r>
              <a:rPr lang="es-GT" sz="1400" dirty="0" smtClean="0">
                <a:latin typeface="Arial" panose="020B0604020202020204" pitchFamily="34" charset="0"/>
                <a:cs typeface="Arial" panose="020B0604020202020204" pitchFamily="34" charset="0"/>
              </a:rPr>
              <a:t>88%</a:t>
            </a:r>
            <a:endParaRPr lang="es-GT" sz="1400" dirty="0">
              <a:latin typeface="Arial" panose="020B0604020202020204" pitchFamily="34" charset="0"/>
              <a:cs typeface="Arial" panose="020B0604020202020204" pitchFamily="34" charset="0"/>
            </a:endParaRPr>
          </a:p>
        </p:txBody>
      </p:sp>
      <p:sp>
        <p:nvSpPr>
          <p:cNvPr id="123" name="183 CuadroTexto"/>
          <p:cNvSpPr txBox="1"/>
          <p:nvPr/>
        </p:nvSpPr>
        <p:spPr>
          <a:xfrm>
            <a:off x="314484" y="1822074"/>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promedio: </a:t>
            </a:r>
            <a:r>
              <a:rPr lang="es-GT" sz="1400" dirty="0" smtClean="0">
                <a:latin typeface="Arial" panose="020B0604020202020204" pitchFamily="34" charset="0"/>
                <a:cs typeface="Arial" panose="020B0604020202020204" pitchFamily="34" charset="0"/>
              </a:rPr>
              <a:t>Q4.840.15 </a:t>
            </a:r>
            <a:r>
              <a:rPr lang="es-GT" sz="1400" dirty="0">
                <a:latin typeface="Arial" panose="020B0604020202020204" pitchFamily="34" charset="0"/>
                <a:cs typeface="Arial" panose="020B0604020202020204" pitchFamily="34" charset="0"/>
              </a:rPr>
              <a:t>millones</a:t>
            </a:r>
          </a:p>
        </p:txBody>
      </p:sp>
      <p:sp>
        <p:nvSpPr>
          <p:cNvPr id="124" name="184 CuadroTexto"/>
          <p:cNvSpPr txBox="1"/>
          <p:nvPr/>
        </p:nvSpPr>
        <p:spPr>
          <a:xfrm>
            <a:off x="235029" y="3984255"/>
            <a:ext cx="2416954" cy="1532334"/>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smtClean="0">
                <a:latin typeface="Arial" panose="020B0604020202020204" pitchFamily="34" charset="0"/>
                <a:cs typeface="Arial" panose="020B0604020202020204" pitchFamily="34" charset="0"/>
              </a:rPr>
              <a:t>Ejecución Promedio nómina Programa 11:  78% Q2,625.14 millones y  54% del total del presupuesto MINGOB</a:t>
            </a:r>
            <a:endParaRPr lang="es-GT" sz="1400" dirty="0">
              <a:latin typeface="Arial" panose="020B0604020202020204" pitchFamily="34" charset="0"/>
              <a:cs typeface="Arial" panose="020B0604020202020204" pitchFamily="34" charset="0"/>
            </a:endParaRPr>
          </a:p>
          <a:p>
            <a:endParaRPr lang="es-GT" sz="1400" dirty="0">
              <a:latin typeface="Arial" panose="020B0604020202020204" pitchFamily="34" charset="0"/>
              <a:cs typeface="Arial" panose="020B0604020202020204" pitchFamily="34" charset="0"/>
            </a:endParaRPr>
          </a:p>
        </p:txBody>
      </p:sp>
      <p:cxnSp>
        <p:nvCxnSpPr>
          <p:cNvPr id="12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2815834"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8 Rectángulo redondeado"/>
          <p:cNvSpPr/>
          <p:nvPr/>
        </p:nvSpPr>
        <p:spPr>
          <a:xfrm>
            <a:off x="9532479" y="713576"/>
            <a:ext cx="2462124" cy="5852230"/>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180977" indent="-180977" algn="just">
              <a:buFont typeface="Arial" panose="020B0604020202020204" pitchFamily="34" charset="0"/>
              <a:buChar char="•"/>
            </a:pPr>
            <a:r>
              <a:rPr lang="es-NI" sz="1800" dirty="0" smtClean="0"/>
              <a:t>Iniciar </a:t>
            </a:r>
            <a:r>
              <a:rPr lang="es-NI" sz="1800" dirty="0"/>
              <a:t>con anticipación los </a:t>
            </a:r>
            <a:r>
              <a:rPr lang="es-NI" sz="1800" dirty="0" smtClean="0"/>
              <a:t>procesos de compras </a:t>
            </a:r>
          </a:p>
          <a:p>
            <a:pPr marL="180977" indent="-180977" algn="just">
              <a:buFont typeface="Arial" panose="020B0604020202020204" pitchFamily="34" charset="0"/>
              <a:buChar char="•"/>
            </a:pPr>
            <a:r>
              <a:rPr lang="es-NI" sz="1800" dirty="0"/>
              <a:t>Control y seguimiento </a:t>
            </a:r>
            <a:r>
              <a:rPr lang="es-NI" sz="1800" dirty="0" smtClean="0"/>
              <a:t>de los procesos de compras y presupuesto.</a:t>
            </a:r>
          </a:p>
          <a:p>
            <a:pPr marL="180977" indent="-180977" algn="just">
              <a:buFont typeface="Arial" panose="020B0604020202020204" pitchFamily="34" charset="0"/>
              <a:buChar char="•"/>
            </a:pPr>
            <a:r>
              <a:rPr lang="es-NI" sz="1800" dirty="0" smtClean="0"/>
              <a:t>Rápida aprobación </a:t>
            </a:r>
            <a:r>
              <a:rPr lang="es-NI" sz="1800" dirty="0"/>
              <a:t>de las bases </a:t>
            </a:r>
            <a:r>
              <a:rPr lang="es-NI" sz="1800" dirty="0" smtClean="0"/>
              <a:t>para los eventos.</a:t>
            </a:r>
          </a:p>
          <a:p>
            <a:pPr marL="180977" indent="-180977" algn="just">
              <a:buFont typeface="Arial" panose="020B0604020202020204" pitchFamily="34" charset="0"/>
              <a:buChar char="•"/>
            </a:pPr>
            <a:r>
              <a:rPr lang="es-NI" sz="1800" dirty="0"/>
              <a:t>Efectuar </a:t>
            </a:r>
            <a:r>
              <a:rPr lang="es-NI" sz="1800" dirty="0" smtClean="0"/>
              <a:t>estudios </a:t>
            </a:r>
            <a:r>
              <a:rPr lang="es-NI" sz="1800" dirty="0"/>
              <a:t>de </a:t>
            </a:r>
            <a:r>
              <a:rPr lang="es-NI" sz="1800" dirty="0" smtClean="0"/>
              <a:t>pre inversión.  </a:t>
            </a:r>
          </a:p>
          <a:p>
            <a:pPr marL="180977" indent="-180977" algn="just">
              <a:buFont typeface="Arial" panose="020B0604020202020204" pitchFamily="34" charset="0"/>
              <a:buChar char="•"/>
            </a:pPr>
            <a:r>
              <a:rPr lang="es-NI" sz="1800" dirty="0"/>
              <a:t>Agilizar la suscripción de contratos para la ejecución de las obras físicas</a:t>
            </a:r>
            <a:endParaRPr lang="es-GT" sz="1800" dirty="0"/>
          </a:p>
        </p:txBody>
      </p:sp>
      <p:cxnSp>
        <p:nvCxnSpPr>
          <p:cNvPr id="127" name="Conector recto 126"/>
          <p:cNvCxnSpPr/>
          <p:nvPr/>
        </p:nvCxnSpPr>
        <p:spPr>
          <a:xfrm>
            <a:off x="3430116" y="6093296"/>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128" name="CuadroTexto 127"/>
          <p:cNvSpPr txBox="1"/>
          <p:nvPr/>
        </p:nvSpPr>
        <p:spPr>
          <a:xfrm>
            <a:off x="4305720" y="6114782"/>
            <a:ext cx="2128107" cy="338554"/>
          </a:xfrm>
          <a:prstGeom prst="rect">
            <a:avLst/>
          </a:prstGeom>
          <a:noFill/>
        </p:spPr>
        <p:txBody>
          <a:bodyPr wrap="none" rtlCol="0">
            <a:spAutoFit/>
          </a:bodyPr>
          <a:lstStyle/>
          <a:p>
            <a:r>
              <a:rPr lang="es-ES" sz="1600" dirty="0" smtClean="0"/>
              <a:t>Devengado (ejecutado)</a:t>
            </a:r>
            <a:endParaRPr lang="es-ES" sz="1600" dirty="0"/>
          </a:p>
        </p:txBody>
      </p:sp>
      <p:cxnSp>
        <p:nvCxnSpPr>
          <p:cNvPr id="129" name="Conector recto 128"/>
          <p:cNvCxnSpPr/>
          <p:nvPr/>
        </p:nvCxnSpPr>
        <p:spPr>
          <a:xfrm>
            <a:off x="7750596" y="6093296"/>
            <a:ext cx="1224136" cy="0"/>
          </a:xfrm>
          <a:prstGeom prst="line">
            <a:avLst/>
          </a:prstGeom>
        </p:spPr>
        <p:style>
          <a:lnRef idx="2">
            <a:schemeClr val="accent1"/>
          </a:lnRef>
          <a:fillRef idx="0">
            <a:schemeClr val="accent1"/>
          </a:fillRef>
          <a:effectRef idx="1">
            <a:schemeClr val="accent1"/>
          </a:effectRef>
          <a:fontRef idx="minor">
            <a:schemeClr val="tx1"/>
          </a:fontRef>
        </p:style>
      </p:cxnSp>
      <p:sp>
        <p:nvSpPr>
          <p:cNvPr id="130" name="CuadroTexto 129"/>
          <p:cNvSpPr txBox="1"/>
          <p:nvPr/>
        </p:nvSpPr>
        <p:spPr>
          <a:xfrm>
            <a:off x="7966620" y="6093296"/>
            <a:ext cx="825466" cy="338554"/>
          </a:xfrm>
          <a:prstGeom prst="rect">
            <a:avLst/>
          </a:prstGeom>
          <a:noFill/>
        </p:spPr>
        <p:txBody>
          <a:bodyPr wrap="none" rtlCol="0">
            <a:spAutoFit/>
          </a:bodyPr>
          <a:lstStyle/>
          <a:p>
            <a:r>
              <a:rPr lang="es-ES" sz="1600" dirty="0" smtClean="0"/>
              <a:t>Vigente</a:t>
            </a:r>
            <a:endParaRPr lang="es-ES" sz="1600" dirty="0"/>
          </a:p>
        </p:txBody>
      </p:sp>
      <p:graphicFrame>
        <p:nvGraphicFramePr>
          <p:cNvPr id="131" name="Gráfico 130"/>
          <p:cNvGraphicFramePr>
            <a:graphicFrameLocks/>
          </p:cNvGraphicFramePr>
          <p:nvPr>
            <p:extLst>
              <p:ext uri="{D42A27DB-BD31-4B8C-83A1-F6EECF244321}">
                <p14:modId xmlns:p14="http://schemas.microsoft.com/office/powerpoint/2010/main" val="1974936154"/>
              </p:ext>
            </p:extLst>
          </p:nvPr>
        </p:nvGraphicFramePr>
        <p:xfrm>
          <a:off x="2932870" y="555451"/>
          <a:ext cx="6392749" cy="5444351"/>
        </p:xfrm>
        <a:graphic>
          <a:graphicData uri="http://schemas.openxmlformats.org/drawingml/2006/chart">
            <c:chart xmlns:c="http://schemas.openxmlformats.org/drawingml/2006/chart" xmlns:r="http://schemas.openxmlformats.org/officeDocument/2006/relationships" r:id="rId4"/>
          </a:graphicData>
        </a:graphic>
      </p:graphicFrame>
      <p:sp>
        <p:nvSpPr>
          <p:cNvPr id="132" name="Title 1">
            <a:extLst>
              <a:ext uri="{FF2B5EF4-FFF2-40B4-BE49-F238E27FC236}">
                <a16:creationId xmlns:a16="http://schemas.microsoft.com/office/drawing/2014/main" xmlns="" id="{555DC0C3-BCDA-48C0-A49A-2FF6F4CBFF48}"/>
              </a:ext>
            </a:extLst>
          </p:cNvPr>
          <p:cNvSpPr txBox="1">
            <a:spLocks/>
          </p:cNvSpPr>
          <p:nvPr/>
        </p:nvSpPr>
        <p:spPr>
          <a:xfrm>
            <a:off x="-19960" y="1190785"/>
            <a:ext cx="2998068"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sp>
        <p:nvSpPr>
          <p:cNvPr id="133"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7" y="44624"/>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55" name="184 CuadroTexto"/>
          <p:cNvSpPr txBox="1"/>
          <p:nvPr/>
        </p:nvSpPr>
        <p:spPr>
          <a:xfrm>
            <a:off x="314484" y="5803855"/>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Meta de Ejecución 2018: + </a:t>
            </a:r>
            <a:r>
              <a:rPr lang="es-GT" sz="1400" dirty="0" smtClean="0">
                <a:latin typeface="Arial" panose="020B0604020202020204" pitchFamily="34" charset="0"/>
                <a:cs typeface="Arial" panose="020B0604020202020204" pitchFamily="34" charset="0"/>
              </a:rPr>
              <a:t>12% </a:t>
            </a:r>
            <a:r>
              <a:rPr lang="es-GT" sz="1400" dirty="0">
                <a:latin typeface="Arial" panose="020B0604020202020204" pitchFamily="34" charset="0"/>
                <a:cs typeface="Arial" panose="020B0604020202020204" pitchFamily="34" charset="0"/>
              </a:rPr>
              <a:t>respecto a 2017</a:t>
            </a:r>
          </a:p>
        </p:txBody>
      </p:sp>
    </p:spTree>
    <p:extLst>
      <p:ext uri="{BB962C8B-B14F-4D97-AF65-F5344CB8AC3E}">
        <p14:creationId xmlns:p14="http://schemas.microsoft.com/office/powerpoint/2010/main" val="88290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85" y="14355"/>
            <a:ext cx="1084783" cy="1084783"/>
          </a:xfrm>
          <a:prstGeom prst="rect">
            <a:avLst/>
          </a:prstGeom>
        </p:spPr>
      </p:pic>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31" name="Title 1">
            <a:extLst>
              <a:ext uri="{FF2B5EF4-FFF2-40B4-BE49-F238E27FC236}">
                <a16:creationId xmlns:a16="http://schemas.microsoft.com/office/drawing/2014/main" xmlns="" id="{555DC0C3-BCDA-48C0-A49A-2FF6F4CBFF48}"/>
              </a:ext>
            </a:extLst>
          </p:cNvPr>
          <p:cNvSpPr>
            <a:spLocks noGrp="1"/>
          </p:cNvSpPr>
          <p:nvPr>
            <p:ph type="title"/>
          </p:nvPr>
        </p:nvSpPr>
        <p:spPr>
          <a:xfrm>
            <a:off x="3431846" y="134390"/>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32" name="2 Rectángulo redondeado"/>
          <p:cNvSpPr/>
          <p:nvPr/>
        </p:nvSpPr>
        <p:spPr>
          <a:xfrm>
            <a:off x="155575" y="5480000"/>
            <a:ext cx="11843494" cy="1333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endParaRPr lang="es-MX" sz="1100" dirty="0" smtClean="0"/>
          </a:p>
          <a:p>
            <a:pPr algn="just"/>
            <a:endParaRPr lang="es-MX" sz="1100" dirty="0"/>
          </a:p>
          <a:p>
            <a:pPr algn="just"/>
            <a:r>
              <a:rPr lang="es-MX" sz="1100" b="1" dirty="0" smtClean="0"/>
              <a:t>Reducción </a:t>
            </a:r>
            <a:r>
              <a:rPr lang="es-MX" sz="1100" b="1" dirty="0"/>
              <a:t>de 45 puntos en la tasa de incidencia criminal a nivel nacional para el período comprendido del 2015 al </a:t>
            </a:r>
            <a:r>
              <a:rPr lang="es-MX" sz="1100" b="1" dirty="0" smtClean="0"/>
              <a:t>2017, cumplimiento de los resultados </a:t>
            </a:r>
            <a:r>
              <a:rPr lang="es-MX" sz="1100" b="1" dirty="0"/>
              <a:t>estratégicos de país establecidos en la Política General de Gobierno, para el período comprendido del 2015 al 2017 se alcanzó la reducción acumulada de 3.4 puntos de tasa los homicidios, que para el año 2015, se encontraba en 29.5 y al finalizar el año 2017 cerró en 26.1 puntos de tasa. </a:t>
            </a:r>
            <a:r>
              <a:rPr lang="es-MX" sz="1100" b="1" dirty="0" smtClean="0"/>
              <a:t>En el caso de los </a:t>
            </a:r>
            <a:r>
              <a:rPr lang="es-MX" sz="1100" b="1" dirty="0"/>
              <a:t>hechos delictivos cometidos contra el patrimonio de las personas, disminuyó para el mismo período en 25.48 puntos de tasa, que para el año 2015 se encontraba en 97 y al finalizar el año 2017, cerró en 71.52, logrando superar la meta establecida para el año 2019. Para abordar la problemática de la violencia y el delito y sus principales relaciones causales se elaboró el Modelo Lógico para la Prevención de la Violencia y el Delito, con base en las evidencias consultadas de diversas fuentes de información y conocimiento especializados a nivel nacional e internacional. </a:t>
            </a:r>
            <a:endParaRPr lang="es-GT" sz="1100" b="1" dirty="0"/>
          </a:p>
        </p:txBody>
      </p:sp>
      <p:grpSp>
        <p:nvGrpSpPr>
          <p:cNvPr id="33" name="Group 298">
            <a:extLst>
              <a:ext uri="{FF2B5EF4-FFF2-40B4-BE49-F238E27FC236}">
                <a16:creationId xmlns:a16="http://schemas.microsoft.com/office/drawing/2014/main" xmlns="" id="{A5C91CD4-542D-49E6-A605-64D1D2B33A42}"/>
              </a:ext>
            </a:extLst>
          </p:cNvPr>
          <p:cNvGrpSpPr/>
          <p:nvPr/>
        </p:nvGrpSpPr>
        <p:grpSpPr>
          <a:xfrm>
            <a:off x="267253" y="5503121"/>
            <a:ext cx="2422682" cy="283553"/>
            <a:chOff x="9062519" y="1132195"/>
            <a:chExt cx="2422682" cy="330159"/>
          </a:xfrm>
        </p:grpSpPr>
        <p:grpSp>
          <p:nvGrpSpPr>
            <p:cNvPr id="34"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4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5" name="TextBox 289">
              <a:extLst>
                <a:ext uri="{FF2B5EF4-FFF2-40B4-BE49-F238E27FC236}">
                  <a16:creationId xmlns:a16="http://schemas.microsoft.com/office/drawing/2014/main" xmlns="" id="{A5B21903-AAD7-43A8-90BF-40FE5DF4CBE2}"/>
                </a:ext>
              </a:extLst>
            </p:cNvPr>
            <p:cNvSpPr txBox="1"/>
            <p:nvPr/>
          </p:nvSpPr>
          <p:spPr>
            <a:xfrm>
              <a:off x="9328858" y="1132195"/>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a:t>
              </a:r>
            </a:p>
          </p:txBody>
        </p:sp>
      </p:grpSp>
      <p:grpSp>
        <p:nvGrpSpPr>
          <p:cNvPr id="49" name="Agrupar 3"/>
          <p:cNvGrpSpPr/>
          <p:nvPr/>
        </p:nvGrpSpPr>
        <p:grpSpPr>
          <a:xfrm>
            <a:off x="1905655" y="5216671"/>
            <a:ext cx="3587459" cy="210130"/>
            <a:chOff x="3430116" y="5352500"/>
            <a:chExt cx="5400600" cy="277005"/>
          </a:xfrm>
        </p:grpSpPr>
        <p:cxnSp>
          <p:nvCxnSpPr>
            <p:cNvPr id="50" name="Conector recto 49"/>
            <p:cNvCxnSpPr/>
            <p:nvPr/>
          </p:nvCxnSpPr>
          <p:spPr>
            <a:xfrm>
              <a:off x="3430116" y="5447419"/>
              <a:ext cx="374441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CuadroTexto 51"/>
            <p:cNvSpPr txBox="1"/>
            <p:nvPr/>
          </p:nvSpPr>
          <p:spPr>
            <a:xfrm>
              <a:off x="3988800" y="5352507"/>
              <a:ext cx="2123594" cy="276998"/>
            </a:xfrm>
            <a:prstGeom prst="rect">
              <a:avLst/>
            </a:prstGeom>
            <a:noFill/>
          </p:spPr>
          <p:txBody>
            <a:bodyPr wrap="none" rtlCol="0">
              <a:spAutoFit/>
            </a:bodyPr>
            <a:lstStyle/>
            <a:p>
              <a:pPr algn="just"/>
              <a:r>
                <a:rPr lang="es-ES" sz="1200" dirty="0" smtClean="0"/>
                <a:t>Devengado (ejecutado)</a:t>
              </a:r>
              <a:endParaRPr lang="es-ES" sz="1200" dirty="0"/>
            </a:p>
          </p:txBody>
        </p:sp>
        <p:cxnSp>
          <p:nvCxnSpPr>
            <p:cNvPr id="53" name="Conector recto 52"/>
            <p:cNvCxnSpPr/>
            <p:nvPr/>
          </p:nvCxnSpPr>
          <p:spPr>
            <a:xfrm>
              <a:off x="7606581" y="5447410"/>
              <a:ext cx="122413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4" name="CuadroTexto 53"/>
            <p:cNvSpPr txBox="1"/>
            <p:nvPr/>
          </p:nvSpPr>
          <p:spPr>
            <a:xfrm>
              <a:off x="7713350" y="5352500"/>
              <a:ext cx="868938" cy="276998"/>
            </a:xfrm>
            <a:prstGeom prst="rect">
              <a:avLst/>
            </a:prstGeom>
            <a:noFill/>
          </p:spPr>
          <p:txBody>
            <a:bodyPr wrap="none" rtlCol="0">
              <a:spAutoFit/>
            </a:bodyPr>
            <a:lstStyle/>
            <a:p>
              <a:pPr algn="just"/>
              <a:r>
                <a:rPr lang="es-ES" sz="1200" dirty="0" smtClean="0"/>
                <a:t>Vigente</a:t>
              </a:r>
              <a:endParaRPr lang="es-ES" sz="1200" dirty="0"/>
            </a:p>
          </p:txBody>
        </p:sp>
      </p:grpSp>
      <p:graphicFrame>
        <p:nvGraphicFramePr>
          <p:cNvPr id="55" name="Gráfico 54"/>
          <p:cNvGraphicFramePr>
            <a:graphicFrameLocks noChangeAspect="1"/>
          </p:cNvGraphicFramePr>
          <p:nvPr>
            <p:extLst>
              <p:ext uri="{D42A27DB-BD31-4B8C-83A1-F6EECF244321}">
                <p14:modId xmlns:p14="http://schemas.microsoft.com/office/powerpoint/2010/main" val="982927113"/>
              </p:ext>
            </p:extLst>
          </p:nvPr>
        </p:nvGraphicFramePr>
        <p:xfrm>
          <a:off x="113086" y="577908"/>
          <a:ext cx="6194871" cy="46386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Gráfico 55"/>
          <p:cNvGraphicFramePr>
            <a:graphicFrameLocks/>
          </p:cNvGraphicFramePr>
          <p:nvPr>
            <p:extLst>
              <p:ext uri="{D42A27DB-BD31-4B8C-83A1-F6EECF244321}">
                <p14:modId xmlns:p14="http://schemas.microsoft.com/office/powerpoint/2010/main" val="166904480"/>
              </p:ext>
            </p:extLst>
          </p:nvPr>
        </p:nvGraphicFramePr>
        <p:xfrm>
          <a:off x="6307958" y="551960"/>
          <a:ext cx="5547096" cy="4664618"/>
        </p:xfrm>
        <a:graphic>
          <a:graphicData uri="http://schemas.openxmlformats.org/drawingml/2006/chart">
            <c:chart xmlns:c="http://schemas.openxmlformats.org/drawingml/2006/chart" xmlns:r="http://schemas.openxmlformats.org/officeDocument/2006/relationships" r:id="rId5"/>
          </a:graphicData>
        </a:graphic>
      </p:graphicFrame>
      <p:grpSp>
        <p:nvGrpSpPr>
          <p:cNvPr id="57" name="Agrupar 3"/>
          <p:cNvGrpSpPr/>
          <p:nvPr/>
        </p:nvGrpSpPr>
        <p:grpSpPr>
          <a:xfrm>
            <a:off x="7462564" y="5194560"/>
            <a:ext cx="4007021" cy="243116"/>
            <a:chOff x="2779706" y="5482565"/>
            <a:chExt cx="6032214" cy="320488"/>
          </a:xfrm>
        </p:grpSpPr>
        <p:cxnSp>
          <p:nvCxnSpPr>
            <p:cNvPr id="58" name="Conector recto 57"/>
            <p:cNvCxnSpPr/>
            <p:nvPr/>
          </p:nvCxnSpPr>
          <p:spPr>
            <a:xfrm>
              <a:off x="2779706" y="5482565"/>
              <a:ext cx="374441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CuadroTexto 58"/>
            <p:cNvSpPr txBox="1"/>
            <p:nvPr/>
          </p:nvSpPr>
          <p:spPr>
            <a:xfrm>
              <a:off x="2991404" y="5486932"/>
              <a:ext cx="2123595" cy="276999"/>
            </a:xfrm>
            <a:prstGeom prst="rect">
              <a:avLst/>
            </a:prstGeom>
            <a:noFill/>
          </p:spPr>
          <p:txBody>
            <a:bodyPr wrap="none" rtlCol="0">
              <a:spAutoFit/>
            </a:bodyPr>
            <a:lstStyle/>
            <a:p>
              <a:pPr algn="just"/>
              <a:r>
                <a:rPr lang="es-ES" sz="1200" dirty="0" smtClean="0"/>
                <a:t>Devengado (ejecutado)</a:t>
              </a:r>
              <a:endParaRPr lang="es-ES" sz="1200" dirty="0"/>
            </a:p>
          </p:txBody>
        </p:sp>
        <p:cxnSp>
          <p:nvCxnSpPr>
            <p:cNvPr id="60" name="Conector recto 59"/>
            <p:cNvCxnSpPr/>
            <p:nvPr/>
          </p:nvCxnSpPr>
          <p:spPr>
            <a:xfrm>
              <a:off x="7587785" y="5482565"/>
              <a:ext cx="122413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1" name="CuadroTexto 60"/>
            <p:cNvSpPr txBox="1"/>
            <p:nvPr/>
          </p:nvSpPr>
          <p:spPr>
            <a:xfrm>
              <a:off x="7671018" y="5526054"/>
              <a:ext cx="868938" cy="276999"/>
            </a:xfrm>
            <a:prstGeom prst="rect">
              <a:avLst/>
            </a:prstGeom>
            <a:noFill/>
          </p:spPr>
          <p:txBody>
            <a:bodyPr wrap="none" rtlCol="0">
              <a:spAutoFit/>
            </a:bodyPr>
            <a:lstStyle/>
            <a:p>
              <a:pPr algn="just"/>
              <a:r>
                <a:rPr lang="es-ES" sz="1200" dirty="0" smtClean="0"/>
                <a:t>Vigente</a:t>
              </a:r>
              <a:endParaRPr lang="es-ES" sz="1200" dirty="0"/>
            </a:p>
          </p:txBody>
        </p:sp>
      </p:grpSp>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2870351" y="160338"/>
            <a:ext cx="5288484"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Continuidad de Programas 2019-2023</a:t>
            </a:r>
            <a:endParaRPr lang="en-US" sz="2000" dirty="0"/>
          </a:p>
        </p:txBody>
      </p:sp>
      <p:grpSp>
        <p:nvGrpSpPr>
          <p:cNvPr id="66"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63" name="Group 298">
            <a:extLst>
              <a:ext uri="{FF2B5EF4-FFF2-40B4-BE49-F238E27FC236}">
                <a16:creationId xmlns:a16="http://schemas.microsoft.com/office/drawing/2014/main" xmlns="" id="{A5C91CD4-542D-49E6-A605-64D1D2B33A42}"/>
              </a:ext>
            </a:extLst>
          </p:cNvPr>
          <p:cNvGrpSpPr/>
          <p:nvPr/>
        </p:nvGrpSpPr>
        <p:grpSpPr>
          <a:xfrm>
            <a:off x="141170" y="5589241"/>
            <a:ext cx="2577703" cy="698685"/>
            <a:chOff x="9062519" y="1142200"/>
            <a:chExt cx="2577703" cy="698685"/>
          </a:xfrm>
        </p:grpSpPr>
        <p:grpSp>
          <p:nvGrpSpPr>
            <p:cNvPr id="64"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67"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68"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69"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70"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sp>
            <p:nvSpPr>
              <p:cNvPr id="71"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200">
                  <a:latin typeface="Ebrima" panose="02000000000000000000" pitchFamily="2" charset="0"/>
                  <a:ea typeface="Ebrima" panose="02000000000000000000" pitchFamily="2" charset="0"/>
                  <a:cs typeface="Ebrima" panose="02000000000000000000" pitchFamily="2" charset="0"/>
                </a:endParaRPr>
              </a:p>
            </p:txBody>
          </p:sp>
        </p:grpSp>
        <p:sp>
          <p:nvSpPr>
            <p:cNvPr id="65" name="TextBox 289">
              <a:extLst>
                <a:ext uri="{FF2B5EF4-FFF2-40B4-BE49-F238E27FC236}">
                  <a16:creationId xmlns:a16="http://schemas.microsoft.com/office/drawing/2014/main" xmlns="" id="{A5B21903-AAD7-43A8-90BF-40FE5DF4CBE2}"/>
                </a:ext>
              </a:extLst>
            </p:cNvPr>
            <p:cNvSpPr txBox="1"/>
            <p:nvPr/>
          </p:nvSpPr>
          <p:spPr>
            <a:xfrm>
              <a:off x="9483879" y="1194554"/>
              <a:ext cx="2156343" cy="646331"/>
            </a:xfrm>
            <a:prstGeom prst="rect">
              <a:avLst/>
            </a:prstGeom>
            <a:noFill/>
          </p:spPr>
          <p:txBody>
            <a:bodyPr wrap="square" lIns="0" tIns="0" rIns="0" bIns="0" rtlCol="0">
              <a:spAutoFit/>
            </a:bodyPr>
            <a:lstStyle/>
            <a:p>
              <a:pPr algn="just"/>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El Aumento entre escenarios 2019 se destina a cobertura o calidad?</a:t>
              </a:r>
            </a:p>
          </p:txBody>
        </p:sp>
      </p:grpSp>
      <p:sp>
        <p:nvSpPr>
          <p:cNvPr id="72" name="71 Rectángulo redondeado"/>
          <p:cNvSpPr/>
          <p:nvPr/>
        </p:nvSpPr>
        <p:spPr>
          <a:xfrm>
            <a:off x="2986199" y="5473066"/>
            <a:ext cx="8996827"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b="1" dirty="0" smtClean="0">
                <a:solidFill>
                  <a:schemeClr val="tx1"/>
                </a:solidFill>
              </a:rPr>
              <a:t>Dignificación salarial del personal policial, formación de 3,000 nuevos Agentes de Policía Nacional Civil, especialización de  1,500 elementos policiales, construcción y modernización de infraestructura policial y penitenciaria, equipamiento, movilidad acuática y terrestre para la Policía Nacional Civil, incrementar acciones orientadas a la  Prevención de la Violencia y del Delito, incrementar la cobertura de los programas de rehabilitación de las personas privadas de libertad, fortalecimiento tecnológico para los controles migratorios y de ingresos de visitas al Sistema Penitenciario.</a:t>
            </a:r>
            <a:endParaRPr lang="es-GT" sz="1200" b="1" dirty="0">
              <a:solidFill>
                <a:schemeClr val="tx1"/>
              </a:solidFill>
            </a:endParaRPr>
          </a:p>
        </p:txBody>
      </p:sp>
      <p:sp>
        <p:nvSpPr>
          <p:cNvPr id="3" name="2 Flecha doblada"/>
          <p:cNvSpPr/>
          <p:nvPr/>
        </p:nvSpPr>
        <p:spPr>
          <a:xfrm flipV="1">
            <a:off x="2618329" y="6323812"/>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62" name="Gráfico 61"/>
          <p:cNvGraphicFramePr>
            <a:graphicFrameLocks/>
          </p:cNvGraphicFramePr>
          <p:nvPr>
            <p:extLst>
              <p:ext uri="{D42A27DB-BD31-4B8C-83A1-F6EECF244321}">
                <p14:modId xmlns:p14="http://schemas.microsoft.com/office/powerpoint/2010/main" val="1966881483"/>
              </p:ext>
            </p:extLst>
          </p:nvPr>
        </p:nvGraphicFramePr>
        <p:xfrm>
          <a:off x="8135067" y="271093"/>
          <a:ext cx="3960000" cy="12276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4" name="Gráfico 73"/>
          <p:cNvGraphicFramePr>
            <a:graphicFrameLocks/>
          </p:cNvGraphicFramePr>
          <p:nvPr>
            <p:extLst>
              <p:ext uri="{D42A27DB-BD31-4B8C-83A1-F6EECF244321}">
                <p14:modId xmlns:p14="http://schemas.microsoft.com/office/powerpoint/2010/main" val="353195764"/>
              </p:ext>
            </p:extLst>
          </p:nvPr>
        </p:nvGraphicFramePr>
        <p:xfrm>
          <a:off x="165150" y="1036344"/>
          <a:ext cx="7765688" cy="42642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1" name="Gráfico 80"/>
          <p:cNvGraphicFramePr>
            <a:graphicFrameLocks/>
          </p:cNvGraphicFramePr>
          <p:nvPr>
            <p:extLst>
              <p:ext uri="{D42A27DB-BD31-4B8C-83A1-F6EECF244321}">
                <p14:modId xmlns:p14="http://schemas.microsoft.com/office/powerpoint/2010/main" val="1264622218"/>
              </p:ext>
            </p:extLst>
          </p:nvPr>
        </p:nvGraphicFramePr>
        <p:xfrm>
          <a:off x="8159802" y="1284921"/>
          <a:ext cx="3960000" cy="13633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2" name="Gráfico 81"/>
          <p:cNvGraphicFramePr>
            <a:graphicFrameLocks/>
          </p:cNvGraphicFramePr>
          <p:nvPr>
            <p:extLst>
              <p:ext uri="{D42A27DB-BD31-4B8C-83A1-F6EECF244321}">
                <p14:modId xmlns:p14="http://schemas.microsoft.com/office/powerpoint/2010/main" val="2959814441"/>
              </p:ext>
            </p:extLst>
          </p:nvPr>
        </p:nvGraphicFramePr>
        <p:xfrm>
          <a:off x="8141701" y="2417826"/>
          <a:ext cx="3960000" cy="119439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7" name="Gráfico 86"/>
          <p:cNvGraphicFramePr>
            <a:graphicFrameLocks/>
          </p:cNvGraphicFramePr>
          <p:nvPr>
            <p:extLst>
              <p:ext uri="{D42A27DB-BD31-4B8C-83A1-F6EECF244321}">
                <p14:modId xmlns:p14="http://schemas.microsoft.com/office/powerpoint/2010/main" val="1129421312"/>
              </p:ext>
            </p:extLst>
          </p:nvPr>
        </p:nvGraphicFramePr>
        <p:xfrm>
          <a:off x="8156501" y="3318099"/>
          <a:ext cx="3960000" cy="1190987"/>
        </p:xfrm>
        <a:graphic>
          <a:graphicData uri="http://schemas.openxmlformats.org/drawingml/2006/chart">
            <c:chart xmlns:c="http://schemas.openxmlformats.org/drawingml/2006/chart" xmlns:r="http://schemas.openxmlformats.org/officeDocument/2006/relationships" r:id="rId7"/>
          </a:graphicData>
        </a:graphic>
      </p:graphicFrame>
      <p:grpSp>
        <p:nvGrpSpPr>
          <p:cNvPr id="51" name="Group 298">
            <a:extLst>
              <a:ext uri="{FF2B5EF4-FFF2-40B4-BE49-F238E27FC236}">
                <a16:creationId xmlns:a16="http://schemas.microsoft.com/office/drawing/2014/main" xmlns="" id="{A5C91CD4-542D-49E6-A605-64D1D2B33A42}"/>
              </a:ext>
            </a:extLst>
          </p:cNvPr>
          <p:cNvGrpSpPr/>
          <p:nvPr/>
        </p:nvGrpSpPr>
        <p:grpSpPr>
          <a:xfrm>
            <a:off x="9413644" y="111016"/>
            <a:ext cx="2577703" cy="320155"/>
            <a:chOff x="9062519" y="1142200"/>
            <a:chExt cx="2577703" cy="320154"/>
          </a:xfrm>
        </p:grpSpPr>
        <p:grpSp>
          <p:nvGrpSpPr>
            <p:cNvPr id="52"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a:t>
              </a:r>
              <a:r>
                <a:rPr lang="es-GT" sz="16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Físicas</a:t>
              </a:r>
              <a:endPar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grpSp>
      <p:graphicFrame>
        <p:nvGraphicFramePr>
          <p:cNvPr id="88" name="Gráfico 87"/>
          <p:cNvGraphicFramePr>
            <a:graphicFrameLocks/>
          </p:cNvGraphicFramePr>
          <p:nvPr>
            <p:extLst>
              <p:ext uri="{D42A27DB-BD31-4B8C-83A1-F6EECF244321}">
                <p14:modId xmlns:p14="http://schemas.microsoft.com/office/powerpoint/2010/main" val="3908485345"/>
              </p:ext>
            </p:extLst>
          </p:nvPr>
        </p:nvGraphicFramePr>
        <p:xfrm>
          <a:off x="8156501" y="4324447"/>
          <a:ext cx="3960000" cy="1186716"/>
        </p:xfrm>
        <a:graphic>
          <a:graphicData uri="http://schemas.openxmlformats.org/drawingml/2006/chart">
            <c:chart xmlns:c="http://schemas.openxmlformats.org/drawingml/2006/chart" xmlns:r="http://schemas.openxmlformats.org/officeDocument/2006/relationships" r:id="rId8"/>
          </a:graphicData>
        </a:graphic>
      </p:graphicFrame>
      <p:pic>
        <p:nvPicPr>
          <p:cNvPr id="59" name="Imagen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575" y="36943"/>
            <a:ext cx="1263079" cy="1263079"/>
          </a:xfrm>
          <a:prstGeom prst="rect">
            <a:avLst/>
          </a:prstGeom>
        </p:spPr>
      </p:pic>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8 Redondear rectángulo de esquina diagonal"/>
          <p:cNvSpPr/>
          <p:nvPr/>
        </p:nvSpPr>
        <p:spPr>
          <a:xfrm>
            <a:off x="148702" y="5302794"/>
            <a:ext cx="5832647" cy="1294557"/>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68" name="Rectangle 38">
            <a:extLst>
              <a:ext uri="{FF2B5EF4-FFF2-40B4-BE49-F238E27FC236}">
                <a16:creationId xmlns:a16="http://schemas.microsoft.com/office/drawing/2014/main" xmlns="" id="{D8430F1F-B2B8-4057-8B9A-C4C05754F266}"/>
              </a:ext>
            </a:extLst>
          </p:cNvPr>
          <p:cNvSpPr/>
          <p:nvPr/>
        </p:nvSpPr>
        <p:spPr>
          <a:xfrm>
            <a:off x="186125" y="169585"/>
            <a:ext cx="3096345" cy="485597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chemeClr val="accent1"/>
              </a:buClr>
              <a:buFont typeface="Arial" panose="020B0604020202020204" pitchFamily="34" charset="0"/>
              <a:buChar char="•"/>
            </a:pPr>
            <a:endParaRPr lang="en-US" sz="2399" dirty="0"/>
          </a:p>
        </p:txBody>
      </p:sp>
      <p:grpSp>
        <p:nvGrpSpPr>
          <p:cNvPr id="69" name="Group 14">
            <a:extLst>
              <a:ext uri="{FF2B5EF4-FFF2-40B4-BE49-F238E27FC236}">
                <a16:creationId xmlns:a16="http://schemas.microsoft.com/office/drawing/2014/main" xmlns="" id="{5599ED10-924A-4ED5-804F-B04CD85D6640}"/>
              </a:ext>
            </a:extLst>
          </p:cNvPr>
          <p:cNvGrpSpPr/>
          <p:nvPr/>
        </p:nvGrpSpPr>
        <p:grpSpPr>
          <a:xfrm>
            <a:off x="438941" y="304133"/>
            <a:ext cx="2378793" cy="3025926"/>
            <a:chOff x="515741" y="849409"/>
            <a:chExt cx="2388494" cy="4156304"/>
          </a:xfrm>
        </p:grpSpPr>
        <p:grpSp>
          <p:nvGrpSpPr>
            <p:cNvPr id="70" name="Group 11">
              <a:extLst>
                <a:ext uri="{FF2B5EF4-FFF2-40B4-BE49-F238E27FC236}">
                  <a16:creationId xmlns:a16="http://schemas.microsoft.com/office/drawing/2014/main" xmlns="" id="{E12B17D2-FAF7-48D2-97AA-420AF6DA83DE}"/>
                </a:ext>
              </a:extLst>
            </p:cNvPr>
            <p:cNvGrpSpPr/>
            <p:nvPr/>
          </p:nvGrpSpPr>
          <p:grpSpPr>
            <a:xfrm>
              <a:off x="515741" y="849409"/>
              <a:ext cx="2388494" cy="1903882"/>
              <a:chOff x="515741" y="552747"/>
              <a:chExt cx="2388494" cy="1903882"/>
            </a:xfrm>
          </p:grpSpPr>
          <p:sp>
            <p:nvSpPr>
              <p:cNvPr id="76" name="TextBox 80"/>
              <p:cNvSpPr txBox="1"/>
              <p:nvPr/>
            </p:nvSpPr>
            <p:spPr>
              <a:xfrm>
                <a:off x="515741" y="1188376"/>
                <a:ext cx="2388494" cy="1268253"/>
              </a:xfrm>
              <a:prstGeom prst="rect">
                <a:avLst/>
              </a:prstGeom>
              <a:noFill/>
            </p:spPr>
            <p:txBody>
              <a:bodyPr wrap="square" lIns="0" tIns="0" rIns="0" bIns="0" rtlCol="0">
                <a:spAutoFit/>
              </a:bodyPr>
              <a:lstStyle/>
              <a:p>
                <a:endParaRPr lang="es-MX" sz="1200" dirty="0" smtClean="0">
                  <a:solidFill>
                    <a:schemeClr val="accent6">
                      <a:lumMod val="75000"/>
                    </a:schemeClr>
                  </a:solidFill>
                  <a:latin typeface="Ebrima" panose="02000000000000000000" pitchFamily="2" charset="0"/>
                  <a:ea typeface="Ebrima" panose="02000000000000000000" pitchFamily="2" charset="0"/>
                  <a:cs typeface="Ebrima" panose="02000000000000000000" pitchFamily="2" charset="0"/>
                </a:endParaRPr>
              </a:p>
              <a:p>
                <a:pPr marL="171450" indent="-171450" algn="just">
                  <a:buFont typeface="Arial" panose="020B0604020202020204" pitchFamily="34" charset="0"/>
                  <a:buChar char="•"/>
                </a:pPr>
                <a:r>
                  <a:rPr lang="es-MX"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t>
                </a:r>
                <a:r>
                  <a:rPr lang="es-MX" sz="1200"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y justicia con equidad, pertinencia de pueblos </a:t>
                </a:r>
                <a:r>
                  <a:rPr lang="es-MX"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maya</a:t>
                </a:r>
                <a:r>
                  <a:rPr lang="es-MX" sz="1200"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xinka</a:t>
                </a:r>
                <a:r>
                  <a:rPr lang="es-MX"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garífuna</a:t>
                </a:r>
                <a:r>
                  <a:rPr lang="es-MX" sz="1200"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social</a:t>
                </a:r>
                <a:r>
                  <a:rPr lang="es-MX"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sexual </a:t>
                </a:r>
                <a:r>
                  <a:rPr lang="es-MX" sz="1200"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y etaria</a:t>
                </a:r>
                <a:r>
                  <a:rPr lang="es-MX"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7" name="Freeform: Shape 40">
                <a:extLst>
                  <a:ext uri="{FF2B5EF4-FFF2-40B4-BE49-F238E27FC236}">
                    <a16:creationId xmlns:a16="http://schemas.microsoft.com/office/drawing/2014/main" xmlns="" id="{22B0D82B-B36E-49C0-AB3B-425AADE30200}"/>
                  </a:ext>
                </a:extLst>
              </p:cNvPr>
              <p:cNvSpPr/>
              <p:nvPr/>
            </p:nvSpPr>
            <p:spPr>
              <a:xfrm>
                <a:off x="597284" y="552747"/>
                <a:ext cx="2080777" cy="762519"/>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0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71" name="Group 13">
              <a:extLst>
                <a:ext uri="{FF2B5EF4-FFF2-40B4-BE49-F238E27FC236}">
                  <a16:creationId xmlns:a16="http://schemas.microsoft.com/office/drawing/2014/main" xmlns="" id="{1FD5AC02-6ADB-4989-B27F-540305DD8A5F}"/>
                </a:ext>
              </a:extLst>
            </p:cNvPr>
            <p:cNvGrpSpPr/>
            <p:nvPr/>
          </p:nvGrpSpPr>
          <p:grpSpPr>
            <a:xfrm>
              <a:off x="571280" y="3193256"/>
              <a:ext cx="2241541" cy="1812457"/>
              <a:chOff x="571280" y="2942275"/>
              <a:chExt cx="2241541" cy="1812457"/>
            </a:xfrm>
          </p:grpSpPr>
          <p:sp>
            <p:nvSpPr>
              <p:cNvPr id="73" name="TextBox 86"/>
              <p:cNvSpPr txBox="1"/>
              <p:nvPr/>
            </p:nvSpPr>
            <p:spPr>
              <a:xfrm>
                <a:off x="607156" y="3740129"/>
                <a:ext cx="2205665" cy="1014603"/>
              </a:xfrm>
              <a:prstGeom prst="rect">
                <a:avLst/>
              </a:prstGeom>
              <a:noFill/>
            </p:spPr>
            <p:txBody>
              <a:bodyPr wrap="square" lIns="0" tIns="0" rIns="0" bIns="0" rtlCol="0">
                <a:spAutoFit/>
              </a:bodyPr>
              <a:lstStyle/>
              <a:p>
                <a:pPr algn="just"/>
                <a:r>
                  <a:rPr lang="en-US" sz="1200" dirty="0">
                    <a:latin typeface="Ebrima" panose="02000000000000000000" pitchFamily="2" charset="0"/>
                    <a:ea typeface="Ebrima" panose="02000000000000000000" pitchFamily="2" charset="0"/>
                    <a:cs typeface="Ebrima" panose="02000000000000000000" pitchFamily="2" charset="0"/>
                  </a:rPr>
                  <a:t>Seguridad: Control de fronteras, Prevención de la Violencia,  Apoyo al Sector Justicia.</a:t>
                </a:r>
              </a:p>
              <a:p>
                <a:pPr algn="just"/>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5" name="Freeform: Shape 43">
                <a:extLst>
                  <a:ext uri="{FF2B5EF4-FFF2-40B4-BE49-F238E27FC236}">
                    <a16:creationId xmlns:a16="http://schemas.microsoft.com/office/drawing/2014/main" xmlns="" id="{4C7173C3-8810-4030-B08B-66DEA5D71564}"/>
                  </a:ext>
                </a:extLst>
              </p:cNvPr>
              <p:cNvSpPr/>
              <p:nvPr/>
            </p:nvSpPr>
            <p:spPr>
              <a:xfrm>
                <a:off x="571280" y="2942275"/>
                <a:ext cx="2210601" cy="590346"/>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0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grpSp>
      <p:sp>
        <p:nvSpPr>
          <p:cNvPr id="78" name="Title 1">
            <a:extLst>
              <a:ext uri="{FF2B5EF4-FFF2-40B4-BE49-F238E27FC236}">
                <a16:creationId xmlns:a16="http://schemas.microsoft.com/office/drawing/2014/main" xmlns="" id="{555DC0C3-BCDA-48C0-A49A-2FF6F4CBFF48}"/>
              </a:ext>
            </a:extLst>
          </p:cNvPr>
          <p:cNvSpPr>
            <a:spLocks noGrp="1"/>
          </p:cNvSpPr>
          <p:nvPr>
            <p:ph type="title"/>
          </p:nvPr>
        </p:nvSpPr>
        <p:spPr>
          <a:xfrm>
            <a:off x="3350845" y="1452196"/>
            <a:ext cx="5610438" cy="657740"/>
          </a:xfrm>
        </p:spPr>
        <p:txBody>
          <a:bodyPr/>
          <a:lstStyle/>
          <a:p>
            <a:pPr algn="ctr"/>
            <a:r>
              <a:rPr lang="es-MX" sz="1600" dirty="0">
                <a:latin typeface="Ebrima" panose="02000000000000000000" pitchFamily="2" charset="0"/>
                <a:ea typeface="Ebrima" panose="02000000000000000000" pitchFamily="2" charset="0"/>
                <a:cs typeface="Ebrima" panose="02000000000000000000" pitchFamily="2" charset="0"/>
              </a:rPr>
              <a:t>” Reducir </a:t>
            </a:r>
            <a:r>
              <a:rPr lang="es-MX" sz="1600" dirty="0" smtClean="0">
                <a:latin typeface="Ebrima" panose="02000000000000000000" pitchFamily="2" charset="0"/>
                <a:ea typeface="Ebrima" panose="02000000000000000000" pitchFamily="2" charset="0"/>
                <a:cs typeface="Ebrima" panose="02000000000000000000" pitchFamily="2" charset="0"/>
              </a:rPr>
              <a:t>la tasa de incidencia </a:t>
            </a:r>
            <a:r>
              <a:rPr lang="es-MX" sz="1600" dirty="0">
                <a:latin typeface="Ebrima" panose="02000000000000000000" pitchFamily="2" charset="0"/>
                <a:ea typeface="Ebrima" panose="02000000000000000000" pitchFamily="2" charset="0"/>
                <a:cs typeface="Ebrima" panose="02000000000000000000" pitchFamily="2" charset="0"/>
              </a:rPr>
              <a:t>criminal, en el territorio nacional con priorización en los Departamentos focalizados“</a:t>
            </a:r>
            <a:endParaRPr lang="es-GT" sz="1600" dirty="0"/>
          </a:p>
        </p:txBody>
      </p:sp>
      <p:sp>
        <p:nvSpPr>
          <p:cNvPr id="79" name="Freeform: Shape 44">
            <a:extLst>
              <a:ext uri="{FF2B5EF4-FFF2-40B4-BE49-F238E27FC236}">
                <a16:creationId xmlns:a16="http://schemas.microsoft.com/office/drawing/2014/main" xmlns="" id="{B445C58A-7039-4579-852F-42244BE24AB8}"/>
              </a:ext>
            </a:extLst>
          </p:cNvPr>
          <p:cNvSpPr/>
          <p:nvPr/>
        </p:nvSpPr>
        <p:spPr>
          <a:xfrm>
            <a:off x="277657" y="334959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0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80" name="TextBox 81"/>
          <p:cNvSpPr txBox="1"/>
          <p:nvPr/>
        </p:nvSpPr>
        <p:spPr>
          <a:xfrm>
            <a:off x="469283" y="3863950"/>
            <a:ext cx="2526105" cy="923330"/>
          </a:xfrm>
          <a:prstGeom prst="rect">
            <a:avLst/>
          </a:prstGeom>
          <a:noFill/>
        </p:spPr>
        <p:txBody>
          <a:bodyPr wrap="square" lIns="0" tIns="0" rIns="0" bIns="0" rtlCol="0">
            <a:spAutoFit/>
          </a:bodyPr>
          <a:lstStyle/>
          <a:p>
            <a:pPr algn="just"/>
            <a:r>
              <a:rPr lang="es-MX" sz="1200" dirty="0">
                <a:latin typeface="Ebrima" panose="02000000000000000000" pitchFamily="2" charset="0"/>
                <a:ea typeface="Ebrima" panose="02000000000000000000" pitchFamily="2" charset="0"/>
                <a:cs typeface="Ebrima" panose="02000000000000000000" pitchFamily="2" charset="0"/>
              </a:rPr>
              <a:t>Garantizar una vida sana y promover el bienestar para todos en todas las </a:t>
            </a:r>
            <a:r>
              <a:rPr lang="es-MX" sz="1200" dirty="0" smtClean="0">
                <a:latin typeface="Ebrima" panose="02000000000000000000" pitchFamily="2" charset="0"/>
                <a:ea typeface="Ebrima" panose="02000000000000000000" pitchFamily="2" charset="0"/>
                <a:cs typeface="Ebrima" panose="02000000000000000000" pitchFamily="2" charset="0"/>
              </a:rPr>
              <a:t>edades</a:t>
            </a:r>
          </a:p>
          <a:p>
            <a:pPr algn="just"/>
            <a:endParaRPr lang="es-MX" sz="1200" dirty="0">
              <a:latin typeface="Ebrima" panose="02000000000000000000" pitchFamily="2" charset="0"/>
              <a:ea typeface="Ebrima" panose="02000000000000000000" pitchFamily="2" charset="0"/>
              <a:cs typeface="Ebrima" panose="02000000000000000000" pitchFamily="2" charset="0"/>
            </a:endParaRPr>
          </a:p>
          <a:p>
            <a:pPr algn="just"/>
            <a:endParaRPr lang="en-US" sz="1200" dirty="0">
              <a:latin typeface="Ebrima" panose="02000000000000000000" pitchFamily="2" charset="0"/>
              <a:ea typeface="Ebrima" panose="02000000000000000000" pitchFamily="2" charset="0"/>
              <a:cs typeface="Ebrima" panose="02000000000000000000" pitchFamily="2" charset="0"/>
            </a:endParaRPr>
          </a:p>
        </p:txBody>
      </p:sp>
      <p:sp>
        <p:nvSpPr>
          <p:cNvPr id="83" name="Oval 135"/>
          <p:cNvSpPr/>
          <p:nvPr/>
        </p:nvSpPr>
        <p:spPr>
          <a:xfrm>
            <a:off x="261764"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84" name="6 Grupo"/>
          <p:cNvGrpSpPr/>
          <p:nvPr/>
        </p:nvGrpSpPr>
        <p:grpSpPr>
          <a:xfrm>
            <a:off x="5920379" y="4670496"/>
            <a:ext cx="2056059" cy="1596976"/>
            <a:chOff x="6526163" y="5109986"/>
            <a:chExt cx="2056060" cy="1596977"/>
          </a:xfrm>
        </p:grpSpPr>
        <p:sp>
          <p:nvSpPr>
            <p:cNvPr id="85" name="TextBox 200">
              <a:extLst>
                <a:ext uri="{FF2B5EF4-FFF2-40B4-BE49-F238E27FC236}">
                  <a16:creationId xmlns:a16="http://schemas.microsoft.com/office/drawing/2014/main" xmlns="" id="{1E0F72BB-82FC-462B-B324-7356B4FE613C}"/>
                </a:ext>
              </a:extLst>
            </p:cNvPr>
            <p:cNvSpPr txBox="1"/>
            <p:nvPr/>
          </p:nvSpPr>
          <p:spPr>
            <a:xfrm>
              <a:off x="7142720" y="5109986"/>
              <a:ext cx="1341765" cy="984886"/>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 </a:t>
              </a:r>
              <a:r>
                <a:rPr lang="en-US" sz="1600" b="1" dirty="0" smtClean="0">
                  <a:solidFill>
                    <a:schemeClr val="tx1">
                      <a:lumMod val="75000"/>
                      <a:lumOff val="25000"/>
                    </a:schemeClr>
                  </a:solidFill>
                  <a:cs typeface="Arial" pitchFamily="34" charset="0"/>
                </a:rPr>
                <a:t>               (</a:t>
              </a:r>
              <a:r>
                <a:rPr lang="en-US" sz="1600" b="1" dirty="0">
                  <a:solidFill>
                    <a:schemeClr val="tx1">
                      <a:lumMod val="75000"/>
                      <a:lumOff val="25000"/>
                    </a:schemeClr>
                  </a:solidFill>
                  <a:cs typeface="Arial" pitchFamily="34" charset="0"/>
                </a:rPr>
                <a:t>En </a:t>
              </a:r>
              <a:r>
                <a:rPr lang="en-US" sz="1600" b="1" dirty="0" smtClean="0">
                  <a:solidFill>
                    <a:schemeClr val="tx1">
                      <a:lumMod val="75000"/>
                      <a:lumOff val="25000"/>
                    </a:schemeClr>
                  </a:solidFill>
                  <a:cs typeface="Arial" pitchFamily="34" charset="0"/>
                </a:rPr>
                <a:t>Q millones)</a:t>
              </a:r>
              <a:endParaRPr lang="en-US" sz="1600" b="1" dirty="0">
                <a:solidFill>
                  <a:schemeClr val="tx1">
                    <a:lumMod val="75000"/>
                    <a:lumOff val="25000"/>
                  </a:schemeClr>
                </a:solidFill>
                <a:cs typeface="Arial" pitchFamily="34" charset="0"/>
              </a:endParaRPr>
            </a:p>
          </p:txBody>
        </p:sp>
        <p:sp>
          <p:nvSpPr>
            <p:cNvPr id="86" name="TextBox 201">
              <a:extLst>
                <a:ext uri="{FF2B5EF4-FFF2-40B4-BE49-F238E27FC236}">
                  <a16:creationId xmlns:a16="http://schemas.microsoft.com/office/drawing/2014/main" xmlns="" id="{E568BBC2-CB29-4BC7-9E54-92644BCCE1BD}"/>
                </a:ext>
              </a:extLst>
            </p:cNvPr>
            <p:cNvSpPr txBox="1"/>
            <p:nvPr/>
          </p:nvSpPr>
          <p:spPr>
            <a:xfrm>
              <a:off x="6655104" y="6214520"/>
              <a:ext cx="1927119" cy="49244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200" dirty="0" smtClean="0">
                  <a:solidFill>
                    <a:schemeClr val="accent2"/>
                  </a:solidFill>
                </a:rPr>
                <a:t>4,475.6</a:t>
              </a:r>
              <a:endParaRPr lang="en-GB" sz="3200" dirty="0">
                <a:solidFill>
                  <a:schemeClr val="accent2"/>
                </a:solidFill>
              </a:endParaRPr>
            </a:p>
          </p:txBody>
        </p:sp>
        <p:grpSp>
          <p:nvGrpSpPr>
            <p:cNvPr id="88" name="Group 258">
              <a:extLst>
                <a:ext uri="{FF2B5EF4-FFF2-40B4-BE49-F238E27FC236}">
                  <a16:creationId xmlns:a16="http://schemas.microsoft.com/office/drawing/2014/main" xmlns="" id="{8DB55838-BAFC-4046-A6FC-5FD18BDBE840}"/>
                </a:ext>
              </a:extLst>
            </p:cNvPr>
            <p:cNvGrpSpPr/>
            <p:nvPr/>
          </p:nvGrpSpPr>
          <p:grpSpPr>
            <a:xfrm>
              <a:off x="6526163" y="5115728"/>
              <a:ext cx="531730" cy="531730"/>
              <a:chOff x="4469581" y="499171"/>
              <a:chExt cx="531730" cy="531730"/>
            </a:xfrm>
          </p:grpSpPr>
          <p:sp>
            <p:nvSpPr>
              <p:cNvPr id="8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9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9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5"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6"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8"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00"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01"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02"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grpSp>
        <p:nvGrpSpPr>
          <p:cNvPr id="103" name="4 Grupo"/>
          <p:cNvGrpSpPr/>
          <p:nvPr/>
        </p:nvGrpSpPr>
        <p:grpSpPr>
          <a:xfrm>
            <a:off x="9550797" y="620688"/>
            <a:ext cx="2046857" cy="1199182"/>
            <a:chOff x="9957480" y="5044187"/>
            <a:chExt cx="2046857" cy="1199183"/>
          </a:xfrm>
        </p:grpSpPr>
        <p:grpSp>
          <p:nvGrpSpPr>
            <p:cNvPr id="105"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07"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08"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09"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0"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1"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1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06" name="TextBox 9">
              <a:extLst>
                <a:ext uri="{FF2B5EF4-FFF2-40B4-BE49-F238E27FC236}">
                  <a16:creationId xmlns:a16="http://schemas.microsoft.com/office/drawing/2014/main" xmlns="" id="{0C86ED7C-4700-4DC5-83AE-0DE9E533A95C}"/>
                </a:ext>
              </a:extLst>
            </p:cNvPr>
            <p:cNvSpPr txBox="1"/>
            <p:nvPr/>
          </p:nvSpPr>
          <p:spPr>
            <a:xfrm>
              <a:off x="10567520" y="5135373"/>
              <a:ext cx="1436817" cy="1107997"/>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Ubicación Geográfica de los Beneficiarios</a:t>
              </a:r>
            </a:p>
          </p:txBody>
        </p:sp>
      </p:grpSp>
      <p:sp>
        <p:nvSpPr>
          <p:cNvPr id="118"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21"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2" name="Title 1">
            <a:extLst>
              <a:ext uri="{FF2B5EF4-FFF2-40B4-BE49-F238E27FC236}">
                <a16:creationId xmlns:a16="http://schemas.microsoft.com/office/drawing/2014/main" xmlns="" id="{555DC0C3-BCDA-48C0-A49A-2FF6F4CBFF48}"/>
              </a:ext>
            </a:extLst>
          </p:cNvPr>
          <p:cNvSpPr txBox="1">
            <a:spLocks/>
          </p:cNvSpPr>
          <p:nvPr/>
        </p:nvSpPr>
        <p:spPr>
          <a:xfrm>
            <a:off x="3573859" y="2215959"/>
            <a:ext cx="5181113" cy="1908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MX" sz="1400" b="0" dirty="0" smtClean="0">
                <a:latin typeface="Ebrima" panose="02000000000000000000" pitchFamily="2" charset="0"/>
                <a:ea typeface="Ebrima" panose="02000000000000000000" pitchFamily="2" charset="0"/>
                <a:cs typeface="Ebrima" panose="02000000000000000000" pitchFamily="2" charset="0"/>
              </a:rPr>
              <a:t>”Reducción de la </a:t>
            </a:r>
            <a:r>
              <a:rPr lang="es-MX" sz="1400" b="0" dirty="0">
                <a:latin typeface="Ebrima" panose="02000000000000000000" pitchFamily="2" charset="0"/>
                <a:ea typeface="Ebrima" panose="02000000000000000000" pitchFamily="2" charset="0"/>
                <a:cs typeface="Ebrima" panose="02000000000000000000" pitchFamily="2" charset="0"/>
              </a:rPr>
              <a:t>tasa </a:t>
            </a:r>
            <a:r>
              <a:rPr lang="es-MX" sz="1400" b="0" dirty="0" smtClean="0">
                <a:latin typeface="Ebrima" panose="02000000000000000000" pitchFamily="2" charset="0"/>
                <a:ea typeface="Ebrima" panose="02000000000000000000" pitchFamily="2" charset="0"/>
                <a:cs typeface="Ebrima" panose="02000000000000000000" pitchFamily="2" charset="0"/>
              </a:rPr>
              <a:t>de homicidios y la </a:t>
            </a:r>
            <a:r>
              <a:rPr lang="es-MX" sz="1400" b="0" dirty="0">
                <a:latin typeface="Ebrima" panose="02000000000000000000" pitchFamily="2" charset="0"/>
                <a:ea typeface="Ebrima" panose="02000000000000000000" pitchFamily="2" charset="0"/>
                <a:cs typeface="Ebrima" panose="02000000000000000000" pitchFamily="2" charset="0"/>
              </a:rPr>
              <a:t>tasa los hechos delictivos contra el patrimonio, </a:t>
            </a:r>
            <a:r>
              <a:rPr lang="es-MX" sz="1400" b="0" dirty="0" smtClean="0">
                <a:latin typeface="Ebrima" panose="02000000000000000000" pitchFamily="2" charset="0"/>
                <a:ea typeface="Ebrima" panose="02000000000000000000" pitchFamily="2" charset="0"/>
                <a:cs typeface="Ebrima" panose="02000000000000000000" pitchFamily="2" charset="0"/>
              </a:rPr>
              <a:t>con </a:t>
            </a:r>
            <a:r>
              <a:rPr lang="es-MX" sz="1400" b="0" dirty="0">
                <a:latin typeface="Ebrima" panose="02000000000000000000" pitchFamily="2" charset="0"/>
                <a:ea typeface="Ebrima" panose="02000000000000000000" pitchFamily="2" charset="0"/>
                <a:cs typeface="Ebrima" panose="02000000000000000000" pitchFamily="2" charset="0"/>
              </a:rPr>
              <a:t>relación al año </a:t>
            </a:r>
            <a:r>
              <a:rPr lang="es-MX" sz="1400" b="0" dirty="0" smtClean="0">
                <a:latin typeface="Ebrima" panose="02000000000000000000" pitchFamily="2" charset="0"/>
                <a:ea typeface="Ebrima" panose="02000000000000000000" pitchFamily="2" charset="0"/>
                <a:cs typeface="Ebrima" panose="02000000000000000000" pitchFamily="2" charset="0"/>
              </a:rPr>
              <a:t>2018.</a:t>
            </a:r>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123" name="19 Rectángulo redondeado"/>
          <p:cNvSpPr/>
          <p:nvPr/>
        </p:nvSpPr>
        <p:spPr>
          <a:xfrm>
            <a:off x="3374002" y="2674649"/>
            <a:ext cx="5603174" cy="11379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24" name="Title 1">
            <a:extLst>
              <a:ext uri="{FF2B5EF4-FFF2-40B4-BE49-F238E27FC236}">
                <a16:creationId xmlns:a16="http://schemas.microsoft.com/office/drawing/2014/main" xmlns="" id="{555DC0C3-BCDA-48C0-A49A-2FF6F4CBFF48}"/>
              </a:ext>
            </a:extLst>
          </p:cNvPr>
          <p:cNvSpPr txBox="1">
            <a:spLocks/>
          </p:cNvSpPr>
          <p:nvPr/>
        </p:nvSpPr>
        <p:spPr>
          <a:xfrm>
            <a:off x="3710230" y="290910"/>
            <a:ext cx="4764902" cy="1055263"/>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 priorizado (programa 11</a:t>
            </a:r>
            <a:r>
              <a:rPr lang="es-GT" sz="2000" dirty="0" smtClean="0">
                <a:latin typeface="Ebrima" panose="02000000000000000000" pitchFamily="2" charset="0"/>
                <a:ea typeface="Ebrima" panose="02000000000000000000" pitchFamily="2" charset="0"/>
                <a:cs typeface="Ebrima" panose="02000000000000000000" pitchFamily="2" charset="0"/>
              </a:rPr>
              <a:t>)</a:t>
            </a:r>
          </a:p>
          <a:p>
            <a:pPr algn="ctr"/>
            <a:r>
              <a:rPr lang="es-GT" sz="2000" dirty="0" smtClean="0">
                <a:latin typeface="Ebrima" panose="02000000000000000000" pitchFamily="2" charset="0"/>
                <a:ea typeface="Ebrima" panose="02000000000000000000" pitchFamily="2" charset="0"/>
                <a:cs typeface="Ebrima" panose="02000000000000000000" pitchFamily="2" charset="0"/>
              </a:rPr>
              <a:t>“Servicios de Seguridad a las  Personas y su Patrimonio”</a:t>
            </a:r>
            <a:endParaRPr lang="en-US" sz="2000" dirty="0"/>
          </a:p>
        </p:txBody>
      </p:sp>
      <p:grpSp>
        <p:nvGrpSpPr>
          <p:cNvPr id="125" name="Group 3">
            <a:extLst>
              <a:ext uri="{FF2B5EF4-FFF2-40B4-BE49-F238E27FC236}">
                <a16:creationId xmlns:a16="http://schemas.microsoft.com/office/drawing/2014/main" xmlns="" id="{DB3D41A9-A874-4198-92E2-BF9FFA2BEB4C}"/>
              </a:ext>
            </a:extLst>
          </p:cNvPr>
          <p:cNvGrpSpPr/>
          <p:nvPr/>
        </p:nvGrpSpPr>
        <p:grpSpPr>
          <a:xfrm>
            <a:off x="9584917" y="4736637"/>
            <a:ext cx="531729" cy="531729"/>
            <a:chOff x="1060566" y="1943691"/>
            <a:chExt cx="531730" cy="531730"/>
          </a:xfrm>
        </p:grpSpPr>
        <p:sp>
          <p:nvSpPr>
            <p:cNvPr id="126"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7"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37"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8"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42" name="3 Grupo"/>
          <p:cNvGrpSpPr/>
          <p:nvPr/>
        </p:nvGrpSpPr>
        <p:grpSpPr>
          <a:xfrm>
            <a:off x="432960" y="4858801"/>
            <a:ext cx="5038762" cy="1570140"/>
            <a:chOff x="411105" y="5081801"/>
            <a:chExt cx="4259422" cy="1581985"/>
          </a:xfrm>
        </p:grpSpPr>
        <p:sp>
          <p:nvSpPr>
            <p:cNvPr id="145" name="TextBox 289">
              <a:extLst>
                <a:ext uri="{FF2B5EF4-FFF2-40B4-BE49-F238E27FC236}">
                  <a16:creationId xmlns:a16="http://schemas.microsoft.com/office/drawing/2014/main" xmlns="" id="{A5B21903-AAD7-43A8-90BF-40FE5DF4CBE2}"/>
                </a:ext>
              </a:extLst>
            </p:cNvPr>
            <p:cNvSpPr txBox="1"/>
            <p:nvPr/>
          </p:nvSpPr>
          <p:spPr>
            <a:xfrm>
              <a:off x="919752" y="5176312"/>
              <a:ext cx="2156345" cy="246221"/>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146" name="92 Rectángulo"/>
            <p:cNvSpPr/>
            <p:nvPr/>
          </p:nvSpPr>
          <p:spPr>
            <a:xfrm>
              <a:off x="416161" y="5578442"/>
              <a:ext cx="4254366" cy="1085344"/>
            </a:xfrm>
            <a:prstGeom prst="rect">
              <a:avLst/>
            </a:prstGeom>
          </p:spPr>
          <p:txBody>
            <a:bodyPr wrap="square">
              <a:spAutoFit/>
            </a:bodyPr>
            <a:lstStyle/>
            <a:p>
              <a:r>
                <a:rPr lang="es-GT" sz="1600" dirty="0">
                  <a:latin typeface="Arial" panose="020B0604020202020204" pitchFamily="34" charset="0"/>
                  <a:cs typeface="Arial" panose="020B0604020202020204" pitchFamily="34" charset="0"/>
                </a:rPr>
                <a:t>Población Objetivo</a:t>
              </a:r>
              <a:r>
                <a:rPr lang="es-GT" sz="1600" dirty="0" smtClean="0">
                  <a:latin typeface="Arial" panose="020B0604020202020204" pitchFamily="34" charset="0"/>
                  <a:cs typeface="Arial" panose="020B0604020202020204" pitchFamily="34" charset="0"/>
                </a:rPr>
                <a:t>: </a:t>
              </a:r>
              <a:r>
                <a:rPr lang="es-GT" sz="1600" dirty="0">
                  <a:latin typeface="Arial" panose="020B0604020202020204" pitchFamily="34" charset="0"/>
                  <a:cs typeface="Arial" panose="020B0604020202020204" pitchFamily="34" charset="0"/>
                </a:rPr>
                <a:t>P</a:t>
              </a:r>
              <a:r>
                <a:rPr lang="es-GT" sz="1600" dirty="0" smtClean="0">
                  <a:latin typeface="Arial" panose="020B0604020202020204" pitchFamily="34" charset="0"/>
                  <a:cs typeface="Arial" panose="020B0604020202020204" pitchFamily="34" charset="0"/>
                </a:rPr>
                <a:t>oblación de Guatemala</a:t>
              </a:r>
              <a:endParaRPr lang="es-GT" sz="1600" dirty="0">
                <a:latin typeface="Arial" panose="020B0604020202020204" pitchFamily="34" charset="0"/>
                <a:cs typeface="Arial" panose="020B0604020202020204" pitchFamily="34" charset="0"/>
              </a:endParaRPr>
            </a:p>
            <a:p>
              <a:r>
                <a:rPr lang="es-GT" sz="1600" dirty="0" smtClean="0">
                  <a:latin typeface="Arial" panose="020B0604020202020204" pitchFamily="34" charset="0"/>
                  <a:cs typeface="Arial" panose="020B0604020202020204" pitchFamily="34" charset="0"/>
                </a:rPr>
                <a:t>Cantidad en millones: 17,689,642</a:t>
              </a:r>
              <a:endParaRPr lang="es-GT" sz="1600" dirty="0">
                <a:latin typeface="Arial" panose="020B0604020202020204" pitchFamily="34" charset="0"/>
                <a:cs typeface="Arial" panose="020B0604020202020204" pitchFamily="34" charset="0"/>
              </a:endParaRPr>
            </a:p>
            <a:p>
              <a:r>
                <a:rPr lang="es-GT" sz="1600" dirty="0">
                  <a:latin typeface="Arial" panose="020B0604020202020204" pitchFamily="34" charset="0"/>
                  <a:cs typeface="Arial" panose="020B0604020202020204" pitchFamily="34" charset="0"/>
                </a:rPr>
                <a:t>Población Beneficiada</a:t>
              </a:r>
              <a:r>
                <a:rPr lang="es-GT" sz="1600" dirty="0" smtClean="0">
                  <a:latin typeface="Arial" panose="020B0604020202020204" pitchFamily="34" charset="0"/>
                  <a:cs typeface="Arial" panose="020B0604020202020204" pitchFamily="34" charset="0"/>
                </a:rPr>
                <a:t>: 11 Departamentos Priorizados</a:t>
              </a:r>
              <a:endParaRPr lang="es-GT" sz="1600" dirty="0">
                <a:latin typeface="Arial" panose="020B0604020202020204" pitchFamily="34" charset="0"/>
                <a:cs typeface="Arial" panose="020B0604020202020204" pitchFamily="34" charset="0"/>
              </a:endParaRPr>
            </a:p>
            <a:p>
              <a:r>
                <a:rPr lang="es-GT" sz="1600" dirty="0" smtClean="0">
                  <a:latin typeface="Arial" panose="020B0604020202020204" pitchFamily="34" charset="0"/>
                  <a:cs typeface="Arial" panose="020B0604020202020204" pitchFamily="34" charset="0"/>
                </a:rPr>
                <a:t>Cantidad en millones: 8,247,429</a:t>
              </a:r>
              <a:endParaRPr lang="es-GT" sz="1600" dirty="0">
                <a:latin typeface="Arial" panose="020B0604020202020204" pitchFamily="34" charset="0"/>
                <a:cs typeface="Arial" panose="020B0604020202020204" pitchFamily="34" charset="0"/>
              </a:endParaRPr>
            </a:p>
          </p:txBody>
        </p:sp>
        <p:pic>
          <p:nvPicPr>
            <p:cNvPr id="147" name="93 Imagen"/>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105" y="5081801"/>
              <a:ext cx="364490" cy="364490"/>
            </a:xfrm>
            <a:prstGeom prst="rect">
              <a:avLst/>
            </a:prstGeom>
          </p:spPr>
        </p:pic>
      </p:grpSp>
      <p:grpSp>
        <p:nvGrpSpPr>
          <p:cNvPr id="148" name="96 Grupo"/>
          <p:cNvGrpSpPr/>
          <p:nvPr/>
        </p:nvGrpSpPr>
        <p:grpSpPr>
          <a:xfrm>
            <a:off x="9753998" y="5025556"/>
            <a:ext cx="1857362" cy="1292662"/>
            <a:chOff x="10146976" y="5135372"/>
            <a:chExt cx="1857361" cy="1292662"/>
          </a:xfrm>
        </p:grpSpPr>
        <p:sp>
          <p:nvSpPr>
            <p:cNvPr id="149" name="Freeform 8">
              <a:extLst>
                <a:ext uri="{FF2B5EF4-FFF2-40B4-BE49-F238E27FC236}">
                  <a16:creationId xmlns:a16="http://schemas.microsoft.com/office/drawing/2014/main" xmlns="" id="{2B695D25-3F05-45E5-83CA-79B45A60A415}"/>
                </a:ext>
              </a:extLst>
            </p:cNvPr>
            <p:cNvSpPr>
              <a:spLocks/>
            </p:cNvSpPr>
            <p:nvPr/>
          </p:nvSpPr>
          <p:spPr bwMode="auto">
            <a:xfrm>
              <a:off x="10146976" y="5378182"/>
              <a:ext cx="76265" cy="16257"/>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0" name="TextBox 9">
              <a:extLst>
                <a:ext uri="{FF2B5EF4-FFF2-40B4-BE49-F238E27FC236}">
                  <a16:creationId xmlns:a16="http://schemas.microsoft.com/office/drawing/2014/main" xmlns="" id="{0C86ED7C-4700-4DC5-83AE-0DE9E533A95C}"/>
                </a:ext>
              </a:extLst>
            </p:cNvPr>
            <p:cNvSpPr txBox="1"/>
            <p:nvPr/>
          </p:nvSpPr>
          <p:spPr>
            <a:xfrm>
              <a:off x="10409096" y="5135372"/>
              <a:ext cx="1595241" cy="1292662"/>
            </a:xfrm>
            <a:prstGeom prst="rect">
              <a:avLst/>
            </a:prstGeom>
            <a:noFill/>
          </p:spPr>
          <p:txBody>
            <a:bodyPr wrap="square" lIns="0" tIns="0" rIns="0" bIns="0" rtlCol="0">
              <a:spAutoFit/>
            </a:bodyPr>
            <a:lstStyle/>
            <a:p>
              <a:pPr algn="ctr"/>
              <a:r>
                <a:rPr lang="es-GT" sz="1400" b="1" dirty="0">
                  <a:solidFill>
                    <a:schemeClr val="tx1">
                      <a:lumMod val="75000"/>
                      <a:lumOff val="25000"/>
                    </a:schemeClr>
                  </a:solidFill>
                  <a:cs typeface="Arial" pitchFamily="34" charset="0"/>
                </a:rPr>
                <a:t>Impacto Social Estimado (Reducción de </a:t>
              </a:r>
              <a:r>
                <a:rPr lang="es-GT" sz="1400" b="1" dirty="0" smtClean="0">
                  <a:solidFill>
                    <a:schemeClr val="tx1">
                      <a:lumMod val="75000"/>
                      <a:lumOff val="25000"/>
                    </a:schemeClr>
                  </a:solidFill>
                  <a:cs typeface="Arial" pitchFamily="34" charset="0"/>
                </a:rPr>
                <a:t>13 puntos de tasa la incidencia criminal respecto al año anterior)</a:t>
              </a:r>
              <a:endParaRPr lang="es-GT" sz="1400" b="1" dirty="0">
                <a:solidFill>
                  <a:schemeClr val="tx1">
                    <a:lumMod val="75000"/>
                    <a:lumOff val="25000"/>
                  </a:schemeClr>
                </a:solidFill>
                <a:cs typeface="Arial" pitchFamily="34" charset="0"/>
              </a:endParaRPr>
            </a:p>
          </p:txBody>
        </p:sp>
      </p:grpSp>
      <p:sp>
        <p:nvSpPr>
          <p:cNvPr id="57" name="TextBox 200">
            <a:extLst>
              <a:ext uri="{FF2B5EF4-FFF2-40B4-BE49-F238E27FC236}">
                <a16:creationId xmlns:a16="http://schemas.microsoft.com/office/drawing/2014/main" xmlns="" id="{1E0F72BB-82FC-462B-B324-7356B4FE613C}"/>
              </a:ext>
            </a:extLst>
          </p:cNvPr>
          <p:cNvSpPr txBox="1"/>
          <p:nvPr/>
        </p:nvSpPr>
        <p:spPr>
          <a:xfrm>
            <a:off x="8022307" y="4705460"/>
            <a:ext cx="1341764"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smtClean="0">
                <a:solidFill>
                  <a:schemeClr val="tx1">
                    <a:lumMod val="75000"/>
                    <a:lumOff val="25000"/>
                  </a:schemeClr>
                </a:solidFill>
                <a:cs typeface="Arial" pitchFamily="34" charset="0"/>
              </a:rPr>
              <a:t>VIGENTE 2018 </a:t>
            </a:r>
            <a:r>
              <a:rPr lang="en-US" sz="1600" b="1" dirty="0">
                <a:solidFill>
                  <a:schemeClr val="tx1">
                    <a:lumMod val="75000"/>
                    <a:lumOff val="25000"/>
                  </a:schemeClr>
                </a:solidFill>
                <a:cs typeface="Arial" pitchFamily="34" charset="0"/>
              </a:rPr>
              <a:t>(En </a:t>
            </a:r>
            <a:r>
              <a:rPr lang="en-US" sz="1600" b="1" dirty="0" smtClean="0">
                <a:solidFill>
                  <a:schemeClr val="tx1">
                    <a:lumMod val="75000"/>
                    <a:lumOff val="25000"/>
                  </a:schemeClr>
                </a:solidFill>
                <a:cs typeface="Arial" pitchFamily="34" charset="0"/>
              </a:rPr>
              <a:t>Q millones)</a:t>
            </a:r>
            <a:endParaRPr lang="en-US" sz="1600" b="1" dirty="0">
              <a:solidFill>
                <a:schemeClr val="tx1">
                  <a:lumMod val="75000"/>
                  <a:lumOff val="25000"/>
                </a:schemeClr>
              </a:solidFill>
              <a:cs typeface="Arial" pitchFamily="34" charset="0"/>
            </a:endParaRPr>
          </a:p>
        </p:txBody>
      </p:sp>
      <p:sp>
        <p:nvSpPr>
          <p:cNvPr id="58" name="TextBox 201">
            <a:extLst>
              <a:ext uri="{FF2B5EF4-FFF2-40B4-BE49-F238E27FC236}">
                <a16:creationId xmlns:a16="http://schemas.microsoft.com/office/drawing/2014/main" xmlns="" id="{E568BBC2-CB29-4BC7-9E54-92644BCCE1BD}"/>
              </a:ext>
            </a:extLst>
          </p:cNvPr>
          <p:cNvSpPr txBox="1"/>
          <p:nvPr/>
        </p:nvSpPr>
        <p:spPr>
          <a:xfrm>
            <a:off x="7751311" y="5791131"/>
            <a:ext cx="1927118" cy="49244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200" dirty="0" smtClean="0">
                <a:solidFill>
                  <a:schemeClr val="accent2"/>
                </a:solidFill>
              </a:rPr>
              <a:t>4,013.0</a:t>
            </a:r>
            <a:endParaRPr lang="en-GB" sz="3200" dirty="0">
              <a:solidFill>
                <a:schemeClr val="accent2"/>
              </a:solidFill>
            </a:endParaRPr>
          </a:p>
        </p:txBody>
      </p:sp>
      <p:pic>
        <p:nvPicPr>
          <p:cNvPr id="59" name="Imagen 58"/>
          <p:cNvPicPr/>
          <p:nvPr/>
        </p:nvPicPr>
        <p:blipFill rotWithShape="1">
          <a:blip r:embed="rId4">
            <a:extLst>
              <a:ext uri="{28A0092B-C50C-407E-A947-70E740481C1C}">
                <a14:useLocalDpi xmlns:a14="http://schemas.microsoft.com/office/drawing/2010/main" val="0"/>
              </a:ext>
            </a:extLst>
          </a:blip>
          <a:srcRect l="1" t="6664" r="830" b="4140"/>
          <a:stretch/>
        </p:blipFill>
        <p:spPr bwMode="auto">
          <a:xfrm>
            <a:off x="9550797" y="1962166"/>
            <a:ext cx="2384210" cy="23959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386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93" name="Group 14">
            <a:extLst>
              <a:ext uri="{FF2B5EF4-FFF2-40B4-BE49-F238E27FC236}">
                <a16:creationId xmlns:a16="http://schemas.microsoft.com/office/drawing/2014/main" xmlns="" id="{5599ED10-924A-4ED5-804F-B04CD85D6640}"/>
              </a:ext>
            </a:extLst>
          </p:cNvPr>
          <p:cNvGrpSpPr/>
          <p:nvPr/>
        </p:nvGrpSpPr>
        <p:grpSpPr>
          <a:xfrm>
            <a:off x="201302" y="494687"/>
            <a:ext cx="2845501" cy="4738408"/>
            <a:chOff x="379970" y="1057178"/>
            <a:chExt cx="2354363" cy="4336416"/>
          </a:xfrm>
        </p:grpSpPr>
        <p:grpSp>
          <p:nvGrpSpPr>
            <p:cNvPr id="94" name="Group 11">
              <a:extLst>
                <a:ext uri="{FF2B5EF4-FFF2-40B4-BE49-F238E27FC236}">
                  <a16:creationId xmlns:a16="http://schemas.microsoft.com/office/drawing/2014/main" xmlns="" id="{E12B17D2-FAF7-48D2-97AA-420AF6DA83DE}"/>
                </a:ext>
              </a:extLst>
            </p:cNvPr>
            <p:cNvGrpSpPr/>
            <p:nvPr/>
          </p:nvGrpSpPr>
          <p:grpSpPr>
            <a:xfrm>
              <a:off x="418793" y="1057178"/>
              <a:ext cx="2268774" cy="1451664"/>
              <a:chOff x="418793" y="760516"/>
              <a:chExt cx="2268774" cy="1451664"/>
            </a:xfrm>
          </p:grpSpPr>
          <p:sp>
            <p:nvSpPr>
              <p:cNvPr id="103" name="TextBox 80"/>
              <p:cNvSpPr txBox="1"/>
              <p:nvPr/>
            </p:nvSpPr>
            <p:spPr>
              <a:xfrm>
                <a:off x="934877" y="1316150"/>
                <a:ext cx="1579322" cy="896030"/>
              </a:xfrm>
              <a:prstGeom prst="rect">
                <a:avLst/>
              </a:prstGeom>
              <a:noFill/>
            </p:spPr>
            <p:txBody>
              <a:bodyPr wrap="square" lIns="0" tIns="0" rIns="0" bIns="0" rtlCol="0">
                <a:spAutoFit/>
              </a:bodyPr>
              <a:lstStyle/>
              <a:p>
                <a:pPr algn="just"/>
                <a:r>
                  <a:rPr lang="es-MX"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y justicia con equidad, pertinencia de pueblos maya, xinka, garífuna, social, sexual y etaria</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04"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95" name="Group 7">
              <a:extLst>
                <a:ext uri="{FF2B5EF4-FFF2-40B4-BE49-F238E27FC236}">
                  <a16:creationId xmlns:a16="http://schemas.microsoft.com/office/drawing/2014/main" xmlns="" id="{A1DE0737-5622-4237-8D5E-E6A7A9F58C23}"/>
                </a:ext>
              </a:extLst>
            </p:cNvPr>
            <p:cNvGrpSpPr/>
            <p:nvPr/>
          </p:nvGrpSpPr>
          <p:grpSpPr>
            <a:xfrm>
              <a:off x="433136" y="2558184"/>
              <a:ext cx="2301197" cy="817842"/>
              <a:chOff x="433136" y="2338375"/>
              <a:chExt cx="2301197" cy="817842"/>
            </a:xfrm>
          </p:grpSpPr>
          <p:grpSp>
            <p:nvGrpSpPr>
              <p:cNvPr id="99" name="Group 13">
                <a:extLst>
                  <a:ext uri="{FF2B5EF4-FFF2-40B4-BE49-F238E27FC236}">
                    <a16:creationId xmlns:a16="http://schemas.microsoft.com/office/drawing/2014/main" xmlns="" id="{1FD5AC02-6ADB-4989-B27F-540305DD8A5F}"/>
                  </a:ext>
                </a:extLst>
              </p:cNvPr>
              <p:cNvGrpSpPr/>
              <p:nvPr/>
            </p:nvGrpSpPr>
            <p:grpSpPr>
              <a:xfrm>
                <a:off x="433136" y="2338375"/>
                <a:ext cx="2301197" cy="817842"/>
                <a:chOff x="433136" y="2307203"/>
                <a:chExt cx="2301197" cy="817842"/>
              </a:xfrm>
            </p:grpSpPr>
            <p:sp>
              <p:nvSpPr>
                <p:cNvPr id="101" name="TextBox 86"/>
                <p:cNvSpPr txBox="1"/>
                <p:nvPr/>
              </p:nvSpPr>
              <p:spPr>
                <a:xfrm>
                  <a:off x="941544" y="2618047"/>
                  <a:ext cx="1792789" cy="506998"/>
                </a:xfrm>
                <a:prstGeom prst="rect">
                  <a:avLst/>
                </a:prstGeom>
                <a:noFill/>
              </p:spPr>
              <p:txBody>
                <a:bodyPr wrap="square" lIns="0" tIns="0" rIns="0" bIns="0" rtlCol="0">
                  <a:spAutoFit/>
                </a:bodyPr>
                <a:lstStyle/>
                <a:p>
                  <a:endParaRPr lang="es-E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s-E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 </a:t>
                  </a:r>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al Sector </a:t>
                  </a:r>
                  <a:r>
                    <a:rPr lang="es-E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a:t>
                  </a:r>
                </a:p>
                <a:p>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02"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100"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96" name="Group 12">
              <a:extLst>
                <a:ext uri="{FF2B5EF4-FFF2-40B4-BE49-F238E27FC236}">
                  <a16:creationId xmlns:a16="http://schemas.microsoft.com/office/drawing/2014/main" xmlns="" id="{750FB533-8946-49CE-B8F9-E04C188A4CC9}"/>
                </a:ext>
              </a:extLst>
            </p:cNvPr>
            <p:cNvGrpSpPr/>
            <p:nvPr/>
          </p:nvGrpSpPr>
          <p:grpSpPr>
            <a:xfrm>
              <a:off x="379970" y="4429969"/>
              <a:ext cx="2268773" cy="963625"/>
              <a:chOff x="379970" y="4224670"/>
              <a:chExt cx="2268773" cy="963625"/>
            </a:xfrm>
          </p:grpSpPr>
          <p:sp>
            <p:nvSpPr>
              <p:cNvPr id="97" name="TextBox 90"/>
              <p:cNvSpPr txBox="1"/>
              <p:nvPr/>
            </p:nvSpPr>
            <p:spPr>
              <a:xfrm>
                <a:off x="900679" y="4681296"/>
                <a:ext cx="1523603" cy="506999"/>
              </a:xfrm>
              <a:prstGeom prst="rect">
                <a:avLst/>
              </a:prstGeom>
              <a:noFill/>
            </p:spPr>
            <p:txBody>
              <a:bodyPr wrap="square" lIns="0" tIns="0" rIns="0" bIns="0" rtlCol="0">
                <a:spAutoFit/>
              </a:bodyPr>
              <a:lstStyle/>
              <a:p>
                <a:pPr algn="just"/>
                <a:r>
                  <a:rPr lang="es-GT"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Servicios de custodia y rehabilitación de privados de libertad</a:t>
                </a:r>
              </a:p>
            </p:txBody>
          </p:sp>
          <p:sp>
            <p:nvSpPr>
              <p:cNvPr id="98" name="Freeform: Shape 44">
                <a:extLst>
                  <a:ext uri="{FF2B5EF4-FFF2-40B4-BE49-F238E27FC236}">
                    <a16:creationId xmlns:a16="http://schemas.microsoft.com/office/drawing/2014/main" xmlns="" id="{B445C58A-7039-4579-852F-42244BE24AB8}"/>
                  </a:ext>
                </a:extLst>
              </p:cNvPr>
              <p:cNvSpPr/>
              <p:nvPr/>
            </p:nvSpPr>
            <p:spPr>
              <a:xfrm>
                <a:off x="379970" y="4224670"/>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sp>
        <p:nvSpPr>
          <p:cNvPr id="105"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7" y="933751"/>
            <a:ext cx="5181113" cy="522664"/>
          </a:xfrm>
        </p:spPr>
        <p:txBody>
          <a:bodyPr/>
          <a:lstStyle/>
          <a:p>
            <a:pPr algn="ctr"/>
            <a:r>
              <a:rPr lang="es-GT" sz="2000" dirty="0" smtClean="0"/>
              <a:t/>
            </a:r>
            <a:br>
              <a:rPr lang="es-GT" sz="2000" dirty="0" smtClean="0"/>
            </a:br>
            <a:r>
              <a:rPr lang="es-GT" sz="2000" dirty="0"/>
              <a:t/>
            </a:r>
            <a:br>
              <a:rPr lang="es-GT" sz="2000" dirty="0"/>
            </a:br>
            <a:r>
              <a:rPr lang="es-GT" sz="2000" dirty="0" smtClean="0"/>
              <a:t/>
            </a:r>
            <a:br>
              <a:rPr lang="es-GT" sz="2000" dirty="0" smtClean="0"/>
            </a:br>
            <a:endParaRPr lang="es-GT" sz="2000" dirty="0"/>
          </a:p>
        </p:txBody>
      </p:sp>
      <p:sp>
        <p:nvSpPr>
          <p:cNvPr id="106" name="Freeform: Shape 44">
            <a:extLst>
              <a:ext uri="{FF2B5EF4-FFF2-40B4-BE49-F238E27FC236}">
                <a16:creationId xmlns:a16="http://schemas.microsoft.com/office/drawing/2014/main" xmlns="" id="{B445C58A-7039-4579-852F-42244BE24AB8}"/>
              </a:ext>
            </a:extLst>
          </p:cNvPr>
          <p:cNvSpPr/>
          <p:nvPr/>
        </p:nvSpPr>
        <p:spPr>
          <a:xfrm>
            <a:off x="254151" y="306156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07" name="TextBox 81"/>
          <p:cNvSpPr txBox="1"/>
          <p:nvPr/>
        </p:nvSpPr>
        <p:spPr>
          <a:xfrm>
            <a:off x="694808" y="3545412"/>
            <a:ext cx="2014553" cy="553998"/>
          </a:xfrm>
          <a:prstGeom prst="rect">
            <a:avLst/>
          </a:prstGeom>
          <a:noFill/>
        </p:spPr>
        <p:txBody>
          <a:bodyPr wrap="square" lIns="0" tIns="0" rIns="0" bIns="0" rtlCol="0">
            <a:spAutoFit/>
          </a:bodyPr>
          <a:lstStyle/>
          <a:p>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Implementar la política de </a:t>
            </a:r>
            <a:endParaRPr lang="es-E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a:p>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a:t>
            </a:r>
            <a:r>
              <a:rPr lang="es-ES" sz="1200" b="1" dirty="0" smtClean="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eforma Penitenciaria </a:t>
            </a:r>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 un 100% al 2020</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08" name="Oval 135"/>
          <p:cNvSpPr/>
          <p:nvPr/>
        </p:nvSpPr>
        <p:spPr>
          <a:xfrm>
            <a:off x="550872" y="350100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09"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0" name="TextBox 10">
            <a:extLst>
              <a:ext uri="{FF2B5EF4-FFF2-40B4-BE49-F238E27FC236}">
                <a16:creationId xmlns:a16="http://schemas.microsoft.com/office/drawing/2014/main" xmlns="" id="{FF35B325-975F-4D7A-8A16-43258B494C83}"/>
              </a:ext>
            </a:extLst>
          </p:cNvPr>
          <p:cNvSpPr txBox="1"/>
          <p:nvPr/>
        </p:nvSpPr>
        <p:spPr>
          <a:xfrm>
            <a:off x="3660868" y="5944505"/>
            <a:ext cx="2674469" cy="49244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200" dirty="0" smtClean="0">
                <a:solidFill>
                  <a:schemeClr val="accent1"/>
                </a:solidFill>
              </a:rPr>
              <a:t>18 MESES</a:t>
            </a:r>
            <a:endParaRPr lang="en-IN" sz="3200" dirty="0">
              <a:solidFill>
                <a:schemeClr val="accent1"/>
              </a:solidFill>
            </a:endParaRPr>
          </a:p>
        </p:txBody>
      </p:sp>
      <p:sp>
        <p:nvSpPr>
          <p:cNvPr id="111" name="TextBox 200">
            <a:extLst>
              <a:ext uri="{FF2B5EF4-FFF2-40B4-BE49-F238E27FC236}">
                <a16:creationId xmlns:a16="http://schemas.microsoft.com/office/drawing/2014/main" xmlns="" id="{1E0F72BB-82FC-462B-B324-7356B4FE613C}"/>
              </a:ext>
            </a:extLst>
          </p:cNvPr>
          <p:cNvSpPr txBox="1"/>
          <p:nvPr/>
        </p:nvSpPr>
        <p:spPr>
          <a:xfrm>
            <a:off x="7142721" y="5109986"/>
            <a:ext cx="1832012"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(En </a:t>
            </a:r>
            <a:r>
              <a:rPr lang="en-US" sz="1600" b="1" dirty="0" smtClean="0">
                <a:solidFill>
                  <a:schemeClr val="tx1">
                    <a:lumMod val="75000"/>
                    <a:lumOff val="25000"/>
                  </a:schemeClr>
                </a:solidFill>
                <a:cs typeface="Arial" pitchFamily="34" charset="0"/>
              </a:rPr>
              <a:t>Q millones)</a:t>
            </a:r>
            <a:endParaRPr lang="en-US" sz="1600" b="1" dirty="0">
              <a:solidFill>
                <a:schemeClr val="tx1">
                  <a:lumMod val="75000"/>
                  <a:lumOff val="25000"/>
                </a:schemeClr>
              </a:solidFill>
              <a:cs typeface="Arial" pitchFamily="34" charset="0"/>
            </a:endParaRPr>
          </a:p>
        </p:txBody>
      </p:sp>
      <p:sp>
        <p:nvSpPr>
          <p:cNvPr id="138"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smtClean="0">
                <a:solidFill>
                  <a:schemeClr val="accent2"/>
                </a:solidFill>
              </a:rPr>
              <a:t> 400.0</a:t>
            </a:r>
            <a:endParaRPr lang="en-GB" sz="3600" dirty="0">
              <a:solidFill>
                <a:schemeClr val="accent2"/>
              </a:solidFill>
            </a:endParaRPr>
          </a:p>
        </p:txBody>
      </p:sp>
      <p:grpSp>
        <p:nvGrpSpPr>
          <p:cNvPr id="140"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41"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42"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4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49"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50"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1"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52"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7"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8"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69"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70" name="4 Grupo"/>
          <p:cNvGrpSpPr/>
          <p:nvPr/>
        </p:nvGrpSpPr>
        <p:grpSpPr>
          <a:xfrm>
            <a:off x="9587879" y="1056301"/>
            <a:ext cx="2339182" cy="1454536"/>
            <a:chOff x="9665155" y="5044187"/>
            <a:chExt cx="2339182" cy="1454535"/>
          </a:xfrm>
        </p:grpSpPr>
        <p:grpSp>
          <p:nvGrpSpPr>
            <p:cNvPr id="171"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7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7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7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7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72" name="TextBox 211">
              <a:extLst>
                <a:ext uri="{FF2B5EF4-FFF2-40B4-BE49-F238E27FC236}">
                  <a16:creationId xmlns:a16="http://schemas.microsoft.com/office/drawing/2014/main" xmlns="" id="{F9C7077D-CE0A-4833-9371-B1389B3D18B7}"/>
                </a:ext>
              </a:extLst>
            </p:cNvPr>
            <p:cNvSpPr txBox="1"/>
            <p:nvPr/>
          </p:nvSpPr>
          <p:spPr>
            <a:xfrm>
              <a:off x="9665155" y="5760058"/>
              <a:ext cx="2319613" cy="738664"/>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smtClean="0">
                  <a:solidFill>
                    <a:schemeClr val="accent3"/>
                  </a:solidFill>
                </a:rPr>
                <a:t>24,000 </a:t>
              </a:r>
              <a:r>
                <a:rPr lang="en-GB" sz="2400" dirty="0" err="1">
                  <a:solidFill>
                    <a:schemeClr val="accent3"/>
                  </a:solidFill>
                </a:rPr>
                <a:t>Privados</a:t>
              </a:r>
              <a:r>
                <a:rPr lang="en-GB" sz="2400" dirty="0">
                  <a:solidFill>
                    <a:schemeClr val="accent3"/>
                  </a:solidFill>
                </a:rPr>
                <a:t> de </a:t>
              </a:r>
              <a:r>
                <a:rPr lang="en-GB" sz="2400" dirty="0" smtClean="0">
                  <a:solidFill>
                    <a:schemeClr val="accent3"/>
                  </a:solidFill>
                </a:rPr>
                <a:t>Libertad</a:t>
              </a:r>
              <a:endParaRPr lang="en-GB" sz="2400" dirty="0">
                <a:solidFill>
                  <a:schemeClr val="accent3"/>
                </a:solidFill>
              </a:endParaRPr>
            </a:p>
          </p:txBody>
        </p:sp>
        <p:sp>
          <p:nvSpPr>
            <p:cNvPr id="173"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200"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201"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Title 1">
            <a:extLst>
              <a:ext uri="{FF2B5EF4-FFF2-40B4-BE49-F238E27FC236}">
                <a16:creationId xmlns:a16="http://schemas.microsoft.com/office/drawing/2014/main" xmlns="" id="{555DC0C3-BCDA-48C0-A49A-2FF6F4CBFF48}"/>
              </a:ext>
            </a:extLst>
          </p:cNvPr>
          <p:cNvSpPr txBox="1">
            <a:spLocks/>
          </p:cNvSpPr>
          <p:nvPr/>
        </p:nvSpPr>
        <p:spPr>
          <a:xfrm>
            <a:off x="3508661" y="2420888"/>
            <a:ext cx="5181113" cy="260782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smtClean="0">
                <a:solidFill>
                  <a:schemeClr val="tx1"/>
                </a:solidFill>
                <a:latin typeface="Arial" panose="020B0604020202020204" pitchFamily="34" charset="0"/>
                <a:ea typeface="Times New Roman" panose="02020603050405020304" pitchFamily="18" charset="0"/>
                <a:cs typeface="+mn-cs"/>
              </a:rPr>
              <a:t>1. Construcción </a:t>
            </a:r>
            <a:r>
              <a:rPr lang="es-ES" sz="1400" b="0" dirty="0">
                <a:solidFill>
                  <a:schemeClr val="tx1"/>
                </a:solidFill>
                <a:latin typeface="Arial" panose="020B0604020202020204" pitchFamily="34" charset="0"/>
                <a:ea typeface="Times New Roman" panose="02020603050405020304" pitchFamily="18" charset="0"/>
                <a:cs typeface="+mn-cs"/>
              </a:rPr>
              <a:t>de un Centro de Cumplimiento de Condena de 2 módulos, con capacidad para 576 privados de libertad, por 38,524 </a:t>
            </a:r>
            <a:r>
              <a:rPr lang="es-ES" sz="1400" b="0" dirty="0" smtClean="0">
                <a:solidFill>
                  <a:schemeClr val="tx1"/>
                </a:solidFill>
                <a:latin typeface="Arial" panose="020B0604020202020204" pitchFamily="34" charset="0"/>
                <a:ea typeface="Times New Roman" panose="02020603050405020304" pitchFamily="18" charset="0"/>
                <a:cs typeface="+mn-cs"/>
              </a:rPr>
              <a:t>metros cuadrados.</a:t>
            </a:r>
          </a:p>
          <a:p>
            <a:pPr algn="just"/>
            <a:r>
              <a:rPr lang="es-ES" sz="1400" b="0" dirty="0" smtClean="0">
                <a:solidFill>
                  <a:schemeClr val="tx1"/>
                </a:solidFill>
                <a:latin typeface="Arial" panose="020B0604020202020204" pitchFamily="34" charset="0"/>
                <a:ea typeface="Times New Roman" panose="02020603050405020304" pitchFamily="18" charset="0"/>
                <a:cs typeface="+mn-cs"/>
              </a:rPr>
              <a:t>2. Construcción </a:t>
            </a:r>
            <a:r>
              <a:rPr lang="es-ES" sz="1400" b="0" dirty="0">
                <a:solidFill>
                  <a:schemeClr val="tx1"/>
                </a:solidFill>
                <a:latin typeface="Arial" panose="020B0604020202020204" pitchFamily="34" charset="0"/>
                <a:ea typeface="Times New Roman" panose="02020603050405020304" pitchFamily="18" charset="0"/>
                <a:cs typeface="+mn-cs"/>
              </a:rPr>
              <a:t>de un Centro Preventivo con 2 módulos de 38,524 metros cuadrados, con capacidad para 576 privados de </a:t>
            </a:r>
            <a:r>
              <a:rPr lang="es-ES" sz="1400" b="0" dirty="0" smtClean="0">
                <a:solidFill>
                  <a:schemeClr val="tx1"/>
                </a:solidFill>
                <a:latin typeface="Arial" panose="020B0604020202020204" pitchFamily="34" charset="0"/>
                <a:ea typeface="Times New Roman" panose="02020603050405020304" pitchFamily="18" charset="0"/>
                <a:cs typeface="+mn-cs"/>
              </a:rPr>
              <a:t>libertad.</a:t>
            </a:r>
            <a:endParaRPr lang="es-ES" sz="1400" b="0" dirty="0">
              <a:solidFill>
                <a:schemeClr val="tx1"/>
              </a:solidFill>
              <a:latin typeface="Arial" panose="020B0604020202020204" pitchFamily="34" charset="0"/>
              <a:ea typeface="Times New Roman" panose="02020603050405020304" pitchFamily="18" charset="0"/>
              <a:cs typeface="+mn-cs"/>
            </a:endParaRPr>
          </a:p>
          <a:p>
            <a:pPr algn="just"/>
            <a:r>
              <a:rPr lang="es-ES" sz="1400" b="0" dirty="0" smtClean="0">
                <a:solidFill>
                  <a:schemeClr val="tx1"/>
                </a:solidFill>
                <a:latin typeface="Arial" panose="020B0604020202020204" pitchFamily="34" charset="0"/>
                <a:ea typeface="Times New Roman" panose="02020603050405020304" pitchFamily="18" charset="0"/>
                <a:cs typeface="+mn-cs"/>
              </a:rPr>
              <a:t>3. El </a:t>
            </a:r>
            <a:r>
              <a:rPr lang="es-ES" sz="1400" b="0" dirty="0">
                <a:solidFill>
                  <a:schemeClr val="tx1"/>
                </a:solidFill>
                <a:latin typeface="Arial" panose="020B0604020202020204" pitchFamily="34" charset="0"/>
                <a:ea typeface="Times New Roman" panose="02020603050405020304" pitchFamily="18" charset="0"/>
                <a:cs typeface="+mn-cs"/>
              </a:rPr>
              <a:t>proyecto consiste en la construcción de Centro de Cumplimiento de Condena de Máxima Seguridad para Hombres con capacidad de 384 privados de libertad, con 21,880 metros </a:t>
            </a:r>
            <a:r>
              <a:rPr lang="es-ES" sz="1400" b="0" dirty="0" smtClean="0">
                <a:solidFill>
                  <a:schemeClr val="tx1"/>
                </a:solidFill>
                <a:latin typeface="Arial" panose="020B0604020202020204" pitchFamily="34" charset="0"/>
                <a:ea typeface="Times New Roman" panose="02020603050405020304" pitchFamily="18" charset="0"/>
                <a:cs typeface="+mn-cs"/>
              </a:rPr>
              <a:t>cuadrados.</a:t>
            </a:r>
            <a:endParaRPr lang="en-US" sz="1400" b="0" dirty="0">
              <a:solidFill>
                <a:schemeClr val="tx1"/>
              </a:solidFill>
              <a:latin typeface="Arial" panose="020B0604020202020204" pitchFamily="34" charset="0"/>
              <a:ea typeface="Times New Roman" panose="02020603050405020304" pitchFamily="18" charset="0"/>
              <a:cs typeface="+mn-cs"/>
            </a:endParaRPr>
          </a:p>
        </p:txBody>
      </p:sp>
      <p:sp>
        <p:nvSpPr>
          <p:cNvPr id="203" name="19 Rectángulo redondeado"/>
          <p:cNvSpPr/>
          <p:nvPr/>
        </p:nvSpPr>
        <p:spPr>
          <a:xfrm>
            <a:off x="3358109" y="2515437"/>
            <a:ext cx="5603174" cy="25048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204"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205"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215" name="Oval 135"/>
          <p:cNvSpPr/>
          <p:nvPr/>
        </p:nvSpPr>
        <p:spPr>
          <a:xfrm>
            <a:off x="622880" y="4617144"/>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216" name="TextBox 90"/>
          <p:cNvSpPr txBox="1"/>
          <p:nvPr/>
        </p:nvSpPr>
        <p:spPr>
          <a:xfrm>
            <a:off x="825140" y="5913728"/>
            <a:ext cx="2230298" cy="553998"/>
          </a:xfrm>
          <a:prstGeom prst="rect">
            <a:avLst/>
          </a:prstGeom>
          <a:noFill/>
        </p:spPr>
        <p:txBody>
          <a:bodyPr wrap="square" lIns="0" tIns="0" rIns="0" bIns="0" rtlCol="0">
            <a:spAutoFit/>
          </a:bodyPr>
          <a:lstStyle/>
          <a:p>
            <a:pPr algn="just"/>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Centros de detención </a:t>
            </a:r>
            <a:r>
              <a:rPr lang="es-E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operativizados</a:t>
            </a:r>
            <a:r>
              <a:rPr lang="es-E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administrados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217"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218" name="Oval 135"/>
          <p:cNvSpPr/>
          <p:nvPr/>
        </p:nvSpPr>
        <p:spPr>
          <a:xfrm>
            <a:off x="586836"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219"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220" name="136 Grupo"/>
          <p:cNvGrpSpPr/>
          <p:nvPr/>
        </p:nvGrpSpPr>
        <p:grpSpPr>
          <a:xfrm>
            <a:off x="9550797" y="2977143"/>
            <a:ext cx="2393627" cy="1484854"/>
            <a:chOff x="9610710" y="5135372"/>
            <a:chExt cx="2393627" cy="1484854"/>
          </a:xfrm>
        </p:grpSpPr>
        <p:grpSp>
          <p:nvGrpSpPr>
            <p:cNvPr id="221"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2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222" name="TextBox 211">
              <a:extLst>
                <a:ext uri="{FF2B5EF4-FFF2-40B4-BE49-F238E27FC236}">
                  <a16:creationId xmlns:a16="http://schemas.microsoft.com/office/drawing/2014/main" xmlns="" id="{F9C7077D-CE0A-4833-9371-B1389B3D18B7}"/>
                </a:ext>
              </a:extLst>
            </p:cNvPr>
            <p:cNvSpPr txBox="1"/>
            <p:nvPr/>
          </p:nvSpPr>
          <p:spPr>
            <a:xfrm>
              <a:off x="9610710" y="606622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err="1">
                  <a:solidFill>
                    <a:schemeClr val="accent3"/>
                  </a:solidFill>
                </a:rPr>
                <a:t>Inversión</a:t>
              </a:r>
              <a:endParaRPr lang="en-GB" sz="3600" dirty="0">
                <a:solidFill>
                  <a:schemeClr val="accent3"/>
                </a:solidFill>
              </a:endParaRPr>
            </a:p>
          </p:txBody>
        </p:sp>
        <p:sp>
          <p:nvSpPr>
            <p:cNvPr id="223"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228"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229"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230"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231"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32"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33"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234"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35"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36"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38"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39"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40"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41"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42"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37"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43"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smtClean="0">
                <a:solidFill>
                  <a:schemeClr val="accent2"/>
                </a:solidFill>
              </a:rPr>
              <a:t>Primer semester 2019</a:t>
            </a:r>
            <a:endParaRPr lang="en-GB" sz="2000" dirty="0">
              <a:solidFill>
                <a:schemeClr val="accent2"/>
              </a:solidFill>
            </a:endParaRPr>
          </a:p>
        </p:txBody>
      </p:sp>
      <p:sp>
        <p:nvSpPr>
          <p:cNvPr id="244" name="Rectángulo 243"/>
          <p:cNvSpPr/>
          <p:nvPr/>
        </p:nvSpPr>
        <p:spPr>
          <a:xfrm>
            <a:off x="3104894" y="866670"/>
            <a:ext cx="6294509" cy="1538883"/>
          </a:xfrm>
          <a:prstGeom prst="rect">
            <a:avLst/>
          </a:prstGeom>
        </p:spPr>
        <p:txBody>
          <a:bodyPr wrap="square">
            <a:spAutoFit/>
          </a:bodyPr>
          <a:lstStyle/>
          <a:p>
            <a:pPr algn="just"/>
            <a:r>
              <a:rPr lang="es-ES" sz="1400" b="1" dirty="0" smtClean="0">
                <a:latin typeface="Arial" panose="020B0604020202020204" pitchFamily="34" charset="0"/>
                <a:ea typeface="Times New Roman" panose="02020603050405020304" pitchFamily="18" charset="0"/>
                <a:cs typeface="Arial" panose="020B0604020202020204" pitchFamily="34" charset="0"/>
              </a:rPr>
              <a:t>1.</a:t>
            </a:r>
            <a:r>
              <a:rPr lang="es-ES" sz="1400" dirty="0" smtClean="0">
                <a:latin typeface="Arial" panose="020B0604020202020204" pitchFamily="34" charset="0"/>
                <a:ea typeface="Times New Roman" panose="02020603050405020304" pitchFamily="18" charset="0"/>
                <a:cs typeface="Arial" panose="020B0604020202020204" pitchFamily="34" charset="0"/>
              </a:rPr>
              <a:t> Construcción </a:t>
            </a:r>
            <a:r>
              <a:rPr lang="es-ES" sz="1400" dirty="0">
                <a:latin typeface="Arial" panose="020B0604020202020204" pitchFamily="34" charset="0"/>
                <a:ea typeface="Times New Roman" panose="02020603050405020304" pitchFamily="18" charset="0"/>
                <a:cs typeface="Arial" panose="020B0604020202020204" pitchFamily="34" charset="0"/>
              </a:rPr>
              <a:t>Centro de Cumplimiento de Condena para hombres Finca Canadá, Municipio de Escuintla, Departamento de </a:t>
            </a:r>
            <a:r>
              <a:rPr lang="es-ES" sz="1400" dirty="0" smtClean="0">
                <a:latin typeface="Arial" panose="020B0604020202020204" pitchFamily="34" charset="0"/>
                <a:ea typeface="Times New Roman" panose="02020603050405020304" pitchFamily="18" charset="0"/>
                <a:cs typeface="Arial" panose="020B0604020202020204" pitchFamily="34" charset="0"/>
              </a:rPr>
              <a:t>Escuintla. </a:t>
            </a:r>
            <a:r>
              <a:rPr lang="es-ES" sz="1400" b="1" dirty="0" smtClean="0">
                <a:latin typeface="Arial" panose="020B0604020202020204" pitchFamily="34" charset="0"/>
                <a:ea typeface="Times New Roman" panose="02020603050405020304" pitchFamily="18" charset="0"/>
                <a:cs typeface="Arial" panose="020B0604020202020204" pitchFamily="34" charset="0"/>
              </a:rPr>
              <a:t>2</a:t>
            </a:r>
            <a:r>
              <a:rPr lang="es-ES" sz="1400" b="1" dirty="0">
                <a:latin typeface="Arial" panose="020B0604020202020204" pitchFamily="34" charset="0"/>
                <a:ea typeface="Times New Roman" panose="02020603050405020304" pitchFamily="18" charset="0"/>
                <a:cs typeface="Arial" panose="020B0604020202020204" pitchFamily="34" charset="0"/>
              </a:rPr>
              <a:t>.</a:t>
            </a:r>
            <a:r>
              <a:rPr lang="es-ES" dirty="0" smtClean="0">
                <a:latin typeface="Arial" panose="020B0604020202020204" pitchFamily="34" charset="0"/>
                <a:cs typeface="Arial" panose="020B0604020202020204" pitchFamily="34" charset="0"/>
              </a:rPr>
              <a:t> </a:t>
            </a:r>
            <a:r>
              <a:rPr lang="es-ES" sz="1400" dirty="0" smtClean="0">
                <a:latin typeface="Arial" panose="020B0604020202020204" pitchFamily="34" charset="0"/>
                <a:ea typeface="Times New Roman" panose="02020603050405020304" pitchFamily="18" charset="0"/>
                <a:cs typeface="Arial" panose="020B0604020202020204" pitchFamily="34" charset="0"/>
              </a:rPr>
              <a:t>Construcción </a:t>
            </a:r>
            <a:r>
              <a:rPr lang="es-ES" sz="1400" dirty="0">
                <a:latin typeface="Arial" panose="020B0604020202020204" pitchFamily="34" charset="0"/>
                <a:ea typeface="Times New Roman" panose="02020603050405020304" pitchFamily="18" charset="0"/>
                <a:cs typeface="Arial" panose="020B0604020202020204" pitchFamily="34" charset="0"/>
              </a:rPr>
              <a:t>Centro Preventivo para Hombres Finca Canadá, Municipio de Escuintla, Departamento de </a:t>
            </a:r>
            <a:r>
              <a:rPr lang="es-ES" sz="1400" dirty="0" smtClean="0">
                <a:latin typeface="Arial" panose="020B0604020202020204" pitchFamily="34" charset="0"/>
                <a:ea typeface="Times New Roman" panose="02020603050405020304" pitchFamily="18" charset="0"/>
                <a:cs typeface="Arial" panose="020B0604020202020204" pitchFamily="34" charset="0"/>
              </a:rPr>
              <a:t>Escuintla. </a:t>
            </a:r>
            <a:r>
              <a:rPr lang="es-ES" sz="1400" b="1" dirty="0" smtClean="0">
                <a:latin typeface="Arial" panose="020B0604020202020204" pitchFamily="34" charset="0"/>
                <a:ea typeface="Times New Roman" panose="02020603050405020304" pitchFamily="18" charset="0"/>
                <a:cs typeface="Arial" panose="020B0604020202020204" pitchFamily="34" charset="0"/>
              </a:rPr>
              <a:t>3.</a:t>
            </a:r>
            <a:r>
              <a:rPr lang="es-ES" sz="1400" dirty="0" smtClean="0">
                <a:latin typeface="Arial" panose="020B0604020202020204" pitchFamily="34" charset="0"/>
                <a:ea typeface="Times New Roman" panose="02020603050405020304" pitchFamily="18" charset="0"/>
                <a:cs typeface="Arial" panose="020B0604020202020204" pitchFamily="34" charset="0"/>
              </a:rPr>
              <a:t> Construcción </a:t>
            </a:r>
            <a:r>
              <a:rPr lang="es-ES" sz="1400" dirty="0">
                <a:latin typeface="Arial" panose="020B0604020202020204" pitchFamily="34" charset="0"/>
                <a:ea typeface="Times New Roman" panose="02020603050405020304" pitchFamily="18" charset="0"/>
                <a:cs typeface="Arial" panose="020B0604020202020204" pitchFamily="34" charset="0"/>
              </a:rPr>
              <a:t>centro de cumplimiento de condena de máxima seguridad para hombres, municipio de Fraijanes, departamento de </a:t>
            </a:r>
            <a:r>
              <a:rPr lang="es-ES" sz="1400" dirty="0" smtClean="0">
                <a:latin typeface="Arial" panose="020B0604020202020204" pitchFamily="34" charset="0"/>
                <a:ea typeface="Times New Roman" panose="02020603050405020304" pitchFamily="18" charset="0"/>
                <a:cs typeface="Arial" panose="020B0604020202020204" pitchFamily="34" charset="0"/>
              </a:rPr>
              <a:t>Guatemala.</a:t>
            </a:r>
            <a:endParaRPr lang="es-GT"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6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7908" y="-27384"/>
            <a:ext cx="8823384" cy="6858000"/>
          </a:xfrm>
          <a:prstGeom prst="rect">
            <a:avLst/>
          </a:prstGeom>
        </p:spPr>
      </p:pic>
      <p:sp>
        <p:nvSpPr>
          <p:cNvPr id="5" name="CuadroTexto 4"/>
          <p:cNvSpPr txBox="1"/>
          <p:nvPr/>
        </p:nvSpPr>
        <p:spPr>
          <a:xfrm>
            <a:off x="4510237" y="5699051"/>
            <a:ext cx="2880320" cy="646331"/>
          </a:xfrm>
          <a:prstGeom prst="rect">
            <a:avLst/>
          </a:prstGeom>
          <a:noFill/>
        </p:spPr>
        <p:txBody>
          <a:bodyPr wrap="square" rtlCol="0">
            <a:spAutoFit/>
          </a:bodyPr>
          <a:lstStyle/>
          <a:p>
            <a:pPr algn="ctr"/>
            <a:r>
              <a:rPr lang="es-ES_tradnl" sz="1800" b="1" dirty="0" smtClean="0">
                <a:solidFill>
                  <a:schemeClr val="bg1"/>
                </a:solidFill>
              </a:rPr>
              <a:t>MINEDUC, </a:t>
            </a:r>
            <a:r>
              <a:rPr lang="es-ES_tradnl" sz="1800" b="1" dirty="0">
                <a:solidFill>
                  <a:schemeClr val="bg1"/>
                </a:solidFill>
              </a:rPr>
              <a:t>MSPAS, </a:t>
            </a:r>
            <a:endParaRPr lang="es-ES_tradnl" sz="1800" b="1" dirty="0" smtClean="0">
              <a:solidFill>
                <a:schemeClr val="bg1"/>
              </a:solidFill>
            </a:endParaRPr>
          </a:p>
          <a:p>
            <a:pPr algn="ctr"/>
            <a:r>
              <a:rPr lang="es-ES_tradnl" sz="1800" b="1" dirty="0" smtClean="0">
                <a:solidFill>
                  <a:schemeClr val="bg1"/>
                </a:solidFill>
              </a:rPr>
              <a:t>MAGA</a:t>
            </a:r>
            <a:r>
              <a:rPr lang="es-ES_tradnl" sz="1800" b="1" dirty="0">
                <a:solidFill>
                  <a:schemeClr val="bg1"/>
                </a:solidFill>
              </a:rPr>
              <a:t>, </a:t>
            </a:r>
            <a:r>
              <a:rPr lang="es-ES_tradnl" sz="1800" b="1" dirty="0" smtClean="0">
                <a:solidFill>
                  <a:schemeClr val="bg1"/>
                </a:solidFill>
              </a:rPr>
              <a:t>MIDES</a:t>
            </a:r>
            <a:r>
              <a:rPr lang="es-ES_tradnl" sz="1800" b="1" dirty="0">
                <a:solidFill>
                  <a:schemeClr val="bg1"/>
                </a:solidFill>
              </a:rPr>
              <a:t>.</a:t>
            </a:r>
          </a:p>
        </p:txBody>
      </p:sp>
      <p:sp>
        <p:nvSpPr>
          <p:cNvPr id="8" name="CuadroTexto 7"/>
          <p:cNvSpPr txBox="1"/>
          <p:nvPr/>
        </p:nvSpPr>
        <p:spPr>
          <a:xfrm>
            <a:off x="1556081" y="5630287"/>
            <a:ext cx="2882147" cy="1200329"/>
          </a:xfrm>
          <a:prstGeom prst="rect">
            <a:avLst/>
          </a:prstGeom>
          <a:noFill/>
        </p:spPr>
        <p:txBody>
          <a:bodyPr wrap="square" rtlCol="0">
            <a:spAutoFit/>
          </a:bodyPr>
          <a:lstStyle/>
          <a:p>
            <a:pPr algn="ctr"/>
            <a:r>
              <a:rPr lang="es-ES_tradnl" sz="1800" b="1" dirty="0">
                <a:solidFill>
                  <a:schemeClr val="bg1"/>
                </a:solidFill>
              </a:rPr>
              <a:t>CIV, MINECO, MINEX, </a:t>
            </a:r>
          </a:p>
          <a:p>
            <a:pPr algn="ctr"/>
            <a:r>
              <a:rPr lang="es-ES_tradnl" sz="1800" b="1" dirty="0" smtClean="0">
                <a:solidFill>
                  <a:schemeClr val="bg1"/>
                </a:solidFill>
              </a:rPr>
              <a:t>MEM</a:t>
            </a:r>
            <a:r>
              <a:rPr lang="es-ES_tradnl" sz="1800" b="1" dirty="0">
                <a:solidFill>
                  <a:schemeClr val="bg1"/>
                </a:solidFill>
              </a:rPr>
              <a:t>, MARN, </a:t>
            </a:r>
            <a:r>
              <a:rPr lang="es-ES_tradnl" sz="1800" b="1" dirty="0" smtClean="0">
                <a:solidFill>
                  <a:schemeClr val="bg1"/>
                </a:solidFill>
              </a:rPr>
              <a:t>MCD, MINTRAB.</a:t>
            </a:r>
            <a:endParaRPr lang="es-ES_tradnl" sz="1800" b="1" dirty="0">
              <a:solidFill>
                <a:schemeClr val="bg1"/>
              </a:solidFill>
            </a:endParaRPr>
          </a:p>
          <a:p>
            <a:pPr algn="ctr"/>
            <a:r>
              <a:rPr lang="es-ES_tradnl" sz="1800" b="1" dirty="0">
                <a:solidFill>
                  <a:schemeClr val="bg1"/>
                </a:solidFill>
              </a:rPr>
              <a:t> </a:t>
            </a:r>
          </a:p>
        </p:txBody>
      </p:sp>
      <p:sp>
        <p:nvSpPr>
          <p:cNvPr id="9" name="CuadroTexto 8"/>
          <p:cNvSpPr txBox="1"/>
          <p:nvPr/>
        </p:nvSpPr>
        <p:spPr>
          <a:xfrm>
            <a:off x="7390557" y="5716150"/>
            <a:ext cx="2992563" cy="646331"/>
          </a:xfrm>
          <a:prstGeom prst="rect">
            <a:avLst/>
          </a:prstGeom>
          <a:noFill/>
        </p:spPr>
        <p:txBody>
          <a:bodyPr wrap="square" rtlCol="0">
            <a:spAutoFit/>
          </a:bodyPr>
          <a:lstStyle/>
          <a:p>
            <a:pPr algn="ctr"/>
            <a:r>
              <a:rPr lang="es-ES_tradnl" sz="1800" b="1" dirty="0">
                <a:solidFill>
                  <a:schemeClr val="bg1"/>
                </a:solidFill>
              </a:rPr>
              <a:t>MINGOB</a:t>
            </a:r>
            <a:r>
              <a:rPr lang="es-ES_tradnl" sz="1800" b="1">
                <a:solidFill>
                  <a:schemeClr val="bg1"/>
                </a:solidFill>
              </a:rPr>
              <a:t>, </a:t>
            </a:r>
            <a:r>
              <a:rPr lang="es-ES_tradnl" sz="1800" b="1" smtClean="0">
                <a:solidFill>
                  <a:schemeClr val="bg1"/>
                </a:solidFill>
              </a:rPr>
              <a:t>MINDEF, </a:t>
            </a:r>
          </a:p>
          <a:p>
            <a:pPr algn="ctr"/>
            <a:r>
              <a:rPr lang="es-ES_tradnl" sz="1800" b="1" dirty="0" smtClean="0">
                <a:solidFill>
                  <a:schemeClr val="bg1"/>
                </a:solidFill>
              </a:rPr>
              <a:t>MP</a:t>
            </a:r>
            <a:r>
              <a:rPr lang="es-ES_tradnl" sz="1800" b="1" dirty="0">
                <a:solidFill>
                  <a:schemeClr val="bg1"/>
                </a:solidFill>
              </a:rPr>
              <a:t>, </a:t>
            </a:r>
            <a:r>
              <a:rPr lang="es-ES_tradnl" sz="1800" b="1" dirty="0" smtClean="0">
                <a:solidFill>
                  <a:schemeClr val="bg1"/>
                </a:solidFill>
              </a:rPr>
              <a:t>OJ</a:t>
            </a:r>
            <a:r>
              <a:rPr lang="es-ES_tradnl" sz="1800" b="1" dirty="0">
                <a:solidFill>
                  <a:schemeClr val="bg1"/>
                </a:solidFill>
              </a:rPr>
              <a:t>. </a:t>
            </a:r>
          </a:p>
        </p:txBody>
      </p:sp>
      <p:sp>
        <p:nvSpPr>
          <p:cNvPr id="6" name="CuadroTexto 5"/>
          <p:cNvSpPr txBox="1"/>
          <p:nvPr/>
        </p:nvSpPr>
        <p:spPr>
          <a:xfrm>
            <a:off x="1784508" y="4466153"/>
            <a:ext cx="2601686" cy="400110"/>
          </a:xfrm>
          <a:prstGeom prst="rect">
            <a:avLst/>
          </a:prstGeom>
          <a:noFill/>
        </p:spPr>
        <p:txBody>
          <a:bodyPr wrap="square" rtlCol="0">
            <a:spAutoFit/>
          </a:bodyPr>
          <a:lstStyle/>
          <a:p>
            <a:pPr algn="ctr"/>
            <a:r>
              <a:rPr lang="es-ES_tradnl" sz="2000" b="1" dirty="0" smtClean="0">
                <a:solidFill>
                  <a:schemeClr val="bg1"/>
                </a:solidFill>
              </a:rPr>
              <a:t>Viernes 1 de junio</a:t>
            </a:r>
            <a:endParaRPr lang="es-ES_tradnl" sz="2000" b="1" dirty="0">
              <a:solidFill>
                <a:schemeClr val="bg1"/>
              </a:solidFill>
            </a:endParaRPr>
          </a:p>
        </p:txBody>
      </p:sp>
      <p:sp>
        <p:nvSpPr>
          <p:cNvPr id="10" name="CuadroTexto 9"/>
          <p:cNvSpPr txBox="1"/>
          <p:nvPr/>
        </p:nvSpPr>
        <p:spPr>
          <a:xfrm>
            <a:off x="4702853" y="4484649"/>
            <a:ext cx="2601686" cy="400110"/>
          </a:xfrm>
          <a:prstGeom prst="rect">
            <a:avLst/>
          </a:prstGeom>
          <a:noFill/>
        </p:spPr>
        <p:txBody>
          <a:bodyPr wrap="square" rtlCol="0">
            <a:spAutoFit/>
          </a:bodyPr>
          <a:lstStyle/>
          <a:p>
            <a:pPr algn="ctr"/>
            <a:r>
              <a:rPr lang="es-ES_tradnl" sz="2000" b="1" dirty="0" smtClean="0">
                <a:solidFill>
                  <a:schemeClr val="bg1"/>
                </a:solidFill>
              </a:rPr>
              <a:t>Lunes 4 de junio</a:t>
            </a:r>
            <a:endParaRPr lang="es-ES_tradnl" sz="2000" b="1" dirty="0">
              <a:solidFill>
                <a:schemeClr val="bg1"/>
              </a:solidFill>
            </a:endParaRPr>
          </a:p>
        </p:txBody>
      </p:sp>
      <p:sp>
        <p:nvSpPr>
          <p:cNvPr id="11" name="CuadroTexto 10"/>
          <p:cNvSpPr txBox="1"/>
          <p:nvPr/>
        </p:nvSpPr>
        <p:spPr>
          <a:xfrm>
            <a:off x="7745522" y="4548580"/>
            <a:ext cx="2601686" cy="400110"/>
          </a:xfrm>
          <a:prstGeom prst="rect">
            <a:avLst/>
          </a:prstGeom>
          <a:noFill/>
        </p:spPr>
        <p:txBody>
          <a:bodyPr wrap="square" rtlCol="0">
            <a:spAutoFit/>
          </a:bodyPr>
          <a:lstStyle/>
          <a:p>
            <a:pPr algn="ctr"/>
            <a:r>
              <a:rPr lang="es-ES_tradnl" sz="2000" b="1" dirty="0" smtClean="0">
                <a:solidFill>
                  <a:schemeClr val="bg1"/>
                </a:solidFill>
              </a:rPr>
              <a:t>Martes 5 de junio</a:t>
            </a:r>
            <a:endParaRPr lang="es-ES_tradnl" sz="2000" b="1" dirty="0">
              <a:solidFill>
                <a:schemeClr val="bg1"/>
              </a:solidFill>
            </a:endParaRPr>
          </a:p>
        </p:txBody>
      </p:sp>
      <p:sp>
        <p:nvSpPr>
          <p:cNvPr id="12" name="CuadroTexto 11"/>
          <p:cNvSpPr txBox="1"/>
          <p:nvPr/>
        </p:nvSpPr>
        <p:spPr>
          <a:xfrm>
            <a:off x="1697400" y="4930700"/>
            <a:ext cx="2014107" cy="400110"/>
          </a:xfrm>
          <a:prstGeom prst="rect">
            <a:avLst/>
          </a:prstGeom>
          <a:noFill/>
        </p:spPr>
        <p:txBody>
          <a:bodyPr wrap="square" rtlCol="0">
            <a:spAutoFit/>
          </a:bodyPr>
          <a:lstStyle/>
          <a:p>
            <a:r>
              <a:rPr lang="es-ES_tradnl" sz="2000" b="1" smtClean="0">
                <a:solidFill>
                  <a:schemeClr val="bg1"/>
                </a:solidFill>
              </a:rPr>
              <a:t>AM 9 HRS</a:t>
            </a:r>
            <a:endParaRPr lang="es-ES_tradnl" sz="2000" b="1" dirty="0">
              <a:solidFill>
                <a:schemeClr val="bg1"/>
              </a:solidFill>
            </a:endParaRPr>
          </a:p>
        </p:txBody>
      </p:sp>
      <p:sp>
        <p:nvSpPr>
          <p:cNvPr id="13" name="CuadroTexto 12"/>
          <p:cNvSpPr txBox="1"/>
          <p:nvPr/>
        </p:nvSpPr>
        <p:spPr>
          <a:xfrm>
            <a:off x="3059279" y="4930700"/>
            <a:ext cx="2027021" cy="400110"/>
          </a:xfrm>
          <a:prstGeom prst="rect">
            <a:avLst/>
          </a:prstGeom>
          <a:noFill/>
        </p:spPr>
        <p:txBody>
          <a:bodyPr wrap="square" rtlCol="0">
            <a:spAutoFit/>
          </a:bodyPr>
          <a:lstStyle/>
          <a:p>
            <a:r>
              <a:rPr lang="es-ES_tradnl" sz="2000" b="1" dirty="0" smtClean="0">
                <a:solidFill>
                  <a:schemeClr val="bg1"/>
                </a:solidFill>
              </a:rPr>
              <a:t>PM 14 HRS</a:t>
            </a:r>
            <a:endParaRPr lang="es-ES_tradnl" sz="2000" b="1" dirty="0">
              <a:solidFill>
                <a:schemeClr val="bg1"/>
              </a:solidFill>
            </a:endParaRPr>
          </a:p>
        </p:txBody>
      </p:sp>
      <p:sp>
        <p:nvSpPr>
          <p:cNvPr id="20" name="CuadroTexto 19"/>
          <p:cNvSpPr txBox="1"/>
          <p:nvPr/>
        </p:nvSpPr>
        <p:spPr>
          <a:xfrm>
            <a:off x="4956089" y="4953138"/>
            <a:ext cx="2027021" cy="400110"/>
          </a:xfrm>
          <a:prstGeom prst="rect">
            <a:avLst/>
          </a:prstGeom>
          <a:noFill/>
        </p:spPr>
        <p:txBody>
          <a:bodyPr wrap="square" rtlCol="0">
            <a:spAutoFit/>
          </a:bodyPr>
          <a:lstStyle/>
          <a:p>
            <a:pPr algn="ctr"/>
            <a:r>
              <a:rPr lang="es-ES_tradnl" sz="2000" b="1" dirty="0" smtClean="0">
                <a:solidFill>
                  <a:schemeClr val="bg1"/>
                </a:solidFill>
              </a:rPr>
              <a:t>PM 14 HRS</a:t>
            </a:r>
            <a:endParaRPr lang="es-ES_tradnl" sz="2000" b="1" dirty="0">
              <a:solidFill>
                <a:schemeClr val="bg1"/>
              </a:solidFill>
            </a:endParaRPr>
          </a:p>
        </p:txBody>
      </p:sp>
      <p:sp>
        <p:nvSpPr>
          <p:cNvPr id="21" name="CuadroTexto 20"/>
          <p:cNvSpPr txBox="1"/>
          <p:nvPr/>
        </p:nvSpPr>
        <p:spPr>
          <a:xfrm>
            <a:off x="7596323" y="5041551"/>
            <a:ext cx="2014107" cy="400110"/>
          </a:xfrm>
          <a:prstGeom prst="rect">
            <a:avLst/>
          </a:prstGeom>
          <a:noFill/>
        </p:spPr>
        <p:txBody>
          <a:bodyPr wrap="square" rtlCol="0">
            <a:spAutoFit/>
          </a:bodyPr>
          <a:lstStyle/>
          <a:p>
            <a:r>
              <a:rPr lang="es-ES_tradnl" sz="2000" b="1" dirty="0" smtClean="0">
                <a:solidFill>
                  <a:schemeClr val="bg1"/>
                </a:solidFill>
              </a:rPr>
              <a:t>AM 9 HRS</a:t>
            </a:r>
            <a:endParaRPr lang="es-ES_tradnl" sz="2000" b="1" dirty="0">
              <a:solidFill>
                <a:schemeClr val="bg1"/>
              </a:solidFill>
            </a:endParaRPr>
          </a:p>
        </p:txBody>
      </p:sp>
      <p:sp>
        <p:nvSpPr>
          <p:cNvPr id="22" name="CuadroTexto 21"/>
          <p:cNvSpPr txBox="1"/>
          <p:nvPr/>
        </p:nvSpPr>
        <p:spPr>
          <a:xfrm>
            <a:off x="8958202" y="5041551"/>
            <a:ext cx="2027021" cy="400110"/>
          </a:xfrm>
          <a:prstGeom prst="rect">
            <a:avLst/>
          </a:prstGeom>
          <a:noFill/>
        </p:spPr>
        <p:txBody>
          <a:bodyPr wrap="square" rtlCol="0">
            <a:spAutoFit/>
          </a:bodyPr>
          <a:lstStyle/>
          <a:p>
            <a:r>
              <a:rPr lang="es-ES_tradnl" sz="2000" b="1" dirty="0" smtClean="0">
                <a:solidFill>
                  <a:schemeClr val="bg1"/>
                </a:solidFill>
              </a:rPr>
              <a:t>PM 14 HRS</a:t>
            </a:r>
            <a:endParaRPr lang="es-ES_tradnl" sz="2000" b="1" dirty="0">
              <a:solidFill>
                <a:schemeClr val="bg1"/>
              </a:solidFill>
            </a:endParaRPr>
          </a:p>
        </p:txBody>
      </p:sp>
    </p:spTree>
    <p:extLst>
      <p:ext uri="{BB962C8B-B14F-4D97-AF65-F5344CB8AC3E}">
        <p14:creationId xmlns:p14="http://schemas.microsoft.com/office/powerpoint/2010/main" val="984965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8179</TotalTime>
  <Words>1007</Words>
  <Application>Microsoft Macintosh PowerPoint</Application>
  <PresentationFormat>Personalizado</PresentationFormat>
  <Paragraphs>128</Paragraphs>
  <Slides>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Calibri</vt:lpstr>
      <vt:lpstr>Calibri Light</vt:lpstr>
      <vt:lpstr>Ebrima</vt:lpstr>
      <vt:lpstr>Helvetica Light</vt:lpstr>
      <vt:lpstr>Segoe UI Black</vt:lpstr>
      <vt:lpstr>Times New Roman</vt:lpstr>
      <vt:lpstr>Arial</vt:lpstr>
      <vt:lpstr>Office Theme</vt:lpstr>
      <vt:lpstr>Presentación de PowerPoint</vt:lpstr>
      <vt:lpstr>I. Análisis del Presupuesto 2015-2018</vt:lpstr>
      <vt:lpstr>I. Análisis del Presupuesto 2015-2018</vt:lpstr>
      <vt:lpstr>II. Continuidad de Programas 2019-2023</vt:lpstr>
      <vt:lpstr>” Reducir la tasa de incidencia criminal, en el territorio nacional con priorización en los Departamentos focalizados“</vt:lpstr>
      <vt:lpstr>   </vt:lpstr>
      <vt:lpstr>Presentación de PowerPoint</vt:lpstr>
    </vt:vector>
  </TitlesOfParts>
  <Manager>You Exec (https://youexec.com?sr=kpipd)</Manager>
  <Company>You Exec (https://youexec.com?sr=kpipd)</Company>
  <LinksUpToDate>false</LinksUpToDate>
  <SharedDoc>false</SharedDoc>
  <HyperlinkBase>https://youexec.com?sr=kpipd</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Nidia Carolina Andrade Rivera</cp:lastModifiedBy>
  <cp:revision>350</cp:revision>
  <cp:lastPrinted>2018-05-11T00:36:53Z</cp:lastPrinted>
  <dcterms:created xsi:type="dcterms:W3CDTF">2013-09-12T13:05:01Z</dcterms:created>
  <dcterms:modified xsi:type="dcterms:W3CDTF">2018-05-31T21:23:54Z</dcterms:modified>
  <cp:category>You Exec (https://youexec.com?sr=kpipd)</cp:category>
</cp:coreProperties>
</file>