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79" r:id="rId3"/>
    <p:sldId id="280" r:id="rId4"/>
    <p:sldId id="281" r:id="rId5"/>
    <p:sldId id="282" r:id="rId6"/>
    <p:sldId id="283" r:id="rId7"/>
    <p:sldId id="258" r:id="rId8"/>
    <p:sldId id="259" r:id="rId9"/>
    <p:sldId id="289" r:id="rId10"/>
    <p:sldId id="262" r:id="rId11"/>
    <p:sldId id="263" r:id="rId12"/>
    <p:sldId id="264" r:id="rId13"/>
    <p:sldId id="265" r:id="rId14"/>
    <p:sldId id="284" r:id="rId15"/>
    <p:sldId id="285" r:id="rId16"/>
    <p:sldId id="286" r:id="rId17"/>
    <p:sldId id="287" r:id="rId18"/>
    <p:sldId id="288" r:id="rId19"/>
    <p:sldId id="271" r:id="rId20"/>
    <p:sldId id="275" r:id="rId21"/>
    <p:sldId id="276" r:id="rId22"/>
    <p:sldId id="277" r:id="rId23"/>
    <p:sldId id="274" r:id="rId24"/>
    <p:sldId id="278" r:id="rId25"/>
    <p:sldId id="272" r:id="rId26"/>
  </p:sldIdLst>
  <p:sldSz cx="9144000" cy="6858000" type="screen4x3"/>
  <p:notesSz cx="7010400" cy="11125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Hoja_de_c_lculo_de_Microsoft_Excel6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Hoja_de_c_lculo_de_Microsoft_Excel7.xlsx"/><Relationship Id="rId1" Type="http://schemas.openxmlformats.org/officeDocument/2006/relationships/themeOverride" Target="../theme/themeOverride2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 sz="2000"/>
            </a:pPr>
            <a:r>
              <a:rPr lang="es-GT" sz="2000"/>
              <a:t>Cantidad de Organos Jurisdiccionales años 2015-2018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 b="1"/>
                </a:pPr>
                <a:endParaRPr lang="es-G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CANTIDAD!$B$7:$E$7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CANTIDAD!$B$8:$E$8</c:f>
              <c:numCache>
                <c:formatCode>General</c:formatCode>
                <c:ptCount val="4"/>
                <c:pt idx="0">
                  <c:v>673</c:v>
                </c:pt>
                <c:pt idx="1">
                  <c:v>675</c:v>
                </c:pt>
                <c:pt idx="2">
                  <c:v>683</c:v>
                </c:pt>
                <c:pt idx="3">
                  <c:v>686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95684864"/>
        <c:axId val="196401920"/>
      </c:barChart>
      <c:catAx>
        <c:axId val="19568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 b="1" i="1"/>
            </a:pPr>
            <a:endParaRPr lang="es-GT"/>
          </a:p>
        </c:txPr>
        <c:crossAx val="196401920"/>
        <c:crosses val="autoZero"/>
        <c:auto val="1"/>
        <c:lblAlgn val="ctr"/>
        <c:lblOffset val="100"/>
        <c:noMultiLvlLbl val="0"/>
      </c:catAx>
      <c:valAx>
        <c:axId val="1964019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s-GT"/>
          </a:p>
        </c:txPr>
        <c:crossAx val="1956848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G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 sz="1100"/>
              <a:t>Organos</a:t>
            </a:r>
            <a:r>
              <a:rPr lang="es-GT" sz="1100" baseline="0"/>
              <a:t> jurisdiccionales por materia año 2018</a:t>
            </a:r>
            <a:endParaRPr lang="es-GT" sz="110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460556087476362E-2"/>
          <c:y val="0.15097488288209032"/>
          <c:w val="0.97453947075395531"/>
          <c:h val="0.84902515893086317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1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9.1277182893842013E-2"/>
                  <c:y val="-0.16722640510049441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4697542409263051E-2"/>
                  <c:y val="4.903819970655382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2075498462999898E-2"/>
                  <c:y val="6.564536903097270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6.1846241601519254E-2"/>
                  <c:y val="7.581487613561027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4097051272886103E-2"/>
                  <c:y val="6.7368819562772062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7.185351377357313E-2"/>
                  <c:y val="7.592525897903972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MATERIA!$A$9:$A$15</c:f>
              <c:strCache>
                <c:ptCount val="7"/>
                <c:pt idx="0">
                  <c:v>PAZ MIXTO</c:v>
                </c:pt>
                <c:pt idx="1">
                  <c:v>PENAL</c:v>
                </c:pt>
                <c:pt idx="2">
                  <c:v>CIVIL</c:v>
                </c:pt>
                <c:pt idx="3">
                  <c:v>MIXTO</c:v>
                </c:pt>
                <c:pt idx="4">
                  <c:v>TRABAJO</c:v>
                </c:pt>
                <c:pt idx="5">
                  <c:v>NIÑEZ</c:v>
                </c:pt>
                <c:pt idx="6">
                  <c:v>FAMILIA</c:v>
                </c:pt>
              </c:strCache>
            </c:strRef>
          </c:cat>
          <c:val>
            <c:numRef>
              <c:f>MATERIA!$E$9:$E$15</c:f>
              <c:numCache>
                <c:formatCode>General</c:formatCode>
                <c:ptCount val="7"/>
                <c:pt idx="0">
                  <c:v>351</c:v>
                </c:pt>
                <c:pt idx="1">
                  <c:v>149</c:v>
                </c:pt>
                <c:pt idx="2">
                  <c:v>66</c:v>
                </c:pt>
                <c:pt idx="3">
                  <c:v>41</c:v>
                </c:pt>
                <c:pt idx="4">
                  <c:v>28</c:v>
                </c:pt>
                <c:pt idx="5">
                  <c:v>27</c:v>
                </c:pt>
                <c:pt idx="6">
                  <c:v>24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GT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556260"/>
          </a:xfrm>
          <a:prstGeom prst="rect">
            <a:avLst/>
          </a:prstGeom>
        </p:spPr>
        <p:txBody>
          <a:bodyPr vert="horz" lIns="103629" tIns="51814" rIns="103629" bIns="51814" rtlCol="0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556260"/>
          </a:xfrm>
          <a:prstGeom prst="rect">
            <a:avLst/>
          </a:prstGeom>
        </p:spPr>
        <p:txBody>
          <a:bodyPr vert="horz" lIns="103629" tIns="51814" rIns="103629" bIns="51814" rtlCol="0"/>
          <a:lstStyle>
            <a:lvl1pPr algn="r">
              <a:defRPr sz="1400"/>
            </a:lvl1pPr>
          </a:lstStyle>
          <a:p>
            <a:fld id="{D618E0EE-0611-4A02-BF55-3B37FEFFCA28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35025"/>
            <a:ext cx="5562600" cy="4171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629" tIns="51814" rIns="103629" bIns="5181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5284470"/>
            <a:ext cx="5608320" cy="5006340"/>
          </a:xfrm>
          <a:prstGeom prst="rect">
            <a:avLst/>
          </a:prstGeom>
        </p:spPr>
        <p:txBody>
          <a:bodyPr vert="horz" lIns="103629" tIns="51814" rIns="103629" bIns="5181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0567009"/>
            <a:ext cx="3037840" cy="556260"/>
          </a:xfrm>
          <a:prstGeom prst="rect">
            <a:avLst/>
          </a:prstGeom>
        </p:spPr>
        <p:txBody>
          <a:bodyPr vert="horz" lIns="103629" tIns="51814" rIns="103629" bIns="51814" rtlCol="0" anchor="b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10567009"/>
            <a:ext cx="3037840" cy="556260"/>
          </a:xfrm>
          <a:prstGeom prst="rect">
            <a:avLst/>
          </a:prstGeom>
        </p:spPr>
        <p:txBody>
          <a:bodyPr vert="horz" lIns="103629" tIns="51814" rIns="103629" bIns="51814" rtlCol="0" anchor="b"/>
          <a:lstStyle>
            <a:lvl1pPr algn="r">
              <a:defRPr sz="1400"/>
            </a:lvl1pPr>
          </a:lstStyle>
          <a:p>
            <a:fld id="{EA2D0720-C19A-48DC-A9C3-F2006920D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48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5025"/>
            <a:ext cx="5562600" cy="4171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3900" y="835025"/>
            <a:ext cx="5562600" cy="4171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970339" y="12645037"/>
            <a:ext cx="3038475" cy="6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784" tIns="52392" rIns="104784" bIns="52392"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r" defTabSz="1355644"/>
            <a:fld id="{928BD2CE-5E25-4987-8115-11B01BD913B1}" type="slidenum">
              <a:rPr lang="en-US" sz="1400">
                <a:solidFill>
                  <a:prstClr val="black"/>
                </a:solidFill>
              </a:rPr>
              <a:pPr algn="r" defTabSz="1355644"/>
              <a:t>18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3900" y="835025"/>
            <a:ext cx="5562600" cy="4171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826240" indent="-317784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271139" indent="-254228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779594" indent="-254228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288050" indent="-254228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796505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3304960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813416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4321871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fld id="{A7A26333-B459-4E1D-9402-9C7CD7139918}" type="slidenum">
              <a:rPr lang="en-US" sz="1400">
                <a:solidFill>
                  <a:prstClr val="black"/>
                </a:solidFill>
              </a:rPr>
              <a:pPr/>
              <a:t>19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5025"/>
            <a:ext cx="5562600" cy="4171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5025"/>
            <a:ext cx="5562600" cy="4171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5025"/>
            <a:ext cx="5562600" cy="4171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35025"/>
            <a:ext cx="5562600" cy="4171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9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3900" y="835025"/>
            <a:ext cx="5562600" cy="4171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826240" indent="-317784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271139" indent="-254228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779594" indent="-254228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288050" indent="-254228"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796505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3304960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813416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4321871" indent="-254228" defTabSz="1354117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fld id="{0F099BA9-5132-454C-9AFB-F930971C4258}" type="slidenum">
              <a:rPr lang="en-US" sz="1400">
                <a:solidFill>
                  <a:prstClr val="black"/>
                </a:solidFill>
              </a:rPr>
              <a:pPr/>
              <a:t>14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3900" y="835025"/>
            <a:ext cx="5562600" cy="4171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970339" y="12645037"/>
            <a:ext cx="3038475" cy="6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784" tIns="52392" rIns="104784" bIns="52392"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r" defTabSz="1355644"/>
            <a:fld id="{37FDD1EF-DF31-439B-8701-3F3AF043D939}" type="slidenum">
              <a:rPr lang="en-US" sz="1400">
                <a:solidFill>
                  <a:prstClr val="black"/>
                </a:solidFill>
              </a:rPr>
              <a:pPr algn="r" defTabSz="1355644"/>
              <a:t>15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1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3900" y="835025"/>
            <a:ext cx="5562600" cy="4171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970339" y="12645037"/>
            <a:ext cx="3038475" cy="6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784" tIns="52392" rIns="104784" bIns="52392"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r" defTabSz="1355644"/>
            <a:fld id="{425B17FA-390C-4076-9EE5-0AA3885825DD}" type="slidenum">
              <a:rPr lang="en-US" sz="1400">
                <a:solidFill>
                  <a:prstClr val="black"/>
                </a:solidFill>
              </a:rPr>
              <a:pPr algn="r" defTabSz="1355644"/>
              <a:t>16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4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3900" y="835025"/>
            <a:ext cx="5562600" cy="4171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3970339" y="12645037"/>
            <a:ext cx="3038475" cy="6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784" tIns="52392" rIns="104784" bIns="52392"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r" defTabSz="1355644"/>
            <a:fld id="{277F6E0D-B40C-45A0-BF85-CD68275D84F3}" type="slidenum">
              <a:rPr lang="en-US" sz="1400">
                <a:solidFill>
                  <a:prstClr val="black"/>
                </a:solidFill>
              </a:rPr>
              <a:pPr algn="r" defTabSz="1355644"/>
              <a:t>17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1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1218987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578D6DB-6798-42D2-B9AD-FC6F1C72FC30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E5EDE275-BE14-4364-AEA2-5F5667C0FD49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4"/>
            <a:ext cx="3008313" cy="1162051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1"/>
            </a:lvl3pPr>
            <a:lvl4pPr>
              <a:defRPr sz="2701"/>
            </a:lvl4pPr>
            <a:lvl5pPr>
              <a:defRPr sz="2701"/>
            </a:lvl5pPr>
            <a:lvl6pPr>
              <a:defRPr sz="2701"/>
            </a:lvl6pPr>
            <a:lvl7pPr>
              <a:defRPr sz="2701"/>
            </a:lvl7pPr>
            <a:lvl8pPr>
              <a:defRPr sz="2701"/>
            </a:lvl8pPr>
            <a:lvl9pPr>
              <a:defRPr sz="2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4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3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1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1">
                <a:solidFill>
                  <a:schemeClr val="tx1">
                    <a:tint val="75000"/>
                  </a:schemeClr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7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8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1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9146382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399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61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9146382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399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US" sz="2399">
                <a:solidFill>
                  <a:prstClr val="white"/>
                </a:solidFill>
              </a:endParaRPr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8712392" y="6336583"/>
            <a:ext cx="262637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>
                <a:solidFill>
                  <a:prstClr val="white"/>
                </a:solidFill>
              </a:rPr>
              <a:pPr/>
              <a:t>‹Nº›</a:t>
            </a:fld>
            <a:endParaRPr lang="en-US" sz="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1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425404F2-BE9A-4460-8815-8F645183555F}" type="datetimeFigureOut">
              <a:rPr lang="en-US" sz="2400">
                <a:solidFill>
                  <a:prstClr val="black"/>
                </a:solidFill>
              </a:rPr>
              <a:pPr defTabSz="1218987"/>
              <a:t>6/12/2018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1218987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1218987"/>
            <a:fld id="{96E69268-9C8B-4EBF-A9EE-DC5DC2D48DC3}" type="slidenum">
              <a:rPr lang="en-US" sz="2400">
                <a:solidFill>
                  <a:prstClr val="black"/>
                </a:solidFill>
              </a:rPr>
              <a:pPr defTabSz="1218987"/>
              <a:t>‹Nº›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507" y="260350"/>
            <a:ext cx="8750991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68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007" rtl="0" eaLnBrk="1" latinLnBrk="0" hangingPunct="1">
        <a:spcBef>
          <a:spcPct val="0"/>
        </a:spcBef>
        <a:buNone/>
        <a:defRPr sz="23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7" indent="-457127" algn="l" defTabSz="12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43" indent="-380939" algn="l" defTabSz="1219007" rtl="0" eaLnBrk="1" latinLnBrk="0" hangingPunct="1">
        <a:spcBef>
          <a:spcPct val="20000"/>
        </a:spcBef>
        <a:buFont typeface="Arial" pitchFamily="34" charset="0"/>
        <a:buChar char="–"/>
        <a:defRPr sz="3201" kern="1200">
          <a:solidFill>
            <a:schemeClr val="tx1"/>
          </a:solidFill>
          <a:latin typeface="+mj-lt"/>
          <a:ea typeface="+mn-ea"/>
          <a:cs typeface="+mn-cs"/>
        </a:defRPr>
      </a:lvl2pPr>
      <a:lvl3pPr marL="152375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3263" indent="-304752" algn="l" defTabSz="121900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66" indent="-304752" algn="l" defTabSz="121900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6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1773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276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0779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slide" Target="slide8.xml"/><Relationship Id="rId5" Type="http://schemas.openxmlformats.org/officeDocument/2006/relationships/image" Target="../media/image9.emf"/><Relationship Id="rId4" Type="http://schemas.openxmlformats.org/officeDocument/2006/relationships/package" Target="../embeddings/Hoja_de_c_lculo_de_Microsoft_Excel2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opia%20de%20Proyectos%20literales%20en%20PEQ%20para%20el%20a&#241;o%202019.xls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g"/><Relationship Id="rId5" Type="http://schemas.openxmlformats.org/officeDocument/2006/relationships/image" Target="../media/image19.emf"/><Relationship Id="rId4" Type="http://schemas.openxmlformats.org/officeDocument/2006/relationships/package" Target="../embeddings/Hoja_de_c_lculo_de_Microsoft_Excel3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jpg"/><Relationship Id="rId5" Type="http://schemas.openxmlformats.org/officeDocument/2006/relationships/image" Target="../media/image20.emf"/><Relationship Id="rId4" Type="http://schemas.openxmlformats.org/officeDocument/2006/relationships/package" Target="../embeddings/Hoja_de_c_lculo_de_Microsoft_Excel4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jpg"/><Relationship Id="rId5" Type="http://schemas.openxmlformats.org/officeDocument/2006/relationships/image" Target="../media/image21.emf"/><Relationship Id="rId4" Type="http://schemas.openxmlformats.org/officeDocument/2006/relationships/package" Target="../embeddings/Hoja_de_c_lculo_de_Microsoft_Excel5.xls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Hoja_de_c_lculo_de_Microsoft_Excel8.xlsx"/><Relationship Id="rId5" Type="http://schemas.openxmlformats.org/officeDocument/2006/relationships/oleObject" Target="../embeddings/oleObject6.bin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oleObject" Target="../embeddings/oleObject1.bin"/><Relationship Id="rId7" Type="http://schemas.openxmlformats.org/officeDocument/2006/relationships/slide" Target="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5" Type="http://schemas.openxmlformats.org/officeDocument/2006/relationships/image" Target="../media/image8.emf"/><Relationship Id="rId4" Type="http://schemas.openxmlformats.org/officeDocument/2006/relationships/package" Target="../embeddings/Hoja_de_c_lculo_de_Microsoft_Excel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s-GT" sz="2399" dirty="0">
              <a:solidFill>
                <a:prstClr val="black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925016" y="1495353"/>
            <a:ext cx="4851716" cy="2869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s-GT" sz="2399" dirty="0">
              <a:solidFill>
                <a:prstClr val="white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65473" y="1909321"/>
            <a:ext cx="4570809" cy="2492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8987"/>
            <a:r>
              <a:rPr lang="es-GT" sz="2399" b="1" dirty="0">
                <a:solidFill>
                  <a:srgbClr val="376092"/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Modelo de Presentación Institucional para Conversatorio</a:t>
            </a:r>
          </a:p>
          <a:p>
            <a:pPr algn="ctr" defTabSz="1218987"/>
            <a:r>
              <a:rPr lang="es-GT" sz="2399" b="1" dirty="0">
                <a:solidFill>
                  <a:srgbClr val="376092"/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de Presupuesto Abierto</a:t>
            </a:r>
          </a:p>
          <a:p>
            <a:pPr algn="ctr" defTabSz="1218987"/>
            <a:endParaRPr lang="es-GT" sz="2000" b="1" dirty="0">
              <a:solidFill>
                <a:srgbClr val="1F497D">
                  <a:lumMod val="75000"/>
                </a:srgbClr>
              </a:solidFill>
              <a:latin typeface="Arial" pitchFamily="34" charset="0"/>
              <a:ea typeface="Segoe UI Black" pitchFamily="34" charset="0"/>
              <a:cs typeface="Arial" pitchFamily="34" charset="0"/>
            </a:endParaRPr>
          </a:p>
          <a:p>
            <a:pPr algn="ctr" defTabSz="1218987"/>
            <a:r>
              <a:rPr lang="es-GT" sz="2000" b="1" dirty="0">
                <a:solidFill>
                  <a:srgbClr val="1F497D">
                    <a:lumMod val="75000"/>
                  </a:srgbClr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Formulación Presupuestaria </a:t>
            </a:r>
          </a:p>
          <a:p>
            <a:pPr algn="ctr" defTabSz="1218987"/>
            <a:r>
              <a:rPr lang="es-GT" sz="2000" b="1" dirty="0">
                <a:solidFill>
                  <a:srgbClr val="1F497D">
                    <a:lumMod val="75000"/>
                  </a:srgbClr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Multianual 2019-2023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" y="6162927"/>
            <a:ext cx="900164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s-GT" sz="2399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 2018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203823"/>
              </p:ext>
            </p:extLst>
          </p:nvPr>
        </p:nvGraphicFramePr>
        <p:xfrm>
          <a:off x="1475656" y="167834"/>
          <a:ext cx="6768752" cy="654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Hoja de cálculo" r:id="rId4" imgW="11106217" imgH="9610820" progId="Excel.Sheet.12">
                  <p:embed/>
                </p:oleObj>
              </mc:Choice>
              <mc:Fallback>
                <p:oleObj name="Hoja de cálculo" r:id="rId4" imgW="11106217" imgH="96108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167834"/>
                        <a:ext cx="6768752" cy="6549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Triángulo isósceles">
            <a:hlinkClick r:id="rId6" action="ppaction://hlinksldjump"/>
          </p:cNvPr>
          <p:cNvSpPr/>
          <p:nvPr/>
        </p:nvSpPr>
        <p:spPr>
          <a:xfrm rot="16406625">
            <a:off x="8769493" y="6573194"/>
            <a:ext cx="260648" cy="2880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61"/>
          <p:cNvSpPr/>
          <p:nvPr/>
        </p:nvSpPr>
        <p:spPr>
          <a:xfrm>
            <a:off x="4002506" y="4581128"/>
            <a:ext cx="615874" cy="241658"/>
          </a:xfrm>
          <a:prstGeom prst="rect">
            <a:avLst/>
          </a:prstGeom>
          <a:solidFill>
            <a:srgbClr val="FAF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45" y="1407633"/>
            <a:ext cx="6919919" cy="3435171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3962696" y="1367186"/>
            <a:ext cx="615874" cy="241658"/>
          </a:xfrm>
          <a:prstGeom prst="rect">
            <a:avLst/>
          </a:prstGeom>
          <a:solidFill>
            <a:srgbClr val="FAF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Box 18"/>
          <p:cNvSpPr txBox="1"/>
          <p:nvPr/>
        </p:nvSpPr>
        <p:spPr>
          <a:xfrm>
            <a:off x="171454" y="170036"/>
            <a:ext cx="187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600">
                <a:solidFill>
                  <a:prstClr val="white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78" y="387934"/>
            <a:ext cx="3886847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II. Continuidad de Programas 2019-2023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9A4A16D0-5A9C-4B45-A8BB-59850E859C99}"/>
              </a:ext>
            </a:extLst>
          </p:cNvPr>
          <p:cNvGrpSpPr/>
          <p:nvPr/>
        </p:nvGrpSpPr>
        <p:grpSpPr>
          <a:xfrm>
            <a:off x="2762941" y="3425995"/>
            <a:ext cx="171777" cy="228976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="" xmlns:a16="http://schemas.microsoft.com/office/drawing/2014/main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75" name="Rectangle 95">
              <a:extLst>
                <a:ext uri="{FF2B5EF4-FFF2-40B4-BE49-F238E27FC236}">
                  <a16:creationId xmlns="" xmlns:a16="http://schemas.microsoft.com/office/drawing/2014/main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76" name="Line 96">
              <a:extLst>
                <a:ext uri="{FF2B5EF4-FFF2-40B4-BE49-F238E27FC236}">
                  <a16:creationId xmlns="" xmlns:a16="http://schemas.microsoft.com/office/drawing/2014/main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77" name="Line 97">
              <a:extLst>
                <a:ext uri="{FF2B5EF4-FFF2-40B4-BE49-F238E27FC236}">
                  <a16:creationId xmlns="" xmlns:a16="http://schemas.microsoft.com/office/drawing/2014/main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78" name="Rectangle 98">
              <a:extLst>
                <a:ext uri="{FF2B5EF4-FFF2-40B4-BE49-F238E27FC236}">
                  <a16:creationId xmlns="" xmlns:a16="http://schemas.microsoft.com/office/drawing/2014/main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79" name="Line 99">
              <a:extLst>
                <a:ext uri="{FF2B5EF4-FFF2-40B4-BE49-F238E27FC236}">
                  <a16:creationId xmlns="" xmlns:a16="http://schemas.microsoft.com/office/drawing/2014/main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80" name="Line 100">
              <a:extLst>
                <a:ext uri="{FF2B5EF4-FFF2-40B4-BE49-F238E27FC236}">
                  <a16:creationId xmlns="" xmlns:a16="http://schemas.microsoft.com/office/drawing/2014/main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83" name="Rectangle 101">
              <a:extLst>
                <a:ext uri="{FF2B5EF4-FFF2-40B4-BE49-F238E27FC236}">
                  <a16:creationId xmlns="" xmlns:a16="http://schemas.microsoft.com/office/drawing/2014/main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84" name="Freeform 102">
              <a:extLst>
                <a:ext uri="{FF2B5EF4-FFF2-40B4-BE49-F238E27FC236}">
                  <a16:creationId xmlns="" xmlns:a16="http://schemas.microsoft.com/office/drawing/2014/main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2696952" y="783014"/>
            <a:ext cx="164685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=""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  <p:sp>
          <p:nvSpPr>
            <p:cNvPr id="90" name="Line 289">
              <a:extLst>
                <a:ext uri="{FF2B5EF4-FFF2-40B4-BE49-F238E27FC236}">
                  <a16:creationId xmlns=""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  <p:sp>
          <p:nvSpPr>
            <p:cNvPr id="94" name="Line 290">
              <a:extLst>
                <a:ext uri="{FF2B5EF4-FFF2-40B4-BE49-F238E27FC236}">
                  <a16:creationId xmlns=""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  <p:sp>
          <p:nvSpPr>
            <p:cNvPr id="95" name="Freeform 291">
              <a:extLst>
                <a:ext uri="{FF2B5EF4-FFF2-40B4-BE49-F238E27FC236}">
                  <a16:creationId xmlns=""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  <p:sp>
          <p:nvSpPr>
            <p:cNvPr id="96" name="Freeform 292">
              <a:extLst>
                <a:ext uri="{FF2B5EF4-FFF2-40B4-BE49-F238E27FC236}">
                  <a16:creationId xmlns=""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  <p:sp>
          <p:nvSpPr>
            <p:cNvPr id="97" name="Line 293">
              <a:extLst>
                <a:ext uri="{FF2B5EF4-FFF2-40B4-BE49-F238E27FC236}">
                  <a16:creationId xmlns=""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  <p:sp>
          <p:nvSpPr>
            <p:cNvPr id="98" name="Line 294">
              <a:extLst>
                <a:ext uri="{FF2B5EF4-FFF2-40B4-BE49-F238E27FC236}">
                  <a16:creationId xmlns=""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1100" b="1" u="sng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s-GT" sz="2399">
              <a:solidFill>
                <a:prstClr val="black"/>
              </a:solidFill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250395" y="5733260"/>
            <a:ext cx="8748120" cy="951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18987"/>
            <a:r>
              <a:rPr lang="es-GT" sz="2000" dirty="0">
                <a:solidFill>
                  <a:prstClr val="white"/>
                </a:solidFill>
              </a:rPr>
              <a:t>El aumento se destina a Cobertura y Calidad, toda vez que se </a:t>
            </a:r>
            <a:r>
              <a:rPr lang="es-GT" sz="2000" dirty="0" smtClean="0">
                <a:solidFill>
                  <a:prstClr val="white"/>
                </a:solidFill>
              </a:rPr>
              <a:t>crearán </a:t>
            </a:r>
            <a:r>
              <a:rPr lang="es-GT" sz="2000" dirty="0">
                <a:solidFill>
                  <a:prstClr val="white"/>
                </a:solidFill>
              </a:rPr>
              <a:t>más órganos jurisdiccionales y se </a:t>
            </a:r>
            <a:r>
              <a:rPr lang="es-GT" sz="2000" dirty="0" smtClean="0">
                <a:solidFill>
                  <a:prstClr val="white"/>
                </a:solidFill>
              </a:rPr>
              <a:t>fortalecerán </a:t>
            </a:r>
            <a:r>
              <a:rPr lang="es-GT" sz="2000" dirty="0">
                <a:solidFill>
                  <a:prstClr val="white"/>
                </a:solidFill>
              </a:rPr>
              <a:t>Programas de Capacitación.</a:t>
            </a:r>
          </a:p>
        </p:txBody>
      </p:sp>
      <p:grpSp>
        <p:nvGrpSpPr>
          <p:cNvPr id="81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7041571" y="97051"/>
            <a:ext cx="1933781" cy="320155"/>
            <a:chOff x="9062519" y="1142200"/>
            <a:chExt cx="2577703" cy="320154"/>
          </a:xfrm>
        </p:grpSpPr>
        <p:grpSp>
          <p:nvGrpSpPr>
            <p:cNvPr id="82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88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89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87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987"/>
              <a:r>
                <a:rPr lang="es-GT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Metas Físicas</a:t>
              </a:r>
            </a:p>
          </p:txBody>
        </p:sp>
      </p:grp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546122" y="2375302"/>
            <a:ext cx="6206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1,923.5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22186" y="2159278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2,114.2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698250" y="1799238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2,466.0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274314" y="1628800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2,768.7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810568" y="1484784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2,769.1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386632" y="1439198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2,933.6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962696" y="1367190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2,985.2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533951" y="1295182"/>
            <a:ext cx="6206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3,134.0</a:t>
            </a:r>
          </a:p>
          <a:p>
            <a:endParaRPr lang="es-ES" sz="1100" b="1" u="sng" dirty="0"/>
          </a:p>
        </p:txBody>
      </p:sp>
      <p:sp>
        <p:nvSpPr>
          <p:cNvPr id="16" name="15 Rectángulo"/>
          <p:cNvSpPr/>
          <p:nvPr/>
        </p:nvSpPr>
        <p:spPr>
          <a:xfrm>
            <a:off x="5114824" y="1223174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3,245.6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686079" y="1196752"/>
            <a:ext cx="6206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3,327.9</a:t>
            </a:r>
          </a:p>
          <a:p>
            <a:endParaRPr lang="es-ES" sz="1100" b="1" u="sng" dirty="0"/>
          </a:p>
        </p:txBody>
      </p:sp>
      <p:sp>
        <p:nvSpPr>
          <p:cNvPr id="18" name="17 Rectángulo"/>
          <p:cNvSpPr/>
          <p:nvPr/>
        </p:nvSpPr>
        <p:spPr>
          <a:xfrm>
            <a:off x="6162746" y="1223174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u="sng" dirty="0"/>
              <a:t>3,304.9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75" y="4869085"/>
            <a:ext cx="109553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Elipse 7"/>
          <p:cNvSpPr/>
          <p:nvPr/>
        </p:nvSpPr>
        <p:spPr>
          <a:xfrm>
            <a:off x="2870053" y="4563704"/>
            <a:ext cx="1780525" cy="3054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8987"/>
            <a:endParaRPr lang="es-ES" sz="2400">
              <a:solidFill>
                <a:prstClr val="black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264" y="799482"/>
            <a:ext cx="2152662" cy="20591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t="19586"/>
          <a:stretch/>
        </p:blipFill>
        <p:spPr>
          <a:xfrm>
            <a:off x="6925409" y="3068960"/>
            <a:ext cx="2198372" cy="17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1454" y="170036"/>
            <a:ext cx="187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600">
                <a:solidFill>
                  <a:prstClr val="white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2696952" y="875379"/>
            <a:ext cx="164685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=""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0" name="Line 289">
              <a:extLst>
                <a:ext uri="{FF2B5EF4-FFF2-40B4-BE49-F238E27FC236}">
                  <a16:creationId xmlns=""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4" name="Line 290">
              <a:extLst>
                <a:ext uri="{FF2B5EF4-FFF2-40B4-BE49-F238E27FC236}">
                  <a16:creationId xmlns=""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5" name="Freeform 291">
              <a:extLst>
                <a:ext uri="{FF2B5EF4-FFF2-40B4-BE49-F238E27FC236}">
                  <a16:creationId xmlns=""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6" name="Freeform 292">
              <a:extLst>
                <a:ext uri="{FF2B5EF4-FFF2-40B4-BE49-F238E27FC236}">
                  <a16:creationId xmlns=""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7" name="Line 293">
              <a:extLst>
                <a:ext uri="{FF2B5EF4-FFF2-40B4-BE49-F238E27FC236}">
                  <a16:creationId xmlns=""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8" name="Line 294">
              <a:extLst>
                <a:ext uri="{FF2B5EF4-FFF2-40B4-BE49-F238E27FC236}">
                  <a16:creationId xmlns=""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s-GT" sz="2399">
              <a:solidFill>
                <a:prstClr val="black"/>
              </a:solidFill>
            </a:endParaRPr>
          </a:p>
        </p:txBody>
      </p:sp>
      <p:grpSp>
        <p:nvGrpSpPr>
          <p:cNvPr id="51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3599641" y="188438"/>
            <a:ext cx="1933781" cy="320155"/>
            <a:chOff x="9062519" y="1142200"/>
            <a:chExt cx="2577703" cy="320154"/>
          </a:xfrm>
        </p:grpSpPr>
        <p:grpSp>
          <p:nvGrpSpPr>
            <p:cNvPr id="52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6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7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53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987"/>
              <a:r>
                <a:rPr lang="es-GT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Metas Físicas</a:t>
              </a:r>
            </a:p>
          </p:txBody>
        </p:sp>
      </p:grpSp>
      <p:pic>
        <p:nvPicPr>
          <p:cNvPr id="32" name="3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0" y="476672"/>
            <a:ext cx="4222996" cy="2874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t="7304"/>
          <a:stretch/>
        </p:blipFill>
        <p:spPr>
          <a:xfrm>
            <a:off x="1876253" y="3573016"/>
            <a:ext cx="4861013" cy="3066859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754811"/>
            <a:ext cx="4788024" cy="267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ángulo 4"/>
          <p:cNvSpPr/>
          <p:nvPr/>
        </p:nvSpPr>
        <p:spPr>
          <a:xfrm>
            <a:off x="4788024" y="950531"/>
            <a:ext cx="4248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00" b="1" dirty="0">
                <a:latin typeface="Arial Black" pitchFamily="34" charset="0"/>
                <a:cs typeface="Arial" panose="020B0604020202020204" pitchFamily="34" charset="0"/>
              </a:rPr>
              <a:t>Programa 14 Servicios de la Corte Suprema de Justicia</a:t>
            </a:r>
          </a:p>
        </p:txBody>
      </p:sp>
    </p:spTree>
    <p:extLst>
      <p:ext uri="{BB962C8B-B14F-4D97-AF65-F5344CB8AC3E}">
        <p14:creationId xmlns:p14="http://schemas.microsoft.com/office/powerpoint/2010/main" val="54475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1" y="188640"/>
            <a:ext cx="7778890" cy="649235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4409939" y="1268760"/>
            <a:ext cx="3997485" cy="1008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8987"/>
            <a:endParaRPr lang="es-E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0" y="4508505"/>
            <a:ext cx="4625592" cy="208756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black"/>
              </a:solidFill>
            </a:endParaRPr>
          </a:p>
        </p:txBody>
      </p:sp>
      <p:sp>
        <p:nvSpPr>
          <p:cNvPr id="11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2927246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2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304880" y="3429002"/>
            <a:ext cx="2215139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Promover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el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estado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de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derecho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en los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planos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nacional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e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internacional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y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garantizar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la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igualdad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de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acceso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a la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justicia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para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todos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. </a:t>
            </a:r>
          </a:p>
        </p:txBody>
      </p:sp>
      <p:sp>
        <p:nvSpPr>
          <p:cNvPr id="116" name="Oval 135"/>
          <p:cNvSpPr/>
          <p:nvPr/>
        </p:nvSpPr>
        <p:spPr>
          <a:xfrm>
            <a:off x="142912" y="346551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491" name="6 Grupo"/>
          <p:cNvGrpSpPr>
            <a:grpSpLocks/>
          </p:cNvGrpSpPr>
          <p:nvPr/>
        </p:nvGrpSpPr>
        <p:grpSpPr bwMode="auto">
          <a:xfrm>
            <a:off x="4733970" y="4994280"/>
            <a:ext cx="1868577" cy="1298575"/>
            <a:chOff x="6526163" y="5109986"/>
            <a:chExt cx="2491073" cy="1298751"/>
          </a:xfrm>
        </p:grpSpPr>
        <p:sp>
          <p:nvSpPr>
            <p:cNvPr id="119" name="TextBox 20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7142184" y="5109986"/>
              <a:ext cx="1832185" cy="7335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US" sz="1600" b="1">
                  <a:solidFill>
                    <a:srgbClr val="404040"/>
                  </a:solidFill>
                  <a:cs typeface="Arial" panose="020B0604020202020204" pitchFamily="34" charset="0"/>
                </a:rPr>
                <a:t>PRESUPUESTO ESTIMADO 2019 (En Q millones)</a:t>
              </a:r>
            </a:p>
          </p:txBody>
        </p:sp>
        <p:sp>
          <p:nvSpPr>
            <p:cNvPr id="20518" name="TextBox 201"/>
            <p:cNvSpPr txBox="1">
              <a:spLocks noChangeArrowheads="1"/>
            </p:cNvSpPr>
            <p:nvPr/>
          </p:nvSpPr>
          <p:spPr bwMode="auto">
            <a:xfrm>
              <a:off x="6526163" y="5859387"/>
              <a:ext cx="2491073" cy="5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GB" sz="3600" b="1" dirty="0">
                  <a:solidFill>
                    <a:srgbClr val="52BF8A"/>
                  </a:solidFill>
                  <a:cs typeface="Arial" panose="020B0604020202020204" pitchFamily="34" charset="0"/>
                </a:rPr>
                <a:t>Q </a:t>
              </a:r>
              <a:r>
                <a:rPr lang="en-GB" sz="3600" b="1" dirty="0" smtClean="0">
                  <a:solidFill>
                    <a:srgbClr val="52BF8A"/>
                  </a:solidFill>
                  <a:cs typeface="Arial" panose="020B0604020202020204" pitchFamily="34" charset="0"/>
                </a:rPr>
                <a:t>440.3</a:t>
              </a:r>
              <a:endParaRPr lang="en-GB" sz="3600" b="1" dirty="0">
                <a:solidFill>
                  <a:srgbClr val="52BF8A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0519" name="Group 258"/>
            <p:cNvGrpSpPr>
              <a:grpSpLocks/>
            </p:cNvGrpSpPr>
            <p:nvPr/>
          </p:nvGrpSpPr>
          <p:grpSpPr bwMode="auto"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469581" y="499780"/>
                <a:ext cx="531873" cy="531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260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3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24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Freeform 25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Freeform 2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2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2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0492" name="4 Grupo"/>
          <p:cNvGrpSpPr>
            <a:grpSpLocks/>
          </p:cNvGrpSpPr>
          <p:nvPr/>
        </p:nvGrpSpPr>
        <p:grpSpPr bwMode="auto">
          <a:xfrm>
            <a:off x="7212158" y="1200338"/>
            <a:ext cx="1536306" cy="644486"/>
            <a:chOff x="9957480" y="5044187"/>
            <a:chExt cx="2046857" cy="643966"/>
          </a:xfrm>
        </p:grpSpPr>
        <p:grpSp>
          <p:nvGrpSpPr>
            <p:cNvPr id="20513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60566" y="1943691"/>
                <a:ext cx="531549" cy="53138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6777" y="5134602"/>
              <a:ext cx="1437560" cy="55355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s-GT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Ubicación Geográfica de los Beneficiarios</a:t>
              </a:r>
            </a:p>
          </p:txBody>
        </p:sp>
      </p:grp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945990" y="5053013"/>
            <a:ext cx="11790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>
              <a:defRPr/>
            </a:pPr>
            <a:endParaRPr lang="id-ID" sz="2000">
              <a:solidFill>
                <a:prstClr val="black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7059864" y="508001"/>
            <a:ext cx="28582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5"/>
          <p:cNvSpPr/>
          <p:nvPr/>
        </p:nvSpPr>
        <p:spPr>
          <a:xfrm>
            <a:off x="142912" y="981075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142912" y="2349500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501" name="Title 1"/>
          <p:cNvSpPr txBox="1">
            <a:spLocks/>
          </p:cNvSpPr>
          <p:nvPr/>
        </p:nvSpPr>
        <p:spPr bwMode="auto">
          <a:xfrm>
            <a:off x="2628394" y="385768"/>
            <a:ext cx="388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2000" b="1">
                <a:solidFill>
                  <a:srgbClr val="1F497D"/>
                </a:solidFill>
                <a:latin typeface="Ebrima" panose="02000000000000000000" pitchFamily="2" charset="0"/>
              </a:rPr>
              <a:t>III. Programas priorizados (Programa 11 Atención Juzgados de Paz)</a:t>
            </a:r>
            <a:endParaRPr lang="en-US" sz="2000" b="1">
              <a:solidFill>
                <a:srgbClr val="1F497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0502" name="Group 3"/>
          <p:cNvGrpSpPr>
            <a:grpSpLocks/>
          </p:cNvGrpSpPr>
          <p:nvPr/>
        </p:nvGrpSpPr>
        <p:grpSpPr bwMode="auto">
          <a:xfrm>
            <a:off x="7164667" y="3573463"/>
            <a:ext cx="398964" cy="531812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17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503" name="3 Grupo"/>
          <p:cNvGrpSpPr>
            <a:grpSpLocks/>
          </p:cNvGrpSpPr>
          <p:nvPr/>
        </p:nvGrpSpPr>
        <p:grpSpPr bwMode="auto">
          <a:xfrm>
            <a:off x="253920" y="4440311"/>
            <a:ext cx="3093943" cy="706174"/>
            <a:chOff x="358662" y="4812986"/>
            <a:chExt cx="4123845" cy="706122"/>
          </a:xfrm>
        </p:grpSpPr>
        <p:sp>
          <p:nvSpPr>
            <p:cNvPr id="92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50414" y="4870067"/>
              <a:ext cx="3632093" cy="2154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1218987">
                <a:defRPr/>
              </a:pPr>
              <a:r>
                <a:rPr lang="es-GT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20509" name="92 Rectángulo"/>
            <p:cNvSpPr>
              <a:spLocks noChangeArrowheads="1"/>
            </p:cNvSpPr>
            <p:nvPr/>
          </p:nvSpPr>
          <p:spPr bwMode="auto">
            <a:xfrm>
              <a:off x="1053599" y="5211354"/>
              <a:ext cx="2562014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defTabSz="1218987"/>
              <a:endParaRPr lang="es-GT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20504" name="96 Grupo"/>
          <p:cNvGrpSpPr>
            <a:grpSpLocks/>
          </p:cNvGrpSpPr>
          <p:nvPr/>
        </p:nvGrpSpPr>
        <p:grpSpPr bwMode="auto">
          <a:xfrm>
            <a:off x="7381416" y="3608387"/>
            <a:ext cx="1393394" cy="861774"/>
            <a:chOff x="10146976" y="5135372"/>
            <a:chExt cx="1857361" cy="862066"/>
          </a:xfrm>
        </p:grpSpPr>
        <p:sp>
          <p:nvSpPr>
            <p:cNvPr id="104" name="Freeform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10146976" y="5378341"/>
              <a:ext cx="76199" cy="15880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218987">
                <a:defRPr/>
              </a:pPr>
              <a:endParaRPr lang="en-IN" sz="2399">
                <a:solidFill>
                  <a:prstClr val="black"/>
                </a:solidFill>
              </a:endParaRPr>
            </a:p>
          </p:txBody>
        </p:sp>
        <p:sp>
          <p:nvSpPr>
            <p:cNvPr id="99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661" y="5135372"/>
              <a:ext cx="1436676" cy="86206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s-GT" sz="1400" b="1">
                  <a:solidFill>
                    <a:srgbClr val="404040"/>
                  </a:solidFill>
                  <a:cs typeface="Arial" panose="020B0604020202020204" pitchFamily="34" charset="0"/>
                </a:rPr>
                <a:t>Impacto Social Estimado (Incremento anual)</a:t>
              </a: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488601" y="4652967"/>
            <a:ext cx="178606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4400" b="1">
                <a:solidFill>
                  <a:srgbClr val="638CA5"/>
                </a:solidFill>
                <a:latin typeface="Clarendon Extended"/>
              </a:rPr>
              <a:t>3.00%</a:t>
            </a:r>
          </a:p>
        </p:txBody>
      </p:sp>
      <p:sp>
        <p:nvSpPr>
          <p:cNvPr id="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415749" y="285729"/>
            <a:ext cx="1941673" cy="5431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050" b="1" dirty="0" err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Prioridad</a:t>
            </a:r>
            <a:r>
              <a:rPr lang="en-US" sz="1050" b="1" dirty="0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Estratégica</a:t>
            </a:r>
            <a:r>
              <a:rPr lang="en-US" sz="1800" b="1" dirty="0">
                <a:solidFill>
                  <a:srgbClr val="FBF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K’ATUN 2032</a:t>
            </a:r>
            <a:endParaRPr lang="es-GT" sz="1100" b="1" dirty="0">
              <a:solidFill>
                <a:srgbClr val="FBF1D4"/>
              </a:solidFill>
              <a:latin typeface="Ebrima" panose="02000000000000000000" pitchFamily="2" charset="0"/>
            </a:endParaRPr>
          </a:p>
        </p:txBody>
      </p:sp>
      <p:sp>
        <p:nvSpPr>
          <p:cNvPr id="3" name="TextBox 81"/>
          <p:cNvSpPr txBox="1"/>
          <p:nvPr/>
        </p:nvSpPr>
        <p:spPr>
          <a:xfrm>
            <a:off x="358474" y="908055"/>
            <a:ext cx="2215139" cy="73866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Fortalecimiento de las capacidades del Estado para responder a los desafios del desarrollo</a:t>
            </a:r>
          </a:p>
        </p:txBody>
      </p:sp>
      <p:sp>
        <p:nvSpPr>
          <p:cNvPr id="4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1703284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12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Política General de Gobierno</a:t>
            </a:r>
          </a:p>
        </p:txBody>
      </p:sp>
      <p:sp>
        <p:nvSpPr>
          <p:cNvPr id="5" name="TextBox 81"/>
          <p:cNvSpPr txBox="1"/>
          <p:nvPr/>
        </p:nvSpPr>
        <p:spPr>
          <a:xfrm>
            <a:off x="358472" y="2205042"/>
            <a:ext cx="2160356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Tolerancia Cero a la Corrupción y Modernización del Estado</a:t>
            </a:r>
            <a:endParaRPr lang="en-US" sz="1200" b="1">
              <a:solidFill>
                <a:srgbClr val="404040"/>
              </a:solidFill>
              <a:latin typeface="Ebrima" panose="02000000000000000000" pitchFamily="2" charset="0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42912" y="4724405"/>
            <a:ext cx="4482680" cy="1938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Objetivo: Toda persona nacional o extranjera residente o en transito dentro del territorio de la República de Guatemala.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16,176.133 (Estimación de población guatemalteca 2015. INE). Artículo 5 Ley del Organismo Judicial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Beneficiada: Usuarios de los Órganos Jurisdiccionales de Paz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</a:t>
            </a:r>
            <a:r>
              <a:rPr lang="es-GT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316,242</a:t>
            </a:r>
            <a:endParaRPr lang="es-GT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81"/>
          <p:cNvSpPr txBox="1"/>
          <p:nvPr/>
        </p:nvSpPr>
        <p:spPr>
          <a:xfrm>
            <a:off x="7164666" y="2349505"/>
            <a:ext cx="197933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1800" b="1" dirty="0">
                <a:solidFill>
                  <a:srgbClr val="404040"/>
                </a:solidFill>
                <a:latin typeface="Ebrima" panose="02000000000000000000" pitchFamily="2" charset="0"/>
              </a:rPr>
              <a:t>República de Guatemala</a:t>
            </a:r>
          </a:p>
        </p:txBody>
      </p:sp>
      <p:sp>
        <p:nvSpPr>
          <p:cNvPr id="59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 bwMode="auto">
          <a:xfrm>
            <a:off x="2714612" y="2428868"/>
            <a:ext cx="4071967" cy="15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>
                <a:solidFill>
                  <a:srgbClr val="1F497D"/>
                </a:solidFill>
                <a:latin typeface="Ebrima" panose="02000000000000000000" pitchFamily="2" charset="0"/>
              </a:rPr>
              <a:t>DESCRIPCIÓN</a:t>
            </a:r>
          </a:p>
          <a:p>
            <a:pPr algn="just" defTabSz="1218987"/>
            <a:r>
              <a:rPr lang="es-GT" sz="1400" dirty="0" smtClean="0">
                <a:solidFill>
                  <a:srgbClr val="1F497D"/>
                </a:solidFill>
                <a:latin typeface="Ebrima" panose="02000000000000000000" pitchFamily="2" charset="0"/>
              </a:rPr>
              <a:t>Durante el año 2019 incrementar en un 3% las resoluciones judiciales en los Juzgados de Paz  mejorando el tiempo de respuesta en la emisión de resoluciones de las acciones y pretensiones de las personas usuarias en los Órganos Jurisdiccionales. </a:t>
            </a:r>
            <a:endParaRPr lang="en-US" sz="1400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  <p:sp>
        <p:nvSpPr>
          <p:cNvPr id="62" name="61 Rectángulo redondeado"/>
          <p:cNvSpPr/>
          <p:nvPr/>
        </p:nvSpPr>
        <p:spPr>
          <a:xfrm>
            <a:off x="2643174" y="2357430"/>
            <a:ext cx="4286557" cy="1714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63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63 Rectángulo redondeado"/>
          <p:cNvSpPr/>
          <p:nvPr/>
        </p:nvSpPr>
        <p:spPr>
          <a:xfrm>
            <a:off x="2643174" y="1357298"/>
            <a:ext cx="4286280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 bwMode="auto">
          <a:xfrm>
            <a:off x="2643174" y="1285860"/>
            <a:ext cx="4286280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Ampliar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en 23,112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las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resoluciones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judiciales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emitidas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para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el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año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2019</a:t>
            </a:r>
            <a:endParaRPr lang="en-US" sz="1400" b="1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0" y="4508505"/>
            <a:ext cx="4846550" cy="223286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black"/>
              </a:solidFill>
            </a:endParaRPr>
          </a:p>
        </p:txBody>
      </p:sp>
      <p:sp>
        <p:nvSpPr>
          <p:cNvPr id="11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2927246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2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304880" y="3429002"/>
            <a:ext cx="2215139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</a:rPr>
              <a:t>Promover el estado de derecho en los planos nacional e internacional y garantizar la igualdad de acceso a la justicia para todos. </a:t>
            </a:r>
          </a:p>
        </p:txBody>
      </p:sp>
      <p:sp>
        <p:nvSpPr>
          <p:cNvPr id="116" name="Oval 135"/>
          <p:cNvSpPr/>
          <p:nvPr/>
        </p:nvSpPr>
        <p:spPr>
          <a:xfrm>
            <a:off x="142912" y="346551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2233" name="6 Grupo"/>
          <p:cNvGrpSpPr>
            <a:grpSpLocks/>
          </p:cNvGrpSpPr>
          <p:nvPr/>
        </p:nvGrpSpPr>
        <p:grpSpPr bwMode="auto">
          <a:xfrm>
            <a:off x="5007679" y="4883155"/>
            <a:ext cx="1868577" cy="1298575"/>
            <a:chOff x="6526163" y="5109986"/>
            <a:chExt cx="2491073" cy="1298751"/>
          </a:xfrm>
        </p:grpSpPr>
        <p:sp>
          <p:nvSpPr>
            <p:cNvPr id="119" name="TextBox 20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7142184" y="5109986"/>
              <a:ext cx="1832185" cy="7335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US" sz="1600" b="1">
                  <a:solidFill>
                    <a:srgbClr val="404040"/>
                  </a:solidFill>
                  <a:cs typeface="Arial" panose="020B0604020202020204" pitchFamily="34" charset="0"/>
                </a:rPr>
                <a:t>PRESUPUESTO ESTIMADO 2019 (En Q millones)</a:t>
              </a:r>
            </a:p>
          </p:txBody>
        </p:sp>
        <p:sp>
          <p:nvSpPr>
            <p:cNvPr id="52235" name="TextBox 201"/>
            <p:cNvSpPr txBox="1">
              <a:spLocks noChangeArrowheads="1"/>
            </p:cNvSpPr>
            <p:nvPr/>
          </p:nvSpPr>
          <p:spPr bwMode="auto">
            <a:xfrm>
              <a:off x="6526163" y="5859387"/>
              <a:ext cx="2491073" cy="5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GB" sz="3600" b="1" dirty="0">
                  <a:solidFill>
                    <a:srgbClr val="52BF8A"/>
                  </a:solidFill>
                  <a:cs typeface="Arial" panose="020B0604020202020204" pitchFamily="34" charset="0"/>
                </a:rPr>
                <a:t>Q </a:t>
              </a:r>
              <a:r>
                <a:rPr lang="en-GB" sz="3600" b="1" dirty="0" smtClean="0">
                  <a:solidFill>
                    <a:srgbClr val="52BF8A"/>
                  </a:solidFill>
                  <a:cs typeface="Arial" panose="020B0604020202020204" pitchFamily="34" charset="0"/>
                </a:rPr>
                <a:t>771.8</a:t>
              </a:r>
              <a:endParaRPr lang="en-GB" sz="3600" b="1" dirty="0">
                <a:solidFill>
                  <a:srgbClr val="52BF8A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2236" name="Group 258"/>
            <p:cNvGrpSpPr>
              <a:grpSpLocks/>
            </p:cNvGrpSpPr>
            <p:nvPr/>
          </p:nvGrpSpPr>
          <p:grpSpPr bwMode="auto"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469581" y="499780"/>
                <a:ext cx="531873" cy="531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260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3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24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Freeform 25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Freeform 2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2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2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52239" name="4 Grupo"/>
          <p:cNvGrpSpPr>
            <a:grpSpLocks/>
          </p:cNvGrpSpPr>
          <p:nvPr/>
        </p:nvGrpSpPr>
        <p:grpSpPr bwMode="auto">
          <a:xfrm>
            <a:off x="7164666" y="981077"/>
            <a:ext cx="1536306" cy="644486"/>
            <a:chOff x="9957480" y="5044187"/>
            <a:chExt cx="2046857" cy="643966"/>
          </a:xfrm>
        </p:grpSpPr>
        <p:grpSp>
          <p:nvGrpSpPr>
            <p:cNvPr id="52240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60566" y="1943691"/>
                <a:ext cx="531549" cy="53138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6777" y="5134602"/>
              <a:ext cx="1437560" cy="55355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s-GT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Ubicación Geográfica de los Beneficiarios</a:t>
              </a:r>
            </a:p>
          </p:txBody>
        </p:sp>
      </p:grp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945990" y="5053013"/>
            <a:ext cx="11790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>
              <a:defRPr/>
            </a:pPr>
            <a:endParaRPr lang="id-ID" sz="2000">
              <a:solidFill>
                <a:prstClr val="black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7059864" y="508001"/>
            <a:ext cx="28582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5"/>
          <p:cNvSpPr/>
          <p:nvPr/>
        </p:nvSpPr>
        <p:spPr>
          <a:xfrm>
            <a:off x="142912" y="981075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142912" y="2349500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250" name="Title 1"/>
          <p:cNvSpPr txBox="1">
            <a:spLocks/>
          </p:cNvSpPr>
          <p:nvPr/>
        </p:nvSpPr>
        <p:spPr bwMode="auto">
          <a:xfrm>
            <a:off x="2628394" y="385768"/>
            <a:ext cx="388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2000" b="1">
                <a:solidFill>
                  <a:srgbClr val="1F497D"/>
                </a:solidFill>
                <a:latin typeface="Ebrima" panose="02000000000000000000" pitchFamily="2" charset="0"/>
              </a:rPr>
              <a:t>III. Programas priorizados (Programa 12 Atención Juzgados de Primera Instancia)</a:t>
            </a:r>
            <a:endParaRPr lang="en-US" sz="2000" b="1">
              <a:solidFill>
                <a:srgbClr val="1F497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2251" name="Group 3"/>
          <p:cNvGrpSpPr>
            <a:grpSpLocks/>
          </p:cNvGrpSpPr>
          <p:nvPr/>
        </p:nvGrpSpPr>
        <p:grpSpPr bwMode="auto">
          <a:xfrm>
            <a:off x="7164667" y="3573463"/>
            <a:ext cx="398964" cy="531812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17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254" name="3 Grupo"/>
          <p:cNvGrpSpPr>
            <a:grpSpLocks/>
          </p:cNvGrpSpPr>
          <p:nvPr/>
        </p:nvGrpSpPr>
        <p:grpSpPr bwMode="auto">
          <a:xfrm>
            <a:off x="253920" y="4440311"/>
            <a:ext cx="3021935" cy="706174"/>
            <a:chOff x="358662" y="4812986"/>
            <a:chExt cx="4027867" cy="706122"/>
          </a:xfrm>
        </p:grpSpPr>
        <p:sp>
          <p:nvSpPr>
            <p:cNvPr id="92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50414" y="4870067"/>
              <a:ext cx="3536115" cy="2154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1218987">
                <a:defRPr/>
              </a:pPr>
              <a:r>
                <a:rPr lang="es-GT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52256" name="92 Rectángulo"/>
            <p:cNvSpPr>
              <a:spLocks noChangeArrowheads="1"/>
            </p:cNvSpPr>
            <p:nvPr/>
          </p:nvSpPr>
          <p:spPr bwMode="auto">
            <a:xfrm>
              <a:off x="1053599" y="5211354"/>
              <a:ext cx="2562014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defTabSz="1218987"/>
              <a:endParaRPr lang="es-GT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52258" name="96 Grupo"/>
          <p:cNvGrpSpPr>
            <a:grpSpLocks/>
          </p:cNvGrpSpPr>
          <p:nvPr/>
        </p:nvGrpSpPr>
        <p:grpSpPr bwMode="auto">
          <a:xfrm>
            <a:off x="7381416" y="3608387"/>
            <a:ext cx="1393394" cy="861774"/>
            <a:chOff x="10146976" y="5135372"/>
            <a:chExt cx="1857361" cy="862066"/>
          </a:xfrm>
        </p:grpSpPr>
        <p:sp>
          <p:nvSpPr>
            <p:cNvPr id="104" name="Freeform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10146976" y="5378341"/>
              <a:ext cx="76199" cy="15880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218987">
                <a:defRPr/>
              </a:pPr>
              <a:endParaRPr lang="en-IN" sz="2399">
                <a:solidFill>
                  <a:prstClr val="black"/>
                </a:solidFill>
              </a:endParaRPr>
            </a:p>
          </p:txBody>
        </p:sp>
        <p:sp>
          <p:nvSpPr>
            <p:cNvPr id="99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661" y="5135372"/>
              <a:ext cx="1436676" cy="86206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s-GT" sz="1400" b="1">
                  <a:solidFill>
                    <a:srgbClr val="404040"/>
                  </a:solidFill>
                  <a:cs typeface="Arial" panose="020B0604020202020204" pitchFamily="34" charset="0"/>
                </a:rPr>
                <a:t>Impacto Social Estimado (Incremento anual)</a:t>
              </a: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488601" y="4652967"/>
            <a:ext cx="178606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4400" b="1">
                <a:solidFill>
                  <a:srgbClr val="638CA5"/>
                </a:solidFill>
                <a:latin typeface="Clarendon Extended"/>
              </a:rPr>
              <a:t>3.00%</a:t>
            </a:r>
          </a:p>
        </p:txBody>
      </p:sp>
      <p:sp>
        <p:nvSpPr>
          <p:cNvPr id="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415749" y="336819"/>
            <a:ext cx="2101513" cy="49205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0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Prioridad Estratégica</a:t>
            </a:r>
            <a:r>
              <a:rPr lang="en-US" sz="1600" b="1">
                <a:solidFill>
                  <a:srgbClr val="FBF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K’ATUN 2032</a:t>
            </a:r>
            <a:endParaRPr lang="es-GT" sz="1050" b="1">
              <a:solidFill>
                <a:srgbClr val="FBF1D4"/>
              </a:solidFill>
              <a:latin typeface="Ebrima" panose="02000000000000000000" pitchFamily="2" charset="0"/>
            </a:endParaRPr>
          </a:p>
        </p:txBody>
      </p:sp>
      <p:sp>
        <p:nvSpPr>
          <p:cNvPr id="3" name="TextBox 81"/>
          <p:cNvSpPr txBox="1"/>
          <p:nvPr/>
        </p:nvSpPr>
        <p:spPr>
          <a:xfrm>
            <a:off x="358474" y="908055"/>
            <a:ext cx="2215139" cy="73866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Fortalecimiento de las capacidades del Estado para responder a los desafios del desarrollo</a:t>
            </a:r>
          </a:p>
        </p:txBody>
      </p:sp>
      <p:sp>
        <p:nvSpPr>
          <p:cNvPr id="4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1703284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12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Política General de Gobierno</a:t>
            </a:r>
          </a:p>
        </p:txBody>
      </p:sp>
      <p:sp>
        <p:nvSpPr>
          <p:cNvPr id="5" name="TextBox 81"/>
          <p:cNvSpPr txBox="1"/>
          <p:nvPr/>
        </p:nvSpPr>
        <p:spPr>
          <a:xfrm>
            <a:off x="358472" y="2205042"/>
            <a:ext cx="2160356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Tolerancia Cero a la Corrupción y Modernización del Estado</a:t>
            </a:r>
            <a:endParaRPr lang="en-US" sz="1200" b="1">
              <a:solidFill>
                <a:srgbClr val="404040"/>
              </a:solidFill>
              <a:latin typeface="Ebrima" panose="02000000000000000000" pitchFamily="2" charset="0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42912" y="4724405"/>
            <a:ext cx="4482680" cy="1938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Objetivo: Toda persona nacional o extranjera residente o en transito dentro del territorio de la República de Guatemala.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16,176.133 (Estimación de población guatemalteca 2015. INE). Artículo 5 Ley del Organismo Judicial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Beneficiada: Usuarios de los Órganos Jurisdiccionales de Primera Instancia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</a:t>
            </a:r>
            <a:r>
              <a:rPr lang="es-GT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648,783.</a:t>
            </a:r>
            <a:endParaRPr lang="es-GT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81"/>
          <p:cNvSpPr txBox="1"/>
          <p:nvPr/>
        </p:nvSpPr>
        <p:spPr>
          <a:xfrm>
            <a:off x="7164666" y="2349505"/>
            <a:ext cx="197933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1800" b="1" dirty="0">
                <a:solidFill>
                  <a:srgbClr val="404040"/>
                </a:solidFill>
                <a:latin typeface="Ebrima" panose="02000000000000000000" pitchFamily="2" charset="0"/>
              </a:rPr>
              <a:t>República de Guatemala</a:t>
            </a:r>
          </a:p>
        </p:txBody>
      </p:sp>
      <p:sp>
        <p:nvSpPr>
          <p:cNvPr id="66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auto">
          <a:xfrm>
            <a:off x="2571737" y="1214423"/>
            <a:ext cx="4286280" cy="35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>
                <a:solidFill>
                  <a:srgbClr val="1F497D"/>
                </a:solidFill>
                <a:latin typeface="Ebrima" panose="02000000000000000000" pitchFamily="2" charset="0"/>
              </a:rPr>
              <a:t>DESCRIPCIÓN</a:t>
            </a:r>
          </a:p>
          <a:p>
            <a:pPr algn="just" defTabSz="1218987"/>
            <a:r>
              <a:rPr lang="es-GT" sz="1400" dirty="0" smtClean="0">
                <a:solidFill>
                  <a:srgbClr val="1F497D"/>
                </a:solidFill>
                <a:latin typeface="Ebrima" panose="02000000000000000000" pitchFamily="2" charset="0"/>
              </a:rPr>
              <a:t>Durante el año 2019 incrementar en un 3% las resoluciones judiciales en los Juzgados de Primera Instancia mejorando el tiempo de respuesta en la emisión de resoluciones de las acciones y pretensiones de las personas usuarias en los Órganos Jurisdiccionales. </a:t>
            </a:r>
            <a:endParaRPr lang="en-US" sz="1400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2500298" y="2214554"/>
            <a:ext cx="4429433" cy="2071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70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70 Rectángulo redondeado"/>
          <p:cNvSpPr/>
          <p:nvPr/>
        </p:nvSpPr>
        <p:spPr>
          <a:xfrm>
            <a:off x="2571736" y="1357298"/>
            <a:ext cx="4357718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 bwMode="auto">
          <a:xfrm>
            <a:off x="2571736" y="1285860"/>
            <a:ext cx="4357718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Ampliar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en 23,084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las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resoluciones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judiciales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emitidas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para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el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año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2019</a:t>
            </a:r>
            <a:endParaRPr lang="en-US" sz="1400" b="1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0" y="4508505"/>
            <a:ext cx="4733970" cy="223286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black"/>
              </a:solidFill>
            </a:endParaRPr>
          </a:p>
        </p:txBody>
      </p:sp>
      <p:sp>
        <p:nvSpPr>
          <p:cNvPr id="11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2927246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2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304880" y="3429002"/>
            <a:ext cx="2215139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</a:rPr>
              <a:t>Promover el estado de derecho en los planos nacional e internacional y garantizar la igualdad de acceso a la justicia para todos. </a:t>
            </a:r>
          </a:p>
        </p:txBody>
      </p:sp>
      <p:sp>
        <p:nvSpPr>
          <p:cNvPr id="116" name="Oval 135"/>
          <p:cNvSpPr/>
          <p:nvPr/>
        </p:nvSpPr>
        <p:spPr>
          <a:xfrm>
            <a:off x="142912" y="346551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4281" name="6 Grupo"/>
          <p:cNvGrpSpPr>
            <a:grpSpLocks/>
          </p:cNvGrpSpPr>
          <p:nvPr/>
        </p:nvGrpSpPr>
        <p:grpSpPr bwMode="auto">
          <a:xfrm>
            <a:off x="4733970" y="4994280"/>
            <a:ext cx="1868577" cy="1298575"/>
            <a:chOff x="6526163" y="5109986"/>
            <a:chExt cx="2491073" cy="1298751"/>
          </a:xfrm>
        </p:grpSpPr>
        <p:sp>
          <p:nvSpPr>
            <p:cNvPr id="119" name="TextBox 20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7142184" y="5109986"/>
              <a:ext cx="1832185" cy="7335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US" sz="1600" b="1">
                  <a:solidFill>
                    <a:srgbClr val="404040"/>
                  </a:solidFill>
                  <a:cs typeface="Arial" panose="020B0604020202020204" pitchFamily="34" charset="0"/>
                </a:rPr>
                <a:t>PRESUPUESTO ESTIMADO 2019 (En Q millones)</a:t>
              </a:r>
            </a:p>
          </p:txBody>
        </p:sp>
        <p:sp>
          <p:nvSpPr>
            <p:cNvPr id="54283" name="TextBox 201"/>
            <p:cNvSpPr txBox="1">
              <a:spLocks noChangeArrowheads="1"/>
            </p:cNvSpPr>
            <p:nvPr/>
          </p:nvSpPr>
          <p:spPr bwMode="auto">
            <a:xfrm>
              <a:off x="6526163" y="5859387"/>
              <a:ext cx="2491073" cy="5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GB" sz="3600" b="1" dirty="0">
                  <a:solidFill>
                    <a:srgbClr val="52BF8A"/>
                  </a:solidFill>
                  <a:cs typeface="Arial" panose="020B0604020202020204" pitchFamily="34" charset="0"/>
                </a:rPr>
                <a:t>Q </a:t>
              </a:r>
              <a:r>
                <a:rPr lang="en-GB" sz="3600" b="1" dirty="0" smtClean="0">
                  <a:solidFill>
                    <a:srgbClr val="52BF8A"/>
                  </a:solidFill>
                  <a:cs typeface="Arial" panose="020B0604020202020204" pitchFamily="34" charset="0"/>
                </a:rPr>
                <a:t>163.3</a:t>
              </a:r>
              <a:endParaRPr lang="en-GB" sz="3600" b="1" dirty="0">
                <a:solidFill>
                  <a:srgbClr val="52BF8A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4284" name="Group 258"/>
            <p:cNvGrpSpPr>
              <a:grpSpLocks/>
            </p:cNvGrpSpPr>
            <p:nvPr/>
          </p:nvGrpSpPr>
          <p:grpSpPr bwMode="auto"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469581" y="499780"/>
                <a:ext cx="531873" cy="531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260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3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24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Freeform 25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Freeform 2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2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2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54287" name="4 Grupo"/>
          <p:cNvGrpSpPr>
            <a:grpSpLocks/>
          </p:cNvGrpSpPr>
          <p:nvPr/>
        </p:nvGrpSpPr>
        <p:grpSpPr bwMode="auto">
          <a:xfrm>
            <a:off x="7212158" y="1128330"/>
            <a:ext cx="1536306" cy="644486"/>
            <a:chOff x="9957480" y="5044187"/>
            <a:chExt cx="2046857" cy="643966"/>
          </a:xfrm>
        </p:grpSpPr>
        <p:grpSp>
          <p:nvGrpSpPr>
            <p:cNvPr id="54288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60566" y="1943691"/>
                <a:ext cx="531549" cy="53138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6777" y="5134602"/>
              <a:ext cx="1437560" cy="55355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s-GT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Ubicación Geográfica de los Beneficiarios</a:t>
              </a:r>
            </a:p>
          </p:txBody>
        </p:sp>
      </p:grp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945990" y="5053013"/>
            <a:ext cx="11790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>
              <a:defRPr/>
            </a:pPr>
            <a:endParaRPr lang="id-ID" sz="2000">
              <a:solidFill>
                <a:prstClr val="black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7059864" y="508001"/>
            <a:ext cx="28582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5"/>
          <p:cNvSpPr/>
          <p:nvPr/>
        </p:nvSpPr>
        <p:spPr>
          <a:xfrm>
            <a:off x="142912" y="981075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142912" y="2349500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298" name="Title 1"/>
          <p:cNvSpPr txBox="1">
            <a:spLocks/>
          </p:cNvSpPr>
          <p:nvPr/>
        </p:nvSpPr>
        <p:spPr bwMode="auto">
          <a:xfrm>
            <a:off x="2628394" y="385768"/>
            <a:ext cx="388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2000" b="1">
                <a:solidFill>
                  <a:srgbClr val="1F497D"/>
                </a:solidFill>
                <a:latin typeface="Ebrima" panose="02000000000000000000" pitchFamily="2" charset="0"/>
              </a:rPr>
              <a:t>III. Programas priorizados (Programa 13 Atención Salas de Apelaciones)</a:t>
            </a:r>
            <a:endParaRPr lang="en-US" sz="2000" b="1">
              <a:solidFill>
                <a:srgbClr val="1F497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4299" name="Group 3"/>
          <p:cNvGrpSpPr>
            <a:grpSpLocks/>
          </p:cNvGrpSpPr>
          <p:nvPr/>
        </p:nvGrpSpPr>
        <p:grpSpPr bwMode="auto">
          <a:xfrm>
            <a:off x="7164667" y="3573463"/>
            <a:ext cx="398964" cy="531812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17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4302" name="3 Grupo"/>
          <p:cNvGrpSpPr>
            <a:grpSpLocks/>
          </p:cNvGrpSpPr>
          <p:nvPr/>
        </p:nvGrpSpPr>
        <p:grpSpPr bwMode="auto">
          <a:xfrm>
            <a:off x="253920" y="4440311"/>
            <a:ext cx="2805911" cy="706174"/>
            <a:chOff x="358662" y="4812986"/>
            <a:chExt cx="3739934" cy="706122"/>
          </a:xfrm>
        </p:grpSpPr>
        <p:sp>
          <p:nvSpPr>
            <p:cNvPr id="92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50414" y="4870067"/>
              <a:ext cx="3248182" cy="2154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1218987">
                <a:defRPr/>
              </a:pPr>
              <a:r>
                <a:rPr lang="es-GT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54304" name="92 Rectángulo"/>
            <p:cNvSpPr>
              <a:spLocks noChangeArrowheads="1"/>
            </p:cNvSpPr>
            <p:nvPr/>
          </p:nvSpPr>
          <p:spPr bwMode="auto">
            <a:xfrm>
              <a:off x="1053599" y="5211354"/>
              <a:ext cx="2562014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defTabSz="1218987"/>
              <a:endParaRPr lang="es-GT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54306" name="96 Grupo"/>
          <p:cNvGrpSpPr>
            <a:grpSpLocks/>
          </p:cNvGrpSpPr>
          <p:nvPr/>
        </p:nvGrpSpPr>
        <p:grpSpPr bwMode="auto">
          <a:xfrm>
            <a:off x="7381416" y="3608387"/>
            <a:ext cx="1393394" cy="861774"/>
            <a:chOff x="10146976" y="5135372"/>
            <a:chExt cx="1857361" cy="862066"/>
          </a:xfrm>
        </p:grpSpPr>
        <p:sp>
          <p:nvSpPr>
            <p:cNvPr id="104" name="Freeform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10146976" y="5378341"/>
              <a:ext cx="76199" cy="15880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218987">
                <a:defRPr/>
              </a:pPr>
              <a:endParaRPr lang="en-IN" sz="2399">
                <a:solidFill>
                  <a:prstClr val="black"/>
                </a:solidFill>
              </a:endParaRPr>
            </a:p>
          </p:txBody>
        </p:sp>
        <p:sp>
          <p:nvSpPr>
            <p:cNvPr id="99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661" y="5135372"/>
              <a:ext cx="1436676" cy="86206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s-GT" sz="1400" b="1">
                  <a:solidFill>
                    <a:srgbClr val="404040"/>
                  </a:solidFill>
                  <a:cs typeface="Arial" panose="020B0604020202020204" pitchFamily="34" charset="0"/>
                </a:rPr>
                <a:t>Impacto Social Estimado (Incremento anual)</a:t>
              </a: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236296" y="4652967"/>
            <a:ext cx="178606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4400" b="1" dirty="0">
                <a:solidFill>
                  <a:srgbClr val="638CA5"/>
                </a:solidFill>
                <a:latin typeface="Clarendon Extended"/>
              </a:rPr>
              <a:t>3.00%</a:t>
            </a:r>
          </a:p>
        </p:txBody>
      </p:sp>
      <p:sp>
        <p:nvSpPr>
          <p:cNvPr id="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415749" y="344661"/>
            <a:ext cx="2101513" cy="49205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0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Prioridad Estratégica</a:t>
            </a:r>
            <a:r>
              <a:rPr lang="en-US" sz="1600" b="1">
                <a:solidFill>
                  <a:srgbClr val="FBF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K’ATUN 2032</a:t>
            </a:r>
            <a:endParaRPr lang="es-GT" sz="1050" b="1">
              <a:solidFill>
                <a:srgbClr val="FBF1D4"/>
              </a:solidFill>
              <a:latin typeface="Ebrima" panose="02000000000000000000" pitchFamily="2" charset="0"/>
            </a:endParaRPr>
          </a:p>
        </p:txBody>
      </p:sp>
      <p:sp>
        <p:nvSpPr>
          <p:cNvPr id="3" name="TextBox 81"/>
          <p:cNvSpPr txBox="1"/>
          <p:nvPr/>
        </p:nvSpPr>
        <p:spPr>
          <a:xfrm>
            <a:off x="358474" y="908055"/>
            <a:ext cx="2215139" cy="73866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Fortalecimiento de las capacidades del Estado para responder a los desafios del desarrollo</a:t>
            </a:r>
          </a:p>
        </p:txBody>
      </p:sp>
      <p:sp>
        <p:nvSpPr>
          <p:cNvPr id="4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1703284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12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Política General de Gobierno</a:t>
            </a:r>
          </a:p>
        </p:txBody>
      </p:sp>
      <p:sp>
        <p:nvSpPr>
          <p:cNvPr id="5" name="TextBox 81"/>
          <p:cNvSpPr txBox="1"/>
          <p:nvPr/>
        </p:nvSpPr>
        <p:spPr>
          <a:xfrm>
            <a:off x="358472" y="2205042"/>
            <a:ext cx="2160356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Tolerancia Cero a la Corrupción y Modernización del Estado</a:t>
            </a:r>
            <a:endParaRPr lang="en-US" sz="1200" b="1">
              <a:solidFill>
                <a:srgbClr val="404040"/>
              </a:solidFill>
              <a:latin typeface="Ebrima" panose="02000000000000000000" pitchFamily="2" charset="0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07504" y="4802376"/>
            <a:ext cx="4482680" cy="193899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Objetivo: Toda persona nacional o extranjera residente o en transito dentro del territorio de la República de Guatemala.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16,176.133 (Estimación de población guatemalteca 2015. INE). Artículo 5 Ley del Organismo Judicial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Beneficiada: Usuarios de las Salas de Apelaciones</a:t>
            </a:r>
          </a:p>
          <a:p>
            <a:pPr algn="just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</a:t>
            </a:r>
            <a:r>
              <a:rPr lang="es-GT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46,862.</a:t>
            </a:r>
            <a:endParaRPr lang="es-GT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81"/>
          <p:cNvSpPr txBox="1"/>
          <p:nvPr/>
        </p:nvSpPr>
        <p:spPr>
          <a:xfrm>
            <a:off x="7164666" y="2349505"/>
            <a:ext cx="197933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1800" b="1" dirty="0">
                <a:solidFill>
                  <a:srgbClr val="404040"/>
                </a:solidFill>
                <a:latin typeface="Ebrima" panose="02000000000000000000" pitchFamily="2" charset="0"/>
              </a:rPr>
              <a:t>República de Guatemala</a:t>
            </a:r>
          </a:p>
        </p:txBody>
      </p:sp>
      <p:sp>
        <p:nvSpPr>
          <p:cNvPr id="60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 bwMode="auto">
          <a:xfrm>
            <a:off x="2571737" y="1214423"/>
            <a:ext cx="4286280" cy="35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>
                <a:solidFill>
                  <a:srgbClr val="1F497D"/>
                </a:solidFill>
                <a:latin typeface="Ebrima" panose="02000000000000000000" pitchFamily="2" charset="0"/>
              </a:rPr>
              <a:t>DESCRIPCIÓN</a:t>
            </a:r>
          </a:p>
          <a:p>
            <a:pPr algn="just" defTabSz="1218987"/>
            <a:r>
              <a:rPr lang="es-GT" sz="1400" dirty="0" smtClean="0">
                <a:solidFill>
                  <a:srgbClr val="1F497D"/>
                </a:solidFill>
                <a:latin typeface="Ebrima" panose="02000000000000000000" pitchFamily="2" charset="0"/>
              </a:rPr>
              <a:t>Durante el año 2019 incrementar en un 3% las resoluciones judiciales en las Salas de la Corte de Apelaciones mejorando el tiempo de respuesta en la emisión de resoluciones de las acciones y pretensiones de las personas usuarias en los Órganos Jurisdiccionales. </a:t>
            </a:r>
            <a:endParaRPr lang="en-US" sz="1400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  <p:sp>
        <p:nvSpPr>
          <p:cNvPr id="63" name="62 Rectángulo redondeado"/>
          <p:cNvSpPr/>
          <p:nvPr/>
        </p:nvSpPr>
        <p:spPr>
          <a:xfrm>
            <a:off x="2500298" y="2214554"/>
            <a:ext cx="4429433" cy="2071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64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64 Rectángulo redondeado"/>
          <p:cNvSpPr/>
          <p:nvPr/>
        </p:nvSpPr>
        <p:spPr>
          <a:xfrm>
            <a:off x="2571736" y="1357298"/>
            <a:ext cx="4357718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 bwMode="auto">
          <a:xfrm>
            <a:off x="2571736" y="1285860"/>
            <a:ext cx="4357718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Ampliar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en 4,593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las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resoluciones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judiciales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emitidas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para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el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año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2019</a:t>
            </a:r>
            <a:endParaRPr lang="en-US" sz="1400" b="1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0" y="4371449"/>
            <a:ext cx="4625592" cy="242093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black"/>
              </a:solidFill>
            </a:endParaRPr>
          </a:p>
        </p:txBody>
      </p:sp>
      <p:sp>
        <p:nvSpPr>
          <p:cNvPr id="11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2927246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2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304880" y="3429002"/>
            <a:ext cx="2215139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</a:rPr>
              <a:t>Promover el estado de derecho en los planos nacional e internacional y garantizar la igualdad de acceso a la justicia para todos. </a:t>
            </a:r>
          </a:p>
        </p:txBody>
      </p:sp>
      <p:sp>
        <p:nvSpPr>
          <p:cNvPr id="116" name="Oval 135"/>
          <p:cNvSpPr/>
          <p:nvPr/>
        </p:nvSpPr>
        <p:spPr>
          <a:xfrm>
            <a:off x="142912" y="346551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6329" name="6 Grupo"/>
          <p:cNvGrpSpPr>
            <a:grpSpLocks/>
          </p:cNvGrpSpPr>
          <p:nvPr/>
        </p:nvGrpSpPr>
        <p:grpSpPr bwMode="auto">
          <a:xfrm>
            <a:off x="4733970" y="4994280"/>
            <a:ext cx="1868577" cy="1298575"/>
            <a:chOff x="6526163" y="5109986"/>
            <a:chExt cx="2491073" cy="1298751"/>
          </a:xfrm>
        </p:grpSpPr>
        <p:sp>
          <p:nvSpPr>
            <p:cNvPr id="119" name="TextBox 20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7142184" y="5109986"/>
              <a:ext cx="1832185" cy="7335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US" sz="1600" b="1">
                  <a:solidFill>
                    <a:srgbClr val="404040"/>
                  </a:solidFill>
                  <a:cs typeface="Arial" panose="020B0604020202020204" pitchFamily="34" charset="0"/>
                </a:rPr>
                <a:t>PRESUPUESTO ESTIMADO 2019 (En Q millones)</a:t>
              </a:r>
            </a:p>
          </p:txBody>
        </p:sp>
        <p:sp>
          <p:nvSpPr>
            <p:cNvPr id="56331" name="TextBox 201"/>
            <p:cNvSpPr txBox="1">
              <a:spLocks noChangeArrowheads="1"/>
            </p:cNvSpPr>
            <p:nvPr/>
          </p:nvSpPr>
          <p:spPr bwMode="auto">
            <a:xfrm>
              <a:off x="6526163" y="5859387"/>
              <a:ext cx="2491073" cy="5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GB" sz="3600" b="1" dirty="0">
                  <a:solidFill>
                    <a:srgbClr val="52BF8A"/>
                  </a:solidFill>
                  <a:cs typeface="Arial" panose="020B0604020202020204" pitchFamily="34" charset="0"/>
                </a:rPr>
                <a:t>Q </a:t>
              </a:r>
              <a:r>
                <a:rPr lang="en-GB" sz="3600" b="1" dirty="0" smtClean="0">
                  <a:solidFill>
                    <a:srgbClr val="52BF8A"/>
                  </a:solidFill>
                  <a:cs typeface="Arial" panose="020B0604020202020204" pitchFamily="34" charset="0"/>
                </a:rPr>
                <a:t>86.1</a:t>
              </a:r>
              <a:endParaRPr lang="en-GB" sz="3600" b="1" dirty="0">
                <a:solidFill>
                  <a:srgbClr val="52BF8A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56332" name="Group 258"/>
            <p:cNvGrpSpPr>
              <a:grpSpLocks/>
            </p:cNvGrpSpPr>
            <p:nvPr/>
          </p:nvGrpSpPr>
          <p:grpSpPr bwMode="auto"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469581" y="499780"/>
                <a:ext cx="531873" cy="531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260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3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24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Freeform 25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Freeform 2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2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2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56335" name="4 Grupo"/>
          <p:cNvGrpSpPr>
            <a:grpSpLocks/>
          </p:cNvGrpSpPr>
          <p:nvPr/>
        </p:nvGrpSpPr>
        <p:grpSpPr bwMode="auto">
          <a:xfrm>
            <a:off x="7212158" y="1128330"/>
            <a:ext cx="1536306" cy="644486"/>
            <a:chOff x="9957480" y="5044187"/>
            <a:chExt cx="2046857" cy="643966"/>
          </a:xfrm>
        </p:grpSpPr>
        <p:grpSp>
          <p:nvGrpSpPr>
            <p:cNvPr id="56336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60566" y="1943691"/>
                <a:ext cx="531549" cy="53138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6777" y="5134602"/>
              <a:ext cx="1437560" cy="55355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s-GT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Ubicación Geográfica de los Beneficiarios</a:t>
              </a:r>
            </a:p>
          </p:txBody>
        </p:sp>
      </p:grp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945990" y="5131862"/>
            <a:ext cx="11790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>
              <a:defRPr/>
            </a:pPr>
            <a:endParaRPr lang="id-ID" sz="2000">
              <a:solidFill>
                <a:prstClr val="black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7057483" y="476255"/>
            <a:ext cx="28582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2" name="Title 1"/>
          <p:cNvSpPr txBox="1">
            <a:spLocks/>
          </p:cNvSpPr>
          <p:nvPr/>
        </p:nvSpPr>
        <p:spPr bwMode="auto">
          <a:xfrm>
            <a:off x="2571737" y="1214423"/>
            <a:ext cx="4286280" cy="35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>
                <a:solidFill>
                  <a:srgbClr val="1F497D"/>
                </a:solidFill>
                <a:latin typeface="Ebrima" panose="02000000000000000000" pitchFamily="2" charset="0"/>
              </a:rPr>
              <a:t>DESCRIPCIÓN</a:t>
            </a:r>
          </a:p>
          <a:p>
            <a:pPr algn="just" defTabSz="1218987"/>
            <a:r>
              <a:rPr lang="es-GT" sz="1400" dirty="0" smtClean="0">
                <a:solidFill>
                  <a:srgbClr val="1F497D"/>
                </a:solidFill>
                <a:latin typeface="Ebrima" panose="02000000000000000000" pitchFamily="2" charset="0"/>
              </a:rPr>
              <a:t>Para el 2019, ampliar las capacidades de la Corte Suprema de Justicia y las Cámaras que la integran, para incrementar la cantidad de actuaciones judiciales de trámite y de oficio en un 3%, en la emisión de resoluciones finales de Sentencias o que dan fin a procesos de Acciones de Amparo y Recursos de Casaciones Penales y Civiles,  así como Conflictos de Competencia, Solicitud de traslados de procesos por Mayor Riesgo, Apelación con respecto a esta solicitud, Apelación Administrativa, Prórroga de plazo de Prisión Preventiva, entre otros.</a:t>
            </a:r>
            <a:endParaRPr lang="en-US" sz="1400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500298" y="1714488"/>
            <a:ext cx="4429433" cy="26447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139" name="Oval 135"/>
          <p:cNvSpPr/>
          <p:nvPr/>
        </p:nvSpPr>
        <p:spPr>
          <a:xfrm>
            <a:off x="142912" y="981075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142912" y="2349500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346" name="Title 1"/>
          <p:cNvSpPr txBox="1">
            <a:spLocks/>
          </p:cNvSpPr>
          <p:nvPr/>
        </p:nvSpPr>
        <p:spPr bwMode="auto">
          <a:xfrm>
            <a:off x="2628394" y="385768"/>
            <a:ext cx="4094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2000" b="1" dirty="0">
                <a:solidFill>
                  <a:srgbClr val="1F497D"/>
                </a:solidFill>
                <a:latin typeface="Ebrima" panose="02000000000000000000" pitchFamily="2" charset="0"/>
              </a:rPr>
              <a:t>III. Programas priorizados (Programa 14 Servicios de la Corte Suprema de Justicia)</a:t>
            </a:r>
            <a:endParaRPr lang="en-US" sz="2000" b="1" dirty="0">
              <a:solidFill>
                <a:srgbClr val="1F497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6347" name="Group 3"/>
          <p:cNvGrpSpPr>
            <a:grpSpLocks/>
          </p:cNvGrpSpPr>
          <p:nvPr/>
        </p:nvGrpSpPr>
        <p:grpSpPr bwMode="auto">
          <a:xfrm>
            <a:off x="7164667" y="3573463"/>
            <a:ext cx="398964" cy="531812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17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6350" name="3 Grupo"/>
          <p:cNvGrpSpPr>
            <a:grpSpLocks/>
          </p:cNvGrpSpPr>
          <p:nvPr/>
        </p:nvGrpSpPr>
        <p:grpSpPr bwMode="auto">
          <a:xfrm>
            <a:off x="221744" y="4365104"/>
            <a:ext cx="2550055" cy="860223"/>
            <a:chOff x="315775" y="4658948"/>
            <a:chExt cx="3398908" cy="860160"/>
          </a:xfrm>
        </p:grpSpPr>
        <p:sp>
          <p:nvSpPr>
            <p:cNvPr id="92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71107" y="4750352"/>
              <a:ext cx="2843576" cy="2154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1218987">
                <a:defRPr/>
              </a:pPr>
              <a:r>
                <a:rPr lang="es-GT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56352" name="92 Rectángulo"/>
            <p:cNvSpPr>
              <a:spLocks noChangeArrowheads="1"/>
            </p:cNvSpPr>
            <p:nvPr/>
          </p:nvSpPr>
          <p:spPr bwMode="auto">
            <a:xfrm>
              <a:off x="1053598" y="5211354"/>
              <a:ext cx="2562015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defTabSz="1218987"/>
              <a:endParaRPr lang="es-GT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5775" y="4658948"/>
              <a:ext cx="364490" cy="364490"/>
            </a:xfrm>
            <a:prstGeom prst="rect">
              <a:avLst/>
            </a:prstGeom>
          </p:spPr>
        </p:pic>
      </p:grpSp>
      <p:grpSp>
        <p:nvGrpSpPr>
          <p:cNvPr id="56354" name="96 Grupo"/>
          <p:cNvGrpSpPr>
            <a:grpSpLocks/>
          </p:cNvGrpSpPr>
          <p:nvPr/>
        </p:nvGrpSpPr>
        <p:grpSpPr bwMode="auto">
          <a:xfrm>
            <a:off x="7381416" y="3608386"/>
            <a:ext cx="1393394" cy="861774"/>
            <a:chOff x="10146976" y="5135372"/>
            <a:chExt cx="1857361" cy="862066"/>
          </a:xfrm>
        </p:grpSpPr>
        <p:sp>
          <p:nvSpPr>
            <p:cNvPr id="104" name="Freeform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10146976" y="5378341"/>
              <a:ext cx="76199" cy="15880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218987">
                <a:defRPr/>
              </a:pPr>
              <a:endParaRPr lang="en-IN" sz="2399">
                <a:solidFill>
                  <a:prstClr val="black"/>
                </a:solidFill>
              </a:endParaRPr>
            </a:p>
          </p:txBody>
        </p:sp>
        <p:sp>
          <p:nvSpPr>
            <p:cNvPr id="99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661" y="5135372"/>
              <a:ext cx="1436676" cy="86206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s-GT" sz="1400" b="1" dirty="0">
                  <a:solidFill>
                    <a:srgbClr val="404040"/>
                  </a:solidFill>
                  <a:cs typeface="Arial" panose="020B0604020202020204" pitchFamily="34" charset="0"/>
                </a:rPr>
                <a:t>Impacto Social Estimado </a:t>
              </a:r>
              <a:r>
                <a:rPr lang="es-GT" sz="1400" b="1" dirty="0" smtClean="0">
                  <a:solidFill>
                    <a:srgbClr val="404040"/>
                  </a:solidFill>
                  <a:cs typeface="Arial" panose="020B0604020202020204" pitchFamily="34" charset="0"/>
                </a:rPr>
                <a:t>(Incremento </a:t>
              </a:r>
              <a:r>
                <a:rPr lang="es-GT" sz="1400" b="1" dirty="0">
                  <a:solidFill>
                    <a:srgbClr val="404040"/>
                  </a:solidFill>
                  <a:cs typeface="Arial" panose="020B0604020202020204" pitchFamily="34" charset="0"/>
                </a:rPr>
                <a:t>anual)</a:t>
              </a: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152265" y="4659497"/>
            <a:ext cx="178606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4400" b="1" dirty="0" smtClean="0">
                <a:solidFill>
                  <a:srgbClr val="638CA5"/>
                </a:solidFill>
                <a:latin typeface="Clarendon Extended"/>
              </a:rPr>
              <a:t>3.00</a:t>
            </a:r>
            <a:r>
              <a:rPr lang="es-GT" sz="4400" b="1" dirty="0">
                <a:solidFill>
                  <a:srgbClr val="638CA5"/>
                </a:solidFill>
                <a:latin typeface="Clarendon Extended"/>
              </a:rPr>
              <a:t>%</a:t>
            </a:r>
          </a:p>
        </p:txBody>
      </p:sp>
      <p:sp>
        <p:nvSpPr>
          <p:cNvPr id="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415749" y="336819"/>
            <a:ext cx="2101513" cy="49205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05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Prioridad Estratégica</a:t>
            </a:r>
            <a:r>
              <a:rPr lang="en-US" sz="1800" b="1">
                <a:solidFill>
                  <a:srgbClr val="FBF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K’ATUN 2032</a:t>
            </a:r>
            <a:endParaRPr lang="es-GT" sz="1100" b="1">
              <a:solidFill>
                <a:srgbClr val="FBF1D4"/>
              </a:solidFill>
              <a:latin typeface="Ebrima" panose="02000000000000000000" pitchFamily="2" charset="0"/>
            </a:endParaRPr>
          </a:p>
        </p:txBody>
      </p:sp>
      <p:sp>
        <p:nvSpPr>
          <p:cNvPr id="3" name="TextBox 81"/>
          <p:cNvSpPr txBox="1"/>
          <p:nvPr/>
        </p:nvSpPr>
        <p:spPr>
          <a:xfrm>
            <a:off x="358474" y="908055"/>
            <a:ext cx="2215139" cy="73866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Fortalecimiento de las capacidades del Estado para responder a los desafios del desarrollo</a:t>
            </a:r>
          </a:p>
        </p:txBody>
      </p:sp>
      <p:sp>
        <p:nvSpPr>
          <p:cNvPr id="4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1703284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1200" b="1">
                <a:solidFill>
                  <a:srgbClr val="FBF1D4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Política General de Gobierno</a:t>
            </a:r>
          </a:p>
        </p:txBody>
      </p:sp>
      <p:sp>
        <p:nvSpPr>
          <p:cNvPr id="5" name="TextBox 81"/>
          <p:cNvSpPr txBox="1"/>
          <p:nvPr/>
        </p:nvSpPr>
        <p:spPr>
          <a:xfrm>
            <a:off x="358472" y="2205042"/>
            <a:ext cx="2160356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Tolerancia Cero a la Corrupción y Modernización del Estado</a:t>
            </a:r>
            <a:endParaRPr lang="en-US" sz="1200" b="1">
              <a:solidFill>
                <a:srgbClr val="404040"/>
              </a:solidFill>
              <a:latin typeface="Ebrima" panose="02000000000000000000" pitchFamily="2" charset="0"/>
            </a:endParaRPr>
          </a:p>
        </p:txBody>
      </p:sp>
      <p:sp>
        <p:nvSpPr>
          <p:cNvPr id="6" name="TextBox 81"/>
          <p:cNvSpPr txBox="1"/>
          <p:nvPr/>
        </p:nvSpPr>
        <p:spPr>
          <a:xfrm>
            <a:off x="142912" y="4736577"/>
            <a:ext cx="4482680" cy="16619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Objetivo: Toda persona nacional o extranjera residente o en transito, que ejerza su derecho de acción o pretensión dentro del territorio de la República de Guatemala.</a:t>
            </a:r>
          </a:p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16,176.133 (Estimación de población guatemalteca 2015. INE). Artículo 5 Ley del Organismo Judicial</a:t>
            </a:r>
          </a:p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 Beneficiada: Partes Procesales, usuarios de las Cámaras de Amparo y Antejuicio, Penal y Civil de la Corte Suprema de Justicia</a:t>
            </a:r>
          </a:p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</a:t>
            </a:r>
            <a:r>
              <a:rPr lang="es-GT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12,548</a:t>
            </a:r>
            <a:endParaRPr lang="es-GT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81"/>
          <p:cNvSpPr txBox="1"/>
          <p:nvPr/>
        </p:nvSpPr>
        <p:spPr>
          <a:xfrm>
            <a:off x="7164666" y="2349505"/>
            <a:ext cx="197933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1800" b="1" dirty="0">
                <a:solidFill>
                  <a:srgbClr val="404040"/>
                </a:solidFill>
                <a:latin typeface="Ebrima" panose="02000000000000000000" pitchFamily="2" charset="0"/>
              </a:rPr>
              <a:t>República de Guatemala</a:t>
            </a:r>
          </a:p>
        </p:txBody>
      </p:sp>
      <p:sp>
        <p:nvSpPr>
          <p:cNvPr id="59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2500298" y="1071546"/>
            <a:ext cx="442915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 bwMode="auto">
          <a:xfrm>
            <a:off x="2428860" y="928670"/>
            <a:ext cx="4643470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Ampliar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el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número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de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resoluciones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y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actuaciones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judiciales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en 3,111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para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el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año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2019</a:t>
            </a:r>
            <a:endParaRPr lang="en-US" sz="1400" b="1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53592" y="4508505"/>
            <a:ext cx="4625592" cy="208756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black"/>
              </a:solidFill>
            </a:endParaRPr>
          </a:p>
        </p:txBody>
      </p:sp>
      <p:sp>
        <p:nvSpPr>
          <p:cNvPr id="11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2927246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2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64519" name="TextBox 81"/>
          <p:cNvSpPr txBox="1">
            <a:spLocks noChangeArrowheads="1"/>
          </p:cNvSpPr>
          <p:nvPr/>
        </p:nvSpPr>
        <p:spPr bwMode="auto">
          <a:xfrm>
            <a:off x="304880" y="3429002"/>
            <a:ext cx="22151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</a:rPr>
              <a:t>Promover el estado de derecho en los planos nacional e internacional y garantizar la igualdad de acceso a la justicia para todos. </a:t>
            </a:r>
          </a:p>
        </p:txBody>
      </p:sp>
      <p:sp>
        <p:nvSpPr>
          <p:cNvPr id="116" name="Oval 135"/>
          <p:cNvSpPr/>
          <p:nvPr/>
        </p:nvSpPr>
        <p:spPr>
          <a:xfrm>
            <a:off x="142912" y="346551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521" name="6 Grupo"/>
          <p:cNvGrpSpPr>
            <a:grpSpLocks/>
          </p:cNvGrpSpPr>
          <p:nvPr/>
        </p:nvGrpSpPr>
        <p:grpSpPr bwMode="auto">
          <a:xfrm>
            <a:off x="4733969" y="4994275"/>
            <a:ext cx="2070278" cy="1303338"/>
            <a:chOff x="6526163" y="5109986"/>
            <a:chExt cx="2759969" cy="1303514"/>
          </a:xfrm>
        </p:grpSpPr>
        <p:sp>
          <p:nvSpPr>
            <p:cNvPr id="119" name="TextBox 20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7142184" y="5109986"/>
              <a:ext cx="2143948" cy="73876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PRESUPUESTO ESTIMADO 2019 </a:t>
              </a:r>
            </a:p>
            <a:p>
              <a:pPr algn="ctr" defTabSz="1218987">
                <a:defRPr/>
              </a:pP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(En </a:t>
              </a:r>
              <a:r>
                <a:rPr 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millones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de Q.)</a:t>
              </a:r>
            </a:p>
          </p:txBody>
        </p:sp>
        <p:sp>
          <p:nvSpPr>
            <p:cNvPr id="64523" name="TextBox 201"/>
            <p:cNvSpPr txBox="1">
              <a:spLocks noChangeArrowheads="1"/>
            </p:cNvSpPr>
            <p:nvPr/>
          </p:nvSpPr>
          <p:spPr bwMode="auto">
            <a:xfrm>
              <a:off x="6526163" y="5859502"/>
              <a:ext cx="249107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n-GB" sz="3600" b="1" dirty="0">
                  <a:solidFill>
                    <a:srgbClr val="52BF8A"/>
                  </a:solidFill>
                </a:rPr>
                <a:t>Q </a:t>
              </a:r>
              <a:r>
                <a:rPr lang="en-GB" sz="3600" b="1" dirty="0" smtClean="0">
                  <a:solidFill>
                    <a:srgbClr val="52BF8A"/>
                  </a:solidFill>
                </a:rPr>
                <a:t>119.0</a:t>
              </a:r>
              <a:endParaRPr lang="en-GB" sz="3600" b="1" dirty="0">
                <a:solidFill>
                  <a:srgbClr val="52BF8A"/>
                </a:solidFill>
              </a:endParaRPr>
            </a:p>
          </p:txBody>
        </p:sp>
        <p:grpSp>
          <p:nvGrpSpPr>
            <p:cNvPr id="64524" name="Group 258"/>
            <p:cNvGrpSpPr>
              <a:grpSpLocks/>
            </p:cNvGrpSpPr>
            <p:nvPr/>
          </p:nvGrpSpPr>
          <p:grpSpPr bwMode="auto"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469581" y="499780"/>
                <a:ext cx="531873" cy="531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Group 260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3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24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Freeform 25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Freeform 2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2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2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4527" name="4 Grupo"/>
          <p:cNvGrpSpPr>
            <a:grpSpLocks/>
          </p:cNvGrpSpPr>
          <p:nvPr/>
        </p:nvGrpSpPr>
        <p:grpSpPr bwMode="auto">
          <a:xfrm>
            <a:off x="7164666" y="981077"/>
            <a:ext cx="1536306" cy="644486"/>
            <a:chOff x="9957480" y="5044187"/>
            <a:chExt cx="2046857" cy="643966"/>
          </a:xfrm>
        </p:grpSpPr>
        <p:grpSp>
          <p:nvGrpSpPr>
            <p:cNvPr id="64528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60566" y="1943691"/>
                <a:ext cx="531549" cy="531384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6777" y="5134602"/>
              <a:ext cx="1437560" cy="55355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s-GT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Ubicación Geográfica de los Beneficiarios</a:t>
              </a:r>
            </a:p>
          </p:txBody>
        </p:sp>
      </p:grp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945990" y="5053013"/>
            <a:ext cx="11790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>
              <a:defRPr/>
            </a:pPr>
            <a:endParaRPr lang="id-ID" sz="2000">
              <a:solidFill>
                <a:prstClr val="black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7059864" y="508001"/>
            <a:ext cx="28582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5"/>
          <p:cNvSpPr/>
          <p:nvPr/>
        </p:nvSpPr>
        <p:spPr>
          <a:xfrm>
            <a:off x="142912" y="981075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142912" y="2349500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538" name="Title 1"/>
          <p:cNvSpPr txBox="1">
            <a:spLocks/>
          </p:cNvSpPr>
          <p:nvPr/>
        </p:nvSpPr>
        <p:spPr bwMode="auto">
          <a:xfrm>
            <a:off x="2628394" y="385763"/>
            <a:ext cx="424806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2000" b="1">
                <a:solidFill>
                  <a:srgbClr val="1F497D"/>
                </a:solidFill>
                <a:latin typeface="Ebrima" panose="02000000000000000000" pitchFamily="2" charset="0"/>
              </a:rPr>
              <a:t>III. Programa priorizados -Programa 15 (Servicios del Consejo de la Carrera Judicial)</a:t>
            </a:r>
            <a:endParaRPr lang="en-US" sz="2000" b="1">
              <a:solidFill>
                <a:srgbClr val="1F497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4539" name="Group 3"/>
          <p:cNvGrpSpPr>
            <a:grpSpLocks/>
          </p:cNvGrpSpPr>
          <p:nvPr/>
        </p:nvGrpSpPr>
        <p:grpSpPr bwMode="auto">
          <a:xfrm>
            <a:off x="7164667" y="3573463"/>
            <a:ext cx="398964" cy="531812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18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4542" name="3 Grupo"/>
          <p:cNvGrpSpPr>
            <a:grpSpLocks/>
          </p:cNvGrpSpPr>
          <p:nvPr/>
        </p:nvGrpSpPr>
        <p:grpSpPr bwMode="auto">
          <a:xfrm>
            <a:off x="253920" y="4440311"/>
            <a:ext cx="2443550" cy="706174"/>
            <a:chOff x="358662" y="4812986"/>
            <a:chExt cx="3256951" cy="706122"/>
          </a:xfrm>
        </p:grpSpPr>
        <p:sp>
          <p:nvSpPr>
            <p:cNvPr id="92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50414" y="4870067"/>
              <a:ext cx="2765198" cy="21542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defTabSz="1218987">
                <a:defRPr/>
              </a:pPr>
              <a:r>
                <a:rPr lang="es-GT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64544" name="92 Rectángulo"/>
            <p:cNvSpPr>
              <a:spLocks noChangeArrowheads="1"/>
            </p:cNvSpPr>
            <p:nvPr/>
          </p:nvSpPr>
          <p:spPr bwMode="auto">
            <a:xfrm>
              <a:off x="1053599" y="5211354"/>
              <a:ext cx="2562014" cy="3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defTabSz="1218987"/>
              <a:endParaRPr lang="es-GT" sz="1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64546" name="96 Grupo"/>
          <p:cNvGrpSpPr>
            <a:grpSpLocks/>
          </p:cNvGrpSpPr>
          <p:nvPr/>
        </p:nvGrpSpPr>
        <p:grpSpPr bwMode="auto">
          <a:xfrm>
            <a:off x="7381416" y="3608387"/>
            <a:ext cx="1393394" cy="861774"/>
            <a:chOff x="10146976" y="5135372"/>
            <a:chExt cx="1857361" cy="862066"/>
          </a:xfrm>
        </p:grpSpPr>
        <p:sp>
          <p:nvSpPr>
            <p:cNvPr id="104" name="Freeform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10146976" y="5378341"/>
              <a:ext cx="76199" cy="15880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218987">
                <a:defRPr/>
              </a:pPr>
              <a:endParaRPr lang="en-IN" sz="2399">
                <a:solidFill>
                  <a:prstClr val="black"/>
                </a:solidFill>
              </a:endParaRPr>
            </a:p>
          </p:txBody>
        </p:sp>
        <p:sp>
          <p:nvSpPr>
            <p:cNvPr id="64548" name="TextBox 9"/>
            <p:cNvSpPr txBox="1">
              <a:spLocks noChangeArrowheads="1"/>
            </p:cNvSpPr>
            <p:nvPr/>
          </p:nvSpPr>
          <p:spPr bwMode="auto">
            <a:xfrm>
              <a:off x="10567661" y="5135372"/>
              <a:ext cx="1436676" cy="86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r>
                <a:rPr lang="es-GT" sz="1400" b="1">
                  <a:solidFill>
                    <a:srgbClr val="404040"/>
                  </a:solidFill>
                </a:rPr>
                <a:t>Impacto Social Estimado (Incremento anual)</a:t>
              </a:r>
            </a:p>
          </p:txBody>
        </p:sp>
      </p:grpSp>
      <p:sp>
        <p:nvSpPr>
          <p:cNvPr id="64549" name="9 CuadroTexto"/>
          <p:cNvSpPr txBox="1">
            <a:spLocks noChangeArrowheads="1"/>
          </p:cNvSpPr>
          <p:nvPr/>
        </p:nvSpPr>
        <p:spPr bwMode="auto">
          <a:xfrm>
            <a:off x="7164288" y="4656932"/>
            <a:ext cx="178606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4400" b="1" dirty="0" smtClean="0">
                <a:solidFill>
                  <a:srgbClr val="638CA5"/>
                </a:solidFill>
                <a:latin typeface="Clarendon Extended"/>
              </a:rPr>
              <a:t>3.00</a:t>
            </a:r>
            <a:r>
              <a:rPr lang="es-GT" sz="4400" b="1" dirty="0">
                <a:solidFill>
                  <a:srgbClr val="638CA5"/>
                </a:solidFill>
                <a:latin typeface="Clarendon Extended"/>
              </a:rPr>
              <a:t>%</a:t>
            </a:r>
          </a:p>
        </p:txBody>
      </p:sp>
      <p:sp>
        <p:nvSpPr>
          <p:cNvPr id="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415749" y="336819"/>
            <a:ext cx="2101513" cy="49205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n-US" sz="1050" b="1">
                <a:solidFill>
                  <a:srgbClr val="FBF1D4"/>
                </a:solidFill>
                <a:latin typeface="Ebrima" pitchFamily="2" charset="0"/>
              </a:rPr>
              <a:t>Prioridad Estratégica</a:t>
            </a:r>
            <a:r>
              <a:rPr lang="en-US" b="1">
                <a:solidFill>
                  <a:srgbClr val="FBF1D4"/>
                </a:solidFill>
              </a:rPr>
              <a:t> </a:t>
            </a:r>
            <a:r>
              <a:rPr lang="en-US" sz="1050" b="1">
                <a:solidFill>
                  <a:srgbClr val="FBF1D4"/>
                </a:solidFill>
                <a:latin typeface="Ebrima" pitchFamily="2" charset="0"/>
              </a:rPr>
              <a:t>K’ATUN 2032</a:t>
            </a:r>
            <a:endParaRPr lang="es-GT" sz="1100" b="1">
              <a:solidFill>
                <a:srgbClr val="FBF1D4"/>
              </a:solidFill>
              <a:latin typeface="Ebrima" pitchFamily="2" charset="0"/>
            </a:endParaRPr>
          </a:p>
        </p:txBody>
      </p:sp>
      <p:sp>
        <p:nvSpPr>
          <p:cNvPr id="64553" name="TextBox 81"/>
          <p:cNvSpPr txBox="1">
            <a:spLocks noChangeArrowheads="1"/>
          </p:cNvSpPr>
          <p:nvPr/>
        </p:nvSpPr>
        <p:spPr bwMode="auto">
          <a:xfrm>
            <a:off x="358474" y="908055"/>
            <a:ext cx="22151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>
                <a:solidFill>
                  <a:srgbClr val="404040"/>
                </a:solidFill>
                <a:latin typeface="Ebrima" panose="02000000000000000000" pitchFamily="2" charset="0"/>
              </a:rPr>
              <a:t>Fortalecimiento de las capacidades del Estado para responder a los desafios del desarrollo</a:t>
            </a:r>
          </a:p>
        </p:txBody>
      </p:sp>
      <p:sp>
        <p:nvSpPr>
          <p:cNvPr id="4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362157" y="1703284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200" b="1" dirty="0">
                <a:solidFill>
                  <a:srgbClr val="FBF1D4"/>
                </a:solidFill>
                <a:latin typeface="Ebrima" pitchFamily="2" charset="0"/>
              </a:rPr>
              <a:t>Política General de Gobierno</a:t>
            </a:r>
          </a:p>
        </p:txBody>
      </p:sp>
      <p:sp>
        <p:nvSpPr>
          <p:cNvPr id="64557" name="TextBox 81"/>
          <p:cNvSpPr txBox="1">
            <a:spLocks noChangeArrowheads="1"/>
          </p:cNvSpPr>
          <p:nvPr/>
        </p:nvSpPr>
        <p:spPr bwMode="auto">
          <a:xfrm>
            <a:off x="358472" y="2205042"/>
            <a:ext cx="21603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Tolerancia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Cero a la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Corrupción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y </a:t>
            </a:r>
            <a:r>
              <a:rPr lang="en-US" sz="1200" b="1" dirty="0" err="1">
                <a:solidFill>
                  <a:srgbClr val="404040"/>
                </a:solidFill>
                <a:latin typeface="Ebrima" panose="02000000000000000000" pitchFamily="2" charset="0"/>
              </a:rPr>
              <a:t>Modernización</a:t>
            </a:r>
            <a:r>
              <a:rPr lang="en-US" sz="1200" b="1" dirty="0">
                <a:solidFill>
                  <a:srgbClr val="404040"/>
                </a:solidFill>
                <a:latin typeface="Ebrima" panose="02000000000000000000" pitchFamily="2" charset="0"/>
              </a:rPr>
              <a:t> del Estado</a:t>
            </a:r>
          </a:p>
        </p:txBody>
      </p:sp>
      <p:sp>
        <p:nvSpPr>
          <p:cNvPr id="64558" name="TextBox 81"/>
          <p:cNvSpPr txBox="1">
            <a:spLocks noChangeArrowheads="1"/>
          </p:cNvSpPr>
          <p:nvPr/>
        </p:nvSpPr>
        <p:spPr bwMode="auto">
          <a:xfrm>
            <a:off x="142912" y="4831992"/>
            <a:ext cx="44826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</a:rPr>
              <a:t>Población Objetivo: Jueces y Magistrados de la República de Guatemala.</a:t>
            </a:r>
          </a:p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</a:rPr>
              <a:t>Cantidad: 1,097. </a:t>
            </a:r>
          </a:p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</a:rPr>
              <a:t>Población Beneficiada: </a:t>
            </a:r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persona nacional o extranjera residente o en transito, que ejerza su derecho de acción o pretensión dentro del territorio de la República de Guatemala.</a:t>
            </a:r>
          </a:p>
          <a:p>
            <a:pPr algn="just" defTabSz="1218987"/>
            <a:r>
              <a:rPr lang="es-GT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Cantidad: 16,176.133 (Estimación de población guatemalteca 2015. INE). Artículo 5 Ley del Organismo Judicial</a:t>
            </a:r>
          </a:p>
        </p:txBody>
      </p:sp>
      <p:sp>
        <p:nvSpPr>
          <p:cNvPr id="58" name="TextBox 81"/>
          <p:cNvSpPr txBox="1"/>
          <p:nvPr/>
        </p:nvSpPr>
        <p:spPr>
          <a:xfrm>
            <a:off x="7164666" y="2349505"/>
            <a:ext cx="197933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s-GT" sz="1800" b="1" dirty="0">
                <a:solidFill>
                  <a:srgbClr val="404040"/>
                </a:solidFill>
                <a:latin typeface="Ebrima" panose="02000000000000000000" pitchFamily="2" charset="0"/>
              </a:rPr>
              <a:t>República de Guatemala</a:t>
            </a:r>
          </a:p>
        </p:txBody>
      </p:sp>
      <p:sp>
        <p:nvSpPr>
          <p:cNvPr id="59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 bwMode="auto">
          <a:xfrm>
            <a:off x="2714612" y="2428868"/>
            <a:ext cx="4143404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200" b="1" dirty="0">
                <a:solidFill>
                  <a:srgbClr val="1F497D"/>
                </a:solidFill>
                <a:latin typeface="Ebrima" panose="02000000000000000000" pitchFamily="2" charset="0"/>
              </a:rPr>
              <a:t>DESCRIPCIÓN</a:t>
            </a:r>
          </a:p>
          <a:p>
            <a:pPr algn="just" defTabSz="1218987"/>
            <a:r>
              <a:rPr lang="es-GT" sz="1100" dirty="0" smtClean="0">
                <a:solidFill>
                  <a:srgbClr val="1F497D"/>
                </a:solidFill>
                <a:latin typeface="Ebrima" panose="02000000000000000000" pitchFamily="2" charset="0"/>
              </a:rPr>
              <a:t>Para el 2019, ampliar las capacidades del Consejo de la Carrera Judicial y sus órganos auxiliares, (Unidad de Capacitación Institucional, Supervisión General de Tribunales, Unidad de Evaluación del Desempeño Profesional y Juntas de Disciplinas Judicial) logrando un 3% de crecimiento en los servicios proporcionados, orientados a regular el ingreso,  permanencia, promoción, capacitación, evaluación y formación profesional de los Jueces y Magistrados.</a:t>
            </a:r>
            <a:endParaRPr lang="en-US" sz="1100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  <p:sp>
        <p:nvSpPr>
          <p:cNvPr id="65" name="64 Rectángulo redondeado"/>
          <p:cNvSpPr/>
          <p:nvPr/>
        </p:nvSpPr>
        <p:spPr>
          <a:xfrm>
            <a:off x="2643174" y="2357430"/>
            <a:ext cx="4286557" cy="200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grpSp>
        <p:nvGrpSpPr>
          <p:cNvPr id="66" name="Group 3"/>
          <p:cNvGrpSpPr>
            <a:grpSpLocks/>
          </p:cNvGrpSpPr>
          <p:nvPr/>
        </p:nvGrpSpPr>
        <p:grpSpPr bwMode="auto">
          <a:xfrm>
            <a:off x="7164667" y="3573463"/>
            <a:ext cx="398964" cy="531812"/>
            <a:chOff x="1060566" y="1943691"/>
            <a:chExt cx="531730" cy="531730"/>
          </a:xfrm>
        </p:grpSpPr>
        <p:sp>
          <p:nvSpPr>
            <p:cNvPr id="67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68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3"/>
              <a:ext cx="279100" cy="261218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69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3" name="Oval 135"/>
          <p:cNvSpPr/>
          <p:nvPr/>
        </p:nvSpPr>
        <p:spPr>
          <a:xfrm>
            <a:off x="7078851" y="2417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2643174" y="1357298"/>
            <a:ext cx="4286280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 bwMode="auto">
          <a:xfrm>
            <a:off x="2786050" y="1428736"/>
            <a:ext cx="4071966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Ampliar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en 1,942 los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resultados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de los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servicios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proporcionados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para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el </a:t>
            </a:r>
            <a:r>
              <a:rPr lang="en-US" sz="1400" b="1" dirty="0" err="1" smtClean="0">
                <a:solidFill>
                  <a:srgbClr val="1F497D"/>
                </a:solidFill>
                <a:latin typeface="Ebrima" panose="02000000000000000000" pitchFamily="2" charset="0"/>
              </a:rPr>
              <a:t>año</a:t>
            </a:r>
            <a:r>
              <a:rPr lang="en-US" sz="1400" b="1" dirty="0" smtClean="0">
                <a:solidFill>
                  <a:srgbClr val="1F497D"/>
                </a:solidFill>
                <a:latin typeface="Ebrima" panose="02000000000000000000" pitchFamily="2" charset="0"/>
              </a:rPr>
              <a:t> 2019</a:t>
            </a:r>
            <a:endParaRPr lang="en-US" sz="1400" b="1" dirty="0">
              <a:solidFill>
                <a:srgbClr val="1F497D"/>
              </a:solidFill>
              <a:latin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/>
            </a:extLst>
          </p:cNvPr>
          <p:cNvSpPr/>
          <p:nvPr/>
        </p:nvSpPr>
        <p:spPr>
          <a:xfrm>
            <a:off x="-68690" y="333375"/>
            <a:ext cx="2323515" cy="604837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399">
              <a:solidFill>
                <a:prstClr val="white"/>
              </a:solidFill>
            </a:endParaRPr>
          </a:p>
        </p:txBody>
      </p:sp>
      <p:grpSp>
        <p:nvGrpSpPr>
          <p:cNvPr id="21507" name="Group 14"/>
          <p:cNvGrpSpPr>
            <a:grpSpLocks/>
          </p:cNvGrpSpPr>
          <p:nvPr/>
        </p:nvGrpSpPr>
        <p:grpSpPr bwMode="auto">
          <a:xfrm>
            <a:off x="88132" y="267469"/>
            <a:ext cx="2204421" cy="4551597"/>
            <a:chOff x="309911" y="1057178"/>
            <a:chExt cx="2430965" cy="4417357"/>
          </a:xfrm>
        </p:grpSpPr>
        <p:grpSp>
          <p:nvGrpSpPr>
            <p:cNvPr id="21556" name="Group 11"/>
            <p:cNvGrpSpPr>
              <a:grpSpLocks/>
            </p:cNvGrpSpPr>
            <p:nvPr/>
          </p:nvGrpSpPr>
          <p:grpSpPr bwMode="auto">
            <a:xfrm>
              <a:off x="418793" y="1057178"/>
              <a:ext cx="2268774" cy="1104895"/>
              <a:chOff x="418793" y="760516"/>
              <a:chExt cx="2268774" cy="1104895"/>
            </a:xfrm>
          </p:grpSpPr>
          <p:grpSp>
            <p:nvGrpSpPr>
              <p:cNvPr id="21571" name="Group 2"/>
              <p:cNvGrpSpPr>
                <a:grpSpLocks/>
              </p:cNvGrpSpPr>
              <p:nvPr/>
            </p:nvGrpSpPr>
            <p:grpSpPr bwMode="auto">
              <a:xfrm>
                <a:off x="948186" y="1240463"/>
                <a:ext cx="1598318" cy="624948"/>
                <a:chOff x="850872" y="1783904"/>
                <a:chExt cx="1598318" cy="624948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60066" y="1783904"/>
                  <a:ext cx="1579930" cy="164284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5pPr>
                  <a:lvl6pPr marL="25146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6pPr>
                  <a:lvl7pPr marL="29718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7pPr>
                  <a:lvl8pPr marL="34290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8pPr>
                  <a:lvl9pPr marL="38862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9pPr>
                </a:lstStyle>
                <a:p>
                  <a:pPr defTabSz="1218987"/>
                  <a:endParaRPr lang="es-ES" sz="1100" b="1">
                    <a:solidFill>
                      <a:srgbClr val="404040"/>
                    </a:solidFill>
                    <a:latin typeface="Ebrima" panose="02000000000000000000" pitchFamily="2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50872" y="2244568"/>
                  <a:ext cx="1598318" cy="164284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5pPr>
                  <a:lvl6pPr marL="25146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6pPr>
                  <a:lvl7pPr marL="29718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7pPr>
                  <a:lvl8pPr marL="34290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8pPr>
                  <a:lvl9pPr marL="38862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9pPr>
                </a:lstStyle>
                <a:p>
                  <a:pPr defTabSz="1218987"/>
                  <a:endParaRPr lang="es-ES" sz="1100" b="1">
                    <a:solidFill>
                      <a:srgbClr val="404040"/>
                    </a:solidFill>
                    <a:latin typeface="Ebrima" panose="02000000000000000000" pitchFamily="2" charset="0"/>
                  </a:endParaRP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18793" y="760516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lIns="252000" bIns="180000" anchor="ctr"/>
              <a:lstStyle/>
              <a:p>
                <a:pPr algn="ctr" defTabSz="1218987">
                  <a:defRPr/>
                </a:pPr>
                <a:r>
                  <a:rPr lang="en-US" sz="1050" b="1" dirty="0" err="1">
                    <a:solidFill>
                      <a:srgbClr val="E9BB27">
                        <a:lumMod val="20000"/>
                        <a:lumOff val="80000"/>
                      </a:srgb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</a:t>
                </a:r>
                <a:r>
                  <a:rPr lang="en-US" sz="1050" b="1" dirty="0">
                    <a:solidFill>
                      <a:srgbClr val="E9BB27">
                        <a:lumMod val="20000"/>
                        <a:lumOff val="80000"/>
                      </a:srgb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1050" b="1" dirty="0" err="1">
                    <a:solidFill>
                      <a:srgbClr val="E9BB27">
                        <a:lumMod val="20000"/>
                        <a:lumOff val="80000"/>
                      </a:srgb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Estratégica</a:t>
                </a:r>
                <a:r>
                  <a:rPr lang="en-US" sz="1050" b="1" dirty="0">
                    <a:solidFill>
                      <a:srgbClr val="E9BB27">
                        <a:lumMod val="20000"/>
                        <a:lumOff val="80000"/>
                      </a:srgb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K’ATUN 2032</a:t>
                </a:r>
              </a:p>
            </p:txBody>
          </p:sp>
        </p:grpSp>
        <p:grpSp>
          <p:nvGrpSpPr>
            <p:cNvPr id="21557" name="Group 7"/>
            <p:cNvGrpSpPr>
              <a:grpSpLocks/>
            </p:cNvGrpSpPr>
            <p:nvPr/>
          </p:nvGrpSpPr>
          <p:grpSpPr bwMode="auto">
            <a:xfrm>
              <a:off x="309911" y="2558184"/>
              <a:ext cx="2430965" cy="716260"/>
              <a:chOff x="309911" y="2338375"/>
              <a:chExt cx="2430965" cy="716260"/>
            </a:xfrm>
          </p:grpSpPr>
          <p:grpSp>
            <p:nvGrpSpPr>
              <p:cNvPr id="21565" name="Group 13"/>
              <p:cNvGrpSpPr>
                <a:grpSpLocks/>
              </p:cNvGrpSpPr>
              <p:nvPr/>
            </p:nvGrpSpPr>
            <p:grpSpPr bwMode="auto">
              <a:xfrm>
                <a:off x="309911" y="2338375"/>
                <a:ext cx="2430965" cy="716260"/>
                <a:chOff x="309911" y="2307203"/>
                <a:chExt cx="2430965" cy="71626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957380" y="2859178"/>
                  <a:ext cx="1783496" cy="164285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5pPr>
                  <a:lvl6pPr marL="25146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6pPr>
                  <a:lvl7pPr marL="29718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7pPr>
                  <a:lvl8pPr marL="34290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8pPr>
                  <a:lvl9pPr marL="38862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9pPr>
                </a:lstStyle>
                <a:p>
                  <a:pPr defTabSz="1218987"/>
                  <a:endParaRPr lang="es-ES" sz="1100" b="1">
                    <a:solidFill>
                      <a:srgbClr val="404040"/>
                    </a:solidFill>
                    <a:latin typeface="Ebrima" panose="02000000000000000000" pitchFamily="2" charset="0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309911" y="2307203"/>
                  <a:ext cx="2333827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lIns="252000" bIns="180000" anchor="ctr"/>
                <a:lstStyle/>
                <a:p>
                  <a:pPr algn="ctr" defTabSz="1218987">
                    <a:defRPr/>
                  </a:pPr>
                  <a:r>
                    <a:rPr lang="es-GT" sz="1100" b="1" dirty="0">
                      <a:solidFill>
                        <a:srgbClr val="FBF1D4"/>
                      </a:solidFill>
                      <a:latin typeface="Ebrima" pitchFamily="2" charset="0"/>
                    </a:rPr>
                    <a:t>Política General de Gobierno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111" y="2702387"/>
                <a:ext cx="177299" cy="169475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1218987">
                  <a:defRPr/>
                </a:pPr>
                <a:endParaRPr lang="id-ID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558" name="Group 5"/>
            <p:cNvGrpSpPr>
              <a:grpSpLocks/>
            </p:cNvGrpSpPr>
            <p:nvPr/>
          </p:nvGrpSpPr>
          <p:grpSpPr bwMode="auto">
            <a:xfrm>
              <a:off x="374963" y="4318053"/>
              <a:ext cx="2268773" cy="1156482"/>
              <a:chOff x="374963" y="4318053"/>
              <a:chExt cx="2268773" cy="1156482"/>
            </a:xfrm>
          </p:grpSpPr>
          <p:grpSp>
            <p:nvGrpSpPr>
              <p:cNvPr id="21559" name="Group 12"/>
              <p:cNvGrpSpPr>
                <a:grpSpLocks/>
              </p:cNvGrpSpPr>
              <p:nvPr/>
            </p:nvGrpSpPr>
            <p:grpSpPr bwMode="auto">
              <a:xfrm>
                <a:off x="374963" y="4891451"/>
                <a:ext cx="2268773" cy="583084"/>
                <a:chOff x="374963" y="4686152"/>
                <a:chExt cx="2268773" cy="58308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900906" y="5104951"/>
                  <a:ext cx="1523457" cy="164285"/>
                </a:xfrm>
                <a:prstGeom prst="rect">
                  <a:avLst/>
                </a:prstGeom>
                <a:noFill/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5pPr>
                  <a:lvl6pPr marL="25146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6pPr>
                  <a:lvl7pPr marL="29718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7pPr>
                  <a:lvl8pPr marL="34290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8pPr>
                  <a:lvl9pPr marL="38862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9pPr>
                </a:lstStyle>
                <a:p>
                  <a:pPr defTabSz="1218987"/>
                  <a:endParaRPr lang="es-ES" sz="1100" b="1">
                    <a:solidFill>
                      <a:srgbClr val="404040"/>
                    </a:solidFill>
                    <a:latin typeface="Ebrima" panose="02000000000000000000" pitchFamily="2" charset="0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374963" y="4686152"/>
                  <a:ext cx="2268773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lIns="252000" bIns="18000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5pPr>
                  <a:lvl6pPr marL="25146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6pPr>
                  <a:lvl7pPr marL="29718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7pPr>
                  <a:lvl8pPr marL="34290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8pPr>
                  <a:lvl9pPr marL="3886200" indent="-228600" defTabSz="1217613"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Helvetica Light"/>
                      <a:cs typeface="Helvetica Light"/>
                    </a:defRPr>
                  </a:lvl9pPr>
                </a:lstStyle>
                <a:p>
                  <a:pPr algn="ctr" defTabSz="1218987"/>
                  <a:r>
                    <a:rPr lang="en-US" sz="1100" b="1">
                      <a:solidFill>
                        <a:srgbClr val="FBF1D4"/>
                      </a:solidFill>
                      <a:latin typeface="Ebrima" panose="02000000000000000000" pitchFamily="2" charset="0"/>
                    </a:rPr>
                    <a:t>Programas</a:t>
                  </a:r>
                </a:p>
              </p:txBody>
            </p:sp>
          </p:grpSp>
          <p:sp>
            <p:nvSpPr>
              <p:cNvPr id="74" name="Freeform 67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403" y="4318053"/>
                <a:ext cx="156286" cy="15560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1218987">
                  <a:defRPr/>
                </a:pPr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1508" name="Title 1"/>
          <p:cNvSpPr>
            <a:spLocks noGrp="1"/>
          </p:cNvSpPr>
          <p:nvPr>
            <p:ph type="title"/>
          </p:nvPr>
        </p:nvSpPr>
        <p:spPr bwMode="auto">
          <a:xfrm>
            <a:off x="2627203" y="1484313"/>
            <a:ext cx="3887212" cy="52228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2000" smtClean="0"/>
              <a:t>Creación e Implementación de nuevos Órganos Jurisdiccionales de Paz y de Primera Instancia</a:t>
            </a:r>
          </a:p>
        </p:txBody>
      </p:sp>
      <p:sp>
        <p:nvSpPr>
          <p:cNvPr id="11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200190" y="2855809"/>
            <a:ext cx="2101512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s-GT" sz="11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583559" y="3898901"/>
            <a:ext cx="1451750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endParaRPr lang="es-ES" sz="1100" b="1">
              <a:solidFill>
                <a:srgbClr val="404040"/>
              </a:solidFill>
              <a:latin typeface="Ebrima" panose="02000000000000000000" pitchFamily="2" charset="0"/>
            </a:endParaRPr>
          </a:p>
        </p:txBody>
      </p:sp>
      <p:sp>
        <p:nvSpPr>
          <p:cNvPr id="116" name="Oval 135"/>
          <p:cNvSpPr/>
          <p:nvPr/>
        </p:nvSpPr>
        <p:spPr>
          <a:xfrm>
            <a:off x="413255" y="40052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7" name="TextBox 9">
            <a:extLst>
              <a:ext uri="{FF2B5EF4-FFF2-40B4-BE49-F238E27FC236}"/>
            </a:extLst>
          </p:cNvPr>
          <p:cNvSpPr txBox="1"/>
          <p:nvPr/>
        </p:nvSpPr>
        <p:spPr>
          <a:xfrm>
            <a:off x="3265545" y="5156202"/>
            <a:ext cx="1077797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1218987">
              <a:defRPr/>
            </a:pPr>
            <a:r>
              <a:rPr lang="en-GB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DURACIÓN DEL PROYECTO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15" name="TextBox 10"/>
          <p:cNvSpPr txBox="1">
            <a:spLocks noChangeArrowheads="1"/>
          </p:cNvSpPr>
          <p:nvPr/>
        </p:nvSpPr>
        <p:spPr bwMode="auto">
          <a:xfrm>
            <a:off x="2775564" y="5937807"/>
            <a:ext cx="2113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GB" b="1" dirty="0" smtClean="0">
                <a:solidFill>
                  <a:srgbClr val="6DC6CD"/>
                </a:solidFill>
                <a:cs typeface="Arial" panose="020B0604020202020204" pitchFamily="34" charset="0"/>
              </a:rPr>
              <a:t>Permanente</a:t>
            </a:r>
            <a:endParaRPr lang="en-IN" b="1" dirty="0">
              <a:solidFill>
                <a:srgbClr val="6DC6CD"/>
              </a:solidFill>
              <a:cs typeface="Arial" panose="020B0604020202020204" pitchFamily="34" charset="0"/>
            </a:endParaRPr>
          </a:p>
        </p:txBody>
      </p:sp>
      <p:sp>
        <p:nvSpPr>
          <p:cNvPr id="119" name="TextBox 200">
            <a:extLst>
              <a:ext uri="{FF2B5EF4-FFF2-40B4-BE49-F238E27FC236}"/>
            </a:extLst>
          </p:cNvPr>
          <p:cNvSpPr txBox="1"/>
          <p:nvPr/>
        </p:nvSpPr>
        <p:spPr>
          <a:xfrm>
            <a:off x="5358020" y="5110168"/>
            <a:ext cx="1374339" cy="7334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600" b="1">
                <a:solidFill>
                  <a:srgbClr val="404040"/>
                </a:solidFill>
                <a:cs typeface="Arial" panose="020B0604020202020204" pitchFamily="34" charset="0"/>
              </a:rPr>
              <a:t>PRESUPUESTO ESTIMADO (En Q Millones)</a:t>
            </a:r>
          </a:p>
        </p:txBody>
      </p:sp>
      <p:sp>
        <p:nvSpPr>
          <p:cNvPr id="21517" name="TextBox 201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4499992" y="5887115"/>
            <a:ext cx="293327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GB" sz="3600" b="1" dirty="0" smtClean="0">
                <a:solidFill>
                  <a:srgbClr val="52BF8A"/>
                </a:solidFill>
                <a:cs typeface="Arial" panose="020B0604020202020204" pitchFamily="34" charset="0"/>
              </a:rPr>
              <a:t>Q 402.92</a:t>
            </a:r>
            <a:endParaRPr lang="en-GB" sz="3600" b="1" dirty="0">
              <a:solidFill>
                <a:srgbClr val="52BF8A"/>
              </a:solidFill>
              <a:cs typeface="Arial" panose="020B0604020202020204" pitchFamily="34" charset="0"/>
            </a:endParaRPr>
          </a:p>
        </p:txBody>
      </p:sp>
      <p:grpSp>
        <p:nvGrpSpPr>
          <p:cNvPr id="21518" name="Group 3"/>
          <p:cNvGrpSpPr>
            <a:grpSpLocks/>
          </p:cNvGrpSpPr>
          <p:nvPr/>
        </p:nvGrpSpPr>
        <p:grpSpPr bwMode="auto">
          <a:xfrm>
            <a:off x="2789170" y="5157788"/>
            <a:ext cx="398964" cy="531812"/>
            <a:chOff x="1060566" y="1943691"/>
            <a:chExt cx="531730" cy="531730"/>
          </a:xfrm>
        </p:grpSpPr>
        <p:sp>
          <p:nvSpPr>
            <p:cNvPr id="122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24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19" name="Group 258"/>
          <p:cNvGrpSpPr>
            <a:grpSpLocks/>
          </p:cNvGrpSpPr>
          <p:nvPr/>
        </p:nvGrpSpPr>
        <p:grpSpPr bwMode="auto">
          <a:xfrm>
            <a:off x="4895935" y="5116518"/>
            <a:ext cx="398963" cy="530225"/>
            <a:chOff x="4469581" y="499171"/>
            <a:chExt cx="531730" cy="531730"/>
          </a:xfrm>
        </p:grpSpPr>
        <p:sp>
          <p:nvSpPr>
            <p:cNvPr id="129" name="Oval 25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13" name="Group 260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31" name="Freeform 22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23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24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25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2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2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20" name="4 Grupo"/>
          <p:cNvGrpSpPr>
            <a:grpSpLocks/>
          </p:cNvGrpSpPr>
          <p:nvPr/>
        </p:nvGrpSpPr>
        <p:grpSpPr bwMode="auto">
          <a:xfrm>
            <a:off x="7164666" y="1052513"/>
            <a:ext cx="1795930" cy="1409700"/>
            <a:chOff x="9610710" y="5044187"/>
            <a:chExt cx="2393627" cy="1409179"/>
          </a:xfrm>
        </p:grpSpPr>
        <p:grpSp>
          <p:nvGrpSpPr>
            <p:cNvPr id="21547" name="Group 3"/>
            <p:cNvGrpSpPr>
              <a:grpSpLocks/>
            </p:cNvGrpSpPr>
            <p:nvPr/>
          </p:nvGrpSpPr>
          <p:grpSpPr bwMode="auto"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059824" y="1943691"/>
                <a:ext cx="531741" cy="531615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7">
                  <a:defRPr/>
                </a:pPr>
                <a:endParaRPr lang="en-IN" sz="23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/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8">
                  <a:extLst>
                    <a:ext uri="{FF2B5EF4-FFF2-40B4-BE49-F238E27FC236}"/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9">
                  <a:extLst>
                    <a:ext uri="{FF2B5EF4-FFF2-40B4-BE49-F238E27FC236}"/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218987">
                    <a:defRPr/>
                  </a:pPr>
                  <a:endParaRPr lang="en-IN" sz="2399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610710" y="5904294"/>
              <a:ext cx="2319025" cy="54907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5pPr>
              <a:lvl6pPr marL="25146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6pPr>
              <a:lvl7pPr marL="29718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7pPr>
              <a:lvl8pPr marL="34290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8pPr>
              <a:lvl9pPr marL="3886200" indent="-228600" defTabSz="12176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Helvetica Light"/>
                  <a:cs typeface="Helvetica Light"/>
                </a:defRPr>
              </a:lvl9pPr>
            </a:lstStyle>
            <a:p>
              <a:pPr algn="ctr" defTabSz="1218987"/>
              <a:endParaRPr lang="en-GB" sz="3600" b="1">
                <a:solidFill>
                  <a:srgbClr val="638CA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1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844" y="5134641"/>
              <a:ext cx="1436493" cy="46149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BENEFICIARIOS</a:t>
              </a:r>
              <a:r>
                <a:rPr lang="en-GB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TOTALES</a:t>
              </a:r>
              <a:endPara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13" name="Freeform 67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2043647" y="3883027"/>
            <a:ext cx="117903" cy="155575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114" name="Freeform 81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945990" y="5053013"/>
            <a:ext cx="117903" cy="158750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defTabSz="1218987">
              <a:defRPr/>
            </a:pPr>
            <a:endParaRPr lang="id-ID">
              <a:solidFill>
                <a:prstClr val="black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 flipV="1">
            <a:off x="7059864" y="508001"/>
            <a:ext cx="28582" cy="590391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itle 1">
            <a:hlinkClick r:id="rId3" action="ppaction://hlinkfile"/>
          </p:cNvPr>
          <p:cNvSpPr txBox="1">
            <a:spLocks/>
          </p:cNvSpPr>
          <p:nvPr/>
        </p:nvSpPr>
        <p:spPr bwMode="auto">
          <a:xfrm>
            <a:off x="2627203" y="2420938"/>
            <a:ext cx="3887212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US" sz="1400" b="1">
                <a:solidFill>
                  <a:srgbClr val="1F497D"/>
                </a:solidFill>
                <a:latin typeface="Ebrima" panose="02000000000000000000" pitchFamily="2" charset="0"/>
              </a:rPr>
              <a:t>DESCRIPCIÓN</a:t>
            </a:r>
          </a:p>
          <a:p>
            <a:pPr algn="just" defTabSz="1218987"/>
            <a:r>
              <a:rPr lang="en-US" sz="1400">
                <a:solidFill>
                  <a:srgbClr val="1F497D"/>
                </a:solidFill>
                <a:latin typeface="Ebrima" panose="02000000000000000000" pitchFamily="2" charset="0"/>
              </a:rPr>
              <a:t>Ampliación de la cobertura jurisdiccional, por instancia y materia en los departamentos de Guatemala, Quetzaltenango, El Progreso, San Marcos, Huehuetenango, Quiché, Alta Verapaz, Baja Verapaz, Chiquimula, Petén, Escuintla  y Zacapa.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2518831" y="2516188"/>
            <a:ext cx="4204001" cy="2082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s-GT" sz="2399">
              <a:solidFill>
                <a:prstClr val="white"/>
              </a:solidFill>
            </a:endParaRPr>
          </a:p>
        </p:txBody>
      </p:sp>
      <p:sp>
        <p:nvSpPr>
          <p:cNvPr id="139" name="Oval 135"/>
          <p:cNvSpPr/>
          <p:nvPr/>
        </p:nvSpPr>
        <p:spPr>
          <a:xfrm>
            <a:off x="88130" y="1125538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88130" y="2420938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0" name="Oval 135"/>
          <p:cNvSpPr/>
          <p:nvPr/>
        </p:nvSpPr>
        <p:spPr>
          <a:xfrm>
            <a:off x="88130" y="4797425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2" name="Freeform: Shape 44">
            <a:extLst>
              <a:ext uri="{FF2B5EF4-FFF2-40B4-BE49-F238E27FC236}"/>
            </a:extLst>
          </p:cNvPr>
          <p:cNvSpPr/>
          <p:nvPr/>
        </p:nvSpPr>
        <p:spPr>
          <a:xfrm>
            <a:off x="148308" y="5382689"/>
            <a:ext cx="2057078" cy="45283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lIns="252000" bIns="180000" anchor="ctr"/>
          <a:lstStyle/>
          <a:p>
            <a:pPr algn="ctr" defTabSz="1218987">
              <a:defRPr/>
            </a:pPr>
            <a:r>
              <a:rPr lang="en-US" sz="1100" b="1" dirty="0" err="1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Producto</a:t>
            </a:r>
            <a:r>
              <a:rPr lang="en-US" sz="1100" b="1" dirty="0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</a:t>
            </a:r>
            <a:r>
              <a:rPr lang="en-US" sz="1100" b="1" dirty="0" err="1">
                <a:solidFill>
                  <a:srgbClr val="E9BB27">
                    <a:lumMod val="20000"/>
                    <a:lumOff val="80000"/>
                  </a:srgb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subproducto</a:t>
            </a:r>
            <a:endParaRPr lang="en-US" sz="1100" b="1" dirty="0">
              <a:solidFill>
                <a:srgbClr val="E9BB27">
                  <a:lumMod val="20000"/>
                  <a:lumOff val="80000"/>
                </a:srgb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535" name="Title 1"/>
          <p:cNvSpPr txBox="1">
            <a:spLocks/>
          </p:cNvSpPr>
          <p:nvPr/>
        </p:nvSpPr>
        <p:spPr bwMode="auto">
          <a:xfrm>
            <a:off x="2628394" y="385768"/>
            <a:ext cx="388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s-GT" sz="2000" b="1">
                <a:solidFill>
                  <a:srgbClr val="1F497D"/>
                </a:solidFill>
                <a:latin typeface="Ebrima" panose="02000000000000000000" pitchFamily="2" charset="0"/>
              </a:rPr>
              <a:t>IV. Proyectos Estratégicos</a:t>
            </a:r>
            <a:endParaRPr lang="en-US" sz="2000" b="1">
              <a:solidFill>
                <a:srgbClr val="1F497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1536" name="136 Grupo"/>
          <p:cNvGrpSpPr>
            <a:grpSpLocks/>
          </p:cNvGrpSpPr>
          <p:nvPr/>
        </p:nvGrpSpPr>
        <p:grpSpPr bwMode="auto">
          <a:xfrm>
            <a:off x="7164666" y="3020664"/>
            <a:ext cx="1795930" cy="1380206"/>
            <a:chOff x="9610710" y="5179440"/>
            <a:chExt cx="2393627" cy="1379234"/>
          </a:xfrm>
        </p:grpSpPr>
        <p:grpSp>
          <p:nvGrpSpPr>
            <p:cNvPr id="18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0108758" y="5179440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88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4" name="TextBox 211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610710" y="6066578"/>
              <a:ext cx="2319024" cy="49209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 defTabSz="1218987">
                <a:defRPr/>
              </a:pPr>
              <a:r>
                <a:rPr lang="en-GB" sz="3200" dirty="0" err="1" smtClean="0">
                  <a:solidFill>
                    <a:srgbClr val="638CA5"/>
                  </a:solidFill>
                </a:rPr>
                <a:t>Inversión</a:t>
              </a:r>
              <a:endParaRPr lang="en-GB" sz="3200" dirty="0">
                <a:solidFill>
                  <a:srgbClr val="638CA5"/>
                </a:solidFill>
              </a:endParaRPr>
            </a:p>
          </p:txBody>
        </p:sp>
        <p:sp>
          <p:nvSpPr>
            <p:cNvPr id="185" name="TextBox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0567844" y="5249753"/>
              <a:ext cx="1436493" cy="55360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8987">
                <a:defRPr/>
              </a:pPr>
              <a:r>
                <a:rPr lang="en-GB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CLASIFICACIÓN POR TIPO DE  GASTO</a:t>
              </a:r>
              <a:endPara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1537" name="Group 3"/>
          <p:cNvGrpSpPr>
            <a:grpSpLocks/>
          </p:cNvGrpSpPr>
          <p:nvPr/>
        </p:nvGrpSpPr>
        <p:grpSpPr bwMode="auto">
          <a:xfrm>
            <a:off x="7430245" y="2886080"/>
            <a:ext cx="398963" cy="531813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IN" sz="2399">
                <a:solidFill>
                  <a:prstClr val="white"/>
                </a:solidFill>
              </a:endParaRPr>
            </a:p>
          </p:txBody>
        </p:sp>
        <p:grpSp>
          <p:nvGrpSpPr>
            <p:cNvPr id="21" name="Group 194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9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38" name="Group 298"/>
          <p:cNvGrpSpPr>
            <a:grpSpLocks/>
          </p:cNvGrpSpPr>
          <p:nvPr/>
        </p:nvGrpSpPr>
        <p:grpSpPr bwMode="auto">
          <a:xfrm>
            <a:off x="7194439" y="4913318"/>
            <a:ext cx="1934079" cy="319087"/>
            <a:chOff x="9062519" y="1142200"/>
            <a:chExt cx="2577703" cy="320154"/>
          </a:xfrm>
        </p:grpSpPr>
        <p:grpSp>
          <p:nvGrpSpPr>
            <p:cNvPr id="23" name="Group 283">
              <a:extLst>
                <a:ext uri="{FF2B5EF4-FFF2-40B4-BE49-F238E27FC236}"/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09" name="Freeform 55">
                <a:extLst>
                  <a:ext uri="{FF2B5EF4-FFF2-40B4-BE49-F238E27FC236}"/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0" name="Freeform 56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1" name="Freeform 57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2" name="Freeform 58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3" name="Freeform 59">
                <a:extLst>
                  <a:ext uri="{FF2B5EF4-FFF2-40B4-BE49-F238E27FC236}"/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218987">
                  <a:defRPr/>
                </a:pPr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08" name="TextBox 28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9483141" y="1194762"/>
              <a:ext cx="2157081" cy="24529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8987">
                <a:defRPr/>
              </a:pPr>
              <a:r>
                <a:rPr lang="es-GT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Fecha de Inicio </a:t>
              </a:r>
            </a:p>
          </p:txBody>
        </p:sp>
      </p:grpSp>
      <p:sp>
        <p:nvSpPr>
          <p:cNvPr id="21539" name="TextBox 201"/>
          <p:cNvSpPr txBox="1">
            <a:spLocks noChangeArrowheads="1"/>
          </p:cNvSpPr>
          <p:nvPr/>
        </p:nvSpPr>
        <p:spPr bwMode="auto">
          <a:xfrm>
            <a:off x="7193248" y="5473700"/>
            <a:ext cx="186857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algn="ctr" defTabSz="1218987"/>
            <a:r>
              <a:rPr lang="en-GB" sz="2000" b="1">
                <a:solidFill>
                  <a:srgbClr val="52BF8A"/>
                </a:solidFill>
                <a:cs typeface="Arial" panose="020B0604020202020204" pitchFamily="34" charset="0"/>
              </a:rPr>
              <a:t>Enero 2019</a:t>
            </a:r>
          </a:p>
        </p:txBody>
      </p:sp>
      <p:sp>
        <p:nvSpPr>
          <p:cNvPr id="2" name="TextBox 81"/>
          <p:cNvSpPr txBox="1"/>
          <p:nvPr/>
        </p:nvSpPr>
        <p:spPr>
          <a:xfrm>
            <a:off x="196506" y="836618"/>
            <a:ext cx="2215139" cy="67710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1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Fortalecimiento de las capacidades del Estado para responder a los desafios del desarrollo</a:t>
            </a:r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196506" y="2276476"/>
            <a:ext cx="221513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1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Tolerancia Cero a la Corrupción y Modernización del Estado</a:t>
            </a:r>
            <a:endParaRPr lang="es-ES" sz="1100" b="1">
              <a:solidFill>
                <a:srgbClr val="404040"/>
              </a:solidFill>
              <a:latin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81"/>
          <p:cNvSpPr txBox="1"/>
          <p:nvPr/>
        </p:nvSpPr>
        <p:spPr>
          <a:xfrm>
            <a:off x="250097" y="3284540"/>
            <a:ext cx="2215139" cy="84638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pPr defTabSz="1218987"/>
            <a:r>
              <a:rPr lang="en-US" sz="1100" b="1">
                <a:solidFill>
                  <a:srgbClr val="404040"/>
                </a:solidFill>
                <a:latin typeface="Ebrima" panose="02000000000000000000" pitchFamily="2" charset="0"/>
              </a:rPr>
              <a:t>Promover el estado de derecho en los planos nacional e internacional y garantizar la igualdad de acceso a la justicia para todos. </a:t>
            </a:r>
          </a:p>
        </p:txBody>
      </p:sp>
      <p:sp>
        <p:nvSpPr>
          <p:cNvPr id="4" name="Oval 135"/>
          <p:cNvSpPr/>
          <p:nvPr/>
        </p:nvSpPr>
        <p:spPr>
          <a:xfrm>
            <a:off x="88130" y="33575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196507" y="4652963"/>
            <a:ext cx="226873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8940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33512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8084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42656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r>
              <a:rPr lang="es-GT" sz="11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11 Atención Juzgados de Paz</a:t>
            </a:r>
          </a:p>
          <a:p>
            <a:r>
              <a:rPr lang="es-GT" sz="1100" b="1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12 Atención Juzgados de Primera Instancia</a:t>
            </a:r>
            <a:endParaRPr lang="es-ES" sz="1100" b="1">
              <a:solidFill>
                <a:srgbClr val="404040"/>
              </a:solidFill>
              <a:latin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Oval 135"/>
          <p:cNvSpPr/>
          <p:nvPr/>
        </p:nvSpPr>
        <p:spPr>
          <a:xfrm>
            <a:off x="88130" y="5084763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128622" y="5901119"/>
            <a:ext cx="32214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8940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33512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8084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42656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r>
              <a:rPr lang="es-GT" sz="1000" b="1" dirty="0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Juzgados de Paz Penal, Civil y Mixtos.</a:t>
            </a:r>
          </a:p>
          <a:p>
            <a:r>
              <a:rPr lang="es-GT" sz="1000" b="1" dirty="0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Juzgados de Primera Instancia Penal, Familia, Niñez y Tribunales de Sentencia / Autos, Decretos, Resoluciones Judiciales y Sentencias</a:t>
            </a:r>
            <a:endParaRPr lang="es-ES" sz="1000" b="1" dirty="0">
              <a:solidFill>
                <a:srgbClr val="404040"/>
              </a:solidFill>
              <a:latin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7294357" y="1754993"/>
            <a:ext cx="187095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5pPr>
            <a:lvl6pPr marL="28940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6pPr>
            <a:lvl7pPr marL="33512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7pPr>
            <a:lvl8pPr marL="38084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8pPr>
            <a:lvl9pPr marL="4265613" indent="-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Helvetica Light"/>
              </a:defRPr>
            </a:lvl9pPr>
          </a:lstStyle>
          <a:p>
            <a:r>
              <a:rPr lang="es-GT" sz="1400" b="1" dirty="0">
                <a:solidFill>
                  <a:srgbClr val="404040"/>
                </a:solidFill>
                <a:latin typeface="Ebrima" panose="02000000000000000000" pitchFamily="2" charset="0"/>
                <a:cs typeface="Arial" panose="020B0604020202020204" pitchFamily="34" charset="0"/>
              </a:rPr>
              <a:t>11,415,440 (Estimación de población departamental 2015. INE). </a:t>
            </a:r>
          </a:p>
        </p:txBody>
      </p:sp>
      <p:sp>
        <p:nvSpPr>
          <p:cNvPr id="7" name="Oval 135"/>
          <p:cNvSpPr/>
          <p:nvPr/>
        </p:nvSpPr>
        <p:spPr>
          <a:xfrm>
            <a:off x="88130" y="6021388"/>
            <a:ext cx="80984" cy="107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717550" y="908050"/>
            <a:ext cx="8077200" cy="1143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9007" rtl="0" eaLnBrk="1" latinLnBrk="0" hangingPunct="1">
              <a:spcBef>
                <a:spcPct val="0"/>
              </a:spcBef>
              <a:buNone/>
              <a:defRPr sz="3201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GT" sz="4400" dirty="0" smtClean="0">
                <a:solidFill>
                  <a:schemeClr val="tx2">
                    <a:lumMod val="75000"/>
                  </a:schemeClr>
                </a:solidFill>
              </a:rPr>
              <a:t>Misión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762000" y="2349500"/>
            <a:ext cx="8077200" cy="3776663"/>
          </a:xfrm>
          <a:prstGeom prst="rect">
            <a:avLst/>
          </a:prstGeom>
        </p:spPr>
        <p:txBody>
          <a:bodyPr/>
          <a:lstStyle>
            <a:lvl1pPr marL="457127" indent="-457127" algn="l" defTabSz="12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43" indent="-380939" algn="l" defTabSz="121900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58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63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66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68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73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76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779" indent="-304752" algn="l" defTabSz="12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GT" altLang="es-GT" dirty="0" smtClean="0"/>
              <a:t>Administrar e impartir justicia, garantizando el acceso, atención y debido proceso a la población, en procura de la paz y la armonía social.</a:t>
            </a:r>
          </a:p>
        </p:txBody>
      </p:sp>
      <p:pic>
        <p:nvPicPr>
          <p:cNvPr id="5" name="4 Imagen" descr="logotipo 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57175"/>
            <a:ext cx="9350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79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010880"/>
              </p:ext>
            </p:extLst>
          </p:nvPr>
        </p:nvGraphicFramePr>
        <p:xfrm>
          <a:off x="827584" y="476672"/>
          <a:ext cx="7833121" cy="577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Hoja de cálculo" r:id="rId4" imgW="6486525" imgH="4781550" progId="Excel.Sheet.12">
                  <p:embed/>
                </p:oleObj>
              </mc:Choice>
              <mc:Fallback>
                <p:oleObj name="Hoja de cálculo" r:id="rId4" imgW="6486525" imgH="47815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76672"/>
                        <a:ext cx="7833121" cy="5774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04407"/>
              </p:ext>
            </p:extLst>
          </p:nvPr>
        </p:nvGraphicFramePr>
        <p:xfrm>
          <a:off x="117475" y="576263"/>
          <a:ext cx="8847138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Hoja de cálculo" r:id="rId4" imgW="5543424" imgH="3095640" progId="Excel.Sheet.12">
                  <p:embed/>
                </p:oleObj>
              </mc:Choice>
              <mc:Fallback>
                <p:oleObj name="Hoja de cálculo" r:id="rId4" imgW="5543424" imgH="30956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576263"/>
                        <a:ext cx="8847138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54409"/>
              </p:ext>
            </p:extLst>
          </p:nvPr>
        </p:nvGraphicFramePr>
        <p:xfrm>
          <a:off x="117475" y="908050"/>
          <a:ext cx="8847138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Hoja de cálculo" r:id="rId4" imgW="6210403" imgH="3057584" progId="Excel.Sheet.12">
                  <p:embed/>
                </p:oleObj>
              </mc:Choice>
              <mc:Fallback>
                <p:oleObj name="Hoja de cálculo" r:id="rId4" imgW="6210403" imgH="3057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475" y="908050"/>
                        <a:ext cx="8847138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705" y="2636912"/>
            <a:ext cx="6192688" cy="1008112"/>
          </a:xfrm>
        </p:spPr>
        <p:txBody>
          <a:bodyPr/>
          <a:lstStyle/>
          <a:p>
            <a:r>
              <a:rPr lang="es-ES" sz="6600" dirty="0"/>
              <a:t>Conclusiones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29428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627784" y="175647"/>
            <a:ext cx="451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Personal 2018  </a:t>
            </a:r>
            <a:r>
              <a:rPr lang="es-ES" sz="3200" b="1" dirty="0" smtClean="0">
                <a:solidFill>
                  <a:schemeClr val="bg2"/>
                </a:solidFill>
              </a:rPr>
              <a:t>11,748</a:t>
            </a:r>
            <a:endParaRPr lang="es-ES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/>
        </p:nvGraphicFramePr>
        <p:xfrm>
          <a:off x="2124057" y="642937"/>
          <a:ext cx="4749053" cy="278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/>
        </p:nvGraphicFramePr>
        <p:xfrm>
          <a:off x="3995936" y="3429000"/>
          <a:ext cx="5464299" cy="319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00070"/>
              </p:ext>
            </p:extLst>
          </p:nvPr>
        </p:nvGraphicFramePr>
        <p:xfrm>
          <a:off x="179512" y="3501008"/>
          <a:ext cx="3963347" cy="306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Hoja de cálculo" r:id="rId6" imgW="2514647" imgH="1942968" progId="Excel.Sheet.12">
                  <p:embed/>
                </p:oleObj>
              </mc:Choice>
              <mc:Fallback>
                <p:oleObj name="Hoja de cálculo" r:id="rId6" imgW="2514647" imgH="19429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512" y="3501008"/>
                        <a:ext cx="3963347" cy="306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6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77414"/>
              </p:ext>
            </p:extLst>
          </p:nvPr>
        </p:nvGraphicFramePr>
        <p:xfrm>
          <a:off x="899592" y="1700808"/>
          <a:ext cx="7480300" cy="3362325"/>
        </p:xfrm>
        <a:graphic>
          <a:graphicData uri="http://schemas.openxmlformats.org/drawingml/2006/table">
            <a:tbl>
              <a:tblPr/>
              <a:tblGrid>
                <a:gridCol w="6461557"/>
                <a:gridCol w="1018743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01 (Actividades Centrales)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1,193.4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02 (Proyectos Centrales)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03 (Actividades Comunes)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11 (Atención Juzgados de Paz)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12 (Atención Juzgados de Primera Instancia)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13 (Atención Salas Apelaciones)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14 (Servicios de la Corte Suprema de Justicia)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Programa 15 (Servicios del Consejo de la Carrera Judicial)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s-E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2,985.2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194057" y="692696"/>
            <a:ext cx="8616461" cy="81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defRPr sz="192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GT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Presupuesto Necesario Organismo Judicial 2019 </a:t>
            </a:r>
          </a:p>
          <a:p>
            <a:pPr algn="ctr" defTabSz="1218987">
              <a:defRPr sz="192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GT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</a:t>
            </a:r>
            <a:r>
              <a:rPr lang="es-GT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millones de Quetzales)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827584" y="3068960"/>
            <a:ext cx="7632848" cy="1656184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2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tipo 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57175"/>
            <a:ext cx="9350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11188" y="908050"/>
            <a:ext cx="8228012" cy="1143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9007" rtl="0" eaLnBrk="1" latinLnBrk="0" hangingPunct="1">
              <a:spcBef>
                <a:spcPct val="0"/>
              </a:spcBef>
              <a:buNone/>
              <a:defRPr sz="3201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GT" sz="4400" dirty="0" smtClean="0">
                <a:solidFill>
                  <a:schemeClr val="tx2">
                    <a:lumMod val="75000"/>
                  </a:schemeClr>
                </a:solidFill>
              </a:rPr>
              <a:t>Visión</a:t>
            </a:r>
            <a:endParaRPr lang="es-G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611188" y="2051050"/>
            <a:ext cx="80772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s-GT" altLang="es-GT" sz="3600" dirty="0"/>
              <a:t>Ser un organismo del Estado con credibilidad y aprobación social, con personal especializado e íntegro, en condiciones óptimas de funcionamiento, velando por la tramitación oportuna y por la dignidad e igualdad de todas las personas usuarias.</a:t>
            </a:r>
          </a:p>
        </p:txBody>
      </p:sp>
    </p:spTree>
    <p:extLst>
      <p:ext uri="{BB962C8B-B14F-4D97-AF65-F5344CB8AC3E}">
        <p14:creationId xmlns:p14="http://schemas.microsoft.com/office/powerpoint/2010/main" val="16263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4"/>
          <p:cNvSpPr txBox="1"/>
          <p:nvPr/>
        </p:nvSpPr>
        <p:spPr>
          <a:xfrm>
            <a:off x="244885" y="1124744"/>
            <a:ext cx="871296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u="sng" dirty="0">
                <a:latin typeface="+mn-lt"/>
                <a:cs typeface="Arial" charset="0"/>
              </a:rPr>
              <a:t>Constitución Política de la República de Guatemala</a:t>
            </a:r>
            <a:endParaRPr lang="es-ES" sz="2200" b="1" dirty="0">
              <a:latin typeface="+mn-lt"/>
              <a:cs typeface="Arial" charset="0"/>
            </a:endParaRPr>
          </a:p>
          <a:p>
            <a:pPr marL="285744" indent="-285744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s-ES" sz="2200" dirty="0">
              <a:latin typeface="+mn-lt"/>
              <a:cs typeface="Arial" charset="0"/>
            </a:endParaRPr>
          </a:p>
          <a:p>
            <a:pPr marL="285744" indent="-285744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s-ES" sz="2200" dirty="0">
                <a:latin typeface="+mn-lt"/>
                <a:cs typeface="Arial" charset="0"/>
              </a:rPr>
              <a:t>Artículo 141.- Soberanía. La soberanía radica en el pueblo quien la delega, para su ejercicio, en los Organismos Legislativo, Ejecutivo y Judicial. La subordinación entre los mismos, es prohibida. </a:t>
            </a:r>
          </a:p>
          <a:p>
            <a:pPr marL="285744" indent="-285744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s-ES" sz="2200" kern="0" dirty="0">
              <a:solidFill>
                <a:srgbClr val="FF0000"/>
              </a:solidFill>
              <a:latin typeface="+mn-lt"/>
            </a:endParaRPr>
          </a:p>
          <a:p>
            <a:pPr marL="285744" indent="-285744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s-ES" sz="2200" dirty="0">
                <a:latin typeface="+mn-lt"/>
                <a:cs typeface="Arial" charset="0"/>
              </a:rPr>
              <a:t>Artículo 203.- Independencia del Organismo Judicial y potestad de juzgar. La justicia se imparte de conformidad con la Constitución y las leyes de la República. Corresponde a los tribunales de justicia la potestad de juzgar y promover la ejecución de lo juzgado (…) La función jurisdiccional se ejerce, con exclusividad absoluta, por la Corte Suprema de Justicia y por los demás tribunales que la ley establezca. Ninguna otra autoridad podrá intervenir en la administración de justicia. </a:t>
            </a:r>
            <a:endParaRPr lang="es-GT" sz="22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ángulo 5"/>
          <p:cNvSpPr/>
          <p:nvPr/>
        </p:nvSpPr>
        <p:spPr>
          <a:xfrm>
            <a:off x="0" y="209550"/>
            <a:ext cx="9202738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s-GT" sz="44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BASE</a:t>
            </a:r>
            <a:r>
              <a:rPr lang="es-GT" sz="2400" b="1" kern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44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168002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568952" cy="59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5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635673" y="3357563"/>
            <a:ext cx="2376487" cy="1584325"/>
          </a:xfrm>
          <a:prstGeom prst="ellipse">
            <a:avLst/>
          </a:prstGeom>
          <a:solidFill>
            <a:srgbClr val="AEBEF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GT" altLang="es-GT" sz="1800" smtClean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97287" y="3634581"/>
            <a:ext cx="2303462" cy="125253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s-ES" altLang="es-GT" sz="1800" b="1" dirty="0" smtClean="0"/>
              <a:t>Organismo Judicial</a:t>
            </a:r>
          </a:p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s-ES" altLang="es-GT" sz="1600" b="1" dirty="0" smtClean="0"/>
              <a:t>Paz, Justicia e Instituciones Sólidas</a:t>
            </a:r>
            <a:r>
              <a:rPr lang="es-ES" altLang="es-GT" sz="1600" dirty="0" smtClean="0"/>
              <a:t> 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563938" y="1628775"/>
            <a:ext cx="2232025" cy="1008063"/>
          </a:xfrm>
          <a:prstGeom prst="roundRect">
            <a:avLst>
              <a:gd name="adj" fmla="val 16667"/>
            </a:avLst>
          </a:prstGeom>
          <a:solidFill>
            <a:srgbClr val="AEBEF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GT" altLang="es-GT" sz="1800" smtClean="0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857250" y="3143250"/>
            <a:ext cx="2232025" cy="1008063"/>
          </a:xfrm>
          <a:prstGeom prst="roundRect">
            <a:avLst>
              <a:gd name="adj" fmla="val 16667"/>
            </a:avLst>
          </a:prstGeom>
          <a:solidFill>
            <a:srgbClr val="AEBEF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GT" altLang="es-GT" sz="1800" smtClean="0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6516688" y="3068638"/>
            <a:ext cx="2232025" cy="1008062"/>
          </a:xfrm>
          <a:prstGeom prst="roundRect">
            <a:avLst>
              <a:gd name="adj" fmla="val 16667"/>
            </a:avLst>
          </a:prstGeom>
          <a:solidFill>
            <a:srgbClr val="AEBEF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GT" altLang="es-GT" sz="1800" smtClean="0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1643063" y="5214938"/>
            <a:ext cx="2232025" cy="1008062"/>
          </a:xfrm>
          <a:prstGeom prst="roundRect">
            <a:avLst>
              <a:gd name="adj" fmla="val 16667"/>
            </a:avLst>
          </a:prstGeom>
          <a:solidFill>
            <a:srgbClr val="AEBEF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GT" altLang="es-GT" sz="1800" smtClean="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643313" y="1693863"/>
            <a:ext cx="2089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GT" sz="1400" b="1"/>
              <a:t>Eje 1. Acceso a la Justicia con énfasis en las condiciones de vulnerabilidad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6072188" y="5072063"/>
            <a:ext cx="2232025" cy="1008062"/>
          </a:xfrm>
          <a:prstGeom prst="roundRect">
            <a:avLst>
              <a:gd name="adj" fmla="val 16667"/>
            </a:avLst>
          </a:prstGeom>
          <a:solidFill>
            <a:srgbClr val="AEBEF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s-GT" altLang="es-GT" sz="1800" smtClean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77900" y="3279775"/>
            <a:ext cx="20891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GT" sz="1400" b="1"/>
              <a:t>Eje 5. Transparencia, Integridad y Rendición de Cuentas 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4643438" y="2643188"/>
            <a:ext cx="360362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EB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GT" altLang="es-GT" sz="1800"/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 rot="1141927">
            <a:off x="3117850" y="3575050"/>
            <a:ext cx="647700" cy="390525"/>
          </a:xfrm>
          <a:prstGeom prst="rightArrow">
            <a:avLst>
              <a:gd name="adj1" fmla="val 50000"/>
              <a:gd name="adj2" fmla="val 41463"/>
            </a:avLst>
          </a:prstGeom>
          <a:solidFill>
            <a:srgbClr val="AEB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GT" altLang="es-GT" sz="180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 rot="20123143">
            <a:off x="5899150" y="3476625"/>
            <a:ext cx="647700" cy="342900"/>
          </a:xfrm>
          <a:prstGeom prst="leftArrow">
            <a:avLst>
              <a:gd name="adj1" fmla="val 50000"/>
              <a:gd name="adj2" fmla="val 47222"/>
            </a:avLst>
          </a:prstGeom>
          <a:solidFill>
            <a:srgbClr val="AEB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GT" altLang="es-GT" sz="1800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 rot="18854406">
            <a:off x="3238500" y="4694238"/>
            <a:ext cx="693738" cy="360362"/>
          </a:xfrm>
          <a:prstGeom prst="rightArrow">
            <a:avLst>
              <a:gd name="adj1" fmla="val 50000"/>
              <a:gd name="adj2" fmla="val 48128"/>
            </a:avLst>
          </a:prstGeom>
          <a:solidFill>
            <a:srgbClr val="AEB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GT" altLang="es-GT" sz="1800"/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 rot="2700000">
            <a:off x="5680869" y="4664869"/>
            <a:ext cx="612775" cy="360363"/>
          </a:xfrm>
          <a:prstGeom prst="leftArrow">
            <a:avLst>
              <a:gd name="adj1" fmla="val 50000"/>
              <a:gd name="adj2" fmla="val 42511"/>
            </a:avLst>
          </a:prstGeom>
          <a:solidFill>
            <a:srgbClr val="AEBE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GT" altLang="es-GT" sz="180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5715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GT" sz="3600">
                <a:solidFill>
                  <a:schemeClr val="tx2"/>
                </a:solidFill>
              </a:rPr>
              <a:t>Plan Estratégico Quinquenal</a:t>
            </a:r>
            <a:br>
              <a:rPr lang="es-ES" altLang="es-GT" sz="3600">
                <a:solidFill>
                  <a:schemeClr val="tx2"/>
                </a:solidFill>
              </a:rPr>
            </a:br>
            <a:r>
              <a:rPr lang="es-ES" altLang="es-GT" sz="3600">
                <a:solidFill>
                  <a:schemeClr val="tx2"/>
                </a:solidFill>
              </a:rPr>
              <a:t>Ejes Estratégicos 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529388" y="3313113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GT" sz="1400" b="1"/>
              <a:t>Eje 2. Atención Jurisdiccional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223000" y="5248275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GT" sz="1400" b="1"/>
              <a:t>Eje 3. Agilización de Procesos y Normatividad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666875" y="5500688"/>
            <a:ext cx="2089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GT" sz="1400" b="1"/>
              <a:t>Eje 4. Condiciones de Servicio </a:t>
            </a:r>
          </a:p>
        </p:txBody>
      </p:sp>
    </p:spTree>
    <p:extLst>
      <p:ext uri="{BB962C8B-B14F-4D97-AF65-F5344CB8AC3E}">
        <p14:creationId xmlns:p14="http://schemas.microsoft.com/office/powerpoint/2010/main" val="398332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922" y="422853"/>
            <a:ext cx="5501123" cy="5068999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7336413" y="908720"/>
            <a:ext cx="1712663" cy="5281845"/>
          </a:xfrm>
          <a:prstGeom prst="roundRect">
            <a:avLst>
              <a:gd name="adj" fmla="val 107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1218987"/>
            <a:r>
              <a:rPr lang="es-GT" dirty="0">
                <a:solidFill>
                  <a:prstClr val="black"/>
                </a:solidFill>
              </a:rPr>
              <a:t>Emisión de acuerdos/ oficios/ circulares a las distintas Unidades Ejecutoras para el cumplimiento al Plan Operativo Anual y al Plan Quinquenal del Organismo Judicial, velando por la </a:t>
            </a:r>
            <a:r>
              <a:rPr lang="es-GT" sz="2000" b="1" dirty="0">
                <a:solidFill>
                  <a:prstClr val="black"/>
                </a:solidFill>
              </a:rPr>
              <a:t>calidad del gasto.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4" y="170036"/>
            <a:ext cx="187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600" dirty="0">
                <a:solidFill>
                  <a:prstClr val="white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568" y="106656"/>
            <a:ext cx="4588672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2696952" y="1071046"/>
            <a:ext cx="164685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=""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0" name="Line 289">
              <a:extLst>
                <a:ext uri="{FF2B5EF4-FFF2-40B4-BE49-F238E27FC236}">
                  <a16:creationId xmlns=""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4" name="Line 290">
              <a:extLst>
                <a:ext uri="{FF2B5EF4-FFF2-40B4-BE49-F238E27FC236}">
                  <a16:creationId xmlns=""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5" name="Freeform 291">
              <a:extLst>
                <a:ext uri="{FF2B5EF4-FFF2-40B4-BE49-F238E27FC236}">
                  <a16:creationId xmlns=""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6" name="Freeform 292">
              <a:extLst>
                <a:ext uri="{FF2B5EF4-FFF2-40B4-BE49-F238E27FC236}">
                  <a16:creationId xmlns=""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7" name="Line 293">
              <a:extLst>
                <a:ext uri="{FF2B5EF4-FFF2-40B4-BE49-F238E27FC236}">
                  <a16:creationId xmlns=""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  <p:sp>
          <p:nvSpPr>
            <p:cNvPr id="98" name="Line 294">
              <a:extLst>
                <a:ext uri="{FF2B5EF4-FFF2-40B4-BE49-F238E27FC236}">
                  <a16:creationId xmlns=""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id-ID" sz="2399">
                <a:solidFill>
                  <a:prstClr val="black"/>
                </a:solidFill>
              </a:endParaRPr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s-GT" sz="2399" dirty="0">
              <a:solidFill>
                <a:prstClr val="black"/>
              </a:solidFill>
            </a:endParaRPr>
          </a:p>
        </p:txBody>
      </p:sp>
      <p:grpSp>
        <p:nvGrpSpPr>
          <p:cNvPr id="146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7164288" y="260648"/>
            <a:ext cx="1933781" cy="320155"/>
            <a:chOff x="9062519" y="1142200"/>
            <a:chExt cx="2577703" cy="320154"/>
          </a:xfrm>
        </p:grpSpPr>
        <p:grpSp>
          <p:nvGrpSpPr>
            <p:cNvPr id="147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149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0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1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2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62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 dirty="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148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987"/>
              <a:r>
                <a:rPr lang="es-GT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Consideraciones</a:t>
              </a:r>
            </a:p>
          </p:txBody>
        </p: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7245421" y="508593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=""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1" y="1178144"/>
            <a:ext cx="2249137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solidFill>
                  <a:srgbClr val="1F497D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Indicadores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2503" y="3165480"/>
            <a:ext cx="1693975" cy="1055608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 Promedio: 90.0%; Q.2,069.3 millones</a:t>
            </a:r>
          </a:p>
        </p:txBody>
      </p:sp>
      <p:sp>
        <p:nvSpPr>
          <p:cNvPr id="140" name="139 CuadroTexto"/>
          <p:cNvSpPr txBox="1"/>
          <p:nvPr/>
        </p:nvSpPr>
        <p:spPr>
          <a:xfrm>
            <a:off x="235927" y="4290278"/>
            <a:ext cx="169397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Funcionamiento: 98.9%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21939" y="1844824"/>
            <a:ext cx="1693975" cy="1055608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Presupuesto promedio: Q.2,318.1 millones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179512" y="5037688"/>
            <a:ext cx="1693975" cy="1293971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1218987"/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de Ejecución 2018: </a:t>
            </a:r>
            <a:r>
              <a:rPr lang="es-GT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10%+ </a:t>
            </a:r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respecto </a:t>
            </a:r>
            <a:r>
              <a:rPr lang="es-GT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% de ejecución </a:t>
            </a:r>
            <a:r>
              <a:rPr lang="es-GT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cxnSp>
        <p:nvCxnSpPr>
          <p:cNvPr id="186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2001079" y="441116"/>
            <a:ext cx="28671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573258" y="5949280"/>
            <a:ext cx="28090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275520" y="6021288"/>
            <a:ext cx="212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s-ES" sz="1600" dirty="0">
                <a:solidFill>
                  <a:prstClr val="black"/>
                </a:solidFill>
              </a:rPr>
              <a:t>Devengado (ejecutado)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5706423" y="5949280"/>
            <a:ext cx="918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5814463" y="6021288"/>
            <a:ext cx="820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s-ES" sz="1600" dirty="0">
                <a:solidFill>
                  <a:prstClr val="black"/>
                </a:solidFill>
              </a:rPr>
              <a:t>Vigente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303957" y="567465"/>
            <a:ext cx="4570809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8987">
              <a:defRPr sz="192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GT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Comportamiento por Tipo de Gasto</a:t>
            </a:r>
          </a:p>
          <a:p>
            <a:pPr algn="ctr" defTabSz="1218987">
              <a:defRPr sz="192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GT" sz="1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millones de Quetzales)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4644008" y="1489967"/>
            <a:ext cx="4464496" cy="359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0" y="1484783"/>
            <a:ext cx="4644008" cy="3595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Box 18"/>
          <p:cNvSpPr txBox="1"/>
          <p:nvPr/>
        </p:nvSpPr>
        <p:spPr>
          <a:xfrm>
            <a:off x="171454" y="170036"/>
            <a:ext cx="187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600" dirty="0">
                <a:solidFill>
                  <a:prstClr val="white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57" y="135172"/>
            <a:ext cx="3886847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16712" y="-144463"/>
            <a:ext cx="2286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s-GT" sz="2399" dirty="0">
              <a:solidFill>
                <a:prstClr val="black"/>
              </a:solidFill>
            </a:endParaRPr>
          </a:p>
        </p:txBody>
      </p:sp>
      <p:sp>
        <p:nvSpPr>
          <p:cNvPr id="44" name="7 Rectángulo"/>
          <p:cNvSpPr/>
          <p:nvPr/>
        </p:nvSpPr>
        <p:spPr>
          <a:xfrm>
            <a:off x="71774" y="883708"/>
            <a:ext cx="4570809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8987">
              <a:defRPr sz="192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GT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Comportamiento por Programa</a:t>
            </a:r>
          </a:p>
          <a:p>
            <a:pPr algn="ctr" defTabSz="1218987">
              <a:defRPr sz="192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GT" sz="1400" b="1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millones de Quetzales)</a:t>
            </a:r>
          </a:p>
        </p:txBody>
      </p:sp>
      <p:sp>
        <p:nvSpPr>
          <p:cNvPr id="45" name="7 Rectángulo"/>
          <p:cNvSpPr/>
          <p:nvPr/>
        </p:nvSpPr>
        <p:spPr>
          <a:xfrm>
            <a:off x="4557661" y="991430"/>
            <a:ext cx="4570809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8987">
              <a:defRPr sz="2000" b="1" i="0" u="none" strike="noStrike" kern="1200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Comportamiento de las Metas Físicas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13"/>
          <a:stretch/>
        </p:blipFill>
        <p:spPr bwMode="auto">
          <a:xfrm>
            <a:off x="-972616" y="5301207"/>
            <a:ext cx="11161240" cy="9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7506695" y="6274560"/>
            <a:ext cx="2033857" cy="250784"/>
            <a:chOff x="9555960" y="6410174"/>
            <a:chExt cx="2711103" cy="250784"/>
          </a:xfrm>
        </p:grpSpPr>
        <p:grpSp>
          <p:nvGrpSpPr>
            <p:cNvPr id="20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555960" y="6410174"/>
              <a:ext cx="282134" cy="237448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2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4" name="Freeform 5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5" name="Freeform 5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6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87"/>
                <a:endParaRPr lang="en-IN" sz="1400">
                  <a:solidFill>
                    <a:prstClr val="black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1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982843" y="6414737"/>
              <a:ext cx="228422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8987"/>
              <a:r>
                <a:rPr lang="es-GT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Logros alcanzados</a:t>
              </a:r>
            </a:p>
          </p:txBody>
        </p:sp>
      </p:grpSp>
      <p:sp>
        <p:nvSpPr>
          <p:cNvPr id="10" name="Rectángulo 9"/>
          <p:cNvSpPr/>
          <p:nvPr/>
        </p:nvSpPr>
        <p:spPr>
          <a:xfrm>
            <a:off x="539552" y="2132856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87"/>
            <a:r>
              <a:rPr lang="es-ES" sz="1600" b="1" u="sng" dirty="0">
                <a:solidFill>
                  <a:srgbClr val="000000"/>
                </a:solidFill>
              </a:rPr>
              <a:t>1,923.5</a:t>
            </a:r>
            <a:r>
              <a:rPr lang="es-ES" sz="1600" b="1" u="sng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644417" y="2032354"/>
            <a:ext cx="85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87"/>
            <a:r>
              <a:rPr lang="es-ES" sz="1600" b="1" u="sng" dirty="0">
                <a:solidFill>
                  <a:srgbClr val="000000"/>
                </a:solidFill>
              </a:rPr>
              <a:t>2,114.2</a:t>
            </a:r>
            <a:r>
              <a:rPr lang="es-ES" sz="1600" b="1" u="sng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14091" y="166302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87"/>
            <a:r>
              <a:rPr lang="es-ES" sz="1600" b="1" u="sng" dirty="0">
                <a:solidFill>
                  <a:prstClr val="black"/>
                </a:solidFill>
              </a:rPr>
              <a:t>2,466.0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826029" y="155679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987"/>
            <a:r>
              <a:rPr lang="es-ES" sz="1600" b="1" u="sng" dirty="0">
                <a:solidFill>
                  <a:prstClr val="black"/>
                </a:solidFill>
              </a:rPr>
              <a:t>2,769.0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" y="116632"/>
            <a:ext cx="743738" cy="874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23"/>
          <a:stretch/>
        </p:blipFill>
        <p:spPr>
          <a:xfrm>
            <a:off x="-44279" y="1834040"/>
            <a:ext cx="4904311" cy="3221029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3851920" y="2132856"/>
            <a:ext cx="0" cy="14401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771800" y="2420888"/>
            <a:ext cx="0" cy="108012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44417" y="2780928"/>
            <a:ext cx="0" cy="100811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539552" y="2924944"/>
            <a:ext cx="0" cy="100811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" r="4910"/>
          <a:stretch/>
        </p:blipFill>
        <p:spPr bwMode="auto">
          <a:xfrm>
            <a:off x="4608004" y="1485790"/>
            <a:ext cx="4535996" cy="35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9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245624"/>
              </p:ext>
            </p:extLst>
          </p:nvPr>
        </p:nvGraphicFramePr>
        <p:xfrm>
          <a:off x="1475656" y="116632"/>
          <a:ext cx="6624736" cy="604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Hoja de cálculo" r:id="rId4" imgW="5219577" imgH="7305752" progId="Excel.Sheet.12">
                  <p:embed/>
                </p:oleObj>
              </mc:Choice>
              <mc:Fallback>
                <p:oleObj name="Hoja de cálculo" r:id="rId4" imgW="5219577" imgH="7305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116632"/>
                        <a:ext cx="6624736" cy="604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Triángulo isósceles">
            <a:hlinkClick r:id="rId6" action="ppaction://hlinksldjump"/>
          </p:cNvPr>
          <p:cNvSpPr/>
          <p:nvPr/>
        </p:nvSpPr>
        <p:spPr>
          <a:xfrm rot="5400000">
            <a:off x="8762156" y="6583660"/>
            <a:ext cx="260648" cy="2880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Triángulo isósceles">
            <a:hlinkClick r:id="rId7" action="ppaction://hlinksldjump"/>
          </p:cNvPr>
          <p:cNvSpPr/>
          <p:nvPr/>
        </p:nvSpPr>
        <p:spPr>
          <a:xfrm rot="16406625">
            <a:off x="8409684" y="6575245"/>
            <a:ext cx="260648" cy="2880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2" y="116632"/>
            <a:ext cx="781923" cy="91971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99592" y="6330806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 smtClean="0"/>
              <a:t>ADEMÁS DE 14 JUZGADOS CONVERTIDOS EN PLURIPERSONALES EN TODA LA REPÚBLICA.</a:t>
            </a:r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192257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1947</Words>
  <Application>Microsoft Office PowerPoint</Application>
  <PresentationFormat>Presentación en pantalla (4:3)</PresentationFormat>
  <Paragraphs>235</Paragraphs>
  <Slides>25</Slides>
  <Notes>11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Office Theme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I. Análisis del Presupuesto 2015-2018</vt:lpstr>
      <vt:lpstr>I. Análisis del Presupuesto 2015-2018</vt:lpstr>
      <vt:lpstr>Presentación de PowerPoint</vt:lpstr>
      <vt:lpstr>Presentación de PowerPoint</vt:lpstr>
      <vt:lpstr>II. Continuidad de Programas 2019-2023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Creación e Implementación de nuevos Órganos Jurisdiccionales de Paz y de Primera Instancia</vt:lpstr>
      <vt:lpstr>Presentación de PowerPoint</vt:lpstr>
      <vt:lpstr>Presentación de PowerPoint</vt:lpstr>
      <vt:lpstr>Presentación de PowerPoint</vt:lpstr>
      <vt:lpstr>Conclusiones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Quiroz Guerrero, Otto Leonel</dc:creator>
  <cp:lastModifiedBy>Lara Sierra, Walter Giovanni</cp:lastModifiedBy>
  <cp:revision>77</cp:revision>
  <cp:lastPrinted>2018-06-12T15:36:34Z</cp:lastPrinted>
  <dcterms:created xsi:type="dcterms:W3CDTF">2018-06-01T16:22:22Z</dcterms:created>
  <dcterms:modified xsi:type="dcterms:W3CDTF">2018-06-12T16:49:03Z</dcterms:modified>
</cp:coreProperties>
</file>