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304" r:id="rId2"/>
    <p:sldId id="307" r:id="rId3"/>
    <p:sldId id="311" r:id="rId4"/>
    <p:sldId id="310" r:id="rId5"/>
    <p:sldId id="312" r:id="rId6"/>
    <p:sldId id="309" r:id="rId7"/>
    <p:sldId id="314" r:id="rId8"/>
    <p:sldId id="315" r:id="rId9"/>
    <p:sldId id="308" r:id="rId10"/>
    <p:sldId id="31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969"/>
    <a:srgbClr val="FF6600"/>
    <a:srgbClr val="FFC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23"/>
    <p:restoredTop sz="86691" autoAdjust="0"/>
  </p:normalViewPr>
  <p:slideViewPr>
    <p:cSldViewPr snapToGrid="0">
      <p:cViewPr varScale="1">
        <p:scale>
          <a:sx n="85" d="100"/>
          <a:sy n="85" d="100"/>
        </p:scale>
        <p:origin x="16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피지컬</a:t>
            </a:r>
            <a:r>
              <a:rPr lang="ko-KR" altLang="en-US" dirty="0"/>
              <a:t> 컴퓨팅에 대해 알아보겠습니다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828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조립 완성되면  모터 드라이버 수업 진행하면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모터드라이버 실습시간에 코드 업로드 하여 연결이 잘 되었는지 확인이 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60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10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49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25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55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52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34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227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40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124724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000" b="1"/>
            </a:lvl1pPr>
            <a:lvl2pPr marL="0" indent="0" algn="ctr">
              <a:buSzTx/>
              <a:buFontTx/>
              <a:buNone/>
              <a:defRPr sz="2000" b="1"/>
            </a:lvl2pPr>
            <a:lvl3pPr marL="0" indent="0" algn="ctr">
              <a:buSzTx/>
              <a:buFontTx/>
              <a:buNone/>
              <a:defRPr sz="2000" b="1"/>
            </a:lvl3pPr>
            <a:lvl4pPr marL="0" indent="0" algn="ctr">
              <a:buSzTx/>
              <a:buFontTx/>
              <a:buNone/>
              <a:defRPr sz="2000" b="1"/>
            </a:lvl4pPr>
            <a:lvl5pPr marL="0" indent="0" algn="ctr">
              <a:buSzTx/>
              <a:buFontTx/>
              <a:buNone/>
              <a:defRPr sz="20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"/>
          <p:cNvSpPr/>
          <p:nvPr/>
        </p:nvSpPr>
        <p:spPr>
          <a:xfrm>
            <a:off x="0" y="0"/>
            <a:ext cx="9144000" cy="860472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33" name="직사각형"/>
          <p:cNvSpPr/>
          <p:nvPr/>
        </p:nvSpPr>
        <p:spPr>
          <a:xfrm>
            <a:off x="0" y="6472542"/>
            <a:ext cx="9144000" cy="385460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pic>
        <p:nvPicPr>
          <p:cNvPr id="34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51" y="6421689"/>
            <a:ext cx="796701" cy="46714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제목 텍스트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3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"/>
          <p:cNvSpPr/>
          <p:nvPr/>
        </p:nvSpPr>
        <p:spPr>
          <a:xfrm>
            <a:off x="0" y="0"/>
            <a:ext cx="9144000" cy="860472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45" name="직사각형"/>
          <p:cNvSpPr/>
          <p:nvPr/>
        </p:nvSpPr>
        <p:spPr>
          <a:xfrm>
            <a:off x="0" y="6472542"/>
            <a:ext cx="9144000" cy="385460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pic>
        <p:nvPicPr>
          <p:cNvPr id="4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51" y="6421689"/>
            <a:ext cx="796701" cy="467143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"/>
          <p:cNvSpPr/>
          <p:nvPr/>
        </p:nvSpPr>
        <p:spPr>
          <a:xfrm>
            <a:off x="0" y="0"/>
            <a:ext cx="9144000" cy="860472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57" name="직사각형"/>
          <p:cNvSpPr/>
          <p:nvPr/>
        </p:nvSpPr>
        <p:spPr>
          <a:xfrm>
            <a:off x="0" y="6472542"/>
            <a:ext cx="9144000" cy="385460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pic>
        <p:nvPicPr>
          <p:cNvPr id="58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51" y="6421689"/>
            <a:ext cx="796701" cy="467143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제목 텍스트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48" y="1681163"/>
            <a:ext cx="3887394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"/>
          <p:cNvSpPr/>
          <p:nvPr/>
        </p:nvSpPr>
        <p:spPr>
          <a:xfrm>
            <a:off x="0" y="0"/>
            <a:ext cx="9144000" cy="860472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88" name="직사각형"/>
          <p:cNvSpPr/>
          <p:nvPr/>
        </p:nvSpPr>
        <p:spPr>
          <a:xfrm>
            <a:off x="0" y="6472542"/>
            <a:ext cx="9144000" cy="385460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pic>
        <p:nvPicPr>
          <p:cNvPr id="89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51" y="6421689"/>
            <a:ext cx="796701" cy="46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제목 텍스트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9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"/>
          <p:cNvSpPr/>
          <p:nvPr/>
        </p:nvSpPr>
        <p:spPr>
          <a:xfrm>
            <a:off x="0" y="0"/>
            <a:ext cx="9144000" cy="860472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01" name="직사각형"/>
          <p:cNvSpPr/>
          <p:nvPr/>
        </p:nvSpPr>
        <p:spPr>
          <a:xfrm>
            <a:off x="0" y="6472542"/>
            <a:ext cx="9144000" cy="385460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pic>
        <p:nvPicPr>
          <p:cNvPr id="102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51" y="6421689"/>
            <a:ext cx="796701" cy="46714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제목 텍스트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0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"/>
          <p:cNvSpPr/>
          <p:nvPr/>
        </p:nvSpPr>
        <p:spPr>
          <a:xfrm>
            <a:off x="0" y="0"/>
            <a:ext cx="9144000" cy="860472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3" name="직사각형"/>
          <p:cNvSpPr/>
          <p:nvPr/>
        </p:nvSpPr>
        <p:spPr>
          <a:xfrm>
            <a:off x="0" y="6472542"/>
            <a:ext cx="9144000" cy="385460"/>
          </a:xfrm>
          <a:prstGeom prst="rect">
            <a:avLst/>
          </a:prstGeom>
          <a:solidFill>
            <a:srgbClr val="00245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2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pic>
        <p:nvPicPr>
          <p:cNvPr id="4" name="image1.png" descr="image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1551" y="6421689"/>
            <a:ext cx="796701" cy="4671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9357" y="106773"/>
            <a:ext cx="5408168" cy="68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754603" y="1412023"/>
            <a:ext cx="7589854" cy="455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35172" y="6533740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nion Pro"/>
          <a:ea typeface="Minion Pro"/>
          <a:cs typeface="Minion Pro"/>
          <a:sym typeface="Minion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nion Pro"/>
          <a:ea typeface="Minion Pro"/>
          <a:cs typeface="Minion Pro"/>
          <a:sym typeface="Minion Pro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nion Pro"/>
          <a:ea typeface="Minion Pro"/>
          <a:cs typeface="Minion Pro"/>
          <a:sym typeface="Minion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nion Pro"/>
          <a:ea typeface="Minion Pro"/>
          <a:cs typeface="Minion Pro"/>
          <a:sym typeface="Minion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nion Pro"/>
          <a:ea typeface="Minion Pro"/>
          <a:cs typeface="Minion Pro"/>
          <a:sym typeface="Minion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nion Pro"/>
          <a:ea typeface="Minion Pro"/>
          <a:cs typeface="Minion Pro"/>
          <a:sym typeface="Minion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nion Pro"/>
          <a:ea typeface="Minion Pro"/>
          <a:cs typeface="Minion Pro"/>
          <a:sym typeface="Minion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nion Pro"/>
          <a:ea typeface="Minion Pro"/>
          <a:cs typeface="Minion Pro"/>
          <a:sym typeface="Minion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nion Pro"/>
          <a:ea typeface="Minion Pro"/>
          <a:cs typeface="Minion Pro"/>
          <a:sym typeface="Minion Pro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nion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ctrTitle"/>
          </p:nvPr>
        </p:nvSpPr>
        <p:spPr>
          <a:xfrm>
            <a:off x="685800" y="2012154"/>
            <a:ext cx="7772400" cy="141684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58951">
              <a:lnSpc>
                <a:spcPct val="200000"/>
              </a:lnSpc>
              <a:defRPr sz="3200"/>
            </a:pPr>
            <a:r>
              <a:rPr lang="en-US" sz="4000" dirty="0" err="1"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인공지능</a:t>
            </a:r>
            <a:r>
              <a:rPr lang="ko-KR" altLang="en-US" sz="4000" dirty="0"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자율주행 교육</a:t>
            </a:r>
            <a:endParaRPr sz="4000" dirty="0"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129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143000" y="5096540"/>
            <a:ext cx="6858000" cy="70449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rPr dirty="0" err="1">
                <a:latin typeface="나눔고딕OTF" panose="020D0804000000000000" pitchFamily="34" charset="-127"/>
                <a:ea typeface="나눔고딕OTF" panose="020D0804000000000000" pitchFamily="34" charset="-127"/>
              </a:rPr>
              <a:t>마이크로스쿨</a:t>
            </a:r>
            <a:endParaRPr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543515E-FDD1-E460-4373-85D852E4FEDA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6858000" cy="704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2pPr>
            <a:lvl3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3pPr>
            <a:lvl4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4pPr>
            <a:lvl5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9pPr>
          </a:lstStyle>
          <a:p>
            <a:pPr hangingPunct="1"/>
            <a:r>
              <a:rPr lang="en-US" altLang="ko-KR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1</a:t>
            </a:r>
            <a:r>
              <a:rPr lang="ko-KR" altLang="en-US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교시 </a:t>
            </a:r>
            <a:r>
              <a:rPr lang="en-US" altLang="ko-KR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– </a:t>
            </a:r>
            <a:r>
              <a:rPr lang="ko-KR" altLang="en-US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교구 소개 및 조립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AC8DB-A83B-C4DA-D32D-CDC67B95DA37}"/>
              </a:ext>
            </a:extLst>
          </p:cNvPr>
          <p:cNvSpPr txBox="1"/>
          <p:nvPr/>
        </p:nvSpPr>
        <p:spPr>
          <a:xfrm>
            <a:off x="228599" y="192504"/>
            <a:ext cx="2612250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IR 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센서 핀 연결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49AA9-F829-22C8-8D2B-220D5435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1" y="1146607"/>
            <a:ext cx="8519578" cy="50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734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1C88362-D235-9842-70C8-EE7EBDBBAD66}"/>
              </a:ext>
            </a:extLst>
          </p:cNvPr>
          <p:cNvSpPr/>
          <p:nvPr/>
        </p:nvSpPr>
        <p:spPr>
          <a:xfrm>
            <a:off x="1515979" y="1793276"/>
            <a:ext cx="1648327" cy="369332"/>
          </a:xfrm>
          <a:prstGeom prst="rect">
            <a:avLst/>
          </a:prstGeom>
          <a:solidFill>
            <a:schemeClr val="accent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K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" name="Picture 8" descr="A picture containing toy, LEGO, air&#10;&#10;Description automatically generated">
            <a:extLst>
              <a:ext uri="{FF2B5EF4-FFF2-40B4-BE49-F238E27FC236}">
                <a16:creationId xmlns:a16="http://schemas.microsoft.com/office/drawing/2014/main" id="{65455CEA-203A-496B-D4D4-4148EDE4C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8" y="1437637"/>
            <a:ext cx="8143844" cy="4349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4AC8DB-A83B-C4DA-D32D-CDC67B95DA37}"/>
              </a:ext>
            </a:extLst>
          </p:cNvPr>
          <p:cNvSpPr txBox="1"/>
          <p:nvPr/>
        </p:nvSpPr>
        <p:spPr>
          <a:xfrm>
            <a:off x="228599" y="192504"/>
            <a:ext cx="4781113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라인 트레이서 자율주행 로봇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2FDAF7-0A25-F892-D0B4-B7647DF93455}"/>
              </a:ext>
            </a:extLst>
          </p:cNvPr>
          <p:cNvCxnSpPr>
            <a:cxnSpLocks/>
          </p:cNvCxnSpPr>
          <p:nvPr/>
        </p:nvCxnSpPr>
        <p:spPr>
          <a:xfrm flipV="1">
            <a:off x="5642811" y="2406316"/>
            <a:ext cx="745958" cy="324853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D743E1-3B9C-9341-441C-634CB6DB1776}"/>
              </a:ext>
            </a:extLst>
          </p:cNvPr>
          <p:cNvCxnSpPr>
            <a:cxnSpLocks/>
          </p:cNvCxnSpPr>
          <p:nvPr/>
        </p:nvCxnSpPr>
        <p:spPr>
          <a:xfrm>
            <a:off x="5642811" y="3922295"/>
            <a:ext cx="1010652" cy="818147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63524-4626-76EC-1AC3-A0DAA0B6F640}"/>
              </a:ext>
            </a:extLst>
          </p:cNvPr>
          <p:cNvCxnSpPr>
            <a:cxnSpLocks/>
          </p:cNvCxnSpPr>
          <p:nvPr/>
        </p:nvCxnSpPr>
        <p:spPr>
          <a:xfrm flipH="1">
            <a:off x="2273968" y="4656221"/>
            <a:ext cx="1106906" cy="589547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441374-7389-197F-5D8F-B4357804AD5B}"/>
              </a:ext>
            </a:extLst>
          </p:cNvPr>
          <p:cNvCxnSpPr>
            <a:cxnSpLocks/>
          </p:cNvCxnSpPr>
          <p:nvPr/>
        </p:nvCxnSpPr>
        <p:spPr>
          <a:xfrm flipH="1" flipV="1">
            <a:off x="2117558" y="2887579"/>
            <a:ext cx="1046748" cy="252663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E79380-2931-1B8A-C96C-1EC4DDB28517}"/>
              </a:ext>
            </a:extLst>
          </p:cNvPr>
          <p:cNvCxnSpPr>
            <a:cxnSpLocks/>
          </p:cNvCxnSpPr>
          <p:nvPr/>
        </p:nvCxnSpPr>
        <p:spPr>
          <a:xfrm flipH="1" flipV="1">
            <a:off x="2478505" y="2201779"/>
            <a:ext cx="1780675" cy="87830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3869FC-C9EE-39BD-EE17-94AC37A9E8C6}"/>
              </a:ext>
            </a:extLst>
          </p:cNvPr>
          <p:cNvSpPr txBox="1"/>
          <p:nvPr/>
        </p:nvSpPr>
        <p:spPr>
          <a:xfrm>
            <a:off x="1515979" y="1793276"/>
            <a:ext cx="192505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OTF" panose="020D0804000000000000" pitchFamily="34" charset="-127"/>
                <a:ea typeface="나눔고딕OTF" panose="020D0804000000000000" pitchFamily="34" charset="-127"/>
              </a:rPr>
              <a:t>아두이노</a:t>
            </a:r>
            <a:r>
              <a:rPr lang="ko-KR" altLang="en-US" b="1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</a:t>
            </a:r>
            <a:r>
              <a:rPr lang="en-US" altLang="ko-KR" b="1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Nano</a:t>
            </a:r>
            <a:endParaRPr lang="en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568EB-4A27-1CC4-7019-473F232CE1E3}"/>
              </a:ext>
            </a:extLst>
          </p:cNvPr>
          <p:cNvSpPr txBox="1"/>
          <p:nvPr/>
        </p:nvSpPr>
        <p:spPr>
          <a:xfrm>
            <a:off x="5811253" y="1992485"/>
            <a:ext cx="192505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b="1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모터 드라이버</a:t>
            </a:r>
            <a:endParaRPr lang="en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2A898C-A236-EA48-B0DB-65F58362289D}"/>
              </a:ext>
            </a:extLst>
          </p:cNvPr>
          <p:cNvSpPr txBox="1"/>
          <p:nvPr/>
        </p:nvSpPr>
        <p:spPr>
          <a:xfrm>
            <a:off x="6497053" y="4766328"/>
            <a:ext cx="192505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b="1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모터</a:t>
            </a:r>
            <a:endParaRPr lang="en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B04C8-E42F-8449-AE48-88A806C10C11}"/>
              </a:ext>
            </a:extLst>
          </p:cNvPr>
          <p:cNvSpPr txBox="1"/>
          <p:nvPr/>
        </p:nvSpPr>
        <p:spPr>
          <a:xfrm>
            <a:off x="1443790" y="2692705"/>
            <a:ext cx="192505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OTF" panose="020D0804000000000000" pitchFamily="34" charset="-127"/>
                <a:ea typeface="나눔고딕OTF" panose="020D0804000000000000" pitchFamily="34" charset="-127"/>
              </a:rPr>
              <a:t>웹캠</a:t>
            </a:r>
            <a:endParaRPr lang="en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F52AA8-0539-1AB5-0AB8-892468DCB21B}"/>
              </a:ext>
            </a:extLst>
          </p:cNvPr>
          <p:cNvSpPr txBox="1"/>
          <p:nvPr/>
        </p:nvSpPr>
        <p:spPr>
          <a:xfrm>
            <a:off x="1612232" y="5243399"/>
            <a:ext cx="192505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IR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</a:t>
            </a:r>
            <a:endParaRPr lang="en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7947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AC8DB-A83B-C4DA-D32D-CDC67B95DA37}"/>
              </a:ext>
            </a:extLst>
          </p:cNvPr>
          <p:cNvSpPr txBox="1"/>
          <p:nvPr/>
        </p:nvSpPr>
        <p:spPr>
          <a:xfrm>
            <a:off x="228599" y="192504"/>
            <a:ext cx="4781113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라인 트레이서 자율주행 로봇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Picture 8" descr="A picture containing toy, LEGO, air&#10;&#10;Description automatically generated">
            <a:extLst>
              <a:ext uri="{FF2B5EF4-FFF2-40B4-BE49-F238E27FC236}">
                <a16:creationId xmlns:a16="http://schemas.microsoft.com/office/drawing/2014/main" id="{65455CEA-203A-496B-D4D4-4148EDE4C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7" b="7423"/>
          <a:stretch/>
        </p:blipFill>
        <p:spPr>
          <a:xfrm>
            <a:off x="5215259" y="1359568"/>
            <a:ext cx="3337996" cy="1455822"/>
          </a:xfrm>
          <a:prstGeom prst="rect">
            <a:avLst/>
          </a:prstGeom>
        </p:spPr>
      </p:pic>
      <p:pic>
        <p:nvPicPr>
          <p:cNvPr id="2" name="Picture 1" descr="Diagram&#10;&#10;Description automatically generated with low confidence">
            <a:extLst>
              <a:ext uri="{FF2B5EF4-FFF2-40B4-BE49-F238E27FC236}">
                <a16:creationId xmlns:a16="http://schemas.microsoft.com/office/drawing/2014/main" id="{1763F2EF-3018-B318-5DDB-F9FD5BD2F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2" b="12068"/>
          <a:stretch/>
        </p:blipFill>
        <p:spPr>
          <a:xfrm>
            <a:off x="5215259" y="2947736"/>
            <a:ext cx="3337996" cy="14558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88F360-93F6-B530-B40D-058CB09504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 b="6283"/>
          <a:stretch/>
        </p:blipFill>
        <p:spPr>
          <a:xfrm>
            <a:off x="5215259" y="4403558"/>
            <a:ext cx="3337996" cy="1937084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7C105676-B924-599D-D7A3-39A8E4B83FD6}"/>
              </a:ext>
            </a:extLst>
          </p:cNvPr>
          <p:cNvSpPr txBox="1">
            <a:spLocks/>
          </p:cNvSpPr>
          <p:nvPr/>
        </p:nvSpPr>
        <p:spPr>
          <a:xfrm>
            <a:off x="719102" y="2026860"/>
            <a:ext cx="7705795" cy="4031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2pPr>
            <a:lvl3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3pPr>
            <a:lvl4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4pPr>
            <a:lvl5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9pPr>
          </a:lstStyle>
          <a:p>
            <a:pPr algn="l" hangingPunct="1"/>
            <a:r>
              <a:rPr lang="ko-KR" altLang="en-US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제어</a:t>
            </a:r>
            <a:endParaRPr lang="en-US" altLang="ko-KR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en-US" altLang="ko-KR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 </a:t>
            </a:r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-Arduino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</a:t>
            </a:r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Nano</a:t>
            </a:r>
          </a:p>
          <a:p>
            <a:pPr algn="l" hangingPunct="1"/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</a:t>
            </a:r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-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모터</a:t>
            </a:r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,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모터드라이버</a:t>
            </a:r>
            <a:endParaRPr lang="en-US" altLang="ko-KR" b="0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 -IR 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센서</a:t>
            </a:r>
            <a:endParaRPr lang="en-US" altLang="ko-KR" b="0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endParaRPr lang="en-US" altLang="ko-KR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ko-KR" altLang="en-US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인식</a:t>
            </a:r>
            <a:endParaRPr lang="en-US" altLang="ko-KR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</a:t>
            </a:r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-PC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노트북</a:t>
            </a:r>
            <a:endParaRPr lang="en-US" altLang="ko-KR" b="0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-</a:t>
            </a:r>
            <a:r>
              <a:rPr lang="ko-KR" altLang="en-US" b="0" dirty="0" err="1">
                <a:latin typeface="나눔고딕OTF" panose="020D0804000000000000" pitchFamily="34" charset="-127"/>
                <a:ea typeface="나눔고딕OTF" panose="020D0804000000000000" pitchFamily="34" charset="-127"/>
              </a:rPr>
              <a:t>웹캠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카메라</a:t>
            </a:r>
            <a:r>
              <a:rPr lang="en-US" altLang="ko-KR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	</a:t>
            </a:r>
          </a:p>
          <a:p>
            <a:pPr algn="l" hangingPunct="1"/>
            <a:endParaRPr lang="ko-KR" altLang="en-US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348B5-A2A5-9AB4-C9D9-0D2143FA638C}"/>
              </a:ext>
            </a:extLst>
          </p:cNvPr>
          <p:cNvSpPr/>
          <p:nvPr/>
        </p:nvSpPr>
        <p:spPr>
          <a:xfrm>
            <a:off x="228599" y="1146607"/>
            <a:ext cx="890338" cy="73318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K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BA6D418-70BF-96A0-C712-71429FD32BC7}"/>
              </a:ext>
            </a:extLst>
          </p:cNvPr>
          <p:cNvSpPr txBox="1">
            <a:spLocks/>
          </p:cNvSpPr>
          <p:nvPr/>
        </p:nvSpPr>
        <p:spPr>
          <a:xfrm>
            <a:off x="228599" y="1292932"/>
            <a:ext cx="890338" cy="586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2pPr>
            <a:lvl3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3pPr>
            <a:lvl4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4pPr>
            <a:lvl5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9pPr>
          </a:lstStyle>
          <a:p>
            <a:pPr algn="l" hangingPunct="1"/>
            <a:r>
              <a:rPr lang="ko-KR" altLang="en-US" sz="3200" dirty="0">
                <a:solidFill>
                  <a:schemeClr val="bg1"/>
                </a:solidFill>
                <a:latin typeface="나눔고딕OTF" panose="020D0804000000000000" pitchFamily="34" charset="-127"/>
                <a:ea typeface="나눔고딕OTF" panose="020D0804000000000000" pitchFamily="34" charset="-127"/>
              </a:rPr>
              <a:t>부품</a:t>
            </a:r>
            <a:endParaRPr lang="ko-KR" altLang="en-US" dirty="0">
              <a:solidFill>
                <a:schemeClr val="bg1"/>
              </a:solidFill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8903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AC8DB-A83B-C4DA-D32D-CDC67B95DA37}"/>
              </a:ext>
            </a:extLst>
          </p:cNvPr>
          <p:cNvSpPr txBox="1"/>
          <p:nvPr/>
        </p:nvSpPr>
        <p:spPr>
          <a:xfrm>
            <a:off x="228599" y="192504"/>
            <a:ext cx="4781113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라인 트레이서 자율주행 로봇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Picture 8" descr="A picture containing toy, LEGO, air&#10;&#10;Description automatically generated">
            <a:extLst>
              <a:ext uri="{FF2B5EF4-FFF2-40B4-BE49-F238E27FC236}">
                <a16:creationId xmlns:a16="http://schemas.microsoft.com/office/drawing/2014/main" id="{65455CEA-203A-496B-D4D4-4148EDE4C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7" b="7423"/>
          <a:stretch/>
        </p:blipFill>
        <p:spPr>
          <a:xfrm>
            <a:off x="5215259" y="1359568"/>
            <a:ext cx="3337996" cy="1455822"/>
          </a:xfrm>
          <a:prstGeom prst="rect">
            <a:avLst/>
          </a:prstGeom>
        </p:spPr>
      </p:pic>
      <p:pic>
        <p:nvPicPr>
          <p:cNvPr id="2" name="Picture 1" descr="Diagram&#10;&#10;Description automatically generated with low confidence">
            <a:extLst>
              <a:ext uri="{FF2B5EF4-FFF2-40B4-BE49-F238E27FC236}">
                <a16:creationId xmlns:a16="http://schemas.microsoft.com/office/drawing/2014/main" id="{1763F2EF-3018-B318-5DDB-F9FD5BD2F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2" b="12068"/>
          <a:stretch/>
        </p:blipFill>
        <p:spPr>
          <a:xfrm>
            <a:off x="5215259" y="2947736"/>
            <a:ext cx="3337996" cy="14558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88F360-93F6-B530-B40D-058CB09504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 b="6283"/>
          <a:stretch/>
        </p:blipFill>
        <p:spPr>
          <a:xfrm>
            <a:off x="5215259" y="4403558"/>
            <a:ext cx="3337996" cy="1937084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7C105676-B924-599D-D7A3-39A8E4B83FD6}"/>
              </a:ext>
            </a:extLst>
          </p:cNvPr>
          <p:cNvSpPr txBox="1">
            <a:spLocks/>
          </p:cNvSpPr>
          <p:nvPr/>
        </p:nvSpPr>
        <p:spPr>
          <a:xfrm>
            <a:off x="719102" y="2026860"/>
            <a:ext cx="7705795" cy="4031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2pPr>
            <a:lvl3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3pPr>
            <a:lvl4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4pPr>
            <a:lvl5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9pPr>
          </a:lstStyle>
          <a:p>
            <a:pPr algn="l" hangingPunct="1"/>
            <a:r>
              <a:rPr lang="ko-KR" altLang="en-US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제어</a:t>
            </a:r>
            <a:endParaRPr lang="en-US" altLang="ko-KR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en-US" altLang="ko-KR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 </a:t>
            </a:r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-</a:t>
            </a:r>
            <a:r>
              <a:rPr lang="ko-KR" altLang="en-US" b="0" dirty="0" err="1">
                <a:latin typeface="나눔고딕OTF" panose="020D0804000000000000" pitchFamily="34" charset="-127"/>
                <a:ea typeface="나눔고딕OTF" panose="020D0804000000000000" pitchFamily="34" charset="-127"/>
              </a:rPr>
              <a:t>아두이노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</a:t>
            </a:r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C++</a:t>
            </a:r>
          </a:p>
          <a:p>
            <a:pPr algn="l" hangingPunct="1"/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 -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센서 데이터</a:t>
            </a:r>
            <a:endParaRPr lang="en-US" altLang="ko-KR" b="0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</a:t>
            </a:r>
            <a:endParaRPr lang="en-US" altLang="ko-KR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ko-KR" altLang="en-US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인식</a:t>
            </a:r>
            <a:endParaRPr lang="en-US" altLang="ko-KR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-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이미지 데이터</a:t>
            </a:r>
            <a:endParaRPr lang="en-US" altLang="ko-KR" b="0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ko-KR" altLang="en-US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</a:t>
            </a:r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-</a:t>
            </a:r>
            <a:r>
              <a:rPr lang="ko-KR" altLang="en-US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파이썬</a:t>
            </a:r>
            <a:endParaRPr lang="en-US" altLang="ko-KR" b="0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  <a:p>
            <a:pPr algn="l" hangingPunct="1"/>
            <a:r>
              <a:rPr lang="en-US" altLang="ko-KR" b="0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  -OpenCV</a:t>
            </a:r>
            <a:r>
              <a:rPr lang="en-US" altLang="ko-KR" dirty="0">
                <a:latin typeface="나눔고딕OTF" panose="020D0804000000000000" pitchFamily="34" charset="-127"/>
                <a:ea typeface="나눔고딕OTF" panose="020D0804000000000000" pitchFamily="34" charset="-127"/>
              </a:rPr>
              <a:t>	</a:t>
            </a:r>
          </a:p>
          <a:p>
            <a:pPr algn="l" hangingPunct="1"/>
            <a:endParaRPr lang="ko-KR" altLang="en-US" dirty="0"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941E03-FFB5-8807-DB82-BD28C5FC5B3D}"/>
              </a:ext>
            </a:extLst>
          </p:cNvPr>
          <p:cNvSpPr/>
          <p:nvPr/>
        </p:nvSpPr>
        <p:spPr>
          <a:xfrm>
            <a:off x="228599" y="1146607"/>
            <a:ext cx="890338" cy="733189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K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F3B5863-91BB-D420-FF07-5496EA33374A}"/>
              </a:ext>
            </a:extLst>
          </p:cNvPr>
          <p:cNvSpPr txBox="1">
            <a:spLocks/>
          </p:cNvSpPr>
          <p:nvPr/>
        </p:nvSpPr>
        <p:spPr>
          <a:xfrm>
            <a:off x="228599" y="1292932"/>
            <a:ext cx="890338" cy="586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2pPr>
            <a:lvl3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3pPr>
            <a:lvl4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4pPr>
            <a:lvl5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nion Pro"/>
                <a:ea typeface="Minion Pro"/>
                <a:cs typeface="Minion Pro"/>
                <a:sym typeface="Minion Pro"/>
              </a:defRPr>
            </a:lvl9pPr>
          </a:lstStyle>
          <a:p>
            <a:pPr algn="l" hangingPunct="1"/>
            <a:r>
              <a:rPr lang="ko-KR" altLang="en-US" sz="3200" dirty="0">
                <a:solidFill>
                  <a:schemeClr val="bg1"/>
                </a:solidFill>
                <a:latin typeface="나눔고딕OTF" panose="020D0804000000000000" pitchFamily="34" charset="-127"/>
                <a:ea typeface="나눔고딕OTF" panose="020D0804000000000000" pitchFamily="34" charset="-127"/>
              </a:rPr>
              <a:t>기능</a:t>
            </a:r>
            <a:endParaRPr lang="ko-KR" altLang="en-US" dirty="0">
              <a:solidFill>
                <a:schemeClr val="bg1"/>
              </a:solidFill>
              <a:latin typeface="나눔고딕OTF" panose="020D0804000000000000" pitchFamily="34" charset="-127"/>
              <a:ea typeface="나눔고딕OTF" panose="020D08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523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AC8DB-A83B-C4DA-D32D-CDC67B95DA37}"/>
              </a:ext>
            </a:extLst>
          </p:cNvPr>
          <p:cNvSpPr txBox="1"/>
          <p:nvPr/>
        </p:nvSpPr>
        <p:spPr>
          <a:xfrm>
            <a:off x="228599" y="192504"/>
            <a:ext cx="4781113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라인 트레이서 자율주행 로봇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6745ED8-AE1F-9E58-6B57-6A0DEA287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3CDC19A5-2A21-D61F-D845-24835AA20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1" y="1344817"/>
            <a:ext cx="8330217" cy="44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308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AC8DB-A83B-C4DA-D32D-CDC67B95DA37}"/>
              </a:ext>
            </a:extLst>
          </p:cNvPr>
          <p:cNvSpPr txBox="1"/>
          <p:nvPr/>
        </p:nvSpPr>
        <p:spPr>
          <a:xfrm>
            <a:off x="228599" y="192504"/>
            <a:ext cx="4781113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라인 트레이서 자율주행 로봇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CD19C-FDB7-2E56-97BD-C305FF733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0" y="1146607"/>
            <a:ext cx="7346719" cy="50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15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AC8DB-A83B-C4DA-D32D-CDC67B95DA37}"/>
              </a:ext>
            </a:extLst>
          </p:cNvPr>
          <p:cNvSpPr txBox="1"/>
          <p:nvPr/>
        </p:nvSpPr>
        <p:spPr>
          <a:xfrm>
            <a:off x="228599" y="192504"/>
            <a:ext cx="1655257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조립 방법</a:t>
            </a:r>
            <a:endParaRPr lang="en-US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665D6-8189-ABB3-3358-4C72EBADFFD3}"/>
              </a:ext>
            </a:extLst>
          </p:cNvPr>
          <p:cNvSpPr txBox="1"/>
          <p:nvPr/>
        </p:nvSpPr>
        <p:spPr>
          <a:xfrm>
            <a:off x="511342" y="1202801"/>
            <a:ext cx="8121316" cy="4708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모터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브라켓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 위치 이슈로 미리 조립 예정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MDF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조립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M3 14mm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볼트와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M3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너트로 결합</a:t>
            </a:r>
          </a:p>
          <a:p>
            <a:pPr>
              <a:buFont typeface="+mj-lt"/>
              <a:buAutoNum type="arabicPeriod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웹캠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조립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1/4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인치 볼트로 결합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IR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25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서포트 조립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mdf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판과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25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서포트를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M3 10mm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볼트로 결합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25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서포트와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IR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센서를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M3 4mm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볼트로 결합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IR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센서의 구멍은 중앙 쪽 구멍을 사용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IR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센서와 </a:t>
            </a: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몰렉스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선 결합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센서의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핀과 검은색 선이 만나게 결합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MDF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판의 뒤쪽 사각형 구멍으로 선을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MDF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 위쪽으로 올림</a:t>
            </a: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+mj-lt"/>
              <a:buAutoNum type="arabicPeriod" startAt="5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볼캐스터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20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조립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서포트와 </a:t>
            </a:r>
            <a:r>
              <a:rPr 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mdf</a:t>
            </a: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M3 10mm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볼트로 결합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볼캐스터와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서포트를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M3 4mm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볼트로 결합</a:t>
            </a:r>
          </a:p>
          <a:p>
            <a:pPr marL="457200" lvl="1"/>
            <a:endParaRPr lang="ko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45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AC8DB-A83B-C4DA-D32D-CDC67B95DA37}"/>
              </a:ext>
            </a:extLst>
          </p:cNvPr>
          <p:cNvSpPr txBox="1"/>
          <p:nvPr/>
        </p:nvSpPr>
        <p:spPr>
          <a:xfrm>
            <a:off x="228599" y="192504"/>
            <a:ext cx="4781113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라인 트레이서 자율주행 로봇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055FB3-EBE1-63F3-42DA-202E17F196E5}"/>
              </a:ext>
            </a:extLst>
          </p:cNvPr>
          <p:cNvSpPr txBox="1"/>
          <p:nvPr/>
        </p:nvSpPr>
        <p:spPr>
          <a:xfrm>
            <a:off x="511342" y="1320730"/>
            <a:ext cx="8121316" cy="4216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+mj-lt"/>
              <a:buAutoNum type="arabicPeriod" startAt="6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배터리 홀더 조립 *배터리 연결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  <a:endParaRPr lang="ko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+mj-lt"/>
              <a:buAutoNum type="arabicPeriod" startAt="6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윗면에 올라오는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서포트 조립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mdf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판과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서포트를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M3 10mm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볼트로 결합</a:t>
            </a:r>
          </a:p>
          <a:p>
            <a:pPr>
              <a:buFont typeface="+mj-lt"/>
              <a:buAutoNum type="arabicPeriod" startAt="6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10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서포트와 </a:t>
            </a: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아두이노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나노 </a:t>
            </a: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쉴드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결합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M3 4mm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볼트로 결합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DC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커넥터가 오른쪽으로 갔을 때 왼쪽 아래 제외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나머지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전부 채결</a:t>
            </a:r>
          </a:p>
          <a:p>
            <a:pPr>
              <a:buFont typeface="+mj-lt"/>
              <a:buAutoNum type="arabicPeriod" startAt="6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서포트와 모터 드라이버 결합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M3 4mm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볼트로 결합</a:t>
            </a:r>
          </a:p>
          <a:p>
            <a:pPr>
              <a:buFont typeface="+mj-lt"/>
              <a:buAutoNum type="arabicPeriod" startAt="6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모터에 바퀴 끼우기</a:t>
            </a:r>
          </a:p>
          <a:p>
            <a:pPr>
              <a:buFont typeface="+mj-lt"/>
              <a:buAutoNum type="arabicPeriod" startAt="6"/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아두이노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나노 </a:t>
            </a: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쉴드에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선 연결</a:t>
            </a:r>
          </a:p>
          <a:p>
            <a:pPr marL="457200" lvl="1"/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algn="ctr"/>
            <a:r>
              <a:rPr lang="en-US" altLang="ko-KR" sz="20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*</a:t>
            </a:r>
            <a:r>
              <a:rPr lang="ko-KR" altLang="en-US" sz="20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배터리는 홀더에 </a:t>
            </a:r>
            <a:r>
              <a:rPr lang="ko-KR" altLang="en-US" sz="2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대각선</a:t>
            </a:r>
            <a:r>
              <a:rPr lang="ko-KR" altLang="en-US" sz="20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으로 반만 결합</a:t>
            </a:r>
            <a:r>
              <a:rPr lang="en-US" altLang="ko-KR" sz="20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  <a:endParaRPr lang="ko-KR" altLang="en-US" sz="2000" dirty="0">
              <a:solidFill>
                <a:schemeClr val="accent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1596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AC8DB-A83B-C4DA-D32D-CDC67B95DA37}"/>
              </a:ext>
            </a:extLst>
          </p:cNvPr>
          <p:cNvSpPr txBox="1"/>
          <p:nvPr/>
        </p:nvSpPr>
        <p:spPr>
          <a:xfrm>
            <a:off x="228599" y="192504"/>
            <a:ext cx="3703895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라인 트레이서 핀 연결</a:t>
            </a:r>
            <a:endParaRPr lang="en-US" sz="28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11AFD-0E5A-4ACF-F84F-F157AFE8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5" y="1084943"/>
            <a:ext cx="8316090" cy="50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463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7872</TotalTime>
  <Words>301</Words>
  <Application>Microsoft Macintosh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Apple SD 산돌고딕 Neo 옅은체</vt:lpstr>
      <vt:lpstr>맑은 고딕</vt:lpstr>
      <vt:lpstr>맑은 고딕</vt:lpstr>
      <vt:lpstr>Minion Pro</vt:lpstr>
      <vt:lpstr>나눔고딕 ExtraBold</vt:lpstr>
      <vt:lpstr>나눔고딕OTF</vt:lpstr>
      <vt:lpstr>Arial</vt:lpstr>
      <vt:lpstr>Helvetica</vt:lpstr>
      <vt:lpstr>Office 테마</vt:lpstr>
      <vt:lpstr>인공지능 자율주행 교육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자율주행 캠프 대구남부영재교육원</dc:title>
  <dc:creator>user</dc:creator>
  <cp:lastModifiedBy>eny</cp:lastModifiedBy>
  <cp:revision>123</cp:revision>
  <dcterms:modified xsi:type="dcterms:W3CDTF">2023-01-04T12:39:43Z</dcterms:modified>
</cp:coreProperties>
</file>