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Proxima Nova"/>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ProximaNova-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ORDER:</a:t>
            </a:r>
            <a:endParaRPr/>
          </a:p>
          <a:p>
            <a:pPr indent="0" lvl="0" marL="0" rtl="0" algn="l">
              <a:spcBef>
                <a:spcPts val="0"/>
              </a:spcBef>
              <a:spcAft>
                <a:spcPts val="0"/>
              </a:spcAft>
              <a:buNone/>
            </a:pPr>
            <a:r>
              <a:rPr lang="en"/>
              <a:t>Functional and Non-functional requirements - Sirisha</a:t>
            </a:r>
            <a:endParaRPr/>
          </a:p>
          <a:p>
            <a:pPr indent="0" lvl="0" marL="0" rtl="0" algn="l">
              <a:spcBef>
                <a:spcPts val="0"/>
              </a:spcBef>
              <a:spcAft>
                <a:spcPts val="0"/>
              </a:spcAft>
              <a:buNone/>
            </a:pPr>
            <a:r>
              <a:rPr lang="en"/>
              <a:t>Algorithm Analysis and Design Decisions - Mrinal</a:t>
            </a:r>
            <a:endParaRPr/>
          </a:p>
          <a:p>
            <a:pPr indent="0" lvl="0" marL="0" rtl="0" algn="l">
              <a:spcBef>
                <a:spcPts val="0"/>
              </a:spcBef>
              <a:spcAft>
                <a:spcPts val="0"/>
              </a:spcAft>
              <a:buNone/>
            </a:pPr>
            <a:r>
              <a:rPr lang="en"/>
              <a:t>Testing</a:t>
            </a:r>
            <a:r>
              <a:rPr lang="en"/>
              <a:t> and Verifi</a:t>
            </a:r>
            <a:r>
              <a:rPr lang="en"/>
              <a:t>cation and Validation - Devyani</a:t>
            </a:r>
            <a:endParaRPr/>
          </a:p>
          <a:p>
            <a:pPr indent="0" lvl="0" marL="0" rtl="0" algn="l">
              <a:spcBef>
                <a:spcPts val="0"/>
              </a:spcBef>
              <a:spcAft>
                <a:spcPts val="0"/>
              </a:spcAft>
              <a:buNone/>
            </a:pPr>
            <a:r>
              <a:rPr lang="en"/>
              <a:t>Learnings and Lessons - Supriya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6ca1e1c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6ca1e1c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This is a demo</a:t>
            </a:r>
            <a:r>
              <a:rPr lang="en"/>
              <a:t>nstration of our application. As we can see here, the user has the option to either manually enter the address or select two points on the map. When the user selects a point on the map, a marker is placed on the map and the corresponding coordinates of the point are </a:t>
            </a:r>
            <a:r>
              <a:rPr lang="en"/>
              <a:t>displayed</a:t>
            </a:r>
            <a:r>
              <a:rPr lang="en"/>
              <a:t>. After the user enters path limit percentage, the user can submit the form to calculate the route. The blue path is the elevation path and the red path is the shortest path. The route statistics corresponding to each path is displayed in the route statistics box below. The user can press the reset button to </a:t>
            </a:r>
            <a:r>
              <a:rPr lang="en"/>
              <a:t>calculate another path.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Sirisha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3afaf7c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3afaf7c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solidFill>
                  <a:srgbClr val="373A3C"/>
                </a:solidFill>
                <a:latin typeface="Roboto"/>
                <a:ea typeface="Roboto"/>
                <a:cs typeface="Roboto"/>
                <a:sym typeface="Roboto"/>
              </a:rPr>
              <a:t>The functional Requirements of the system are</a:t>
            </a:r>
            <a:endParaRPr sz="1250">
              <a:solidFill>
                <a:srgbClr val="373A3C"/>
              </a:solidFill>
              <a:latin typeface="Roboto"/>
              <a:ea typeface="Roboto"/>
              <a:cs typeface="Roboto"/>
              <a:sym typeface="Roboto"/>
            </a:endParaRPr>
          </a:p>
          <a:p>
            <a:pPr indent="-311150" lvl="0" marL="457200" rtl="0" algn="l">
              <a:lnSpc>
                <a:spcPct val="115000"/>
              </a:lnSpc>
              <a:spcBef>
                <a:spcPts val="120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Given a start and an end location, display a route that maximizes or minimizes elevation gain depending on user preference, while limiting the total distance between the two locations to x% of the shortest path.</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We have considered 3 algorithms - Shortest Path, daik·struh, A*</a:t>
            </a:r>
            <a:endParaRPr sz="1300">
              <a:solidFill>
                <a:srgbClr val="595959"/>
              </a:solidFill>
              <a:latin typeface="Lato"/>
              <a:ea typeface="Lato"/>
              <a:cs typeface="Lato"/>
              <a:sym typeface="Lato"/>
            </a:endParaRPr>
          </a:p>
          <a:p>
            <a:pPr indent="-311150" lvl="0" marL="457200" rtl="0" algn="just">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Route Information to be displayed to the user are  distance, elevation gain</a:t>
            </a:r>
            <a:br>
              <a:rPr lang="en" sz="1300">
                <a:solidFill>
                  <a:srgbClr val="595959"/>
                </a:solidFill>
                <a:latin typeface="Lato"/>
                <a:ea typeface="Lato"/>
                <a:cs typeface="Lato"/>
                <a:sym typeface="Lato"/>
              </a:rPr>
            </a:br>
            <a:endParaRPr sz="1300">
              <a:solidFill>
                <a:srgbClr val="595959"/>
              </a:solidFill>
              <a:latin typeface="Lato"/>
              <a:ea typeface="Lato"/>
              <a:cs typeface="Lato"/>
              <a:sym typeface="Lato"/>
            </a:endParaRPr>
          </a:p>
          <a:p>
            <a:pPr indent="0" lvl="0" marL="0" rtl="0" algn="just">
              <a:lnSpc>
                <a:spcPct val="115000"/>
              </a:lnSpc>
              <a:spcBef>
                <a:spcPts val="0"/>
              </a:spcBef>
              <a:spcAft>
                <a:spcPts val="0"/>
              </a:spcAft>
              <a:buNone/>
            </a:pPr>
            <a:r>
              <a:rPr lang="en" sz="1300">
                <a:solidFill>
                  <a:srgbClr val="595959"/>
                </a:solidFill>
                <a:latin typeface="Lato"/>
                <a:ea typeface="Lato"/>
                <a:cs typeface="Lato"/>
                <a:sym typeface="Lato"/>
              </a:rPr>
              <a:t>Non Functional-Requirements of the system are</a:t>
            </a:r>
            <a:endParaRPr sz="1300">
              <a:solidFill>
                <a:srgbClr val="595959"/>
              </a:solidFill>
              <a:latin typeface="Lato"/>
              <a:ea typeface="Lato"/>
              <a:cs typeface="Lato"/>
              <a:sym typeface="Lato"/>
            </a:endParaRPr>
          </a:p>
          <a:p>
            <a:pPr indent="-311150" lvl="0" marL="457200" rtl="0" algn="just">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We have limited the </a:t>
            </a:r>
            <a:r>
              <a:rPr lang="en" sz="1300">
                <a:solidFill>
                  <a:srgbClr val="595959"/>
                </a:solidFill>
                <a:latin typeface="Lato"/>
                <a:ea typeface="Lato"/>
                <a:cs typeface="Lato"/>
                <a:sym typeface="Lato"/>
              </a:rPr>
              <a:t>geographic</a:t>
            </a:r>
            <a:r>
              <a:rPr lang="en" sz="1300">
                <a:solidFill>
                  <a:srgbClr val="595959"/>
                </a:solidFill>
                <a:latin typeface="Lato"/>
                <a:ea typeface="Lato"/>
                <a:cs typeface="Lato"/>
                <a:sym typeface="Lato"/>
              </a:rPr>
              <a:t> area to Amherst, Massachusetts</a:t>
            </a:r>
            <a:endParaRPr sz="1300">
              <a:solidFill>
                <a:srgbClr val="595959"/>
              </a:solidFill>
              <a:latin typeface="Lato"/>
              <a:ea typeface="Lato"/>
              <a:cs typeface="Lato"/>
              <a:sym typeface="Lato"/>
            </a:endParaRPr>
          </a:p>
          <a:p>
            <a:pPr indent="-311150" lvl="0" marL="457200" rtl="0" algn="just">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Usability - User would input the origin and destination by either selecting points on a map or giving a plain address in the search box on UI. </a:t>
            </a:r>
            <a:endParaRPr sz="1300">
              <a:solidFill>
                <a:srgbClr val="595959"/>
              </a:solidFill>
              <a:latin typeface="Lato"/>
              <a:ea typeface="Lato"/>
              <a:cs typeface="Lato"/>
              <a:sym typeface="Lato"/>
            </a:endParaRPr>
          </a:p>
          <a:p>
            <a:pPr indent="-311150" lvl="0" marL="457200" rtl="0" algn="just">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Extensibility - </a:t>
            </a:r>
            <a:endParaRPr sz="1300">
              <a:solidFill>
                <a:srgbClr val="595959"/>
              </a:solidFill>
              <a:latin typeface="Lato"/>
              <a:ea typeface="Lato"/>
              <a:cs typeface="Lato"/>
              <a:sym typeface="Lato"/>
            </a:endParaRPr>
          </a:p>
          <a:p>
            <a:pPr indent="-311150" lvl="1" marL="914400" rtl="0" algn="just">
              <a:lnSpc>
                <a:spcPct val="115000"/>
              </a:lnSpc>
              <a:spcBef>
                <a:spcPts val="0"/>
              </a:spcBef>
              <a:spcAft>
                <a:spcPts val="0"/>
              </a:spcAft>
              <a:buClr>
                <a:srgbClr val="595959"/>
              </a:buClr>
              <a:buSzPts val="1300"/>
              <a:buFont typeface="Lato"/>
              <a:buAutoNum type="alphaLcPeriod"/>
            </a:pPr>
            <a:r>
              <a:rPr lang="en" sz="1300">
                <a:solidFill>
                  <a:srgbClr val="595959"/>
                </a:solidFill>
                <a:latin typeface="Lato"/>
                <a:ea typeface="Lato"/>
                <a:cs typeface="Lato"/>
                <a:sym typeface="Lato"/>
              </a:rPr>
              <a:t>Strategy design pattern makes it easy to consider more algorithms </a:t>
            </a:r>
            <a:endParaRPr sz="1300">
              <a:solidFill>
                <a:srgbClr val="595959"/>
              </a:solidFill>
              <a:latin typeface="Lato"/>
              <a:ea typeface="Lato"/>
              <a:cs typeface="Lato"/>
              <a:sym typeface="Lato"/>
            </a:endParaRPr>
          </a:p>
          <a:p>
            <a:pPr indent="-311150" lvl="1" marL="914400" rtl="0" algn="just">
              <a:lnSpc>
                <a:spcPct val="115000"/>
              </a:lnSpc>
              <a:spcBef>
                <a:spcPts val="0"/>
              </a:spcBef>
              <a:spcAft>
                <a:spcPts val="0"/>
              </a:spcAft>
              <a:buClr>
                <a:srgbClr val="595959"/>
              </a:buClr>
              <a:buSzPts val="1300"/>
              <a:buFont typeface="Lato"/>
              <a:buAutoNum type="alphaLcPeriod"/>
            </a:pPr>
            <a:r>
              <a:rPr lang="en" sz="1300">
                <a:solidFill>
                  <a:srgbClr val="595959"/>
                </a:solidFill>
                <a:latin typeface="Lato"/>
                <a:ea typeface="Lato"/>
                <a:cs typeface="Lato"/>
                <a:sym typeface="Lato"/>
              </a:rPr>
              <a:t>We can extend the area to different locations by changing radius.</a:t>
            </a:r>
            <a:endParaRPr sz="1300">
              <a:solidFill>
                <a:srgbClr val="595959"/>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3afaf7ca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3afaf7ca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73A3C"/>
                </a:solidFill>
                <a:highlight>
                  <a:schemeClr val="lt1"/>
                </a:highlight>
                <a:latin typeface="Lato"/>
                <a:ea typeface="Lato"/>
                <a:cs typeface="Lato"/>
                <a:sym typeface="Lato"/>
              </a:rPr>
              <a:t>We chose to implement two algorithms: Dijkstra and A star. Dijkstra is a special case of A star algorithm, where we set the heuristic value to 0.</a:t>
            </a:r>
            <a:endParaRPr sz="1350">
              <a:solidFill>
                <a:srgbClr val="373A3C"/>
              </a:solidFill>
              <a:highlight>
                <a:schemeClr val="lt1"/>
              </a:highlight>
              <a:latin typeface="Lato"/>
              <a:ea typeface="Lato"/>
              <a:cs typeface="Lato"/>
              <a:sym typeface="Lato"/>
            </a:endParaRPr>
          </a:p>
          <a:p>
            <a:pPr indent="0" lvl="0" marL="0" rtl="0" algn="l">
              <a:lnSpc>
                <a:spcPct val="115000"/>
              </a:lnSpc>
              <a:spcBef>
                <a:spcPts val="1200"/>
              </a:spcBef>
              <a:spcAft>
                <a:spcPts val="0"/>
              </a:spcAft>
              <a:buNone/>
            </a:pPr>
            <a:r>
              <a:rPr lang="en" sz="1350">
                <a:solidFill>
                  <a:srgbClr val="373A3C"/>
                </a:solidFill>
                <a:highlight>
                  <a:schemeClr val="lt1"/>
                </a:highlight>
                <a:latin typeface="Lato"/>
                <a:ea typeface="Lato"/>
                <a:cs typeface="Lato"/>
                <a:sym typeface="Lato"/>
              </a:rPr>
              <a:t> A star finds the shorter path faster than Dijkstra as we use the heuristic of the distance till the destination node to reduce the time complexity. But Dijkstra is guaranteed to find the shortest path.</a:t>
            </a:r>
            <a:endParaRPr sz="1350">
              <a:solidFill>
                <a:srgbClr val="373A3C"/>
              </a:solidFill>
              <a:highlight>
                <a:schemeClr val="lt1"/>
              </a:highlight>
              <a:latin typeface="Lato"/>
              <a:ea typeface="Lato"/>
              <a:cs typeface="Lato"/>
              <a:sym typeface="Lato"/>
            </a:endParaRPr>
          </a:p>
          <a:p>
            <a:pPr indent="0" lvl="0" marL="0" rtl="0" algn="l">
              <a:lnSpc>
                <a:spcPct val="115000"/>
              </a:lnSpc>
              <a:spcBef>
                <a:spcPts val="1200"/>
              </a:spcBef>
              <a:spcAft>
                <a:spcPts val="1200"/>
              </a:spcAft>
              <a:buNone/>
            </a:pPr>
            <a:r>
              <a:rPr lang="en" sz="1350">
                <a:solidFill>
                  <a:srgbClr val="373A3C"/>
                </a:solidFill>
                <a:highlight>
                  <a:schemeClr val="lt1"/>
                </a:highlight>
                <a:latin typeface="Lato"/>
                <a:ea typeface="Lato"/>
                <a:cs typeface="Lato"/>
                <a:sym typeface="Lato"/>
              </a:rPr>
              <a:t>We used Binary search algorithm to find the scaling factor which is used to construct the weighted edges of the graph.</a:t>
            </a:r>
            <a:endParaRPr sz="1350">
              <a:solidFill>
                <a:srgbClr val="373A3C"/>
              </a:solidFill>
              <a:highlight>
                <a:schemeClr val="lt1"/>
              </a:highlight>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6dad088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6dad088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solidFill>
                  <a:srgbClr val="373A3C"/>
                </a:solidFill>
                <a:highlight>
                  <a:schemeClr val="lt1"/>
                </a:highlight>
                <a:latin typeface="Roboto"/>
                <a:ea typeface="Roboto"/>
                <a:cs typeface="Roboto"/>
                <a:sym typeface="Roboto"/>
              </a:rPr>
              <a:t>We took the decision of using </a:t>
            </a:r>
            <a:endParaRPr sz="1250">
              <a:solidFill>
                <a:srgbClr val="373A3C"/>
              </a:solidFill>
              <a:highlight>
                <a:schemeClr val="lt1"/>
              </a:highlight>
              <a:latin typeface="Roboto"/>
              <a:ea typeface="Roboto"/>
              <a:cs typeface="Roboto"/>
              <a:sym typeface="Roboto"/>
            </a:endParaRPr>
          </a:p>
          <a:p>
            <a:pPr indent="-307975" lvl="0" marL="457200" rtl="0" algn="l">
              <a:lnSpc>
                <a:spcPct val="115000"/>
              </a:lnSpc>
              <a:spcBef>
                <a:spcPts val="1200"/>
              </a:spcBef>
              <a:spcAft>
                <a:spcPts val="0"/>
              </a:spcAft>
              <a:buClr>
                <a:srgbClr val="373A3C"/>
              </a:buClr>
              <a:buSzPts val="1250"/>
              <a:buFont typeface="Roboto"/>
              <a:buAutoNum type="arabicPeriod"/>
            </a:pPr>
            <a:r>
              <a:rPr lang="en" sz="1250">
                <a:solidFill>
                  <a:srgbClr val="373A3C"/>
                </a:solidFill>
                <a:highlight>
                  <a:schemeClr val="lt1"/>
                </a:highlight>
                <a:latin typeface="Roboto"/>
                <a:ea typeface="Roboto"/>
                <a:cs typeface="Roboto"/>
                <a:sym typeface="Roboto"/>
              </a:rPr>
              <a:t>MVC pattern to navigate between UI, algorithmic computation and different strategies</a:t>
            </a:r>
            <a:endParaRPr sz="1250">
              <a:solidFill>
                <a:srgbClr val="373A3C"/>
              </a:solidFill>
              <a:highlight>
                <a:schemeClr val="lt1"/>
              </a:highlight>
              <a:latin typeface="Roboto"/>
              <a:ea typeface="Roboto"/>
              <a:cs typeface="Roboto"/>
              <a:sym typeface="Roboto"/>
            </a:endParaRPr>
          </a:p>
          <a:p>
            <a:pPr indent="-307975" lvl="0" marL="457200" rtl="0" algn="l">
              <a:lnSpc>
                <a:spcPct val="115000"/>
              </a:lnSpc>
              <a:spcBef>
                <a:spcPts val="0"/>
              </a:spcBef>
              <a:spcAft>
                <a:spcPts val="0"/>
              </a:spcAft>
              <a:buClr>
                <a:srgbClr val="373A3C"/>
              </a:buClr>
              <a:buSzPts val="1250"/>
              <a:buFont typeface="Roboto"/>
              <a:buAutoNum type="arabicPeriod"/>
            </a:pPr>
            <a:r>
              <a:rPr lang="en" sz="1350">
                <a:solidFill>
                  <a:srgbClr val="373A3C"/>
                </a:solidFill>
                <a:highlight>
                  <a:schemeClr val="lt1"/>
                </a:highlight>
                <a:latin typeface="Lato"/>
                <a:ea typeface="Lato"/>
                <a:cs typeface="Lato"/>
                <a:sym typeface="Lato"/>
              </a:rPr>
              <a:t>Observer design pattern is used, where we register different views and all the views are notified when model changes states.</a:t>
            </a:r>
            <a:endParaRPr sz="1250">
              <a:solidFill>
                <a:srgbClr val="373A3C"/>
              </a:solidFill>
              <a:highlight>
                <a:schemeClr val="lt1"/>
              </a:highlight>
              <a:latin typeface="Roboto"/>
              <a:ea typeface="Roboto"/>
              <a:cs typeface="Roboto"/>
              <a:sym typeface="Roboto"/>
            </a:endParaRPr>
          </a:p>
          <a:p>
            <a:pPr indent="0" lvl="0" marL="0" rtl="0" algn="l">
              <a:lnSpc>
                <a:spcPct val="115000"/>
              </a:lnSpc>
              <a:spcBef>
                <a:spcPts val="1200"/>
              </a:spcBef>
              <a:spcAft>
                <a:spcPts val="1200"/>
              </a:spcAft>
              <a:buNone/>
            </a:pPr>
            <a:r>
              <a:rPr lang="en" sz="1250">
                <a:solidFill>
                  <a:srgbClr val="373A3C"/>
                </a:solidFill>
                <a:highlight>
                  <a:schemeClr val="lt1"/>
                </a:highlight>
                <a:latin typeface="Roboto"/>
                <a:ea typeface="Roboto"/>
                <a:cs typeface="Roboto"/>
                <a:sym typeface="Roboto"/>
              </a:rPr>
              <a:t>Our first git commit was to have MVC pattern package structure, which made it easy to divide the task among the members, as we all worked on our different packages. </a:t>
            </a:r>
            <a:endParaRPr sz="1250">
              <a:solidFill>
                <a:srgbClr val="373A3C"/>
              </a:solidFill>
              <a:highlight>
                <a:schemeClr val="lt1"/>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3afaf7ca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3afaf7ca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solidFill>
                  <a:srgbClr val="373A3C"/>
                </a:solidFill>
                <a:highlight>
                  <a:schemeClr val="lt1"/>
                </a:highlight>
                <a:latin typeface="Roboto"/>
                <a:ea typeface="Roboto"/>
                <a:cs typeface="Roboto"/>
                <a:sym typeface="Roboto"/>
              </a:rPr>
              <a:t>To test the functional and </a:t>
            </a:r>
            <a:r>
              <a:rPr lang="en" sz="1250">
                <a:solidFill>
                  <a:srgbClr val="373A3C"/>
                </a:solidFill>
                <a:highlight>
                  <a:schemeClr val="lt1"/>
                </a:highlight>
                <a:latin typeface="Roboto"/>
                <a:ea typeface="Roboto"/>
                <a:cs typeface="Roboto"/>
                <a:sym typeface="Roboto"/>
              </a:rPr>
              <a:t>non-functional</a:t>
            </a:r>
            <a:r>
              <a:rPr lang="en" sz="1250">
                <a:solidFill>
                  <a:srgbClr val="373A3C"/>
                </a:solidFill>
                <a:highlight>
                  <a:schemeClr val="lt1"/>
                </a:highlight>
                <a:latin typeface="Roboto"/>
                <a:ea typeface="Roboto"/>
                <a:cs typeface="Roboto"/>
                <a:sym typeface="Roboto"/>
              </a:rPr>
              <a:t> requirements, we adopted a comprehensive strategy with focus on all components of the project.</a:t>
            </a:r>
            <a:endParaRPr sz="1250">
              <a:solidFill>
                <a:srgbClr val="373A3C"/>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None/>
            </a:pPr>
            <a:r>
              <a:rPr lang="en" sz="1250">
                <a:solidFill>
                  <a:srgbClr val="373A3C"/>
                </a:solidFill>
                <a:highlight>
                  <a:schemeClr val="lt1"/>
                </a:highlight>
                <a:latin typeface="Roboto"/>
                <a:ea typeface="Roboto"/>
                <a:cs typeface="Roboto"/>
                <a:sym typeface="Roboto"/>
              </a:rPr>
              <a:t>We employed White Box method while implementing API tests and alpha testing as an acceptance criterion for the project.</a:t>
            </a:r>
            <a:endParaRPr sz="1250">
              <a:solidFill>
                <a:srgbClr val="373A3C"/>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None/>
            </a:pPr>
            <a:r>
              <a:rPr lang="en" sz="1250">
                <a:solidFill>
                  <a:srgbClr val="373A3C"/>
                </a:solidFill>
                <a:highlight>
                  <a:schemeClr val="lt1"/>
                </a:highlight>
                <a:latin typeface="Roboto"/>
                <a:ea typeface="Roboto"/>
                <a:cs typeface="Roboto"/>
                <a:sym typeface="Roboto"/>
              </a:rPr>
              <a:t>The Black Box testing involved testing different GUI components for instance, selecting different points on a map. We did unit test in python to rule out errors in our design pattern of MVC. Post the standalone unit tests, we performed integration testing to ensure the GUI and functionality worked in sync. We also performed system test to ensure we had an intuitive final product. To avoid unintended changes in the program during ongoing development, we made use of regression testing and ran it on previous set of test cases to see if any faults had emerged.</a:t>
            </a:r>
            <a:endParaRPr sz="1250">
              <a:solidFill>
                <a:srgbClr val="373A3C"/>
              </a:solidFill>
              <a:highlight>
                <a:schemeClr val="lt1"/>
              </a:highlight>
              <a:latin typeface="Roboto"/>
              <a:ea typeface="Roboto"/>
              <a:cs typeface="Roboto"/>
              <a:sym typeface="Roboto"/>
            </a:endParaRPr>
          </a:p>
          <a:p>
            <a:pPr indent="0" lvl="0" marL="0" rtl="0" algn="l">
              <a:lnSpc>
                <a:spcPct val="115000"/>
              </a:lnSpc>
              <a:spcBef>
                <a:spcPts val="1200"/>
              </a:spcBef>
              <a:spcAft>
                <a:spcPts val="1200"/>
              </a:spcAft>
              <a:buNone/>
            </a:pPr>
            <a:r>
              <a:t/>
            </a:r>
            <a:endParaRPr sz="1250">
              <a:solidFill>
                <a:srgbClr val="373A3C"/>
              </a:solidFill>
              <a:highlight>
                <a:schemeClr val="lt1"/>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3afaf7ca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3afaf7ca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40424E"/>
                </a:solidFill>
                <a:highlight>
                  <a:srgbClr val="FFFFFF"/>
                </a:highlight>
              </a:rPr>
              <a:t>Verifying and validating involved testing whether the software met the technical requirements as guided by it’s design and development as well as, the user requirements effectively and efficiently while handling all the exceptional and boundary cases. For instance, to verify the origin and destination addresses, we manually created a test data suite to compare with outputs from google maps. </a:t>
            </a:r>
            <a:endParaRPr sz="1300">
              <a:solidFill>
                <a:srgbClr val="373A3C"/>
              </a:solidFill>
              <a:highlight>
                <a:schemeClr val="lt1"/>
              </a:highlight>
              <a:latin typeface="Lato"/>
              <a:ea typeface="Lato"/>
              <a:cs typeface="Lato"/>
              <a:sym typeface="Lato"/>
            </a:endParaRPr>
          </a:p>
          <a:p>
            <a:pPr indent="0" lvl="0" marL="457200" rtl="0" algn="l">
              <a:lnSpc>
                <a:spcPct val="115000"/>
              </a:lnSpc>
              <a:spcBef>
                <a:spcPts val="1200"/>
              </a:spcBef>
              <a:spcAft>
                <a:spcPts val="0"/>
              </a:spcAft>
              <a:buNone/>
            </a:pPr>
            <a:r>
              <a:rPr lang="en" sz="1300">
                <a:solidFill>
                  <a:srgbClr val="373A3C"/>
                </a:solidFill>
                <a:highlight>
                  <a:schemeClr val="lt1"/>
                </a:highlight>
                <a:latin typeface="Lato"/>
                <a:ea typeface="Lato"/>
                <a:cs typeface="Lato"/>
                <a:sym typeface="Lato"/>
              </a:rPr>
              <a:t>Testing navigation applications requires an end-user viewpoint and a lot of  the defects are functional. Such as, problems with user experience and usability. So we tested the application on a varied range of operating systems, keeping scalability and testability at the heart of our implementation.</a:t>
            </a:r>
            <a:endParaRPr sz="1300">
              <a:solidFill>
                <a:srgbClr val="373A3C"/>
              </a:solidFill>
              <a:highlight>
                <a:schemeClr val="lt1"/>
              </a:highlight>
              <a:latin typeface="Lato"/>
              <a:ea typeface="Lato"/>
              <a:cs typeface="Lato"/>
              <a:sym typeface="Lato"/>
            </a:endParaRPr>
          </a:p>
          <a:p>
            <a:pPr indent="0" lvl="0" marL="457200" rtl="0" algn="l">
              <a:lnSpc>
                <a:spcPct val="115000"/>
              </a:lnSpc>
              <a:spcBef>
                <a:spcPts val="1200"/>
              </a:spcBef>
              <a:spcAft>
                <a:spcPts val="1200"/>
              </a:spcAft>
              <a:buNone/>
            </a:pPr>
            <a:r>
              <a:t/>
            </a:r>
            <a:endParaRPr sz="1250">
              <a:solidFill>
                <a:srgbClr val="373A3C"/>
              </a:solidFill>
              <a:highlight>
                <a:schemeClr val="lt1"/>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3afaf7c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3afaf7c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rtl="0" algn="l">
              <a:lnSpc>
                <a:spcPct val="115000"/>
              </a:lnSpc>
              <a:spcBef>
                <a:spcPts val="0"/>
              </a:spcBef>
              <a:spcAft>
                <a:spcPts val="0"/>
              </a:spcAft>
              <a:buClr>
                <a:srgbClr val="373A3C"/>
              </a:buClr>
              <a:buSzPts val="1250"/>
              <a:buFont typeface="Roboto"/>
              <a:buAutoNum type="arabicPeriod"/>
            </a:pPr>
            <a:r>
              <a:rPr lang="en" sz="1250">
                <a:solidFill>
                  <a:srgbClr val="373A3C"/>
                </a:solidFill>
                <a:highlight>
                  <a:schemeClr val="lt1"/>
                </a:highlight>
                <a:latin typeface="Roboto"/>
                <a:ea typeface="Roboto"/>
                <a:cs typeface="Roboto"/>
                <a:sym typeface="Roboto"/>
              </a:rPr>
              <a:t>We learned about the end to end Software development life cycle which are -  requirements gathering, design, development, testing, deployment.</a:t>
            </a:r>
            <a:endParaRPr sz="1250">
              <a:solidFill>
                <a:srgbClr val="373A3C"/>
              </a:solidFill>
              <a:highlight>
                <a:schemeClr val="lt1"/>
              </a:highlight>
              <a:latin typeface="Roboto"/>
              <a:ea typeface="Roboto"/>
              <a:cs typeface="Roboto"/>
              <a:sym typeface="Roboto"/>
            </a:endParaRPr>
          </a:p>
          <a:p>
            <a:pPr indent="-307975" lvl="0" marL="457200" rtl="0" algn="l">
              <a:lnSpc>
                <a:spcPct val="115000"/>
              </a:lnSpc>
              <a:spcBef>
                <a:spcPts val="0"/>
              </a:spcBef>
              <a:spcAft>
                <a:spcPts val="0"/>
              </a:spcAft>
              <a:buClr>
                <a:srgbClr val="373A3C"/>
              </a:buClr>
              <a:buSzPts val="1250"/>
              <a:buFont typeface="Roboto"/>
              <a:buAutoNum type="arabicPeriod"/>
            </a:pPr>
            <a:r>
              <a:rPr lang="en" sz="1250">
                <a:solidFill>
                  <a:srgbClr val="373A3C"/>
                </a:solidFill>
                <a:highlight>
                  <a:schemeClr val="lt1"/>
                </a:highlight>
                <a:latin typeface="Roboto"/>
                <a:ea typeface="Roboto"/>
                <a:cs typeface="Roboto"/>
                <a:sym typeface="Roboto"/>
              </a:rPr>
              <a:t>We learned about prioritizing requirements, advantages of pair programming during development of daik·struh and A*, ease of using git for integrating our progress, different ways to test the system - alpha testing, beta testing and black box testing.</a:t>
            </a:r>
            <a:endParaRPr sz="1250">
              <a:solidFill>
                <a:srgbClr val="373A3C"/>
              </a:solidFill>
              <a:highlight>
                <a:schemeClr val="lt1"/>
              </a:highlight>
              <a:latin typeface="Roboto"/>
              <a:ea typeface="Roboto"/>
              <a:cs typeface="Roboto"/>
              <a:sym typeface="Roboto"/>
            </a:endParaRPr>
          </a:p>
          <a:p>
            <a:pPr indent="-307975" lvl="0" marL="457200" rtl="0" algn="l">
              <a:lnSpc>
                <a:spcPct val="115000"/>
              </a:lnSpc>
              <a:spcBef>
                <a:spcPts val="0"/>
              </a:spcBef>
              <a:spcAft>
                <a:spcPts val="0"/>
              </a:spcAft>
              <a:buClr>
                <a:srgbClr val="373A3C"/>
              </a:buClr>
              <a:buSzPts val="1250"/>
              <a:buFont typeface="Roboto"/>
              <a:buAutoNum type="arabicPeriod"/>
            </a:pPr>
            <a:r>
              <a:rPr lang="en" sz="1250">
                <a:solidFill>
                  <a:srgbClr val="373A3C"/>
                </a:solidFill>
                <a:highlight>
                  <a:schemeClr val="lt1"/>
                </a:highlight>
                <a:latin typeface="Roboto"/>
                <a:ea typeface="Roboto"/>
                <a:cs typeface="Roboto"/>
                <a:sym typeface="Roboto"/>
              </a:rPr>
              <a:t>We used trello to keep track of tasks, and pending items.</a:t>
            </a:r>
            <a:r>
              <a:rPr lang="en">
                <a:solidFill>
                  <a:schemeClr val="dk1"/>
                </a:solidFill>
              </a:rPr>
              <a:t> </a:t>
            </a:r>
            <a:r>
              <a:rPr lang="en" sz="1250">
                <a:solidFill>
                  <a:srgbClr val="373A3C"/>
                </a:solidFill>
                <a:highlight>
                  <a:schemeClr val="lt1"/>
                </a:highlight>
                <a:latin typeface="Roboto"/>
                <a:ea typeface="Roboto"/>
                <a:cs typeface="Roboto"/>
                <a:sym typeface="Roboto"/>
              </a:rPr>
              <a:t>We worked in an agile way, where we had planning, stand ups to discuss the progress and any blocks one might have, and in the end retrospective meetings to what we have learned and what could be improved. Breaking down bigger tasks into smaller ones, keeping track of progress made it easier.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ea82a86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ea82a86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brings us to the end of our presentation. Thank you very much for attending our presentation</a:t>
            </a:r>
            <a:r>
              <a:rPr lang="en"/>
              <a:t>. Our team is now open for questions.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drive.google.com/file/d/1wv3LXC33l8a4bAhpZnl2nZUCVBIUZC-1/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77300" y="1418125"/>
            <a:ext cx="7688100" cy="10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00"/>
                </a:solidFill>
                <a:latin typeface="Proxima Nova"/>
                <a:ea typeface="Proxima Nova"/>
                <a:cs typeface="Proxima Nova"/>
                <a:sym typeface="Proxima Nova"/>
              </a:rPr>
              <a:t>CS 520: Final Presentation</a:t>
            </a:r>
            <a:endParaRPr sz="2800">
              <a:solidFill>
                <a:srgbClr val="000000"/>
              </a:solidFill>
              <a:latin typeface="Proxima Nova"/>
              <a:ea typeface="Proxima Nova"/>
              <a:cs typeface="Proxima Nova"/>
              <a:sym typeface="Proxima Nova"/>
            </a:endParaRPr>
          </a:p>
          <a:p>
            <a:pPr indent="0" lvl="0" marL="0" rtl="0" algn="ctr">
              <a:spcBef>
                <a:spcPts val="0"/>
              </a:spcBef>
              <a:spcAft>
                <a:spcPts val="0"/>
              </a:spcAft>
              <a:buNone/>
            </a:pPr>
            <a:r>
              <a:rPr lang="en" sz="2800">
                <a:solidFill>
                  <a:srgbClr val="000000"/>
                </a:solidFill>
                <a:latin typeface="Proxima Nova"/>
                <a:ea typeface="Proxima Nova"/>
                <a:cs typeface="Proxima Nova"/>
                <a:sym typeface="Proxima Nova"/>
              </a:rPr>
              <a:t>EleNa: Elevation-based Navigation</a:t>
            </a:r>
            <a:endParaRPr sz="2800">
              <a:solidFill>
                <a:srgbClr val="000000"/>
              </a:solidFill>
              <a:latin typeface="Proxima Nova"/>
              <a:ea typeface="Proxima Nova"/>
              <a:cs typeface="Proxima Nova"/>
              <a:sym typeface="Proxima Nova"/>
            </a:endParaRPr>
          </a:p>
        </p:txBody>
      </p:sp>
      <p:sp>
        <p:nvSpPr>
          <p:cNvPr id="87" name="Google Shape;87;p13"/>
          <p:cNvSpPr txBox="1"/>
          <p:nvPr>
            <p:ph idx="1" type="subTitle"/>
          </p:nvPr>
        </p:nvSpPr>
        <p:spPr>
          <a:xfrm>
            <a:off x="90100" y="2868025"/>
            <a:ext cx="3280200" cy="22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Proxima Nova"/>
                <a:ea typeface="Proxima Nova"/>
                <a:cs typeface="Proxima Nova"/>
                <a:sym typeface="Proxima Nova"/>
              </a:rPr>
              <a:t>Group: </a:t>
            </a:r>
            <a:r>
              <a:rPr b="1" lang="en">
                <a:solidFill>
                  <a:srgbClr val="980000"/>
                </a:solidFill>
                <a:latin typeface="Proxima Nova"/>
                <a:ea typeface="Proxima Nova"/>
                <a:cs typeface="Proxima Nova"/>
                <a:sym typeface="Proxima Nova"/>
              </a:rPr>
              <a:t>RedCoders</a:t>
            </a:r>
            <a:endParaRPr b="1" sz="1200">
              <a:solidFill>
                <a:srgbClr val="980000"/>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1400">
                <a:solidFill>
                  <a:srgbClr val="000000"/>
                </a:solidFill>
                <a:latin typeface="Proxima Nova"/>
                <a:ea typeface="Proxima Nova"/>
                <a:cs typeface="Proxima Nova"/>
                <a:sym typeface="Proxima Nova"/>
              </a:rPr>
              <a:t>Members: </a:t>
            </a:r>
            <a:endParaRPr b="1" sz="1400">
              <a:solidFill>
                <a:srgbClr val="000000"/>
              </a:solidFill>
              <a:latin typeface="Proxima Nova"/>
              <a:ea typeface="Proxima Nova"/>
              <a:cs typeface="Proxima Nova"/>
              <a:sym typeface="Proxima Nova"/>
            </a:endParaRPr>
          </a:p>
          <a:p>
            <a:pPr indent="-317500" lvl="0" marL="457200" rtl="0" algn="l">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Vijaya Gajanan Buddhavarapu</a:t>
            </a:r>
            <a:endParaRPr sz="1400">
              <a:solidFill>
                <a:srgbClr val="000000"/>
              </a:solidFill>
              <a:latin typeface="Proxima Nova"/>
              <a:ea typeface="Proxima Nova"/>
              <a:cs typeface="Proxima Nova"/>
              <a:sym typeface="Proxima Nova"/>
            </a:endParaRPr>
          </a:p>
          <a:p>
            <a:pPr indent="-317500" lvl="0" marL="457200" rtl="0" algn="l">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Supriya Shreekant Jahagirdar</a:t>
            </a:r>
            <a:endParaRPr sz="1400">
              <a:solidFill>
                <a:srgbClr val="000000"/>
              </a:solidFill>
              <a:latin typeface="Proxima Nova"/>
              <a:ea typeface="Proxima Nova"/>
              <a:cs typeface="Proxima Nova"/>
              <a:sym typeface="Proxima Nova"/>
            </a:endParaRPr>
          </a:p>
          <a:p>
            <a:pPr indent="-317500" lvl="0" marL="457200" rtl="0" algn="l">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Mrinal Tak</a:t>
            </a:r>
            <a:endParaRPr sz="1400">
              <a:solidFill>
                <a:srgbClr val="000000"/>
              </a:solidFill>
              <a:latin typeface="Proxima Nova"/>
              <a:ea typeface="Proxima Nova"/>
              <a:cs typeface="Proxima Nova"/>
              <a:sym typeface="Proxima Nova"/>
            </a:endParaRPr>
          </a:p>
          <a:p>
            <a:pPr indent="-317500" lvl="0" marL="457200" rtl="0" algn="l">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Sirisha Annamraju</a:t>
            </a:r>
            <a:endParaRPr sz="1400">
              <a:solidFill>
                <a:srgbClr val="000000"/>
              </a:solidFill>
              <a:latin typeface="Proxima Nova"/>
              <a:ea typeface="Proxima Nova"/>
              <a:cs typeface="Proxima Nova"/>
              <a:sym typeface="Proxima Nova"/>
            </a:endParaRPr>
          </a:p>
          <a:p>
            <a:pPr indent="-317500" lvl="0" marL="457200" rtl="0" algn="l">
              <a:spcBef>
                <a:spcPts val="0"/>
              </a:spcBef>
              <a:spcAft>
                <a:spcPts val="0"/>
              </a:spcAft>
              <a:buClr>
                <a:srgbClr val="000000"/>
              </a:buClr>
              <a:buSzPts val="1400"/>
              <a:buFont typeface="Proxima Nova"/>
              <a:buChar char="●"/>
            </a:pPr>
            <a:r>
              <a:rPr lang="en" sz="1400">
                <a:solidFill>
                  <a:srgbClr val="000000"/>
                </a:solidFill>
                <a:latin typeface="Proxima Nova"/>
                <a:ea typeface="Proxima Nova"/>
                <a:cs typeface="Proxima Nova"/>
                <a:sym typeface="Proxima Nova"/>
              </a:rPr>
              <a:t>Devyani Varma </a:t>
            </a:r>
            <a:endParaRPr/>
          </a:p>
        </p:txBody>
      </p:sp>
      <p:pic>
        <p:nvPicPr>
          <p:cNvPr id="88" name="Google Shape;88;p13"/>
          <p:cNvPicPr preferRelativeResize="0"/>
          <p:nvPr/>
        </p:nvPicPr>
        <p:blipFill>
          <a:blip r:embed="rId3">
            <a:alphaModFix/>
          </a:blip>
          <a:stretch>
            <a:fillRect/>
          </a:stretch>
        </p:blipFill>
        <p:spPr>
          <a:xfrm>
            <a:off x="7128375" y="141143"/>
            <a:ext cx="1957600" cy="912875"/>
          </a:xfrm>
          <a:prstGeom prst="rect">
            <a:avLst/>
          </a:prstGeom>
          <a:noFill/>
          <a:ln>
            <a:noFill/>
          </a:ln>
        </p:spPr>
      </p:pic>
      <p:pic>
        <p:nvPicPr>
          <p:cNvPr id="89" name="Google Shape;89;p13"/>
          <p:cNvPicPr preferRelativeResize="0"/>
          <p:nvPr/>
        </p:nvPicPr>
        <p:blipFill>
          <a:blip r:embed="rId4">
            <a:alphaModFix/>
          </a:blip>
          <a:stretch>
            <a:fillRect/>
          </a:stretch>
        </p:blipFill>
        <p:spPr>
          <a:xfrm>
            <a:off x="5244800" y="2618063"/>
            <a:ext cx="2283036" cy="2385875"/>
          </a:xfrm>
          <a:prstGeom prst="rect">
            <a:avLst/>
          </a:prstGeom>
          <a:noFill/>
          <a:ln>
            <a:noFill/>
          </a:ln>
        </p:spPr>
      </p:pic>
      <p:sp>
        <p:nvSpPr>
          <p:cNvPr id="90" name="Google Shape;90;p13"/>
          <p:cNvSpPr txBox="1"/>
          <p:nvPr/>
        </p:nvSpPr>
        <p:spPr>
          <a:xfrm>
            <a:off x="6452825" y="2452825"/>
            <a:ext cx="127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Minimum Elevation</a:t>
            </a:r>
            <a:endParaRPr sz="1000">
              <a:latin typeface="Lato"/>
              <a:ea typeface="Lato"/>
              <a:cs typeface="Lato"/>
              <a:sym typeface="Lato"/>
            </a:endParaRPr>
          </a:p>
        </p:txBody>
      </p:sp>
      <p:cxnSp>
        <p:nvCxnSpPr>
          <p:cNvPr id="91" name="Google Shape;91;p13"/>
          <p:cNvCxnSpPr>
            <a:stCxn id="90" idx="2"/>
          </p:cNvCxnSpPr>
          <p:nvPr/>
        </p:nvCxnSpPr>
        <p:spPr>
          <a:xfrm flipH="1">
            <a:off x="6517325" y="2791525"/>
            <a:ext cx="573600" cy="29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id="97" name="Google Shape;97;p14" title="Video Walkthrough.mov">
            <a:hlinkClick r:id="rId3"/>
          </p:cNvPr>
          <p:cNvPicPr preferRelativeResize="0"/>
          <p:nvPr/>
        </p:nvPicPr>
        <p:blipFill>
          <a:blip r:embed="rId4">
            <a:alphaModFix/>
          </a:blip>
          <a:stretch>
            <a:fillRect/>
          </a:stretch>
        </p:blipFill>
        <p:spPr>
          <a:xfrm>
            <a:off x="2285957" y="-2"/>
            <a:ext cx="6858043" cy="51435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and Non-Functional requirements</a:t>
            </a:r>
            <a:r>
              <a:rPr lang="en"/>
              <a:t>	</a:t>
            </a:r>
            <a:endParaRPr/>
          </a:p>
        </p:txBody>
      </p:sp>
      <p:sp>
        <p:nvSpPr>
          <p:cNvPr id="103" name="Google Shape;103;p15"/>
          <p:cNvSpPr txBox="1"/>
          <p:nvPr>
            <p:ph idx="2" type="body"/>
          </p:nvPr>
        </p:nvSpPr>
        <p:spPr>
          <a:xfrm>
            <a:off x="4484275" y="-29150"/>
            <a:ext cx="4659900" cy="528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50">
                <a:solidFill>
                  <a:srgbClr val="373A3C"/>
                </a:solidFill>
              </a:rPr>
              <a:t>Functional Requirements:</a:t>
            </a:r>
            <a:endParaRPr b="1" sz="1250">
              <a:solidFill>
                <a:srgbClr val="373A3C"/>
              </a:solidFill>
            </a:endParaRPr>
          </a:p>
          <a:p>
            <a:pPr indent="-311150" lvl="0" marL="457200" rtl="0" algn="just">
              <a:spcBef>
                <a:spcPts val="1200"/>
              </a:spcBef>
              <a:spcAft>
                <a:spcPts val="0"/>
              </a:spcAft>
              <a:buSzPts val="1300"/>
              <a:buChar char="❖"/>
            </a:pPr>
            <a:r>
              <a:rPr lang="en"/>
              <a:t>Given a start and an end location, determine a route that maximizes or minimizes elevation gain, while limiting the total distance between the two locations to x% of the shortest path.</a:t>
            </a:r>
            <a:endParaRPr/>
          </a:p>
          <a:p>
            <a:pPr indent="-311150" lvl="0" marL="457200" rtl="0" algn="just">
              <a:spcBef>
                <a:spcPts val="0"/>
              </a:spcBef>
              <a:spcAft>
                <a:spcPts val="0"/>
              </a:spcAft>
              <a:buSzPts val="1300"/>
              <a:buChar char="❖"/>
            </a:pPr>
            <a:r>
              <a:rPr lang="en"/>
              <a:t>Algorithms to be considered - Shortest Path, </a:t>
            </a:r>
            <a:r>
              <a:rPr lang="en"/>
              <a:t>Dijkstra</a:t>
            </a:r>
            <a:r>
              <a:rPr lang="en"/>
              <a:t>, A*</a:t>
            </a:r>
            <a:endParaRPr/>
          </a:p>
          <a:p>
            <a:pPr indent="-311150" lvl="0" marL="457200" rtl="0" algn="just">
              <a:spcBef>
                <a:spcPts val="0"/>
              </a:spcBef>
              <a:spcAft>
                <a:spcPts val="0"/>
              </a:spcAft>
              <a:buSzPts val="1300"/>
              <a:buChar char="❖"/>
            </a:pPr>
            <a:r>
              <a:rPr lang="en"/>
              <a:t>Show route information - distance, elevation gain</a:t>
            </a:r>
            <a:br>
              <a:rPr lang="en"/>
            </a:br>
            <a:endParaRPr/>
          </a:p>
          <a:p>
            <a:pPr indent="0" lvl="0" marL="0" rtl="0" algn="just">
              <a:spcBef>
                <a:spcPts val="0"/>
              </a:spcBef>
              <a:spcAft>
                <a:spcPts val="0"/>
              </a:spcAft>
              <a:buNone/>
            </a:pPr>
            <a:r>
              <a:rPr b="1" lang="en"/>
              <a:t>Non Functional-Requirements:</a:t>
            </a:r>
            <a:endParaRPr b="1"/>
          </a:p>
          <a:p>
            <a:pPr indent="0" lvl="0" marL="0" rtl="0" algn="just">
              <a:spcBef>
                <a:spcPts val="0"/>
              </a:spcBef>
              <a:spcAft>
                <a:spcPts val="0"/>
              </a:spcAft>
              <a:buNone/>
            </a:pPr>
            <a:r>
              <a:t/>
            </a:r>
            <a:endParaRPr/>
          </a:p>
          <a:p>
            <a:pPr indent="-311150" lvl="0" marL="457200" rtl="0" algn="just">
              <a:spcBef>
                <a:spcPts val="0"/>
              </a:spcBef>
              <a:spcAft>
                <a:spcPts val="0"/>
              </a:spcAft>
              <a:buSzPts val="1300"/>
              <a:buChar char="❖"/>
            </a:pPr>
            <a:r>
              <a:rPr lang="en"/>
              <a:t>Geographic area - Amherst, Massachusetts</a:t>
            </a:r>
            <a:endParaRPr/>
          </a:p>
          <a:p>
            <a:pPr indent="-311150" lvl="0" marL="457200" rtl="0" algn="just">
              <a:spcBef>
                <a:spcPts val="0"/>
              </a:spcBef>
              <a:spcAft>
                <a:spcPts val="0"/>
              </a:spcAft>
              <a:buSzPts val="1300"/>
              <a:buChar char="❖"/>
            </a:pPr>
            <a:r>
              <a:rPr b="1" lang="en"/>
              <a:t>Usability</a:t>
            </a:r>
            <a:r>
              <a:rPr lang="en"/>
              <a:t> - </a:t>
            </a:r>
            <a:endParaRPr/>
          </a:p>
          <a:p>
            <a:pPr indent="-311150" lvl="1" marL="914400" rtl="0" algn="just">
              <a:spcBef>
                <a:spcPts val="0"/>
              </a:spcBef>
              <a:spcAft>
                <a:spcPts val="0"/>
              </a:spcAft>
              <a:buSzPts val="1300"/>
              <a:buChar char="➢"/>
            </a:pPr>
            <a:r>
              <a:rPr lang="en" sz="1300"/>
              <a:t>User input - Mark Points on Map or input address using  text box </a:t>
            </a:r>
            <a:endParaRPr sz="1300"/>
          </a:p>
          <a:p>
            <a:pPr indent="-311150" lvl="1" marL="914400" rtl="0" algn="just">
              <a:spcBef>
                <a:spcPts val="0"/>
              </a:spcBef>
              <a:spcAft>
                <a:spcPts val="0"/>
              </a:spcAft>
              <a:buSzPts val="1300"/>
              <a:buChar char="➢"/>
            </a:pPr>
            <a:r>
              <a:rPr lang="en" sz="1300"/>
              <a:t>Output - Display both shortest route and elevation considered route </a:t>
            </a:r>
            <a:endParaRPr sz="1300"/>
          </a:p>
          <a:p>
            <a:pPr indent="-311150" lvl="1" marL="914400" rtl="0" algn="just">
              <a:spcBef>
                <a:spcPts val="0"/>
              </a:spcBef>
              <a:spcAft>
                <a:spcPts val="0"/>
              </a:spcAft>
              <a:buSzPts val="1300"/>
              <a:buChar char="➢"/>
            </a:pPr>
            <a:r>
              <a:rPr lang="en" sz="1300"/>
              <a:t>Reset - reset to original settings</a:t>
            </a:r>
            <a:endParaRPr sz="1300"/>
          </a:p>
          <a:p>
            <a:pPr indent="-311150" lvl="0" marL="457200" rtl="0" algn="just">
              <a:spcBef>
                <a:spcPts val="0"/>
              </a:spcBef>
              <a:spcAft>
                <a:spcPts val="0"/>
              </a:spcAft>
              <a:buSzPts val="1300"/>
              <a:buChar char="❖"/>
            </a:pPr>
            <a:r>
              <a:rPr b="1" lang="en"/>
              <a:t>Extensibility</a:t>
            </a:r>
            <a:r>
              <a:rPr lang="en"/>
              <a:t> - </a:t>
            </a:r>
            <a:endParaRPr/>
          </a:p>
          <a:p>
            <a:pPr indent="-311150" lvl="1" marL="914400" rtl="0" algn="just">
              <a:spcBef>
                <a:spcPts val="0"/>
              </a:spcBef>
              <a:spcAft>
                <a:spcPts val="0"/>
              </a:spcAft>
              <a:buSzPts val="1300"/>
              <a:buChar char="➢"/>
            </a:pPr>
            <a:r>
              <a:rPr lang="en" sz="1300"/>
              <a:t>Strategy design pattern makes it easy to consider more algorithms </a:t>
            </a:r>
            <a:endParaRPr sz="1300"/>
          </a:p>
          <a:p>
            <a:pPr indent="-311150" lvl="1" marL="914400" rtl="0" algn="just">
              <a:spcBef>
                <a:spcPts val="0"/>
              </a:spcBef>
              <a:spcAft>
                <a:spcPts val="0"/>
              </a:spcAft>
              <a:buSzPts val="1300"/>
              <a:buChar char="➢"/>
            </a:pPr>
            <a:r>
              <a:rPr lang="en" sz="1300"/>
              <a:t>We can extend the area to different locations by changing radius.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Analysis</a:t>
            </a:r>
            <a:endParaRPr/>
          </a:p>
        </p:txBody>
      </p:sp>
      <p:sp>
        <p:nvSpPr>
          <p:cNvPr id="109" name="Google Shape;109;p16"/>
          <p:cNvSpPr txBox="1"/>
          <p:nvPr>
            <p:ph idx="2" type="body"/>
          </p:nvPr>
        </p:nvSpPr>
        <p:spPr>
          <a:xfrm>
            <a:off x="4572000" y="57950"/>
            <a:ext cx="4503300" cy="5289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350">
              <a:solidFill>
                <a:srgbClr val="373A3C"/>
              </a:solidFill>
              <a:highlight>
                <a:schemeClr val="lt1"/>
              </a:highlight>
            </a:endParaRPr>
          </a:p>
          <a:p>
            <a:pPr indent="-314325" lvl="0" marL="457200" rtl="0" algn="just">
              <a:spcBef>
                <a:spcPts val="1200"/>
              </a:spcBef>
              <a:spcAft>
                <a:spcPts val="0"/>
              </a:spcAft>
              <a:buClr>
                <a:srgbClr val="373A3C"/>
              </a:buClr>
              <a:buSzPts val="1350"/>
              <a:buChar char="❖"/>
            </a:pPr>
            <a:r>
              <a:rPr lang="en" sz="1350">
                <a:solidFill>
                  <a:srgbClr val="373A3C"/>
                </a:solidFill>
                <a:highlight>
                  <a:schemeClr val="lt1"/>
                </a:highlight>
              </a:rPr>
              <a:t>We chose to implement two algorithms: Dijkstra and A star. Dijkstra is a special case of A star algorithm, where we set the heuristic value to 0.</a:t>
            </a:r>
            <a:endParaRPr sz="1350">
              <a:solidFill>
                <a:srgbClr val="373A3C"/>
              </a:solidFill>
              <a:highlight>
                <a:schemeClr val="lt1"/>
              </a:highlight>
            </a:endParaRPr>
          </a:p>
          <a:p>
            <a:pPr indent="-314325" lvl="0" marL="457200" rtl="0" algn="just">
              <a:spcBef>
                <a:spcPts val="0"/>
              </a:spcBef>
              <a:spcAft>
                <a:spcPts val="0"/>
              </a:spcAft>
              <a:buClr>
                <a:srgbClr val="373A3C"/>
              </a:buClr>
              <a:buSzPts val="1350"/>
              <a:buChar char="❖"/>
            </a:pPr>
            <a:r>
              <a:rPr lang="en" sz="1350">
                <a:solidFill>
                  <a:srgbClr val="373A3C"/>
                </a:solidFill>
                <a:highlight>
                  <a:schemeClr val="lt1"/>
                </a:highlight>
              </a:rPr>
              <a:t> A star finds the shorter path faster than Dijkstra as we use the heuristic of the distance till the destination node to reduce the time complexity. But Dijkstra is guaranteed to find the shortest path.</a:t>
            </a:r>
            <a:endParaRPr sz="1350">
              <a:solidFill>
                <a:srgbClr val="373A3C"/>
              </a:solidFill>
              <a:highlight>
                <a:schemeClr val="lt1"/>
              </a:highlight>
            </a:endParaRPr>
          </a:p>
          <a:p>
            <a:pPr indent="-314325" lvl="0" marL="457200" rtl="0" algn="just">
              <a:spcBef>
                <a:spcPts val="0"/>
              </a:spcBef>
              <a:spcAft>
                <a:spcPts val="0"/>
              </a:spcAft>
              <a:buClr>
                <a:srgbClr val="373A3C"/>
              </a:buClr>
              <a:buSzPts val="1350"/>
              <a:buChar char="❖"/>
            </a:pPr>
            <a:r>
              <a:rPr lang="en" sz="1350">
                <a:solidFill>
                  <a:srgbClr val="373A3C"/>
                </a:solidFill>
                <a:highlight>
                  <a:schemeClr val="lt1"/>
                </a:highlight>
              </a:rPr>
              <a:t>We used Binary search algorithm to find the best scaling factor which is used to construct the weighted edges of the graph, </a:t>
            </a:r>
            <a:br>
              <a:rPr lang="en" sz="1350">
                <a:solidFill>
                  <a:srgbClr val="373A3C"/>
                </a:solidFill>
                <a:highlight>
                  <a:schemeClr val="lt1"/>
                </a:highlight>
              </a:rPr>
            </a:br>
            <a:endParaRPr sz="1350">
              <a:solidFill>
                <a:srgbClr val="373A3C"/>
              </a:solidFill>
              <a:highlight>
                <a:schemeClr val="lt1"/>
              </a:highlight>
            </a:endParaRPr>
          </a:p>
          <a:p>
            <a:pPr indent="0" lvl="0" marL="457200" rtl="0" algn="l">
              <a:spcBef>
                <a:spcPts val="1200"/>
              </a:spcBef>
              <a:spcAft>
                <a:spcPts val="1200"/>
              </a:spcAft>
              <a:buNone/>
            </a:pPr>
            <a:r>
              <a:rPr b="1" lang="en" sz="1200">
                <a:solidFill>
                  <a:srgbClr val="373A3C"/>
                </a:solidFill>
                <a:highlight>
                  <a:schemeClr val="lt1"/>
                </a:highlight>
              </a:rPr>
              <a:t>edge_weight = scaling_factor*edge_length + elevation_gain</a:t>
            </a:r>
            <a:endParaRPr b="1" sz="1200">
              <a:solidFill>
                <a:srgbClr val="373A3C"/>
              </a:solidFill>
            </a:endParaRPr>
          </a:p>
        </p:txBody>
      </p:sp>
      <p:pic>
        <p:nvPicPr>
          <p:cNvPr id="110" name="Google Shape;110;p16"/>
          <p:cNvPicPr preferRelativeResize="0"/>
          <p:nvPr/>
        </p:nvPicPr>
        <p:blipFill>
          <a:blip r:embed="rId3">
            <a:alphaModFix/>
          </a:blip>
          <a:stretch>
            <a:fillRect/>
          </a:stretch>
        </p:blipFill>
        <p:spPr>
          <a:xfrm>
            <a:off x="371975" y="2499325"/>
            <a:ext cx="3658925" cy="19923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79075" y="402000"/>
            <a:ext cx="33009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Decisions</a:t>
            </a:r>
            <a:endParaRPr/>
          </a:p>
        </p:txBody>
      </p:sp>
      <p:sp>
        <p:nvSpPr>
          <p:cNvPr id="116" name="Google Shape;116;p17"/>
          <p:cNvSpPr txBox="1"/>
          <p:nvPr>
            <p:ph idx="2" type="body"/>
          </p:nvPr>
        </p:nvSpPr>
        <p:spPr>
          <a:xfrm>
            <a:off x="4572000" y="1170475"/>
            <a:ext cx="4503300" cy="3276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314">
                <a:solidFill>
                  <a:srgbClr val="373A3C"/>
                </a:solidFill>
                <a:highlight>
                  <a:schemeClr val="lt1"/>
                </a:highlight>
              </a:rPr>
              <a:t>Design Patterns used</a:t>
            </a:r>
            <a:endParaRPr b="1" sz="1314">
              <a:solidFill>
                <a:srgbClr val="373A3C"/>
              </a:solidFill>
              <a:highlight>
                <a:schemeClr val="lt1"/>
              </a:highlight>
            </a:endParaRPr>
          </a:p>
          <a:p>
            <a:pPr indent="-314325" lvl="0" marL="457200" rtl="0" algn="just">
              <a:lnSpc>
                <a:spcPct val="200000"/>
              </a:lnSpc>
              <a:spcBef>
                <a:spcPts val="1200"/>
              </a:spcBef>
              <a:spcAft>
                <a:spcPts val="0"/>
              </a:spcAft>
              <a:buClr>
                <a:srgbClr val="373A3C"/>
              </a:buClr>
              <a:buSzPts val="1350"/>
              <a:buChar char="❖"/>
            </a:pPr>
            <a:r>
              <a:rPr lang="en" sz="1350">
                <a:solidFill>
                  <a:srgbClr val="373A3C"/>
                </a:solidFill>
                <a:highlight>
                  <a:schemeClr val="lt1"/>
                </a:highlight>
              </a:rPr>
              <a:t>Model View Controller</a:t>
            </a:r>
            <a:endParaRPr sz="1350">
              <a:solidFill>
                <a:srgbClr val="373A3C"/>
              </a:solidFill>
              <a:highlight>
                <a:schemeClr val="lt1"/>
              </a:highlight>
            </a:endParaRPr>
          </a:p>
          <a:p>
            <a:pPr indent="-314325" lvl="0" marL="457200" rtl="0" algn="just">
              <a:lnSpc>
                <a:spcPct val="200000"/>
              </a:lnSpc>
              <a:spcBef>
                <a:spcPts val="0"/>
              </a:spcBef>
              <a:spcAft>
                <a:spcPts val="0"/>
              </a:spcAft>
              <a:buClr>
                <a:srgbClr val="373A3C"/>
              </a:buClr>
              <a:buSzPts val="1350"/>
              <a:buChar char="❖"/>
            </a:pPr>
            <a:r>
              <a:rPr lang="en" sz="1350">
                <a:solidFill>
                  <a:srgbClr val="373A3C"/>
                </a:solidFill>
                <a:highlight>
                  <a:schemeClr val="lt1"/>
                </a:highlight>
              </a:rPr>
              <a:t>Strategy</a:t>
            </a:r>
            <a:r>
              <a:rPr lang="en" sz="1350">
                <a:solidFill>
                  <a:srgbClr val="373A3C"/>
                </a:solidFill>
                <a:highlight>
                  <a:schemeClr val="lt1"/>
                </a:highlight>
              </a:rPr>
              <a:t> design pattern</a:t>
            </a:r>
            <a:endParaRPr sz="1350">
              <a:solidFill>
                <a:srgbClr val="373A3C"/>
              </a:solidFill>
              <a:highlight>
                <a:schemeClr val="lt1"/>
              </a:highlight>
            </a:endParaRPr>
          </a:p>
          <a:p>
            <a:pPr indent="-314325" lvl="0" marL="457200" rtl="0" algn="just">
              <a:lnSpc>
                <a:spcPct val="200000"/>
              </a:lnSpc>
              <a:spcBef>
                <a:spcPts val="0"/>
              </a:spcBef>
              <a:spcAft>
                <a:spcPts val="0"/>
              </a:spcAft>
              <a:buClr>
                <a:srgbClr val="373A3C"/>
              </a:buClr>
              <a:buSzPts val="1350"/>
              <a:buChar char="❖"/>
            </a:pPr>
            <a:r>
              <a:rPr lang="en" sz="1350">
                <a:solidFill>
                  <a:srgbClr val="373A3C"/>
                </a:solidFill>
                <a:highlight>
                  <a:schemeClr val="lt1"/>
                </a:highlight>
              </a:rPr>
              <a:t>Observer design pattern</a:t>
            </a:r>
            <a:br>
              <a:rPr lang="en" sz="1350">
                <a:solidFill>
                  <a:srgbClr val="373A3C"/>
                </a:solidFill>
                <a:highlight>
                  <a:schemeClr val="lt1"/>
                </a:highlight>
              </a:rPr>
            </a:br>
            <a:endParaRPr b="1" sz="1350">
              <a:solidFill>
                <a:srgbClr val="373A3C"/>
              </a:solidFill>
            </a:endParaRPr>
          </a:p>
        </p:txBody>
      </p:sp>
      <p:pic>
        <p:nvPicPr>
          <p:cNvPr id="117" name="Google Shape;117;p17"/>
          <p:cNvPicPr preferRelativeResize="0"/>
          <p:nvPr/>
        </p:nvPicPr>
        <p:blipFill>
          <a:blip r:embed="rId3">
            <a:alphaModFix/>
          </a:blip>
          <a:stretch>
            <a:fillRect/>
          </a:stretch>
        </p:blipFill>
        <p:spPr>
          <a:xfrm>
            <a:off x="152400" y="954647"/>
            <a:ext cx="4503301" cy="41888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123" name="Google Shape;123;p18"/>
          <p:cNvSpPr txBox="1"/>
          <p:nvPr>
            <p:ph idx="2" type="body"/>
          </p:nvPr>
        </p:nvSpPr>
        <p:spPr>
          <a:xfrm>
            <a:off x="4640800" y="-29150"/>
            <a:ext cx="4503300" cy="52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250">
              <a:solidFill>
                <a:srgbClr val="373A3C"/>
              </a:solidFill>
            </a:endParaRPr>
          </a:p>
          <a:p>
            <a:pPr indent="0" lvl="0" marL="0" rtl="0" algn="l">
              <a:spcBef>
                <a:spcPts val="1200"/>
              </a:spcBef>
              <a:spcAft>
                <a:spcPts val="0"/>
              </a:spcAft>
              <a:buNone/>
            </a:pPr>
            <a:r>
              <a:rPr b="1" lang="en" sz="1250">
                <a:solidFill>
                  <a:srgbClr val="373A3C"/>
                </a:solidFill>
              </a:rPr>
              <a:t>White Box Test Suites</a:t>
            </a:r>
            <a:r>
              <a:rPr b="1" lang="en" sz="1250">
                <a:solidFill>
                  <a:srgbClr val="373A3C"/>
                </a:solidFill>
              </a:rPr>
              <a:t>:</a:t>
            </a:r>
            <a:endParaRPr b="1" sz="1250">
              <a:solidFill>
                <a:srgbClr val="373A3C"/>
              </a:solidFill>
            </a:endParaRPr>
          </a:p>
          <a:p>
            <a:pPr indent="-311150" lvl="0" marL="457200" rtl="0" algn="l">
              <a:spcBef>
                <a:spcPts val="1200"/>
              </a:spcBef>
              <a:spcAft>
                <a:spcPts val="0"/>
              </a:spcAft>
              <a:buSzPts val="1300"/>
              <a:buChar char="❖"/>
            </a:pPr>
            <a:r>
              <a:rPr lang="en" sz="1250">
                <a:solidFill>
                  <a:srgbClr val="373A3C"/>
                </a:solidFill>
                <a:highlight>
                  <a:schemeClr val="lt1"/>
                </a:highlight>
              </a:rPr>
              <a:t>Alpha testing</a:t>
            </a:r>
            <a:endParaRPr sz="1250">
              <a:solidFill>
                <a:srgbClr val="373A3C"/>
              </a:solidFill>
              <a:highlight>
                <a:schemeClr val="lt1"/>
              </a:highlight>
            </a:endParaRPr>
          </a:p>
          <a:p>
            <a:pPr indent="-307975" lvl="0" marL="457200" rtl="0" algn="l">
              <a:spcBef>
                <a:spcPts val="0"/>
              </a:spcBef>
              <a:spcAft>
                <a:spcPts val="0"/>
              </a:spcAft>
              <a:buClr>
                <a:srgbClr val="373A3C"/>
              </a:buClr>
              <a:buSzPts val="1250"/>
              <a:buFont typeface="Roboto"/>
              <a:buChar char="❖"/>
            </a:pPr>
            <a:r>
              <a:rPr lang="en" sz="1250">
                <a:solidFill>
                  <a:srgbClr val="373A3C"/>
                </a:solidFill>
                <a:highlight>
                  <a:schemeClr val="lt1"/>
                </a:highlight>
              </a:rPr>
              <a:t>API testing </a:t>
            </a:r>
            <a:endParaRPr/>
          </a:p>
          <a:p>
            <a:pPr indent="0" lvl="0" marL="0" rtl="0" algn="just">
              <a:spcBef>
                <a:spcPts val="1200"/>
              </a:spcBef>
              <a:spcAft>
                <a:spcPts val="0"/>
              </a:spcAft>
              <a:buNone/>
            </a:pPr>
            <a:r>
              <a:rPr b="1" lang="en"/>
              <a:t>Black Box Testing</a:t>
            </a:r>
            <a:endParaRPr b="1"/>
          </a:p>
          <a:p>
            <a:pPr indent="0" lvl="0" marL="0" rtl="0" algn="just">
              <a:spcBef>
                <a:spcPts val="0"/>
              </a:spcBef>
              <a:spcAft>
                <a:spcPts val="0"/>
              </a:spcAft>
              <a:buNone/>
            </a:pPr>
            <a:r>
              <a:t/>
            </a:r>
            <a:endParaRPr b="1"/>
          </a:p>
          <a:p>
            <a:pPr indent="-311150" lvl="0" marL="457200" rtl="0" algn="just">
              <a:spcBef>
                <a:spcPts val="0"/>
              </a:spcBef>
              <a:spcAft>
                <a:spcPts val="0"/>
              </a:spcAft>
              <a:buSzPts val="1300"/>
              <a:buChar char="❖"/>
            </a:pPr>
            <a:r>
              <a:rPr lang="en"/>
              <a:t>Unittest t</a:t>
            </a:r>
            <a:r>
              <a:rPr lang="en"/>
              <a:t>esting of MVC and all modules in python.</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Integration Testing</a:t>
            </a:r>
            <a:endParaRPr b="1"/>
          </a:p>
          <a:p>
            <a:pPr indent="0" lvl="0" marL="0" rtl="0" algn="just">
              <a:spcBef>
                <a:spcPts val="0"/>
              </a:spcBef>
              <a:spcAft>
                <a:spcPts val="0"/>
              </a:spcAft>
              <a:buNone/>
            </a:pPr>
            <a:r>
              <a:t/>
            </a:r>
            <a:endParaRPr b="1"/>
          </a:p>
          <a:p>
            <a:pPr indent="-311150" lvl="0" marL="457200" rtl="0" algn="just">
              <a:spcBef>
                <a:spcPts val="0"/>
              </a:spcBef>
              <a:spcAft>
                <a:spcPts val="0"/>
              </a:spcAft>
              <a:buSzPts val="1300"/>
              <a:buChar char="❖"/>
            </a:pPr>
            <a:r>
              <a:rPr lang="en"/>
              <a:t>End to end testing, by asserting on the output routes</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System testing</a:t>
            </a:r>
            <a:endParaRPr b="1"/>
          </a:p>
          <a:p>
            <a:pPr indent="-311150" lvl="0" marL="457200" rtl="0" algn="just">
              <a:spcBef>
                <a:spcPts val="1000"/>
              </a:spcBef>
              <a:spcAft>
                <a:spcPts val="0"/>
              </a:spcAft>
              <a:buSzPts val="1300"/>
              <a:buChar char="❖"/>
            </a:pPr>
            <a:r>
              <a:rPr lang="en"/>
              <a:t>To have an intuitive final product.</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Regression testing</a:t>
            </a:r>
            <a:endParaRPr b="1"/>
          </a:p>
          <a:p>
            <a:pPr indent="-311150" lvl="0" marL="457200" rtl="0" algn="just">
              <a:spcBef>
                <a:spcPts val="1000"/>
              </a:spcBef>
              <a:spcAft>
                <a:spcPts val="0"/>
              </a:spcAft>
              <a:buSzPts val="1300"/>
              <a:buChar char="❖"/>
            </a:pPr>
            <a:r>
              <a:rPr lang="en"/>
              <a:t>To test in an ongoing project, utilized previous test-sets to see if any faults had emerged.</a:t>
            </a:r>
            <a:endParaRPr/>
          </a:p>
        </p:txBody>
      </p:sp>
      <p:pic>
        <p:nvPicPr>
          <p:cNvPr id="124" name="Google Shape;124;p18"/>
          <p:cNvPicPr preferRelativeResize="0"/>
          <p:nvPr/>
        </p:nvPicPr>
        <p:blipFill>
          <a:blip r:embed="rId3">
            <a:alphaModFix/>
          </a:blip>
          <a:stretch>
            <a:fillRect/>
          </a:stretch>
        </p:blipFill>
        <p:spPr>
          <a:xfrm>
            <a:off x="690225" y="2890100"/>
            <a:ext cx="2272725" cy="711950"/>
          </a:xfrm>
          <a:prstGeom prst="rect">
            <a:avLst/>
          </a:prstGeom>
          <a:noFill/>
          <a:ln>
            <a:noFill/>
          </a:ln>
          <a:effectLst>
            <a:outerShdw blurRad="585788" rotWithShape="0" algn="bl" dir="5400000" dist="304800">
              <a:srgbClr val="000000">
                <a:alpha val="54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Verification and</a:t>
            </a:r>
            <a:endParaRPr/>
          </a:p>
          <a:p>
            <a:pPr indent="0" lvl="0" marL="0" rtl="0" algn="l">
              <a:spcBef>
                <a:spcPts val="0"/>
              </a:spcBef>
              <a:spcAft>
                <a:spcPts val="0"/>
              </a:spcAft>
              <a:buNone/>
            </a:pPr>
            <a:r>
              <a:rPr lang="en"/>
              <a:t>Validation</a:t>
            </a:r>
            <a:endParaRPr/>
          </a:p>
        </p:txBody>
      </p:sp>
      <p:sp>
        <p:nvSpPr>
          <p:cNvPr id="130" name="Google Shape;130;p19"/>
          <p:cNvSpPr txBox="1"/>
          <p:nvPr>
            <p:ph idx="2" type="body"/>
          </p:nvPr>
        </p:nvSpPr>
        <p:spPr>
          <a:xfrm>
            <a:off x="4640800" y="-29150"/>
            <a:ext cx="4503300" cy="52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rgbClr val="373A3C"/>
              </a:solidFill>
            </a:endParaRPr>
          </a:p>
          <a:p>
            <a:pPr indent="0" lvl="0" marL="0" rtl="0" algn="l">
              <a:spcBef>
                <a:spcPts val="1200"/>
              </a:spcBef>
              <a:spcAft>
                <a:spcPts val="0"/>
              </a:spcAft>
              <a:buNone/>
            </a:pPr>
            <a:r>
              <a:t/>
            </a:r>
            <a:endParaRPr b="1">
              <a:solidFill>
                <a:srgbClr val="373A3C"/>
              </a:solidFill>
            </a:endParaRPr>
          </a:p>
          <a:p>
            <a:pPr indent="-311150" lvl="0" marL="457200" rtl="0" algn="l">
              <a:spcBef>
                <a:spcPts val="1200"/>
              </a:spcBef>
              <a:spcAft>
                <a:spcPts val="0"/>
              </a:spcAft>
              <a:buSzPts val="1300"/>
              <a:buChar char="❖"/>
            </a:pPr>
            <a:r>
              <a:rPr b="1" lang="en">
                <a:solidFill>
                  <a:srgbClr val="373A3C"/>
                </a:solidFill>
                <a:highlight>
                  <a:schemeClr val="lt1"/>
                </a:highlight>
              </a:rPr>
              <a:t>Manual test data creation </a:t>
            </a:r>
            <a:r>
              <a:rPr lang="en">
                <a:solidFill>
                  <a:srgbClr val="373A3C"/>
                </a:solidFill>
                <a:highlight>
                  <a:schemeClr val="lt1"/>
                </a:highlight>
              </a:rPr>
              <a:t>- We manually created a {input,output} test data suite, by verifying the origin and destination addresses from google maps. We determined all the possible routes by considering elevation for known origin and destination and then compared it against the routes given by Dijkstra.</a:t>
            </a:r>
            <a:br>
              <a:rPr lang="en">
                <a:solidFill>
                  <a:srgbClr val="373A3C"/>
                </a:solidFill>
                <a:highlight>
                  <a:schemeClr val="lt1"/>
                </a:highlight>
              </a:rPr>
            </a:br>
            <a:endParaRPr>
              <a:solidFill>
                <a:srgbClr val="373A3C"/>
              </a:solidFill>
              <a:highlight>
                <a:schemeClr val="lt1"/>
              </a:highlight>
            </a:endParaRPr>
          </a:p>
          <a:p>
            <a:pPr indent="-311150" lvl="0" marL="457200" rtl="0" algn="l">
              <a:spcBef>
                <a:spcPts val="0"/>
              </a:spcBef>
              <a:spcAft>
                <a:spcPts val="0"/>
              </a:spcAft>
              <a:buSzPts val="1300"/>
              <a:buChar char="❖"/>
            </a:pPr>
            <a:r>
              <a:rPr b="1" lang="en">
                <a:solidFill>
                  <a:srgbClr val="373A3C"/>
                </a:solidFill>
                <a:highlight>
                  <a:schemeClr val="lt1"/>
                </a:highlight>
              </a:rPr>
              <a:t>Coding test suite -</a:t>
            </a:r>
            <a:r>
              <a:rPr lang="en">
                <a:solidFill>
                  <a:srgbClr val="373A3C"/>
                </a:solidFill>
                <a:highlight>
                  <a:schemeClr val="lt1"/>
                </a:highlight>
              </a:rPr>
              <a:t> We then added a unit test suit and one integration test suite, and tested all the modules.</a:t>
            </a:r>
            <a:br>
              <a:rPr lang="en">
                <a:solidFill>
                  <a:srgbClr val="373A3C"/>
                </a:solidFill>
                <a:highlight>
                  <a:schemeClr val="lt1"/>
                </a:highlight>
              </a:rPr>
            </a:br>
            <a:endParaRPr>
              <a:solidFill>
                <a:srgbClr val="373A3C"/>
              </a:solidFill>
              <a:highlight>
                <a:schemeClr val="lt1"/>
              </a:highlight>
            </a:endParaRPr>
          </a:p>
          <a:p>
            <a:pPr indent="-311150" lvl="0" marL="457200" rtl="0" algn="l">
              <a:spcBef>
                <a:spcPts val="0"/>
              </a:spcBef>
              <a:spcAft>
                <a:spcPts val="0"/>
              </a:spcAft>
              <a:buSzPts val="1300"/>
              <a:buChar char="❖"/>
            </a:pPr>
            <a:r>
              <a:rPr b="1" lang="en">
                <a:solidFill>
                  <a:srgbClr val="373A3C"/>
                </a:solidFill>
                <a:highlight>
                  <a:schemeClr val="lt1"/>
                </a:highlight>
              </a:rPr>
              <a:t>Extensibility</a:t>
            </a:r>
            <a:r>
              <a:rPr lang="en">
                <a:solidFill>
                  <a:srgbClr val="373A3C"/>
                </a:solidFill>
                <a:highlight>
                  <a:schemeClr val="lt1"/>
                </a:highlight>
              </a:rPr>
              <a:t> - A* was then added and as the system had sufficient testing in place, we were able to quickly verify, modify and implement A* pretty fast.</a:t>
            </a:r>
            <a:endParaRPr>
              <a:solidFill>
                <a:srgbClr val="373A3C"/>
              </a:solidFill>
              <a:highlight>
                <a:schemeClr val="lt1"/>
              </a:highlight>
            </a:endParaRPr>
          </a:p>
          <a:p>
            <a:pPr indent="0" lvl="0" marL="0" rtl="0" algn="just">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Learnings</a:t>
            </a:r>
            <a:r>
              <a:rPr lang="en"/>
              <a:t>	</a:t>
            </a:r>
            <a:endParaRPr/>
          </a:p>
        </p:txBody>
      </p:sp>
      <p:sp>
        <p:nvSpPr>
          <p:cNvPr id="136" name="Google Shape;136;p20"/>
          <p:cNvSpPr txBox="1"/>
          <p:nvPr>
            <p:ph idx="2" type="body"/>
          </p:nvPr>
        </p:nvSpPr>
        <p:spPr>
          <a:xfrm>
            <a:off x="4640800" y="-29150"/>
            <a:ext cx="4503300" cy="5289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250">
              <a:solidFill>
                <a:srgbClr val="373A3C"/>
              </a:solidFill>
              <a:highlight>
                <a:schemeClr val="lt1"/>
              </a:highlight>
            </a:endParaRPr>
          </a:p>
          <a:p>
            <a:pPr indent="-314325" lvl="0" marL="457200" rtl="0" algn="l">
              <a:spcBef>
                <a:spcPts val="1200"/>
              </a:spcBef>
              <a:spcAft>
                <a:spcPts val="0"/>
              </a:spcAft>
              <a:buClr>
                <a:srgbClr val="373A3C"/>
              </a:buClr>
              <a:buSzPts val="1350"/>
              <a:buChar char="❖"/>
            </a:pPr>
            <a:r>
              <a:rPr lang="en" sz="1350">
                <a:solidFill>
                  <a:srgbClr val="373A3C"/>
                </a:solidFill>
                <a:highlight>
                  <a:schemeClr val="lt1"/>
                </a:highlight>
              </a:rPr>
              <a:t>Software development life cycle -  requirements gathering, design, development, testing, deployment</a:t>
            </a:r>
            <a:br>
              <a:rPr lang="en" sz="1350">
                <a:solidFill>
                  <a:srgbClr val="373A3C"/>
                </a:solidFill>
                <a:highlight>
                  <a:schemeClr val="lt1"/>
                </a:highlight>
              </a:rPr>
            </a:br>
            <a:endParaRPr sz="1350">
              <a:solidFill>
                <a:srgbClr val="373A3C"/>
              </a:solidFill>
              <a:highlight>
                <a:schemeClr val="lt1"/>
              </a:highlight>
            </a:endParaRPr>
          </a:p>
          <a:p>
            <a:pPr indent="-314325" lvl="0" marL="457200" rtl="0" algn="l">
              <a:spcBef>
                <a:spcPts val="0"/>
              </a:spcBef>
              <a:spcAft>
                <a:spcPts val="0"/>
              </a:spcAft>
              <a:buClr>
                <a:srgbClr val="373A3C"/>
              </a:buClr>
              <a:buSzPts val="1350"/>
              <a:buChar char="❖"/>
            </a:pPr>
            <a:r>
              <a:rPr lang="en" sz="1350">
                <a:solidFill>
                  <a:srgbClr val="373A3C"/>
                </a:solidFill>
                <a:highlight>
                  <a:schemeClr val="lt1"/>
                </a:highlight>
              </a:rPr>
              <a:t>Prioritizing requirement, pair programming, Git usage as collaborative tool, testing and validation</a:t>
            </a:r>
            <a:br>
              <a:rPr lang="en" sz="1350">
                <a:solidFill>
                  <a:srgbClr val="373A3C"/>
                </a:solidFill>
                <a:highlight>
                  <a:schemeClr val="lt1"/>
                </a:highlight>
              </a:rPr>
            </a:br>
            <a:endParaRPr sz="1350">
              <a:solidFill>
                <a:srgbClr val="373A3C"/>
              </a:solidFill>
              <a:highlight>
                <a:schemeClr val="lt1"/>
              </a:highlight>
            </a:endParaRPr>
          </a:p>
          <a:p>
            <a:pPr indent="-314325" lvl="0" marL="457200" rtl="0" algn="l">
              <a:spcBef>
                <a:spcPts val="0"/>
              </a:spcBef>
              <a:spcAft>
                <a:spcPts val="0"/>
              </a:spcAft>
              <a:buClr>
                <a:srgbClr val="373A3C"/>
              </a:buClr>
              <a:buSzPts val="1350"/>
              <a:buChar char="❖"/>
            </a:pPr>
            <a:r>
              <a:rPr lang="en" sz="1350">
                <a:solidFill>
                  <a:srgbClr val="373A3C"/>
                </a:solidFill>
                <a:highlight>
                  <a:schemeClr val="lt1"/>
                </a:highlight>
              </a:rPr>
              <a:t>Agile methodology</a:t>
            </a:r>
            <a:endParaRPr sz="1350">
              <a:solidFill>
                <a:srgbClr val="373A3C"/>
              </a:solidFill>
              <a:highlight>
                <a:schemeClr val="lt1"/>
              </a:highlight>
            </a:endParaRPr>
          </a:p>
          <a:p>
            <a:pPr indent="0" lvl="0" marL="914400" rtl="0" algn="just">
              <a:spcBef>
                <a:spcPts val="1200"/>
              </a:spcBef>
              <a:spcAft>
                <a:spcPts val="0"/>
              </a:spcAft>
              <a:buNone/>
            </a:pPr>
            <a:r>
              <a:t/>
            </a:r>
            <a:endParaRPr sz="1250">
              <a:solidFill>
                <a:srgbClr val="373A3C"/>
              </a:solidFill>
              <a:highlight>
                <a:schemeClr val="lt1"/>
              </a:highlight>
            </a:endParaRPr>
          </a:p>
          <a:p>
            <a:pPr indent="0" lvl="0" marL="0" rtl="0" algn="l">
              <a:spcBef>
                <a:spcPts val="1200"/>
              </a:spcBef>
              <a:spcAft>
                <a:spcPts val="1200"/>
              </a:spcAft>
              <a:buNone/>
            </a:pPr>
            <a:r>
              <a:t/>
            </a:r>
            <a:endParaRPr sz="1250">
              <a:solidFill>
                <a:srgbClr val="373A3C"/>
              </a:solidFill>
              <a:highlight>
                <a:srgbClr val="FFFFFF"/>
              </a:highlight>
            </a:endParaRPr>
          </a:p>
        </p:txBody>
      </p:sp>
      <p:pic>
        <p:nvPicPr>
          <p:cNvPr id="137" name="Google Shape;137;p20"/>
          <p:cNvPicPr preferRelativeResize="0"/>
          <p:nvPr/>
        </p:nvPicPr>
        <p:blipFill>
          <a:blip r:embed="rId3">
            <a:alphaModFix/>
          </a:blip>
          <a:stretch>
            <a:fillRect/>
          </a:stretch>
        </p:blipFill>
        <p:spPr>
          <a:xfrm>
            <a:off x="3722400" y="2743850"/>
            <a:ext cx="3744313" cy="1687200"/>
          </a:xfrm>
          <a:prstGeom prst="rect">
            <a:avLst/>
          </a:prstGeom>
          <a:noFill/>
          <a:ln>
            <a:noFill/>
          </a:ln>
        </p:spPr>
      </p:pic>
      <p:pic>
        <p:nvPicPr>
          <p:cNvPr id="138" name="Google Shape;138;p20"/>
          <p:cNvPicPr preferRelativeResize="0"/>
          <p:nvPr/>
        </p:nvPicPr>
        <p:blipFill>
          <a:blip r:embed="rId4">
            <a:alphaModFix/>
          </a:blip>
          <a:stretch>
            <a:fillRect/>
          </a:stretch>
        </p:blipFill>
        <p:spPr>
          <a:xfrm>
            <a:off x="6647198" y="2799825"/>
            <a:ext cx="2227625" cy="1482400"/>
          </a:xfrm>
          <a:prstGeom prst="rect">
            <a:avLst/>
          </a:prstGeom>
          <a:noFill/>
          <a:ln>
            <a:noFill/>
          </a:ln>
        </p:spPr>
      </p:pic>
      <p:pic>
        <p:nvPicPr>
          <p:cNvPr id="139" name="Google Shape;139;p20"/>
          <p:cNvPicPr preferRelativeResize="0"/>
          <p:nvPr/>
        </p:nvPicPr>
        <p:blipFill>
          <a:blip r:embed="rId5">
            <a:alphaModFix/>
          </a:blip>
          <a:stretch>
            <a:fillRect/>
          </a:stretch>
        </p:blipFill>
        <p:spPr>
          <a:xfrm>
            <a:off x="5662600" y="4407125"/>
            <a:ext cx="1180100" cy="491700"/>
          </a:xfrm>
          <a:prstGeom prst="rect">
            <a:avLst/>
          </a:prstGeom>
          <a:noFill/>
          <a:ln>
            <a:noFill/>
          </a:ln>
        </p:spPr>
      </p:pic>
      <p:pic>
        <p:nvPicPr>
          <p:cNvPr id="140" name="Google Shape;140;p20"/>
          <p:cNvPicPr preferRelativeResize="0"/>
          <p:nvPr/>
        </p:nvPicPr>
        <p:blipFill>
          <a:blip r:embed="rId6">
            <a:alphaModFix/>
          </a:blip>
          <a:stretch>
            <a:fillRect/>
          </a:stretch>
        </p:blipFill>
        <p:spPr>
          <a:xfrm>
            <a:off x="6792425" y="4282225"/>
            <a:ext cx="1317390" cy="74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