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9" r:id="rId4"/>
    <p:sldId id="266" r:id="rId5"/>
    <p:sldId id="268" r:id="rId6"/>
    <p:sldId id="271" r:id="rId7"/>
    <p:sldId id="260" r:id="rId8"/>
    <p:sldId id="270" r:id="rId9"/>
    <p:sldId id="274" r:id="rId10"/>
    <p:sldId id="288" r:id="rId11"/>
    <p:sldId id="290" r:id="rId12"/>
    <p:sldId id="291" r:id="rId13"/>
    <p:sldId id="292" r:id="rId14"/>
    <p:sldId id="295" r:id="rId15"/>
    <p:sldId id="293" r:id="rId16"/>
    <p:sldId id="294" r:id="rId17"/>
    <p:sldId id="275" r:id="rId18"/>
    <p:sldId id="276" r:id="rId19"/>
    <p:sldId id="289" r:id="rId20"/>
    <p:sldId id="258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61CCEC"/>
    <a:srgbClr val="AEAEAE"/>
    <a:srgbClr val="4C9F38"/>
    <a:srgbClr val="888888"/>
    <a:srgbClr val="8E8E8E"/>
    <a:srgbClr val="CB7439"/>
    <a:srgbClr val="CACACA"/>
    <a:srgbClr val="72727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F759C93-CC74-496D-8874-3483512D2B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74BE35-4BF7-4183-A46D-C5794F2DA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840708"/>
            <a:ext cx="8948057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38057E-2A51-4C8E-BE2F-9C033076E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01924"/>
            <a:ext cx="89480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B7B91-9374-4EC1-A719-38FB2901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19A-6E82-41B2-BF15-37C39F0833BC}" type="datetimeFigureOut">
              <a:rPr lang="es-PE" smtClean="0"/>
              <a:t>2/09/2024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0229A-F012-4A0F-B1CD-EFAB9D7E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EA292-3BCE-40EE-97C6-4572EF87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6AF1-2EDF-43A6-B3EE-EB96B53CA1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476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32888-42CA-4FFD-BC41-495C4F0B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F3E461-8918-47B7-A543-B9B4B6FC1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C5411-188B-4839-BD55-F0718007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19A-6E82-41B2-BF15-37C39F0833BC}" type="datetimeFigureOut">
              <a:rPr lang="es-PE" smtClean="0"/>
              <a:t>2/09/2024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82ACC-62AD-45D4-B6AF-2821518C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17D61-7982-430C-87B7-EB96E910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6AF1-2EDF-43A6-B3EE-EB96B53CA1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917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77D2AB-3D97-4AC5-8140-24D31296C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95128" y="365125"/>
            <a:ext cx="2422072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66621A-7A8F-4540-88E3-B7ED680EE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7737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9C6A3-3148-4676-8ED7-A462FD9A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19A-6E82-41B2-BF15-37C39F0833BC}" type="datetimeFigureOut">
              <a:rPr lang="es-PE" smtClean="0"/>
              <a:t>2/09/2024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51E46-BA29-43A2-AEAB-CCA7C14A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3F2DF9-BA5C-431F-83B5-443CBDAB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6AF1-2EDF-43A6-B3EE-EB96B53CA1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23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4455A-DF2B-4D92-A503-4DA74D07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47658-8422-4A52-AC24-5274CED9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DFFA84-4158-48D2-BA97-4361A95E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19A-6E82-41B2-BF15-37C39F0833BC}" type="datetimeFigureOut">
              <a:rPr lang="es-PE" smtClean="0"/>
              <a:t>2/09/2024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F423B-6261-4167-AD2E-A9DBD42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9D984-D14B-4819-B86F-DE4A644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6AF1-2EDF-43A6-B3EE-EB96B53CA1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04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73C90-08C2-4840-BD80-2B697C49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2" y="1709738"/>
            <a:ext cx="10072914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2628B-CC82-4D86-95A5-2C94E5CF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372" y="4589463"/>
            <a:ext cx="1007291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6B8DF-B3AB-4E0A-87B1-7A9F3B6B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19A-6E82-41B2-BF15-37C39F0833BC}" type="datetimeFigureOut">
              <a:rPr lang="es-PE" smtClean="0"/>
              <a:t>2/09/2024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69B15-6F1E-4856-8842-6229656E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D8263-C2FD-4940-8501-B0BE861C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6AF1-2EDF-43A6-B3EE-EB96B53CA1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438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7E0DB-9FCC-4090-A021-16468DCD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55300-B745-4681-AD95-0805F3C2E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72" y="1789339"/>
            <a:ext cx="5130799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474102-B4ED-4D03-9625-F4537BC3A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0572" y="1789339"/>
            <a:ext cx="4913086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97B1FB-A4B3-4B21-AC7E-9A6D4F0C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19A-6E82-41B2-BF15-37C39F0833BC}" type="datetimeFigureOut">
              <a:rPr lang="es-PE" smtClean="0"/>
              <a:t>2/09/2024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70FC86-9A73-434A-95E9-C87F787D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6D8BE7-381D-4434-AA2C-3FB3D799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6AF1-2EDF-43A6-B3EE-EB96B53CA1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580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7B6B1-38B3-4D3B-ADDD-3E4FAF92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2" y="365125"/>
            <a:ext cx="1021079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B801E7-C4DE-46C5-BCEF-8540C31F3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629" y="1727088"/>
            <a:ext cx="500017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086507-AF2B-4A78-86CD-8A95D36C7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629" y="2551000"/>
            <a:ext cx="5000171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2E26A3-52DF-439B-8305-DF977D1F7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06584" y="1727088"/>
            <a:ext cx="50815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3B0CFB-C7F8-44AA-86B7-83F38BEA1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06584" y="2551000"/>
            <a:ext cx="50815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4ED840-3C72-4E42-B327-5658FBBB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19A-6E82-41B2-BF15-37C39F0833BC}" type="datetimeFigureOut">
              <a:rPr lang="es-PE" smtClean="0"/>
              <a:t>2/09/2024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BEE863-62E1-4F97-BB35-7CDA533E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977E25-3A91-4C70-A350-D06BA577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6AF1-2EDF-43A6-B3EE-EB96B53CA1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404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2563A-2725-41A5-B96D-75761049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4C96A1-8F19-48AB-A4D2-0188FC3B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19A-6E82-41B2-BF15-37C39F0833BC}" type="datetimeFigureOut">
              <a:rPr lang="es-PE" smtClean="0"/>
              <a:t>2/09/2024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DF4EEA-813F-4896-9DDA-1A3E433D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33E592-9EE8-4690-8631-20A5F8AF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6AF1-2EDF-43A6-B3EE-EB96B53CA1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174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CCA809-6550-4C0F-BA03-21275C8E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19A-6E82-41B2-BF15-37C39F0833BC}" type="datetimeFigureOut">
              <a:rPr lang="es-PE" smtClean="0"/>
              <a:t>2/09/2024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429C24-2D2B-4338-B776-21B5B606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05C56-7D66-4E1D-BB55-28BE1814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6AF1-2EDF-43A6-B3EE-EB96B53CA1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651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4678C-A6DE-4FE5-B28C-4D718392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2" y="39914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B6179-F0C0-45D9-AE8A-86031E24D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415" y="99218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D8BE4D-FAF7-4116-BB8E-1ACB5F61A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372" y="204946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73F4FD-CD9A-4A2F-B2FE-2982E553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19A-6E82-41B2-BF15-37C39F0833BC}" type="datetimeFigureOut">
              <a:rPr lang="es-PE" smtClean="0"/>
              <a:t>2/09/2024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B12EE9-E6BF-4C33-92EE-0803C628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7D4F3-2561-4E15-96FC-F6A1177B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6AF1-2EDF-43A6-B3EE-EB96B53CA1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04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C3FA1-7006-4556-A881-81D830F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2" y="39914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7D72A6-D4BE-4637-8D86-D036E40DC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93759" y="992187"/>
            <a:ext cx="60944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2D8C38-C975-47E9-B4E4-2F99C2E9A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372" y="204946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7E8210-5DC5-436F-A453-8E2B5FE8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19A-6E82-41B2-BF15-37C39F0833BC}" type="datetimeFigureOut">
              <a:rPr lang="es-PE" smtClean="0"/>
              <a:t>2/09/2024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6D3265-695F-4BDA-9938-1AAFAFDE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DE84BD-AF49-4465-856F-8D644B0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6AF1-2EDF-43A6-B3EE-EB96B53CA1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271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DEEB91C-8684-4278-A9ED-7182CC2FAA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650"/>
          <a:stretch/>
        </p:blipFill>
        <p:spPr>
          <a:xfrm>
            <a:off x="0" y="0"/>
            <a:ext cx="12192000" cy="6852644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3DECC4-A4CC-42F8-B919-F25BB274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2" y="365125"/>
            <a:ext cx="10247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43B053-DD07-40A6-BB74-C26358DCB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372" y="1825625"/>
            <a:ext cx="101962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0FB4D-BBB6-4FF2-980C-922589DEE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37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519A-6E82-41B2-BF15-37C39F0833BC}" type="datetimeFigureOut">
              <a:rPr lang="es-PE" smtClean="0"/>
              <a:t>2/09/2024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281EF7-7CD4-45DC-ACBE-F4A7553C5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92715" y="635544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FC2C1-1E6C-417B-B368-8FA201942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9658" y="63554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6AF1-2EDF-43A6-B3EE-EB96B53CA13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364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1240E3-226D-4A25-BCEA-FBFD9F018964}"/>
              </a:ext>
            </a:extLst>
          </p:cNvPr>
          <p:cNvSpPr txBox="1">
            <a:spLocks/>
          </p:cNvSpPr>
          <p:nvPr/>
        </p:nvSpPr>
        <p:spPr>
          <a:xfrm>
            <a:off x="788211" y="561914"/>
            <a:ext cx="7219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Acuerdos para el desarrollo de la sesión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BF543E5-12CF-4E66-9FF3-4A11DB3E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11" y="2189610"/>
            <a:ext cx="9148368" cy="2169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Estar siempre conscientes del entorno de trabajo, las normas de seguridad y del uso de elementos de seguridad (EPP).</a:t>
            </a:r>
          </a:p>
          <a:p>
            <a:pPr>
              <a:lnSpc>
                <a:spcPct val="100000"/>
              </a:lnSpc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Mantener nuestro entorno en constante limpieza.</a:t>
            </a:r>
          </a:p>
          <a:p>
            <a:pPr>
              <a:lnSpc>
                <a:spcPct val="100000"/>
              </a:lnSpc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Gestionar de manera eficiente el uso de nuestros componentes electrónicos.</a:t>
            </a:r>
          </a:p>
          <a:p>
            <a:pPr>
              <a:lnSpc>
                <a:spcPct val="100000"/>
              </a:lnSpc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Dejar el ambiente de trabajo 5 min antes del término de la sesión.</a:t>
            </a:r>
          </a:p>
          <a:p>
            <a:pPr>
              <a:lnSpc>
                <a:spcPct val="100000"/>
              </a:lnSpc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Informar sobre algún problema o percance relacionado al uso del equipamiento.</a:t>
            </a:r>
          </a:p>
          <a:p>
            <a:pPr>
              <a:lnSpc>
                <a:spcPct val="100000"/>
              </a:lnSpc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Mantener una cultura de reciclaje y optimización de recursos.</a:t>
            </a:r>
          </a:p>
          <a:p>
            <a:pPr marL="0" indent="0">
              <a:lnSpc>
                <a:spcPct val="100000"/>
              </a:lnSpc>
              <a:buNone/>
            </a:pPr>
            <a:endParaRPr lang="es-PE" sz="2400" dirty="0">
              <a:latin typeface="+mn-l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868E0B-F434-417A-9C95-719117441B51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9F828F72-3E6B-4F17-BE24-E5D0CCF5CF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DC78286-A70F-41E4-8DEA-CA3EA23ED94E}"/>
              </a:ext>
            </a:extLst>
          </p:cNvPr>
          <p:cNvCxnSpPr>
            <a:cxnSpLocks/>
          </p:cNvCxnSpPr>
          <p:nvPr/>
        </p:nvCxnSpPr>
        <p:spPr>
          <a:xfrm>
            <a:off x="919556" y="6548440"/>
            <a:ext cx="0" cy="191204"/>
          </a:xfrm>
          <a:prstGeom prst="line">
            <a:avLst/>
          </a:prstGeom>
          <a:ln w="12700">
            <a:solidFill>
              <a:srgbClr val="2D4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7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44156FB-436F-4CA2-9357-DE9400E6FD56}"/>
              </a:ext>
            </a:extLst>
          </p:cNvPr>
          <p:cNvSpPr/>
          <p:nvPr/>
        </p:nvSpPr>
        <p:spPr>
          <a:xfrm>
            <a:off x="731112" y="3007440"/>
            <a:ext cx="9032014" cy="1835458"/>
          </a:xfrm>
          <a:prstGeom prst="roundRect">
            <a:avLst>
              <a:gd name="adj" fmla="val 11997"/>
            </a:avLst>
          </a:prstGeom>
          <a:noFill/>
          <a:ln w="25400">
            <a:solidFill>
              <a:srgbClr val="61CCE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C4CA8AA-3108-4DA5-AF2B-5D934D7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7" y="418751"/>
            <a:ext cx="5967696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¿Es importante definir un problema para innovar?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6E1D3B-5D26-4049-B137-090848723699}"/>
              </a:ext>
            </a:extLst>
          </p:cNvPr>
          <p:cNvSpPr txBox="1"/>
          <p:nvPr/>
        </p:nvSpPr>
        <p:spPr>
          <a:xfrm>
            <a:off x="952452" y="3007442"/>
            <a:ext cx="4089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 más competitivos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Atraer nuevos clientes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Tomar mejores decisiones</a:t>
            </a:r>
            <a:endParaRPr lang="es-PE" dirty="0"/>
          </a:p>
          <a:p>
            <a:endParaRPr lang="es-PE" dirty="0"/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B4CAAC10-1D99-4505-9C11-CAFFE7870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757" y="1901680"/>
            <a:ext cx="2918571" cy="11599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En realidad innovamos para…</a:t>
            </a:r>
            <a:endParaRPr lang="es-PE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CC49A4-BB78-49E4-9E27-109089C704FD}"/>
              </a:ext>
            </a:extLst>
          </p:cNvPr>
          <p:cNvSpPr txBox="1"/>
          <p:nvPr/>
        </p:nvSpPr>
        <p:spPr>
          <a:xfrm>
            <a:off x="4712668" y="3007441"/>
            <a:ext cx="5056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Hacer crecer nuevos negocios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Mantener la vanguardia tecnológica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Alcanzar nuevos mercados</a:t>
            </a:r>
            <a:endParaRPr lang="es-PE" dirty="0"/>
          </a:p>
          <a:p>
            <a:endParaRPr lang="es-PE" dirty="0"/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360EB6DD-2EE5-4FD7-A687-E37EBDF1FE9B}"/>
              </a:ext>
            </a:extLst>
          </p:cNvPr>
          <p:cNvSpPr txBox="1">
            <a:spLocks/>
          </p:cNvSpPr>
          <p:nvPr/>
        </p:nvSpPr>
        <p:spPr>
          <a:xfrm>
            <a:off x="608997" y="5038766"/>
            <a:ext cx="9592278" cy="1578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… y sólo cuando estamos en riesgo estamos dispuestos a satisfacer una o más de estas necesidades e identificamos los problemas que nos impiden alcanzar nuestras metas o propósitos.</a:t>
            </a:r>
            <a:endParaRPr lang="es-PE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2050" name="Picture 2" descr="sólido icono para sinceridad 24882562 Vector en Vecteezy">
            <a:extLst>
              <a:ext uri="{FF2B5EF4-FFF2-40B4-BE49-F238E27FC236}">
                <a16:creationId xmlns:a16="http://schemas.microsoft.com/office/drawing/2014/main" id="{2B210DE7-5D72-449F-8175-BCEF3EEC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52" y="1940182"/>
            <a:ext cx="651540" cy="77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588CBFD-22FF-42BA-A842-082540D7683D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3C9E36FB-5A64-48D2-BA66-08425261AB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5279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8439-D685-469F-AB6E-CCB25A21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16" y="418751"/>
            <a:ext cx="8570514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¿Qué herramienta utilizamos para identificar el problema?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6C092E9B-A774-480D-9593-8408C0821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1851" y="3119639"/>
            <a:ext cx="3734541" cy="186707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Una de las herramientas que utilizamos cuando iniciamos un proceso creativo es el </a:t>
            </a:r>
            <a:r>
              <a:rPr lang="es-ES" b="1" dirty="0">
                <a:solidFill>
                  <a:srgbClr val="61CCEC"/>
                </a:solidFill>
                <a:latin typeface="+mn-lt"/>
              </a:rPr>
              <a:t>Árbol de problemas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028" name="Picture 4" descr="Íconos de arbol en SVG, PNG, AI para descargar">
            <a:extLst>
              <a:ext uri="{FF2B5EF4-FFF2-40B4-BE49-F238E27FC236}">
                <a16:creationId xmlns:a16="http://schemas.microsoft.com/office/drawing/2014/main" id="{6086E640-38CE-4F5B-81B2-A12FF43DF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31" y="1437224"/>
            <a:ext cx="4906391" cy="490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AFE6638-9076-47DA-A680-97496D37FF94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3CCB9258-37EA-4F56-9AFD-D24F1EA772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7490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24695E6-8A07-494C-9A08-E4FD1A79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5687"/>
            <a:ext cx="10582183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Árbol de problemas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D58820F8-2129-4E96-A0B5-977D89324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7431" y="1370642"/>
            <a:ext cx="4312191" cy="18670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dirty="0">
                <a:solidFill>
                  <a:srgbClr val="7F7F7F"/>
                </a:solidFill>
                <a:latin typeface="+mn-lt"/>
              </a:rPr>
              <a:t>Cuáles son lo componentes del </a:t>
            </a:r>
            <a:r>
              <a:rPr lang="es-ES" b="1" dirty="0">
                <a:solidFill>
                  <a:srgbClr val="61CCEC"/>
                </a:solidFill>
                <a:latin typeface="+mn-lt"/>
              </a:rPr>
              <a:t>Árbol de problemas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CAD489E-A9B0-4B6D-8BD3-63E5614048D5}"/>
              </a:ext>
            </a:extLst>
          </p:cNvPr>
          <p:cNvGrpSpPr/>
          <p:nvPr/>
        </p:nvGrpSpPr>
        <p:grpSpPr>
          <a:xfrm>
            <a:off x="754602" y="1031454"/>
            <a:ext cx="4381763" cy="5525590"/>
            <a:chOff x="743675" y="1104907"/>
            <a:chExt cx="4381763" cy="5525590"/>
          </a:xfrm>
        </p:grpSpPr>
        <p:pic>
          <p:nvPicPr>
            <p:cNvPr id="2050" name="Picture 2" descr="vector de diseño de icono de logotipo de raíz 8040335 Vector en Vecteezy">
              <a:extLst>
                <a:ext uri="{FF2B5EF4-FFF2-40B4-BE49-F238E27FC236}">
                  <a16:creationId xmlns:a16="http://schemas.microsoft.com/office/drawing/2014/main" id="{DDD3A882-25B8-49A4-8FF2-AB71E1C0C8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23" t="33795" r="16910" b="28480"/>
            <a:stretch/>
          </p:blipFill>
          <p:spPr bwMode="auto">
            <a:xfrm>
              <a:off x="743675" y="5056019"/>
              <a:ext cx="4381763" cy="1574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Íconos de arbol en SVG, PNG, AI para descargar">
              <a:extLst>
                <a:ext uri="{FF2B5EF4-FFF2-40B4-BE49-F238E27FC236}">
                  <a16:creationId xmlns:a16="http://schemas.microsoft.com/office/drawing/2014/main" id="{BAD2B3DD-4C52-46AE-92BD-1670E3688B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89"/>
            <a:stretch/>
          </p:blipFill>
          <p:spPr bwMode="auto">
            <a:xfrm>
              <a:off x="988643" y="1104907"/>
              <a:ext cx="3920524" cy="3951112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5C4BF7B-BE1F-4890-AA72-BC9AFC32D3CD}"/>
              </a:ext>
            </a:extLst>
          </p:cNvPr>
          <p:cNvCxnSpPr/>
          <p:nvPr/>
        </p:nvCxnSpPr>
        <p:spPr>
          <a:xfrm>
            <a:off x="787940" y="4982566"/>
            <a:ext cx="9215020" cy="0"/>
          </a:xfrm>
          <a:prstGeom prst="line">
            <a:avLst/>
          </a:prstGeom>
          <a:ln w="25400">
            <a:solidFill>
              <a:srgbClr val="61CCE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16F9F3E-EC4F-4B62-BFE9-58EBA48706AB}"/>
              </a:ext>
            </a:extLst>
          </p:cNvPr>
          <p:cNvCxnSpPr/>
          <p:nvPr/>
        </p:nvCxnSpPr>
        <p:spPr>
          <a:xfrm>
            <a:off x="744376" y="4171319"/>
            <a:ext cx="9215020" cy="0"/>
          </a:xfrm>
          <a:prstGeom prst="line">
            <a:avLst/>
          </a:prstGeom>
          <a:ln w="25400">
            <a:solidFill>
              <a:srgbClr val="61CCE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C9C4A865-8C2A-4BFB-B7DB-E0477BB1E613}"/>
              </a:ext>
            </a:extLst>
          </p:cNvPr>
          <p:cNvSpPr txBox="1">
            <a:spLocks/>
          </p:cNvSpPr>
          <p:nvPr/>
        </p:nvSpPr>
        <p:spPr>
          <a:xfrm>
            <a:off x="6046383" y="5388274"/>
            <a:ext cx="4077119" cy="57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s-ES" sz="2800" b="0" dirty="0">
                <a:solidFill>
                  <a:srgbClr val="7F7F7F"/>
                </a:solidFill>
                <a:latin typeface="+mn-lt"/>
              </a:rPr>
              <a:t>Causas del problema (</a:t>
            </a:r>
            <a:r>
              <a:rPr lang="es-ES" sz="2800" dirty="0">
                <a:solidFill>
                  <a:srgbClr val="7F7F7F"/>
                </a:solidFill>
                <a:latin typeface="+mn-lt"/>
              </a:rPr>
              <a:t>CP</a:t>
            </a:r>
            <a:r>
              <a:rPr lang="es-ES" sz="2800" b="0" dirty="0">
                <a:solidFill>
                  <a:srgbClr val="7F7F7F"/>
                </a:solidFill>
                <a:latin typeface="+mn-lt"/>
              </a:rPr>
              <a:t>)</a:t>
            </a:r>
            <a:endParaRPr lang="es-PE" sz="2800" b="0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7185E84-B07D-4E76-AC8C-BB8593401D5C}"/>
              </a:ext>
            </a:extLst>
          </p:cNvPr>
          <p:cNvSpPr txBox="1">
            <a:spLocks/>
          </p:cNvSpPr>
          <p:nvPr/>
        </p:nvSpPr>
        <p:spPr>
          <a:xfrm>
            <a:off x="5291090" y="4291757"/>
            <a:ext cx="4832412" cy="57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s-ES" sz="2800" b="0" dirty="0">
                <a:solidFill>
                  <a:srgbClr val="7F7F7F"/>
                </a:solidFill>
                <a:latin typeface="+mn-lt"/>
              </a:rPr>
              <a:t>Problema central (</a:t>
            </a:r>
            <a:r>
              <a:rPr lang="es-ES" sz="2800" dirty="0">
                <a:solidFill>
                  <a:srgbClr val="7F7F7F"/>
                </a:solidFill>
                <a:latin typeface="+mn-lt"/>
              </a:rPr>
              <a:t>PC</a:t>
            </a:r>
            <a:r>
              <a:rPr lang="es-ES" sz="2800" b="0" dirty="0">
                <a:solidFill>
                  <a:srgbClr val="7F7F7F"/>
                </a:solidFill>
                <a:latin typeface="+mn-lt"/>
              </a:rPr>
              <a:t>)</a:t>
            </a:r>
            <a:endParaRPr lang="es-PE" sz="2800" b="0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A3C2663-4B98-47D8-9C73-17F72117AF9B}"/>
              </a:ext>
            </a:extLst>
          </p:cNvPr>
          <p:cNvSpPr txBox="1">
            <a:spLocks/>
          </p:cNvSpPr>
          <p:nvPr/>
        </p:nvSpPr>
        <p:spPr>
          <a:xfrm>
            <a:off x="4987164" y="3275832"/>
            <a:ext cx="5136338" cy="57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s-ES" sz="2800" b="0" dirty="0">
                <a:solidFill>
                  <a:srgbClr val="7F7F7F"/>
                </a:solidFill>
                <a:latin typeface="+mn-lt"/>
              </a:rPr>
              <a:t>Efectos del problema (</a:t>
            </a:r>
            <a:r>
              <a:rPr lang="es-ES" sz="2800" dirty="0">
                <a:solidFill>
                  <a:srgbClr val="7F7F7F"/>
                </a:solidFill>
                <a:latin typeface="+mn-lt"/>
              </a:rPr>
              <a:t>EP</a:t>
            </a:r>
            <a:r>
              <a:rPr lang="es-ES" sz="2800" b="0" dirty="0">
                <a:solidFill>
                  <a:srgbClr val="7F7F7F"/>
                </a:solidFill>
                <a:latin typeface="+mn-lt"/>
              </a:rPr>
              <a:t>)</a:t>
            </a:r>
            <a:endParaRPr lang="es-PE" sz="2800" b="0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426BF4C-D348-47D9-A9F2-796B1440ED1B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7AAA71FD-E5F5-4027-8712-737FB45C1D9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182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3AAF03-C629-4F02-B036-0146CE5E2A7B}"/>
              </a:ext>
            </a:extLst>
          </p:cNvPr>
          <p:cNvCxnSpPr/>
          <p:nvPr/>
        </p:nvCxnSpPr>
        <p:spPr>
          <a:xfrm>
            <a:off x="635297" y="4847263"/>
            <a:ext cx="9215020" cy="0"/>
          </a:xfrm>
          <a:prstGeom prst="line">
            <a:avLst/>
          </a:prstGeom>
          <a:ln w="25400">
            <a:solidFill>
              <a:srgbClr val="61CCE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E8330A8-D68F-44AB-8143-2BCE226914DB}"/>
              </a:ext>
            </a:extLst>
          </p:cNvPr>
          <p:cNvCxnSpPr/>
          <p:nvPr/>
        </p:nvCxnSpPr>
        <p:spPr>
          <a:xfrm>
            <a:off x="635297" y="3307883"/>
            <a:ext cx="9215020" cy="0"/>
          </a:xfrm>
          <a:prstGeom prst="line">
            <a:avLst/>
          </a:prstGeom>
          <a:ln w="25400">
            <a:solidFill>
              <a:srgbClr val="61CCE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478AA036-71D2-46B9-8D68-47F71545FAC6}"/>
              </a:ext>
            </a:extLst>
          </p:cNvPr>
          <p:cNvSpPr txBox="1">
            <a:spLocks/>
          </p:cNvSpPr>
          <p:nvPr/>
        </p:nvSpPr>
        <p:spPr>
          <a:xfrm>
            <a:off x="635297" y="5409701"/>
            <a:ext cx="4077119" cy="57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2800" b="0" dirty="0">
                <a:solidFill>
                  <a:srgbClr val="7F7F7F"/>
                </a:solidFill>
                <a:latin typeface="+mn-lt"/>
              </a:rPr>
              <a:t>Causas del problema (</a:t>
            </a:r>
            <a:r>
              <a:rPr lang="es-ES" sz="2800" dirty="0">
                <a:solidFill>
                  <a:srgbClr val="7F7F7F"/>
                </a:solidFill>
                <a:latin typeface="+mn-lt"/>
              </a:rPr>
              <a:t>CP</a:t>
            </a:r>
            <a:r>
              <a:rPr lang="es-ES" sz="2800" b="0" dirty="0">
                <a:solidFill>
                  <a:srgbClr val="7F7F7F"/>
                </a:solidFill>
                <a:latin typeface="+mn-lt"/>
              </a:rPr>
              <a:t>)</a:t>
            </a:r>
            <a:endParaRPr lang="es-PE" sz="2800" b="0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E673E3E-90AD-45E8-BBDD-570A37810E36}"/>
              </a:ext>
            </a:extLst>
          </p:cNvPr>
          <p:cNvSpPr txBox="1">
            <a:spLocks/>
          </p:cNvSpPr>
          <p:nvPr/>
        </p:nvSpPr>
        <p:spPr>
          <a:xfrm>
            <a:off x="635297" y="3820145"/>
            <a:ext cx="4832412" cy="57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2800" b="0" dirty="0">
                <a:solidFill>
                  <a:srgbClr val="7F7F7F"/>
                </a:solidFill>
                <a:latin typeface="+mn-lt"/>
              </a:rPr>
              <a:t>Problema central (</a:t>
            </a:r>
            <a:r>
              <a:rPr lang="es-ES" sz="2800" dirty="0">
                <a:solidFill>
                  <a:srgbClr val="7F7F7F"/>
                </a:solidFill>
                <a:latin typeface="+mn-lt"/>
              </a:rPr>
              <a:t>PC</a:t>
            </a:r>
            <a:r>
              <a:rPr lang="es-ES" sz="2800" b="0" dirty="0">
                <a:solidFill>
                  <a:srgbClr val="7F7F7F"/>
                </a:solidFill>
                <a:latin typeface="+mn-lt"/>
              </a:rPr>
              <a:t>)</a:t>
            </a:r>
            <a:endParaRPr lang="es-PE" sz="2800" b="0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CE2C271-EB95-4983-A7BB-AFFBB3395371}"/>
              </a:ext>
            </a:extLst>
          </p:cNvPr>
          <p:cNvSpPr txBox="1">
            <a:spLocks/>
          </p:cNvSpPr>
          <p:nvPr/>
        </p:nvSpPr>
        <p:spPr>
          <a:xfrm>
            <a:off x="635297" y="2302569"/>
            <a:ext cx="5136338" cy="57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2800" b="0" dirty="0">
                <a:solidFill>
                  <a:srgbClr val="7F7F7F"/>
                </a:solidFill>
                <a:latin typeface="+mn-lt"/>
              </a:rPr>
              <a:t>Efectos del problema (</a:t>
            </a:r>
            <a:r>
              <a:rPr lang="es-ES" sz="2800" dirty="0">
                <a:solidFill>
                  <a:srgbClr val="7F7F7F"/>
                </a:solidFill>
                <a:latin typeface="+mn-lt"/>
              </a:rPr>
              <a:t>EP</a:t>
            </a:r>
            <a:r>
              <a:rPr lang="es-ES" sz="2800" b="0" dirty="0">
                <a:solidFill>
                  <a:srgbClr val="7F7F7F"/>
                </a:solidFill>
                <a:latin typeface="+mn-lt"/>
              </a:rPr>
              <a:t>)</a:t>
            </a:r>
            <a:endParaRPr lang="es-PE" sz="2800" b="0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9B88766-A23D-455A-BCA6-8497E39E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94" y="278314"/>
            <a:ext cx="7949347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Criterios para utilizar la herramienta del “Árbol de Problemas”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E2BE636-8BCF-4684-A812-4FF68A5258E2}"/>
              </a:ext>
            </a:extLst>
          </p:cNvPr>
          <p:cNvCxnSpPr>
            <a:cxnSpLocks/>
          </p:cNvCxnSpPr>
          <p:nvPr/>
        </p:nvCxnSpPr>
        <p:spPr>
          <a:xfrm>
            <a:off x="635297" y="1517451"/>
            <a:ext cx="6425906" cy="0"/>
          </a:xfrm>
          <a:prstGeom prst="line">
            <a:avLst/>
          </a:prstGeom>
          <a:ln w="12700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FBE8B86-CF9A-4E34-A9A5-4EB740E1D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2806" y="2066950"/>
            <a:ext cx="4824472" cy="10235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Está representado por las ramas del árbol, te ayuda a identificar indicadores y el alcance de tu proyecto, es dependiente de las causas del problema.</a:t>
            </a:r>
            <a:endParaRPr lang="es-PE" sz="17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B4A844AA-F80C-4009-89AA-C736654C3686}"/>
              </a:ext>
            </a:extLst>
          </p:cNvPr>
          <p:cNvSpPr txBox="1">
            <a:spLocks/>
          </p:cNvSpPr>
          <p:nvPr/>
        </p:nvSpPr>
        <p:spPr>
          <a:xfrm>
            <a:off x="5242806" y="3593642"/>
            <a:ext cx="5117434" cy="1023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Está representado por el tronco del árbol, es el enfoque donde vas a invertir tus esfuerzo, funciona como el punto donde se va a disgregar la información.</a:t>
            </a:r>
            <a:endParaRPr lang="es-PE" sz="17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97276D75-672C-4184-9EEC-D99FA92C79D2}"/>
              </a:ext>
            </a:extLst>
          </p:cNvPr>
          <p:cNvSpPr txBox="1">
            <a:spLocks/>
          </p:cNvSpPr>
          <p:nvPr/>
        </p:nvSpPr>
        <p:spPr>
          <a:xfrm>
            <a:off x="5242807" y="5230425"/>
            <a:ext cx="3803540" cy="1023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s-PE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6E82A81E-5A60-47FD-A2BD-D7A66F6E4575}"/>
              </a:ext>
            </a:extLst>
          </p:cNvPr>
          <p:cNvSpPr txBox="1">
            <a:spLocks/>
          </p:cNvSpPr>
          <p:nvPr/>
        </p:nvSpPr>
        <p:spPr>
          <a:xfrm>
            <a:off x="5242806" y="5157084"/>
            <a:ext cx="5117434" cy="1023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Está representado por la raíz del árbol, es donde nace el problema, también, es el punto donde se debe de intervenir y diseñar una solución.</a:t>
            </a:r>
            <a:endParaRPr lang="es-PE" sz="17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E0C6E82-14BB-40D8-A4A7-F5511D1D4DB6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2853618D-4AF1-4BB3-9DB2-DF621B3483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0669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B9B7FB1-2D46-4492-B2CE-1E91F3CA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94" y="278314"/>
            <a:ext cx="7949347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Criterios para utilizar la herramienta del “Árbol de Problemas”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CE507EE-DA09-48E4-B5AD-E8C1CE75CDB1}"/>
              </a:ext>
            </a:extLst>
          </p:cNvPr>
          <p:cNvCxnSpPr>
            <a:cxnSpLocks/>
          </p:cNvCxnSpPr>
          <p:nvPr/>
        </p:nvCxnSpPr>
        <p:spPr>
          <a:xfrm>
            <a:off x="635297" y="1517451"/>
            <a:ext cx="6425906" cy="0"/>
          </a:xfrm>
          <a:prstGeom prst="line">
            <a:avLst/>
          </a:prstGeom>
          <a:ln w="12700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D355F1AD-BB2B-4DBB-94F0-98B6EE27CBA7}"/>
              </a:ext>
            </a:extLst>
          </p:cNvPr>
          <p:cNvSpPr txBox="1">
            <a:spLocks/>
          </p:cNvSpPr>
          <p:nvPr/>
        </p:nvSpPr>
        <p:spPr>
          <a:xfrm>
            <a:off x="559094" y="1787317"/>
            <a:ext cx="7292462" cy="51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s-ES" sz="4000" dirty="0">
                <a:solidFill>
                  <a:srgbClr val="61CCEC"/>
                </a:solidFill>
                <a:latin typeface="+mn-lt"/>
              </a:rPr>
              <a:t>¿Qué es un problema pertinente?</a:t>
            </a:r>
            <a:endParaRPr lang="es-PE" sz="4000" dirty="0">
              <a:solidFill>
                <a:srgbClr val="61CCEC"/>
              </a:solidFill>
              <a:latin typeface="+mn-lt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282C2F5-A6E7-48C2-A0CB-1C973E1803C6}"/>
              </a:ext>
            </a:extLst>
          </p:cNvPr>
          <p:cNvSpPr/>
          <p:nvPr/>
        </p:nvSpPr>
        <p:spPr>
          <a:xfrm>
            <a:off x="4281529" y="2482985"/>
            <a:ext cx="57236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7F7F7F"/>
                </a:solidFill>
              </a:rPr>
              <a:t>Es aquel que puede ser resuelto si guarda relación de afinidad y eficacia con las necesidades formativas del entorno social y laboral, y por lo tanto es congruente con esas exigencias del medio externo.</a:t>
            </a:r>
          </a:p>
          <a:p>
            <a:pPr algn="just"/>
            <a:endParaRPr lang="es-ES" dirty="0">
              <a:solidFill>
                <a:srgbClr val="7F7F7F"/>
              </a:solidFill>
            </a:endParaRPr>
          </a:p>
          <a:p>
            <a:pPr algn="just"/>
            <a:r>
              <a:rPr lang="es-ES" dirty="0">
                <a:solidFill>
                  <a:srgbClr val="7F7F7F"/>
                </a:solidFill>
              </a:rPr>
              <a:t>En resumen, implica que el equipo tenga:</a:t>
            </a:r>
          </a:p>
          <a:p>
            <a:pPr algn="just"/>
            <a:endParaRPr lang="es-ES" dirty="0">
              <a:solidFill>
                <a:srgbClr val="7F7F7F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7F7F7F"/>
                </a:solidFill>
              </a:rPr>
              <a:t>Conocimiento relacionado al problema.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7F7F7F"/>
                </a:solidFill>
              </a:rPr>
              <a:t>Acceso a información y recurso vinculados al problema.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7F7F7F"/>
                </a:solidFill>
              </a:rPr>
              <a:t>Redes de contacto interesadas en resolver el problema.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7F7F7F"/>
                </a:solidFill>
              </a:rPr>
              <a:t>Habilidades técnicas y profesionales para resolver el problema.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7F7F7F"/>
                </a:solidFill>
              </a:rPr>
              <a:t>Políticas y normativas que </a:t>
            </a:r>
            <a:r>
              <a:rPr lang="es-ES" dirty="0" err="1">
                <a:solidFill>
                  <a:srgbClr val="7F7F7F"/>
                </a:solidFill>
              </a:rPr>
              <a:t>aperturen</a:t>
            </a:r>
            <a:r>
              <a:rPr lang="es-ES" dirty="0">
                <a:solidFill>
                  <a:srgbClr val="7F7F7F"/>
                </a:solidFill>
              </a:rPr>
              <a:t> la ejecución de soluciones para resolver el problema.</a:t>
            </a:r>
          </a:p>
          <a:p>
            <a:endParaRPr lang="es-ES" dirty="0">
              <a:solidFill>
                <a:srgbClr val="7F7F7F"/>
              </a:solidFill>
            </a:endParaRPr>
          </a:p>
          <a:p>
            <a:endParaRPr lang="es-PE" dirty="0">
              <a:solidFill>
                <a:srgbClr val="7F7F7F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586DFFD-8833-4003-8221-57E4FE5D3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"/>
          <a:stretch/>
        </p:blipFill>
        <p:spPr>
          <a:xfrm>
            <a:off x="1088057" y="2995214"/>
            <a:ext cx="2534031" cy="2529564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3A1E49D-F7A9-4300-AFFF-4830C9A36E1B}"/>
              </a:ext>
            </a:extLst>
          </p:cNvPr>
          <p:cNvSpPr/>
          <p:nvPr/>
        </p:nvSpPr>
        <p:spPr>
          <a:xfrm>
            <a:off x="1037252" y="5660122"/>
            <a:ext cx="2635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solidFill>
                  <a:srgbClr val="7F7F7F"/>
                </a:solidFill>
              </a:rPr>
              <a:t>Imagina un odontólogo tratando de realizar una operación al corazón.</a:t>
            </a:r>
          </a:p>
          <a:p>
            <a:pPr algn="ctr"/>
            <a:endParaRPr lang="es-PE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4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35529FA-8BD4-49B0-B967-2315F54E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91" y="139380"/>
            <a:ext cx="9428285" cy="864905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¿Cómo funciona el Árbol de problemas?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CD051F-B267-4F27-A52A-305CDE0176C9}"/>
              </a:ext>
            </a:extLst>
          </p:cNvPr>
          <p:cNvSpPr txBox="1">
            <a:spLocks/>
          </p:cNvSpPr>
          <p:nvPr/>
        </p:nvSpPr>
        <p:spPr>
          <a:xfrm>
            <a:off x="354907" y="1124482"/>
            <a:ext cx="3302694" cy="57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600" dirty="0">
                <a:solidFill>
                  <a:srgbClr val="7F7F7F"/>
                </a:solidFill>
                <a:latin typeface="+mn-lt"/>
              </a:rPr>
              <a:t>Puedes identificar tu propósito con un objetivo de desarrollo sostenible</a:t>
            </a:r>
            <a:endParaRPr lang="es-PE" sz="1600" dirty="0">
              <a:solidFill>
                <a:srgbClr val="7F7F7F"/>
              </a:solidFill>
              <a:latin typeface="+mn-lt"/>
            </a:endParaRPr>
          </a:p>
        </p:txBody>
      </p:sp>
      <p:pic>
        <p:nvPicPr>
          <p:cNvPr id="1026" name="Picture 2" descr="ODS 3: Salud y Bienestar… también mental">
            <a:extLst>
              <a:ext uri="{FF2B5EF4-FFF2-40B4-BE49-F238E27FC236}">
                <a16:creationId xmlns:a16="http://schemas.microsoft.com/office/drawing/2014/main" id="{B1800F8E-D7E1-43CF-BE96-A7B2CC711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9" t="5925" r="26760" b="7039"/>
          <a:stretch/>
        </p:blipFill>
        <p:spPr bwMode="auto">
          <a:xfrm>
            <a:off x="461439" y="1700171"/>
            <a:ext cx="870011" cy="8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3B35ECB-E8BB-4E77-8302-8FFA060C04FD}"/>
              </a:ext>
            </a:extLst>
          </p:cNvPr>
          <p:cNvSpPr txBox="1">
            <a:spLocks/>
          </p:cNvSpPr>
          <p:nvPr/>
        </p:nvSpPr>
        <p:spPr>
          <a:xfrm>
            <a:off x="1331450" y="1695025"/>
            <a:ext cx="2432883" cy="864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400" b="0" dirty="0" err="1">
                <a:solidFill>
                  <a:srgbClr val="7F7F7F"/>
                </a:solidFill>
                <a:latin typeface="+mn-lt"/>
              </a:rPr>
              <a:t>Ejm</a:t>
            </a:r>
            <a:r>
              <a:rPr lang="es-ES" sz="1400" b="0" dirty="0">
                <a:solidFill>
                  <a:srgbClr val="7F7F7F"/>
                </a:solidFill>
                <a:latin typeface="+mn-lt"/>
              </a:rPr>
              <a:t>. Reducir sustancialmente el número de enfermedades producidas por la </a:t>
            </a:r>
            <a:r>
              <a:rPr lang="es-ES" sz="1400" dirty="0">
                <a:solidFill>
                  <a:srgbClr val="7F7F7F"/>
                </a:solidFill>
                <a:latin typeface="+mn-lt"/>
              </a:rPr>
              <a:t>contaminación del aire</a:t>
            </a:r>
            <a:endParaRPr lang="es-PE" sz="1400" dirty="0">
              <a:solidFill>
                <a:srgbClr val="7F7F7F"/>
              </a:solidFill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BB868349-5A15-406B-B2E0-F91ABEA7A7E3}"/>
              </a:ext>
            </a:extLst>
          </p:cNvPr>
          <p:cNvGrpSpPr/>
          <p:nvPr/>
        </p:nvGrpSpPr>
        <p:grpSpPr>
          <a:xfrm>
            <a:off x="2509719" y="1566770"/>
            <a:ext cx="3710866" cy="4834776"/>
            <a:chOff x="743675" y="1104907"/>
            <a:chExt cx="4381763" cy="5525590"/>
          </a:xfrm>
        </p:grpSpPr>
        <p:pic>
          <p:nvPicPr>
            <p:cNvPr id="10" name="Picture 2" descr="vector de diseño de icono de logotipo de raíz 8040335 Vector en Vecteezy">
              <a:extLst>
                <a:ext uri="{FF2B5EF4-FFF2-40B4-BE49-F238E27FC236}">
                  <a16:creationId xmlns:a16="http://schemas.microsoft.com/office/drawing/2014/main" id="{4BC1A8EE-70B9-4D7E-BF2F-2CB573566A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23" t="33795" r="16910" b="28480"/>
            <a:stretch/>
          </p:blipFill>
          <p:spPr bwMode="auto">
            <a:xfrm>
              <a:off x="743675" y="5056019"/>
              <a:ext cx="4381763" cy="1574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Íconos de arbol en SVG, PNG, AI para descargar">
              <a:extLst>
                <a:ext uri="{FF2B5EF4-FFF2-40B4-BE49-F238E27FC236}">
                  <a16:creationId xmlns:a16="http://schemas.microsoft.com/office/drawing/2014/main" id="{1226BC20-E8C3-434D-83BD-F6C231CDA9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89"/>
            <a:stretch/>
          </p:blipFill>
          <p:spPr bwMode="auto">
            <a:xfrm>
              <a:off x="988643" y="1104907"/>
              <a:ext cx="3920524" cy="3951112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Flecha: doblada 6">
            <a:extLst>
              <a:ext uri="{FF2B5EF4-FFF2-40B4-BE49-F238E27FC236}">
                <a16:creationId xmlns:a16="http://schemas.microsoft.com/office/drawing/2014/main" id="{0BBC3937-E07B-4353-BE55-73254B0FF083}"/>
              </a:ext>
            </a:extLst>
          </p:cNvPr>
          <p:cNvSpPr/>
          <p:nvPr/>
        </p:nvSpPr>
        <p:spPr>
          <a:xfrm flipV="1">
            <a:off x="1553593" y="2805342"/>
            <a:ext cx="2432883" cy="2357632"/>
          </a:xfrm>
          <a:prstGeom prst="bentArrow">
            <a:avLst>
              <a:gd name="adj1" fmla="val 10794"/>
              <a:gd name="adj2" fmla="val 12696"/>
              <a:gd name="adj3" fmla="val 14710"/>
              <a:gd name="adj4" fmla="val 74223"/>
            </a:avLst>
          </a:prstGeom>
          <a:solidFill>
            <a:srgbClr val="4C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1F72968-0E6C-4B5C-9196-1389372AB8D8}"/>
              </a:ext>
            </a:extLst>
          </p:cNvPr>
          <p:cNvSpPr txBox="1">
            <a:spLocks/>
          </p:cNvSpPr>
          <p:nvPr/>
        </p:nvSpPr>
        <p:spPr>
          <a:xfrm>
            <a:off x="382384" y="4921431"/>
            <a:ext cx="2189811" cy="7425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600" dirty="0">
                <a:solidFill>
                  <a:srgbClr val="7F7F7F"/>
                </a:solidFill>
                <a:latin typeface="+mn-lt"/>
              </a:rPr>
              <a:t>Ahora, convierte tu propósito en un problema central haciendo pertinente.</a:t>
            </a:r>
            <a:endParaRPr lang="es-PE" sz="1600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0DDE8804-2D4D-4ABE-B0B5-A85C81436A5C}"/>
              </a:ext>
            </a:extLst>
          </p:cNvPr>
          <p:cNvSpPr txBox="1">
            <a:spLocks/>
          </p:cNvSpPr>
          <p:nvPr/>
        </p:nvSpPr>
        <p:spPr>
          <a:xfrm>
            <a:off x="5309176" y="4429936"/>
            <a:ext cx="2692593" cy="864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400" dirty="0">
                <a:solidFill>
                  <a:srgbClr val="7F7F7F"/>
                </a:solidFill>
                <a:latin typeface="+mn-lt"/>
              </a:rPr>
              <a:t>La contaminación del aire </a:t>
            </a:r>
            <a:r>
              <a:rPr lang="es-ES" sz="1400" b="0" dirty="0">
                <a:solidFill>
                  <a:srgbClr val="7F7F7F"/>
                </a:solidFill>
                <a:latin typeface="+mn-lt"/>
              </a:rPr>
              <a:t>por la quema de broza de residuos agroindustriales </a:t>
            </a:r>
            <a:r>
              <a:rPr lang="es-ES" sz="1400" dirty="0">
                <a:solidFill>
                  <a:srgbClr val="61CCEC"/>
                </a:solidFill>
                <a:latin typeface="+mn-lt"/>
              </a:rPr>
              <a:t>en zonas rurales del sur del Perú.</a:t>
            </a:r>
            <a:endParaRPr lang="es-PE" sz="1400" dirty="0">
              <a:solidFill>
                <a:srgbClr val="61CCEC"/>
              </a:solidFill>
              <a:latin typeface="+mn-lt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C55ABCE-65D4-4A18-AE13-50F7FDE72FA2}"/>
              </a:ext>
            </a:extLst>
          </p:cNvPr>
          <p:cNvSpPr/>
          <p:nvPr/>
        </p:nvSpPr>
        <p:spPr>
          <a:xfrm>
            <a:off x="8060475" y="4521874"/>
            <a:ext cx="133165" cy="13316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2BEC5EA-E664-470A-8C63-97AA44F2A200}"/>
              </a:ext>
            </a:extLst>
          </p:cNvPr>
          <p:cNvSpPr txBox="1">
            <a:spLocks/>
          </p:cNvSpPr>
          <p:nvPr/>
        </p:nvSpPr>
        <p:spPr>
          <a:xfrm>
            <a:off x="8193639" y="4429935"/>
            <a:ext cx="2411230" cy="334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400" b="0" dirty="0">
                <a:solidFill>
                  <a:srgbClr val="7F7F7F"/>
                </a:solidFill>
                <a:latin typeface="+mn-lt"/>
              </a:rPr>
              <a:t>¿Cuál es el problema mayor?</a:t>
            </a:r>
            <a:endParaRPr lang="es-PE" sz="1400" b="0" dirty="0">
              <a:solidFill>
                <a:srgbClr val="61CCEC"/>
              </a:solidFill>
              <a:latin typeface="+mn-lt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A390DC3-845F-4618-982B-FF8B02896D70}"/>
              </a:ext>
            </a:extLst>
          </p:cNvPr>
          <p:cNvSpPr/>
          <p:nvPr/>
        </p:nvSpPr>
        <p:spPr>
          <a:xfrm>
            <a:off x="8060474" y="4790296"/>
            <a:ext cx="133165" cy="133165"/>
          </a:xfrm>
          <a:prstGeom prst="ellipse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C390714-89C8-4FA4-B3F7-ABA0D4D2D189}"/>
              </a:ext>
            </a:extLst>
          </p:cNvPr>
          <p:cNvSpPr txBox="1">
            <a:spLocks/>
          </p:cNvSpPr>
          <p:nvPr/>
        </p:nvSpPr>
        <p:spPr>
          <a:xfrm>
            <a:off x="8193639" y="4692072"/>
            <a:ext cx="2340809" cy="334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400" b="0" dirty="0">
                <a:solidFill>
                  <a:srgbClr val="7F7F7F"/>
                </a:solidFill>
                <a:latin typeface="+mn-lt"/>
              </a:rPr>
              <a:t>¿Qué genera el problema?</a:t>
            </a:r>
            <a:endParaRPr lang="es-PE" sz="1400" b="0" dirty="0">
              <a:solidFill>
                <a:srgbClr val="61CCEC"/>
              </a:solidFill>
              <a:latin typeface="+mn-lt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4CE8D84-4B60-4360-A73D-4CDA869DB9D8}"/>
              </a:ext>
            </a:extLst>
          </p:cNvPr>
          <p:cNvSpPr/>
          <p:nvPr/>
        </p:nvSpPr>
        <p:spPr>
          <a:xfrm>
            <a:off x="8060474" y="5058304"/>
            <a:ext cx="133165" cy="133165"/>
          </a:xfrm>
          <a:prstGeom prst="ellipse">
            <a:avLst/>
          </a:prstGeom>
          <a:solidFill>
            <a:srgbClr val="61C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09BADBF-ADE1-4965-8673-7E77BEE5C01A}"/>
              </a:ext>
            </a:extLst>
          </p:cNvPr>
          <p:cNvSpPr txBox="1">
            <a:spLocks/>
          </p:cNvSpPr>
          <p:nvPr/>
        </p:nvSpPr>
        <p:spPr>
          <a:xfrm>
            <a:off x="8193638" y="5052019"/>
            <a:ext cx="2578049" cy="334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400" b="0" dirty="0">
                <a:solidFill>
                  <a:srgbClr val="7F7F7F"/>
                </a:solidFill>
                <a:latin typeface="+mn-lt"/>
              </a:rPr>
              <a:t>¿Cuál es el contexto del problema?</a:t>
            </a:r>
            <a:endParaRPr lang="es-PE" sz="1400" b="0" dirty="0">
              <a:solidFill>
                <a:srgbClr val="61CCEC"/>
              </a:solidFill>
              <a:latin typeface="+mn-lt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432A6692-EB27-44A2-841A-B80C5D5CC03F}"/>
              </a:ext>
            </a:extLst>
          </p:cNvPr>
          <p:cNvSpPr txBox="1">
            <a:spLocks/>
          </p:cNvSpPr>
          <p:nvPr/>
        </p:nvSpPr>
        <p:spPr>
          <a:xfrm>
            <a:off x="5574000" y="4023957"/>
            <a:ext cx="3420933" cy="408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600" dirty="0">
                <a:solidFill>
                  <a:srgbClr val="7F7F7F"/>
                </a:solidFill>
                <a:latin typeface="+mn-lt"/>
              </a:rPr>
              <a:t>Problema central.</a:t>
            </a:r>
            <a:endParaRPr lang="es-PE" sz="1600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0E19B31-F08E-48BB-8472-AC6920EA6EBB}"/>
              </a:ext>
            </a:extLst>
          </p:cNvPr>
          <p:cNvSpPr/>
          <p:nvPr/>
        </p:nvSpPr>
        <p:spPr>
          <a:xfrm>
            <a:off x="5315119" y="4429935"/>
            <a:ext cx="2588580" cy="862350"/>
          </a:xfrm>
          <a:prstGeom prst="roundRect">
            <a:avLst/>
          </a:prstGeom>
          <a:noFill/>
          <a:ln w="19050">
            <a:solidFill>
              <a:srgbClr val="61CCE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47B0D59-5242-4CFF-BB03-1ADE6BF45E4A}"/>
              </a:ext>
            </a:extLst>
          </p:cNvPr>
          <p:cNvSpPr/>
          <p:nvPr/>
        </p:nvSpPr>
        <p:spPr>
          <a:xfrm>
            <a:off x="5309176" y="4096343"/>
            <a:ext cx="264824" cy="257869"/>
          </a:xfrm>
          <a:prstGeom prst="ellipse">
            <a:avLst/>
          </a:prstGeom>
          <a:solidFill>
            <a:srgbClr val="61C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1</a:t>
            </a:r>
            <a:endParaRPr lang="es-PE" sz="1400" b="1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1873E3AB-CB0A-4C4D-8DF0-C77115E018BC}"/>
              </a:ext>
            </a:extLst>
          </p:cNvPr>
          <p:cNvSpPr txBox="1">
            <a:spLocks/>
          </p:cNvSpPr>
          <p:nvPr/>
        </p:nvSpPr>
        <p:spPr>
          <a:xfrm>
            <a:off x="6132741" y="1947959"/>
            <a:ext cx="3420933" cy="408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600" dirty="0">
                <a:solidFill>
                  <a:srgbClr val="7F7F7F"/>
                </a:solidFill>
                <a:latin typeface="+mn-lt"/>
              </a:rPr>
              <a:t>Efecto del problema</a:t>
            </a:r>
            <a:endParaRPr lang="es-PE" sz="1600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80C6DD4-3B9B-476C-8C04-5C272F047BEC}"/>
              </a:ext>
            </a:extLst>
          </p:cNvPr>
          <p:cNvSpPr/>
          <p:nvPr/>
        </p:nvSpPr>
        <p:spPr>
          <a:xfrm>
            <a:off x="5867917" y="2020345"/>
            <a:ext cx="264824" cy="257869"/>
          </a:xfrm>
          <a:prstGeom prst="ellipse">
            <a:avLst/>
          </a:prstGeom>
          <a:solidFill>
            <a:srgbClr val="61C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2</a:t>
            </a:r>
            <a:endParaRPr lang="es-PE" sz="1400" b="1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31B6648-43D4-4B67-A910-0ED2FF83F5A5}"/>
              </a:ext>
            </a:extLst>
          </p:cNvPr>
          <p:cNvSpPr/>
          <p:nvPr/>
        </p:nvSpPr>
        <p:spPr>
          <a:xfrm>
            <a:off x="5893197" y="2393194"/>
            <a:ext cx="2588580" cy="862350"/>
          </a:xfrm>
          <a:prstGeom prst="roundRect">
            <a:avLst/>
          </a:prstGeom>
          <a:noFill/>
          <a:ln w="19050">
            <a:solidFill>
              <a:srgbClr val="61CCE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F05F8553-535D-4CB4-A124-C93FF4F0DF38}"/>
              </a:ext>
            </a:extLst>
          </p:cNvPr>
          <p:cNvSpPr txBox="1">
            <a:spLocks/>
          </p:cNvSpPr>
          <p:nvPr/>
        </p:nvSpPr>
        <p:spPr>
          <a:xfrm>
            <a:off x="5976198" y="2403215"/>
            <a:ext cx="2282054" cy="864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400" dirty="0">
                <a:solidFill>
                  <a:srgbClr val="7F7F7F"/>
                </a:solidFill>
                <a:latin typeface="+mn-lt"/>
              </a:rPr>
              <a:t>Más de 50 mil niños </a:t>
            </a:r>
            <a:r>
              <a:rPr lang="es-ES" sz="1400" b="0" dirty="0">
                <a:solidFill>
                  <a:srgbClr val="7F7F7F"/>
                </a:solidFill>
                <a:latin typeface="+mn-lt"/>
              </a:rPr>
              <a:t>sufren de asma</a:t>
            </a:r>
            <a:r>
              <a:rPr lang="es-ES" sz="1400" dirty="0">
                <a:solidFill>
                  <a:srgbClr val="7F7F7F"/>
                </a:solidFill>
                <a:latin typeface="+mn-lt"/>
              </a:rPr>
              <a:t> </a:t>
            </a:r>
            <a:r>
              <a:rPr lang="es-ES" sz="1400" dirty="0">
                <a:solidFill>
                  <a:srgbClr val="61CCEC"/>
                </a:solidFill>
                <a:latin typeface="+mn-lt"/>
              </a:rPr>
              <a:t>en zonas rurales del sur del Perú</a:t>
            </a:r>
            <a:r>
              <a:rPr lang="es-ES" sz="1400" dirty="0">
                <a:solidFill>
                  <a:srgbClr val="7F7F7F"/>
                </a:solidFill>
                <a:latin typeface="+mn-lt"/>
              </a:rPr>
              <a:t>.</a:t>
            </a:r>
            <a:endParaRPr lang="es-PE" sz="1400" dirty="0">
              <a:solidFill>
                <a:srgbClr val="61CCEC"/>
              </a:solidFill>
              <a:latin typeface="+mn-lt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3B8543B-DC63-4326-893C-1F4B9A2B9C1D}"/>
              </a:ext>
            </a:extLst>
          </p:cNvPr>
          <p:cNvSpPr/>
          <p:nvPr/>
        </p:nvSpPr>
        <p:spPr>
          <a:xfrm>
            <a:off x="6242418" y="5863171"/>
            <a:ext cx="2588580" cy="862350"/>
          </a:xfrm>
          <a:prstGeom prst="roundRect">
            <a:avLst/>
          </a:prstGeom>
          <a:noFill/>
          <a:ln w="19050">
            <a:solidFill>
              <a:srgbClr val="61CCE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331C4572-8814-44D5-AA60-2D67AB52A952}"/>
              </a:ext>
            </a:extLst>
          </p:cNvPr>
          <p:cNvSpPr txBox="1">
            <a:spLocks/>
          </p:cNvSpPr>
          <p:nvPr/>
        </p:nvSpPr>
        <p:spPr>
          <a:xfrm>
            <a:off x="6499860" y="5466934"/>
            <a:ext cx="3420933" cy="408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600" dirty="0">
                <a:solidFill>
                  <a:srgbClr val="7F7F7F"/>
                </a:solidFill>
                <a:latin typeface="+mn-lt"/>
              </a:rPr>
              <a:t>Causas del problema.</a:t>
            </a:r>
            <a:endParaRPr lang="es-PE" sz="1600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9FC552-FFC1-4336-97D0-73D7CDBFAA1D}"/>
              </a:ext>
            </a:extLst>
          </p:cNvPr>
          <p:cNvSpPr/>
          <p:nvPr/>
        </p:nvSpPr>
        <p:spPr>
          <a:xfrm>
            <a:off x="6235036" y="5539320"/>
            <a:ext cx="264824" cy="257869"/>
          </a:xfrm>
          <a:prstGeom prst="ellipse">
            <a:avLst/>
          </a:prstGeom>
          <a:solidFill>
            <a:srgbClr val="61C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3</a:t>
            </a:r>
            <a:endParaRPr lang="es-PE" sz="1400" b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2480F0B-D148-4DE0-A605-5C7ED507CB8B}"/>
              </a:ext>
            </a:extLst>
          </p:cNvPr>
          <p:cNvSpPr/>
          <p:nvPr/>
        </p:nvSpPr>
        <p:spPr>
          <a:xfrm>
            <a:off x="8585852" y="2762089"/>
            <a:ext cx="133165" cy="133165"/>
          </a:xfrm>
          <a:prstGeom prst="ellipse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2FE85B06-42E7-4EC1-9F47-64EB9B364D14}"/>
              </a:ext>
            </a:extLst>
          </p:cNvPr>
          <p:cNvSpPr txBox="1">
            <a:spLocks/>
          </p:cNvSpPr>
          <p:nvPr/>
        </p:nvSpPr>
        <p:spPr>
          <a:xfrm>
            <a:off x="8719017" y="2663865"/>
            <a:ext cx="2340809" cy="334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400" b="0" dirty="0">
                <a:solidFill>
                  <a:srgbClr val="7F7F7F"/>
                </a:solidFill>
                <a:latin typeface="+mn-lt"/>
              </a:rPr>
              <a:t>El efecto</a:t>
            </a:r>
            <a:endParaRPr lang="es-PE" sz="1400" b="0" dirty="0">
              <a:solidFill>
                <a:srgbClr val="61CCEC"/>
              </a:solidFill>
              <a:latin typeface="+mn-lt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D0F51AC-7EE3-4C5E-B2A7-1411D56BCA06}"/>
              </a:ext>
            </a:extLst>
          </p:cNvPr>
          <p:cNvSpPr/>
          <p:nvPr/>
        </p:nvSpPr>
        <p:spPr>
          <a:xfrm>
            <a:off x="8582014" y="2435962"/>
            <a:ext cx="133165" cy="13316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FA0D643A-5067-49A1-B8D5-4CC279FB6972}"/>
              </a:ext>
            </a:extLst>
          </p:cNvPr>
          <p:cNvSpPr txBox="1">
            <a:spLocks/>
          </p:cNvSpPr>
          <p:nvPr/>
        </p:nvSpPr>
        <p:spPr>
          <a:xfrm>
            <a:off x="8715178" y="2344023"/>
            <a:ext cx="2411230" cy="334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400" b="0" dirty="0">
                <a:solidFill>
                  <a:srgbClr val="7F7F7F"/>
                </a:solidFill>
                <a:latin typeface="+mn-lt"/>
              </a:rPr>
              <a:t>El dato</a:t>
            </a:r>
            <a:endParaRPr lang="es-PE" sz="1400" b="0" dirty="0">
              <a:solidFill>
                <a:srgbClr val="61CCEC"/>
              </a:solidFill>
              <a:latin typeface="+mn-lt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3B1F8CC-34FD-406C-87AF-331F3A026320}"/>
              </a:ext>
            </a:extLst>
          </p:cNvPr>
          <p:cNvSpPr/>
          <p:nvPr/>
        </p:nvSpPr>
        <p:spPr>
          <a:xfrm>
            <a:off x="8582014" y="3055962"/>
            <a:ext cx="133165" cy="133165"/>
          </a:xfrm>
          <a:prstGeom prst="ellipse">
            <a:avLst/>
          </a:prstGeom>
          <a:solidFill>
            <a:srgbClr val="61C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661C50C0-02F5-493D-8FC0-9765A0AFD4C2}"/>
              </a:ext>
            </a:extLst>
          </p:cNvPr>
          <p:cNvSpPr txBox="1">
            <a:spLocks/>
          </p:cNvSpPr>
          <p:nvPr/>
        </p:nvSpPr>
        <p:spPr>
          <a:xfrm>
            <a:off x="8715178" y="2963998"/>
            <a:ext cx="2578049" cy="334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400" b="0" dirty="0">
                <a:solidFill>
                  <a:srgbClr val="7F7F7F"/>
                </a:solidFill>
                <a:latin typeface="+mn-lt"/>
              </a:rPr>
              <a:t>El contexto</a:t>
            </a:r>
            <a:endParaRPr lang="es-PE" sz="1400" b="0" dirty="0">
              <a:solidFill>
                <a:srgbClr val="61CCEC"/>
              </a:solidFill>
              <a:latin typeface="+mn-lt"/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DD336852-7529-472E-9754-338E7FCF9689}"/>
              </a:ext>
            </a:extLst>
          </p:cNvPr>
          <p:cNvSpPr txBox="1">
            <a:spLocks/>
          </p:cNvSpPr>
          <p:nvPr/>
        </p:nvSpPr>
        <p:spPr>
          <a:xfrm>
            <a:off x="6426966" y="5850399"/>
            <a:ext cx="2282054" cy="864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400" dirty="0">
                <a:solidFill>
                  <a:srgbClr val="7F7F7F"/>
                </a:solidFill>
                <a:latin typeface="+mn-lt"/>
              </a:rPr>
              <a:t>El 70% de los agricultores </a:t>
            </a:r>
            <a:r>
              <a:rPr lang="es-ES" sz="1400" b="0" dirty="0">
                <a:solidFill>
                  <a:srgbClr val="7F7F7F"/>
                </a:solidFill>
                <a:latin typeface="+mn-lt"/>
              </a:rPr>
              <a:t>queman la broza de sus residuos debido a prácticas tradicionales.</a:t>
            </a:r>
            <a:endParaRPr lang="es-PE" sz="1400" dirty="0">
              <a:solidFill>
                <a:srgbClr val="61CCEC"/>
              </a:solidFill>
              <a:latin typeface="+mn-lt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EACCBE3-177A-4257-9978-1408AEE19D54}"/>
              </a:ext>
            </a:extLst>
          </p:cNvPr>
          <p:cNvSpPr/>
          <p:nvPr/>
        </p:nvSpPr>
        <p:spPr>
          <a:xfrm>
            <a:off x="760773" y="652459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38" name="image1.png">
            <a:extLst>
              <a:ext uri="{FF2B5EF4-FFF2-40B4-BE49-F238E27FC236}">
                <a16:creationId xmlns:a16="http://schemas.microsoft.com/office/drawing/2014/main" id="{EB959F37-C2AD-44B1-9BC4-3A64ACEE2B8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504344"/>
            <a:ext cx="715063" cy="276999"/>
          </a:xfrm>
          <a:prstGeom prst="rect">
            <a:avLst/>
          </a:prstGeom>
          <a:ln/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8CE4BA5-4587-4D0E-9B98-12C6579E2C97}"/>
              </a:ext>
            </a:extLst>
          </p:cNvPr>
          <p:cNvCxnSpPr>
            <a:cxnSpLocks/>
          </p:cNvCxnSpPr>
          <p:nvPr/>
        </p:nvCxnSpPr>
        <p:spPr>
          <a:xfrm>
            <a:off x="919556" y="6567490"/>
            <a:ext cx="0" cy="191204"/>
          </a:xfrm>
          <a:prstGeom prst="line">
            <a:avLst/>
          </a:prstGeom>
          <a:ln w="12700">
            <a:solidFill>
              <a:srgbClr val="2D4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echa: doblada 2">
            <a:extLst>
              <a:ext uri="{FF2B5EF4-FFF2-40B4-BE49-F238E27FC236}">
                <a16:creationId xmlns:a16="http://schemas.microsoft.com/office/drawing/2014/main" id="{7B34BB28-C5A9-4EE2-B6D2-7786656DF215}"/>
              </a:ext>
            </a:extLst>
          </p:cNvPr>
          <p:cNvSpPr/>
          <p:nvPr/>
        </p:nvSpPr>
        <p:spPr>
          <a:xfrm rot="10800000">
            <a:off x="8903892" y="5875136"/>
            <a:ext cx="890247" cy="518135"/>
          </a:xfrm>
          <a:prstGeom prst="bentArrow">
            <a:avLst/>
          </a:prstGeom>
          <a:solidFill>
            <a:srgbClr val="61C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2B318884-0B02-435C-8B2B-5F67B9381B30}"/>
              </a:ext>
            </a:extLst>
          </p:cNvPr>
          <p:cNvSpPr txBox="1">
            <a:spLocks/>
          </p:cNvSpPr>
          <p:nvPr/>
        </p:nvSpPr>
        <p:spPr>
          <a:xfrm>
            <a:off x="8783292" y="5393486"/>
            <a:ext cx="1865212" cy="408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600" dirty="0">
                <a:solidFill>
                  <a:srgbClr val="7F7F7F"/>
                </a:solidFill>
                <a:latin typeface="+mn-lt"/>
              </a:rPr>
              <a:t>Solución innovadora</a:t>
            </a:r>
            <a:endParaRPr lang="es-PE" sz="1600" dirty="0">
              <a:solidFill>
                <a:srgbClr val="7F7F7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962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:\Users\omedina\Desktop\Arbol de problemas.jpg">
            <a:extLst>
              <a:ext uri="{FF2B5EF4-FFF2-40B4-BE49-F238E27FC236}">
                <a16:creationId xmlns:a16="http://schemas.microsoft.com/office/drawing/2014/main" id="{A7EB872D-A6D7-438A-95D9-80716BDC16A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t="9609" r="30383" b="11146"/>
          <a:stretch/>
        </p:blipFill>
        <p:spPr bwMode="auto">
          <a:xfrm>
            <a:off x="896646" y="1185169"/>
            <a:ext cx="8762260" cy="44876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C0E4513-B347-491E-A2D8-94D5205A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914" y="320264"/>
            <a:ext cx="5211391" cy="864905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Ruta causa - efecto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49837D-D231-460C-A347-B0A6490F13F4}"/>
              </a:ext>
            </a:extLst>
          </p:cNvPr>
          <p:cNvSpPr txBox="1">
            <a:spLocks/>
          </p:cNvSpPr>
          <p:nvPr/>
        </p:nvSpPr>
        <p:spPr>
          <a:xfrm>
            <a:off x="5732023" y="5486400"/>
            <a:ext cx="4131269" cy="7425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1600" dirty="0">
                <a:solidFill>
                  <a:srgbClr val="7F7F7F"/>
                </a:solidFill>
                <a:latin typeface="+mn-lt"/>
              </a:rPr>
              <a:t>Fuente: </a:t>
            </a:r>
            <a:r>
              <a:rPr lang="es-ES" sz="1600" b="0" dirty="0">
                <a:solidFill>
                  <a:srgbClr val="7F7F7F"/>
                </a:solidFill>
                <a:latin typeface="+mn-lt"/>
              </a:rPr>
              <a:t>Herramienta digital colaborativa MIRO</a:t>
            </a:r>
            <a:endParaRPr lang="es-PE" sz="1600" b="0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9DC91-FA1E-4C29-9F63-3547EE9953C5}"/>
              </a:ext>
            </a:extLst>
          </p:cNvPr>
          <p:cNvSpPr/>
          <p:nvPr/>
        </p:nvSpPr>
        <p:spPr>
          <a:xfrm>
            <a:off x="8143887" y="5914698"/>
            <a:ext cx="1619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dirty="0">
                <a:hlinkClick r:id="rId3"/>
              </a:rPr>
              <a:t>https://miro.com</a:t>
            </a:r>
            <a:endParaRPr lang="es-PE" sz="1600" dirty="0"/>
          </a:p>
          <a:p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387350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793B562-CB41-419F-ABBE-24FDE623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555880"/>
            <a:ext cx="6230045" cy="987727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Recomendaciones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3C59A2C-112F-49AB-8545-BC879643CF17}"/>
              </a:ext>
            </a:extLst>
          </p:cNvPr>
          <p:cNvSpPr/>
          <p:nvPr/>
        </p:nvSpPr>
        <p:spPr>
          <a:xfrm>
            <a:off x="1114425" y="1842611"/>
            <a:ext cx="882015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Identificación de problemas fundamentales: Utiliza el árbol para desglosar el problema y entender sus causas principales.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Priorización de enfoque: Prioriza áreas clave para concentrar esfuerzos.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Generación de soluciones: Usa el árbol para inspirar diferentes soluciones.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Visualización de relaciones: Visualiza cómo las causas contribuyen al problema.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Comunicación y colaboración: Utiliza el árbol para involucrar a otros de manera clara y concisa.</a:t>
            </a:r>
            <a:endParaRPr lang="es-E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32A33E8-C3B4-4664-AF28-FAE8A6DB5934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6B02AA3C-B62E-4364-AC1A-C8E7FFCFE4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9FAA3E4-65CE-4C51-B981-997A8B6EE01A}"/>
              </a:ext>
            </a:extLst>
          </p:cNvPr>
          <p:cNvCxnSpPr>
            <a:cxnSpLocks/>
          </p:cNvCxnSpPr>
          <p:nvPr/>
        </p:nvCxnSpPr>
        <p:spPr>
          <a:xfrm>
            <a:off x="919556" y="6548440"/>
            <a:ext cx="0" cy="191204"/>
          </a:xfrm>
          <a:prstGeom prst="line">
            <a:avLst/>
          </a:prstGeom>
          <a:ln w="12700">
            <a:solidFill>
              <a:srgbClr val="2D4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22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09EFCFF-F005-439A-8681-9EDB4B35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73" y="353228"/>
            <a:ext cx="8013577" cy="987727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B48865E-5607-42A0-9E67-2667E9A1DC7E}"/>
              </a:ext>
            </a:extLst>
          </p:cNvPr>
          <p:cNvSpPr/>
          <p:nvPr/>
        </p:nvSpPr>
        <p:spPr>
          <a:xfrm>
            <a:off x="760773" y="1361203"/>
            <a:ext cx="9330109" cy="47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7F7F7F"/>
                </a:solidFill>
                <a:latin typeface="Calibri  "/>
              </a:rPr>
              <a:t>El árbol de problemas es una herramienta que se utiliza al iniciar el proceso creativo.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7F7F7F"/>
                </a:solidFill>
                <a:latin typeface="Calibri  "/>
              </a:rPr>
              <a:t>Del los efectos del problema se pueden obtener indicadores y de las causas las soluciones innovadoras.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7F7F7F"/>
                </a:solidFill>
                <a:latin typeface="Calibri  "/>
              </a:rPr>
              <a:t>Utilizar los objetivos de desarrollo sostenible (ODS) facilita la identificación de los efectos y las causas del problema.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7F7F7F"/>
                </a:solidFill>
                <a:latin typeface="Calibri  "/>
              </a:rPr>
              <a:t>Innovamos para ser más competitivos, atraer nuevos clientes, tomar mejores decisiones, hacer crecer nuevos negocios, mantenernos a la vanguardia tecnológica y para alcanzar nuevos mercados.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7F7F7F"/>
              </a:solidFill>
              <a:latin typeface="Calibri  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2400" dirty="0">
              <a:solidFill>
                <a:srgbClr val="7F7F7F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89C64B-7891-44F9-9A92-98AE255A7066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1748AD8A-5B21-4A4A-B1FE-FA7F817400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E602B2B-3A3D-41CF-AE40-B4D53E014003}"/>
              </a:ext>
            </a:extLst>
          </p:cNvPr>
          <p:cNvCxnSpPr>
            <a:cxnSpLocks/>
          </p:cNvCxnSpPr>
          <p:nvPr/>
        </p:nvCxnSpPr>
        <p:spPr>
          <a:xfrm>
            <a:off x="919556" y="6548440"/>
            <a:ext cx="0" cy="191204"/>
          </a:xfrm>
          <a:prstGeom prst="line">
            <a:avLst/>
          </a:prstGeom>
          <a:ln w="12700">
            <a:solidFill>
              <a:srgbClr val="2D4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362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42C9710-E09A-421A-8D69-A2DE1A47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89152"/>
            <a:ext cx="6267450" cy="4349495"/>
          </a:xfrm>
        </p:spPr>
        <p:txBody>
          <a:bodyPr>
            <a:normAutofit/>
          </a:bodyPr>
          <a:lstStyle/>
          <a:p>
            <a:r>
              <a:rPr lang="es-ES" sz="3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Ya tienes la </a:t>
            </a:r>
            <a:r>
              <a:rPr lang="es-ES" sz="3600" dirty="0">
                <a:solidFill>
                  <a:srgbClr val="61CCEC"/>
                </a:solidFill>
                <a:latin typeface="+mn-lt"/>
              </a:rPr>
              <a:t>causa del problema </a:t>
            </a:r>
            <a:r>
              <a:rPr lang="es-ES" sz="3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que necesitas para generar tus ideas innovadoras, sigamos adelante.</a:t>
            </a:r>
            <a:endParaRPr lang="es-PE" sz="36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238DFD2-1975-45E1-84AA-D1EB4DE73768}"/>
              </a:ext>
            </a:extLst>
          </p:cNvPr>
          <p:cNvSpPr txBox="1">
            <a:spLocks/>
          </p:cNvSpPr>
          <p:nvPr/>
        </p:nvSpPr>
        <p:spPr>
          <a:xfrm>
            <a:off x="1028700" y="1102233"/>
            <a:ext cx="6610350" cy="726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¡Felicitaciones     , lo lograste!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8D62620-115D-4A16-A15A-191C1B8F41C8}"/>
              </a:ext>
            </a:extLst>
          </p:cNvPr>
          <p:cNvSpPr txBox="1">
            <a:spLocks/>
          </p:cNvSpPr>
          <p:nvPr/>
        </p:nvSpPr>
        <p:spPr>
          <a:xfrm>
            <a:off x="1028700" y="5715858"/>
            <a:ext cx="4724400" cy="7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Nos vemos en la siguiente sesión.</a:t>
            </a:r>
            <a:endParaRPr lang="es-PE" sz="24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2052" name="Picture 4" descr="Ilustración de Manos Que Aplaude El Icono Vector y más Vectores Libres de  Derechos de Ícono - Ícono, Aplaudir, Ovacionar - iStock">
            <a:extLst>
              <a:ext uri="{FF2B5EF4-FFF2-40B4-BE49-F238E27FC236}">
                <a16:creationId xmlns:a16="http://schemas.microsoft.com/office/drawing/2014/main" id="{38996DC0-F57E-441A-92EB-BA82B4CD4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102233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6B84A7C-0FE4-4F5C-9ABA-EE9A89E3E43C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5A28106D-B47B-4278-81FE-123EDC3591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651A69A-AC0C-4FFC-A2EA-F3A30F239071}"/>
              </a:ext>
            </a:extLst>
          </p:cNvPr>
          <p:cNvCxnSpPr>
            <a:cxnSpLocks/>
          </p:cNvCxnSpPr>
          <p:nvPr/>
        </p:nvCxnSpPr>
        <p:spPr>
          <a:xfrm>
            <a:off x="919556" y="6548440"/>
            <a:ext cx="0" cy="191204"/>
          </a:xfrm>
          <a:prstGeom prst="line">
            <a:avLst/>
          </a:prstGeom>
          <a:ln w="12700">
            <a:solidFill>
              <a:srgbClr val="2D4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58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4B4A4-0F17-462F-A70D-8B9560F9C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14" y="2228294"/>
            <a:ext cx="8948057" cy="1573885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Investigación</a:t>
            </a: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innovación </a:t>
            </a: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Tecnológica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A93313-11A0-467B-AE62-905D86EA5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8439" y="4119706"/>
            <a:ext cx="5791201" cy="841196"/>
          </a:xfrm>
        </p:spPr>
        <p:txBody>
          <a:bodyPr/>
          <a:lstStyle/>
          <a:p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Docente Ing. </a:t>
            </a:r>
            <a:r>
              <a:rPr lang="es-E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Biotech</a:t>
            </a: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Oscar Medina</a:t>
            </a:r>
          </a:p>
          <a:p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Gestor de Innovación y negocios tecnológicos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862A4B8-AC0F-4FB7-9E6D-5549C455D574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8E6E4D09-B1AF-4708-B449-163BE5484D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1CF8A57-A5AF-48DA-9472-A2F61E3DBB8F}"/>
              </a:ext>
            </a:extLst>
          </p:cNvPr>
          <p:cNvCxnSpPr>
            <a:cxnSpLocks/>
          </p:cNvCxnSpPr>
          <p:nvPr/>
        </p:nvCxnSpPr>
        <p:spPr>
          <a:xfrm>
            <a:off x="919556" y="6548440"/>
            <a:ext cx="0" cy="191204"/>
          </a:xfrm>
          <a:prstGeom prst="line">
            <a:avLst/>
          </a:prstGeom>
          <a:ln w="12700">
            <a:solidFill>
              <a:srgbClr val="2D4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056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E6201B0-1BAD-40BA-8DB0-0AB73B10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828" y="2481579"/>
            <a:ext cx="4510344" cy="18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1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86FD5-31A5-410D-94C1-79860CFF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5" y="683581"/>
            <a:ext cx="10072914" cy="2852737"/>
          </a:xfrm>
        </p:spPr>
        <p:txBody>
          <a:bodyPr/>
          <a:lstStyle/>
          <a:p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Parte 2</a:t>
            </a:r>
            <a:b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Definir </a:t>
            </a:r>
            <a:r>
              <a:rPr lang="es-ES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|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La problemática pertinente 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68FDD1-4A00-4FFA-8E2A-1A0E80868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415" y="3563306"/>
            <a:ext cx="10072914" cy="1500187"/>
          </a:xfrm>
        </p:spPr>
        <p:txBody>
          <a:bodyPr/>
          <a:lstStyle/>
          <a:p>
            <a:r>
              <a:rPr lang="es-419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Estructura de un proyecto de innovación</a:t>
            </a:r>
            <a:b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FC6149-5784-488F-AA69-F6D9BD11C6BC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DB96C3A7-395D-47B4-B708-AE06989FD2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B15A15-E4DF-4B6E-9928-CDE0F2740E0A}"/>
              </a:ext>
            </a:extLst>
          </p:cNvPr>
          <p:cNvCxnSpPr>
            <a:cxnSpLocks/>
          </p:cNvCxnSpPr>
          <p:nvPr/>
        </p:nvCxnSpPr>
        <p:spPr>
          <a:xfrm>
            <a:off x="919556" y="6548440"/>
            <a:ext cx="0" cy="191204"/>
          </a:xfrm>
          <a:prstGeom prst="line">
            <a:avLst/>
          </a:prstGeom>
          <a:ln w="12700">
            <a:solidFill>
              <a:srgbClr val="2D4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5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0B508-2C25-425D-A631-79213F04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1" y="382881"/>
            <a:ext cx="10247086" cy="1325563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Capacidades terminales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2D4AD-DC0E-4294-9304-2E913D24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79" y="1896647"/>
            <a:ext cx="9148368" cy="2169326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Completa su aprendizaje correspondiente a la etapa de definir del </a:t>
            </a:r>
            <a:r>
              <a:rPr lang="es-ES" sz="24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Design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4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Thinking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</a:t>
            </a:r>
          </a:p>
          <a:p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Aplica herramientas como el árbol de problemas para identificar las causas donde se generará soluciones innovadoras.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68CE736-36D1-41B6-85E2-0AAD9F8AB95F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664453C4-198C-44F3-9D95-DE3F0E27B2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EBA9522-4DD3-4530-BE0C-452E3119A7FC}"/>
              </a:ext>
            </a:extLst>
          </p:cNvPr>
          <p:cNvCxnSpPr>
            <a:cxnSpLocks/>
          </p:cNvCxnSpPr>
          <p:nvPr/>
        </p:nvCxnSpPr>
        <p:spPr>
          <a:xfrm>
            <a:off x="919556" y="6548440"/>
            <a:ext cx="0" cy="191204"/>
          </a:xfrm>
          <a:prstGeom prst="line">
            <a:avLst/>
          </a:prstGeom>
          <a:ln w="12700">
            <a:solidFill>
              <a:srgbClr val="2D4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1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07B58A-4D05-4364-8A19-9F6BCAEEF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286061"/>
            <a:ext cx="8455909" cy="3571998"/>
          </a:xfrm>
        </p:spPr>
        <p:txBody>
          <a:bodyPr>
            <a:normAutofit/>
          </a:bodyPr>
          <a:lstStyle/>
          <a:p>
            <a:pPr lvl="0"/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El estudiante logra definir una problemática y la temática pertinente a su carrera y recursos acorde a las oportunidades del contexto que aborda.</a:t>
            </a:r>
          </a:p>
          <a:p>
            <a:pPr lvl="0"/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logra operar los recurso y equipamiento para realizar un corte laser y avanza con entender como funciona la impresión 3D.</a:t>
            </a:r>
          </a:p>
          <a:p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2E5AA23-99B2-4DEE-91B6-E2800933A13F}"/>
              </a:ext>
            </a:extLst>
          </p:cNvPr>
          <p:cNvSpPr txBox="1">
            <a:spLocks/>
          </p:cNvSpPr>
          <p:nvPr/>
        </p:nvSpPr>
        <p:spPr>
          <a:xfrm>
            <a:off x="767990" y="500062"/>
            <a:ext cx="65738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Logros de la sesión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61BD8A-065E-4EC4-923C-754E7063C024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8EB4EF58-41A5-4D7E-9B68-6822734C31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C056C38-2E58-44E9-9E2E-B8DF7D4F38DD}"/>
              </a:ext>
            </a:extLst>
          </p:cNvPr>
          <p:cNvCxnSpPr>
            <a:cxnSpLocks/>
          </p:cNvCxnSpPr>
          <p:nvPr/>
        </p:nvCxnSpPr>
        <p:spPr>
          <a:xfrm>
            <a:off x="919556" y="6548440"/>
            <a:ext cx="0" cy="191204"/>
          </a:xfrm>
          <a:prstGeom prst="line">
            <a:avLst/>
          </a:prstGeom>
          <a:ln w="12700">
            <a:solidFill>
              <a:srgbClr val="2D4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4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3D30D-CA73-4E65-AD80-178129F6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72" y="422275"/>
            <a:ext cx="7560128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Rúbrica de calificación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3B0C292-150D-4ECF-AD7D-783E9EAD1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79222"/>
              </p:ext>
            </p:extLst>
          </p:nvPr>
        </p:nvGraphicFramePr>
        <p:xfrm>
          <a:off x="1233715" y="2344280"/>
          <a:ext cx="80531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580">
                  <a:extLst>
                    <a:ext uri="{9D8B030D-6E8A-4147-A177-3AD203B41FA5}">
                      <a16:colId xmlns:a16="http://schemas.microsoft.com/office/drawing/2014/main" val="3944024352"/>
                    </a:ext>
                  </a:extLst>
                </a:gridCol>
                <a:gridCol w="4026580">
                  <a:extLst>
                    <a:ext uri="{9D8B030D-6E8A-4147-A177-3AD203B41FA5}">
                      <a16:colId xmlns:a16="http://schemas.microsoft.com/office/drawing/2014/main" val="3011975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Descripción</a:t>
                      </a:r>
                      <a:endParaRPr lang="es-P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61C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Puntaje</a:t>
                      </a:r>
                      <a:endParaRPr lang="es-P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61C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16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Trabajo en equipo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7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Cumplimiento de actividades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9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Redacción de observaciones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36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Redacción  de conclusiones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9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Generación de material multimedia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2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Comportamiento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6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31641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6DEC8C46-92DB-41E1-8960-53FA2BCE556C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3592D7C-BEB3-4D48-B6FD-1434DB7ADA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48BB7AE-D3F4-4607-AD5C-6E52AD8BC433}"/>
              </a:ext>
            </a:extLst>
          </p:cNvPr>
          <p:cNvCxnSpPr>
            <a:cxnSpLocks/>
          </p:cNvCxnSpPr>
          <p:nvPr/>
        </p:nvCxnSpPr>
        <p:spPr>
          <a:xfrm>
            <a:off x="919556" y="6548440"/>
            <a:ext cx="0" cy="191204"/>
          </a:xfrm>
          <a:prstGeom prst="line">
            <a:avLst/>
          </a:prstGeom>
          <a:ln w="12700">
            <a:solidFill>
              <a:srgbClr val="2D4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2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C9885-5686-4652-996A-0267275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4" y="212622"/>
            <a:ext cx="5967696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¿Qué implica que un problema sea pertinente?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673B0B-5519-4A98-AAAB-C6298499F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864" y="1982704"/>
            <a:ext cx="5608520" cy="339529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Significa que está directamente relacionado con el contexto, los objetivos o las necesidades específicas que se están abordando.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Es aquel que tiene relevancia y significado dentro de un determinado marco de referencia, ya sea académico, profesional, social o científico.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6A7CFC4-67DE-49E3-B2C9-2EE7D2902928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FCCC079F-7ED8-4683-8E78-CBE2FFBFF9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71C699A-2732-4620-87EB-25DA22BB2E6C}"/>
              </a:ext>
            </a:extLst>
          </p:cNvPr>
          <p:cNvCxnSpPr>
            <a:cxnSpLocks/>
          </p:cNvCxnSpPr>
          <p:nvPr/>
        </p:nvCxnSpPr>
        <p:spPr>
          <a:xfrm>
            <a:off x="919556" y="6548440"/>
            <a:ext cx="0" cy="191204"/>
          </a:xfrm>
          <a:prstGeom prst="line">
            <a:avLst/>
          </a:prstGeom>
          <a:ln w="12700">
            <a:solidFill>
              <a:srgbClr val="2D4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Por qué es importante enfocarse en el problema para encontrar soluciones? |  Capital Humano">
            <a:extLst>
              <a:ext uri="{FF2B5EF4-FFF2-40B4-BE49-F238E27FC236}">
                <a16:creationId xmlns:a16="http://schemas.microsoft.com/office/drawing/2014/main" id="{14A48E74-52AC-4689-B683-DB28AA441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716" y="1794399"/>
            <a:ext cx="5572284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91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B81ED0E-D844-4164-91E7-059F51A6BDEC}"/>
              </a:ext>
            </a:extLst>
          </p:cNvPr>
          <p:cNvSpPr/>
          <p:nvPr/>
        </p:nvSpPr>
        <p:spPr>
          <a:xfrm>
            <a:off x="7459493" y="3007440"/>
            <a:ext cx="1693386" cy="49747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7A7035-A5E3-46E7-B86E-75DBEC5C9F7E}"/>
              </a:ext>
            </a:extLst>
          </p:cNvPr>
          <p:cNvSpPr txBox="1"/>
          <p:nvPr/>
        </p:nvSpPr>
        <p:spPr>
          <a:xfrm>
            <a:off x="7152828" y="2953085"/>
            <a:ext cx="2306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Definir</a:t>
            </a:r>
            <a:endParaRPr lang="es-PE" sz="3200" b="1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1FCC80-279B-45E4-A860-E1F663A0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1" y="97420"/>
            <a:ext cx="8013577" cy="987727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</a:t>
            </a:r>
            <a:r>
              <a:rPr lang="es-PE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tapas del proceso creativo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26D906-9072-42B5-8E01-0B7E0A22700A}"/>
              </a:ext>
            </a:extLst>
          </p:cNvPr>
          <p:cNvSpPr txBox="1"/>
          <p:nvPr/>
        </p:nvSpPr>
        <p:spPr>
          <a:xfrm>
            <a:off x="6104034" y="5743831"/>
            <a:ext cx="2306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Idear</a:t>
            </a:r>
            <a:endParaRPr lang="es-PE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938F32-BF5B-44A7-BE94-AF4843DB68C7}"/>
              </a:ext>
            </a:extLst>
          </p:cNvPr>
          <p:cNvSpPr txBox="1"/>
          <p:nvPr/>
        </p:nvSpPr>
        <p:spPr>
          <a:xfrm>
            <a:off x="1570547" y="5777060"/>
            <a:ext cx="2306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Prototipar</a:t>
            </a:r>
            <a:endParaRPr lang="es-PE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E2A038-8722-4034-A31D-092B8776AA38}"/>
              </a:ext>
            </a:extLst>
          </p:cNvPr>
          <p:cNvSpPr txBox="1"/>
          <p:nvPr/>
        </p:nvSpPr>
        <p:spPr>
          <a:xfrm>
            <a:off x="1211664" y="2918182"/>
            <a:ext cx="2306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Testear</a:t>
            </a:r>
            <a:endParaRPr lang="es-PE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080813D-50ED-48C5-8227-298ABD602F59}"/>
              </a:ext>
            </a:extLst>
          </p:cNvPr>
          <p:cNvSpPr txBox="1"/>
          <p:nvPr/>
        </p:nvSpPr>
        <p:spPr>
          <a:xfrm>
            <a:off x="3518380" y="3685542"/>
            <a:ext cx="359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ciclos</a:t>
            </a:r>
            <a:endParaRPr lang="es-PE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5D128FC-E62E-42C4-B302-242A9BADA229}"/>
              </a:ext>
            </a:extLst>
          </p:cNvPr>
          <p:cNvSpPr/>
          <p:nvPr/>
        </p:nvSpPr>
        <p:spPr>
          <a:xfrm>
            <a:off x="3404080" y="2118946"/>
            <a:ext cx="3824654" cy="3779524"/>
          </a:xfrm>
          <a:prstGeom prst="ellipse">
            <a:avLst/>
          </a:prstGeom>
          <a:noFill/>
          <a:ln w="241300">
            <a:solidFill>
              <a:srgbClr val="61C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8222500C-2306-4D97-8C5B-AFE9DCB586C6}"/>
              </a:ext>
            </a:extLst>
          </p:cNvPr>
          <p:cNvSpPr/>
          <p:nvPr/>
        </p:nvSpPr>
        <p:spPr>
          <a:xfrm>
            <a:off x="3316085" y="2986035"/>
            <a:ext cx="483577" cy="51887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FAA3433-5EA3-4643-8BA0-DCB9D58412F8}"/>
              </a:ext>
            </a:extLst>
          </p:cNvPr>
          <p:cNvSpPr/>
          <p:nvPr/>
        </p:nvSpPr>
        <p:spPr>
          <a:xfrm>
            <a:off x="5074618" y="1841474"/>
            <a:ext cx="483577" cy="51887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D21A9C6-6F64-4E19-B97E-ADA30D6259AB}"/>
              </a:ext>
            </a:extLst>
          </p:cNvPr>
          <p:cNvSpPr/>
          <p:nvPr/>
        </p:nvSpPr>
        <p:spPr>
          <a:xfrm>
            <a:off x="6825808" y="2986035"/>
            <a:ext cx="483577" cy="51887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EFC7A6EA-2EC1-435E-B944-CC1529904C6B}"/>
              </a:ext>
            </a:extLst>
          </p:cNvPr>
          <p:cNvSpPr/>
          <p:nvPr/>
        </p:nvSpPr>
        <p:spPr>
          <a:xfrm>
            <a:off x="6150268" y="5290880"/>
            <a:ext cx="483577" cy="51887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80CE8DA-F557-4370-A00B-5AD3C0283B02}"/>
              </a:ext>
            </a:extLst>
          </p:cNvPr>
          <p:cNvSpPr/>
          <p:nvPr/>
        </p:nvSpPr>
        <p:spPr>
          <a:xfrm>
            <a:off x="3921260" y="5266349"/>
            <a:ext cx="483577" cy="51887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6278CDE-4A87-4058-A305-7BBC590E47CE}"/>
              </a:ext>
            </a:extLst>
          </p:cNvPr>
          <p:cNvSpPr txBox="1"/>
          <p:nvPr/>
        </p:nvSpPr>
        <p:spPr>
          <a:xfrm>
            <a:off x="4973817" y="1824528"/>
            <a:ext cx="6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1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D9BB21-4A66-426A-A12D-6D60B63464F5}"/>
              </a:ext>
            </a:extLst>
          </p:cNvPr>
          <p:cNvSpPr txBox="1"/>
          <p:nvPr/>
        </p:nvSpPr>
        <p:spPr>
          <a:xfrm>
            <a:off x="6725007" y="2969566"/>
            <a:ext cx="6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2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3FD824A-1FBF-4767-AEC9-401ED5222B67}"/>
              </a:ext>
            </a:extLst>
          </p:cNvPr>
          <p:cNvSpPr txBox="1"/>
          <p:nvPr/>
        </p:nvSpPr>
        <p:spPr>
          <a:xfrm>
            <a:off x="6049467" y="5286032"/>
            <a:ext cx="6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3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B28C09B-E934-4FBA-8D68-277925DAA93C}"/>
              </a:ext>
            </a:extLst>
          </p:cNvPr>
          <p:cNvSpPr txBox="1"/>
          <p:nvPr/>
        </p:nvSpPr>
        <p:spPr>
          <a:xfrm>
            <a:off x="3810934" y="5263365"/>
            <a:ext cx="6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4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5E41721-7D52-4D5C-A525-E058E9BB81B9}"/>
              </a:ext>
            </a:extLst>
          </p:cNvPr>
          <p:cNvSpPr txBox="1"/>
          <p:nvPr/>
        </p:nvSpPr>
        <p:spPr>
          <a:xfrm>
            <a:off x="3215284" y="2960403"/>
            <a:ext cx="6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5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C973EFD-0299-4811-A722-8ABBD613F5BB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22" name="image1.png">
            <a:extLst>
              <a:ext uri="{FF2B5EF4-FFF2-40B4-BE49-F238E27FC236}">
                <a16:creationId xmlns:a16="http://schemas.microsoft.com/office/drawing/2014/main" id="{EFCE9518-C7EA-4BCD-AEAE-A39DA9D777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77CA542-6531-409F-90A5-C8932C5A9686}"/>
              </a:ext>
            </a:extLst>
          </p:cNvPr>
          <p:cNvCxnSpPr>
            <a:cxnSpLocks/>
          </p:cNvCxnSpPr>
          <p:nvPr/>
        </p:nvCxnSpPr>
        <p:spPr>
          <a:xfrm>
            <a:off x="919556" y="6548440"/>
            <a:ext cx="0" cy="191204"/>
          </a:xfrm>
          <a:prstGeom prst="line">
            <a:avLst/>
          </a:prstGeom>
          <a:ln w="12700">
            <a:solidFill>
              <a:srgbClr val="2D4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D59772DF-D255-4274-ADEA-18094CDEA615}"/>
              </a:ext>
            </a:extLst>
          </p:cNvPr>
          <p:cNvSpPr/>
          <p:nvPr/>
        </p:nvSpPr>
        <p:spPr>
          <a:xfrm>
            <a:off x="4030420" y="2795893"/>
            <a:ext cx="2513137" cy="2492563"/>
          </a:xfrm>
          <a:prstGeom prst="ellipse">
            <a:avLst/>
          </a:pr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84B75B7-5617-4C36-9E60-6AA40DD8FA29}"/>
              </a:ext>
            </a:extLst>
          </p:cNvPr>
          <p:cNvCxnSpPr>
            <a:cxnSpLocks/>
          </p:cNvCxnSpPr>
          <p:nvPr/>
        </p:nvCxnSpPr>
        <p:spPr>
          <a:xfrm>
            <a:off x="6378015" y="3413436"/>
            <a:ext cx="45953" cy="73997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4F3B112-15CB-47EF-9EBA-0681D7014C2C}"/>
              </a:ext>
            </a:extLst>
          </p:cNvPr>
          <p:cNvSpPr txBox="1"/>
          <p:nvPr/>
        </p:nvSpPr>
        <p:spPr>
          <a:xfrm>
            <a:off x="4222122" y="1046862"/>
            <a:ext cx="2188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7F7F7F"/>
                </a:solidFill>
              </a:rPr>
              <a:t>Empatizar</a:t>
            </a:r>
            <a:endParaRPr lang="es-PE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65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DF36BDB1-16B5-4617-9489-D1D43FF7ADE1}"/>
              </a:ext>
            </a:extLst>
          </p:cNvPr>
          <p:cNvSpPr/>
          <p:nvPr/>
        </p:nvSpPr>
        <p:spPr>
          <a:xfrm>
            <a:off x="4030420" y="2795893"/>
            <a:ext cx="2513137" cy="2492563"/>
          </a:xfrm>
          <a:prstGeom prst="ellipse">
            <a:avLst/>
          </a:pr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1FCC80-279B-45E4-A860-E1F663A0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28" y="82141"/>
            <a:ext cx="8013577" cy="987727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Herramientas recomendadas</a:t>
            </a:r>
            <a:endParaRPr lang="es-PE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26D906-9072-42B5-8E01-0B7E0A22700A}"/>
              </a:ext>
            </a:extLst>
          </p:cNvPr>
          <p:cNvSpPr txBox="1"/>
          <p:nvPr/>
        </p:nvSpPr>
        <p:spPr>
          <a:xfrm>
            <a:off x="6104034" y="5743831"/>
            <a:ext cx="2306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Idear</a:t>
            </a:r>
            <a:endParaRPr lang="es-PE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938F32-BF5B-44A7-BE94-AF4843DB68C7}"/>
              </a:ext>
            </a:extLst>
          </p:cNvPr>
          <p:cNvSpPr txBox="1"/>
          <p:nvPr/>
        </p:nvSpPr>
        <p:spPr>
          <a:xfrm>
            <a:off x="1570547" y="5777060"/>
            <a:ext cx="2306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Prototipar</a:t>
            </a:r>
            <a:endParaRPr lang="es-PE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E2A038-8722-4034-A31D-092B8776AA38}"/>
              </a:ext>
            </a:extLst>
          </p:cNvPr>
          <p:cNvSpPr txBox="1"/>
          <p:nvPr/>
        </p:nvSpPr>
        <p:spPr>
          <a:xfrm>
            <a:off x="1097364" y="2923158"/>
            <a:ext cx="2306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Testear</a:t>
            </a:r>
            <a:endParaRPr lang="es-PE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080813D-50ED-48C5-8227-298ABD602F59}"/>
              </a:ext>
            </a:extLst>
          </p:cNvPr>
          <p:cNvSpPr txBox="1"/>
          <p:nvPr/>
        </p:nvSpPr>
        <p:spPr>
          <a:xfrm>
            <a:off x="3518379" y="3687020"/>
            <a:ext cx="359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ciclos</a:t>
            </a:r>
            <a:endParaRPr lang="es-PE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5D128FC-E62E-42C4-B302-242A9BADA229}"/>
              </a:ext>
            </a:extLst>
          </p:cNvPr>
          <p:cNvSpPr/>
          <p:nvPr/>
        </p:nvSpPr>
        <p:spPr>
          <a:xfrm>
            <a:off x="3404080" y="2118946"/>
            <a:ext cx="3824654" cy="3779524"/>
          </a:xfrm>
          <a:prstGeom prst="ellipse">
            <a:avLst/>
          </a:prstGeom>
          <a:noFill/>
          <a:ln w="241300">
            <a:solidFill>
              <a:srgbClr val="61C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8222500C-2306-4D97-8C5B-AFE9DCB586C6}"/>
              </a:ext>
            </a:extLst>
          </p:cNvPr>
          <p:cNvSpPr/>
          <p:nvPr/>
        </p:nvSpPr>
        <p:spPr>
          <a:xfrm>
            <a:off x="3316085" y="2986035"/>
            <a:ext cx="483577" cy="51887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FAA3433-5EA3-4643-8BA0-DCB9D58412F8}"/>
              </a:ext>
            </a:extLst>
          </p:cNvPr>
          <p:cNvSpPr/>
          <p:nvPr/>
        </p:nvSpPr>
        <p:spPr>
          <a:xfrm>
            <a:off x="5074618" y="1841474"/>
            <a:ext cx="483577" cy="51887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D21A9C6-6F64-4E19-B97E-ADA30D6259AB}"/>
              </a:ext>
            </a:extLst>
          </p:cNvPr>
          <p:cNvSpPr/>
          <p:nvPr/>
        </p:nvSpPr>
        <p:spPr>
          <a:xfrm>
            <a:off x="6825808" y="2986035"/>
            <a:ext cx="483577" cy="51887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EFC7A6EA-2EC1-435E-B944-CC1529904C6B}"/>
              </a:ext>
            </a:extLst>
          </p:cNvPr>
          <p:cNvSpPr/>
          <p:nvPr/>
        </p:nvSpPr>
        <p:spPr>
          <a:xfrm>
            <a:off x="6150268" y="5290880"/>
            <a:ext cx="483577" cy="51887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80CE8DA-F557-4370-A00B-5AD3C0283B02}"/>
              </a:ext>
            </a:extLst>
          </p:cNvPr>
          <p:cNvSpPr/>
          <p:nvPr/>
        </p:nvSpPr>
        <p:spPr>
          <a:xfrm>
            <a:off x="3921260" y="5266349"/>
            <a:ext cx="483577" cy="51887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A3B9D72-EC3D-433D-A89F-8418225D89ED}"/>
              </a:ext>
            </a:extLst>
          </p:cNvPr>
          <p:cNvSpPr txBox="1"/>
          <p:nvPr/>
        </p:nvSpPr>
        <p:spPr>
          <a:xfrm>
            <a:off x="6734644" y="1771031"/>
            <a:ext cx="3824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Mapa de empatías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Escalera de abstracción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Objetivos de desarrollo sostenible (ODS)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DAEF711-C20E-49F0-9F97-7454442A944E}"/>
              </a:ext>
            </a:extLst>
          </p:cNvPr>
          <p:cNvSpPr txBox="1"/>
          <p:nvPr/>
        </p:nvSpPr>
        <p:spPr>
          <a:xfrm>
            <a:off x="7710170" y="3685542"/>
            <a:ext cx="24815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Buyer</a:t>
            </a:r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personas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Insigth</a:t>
            </a:r>
            <a:endParaRPr lang="es-E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Árbol de problemas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Espina de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kiyosaki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FEDD17-3E86-4308-ACD7-1F0EB0FE3E91}"/>
              </a:ext>
            </a:extLst>
          </p:cNvPr>
          <p:cNvSpPr txBox="1"/>
          <p:nvPr/>
        </p:nvSpPr>
        <p:spPr>
          <a:xfrm>
            <a:off x="4496111" y="5824502"/>
            <a:ext cx="2787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Lluvia de ideas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Scamper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Filtro de ideas y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Multivoting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C8FD80A-0ABD-4C08-818E-F83397EFD025}"/>
              </a:ext>
            </a:extLst>
          </p:cNvPr>
          <p:cNvSpPr txBox="1"/>
          <p:nvPr/>
        </p:nvSpPr>
        <p:spPr>
          <a:xfrm>
            <a:off x="4973817" y="1834362"/>
            <a:ext cx="6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1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6A57808-CDC9-4E21-ACE7-7D760EC55C84}"/>
              </a:ext>
            </a:extLst>
          </p:cNvPr>
          <p:cNvSpPr txBox="1"/>
          <p:nvPr/>
        </p:nvSpPr>
        <p:spPr>
          <a:xfrm>
            <a:off x="6725007" y="2969566"/>
            <a:ext cx="6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2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0183340-09DD-45DB-9DBD-514E43D79A4E}"/>
              </a:ext>
            </a:extLst>
          </p:cNvPr>
          <p:cNvSpPr txBox="1"/>
          <p:nvPr/>
        </p:nvSpPr>
        <p:spPr>
          <a:xfrm>
            <a:off x="6049467" y="5286032"/>
            <a:ext cx="6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3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B041D41-3483-428B-9706-B7078671AB6B}"/>
              </a:ext>
            </a:extLst>
          </p:cNvPr>
          <p:cNvSpPr txBox="1"/>
          <p:nvPr/>
        </p:nvSpPr>
        <p:spPr>
          <a:xfrm>
            <a:off x="3397173" y="6419419"/>
            <a:ext cx="6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4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90E7BAD-99DB-4C6E-9AFD-1FBCA72AF276}"/>
              </a:ext>
            </a:extLst>
          </p:cNvPr>
          <p:cNvSpPr txBox="1"/>
          <p:nvPr/>
        </p:nvSpPr>
        <p:spPr>
          <a:xfrm>
            <a:off x="3223991" y="2985306"/>
            <a:ext cx="6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5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B5B1BC4-E43A-4374-8B7F-B8CC15188BC6}"/>
              </a:ext>
            </a:extLst>
          </p:cNvPr>
          <p:cNvSpPr txBox="1"/>
          <p:nvPr/>
        </p:nvSpPr>
        <p:spPr>
          <a:xfrm>
            <a:off x="582952" y="3685542"/>
            <a:ext cx="25577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 tipos de prototipos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Power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Pitch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Proceso de prototipado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Equipamiento para Corte laser e Impresión 3D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234D13B-DB35-44CF-BA60-CE43E037889E}"/>
              </a:ext>
            </a:extLst>
          </p:cNvPr>
          <p:cNvSpPr txBox="1"/>
          <p:nvPr/>
        </p:nvSpPr>
        <p:spPr>
          <a:xfrm>
            <a:off x="1472828" y="1337891"/>
            <a:ext cx="2557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Malla receptora de información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Custumer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journey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1A9C658-C0C9-4D97-B49D-0E7E57AB0CC3}"/>
              </a:ext>
            </a:extLst>
          </p:cNvPr>
          <p:cNvSpPr/>
          <p:nvPr/>
        </p:nvSpPr>
        <p:spPr>
          <a:xfrm>
            <a:off x="760773" y="6505542"/>
            <a:ext cx="319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PPT elaborada por O. Medina, TECSUP - 2024</a:t>
            </a:r>
          </a:p>
        </p:txBody>
      </p:sp>
      <p:pic>
        <p:nvPicPr>
          <p:cNvPr id="29" name="image1.png">
            <a:extLst>
              <a:ext uri="{FF2B5EF4-FFF2-40B4-BE49-F238E27FC236}">
                <a16:creationId xmlns:a16="http://schemas.microsoft.com/office/drawing/2014/main" id="{5C3B0F65-D827-4777-949D-8C263443BC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>
          <a:xfrm>
            <a:off x="161630" y="6485294"/>
            <a:ext cx="715063" cy="276999"/>
          </a:xfrm>
          <a:prstGeom prst="rect">
            <a:avLst/>
          </a:prstGeom>
          <a:ln/>
        </p:spPr>
      </p:pic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610845A-81EA-4AD4-91E5-358DFF71C3E3}"/>
              </a:ext>
            </a:extLst>
          </p:cNvPr>
          <p:cNvCxnSpPr>
            <a:cxnSpLocks/>
          </p:cNvCxnSpPr>
          <p:nvPr/>
        </p:nvCxnSpPr>
        <p:spPr>
          <a:xfrm>
            <a:off x="919556" y="6548440"/>
            <a:ext cx="0" cy="191204"/>
          </a:xfrm>
          <a:prstGeom prst="line">
            <a:avLst/>
          </a:prstGeom>
          <a:ln w="12700">
            <a:solidFill>
              <a:srgbClr val="2D4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9DB5BF48-910A-4AF6-982C-3CC87EC6F787}"/>
              </a:ext>
            </a:extLst>
          </p:cNvPr>
          <p:cNvSpPr/>
          <p:nvPr/>
        </p:nvSpPr>
        <p:spPr>
          <a:xfrm>
            <a:off x="5552413" y="2668894"/>
            <a:ext cx="497054" cy="518876"/>
          </a:xfrm>
          <a:prstGeom prst="ellipse">
            <a:avLst/>
          </a:prstGeom>
          <a:solidFill>
            <a:srgbClr val="61C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FFE108C-7E28-4A17-9A6E-762210D45066}"/>
              </a:ext>
            </a:extLst>
          </p:cNvPr>
          <p:cNvSpPr txBox="1"/>
          <p:nvPr/>
        </p:nvSpPr>
        <p:spPr>
          <a:xfrm>
            <a:off x="5465091" y="2662651"/>
            <a:ext cx="6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IA</a:t>
            </a:r>
            <a:endParaRPr lang="es-PE" sz="2800" b="1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5CFB209-30D6-4F29-93E3-12FA4B5B9103}"/>
              </a:ext>
            </a:extLst>
          </p:cNvPr>
          <p:cNvCxnSpPr>
            <a:cxnSpLocks/>
          </p:cNvCxnSpPr>
          <p:nvPr/>
        </p:nvCxnSpPr>
        <p:spPr>
          <a:xfrm>
            <a:off x="6378015" y="3413436"/>
            <a:ext cx="45953" cy="73997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27AA7FB-FDCD-4B3F-A7C1-9A29189A61CB}"/>
              </a:ext>
            </a:extLst>
          </p:cNvPr>
          <p:cNvSpPr txBox="1"/>
          <p:nvPr/>
        </p:nvSpPr>
        <p:spPr>
          <a:xfrm>
            <a:off x="3810240" y="5260820"/>
            <a:ext cx="6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4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40B57C8F-58F2-4EAB-B87A-75A7E1BE6B54}"/>
              </a:ext>
            </a:extLst>
          </p:cNvPr>
          <p:cNvSpPr/>
          <p:nvPr/>
        </p:nvSpPr>
        <p:spPr>
          <a:xfrm>
            <a:off x="7459493" y="3007440"/>
            <a:ext cx="1693386" cy="49747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B693979-C3E1-47F1-8CEA-ED783D24328B}"/>
              </a:ext>
            </a:extLst>
          </p:cNvPr>
          <p:cNvSpPr txBox="1"/>
          <p:nvPr/>
        </p:nvSpPr>
        <p:spPr>
          <a:xfrm>
            <a:off x="7152828" y="2953085"/>
            <a:ext cx="2306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Definir</a:t>
            </a:r>
            <a:endParaRPr lang="es-PE" sz="3200" b="1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D75016-26FB-4F71-96B7-7AB558C74D7A}"/>
              </a:ext>
            </a:extLst>
          </p:cNvPr>
          <p:cNvSpPr txBox="1"/>
          <p:nvPr/>
        </p:nvSpPr>
        <p:spPr>
          <a:xfrm>
            <a:off x="4222122" y="1046862"/>
            <a:ext cx="2188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7F7F7F"/>
                </a:solidFill>
              </a:rPr>
              <a:t>Empatizar</a:t>
            </a:r>
            <a:endParaRPr lang="es-PE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34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8144</TotalTime>
  <Words>1248</Words>
  <Application>Microsoft Office PowerPoint</Application>
  <PresentationFormat>Panorámica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 </vt:lpstr>
      <vt:lpstr>Tema de Office</vt:lpstr>
      <vt:lpstr>Presentación de PowerPoint</vt:lpstr>
      <vt:lpstr>Investigación e innovación Tecnológica</vt:lpstr>
      <vt:lpstr>Parte 2 Definir | La problemática pertinente </vt:lpstr>
      <vt:lpstr>Capacidades terminales</vt:lpstr>
      <vt:lpstr>Presentación de PowerPoint</vt:lpstr>
      <vt:lpstr>Rúbrica de calificación</vt:lpstr>
      <vt:lpstr>¿Qué implica que un problema sea pertinente?</vt:lpstr>
      <vt:lpstr>Etapas del proceso creativo</vt:lpstr>
      <vt:lpstr>Herramientas recomendadas</vt:lpstr>
      <vt:lpstr>¿Es importante definir un problema para innovar?</vt:lpstr>
      <vt:lpstr>¿Qué herramienta utilizamos para identificar el problema?</vt:lpstr>
      <vt:lpstr>Árbol de problemas</vt:lpstr>
      <vt:lpstr>Criterios para utilizar la herramienta del “Árbol de Problemas”</vt:lpstr>
      <vt:lpstr>Criterios para utilizar la herramienta del “Árbol de Problemas”</vt:lpstr>
      <vt:lpstr>¿Cómo funciona el Árbol de problemas?</vt:lpstr>
      <vt:lpstr>Ruta causa - efecto</vt:lpstr>
      <vt:lpstr>Recomendaciones</vt:lpstr>
      <vt:lpstr>Conclusiones</vt:lpstr>
      <vt:lpstr>Ya tienes la causa del problema que necesitas para generar tus ideas innovadoras, sigamos adelante.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Lazo de la Vega</dc:creator>
  <cp:lastModifiedBy>OSCAR</cp:lastModifiedBy>
  <cp:revision>163</cp:revision>
  <dcterms:created xsi:type="dcterms:W3CDTF">2024-02-19T13:59:52Z</dcterms:created>
  <dcterms:modified xsi:type="dcterms:W3CDTF">2024-09-02T15:13:00Z</dcterms:modified>
</cp:coreProperties>
</file>