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8dbc160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8dbc160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8dbc160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8dbc160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8a0fb8c6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8a0fb8c6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8a0fb8c6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8a0fb8c6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MS</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Extra points: started with 10k movies, ended with 7k after clean up</a:t>
            </a:r>
            <a:endParaRPr>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8a0fb8c6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8a0fb8c6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8dbc160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8dbc160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8a0fb8c6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8a0fb8c6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8a0fb8c6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8a0fb8c6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YC</a:t>
            </a:r>
            <a:endParaRPr>
              <a:latin typeface="Montserrat"/>
              <a:ea typeface="Montserrat"/>
              <a:cs typeface="Montserrat"/>
              <a:sym typeface="Montserra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8a0fb8c6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8a0fb8c6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8dbc160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8dbc160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63800"/>
            <a:ext cx="8520600" cy="181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solidFill>
                  <a:schemeClr val="lt1"/>
                </a:solidFill>
                <a:latin typeface="Montserrat"/>
                <a:ea typeface="Montserrat"/>
                <a:cs typeface="Montserrat"/>
                <a:sym typeface="Montserrat"/>
              </a:rPr>
              <a:t>Movies: An </a:t>
            </a:r>
            <a:r>
              <a:rPr b="1" lang="en" sz="4600">
                <a:solidFill>
                  <a:schemeClr val="lt1"/>
                </a:solidFill>
                <a:latin typeface="Montserrat"/>
                <a:ea typeface="Montserrat"/>
                <a:cs typeface="Montserrat"/>
                <a:sym typeface="Montserrat"/>
              </a:rPr>
              <a:t>analysis of Quality over Time</a:t>
            </a:r>
            <a:endParaRPr b="1" sz="4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Limitations and Follow Ups</a:t>
            </a:r>
            <a:endParaRPr>
              <a:latin typeface="Montserrat"/>
              <a:ea typeface="Montserrat"/>
              <a:cs typeface="Montserrat"/>
              <a:sym typeface="Montserrat"/>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ontserrat"/>
                <a:ea typeface="Montserrat"/>
                <a:cs typeface="Montserrat"/>
                <a:sym typeface="Montserrat"/>
              </a:rPr>
              <a:t>Some limitations include:</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 sz="1200">
                <a:latin typeface="Montserrat"/>
                <a:ea typeface="Montserrat"/>
                <a:cs typeface="Montserrat"/>
                <a:sym typeface="Montserrat"/>
              </a:rPr>
              <a:t>Economic </a:t>
            </a:r>
            <a:r>
              <a:rPr lang="en" sz="1200">
                <a:latin typeface="Montserrat"/>
                <a:ea typeface="Montserrat"/>
                <a:cs typeface="Montserrat"/>
                <a:sym typeface="Montserrat"/>
              </a:rPr>
              <a:t>conditions</a:t>
            </a:r>
            <a:r>
              <a:rPr lang="en" sz="1200">
                <a:latin typeface="Montserrat"/>
                <a:ea typeface="Montserrat"/>
                <a:cs typeface="Montserrat"/>
                <a:sym typeface="Montserrat"/>
              </a:rPr>
              <a:t>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Cultural and societal factors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Technological advancements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Sample size</a:t>
            </a:r>
            <a:endParaRPr sz="1200">
              <a:latin typeface="Montserrat"/>
              <a:ea typeface="Montserrat"/>
              <a:cs typeface="Montserrat"/>
              <a:sym typeface="Montserrat"/>
            </a:endParaRPr>
          </a:p>
          <a:p>
            <a:pPr indent="0" lvl="0" marL="0" rtl="0" algn="l">
              <a:spcBef>
                <a:spcPts val="1200"/>
              </a:spcBef>
              <a:spcAft>
                <a:spcPts val="0"/>
              </a:spcAft>
              <a:buNone/>
            </a:pPr>
            <a:r>
              <a:rPr lang="en" sz="1200">
                <a:latin typeface="Montserrat"/>
                <a:ea typeface="Montserrat"/>
                <a:cs typeface="Montserrat"/>
                <a:sym typeface="Montserrat"/>
              </a:rPr>
              <a:t>Further questions to consider: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 sz="1200">
                <a:latin typeface="Montserrat"/>
                <a:ea typeface="Montserrat"/>
                <a:cs typeface="Montserrat"/>
                <a:sym typeface="Montserrat"/>
              </a:rPr>
              <a:t>How has inflation affected movie profits?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What effects has technology had on the speed of movies created?</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Does the sample size provide bias?</a:t>
            </a:r>
            <a:endParaRPr sz="12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4" name="Shape 124"/>
        <p:cNvGrpSpPr/>
        <p:nvPr/>
      </p:nvGrpSpPr>
      <p:grpSpPr>
        <a:xfrm>
          <a:off x="0" y="0"/>
          <a:ext cx="0" cy="0"/>
          <a:chOff x="0" y="0"/>
          <a:chExt cx="0" cy="0"/>
        </a:xfrm>
      </p:grpSpPr>
      <p:sp>
        <p:nvSpPr>
          <p:cNvPr id="125" name="Google Shape;125;p23"/>
          <p:cNvSpPr txBox="1"/>
          <p:nvPr>
            <p:ph type="ctrTitle"/>
          </p:nvPr>
        </p:nvSpPr>
        <p:spPr>
          <a:xfrm>
            <a:off x="311700" y="1733525"/>
            <a:ext cx="8520600" cy="1314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solidFill>
                  <a:schemeClr val="lt1"/>
                </a:solidFill>
                <a:latin typeface="Montserrat"/>
                <a:ea typeface="Montserrat"/>
                <a:cs typeface="Montserrat"/>
                <a:sym typeface="Montserrat"/>
              </a:rPr>
              <a:t>CODING REVIEW</a:t>
            </a:r>
            <a:endParaRPr b="1" sz="46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20">
                <a:latin typeface="Montserrat"/>
                <a:ea typeface="Montserrat"/>
                <a:cs typeface="Montserrat"/>
                <a:sym typeface="Montserrat"/>
              </a:rPr>
              <a:t>Introduction</a:t>
            </a:r>
            <a:endParaRPr sz="2520">
              <a:latin typeface="Montserrat"/>
              <a:ea typeface="Montserrat"/>
              <a:cs typeface="Montserrat"/>
              <a:sym typeface="Montserrat"/>
            </a:endParaRPr>
          </a:p>
        </p:txBody>
      </p:sp>
      <p:sp>
        <p:nvSpPr>
          <p:cNvPr id="60" name="Google Shape;60;p14"/>
          <p:cNvSpPr txBox="1"/>
          <p:nvPr>
            <p:ph idx="1" type="body"/>
          </p:nvPr>
        </p:nvSpPr>
        <p:spPr>
          <a:xfrm>
            <a:off x="311700" y="1152475"/>
            <a:ext cx="473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The following analysis reviews IMDb movie ratings over time in the </a:t>
            </a:r>
            <a:r>
              <a:rPr lang="en" sz="1200">
                <a:latin typeface="Montserrat"/>
                <a:ea typeface="Montserrat"/>
                <a:cs typeface="Montserrat"/>
                <a:sym typeface="Montserrat"/>
              </a:rPr>
              <a:t>United States from 1915-2023. In a country dominated by commerce and profitability, we asked:</a:t>
            </a:r>
            <a:r>
              <a:rPr lang="en" sz="1200">
                <a:solidFill>
                  <a:srgbClr val="0D0D0D"/>
                </a:solidFill>
                <a:highlight>
                  <a:srgbClr val="FFFFFF"/>
                </a:highlight>
                <a:latin typeface="Times New Roman"/>
                <a:ea typeface="Times New Roman"/>
                <a:cs typeface="Times New Roman"/>
                <a:sym typeface="Times New Roman"/>
              </a:rPr>
              <a:t> </a:t>
            </a:r>
            <a:r>
              <a:rPr lang="en" sz="1200">
                <a:latin typeface="Montserrat"/>
                <a:ea typeface="Montserrat"/>
                <a:cs typeface="Montserrat"/>
                <a:sym typeface="Montserrat"/>
              </a:rPr>
              <a:t>Is there evidence to suggest that the volume of released movies has increased over the years due to the pursuit of profit, potentially leading to a sacrifice in the overall quality of movies? To begin, we started with the following questions.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AutoNum type="arabicPeriod"/>
            </a:pPr>
            <a:r>
              <a:rPr lang="en" sz="1200">
                <a:latin typeface="Montserrat"/>
                <a:ea typeface="Montserrat"/>
                <a:cs typeface="Montserrat"/>
                <a:sym typeface="Montserrat"/>
              </a:rPr>
              <a:t>Is there an overall increase in volume of movies over time?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sz="1200">
                <a:latin typeface="Montserrat"/>
                <a:ea typeface="Montserrat"/>
                <a:cs typeface="Montserrat"/>
                <a:sym typeface="Montserrat"/>
              </a:rPr>
              <a:t>Is there an increase in Gross Revenue over time?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sz="1200">
                <a:latin typeface="Montserrat"/>
                <a:ea typeface="Montserrat"/>
                <a:cs typeface="Montserrat"/>
                <a:sym typeface="Montserrat"/>
              </a:rPr>
              <a:t>Is the overall quality of movies decreasing over time?</a:t>
            </a:r>
            <a:endParaRPr sz="12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pic>
        <p:nvPicPr>
          <p:cNvPr id="61" name="Google Shape;61;p14"/>
          <p:cNvPicPr preferRelativeResize="0"/>
          <p:nvPr/>
        </p:nvPicPr>
        <p:blipFill>
          <a:blip r:embed="rId3">
            <a:alphaModFix/>
          </a:blip>
          <a:stretch>
            <a:fillRect/>
          </a:stretch>
        </p:blipFill>
        <p:spPr>
          <a:xfrm>
            <a:off x="5347425" y="1300750"/>
            <a:ext cx="3351750" cy="176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Overall Rating &amp; Gross over Time</a:t>
            </a:r>
            <a:endParaRPr>
              <a:latin typeface="Montserrat"/>
              <a:ea typeface="Montserrat"/>
              <a:cs typeface="Montserrat"/>
              <a:sym typeface="Montserrat"/>
            </a:endParaRPr>
          </a:p>
        </p:txBody>
      </p:sp>
      <p:sp>
        <p:nvSpPr>
          <p:cNvPr id="67" name="Google Shape;67;p15"/>
          <p:cNvSpPr txBox="1"/>
          <p:nvPr>
            <p:ph idx="1" type="body"/>
          </p:nvPr>
        </p:nvSpPr>
        <p:spPr>
          <a:xfrm>
            <a:off x="428550" y="3832250"/>
            <a:ext cx="8286900" cy="10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Montserrat"/>
                <a:ea typeface="Montserrat"/>
                <a:cs typeface="Montserrat"/>
                <a:sym typeface="Montserrat"/>
              </a:rPr>
              <a:t>The data set </a:t>
            </a:r>
            <a:r>
              <a:rPr lang="en" sz="1200">
                <a:latin typeface="Montserrat"/>
                <a:ea typeface="Montserrat"/>
                <a:cs typeface="Montserrat"/>
                <a:sym typeface="Montserrat"/>
              </a:rPr>
              <a:t>includes a total of 7,085 movies as seen plotted in the </a:t>
            </a:r>
            <a:r>
              <a:rPr lang="en" sz="1200">
                <a:latin typeface="Montserrat"/>
                <a:ea typeface="Montserrat"/>
                <a:cs typeface="Montserrat"/>
                <a:sym typeface="Montserrat"/>
              </a:rPr>
              <a:t>Overall Rating of Entertainment over Time</a:t>
            </a:r>
            <a:r>
              <a:rPr lang="en" sz="1200">
                <a:latin typeface="Montserrat"/>
                <a:ea typeface="Montserrat"/>
                <a:cs typeface="Montserrat"/>
                <a:sym typeface="Montserrat"/>
              </a:rPr>
              <a:t>. Ratings are highly varied, yet we can see a notable amount of positive reception through the years. However, we can also note a substantial increase in lower ratings as the years progress. Regardless,  the following plot also shows significant increases in gross, with peaks occurring in the more recent years. </a:t>
            </a:r>
            <a:endParaRPr sz="1200">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1920375" y="1154348"/>
            <a:ext cx="2595793" cy="2451510"/>
          </a:xfrm>
          <a:prstGeom prst="rect">
            <a:avLst/>
          </a:prstGeom>
          <a:noFill/>
          <a:ln>
            <a:noFill/>
          </a:ln>
        </p:spPr>
      </p:pic>
      <p:pic>
        <p:nvPicPr>
          <p:cNvPr id="69" name="Google Shape;69;p15"/>
          <p:cNvPicPr preferRelativeResize="0"/>
          <p:nvPr/>
        </p:nvPicPr>
        <p:blipFill>
          <a:blip r:embed="rId4">
            <a:alphaModFix/>
          </a:blip>
          <a:stretch>
            <a:fillRect/>
          </a:stretch>
        </p:blipFill>
        <p:spPr>
          <a:xfrm>
            <a:off x="4720881" y="1154300"/>
            <a:ext cx="2595793" cy="245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Yearly Data: Movies</a:t>
            </a:r>
            <a:endParaRPr>
              <a:latin typeface="Montserrat"/>
              <a:ea typeface="Montserrat"/>
              <a:cs typeface="Montserrat"/>
              <a:sym typeface="Montserrat"/>
            </a:endParaRPr>
          </a:p>
        </p:txBody>
      </p:sp>
      <p:sp>
        <p:nvSpPr>
          <p:cNvPr id="75" name="Google Shape;75;p16"/>
          <p:cNvSpPr txBox="1"/>
          <p:nvPr>
            <p:ph idx="1" type="body"/>
          </p:nvPr>
        </p:nvSpPr>
        <p:spPr>
          <a:xfrm>
            <a:off x="4449625" y="1527650"/>
            <a:ext cx="4260300" cy="24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ontserrat"/>
                <a:ea typeface="Montserrat"/>
                <a:cs typeface="Montserrat"/>
                <a:sym typeface="Montserrat"/>
              </a:rPr>
              <a:t>In </a:t>
            </a:r>
            <a:r>
              <a:rPr b="1" lang="en" sz="1200">
                <a:latin typeface="Montserrat"/>
                <a:ea typeface="Montserrat"/>
                <a:cs typeface="Montserrat"/>
                <a:sym typeface="Montserrat"/>
              </a:rPr>
              <a:t>Question 1</a:t>
            </a:r>
            <a:r>
              <a:rPr lang="en" sz="1200">
                <a:latin typeface="Montserrat"/>
                <a:ea typeface="Montserrat"/>
                <a:cs typeface="Montserrat"/>
                <a:sym typeface="Montserrat"/>
              </a:rPr>
              <a:t> we asked: </a:t>
            </a:r>
            <a:r>
              <a:rPr lang="en" sz="1200">
                <a:latin typeface="Montserrat"/>
                <a:ea typeface="Montserrat"/>
                <a:cs typeface="Montserrat"/>
                <a:sym typeface="Montserrat"/>
              </a:rPr>
              <a:t>Is there an overall increase in volume of movies over time?  Based on the bar graph which provides a clear yearly view, data skews heavily to the right. This confirms movies have increased in recent years. </a:t>
            </a:r>
            <a:endParaRPr sz="1200">
              <a:latin typeface="Montserrat"/>
              <a:ea typeface="Montserrat"/>
              <a:cs typeface="Montserrat"/>
              <a:sym typeface="Montserrat"/>
            </a:endParaRPr>
          </a:p>
          <a:p>
            <a:pPr indent="0" lvl="0" marL="0" rtl="0" algn="l">
              <a:spcBef>
                <a:spcPts val="1200"/>
              </a:spcBef>
              <a:spcAft>
                <a:spcPts val="1200"/>
              </a:spcAft>
              <a:buNone/>
            </a:pPr>
            <a:r>
              <a:rPr lang="en" sz="1200">
                <a:latin typeface="Montserrat"/>
                <a:ea typeface="Montserrat"/>
                <a:cs typeface="Montserrat"/>
                <a:sym typeface="Montserrat"/>
              </a:rPr>
              <a:t>Findings are further backed by analyzing the mean, which lands in 2005. With this we see it took 90 years for the first half of the movies to be made, and only 18 years to complete the second half of movies in this data set. </a:t>
            </a:r>
            <a:endParaRPr sz="1200">
              <a:latin typeface="Montserrat"/>
              <a:ea typeface="Montserrat"/>
              <a:cs typeface="Montserrat"/>
              <a:sym typeface="Montserrat"/>
            </a:endParaRPr>
          </a:p>
        </p:txBody>
      </p:sp>
      <p:pic>
        <p:nvPicPr>
          <p:cNvPr id="76" name="Google Shape;76;p16"/>
          <p:cNvPicPr preferRelativeResize="0"/>
          <p:nvPr/>
        </p:nvPicPr>
        <p:blipFill>
          <a:blip r:embed="rId3">
            <a:alphaModFix/>
          </a:blip>
          <a:stretch>
            <a:fillRect/>
          </a:stretch>
        </p:blipFill>
        <p:spPr>
          <a:xfrm>
            <a:off x="414050" y="1280300"/>
            <a:ext cx="3617970" cy="287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Yearly Data: </a:t>
            </a:r>
            <a:r>
              <a:rPr lang="en">
                <a:latin typeface="Montserrat"/>
                <a:ea typeface="Montserrat"/>
                <a:cs typeface="Montserrat"/>
                <a:sym typeface="Montserrat"/>
              </a:rPr>
              <a:t>Gross</a:t>
            </a:r>
            <a:endParaRPr>
              <a:latin typeface="Montserrat"/>
              <a:ea typeface="Montserrat"/>
              <a:cs typeface="Montserrat"/>
              <a:sym typeface="Montserrat"/>
            </a:endParaRPr>
          </a:p>
        </p:txBody>
      </p:sp>
      <p:sp>
        <p:nvSpPr>
          <p:cNvPr id="82" name="Google Shape;82;p17"/>
          <p:cNvSpPr txBox="1"/>
          <p:nvPr>
            <p:ph idx="1" type="body"/>
          </p:nvPr>
        </p:nvSpPr>
        <p:spPr>
          <a:xfrm>
            <a:off x="468400" y="1289100"/>
            <a:ext cx="4968600" cy="33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ontserrat"/>
                <a:ea typeface="Montserrat"/>
                <a:cs typeface="Montserrat"/>
                <a:sym typeface="Montserrat"/>
              </a:rPr>
              <a:t>Next,</a:t>
            </a:r>
            <a:r>
              <a:rPr b="1" lang="en" sz="1200">
                <a:latin typeface="Montserrat"/>
                <a:ea typeface="Montserrat"/>
                <a:cs typeface="Montserrat"/>
                <a:sym typeface="Montserrat"/>
              </a:rPr>
              <a:t> </a:t>
            </a:r>
            <a:r>
              <a:rPr b="1" lang="en" sz="1200">
                <a:latin typeface="Montserrat"/>
                <a:ea typeface="Montserrat"/>
                <a:cs typeface="Montserrat"/>
                <a:sym typeface="Montserrat"/>
              </a:rPr>
              <a:t>Question 2</a:t>
            </a:r>
            <a:r>
              <a:rPr lang="en" sz="1200">
                <a:latin typeface="Montserrat"/>
                <a:ea typeface="Montserrat"/>
                <a:cs typeface="Montserrat"/>
                <a:sym typeface="Montserrat"/>
              </a:rPr>
              <a:t> reviews Gross-</a:t>
            </a:r>
            <a:r>
              <a:rPr lang="en" sz="1200">
                <a:latin typeface="Montserrat"/>
                <a:ea typeface="Montserrat"/>
                <a:cs typeface="Montserrat"/>
                <a:sym typeface="Montserrat"/>
              </a:rPr>
              <a:t> I</a:t>
            </a:r>
            <a:r>
              <a:rPr lang="en" sz="1200">
                <a:latin typeface="Montserrat"/>
                <a:ea typeface="Montserrat"/>
                <a:cs typeface="Montserrat"/>
                <a:sym typeface="Montserrat"/>
              </a:rPr>
              <a:t>s there an increase over time? As noted in our initial findings, this scatter plots shows a positive correlation between Time and Gross with highest peaks in the last decade. </a:t>
            </a:r>
            <a:endParaRPr sz="1200">
              <a:latin typeface="Montserrat"/>
              <a:ea typeface="Montserrat"/>
              <a:cs typeface="Montserrat"/>
              <a:sym typeface="Montserrat"/>
            </a:endParaRPr>
          </a:p>
          <a:p>
            <a:pPr indent="0" lvl="0" marL="0" rtl="0" algn="l">
              <a:spcBef>
                <a:spcPts val="1200"/>
              </a:spcBef>
              <a:spcAft>
                <a:spcPts val="0"/>
              </a:spcAft>
              <a:buNone/>
            </a:pPr>
            <a:r>
              <a:rPr lang="en" sz="1200">
                <a:latin typeface="Montserrat"/>
                <a:ea typeface="Montserrat"/>
                <a:cs typeface="Montserrat"/>
                <a:sym typeface="Montserrat"/>
              </a:rPr>
              <a:t>Based on t</a:t>
            </a:r>
            <a:r>
              <a:rPr lang="en" sz="1200">
                <a:highlight>
                  <a:srgbClr val="FFFFFF"/>
                </a:highlight>
                <a:latin typeface="Montserrat"/>
                <a:ea typeface="Montserrat"/>
                <a:cs typeface="Montserrat"/>
                <a:sym typeface="Montserrat"/>
              </a:rPr>
              <a:t>he additional graph, the average gross (in Hundred Millions) is 0.27</a:t>
            </a:r>
            <a:r>
              <a:rPr lang="en" sz="1200">
                <a:latin typeface="Montserrat"/>
                <a:ea typeface="Montserrat"/>
                <a:cs typeface="Montserrat"/>
                <a:sym typeface="Montserrat"/>
              </a:rPr>
              <a:t>. </a:t>
            </a:r>
            <a:r>
              <a:rPr lang="en" sz="1200">
                <a:highlight>
                  <a:srgbClr val="FFFFFF"/>
                </a:highlight>
                <a:latin typeface="Montserrat"/>
                <a:ea typeface="Montserrat"/>
                <a:cs typeface="Montserrat"/>
                <a:sym typeface="Montserrat"/>
              </a:rPr>
              <a:t>This highlights all movies after 1974 grossed above the mean (with a maximum of $936,660,000) while most years prior to 1974 fall below, with the exception of a few outliers. </a:t>
            </a:r>
            <a:endParaRPr sz="12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pic>
        <p:nvPicPr>
          <p:cNvPr id="83" name="Google Shape;83;p17"/>
          <p:cNvPicPr preferRelativeResize="0"/>
          <p:nvPr/>
        </p:nvPicPr>
        <p:blipFill>
          <a:blip r:embed="rId3">
            <a:alphaModFix/>
          </a:blip>
          <a:stretch>
            <a:fillRect/>
          </a:stretch>
        </p:blipFill>
        <p:spPr>
          <a:xfrm>
            <a:off x="5974988" y="2918500"/>
            <a:ext cx="2406425" cy="1881350"/>
          </a:xfrm>
          <a:prstGeom prst="rect">
            <a:avLst/>
          </a:prstGeom>
          <a:noFill/>
          <a:ln>
            <a:noFill/>
          </a:ln>
        </p:spPr>
      </p:pic>
      <p:pic>
        <p:nvPicPr>
          <p:cNvPr id="84" name="Google Shape;84;p17"/>
          <p:cNvPicPr preferRelativeResize="0"/>
          <p:nvPr/>
        </p:nvPicPr>
        <p:blipFill>
          <a:blip r:embed="rId4">
            <a:alphaModFix/>
          </a:blip>
          <a:stretch>
            <a:fillRect/>
          </a:stretch>
        </p:blipFill>
        <p:spPr>
          <a:xfrm>
            <a:off x="5995238" y="596850"/>
            <a:ext cx="2365900" cy="218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Average Ratings</a:t>
            </a:r>
            <a:endParaRPr>
              <a:latin typeface="Montserrat"/>
              <a:ea typeface="Montserrat"/>
              <a:cs typeface="Montserrat"/>
              <a:sym typeface="Montserrat"/>
            </a:endParaRPr>
          </a:p>
        </p:txBody>
      </p:sp>
      <p:sp>
        <p:nvSpPr>
          <p:cNvPr id="90" name="Google Shape;90;p18"/>
          <p:cNvSpPr txBox="1"/>
          <p:nvPr>
            <p:ph idx="1" type="body"/>
          </p:nvPr>
        </p:nvSpPr>
        <p:spPr>
          <a:xfrm>
            <a:off x="3879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latin typeface="Montserrat"/>
                <a:ea typeface="Montserrat"/>
                <a:cs typeface="Montserrat"/>
                <a:sym typeface="Montserrat"/>
              </a:rPr>
              <a:t>Finally,</a:t>
            </a:r>
            <a:r>
              <a:rPr b="1" lang="en" sz="1200">
                <a:latin typeface="Montserrat"/>
                <a:ea typeface="Montserrat"/>
                <a:cs typeface="Montserrat"/>
                <a:sym typeface="Montserrat"/>
              </a:rPr>
              <a:t> </a:t>
            </a:r>
            <a:r>
              <a:rPr b="1" lang="en" sz="1200">
                <a:latin typeface="Montserrat"/>
                <a:ea typeface="Montserrat"/>
                <a:cs typeface="Montserrat"/>
                <a:sym typeface="Montserrat"/>
              </a:rPr>
              <a:t>Question 3</a:t>
            </a:r>
            <a:r>
              <a:rPr lang="en" sz="1200">
                <a:latin typeface="Montserrat"/>
                <a:ea typeface="Montserrat"/>
                <a:cs typeface="Montserrat"/>
                <a:sym typeface="Montserrat"/>
              </a:rPr>
              <a:t> inspects whether the overall quality of movies is decreasing over time. Based on the scatter plot, we can confirm a negative correlation between time and ratings as all movies before 1980 are well above the mean. Conversely, most movies after 1980 are at or below the average.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 sz="1200">
                <a:latin typeface="Montserrat"/>
                <a:ea typeface="Montserrat"/>
                <a:cs typeface="Montserrat"/>
                <a:sym typeface="Montserrat"/>
              </a:rPr>
              <a:t>Average rating: 6.70</a:t>
            </a:r>
            <a:endParaRPr sz="1200">
              <a:latin typeface="Montserrat"/>
              <a:ea typeface="Montserrat"/>
              <a:cs typeface="Montserrat"/>
              <a:sym typeface="Montserrat"/>
            </a:endParaRPr>
          </a:p>
          <a:p>
            <a:pPr indent="0" lvl="0" marL="0" rtl="0" algn="l">
              <a:spcBef>
                <a:spcPts val="1500"/>
              </a:spcBef>
              <a:spcAft>
                <a:spcPts val="0"/>
              </a:spcAft>
              <a:buNone/>
            </a:pPr>
            <a:r>
              <a:rPr lang="en" sz="1200">
                <a:highlight>
                  <a:srgbClr val="FFFFFF"/>
                </a:highlight>
                <a:latin typeface="Montserrat"/>
                <a:ea typeface="Montserrat"/>
                <a:cs typeface="Montserrat"/>
                <a:sym typeface="Montserrat"/>
              </a:rPr>
              <a:t>In a linear regression analysis, the r value indicates a significant negative correlation between the average rating and the year of release, and a small p value solidifies the decrease in quality of movies over time within our dataset. </a:t>
            </a:r>
            <a:endParaRPr sz="1200">
              <a:highlight>
                <a:srgbClr val="FFFFFF"/>
              </a:highlight>
              <a:latin typeface="Montserrat"/>
              <a:ea typeface="Montserrat"/>
              <a:cs typeface="Montserrat"/>
              <a:sym typeface="Montserrat"/>
            </a:endParaRPr>
          </a:p>
          <a:p>
            <a:pPr indent="-304800" lvl="0" marL="457200" rtl="0" algn="l">
              <a:spcBef>
                <a:spcPts val="1500"/>
              </a:spcBef>
              <a:spcAft>
                <a:spcPts val="0"/>
              </a:spcAft>
              <a:buSzPts val="1200"/>
              <a:buFont typeface="Montserrat"/>
              <a:buChar char="●"/>
            </a:pPr>
            <a:r>
              <a:rPr lang="en" sz="1200">
                <a:highlight>
                  <a:srgbClr val="FFFFFF"/>
                </a:highlight>
                <a:latin typeface="Montserrat"/>
                <a:ea typeface="Montserrat"/>
                <a:cs typeface="Montserrat"/>
                <a:sym typeface="Montserrat"/>
              </a:rPr>
              <a:t>An r value of -0.867</a:t>
            </a:r>
            <a:endParaRPr sz="1200">
              <a:highlight>
                <a:srgbClr val="FFFFFF"/>
              </a:highlight>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highlight>
                  <a:srgbClr val="FFFFFF"/>
                </a:highlight>
                <a:latin typeface="Montserrat"/>
                <a:ea typeface="Montserrat"/>
                <a:cs typeface="Montserrat"/>
                <a:sym typeface="Montserrat"/>
              </a:rPr>
              <a:t>A p value of 2.72e-32</a:t>
            </a:r>
            <a:endParaRPr sz="1200">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5931344" y="445025"/>
            <a:ext cx="2784781" cy="2082436"/>
          </a:xfrm>
          <a:prstGeom prst="rect">
            <a:avLst/>
          </a:prstGeom>
          <a:noFill/>
          <a:ln>
            <a:noFill/>
          </a:ln>
        </p:spPr>
      </p:pic>
      <p:pic>
        <p:nvPicPr>
          <p:cNvPr id="92" name="Google Shape;92;p18"/>
          <p:cNvPicPr preferRelativeResize="0"/>
          <p:nvPr/>
        </p:nvPicPr>
        <p:blipFill>
          <a:blip r:embed="rId4">
            <a:alphaModFix/>
          </a:blip>
          <a:stretch>
            <a:fillRect/>
          </a:stretch>
        </p:blipFill>
        <p:spPr>
          <a:xfrm>
            <a:off x="5931347" y="2738123"/>
            <a:ext cx="2824275" cy="2111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Overall </a:t>
            </a:r>
            <a:r>
              <a:rPr lang="en">
                <a:latin typeface="Montserrat"/>
                <a:ea typeface="Montserrat"/>
                <a:cs typeface="Montserrat"/>
                <a:sym typeface="Montserrat"/>
              </a:rPr>
              <a:t>Quality </a:t>
            </a:r>
            <a:endParaRPr>
              <a:latin typeface="Montserrat"/>
              <a:ea typeface="Montserrat"/>
              <a:cs typeface="Montserrat"/>
              <a:sym typeface="Montserrat"/>
            </a:endParaRPr>
          </a:p>
        </p:txBody>
      </p:sp>
      <p:sp>
        <p:nvSpPr>
          <p:cNvPr id="98" name="Google Shape;98;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ontserrat"/>
                <a:ea typeface="Montserrat"/>
                <a:cs typeface="Montserrat"/>
                <a:sym typeface="Montserrat"/>
              </a:rPr>
              <a:t>Movies were split into 2 categories based on the average rating. </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Movies rated higher than the mean were dubbed “Good Quality”, while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Movies rated lower than the mean were dubbed “Poor Quality”.</a:t>
            </a:r>
            <a:endParaRPr sz="1400">
              <a:latin typeface="Montserrat"/>
              <a:ea typeface="Montserrat"/>
              <a:cs typeface="Montserrat"/>
              <a:sym typeface="Montserrat"/>
            </a:endParaRPr>
          </a:p>
          <a:p>
            <a:pPr indent="0" lvl="0" marL="0" rtl="0" algn="l">
              <a:spcBef>
                <a:spcPts val="1200"/>
              </a:spcBef>
              <a:spcAft>
                <a:spcPts val="1200"/>
              </a:spcAft>
              <a:buNone/>
            </a:pPr>
            <a:r>
              <a:rPr lang="en" sz="1400">
                <a:latin typeface="Montserrat"/>
                <a:ea typeface="Montserrat"/>
                <a:cs typeface="Montserrat"/>
                <a:sym typeface="Montserrat"/>
              </a:rPr>
              <a:t>Pie Chart shows a greater percentage of Poor Quality rated movies overall by 3.6%. </a:t>
            </a:r>
            <a:endParaRPr sz="1400">
              <a:latin typeface="Montserrat"/>
              <a:ea typeface="Montserrat"/>
              <a:cs typeface="Montserrat"/>
              <a:sym typeface="Montserrat"/>
            </a:endParaRPr>
          </a:p>
        </p:txBody>
      </p:sp>
      <p:pic>
        <p:nvPicPr>
          <p:cNvPr id="99" name="Google Shape;99;p19"/>
          <p:cNvPicPr preferRelativeResize="0"/>
          <p:nvPr/>
        </p:nvPicPr>
        <p:blipFill>
          <a:blip r:embed="rId3">
            <a:alphaModFix/>
          </a:blip>
          <a:stretch>
            <a:fillRect/>
          </a:stretch>
        </p:blipFill>
        <p:spPr>
          <a:xfrm>
            <a:off x="4886200" y="1264860"/>
            <a:ext cx="3870500" cy="319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Time Period Comparison</a:t>
            </a:r>
            <a:endParaRPr>
              <a:latin typeface="Montserrat"/>
              <a:ea typeface="Montserrat"/>
              <a:cs typeface="Montserrat"/>
              <a:sym typeface="Montserrat"/>
            </a:endParaRPr>
          </a:p>
        </p:txBody>
      </p:sp>
      <p:sp>
        <p:nvSpPr>
          <p:cNvPr id="105" name="Google Shape;105;p20"/>
          <p:cNvSpPr txBox="1"/>
          <p:nvPr>
            <p:ph idx="1" type="body"/>
          </p:nvPr>
        </p:nvSpPr>
        <p:spPr>
          <a:xfrm>
            <a:off x="460350" y="3339825"/>
            <a:ext cx="8223300" cy="15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ontserrat"/>
                <a:ea typeface="Montserrat"/>
                <a:cs typeface="Montserrat"/>
                <a:sym typeface="Montserrat"/>
              </a:rPr>
              <a:t>With the data split so closely, we took a deeper dive into </a:t>
            </a:r>
            <a:r>
              <a:rPr lang="en" sz="1200">
                <a:latin typeface="Montserrat"/>
                <a:ea typeface="Montserrat"/>
                <a:cs typeface="Montserrat"/>
                <a:sym typeface="Montserrat"/>
              </a:rPr>
              <a:t>quality based on the midpoint in 1969.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 sz="1200">
                <a:highlight>
                  <a:srgbClr val="FFFFFF"/>
                </a:highlight>
                <a:latin typeface="Montserrat"/>
                <a:ea typeface="Montserrat"/>
                <a:cs typeface="Montserrat"/>
                <a:sym typeface="Montserrat"/>
              </a:rPr>
              <a:t>In the Early Period, we see that a majority of movies (93.4%) were of “Good Quality”( above 6.70 on IMDB Rating)</a:t>
            </a:r>
            <a:endParaRPr sz="1200">
              <a:highlight>
                <a:srgbClr val="FFFFFF"/>
              </a:highlight>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highlight>
                  <a:srgbClr val="FFFFFF"/>
                </a:highlight>
                <a:latin typeface="Montserrat"/>
                <a:ea typeface="Montserrat"/>
                <a:cs typeface="Montserrat"/>
                <a:sym typeface="Montserrat"/>
              </a:rPr>
              <a:t>Comparatively, we see a majority of movies (54.1%) were of  “Poor Quality”(Below 6.70 on IMDB Rating) from 1970 and on. This </a:t>
            </a:r>
            <a:r>
              <a:rPr lang="en" sz="1200">
                <a:highlight>
                  <a:srgbClr val="FFFFFF"/>
                </a:highlight>
                <a:latin typeface="Montserrat"/>
                <a:ea typeface="Montserrat"/>
                <a:cs typeface="Montserrat"/>
                <a:sym typeface="Montserrat"/>
              </a:rPr>
              <a:t>further confirms Question 3. </a:t>
            </a:r>
            <a:endParaRPr sz="1200">
              <a:highlight>
                <a:srgbClr val="FFFFFF"/>
              </a:highlight>
              <a:latin typeface="Montserrat"/>
              <a:ea typeface="Montserrat"/>
              <a:cs typeface="Montserrat"/>
              <a:sym typeface="Montserrat"/>
            </a:endParaRPr>
          </a:p>
        </p:txBody>
      </p:sp>
      <p:pic>
        <p:nvPicPr>
          <p:cNvPr id="106" name="Google Shape;106;p20"/>
          <p:cNvPicPr preferRelativeResize="0"/>
          <p:nvPr/>
        </p:nvPicPr>
        <p:blipFill>
          <a:blip r:embed="rId3">
            <a:alphaModFix/>
          </a:blip>
          <a:stretch>
            <a:fillRect/>
          </a:stretch>
        </p:blipFill>
        <p:spPr>
          <a:xfrm>
            <a:off x="2025100" y="1109725"/>
            <a:ext cx="2586535" cy="2102100"/>
          </a:xfrm>
          <a:prstGeom prst="rect">
            <a:avLst/>
          </a:prstGeom>
          <a:noFill/>
          <a:ln>
            <a:noFill/>
          </a:ln>
        </p:spPr>
      </p:pic>
      <p:pic>
        <p:nvPicPr>
          <p:cNvPr id="107" name="Google Shape;107;p20"/>
          <p:cNvPicPr preferRelativeResize="0"/>
          <p:nvPr/>
        </p:nvPicPr>
        <p:blipFill>
          <a:blip r:embed="rId4">
            <a:alphaModFix/>
          </a:blip>
          <a:stretch>
            <a:fillRect/>
          </a:stretch>
        </p:blipFill>
        <p:spPr>
          <a:xfrm>
            <a:off x="4860635" y="1057950"/>
            <a:ext cx="2444664" cy="210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Conclusion</a:t>
            </a:r>
            <a:endParaRPr>
              <a:latin typeface="Montserrat"/>
              <a:ea typeface="Montserrat"/>
              <a:cs typeface="Montserrat"/>
              <a:sym typeface="Montserrat"/>
            </a:endParaRPr>
          </a:p>
        </p:txBody>
      </p:sp>
      <p:sp>
        <p:nvSpPr>
          <p:cNvPr id="113" name="Google Shape;113;p21"/>
          <p:cNvSpPr txBox="1"/>
          <p:nvPr>
            <p:ph idx="1" type="body"/>
          </p:nvPr>
        </p:nvSpPr>
        <p:spPr>
          <a:xfrm>
            <a:off x="311700" y="1152475"/>
            <a:ext cx="358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rgbClr val="FFFFFF"/>
                </a:highlight>
                <a:latin typeface="Montserrat"/>
                <a:ea typeface="Montserrat"/>
                <a:cs typeface="Montserrat"/>
                <a:sym typeface="Montserrat"/>
              </a:rPr>
              <a:t>Over the years, the movie industry has had a significant rise in the number of movies produced annually. With the rising number of movies, the average ratings of these films have a downward trend, suggesting while more movies are being made, many are failing to meet the quality standards set by previous films. </a:t>
            </a:r>
            <a:endParaRPr sz="1200">
              <a:highlight>
                <a:srgbClr val="FFFFFF"/>
              </a:highlight>
              <a:latin typeface="Montserrat"/>
              <a:ea typeface="Montserrat"/>
              <a:cs typeface="Montserrat"/>
              <a:sym typeface="Montserrat"/>
            </a:endParaRPr>
          </a:p>
          <a:p>
            <a:pPr indent="0" lvl="0" marL="0" rtl="0" algn="l">
              <a:spcBef>
                <a:spcPts val="1200"/>
              </a:spcBef>
              <a:spcAft>
                <a:spcPts val="1200"/>
              </a:spcAft>
              <a:buNone/>
            </a:pPr>
            <a:r>
              <a:rPr lang="en" sz="1200">
                <a:highlight>
                  <a:srgbClr val="FFFFFF"/>
                </a:highlight>
                <a:latin typeface="Montserrat"/>
                <a:ea typeface="Montserrat"/>
                <a:cs typeface="Montserrat"/>
                <a:sym typeface="Montserrat"/>
              </a:rPr>
              <a:t>Additionally, the analysis of gross earnings per year reinforces the suggestion that financial success is prioritized over quality. </a:t>
            </a:r>
            <a:endParaRPr>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4345050" y="1230550"/>
            <a:ext cx="4310875" cy="286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