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64" r:id="rId9"/>
    <p:sldId id="265" r:id="rId10"/>
    <p:sldId id="2146847056" r:id="rId11"/>
    <p:sldId id="2146847058" r:id="rId12"/>
    <p:sldId id="266" r:id="rId13"/>
    <p:sldId id="2146847059" r:id="rId14"/>
    <p:sldId id="2146847060" r:id="rId15"/>
    <p:sldId id="267" r:id="rId16"/>
    <p:sldId id="2146847062" r:id="rId17"/>
    <p:sldId id="2146847063" r:id="rId18"/>
    <p:sldId id="268" r:id="rId19"/>
    <p:sldId id="2146847055" r:id="rId20"/>
    <p:sldId id="2146847061"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488CDA-F0EA-4008-BA30-CDDC42EDF3A3}" v="757" dt="2024-04-01T17:17:51.1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sthamariskprediction.onrender.com/" TargetMode="External"/><Relationship Id="rId2" Type="http://schemas.openxmlformats.org/officeDocument/2006/relationships/hyperlink" Target="https://www.cdc.gov/nchs/data/hus/2017/019.pdf" TargetMode="External"/><Relationship Id="rId1" Type="http://schemas.openxmlformats.org/officeDocument/2006/relationships/slideLayout" Target="../slideLayouts/slideLayout2.xml"/><Relationship Id="rId5" Type="http://schemas.openxmlformats.org/officeDocument/2006/relationships/hyperlink" Target="https://github.com/vigneshmuthuvelan/DataScienceProject" TargetMode="External"/><Relationship Id="rId4" Type="http://schemas.openxmlformats.org/officeDocument/2006/relationships/hyperlink" Target="https://archive.ics.uci.edu/ml/datasets/Heart+Diseas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7864" y="1720994"/>
            <a:ext cx="9417169" cy="977778"/>
          </a:xfrm>
        </p:spPr>
        <p:txBody>
          <a:bodyPr>
            <a:noAutofit/>
          </a:bodyPr>
          <a:lstStyle/>
          <a:p>
            <a:pPr algn="ctr"/>
            <a:r>
              <a:rPr lang="en-US" sz="3200" dirty="0">
                <a:solidFill>
                  <a:schemeClr val="accent2">
                    <a:lumMod val="75000"/>
                  </a:schemeClr>
                </a:solidFill>
                <a:ea typeface="+mj-lt"/>
                <a:cs typeface="+mj-lt"/>
              </a:rPr>
              <a:t>CARDIOVASCULAR Healthcare Segmentation: Predictive Analysis Using Machine Learning</a:t>
            </a:r>
            <a:endParaRPr lang="en-US" sz="3200">
              <a:solidFill>
                <a:schemeClr val="accent2">
                  <a:lumMod val="75000"/>
                </a:schemeClr>
              </a:solidFill>
            </a:endParaRPr>
          </a:p>
        </p:txBody>
      </p:sp>
      <p:sp>
        <p:nvSpPr>
          <p:cNvPr id="3" name="TextBox 2"/>
          <p:cNvSpPr txBox="1"/>
          <p:nvPr/>
        </p:nvSpPr>
        <p:spPr>
          <a:xfrm>
            <a:off x="-430423" y="833038"/>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11114" y="3766856"/>
            <a:ext cx="7980183" cy="2308324"/>
          </a:xfrm>
          <a:prstGeom prst="rect">
            <a:avLst/>
          </a:prstGeom>
          <a:noFill/>
        </p:spPr>
        <p:txBody>
          <a:bodyPr wrap="square" lIns="91440" tIns="45720" rIns="91440" bIns="45720" rtlCol="0" anchor="t">
            <a:spAutoFit/>
          </a:bodyPr>
          <a:lstStyle/>
          <a:p>
            <a:pPr algn="ctr"/>
            <a:r>
              <a:rPr lang="en-US" sz="2400" b="1" dirty="0">
                <a:solidFill>
                  <a:schemeClr val="bg2"/>
                </a:solidFill>
                <a:latin typeface="Arial"/>
                <a:cs typeface="Arial"/>
              </a:rPr>
              <a:t>Presented By:</a:t>
            </a:r>
            <a:endParaRPr lang="en-US" sz="2400">
              <a:solidFill>
                <a:schemeClr val="bg2"/>
              </a:solidFill>
            </a:endParaRPr>
          </a:p>
          <a:p>
            <a:pPr algn="ctr"/>
            <a:r>
              <a:rPr lang="en-US" sz="2400" b="1" dirty="0">
                <a:solidFill>
                  <a:schemeClr val="bg2"/>
                </a:solidFill>
                <a:latin typeface="Arial"/>
                <a:cs typeface="Arial"/>
              </a:rPr>
              <a:t>T. P. Rajarajan</a:t>
            </a:r>
          </a:p>
          <a:p>
            <a:pPr algn="ctr"/>
            <a:r>
              <a:rPr lang="en-US" sz="2400" b="1" dirty="0">
                <a:solidFill>
                  <a:schemeClr val="bg2"/>
                </a:solidFill>
                <a:latin typeface="Arial"/>
                <a:cs typeface="Arial"/>
              </a:rPr>
              <a:t>112721214013</a:t>
            </a:r>
          </a:p>
          <a:p>
            <a:pPr algn="ctr"/>
            <a:r>
              <a:rPr lang="en-US" sz="2400" b="1" dirty="0">
                <a:solidFill>
                  <a:schemeClr val="bg2"/>
                </a:solidFill>
                <a:latin typeface="Arial"/>
                <a:cs typeface="Arial"/>
              </a:rPr>
              <a:t>St. Peter's College of Engineering and Technology</a:t>
            </a:r>
          </a:p>
          <a:p>
            <a:pPr algn="ctr"/>
            <a:r>
              <a:rPr lang="en-US" sz="2400" b="1" dirty="0">
                <a:solidFill>
                  <a:schemeClr val="bg2"/>
                </a:solidFill>
                <a:latin typeface="Arial"/>
                <a:cs typeface="Arial"/>
              </a:rPr>
              <a:t>Department of Biotechnology</a:t>
            </a:r>
          </a:p>
          <a:p>
            <a:pPr algn="ctr"/>
            <a:endParaRPr lang="en-US" sz="2400" b="1" dirty="0">
              <a:solidFill>
                <a:schemeClr val="bg2"/>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a:ea typeface="+mj-lt"/>
                <a:cs typeface="Arial"/>
              </a:rPr>
              <a:t>Algorithm</a:t>
            </a:r>
            <a:r>
              <a:rPr lang="en-US" sz="4400" b="1" dirty="0">
                <a:solidFill>
                  <a:schemeClr val="accent1"/>
                </a:solidFill>
                <a:latin typeface="Arial"/>
                <a:ea typeface="+mj-lt"/>
                <a:cs typeface="Arial"/>
              </a:rPr>
              <a:t> &amp; Deployment</a:t>
            </a:r>
            <a:endParaRPr lang="en-US" dirty="0">
              <a:solidFill>
                <a:schemeClr val="accent1"/>
              </a:solidFill>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IN" sz="2000" b="1" u="sng" dirty="0">
                <a:latin typeface="Times New Roman"/>
                <a:ea typeface="+mn-lt"/>
                <a:cs typeface="+mn-lt"/>
              </a:rPr>
              <a:t>Deployment</a:t>
            </a:r>
            <a:endParaRPr lang="en-IN" sz="1600" b="1" u="sng" dirty="0">
              <a:latin typeface="Times New Roman"/>
              <a:ea typeface="+mn-lt"/>
              <a:cs typeface="+mn-lt"/>
            </a:endParaRPr>
          </a:p>
          <a:p>
            <a:pPr marL="305435" indent="-305435"/>
            <a:r>
              <a:rPr lang="en-IN" sz="1600" b="1" dirty="0">
                <a:latin typeface="Times New Roman"/>
                <a:ea typeface="+mn-lt"/>
                <a:cs typeface="+mn-lt"/>
              </a:rPr>
              <a:t>Model Deployment:</a:t>
            </a:r>
            <a:endParaRPr lang="en-IN" sz="1600" dirty="0">
              <a:latin typeface="Times New Roman"/>
              <a:ea typeface="+mn-lt"/>
              <a:cs typeface="+mn-lt"/>
            </a:endParaRPr>
          </a:p>
          <a:p>
            <a:pPr marL="629920" lvl="1" indent="-305435"/>
            <a:r>
              <a:rPr lang="en-IN" sz="1600" dirty="0">
                <a:solidFill>
                  <a:srgbClr val="0D0D0D"/>
                </a:solidFill>
                <a:latin typeface="Times New Roman"/>
                <a:ea typeface="+mn-lt"/>
                <a:cs typeface="+mn-lt"/>
              </a:rPr>
              <a:t>Deploy the selected model (e.g., logistic regression, random forest, or GBM) into a production environment using a web application framework such as Flask or Django.</a:t>
            </a:r>
            <a:endParaRPr lang="en-IN" sz="1600" dirty="0">
              <a:latin typeface="Times New Roman"/>
              <a:ea typeface="+mn-lt"/>
              <a:cs typeface="+mn-lt"/>
            </a:endParaRPr>
          </a:p>
          <a:p>
            <a:pPr marL="629920" lvl="1" indent="-305435"/>
            <a:r>
              <a:rPr lang="en-IN" sz="1600" dirty="0">
                <a:solidFill>
                  <a:srgbClr val="0D0D0D"/>
                </a:solidFill>
                <a:latin typeface="Times New Roman"/>
                <a:ea typeface="+mn-lt"/>
                <a:cs typeface="+mn-lt"/>
              </a:rPr>
              <a:t>Serialize the trained model using libraries like </a:t>
            </a:r>
            <a:r>
              <a:rPr lang="en-IN" sz="1600" err="1">
                <a:solidFill>
                  <a:srgbClr val="0D0D0D"/>
                </a:solidFill>
                <a:latin typeface="Times New Roman"/>
                <a:ea typeface="+mn-lt"/>
                <a:cs typeface="+mn-lt"/>
              </a:rPr>
              <a:t>joblib</a:t>
            </a:r>
            <a:r>
              <a:rPr lang="en-IN" sz="1600" dirty="0">
                <a:solidFill>
                  <a:srgbClr val="0D0D0D"/>
                </a:solidFill>
                <a:latin typeface="Times New Roman"/>
                <a:ea typeface="+mn-lt"/>
                <a:cs typeface="+mn-lt"/>
              </a:rPr>
              <a:t> or pickle to save it as a file.</a:t>
            </a:r>
            <a:endParaRPr lang="en-IN" sz="1600">
              <a:latin typeface="Times New Roman"/>
              <a:cs typeface="Times New Roman"/>
            </a:endParaRPr>
          </a:p>
          <a:p>
            <a:pPr marL="629920" lvl="1" indent="-305435"/>
            <a:r>
              <a:rPr lang="en-IN" sz="1600" dirty="0">
                <a:solidFill>
                  <a:srgbClr val="0D0D0D"/>
                </a:solidFill>
                <a:latin typeface="Times New Roman"/>
                <a:ea typeface="+mn-lt"/>
                <a:cs typeface="+mn-lt"/>
              </a:rPr>
              <a:t>Develop APIs to expose model endpoints for receiving patient data and returning CVD risk predictions.</a:t>
            </a:r>
            <a:endParaRPr lang="en-IN" sz="1600" dirty="0">
              <a:latin typeface="Times New Roman"/>
              <a:ea typeface="+mn-lt"/>
              <a:cs typeface="+mn-lt"/>
            </a:endParaRPr>
          </a:p>
          <a:p>
            <a:pPr marL="629920" lvl="1" indent="-305435"/>
            <a:r>
              <a:rPr lang="en-IN" sz="1600" dirty="0">
                <a:solidFill>
                  <a:srgbClr val="0D0D0D"/>
                </a:solidFill>
                <a:latin typeface="Times New Roman"/>
                <a:ea typeface="+mn-lt"/>
                <a:cs typeface="+mn-lt"/>
              </a:rPr>
              <a:t>Ensure the deployed model integrates seamlessly with existing healthcare systems and workflows.</a:t>
            </a:r>
            <a:endParaRPr lang="en-IN" sz="1600" dirty="0">
              <a:latin typeface="Times New Roman"/>
              <a:ea typeface="+mn-lt"/>
              <a:cs typeface="+mn-lt"/>
            </a:endParaRPr>
          </a:p>
          <a:p>
            <a:pPr marL="305435" indent="-305435"/>
            <a:r>
              <a:rPr lang="en-IN" sz="1600" b="1" dirty="0">
                <a:latin typeface="Times New Roman"/>
                <a:ea typeface="+mn-lt"/>
                <a:cs typeface="+mn-lt"/>
              </a:rPr>
              <a:t>User Interface Development:</a:t>
            </a:r>
            <a:endParaRPr lang="en-IN" sz="1600" dirty="0">
              <a:latin typeface="Times New Roman"/>
              <a:ea typeface="+mn-lt"/>
              <a:cs typeface="+mn-lt"/>
            </a:endParaRPr>
          </a:p>
          <a:p>
            <a:pPr marL="629920" lvl="1" indent="-305435"/>
            <a:r>
              <a:rPr lang="en-IN" sz="1600" dirty="0">
                <a:solidFill>
                  <a:srgbClr val="0D0D0D"/>
                </a:solidFill>
                <a:latin typeface="Times New Roman"/>
                <a:ea typeface="+mn-lt"/>
                <a:cs typeface="+mn-lt"/>
              </a:rPr>
              <a:t>Develop a user-friendly interface for healthcare professionals to input patient information.</a:t>
            </a:r>
            <a:endParaRPr lang="en-IN" sz="1600" dirty="0">
              <a:latin typeface="Times New Roman"/>
              <a:ea typeface="+mn-lt"/>
              <a:cs typeface="+mn-lt"/>
            </a:endParaRPr>
          </a:p>
          <a:p>
            <a:pPr marL="629920" lvl="1" indent="-305435"/>
            <a:r>
              <a:rPr lang="en-IN" sz="1600" dirty="0">
                <a:solidFill>
                  <a:srgbClr val="0D0D0D"/>
                </a:solidFill>
                <a:latin typeface="Times New Roman"/>
                <a:ea typeface="+mn-lt"/>
                <a:cs typeface="+mn-lt"/>
              </a:rPr>
              <a:t>Use web development technologies like HTML, CSS, and JavaScript to create an interactive interface.</a:t>
            </a:r>
            <a:endParaRPr lang="en-IN" sz="1600" dirty="0">
              <a:latin typeface="Times New Roman"/>
              <a:ea typeface="+mn-lt"/>
              <a:cs typeface="+mn-lt"/>
            </a:endParaRPr>
          </a:p>
          <a:p>
            <a:pPr marL="629920" lvl="1" indent="-305435"/>
            <a:r>
              <a:rPr lang="en-IN" sz="1600" dirty="0">
                <a:solidFill>
                  <a:srgbClr val="0D0D0D"/>
                </a:solidFill>
                <a:latin typeface="Times New Roman"/>
                <a:ea typeface="+mn-lt"/>
                <a:cs typeface="+mn-lt"/>
              </a:rPr>
              <a:t>Integrate the user interface with the backend model deployment framework to enable real-time risk predictions.</a:t>
            </a:r>
            <a:endParaRPr lang="en-IN" sz="1600" dirty="0">
              <a:latin typeface="Times New Roman"/>
              <a:ea typeface="+mn-lt"/>
              <a:cs typeface="+mn-lt"/>
            </a:endParaRPr>
          </a:p>
          <a:p>
            <a:pPr marL="305435" indent="-305435"/>
            <a:endParaRPr lang="en-IN" sz="1600" dirty="0">
              <a:latin typeface="Times New Roman"/>
              <a:ea typeface="+mn-lt"/>
              <a:cs typeface="+mn-lt"/>
            </a:endParaRPr>
          </a:p>
        </p:txBody>
      </p:sp>
    </p:spTree>
    <p:extLst>
      <p:ext uri="{BB962C8B-B14F-4D97-AF65-F5344CB8AC3E}">
        <p14:creationId xmlns:p14="http://schemas.microsoft.com/office/powerpoint/2010/main" val="229318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a:ea typeface="+mj-lt"/>
                <a:cs typeface="Arial"/>
              </a:rPr>
              <a:t>Algorithm &amp; Deployment</a:t>
            </a:r>
            <a:endParaRPr lang="en-US" dirty="0">
              <a:solidFill>
                <a:schemeClr val="accent1"/>
              </a:solidFill>
              <a:latin typeface="Times New Roman"/>
              <a:cs typeface="Times New Roman"/>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buFont typeface="Wingdings 2"/>
              <a:buChar char=""/>
            </a:pPr>
            <a:r>
              <a:rPr lang="en-IN" sz="1600" b="1">
                <a:solidFill>
                  <a:srgbClr val="404040"/>
                </a:solidFill>
                <a:latin typeface="Times New Roman"/>
                <a:cs typeface="Arial"/>
              </a:rPr>
              <a:t>Testing and Validation:</a:t>
            </a:r>
            <a:endParaRPr lang="en-IN" sz="1600" dirty="0">
              <a:solidFill>
                <a:srgbClr val="000000"/>
              </a:solidFill>
              <a:latin typeface="Times New Roman"/>
              <a:cs typeface="Arial"/>
            </a:endParaRPr>
          </a:p>
          <a:p>
            <a:pPr marL="629920" lvl="1" indent="-305435">
              <a:buFont typeface="Wingdings 2"/>
              <a:buChar char=""/>
            </a:pPr>
            <a:r>
              <a:rPr lang="en-IN" sz="1600" dirty="0">
                <a:solidFill>
                  <a:srgbClr val="0D0D0D"/>
                </a:solidFill>
                <a:latin typeface="Times New Roman"/>
                <a:cs typeface="Arial"/>
              </a:rPr>
              <a:t>Perform thorough testing of the deployed model and user interface to ensure functionality and usability.</a:t>
            </a:r>
            <a:endParaRPr lang="en-IN" sz="1600" dirty="0">
              <a:solidFill>
                <a:srgbClr val="000000"/>
              </a:solidFill>
              <a:latin typeface="Times New Roman"/>
              <a:cs typeface="Arial"/>
            </a:endParaRPr>
          </a:p>
          <a:p>
            <a:pPr marL="629920" lvl="1" indent="-305435">
              <a:buFont typeface="Wingdings 2"/>
              <a:buChar char=""/>
            </a:pPr>
            <a:r>
              <a:rPr lang="en-IN" sz="1600" dirty="0">
                <a:solidFill>
                  <a:srgbClr val="0D0D0D"/>
                </a:solidFill>
                <a:latin typeface="Times New Roman"/>
                <a:cs typeface="Arial"/>
              </a:rPr>
              <a:t>Validate model predictions against known outcomes and evaluate performance metrics such as accuracy, precision, recall, and AUC-ROC.</a:t>
            </a:r>
            <a:endParaRPr lang="en-IN" sz="1600" dirty="0">
              <a:solidFill>
                <a:srgbClr val="000000"/>
              </a:solidFill>
              <a:latin typeface="Times New Roman"/>
              <a:cs typeface="Arial"/>
            </a:endParaRPr>
          </a:p>
          <a:p>
            <a:pPr marL="629920" lvl="1" indent="-305435">
              <a:buFont typeface="Wingdings 2"/>
              <a:buChar char=""/>
            </a:pPr>
            <a:r>
              <a:rPr lang="en-IN" sz="1600" dirty="0">
                <a:solidFill>
                  <a:srgbClr val="0D0D0D"/>
                </a:solidFill>
                <a:latin typeface="Times New Roman"/>
                <a:cs typeface="Arial"/>
              </a:rPr>
              <a:t>Incorporate feedback from healthcare professionals to refine the user interface and improve the model's predictive performance.</a:t>
            </a:r>
            <a:endParaRPr lang="en-IN" sz="1600" dirty="0">
              <a:solidFill>
                <a:srgbClr val="000000"/>
              </a:solidFill>
              <a:latin typeface="Times New Roman"/>
              <a:cs typeface="Arial"/>
            </a:endParaRPr>
          </a:p>
          <a:p>
            <a:pPr marL="305435" indent="-305435">
              <a:buFont typeface="Wingdings 2"/>
              <a:buChar char=""/>
            </a:pPr>
            <a:endParaRPr lang="en-IN" sz="1600" dirty="0">
              <a:solidFill>
                <a:srgbClr val="000000"/>
              </a:solidFill>
              <a:latin typeface="Times New Roman"/>
              <a:cs typeface="Arial"/>
            </a:endParaRPr>
          </a:p>
          <a:p>
            <a:pPr marL="305435" indent="-305435"/>
            <a:r>
              <a:rPr lang="en-IN" sz="1600" b="1" dirty="0">
                <a:latin typeface="Times New Roman"/>
                <a:ea typeface="+mn-lt"/>
                <a:cs typeface="+mn-lt"/>
              </a:rPr>
              <a:t>Monitoring and Maintenance:</a:t>
            </a:r>
            <a:endParaRPr lang="en-IN" sz="1600">
              <a:latin typeface="Times New Roman"/>
              <a:ea typeface="+mn-lt"/>
              <a:cs typeface="+mn-lt"/>
            </a:endParaRPr>
          </a:p>
          <a:p>
            <a:pPr marL="629920" lvl="1" indent="-305435"/>
            <a:r>
              <a:rPr lang="en-IN" sz="1600" dirty="0">
                <a:solidFill>
                  <a:srgbClr val="0D0D0D"/>
                </a:solidFill>
                <a:latin typeface="Times New Roman"/>
                <a:ea typeface="+mn-lt"/>
                <a:cs typeface="+mn-lt"/>
              </a:rPr>
              <a:t>Set up monitoring tools to track the performance of the deployed model and user interface in real-time.</a:t>
            </a:r>
            <a:endParaRPr lang="en-IN" sz="1600">
              <a:latin typeface="Times New Roman"/>
              <a:ea typeface="+mn-lt"/>
              <a:cs typeface="+mn-lt"/>
            </a:endParaRPr>
          </a:p>
          <a:p>
            <a:pPr marL="629920" lvl="1" indent="-305435"/>
            <a:r>
              <a:rPr lang="en-IN" sz="1600" dirty="0">
                <a:solidFill>
                  <a:srgbClr val="0D0D0D"/>
                </a:solidFill>
                <a:latin typeface="Times New Roman"/>
                <a:ea typeface="+mn-lt"/>
                <a:cs typeface="+mn-lt"/>
              </a:rPr>
              <a:t>Monitor data quality, model drift, and user engagement to identify potential issues and opportunities for improvement.</a:t>
            </a:r>
            <a:endParaRPr lang="en-IN" sz="1600">
              <a:latin typeface="Times New Roman"/>
              <a:ea typeface="+mn-lt"/>
              <a:cs typeface="+mn-lt"/>
            </a:endParaRPr>
          </a:p>
          <a:p>
            <a:pPr marL="629920" lvl="1" indent="-305435"/>
            <a:r>
              <a:rPr lang="en-IN" sz="1600" dirty="0">
                <a:solidFill>
                  <a:srgbClr val="0D0D0D"/>
                </a:solidFill>
                <a:latin typeface="Times New Roman"/>
                <a:ea typeface="+mn-lt"/>
                <a:cs typeface="+mn-lt"/>
              </a:rPr>
              <a:t>Establish a maintenance schedule to update the model periodically with new data and retrain as necessary to ensure its accuracy and relevance over time.</a:t>
            </a:r>
            <a:endParaRPr lang="en-IN" sz="1600">
              <a:latin typeface="Times New Roman"/>
              <a:ea typeface="+mn-lt"/>
              <a:cs typeface="+mn-lt"/>
            </a:endParaRPr>
          </a:p>
          <a:p>
            <a:pPr marL="305435" indent="-305435"/>
            <a:endParaRPr lang="en-IN" sz="1600" b="1" dirty="0">
              <a:latin typeface="Times New Roman"/>
              <a:cs typeface="Times New Roman"/>
            </a:endParaRPr>
          </a:p>
        </p:txBody>
      </p:sp>
    </p:spTree>
    <p:extLst>
      <p:ext uri="{BB962C8B-B14F-4D97-AF65-F5344CB8AC3E}">
        <p14:creationId xmlns:p14="http://schemas.microsoft.com/office/powerpoint/2010/main" val="346571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a:ea typeface="+mj-lt"/>
                <a:cs typeface="Arial"/>
              </a:rPr>
              <a:t>Result</a:t>
            </a:r>
            <a:endParaRPr lang="en-US" dirty="0">
              <a:solidFill>
                <a:schemeClr val="accent1"/>
              </a:solidFill>
              <a:latin typeface="Times New Roman"/>
            </a:endParaRPr>
          </a:p>
        </p:txBody>
      </p:sp>
      <p:pic>
        <p:nvPicPr>
          <p:cNvPr id="4" name="Picture 3" descr="A diagram of a confusion matrix&#10;&#10;Description automatically generated">
            <a:extLst>
              <a:ext uri="{FF2B5EF4-FFF2-40B4-BE49-F238E27FC236}">
                <a16:creationId xmlns:a16="http://schemas.microsoft.com/office/drawing/2014/main" id="{C8D1296A-15E4-D390-8642-0C82DCC6F6BA}"/>
              </a:ext>
            </a:extLst>
          </p:cNvPr>
          <p:cNvPicPr>
            <a:picLocks noChangeAspect="1"/>
          </p:cNvPicPr>
          <p:nvPr/>
        </p:nvPicPr>
        <p:blipFill>
          <a:blip r:embed="rId2"/>
          <a:stretch>
            <a:fillRect/>
          </a:stretch>
        </p:blipFill>
        <p:spPr>
          <a:xfrm>
            <a:off x="1613859" y="1150470"/>
            <a:ext cx="4478848" cy="3884763"/>
          </a:xfrm>
          <a:prstGeom prst="rect">
            <a:avLst/>
          </a:prstGeom>
        </p:spPr>
      </p:pic>
      <p:pic>
        <p:nvPicPr>
          <p:cNvPr id="10" name="Content Placeholder 9" descr="A screenshot of a computer&#10;&#10;Description automatically generated">
            <a:extLst>
              <a:ext uri="{FF2B5EF4-FFF2-40B4-BE49-F238E27FC236}">
                <a16:creationId xmlns:a16="http://schemas.microsoft.com/office/drawing/2014/main" id="{F67529DC-1A02-75A9-4BC3-8C8853373B3B}"/>
              </a:ext>
            </a:extLst>
          </p:cNvPr>
          <p:cNvPicPr>
            <a:picLocks noGrp="1" noChangeAspect="1"/>
          </p:cNvPicPr>
          <p:nvPr>
            <p:ph idx="1"/>
          </p:nvPr>
        </p:nvPicPr>
        <p:blipFill rotWithShape="1">
          <a:blip r:embed="rId3"/>
          <a:srcRect l="17176" t="21757" r="54353" b="8787"/>
          <a:stretch/>
        </p:blipFill>
        <p:spPr>
          <a:xfrm>
            <a:off x="6886755" y="587931"/>
            <a:ext cx="4366631" cy="5902941"/>
          </a:xfrm>
        </p:spPr>
      </p:pic>
      <p:sp>
        <p:nvSpPr>
          <p:cNvPr id="2" name="TextBox 1">
            <a:extLst>
              <a:ext uri="{FF2B5EF4-FFF2-40B4-BE49-F238E27FC236}">
                <a16:creationId xmlns:a16="http://schemas.microsoft.com/office/drawing/2014/main" id="{B4D55EEF-AB97-3389-C0DE-B4F6D6FB1901}"/>
              </a:ext>
            </a:extLst>
          </p:cNvPr>
          <p:cNvSpPr txBox="1"/>
          <p:nvPr/>
        </p:nvSpPr>
        <p:spPr>
          <a:xfrm>
            <a:off x="368061" y="5040702"/>
            <a:ext cx="653882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Times New Roman"/>
                <a:cs typeface="Segoe UI"/>
              </a:rPr>
              <a:t>Accuracy</a:t>
            </a:r>
            <a:r>
              <a:rPr lang="en-US" sz="1600" dirty="0">
                <a:solidFill>
                  <a:srgbClr val="0D0D0D"/>
                </a:solidFill>
                <a:latin typeface="Times New Roman"/>
                <a:cs typeface="Segoe UI"/>
              </a:rPr>
              <a:t>: The accuracy of the trained model on the test data is reported.</a:t>
            </a:r>
            <a:r>
              <a:rPr lang="en-US" sz="1600" dirty="0">
                <a:latin typeface="Times New Roman"/>
                <a:cs typeface="Segoe UI"/>
              </a:rPr>
              <a:t>​</a:t>
            </a:r>
          </a:p>
          <a:p>
            <a:r>
              <a:rPr lang="en-US" sz="1600" b="1" dirty="0">
                <a:latin typeface="Times New Roman"/>
                <a:cs typeface="Segoe UI"/>
              </a:rPr>
              <a:t>Classification Report</a:t>
            </a:r>
            <a:r>
              <a:rPr lang="en-US" sz="1600" dirty="0">
                <a:solidFill>
                  <a:srgbClr val="0D0D0D"/>
                </a:solidFill>
                <a:latin typeface="Times New Roman"/>
                <a:cs typeface="Segoe UI"/>
              </a:rPr>
              <a:t>: It provides precision, recall, F1-score, and support for each class in the target variable.</a:t>
            </a:r>
            <a:r>
              <a:rPr lang="en-US" sz="1600" dirty="0">
                <a:latin typeface="Times New Roman"/>
                <a:cs typeface="Segoe UI"/>
              </a:rPr>
              <a:t>​</a:t>
            </a:r>
          </a:p>
          <a:p>
            <a:r>
              <a:rPr lang="en-US" sz="1600" b="1" dirty="0">
                <a:latin typeface="Times New Roman"/>
                <a:cs typeface="Segoe UI"/>
              </a:rPr>
              <a:t>Confusion Matrix</a:t>
            </a:r>
            <a:r>
              <a:rPr lang="en-US" sz="1600" dirty="0">
                <a:solidFill>
                  <a:srgbClr val="0D0D0D"/>
                </a:solidFill>
                <a:latin typeface="Times New Roman"/>
                <a:cs typeface="Segoe UI"/>
              </a:rPr>
              <a:t>: A heatmap representation of the confusion matrix is displayed, showing the true and predicted labels.</a:t>
            </a: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a:ea typeface="+mj-lt"/>
                <a:cs typeface="Arial"/>
              </a:rPr>
              <a:t>Result</a:t>
            </a:r>
            <a:endParaRPr lang="en-US" dirty="0">
              <a:solidFill>
                <a:schemeClr val="accent1"/>
              </a:solidFill>
              <a:latin typeface="Times New Roman"/>
              <a:cs typeface="Times New Roman"/>
            </a:endParaRPr>
          </a:p>
        </p:txBody>
      </p:sp>
      <p:pic>
        <p:nvPicPr>
          <p:cNvPr id="7" name="Picture 6" descr="A screenshot of a computer&#10;&#10;Description automatically generated">
            <a:extLst>
              <a:ext uri="{FF2B5EF4-FFF2-40B4-BE49-F238E27FC236}">
                <a16:creationId xmlns:a16="http://schemas.microsoft.com/office/drawing/2014/main" id="{8A90C210-FA6A-5A72-C2F6-7040DCD2BA91}"/>
              </a:ext>
            </a:extLst>
          </p:cNvPr>
          <p:cNvPicPr>
            <a:picLocks noChangeAspect="1"/>
          </p:cNvPicPr>
          <p:nvPr/>
        </p:nvPicPr>
        <p:blipFill>
          <a:blip r:embed="rId2"/>
          <a:stretch>
            <a:fillRect/>
          </a:stretch>
        </p:blipFill>
        <p:spPr>
          <a:xfrm>
            <a:off x="1089085" y="1287059"/>
            <a:ext cx="4830948" cy="4014159"/>
          </a:xfrm>
          <a:prstGeom prst="rect">
            <a:avLst/>
          </a:prstGeom>
        </p:spPr>
      </p:pic>
      <p:pic>
        <p:nvPicPr>
          <p:cNvPr id="2" name="Picture 1">
            <a:extLst>
              <a:ext uri="{FF2B5EF4-FFF2-40B4-BE49-F238E27FC236}">
                <a16:creationId xmlns:a16="http://schemas.microsoft.com/office/drawing/2014/main" id="{5DA8B7DA-AABA-27EA-2E87-F0C69D67EAAB}"/>
              </a:ext>
            </a:extLst>
          </p:cNvPr>
          <p:cNvPicPr>
            <a:picLocks noChangeAspect="1"/>
          </p:cNvPicPr>
          <p:nvPr/>
        </p:nvPicPr>
        <p:blipFill>
          <a:blip r:embed="rId3"/>
          <a:stretch>
            <a:fillRect/>
          </a:stretch>
        </p:blipFill>
        <p:spPr>
          <a:xfrm>
            <a:off x="6296295" y="1227826"/>
            <a:ext cx="4257675" cy="4114800"/>
          </a:xfrm>
          <a:prstGeom prst="rect">
            <a:avLst/>
          </a:prstGeom>
        </p:spPr>
      </p:pic>
      <p:sp>
        <p:nvSpPr>
          <p:cNvPr id="9" name="Content Placeholder 8">
            <a:extLst>
              <a:ext uri="{FF2B5EF4-FFF2-40B4-BE49-F238E27FC236}">
                <a16:creationId xmlns:a16="http://schemas.microsoft.com/office/drawing/2014/main" id="{C0BCE641-CB71-40D2-5DB3-C1D2C6F38450}"/>
              </a:ext>
            </a:extLst>
          </p:cNvPr>
          <p:cNvSpPr>
            <a:spLocks noGrp="1"/>
          </p:cNvSpPr>
          <p:nvPr>
            <p:ph idx="1"/>
          </p:nvPr>
        </p:nvSpPr>
        <p:spPr>
          <a:xfrm>
            <a:off x="911871" y="5888403"/>
            <a:ext cx="10698936" cy="877702"/>
          </a:xfrm>
        </p:spPr>
        <p:txBody>
          <a:bodyPr/>
          <a:lstStyle/>
          <a:p>
            <a:pPr marL="305435" indent="-305435">
              <a:lnSpc>
                <a:spcPct val="100000"/>
              </a:lnSpc>
              <a:spcBef>
                <a:spcPts val="0"/>
              </a:spcBef>
              <a:spcAft>
                <a:spcPts val="0"/>
              </a:spcAft>
            </a:pPr>
            <a:r>
              <a:rPr lang="en-US" sz="1600" b="1" dirty="0">
                <a:solidFill>
                  <a:srgbClr val="000000"/>
                </a:solidFill>
                <a:latin typeface="Times New Roman"/>
                <a:cs typeface="Segoe UI"/>
              </a:rPr>
              <a:t>Distribution of Target Variable</a:t>
            </a:r>
            <a:r>
              <a:rPr lang="en-US" sz="1600" dirty="0">
                <a:solidFill>
                  <a:srgbClr val="0D0D0D"/>
                </a:solidFill>
                <a:latin typeface="Times New Roman"/>
                <a:cs typeface="Segoe UI"/>
              </a:rPr>
              <a:t>: A count plot showing the distribution of the target variable (patient names).</a:t>
            </a:r>
            <a:endParaRPr lang="en-US" sz="1600">
              <a:solidFill>
                <a:srgbClr val="000000"/>
              </a:solidFill>
              <a:latin typeface="Times New Roman"/>
              <a:cs typeface="Segoe UI"/>
            </a:endParaRPr>
          </a:p>
          <a:p>
            <a:pPr marL="305435" indent="-305435">
              <a:lnSpc>
                <a:spcPct val="100000"/>
              </a:lnSpc>
              <a:spcBef>
                <a:spcPts val="0"/>
              </a:spcBef>
              <a:spcAft>
                <a:spcPts val="0"/>
              </a:spcAft>
            </a:pPr>
            <a:r>
              <a:rPr lang="en-US" sz="1600" b="1" dirty="0">
                <a:solidFill>
                  <a:srgbClr val="000000"/>
                </a:solidFill>
                <a:latin typeface="Times New Roman"/>
                <a:cs typeface="Segoe UI"/>
              </a:rPr>
              <a:t>Correlation Matrix</a:t>
            </a:r>
            <a:r>
              <a:rPr lang="en-US" sz="1600" dirty="0">
                <a:solidFill>
                  <a:srgbClr val="0D0D0D"/>
                </a:solidFill>
                <a:latin typeface="Times New Roman"/>
                <a:cs typeface="Segoe UI"/>
              </a:rPr>
              <a:t>: A heatmap of the correlation matrix of all numerical features in the dataset.</a:t>
            </a:r>
            <a:endParaRPr lang="en-US" sz="1600">
              <a:latin typeface="Times New Roman"/>
              <a:cs typeface="Times New Roman"/>
            </a:endParaRPr>
          </a:p>
        </p:txBody>
      </p:sp>
    </p:spTree>
    <p:extLst>
      <p:ext uri="{BB962C8B-B14F-4D97-AF65-F5344CB8AC3E}">
        <p14:creationId xmlns:p14="http://schemas.microsoft.com/office/powerpoint/2010/main" val="856462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a:ea typeface="+mj-lt"/>
                <a:cs typeface="Arial"/>
              </a:rPr>
              <a:t>Result</a:t>
            </a:r>
            <a:endParaRPr lang="en-US">
              <a:solidFill>
                <a:schemeClr val="accent1"/>
              </a:solidFill>
              <a:latin typeface="Times New Roman"/>
              <a:cs typeface="Times New Roman"/>
            </a:endParaRPr>
          </a:p>
        </p:txBody>
      </p:sp>
      <p:sp>
        <p:nvSpPr>
          <p:cNvPr id="2" name="TextBox 1">
            <a:extLst>
              <a:ext uri="{FF2B5EF4-FFF2-40B4-BE49-F238E27FC236}">
                <a16:creationId xmlns:a16="http://schemas.microsoft.com/office/drawing/2014/main" id="{A186A86C-C850-F8A4-6F94-4B5C0A7A2032}"/>
              </a:ext>
            </a:extLst>
          </p:cNvPr>
          <p:cNvSpPr txBox="1"/>
          <p:nvPr/>
        </p:nvSpPr>
        <p:spPr>
          <a:xfrm>
            <a:off x="1883511" y="4817072"/>
            <a:ext cx="842166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dirty="0">
              <a:solidFill>
                <a:srgbClr val="0D0D0D"/>
              </a:solidFill>
              <a:latin typeface="Times New Roman"/>
              <a:cs typeface="Times New Roman"/>
            </a:endParaRPr>
          </a:p>
          <a:p>
            <a:r>
              <a:rPr lang="en-US" sz="1600" b="1" dirty="0">
                <a:latin typeface="Times New Roman"/>
                <a:ea typeface="+mn-lt"/>
                <a:cs typeface="+mn-lt"/>
              </a:rPr>
              <a:t>Feature Importance Plot</a:t>
            </a:r>
            <a:r>
              <a:rPr lang="en-US" sz="1600" dirty="0">
                <a:solidFill>
                  <a:srgbClr val="0D0D0D"/>
                </a:solidFill>
                <a:latin typeface="Times New Roman"/>
                <a:ea typeface="+mn-lt"/>
                <a:cs typeface="+mn-lt"/>
              </a:rPr>
              <a:t>: A horizontal bar plot showing the relative importance of each feature in predicting the target variable.</a:t>
            </a:r>
            <a:endParaRPr lang="en-US" sz="1600" dirty="0">
              <a:latin typeface="Times New Roman"/>
              <a:cs typeface="Times New Roman"/>
            </a:endParaRPr>
          </a:p>
          <a:p>
            <a:endParaRPr lang="en-US" sz="1600" dirty="0">
              <a:solidFill>
                <a:srgbClr val="0D0D0D"/>
              </a:solidFill>
              <a:latin typeface="Times New Roman"/>
              <a:ea typeface="+mn-lt"/>
              <a:cs typeface="+mn-lt"/>
            </a:endParaRPr>
          </a:p>
          <a:p>
            <a:r>
              <a:rPr lang="en-US" sz="1600" b="1" err="1">
                <a:latin typeface="Times New Roman"/>
                <a:ea typeface="+mn-lt"/>
                <a:cs typeface="+mn-lt"/>
              </a:rPr>
              <a:t>Pairplot</a:t>
            </a:r>
            <a:r>
              <a:rPr lang="en-US" sz="1600" b="1" dirty="0">
                <a:latin typeface="Times New Roman"/>
                <a:ea typeface="+mn-lt"/>
                <a:cs typeface="+mn-lt"/>
              </a:rPr>
              <a:t> of Selected Features</a:t>
            </a:r>
            <a:r>
              <a:rPr lang="en-US" sz="1600" dirty="0">
                <a:solidFill>
                  <a:srgbClr val="0D0D0D"/>
                </a:solidFill>
                <a:latin typeface="Times New Roman"/>
                <a:ea typeface="+mn-lt"/>
                <a:cs typeface="+mn-lt"/>
              </a:rPr>
              <a:t>: If selected features exist in the dataset, a </a:t>
            </a:r>
            <a:r>
              <a:rPr lang="en-US" sz="1600" err="1">
                <a:solidFill>
                  <a:srgbClr val="0D0D0D"/>
                </a:solidFill>
                <a:latin typeface="Times New Roman"/>
                <a:ea typeface="+mn-lt"/>
                <a:cs typeface="+mn-lt"/>
              </a:rPr>
              <a:t>pairplot</a:t>
            </a:r>
            <a:r>
              <a:rPr lang="en-US" sz="1600" dirty="0">
                <a:solidFill>
                  <a:srgbClr val="0D0D0D"/>
                </a:solidFill>
                <a:latin typeface="Times New Roman"/>
                <a:ea typeface="+mn-lt"/>
                <a:cs typeface="+mn-lt"/>
              </a:rPr>
              <a:t> of those features is displayed for visualization.</a:t>
            </a:r>
            <a:endParaRPr lang="en-US" sz="1600" dirty="0">
              <a:latin typeface="Times New Roman"/>
              <a:cs typeface="Times New Roman"/>
            </a:endParaRPr>
          </a:p>
          <a:p>
            <a:pPr algn="l"/>
            <a:endParaRPr lang="en-US" sz="1600" dirty="0">
              <a:latin typeface="Times New Roman"/>
              <a:cs typeface="Times New Roman"/>
            </a:endParaRPr>
          </a:p>
        </p:txBody>
      </p:sp>
      <p:pic>
        <p:nvPicPr>
          <p:cNvPr id="9" name="Content Placeholder 8" descr="A graph with blue and white lines&#10;&#10;Description automatically generated">
            <a:extLst>
              <a:ext uri="{FF2B5EF4-FFF2-40B4-BE49-F238E27FC236}">
                <a16:creationId xmlns:a16="http://schemas.microsoft.com/office/drawing/2014/main" id="{2E15194C-1FD7-E19A-E63C-9D956B0FC6A3}"/>
              </a:ext>
            </a:extLst>
          </p:cNvPr>
          <p:cNvPicPr>
            <a:picLocks noGrp="1" noChangeAspect="1"/>
          </p:cNvPicPr>
          <p:nvPr>
            <p:ph idx="1"/>
          </p:nvPr>
        </p:nvPicPr>
        <p:blipFill>
          <a:blip r:embed="rId2"/>
          <a:stretch>
            <a:fillRect/>
          </a:stretch>
        </p:blipFill>
        <p:spPr>
          <a:xfrm>
            <a:off x="2501660" y="1237130"/>
            <a:ext cx="7188679" cy="3394134"/>
          </a:xfrm>
        </p:spPr>
      </p:pic>
    </p:spTree>
    <p:extLst>
      <p:ext uri="{BB962C8B-B14F-4D97-AF65-F5344CB8AC3E}">
        <p14:creationId xmlns:p14="http://schemas.microsoft.com/office/powerpoint/2010/main" val="420730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b="1" dirty="0">
                <a:solidFill>
                  <a:schemeClr val="accent1"/>
                </a:solidFill>
                <a:latin typeface="Times New Roman"/>
                <a:ea typeface="+mj-lt"/>
                <a:cs typeface="Arial"/>
              </a:rPr>
              <a:t>Conclusion</a:t>
            </a:r>
            <a:endParaRPr lang="en-US" sz="4000" dirty="0">
              <a:solidFill>
                <a:schemeClr val="accent1"/>
              </a:solidFill>
              <a:latin typeface="Times New Roman"/>
              <a:cs typeface="Times New Roman"/>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1600" dirty="0">
                <a:latin typeface="Times New Roman"/>
                <a:ea typeface="+mn-lt"/>
                <a:cs typeface="+mn-lt"/>
              </a:rPr>
              <a:t>The project aimed to build a predictive model for patient classification based on various features including demographics, clinical biomarkers, and medical history.</a:t>
            </a:r>
            <a:endParaRPr lang="en-IN" sz="1600" b="1">
              <a:latin typeface="Times New Roman"/>
              <a:cs typeface="Times New Roman"/>
            </a:endParaRPr>
          </a:p>
          <a:p>
            <a:pPr marL="305435" indent="-305435"/>
            <a:r>
              <a:rPr lang="en-IN" sz="1600">
                <a:latin typeface="Times New Roman"/>
                <a:ea typeface="+mn-lt"/>
                <a:cs typeface="+mn-lt"/>
              </a:rPr>
              <a:t>Data preprocessing involved handling missing values, scaling numeric features, and encoding categorical variables.</a:t>
            </a:r>
            <a:endParaRPr lang="en-IN" sz="1600">
              <a:latin typeface="Times New Roman"/>
              <a:cs typeface="Times New Roman"/>
            </a:endParaRPr>
          </a:p>
          <a:p>
            <a:pPr marL="305435" indent="-305435"/>
            <a:r>
              <a:rPr lang="en-IN" sz="1600" dirty="0">
                <a:latin typeface="Times New Roman"/>
                <a:ea typeface="+mn-lt"/>
                <a:cs typeface="+mn-lt"/>
              </a:rPr>
              <a:t>A </a:t>
            </a:r>
            <a:r>
              <a:rPr lang="en-IN" sz="1600" err="1">
                <a:latin typeface="Times New Roman"/>
                <a:ea typeface="+mn-lt"/>
                <a:cs typeface="+mn-lt"/>
              </a:rPr>
              <a:t>RandomForestClassifier</a:t>
            </a:r>
            <a:r>
              <a:rPr lang="en-IN" sz="1600" dirty="0">
                <a:latin typeface="Times New Roman"/>
                <a:ea typeface="+mn-lt"/>
                <a:cs typeface="+mn-lt"/>
              </a:rPr>
              <a:t> was trained using a pipeline that included preprocessing steps and the classifier itself.</a:t>
            </a:r>
            <a:endParaRPr lang="en-IN" sz="1600">
              <a:latin typeface="Times New Roman"/>
              <a:cs typeface="Times New Roman"/>
            </a:endParaRPr>
          </a:p>
          <a:p>
            <a:pPr marL="305435" indent="-305435"/>
            <a:r>
              <a:rPr lang="en-IN" sz="1600" dirty="0">
                <a:latin typeface="Times New Roman"/>
                <a:ea typeface="+mn-lt"/>
                <a:cs typeface="+mn-lt"/>
              </a:rPr>
              <a:t>Model evaluation metrics such as accuracy, precision, recall, and F1-score were computed to assess the model's performance.</a:t>
            </a:r>
            <a:endParaRPr lang="en-IN" sz="1600" dirty="0">
              <a:latin typeface="Times New Roman"/>
              <a:cs typeface="Times New Roman"/>
            </a:endParaRPr>
          </a:p>
          <a:p>
            <a:pPr marL="305435" indent="-305435"/>
            <a:r>
              <a:rPr lang="en-IN" sz="1600">
                <a:latin typeface="Times New Roman"/>
                <a:ea typeface="+mn-lt"/>
                <a:cs typeface="+mn-lt"/>
              </a:rPr>
              <a:t>Feature importance was visualized to understand which features contributed most to the model's predictions.</a:t>
            </a:r>
            <a:endParaRPr lang="en-IN" sz="1600">
              <a:latin typeface="Times New Roman"/>
              <a:cs typeface="Times New Roman"/>
            </a:endParaRPr>
          </a:p>
          <a:p>
            <a:pPr marL="305435" indent="-305435"/>
            <a:r>
              <a:rPr lang="en-IN" sz="1600" dirty="0">
                <a:latin typeface="Times New Roman"/>
                <a:ea typeface="+mn-lt"/>
                <a:cs typeface="+mn-lt"/>
              </a:rPr>
              <a:t> Additional visualizations including the distribution of the target variable and correlation matrix were provided for better insights into the dataset.</a:t>
            </a:r>
          </a:p>
          <a:p>
            <a:pPr marL="305435" indent="-305435"/>
            <a:r>
              <a:rPr lang="en-IN" sz="1600" dirty="0">
                <a:solidFill>
                  <a:srgbClr val="0D0D0D"/>
                </a:solidFill>
                <a:latin typeface="Times New Roman"/>
                <a:ea typeface="+mn-lt"/>
                <a:cs typeface="+mn-lt"/>
              </a:rPr>
              <a:t>This model can assist healthcare professionals in identifying high-risk patients and implementing preventive measures to reduce the incidence of cardiovascular disease.</a:t>
            </a:r>
            <a:endParaRPr lang="en-IN" sz="1600" dirty="0">
              <a:latin typeface="Times New Roman"/>
              <a:cs typeface="Times New Roman"/>
            </a:endParaRPr>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Times New Roman"/>
                <a:cs typeface="Arial"/>
              </a:rPr>
              <a:t>Future scope</a:t>
            </a:r>
          </a:p>
        </p:txBody>
      </p:sp>
      <p:sp>
        <p:nvSpPr>
          <p:cNvPr id="4" name="Content Placeholder 1">
            <a:extLst>
              <a:ext uri="{FF2B5EF4-FFF2-40B4-BE49-F238E27FC236}">
                <a16:creationId xmlns:a16="http://schemas.microsoft.com/office/drawing/2014/main" id="{E7C03FE6-793A-FD51-884D-D078F150E838}"/>
              </a:ext>
            </a:extLst>
          </p:cNvPr>
          <p:cNvSpPr txBox="1">
            <a:spLocks/>
          </p:cNvSpPr>
          <p:nvPr/>
        </p:nvSpPr>
        <p:spPr>
          <a:xfrm>
            <a:off x="733592" y="1454426"/>
            <a:ext cx="1102961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b="1" dirty="0">
                <a:latin typeface="Times New Roman"/>
                <a:ea typeface="+mn-lt"/>
                <a:cs typeface="+mn-lt"/>
              </a:rPr>
              <a:t>Integration with Wearable Devices:</a:t>
            </a:r>
            <a:endParaRPr lang="en-IN" sz="1600">
              <a:latin typeface="Times New Roman"/>
              <a:cs typeface="Times New Roman"/>
            </a:endParaRPr>
          </a:p>
          <a:p>
            <a:pPr marL="629920" lvl="1" indent="-305435"/>
            <a:r>
              <a:rPr lang="en-IN" sz="1600" dirty="0">
                <a:solidFill>
                  <a:srgbClr val="0D0D0D"/>
                </a:solidFill>
                <a:latin typeface="Times New Roman"/>
                <a:ea typeface="+mn-lt"/>
                <a:cs typeface="+mn-lt"/>
              </a:rPr>
              <a:t>Incorporate data from wearable devices such as fitness trackers, smartwatches, and continuous glucose monitors to gather real-time physiological data.</a:t>
            </a:r>
            <a:endParaRPr lang="en-IN" sz="1600">
              <a:latin typeface="Times New Roman"/>
              <a:cs typeface="Times New Roman"/>
            </a:endParaRPr>
          </a:p>
          <a:p>
            <a:pPr marL="629920" lvl="1" indent="-305435"/>
            <a:r>
              <a:rPr lang="en-IN" sz="1600" dirty="0">
                <a:solidFill>
                  <a:srgbClr val="0D0D0D"/>
                </a:solidFill>
                <a:latin typeface="Times New Roman"/>
                <a:ea typeface="+mn-lt"/>
                <a:cs typeface="+mn-lt"/>
              </a:rPr>
              <a:t>Develop algorithms to </a:t>
            </a:r>
            <a:r>
              <a:rPr lang="en-IN" sz="1600" err="1">
                <a:solidFill>
                  <a:srgbClr val="0D0D0D"/>
                </a:solidFill>
                <a:latin typeface="Times New Roman"/>
                <a:ea typeface="+mn-lt"/>
                <a:cs typeface="+mn-lt"/>
              </a:rPr>
              <a:t>analyze</a:t>
            </a:r>
            <a:r>
              <a:rPr lang="en-IN" sz="1600" dirty="0">
                <a:solidFill>
                  <a:srgbClr val="0D0D0D"/>
                </a:solidFill>
                <a:latin typeface="Times New Roman"/>
                <a:ea typeface="+mn-lt"/>
                <a:cs typeface="+mn-lt"/>
              </a:rPr>
              <a:t> streaming data from wearable devices and provide personalized risk assessments based on recent health metrics.</a:t>
            </a:r>
            <a:endParaRPr lang="en-IN" sz="1600">
              <a:latin typeface="Times New Roman"/>
              <a:cs typeface="Times New Roman"/>
            </a:endParaRPr>
          </a:p>
          <a:p>
            <a:pPr marL="305435" indent="-305435"/>
            <a:r>
              <a:rPr lang="en-IN" sz="1600" b="1" dirty="0">
                <a:latin typeface="Times New Roman"/>
                <a:ea typeface="+mn-lt"/>
                <a:cs typeface="+mn-lt"/>
              </a:rPr>
              <a:t>Continuous Model Improvement:</a:t>
            </a:r>
          </a:p>
          <a:p>
            <a:pPr marL="629920" lvl="1" indent="-305435"/>
            <a:r>
              <a:rPr lang="en-IN" sz="1600" dirty="0">
                <a:solidFill>
                  <a:srgbClr val="0D0D0D"/>
                </a:solidFill>
                <a:latin typeface="Times New Roman"/>
                <a:ea typeface="+mn-lt"/>
                <a:cs typeface="+mn-lt"/>
              </a:rPr>
              <a:t>Continuously refine and update the predictive model based on new research findings, emerging risk factors, and advances in machine learning techniques.</a:t>
            </a:r>
            <a:endParaRPr lang="en-IN" sz="1600">
              <a:latin typeface="Times New Roman"/>
              <a:cs typeface="Times New Roman"/>
            </a:endParaRPr>
          </a:p>
          <a:p>
            <a:pPr marL="305435" indent="-305435"/>
            <a:r>
              <a:rPr lang="en-IN" sz="1600" b="1" dirty="0">
                <a:latin typeface="Times New Roman"/>
                <a:ea typeface="+mn-lt"/>
                <a:cs typeface="+mn-lt"/>
              </a:rPr>
              <a:t>Global Collaboration and Knowledge Sharing:</a:t>
            </a:r>
            <a:endParaRPr lang="en-IN" sz="1600">
              <a:latin typeface="Times New Roman"/>
              <a:cs typeface="Times New Roman"/>
            </a:endParaRPr>
          </a:p>
          <a:p>
            <a:pPr marL="629920" lvl="1" indent="-305435"/>
            <a:r>
              <a:rPr lang="en-IN" sz="1600" dirty="0">
                <a:solidFill>
                  <a:srgbClr val="0D0D0D"/>
                </a:solidFill>
                <a:latin typeface="Times New Roman"/>
                <a:ea typeface="+mn-lt"/>
                <a:cs typeface="+mn-lt"/>
              </a:rPr>
              <a:t>Establish data sharing initiatives and open-access repositories to facilitate reproducibility and transparency in cardiovascular research and model development.</a:t>
            </a:r>
            <a:endParaRPr lang="en-IN" sz="1600">
              <a:latin typeface="Times New Roman"/>
              <a:cs typeface="Times New Roman"/>
            </a:endParaRPr>
          </a:p>
          <a:p>
            <a:pPr marL="305435" indent="-305435"/>
            <a:r>
              <a:rPr lang="en-IN" sz="1600" b="1" dirty="0">
                <a:latin typeface="Times New Roman"/>
                <a:ea typeface="+mn-lt"/>
                <a:cs typeface="+mn-lt"/>
              </a:rPr>
              <a:t>Advanced Machine Learning Techniques:</a:t>
            </a:r>
            <a:endParaRPr lang="en-IN" sz="1600">
              <a:latin typeface="Times New Roman"/>
              <a:cs typeface="Times New Roman"/>
            </a:endParaRPr>
          </a:p>
          <a:p>
            <a:pPr marL="629920" lvl="1" indent="-305435"/>
            <a:r>
              <a:rPr lang="en-IN" sz="1600" dirty="0">
                <a:solidFill>
                  <a:srgbClr val="0D0D0D"/>
                </a:solidFill>
                <a:latin typeface="Times New Roman"/>
                <a:ea typeface="+mn-lt"/>
                <a:cs typeface="+mn-lt"/>
              </a:rPr>
              <a:t>Explore advanced machine learning techniques such as deep learning, recurrent neural networks (RNNs), and convolutional neural networks (CNNs) to capture complex patterns and temporal dependencies in patient data.</a:t>
            </a:r>
            <a:endParaRPr lang="en-IN" sz="1600" dirty="0">
              <a:latin typeface="Times New Roman"/>
              <a:cs typeface="Times New Roman"/>
            </a:endParaRP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Content Placeholder 1">
            <a:extLst>
              <a:ext uri="{FF2B5EF4-FFF2-40B4-BE49-F238E27FC236}">
                <a16:creationId xmlns:a16="http://schemas.microsoft.com/office/drawing/2014/main" id="{E7C03FE6-793A-FD51-884D-D078F150E838}"/>
              </a:ext>
            </a:extLst>
          </p:cNvPr>
          <p:cNvSpPr txBox="1">
            <a:spLocks/>
          </p:cNvSpPr>
          <p:nvPr/>
        </p:nvSpPr>
        <p:spPr>
          <a:xfrm>
            <a:off x="733592" y="1454426"/>
            <a:ext cx="1102961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200" b="1" dirty="0">
                <a:ea typeface="+mn-lt"/>
                <a:cs typeface="+mn-lt"/>
              </a:rPr>
              <a:t>Integration with Electronic Health Records (EHRs):</a:t>
            </a:r>
            <a:endParaRPr lang="en-IN" sz="2000" dirty="0"/>
          </a:p>
          <a:p>
            <a:pPr marL="629920" lvl="1" indent="-305435"/>
            <a:r>
              <a:rPr lang="en-IN" sz="1200" dirty="0">
                <a:solidFill>
                  <a:srgbClr val="0D0D0D"/>
                </a:solidFill>
                <a:ea typeface="+mn-lt"/>
                <a:cs typeface="+mn-lt"/>
              </a:rPr>
              <a:t>Integrate the predictive model with electronic health record systems to provide seamless risk assessments during routine clinical encounters.</a:t>
            </a:r>
            <a:endParaRPr lang="en-IN" dirty="0">
              <a:ea typeface="+mn-lt"/>
              <a:cs typeface="+mn-lt"/>
            </a:endParaRPr>
          </a:p>
          <a:p>
            <a:pPr marL="629920" lvl="1" indent="-305435"/>
            <a:r>
              <a:rPr lang="en-IN" sz="1200" dirty="0">
                <a:solidFill>
                  <a:srgbClr val="0D0D0D"/>
                </a:solidFill>
                <a:ea typeface="+mn-lt"/>
                <a:cs typeface="+mn-lt"/>
              </a:rPr>
              <a:t>Enhance interoperability and data sharing capabilities to enable healthcare providers to access patient risk predictions across different healthcare settings.</a:t>
            </a:r>
            <a:endParaRPr lang="en-IN" dirty="0">
              <a:solidFill>
                <a:srgbClr val="404040"/>
              </a:solidFill>
              <a:ea typeface="+mn-lt"/>
              <a:cs typeface="+mn-lt"/>
            </a:endParaRPr>
          </a:p>
          <a:p>
            <a:pPr marL="305435" indent="-305435"/>
            <a:r>
              <a:rPr lang="en-IN" sz="1200" b="1" dirty="0">
                <a:ea typeface="+mn-lt"/>
                <a:cs typeface="+mn-lt"/>
              </a:rPr>
              <a:t>Population Health Management:</a:t>
            </a:r>
            <a:endParaRPr lang="en-IN" sz="1200" b="1" dirty="0">
              <a:solidFill>
                <a:srgbClr val="404040"/>
              </a:solidFill>
              <a:ea typeface="+mn-lt"/>
              <a:cs typeface="+mn-lt"/>
            </a:endParaRPr>
          </a:p>
          <a:p>
            <a:pPr marL="629920" lvl="1" indent="-305435"/>
            <a:r>
              <a:rPr lang="en-IN" sz="900" dirty="0">
                <a:solidFill>
                  <a:srgbClr val="0D0D0D"/>
                </a:solidFill>
                <a:ea typeface="+mn-lt"/>
                <a:cs typeface="+mn-lt"/>
              </a:rPr>
              <a:t>Scale the predictive model to population-level analyses to identify trends and patterns in cardiovascular disease risk across different demographic groups and geographic regions.</a:t>
            </a:r>
            <a:endParaRPr lang="en-IN" sz="900" dirty="0"/>
          </a:p>
          <a:p>
            <a:pPr marL="629920" lvl="1" indent="-305435"/>
            <a:r>
              <a:rPr lang="en-IN" sz="900" dirty="0">
                <a:solidFill>
                  <a:srgbClr val="0D0D0D"/>
                </a:solidFill>
                <a:ea typeface="+mn-lt"/>
                <a:cs typeface="+mn-lt"/>
              </a:rPr>
              <a:t>Inform public health interventions and policy decisions aimed at reducing population-level cardiovascular disease burden and disparities.</a:t>
            </a:r>
            <a:endParaRPr lang="en-IN" sz="900" dirty="0"/>
          </a:p>
          <a:p>
            <a:pPr marL="305435" indent="-305435"/>
            <a:r>
              <a:rPr lang="en-IN" sz="1200" b="1" dirty="0">
                <a:solidFill>
                  <a:srgbClr val="404040"/>
                </a:solidFill>
                <a:ea typeface="+mn-lt"/>
                <a:cs typeface="+mn-lt"/>
              </a:rPr>
              <a:t>Genomic Risk Prediction:</a:t>
            </a:r>
          </a:p>
          <a:p>
            <a:pPr marL="629920" lvl="1" indent="-305435"/>
            <a:r>
              <a:rPr lang="en-IN" sz="1200" dirty="0">
                <a:solidFill>
                  <a:srgbClr val="0D0D0D"/>
                </a:solidFill>
                <a:ea typeface="+mn-lt"/>
                <a:cs typeface="+mn-lt"/>
              </a:rPr>
              <a:t>Incorporate genetic information and polygenic risk scores into the predictive model to assess individuals' genetic predisposition to cardiovascular disease.</a:t>
            </a:r>
            <a:endParaRPr lang="en-IN" dirty="0">
              <a:ea typeface="+mn-lt"/>
              <a:cs typeface="+mn-lt"/>
            </a:endParaRPr>
          </a:p>
          <a:p>
            <a:pPr marL="629920" lvl="1" indent="-305435"/>
            <a:r>
              <a:rPr lang="en-IN" sz="1200" dirty="0">
                <a:solidFill>
                  <a:srgbClr val="0D0D0D"/>
                </a:solidFill>
                <a:ea typeface="+mn-lt"/>
                <a:cs typeface="+mn-lt"/>
              </a:rPr>
              <a:t>Explore the use of genomic data to personalize treatment strategies and optimize therapeutic outcomes for high-risk patients.</a:t>
            </a:r>
            <a:endParaRPr lang="en-IN" dirty="0">
              <a:solidFill>
                <a:srgbClr val="404040"/>
              </a:solidFill>
              <a:ea typeface="+mn-lt"/>
              <a:cs typeface="+mn-lt"/>
            </a:endParaRPr>
          </a:p>
          <a:p>
            <a:pPr marL="305435" indent="-305435"/>
            <a:endParaRPr lang="en-IN" sz="1200" b="1" dirty="0">
              <a:solidFill>
                <a:srgbClr val="404040"/>
              </a:solidFill>
            </a:endParaRPr>
          </a:p>
        </p:txBody>
      </p:sp>
    </p:spTree>
    <p:extLst>
      <p:ext uri="{BB962C8B-B14F-4D97-AF65-F5344CB8AC3E}">
        <p14:creationId xmlns:p14="http://schemas.microsoft.com/office/powerpoint/2010/main" val="1749042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a:ea typeface="+mj-lt"/>
                <a:cs typeface="Arial"/>
              </a:rPr>
              <a:t>References</a:t>
            </a:r>
            <a:endParaRPr lang="en-US" dirty="0">
              <a:solidFill>
                <a:schemeClr val="accent1"/>
              </a:solidFill>
              <a:latin typeface="Times New Roman"/>
              <a:cs typeface="Times New Roman"/>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1600" dirty="0">
                <a:solidFill>
                  <a:srgbClr val="000000"/>
                </a:solidFill>
                <a:latin typeface="Times New Roman"/>
                <a:ea typeface="+mn-lt"/>
                <a:cs typeface="+mn-lt"/>
              </a:rPr>
              <a:t>National Center for Health Statistics. </a:t>
            </a:r>
            <a:r>
              <a:rPr lang="en-IN" sz="1600" u="sng" dirty="0">
                <a:solidFill>
                  <a:srgbClr val="075290"/>
                </a:solidFill>
                <a:latin typeface="Times New Roman"/>
                <a:ea typeface="+mn-lt"/>
                <a:cs typeface="+mn-lt"/>
                <a:hlinkClick r:id="rId2"/>
              </a:rPr>
              <a:t>Health, United States, 2017. Table 19: Leading Causes of Death and Numbers of Deaths, by Sex, Race, and Hispanic Origin: United States, 1980 and 2016 [PDF-776M]</a:t>
            </a:r>
            <a:r>
              <a:rPr lang="en-IN" sz="1600" dirty="0">
                <a:solidFill>
                  <a:srgbClr val="000000"/>
                </a:solidFill>
                <a:latin typeface="Times New Roman"/>
                <a:ea typeface="+mn-lt"/>
                <a:cs typeface="+mn-lt"/>
              </a:rPr>
              <a:t>. Hyattsville, MD: National Center for Health Statistics; 2018. Accessed May 9, 2019.</a:t>
            </a:r>
            <a:endParaRPr lang="en-IN" sz="1600">
              <a:latin typeface="Times New Roman"/>
              <a:cs typeface="Times New Roman"/>
            </a:endParaRPr>
          </a:p>
          <a:p>
            <a:pPr marL="305435" indent="-305435"/>
            <a:r>
              <a:rPr lang="en-IN" sz="1600" dirty="0">
                <a:latin typeface="Times New Roman"/>
                <a:ea typeface="+mn-lt"/>
                <a:cs typeface="+mn-lt"/>
                <a:hlinkClick r:id="rId3"/>
              </a:rPr>
              <a:t>https://asthamariskprediction.onrender.com/</a:t>
            </a:r>
            <a:endParaRPr lang="en-IN" sz="1600">
              <a:latin typeface="Times New Roman"/>
              <a:ea typeface="+mn-lt"/>
              <a:cs typeface="Times New Roman"/>
            </a:endParaRPr>
          </a:p>
          <a:p>
            <a:pPr marL="305435" indent="-305435"/>
            <a:r>
              <a:rPr lang="en-IN" sz="1600" dirty="0">
                <a:latin typeface="Times New Roman"/>
                <a:ea typeface="+mn-lt"/>
                <a:cs typeface="+mn-lt"/>
                <a:hlinkClick r:id="rId4"/>
              </a:rPr>
              <a:t>https://archive.ics.uci.edu/ml/datasets/Heart+Disease</a:t>
            </a:r>
            <a:endParaRPr lang="en-IN" sz="1600">
              <a:latin typeface="Times New Roman"/>
              <a:ea typeface="+mn-lt"/>
              <a:cs typeface="Times New Roman"/>
            </a:endParaRPr>
          </a:p>
          <a:p>
            <a:pPr marL="305435" indent="-305435"/>
            <a:r>
              <a:rPr lang="en-IN" sz="1600" dirty="0">
                <a:latin typeface="Times New Roman"/>
                <a:ea typeface="+mn-lt"/>
                <a:cs typeface="+mn-lt"/>
              </a:rPr>
              <a:t>-https://www.kaggle.com/c/santander-customer-satisfaction</a:t>
            </a:r>
          </a:p>
          <a:p>
            <a:pPr marL="305435" indent="-305435"/>
            <a:r>
              <a:rPr lang="en-IN" sz="1600" dirty="0">
                <a:latin typeface="Times New Roman"/>
                <a:ea typeface="+mn-lt"/>
                <a:cs typeface="+mn-lt"/>
                <a:hlinkClick r:id="rId5"/>
              </a:rPr>
              <a:t>vigneshmuthuvelan/DataScienceProject (github.com)</a:t>
            </a:r>
            <a:endParaRPr lang="en-IN" sz="1600">
              <a:latin typeface="Times New Roman"/>
              <a:cs typeface="Times New Roman"/>
            </a:endParaRPr>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7200" b="1" dirty="0">
                <a:solidFill>
                  <a:srgbClr val="002060"/>
                </a:solidFill>
                <a:latin typeface="Arial"/>
                <a:cs typeface="Arial"/>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Times New Roman"/>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1686464" y="1618938"/>
            <a:ext cx="10170756" cy="5239062"/>
          </a:xfrm>
        </p:spPr>
        <p:txBody>
          <a:bodyPr vert="horz" lIns="91440" tIns="45720" rIns="91440" bIns="45720" rtlCol="0" anchor="t">
            <a:noAutofit/>
          </a:bodyPr>
          <a:lstStyle/>
          <a:p>
            <a:pPr marL="0" indent="0">
              <a:buNone/>
            </a:pPr>
            <a:r>
              <a:rPr lang="en-US" sz="2400" b="1" dirty="0">
                <a:latin typeface="Times New Roman"/>
                <a:ea typeface="+mn-lt"/>
                <a:cs typeface="Arial"/>
              </a:rPr>
              <a:t>  </a:t>
            </a:r>
            <a:endParaRPr lang="en-US" sz="2400">
              <a:latin typeface="Times New Roman"/>
              <a:cs typeface="Arial"/>
            </a:endParaRPr>
          </a:p>
          <a:p>
            <a:pPr marL="305435" indent="-305435"/>
            <a:r>
              <a:rPr lang="en-US" sz="2400" b="1" dirty="0">
                <a:latin typeface="Times New Roman"/>
                <a:ea typeface="+mn-lt"/>
                <a:cs typeface="Arial"/>
              </a:rPr>
              <a:t>Problem Statement </a:t>
            </a:r>
          </a:p>
          <a:p>
            <a:pPr marL="305435" indent="-305435"/>
            <a:r>
              <a:rPr lang="en-US" sz="2400" b="1" dirty="0">
                <a:latin typeface="Times New Roman"/>
                <a:ea typeface="+mn-lt"/>
                <a:cs typeface="Arial"/>
              </a:rPr>
              <a:t>Proposed System/Solution</a:t>
            </a:r>
            <a:endParaRPr lang="en-US" sz="2400">
              <a:latin typeface="Times New Roman"/>
              <a:cs typeface="Arial"/>
            </a:endParaRPr>
          </a:p>
          <a:p>
            <a:pPr marL="305435" indent="-305435"/>
            <a:r>
              <a:rPr lang="en-US" sz="2400" b="1" dirty="0">
                <a:latin typeface="Times New Roman"/>
                <a:ea typeface="+mn-lt"/>
                <a:cs typeface="Calibri"/>
              </a:rPr>
              <a:t>System </a:t>
            </a:r>
            <a:r>
              <a:rPr lang="en-US" sz="2400" b="1" dirty="0">
                <a:latin typeface="Times New Roman"/>
                <a:ea typeface="+mn-lt"/>
                <a:cs typeface="+mn-lt"/>
              </a:rPr>
              <a:t>Development Approach</a:t>
            </a:r>
            <a:endParaRPr lang="en-US" sz="2400">
              <a:latin typeface="Times New Roman"/>
              <a:ea typeface="+mn-lt"/>
              <a:cs typeface="+mn-lt"/>
            </a:endParaRPr>
          </a:p>
          <a:p>
            <a:pPr marL="305435" indent="-305435"/>
            <a:r>
              <a:rPr lang="en-US" sz="2400" b="1" dirty="0">
                <a:latin typeface="Times New Roman"/>
                <a:ea typeface="+mn-lt"/>
                <a:cs typeface="+mn-lt"/>
              </a:rPr>
              <a:t>Algorithm &amp; Deployment  </a:t>
            </a:r>
            <a:endParaRPr lang="en-US" sz="2400">
              <a:latin typeface="Times New Roman"/>
              <a:cs typeface="Calibri"/>
            </a:endParaRPr>
          </a:p>
          <a:p>
            <a:pPr marL="305435" indent="-305435"/>
            <a:r>
              <a:rPr lang="en-US" sz="2400" b="1" dirty="0">
                <a:latin typeface="Times New Roman"/>
                <a:ea typeface="+mn-lt"/>
                <a:cs typeface="Arial"/>
              </a:rPr>
              <a:t>Result </a:t>
            </a:r>
          </a:p>
          <a:p>
            <a:pPr marL="305435" indent="-305435"/>
            <a:r>
              <a:rPr lang="en-US" sz="2400" b="1" dirty="0">
                <a:latin typeface="Times New Roman"/>
                <a:ea typeface="+mn-lt"/>
                <a:cs typeface="Arial"/>
              </a:rPr>
              <a:t>Conclusion</a:t>
            </a:r>
            <a:endParaRPr lang="en-US" sz="2400">
              <a:latin typeface="Times New Roman"/>
              <a:cs typeface="Arial"/>
            </a:endParaRPr>
          </a:p>
          <a:p>
            <a:pPr marL="305435" indent="-305435"/>
            <a:r>
              <a:rPr lang="en-US" sz="2400" b="1" dirty="0">
                <a:latin typeface="Times New Roman"/>
                <a:ea typeface="+mn-lt"/>
                <a:cs typeface="Arial"/>
              </a:rPr>
              <a:t>Future Scope</a:t>
            </a:r>
          </a:p>
          <a:p>
            <a:pPr marL="305435" indent="-305435"/>
            <a:r>
              <a:rPr lang="en-US" sz="2400" b="1" dirty="0">
                <a:latin typeface="Times New Roman"/>
                <a:ea typeface="+mn-lt"/>
                <a:cs typeface="Arial"/>
              </a:rPr>
              <a:t>References</a:t>
            </a:r>
            <a:endParaRPr lang="en-US" sz="2400">
              <a:latin typeface="Times New Roman"/>
              <a:cs typeface="Arial"/>
            </a:endParaRPr>
          </a:p>
          <a:p>
            <a:pPr marL="305435" indent="-305435"/>
            <a:endParaRPr lang="en-US" sz="1800" dirty="0">
              <a:latin typeface="Times New Roman"/>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17175"/>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IN" sz="2000" dirty="0">
                <a:solidFill>
                  <a:srgbClr val="0D0D0D"/>
                </a:solidFill>
                <a:latin typeface="Times New Roman"/>
                <a:ea typeface="+mn-lt"/>
                <a:cs typeface="+mn-lt"/>
              </a:rPr>
              <a:t>Cardiovascular disease (CVD) is a leading cause of mortality worldwide, contributing to a significant burden on healthcare systems and society. Early identification of individuals at high risk of developing CVD is crucial for implementing preventive interventions and reducing morbidity and mortality associated with the disease.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a:cs typeface="Arial"/>
              </a:rPr>
              <a:t>Proposed Solution</a:t>
            </a:r>
            <a:endParaRPr lang="en-US" sz="4400" dirty="0">
              <a:solidFill>
                <a:schemeClr val="accent1"/>
              </a:solidFill>
              <a:latin typeface="Times New Roman"/>
              <a:cs typeface="Aria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Content Placeholder 1">
            <a:extLst>
              <a:ext uri="{FF2B5EF4-FFF2-40B4-BE49-F238E27FC236}">
                <a16:creationId xmlns:a16="http://schemas.microsoft.com/office/drawing/2014/main" id="{263A1D96-CCEB-2F0F-C561-105FE3AD649F}"/>
              </a:ext>
            </a:extLst>
          </p:cNvPr>
          <p:cNvSpPr txBox="1">
            <a:spLocks/>
          </p:cNvSpPr>
          <p:nvPr/>
        </p:nvSpPr>
        <p:spPr>
          <a:xfrm>
            <a:off x="452403" y="1237632"/>
            <a:ext cx="1102961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800" dirty="0">
                <a:solidFill>
                  <a:srgbClr val="0D0D0D"/>
                </a:solidFill>
                <a:latin typeface="Times New Roman"/>
                <a:ea typeface="+mn-lt"/>
                <a:cs typeface="+mn-lt"/>
              </a:rPr>
              <a:t>The objective of this project is to develop a predictive model that can estimate the risk of developing cardiovascular disease for each patient based on their current health conditions and habits. </a:t>
            </a:r>
            <a:endParaRPr lang="en-US" dirty="0"/>
          </a:p>
          <a:p>
            <a:pPr marL="305435" indent="-305435"/>
            <a:r>
              <a:rPr lang="en-IN" sz="1800" dirty="0">
                <a:solidFill>
                  <a:srgbClr val="0D0D0D"/>
                </a:solidFill>
                <a:latin typeface="Times New Roman"/>
                <a:ea typeface="+mn-lt"/>
                <a:cs typeface="+mn-lt"/>
              </a:rPr>
              <a:t>The project follows a structured approach, encompassing data collection, preprocessing, </a:t>
            </a:r>
            <a:r>
              <a:rPr lang="en-IN" sz="1800" err="1">
                <a:solidFill>
                  <a:srgbClr val="0D0D0D"/>
                </a:solidFill>
                <a:latin typeface="Times New Roman"/>
                <a:ea typeface="+mn-lt"/>
                <a:cs typeface="+mn-lt"/>
              </a:rPr>
              <a:t>modeling</a:t>
            </a:r>
            <a:r>
              <a:rPr lang="en-IN" sz="1800" dirty="0">
                <a:solidFill>
                  <a:srgbClr val="0D0D0D"/>
                </a:solidFill>
                <a:latin typeface="Times New Roman"/>
                <a:ea typeface="+mn-lt"/>
                <a:cs typeface="+mn-lt"/>
              </a:rPr>
              <a:t>, evaluation, and deployment stages.</a:t>
            </a:r>
          </a:p>
          <a:p>
            <a:pPr marL="305435" indent="-305435"/>
            <a:r>
              <a:rPr lang="en-IN" sz="1800" dirty="0">
                <a:solidFill>
                  <a:srgbClr val="0D0D0D"/>
                </a:solidFill>
                <a:latin typeface="Times New Roman"/>
                <a:ea typeface="+mn-lt"/>
                <a:cs typeface="+mn-lt"/>
              </a:rPr>
              <a:t>The developed predictive model will enable healthcare professionals to accurately estimate the risk percentage of developing cardiovascular disease for individual patients. </a:t>
            </a:r>
          </a:p>
          <a:p>
            <a:pPr marL="305435" indent="-305435"/>
            <a:r>
              <a:rPr lang="en-IN" sz="1800" dirty="0">
                <a:solidFill>
                  <a:srgbClr val="0D0D0D"/>
                </a:solidFill>
                <a:latin typeface="Times New Roman"/>
                <a:ea typeface="+mn-lt"/>
                <a:cs typeface="+mn-lt"/>
              </a:rPr>
              <a:t>This will facilitate early identification of high-risk individuals and the implementation of targeted preventive interventions, ultimately leading to improved patient outcomes and reduced healthcare costs associated with CVD.</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a:cs typeface="Arial"/>
              </a:rPr>
              <a:t>SPECIFICATIONS/REQUIREMENTS</a:t>
            </a:r>
            <a:endParaRPr lang="en-US" dirty="0">
              <a:solidFill>
                <a:schemeClr val="accent1"/>
              </a:solidFil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Content Placeholder 1">
            <a:extLst>
              <a:ext uri="{FF2B5EF4-FFF2-40B4-BE49-F238E27FC236}">
                <a16:creationId xmlns:a16="http://schemas.microsoft.com/office/drawing/2014/main" id="{263A1D96-CCEB-2F0F-C561-105FE3AD649F}"/>
              </a:ext>
            </a:extLst>
          </p:cNvPr>
          <p:cNvSpPr txBox="1">
            <a:spLocks/>
          </p:cNvSpPr>
          <p:nvPr/>
        </p:nvSpPr>
        <p:spPr>
          <a:xfrm>
            <a:off x="452403" y="1237632"/>
            <a:ext cx="1102961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IN" sz="1600" b="1" dirty="0">
                <a:solidFill>
                  <a:srgbClr val="0D0D0D"/>
                </a:solidFill>
                <a:latin typeface="Times New Roman"/>
                <a:ea typeface="+mn-lt"/>
                <a:cs typeface="Times New Roman"/>
              </a:rPr>
              <a:t>Hardware Specifications:</a:t>
            </a:r>
            <a:endParaRPr lang="en-US" b="1"/>
          </a:p>
          <a:p>
            <a:pPr marL="305435" indent="-305435"/>
            <a:r>
              <a:rPr lang="en-IN" sz="1600" dirty="0">
                <a:solidFill>
                  <a:srgbClr val="0D0D0D"/>
                </a:solidFill>
                <a:latin typeface="Times New Roman"/>
                <a:ea typeface="+mn-lt"/>
                <a:cs typeface="Times New Roman"/>
              </a:rPr>
              <a:t>CPU: Intel Core i5 or higher (recommended)</a:t>
            </a:r>
          </a:p>
          <a:p>
            <a:pPr marL="305435" indent="-305435"/>
            <a:r>
              <a:rPr lang="en-IN" sz="1600" dirty="0">
                <a:solidFill>
                  <a:srgbClr val="0D0D0D"/>
                </a:solidFill>
                <a:latin typeface="Times New Roman"/>
                <a:ea typeface="+mn-lt"/>
                <a:cs typeface="Times New Roman"/>
              </a:rPr>
              <a:t>RAM: 8GB or more</a:t>
            </a:r>
          </a:p>
          <a:p>
            <a:pPr marL="305435" indent="-305435"/>
            <a:r>
              <a:rPr lang="en-IN" sz="1600" dirty="0">
                <a:solidFill>
                  <a:srgbClr val="0D0D0D"/>
                </a:solidFill>
                <a:latin typeface="Times New Roman"/>
                <a:ea typeface="+mn-lt"/>
                <a:cs typeface="Times New Roman"/>
              </a:rPr>
              <a:t>Storage: At least 100GB of free disk space</a:t>
            </a:r>
          </a:p>
          <a:p>
            <a:pPr marL="0" indent="0">
              <a:buNone/>
            </a:pPr>
            <a:r>
              <a:rPr lang="en-IN" sz="1600" b="1">
                <a:solidFill>
                  <a:srgbClr val="0D0D0D"/>
                </a:solidFill>
                <a:latin typeface="Times New Roman"/>
                <a:ea typeface="+mn-lt"/>
                <a:cs typeface="Times New Roman"/>
              </a:rPr>
              <a:t>Software Requirements:</a:t>
            </a:r>
          </a:p>
          <a:p>
            <a:pPr marL="305435" indent="-305435"/>
            <a:r>
              <a:rPr lang="en-IN" sz="1600" dirty="0">
                <a:solidFill>
                  <a:srgbClr val="0D0D0D"/>
                </a:solidFill>
                <a:latin typeface="Times New Roman"/>
                <a:ea typeface="+mn-lt"/>
                <a:cs typeface="Times New Roman"/>
              </a:rPr>
              <a:t>Operating System: Windows 10, macOS, or Linux</a:t>
            </a:r>
          </a:p>
          <a:p>
            <a:pPr marL="305435" indent="-305435"/>
            <a:r>
              <a:rPr lang="en-IN" sz="1600" dirty="0">
                <a:solidFill>
                  <a:srgbClr val="0D0D0D"/>
                </a:solidFill>
                <a:latin typeface="Times New Roman"/>
                <a:ea typeface="+mn-lt"/>
                <a:cs typeface="Times New Roman"/>
              </a:rPr>
              <a:t>Python 3.x installed</a:t>
            </a:r>
          </a:p>
          <a:p>
            <a:pPr marL="305435" indent="-305435"/>
            <a:r>
              <a:rPr lang="en-IN" sz="1600" dirty="0" err="1">
                <a:solidFill>
                  <a:srgbClr val="0D0D0D"/>
                </a:solidFill>
                <a:latin typeface="Times New Roman"/>
                <a:ea typeface="+mn-lt"/>
                <a:cs typeface="Times New Roman"/>
              </a:rPr>
              <a:t>Jupyter</a:t>
            </a:r>
            <a:r>
              <a:rPr lang="en-IN" sz="1600" dirty="0">
                <a:solidFill>
                  <a:srgbClr val="0D0D0D"/>
                </a:solidFill>
                <a:latin typeface="Times New Roman"/>
                <a:ea typeface="+mn-lt"/>
                <a:cs typeface="Times New Roman"/>
              </a:rPr>
              <a:t> Notebook or any Python IDE (Integrated Development Environment) for running the code</a:t>
            </a:r>
          </a:p>
          <a:p>
            <a:pPr marL="305435" indent="-305435"/>
            <a:r>
              <a:rPr lang="en-IN" sz="1600" dirty="0">
                <a:solidFill>
                  <a:srgbClr val="0D0D0D"/>
                </a:solidFill>
                <a:latin typeface="Times New Roman"/>
                <a:ea typeface="+mn-lt"/>
                <a:cs typeface="Times New Roman"/>
              </a:rPr>
              <a:t>Required Python libraries: pandas, </a:t>
            </a:r>
            <a:r>
              <a:rPr lang="en-IN" sz="1600" dirty="0" err="1">
                <a:solidFill>
                  <a:srgbClr val="0D0D0D"/>
                </a:solidFill>
                <a:latin typeface="Times New Roman"/>
                <a:ea typeface="+mn-lt"/>
                <a:cs typeface="Times New Roman"/>
              </a:rPr>
              <a:t>numpy</a:t>
            </a:r>
            <a:r>
              <a:rPr lang="en-IN" sz="1600" dirty="0">
                <a:solidFill>
                  <a:srgbClr val="0D0D0D"/>
                </a:solidFill>
                <a:latin typeface="Times New Roman"/>
                <a:ea typeface="+mn-lt"/>
                <a:cs typeface="Times New Roman"/>
              </a:rPr>
              <a:t>, matplotlib, seaborn, scikit-learn</a:t>
            </a:r>
          </a:p>
          <a:p>
            <a:pPr marL="0" indent="0">
              <a:buNone/>
            </a:pPr>
            <a:r>
              <a:rPr lang="en-IN" sz="1600" b="1">
                <a:solidFill>
                  <a:srgbClr val="0D0D0D"/>
                </a:solidFill>
                <a:latin typeface="Times New Roman"/>
                <a:ea typeface="+mn-lt"/>
                <a:cs typeface="Times New Roman"/>
              </a:rPr>
              <a:t>Optional:</a:t>
            </a:r>
          </a:p>
          <a:p>
            <a:pPr marL="305435" indent="-305435"/>
            <a:r>
              <a:rPr lang="en-IN" sz="1600" dirty="0">
                <a:solidFill>
                  <a:srgbClr val="0D0D0D"/>
                </a:solidFill>
                <a:latin typeface="Times New Roman"/>
                <a:ea typeface="+mn-lt"/>
                <a:cs typeface="Times New Roman"/>
              </a:rPr>
              <a:t>GPU (Graphics Processing Unit) support for faster model training (NVIDIA GPU with CUDA support)</a:t>
            </a:r>
          </a:p>
          <a:p>
            <a:pPr marL="305435" indent="-305435"/>
            <a:r>
              <a:rPr lang="en-IN" sz="1600" dirty="0">
                <a:solidFill>
                  <a:srgbClr val="0D0D0D"/>
                </a:solidFill>
                <a:latin typeface="Times New Roman"/>
                <a:ea typeface="+mn-lt"/>
                <a:cs typeface="Times New Roman"/>
              </a:rPr>
              <a:t>Virtual environment for managing Python dependencies, such as Anaconda or </a:t>
            </a:r>
            <a:r>
              <a:rPr lang="en-IN" sz="1600" dirty="0" err="1">
                <a:solidFill>
                  <a:srgbClr val="0D0D0D"/>
                </a:solidFill>
                <a:latin typeface="Times New Roman"/>
                <a:ea typeface="+mn-lt"/>
                <a:cs typeface="Times New Roman"/>
              </a:rPr>
              <a:t>virtualenv</a:t>
            </a:r>
          </a:p>
        </p:txBody>
      </p:sp>
    </p:spTree>
    <p:extLst>
      <p:ext uri="{BB962C8B-B14F-4D97-AF65-F5344CB8AC3E}">
        <p14:creationId xmlns:p14="http://schemas.microsoft.com/office/powerpoint/2010/main" val="1501329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a:ea typeface="+mj-lt"/>
                <a:cs typeface="Arial"/>
              </a:rPr>
              <a:t>System  Approach</a:t>
            </a:r>
            <a:endParaRPr lang="en-US" sz="4400" dirty="0">
              <a:solidFill>
                <a:schemeClr val="accent1"/>
              </a:solidFill>
              <a:latin typeface="Times New Roman"/>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buNone/>
            </a:pPr>
            <a:r>
              <a:rPr lang="en-IN" sz="1600" b="1" dirty="0">
                <a:solidFill>
                  <a:srgbClr val="0F0F0F"/>
                </a:solidFill>
                <a:latin typeface="Times New Roman"/>
                <a:ea typeface="+mn-lt"/>
                <a:cs typeface="+mn-lt"/>
              </a:rPr>
              <a:t>Data Preprocessing:</a:t>
            </a:r>
            <a:endParaRPr lang="en-US" sz="1600">
              <a:latin typeface="Times New Roman"/>
              <a:cs typeface="Times New Roman"/>
            </a:endParaRPr>
          </a:p>
          <a:p>
            <a:pPr marL="629920" lvl="1" indent="-305435">
              <a:lnSpc>
                <a:spcPct val="110000"/>
              </a:lnSpc>
              <a:buFont typeface="Courier New"/>
              <a:buChar char="o"/>
            </a:pPr>
            <a:r>
              <a:rPr lang="en-IN" sz="1600" dirty="0">
                <a:solidFill>
                  <a:srgbClr val="0D0D0D"/>
                </a:solidFill>
                <a:latin typeface="Times New Roman"/>
                <a:ea typeface="+mn-lt"/>
                <a:cs typeface="+mn-lt"/>
              </a:rPr>
              <a:t>Handle missing values: Impute missing values using appropriate techniques such as mean, median, or mode imputation.</a:t>
            </a:r>
            <a:endParaRPr lang="en-IN" sz="1600">
              <a:latin typeface="Times New Roman"/>
              <a:cs typeface="Times New Roman"/>
            </a:endParaRPr>
          </a:p>
          <a:p>
            <a:pPr marL="629920" lvl="1" indent="-305435">
              <a:lnSpc>
                <a:spcPct val="110000"/>
              </a:lnSpc>
              <a:buFont typeface="Courier New"/>
              <a:buChar char="o"/>
            </a:pPr>
            <a:r>
              <a:rPr lang="en-IN" sz="1600" dirty="0">
                <a:solidFill>
                  <a:srgbClr val="0D0D0D"/>
                </a:solidFill>
                <a:latin typeface="Times New Roman"/>
                <a:ea typeface="+mn-lt"/>
                <a:cs typeface="+mn-lt"/>
              </a:rPr>
              <a:t>Encode categorical variables: Convert categorical variables into numerical format using techniques like one-hot encoding or label encoding.</a:t>
            </a:r>
            <a:endParaRPr lang="en-IN" sz="1600">
              <a:latin typeface="Times New Roman"/>
              <a:cs typeface="Times New Roman"/>
            </a:endParaRPr>
          </a:p>
          <a:p>
            <a:pPr marL="629920" lvl="1" indent="-305435">
              <a:lnSpc>
                <a:spcPct val="110000"/>
              </a:lnSpc>
              <a:buFont typeface="Courier New"/>
              <a:buChar char="o"/>
            </a:pPr>
            <a:r>
              <a:rPr lang="en-IN" sz="1600" dirty="0">
                <a:solidFill>
                  <a:srgbClr val="0D0D0D"/>
                </a:solidFill>
                <a:latin typeface="Times New Roman"/>
                <a:ea typeface="+mn-lt"/>
                <a:cs typeface="+mn-lt"/>
              </a:rPr>
              <a:t>Scale numerical variables: Scale numerical variables to ensure they have the same scale, which can improve model performance.</a:t>
            </a:r>
            <a:endParaRPr lang="en-IN" sz="1600">
              <a:latin typeface="Times New Roman"/>
              <a:cs typeface="Times New Roman"/>
            </a:endParaRPr>
          </a:p>
          <a:p>
            <a:pPr marL="0" indent="0">
              <a:buNone/>
            </a:pPr>
            <a:r>
              <a:rPr lang="en-IN" sz="1600" b="1" dirty="0">
                <a:solidFill>
                  <a:srgbClr val="0D0D0D"/>
                </a:solidFill>
                <a:latin typeface="Times New Roman"/>
                <a:ea typeface="+mn-lt"/>
                <a:cs typeface="+mn-lt"/>
              </a:rPr>
              <a:t>Exploratory Data Analysis (EDA) Subsystem:</a:t>
            </a:r>
            <a:endParaRPr lang="en-IN" sz="1600" dirty="0">
              <a:solidFill>
                <a:srgbClr val="0D0D0D"/>
              </a:solidFill>
              <a:latin typeface="Times New Roman"/>
              <a:cs typeface="Times New Roman"/>
            </a:endParaRPr>
          </a:p>
          <a:p>
            <a:pPr marL="629920" lvl="1" indent="-305435">
              <a:lnSpc>
                <a:spcPct val="110000"/>
              </a:lnSpc>
              <a:buFont typeface="Wingdings 2"/>
              <a:buChar char=""/>
            </a:pPr>
            <a:r>
              <a:rPr lang="en-IN" sz="1600" dirty="0">
                <a:solidFill>
                  <a:srgbClr val="0D0D0D"/>
                </a:solidFill>
                <a:latin typeface="Times New Roman"/>
                <a:ea typeface="+mn-lt"/>
                <a:cs typeface="+mn-lt"/>
              </a:rPr>
              <a:t>Conducts exploratory data analysis to gain insights into the distribution of risk factors and their relationships with CVD risk.</a:t>
            </a:r>
            <a:endParaRPr lang="en-IN" sz="1600">
              <a:latin typeface="Times New Roman"/>
              <a:cs typeface="Times New Roman"/>
            </a:endParaRPr>
          </a:p>
          <a:p>
            <a:pPr marL="629920" lvl="1" indent="-305435">
              <a:buFont typeface="Wingdings 2"/>
              <a:buChar char=""/>
            </a:pPr>
            <a:r>
              <a:rPr lang="en-IN" sz="1600" dirty="0">
                <a:solidFill>
                  <a:srgbClr val="0D0D0D"/>
                </a:solidFill>
                <a:latin typeface="Times New Roman"/>
                <a:ea typeface="+mn-lt"/>
                <a:cs typeface="+mn-lt"/>
              </a:rPr>
              <a:t>Utilizes visualization techniques to identify patterns, correlations, and outliers in the data.</a:t>
            </a:r>
            <a:endParaRPr lang="en-IN" sz="1600">
              <a:latin typeface="Times New Roman"/>
              <a:cs typeface="Times New Roman"/>
            </a:endParaRPr>
          </a:p>
          <a:p>
            <a:pPr marL="629920" lvl="1" indent="-305435">
              <a:buFont typeface="Wingdings 2"/>
              <a:buChar char=""/>
            </a:pPr>
            <a:r>
              <a:rPr lang="en-IN" sz="1600" dirty="0">
                <a:solidFill>
                  <a:srgbClr val="0D0D0D"/>
                </a:solidFill>
                <a:latin typeface="Times New Roman"/>
                <a:ea typeface="+mn-lt"/>
                <a:cs typeface="+mn-lt"/>
              </a:rPr>
              <a:t>Guides feature engineering and selection processes by highlighting relevant variables for </a:t>
            </a:r>
            <a:r>
              <a:rPr lang="en-IN" sz="1600" dirty="0" err="1">
                <a:solidFill>
                  <a:srgbClr val="0D0D0D"/>
                </a:solidFill>
                <a:latin typeface="Times New Roman"/>
                <a:ea typeface="+mn-lt"/>
                <a:cs typeface="+mn-lt"/>
              </a:rPr>
              <a:t>modeling</a:t>
            </a:r>
            <a:r>
              <a:rPr lang="en-IN" sz="1600" dirty="0">
                <a:solidFill>
                  <a:srgbClr val="0D0D0D"/>
                </a:solidFill>
                <a:latin typeface="Times New Roman"/>
                <a:ea typeface="+mn-lt"/>
                <a:cs typeface="+mn-lt"/>
              </a:rPr>
              <a:t>.</a:t>
            </a:r>
            <a:endParaRPr lang="en-IN" sz="1600">
              <a:latin typeface="Times New Roman"/>
              <a:cs typeface="Times New Roman"/>
            </a:endParaRPr>
          </a:p>
          <a:p>
            <a:pPr marL="305435" indent="-305435">
              <a:buFont typeface="Wingdings 2"/>
              <a:buChar char=""/>
            </a:pPr>
            <a:endParaRPr lang="en-IN" sz="1600" dirty="0">
              <a:solidFill>
                <a:srgbClr val="0D0D0D"/>
              </a:solidFill>
              <a:latin typeface="Times New Roman"/>
              <a:cs typeface="Times New Roman"/>
            </a:endParaRPr>
          </a:p>
          <a:p>
            <a:pPr marL="0" indent="0">
              <a:buNone/>
            </a:pPr>
            <a:endParaRPr lang="en-IN" sz="1600" b="1" dirty="0">
              <a:solidFill>
                <a:srgbClr val="0F0F0F"/>
              </a:solidFill>
              <a:latin typeface="Times New Roman"/>
              <a:cs typeface="Times New Roman"/>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a:ea typeface="+mj-lt"/>
                <a:cs typeface="Arial"/>
              </a:rPr>
              <a:t>System  Approach</a:t>
            </a:r>
            <a:endParaRPr lang="en-US" sz="4400" dirty="0">
              <a:solidFill>
                <a:schemeClr val="accent1"/>
              </a:solidFill>
              <a:latin typeface="Times New Roman"/>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buNone/>
            </a:pPr>
            <a:r>
              <a:rPr lang="en-IN" sz="1600" b="1" dirty="0">
                <a:solidFill>
                  <a:srgbClr val="0F0F0F"/>
                </a:solidFill>
                <a:latin typeface="Times New Roman"/>
                <a:ea typeface="+mn-lt"/>
                <a:cs typeface="+mn-lt"/>
              </a:rPr>
              <a:t>Feature Engineering Subsystem:</a:t>
            </a:r>
            <a:endParaRPr lang="en-US" sz="1600">
              <a:latin typeface="Times New Roman"/>
              <a:cs typeface="Times New Roman"/>
            </a:endParaRPr>
          </a:p>
          <a:p>
            <a:pPr marL="629920" lvl="1" indent="-305435">
              <a:buFont typeface="Wingdings 2"/>
              <a:buChar char=""/>
            </a:pPr>
            <a:r>
              <a:rPr lang="en-IN" sz="1600" dirty="0">
                <a:solidFill>
                  <a:srgbClr val="0D0D0D"/>
                </a:solidFill>
                <a:latin typeface="Times New Roman"/>
                <a:ea typeface="+mn-lt"/>
                <a:cs typeface="+mn-lt"/>
              </a:rPr>
              <a:t>Creates new features or transforms existing ones to capture additional information relevant to CVD risk prediction.</a:t>
            </a:r>
            <a:endParaRPr lang="en-IN" sz="1600" dirty="0">
              <a:solidFill>
                <a:srgbClr val="404040"/>
              </a:solidFill>
              <a:latin typeface="Times New Roman"/>
              <a:ea typeface="+mn-lt"/>
              <a:cs typeface="Times New Roman"/>
            </a:endParaRPr>
          </a:p>
          <a:p>
            <a:pPr marL="629920" lvl="1" indent="-305435">
              <a:buFont typeface="Wingdings 2"/>
              <a:buChar char=""/>
            </a:pPr>
            <a:r>
              <a:rPr lang="en-IN" sz="1600" dirty="0">
                <a:solidFill>
                  <a:srgbClr val="0D0D0D"/>
                </a:solidFill>
                <a:latin typeface="Times New Roman"/>
                <a:ea typeface="+mn-lt"/>
                <a:cs typeface="+mn-lt"/>
              </a:rPr>
              <a:t>Implements techniques such as binning, interaction terms, and polynomial features to enhance model performance.</a:t>
            </a:r>
            <a:r>
              <a:rPr lang="en-IN" sz="1600" dirty="0">
                <a:solidFill>
                  <a:srgbClr val="404040"/>
                </a:solidFill>
                <a:latin typeface="Times New Roman"/>
                <a:ea typeface="+mn-lt"/>
                <a:cs typeface="Times New Roman"/>
              </a:rPr>
              <a:t> </a:t>
            </a:r>
            <a:endParaRPr lang="en-IN" sz="1600" dirty="0">
              <a:latin typeface="Times New Roman"/>
              <a:cs typeface="Times New Roman"/>
            </a:endParaRPr>
          </a:p>
          <a:p>
            <a:pPr marL="629920" lvl="1" indent="-305435">
              <a:buFont typeface="Wingdings 2"/>
              <a:buChar char=""/>
            </a:pPr>
            <a:r>
              <a:rPr lang="en-IN" sz="1600" dirty="0">
                <a:solidFill>
                  <a:srgbClr val="0D0D0D"/>
                </a:solidFill>
                <a:latin typeface="Times New Roman"/>
                <a:ea typeface="+mn-lt"/>
                <a:cs typeface="+mn-lt"/>
              </a:rPr>
              <a:t>Collaborates with domain experts to incorporate domain knowledge into feature engineering strategies.</a:t>
            </a:r>
            <a:endParaRPr lang="en-IN" sz="1600">
              <a:latin typeface="Times New Roman"/>
              <a:cs typeface="Times New Roman"/>
            </a:endParaRPr>
          </a:p>
          <a:p>
            <a:pPr marL="629920" lvl="1" indent="-305435">
              <a:buFont typeface="Wingdings 2"/>
              <a:buChar char=""/>
            </a:pPr>
            <a:endParaRPr lang="en-IN" sz="1600" dirty="0">
              <a:solidFill>
                <a:srgbClr val="0D0D0D"/>
              </a:solidFill>
              <a:latin typeface="Times New Roman"/>
              <a:ea typeface="+mn-lt"/>
              <a:cs typeface="+mn-lt"/>
            </a:endParaRPr>
          </a:p>
          <a:p>
            <a:pPr marL="0" indent="0">
              <a:buNone/>
            </a:pPr>
            <a:r>
              <a:rPr lang="en-IN" sz="1600" b="1" dirty="0">
                <a:solidFill>
                  <a:srgbClr val="0F0F0F"/>
                </a:solidFill>
                <a:latin typeface="Times New Roman"/>
                <a:ea typeface="+mn-lt"/>
                <a:cs typeface="+mn-lt"/>
              </a:rPr>
              <a:t>Model Selection and Training:</a:t>
            </a:r>
            <a:endParaRPr lang="en-IN" sz="1600">
              <a:latin typeface="Times New Roman"/>
              <a:cs typeface="Times New Roman"/>
            </a:endParaRPr>
          </a:p>
          <a:p>
            <a:pPr marL="915670" lvl="1" indent="-285750">
              <a:buFont typeface="Wingdings 2"/>
              <a:buChar char=""/>
            </a:pPr>
            <a:r>
              <a:rPr lang="en-IN" sz="1600" dirty="0">
                <a:solidFill>
                  <a:srgbClr val="0D0D0D"/>
                </a:solidFill>
                <a:latin typeface="Times New Roman"/>
                <a:ea typeface="+mn-lt"/>
                <a:cs typeface="+mn-lt"/>
              </a:rPr>
              <a:t>Choose appropriate machine learning algorithms for regression tasks, such as linear regression, decision trees, random forests, or gradient boosting.</a:t>
            </a:r>
            <a:endParaRPr lang="en-IN" sz="1600">
              <a:latin typeface="Times New Roman"/>
              <a:cs typeface="Times New Roman"/>
            </a:endParaRPr>
          </a:p>
          <a:p>
            <a:pPr marL="915670" lvl="1" indent="-285750">
              <a:buFont typeface="Wingdings 2"/>
              <a:buChar char=""/>
            </a:pPr>
            <a:r>
              <a:rPr lang="en-IN" sz="1600" dirty="0">
                <a:solidFill>
                  <a:srgbClr val="0D0D0D"/>
                </a:solidFill>
                <a:latin typeface="Times New Roman"/>
                <a:ea typeface="+mn-lt"/>
                <a:cs typeface="+mn-lt"/>
              </a:rPr>
              <a:t>Train the selected models on the dataset and evaluate their performance using appropriate evaluation metrics.</a:t>
            </a:r>
            <a:endParaRPr lang="en-IN" sz="1600">
              <a:latin typeface="Times New Roman"/>
              <a:cs typeface="Times New Roman"/>
            </a:endParaRPr>
          </a:p>
          <a:p>
            <a:pPr marL="0" indent="0">
              <a:buNone/>
            </a:pPr>
            <a:endParaRPr lang="en-IN" sz="1600" b="1" dirty="0">
              <a:solidFill>
                <a:srgbClr val="0F0F0F"/>
              </a:solidFill>
              <a:latin typeface="Times New Roman"/>
              <a:cs typeface="Times New Roman"/>
            </a:endParaRPr>
          </a:p>
        </p:txBody>
      </p:sp>
    </p:spTree>
    <p:extLst>
      <p:ext uri="{BB962C8B-B14F-4D97-AF65-F5344CB8AC3E}">
        <p14:creationId xmlns:p14="http://schemas.microsoft.com/office/powerpoint/2010/main" val="221730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a:ea typeface="+mj-lt"/>
                <a:cs typeface="Arial"/>
              </a:rPr>
              <a:t>System  Approach</a:t>
            </a:r>
            <a:endParaRPr lang="en-US" sz="4400" dirty="0">
              <a:solidFill>
                <a:schemeClr val="accent1"/>
              </a:solidFill>
              <a:latin typeface="Times New Roman"/>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600" b="1" dirty="0">
                <a:solidFill>
                  <a:srgbClr val="0F0F0F"/>
                </a:solidFill>
                <a:latin typeface="Times New Roman"/>
                <a:ea typeface="+mn-lt"/>
                <a:cs typeface="+mn-lt"/>
              </a:rPr>
              <a:t>Model Evaluation and Interpretation:</a:t>
            </a:r>
            <a:endParaRPr lang="en-US" sz="1600">
              <a:latin typeface="Times New Roman"/>
              <a:ea typeface="+mn-lt"/>
              <a:cs typeface="+mn-lt"/>
            </a:endParaRPr>
          </a:p>
          <a:p>
            <a:pPr marL="915670" lvl="1" indent="-285750">
              <a:buFont typeface="Wingdings 2"/>
              <a:buChar char=""/>
            </a:pPr>
            <a:r>
              <a:rPr lang="en-IN" sz="1600" dirty="0">
                <a:solidFill>
                  <a:srgbClr val="0D0D0D"/>
                </a:solidFill>
                <a:latin typeface="Times New Roman"/>
                <a:ea typeface="+mn-lt"/>
                <a:cs typeface="+mn-lt"/>
              </a:rPr>
              <a:t>Assess the performance of the trained models using cross-validation techniques and identify the best-performing model.</a:t>
            </a:r>
            <a:endParaRPr lang="en-IN" sz="1600">
              <a:latin typeface="Times New Roman"/>
              <a:ea typeface="+mn-lt"/>
              <a:cs typeface="+mn-lt"/>
            </a:endParaRPr>
          </a:p>
          <a:p>
            <a:pPr marL="915670" lvl="1" indent="-285750">
              <a:buFont typeface="Wingdings 2"/>
              <a:buChar char=""/>
            </a:pPr>
            <a:r>
              <a:rPr lang="en-IN" sz="1600" dirty="0">
                <a:solidFill>
                  <a:srgbClr val="0D0D0D"/>
                </a:solidFill>
                <a:latin typeface="Times New Roman"/>
                <a:ea typeface="+mn-lt"/>
                <a:cs typeface="+mn-lt"/>
              </a:rPr>
              <a:t>Interpret the trained model to understand the impact of different risk factors on CVD risk and provide actionable insights for risk assessment and prevention.</a:t>
            </a:r>
            <a:endParaRPr lang="en-IN" sz="1600">
              <a:latin typeface="Times New Roman"/>
              <a:ea typeface="+mn-lt"/>
              <a:cs typeface="+mn-lt"/>
            </a:endParaRPr>
          </a:p>
          <a:p>
            <a:pPr marL="0" indent="0">
              <a:buNone/>
            </a:pPr>
            <a:r>
              <a:rPr lang="en-IN" sz="1600" b="1" dirty="0">
                <a:solidFill>
                  <a:srgbClr val="0F0F0F"/>
                </a:solidFill>
                <a:latin typeface="Times New Roman"/>
                <a:ea typeface="+mn-lt"/>
                <a:cs typeface="+mn-lt"/>
              </a:rPr>
              <a:t>Deployment and Integration:</a:t>
            </a:r>
            <a:endParaRPr lang="en-IN" sz="1600">
              <a:latin typeface="Times New Roman"/>
              <a:ea typeface="+mn-lt"/>
              <a:cs typeface="+mn-lt"/>
            </a:endParaRPr>
          </a:p>
          <a:p>
            <a:pPr marL="915670" lvl="1" indent="-285750">
              <a:buFont typeface="Wingdings 2"/>
              <a:buChar char=""/>
            </a:pPr>
            <a:r>
              <a:rPr lang="en-IN" sz="1600" dirty="0">
                <a:solidFill>
                  <a:srgbClr val="0D0D0D"/>
                </a:solidFill>
                <a:latin typeface="Times New Roman"/>
                <a:ea typeface="+mn-lt"/>
                <a:cs typeface="+mn-lt"/>
              </a:rPr>
              <a:t>Deploy the trained model into a production environment where it can be used to predict CVD risk for new patients.</a:t>
            </a:r>
            <a:endParaRPr lang="en-IN" sz="1600">
              <a:latin typeface="Times New Roman"/>
              <a:ea typeface="+mn-lt"/>
              <a:cs typeface="+mn-lt"/>
            </a:endParaRPr>
          </a:p>
          <a:p>
            <a:pPr marL="915670" lvl="1" indent="-285750">
              <a:buFont typeface="Wingdings 2"/>
              <a:buChar char=""/>
            </a:pPr>
            <a:r>
              <a:rPr lang="en-IN" sz="1600" dirty="0">
                <a:solidFill>
                  <a:srgbClr val="0D0D0D"/>
                </a:solidFill>
                <a:latin typeface="Times New Roman"/>
                <a:ea typeface="+mn-lt"/>
                <a:cs typeface="+mn-lt"/>
              </a:rPr>
              <a:t>Develop a user-friendly interface for healthcare professionals to input patient information and receive risk predictions in real-time.</a:t>
            </a:r>
          </a:p>
          <a:p>
            <a:pPr marL="629920" lvl="1" indent="-305435">
              <a:buNone/>
            </a:pPr>
            <a:r>
              <a:rPr lang="en-IN" sz="1600" b="1" dirty="0">
                <a:solidFill>
                  <a:srgbClr val="0D0D0D"/>
                </a:solidFill>
                <a:latin typeface="Times New Roman"/>
                <a:ea typeface="+mn-lt"/>
                <a:cs typeface="+mn-lt"/>
              </a:rPr>
              <a:t>Constraints and Considerations:</a:t>
            </a:r>
            <a:endParaRPr lang="en-IN" sz="1600">
              <a:latin typeface="Times New Roman"/>
              <a:ea typeface="+mn-lt"/>
              <a:cs typeface="+mn-lt"/>
            </a:endParaRPr>
          </a:p>
          <a:p>
            <a:pPr marL="899795" lvl="2" indent="-269875">
              <a:buFont typeface="Wingdings 2"/>
              <a:buChar char=""/>
            </a:pPr>
            <a:r>
              <a:rPr lang="en-IN" sz="1600" dirty="0">
                <a:solidFill>
                  <a:srgbClr val="0D0D0D"/>
                </a:solidFill>
                <a:latin typeface="Times New Roman"/>
                <a:ea typeface="+mn-lt"/>
                <a:cs typeface="+mn-lt"/>
              </a:rPr>
              <a:t>Privacy and security of patient data must be ensured throughout the system.</a:t>
            </a:r>
            <a:endParaRPr lang="en-IN" sz="1600">
              <a:latin typeface="Times New Roman"/>
              <a:ea typeface="+mn-lt"/>
              <a:cs typeface="+mn-lt"/>
            </a:endParaRPr>
          </a:p>
          <a:p>
            <a:pPr marL="899795" lvl="2" indent="-269875">
              <a:lnSpc>
                <a:spcPct val="110000"/>
              </a:lnSpc>
              <a:buFont typeface="Wingdings 2"/>
              <a:buChar char=""/>
            </a:pPr>
            <a:r>
              <a:rPr lang="en-IN" sz="1600" dirty="0">
                <a:solidFill>
                  <a:srgbClr val="0D0D0D"/>
                </a:solidFill>
                <a:latin typeface="Times New Roman"/>
                <a:ea typeface="+mn-lt"/>
                <a:cs typeface="+mn-lt"/>
              </a:rPr>
              <a:t>The system should be scalable and adaptable to accommodate changes in data sources and </a:t>
            </a:r>
            <a:r>
              <a:rPr lang="en-IN" sz="1600" dirty="0" err="1">
                <a:solidFill>
                  <a:srgbClr val="0D0D0D"/>
                </a:solidFill>
                <a:latin typeface="Times New Roman"/>
                <a:ea typeface="+mn-lt"/>
                <a:cs typeface="+mn-lt"/>
              </a:rPr>
              <a:t>modeling</a:t>
            </a:r>
            <a:r>
              <a:rPr lang="en-IN" sz="1600" dirty="0">
                <a:solidFill>
                  <a:srgbClr val="0D0D0D"/>
                </a:solidFill>
                <a:latin typeface="Times New Roman"/>
                <a:ea typeface="+mn-lt"/>
                <a:cs typeface="+mn-lt"/>
              </a:rPr>
              <a:t> techniques.</a:t>
            </a:r>
            <a:endParaRPr lang="en-IN" sz="1600">
              <a:latin typeface="Times New Roman"/>
              <a:ea typeface="+mn-lt"/>
              <a:cs typeface="+mn-lt"/>
            </a:endParaRPr>
          </a:p>
          <a:p>
            <a:pPr marL="899795" lvl="2" indent="-269875">
              <a:lnSpc>
                <a:spcPct val="110000"/>
              </a:lnSpc>
              <a:buFont typeface="Wingdings 2"/>
              <a:buChar char=""/>
            </a:pPr>
            <a:r>
              <a:rPr lang="en-IN" sz="1600" dirty="0">
                <a:solidFill>
                  <a:srgbClr val="0D0D0D"/>
                </a:solidFill>
                <a:latin typeface="Times New Roman"/>
                <a:ea typeface="+mn-lt"/>
                <a:cs typeface="+mn-lt"/>
              </a:rPr>
              <a:t>Regular monitoring and updates are necessary to maintain model accuracy and relevance over time.</a:t>
            </a:r>
            <a:endParaRPr lang="en-IN" sz="1600">
              <a:latin typeface="Times New Roman"/>
              <a:ea typeface="+mn-lt"/>
              <a:cs typeface="+mn-lt"/>
            </a:endParaRPr>
          </a:p>
        </p:txBody>
      </p:sp>
    </p:spTree>
    <p:extLst>
      <p:ext uri="{BB962C8B-B14F-4D97-AF65-F5344CB8AC3E}">
        <p14:creationId xmlns:p14="http://schemas.microsoft.com/office/powerpoint/2010/main" val="10196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a:ea typeface="+mj-lt"/>
                <a:cs typeface="Arial"/>
              </a:rPr>
              <a:t>Algorithm &amp; Deployment</a:t>
            </a:r>
            <a:endParaRPr lang="en-US" dirty="0">
              <a:solidFill>
                <a:schemeClr val="accent1"/>
              </a:solidFill>
              <a:latin typeface="Times New Roman"/>
              <a:cs typeface="Times New Roman"/>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74554"/>
            <a:ext cx="11029615" cy="4673324"/>
          </a:xfrm>
        </p:spPr>
        <p:txBody>
          <a:bodyPr vert="horz" lIns="91440" tIns="45720" rIns="91440" bIns="45720" rtlCol="0" anchor="ctr">
            <a:noAutofit/>
          </a:bodyPr>
          <a:lstStyle/>
          <a:p>
            <a:pPr marL="0" indent="0">
              <a:buNone/>
            </a:pPr>
            <a:r>
              <a:rPr lang="en-IN" sz="2000" b="1" u="sng" dirty="0">
                <a:latin typeface="Times New Roman"/>
                <a:ea typeface="+mn-lt"/>
                <a:cs typeface="+mn-lt"/>
              </a:rPr>
              <a:t>Algorithm Selection</a:t>
            </a:r>
            <a:endParaRPr lang="en-IN" sz="2000" u="sng" dirty="0">
              <a:latin typeface="Times New Roman"/>
              <a:cs typeface="Times New Roman"/>
            </a:endParaRPr>
          </a:p>
          <a:p>
            <a:pPr marL="305435" indent="-305435"/>
            <a:r>
              <a:rPr lang="en-IN" sz="1600" b="1" dirty="0">
                <a:latin typeface="Times New Roman"/>
                <a:ea typeface="+mn-lt"/>
                <a:cs typeface="+mn-lt"/>
              </a:rPr>
              <a:t>Logistic Regression:</a:t>
            </a:r>
            <a:endParaRPr lang="en-IN" sz="1600">
              <a:latin typeface="Times New Roman"/>
              <a:cs typeface="Times New Roman"/>
            </a:endParaRPr>
          </a:p>
          <a:p>
            <a:pPr marL="629920" lvl="1" indent="-305435"/>
            <a:r>
              <a:rPr lang="en-IN" sz="1600" dirty="0">
                <a:solidFill>
                  <a:srgbClr val="0D0D0D"/>
                </a:solidFill>
                <a:latin typeface="Times New Roman"/>
                <a:ea typeface="+mn-lt"/>
                <a:cs typeface="+mn-lt"/>
              </a:rPr>
              <a:t>Well-suited for binary classification tasks like predicting cardiovascular disease risk and  relationship between risk factors and disease risk.</a:t>
            </a:r>
            <a:endParaRPr lang="en-IN" sz="1600" dirty="0">
              <a:latin typeface="Times New Roman"/>
              <a:cs typeface="Times New Roman"/>
            </a:endParaRPr>
          </a:p>
          <a:p>
            <a:pPr marL="629920" lvl="1" indent="-305435"/>
            <a:r>
              <a:rPr lang="en-IN" sz="1600" dirty="0">
                <a:solidFill>
                  <a:srgbClr val="0D0D0D"/>
                </a:solidFill>
                <a:latin typeface="Times New Roman"/>
                <a:ea typeface="+mn-lt"/>
                <a:cs typeface="+mn-lt"/>
              </a:rPr>
              <a:t>Fast training and inference times, making it efficient for large datasets.</a:t>
            </a:r>
            <a:endParaRPr lang="en-IN" sz="1600">
              <a:latin typeface="Times New Roman"/>
              <a:cs typeface="Times New Roman"/>
            </a:endParaRPr>
          </a:p>
          <a:p>
            <a:pPr marL="305435" indent="-305435"/>
            <a:r>
              <a:rPr lang="en-IN" sz="1600" b="1" dirty="0">
                <a:latin typeface="Times New Roman"/>
                <a:ea typeface="+mn-lt"/>
                <a:cs typeface="+mn-lt"/>
              </a:rPr>
              <a:t>Random Forest:</a:t>
            </a:r>
            <a:endParaRPr lang="en-IN" sz="1600">
              <a:latin typeface="Times New Roman"/>
              <a:cs typeface="Times New Roman"/>
            </a:endParaRPr>
          </a:p>
          <a:p>
            <a:pPr marL="629920" lvl="1" indent="-305435"/>
            <a:r>
              <a:rPr lang="en-IN" sz="1600" dirty="0">
                <a:solidFill>
                  <a:srgbClr val="0D0D0D"/>
                </a:solidFill>
                <a:latin typeface="Times New Roman"/>
                <a:ea typeface="+mn-lt"/>
                <a:cs typeface="+mn-lt"/>
              </a:rPr>
              <a:t>Ensemble learning algorithm that combines multiple decision trees to improve prediction accuracy.</a:t>
            </a:r>
            <a:endParaRPr lang="en-IN" sz="1600">
              <a:latin typeface="Times New Roman"/>
              <a:cs typeface="Times New Roman"/>
            </a:endParaRPr>
          </a:p>
          <a:p>
            <a:pPr marL="629920" lvl="1" indent="-305435"/>
            <a:r>
              <a:rPr lang="en-IN" sz="1600" dirty="0">
                <a:solidFill>
                  <a:srgbClr val="0D0D0D"/>
                </a:solidFill>
                <a:latin typeface="Times New Roman"/>
                <a:ea typeface="+mn-lt"/>
                <a:cs typeface="+mn-lt"/>
              </a:rPr>
              <a:t>Handles non-linear relationships and interactions between risk factors effectively.</a:t>
            </a:r>
            <a:endParaRPr lang="en-IN" sz="1600" dirty="0">
              <a:latin typeface="Times New Roman"/>
              <a:cs typeface="Times New Roman"/>
            </a:endParaRPr>
          </a:p>
          <a:p>
            <a:pPr marL="305435" indent="-305435"/>
            <a:r>
              <a:rPr lang="en-IN" sz="1600" b="1" dirty="0">
                <a:latin typeface="Times New Roman"/>
                <a:ea typeface="+mn-lt"/>
                <a:cs typeface="+mn-lt"/>
              </a:rPr>
              <a:t>Gradient Boosting Machines (GBM):</a:t>
            </a:r>
            <a:endParaRPr lang="en-IN" sz="1600">
              <a:latin typeface="Times New Roman"/>
              <a:cs typeface="Times New Roman"/>
            </a:endParaRPr>
          </a:p>
          <a:p>
            <a:pPr marL="629920" lvl="1" indent="-305435"/>
            <a:r>
              <a:rPr lang="en-IN" sz="1600" dirty="0">
                <a:solidFill>
                  <a:srgbClr val="0D0D0D"/>
                </a:solidFill>
                <a:latin typeface="Times New Roman"/>
                <a:ea typeface="+mn-lt"/>
                <a:cs typeface="+mn-lt"/>
              </a:rPr>
              <a:t>Builds a sequence of weak learners (typically decision trees) to minimize prediction errors.</a:t>
            </a:r>
            <a:endParaRPr lang="en-IN" sz="1600">
              <a:latin typeface="Times New Roman"/>
              <a:cs typeface="Times New Roman"/>
            </a:endParaRPr>
          </a:p>
          <a:p>
            <a:pPr marL="629920" lvl="1" indent="-305435"/>
            <a:r>
              <a:rPr lang="en-IN" sz="1600" dirty="0">
                <a:solidFill>
                  <a:srgbClr val="0D0D0D"/>
                </a:solidFill>
                <a:latin typeface="Times New Roman"/>
                <a:ea typeface="+mn-lt"/>
                <a:cs typeface="+mn-lt"/>
              </a:rPr>
              <a:t>Provides high predictive accuracy and is robust to overfitting when tuned properly.</a:t>
            </a:r>
            <a:endParaRPr lang="en-IN" sz="1600">
              <a:latin typeface="Times New Roman"/>
              <a:cs typeface="Times New Roman"/>
            </a:endParaRPr>
          </a:p>
          <a:p>
            <a:pPr marL="629920" lvl="1" indent="-305435"/>
            <a:r>
              <a:rPr lang="en-IN" sz="1600" dirty="0">
                <a:solidFill>
                  <a:srgbClr val="0D0D0D"/>
                </a:solidFill>
                <a:latin typeface="Times New Roman"/>
                <a:ea typeface="+mn-lt"/>
                <a:cs typeface="+mn-lt"/>
              </a:rPr>
              <a:t>Handles complex relationships and interactions between risk factors effectively.</a:t>
            </a:r>
            <a:endParaRPr lang="en-IN" sz="1600">
              <a:latin typeface="Times New Roman"/>
              <a:cs typeface="Times New Roman"/>
            </a:endParaRPr>
          </a:p>
          <a:p>
            <a:pPr marL="305435" indent="-305435"/>
            <a:endParaRPr lang="en-IN" sz="1600" dirty="0">
              <a:latin typeface="Times New Roman"/>
              <a:cs typeface="Times New Roman"/>
            </a:endParaRPr>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CARDIOVASCULAR Healthcare Segmentation: Predictive Analysis Using Machine Learning</vt:lpstr>
      <vt:lpstr>OUTLINE</vt:lpstr>
      <vt:lpstr>Problem Statement</vt:lpstr>
      <vt:lpstr>Proposed Solution</vt:lpstr>
      <vt:lpstr>SPECIFICATIONS/REQUIREMENTS</vt:lpstr>
      <vt:lpstr>System  Approach</vt:lpstr>
      <vt:lpstr>System  Approach</vt:lpstr>
      <vt:lpstr>System  Approach</vt:lpstr>
      <vt:lpstr>Algorithm &amp; Deployment</vt:lpstr>
      <vt:lpstr>Algorithm &amp; Deployment</vt:lpstr>
      <vt:lpstr>Algorithm &amp; Deployment</vt:lpstr>
      <vt:lpstr>Result</vt:lpstr>
      <vt:lpstr>Result</vt:lpstr>
      <vt:lpstr>Result</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Vignesh Muthuvelan</cp:lastModifiedBy>
  <cp:revision>321</cp:revision>
  <dcterms:created xsi:type="dcterms:W3CDTF">2021-05-26T16:50:10Z</dcterms:created>
  <dcterms:modified xsi:type="dcterms:W3CDTF">2024-04-01T17:18:08Z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