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\Desktop\Final_Project\example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'Past Prediction'!$B$1</c:f>
              <c:strCache>
                <c:ptCount val="1"/>
                <c:pt idx="0">
                  <c:v>DT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Prediction'!$B$2:$B$26</c:f>
              <c:numCache>
                <c:formatCode>General</c:formatCode>
                <c:ptCount val="25"/>
                <c:pt idx="0">
                  <c:v>8451</c:v>
                </c:pt>
                <c:pt idx="1">
                  <c:v>13062</c:v>
                </c:pt>
                <c:pt idx="2">
                  <c:v>12009</c:v>
                </c:pt>
                <c:pt idx="3">
                  <c:v>7596</c:v>
                </c:pt>
                <c:pt idx="4">
                  <c:v>10193</c:v>
                </c:pt>
                <c:pt idx="5">
                  <c:v>12725</c:v>
                </c:pt>
                <c:pt idx="6">
                  <c:v>11891</c:v>
                </c:pt>
                <c:pt idx="7">
                  <c:v>12999</c:v>
                </c:pt>
                <c:pt idx="8">
                  <c:v>9544</c:v>
                </c:pt>
                <c:pt idx="9">
                  <c:v>14552</c:v>
                </c:pt>
                <c:pt idx="10">
                  <c:v>9980</c:v>
                </c:pt>
                <c:pt idx="11">
                  <c:v>123002</c:v>
                </c:pt>
                <c:pt idx="13">
                  <c:v>0</c:v>
                </c:pt>
                <c:pt idx="14" formatCode="0%">
                  <c:v>0.78643216080402012</c:v>
                </c:pt>
                <c:pt idx="15" formatCode="0%">
                  <c:v>0.79288575937841443</c:v>
                </c:pt>
                <c:pt idx="16" formatCode="0%">
                  <c:v>0.80988670083625569</c:v>
                </c:pt>
                <c:pt idx="17" formatCode="0%">
                  <c:v>0.77391747325522164</c:v>
                </c:pt>
                <c:pt idx="18" formatCode="0%">
                  <c:v>0.82795873608967585</c:v>
                </c:pt>
                <c:pt idx="19" formatCode="0%">
                  <c:v>0.85134140630226807</c:v>
                </c:pt>
                <c:pt idx="20" formatCode="0%">
                  <c:v>0.77264457439896039</c:v>
                </c:pt>
                <c:pt idx="21" formatCode="0%">
                  <c:v>0.85643694821452099</c:v>
                </c:pt>
                <c:pt idx="22" formatCode="0%">
                  <c:v>0.75500355984494893</c:v>
                </c:pt>
                <c:pt idx="23" formatCode="0%">
                  <c:v>0.81683974179062591</c:v>
                </c:pt>
                <c:pt idx="24" formatCode="0%">
                  <c:v>0.82492974045296741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F2-4D65-8ABD-9A7376394177}"/>
            </c:ext>
          </c:extLst>
        </c:ser>
        <c:ser>
          <c:idx val="1"/>
          <c:order val="1"/>
          <c:tx>
            <c:strRef>
              <c:f>'Past Prediction'!$C$1</c:f>
              <c:strCache>
                <c:ptCount val="1"/>
                <c:pt idx="0">
                  <c:v>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Prediction'!$C$2:$C$26</c:f>
              <c:numCache>
                <c:formatCode>General</c:formatCode>
                <c:ptCount val="25"/>
                <c:pt idx="0">
                  <c:v>5544</c:v>
                </c:pt>
                <c:pt idx="1">
                  <c:v>8570</c:v>
                </c:pt>
                <c:pt idx="2">
                  <c:v>7879</c:v>
                </c:pt>
                <c:pt idx="3">
                  <c:v>4984</c:v>
                </c:pt>
                <c:pt idx="4">
                  <c:v>6687</c:v>
                </c:pt>
                <c:pt idx="5">
                  <c:v>8349</c:v>
                </c:pt>
                <c:pt idx="6">
                  <c:v>7802</c:v>
                </c:pt>
                <c:pt idx="7">
                  <c:v>8528</c:v>
                </c:pt>
                <c:pt idx="8">
                  <c:v>6262</c:v>
                </c:pt>
                <c:pt idx="9">
                  <c:v>9547</c:v>
                </c:pt>
                <c:pt idx="10">
                  <c:v>6548</c:v>
                </c:pt>
                <c:pt idx="11">
                  <c:v>80700</c:v>
                </c:pt>
                <c:pt idx="13">
                  <c:v>0</c:v>
                </c:pt>
                <c:pt idx="14" formatCode="0%">
                  <c:v>0.51591289782244554</c:v>
                </c:pt>
                <c:pt idx="15" formatCode="0%">
                  <c:v>0.52021367002549468</c:v>
                </c:pt>
                <c:pt idx="16" formatCode="0%">
                  <c:v>0.53135958996493116</c:v>
                </c:pt>
                <c:pt idx="17" formatCode="0%">
                  <c:v>0.50779419256240443</c:v>
                </c:pt>
                <c:pt idx="18" formatCode="0%">
                  <c:v>0.54317277231743966</c:v>
                </c:pt>
                <c:pt idx="19" formatCode="0%">
                  <c:v>0.55857362681474543</c:v>
                </c:pt>
                <c:pt idx="20" formatCode="0%">
                  <c:v>0.50695256660168941</c:v>
                </c:pt>
                <c:pt idx="21" formatCode="0%">
                  <c:v>0.56186585847937809</c:v>
                </c:pt>
                <c:pt idx="22" formatCode="0%">
                  <c:v>0.49537220156633177</c:v>
                </c:pt>
                <c:pt idx="23" formatCode="0%">
                  <c:v>0.53589671625035085</c:v>
                </c:pt>
                <c:pt idx="24" formatCode="0%">
                  <c:v>0.54124648702264833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F2-4D65-8ABD-9A7376394177}"/>
            </c:ext>
          </c:extLst>
        </c:ser>
        <c:ser>
          <c:idx val="2"/>
          <c:order val="2"/>
          <c:tx>
            <c:strRef>
              <c:f>'Past Prediction'!$D$1</c:f>
              <c:strCache>
                <c:ptCount val="1"/>
                <c:pt idx="0">
                  <c:v>DL1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Prediction'!$D$2:$D$26</c:f>
              <c:numCache>
                <c:formatCode>General</c:formatCode>
                <c:ptCount val="25"/>
                <c:pt idx="0">
                  <c:v>12801</c:v>
                </c:pt>
                <c:pt idx="1">
                  <c:v>19925</c:v>
                </c:pt>
                <c:pt idx="2">
                  <c:v>16133</c:v>
                </c:pt>
                <c:pt idx="3">
                  <c:v>10318</c:v>
                </c:pt>
                <c:pt idx="4">
                  <c:v>14759</c:v>
                </c:pt>
                <c:pt idx="5">
                  <c:v>16512</c:v>
                </c:pt>
                <c:pt idx="6">
                  <c:v>17533</c:v>
                </c:pt>
                <c:pt idx="7">
                  <c:v>16875</c:v>
                </c:pt>
                <c:pt idx="8">
                  <c:v>13866</c:v>
                </c:pt>
                <c:pt idx="9">
                  <c:v>18953</c:v>
                </c:pt>
                <c:pt idx="10">
                  <c:v>13605</c:v>
                </c:pt>
                <c:pt idx="11">
                  <c:v>171280</c:v>
                </c:pt>
                <c:pt idx="13">
                  <c:v>0</c:v>
                </c:pt>
                <c:pt idx="14" formatCode="0%">
                  <c:v>1.1912339475153546</c:v>
                </c:pt>
                <c:pt idx="15" formatCode="0%">
                  <c:v>1.2094816073813281</c:v>
                </c:pt>
                <c:pt idx="16" formatCode="0%">
                  <c:v>1.088009171837065</c:v>
                </c:pt>
                <c:pt idx="17" formatCode="0%">
                  <c:v>1.0512480896586858</c:v>
                </c:pt>
                <c:pt idx="18" formatCode="0%">
                  <c:v>1.1988465599870035</c:v>
                </c:pt>
                <c:pt idx="19" formatCode="0%">
                  <c:v>1.1047032849401217</c:v>
                </c:pt>
                <c:pt idx="20" formatCode="0%">
                  <c:v>1.1392462638076672</c:v>
                </c:pt>
                <c:pt idx="21" formatCode="0%">
                  <c:v>1.1118065621293978</c:v>
                </c:pt>
                <c:pt idx="22" formatCode="0%">
                  <c:v>1.096906890277668</c:v>
                </c:pt>
                <c:pt idx="23" formatCode="0%">
                  <c:v>1.0638787538591075</c:v>
                </c:pt>
                <c:pt idx="24" formatCode="0%">
                  <c:v>1.1245660439742107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F2-4D65-8ABD-9A7376394177}"/>
            </c:ext>
          </c:extLst>
        </c:ser>
        <c:ser>
          <c:idx val="3"/>
          <c:order val="3"/>
          <c:tx>
            <c:strRef>
              <c:f>'Past Prediction'!$E$1</c:f>
              <c:strCache>
                <c:ptCount val="1"/>
                <c:pt idx="0">
                  <c:v>DL2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Prediction'!$E$2:$E$26</c:f>
              <c:numCache>
                <c:formatCode>General</c:formatCode>
                <c:ptCount val="25"/>
                <c:pt idx="0">
                  <c:v>11510</c:v>
                </c:pt>
                <c:pt idx="1">
                  <c:v>16985</c:v>
                </c:pt>
                <c:pt idx="2">
                  <c:v>15178</c:v>
                </c:pt>
                <c:pt idx="3">
                  <c:v>10120</c:v>
                </c:pt>
                <c:pt idx="4">
                  <c:v>13844</c:v>
                </c:pt>
                <c:pt idx="5">
                  <c:v>15792</c:v>
                </c:pt>
                <c:pt idx="6">
                  <c:v>15303</c:v>
                </c:pt>
                <c:pt idx="7">
                  <c:v>16057</c:v>
                </c:pt>
                <c:pt idx="8">
                  <c:v>14078</c:v>
                </c:pt>
                <c:pt idx="9">
                  <c:v>17475</c:v>
                </c:pt>
                <c:pt idx="10">
                  <c:v>12018</c:v>
                </c:pt>
                <c:pt idx="11">
                  <c:v>158360</c:v>
                </c:pt>
                <c:pt idx="13">
                  <c:v>0</c:v>
                </c:pt>
                <c:pt idx="14" formatCode="0%">
                  <c:v>1.0710962218499906</c:v>
                </c:pt>
                <c:pt idx="15" formatCode="0%">
                  <c:v>1.0310185747238072</c:v>
                </c:pt>
                <c:pt idx="16" formatCode="0%">
                  <c:v>1.0236039924467224</c:v>
                </c:pt>
                <c:pt idx="17" formatCode="0%">
                  <c:v>1.0310748853795211</c:v>
                </c:pt>
                <c:pt idx="18" formatCode="0%">
                  <c:v>1.1245227845016652</c:v>
                </c:pt>
                <c:pt idx="19" formatCode="0%">
                  <c:v>1.0565330835619189</c:v>
                </c:pt>
                <c:pt idx="20" formatCode="0%">
                  <c:v>0.99434697855750487</c:v>
                </c:pt>
                <c:pt idx="21" formatCode="0%">
                  <c:v>1.0579127684806957</c:v>
                </c:pt>
                <c:pt idx="22" formatCode="0%">
                  <c:v>1.1136777153706194</c:v>
                </c:pt>
                <c:pt idx="23" formatCode="0%">
                  <c:v>0.98091495930395733</c:v>
                </c:pt>
                <c:pt idx="24" formatCode="0%">
                  <c:v>0.993387336749876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F2-4D65-8ABD-9A7376394177}"/>
            </c:ext>
          </c:extLst>
        </c:ser>
        <c:ser>
          <c:idx val="4"/>
          <c:order val="4"/>
          <c:tx>
            <c:strRef>
              <c:f>'Past Prediction'!$F$1</c:f>
              <c:strCache>
                <c:ptCount val="1"/>
                <c:pt idx="0">
                  <c:v>KM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Prediction'!$F$2:$F$26</c:f>
              <c:numCache>
                <c:formatCode>General</c:formatCode>
                <c:ptCount val="25"/>
                <c:pt idx="0">
                  <c:v>10446</c:v>
                </c:pt>
                <c:pt idx="1">
                  <c:v>16568</c:v>
                </c:pt>
                <c:pt idx="2">
                  <c:v>16295</c:v>
                </c:pt>
                <c:pt idx="3">
                  <c:v>9798</c:v>
                </c:pt>
                <c:pt idx="4">
                  <c:v>13091</c:v>
                </c:pt>
                <c:pt idx="5">
                  <c:v>15269</c:v>
                </c:pt>
                <c:pt idx="6">
                  <c:v>16107</c:v>
                </c:pt>
                <c:pt idx="7">
                  <c:v>15897</c:v>
                </c:pt>
                <c:pt idx="8">
                  <c:v>12759</c:v>
                </c:pt>
                <c:pt idx="9">
                  <c:v>18818</c:v>
                </c:pt>
                <c:pt idx="10">
                  <c:v>11788</c:v>
                </c:pt>
                <c:pt idx="11">
                  <c:v>156836</c:v>
                </c:pt>
                <c:pt idx="13">
                  <c:v>0</c:v>
                </c:pt>
                <c:pt idx="14" formatCode="0%">
                  <c:v>0.97208263539921835</c:v>
                </c:pt>
                <c:pt idx="15" formatCode="0%">
                  <c:v>1.0057059609080976</c:v>
                </c:pt>
                <c:pt idx="16" formatCode="0%">
                  <c:v>1.0989344483409764</c:v>
                </c:pt>
                <c:pt idx="17" formatCode="0%">
                  <c:v>0.99826795720835459</c:v>
                </c:pt>
                <c:pt idx="18" formatCode="0%">
                  <c:v>1.0633579725448785</c:v>
                </c:pt>
                <c:pt idx="19" formatCode="0%">
                  <c:v>1.0215427845052518</c:v>
                </c:pt>
                <c:pt idx="20" formatCode="0%">
                  <c:v>1.046588693957115</c:v>
                </c:pt>
                <c:pt idx="21" formatCode="0%">
                  <c:v>1.0473711951508762</c:v>
                </c:pt>
                <c:pt idx="22" formatCode="0%">
                  <c:v>1.0093347045328693</c:v>
                </c:pt>
                <c:pt idx="23" formatCode="0%">
                  <c:v>1.0563008700533258</c:v>
                </c:pt>
                <c:pt idx="24" formatCode="0%">
                  <c:v>0.9743759299057696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F2-4D65-8ABD-9A7376394177}"/>
            </c:ext>
          </c:extLst>
        </c:ser>
        <c:ser>
          <c:idx val="5"/>
          <c:order val="5"/>
          <c:tx>
            <c:strRef>
              <c:f>'Past Prediction'!$G$1</c:f>
              <c:strCache>
                <c:ptCount val="1"/>
                <c:pt idx="0">
                  <c:v>COX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Prediction'!$G$2:$G$26</c:f>
              <c:numCache>
                <c:formatCode>General</c:formatCode>
                <c:ptCount val="25"/>
                <c:pt idx="0">
                  <c:v>10941</c:v>
                </c:pt>
                <c:pt idx="1">
                  <c:v>16621</c:v>
                </c:pt>
                <c:pt idx="2">
                  <c:v>14724</c:v>
                </c:pt>
                <c:pt idx="3">
                  <c:v>9824</c:v>
                </c:pt>
                <c:pt idx="4">
                  <c:v>12272</c:v>
                </c:pt>
                <c:pt idx="5">
                  <c:v>15188</c:v>
                </c:pt>
                <c:pt idx="6">
                  <c:v>15606</c:v>
                </c:pt>
                <c:pt idx="7">
                  <c:v>15338</c:v>
                </c:pt>
                <c:pt idx="8">
                  <c:v>12547</c:v>
                </c:pt>
                <c:pt idx="9">
                  <c:v>17664</c:v>
                </c:pt>
                <c:pt idx="10">
                  <c:v>12240</c:v>
                </c:pt>
                <c:pt idx="11">
                  <c:v>152965</c:v>
                </c:pt>
                <c:pt idx="13">
                  <c:v>0</c:v>
                </c:pt>
                <c:pt idx="14" formatCode="0%">
                  <c:v>1.018146286990508</c:v>
                </c:pt>
                <c:pt idx="15" formatCode="0%">
                  <c:v>1.008923151632876</c:v>
                </c:pt>
                <c:pt idx="16" formatCode="0%">
                  <c:v>0.99298624224440246</c:v>
                </c:pt>
                <c:pt idx="17" formatCode="0%">
                  <c:v>1.000916963830871</c:v>
                </c:pt>
                <c:pt idx="18" formatCode="0%">
                  <c:v>0.99683210137275602</c:v>
                </c:pt>
                <c:pt idx="19" formatCode="0%">
                  <c:v>1.016123636850204</c:v>
                </c:pt>
                <c:pt idx="20" formatCode="0%">
                  <c:v>1.0140350877192983</c:v>
                </c:pt>
                <c:pt idx="21" formatCode="0%">
                  <c:v>1.0105415733298195</c:v>
                </c:pt>
                <c:pt idx="22" formatCode="0%">
                  <c:v>0.99256387943991775</c:v>
                </c:pt>
                <c:pt idx="23" formatCode="0%">
                  <c:v>0.9915239966320516</c:v>
                </c:pt>
                <c:pt idx="24" formatCode="0%">
                  <c:v>1.01173747726897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F2-4D65-8ABD-9A7376394177}"/>
            </c:ext>
          </c:extLst>
        </c:ser>
        <c:ser>
          <c:idx val="6"/>
          <c:order val="6"/>
          <c:tx>
            <c:strRef>
              <c:f>'Past Prediction'!$I$1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Prediction'!$I$2:$I$12</c:f>
              <c:numCache>
                <c:formatCode>General</c:formatCode>
                <c:ptCount val="11"/>
                <c:pt idx="0">
                  <c:v>10746</c:v>
                </c:pt>
                <c:pt idx="1">
                  <c:v>16474</c:v>
                </c:pt>
                <c:pt idx="2">
                  <c:v>14828</c:v>
                </c:pt>
                <c:pt idx="3">
                  <c:v>9815</c:v>
                </c:pt>
                <c:pt idx="4">
                  <c:v>12311</c:v>
                </c:pt>
                <c:pt idx="5">
                  <c:v>14947</c:v>
                </c:pt>
                <c:pt idx="6">
                  <c:v>15390</c:v>
                </c:pt>
                <c:pt idx="7">
                  <c:v>15178</c:v>
                </c:pt>
                <c:pt idx="8">
                  <c:v>12641</c:v>
                </c:pt>
                <c:pt idx="9">
                  <c:v>17815</c:v>
                </c:pt>
                <c:pt idx="10">
                  <c:v>12098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0F2-4D65-8ABD-9A7376394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3041311"/>
        <c:axId val="1356745295"/>
      </c:lineChart>
      <c:dateAx>
        <c:axId val="115304131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5295"/>
        <c:crosses val="autoZero"/>
        <c:auto val="1"/>
        <c:lblOffset val="100"/>
        <c:baseTimeUnit val="months"/>
      </c:dateAx>
      <c:valAx>
        <c:axId val="13567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041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dam3379#!/vizhome/FPGraphs/Sheet1?publish=y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8C0D-1AF3-4791-9CDA-9A77E62C5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Forecasting Module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68D68-7A6E-46AD-830F-29356D6C4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Pritchett</a:t>
            </a:r>
          </a:p>
        </p:txBody>
      </p:sp>
    </p:spTree>
    <p:extLst>
      <p:ext uri="{BB962C8B-B14F-4D97-AF65-F5344CB8AC3E}">
        <p14:creationId xmlns:p14="http://schemas.microsoft.com/office/powerpoint/2010/main" val="368741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We made it to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We get our Saturdays back!</a:t>
            </a:r>
          </a:p>
          <a:p>
            <a:r>
              <a:rPr lang="en-US" dirty="0"/>
              <a:t>I’m happy and I’m proud of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modules are used to record gas usage. They’re failing at a higher rate than expected. This created a need to forecast how fast they’re failing and how many people need to be brought in to fix them.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29422-B19D-4409-8A44-054A1E91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3220276"/>
            <a:ext cx="5979380" cy="33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There’s about 6 million modules in the dataset. </a:t>
            </a:r>
          </a:p>
          <a:p>
            <a:r>
              <a:rPr lang="en-US" dirty="0"/>
              <a:t>4.8M are still in use and we want to predict their lifespans.</a:t>
            </a:r>
          </a:p>
          <a:p>
            <a:r>
              <a:rPr lang="en-US" dirty="0"/>
              <a:t>We have install dates, geographic information, manufactures, removal dates (for those no long in service), mounting information.</a:t>
            </a:r>
          </a:p>
          <a:p>
            <a:r>
              <a:rPr lang="en-US" dirty="0"/>
              <a:t>All stored in an MS-SQL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8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Too many records to process all at once on my laptop and the data is sensitive, so I couldn’t just throw it onto AWS/Spark without clearing it through my internal IT security.</a:t>
            </a:r>
          </a:p>
          <a:p>
            <a:r>
              <a:rPr lang="en-US" dirty="0"/>
              <a:t>The solution is to do Monte Carlo simulations. </a:t>
            </a:r>
          </a:p>
          <a:p>
            <a:r>
              <a:rPr lang="en-US" dirty="0"/>
              <a:t>Batches of 10k records and ran them through several machine learning algorithms to determine which features were important. Took 8 runs to get a good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After several runs through the models only 5 variables were consistently valuable and maintained low collinearity.</a:t>
            </a:r>
          </a:p>
          <a:p>
            <a:r>
              <a:rPr lang="en-US" dirty="0"/>
              <a:t>Age (makes sense there’s a battery)</a:t>
            </a:r>
          </a:p>
          <a:p>
            <a:r>
              <a:rPr lang="en-US" dirty="0"/>
              <a:t>Division (</a:t>
            </a:r>
            <a:r>
              <a:rPr lang="en-US" dirty="0" err="1"/>
              <a:t>bigish</a:t>
            </a:r>
            <a:r>
              <a:rPr lang="en-US" dirty="0"/>
              <a:t> geographic location)</a:t>
            </a:r>
          </a:p>
          <a:p>
            <a:r>
              <a:rPr lang="en-US" dirty="0"/>
              <a:t>Manufacturer</a:t>
            </a:r>
          </a:p>
          <a:p>
            <a:r>
              <a:rPr lang="en-US" dirty="0"/>
              <a:t>Mounting</a:t>
            </a:r>
          </a:p>
          <a:p>
            <a:r>
              <a:rPr lang="en-US" dirty="0"/>
              <a:t>Failure Month/Seasonality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en-US" dirty="0"/>
              <a:t>Models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A Neural network and a couple of deep learning models</a:t>
            </a:r>
          </a:p>
          <a:p>
            <a:r>
              <a:rPr lang="en-US" dirty="0"/>
              <a:t>Also put together a couple of traditional survival/hazard stats models</a:t>
            </a:r>
          </a:p>
          <a:p>
            <a:r>
              <a:rPr lang="en-US" dirty="0"/>
              <a:t>Results varied, some of which is probably the way the data was put in the model</a:t>
            </a:r>
          </a:p>
          <a:p>
            <a:r>
              <a:rPr lang="en-US" dirty="0"/>
              <a:t>They all caught the monthly flow though…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03B3EA-0FF1-4C30-9B25-0B67B49BE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656507"/>
              </p:ext>
            </p:extLst>
          </p:nvPr>
        </p:nvGraphicFramePr>
        <p:xfrm>
          <a:off x="1877834" y="4071068"/>
          <a:ext cx="4572000" cy="244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640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 stats around lifecycles have some fairly standard survival/hazard mathematics used in both medicine and engineering.</a:t>
            </a:r>
          </a:p>
          <a:p>
            <a:r>
              <a:rPr lang="en-US" dirty="0"/>
              <a:t>There’s a PhD candidate at UCLA (Jared Kurtzman) and as part of his thesis he made a python package called </a:t>
            </a:r>
            <a:r>
              <a:rPr lang="en-US" dirty="0" err="1"/>
              <a:t>deepsurv</a:t>
            </a:r>
            <a:r>
              <a:rPr lang="en-US" dirty="0"/>
              <a:t> that uses the survival model statistics in a deep learning environment.</a:t>
            </a:r>
          </a:p>
          <a:p>
            <a:r>
              <a:rPr lang="en-US" dirty="0"/>
              <a:t>The big difference is that once a certain probability of failure is reached the model just labels a point as a failure w/o additional processing.</a:t>
            </a:r>
          </a:p>
          <a:p>
            <a:r>
              <a:rPr lang="en-US" dirty="0"/>
              <a:t>To really test things we built the final model on data ending in Dec 2018 to compare to actual results in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6FFE80-1738-48D9-90D8-A9EDC261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91700"/>
              </p:ext>
            </p:extLst>
          </p:nvPr>
        </p:nvGraphicFramePr>
        <p:xfrm>
          <a:off x="677334" y="1359672"/>
          <a:ext cx="7210358" cy="5131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295">
                  <a:extLst>
                    <a:ext uri="{9D8B030D-6E8A-4147-A177-3AD203B41FA5}">
                      <a16:colId xmlns:a16="http://schemas.microsoft.com/office/drawing/2014/main" val="3694308203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5785292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842307026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3667798502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4056624485"/>
                    </a:ext>
                  </a:extLst>
                </a:gridCol>
                <a:gridCol w="544592">
                  <a:extLst>
                    <a:ext uri="{9D8B030D-6E8A-4147-A177-3AD203B41FA5}">
                      <a16:colId xmlns:a16="http://schemas.microsoft.com/office/drawing/2014/main" val="3026798764"/>
                    </a:ext>
                  </a:extLst>
                </a:gridCol>
                <a:gridCol w="544592">
                  <a:extLst>
                    <a:ext uri="{9D8B030D-6E8A-4147-A177-3AD203B41FA5}">
                      <a16:colId xmlns:a16="http://schemas.microsoft.com/office/drawing/2014/main" val="1789129128"/>
                    </a:ext>
                  </a:extLst>
                </a:gridCol>
                <a:gridCol w="684419">
                  <a:extLst>
                    <a:ext uri="{9D8B030D-6E8A-4147-A177-3AD203B41FA5}">
                      <a16:colId xmlns:a16="http://schemas.microsoft.com/office/drawing/2014/main" val="2908549724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1353895347"/>
                    </a:ext>
                  </a:extLst>
                </a:gridCol>
              </a:tblGrid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deepsurv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59130966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Jan-19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11510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10941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22021382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Feb-19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16985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16568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16474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4756411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14828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41352933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Apr-19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4984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77353958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May-19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13844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12311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604588473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Jun-19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8349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16512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50977952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Jul-19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11891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17533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15411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813546411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Aug-19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16875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74284730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Sep-19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13866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12641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078351082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Oct-19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14552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18953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17475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17664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82624975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Nov-19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13605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11788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06372152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123002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171280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158360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156836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152965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152539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152243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70326909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257020571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% 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deepsurv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88278255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Jan-19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18665465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Feb-19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90679175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76888251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Apr-19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48921132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May-19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70441725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Jun-19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47791633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Jul-19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6854033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Aug-19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39481664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Sep-19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695819968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Oct-19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602858532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Nov-19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29464508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373174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8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688" y="1270000"/>
            <a:ext cx="2006510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C178C7-5EE8-4BEB-8F82-B063B914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dashboard for the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B9168-247B-4F6A-8AD9-C1F3E630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337766" cy="4206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C8024-C6A8-4BC3-A1BB-C4D3B348857B}"/>
              </a:ext>
            </a:extLst>
          </p:cNvPr>
          <p:cNvSpPr/>
          <p:nvPr/>
        </p:nvSpPr>
        <p:spPr>
          <a:xfrm>
            <a:off x="677334" y="5588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https://public.tableau.com/profile/adam3379#!/vizhome/FPGraphs/Sheet1?publish=yes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2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3462</TotalTime>
  <Words>752</Words>
  <Application>Microsoft Office PowerPoint</Application>
  <PresentationFormat>Widescreen</PresentationFormat>
  <Paragraphs>279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Forecasting Module Failures</vt:lpstr>
      <vt:lpstr>The problem</vt:lpstr>
      <vt:lpstr>The data</vt:lpstr>
      <vt:lpstr>Processing</vt:lpstr>
      <vt:lpstr>Feature Selection</vt:lpstr>
      <vt:lpstr>Models and Outcomes</vt:lpstr>
      <vt:lpstr>Other Models</vt:lpstr>
      <vt:lpstr>Table of Results</vt:lpstr>
      <vt:lpstr>A little dashboard for the field</vt:lpstr>
      <vt:lpstr>We made it to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Module Failures</dc:title>
  <dc:creator>adam@ajpconline.com</dc:creator>
  <cp:lastModifiedBy>adam@ajpconline.com</cp:lastModifiedBy>
  <cp:revision>22</cp:revision>
  <dcterms:created xsi:type="dcterms:W3CDTF">2019-11-30T17:18:50Z</dcterms:created>
  <dcterms:modified xsi:type="dcterms:W3CDTF">2019-12-07T16:56:33Z</dcterms:modified>
</cp:coreProperties>
</file>