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profile/adam3379#!/vizhome/FPGraphs/Sheet1?publish=y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8C0D-1AF3-4791-9CDA-9A77E62C57B7}"/>
              </a:ext>
            </a:extLst>
          </p:cNvPr>
          <p:cNvSpPr>
            <a:spLocks noGrp="1"/>
          </p:cNvSpPr>
          <p:nvPr>
            <p:ph type="ctrTitle"/>
          </p:nvPr>
        </p:nvSpPr>
        <p:spPr/>
        <p:txBody>
          <a:bodyPr/>
          <a:lstStyle/>
          <a:p>
            <a:pPr algn="ctr"/>
            <a:r>
              <a:rPr lang="en-US" dirty="0"/>
              <a:t>Forecasting Module Failures</a:t>
            </a:r>
          </a:p>
        </p:txBody>
      </p:sp>
      <p:sp>
        <p:nvSpPr>
          <p:cNvPr id="3" name="Subtitle 2">
            <a:extLst>
              <a:ext uri="{FF2B5EF4-FFF2-40B4-BE49-F238E27FC236}">
                <a16:creationId xmlns:a16="http://schemas.microsoft.com/office/drawing/2014/main" id="{27B68D68-7A6E-46AD-830F-29356D6C44A2}"/>
              </a:ext>
            </a:extLst>
          </p:cNvPr>
          <p:cNvSpPr>
            <a:spLocks noGrp="1"/>
          </p:cNvSpPr>
          <p:nvPr>
            <p:ph type="subTitle" idx="1"/>
          </p:nvPr>
        </p:nvSpPr>
        <p:spPr/>
        <p:txBody>
          <a:bodyPr/>
          <a:lstStyle/>
          <a:p>
            <a:r>
              <a:rPr lang="en-US" dirty="0"/>
              <a:t>Adam Pritchett</a:t>
            </a:r>
          </a:p>
        </p:txBody>
      </p:sp>
    </p:spTree>
    <p:extLst>
      <p:ext uri="{BB962C8B-B14F-4D97-AF65-F5344CB8AC3E}">
        <p14:creationId xmlns:p14="http://schemas.microsoft.com/office/powerpoint/2010/main" val="368741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3D20-B37B-4280-A0F9-F1CDBAA15F93}"/>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FE836A09-9E6C-4CFD-8D89-2C4C4849DBBD}"/>
              </a:ext>
            </a:extLst>
          </p:cNvPr>
          <p:cNvSpPr>
            <a:spLocks noGrp="1"/>
          </p:cNvSpPr>
          <p:nvPr>
            <p:ph idx="1"/>
          </p:nvPr>
        </p:nvSpPr>
        <p:spPr/>
        <p:txBody>
          <a:bodyPr/>
          <a:lstStyle/>
          <a:p>
            <a:r>
              <a:rPr lang="en-US" dirty="0"/>
              <a:t>These modules are used to record gas usage. They’re failing at a higher rate. This created a need to forecast how fast they’re failing and how many people need to be brought in to fix them.</a:t>
            </a:r>
          </a:p>
          <a:p>
            <a:endParaRPr lang="en-US" dirty="0"/>
          </a:p>
        </p:txBody>
      </p:sp>
      <p:pic>
        <p:nvPicPr>
          <p:cNvPr id="5" name="Picture 4">
            <a:extLst>
              <a:ext uri="{FF2B5EF4-FFF2-40B4-BE49-F238E27FC236}">
                <a16:creationId xmlns:a16="http://schemas.microsoft.com/office/drawing/2014/main" id="{0E029422-B19D-4409-8A44-054A1E91DB28}"/>
              </a:ext>
            </a:extLst>
          </p:cNvPr>
          <p:cNvPicPr>
            <a:picLocks noChangeAspect="1"/>
          </p:cNvPicPr>
          <p:nvPr/>
        </p:nvPicPr>
        <p:blipFill>
          <a:blip r:embed="rId2"/>
          <a:stretch>
            <a:fillRect/>
          </a:stretch>
        </p:blipFill>
        <p:spPr>
          <a:xfrm>
            <a:off x="1868557" y="3220276"/>
            <a:ext cx="5979380" cy="3335573"/>
          </a:xfrm>
          <a:prstGeom prst="rect">
            <a:avLst/>
          </a:prstGeom>
        </p:spPr>
      </p:pic>
    </p:spTree>
    <p:extLst>
      <p:ext uri="{BB962C8B-B14F-4D97-AF65-F5344CB8AC3E}">
        <p14:creationId xmlns:p14="http://schemas.microsoft.com/office/powerpoint/2010/main" val="844770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3D20-B37B-4280-A0F9-F1CDBAA15F93}"/>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FE836A09-9E6C-4CFD-8D89-2C4C4849DBBD}"/>
              </a:ext>
            </a:extLst>
          </p:cNvPr>
          <p:cNvSpPr>
            <a:spLocks noGrp="1"/>
          </p:cNvSpPr>
          <p:nvPr>
            <p:ph idx="1"/>
          </p:nvPr>
        </p:nvSpPr>
        <p:spPr/>
        <p:txBody>
          <a:bodyPr/>
          <a:lstStyle/>
          <a:p>
            <a:r>
              <a:rPr lang="en-US" dirty="0"/>
              <a:t>There’s about 6 million modules in the dataset. </a:t>
            </a:r>
          </a:p>
          <a:p>
            <a:r>
              <a:rPr lang="en-US" dirty="0"/>
              <a:t>4.8M are still in use and we want to predict their lifespans.</a:t>
            </a:r>
          </a:p>
          <a:p>
            <a:r>
              <a:rPr lang="en-US" dirty="0"/>
              <a:t>We have install dates, geographic information, manufactures, removal dates (for those no long in service), mounting information.</a:t>
            </a:r>
          </a:p>
          <a:p>
            <a:r>
              <a:rPr lang="en-US" dirty="0"/>
              <a:t>All stored in an MS-SQL DB</a:t>
            </a:r>
          </a:p>
          <a:p>
            <a:endParaRPr lang="en-US" dirty="0"/>
          </a:p>
        </p:txBody>
      </p:sp>
    </p:spTree>
    <p:extLst>
      <p:ext uri="{BB962C8B-B14F-4D97-AF65-F5344CB8AC3E}">
        <p14:creationId xmlns:p14="http://schemas.microsoft.com/office/powerpoint/2010/main" val="80128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3D20-B37B-4280-A0F9-F1CDBAA15F93}"/>
              </a:ext>
            </a:extLst>
          </p:cNvPr>
          <p:cNvSpPr>
            <a:spLocks noGrp="1"/>
          </p:cNvSpPr>
          <p:nvPr>
            <p:ph type="title"/>
          </p:nvPr>
        </p:nvSpPr>
        <p:spPr/>
        <p:txBody>
          <a:bodyPr/>
          <a:lstStyle/>
          <a:p>
            <a:r>
              <a:rPr lang="en-US" dirty="0"/>
              <a:t>Processing</a:t>
            </a:r>
          </a:p>
        </p:txBody>
      </p:sp>
      <p:sp>
        <p:nvSpPr>
          <p:cNvPr id="3" name="Content Placeholder 2">
            <a:extLst>
              <a:ext uri="{FF2B5EF4-FFF2-40B4-BE49-F238E27FC236}">
                <a16:creationId xmlns:a16="http://schemas.microsoft.com/office/drawing/2014/main" id="{FE836A09-9E6C-4CFD-8D89-2C4C4849DBBD}"/>
              </a:ext>
            </a:extLst>
          </p:cNvPr>
          <p:cNvSpPr>
            <a:spLocks noGrp="1"/>
          </p:cNvSpPr>
          <p:nvPr>
            <p:ph idx="1"/>
          </p:nvPr>
        </p:nvSpPr>
        <p:spPr/>
        <p:txBody>
          <a:bodyPr/>
          <a:lstStyle/>
          <a:p>
            <a:r>
              <a:rPr lang="en-US" dirty="0"/>
              <a:t>Too many records to process all at once on my laptop and the data is sensitive, so I couldn’t just throw it onto a AWS without clearing it through my internal IT security.</a:t>
            </a:r>
          </a:p>
          <a:p>
            <a:r>
              <a:rPr lang="en-US" dirty="0"/>
              <a:t>The solution is to do Monte Carlo simulations. </a:t>
            </a:r>
          </a:p>
          <a:p>
            <a:r>
              <a:rPr lang="en-US" dirty="0"/>
              <a:t>Batches of 10k records and ran them through several machine learning algorithms to determine which features were important</a:t>
            </a:r>
          </a:p>
          <a:p>
            <a:endParaRPr lang="en-US" dirty="0"/>
          </a:p>
          <a:p>
            <a:endParaRPr lang="en-US" dirty="0"/>
          </a:p>
        </p:txBody>
      </p:sp>
    </p:spTree>
    <p:extLst>
      <p:ext uri="{BB962C8B-B14F-4D97-AF65-F5344CB8AC3E}">
        <p14:creationId xmlns:p14="http://schemas.microsoft.com/office/powerpoint/2010/main" val="389680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3D20-B37B-4280-A0F9-F1CDBAA15F93}"/>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FE836A09-9E6C-4CFD-8D89-2C4C4849DBBD}"/>
              </a:ext>
            </a:extLst>
          </p:cNvPr>
          <p:cNvSpPr>
            <a:spLocks noGrp="1"/>
          </p:cNvSpPr>
          <p:nvPr>
            <p:ph idx="1"/>
          </p:nvPr>
        </p:nvSpPr>
        <p:spPr/>
        <p:txBody>
          <a:bodyPr/>
          <a:lstStyle/>
          <a:p>
            <a:r>
              <a:rPr lang="en-US" dirty="0"/>
              <a:t>After several runs through the models only 5 variables were consistently valuable and maintained low collinearity.</a:t>
            </a:r>
          </a:p>
          <a:p>
            <a:r>
              <a:rPr lang="en-US" dirty="0"/>
              <a:t>Age (makes sense there’s a battery)</a:t>
            </a:r>
          </a:p>
          <a:p>
            <a:r>
              <a:rPr lang="en-US" dirty="0"/>
              <a:t>Division (</a:t>
            </a:r>
            <a:r>
              <a:rPr lang="en-US" dirty="0" err="1"/>
              <a:t>bigish</a:t>
            </a:r>
            <a:r>
              <a:rPr lang="en-US" dirty="0"/>
              <a:t> geographic location)</a:t>
            </a:r>
          </a:p>
          <a:p>
            <a:r>
              <a:rPr lang="en-US" dirty="0"/>
              <a:t>Manufacturer</a:t>
            </a:r>
          </a:p>
          <a:p>
            <a:r>
              <a:rPr lang="en-US" dirty="0"/>
              <a:t>Mounting</a:t>
            </a:r>
          </a:p>
          <a:p>
            <a:r>
              <a:rPr lang="en-US" dirty="0"/>
              <a:t>Failure Month (Some weather conditions that affect failures, so some months will see higher rates based on avg weather. But weather is hard to predict long term so good for short term, bad for long term)</a:t>
            </a:r>
          </a:p>
          <a:p>
            <a:endParaRPr lang="en-US" dirty="0"/>
          </a:p>
        </p:txBody>
      </p:sp>
    </p:spTree>
    <p:extLst>
      <p:ext uri="{BB962C8B-B14F-4D97-AF65-F5344CB8AC3E}">
        <p14:creationId xmlns:p14="http://schemas.microsoft.com/office/powerpoint/2010/main" val="287688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3D20-B37B-4280-A0F9-F1CDBAA15F93}"/>
              </a:ext>
            </a:extLst>
          </p:cNvPr>
          <p:cNvSpPr>
            <a:spLocks noGrp="1"/>
          </p:cNvSpPr>
          <p:nvPr>
            <p:ph type="title"/>
          </p:nvPr>
        </p:nvSpPr>
        <p:spPr/>
        <p:txBody>
          <a:bodyPr/>
          <a:lstStyle/>
          <a:p>
            <a:r>
              <a:rPr lang="en-US" dirty="0"/>
              <a:t>Other Models</a:t>
            </a:r>
          </a:p>
        </p:txBody>
      </p:sp>
      <p:sp>
        <p:nvSpPr>
          <p:cNvPr id="3" name="Content Placeholder 2">
            <a:extLst>
              <a:ext uri="{FF2B5EF4-FFF2-40B4-BE49-F238E27FC236}">
                <a16:creationId xmlns:a16="http://schemas.microsoft.com/office/drawing/2014/main" id="{FE836A09-9E6C-4CFD-8D89-2C4C4849DBBD}"/>
              </a:ext>
            </a:extLst>
          </p:cNvPr>
          <p:cNvSpPr>
            <a:spLocks noGrp="1"/>
          </p:cNvSpPr>
          <p:nvPr>
            <p:ph idx="1"/>
          </p:nvPr>
        </p:nvSpPr>
        <p:spPr/>
        <p:txBody>
          <a:bodyPr/>
          <a:lstStyle/>
          <a:p>
            <a:r>
              <a:rPr lang="en-US" dirty="0"/>
              <a:t>The stats around lifecycles have some fairly standard survival/hazard mathematics used in both medicine and engineering.</a:t>
            </a:r>
          </a:p>
          <a:p>
            <a:r>
              <a:rPr lang="en-US" dirty="0"/>
              <a:t>There’s a PhD candidate at UCLA (Jared Kurtzman) and as part of his thesis he made a python package called </a:t>
            </a:r>
            <a:r>
              <a:rPr lang="en-US" dirty="0" err="1"/>
              <a:t>deepsurv</a:t>
            </a:r>
            <a:r>
              <a:rPr lang="en-US" dirty="0"/>
              <a:t> that uses the survival model statistics in a deep learning environment.</a:t>
            </a:r>
          </a:p>
          <a:p>
            <a:r>
              <a:rPr lang="en-US" dirty="0"/>
              <a:t>The big difference is that once a certain probability of failure is reached the model just labels a point as a failure w/o additional processing.</a:t>
            </a:r>
          </a:p>
          <a:p>
            <a:r>
              <a:rPr lang="en-US" dirty="0"/>
              <a:t>To really test things we built the final model on data ending in Dec 2018 to compare to actual results in 2019</a:t>
            </a:r>
          </a:p>
          <a:p>
            <a:endParaRPr lang="en-US" dirty="0"/>
          </a:p>
          <a:p>
            <a:endParaRPr lang="en-US" dirty="0"/>
          </a:p>
          <a:p>
            <a:endParaRPr lang="en-US" dirty="0"/>
          </a:p>
        </p:txBody>
      </p:sp>
    </p:spTree>
    <p:extLst>
      <p:ext uri="{BB962C8B-B14F-4D97-AF65-F5344CB8AC3E}">
        <p14:creationId xmlns:p14="http://schemas.microsoft.com/office/powerpoint/2010/main" val="391640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3D20-B37B-4280-A0F9-F1CDBAA15F93}"/>
              </a:ext>
            </a:extLst>
          </p:cNvPr>
          <p:cNvSpPr>
            <a:spLocks noGrp="1"/>
          </p:cNvSpPr>
          <p:nvPr>
            <p:ph type="title"/>
          </p:nvPr>
        </p:nvSpPr>
        <p:spPr/>
        <p:txBody>
          <a:bodyPr/>
          <a:lstStyle/>
          <a:p>
            <a:r>
              <a:rPr lang="en-US" dirty="0"/>
              <a:t>Table of Results</a:t>
            </a:r>
          </a:p>
        </p:txBody>
      </p:sp>
      <p:sp>
        <p:nvSpPr>
          <p:cNvPr id="3" name="Content Placeholder 2">
            <a:extLst>
              <a:ext uri="{FF2B5EF4-FFF2-40B4-BE49-F238E27FC236}">
                <a16:creationId xmlns:a16="http://schemas.microsoft.com/office/drawing/2014/main" id="{FE836A09-9E6C-4CFD-8D89-2C4C4849DBBD}"/>
              </a:ext>
            </a:extLst>
          </p:cNvPr>
          <p:cNvSpPr>
            <a:spLocks noGrp="1"/>
          </p:cNvSpPr>
          <p:nvPr>
            <p:ph idx="1"/>
          </p:nvPr>
        </p:nvSpPr>
        <p:spPr/>
        <p:txBody>
          <a:bodyPr/>
          <a:lstStyle/>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15476C2B-A5BC-455B-96E3-9C245B1A634B}"/>
              </a:ext>
            </a:extLst>
          </p:cNvPr>
          <p:cNvGraphicFramePr>
            <a:graphicFrameLocks noGrp="1"/>
          </p:cNvGraphicFramePr>
          <p:nvPr>
            <p:extLst>
              <p:ext uri="{D42A27DB-BD31-4B8C-83A1-F6EECF244321}">
                <p14:modId xmlns:p14="http://schemas.microsoft.com/office/powerpoint/2010/main" val="2142882131"/>
              </p:ext>
            </p:extLst>
          </p:nvPr>
        </p:nvGraphicFramePr>
        <p:xfrm>
          <a:off x="1009815" y="1288112"/>
          <a:ext cx="6718855" cy="5131836"/>
        </p:xfrm>
        <a:graphic>
          <a:graphicData uri="http://schemas.openxmlformats.org/drawingml/2006/table">
            <a:tbl>
              <a:tblPr>
                <a:tableStyleId>{5C22544A-7EE6-4342-B048-85BDC9FD1C3A}</a:tableStyleId>
              </a:tblPr>
              <a:tblGrid>
                <a:gridCol w="983165">
                  <a:extLst>
                    <a:ext uri="{9D8B030D-6E8A-4147-A177-3AD203B41FA5}">
                      <a16:colId xmlns:a16="http://schemas.microsoft.com/office/drawing/2014/main" val="1678665025"/>
                    </a:ext>
                  </a:extLst>
                </a:gridCol>
                <a:gridCol w="651257">
                  <a:extLst>
                    <a:ext uri="{9D8B030D-6E8A-4147-A177-3AD203B41FA5}">
                      <a16:colId xmlns:a16="http://schemas.microsoft.com/office/drawing/2014/main" val="2587034444"/>
                    </a:ext>
                  </a:extLst>
                </a:gridCol>
                <a:gridCol w="651257">
                  <a:extLst>
                    <a:ext uri="{9D8B030D-6E8A-4147-A177-3AD203B41FA5}">
                      <a16:colId xmlns:a16="http://schemas.microsoft.com/office/drawing/2014/main" val="1414990608"/>
                    </a:ext>
                  </a:extLst>
                </a:gridCol>
                <a:gridCol w="651257">
                  <a:extLst>
                    <a:ext uri="{9D8B030D-6E8A-4147-A177-3AD203B41FA5}">
                      <a16:colId xmlns:a16="http://schemas.microsoft.com/office/drawing/2014/main" val="4242215921"/>
                    </a:ext>
                  </a:extLst>
                </a:gridCol>
                <a:gridCol w="651257">
                  <a:extLst>
                    <a:ext uri="{9D8B030D-6E8A-4147-A177-3AD203B41FA5}">
                      <a16:colId xmlns:a16="http://schemas.microsoft.com/office/drawing/2014/main" val="456887149"/>
                    </a:ext>
                  </a:extLst>
                </a:gridCol>
                <a:gridCol w="651257">
                  <a:extLst>
                    <a:ext uri="{9D8B030D-6E8A-4147-A177-3AD203B41FA5}">
                      <a16:colId xmlns:a16="http://schemas.microsoft.com/office/drawing/2014/main" val="801657597"/>
                    </a:ext>
                  </a:extLst>
                </a:gridCol>
                <a:gridCol w="651257">
                  <a:extLst>
                    <a:ext uri="{9D8B030D-6E8A-4147-A177-3AD203B41FA5}">
                      <a16:colId xmlns:a16="http://schemas.microsoft.com/office/drawing/2014/main" val="551059995"/>
                    </a:ext>
                  </a:extLst>
                </a:gridCol>
                <a:gridCol w="818470">
                  <a:extLst>
                    <a:ext uri="{9D8B030D-6E8A-4147-A177-3AD203B41FA5}">
                      <a16:colId xmlns:a16="http://schemas.microsoft.com/office/drawing/2014/main" val="1719201019"/>
                    </a:ext>
                  </a:extLst>
                </a:gridCol>
                <a:gridCol w="1009678">
                  <a:extLst>
                    <a:ext uri="{9D8B030D-6E8A-4147-A177-3AD203B41FA5}">
                      <a16:colId xmlns:a16="http://schemas.microsoft.com/office/drawing/2014/main" val="1861112968"/>
                    </a:ext>
                  </a:extLst>
                </a:gridCol>
              </a:tblGrid>
              <a:tr h="185945">
                <a:tc>
                  <a:txBody>
                    <a:bodyPr/>
                    <a:lstStyle/>
                    <a:p>
                      <a:pPr algn="l" fontAlgn="b"/>
                      <a:r>
                        <a:rPr lang="en-US" sz="1200" u="none" strike="noStrike" dirty="0">
                          <a:effectLst/>
                        </a:rPr>
                        <a:t>Units</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a:effectLst/>
                        </a:rPr>
                        <a:t>NN</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a:effectLst/>
                        </a:rPr>
                        <a:t>DL1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dirty="0">
                          <a:effectLst/>
                        </a:rPr>
                        <a:t>DL2</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dirty="0">
                          <a:effectLst/>
                        </a:rPr>
                        <a:t>DL3</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a:effectLst/>
                        </a:rPr>
                        <a:t>KM</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a:effectLst/>
                        </a:rPr>
                        <a:t>COX</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a:effectLst/>
                        </a:rPr>
                        <a:t>deepsurv</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dirty="0">
                          <a:effectLst/>
                        </a:rPr>
                        <a:t>Actual</a:t>
                      </a:r>
                      <a:endParaRPr lang="en-US" sz="1200" b="0" i="0" u="none" strike="noStrike" dirty="0">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4086913844"/>
                  </a:ext>
                </a:extLst>
              </a:tr>
              <a:tr h="185945">
                <a:tc>
                  <a:txBody>
                    <a:bodyPr/>
                    <a:lstStyle/>
                    <a:p>
                      <a:pPr algn="r" fontAlgn="b"/>
                      <a:r>
                        <a:rPr lang="en-US" sz="1200" u="none" strike="noStrike" dirty="0">
                          <a:effectLst/>
                        </a:rPr>
                        <a:t>Jan-19</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11268</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9942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12191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10962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10446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10941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10799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10746</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1292434374"/>
                  </a:ext>
                </a:extLst>
              </a:tr>
              <a:tr h="185945">
                <a:tc>
                  <a:txBody>
                    <a:bodyPr/>
                    <a:lstStyle/>
                    <a:p>
                      <a:pPr algn="r" fontAlgn="b"/>
                      <a:r>
                        <a:rPr lang="en-US" sz="1200" u="none" strike="noStrike" dirty="0">
                          <a:effectLst/>
                        </a:rPr>
                        <a:t>Feb-19</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17416</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15184</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18976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16176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16568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16621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16365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16474</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523838634"/>
                  </a:ext>
                </a:extLst>
              </a:tr>
              <a:tr h="185945">
                <a:tc>
                  <a:txBody>
                    <a:bodyPr/>
                    <a:lstStyle/>
                    <a:p>
                      <a:pPr algn="r" fontAlgn="b"/>
                      <a:r>
                        <a:rPr lang="en-US" sz="1200" u="none" strike="noStrike">
                          <a:effectLst/>
                        </a:rPr>
                        <a:t>Mar-19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16012</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14940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15365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14455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16295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14724</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14921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14828</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3786262780"/>
                  </a:ext>
                </a:extLst>
              </a:tr>
              <a:tr h="185945">
                <a:tc>
                  <a:txBody>
                    <a:bodyPr/>
                    <a:lstStyle/>
                    <a:p>
                      <a:pPr algn="r" fontAlgn="b"/>
                      <a:r>
                        <a:rPr lang="en-US" sz="1200" u="none" strike="noStrike">
                          <a:effectLst/>
                        </a:rPr>
                        <a:t>Apr-19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10128</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9595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9827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9638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9798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9824</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9847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9815</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925245439"/>
                  </a:ext>
                </a:extLst>
              </a:tr>
              <a:tr h="185945">
                <a:tc>
                  <a:txBody>
                    <a:bodyPr/>
                    <a:lstStyle/>
                    <a:p>
                      <a:pPr algn="r" fontAlgn="b"/>
                      <a:r>
                        <a:rPr lang="en-US" sz="1200" u="none" strike="noStrike">
                          <a:effectLst/>
                        </a:rPr>
                        <a:t>May-19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13591</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12023</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14056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13185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13091</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12272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12254</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12311</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3888011759"/>
                  </a:ext>
                </a:extLst>
              </a:tr>
              <a:tr h="185945">
                <a:tc>
                  <a:txBody>
                    <a:bodyPr/>
                    <a:lstStyle/>
                    <a:p>
                      <a:pPr algn="r" fontAlgn="b"/>
                      <a:r>
                        <a:rPr lang="en-US" sz="1200" u="none" strike="noStrike">
                          <a:effectLst/>
                        </a:rPr>
                        <a:t>Jun-19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16966</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13591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15726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15040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15269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15188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14922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14947</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787068369"/>
                  </a:ext>
                </a:extLst>
              </a:tr>
              <a:tr h="185945">
                <a:tc>
                  <a:txBody>
                    <a:bodyPr/>
                    <a:lstStyle/>
                    <a:p>
                      <a:pPr algn="r" fontAlgn="b"/>
                      <a:r>
                        <a:rPr lang="en-US" sz="1200" u="none" strike="noStrike">
                          <a:effectLst/>
                        </a:rPr>
                        <a:t>Jul-19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15855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15862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16698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14574</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16107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15606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15411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15390</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397770014"/>
                  </a:ext>
                </a:extLst>
              </a:tr>
              <a:tr h="185945">
                <a:tc>
                  <a:txBody>
                    <a:bodyPr/>
                    <a:lstStyle/>
                    <a:p>
                      <a:pPr algn="r" fontAlgn="b"/>
                      <a:r>
                        <a:rPr lang="en-US" sz="1200" u="none" strike="noStrike">
                          <a:effectLst/>
                        </a:rPr>
                        <a:t>Aug-19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17332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15096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16071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15292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15897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15338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15215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15178</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1893779266"/>
                  </a:ext>
                </a:extLst>
              </a:tr>
              <a:tr h="185945">
                <a:tc>
                  <a:txBody>
                    <a:bodyPr/>
                    <a:lstStyle/>
                    <a:p>
                      <a:pPr algn="r" fontAlgn="b"/>
                      <a:r>
                        <a:rPr lang="en-US" sz="1200" u="none" strike="noStrike">
                          <a:effectLst/>
                        </a:rPr>
                        <a:t>Sep-19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12725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12050</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13206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13408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12759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12547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12725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12641</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1362576215"/>
                  </a:ext>
                </a:extLst>
              </a:tr>
              <a:tr h="185945">
                <a:tc>
                  <a:txBody>
                    <a:bodyPr/>
                    <a:lstStyle/>
                    <a:p>
                      <a:pPr algn="r" fontAlgn="b"/>
                      <a:r>
                        <a:rPr lang="en-US" sz="1200" u="none" strike="noStrike">
                          <a:effectLst/>
                        </a:rPr>
                        <a:t>Oct-19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19402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17137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18050</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16643</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18818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17664</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17925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17815</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2458496008"/>
                  </a:ext>
                </a:extLst>
              </a:tr>
              <a:tr h="185945">
                <a:tc>
                  <a:txBody>
                    <a:bodyPr/>
                    <a:lstStyle/>
                    <a:p>
                      <a:pPr algn="r" fontAlgn="b"/>
                      <a:r>
                        <a:rPr lang="en-US" sz="1200" u="none" strike="noStrike">
                          <a:effectLst/>
                        </a:rPr>
                        <a:t>Nov-19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13307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11746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12957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11446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11788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12240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12155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12098</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2259633486"/>
                  </a:ext>
                </a:extLst>
              </a:tr>
              <a:tr h="185945">
                <a:tc>
                  <a:txBody>
                    <a:bodyPr/>
                    <a:lstStyle/>
                    <a:p>
                      <a:pPr algn="l" fontAlgn="b"/>
                      <a:r>
                        <a:rPr lang="en-US" sz="1200" u="none" strike="noStrike">
                          <a:effectLst/>
                        </a:rPr>
                        <a:t>Total</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164002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147166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163123</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150819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156836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152965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152539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152243</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3635201822"/>
                  </a:ext>
                </a:extLst>
              </a:tr>
              <a:tr h="185945">
                <a:tc>
                  <a:txBody>
                    <a:bodyPr/>
                    <a:lstStyle/>
                    <a:p>
                      <a:pPr algn="l" fontAlgn="b"/>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1781439236"/>
                  </a:ext>
                </a:extLst>
              </a:tr>
              <a:tr h="185945">
                <a:tc>
                  <a:txBody>
                    <a:bodyPr/>
                    <a:lstStyle/>
                    <a:p>
                      <a:pPr algn="l" fontAlgn="b"/>
                      <a:r>
                        <a:rPr lang="en-US" sz="1200" u="none" strike="noStrike">
                          <a:effectLst/>
                        </a:rPr>
                        <a:t>% Accuracy</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a:effectLst/>
                        </a:rPr>
                        <a:t>NN</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a:effectLst/>
                        </a:rPr>
                        <a:t>DL1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a:effectLst/>
                        </a:rPr>
                        <a:t>DL2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a:effectLst/>
                        </a:rPr>
                        <a:t>DL3</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a:effectLst/>
                        </a:rPr>
                        <a:t>KM</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a:effectLst/>
                        </a:rPr>
                        <a:t>COX</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a:effectLst/>
                        </a:rPr>
                        <a:t>deepsurv</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l" fontAlgn="b"/>
                      <a:r>
                        <a:rPr lang="en-US" sz="1200" u="none" strike="noStrike">
                          <a:effectLst/>
                        </a:rPr>
                        <a:t>Actual</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408670208"/>
                  </a:ext>
                </a:extLst>
              </a:tr>
              <a:tr h="185945">
                <a:tc>
                  <a:txBody>
                    <a:bodyPr/>
                    <a:lstStyle/>
                    <a:p>
                      <a:pPr algn="r" fontAlgn="b"/>
                      <a:r>
                        <a:rPr lang="en-US" sz="1200" u="none" strike="noStrike">
                          <a:effectLst/>
                        </a:rPr>
                        <a:t>Jan-19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93%</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113%</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97%</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100647046"/>
                  </a:ext>
                </a:extLst>
              </a:tr>
              <a:tr h="185945">
                <a:tc>
                  <a:txBody>
                    <a:bodyPr/>
                    <a:lstStyle/>
                    <a:p>
                      <a:pPr algn="r" fontAlgn="b"/>
                      <a:r>
                        <a:rPr lang="en-US" sz="1200" u="none" strike="noStrike">
                          <a:effectLst/>
                        </a:rPr>
                        <a:t>Feb-19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115%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101%</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4284901469"/>
                  </a:ext>
                </a:extLst>
              </a:tr>
              <a:tr h="185945">
                <a:tc>
                  <a:txBody>
                    <a:bodyPr/>
                    <a:lstStyle/>
                    <a:p>
                      <a:pPr algn="r" fontAlgn="b"/>
                      <a:r>
                        <a:rPr lang="en-US" sz="1200" u="none" strike="noStrike">
                          <a:effectLst/>
                        </a:rPr>
                        <a:t>Mar-19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3336789388"/>
                  </a:ext>
                </a:extLst>
              </a:tr>
              <a:tr h="185945">
                <a:tc>
                  <a:txBody>
                    <a:bodyPr/>
                    <a:lstStyle/>
                    <a:p>
                      <a:pPr algn="r" fontAlgn="b"/>
                      <a:r>
                        <a:rPr lang="en-US" sz="1200" u="none" strike="noStrike">
                          <a:effectLst/>
                        </a:rPr>
                        <a:t>Apr-19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103%</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2941863742"/>
                  </a:ext>
                </a:extLst>
              </a:tr>
              <a:tr h="185945">
                <a:tc>
                  <a:txBody>
                    <a:bodyPr/>
                    <a:lstStyle/>
                    <a:p>
                      <a:pPr algn="r" fontAlgn="b"/>
                      <a:r>
                        <a:rPr lang="en-US" sz="1200" u="none" strike="noStrike">
                          <a:effectLst/>
                        </a:rPr>
                        <a:t>May-19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114%</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2244385661"/>
                  </a:ext>
                </a:extLst>
              </a:tr>
              <a:tr h="185945">
                <a:tc>
                  <a:txBody>
                    <a:bodyPr/>
                    <a:lstStyle/>
                    <a:p>
                      <a:pPr algn="r" fontAlgn="b"/>
                      <a:r>
                        <a:rPr lang="en-US" sz="1200" u="none" strike="noStrike">
                          <a:effectLst/>
                        </a:rPr>
                        <a:t>Jun-19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114%</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3897733975"/>
                  </a:ext>
                </a:extLst>
              </a:tr>
              <a:tr h="185945">
                <a:tc>
                  <a:txBody>
                    <a:bodyPr/>
                    <a:lstStyle/>
                    <a:p>
                      <a:pPr algn="r" fontAlgn="b"/>
                      <a:r>
                        <a:rPr lang="en-US" sz="1200" u="none" strike="noStrike">
                          <a:effectLst/>
                        </a:rPr>
                        <a:t>Jul-19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103%</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103%</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3631843656"/>
                  </a:ext>
                </a:extLst>
              </a:tr>
              <a:tr h="185945">
                <a:tc>
                  <a:txBody>
                    <a:bodyPr/>
                    <a:lstStyle/>
                    <a:p>
                      <a:pPr algn="r" fontAlgn="b"/>
                      <a:r>
                        <a:rPr lang="en-US" sz="1200" u="none" strike="noStrike">
                          <a:effectLst/>
                        </a:rPr>
                        <a:t>Aug-19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114%</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101%</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1922014773"/>
                  </a:ext>
                </a:extLst>
              </a:tr>
              <a:tr h="185945">
                <a:tc>
                  <a:txBody>
                    <a:bodyPr/>
                    <a:lstStyle/>
                    <a:p>
                      <a:pPr algn="r" fontAlgn="b"/>
                      <a:r>
                        <a:rPr lang="en-US" sz="1200" u="none" strike="noStrike">
                          <a:effectLst/>
                        </a:rPr>
                        <a:t>Sep-19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101%</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977718540"/>
                  </a:ext>
                </a:extLst>
              </a:tr>
              <a:tr h="185945">
                <a:tc>
                  <a:txBody>
                    <a:bodyPr/>
                    <a:lstStyle/>
                    <a:p>
                      <a:pPr algn="r" fontAlgn="b"/>
                      <a:r>
                        <a:rPr lang="en-US" sz="1200" u="none" strike="noStrike">
                          <a:effectLst/>
                        </a:rPr>
                        <a:t>Oct-19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93%</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101%</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3731423757"/>
                  </a:ext>
                </a:extLst>
              </a:tr>
              <a:tr h="185945">
                <a:tc>
                  <a:txBody>
                    <a:bodyPr/>
                    <a:lstStyle/>
                    <a:p>
                      <a:pPr algn="r" fontAlgn="b"/>
                      <a:r>
                        <a:rPr lang="en-US" sz="1200" u="none" strike="noStrike">
                          <a:effectLst/>
                        </a:rPr>
                        <a:t>Nov-19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95%</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4237874701"/>
                  </a:ext>
                </a:extLst>
              </a:tr>
              <a:tr h="185945">
                <a:tc>
                  <a:txBody>
                    <a:bodyPr/>
                    <a:lstStyle/>
                    <a:p>
                      <a:pPr algn="l" fontAlgn="b"/>
                      <a:r>
                        <a:rPr lang="en-US" sz="1200" u="none" strike="noStrike">
                          <a:effectLst/>
                        </a:rPr>
                        <a:t>Total</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108%</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107%</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99%</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103%</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7188" marR="7188" marT="7188" marB="0" anchor="b"/>
                </a:tc>
                <a:tc>
                  <a:txBody>
                    <a:bodyPr/>
                    <a:lstStyle/>
                    <a:p>
                      <a:pPr algn="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7188" marR="7188" marT="7188" marB="0" anchor="b"/>
                </a:tc>
                <a:extLst>
                  <a:ext uri="{0D108BD9-81ED-4DB2-BD59-A6C34878D82A}">
                    <a16:rowId xmlns:a16="http://schemas.microsoft.com/office/drawing/2014/main" val="2481555353"/>
                  </a:ext>
                </a:extLst>
              </a:tr>
            </a:tbl>
          </a:graphicData>
        </a:graphic>
      </p:graphicFrame>
    </p:spTree>
    <p:extLst>
      <p:ext uri="{BB962C8B-B14F-4D97-AF65-F5344CB8AC3E}">
        <p14:creationId xmlns:p14="http://schemas.microsoft.com/office/powerpoint/2010/main" val="152418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836A09-9E6C-4CFD-8D89-2C4C4849DBBD}"/>
              </a:ext>
            </a:extLst>
          </p:cNvPr>
          <p:cNvSpPr>
            <a:spLocks noGrp="1"/>
          </p:cNvSpPr>
          <p:nvPr>
            <p:ph idx="1"/>
          </p:nvPr>
        </p:nvSpPr>
        <p:spPr>
          <a:xfrm>
            <a:off x="7393688" y="1270000"/>
            <a:ext cx="2006510" cy="3880773"/>
          </a:xfrm>
        </p:spPr>
        <p:txBody>
          <a:bodyPr/>
          <a:lstStyle/>
          <a:p>
            <a:endParaRPr lang="en-US" dirty="0"/>
          </a:p>
          <a:p>
            <a:endParaRPr lang="en-US" dirty="0"/>
          </a:p>
          <a:p>
            <a:endParaRPr lang="en-US" dirty="0"/>
          </a:p>
        </p:txBody>
      </p:sp>
      <p:sp>
        <p:nvSpPr>
          <p:cNvPr id="5" name="Title 4">
            <a:extLst>
              <a:ext uri="{FF2B5EF4-FFF2-40B4-BE49-F238E27FC236}">
                <a16:creationId xmlns:a16="http://schemas.microsoft.com/office/drawing/2014/main" id="{D5C178C7-5EE8-4BEB-8F82-B063B914FE6B}"/>
              </a:ext>
            </a:extLst>
          </p:cNvPr>
          <p:cNvSpPr>
            <a:spLocks noGrp="1"/>
          </p:cNvSpPr>
          <p:nvPr>
            <p:ph type="title"/>
          </p:nvPr>
        </p:nvSpPr>
        <p:spPr/>
        <p:txBody>
          <a:bodyPr/>
          <a:lstStyle/>
          <a:p>
            <a:r>
              <a:rPr lang="en-US" dirty="0"/>
              <a:t>A little dashboard for the field</a:t>
            </a:r>
          </a:p>
        </p:txBody>
      </p:sp>
      <p:pic>
        <p:nvPicPr>
          <p:cNvPr id="4" name="Picture 3">
            <a:extLst>
              <a:ext uri="{FF2B5EF4-FFF2-40B4-BE49-F238E27FC236}">
                <a16:creationId xmlns:a16="http://schemas.microsoft.com/office/drawing/2014/main" id="{41FB9168-247B-4F6A-8AD9-C1F3E6307E36}"/>
              </a:ext>
            </a:extLst>
          </p:cNvPr>
          <p:cNvPicPr>
            <a:picLocks noChangeAspect="1"/>
          </p:cNvPicPr>
          <p:nvPr/>
        </p:nvPicPr>
        <p:blipFill>
          <a:blip r:embed="rId2"/>
          <a:stretch>
            <a:fillRect/>
          </a:stretch>
        </p:blipFill>
        <p:spPr>
          <a:xfrm>
            <a:off x="677334" y="1270000"/>
            <a:ext cx="6337766" cy="4206552"/>
          </a:xfrm>
          <a:prstGeom prst="rect">
            <a:avLst/>
          </a:prstGeom>
        </p:spPr>
      </p:pic>
      <p:sp>
        <p:nvSpPr>
          <p:cNvPr id="6" name="Rectangle 5">
            <a:extLst>
              <a:ext uri="{FF2B5EF4-FFF2-40B4-BE49-F238E27FC236}">
                <a16:creationId xmlns:a16="http://schemas.microsoft.com/office/drawing/2014/main" id="{381C8024-C6A8-4BC3-A1BB-C4D3B348857B}"/>
              </a:ext>
            </a:extLst>
          </p:cNvPr>
          <p:cNvSpPr/>
          <p:nvPr/>
        </p:nvSpPr>
        <p:spPr>
          <a:xfrm>
            <a:off x="677334" y="5588000"/>
            <a:ext cx="6096000" cy="646331"/>
          </a:xfrm>
          <a:prstGeom prst="rect">
            <a:avLst/>
          </a:prstGeom>
        </p:spPr>
        <p:txBody>
          <a:bodyPr>
            <a:spAutoFit/>
          </a:bodyPr>
          <a:lstStyle/>
          <a:p>
            <a:r>
              <a:rPr lang="en-US" dirty="0">
                <a:hlinkClick r:id="rId3"/>
              </a:rPr>
              <a:t>https://public.tableau.com/profile/adam3379#!/vizhome/FPGraphs/Sheet1?publish=yes</a:t>
            </a:r>
            <a:endParaRPr lang="en-US" dirty="0"/>
          </a:p>
        </p:txBody>
      </p:sp>
      <p:sp>
        <p:nvSpPr>
          <p:cNvPr id="7" name="TextBox 6">
            <a:extLst>
              <a:ext uri="{FF2B5EF4-FFF2-40B4-BE49-F238E27FC236}">
                <a16:creationId xmlns:a16="http://schemas.microsoft.com/office/drawing/2014/main" id="{A9F643C7-4E35-4017-8FF2-296702A38FA3}"/>
              </a:ext>
            </a:extLst>
          </p:cNvPr>
          <p:cNvSpPr txBox="1"/>
          <p:nvPr/>
        </p:nvSpPr>
        <p:spPr>
          <a:xfrm>
            <a:off x="7456786" y="1064952"/>
            <a:ext cx="1710555" cy="2308324"/>
          </a:xfrm>
          <a:prstGeom prst="rect">
            <a:avLst/>
          </a:prstGeom>
          <a:noFill/>
        </p:spPr>
        <p:txBody>
          <a:bodyPr wrap="square" rtlCol="0">
            <a:spAutoFit/>
          </a:bodyPr>
          <a:lstStyle/>
          <a:p>
            <a:r>
              <a:rPr lang="en-US" dirty="0"/>
              <a:t>The prediction graph ends up being linear. This is because of the strength of Age as a predictor.</a:t>
            </a:r>
          </a:p>
        </p:txBody>
      </p:sp>
    </p:spTree>
    <p:extLst>
      <p:ext uri="{BB962C8B-B14F-4D97-AF65-F5344CB8AC3E}">
        <p14:creationId xmlns:p14="http://schemas.microsoft.com/office/powerpoint/2010/main" val="21593625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3345</TotalTime>
  <Words>725</Words>
  <Application>Microsoft Office PowerPoint</Application>
  <PresentationFormat>Widescreen</PresentationFormat>
  <Paragraphs>266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Forecasting Module Failures</vt:lpstr>
      <vt:lpstr>The problem</vt:lpstr>
      <vt:lpstr>The data</vt:lpstr>
      <vt:lpstr>Processing</vt:lpstr>
      <vt:lpstr>Feature Selection</vt:lpstr>
      <vt:lpstr>Other Models</vt:lpstr>
      <vt:lpstr>Table of Results</vt:lpstr>
      <vt:lpstr>A little dashboard for the 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Module Failures</dc:title>
  <dc:creator>adam@ajpconline.com</dc:creator>
  <cp:lastModifiedBy>adam@ajpconline.com</cp:lastModifiedBy>
  <cp:revision>10</cp:revision>
  <dcterms:created xsi:type="dcterms:W3CDTF">2019-11-30T17:18:50Z</dcterms:created>
  <dcterms:modified xsi:type="dcterms:W3CDTF">2019-12-03T01:45:31Z</dcterms:modified>
</cp:coreProperties>
</file>