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5.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6.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7.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9.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0.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4.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5.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6.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7.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8.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19.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20.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2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22.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23.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24.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25.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6.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749" r:id="rId2"/>
    <p:sldMasterId id="2147483788" r:id="rId3"/>
  </p:sldMasterIdLst>
  <p:notesMasterIdLst>
    <p:notesMasterId r:id="rId31"/>
  </p:notesMasterIdLst>
  <p:handoutMasterIdLst>
    <p:handoutMasterId r:id="rId32"/>
  </p:handoutMasterIdLst>
  <p:sldIdLst>
    <p:sldId id="302" r:id="rId4"/>
    <p:sldId id="284" r:id="rId5"/>
    <p:sldId id="309" r:id="rId6"/>
    <p:sldId id="341" r:id="rId7"/>
    <p:sldId id="304" r:id="rId8"/>
    <p:sldId id="343" r:id="rId9"/>
    <p:sldId id="311" r:id="rId10"/>
    <p:sldId id="312" r:id="rId11"/>
    <p:sldId id="313" r:id="rId12"/>
    <p:sldId id="342" r:id="rId13"/>
    <p:sldId id="344" r:id="rId14"/>
    <p:sldId id="345" r:id="rId15"/>
    <p:sldId id="346" r:id="rId16"/>
    <p:sldId id="347" r:id="rId17"/>
    <p:sldId id="307" r:id="rId18"/>
    <p:sldId id="314" r:id="rId19"/>
    <p:sldId id="348" r:id="rId20"/>
    <p:sldId id="349" r:id="rId21"/>
    <p:sldId id="328" r:id="rId22"/>
    <p:sldId id="317" r:id="rId23"/>
    <p:sldId id="324" r:id="rId24"/>
    <p:sldId id="333" r:id="rId25"/>
    <p:sldId id="334" r:id="rId26"/>
    <p:sldId id="335" r:id="rId27"/>
    <p:sldId id="336" r:id="rId28"/>
    <p:sldId id="337" r:id="rId29"/>
    <p:sldId id="339" r:id="rId30"/>
  </p:sldIdLst>
  <p:sldSz cx="9144000" cy="6858000" type="screen4x3"/>
  <p:notesSz cx="7099300" cy="10234613"/>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00"/>
    <a:srgbClr val="195735"/>
    <a:srgbClr val="FF99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Estilo Médio 3 - Ênfas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76171" autoAdjust="0"/>
  </p:normalViewPr>
  <p:slideViewPr>
    <p:cSldViewPr>
      <p:cViewPr varScale="1">
        <p:scale>
          <a:sx n="56" d="100"/>
          <a:sy n="56" d="100"/>
        </p:scale>
        <p:origin x="1806" y="7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490"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Times New Roman" charset="0"/>
              </a:defRPr>
            </a:lvl1pPr>
          </a:lstStyle>
          <a:p>
            <a:pPr>
              <a:defRPr/>
            </a:pPr>
            <a:endParaRPr lang="pt-BR"/>
          </a:p>
        </p:txBody>
      </p:sp>
      <p:sp>
        <p:nvSpPr>
          <p:cNvPr id="3" name="Espaço Reservado para Data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Times New Roman" charset="0"/>
              </a:defRPr>
            </a:lvl1pPr>
          </a:lstStyle>
          <a:p>
            <a:pPr>
              <a:defRPr/>
            </a:pPr>
            <a:fld id="{88023099-66E6-4DAC-BD91-F9CBF12CE19F}" type="datetimeFigureOut">
              <a:rPr lang="pt-BR"/>
              <a:pPr>
                <a:defRPr/>
              </a:pPr>
              <a:t>14/10/2013</a:t>
            </a:fld>
            <a:endParaRPr lang="pt-BR"/>
          </a:p>
        </p:txBody>
      </p:sp>
      <p:sp>
        <p:nvSpPr>
          <p:cNvPr id="4" name="Espaço Reservado para Rodapé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Times New Roman" charset="0"/>
              </a:defRPr>
            </a:lvl1pPr>
          </a:lstStyle>
          <a:p>
            <a:pPr>
              <a:defRPr/>
            </a:pPr>
            <a:endParaRPr lang="pt-BR"/>
          </a:p>
        </p:txBody>
      </p:sp>
      <p:sp>
        <p:nvSpPr>
          <p:cNvPr id="5" name="Espaço Reservado para Número de Slide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Times New Roman" charset="0"/>
              </a:defRPr>
            </a:lvl1pPr>
          </a:lstStyle>
          <a:p>
            <a:pPr>
              <a:defRPr/>
            </a:pPr>
            <a:fld id="{E7C47D86-90CE-41DD-A0C5-CAAF80927CAD}" type="slidenum">
              <a:rPr lang="pt-BR"/>
              <a:pPr>
                <a:defRPr/>
              </a:pPr>
              <a:t>‹nº›</a:t>
            </a:fld>
            <a:endParaRPr lang="pt-BR"/>
          </a:p>
        </p:txBody>
      </p:sp>
    </p:spTree>
    <p:extLst>
      <p:ext uri="{BB962C8B-B14F-4D97-AF65-F5344CB8AC3E}">
        <p14:creationId xmlns:p14="http://schemas.microsoft.com/office/powerpoint/2010/main" val="1606454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Times New Roman" charset="0"/>
              </a:defRPr>
            </a:lvl1pPr>
          </a:lstStyle>
          <a:p>
            <a:pPr>
              <a:defRPr/>
            </a:pPr>
            <a:endParaRPr lang="pt-BR"/>
          </a:p>
        </p:txBody>
      </p:sp>
      <p:sp>
        <p:nvSpPr>
          <p:cNvPr id="3" name="Espaço Reservado para Data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Times New Roman" charset="0"/>
              </a:defRPr>
            </a:lvl1pPr>
          </a:lstStyle>
          <a:p>
            <a:pPr>
              <a:defRPr/>
            </a:pPr>
            <a:fld id="{197E3987-10E3-4C05-B538-3135240323BB}" type="datetimeFigureOut">
              <a:rPr lang="pt-BR"/>
              <a:pPr>
                <a:defRPr/>
              </a:pPr>
              <a:t>14/10/2013</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pt-BR" noProof="0" smtClean="0"/>
          </a:p>
        </p:txBody>
      </p:sp>
      <p:sp>
        <p:nvSpPr>
          <p:cNvPr id="5" name="Espaço Reservado para Anotações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Times New Roman" charset="0"/>
              </a:defRPr>
            </a:lvl1pPr>
          </a:lstStyle>
          <a:p>
            <a:pPr>
              <a:defRPr/>
            </a:pPr>
            <a:endParaRPr lang="pt-BR"/>
          </a:p>
        </p:txBody>
      </p:sp>
      <p:sp>
        <p:nvSpPr>
          <p:cNvPr id="7" name="Espaço Reservado para Número de Slide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atin typeface="Times New Roman" charset="0"/>
              </a:defRPr>
            </a:lvl1pPr>
          </a:lstStyle>
          <a:p>
            <a:pPr>
              <a:defRPr/>
            </a:pPr>
            <a:fld id="{C2CE18A1-418A-43D7-A954-8724A46B8936}" type="slidenum">
              <a:rPr lang="pt-BR"/>
              <a:pPr>
                <a:defRPr/>
              </a:pPr>
              <a:t>‹nº›</a:t>
            </a:fld>
            <a:endParaRPr lang="pt-BR"/>
          </a:p>
        </p:txBody>
      </p:sp>
    </p:spTree>
    <p:extLst>
      <p:ext uri="{BB962C8B-B14F-4D97-AF65-F5344CB8AC3E}">
        <p14:creationId xmlns:p14="http://schemas.microsoft.com/office/powerpoint/2010/main" val="1641866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pt.wikipedia.org/w/index.php?title=Ryan_Dahl&amp;action=edit&amp;redlink=1" TargetMode="External"/><Relationship Id="rId3" Type="http://schemas.openxmlformats.org/officeDocument/2006/relationships/hyperlink" Target="http://pt.wikipedia.org/wiki/JavaScript" TargetMode="External"/><Relationship Id="rId7" Type="http://schemas.openxmlformats.org/officeDocument/2006/relationships/hyperlink" Target="http://pt.wikipedia.org/wiki/V8_(JavaScrip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pt.wikipedia.org/wiki/Node.js#cite_note-1" TargetMode="External"/><Relationship Id="rId5" Type="http://schemas.openxmlformats.org/officeDocument/2006/relationships/hyperlink" Target="http://pt.wikipedia.org/wiki/Web" TargetMode="External"/><Relationship Id="rId4" Type="http://schemas.openxmlformats.org/officeDocument/2006/relationships/hyperlink" Target="http://pt.wikipedia.org/wiki/Servido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t-BR" smtClean="0"/>
              <a:t>Cumprimentos e saudações iniciais</a:t>
            </a:r>
            <a:endParaRPr lang="pt-BR" dirty="0" smtClean="0"/>
          </a:p>
        </p:txBody>
      </p:sp>
      <p:sp>
        <p:nvSpPr>
          <p:cNvPr id="20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55AAF862-1099-4E0E-98C0-58D921CF8CA9}" type="slidenum">
              <a:rPr lang="pt-BR" sz="1300" smtClean="0"/>
              <a:pPr eaLnBrk="1" hangingPunct="1"/>
              <a:t>1</a:t>
            </a:fld>
            <a:endParaRPr lang="pt-BR" sz="1300" smtClean="0"/>
          </a:p>
        </p:txBody>
      </p:sp>
    </p:spTree>
    <p:extLst>
      <p:ext uri="{BB962C8B-B14F-4D97-AF65-F5344CB8AC3E}">
        <p14:creationId xmlns:p14="http://schemas.microsoft.com/office/powerpoint/2010/main" val="3477119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err="1" smtClean="0"/>
              <a:t>PaaS</a:t>
            </a:r>
            <a:r>
              <a:rPr lang="pt-BR" dirty="0" smtClean="0"/>
              <a:t>,</a:t>
            </a:r>
            <a:r>
              <a:rPr lang="pt-BR" baseline="0" dirty="0" smtClean="0"/>
              <a:t> APPFOG e o </a:t>
            </a:r>
            <a:r>
              <a:rPr lang="pt-BR" baseline="0" dirty="0" err="1" smtClean="0"/>
              <a:t>Heroku</a:t>
            </a:r>
            <a:endParaRPr lang="pt-BR" dirty="0" smtClean="0"/>
          </a:p>
        </p:txBody>
      </p:sp>
      <p:sp>
        <p:nvSpPr>
          <p:cNvPr id="28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492629C9-8414-42EF-93D9-6E166235B9B7}" type="slidenum">
              <a:rPr lang="pt-BR" sz="1300" smtClean="0"/>
              <a:pPr eaLnBrk="1" hangingPunct="1"/>
              <a:t>10</a:t>
            </a:fld>
            <a:endParaRPr lang="pt-BR" sz="1300" smtClean="0"/>
          </a:p>
        </p:txBody>
      </p:sp>
    </p:spTree>
    <p:extLst>
      <p:ext uri="{BB962C8B-B14F-4D97-AF65-F5344CB8AC3E}">
        <p14:creationId xmlns:p14="http://schemas.microsoft.com/office/powerpoint/2010/main" val="304681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err="1" smtClean="0"/>
              <a:t>PaaS</a:t>
            </a:r>
            <a:r>
              <a:rPr lang="pt-BR" dirty="0" smtClean="0"/>
              <a:t>,</a:t>
            </a:r>
            <a:r>
              <a:rPr lang="pt-BR" baseline="0" dirty="0" smtClean="0"/>
              <a:t> APPFOG e o </a:t>
            </a:r>
            <a:r>
              <a:rPr lang="pt-BR" baseline="0" dirty="0" err="1" smtClean="0"/>
              <a:t>Heroku</a:t>
            </a:r>
            <a:endParaRPr lang="pt-BR" dirty="0" smtClean="0"/>
          </a:p>
        </p:txBody>
      </p:sp>
      <p:sp>
        <p:nvSpPr>
          <p:cNvPr id="28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492629C9-8414-42EF-93D9-6E166235B9B7}" type="slidenum">
              <a:rPr lang="pt-BR" sz="1300" smtClean="0"/>
              <a:pPr eaLnBrk="1" hangingPunct="1"/>
              <a:t>11</a:t>
            </a:fld>
            <a:endParaRPr lang="pt-BR" sz="1300" smtClean="0"/>
          </a:p>
        </p:txBody>
      </p:sp>
    </p:spTree>
    <p:extLst>
      <p:ext uri="{BB962C8B-B14F-4D97-AF65-F5344CB8AC3E}">
        <p14:creationId xmlns:p14="http://schemas.microsoft.com/office/powerpoint/2010/main" val="98138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pt-BR" sz="1200" b="1" i="0" u="none" strike="noStrike" kern="1200" dirty="0" smtClean="0">
                <a:solidFill>
                  <a:schemeClr val="tx1"/>
                </a:solidFill>
                <a:effectLst/>
                <a:latin typeface="+mn-lt"/>
                <a:ea typeface="+mn-ea"/>
                <a:cs typeface="+mn-cs"/>
              </a:rPr>
              <a:t>Aplicações Web em Tempo Real</a:t>
            </a:r>
            <a:endParaRPr lang="pt-BR" b="0" dirty="0" smtClean="0">
              <a:effectLst/>
            </a:endParaRPr>
          </a:p>
          <a:p>
            <a:pPr rtl="0"/>
            <a:r>
              <a:rPr lang="pt-BR" sz="1200" b="0" i="0" u="none" strike="noStrike" kern="1200" dirty="0" smtClean="0">
                <a:solidFill>
                  <a:schemeClr val="tx1"/>
                </a:solidFill>
                <a:effectLst/>
                <a:latin typeface="+mn-lt"/>
                <a:ea typeface="+mn-ea"/>
                <a:cs typeface="+mn-cs"/>
              </a:rPr>
              <a:t>Uma aplicação HTML, utilizando </a:t>
            </a:r>
            <a:r>
              <a:rPr lang="pt-BR" sz="1200" b="0" i="0" u="none" strike="noStrike" kern="1200" dirty="0" err="1" smtClean="0">
                <a:solidFill>
                  <a:schemeClr val="tx1"/>
                </a:solidFill>
                <a:effectLst/>
                <a:latin typeface="+mn-lt"/>
                <a:ea typeface="+mn-ea"/>
                <a:cs typeface="+mn-cs"/>
              </a:rPr>
              <a:t>JavaScript</a:t>
            </a:r>
            <a:r>
              <a:rPr lang="pt-BR" sz="1200" b="0" i="0" u="none" strike="noStrike" kern="1200" dirty="0" smtClean="0">
                <a:solidFill>
                  <a:schemeClr val="tx1"/>
                </a:solidFill>
                <a:effectLst/>
                <a:latin typeface="+mn-lt"/>
                <a:ea typeface="+mn-ea"/>
                <a:cs typeface="+mn-cs"/>
              </a:rPr>
              <a:t>, é capaz de reagir a eventos que ocorrem no lado do cliente, e eles são enviados para o servidor e tratados lá, porém o caminho inverso não é difícil de ser alcançado. Se ocorrer algum evento no servidor, ele não possui nenhuma maneira de informar a seus clientes sobre este evento. Somente quando os clientes requisitam ao servidor, o canal de comunicação entre os dois é criado e é nesta hora que o servidor pode informar sobre o seu estado atual e outras informações para seus clientes.</a:t>
            </a:r>
            <a:endParaRPr lang="pt-BR" b="0" dirty="0" smtClean="0">
              <a:effectLst/>
            </a:endParaRPr>
          </a:p>
          <a:p>
            <a:pPr rtl="0"/>
            <a:r>
              <a:rPr lang="pt-BR" sz="1200" b="1" i="0" u="none" strike="noStrike" kern="1200" dirty="0" smtClean="0">
                <a:solidFill>
                  <a:schemeClr val="tx1"/>
                </a:solidFill>
                <a:effectLst/>
                <a:latin typeface="+mn-lt"/>
                <a:ea typeface="+mn-ea"/>
                <a:cs typeface="+mn-cs"/>
              </a:rPr>
              <a:t>Ajax </a:t>
            </a:r>
            <a:r>
              <a:rPr lang="pt-BR" sz="1200" b="1" i="0" u="none" strike="noStrike" kern="1200" dirty="0" err="1" smtClean="0">
                <a:solidFill>
                  <a:schemeClr val="tx1"/>
                </a:solidFill>
                <a:effectLst/>
                <a:latin typeface="+mn-lt"/>
                <a:ea typeface="+mn-ea"/>
                <a:cs typeface="+mn-cs"/>
              </a:rPr>
              <a:t>Polling</a:t>
            </a:r>
            <a:endParaRPr lang="pt-BR" b="1" dirty="0" smtClean="0">
              <a:effectLst/>
            </a:endParaRPr>
          </a:p>
          <a:p>
            <a:pPr rtl="0"/>
            <a:r>
              <a:rPr lang="pt-BR" sz="1200" b="0" i="0" u="none" strike="noStrike" kern="1200" dirty="0" smtClean="0">
                <a:solidFill>
                  <a:schemeClr val="tx1"/>
                </a:solidFill>
                <a:effectLst/>
                <a:latin typeface="+mn-lt"/>
                <a:ea typeface="+mn-ea"/>
                <a:cs typeface="+mn-cs"/>
              </a:rPr>
              <a:t>A técnica de </a:t>
            </a:r>
            <a:r>
              <a:rPr lang="pt-BR" sz="1200" b="0" i="0" u="none" strike="noStrike" kern="1200" dirty="0" err="1" smtClean="0">
                <a:solidFill>
                  <a:schemeClr val="tx1"/>
                </a:solidFill>
                <a:effectLst/>
                <a:latin typeface="+mn-lt"/>
                <a:ea typeface="+mn-ea"/>
                <a:cs typeface="+mn-cs"/>
              </a:rPr>
              <a:t>Polling</a:t>
            </a:r>
            <a:r>
              <a:rPr lang="pt-BR" sz="1200" b="0" i="0" u="none" strike="noStrike" kern="1200" dirty="0" smtClean="0">
                <a:solidFill>
                  <a:schemeClr val="tx1"/>
                </a:solidFill>
                <a:effectLst/>
                <a:latin typeface="+mn-lt"/>
                <a:ea typeface="+mn-ea"/>
                <a:cs typeface="+mn-cs"/>
              </a:rPr>
              <a:t> mais primordial consiste em cada usuário requisitar ao servidor HTTP em intervalos regulares em busca de novas informações. Com um </a:t>
            </a:r>
            <a:r>
              <a:rPr lang="pt-BR" sz="1200" b="0" i="0" u="none" strike="noStrike" kern="1200" dirty="0" err="1" smtClean="0">
                <a:solidFill>
                  <a:schemeClr val="tx1"/>
                </a:solidFill>
                <a:effectLst/>
                <a:latin typeface="+mn-lt"/>
                <a:ea typeface="+mn-ea"/>
                <a:cs typeface="+mn-cs"/>
              </a:rPr>
              <a:t>Polling</a:t>
            </a:r>
            <a:r>
              <a:rPr lang="pt-BR" sz="1200" b="0" i="0" u="none" strike="noStrike" kern="1200" dirty="0" smtClean="0">
                <a:solidFill>
                  <a:schemeClr val="tx1"/>
                </a:solidFill>
                <a:effectLst/>
                <a:latin typeface="+mn-lt"/>
                <a:ea typeface="+mn-ea"/>
                <a:cs typeface="+mn-cs"/>
              </a:rPr>
              <a:t> rápido o suficiente, como a cada segundo ou menos, a impressão que há uma comunicação bilateral e que a interação em tempo real.</a:t>
            </a:r>
            <a:endParaRPr lang="pt-BR" b="0" dirty="0" smtClean="0">
              <a:effectLst/>
            </a:endParaRPr>
          </a:p>
          <a:p>
            <a:r>
              <a:rPr lang="pt-BR" dirty="0" smtClean="0"/>
              <a:t/>
            </a:r>
            <a:br>
              <a:rPr lang="pt-BR" dirty="0" smtClean="0"/>
            </a:br>
            <a:endParaRPr lang="pt-BR" dirty="0" smtClean="0"/>
          </a:p>
        </p:txBody>
      </p:sp>
      <p:sp>
        <p:nvSpPr>
          <p:cNvPr id="28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492629C9-8414-42EF-93D9-6E166235B9B7}" type="slidenum">
              <a:rPr lang="pt-BR" sz="1300" smtClean="0"/>
              <a:pPr eaLnBrk="1" hangingPunct="1"/>
              <a:t>12</a:t>
            </a:fld>
            <a:endParaRPr lang="pt-BR" sz="1300" smtClean="0"/>
          </a:p>
        </p:txBody>
      </p:sp>
    </p:spTree>
    <p:extLst>
      <p:ext uri="{BB962C8B-B14F-4D97-AF65-F5344CB8AC3E}">
        <p14:creationId xmlns:p14="http://schemas.microsoft.com/office/powerpoint/2010/main" val="16892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pt-BR" sz="1200" b="1" i="0" u="none" strike="noStrike" kern="1200" dirty="0" smtClean="0">
                <a:solidFill>
                  <a:schemeClr val="tx1"/>
                </a:solidFill>
                <a:effectLst/>
                <a:latin typeface="+mn-lt"/>
                <a:ea typeface="+mn-ea"/>
                <a:cs typeface="+mn-cs"/>
              </a:rPr>
              <a:t>Ajax </a:t>
            </a:r>
            <a:r>
              <a:rPr lang="pt-BR" sz="1200" b="1" i="0" u="none" strike="noStrike" kern="1200" dirty="0" err="1" smtClean="0">
                <a:solidFill>
                  <a:schemeClr val="tx1"/>
                </a:solidFill>
                <a:effectLst/>
                <a:latin typeface="+mn-lt"/>
                <a:ea typeface="+mn-ea"/>
                <a:cs typeface="+mn-cs"/>
              </a:rPr>
              <a:t>Long-Polling</a:t>
            </a:r>
            <a:endParaRPr lang="pt-BR" b="1" dirty="0" smtClean="0">
              <a:effectLst/>
            </a:endParaRPr>
          </a:p>
          <a:p>
            <a:pPr rtl="0"/>
            <a:r>
              <a:rPr lang="pt-BR" sz="1200" b="0" i="0" u="none" strike="noStrike" kern="1200" dirty="0" smtClean="0">
                <a:solidFill>
                  <a:schemeClr val="tx1"/>
                </a:solidFill>
                <a:effectLst/>
                <a:latin typeface="+mn-lt"/>
                <a:ea typeface="+mn-ea"/>
                <a:cs typeface="+mn-cs"/>
              </a:rPr>
              <a:t>Soluções mais inteligentes foram desenvolvidas visando o aprimoramento da técnica, uma delas é a </a:t>
            </a:r>
            <a:r>
              <a:rPr lang="pt-BR" sz="1200" b="0" i="0" u="none" strike="noStrike" kern="1200" dirty="0" err="1" smtClean="0">
                <a:solidFill>
                  <a:schemeClr val="tx1"/>
                </a:solidFill>
                <a:effectLst/>
                <a:latin typeface="+mn-lt"/>
                <a:ea typeface="+mn-ea"/>
                <a:cs typeface="+mn-cs"/>
              </a:rPr>
              <a:t>long-polling</a:t>
            </a:r>
            <a:r>
              <a:rPr lang="pt-BR" sz="1200" b="0" i="0" u="none" strike="noStrike" kern="1200" dirty="0" smtClean="0">
                <a:solidFill>
                  <a:schemeClr val="tx1"/>
                </a:solidFill>
                <a:effectLst/>
                <a:latin typeface="+mn-lt"/>
                <a:ea typeface="+mn-ea"/>
                <a:cs typeface="+mn-cs"/>
              </a:rPr>
              <a:t>. Que seria a evolução do método tradicional citado anteriormente, cuja funciona de maneira bastante similar. Nele em vez do servidor responder imediatamente a requisição do cliente, ele mantem a conexão o maior tempo possível até que uma nova informação esteja disponível, com isso reduzindo drasticamente o número de chamadas inúteis.</a:t>
            </a:r>
            <a:endParaRPr lang="pt-BR" b="0" dirty="0" smtClean="0">
              <a:effectLst/>
            </a:endParaRPr>
          </a:p>
          <a:p>
            <a:pPr rtl="0"/>
            <a:r>
              <a:rPr lang="pt-BR" b="0" dirty="0" smtClean="0">
                <a:effectLst/>
              </a:rPr>
              <a:t/>
            </a:r>
            <a:br>
              <a:rPr lang="pt-BR" b="0" dirty="0" smtClean="0">
                <a:effectLst/>
              </a:rPr>
            </a:br>
            <a:r>
              <a:rPr lang="pt-BR" sz="1200" b="1" i="0" u="none" strike="noStrike" kern="1200" dirty="0" smtClean="0">
                <a:solidFill>
                  <a:schemeClr val="tx1"/>
                </a:solidFill>
                <a:effectLst/>
                <a:latin typeface="+mn-lt"/>
                <a:ea typeface="+mn-ea"/>
                <a:cs typeface="+mn-cs"/>
              </a:rPr>
              <a:t>HTML5 Server </a:t>
            </a:r>
            <a:r>
              <a:rPr lang="pt-BR" sz="1200" b="1" i="0" u="none" strike="noStrike" kern="1200" dirty="0" err="1" smtClean="0">
                <a:solidFill>
                  <a:schemeClr val="tx1"/>
                </a:solidFill>
                <a:effectLst/>
                <a:latin typeface="+mn-lt"/>
                <a:ea typeface="+mn-ea"/>
                <a:cs typeface="+mn-cs"/>
              </a:rPr>
              <a:t>Sent</a:t>
            </a:r>
            <a:r>
              <a:rPr lang="pt-BR" sz="1200" b="1" i="0" u="none" strike="noStrike" kern="1200" dirty="0" smtClean="0">
                <a:solidFill>
                  <a:schemeClr val="tx1"/>
                </a:solidFill>
                <a:effectLst/>
                <a:latin typeface="+mn-lt"/>
                <a:ea typeface="+mn-ea"/>
                <a:cs typeface="+mn-cs"/>
              </a:rPr>
              <a:t> </a:t>
            </a:r>
            <a:r>
              <a:rPr lang="pt-BR" sz="1200" b="1" i="0" u="none" strike="noStrike" kern="1200" dirty="0" err="1" smtClean="0">
                <a:solidFill>
                  <a:schemeClr val="tx1"/>
                </a:solidFill>
                <a:effectLst/>
                <a:latin typeface="+mn-lt"/>
                <a:ea typeface="+mn-ea"/>
                <a:cs typeface="+mn-cs"/>
              </a:rPr>
              <a:t>Events</a:t>
            </a:r>
            <a:r>
              <a:rPr lang="pt-BR" sz="1200" b="1" i="0" u="none" strike="noStrike" kern="1200" dirty="0" smtClean="0">
                <a:solidFill>
                  <a:schemeClr val="tx1"/>
                </a:solidFill>
                <a:effectLst/>
                <a:latin typeface="+mn-lt"/>
                <a:ea typeface="+mn-ea"/>
                <a:cs typeface="+mn-cs"/>
              </a:rPr>
              <a:t> (SSE) / </a:t>
            </a:r>
            <a:r>
              <a:rPr lang="pt-BR" sz="1200" b="1" i="0" u="none" strike="noStrike" kern="1200" dirty="0" err="1" smtClean="0">
                <a:solidFill>
                  <a:schemeClr val="tx1"/>
                </a:solidFill>
                <a:effectLst/>
                <a:latin typeface="+mn-lt"/>
                <a:ea typeface="+mn-ea"/>
                <a:cs typeface="+mn-cs"/>
              </a:rPr>
              <a:t>EventSource</a:t>
            </a:r>
            <a:r>
              <a:rPr lang="pt-BR" sz="1200" b="1" i="0" u="none" strike="noStrike" kern="1200" dirty="0" smtClean="0">
                <a:solidFill>
                  <a:schemeClr val="tx1"/>
                </a:solidFill>
                <a:effectLst/>
                <a:latin typeface="+mn-lt"/>
                <a:ea typeface="+mn-ea"/>
                <a:cs typeface="+mn-cs"/>
              </a:rPr>
              <a:t>  </a:t>
            </a:r>
            <a:endParaRPr lang="pt-BR" b="1" dirty="0" smtClean="0">
              <a:effectLst/>
            </a:endParaRPr>
          </a:p>
          <a:p>
            <a:r>
              <a:rPr lang="pt-BR" sz="1200" b="0" i="0" u="none" strike="noStrike" kern="1200" dirty="0" smtClean="0">
                <a:solidFill>
                  <a:schemeClr val="tx1"/>
                </a:solidFill>
                <a:effectLst/>
                <a:latin typeface="+mn-lt"/>
                <a:ea typeface="+mn-ea"/>
                <a:cs typeface="+mn-cs"/>
              </a:rPr>
              <a:t>Server </a:t>
            </a:r>
            <a:r>
              <a:rPr lang="pt-BR" sz="1200" b="0" i="0" u="none" strike="noStrike" kern="1200" dirty="0" err="1" smtClean="0">
                <a:solidFill>
                  <a:schemeClr val="tx1"/>
                </a:solidFill>
                <a:effectLst/>
                <a:latin typeface="+mn-lt"/>
                <a:ea typeface="+mn-ea"/>
                <a:cs typeface="+mn-cs"/>
              </a:rPr>
              <a:t>Sent</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Events</a:t>
            </a:r>
            <a:r>
              <a:rPr lang="pt-BR" sz="1200" b="0" i="0" u="none" strike="noStrike" kern="1200" dirty="0" smtClean="0">
                <a:solidFill>
                  <a:schemeClr val="tx1"/>
                </a:solidFill>
                <a:effectLst/>
                <a:latin typeface="+mn-lt"/>
                <a:ea typeface="+mn-ea"/>
                <a:cs typeface="+mn-cs"/>
              </a:rPr>
              <a:t>, é uma técnica padronizada dela a W3C, que busca sanar as desvantagens do </a:t>
            </a:r>
            <a:r>
              <a:rPr lang="pt-BR" sz="1200" b="0" i="0" u="none" strike="noStrike" kern="1200" dirty="0" err="1" smtClean="0">
                <a:solidFill>
                  <a:schemeClr val="tx1"/>
                </a:solidFill>
                <a:effectLst/>
                <a:latin typeface="+mn-lt"/>
                <a:ea typeface="+mn-ea"/>
                <a:cs typeface="+mn-cs"/>
              </a:rPr>
              <a:t>long-polling</a:t>
            </a:r>
            <a:r>
              <a:rPr lang="pt-BR" sz="1200" b="0" i="0" u="none" strike="noStrike" kern="1200" dirty="0" smtClean="0">
                <a:solidFill>
                  <a:schemeClr val="tx1"/>
                </a:solidFill>
                <a:effectLst/>
                <a:latin typeface="+mn-lt"/>
                <a:ea typeface="+mn-ea"/>
                <a:cs typeface="+mn-cs"/>
              </a:rPr>
              <a:t> e herdam a maior fatia de suas características. Porém, nela, a conexão não é fechada após o servidor responder para o cliente as novas informações, enviando o máximo de respostas possíveis em uma única conexão antes que atinja o tempo limite e seja fechada. </a:t>
            </a:r>
            <a:endParaRPr lang="pt-BR" dirty="0" smtClean="0"/>
          </a:p>
        </p:txBody>
      </p:sp>
      <p:sp>
        <p:nvSpPr>
          <p:cNvPr id="28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492629C9-8414-42EF-93D9-6E166235B9B7}" type="slidenum">
              <a:rPr lang="pt-BR" sz="1300" smtClean="0"/>
              <a:pPr eaLnBrk="1" hangingPunct="1"/>
              <a:t>13</a:t>
            </a:fld>
            <a:endParaRPr lang="pt-BR" sz="1300" smtClean="0"/>
          </a:p>
        </p:txBody>
      </p:sp>
    </p:spTree>
    <p:extLst>
      <p:ext uri="{BB962C8B-B14F-4D97-AF65-F5344CB8AC3E}">
        <p14:creationId xmlns:p14="http://schemas.microsoft.com/office/powerpoint/2010/main" val="135519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pt-BR" sz="1200" b="1" i="0" u="none" strike="noStrike" kern="1200" dirty="0" smtClean="0">
                <a:solidFill>
                  <a:schemeClr val="tx1"/>
                </a:solidFill>
                <a:effectLst/>
                <a:latin typeface="+mn-lt"/>
                <a:ea typeface="+mn-ea"/>
                <a:cs typeface="+mn-cs"/>
              </a:rPr>
              <a:t>HTML5 </a:t>
            </a:r>
            <a:r>
              <a:rPr lang="pt-BR" sz="1200" b="1" i="0" u="none" strike="noStrike" kern="1200" dirty="0" err="1" smtClean="0">
                <a:solidFill>
                  <a:schemeClr val="tx1"/>
                </a:solidFill>
                <a:effectLst/>
                <a:latin typeface="+mn-lt"/>
                <a:ea typeface="+mn-ea"/>
                <a:cs typeface="+mn-cs"/>
              </a:rPr>
              <a:t>Websockets</a:t>
            </a:r>
            <a:endParaRPr lang="pt-BR" b="1" dirty="0" smtClean="0">
              <a:effectLst/>
            </a:endParaRPr>
          </a:p>
          <a:p>
            <a:pPr rtl="0"/>
            <a:r>
              <a:rPr lang="pt-BR" sz="1200" b="0" i="0" u="none" strike="noStrike" kern="1200" dirty="0" smtClean="0">
                <a:solidFill>
                  <a:schemeClr val="tx1"/>
                </a:solidFill>
                <a:effectLst/>
                <a:latin typeface="+mn-lt"/>
                <a:ea typeface="+mn-ea"/>
                <a:cs typeface="+mn-cs"/>
              </a:rPr>
              <a:t>Como dito na sessão anterior, SSE se aproxima num ambiente em tempo real na web, todavia ainda funciona no modelo "requisição-resposta" do HTTP. Hoje, temos diversas técnicas que funcionam fora do padrão </a:t>
            </a:r>
            <a:r>
              <a:rPr lang="pt-BR" sz="1200" b="0" i="0" u="none" strike="noStrike" kern="1200" dirty="0" err="1" smtClean="0">
                <a:solidFill>
                  <a:schemeClr val="tx1"/>
                </a:solidFill>
                <a:effectLst/>
                <a:latin typeface="+mn-lt"/>
                <a:ea typeface="+mn-ea"/>
                <a:cs typeface="+mn-cs"/>
              </a:rPr>
              <a:t>http</a:t>
            </a:r>
            <a:r>
              <a:rPr lang="pt-BR" sz="1200" b="0" i="0" u="none" strike="noStrike" kern="1200" dirty="0" smtClean="0">
                <a:solidFill>
                  <a:schemeClr val="tx1"/>
                </a:solidFill>
                <a:effectLst/>
                <a:latin typeface="+mn-lt"/>
                <a:ea typeface="+mn-ea"/>
                <a:cs typeface="+mn-cs"/>
              </a:rPr>
              <a:t>, elas são conhecidas como “</a:t>
            </a:r>
            <a:r>
              <a:rPr lang="pt-BR" sz="1200" b="0" i="0" u="none" strike="noStrike" kern="1200" dirty="0" err="1" smtClean="0">
                <a:solidFill>
                  <a:schemeClr val="tx1"/>
                </a:solidFill>
                <a:effectLst/>
                <a:latin typeface="+mn-lt"/>
                <a:ea typeface="+mn-ea"/>
                <a:cs typeface="+mn-cs"/>
              </a:rPr>
              <a:t>Comet</a:t>
            </a:r>
            <a:r>
              <a:rPr lang="pt-BR" sz="1200" b="0" i="0" u="none" strike="noStrike" kern="1200" dirty="0" smtClean="0">
                <a:solidFill>
                  <a:schemeClr val="tx1"/>
                </a:solidFill>
                <a:effectLst/>
                <a:latin typeface="+mn-lt"/>
                <a:ea typeface="+mn-ea"/>
                <a:cs typeface="+mn-cs"/>
              </a:rPr>
              <a:t>” e a principal alternativa é o protocolo </a:t>
            </a:r>
            <a:r>
              <a:rPr lang="pt-BR" sz="1200" b="0" i="0" u="none" strike="noStrike" kern="1200" dirty="0" err="1" smtClean="0">
                <a:solidFill>
                  <a:schemeClr val="tx1"/>
                </a:solidFill>
                <a:effectLst/>
                <a:latin typeface="+mn-lt"/>
                <a:ea typeface="+mn-ea"/>
                <a:cs typeface="+mn-cs"/>
              </a:rPr>
              <a:t>WebSocket</a:t>
            </a:r>
            <a:r>
              <a:rPr lang="pt-BR" sz="1200" b="0" i="0" u="none" strike="noStrike" kern="1200" dirty="0" smtClean="0">
                <a:solidFill>
                  <a:schemeClr val="tx1"/>
                </a:solidFill>
                <a:effectLst/>
                <a:latin typeface="+mn-lt"/>
                <a:ea typeface="+mn-ea"/>
                <a:cs typeface="+mn-cs"/>
              </a:rPr>
              <a:t>, segundo </a:t>
            </a:r>
            <a:r>
              <a:rPr lang="pt-BR" sz="1200" b="0" i="0" u="none" strike="noStrike" kern="1200" dirty="0" err="1" smtClean="0">
                <a:solidFill>
                  <a:schemeClr val="tx1"/>
                </a:solidFill>
                <a:effectLst/>
                <a:latin typeface="+mn-lt"/>
                <a:ea typeface="+mn-ea"/>
                <a:cs typeface="+mn-cs"/>
              </a:rPr>
              <a:t>Rai</a:t>
            </a:r>
            <a:r>
              <a:rPr lang="pt-BR" sz="1200" b="0" i="0" u="none" strike="noStrike" kern="1200" dirty="0" smtClean="0">
                <a:solidFill>
                  <a:schemeClr val="tx1"/>
                </a:solidFill>
                <a:effectLst/>
                <a:latin typeface="+mn-lt"/>
                <a:ea typeface="+mn-ea"/>
                <a:cs typeface="+mn-cs"/>
              </a:rPr>
              <a:t> (2013, p. 48), “For </a:t>
            </a:r>
            <a:r>
              <a:rPr lang="pt-BR" sz="1200" b="0" i="0" u="none" strike="noStrike" kern="1200" dirty="0" err="1" smtClean="0">
                <a:solidFill>
                  <a:schemeClr val="tx1"/>
                </a:solidFill>
                <a:effectLst/>
                <a:latin typeface="+mn-lt"/>
                <a:ea typeface="+mn-ea"/>
                <a:cs typeface="+mn-cs"/>
              </a:rPr>
              <a:t>the</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first</a:t>
            </a:r>
            <a:r>
              <a:rPr lang="pt-BR" sz="1200" b="0" i="0" u="none" strike="noStrike" kern="1200" dirty="0" smtClean="0">
                <a:solidFill>
                  <a:schemeClr val="tx1"/>
                </a:solidFill>
                <a:effectLst/>
                <a:latin typeface="+mn-lt"/>
                <a:ea typeface="+mn-ea"/>
                <a:cs typeface="+mn-cs"/>
              </a:rPr>
              <a:t> time, </a:t>
            </a:r>
            <a:r>
              <a:rPr lang="pt-BR" sz="1200" b="0" i="0" u="none" strike="noStrike" kern="1200" dirty="0" err="1" smtClean="0">
                <a:solidFill>
                  <a:schemeClr val="tx1"/>
                </a:solidFill>
                <a:effectLst/>
                <a:latin typeface="+mn-lt"/>
                <a:ea typeface="+mn-ea"/>
                <a:cs typeface="+mn-cs"/>
              </a:rPr>
              <a:t>there</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is</a:t>
            </a:r>
            <a:r>
              <a:rPr lang="pt-BR" sz="1200" b="0" i="0" u="none" strike="noStrike" kern="1200" dirty="0" smtClean="0">
                <a:solidFill>
                  <a:schemeClr val="tx1"/>
                </a:solidFill>
                <a:effectLst/>
                <a:latin typeface="+mn-lt"/>
                <a:ea typeface="+mn-ea"/>
                <a:cs typeface="+mn-cs"/>
              </a:rPr>
              <a:t> a </a:t>
            </a:r>
            <a:r>
              <a:rPr lang="pt-BR" sz="1200" b="0" i="0" u="none" strike="noStrike" kern="1200" dirty="0" err="1" smtClean="0">
                <a:solidFill>
                  <a:schemeClr val="tx1"/>
                </a:solidFill>
                <a:effectLst/>
                <a:latin typeface="+mn-lt"/>
                <a:ea typeface="+mn-ea"/>
                <a:cs typeface="+mn-cs"/>
              </a:rPr>
              <a:t>specification</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to</a:t>
            </a:r>
            <a:r>
              <a:rPr lang="pt-BR" sz="1200" b="0" i="0" u="none" strike="noStrike" kern="1200" dirty="0" smtClean="0">
                <a:solidFill>
                  <a:schemeClr val="tx1"/>
                </a:solidFill>
                <a:effectLst/>
                <a:latin typeface="+mn-lt"/>
                <a:ea typeface="+mn-ea"/>
                <a:cs typeface="+mn-cs"/>
              </a:rPr>
              <a:t> build a </a:t>
            </a:r>
            <a:r>
              <a:rPr lang="pt-BR" sz="1200" b="0" i="0" u="none" strike="noStrike" kern="1200" dirty="0" err="1" smtClean="0">
                <a:solidFill>
                  <a:schemeClr val="tx1"/>
                </a:solidFill>
                <a:effectLst/>
                <a:latin typeface="+mn-lt"/>
                <a:ea typeface="+mn-ea"/>
                <a:cs typeface="+mn-cs"/>
              </a:rPr>
              <a:t>full</a:t>
            </a:r>
            <a:r>
              <a:rPr lang="pt-BR" sz="1200" b="0" i="0" u="none" strike="noStrike" kern="1200" dirty="0" smtClean="0">
                <a:solidFill>
                  <a:schemeClr val="tx1"/>
                </a:solidFill>
                <a:effectLst/>
                <a:latin typeface="+mn-lt"/>
                <a:ea typeface="+mn-ea"/>
                <a:cs typeface="+mn-cs"/>
              </a:rPr>
              <a:t>-duplex communication system </a:t>
            </a:r>
            <a:r>
              <a:rPr lang="pt-BR" sz="1200" b="0" i="0" u="none" strike="noStrike" kern="1200" dirty="0" err="1" smtClean="0">
                <a:solidFill>
                  <a:schemeClr val="tx1"/>
                </a:solidFill>
                <a:effectLst/>
                <a:latin typeface="+mn-lt"/>
                <a:ea typeface="+mn-ea"/>
                <a:cs typeface="+mn-cs"/>
              </a:rPr>
              <a:t>by</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using</a:t>
            </a:r>
            <a:r>
              <a:rPr lang="pt-BR" sz="1200" b="0" i="0" u="none" strike="noStrike" kern="1200" dirty="0" smtClean="0">
                <a:solidFill>
                  <a:schemeClr val="tx1"/>
                </a:solidFill>
                <a:effectLst/>
                <a:latin typeface="+mn-lt"/>
                <a:ea typeface="+mn-ea"/>
                <a:cs typeface="+mn-cs"/>
              </a:rPr>
              <a:t> HTML5 </a:t>
            </a:r>
            <a:r>
              <a:rPr lang="pt-BR" sz="1200" b="0" i="0" u="none" strike="noStrike" kern="1200" dirty="0" err="1" smtClean="0">
                <a:solidFill>
                  <a:schemeClr val="tx1"/>
                </a:solidFill>
                <a:effectLst/>
                <a:latin typeface="+mn-lt"/>
                <a:ea typeface="+mn-ea"/>
                <a:cs typeface="+mn-cs"/>
              </a:rPr>
              <a:t>WebSockets</a:t>
            </a:r>
            <a:endParaRPr lang="pt-BR" b="0" dirty="0" smtClean="0">
              <a:effectLst/>
            </a:endParaRPr>
          </a:p>
          <a:p>
            <a:pPr rtl="0"/>
            <a:r>
              <a:rPr lang="pt-BR" sz="1200" b="1" i="0" u="none" strike="noStrike" kern="1200" dirty="0" smtClean="0">
                <a:solidFill>
                  <a:schemeClr val="tx1"/>
                </a:solidFill>
                <a:effectLst/>
                <a:latin typeface="+mn-lt"/>
                <a:ea typeface="+mn-ea"/>
                <a:cs typeface="+mn-cs"/>
              </a:rPr>
              <a:t>Socket.io</a:t>
            </a:r>
            <a:endParaRPr lang="pt-BR" b="1" dirty="0" smtClean="0">
              <a:effectLst/>
            </a:endParaRPr>
          </a:p>
          <a:p>
            <a:pPr rtl="0"/>
            <a:r>
              <a:rPr lang="pt-BR" sz="1200" b="0" i="0" u="none" strike="noStrike" kern="1200" dirty="0" smtClean="0">
                <a:solidFill>
                  <a:schemeClr val="tx1"/>
                </a:solidFill>
                <a:effectLst/>
                <a:latin typeface="+mn-lt"/>
                <a:ea typeface="+mn-ea"/>
                <a:cs typeface="+mn-cs"/>
              </a:rPr>
              <a:t>Socket.io é uma ferramenta que oferece uma API similar à do </a:t>
            </a:r>
            <a:r>
              <a:rPr lang="pt-BR" sz="1200" b="0" i="0" u="none" strike="noStrike" kern="1200" dirty="0" err="1" smtClean="0">
                <a:solidFill>
                  <a:schemeClr val="tx1"/>
                </a:solidFill>
                <a:effectLst/>
                <a:latin typeface="+mn-lt"/>
                <a:ea typeface="+mn-ea"/>
                <a:cs typeface="+mn-cs"/>
              </a:rPr>
              <a:t>WebSocket</a:t>
            </a:r>
            <a:r>
              <a:rPr lang="pt-BR" sz="1200" b="0" i="0" u="none" strike="noStrike" kern="1200" dirty="0" smtClean="0">
                <a:solidFill>
                  <a:schemeClr val="tx1"/>
                </a:solidFill>
                <a:effectLst/>
                <a:latin typeface="+mn-lt"/>
                <a:ea typeface="+mn-ea"/>
                <a:cs typeface="+mn-cs"/>
              </a:rPr>
              <a:t>, tanto para o servidor tanto para o cliente, que possui o foco em criar uma experiência em tempo real independentemente das capacidades técnicas do cliente</a:t>
            </a:r>
            <a:endParaRPr lang="pt-BR" b="0" dirty="0" smtClean="0">
              <a:effectLst/>
            </a:endParaRPr>
          </a:p>
          <a:p>
            <a:r>
              <a:rPr lang="pt-BR" dirty="0" smtClean="0"/>
              <a:t/>
            </a:r>
            <a:br>
              <a:rPr lang="pt-BR" dirty="0" smtClean="0"/>
            </a:br>
            <a:endParaRPr lang="pt-BR" dirty="0" smtClean="0"/>
          </a:p>
        </p:txBody>
      </p:sp>
      <p:sp>
        <p:nvSpPr>
          <p:cNvPr id="28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492629C9-8414-42EF-93D9-6E166235B9B7}" type="slidenum">
              <a:rPr lang="pt-BR" sz="1300" smtClean="0"/>
              <a:pPr eaLnBrk="1" hangingPunct="1"/>
              <a:t>14</a:t>
            </a:fld>
            <a:endParaRPr lang="pt-BR" sz="1300" smtClean="0"/>
          </a:p>
        </p:txBody>
      </p:sp>
    </p:spTree>
    <p:extLst>
      <p:ext uri="{BB962C8B-B14F-4D97-AF65-F5344CB8AC3E}">
        <p14:creationId xmlns:p14="http://schemas.microsoft.com/office/powerpoint/2010/main" val="3843330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fontAlgn="base"/>
            <a:r>
              <a:rPr lang="pt-BR" sz="1200" b="0" i="0" u="none" strike="noStrike" kern="1200" dirty="0" smtClean="0">
                <a:solidFill>
                  <a:schemeClr val="tx1"/>
                </a:solidFill>
                <a:effectLst/>
                <a:latin typeface="+mn-lt"/>
                <a:ea typeface="+mn-ea"/>
                <a:cs typeface="+mn-cs"/>
              </a:rPr>
              <a:t>Pesquisa Aplicada</a:t>
            </a:r>
          </a:p>
          <a:p>
            <a:pPr lvl="1" rtl="0" fontAlgn="base"/>
            <a:r>
              <a:rPr lang="pt-BR" sz="1200" b="0" i="0" u="none" strike="noStrike" kern="1200" dirty="0" smtClean="0">
                <a:solidFill>
                  <a:schemeClr val="tx1"/>
                </a:solidFill>
                <a:effectLst/>
                <a:latin typeface="+mn-lt"/>
                <a:ea typeface="+mn-ea"/>
                <a:cs typeface="+mn-cs"/>
              </a:rPr>
              <a:t>Franceschini et al. (2012, p.58): “A pesquisa aplicada por metodologia entende-se a aplicação de técnicas e procedimentos para a coleta, descrição e interpretação de dados, os quais devem gerar informações.”</a:t>
            </a:r>
          </a:p>
          <a:p>
            <a:pPr lvl="1" rtl="0" fontAlgn="base"/>
            <a:r>
              <a:rPr lang="pt-BR" sz="1200" b="0" i="0" u="none" strike="noStrike" kern="1200" dirty="0" smtClean="0">
                <a:solidFill>
                  <a:schemeClr val="tx1"/>
                </a:solidFill>
                <a:effectLst/>
                <a:latin typeface="+mn-lt"/>
                <a:ea typeface="+mn-ea"/>
                <a:cs typeface="+mn-cs"/>
              </a:rPr>
              <a:t>Para o desenvolvimento do trabalho haverá a necessidade do uso de uma metodologia de pesquisa que investigar as possíveis melhorias ou inovações em aplicativos para </a:t>
            </a:r>
            <a:r>
              <a:rPr lang="pt-BR" sz="1200" b="0" i="1" u="none" strike="noStrike" kern="1200" dirty="0" smtClean="0">
                <a:solidFill>
                  <a:schemeClr val="tx1"/>
                </a:solidFill>
                <a:effectLst/>
                <a:latin typeface="+mn-lt"/>
                <a:ea typeface="+mn-ea"/>
                <a:cs typeface="+mn-cs"/>
              </a:rPr>
              <a:t>Smart TV</a:t>
            </a:r>
            <a:r>
              <a:rPr lang="pt-BR" sz="1200" b="0" i="0" u="none" strike="noStrike" kern="1200" dirty="0" smtClean="0">
                <a:solidFill>
                  <a:schemeClr val="tx1"/>
                </a:solidFill>
                <a:effectLst/>
                <a:latin typeface="+mn-lt"/>
                <a:ea typeface="+mn-ea"/>
                <a:cs typeface="+mn-cs"/>
              </a:rPr>
              <a:t>. </a:t>
            </a:r>
          </a:p>
          <a:p>
            <a:pPr rtl="0" fontAlgn="base"/>
            <a:r>
              <a:rPr lang="pt-BR" sz="1200" b="0" i="0" u="none" strike="noStrike" kern="1200" dirty="0" smtClean="0">
                <a:solidFill>
                  <a:schemeClr val="tx1"/>
                </a:solidFill>
                <a:effectLst/>
                <a:latin typeface="+mn-lt"/>
                <a:ea typeface="+mn-ea"/>
                <a:cs typeface="+mn-cs"/>
              </a:rPr>
              <a:t>Contexto</a:t>
            </a:r>
          </a:p>
          <a:p>
            <a:pPr lvl="1" rtl="0" fontAlgn="base"/>
            <a:r>
              <a:rPr lang="pt-BR" sz="1200" b="0" i="0" u="none" strike="noStrike" kern="1200" dirty="0" smtClean="0">
                <a:solidFill>
                  <a:schemeClr val="tx1"/>
                </a:solidFill>
                <a:effectLst/>
                <a:latin typeface="+mn-lt"/>
                <a:ea typeface="+mn-ea"/>
                <a:cs typeface="+mn-cs"/>
              </a:rPr>
              <a:t>Se encaixam no contexto desta pesquisa todas as pessoa que desejam acompanhar resultando em tempo real de um partida de futebol, ao mesmo tempo acompanhando um filme ou seriado ate mesmo uma novela, sem se importar com qual o fabricante de sua TV, “que faça parte da Smart TV </a:t>
            </a:r>
            <a:r>
              <a:rPr lang="pt-BR" sz="1200" b="0" i="0" u="none" strike="noStrike" kern="1200" dirty="0" err="1" smtClean="0">
                <a:solidFill>
                  <a:schemeClr val="tx1"/>
                </a:solidFill>
                <a:effectLst/>
                <a:latin typeface="+mn-lt"/>
                <a:ea typeface="+mn-ea"/>
                <a:cs typeface="+mn-cs"/>
              </a:rPr>
              <a:t>alliance</a:t>
            </a:r>
            <a:r>
              <a:rPr lang="pt-BR" sz="1200" b="0" i="0" u="none" strike="noStrike" kern="1200" dirty="0" smtClean="0">
                <a:solidFill>
                  <a:schemeClr val="tx1"/>
                </a:solidFill>
                <a:effectLst/>
                <a:latin typeface="+mn-lt"/>
                <a:ea typeface="+mn-ea"/>
                <a:cs typeface="+mn-cs"/>
              </a:rPr>
              <a:t>”.</a:t>
            </a:r>
          </a:p>
          <a:p>
            <a:endParaRPr lang="pt-BR" dirty="0" smtClean="0"/>
          </a:p>
        </p:txBody>
      </p:sp>
      <p:sp>
        <p:nvSpPr>
          <p:cNvPr id="29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560D9F5F-A604-4DCB-B104-9B2DD1E3804F}" type="slidenum">
              <a:rPr lang="pt-BR" sz="1300" smtClean="0"/>
              <a:pPr eaLnBrk="1" hangingPunct="1"/>
              <a:t>15</a:t>
            </a:fld>
            <a:endParaRPr lang="pt-BR" sz="1300" smtClean="0"/>
          </a:p>
        </p:txBody>
      </p:sp>
    </p:spTree>
    <p:extLst>
      <p:ext uri="{BB962C8B-B14F-4D97-AF65-F5344CB8AC3E}">
        <p14:creationId xmlns:p14="http://schemas.microsoft.com/office/powerpoint/2010/main" val="2232542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rtl="0"/>
            <a:r>
              <a:rPr lang="pt-BR" sz="1200" b="0" i="0" u="none" strike="noStrike" kern="1200" dirty="0" smtClean="0">
                <a:solidFill>
                  <a:schemeClr val="tx1"/>
                </a:solidFill>
                <a:effectLst/>
                <a:latin typeface="+mn-lt"/>
                <a:ea typeface="+mn-ea"/>
                <a:cs typeface="+mn-cs"/>
              </a:rPr>
              <a:t>Ao iniciar o projeto, viu-se a necessidade do desenvolvimento de uma solução separada em módulos, ou seja, haveria de ser feito um serviço web que seria responsável por devolver os dados requisitados pela aplicação da </a:t>
            </a:r>
            <a:r>
              <a:rPr lang="pt-BR" sz="1200" b="0" i="0" u="none" strike="noStrike" kern="1200" dirty="0" err="1" smtClean="0">
                <a:solidFill>
                  <a:schemeClr val="tx1"/>
                </a:solidFill>
                <a:effectLst/>
                <a:latin typeface="+mn-lt"/>
                <a:ea typeface="+mn-ea"/>
                <a:cs typeface="+mn-cs"/>
              </a:rPr>
              <a:t>smart</a:t>
            </a:r>
            <a:r>
              <a:rPr lang="pt-BR" sz="1200" b="0" i="0" u="none" strike="noStrike" kern="1200" dirty="0" smtClean="0">
                <a:solidFill>
                  <a:schemeClr val="tx1"/>
                </a:solidFill>
                <a:effectLst/>
                <a:latin typeface="+mn-lt"/>
                <a:ea typeface="+mn-ea"/>
                <a:cs typeface="+mn-cs"/>
              </a:rPr>
              <a:t> tv.</a:t>
            </a:r>
            <a:endParaRPr lang="pt-BR" b="0" dirty="0" smtClean="0">
              <a:effectLst/>
            </a:endParaRPr>
          </a:p>
          <a:p>
            <a:pPr rtl="0"/>
            <a:r>
              <a:rPr lang="pt-BR" sz="1200" b="0" i="0" u="none" strike="noStrike" kern="1200" dirty="0" smtClean="0">
                <a:solidFill>
                  <a:schemeClr val="tx1"/>
                </a:solidFill>
                <a:effectLst/>
                <a:latin typeface="+mn-lt"/>
                <a:ea typeface="+mn-ea"/>
                <a:cs typeface="+mn-cs"/>
              </a:rPr>
              <a:t>O desenvolvimento destes módulos foram realizados utilizando o processo de desenvolvimento de software ICONIX, que é dividido em quatro fases principais.</a:t>
            </a:r>
            <a:endParaRPr lang="pt-BR" b="0" dirty="0" smtClean="0">
              <a:effectLst/>
            </a:endParaRPr>
          </a:p>
          <a:p>
            <a:pPr rtl="0"/>
            <a:r>
              <a:rPr lang="pt-BR" sz="1200" b="0" i="0" u="none" strike="noStrike" kern="1200" dirty="0" smtClean="0">
                <a:solidFill>
                  <a:schemeClr val="tx1"/>
                </a:solidFill>
                <a:effectLst/>
                <a:latin typeface="+mn-lt"/>
                <a:ea typeface="+mn-ea"/>
                <a:cs typeface="+mn-cs"/>
              </a:rPr>
              <a:t>Análise de requisitos / Análise e desenho preliminar / Desenho / Desenvolvimento</a:t>
            </a:r>
            <a:endParaRPr lang="pt-BR" b="0" dirty="0" smtClean="0">
              <a:effectLst/>
            </a:endParaRPr>
          </a:p>
          <a:p>
            <a:r>
              <a:rPr lang="pt-BR" sz="1200" b="0" i="0" u="none" strike="noStrike" kern="1200" dirty="0" smtClean="0">
                <a:solidFill>
                  <a:schemeClr val="tx1"/>
                </a:solidFill>
                <a:effectLst/>
                <a:latin typeface="+mn-lt"/>
                <a:ea typeface="+mn-ea"/>
                <a:cs typeface="+mn-cs"/>
              </a:rPr>
              <a:t>É importante ressaltar que, no decorrer do desenvolvimento do projeto, foram utilizadas as melhores práticas de programação. Prezando sempre pela facilidade de expansão e manutenção do código, tornando o projeto sustentável.</a:t>
            </a:r>
            <a:endParaRPr lang="pt-BR" b="0" baseline="0" dirty="0" smtClean="0"/>
          </a:p>
        </p:txBody>
      </p:sp>
      <p:sp>
        <p:nvSpPr>
          <p:cNvPr id="307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9D0A1BB8-1629-42DE-AF66-68BA63AE395F}" type="slidenum">
              <a:rPr lang="pt-BR" sz="1300" smtClean="0"/>
              <a:pPr eaLnBrk="1" hangingPunct="1"/>
              <a:t>16</a:t>
            </a:fld>
            <a:endParaRPr lang="pt-BR" sz="1300" smtClean="0"/>
          </a:p>
        </p:txBody>
      </p:sp>
    </p:spTree>
    <p:extLst>
      <p:ext uri="{BB962C8B-B14F-4D97-AF65-F5344CB8AC3E}">
        <p14:creationId xmlns:p14="http://schemas.microsoft.com/office/powerpoint/2010/main" val="1507642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800100" lvl="1" indent="-342900" algn="just" eaLnBrk="0" hangingPunct="0">
              <a:spcBef>
                <a:spcPct val="20000"/>
              </a:spcBef>
              <a:buFontTx/>
              <a:buChar char="•"/>
              <a:defRPr/>
            </a:pPr>
            <a:r>
              <a:rPr lang="pt-BR" kern="0" dirty="0" smtClean="0">
                <a:cs typeface="Times New Roman" pitchFamily="18" charset="0"/>
              </a:rPr>
              <a:t>Disponível Gratuitamente</a:t>
            </a:r>
          </a:p>
          <a:p>
            <a:pPr marL="800100" lvl="1" indent="-342900" algn="just" eaLnBrk="0" hangingPunct="0">
              <a:spcBef>
                <a:spcPct val="20000"/>
              </a:spcBef>
              <a:buFontTx/>
              <a:buChar char="•"/>
              <a:defRPr/>
            </a:pPr>
            <a:r>
              <a:rPr lang="pt-BR" dirty="0" smtClean="0"/>
              <a:t>limitações correm devido as diferenças plataformas</a:t>
            </a:r>
          </a:p>
          <a:p>
            <a:pPr marL="800100" lvl="1" indent="-342900" algn="just" eaLnBrk="0" hangingPunct="0">
              <a:spcBef>
                <a:spcPct val="20000"/>
              </a:spcBef>
              <a:buFontTx/>
              <a:buChar char="•"/>
              <a:defRPr/>
            </a:pPr>
            <a:r>
              <a:rPr lang="pt-BR" dirty="0" smtClean="0"/>
              <a:t>SDK da Samsung vs. </a:t>
            </a:r>
            <a:r>
              <a:rPr lang="pt-BR" i="1" dirty="0" smtClean="0"/>
              <a:t>Smart TV Alliance</a:t>
            </a:r>
            <a:r>
              <a:rPr lang="pt-BR" dirty="0" smtClean="0"/>
              <a:t> </a:t>
            </a:r>
          </a:p>
          <a:p>
            <a:pPr marL="800100" lvl="1" indent="-342900" algn="just" eaLnBrk="0" hangingPunct="0">
              <a:spcBef>
                <a:spcPct val="20000"/>
              </a:spcBef>
              <a:buFontTx/>
              <a:buChar char="•"/>
              <a:defRPr/>
            </a:pPr>
            <a:r>
              <a:rPr lang="pt-BR" dirty="0" smtClean="0"/>
              <a:t> </a:t>
            </a:r>
            <a:r>
              <a:rPr lang="pt-BR" dirty="0" err="1" smtClean="0"/>
              <a:t>AngularJs</a:t>
            </a:r>
            <a:endParaRPr lang="pt-BR" dirty="0" smtClean="0"/>
          </a:p>
          <a:p>
            <a:pPr marL="800100" lvl="1" indent="-342900" algn="just" eaLnBrk="0" hangingPunct="0">
              <a:spcBef>
                <a:spcPct val="20000"/>
              </a:spcBef>
              <a:buFontTx/>
              <a:buChar char="•"/>
              <a:defRPr/>
            </a:pPr>
            <a:r>
              <a:rPr lang="pt-BR" dirty="0" smtClean="0"/>
              <a:t>Som da torcida, Grito de Gol</a:t>
            </a:r>
          </a:p>
          <a:p>
            <a:pPr marL="800100" lvl="1" indent="-342900" algn="just" eaLnBrk="0" hangingPunct="0">
              <a:spcBef>
                <a:spcPct val="20000"/>
              </a:spcBef>
              <a:buFontTx/>
              <a:buChar char="•"/>
              <a:defRPr/>
            </a:pPr>
            <a:r>
              <a:rPr lang="pt-BR" dirty="0" smtClean="0"/>
              <a:t>Testes Executados</a:t>
            </a:r>
            <a:endParaRPr lang="pt-BR" dirty="0" smtClean="0"/>
          </a:p>
        </p:txBody>
      </p:sp>
      <p:sp>
        <p:nvSpPr>
          <p:cNvPr id="307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9D0A1BB8-1629-42DE-AF66-68BA63AE395F}" type="slidenum">
              <a:rPr lang="pt-BR" sz="1300" smtClean="0"/>
              <a:pPr eaLnBrk="1" hangingPunct="1"/>
              <a:t>17</a:t>
            </a:fld>
            <a:endParaRPr lang="pt-BR" sz="1300" smtClean="0"/>
          </a:p>
        </p:txBody>
      </p:sp>
    </p:spTree>
    <p:extLst>
      <p:ext uri="{BB962C8B-B14F-4D97-AF65-F5344CB8AC3E}">
        <p14:creationId xmlns:p14="http://schemas.microsoft.com/office/powerpoint/2010/main" val="1935699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rtl="0"/>
            <a:r>
              <a:rPr lang="pt-BR" sz="1200" b="0" i="0" u="none" strike="noStrike" kern="1200" dirty="0" smtClean="0">
                <a:solidFill>
                  <a:schemeClr val="tx1"/>
                </a:solidFill>
                <a:effectLst/>
                <a:latin typeface="+mn-lt"/>
                <a:ea typeface="+mn-ea"/>
                <a:cs typeface="+mn-cs"/>
              </a:rPr>
              <a:t>Problemas</a:t>
            </a:r>
            <a:r>
              <a:rPr lang="pt-BR" sz="1200" b="0" i="0" u="none" strike="noStrike" kern="1200" baseline="0" dirty="0" smtClean="0">
                <a:solidFill>
                  <a:schemeClr val="tx1"/>
                </a:solidFill>
                <a:effectLst/>
                <a:latin typeface="+mn-lt"/>
                <a:ea typeface="+mn-ea"/>
                <a:cs typeface="+mn-cs"/>
              </a:rPr>
              <a:t> enfrentados </a:t>
            </a:r>
            <a:endParaRPr lang="pt-BR" b="0" baseline="0" dirty="0" smtClean="0"/>
          </a:p>
        </p:txBody>
      </p:sp>
      <p:sp>
        <p:nvSpPr>
          <p:cNvPr id="307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9D0A1BB8-1629-42DE-AF66-68BA63AE395F}" type="slidenum">
              <a:rPr lang="pt-BR" sz="1300" smtClean="0"/>
              <a:pPr eaLnBrk="1" hangingPunct="1"/>
              <a:t>18</a:t>
            </a:fld>
            <a:endParaRPr lang="pt-BR" sz="1300" smtClean="0"/>
          </a:p>
        </p:txBody>
      </p:sp>
    </p:spTree>
    <p:extLst>
      <p:ext uri="{BB962C8B-B14F-4D97-AF65-F5344CB8AC3E}">
        <p14:creationId xmlns:p14="http://schemas.microsoft.com/office/powerpoint/2010/main" val="3263662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348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25D34ED-0F0E-44A1-AD35-8FBA9EB3E450}" type="slidenum">
              <a:rPr lang="pt-BR" sz="1300" smtClean="0"/>
              <a:pPr eaLnBrk="1" hangingPunct="1"/>
              <a:t>19</a:t>
            </a:fld>
            <a:endParaRPr lang="pt-BR" sz="1300" smtClean="0"/>
          </a:p>
        </p:txBody>
      </p:sp>
    </p:spTree>
    <p:extLst>
      <p:ext uri="{BB962C8B-B14F-4D97-AF65-F5344CB8AC3E}">
        <p14:creationId xmlns:p14="http://schemas.microsoft.com/office/powerpoint/2010/main" val="272188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23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C51B7F31-24F6-410C-A9DA-C4A6D958459F}" type="slidenum">
              <a:rPr lang="pt-BR" sz="1300" smtClean="0"/>
              <a:pPr eaLnBrk="1" hangingPunct="1"/>
              <a:t>2</a:t>
            </a:fld>
            <a:endParaRPr lang="pt-BR" sz="1300" smtClean="0"/>
          </a:p>
        </p:txBody>
      </p:sp>
    </p:spTree>
    <p:extLst>
      <p:ext uri="{BB962C8B-B14F-4D97-AF65-F5344CB8AC3E}">
        <p14:creationId xmlns:p14="http://schemas.microsoft.com/office/powerpoint/2010/main" val="63707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pt-BR" dirty="0" smtClean="0"/>
          </a:p>
        </p:txBody>
      </p:sp>
      <p:sp>
        <p:nvSpPr>
          <p:cNvPr id="348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25D34ED-0F0E-44A1-AD35-8FBA9EB3E450}" type="slidenum">
              <a:rPr lang="pt-BR" sz="1300" smtClean="0"/>
              <a:pPr eaLnBrk="1" hangingPunct="1"/>
              <a:t>20</a:t>
            </a:fld>
            <a:endParaRPr lang="pt-BR" sz="1300" smtClean="0"/>
          </a:p>
        </p:txBody>
      </p:sp>
    </p:spTree>
    <p:extLst>
      <p:ext uri="{BB962C8B-B14F-4D97-AF65-F5344CB8AC3E}">
        <p14:creationId xmlns:p14="http://schemas.microsoft.com/office/powerpoint/2010/main" val="2997299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pt-BR" dirty="0" smtClean="0"/>
          </a:p>
        </p:txBody>
      </p:sp>
      <p:sp>
        <p:nvSpPr>
          <p:cNvPr id="348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25D34ED-0F0E-44A1-AD35-8FBA9EB3E450}" type="slidenum">
              <a:rPr lang="pt-BR" sz="1300" smtClean="0"/>
              <a:pPr eaLnBrk="1" hangingPunct="1"/>
              <a:t>21</a:t>
            </a:fld>
            <a:endParaRPr lang="pt-BR" sz="1300" smtClean="0"/>
          </a:p>
        </p:txBody>
      </p:sp>
    </p:spTree>
    <p:extLst>
      <p:ext uri="{BB962C8B-B14F-4D97-AF65-F5344CB8AC3E}">
        <p14:creationId xmlns:p14="http://schemas.microsoft.com/office/powerpoint/2010/main" val="3106228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pt-BR" dirty="0" smtClean="0"/>
          </a:p>
        </p:txBody>
      </p:sp>
      <p:sp>
        <p:nvSpPr>
          <p:cNvPr id="348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25D34ED-0F0E-44A1-AD35-8FBA9EB3E450}" type="slidenum">
              <a:rPr lang="pt-BR" sz="1300" smtClean="0"/>
              <a:pPr eaLnBrk="1" hangingPunct="1"/>
              <a:t>22</a:t>
            </a:fld>
            <a:endParaRPr lang="pt-BR" sz="1300" smtClean="0"/>
          </a:p>
        </p:txBody>
      </p:sp>
    </p:spTree>
    <p:extLst>
      <p:ext uri="{BB962C8B-B14F-4D97-AF65-F5344CB8AC3E}">
        <p14:creationId xmlns:p14="http://schemas.microsoft.com/office/powerpoint/2010/main" val="2612596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pt-BR" dirty="0" smtClean="0"/>
          </a:p>
        </p:txBody>
      </p:sp>
      <p:sp>
        <p:nvSpPr>
          <p:cNvPr id="348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25D34ED-0F0E-44A1-AD35-8FBA9EB3E450}" type="slidenum">
              <a:rPr lang="pt-BR" sz="1300" smtClean="0"/>
              <a:pPr eaLnBrk="1" hangingPunct="1"/>
              <a:t>23</a:t>
            </a:fld>
            <a:endParaRPr lang="pt-BR" sz="1300" smtClean="0"/>
          </a:p>
        </p:txBody>
      </p:sp>
    </p:spTree>
    <p:extLst>
      <p:ext uri="{BB962C8B-B14F-4D97-AF65-F5344CB8AC3E}">
        <p14:creationId xmlns:p14="http://schemas.microsoft.com/office/powerpoint/2010/main" val="4037095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pt-BR" dirty="0" smtClean="0"/>
          </a:p>
        </p:txBody>
      </p:sp>
      <p:sp>
        <p:nvSpPr>
          <p:cNvPr id="348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25D34ED-0F0E-44A1-AD35-8FBA9EB3E450}" type="slidenum">
              <a:rPr lang="pt-BR" sz="1300" smtClean="0"/>
              <a:pPr eaLnBrk="1" hangingPunct="1"/>
              <a:t>24</a:t>
            </a:fld>
            <a:endParaRPr lang="pt-BR" sz="1300" smtClean="0"/>
          </a:p>
        </p:txBody>
      </p:sp>
    </p:spTree>
    <p:extLst>
      <p:ext uri="{BB962C8B-B14F-4D97-AF65-F5344CB8AC3E}">
        <p14:creationId xmlns:p14="http://schemas.microsoft.com/office/powerpoint/2010/main" val="2635815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pt-BR" dirty="0" smtClean="0"/>
          </a:p>
        </p:txBody>
      </p:sp>
      <p:sp>
        <p:nvSpPr>
          <p:cNvPr id="348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25D34ED-0F0E-44A1-AD35-8FBA9EB3E450}" type="slidenum">
              <a:rPr lang="pt-BR" sz="1300" smtClean="0"/>
              <a:pPr eaLnBrk="1" hangingPunct="1"/>
              <a:t>25</a:t>
            </a:fld>
            <a:endParaRPr lang="pt-BR" sz="1300" smtClean="0"/>
          </a:p>
        </p:txBody>
      </p:sp>
    </p:spTree>
    <p:extLst>
      <p:ext uri="{BB962C8B-B14F-4D97-AF65-F5344CB8AC3E}">
        <p14:creationId xmlns:p14="http://schemas.microsoft.com/office/powerpoint/2010/main" val="2287911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pt-BR" dirty="0" smtClean="0"/>
          </a:p>
        </p:txBody>
      </p:sp>
      <p:sp>
        <p:nvSpPr>
          <p:cNvPr id="348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25D34ED-0F0E-44A1-AD35-8FBA9EB3E450}" type="slidenum">
              <a:rPr lang="pt-BR" sz="1300" smtClean="0"/>
              <a:pPr eaLnBrk="1" hangingPunct="1"/>
              <a:t>26</a:t>
            </a:fld>
            <a:endParaRPr lang="pt-BR" sz="1300" smtClean="0"/>
          </a:p>
        </p:txBody>
      </p:sp>
    </p:spTree>
    <p:extLst>
      <p:ext uri="{BB962C8B-B14F-4D97-AF65-F5344CB8AC3E}">
        <p14:creationId xmlns:p14="http://schemas.microsoft.com/office/powerpoint/2010/main" val="1260504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t-BR" smtClean="0"/>
              <a:t>Cumprimentos e saudações iniciais</a:t>
            </a:r>
            <a:endParaRPr lang="pt-BR" dirty="0" smtClean="0"/>
          </a:p>
        </p:txBody>
      </p:sp>
      <p:sp>
        <p:nvSpPr>
          <p:cNvPr id="20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55AAF862-1099-4E0E-98C0-58D921CF8CA9}" type="slidenum">
              <a:rPr lang="pt-BR" sz="1300" smtClean="0"/>
              <a:pPr eaLnBrk="1" hangingPunct="1"/>
              <a:t>27</a:t>
            </a:fld>
            <a:endParaRPr lang="pt-BR" sz="1300" smtClean="0"/>
          </a:p>
        </p:txBody>
      </p:sp>
    </p:spTree>
    <p:extLst>
      <p:ext uri="{BB962C8B-B14F-4D97-AF65-F5344CB8AC3E}">
        <p14:creationId xmlns:p14="http://schemas.microsoft.com/office/powerpoint/2010/main" val="160572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24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23B55D4E-A6FE-4698-8B83-2CD22CDA47E1}" type="slidenum">
              <a:rPr lang="pt-BR" sz="1300" smtClean="0"/>
              <a:pPr eaLnBrk="1" hangingPunct="1"/>
              <a:t>3</a:t>
            </a:fld>
            <a:endParaRPr lang="pt-BR" sz="1300" smtClean="0"/>
          </a:p>
        </p:txBody>
      </p:sp>
    </p:spTree>
    <p:extLst>
      <p:ext uri="{BB962C8B-B14F-4D97-AF65-F5344CB8AC3E}">
        <p14:creationId xmlns:p14="http://schemas.microsoft.com/office/powerpoint/2010/main" val="42773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rtl="0"/>
            <a:r>
              <a:rPr lang="pt-BR" sz="1200" b="1" i="0" u="none" strike="noStrike" kern="1200" dirty="0" smtClean="0">
                <a:solidFill>
                  <a:schemeClr val="tx1"/>
                </a:solidFill>
                <a:effectLst/>
                <a:latin typeface="+mn-lt"/>
                <a:ea typeface="+mn-ea"/>
                <a:cs typeface="+mn-cs"/>
              </a:rPr>
              <a:t>Smart TV</a:t>
            </a:r>
            <a:r>
              <a:rPr lang="pt-BR" sz="1200" b="0" i="0" u="none" strike="noStrike" kern="1200" dirty="0" smtClean="0">
                <a:solidFill>
                  <a:schemeClr val="tx1"/>
                </a:solidFill>
                <a:effectLst/>
                <a:latin typeface="+mn-lt"/>
                <a:ea typeface="+mn-ea"/>
                <a:cs typeface="+mn-cs"/>
              </a:rPr>
              <a:t> é também conhecida como </a:t>
            </a:r>
            <a:r>
              <a:rPr lang="pt-BR" sz="1200" b="0" i="1" u="none" strike="noStrike" kern="1200" dirty="0" smtClean="0">
                <a:solidFill>
                  <a:schemeClr val="tx1"/>
                </a:solidFill>
                <a:effectLst/>
                <a:latin typeface="+mn-lt"/>
                <a:ea typeface="+mn-ea"/>
                <a:cs typeface="+mn-cs"/>
              </a:rPr>
              <a:t>TV conectada</a:t>
            </a:r>
            <a:r>
              <a:rPr lang="pt-BR" sz="1200" b="0" i="0" u="none" strike="noStrike" kern="1200" dirty="0" smtClean="0">
                <a:solidFill>
                  <a:schemeClr val="tx1"/>
                </a:solidFill>
                <a:effectLst/>
                <a:latin typeface="+mn-lt"/>
                <a:ea typeface="+mn-ea"/>
                <a:cs typeface="+mn-cs"/>
              </a:rPr>
              <a:t> , é um tipo de apelido usado para descrever a integração da Internet e as características da Web 2.0 com televisores, assim como a convergência entre computadores com estes televisores. Estes dispositivos requerem conexão de banda larga com a Internet oferecendo diretamente na televisão conteúdo interativo como jogos, aplicações, vídeo sob demanda</a:t>
            </a:r>
            <a:endParaRPr lang="pt-BR" b="0" dirty="0" smtClean="0">
              <a:effectLst/>
            </a:endParaRPr>
          </a:p>
          <a:p>
            <a:pPr rtl="0"/>
            <a:r>
              <a:rPr lang="pt-BR" b="0" dirty="0" smtClean="0">
                <a:effectLst/>
              </a:rPr>
              <a:t/>
            </a:r>
            <a:br>
              <a:rPr lang="pt-BR" b="0" dirty="0" smtClean="0">
                <a:effectLst/>
              </a:rPr>
            </a:br>
            <a:r>
              <a:rPr lang="pt-BR" sz="1200" b="0" i="0" u="none" strike="noStrike" kern="1200" dirty="0" smtClean="0">
                <a:solidFill>
                  <a:schemeClr val="tx1"/>
                </a:solidFill>
                <a:effectLst/>
                <a:latin typeface="+mn-lt"/>
                <a:ea typeface="+mn-ea"/>
                <a:cs typeface="+mn-cs"/>
              </a:rPr>
              <a:t>Com isso abre-se uma vasta possibilidades para aplicativos voltados para o ambiente televisivo como streaming de mídia, navegação na web, jogos, </a:t>
            </a:r>
            <a:r>
              <a:rPr lang="pt-BR" sz="1200" b="0" i="0" u="none" strike="noStrike" kern="1200" dirty="0" err="1" smtClean="0">
                <a:solidFill>
                  <a:schemeClr val="tx1"/>
                </a:solidFill>
                <a:effectLst/>
                <a:latin typeface="+mn-lt"/>
                <a:ea typeface="+mn-ea"/>
                <a:cs typeface="+mn-cs"/>
              </a:rPr>
              <a:t>etc</a:t>
            </a:r>
            <a:r>
              <a:rPr lang="pt-BR" sz="1200" b="0" i="0" u="none" strike="noStrike" kern="1200" dirty="0" smtClean="0">
                <a:solidFill>
                  <a:schemeClr val="tx1"/>
                </a:solidFill>
                <a:effectLst/>
                <a:latin typeface="+mn-lt"/>
                <a:ea typeface="+mn-ea"/>
                <a:cs typeface="+mn-cs"/>
              </a:rPr>
              <a:t>, como por exemplo, em seu estudo, Alves (2009) propõe usufruir do ambiente televisivo para atingir a maior parte da população e a assimilação ao utilizar desta plataforma para o Ensino a Distância.</a:t>
            </a:r>
            <a:endParaRPr lang="pt-BR" b="0" dirty="0" smtClean="0">
              <a:effectLst/>
            </a:endParaRPr>
          </a:p>
          <a:p>
            <a:pPr rtl="0"/>
            <a:r>
              <a:rPr lang="pt-BR" sz="1200" b="0" i="0" u="none" strike="noStrike" kern="1200" dirty="0" smtClean="0">
                <a:solidFill>
                  <a:schemeClr val="tx1"/>
                </a:solidFill>
                <a:effectLst/>
                <a:latin typeface="+mn-lt"/>
                <a:ea typeface="+mn-ea"/>
                <a:cs typeface="+mn-cs"/>
              </a:rPr>
              <a:t>Porém este ambiente se distingue do mercado </a:t>
            </a:r>
            <a:r>
              <a:rPr lang="pt-BR" sz="1200" b="0" i="0" u="none" strike="noStrike" kern="1200" dirty="0" err="1" smtClean="0">
                <a:solidFill>
                  <a:schemeClr val="tx1"/>
                </a:solidFill>
                <a:effectLst/>
                <a:latin typeface="+mn-lt"/>
                <a:ea typeface="+mn-ea"/>
                <a:cs typeface="+mn-cs"/>
              </a:rPr>
              <a:t>ja</a:t>
            </a:r>
            <a:r>
              <a:rPr lang="pt-BR" sz="1200" b="0" i="0" u="none" strike="noStrike" kern="1200" dirty="0" smtClean="0">
                <a:solidFill>
                  <a:schemeClr val="tx1"/>
                </a:solidFill>
                <a:effectLst/>
                <a:latin typeface="+mn-lt"/>
                <a:ea typeface="+mn-ea"/>
                <a:cs typeface="+mn-cs"/>
              </a:rPr>
              <a:t> difundido dos aplicativos para smartphones, uma vez que o mercado das </a:t>
            </a:r>
            <a:r>
              <a:rPr lang="pt-BR" sz="1200" b="0" i="0" u="none" strike="noStrike" kern="1200" dirty="0" err="1" smtClean="0">
                <a:solidFill>
                  <a:schemeClr val="tx1"/>
                </a:solidFill>
                <a:effectLst/>
                <a:latin typeface="+mn-lt"/>
                <a:ea typeface="+mn-ea"/>
                <a:cs typeface="+mn-cs"/>
              </a:rPr>
              <a:t>smart</a:t>
            </a:r>
            <a:r>
              <a:rPr lang="pt-BR" sz="1200" b="0" i="0" u="none" strike="noStrike" kern="1200" dirty="0" smtClean="0">
                <a:solidFill>
                  <a:schemeClr val="tx1"/>
                </a:solidFill>
                <a:effectLst/>
                <a:latin typeface="+mn-lt"/>
                <a:ea typeface="+mn-ea"/>
                <a:cs typeface="+mn-cs"/>
              </a:rPr>
              <a:t> TVs é novo e ainda esta lutando por popularidade, não só isso, segundo </a:t>
            </a:r>
            <a:r>
              <a:rPr lang="pt-BR" sz="1200" b="0" i="0" u="none" strike="noStrike" kern="1200" dirty="0" err="1" smtClean="0">
                <a:solidFill>
                  <a:schemeClr val="tx1"/>
                </a:solidFill>
                <a:effectLst/>
                <a:latin typeface="+mn-lt"/>
                <a:ea typeface="+mn-ea"/>
                <a:cs typeface="+mn-cs"/>
              </a:rPr>
              <a:t>Médola</a:t>
            </a:r>
            <a:r>
              <a:rPr lang="pt-BR" sz="1200" b="0" i="0" u="none" strike="noStrike" kern="1200" dirty="0" smtClean="0">
                <a:solidFill>
                  <a:schemeClr val="tx1"/>
                </a:solidFill>
                <a:effectLst/>
                <a:latin typeface="+mn-lt"/>
                <a:ea typeface="+mn-ea"/>
                <a:cs typeface="+mn-cs"/>
              </a:rPr>
              <a:t> e Teixeira (2007) a interatividade no </a:t>
            </a:r>
            <a:r>
              <a:rPr lang="pt-BR" sz="1200" b="0" i="0" u="none" strike="noStrike" kern="1200" dirty="0" err="1" smtClean="0">
                <a:solidFill>
                  <a:schemeClr val="tx1"/>
                </a:solidFill>
                <a:effectLst/>
                <a:latin typeface="+mn-lt"/>
                <a:ea typeface="+mn-ea"/>
                <a:cs typeface="+mn-cs"/>
              </a:rPr>
              <a:t>ambito</a:t>
            </a:r>
            <a:r>
              <a:rPr lang="pt-BR" sz="1200" b="0" i="0" u="none" strike="noStrike" kern="1200" dirty="0" smtClean="0">
                <a:solidFill>
                  <a:schemeClr val="tx1"/>
                </a:solidFill>
                <a:effectLst/>
                <a:latin typeface="+mn-lt"/>
                <a:ea typeface="+mn-ea"/>
                <a:cs typeface="+mn-cs"/>
              </a:rPr>
              <a:t> da </a:t>
            </a:r>
            <a:r>
              <a:rPr lang="pt-BR" sz="1200" b="0" i="0" u="none" strike="noStrike" kern="1200" dirty="0" err="1" smtClean="0">
                <a:solidFill>
                  <a:schemeClr val="tx1"/>
                </a:solidFill>
                <a:effectLst/>
                <a:latin typeface="+mn-lt"/>
                <a:ea typeface="+mn-ea"/>
                <a:cs typeface="+mn-cs"/>
              </a:rPr>
              <a:t>tv</a:t>
            </a:r>
            <a:r>
              <a:rPr lang="pt-BR" sz="1200" b="0" i="0" u="none" strike="noStrike" kern="1200" dirty="0" smtClean="0">
                <a:solidFill>
                  <a:schemeClr val="tx1"/>
                </a:solidFill>
                <a:effectLst/>
                <a:latin typeface="+mn-lt"/>
                <a:ea typeface="+mn-ea"/>
                <a:cs typeface="+mn-cs"/>
              </a:rPr>
              <a:t> interativa exige uma mudança no modo a informação é passada. já que nela deve-se ter ênfase nas ações do </a:t>
            </a:r>
            <a:r>
              <a:rPr lang="pt-BR" sz="1200" b="0" i="0" u="none" strike="noStrike" kern="1200" dirty="0" err="1" smtClean="0">
                <a:solidFill>
                  <a:schemeClr val="tx1"/>
                </a:solidFill>
                <a:effectLst/>
                <a:latin typeface="+mn-lt"/>
                <a:ea typeface="+mn-ea"/>
                <a:cs typeface="+mn-cs"/>
              </a:rPr>
              <a:t>usuario</a:t>
            </a:r>
            <a:r>
              <a:rPr lang="pt-BR" sz="1200" b="0" i="0" u="none" strike="noStrike" kern="1200" dirty="0" smtClean="0">
                <a:solidFill>
                  <a:schemeClr val="tx1"/>
                </a:solidFill>
                <a:effectLst/>
                <a:latin typeface="+mn-lt"/>
                <a:ea typeface="+mn-ea"/>
                <a:cs typeface="+mn-cs"/>
              </a:rPr>
              <a:t> que antes exercia um papel passivo de telespectador e que talvez não possua afinidade </a:t>
            </a:r>
            <a:r>
              <a:rPr lang="pt-BR" sz="1200" b="0" i="0" u="none" strike="noStrike" kern="1200" dirty="0" err="1" smtClean="0">
                <a:solidFill>
                  <a:schemeClr val="tx1"/>
                </a:solidFill>
                <a:effectLst/>
                <a:latin typeface="+mn-lt"/>
                <a:ea typeface="+mn-ea"/>
                <a:cs typeface="+mn-cs"/>
              </a:rPr>
              <a:t>tecnologica</a:t>
            </a:r>
            <a:r>
              <a:rPr lang="pt-BR" sz="1200" b="0" i="0" u="none" strike="noStrike" kern="1200" dirty="0" smtClean="0">
                <a:solidFill>
                  <a:schemeClr val="tx1"/>
                </a:solidFill>
                <a:effectLst/>
                <a:latin typeface="+mn-lt"/>
                <a:ea typeface="+mn-ea"/>
                <a:cs typeface="+mn-cs"/>
              </a:rPr>
              <a:t>.</a:t>
            </a:r>
            <a:endParaRPr lang="pt-BR" b="0" dirty="0" smtClean="0">
              <a:effectLst/>
            </a:endParaRPr>
          </a:p>
          <a:p>
            <a:pPr rtl="0"/>
            <a:r>
              <a:rPr lang="pt-BR" sz="1200" b="0" i="0" u="none" strike="noStrike" kern="1200" dirty="0" smtClean="0">
                <a:solidFill>
                  <a:schemeClr val="tx1"/>
                </a:solidFill>
                <a:effectLst/>
                <a:latin typeface="+mn-lt"/>
                <a:ea typeface="+mn-ea"/>
                <a:cs typeface="+mn-cs"/>
              </a:rPr>
              <a:t>Além do </a:t>
            </a:r>
            <a:r>
              <a:rPr lang="pt-BR" sz="1200" b="0" i="0" u="none" strike="noStrike" kern="1200" dirty="0" err="1" smtClean="0">
                <a:solidFill>
                  <a:schemeClr val="tx1"/>
                </a:solidFill>
                <a:effectLst/>
                <a:latin typeface="+mn-lt"/>
                <a:ea typeface="+mn-ea"/>
                <a:cs typeface="+mn-cs"/>
              </a:rPr>
              <a:t>usuario</a:t>
            </a:r>
            <a:r>
              <a:rPr lang="pt-BR" sz="1200" b="0" i="0" u="none" strike="noStrike" kern="1200" dirty="0" smtClean="0">
                <a:solidFill>
                  <a:schemeClr val="tx1"/>
                </a:solidFill>
                <a:effectLst/>
                <a:latin typeface="+mn-lt"/>
                <a:ea typeface="+mn-ea"/>
                <a:cs typeface="+mn-cs"/>
              </a:rPr>
              <a:t>, temos outras dificuldades na parte </a:t>
            </a:r>
            <a:r>
              <a:rPr lang="pt-BR" sz="1200" b="0" i="0" u="none" strike="noStrike" kern="1200" dirty="0" err="1" smtClean="0">
                <a:solidFill>
                  <a:schemeClr val="tx1"/>
                </a:solidFill>
                <a:effectLst/>
                <a:latin typeface="+mn-lt"/>
                <a:ea typeface="+mn-ea"/>
                <a:cs typeface="+mn-cs"/>
              </a:rPr>
              <a:t>tecnica</a:t>
            </a:r>
            <a:r>
              <a:rPr lang="pt-BR" sz="1200" b="0" i="0" u="none" strike="noStrike" kern="1200" dirty="0" smtClean="0">
                <a:solidFill>
                  <a:schemeClr val="tx1"/>
                </a:solidFill>
                <a:effectLst/>
                <a:latin typeface="+mn-lt"/>
                <a:ea typeface="+mn-ea"/>
                <a:cs typeface="+mn-cs"/>
              </a:rPr>
              <a:t>, de acordo com Rios (2009) deve se ter maior cuidado com a </a:t>
            </a:r>
            <a:r>
              <a:rPr lang="pt-BR" sz="1200" b="0" i="0" u="none" strike="noStrike" kern="1200" dirty="0" err="1" smtClean="0">
                <a:solidFill>
                  <a:schemeClr val="tx1"/>
                </a:solidFill>
                <a:effectLst/>
                <a:latin typeface="+mn-lt"/>
                <a:ea typeface="+mn-ea"/>
                <a:cs typeface="+mn-cs"/>
              </a:rPr>
              <a:t>condificação</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ja</a:t>
            </a:r>
            <a:r>
              <a:rPr lang="pt-BR" sz="1200" b="0" i="0" u="none" strike="noStrike" kern="1200" dirty="0" smtClean="0">
                <a:solidFill>
                  <a:schemeClr val="tx1"/>
                </a:solidFill>
                <a:effectLst/>
                <a:latin typeface="+mn-lt"/>
                <a:ea typeface="+mn-ea"/>
                <a:cs typeface="+mn-cs"/>
              </a:rPr>
              <a:t> que aplicações TV digital são executadas em um ambiente diferente de um computador, como exemplo, cada marca de TV possui seu ambiente, com um aplicativo feito para determinada marca não funciona em outro dispositivo.</a:t>
            </a:r>
            <a:endParaRPr lang="pt-BR" b="0" dirty="0" smtClean="0">
              <a:effectLst/>
            </a:endParaRPr>
          </a:p>
          <a:p>
            <a:r>
              <a:rPr lang="pt-BR" sz="1200" b="0" i="0" u="none" strike="noStrike" kern="1200" dirty="0" smtClean="0">
                <a:solidFill>
                  <a:schemeClr val="tx1"/>
                </a:solidFill>
                <a:effectLst/>
                <a:latin typeface="+mn-lt"/>
                <a:ea typeface="+mn-ea"/>
                <a:cs typeface="+mn-cs"/>
              </a:rPr>
              <a:t>Nosso trabalho se propõe criar um aplicativo com pretensão de minimizar obstáculos citados, para tanto, utiliza futebol como tema pois devido sua popularidade, temos a </a:t>
            </a:r>
            <a:r>
              <a:rPr lang="pt-BR" sz="1200" b="0" i="0" u="none" strike="noStrike" kern="1200" dirty="0" err="1" smtClean="0">
                <a:solidFill>
                  <a:schemeClr val="tx1"/>
                </a:solidFill>
                <a:effectLst/>
                <a:latin typeface="+mn-lt"/>
                <a:ea typeface="+mn-ea"/>
                <a:cs typeface="+mn-cs"/>
              </a:rPr>
              <a:t>prentenção</a:t>
            </a:r>
            <a:r>
              <a:rPr lang="pt-BR" sz="1200" b="0" i="0" u="none" strike="noStrike" kern="1200" dirty="0" smtClean="0">
                <a:solidFill>
                  <a:schemeClr val="tx1"/>
                </a:solidFill>
                <a:effectLst/>
                <a:latin typeface="+mn-lt"/>
                <a:ea typeface="+mn-ea"/>
                <a:cs typeface="+mn-cs"/>
              </a:rPr>
              <a:t> de atraia atenção de potencias </a:t>
            </a:r>
            <a:r>
              <a:rPr lang="pt-BR" sz="1200" b="0" i="0" u="none" strike="noStrike" kern="1200" dirty="0" err="1" smtClean="0">
                <a:solidFill>
                  <a:schemeClr val="tx1"/>
                </a:solidFill>
                <a:effectLst/>
                <a:latin typeface="+mn-lt"/>
                <a:ea typeface="+mn-ea"/>
                <a:cs typeface="+mn-cs"/>
              </a:rPr>
              <a:t>usuarios</a:t>
            </a:r>
            <a:r>
              <a:rPr lang="pt-BR" sz="1200" b="0" i="0" u="none" strike="noStrike" kern="1200" dirty="0" smtClean="0">
                <a:solidFill>
                  <a:schemeClr val="tx1"/>
                </a:solidFill>
                <a:effectLst/>
                <a:latin typeface="+mn-lt"/>
                <a:ea typeface="+mn-ea"/>
                <a:cs typeface="+mn-cs"/>
              </a:rPr>
              <a:t> e assim popularizar as </a:t>
            </a:r>
            <a:r>
              <a:rPr lang="pt-BR" sz="1200" b="0" i="0" u="none" strike="noStrike" kern="1200" dirty="0" err="1" smtClean="0">
                <a:solidFill>
                  <a:schemeClr val="tx1"/>
                </a:solidFill>
                <a:effectLst/>
                <a:latin typeface="+mn-lt"/>
                <a:ea typeface="+mn-ea"/>
                <a:cs typeface="+mn-cs"/>
              </a:rPr>
              <a:t>smart</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tvs</a:t>
            </a:r>
            <a:r>
              <a:rPr lang="pt-BR" sz="1200" b="0" i="0" u="none" strike="noStrike" kern="1200" dirty="0" smtClean="0">
                <a:solidFill>
                  <a:schemeClr val="tx1"/>
                </a:solidFill>
                <a:effectLst/>
                <a:latin typeface="+mn-lt"/>
                <a:ea typeface="+mn-ea"/>
                <a:cs typeface="+mn-cs"/>
              </a:rPr>
              <a:t> e </a:t>
            </a:r>
            <a:r>
              <a:rPr lang="pt-BR" sz="1200" b="0" i="0" u="none" strike="noStrike" kern="1200" dirty="0" err="1" smtClean="0">
                <a:solidFill>
                  <a:schemeClr val="tx1"/>
                </a:solidFill>
                <a:effectLst/>
                <a:latin typeface="+mn-lt"/>
                <a:ea typeface="+mn-ea"/>
                <a:cs typeface="+mn-cs"/>
              </a:rPr>
              <a:t>resaltando</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importanca</a:t>
            </a:r>
            <a:r>
              <a:rPr lang="pt-BR" sz="1200" b="0" i="0" u="none" strike="noStrike" kern="1200" dirty="0" smtClean="0">
                <a:solidFill>
                  <a:schemeClr val="tx1"/>
                </a:solidFill>
                <a:effectLst/>
                <a:latin typeface="+mn-lt"/>
                <a:ea typeface="+mn-ea"/>
                <a:cs typeface="+mn-cs"/>
              </a:rPr>
              <a:t> da plataforma </a:t>
            </a:r>
            <a:r>
              <a:rPr lang="pt-BR" sz="1200" b="0" i="0" u="none" strike="noStrike" kern="1200" dirty="0" err="1" smtClean="0">
                <a:solidFill>
                  <a:schemeClr val="tx1"/>
                </a:solidFill>
                <a:effectLst/>
                <a:latin typeface="+mn-lt"/>
                <a:ea typeface="+mn-ea"/>
                <a:cs typeface="+mn-cs"/>
              </a:rPr>
              <a:t>unica</a:t>
            </a:r>
            <a:r>
              <a:rPr lang="pt-BR" sz="1200" b="0" i="0" u="none" strike="noStrike" kern="1200" dirty="0" smtClean="0">
                <a:solidFill>
                  <a:schemeClr val="tx1"/>
                </a:solidFill>
                <a:effectLst/>
                <a:latin typeface="+mn-lt"/>
                <a:ea typeface="+mn-ea"/>
                <a:cs typeface="+mn-cs"/>
              </a:rPr>
              <a:t> de desenvolvimento;</a:t>
            </a:r>
            <a:endParaRPr lang="pt-BR" dirty="0" smtClean="0"/>
          </a:p>
        </p:txBody>
      </p:sp>
      <p:sp>
        <p:nvSpPr>
          <p:cNvPr id="25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05AADB82-0498-4381-877D-2685D9F406D9}" type="slidenum">
              <a:rPr lang="pt-BR" sz="1300" smtClean="0"/>
              <a:pPr eaLnBrk="1" hangingPunct="1"/>
              <a:t>4</a:t>
            </a:fld>
            <a:endParaRPr lang="pt-BR" sz="1300" smtClean="0"/>
          </a:p>
        </p:txBody>
      </p:sp>
    </p:spTree>
    <p:extLst>
      <p:ext uri="{BB962C8B-B14F-4D97-AF65-F5344CB8AC3E}">
        <p14:creationId xmlns:p14="http://schemas.microsoft.com/office/powerpoint/2010/main" val="427129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rtl="0"/>
            <a:r>
              <a:rPr lang="pt-BR" sz="1200" b="0" i="0" u="none" strike="noStrike" kern="1200" dirty="0" smtClean="0">
                <a:solidFill>
                  <a:schemeClr val="tx1"/>
                </a:solidFill>
                <a:effectLst/>
                <a:latin typeface="+mn-lt"/>
                <a:ea typeface="+mn-ea"/>
                <a:cs typeface="+mn-cs"/>
              </a:rPr>
              <a:t>Justificativa</a:t>
            </a:r>
            <a:endParaRPr lang="pt-BR" b="0" dirty="0" smtClean="0">
              <a:effectLst/>
            </a:endParaRPr>
          </a:p>
          <a:p>
            <a:pPr rtl="0" fontAlgn="base"/>
            <a:r>
              <a:rPr lang="pt-BR" sz="1200" b="0" i="0" u="none" strike="noStrike" kern="1200" dirty="0" err="1" smtClean="0">
                <a:solidFill>
                  <a:schemeClr val="tx1"/>
                </a:solidFill>
                <a:effectLst/>
                <a:latin typeface="+mn-lt"/>
                <a:ea typeface="+mn-ea"/>
                <a:cs typeface="+mn-cs"/>
              </a:rPr>
              <a:t>Academica</a:t>
            </a:r>
            <a:r>
              <a:rPr lang="pt-BR" sz="1200" b="0" i="0" u="none" strike="noStrike" kern="1200" dirty="0" smtClean="0">
                <a:solidFill>
                  <a:schemeClr val="tx1"/>
                </a:solidFill>
                <a:effectLst/>
                <a:latin typeface="+mn-lt"/>
                <a:ea typeface="+mn-ea"/>
                <a:cs typeface="+mn-cs"/>
              </a:rPr>
              <a:t> </a:t>
            </a:r>
          </a:p>
          <a:p>
            <a:pPr lvl="1" rtl="0" fontAlgn="base"/>
            <a:r>
              <a:rPr lang="pt-BR" sz="1200" b="0" i="0" u="none" strike="noStrike" kern="1200" dirty="0" smtClean="0">
                <a:solidFill>
                  <a:schemeClr val="tx1"/>
                </a:solidFill>
                <a:effectLst/>
                <a:latin typeface="+mn-lt"/>
                <a:ea typeface="+mn-ea"/>
                <a:cs typeface="+mn-cs"/>
              </a:rPr>
              <a:t>este trabalho se destaca por ser pioneiro, Ser aprovado este trabalho será  pioneiro  no desenvolvido nesta universidade a abordar o desenvolvimento de solução para </a:t>
            </a:r>
            <a:r>
              <a:rPr lang="pt-BR" sz="1200" b="0" i="0" u="none" strike="noStrike" kern="1200" dirty="0" err="1" smtClean="0">
                <a:solidFill>
                  <a:schemeClr val="tx1"/>
                </a:solidFill>
                <a:effectLst/>
                <a:latin typeface="+mn-lt"/>
                <a:ea typeface="+mn-ea"/>
                <a:cs typeface="+mn-cs"/>
              </a:rPr>
              <a:t>smartTV</a:t>
            </a:r>
            <a:r>
              <a:rPr lang="pt-BR" sz="1200" b="0" i="0" u="none" strike="noStrike" kern="1200" dirty="0" smtClean="0">
                <a:solidFill>
                  <a:schemeClr val="tx1"/>
                </a:solidFill>
                <a:effectLst/>
                <a:latin typeface="+mn-lt"/>
                <a:ea typeface="+mn-ea"/>
                <a:cs typeface="+mn-cs"/>
              </a:rPr>
              <a:t>, como também um dos primeiro a utilizar desenvolvimento web-</a:t>
            </a:r>
            <a:r>
              <a:rPr lang="pt-BR" sz="1200" b="0" i="0" u="none" strike="noStrike" kern="1200" dirty="0" err="1" smtClean="0">
                <a:solidFill>
                  <a:schemeClr val="tx1"/>
                </a:solidFill>
                <a:effectLst/>
                <a:latin typeface="+mn-lt"/>
                <a:ea typeface="+mn-ea"/>
                <a:cs typeface="+mn-cs"/>
              </a:rPr>
              <a:t>based</a:t>
            </a:r>
            <a:r>
              <a:rPr lang="pt-BR" sz="1200" b="0" i="0" u="none" strike="noStrike" kern="1200" dirty="0" smtClean="0">
                <a:solidFill>
                  <a:schemeClr val="tx1"/>
                </a:solidFill>
                <a:effectLst/>
                <a:latin typeface="+mn-lt"/>
                <a:ea typeface="+mn-ea"/>
                <a:cs typeface="+mn-cs"/>
              </a:rPr>
              <a:t> fora do </a:t>
            </a:r>
            <a:r>
              <a:rPr lang="pt-BR" sz="1200" b="0" i="0" u="none" strike="noStrike" kern="1200" dirty="0" err="1" smtClean="0">
                <a:solidFill>
                  <a:schemeClr val="tx1"/>
                </a:solidFill>
                <a:effectLst/>
                <a:latin typeface="+mn-lt"/>
                <a:ea typeface="+mn-ea"/>
                <a:cs typeface="+mn-cs"/>
              </a:rPr>
              <a:t>browse</a:t>
            </a:r>
            <a:r>
              <a:rPr lang="pt-BR" sz="1200" b="0" i="0" u="none" strike="noStrike" kern="1200" dirty="0" smtClean="0">
                <a:solidFill>
                  <a:schemeClr val="tx1"/>
                </a:solidFill>
                <a:effectLst/>
                <a:latin typeface="+mn-lt"/>
                <a:ea typeface="+mn-ea"/>
                <a:cs typeface="+mn-cs"/>
              </a:rPr>
              <a:t> padrão, sendo o primeiro apresentado no ano passado pelo graduado Daniel.</a:t>
            </a:r>
          </a:p>
          <a:p>
            <a:pPr lvl="1" rtl="0" fontAlgn="base"/>
            <a:r>
              <a:rPr lang="pt-BR" sz="1200" b="0" i="0" u="none" strike="noStrike" kern="1200" dirty="0" smtClean="0">
                <a:solidFill>
                  <a:schemeClr val="tx1"/>
                </a:solidFill>
                <a:effectLst/>
                <a:latin typeface="+mn-lt"/>
                <a:ea typeface="+mn-ea"/>
                <a:cs typeface="+mn-cs"/>
              </a:rPr>
              <a:t>É também, um ponto importante da relevância deste trabalho, o conhecimento gerado, deixando assim um legado importante para o departamento de Sistemas de Informação</a:t>
            </a:r>
          </a:p>
          <a:p>
            <a:pPr rtl="0" fontAlgn="base"/>
            <a:r>
              <a:rPr lang="pt-BR" b="0" dirty="0" smtClean="0">
                <a:effectLst/>
              </a:rPr>
              <a:t/>
            </a:r>
            <a:br>
              <a:rPr lang="pt-BR" b="0" dirty="0" smtClean="0">
                <a:effectLst/>
              </a:rPr>
            </a:br>
            <a:r>
              <a:rPr lang="pt-BR" sz="1200" b="0" i="0" u="none" strike="noStrike" kern="1200" dirty="0" err="1" smtClean="0">
                <a:solidFill>
                  <a:schemeClr val="tx1"/>
                </a:solidFill>
                <a:effectLst/>
                <a:latin typeface="+mn-lt"/>
                <a:ea typeface="+mn-ea"/>
                <a:cs typeface="+mn-cs"/>
              </a:rPr>
              <a:t>Tecnico</a:t>
            </a:r>
            <a:endParaRPr lang="pt-BR" sz="1200" b="0" i="0" u="none" strike="noStrike" kern="1200" dirty="0" smtClean="0">
              <a:solidFill>
                <a:schemeClr val="tx1"/>
              </a:solidFill>
              <a:effectLst/>
              <a:latin typeface="+mn-lt"/>
              <a:ea typeface="+mn-ea"/>
              <a:cs typeface="+mn-cs"/>
            </a:endParaRPr>
          </a:p>
          <a:p>
            <a:pPr rtl="0"/>
            <a:r>
              <a:rPr lang="pt-BR" sz="1200" b="0" i="0" u="none" strike="noStrike" kern="1200" dirty="0" smtClean="0">
                <a:solidFill>
                  <a:schemeClr val="tx1"/>
                </a:solidFill>
                <a:effectLst/>
                <a:latin typeface="+mn-lt"/>
                <a:ea typeface="+mn-ea"/>
                <a:cs typeface="+mn-cs"/>
              </a:rPr>
              <a:t>Levantar os aspectos mais relevantes da tecnologia Smart TV Alliance e o desenvolvimento de aplicativos no ambiente de TV Interativa, com enfoque no desenvolvimento do aplicativo proposto</a:t>
            </a:r>
            <a:endParaRPr lang="pt-BR" b="0" dirty="0" smtClean="0">
              <a:effectLst/>
            </a:endParaRPr>
          </a:p>
          <a:p>
            <a:pPr rtl="0"/>
            <a:r>
              <a:rPr lang="pt-BR" sz="1200" b="0" i="0" u="none" strike="noStrike" kern="1200" dirty="0" smtClean="0">
                <a:solidFill>
                  <a:schemeClr val="tx1"/>
                </a:solidFill>
                <a:effectLst/>
                <a:latin typeface="+mn-lt"/>
                <a:ea typeface="+mn-ea"/>
                <a:cs typeface="+mn-cs"/>
              </a:rPr>
              <a:t>Relacionar as tecnologias do padrão web, utilizadas pela Smart TV Alliance</a:t>
            </a:r>
            <a:endParaRPr lang="pt-BR" b="0" dirty="0" smtClean="0">
              <a:effectLst/>
            </a:endParaRPr>
          </a:p>
          <a:p>
            <a:r>
              <a:rPr lang="pt-BR" sz="1200" b="0" i="0" u="none" strike="noStrike" kern="1200" dirty="0" smtClean="0">
                <a:solidFill>
                  <a:schemeClr val="tx1"/>
                </a:solidFill>
                <a:effectLst/>
                <a:latin typeface="+mn-lt"/>
                <a:ea typeface="+mn-ea"/>
                <a:cs typeface="+mn-cs"/>
              </a:rPr>
              <a:t>e o desenvolver uma aplicação que notifique os principais lances da partida em execução em tempo real e que gere corretamente as tabelas dos jogos de futebol</a:t>
            </a:r>
            <a:endParaRPr lang="pt-BR" sz="1200" b="0" i="0" u="none" strike="noStrike" kern="1200" dirty="0" smtClean="0">
              <a:solidFill>
                <a:schemeClr val="tx1"/>
              </a:solidFill>
              <a:effectLst/>
              <a:latin typeface="+mn-lt"/>
              <a:ea typeface="+mn-ea"/>
              <a:cs typeface="+mn-cs"/>
            </a:endParaRPr>
          </a:p>
          <a:p>
            <a:pPr rtl="0" fontAlgn="base"/>
            <a:r>
              <a:rPr lang="pt-BR" b="0" dirty="0" smtClean="0">
                <a:effectLst/>
              </a:rPr>
              <a:t/>
            </a:r>
            <a:br>
              <a:rPr lang="pt-BR" b="0" dirty="0" smtClean="0">
                <a:effectLst/>
              </a:rPr>
            </a:br>
            <a:r>
              <a:rPr lang="pt-BR" sz="1200" b="0" i="0" u="none" strike="noStrike" kern="1200" dirty="0" smtClean="0">
                <a:solidFill>
                  <a:schemeClr val="tx1"/>
                </a:solidFill>
                <a:effectLst/>
                <a:latin typeface="+mn-lt"/>
                <a:ea typeface="+mn-ea"/>
                <a:cs typeface="+mn-cs"/>
              </a:rPr>
              <a:t>Social</a:t>
            </a:r>
          </a:p>
          <a:p>
            <a:pPr lvl="1" rtl="0" fontAlgn="base"/>
            <a:r>
              <a:rPr lang="pt-BR" sz="1200" b="0" i="0" u="none" strike="noStrike" kern="1200" dirty="0" smtClean="0">
                <a:solidFill>
                  <a:schemeClr val="tx1"/>
                </a:solidFill>
                <a:effectLst/>
                <a:latin typeface="+mn-lt"/>
                <a:ea typeface="+mn-ea"/>
                <a:cs typeface="+mn-cs"/>
              </a:rPr>
              <a:t>utilizando futebol como tema pois devido sua popularidade, tem </a:t>
            </a:r>
            <a:r>
              <a:rPr lang="pt-BR" sz="1200" b="0" i="0" u="none" strike="noStrike" kern="1200" dirty="0" err="1" smtClean="0">
                <a:solidFill>
                  <a:schemeClr val="tx1"/>
                </a:solidFill>
                <a:effectLst/>
                <a:latin typeface="+mn-lt"/>
                <a:ea typeface="+mn-ea"/>
                <a:cs typeface="+mn-cs"/>
              </a:rPr>
              <a:t>prentenção</a:t>
            </a:r>
            <a:r>
              <a:rPr lang="pt-BR" sz="1200" b="0" i="0" u="none" strike="noStrike" kern="1200" dirty="0" smtClean="0">
                <a:solidFill>
                  <a:schemeClr val="tx1"/>
                </a:solidFill>
                <a:effectLst/>
                <a:latin typeface="+mn-lt"/>
                <a:ea typeface="+mn-ea"/>
                <a:cs typeface="+mn-cs"/>
              </a:rPr>
              <a:t> atraia atenção de potencias </a:t>
            </a:r>
            <a:r>
              <a:rPr lang="pt-BR" sz="1200" b="0" i="0" u="none" strike="noStrike" kern="1200" dirty="0" err="1" smtClean="0">
                <a:solidFill>
                  <a:schemeClr val="tx1"/>
                </a:solidFill>
                <a:effectLst/>
                <a:latin typeface="+mn-lt"/>
                <a:ea typeface="+mn-ea"/>
                <a:cs typeface="+mn-cs"/>
              </a:rPr>
              <a:t>usuarios</a:t>
            </a:r>
            <a:r>
              <a:rPr lang="pt-BR" sz="1200" b="0" i="0" u="none" strike="noStrike" kern="1200" dirty="0" smtClean="0">
                <a:solidFill>
                  <a:schemeClr val="tx1"/>
                </a:solidFill>
                <a:effectLst/>
                <a:latin typeface="+mn-lt"/>
                <a:ea typeface="+mn-ea"/>
                <a:cs typeface="+mn-cs"/>
              </a:rPr>
              <a:t> e assim popularizar as </a:t>
            </a:r>
            <a:r>
              <a:rPr lang="pt-BR" sz="1200" b="0" i="0" u="none" strike="noStrike" kern="1200" dirty="0" err="1" smtClean="0">
                <a:solidFill>
                  <a:schemeClr val="tx1"/>
                </a:solidFill>
                <a:effectLst/>
                <a:latin typeface="+mn-lt"/>
                <a:ea typeface="+mn-ea"/>
                <a:cs typeface="+mn-cs"/>
              </a:rPr>
              <a:t>smart</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tvs</a:t>
            </a:r>
            <a:r>
              <a:rPr lang="pt-BR" sz="1200" b="0" i="0" u="none" strike="noStrike" kern="1200" dirty="0" smtClean="0">
                <a:solidFill>
                  <a:schemeClr val="tx1"/>
                </a:solidFill>
                <a:effectLst/>
                <a:latin typeface="+mn-lt"/>
                <a:ea typeface="+mn-ea"/>
                <a:cs typeface="+mn-cs"/>
              </a:rPr>
              <a:t> e assim aumento no nicho do mercado</a:t>
            </a:r>
          </a:p>
          <a:p>
            <a:endParaRPr lang="pt-BR" dirty="0" smtClean="0"/>
          </a:p>
        </p:txBody>
      </p:sp>
      <p:sp>
        <p:nvSpPr>
          <p:cNvPr id="25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05AADB82-0498-4381-877D-2685D9F406D9}" type="slidenum">
              <a:rPr lang="pt-BR" sz="1300" smtClean="0"/>
              <a:pPr eaLnBrk="1" hangingPunct="1"/>
              <a:t>5</a:t>
            </a:fld>
            <a:endParaRPr lang="pt-BR" sz="1300" smtClean="0"/>
          </a:p>
        </p:txBody>
      </p:sp>
    </p:spTree>
    <p:extLst>
      <p:ext uri="{BB962C8B-B14F-4D97-AF65-F5344CB8AC3E}">
        <p14:creationId xmlns:p14="http://schemas.microsoft.com/office/powerpoint/2010/main" val="163911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pt-BR" sz="1200" b="0" i="0" u="none" strike="noStrike" kern="1200" dirty="0" smtClean="0">
                <a:solidFill>
                  <a:schemeClr val="tx1"/>
                </a:solidFill>
                <a:effectLst/>
                <a:latin typeface="+mn-lt"/>
                <a:ea typeface="+mn-ea"/>
                <a:cs typeface="+mn-cs"/>
              </a:rPr>
              <a:t>OTT - A entrega de vídeo via Internet diretamente nos dispositivos dos usuários conectados, permite acesso em qualquer lugar, a qualquer tempo ao seu programa favorito, ou noticia que esteja procurando, e qualquer dispositivo que esteja na internet</a:t>
            </a:r>
            <a:endParaRPr lang="pt-BR" b="0" dirty="0" smtClean="0">
              <a:effectLst/>
            </a:endParaRPr>
          </a:p>
          <a:p>
            <a:r>
              <a:rPr lang="pt-BR" b="0" dirty="0" smtClean="0">
                <a:effectLst/>
              </a:rPr>
              <a:t/>
            </a:r>
            <a:br>
              <a:rPr lang="pt-BR" b="0" dirty="0" smtClean="0">
                <a:effectLst/>
              </a:rPr>
            </a:br>
            <a:r>
              <a:rPr lang="pt-BR" sz="1200" b="0" i="0" u="none" strike="noStrike" kern="1200" dirty="0" smtClean="0">
                <a:solidFill>
                  <a:schemeClr val="tx1"/>
                </a:solidFill>
                <a:effectLst/>
                <a:latin typeface="+mn-lt"/>
                <a:ea typeface="+mn-ea"/>
                <a:cs typeface="+mn-cs"/>
              </a:rPr>
              <a:t>IPTV - </a:t>
            </a:r>
            <a:r>
              <a:rPr lang="pt-BR" sz="1200" b="0" i="0" u="none" strike="noStrike" kern="1200" dirty="0" err="1" smtClean="0">
                <a:solidFill>
                  <a:schemeClr val="tx1"/>
                </a:solidFill>
                <a:effectLst/>
                <a:latin typeface="+mn-lt"/>
                <a:ea typeface="+mn-ea"/>
                <a:cs typeface="+mn-cs"/>
              </a:rPr>
              <a:t>è</a:t>
            </a:r>
            <a:r>
              <a:rPr lang="pt-BR" sz="1200" b="0" i="0" u="none" strike="noStrike" kern="1200" dirty="0" smtClean="0">
                <a:solidFill>
                  <a:schemeClr val="tx1"/>
                </a:solidFill>
                <a:effectLst/>
                <a:latin typeface="+mn-lt"/>
                <a:ea typeface="+mn-ea"/>
                <a:cs typeface="+mn-cs"/>
              </a:rPr>
              <a:t> a Junção de um serviço de </a:t>
            </a:r>
            <a:r>
              <a:rPr lang="pt-BR" sz="1200" b="0" i="0" u="none" strike="noStrike" kern="1200" dirty="0" err="1" smtClean="0">
                <a:solidFill>
                  <a:schemeClr val="tx1"/>
                </a:solidFill>
                <a:effectLst/>
                <a:latin typeface="+mn-lt"/>
                <a:ea typeface="+mn-ea"/>
                <a:cs typeface="+mn-cs"/>
              </a:rPr>
              <a:t>televisao</a:t>
            </a:r>
            <a:r>
              <a:rPr lang="pt-BR" sz="1200" b="0" i="0" u="none" strike="noStrike" kern="1200" dirty="0" smtClean="0">
                <a:solidFill>
                  <a:schemeClr val="tx1"/>
                </a:solidFill>
                <a:effectLst/>
                <a:latin typeface="+mn-lt"/>
                <a:ea typeface="+mn-ea"/>
                <a:cs typeface="+mn-cs"/>
              </a:rPr>
              <a:t> com a internet de banda larga, com um conversor que transforma o sinal recebido </a:t>
            </a:r>
            <a:r>
              <a:rPr lang="pt-BR" sz="1200" b="0" i="0" u="none" strike="noStrike" kern="1200" dirty="0" err="1" smtClean="0">
                <a:solidFill>
                  <a:schemeClr val="tx1"/>
                </a:solidFill>
                <a:effectLst/>
                <a:latin typeface="+mn-lt"/>
                <a:ea typeface="+mn-ea"/>
                <a:cs typeface="+mn-cs"/>
              </a:rPr>
              <a:t>atrvés</a:t>
            </a:r>
            <a:r>
              <a:rPr lang="pt-BR" sz="1200" b="0" i="0" u="none" strike="noStrike" kern="1200" dirty="0" smtClean="0">
                <a:solidFill>
                  <a:schemeClr val="tx1"/>
                </a:solidFill>
                <a:effectLst/>
                <a:latin typeface="+mn-lt"/>
                <a:ea typeface="+mn-ea"/>
                <a:cs typeface="+mn-cs"/>
              </a:rPr>
              <a:t> da internet para que ele possa ser visualizado na tela. Pode ser </a:t>
            </a:r>
            <a:r>
              <a:rPr lang="pt-BR" sz="1200" b="0" i="0" u="none" strike="noStrike" kern="1200" dirty="0" err="1" smtClean="0">
                <a:solidFill>
                  <a:schemeClr val="tx1"/>
                </a:solidFill>
                <a:effectLst/>
                <a:latin typeface="+mn-lt"/>
                <a:ea typeface="+mn-ea"/>
                <a:cs typeface="+mn-cs"/>
              </a:rPr>
              <a:t>similados</a:t>
            </a:r>
            <a:r>
              <a:rPr lang="pt-BR" sz="1200" b="0" i="0" u="none" strike="noStrike" kern="1200" dirty="0" smtClean="0">
                <a:solidFill>
                  <a:schemeClr val="tx1"/>
                </a:solidFill>
                <a:effectLst/>
                <a:latin typeface="+mn-lt"/>
                <a:ea typeface="+mn-ea"/>
                <a:cs typeface="+mn-cs"/>
              </a:rPr>
              <a:t> as </a:t>
            </a:r>
            <a:r>
              <a:rPr lang="pt-BR" sz="1200" b="0" i="0" u="none" strike="noStrike" kern="1200" dirty="0" err="1" smtClean="0">
                <a:solidFill>
                  <a:schemeClr val="tx1"/>
                </a:solidFill>
                <a:effectLst/>
                <a:latin typeface="+mn-lt"/>
                <a:ea typeface="+mn-ea"/>
                <a:cs typeface="+mn-cs"/>
              </a:rPr>
              <a:t>tv</a:t>
            </a:r>
            <a:r>
              <a:rPr lang="pt-BR" sz="1200" b="0" i="0" u="none" strike="noStrike" kern="1200" dirty="0" smtClean="0">
                <a:solidFill>
                  <a:schemeClr val="tx1"/>
                </a:solidFill>
                <a:effectLst/>
                <a:latin typeface="+mn-lt"/>
                <a:ea typeface="+mn-ea"/>
                <a:cs typeface="+mn-cs"/>
              </a:rPr>
              <a:t> por assinaturas como, </a:t>
            </a:r>
            <a:r>
              <a:rPr lang="pt-BR" sz="1200" b="0" i="0" u="none" strike="noStrike" kern="1200" dirty="0" err="1" smtClean="0">
                <a:solidFill>
                  <a:schemeClr val="tx1"/>
                </a:solidFill>
                <a:effectLst/>
                <a:latin typeface="+mn-lt"/>
                <a:ea typeface="+mn-ea"/>
                <a:cs typeface="+mn-cs"/>
              </a:rPr>
              <a:t>sky</a:t>
            </a:r>
            <a:r>
              <a:rPr lang="pt-BR" sz="1200" b="0" i="0" u="none" strike="noStrike" kern="1200" dirty="0" smtClean="0">
                <a:solidFill>
                  <a:schemeClr val="tx1"/>
                </a:solidFill>
                <a:effectLst/>
                <a:latin typeface="+mn-lt"/>
                <a:ea typeface="+mn-ea"/>
                <a:cs typeface="+mn-cs"/>
              </a:rPr>
              <a:t>, claro </a:t>
            </a:r>
            <a:r>
              <a:rPr lang="pt-BR" sz="1200" b="0" i="0" u="none" strike="noStrike" kern="1200" dirty="0" err="1" smtClean="0">
                <a:solidFill>
                  <a:schemeClr val="tx1"/>
                </a:solidFill>
                <a:effectLst/>
                <a:latin typeface="+mn-lt"/>
                <a:ea typeface="+mn-ea"/>
                <a:cs typeface="+mn-cs"/>
              </a:rPr>
              <a:t>tv</a:t>
            </a:r>
            <a:r>
              <a:rPr lang="pt-BR" sz="1200" b="0" i="0" u="none" strike="noStrike" kern="1200" dirty="0" smtClean="0">
                <a:solidFill>
                  <a:schemeClr val="tx1"/>
                </a:solidFill>
                <a:effectLst/>
                <a:latin typeface="+mn-lt"/>
                <a:ea typeface="+mn-ea"/>
                <a:cs typeface="+mn-cs"/>
              </a:rPr>
              <a:t>, vivo </a:t>
            </a:r>
            <a:r>
              <a:rPr lang="pt-BR" sz="1200" b="0" i="0" u="none" strike="noStrike" kern="1200" dirty="0" err="1" smtClean="0">
                <a:solidFill>
                  <a:schemeClr val="tx1"/>
                </a:solidFill>
                <a:effectLst/>
                <a:latin typeface="+mn-lt"/>
                <a:ea typeface="+mn-ea"/>
                <a:cs typeface="+mn-cs"/>
              </a:rPr>
              <a:t>tv</a:t>
            </a:r>
            <a:r>
              <a:rPr lang="pt-BR" sz="1200" b="0" i="0" u="none" strike="noStrike" kern="1200" dirty="0" smtClean="0">
                <a:solidFill>
                  <a:schemeClr val="tx1"/>
                </a:solidFill>
                <a:effectLst/>
                <a:latin typeface="+mn-lt"/>
                <a:ea typeface="+mn-ea"/>
                <a:cs typeface="+mn-cs"/>
              </a:rPr>
              <a:t> e oi </a:t>
            </a:r>
            <a:r>
              <a:rPr lang="pt-BR" sz="1200" b="0" i="0" u="none" strike="noStrike" kern="1200" dirty="0" err="1" smtClean="0">
                <a:solidFill>
                  <a:schemeClr val="tx1"/>
                </a:solidFill>
                <a:effectLst/>
                <a:latin typeface="+mn-lt"/>
                <a:ea typeface="+mn-ea"/>
                <a:cs typeface="+mn-cs"/>
              </a:rPr>
              <a:t>tv</a:t>
            </a:r>
            <a:endParaRPr lang="pt-BR" sz="1200" b="0" i="0" u="none" strike="noStrike" kern="1200" dirty="0" smtClean="0">
              <a:solidFill>
                <a:schemeClr val="tx1"/>
              </a:solidFill>
              <a:effectLst/>
              <a:latin typeface="+mn-lt"/>
              <a:ea typeface="+mn-ea"/>
              <a:cs typeface="+mn-cs"/>
            </a:endParaRPr>
          </a:p>
          <a:p>
            <a:pPr rtl="0" fontAlgn="base"/>
            <a:endParaRPr lang="pt-BR" sz="1200" b="0" i="0" u="none" strike="noStrike" kern="1200" dirty="0" smtClean="0">
              <a:solidFill>
                <a:schemeClr val="tx1"/>
              </a:solidFill>
              <a:effectLst/>
              <a:latin typeface="+mn-lt"/>
              <a:ea typeface="+mn-ea"/>
              <a:cs typeface="+mn-cs"/>
            </a:endParaRPr>
          </a:p>
          <a:p>
            <a:pPr rtl="0" fontAlgn="base"/>
            <a:r>
              <a:rPr lang="pt-BR" sz="1200" b="0" i="0" u="none" strike="noStrike" kern="1200" dirty="0" smtClean="0">
                <a:solidFill>
                  <a:schemeClr val="tx1"/>
                </a:solidFill>
                <a:effectLst/>
                <a:latin typeface="+mn-lt"/>
                <a:ea typeface="+mn-ea"/>
                <a:cs typeface="+mn-cs"/>
              </a:rPr>
              <a:t>Smart TV</a:t>
            </a:r>
          </a:p>
          <a:p>
            <a:pPr rtl="0" fontAlgn="base"/>
            <a:r>
              <a:rPr lang="pt-BR" sz="1200" b="0" i="1" u="none" strike="noStrike" kern="1200" dirty="0" err="1" smtClean="0">
                <a:solidFill>
                  <a:schemeClr val="tx1"/>
                </a:solidFill>
                <a:effectLst/>
                <a:latin typeface="+mn-lt"/>
                <a:ea typeface="+mn-ea"/>
                <a:cs typeface="+mn-cs"/>
              </a:rPr>
              <a:t>SmartTVs</a:t>
            </a:r>
            <a:r>
              <a:rPr lang="pt-BR" sz="1200" b="0" i="1" u="none" strike="noStrike" kern="1200" dirty="0" smtClean="0">
                <a:solidFill>
                  <a:schemeClr val="tx1"/>
                </a:solidFill>
                <a:effectLst/>
                <a:latin typeface="+mn-lt"/>
                <a:ea typeface="+mn-ea"/>
                <a:cs typeface="+mn-cs"/>
              </a:rPr>
              <a:t> </a:t>
            </a:r>
            <a:r>
              <a:rPr lang="pt-BR" sz="1200" b="0" i="0" u="none" strike="noStrike" kern="1200" dirty="0" smtClean="0">
                <a:solidFill>
                  <a:schemeClr val="tx1"/>
                </a:solidFill>
                <a:effectLst/>
                <a:latin typeface="+mn-lt"/>
                <a:ea typeface="+mn-ea"/>
                <a:cs typeface="+mn-cs"/>
              </a:rPr>
              <a:t>diferentes das TVs convencionais,</a:t>
            </a:r>
            <a:r>
              <a:rPr lang="pt-BR" sz="1200" b="0" i="1" u="none" strike="noStrike" kern="1200" dirty="0" smtClean="0">
                <a:solidFill>
                  <a:schemeClr val="tx1"/>
                </a:solidFill>
                <a:effectLst/>
                <a:latin typeface="+mn-lt"/>
                <a:ea typeface="+mn-ea"/>
                <a:cs typeface="+mn-cs"/>
              </a:rPr>
              <a:t> </a:t>
            </a:r>
            <a:r>
              <a:rPr lang="pt-BR" sz="1200" b="0" i="0" u="none" strike="noStrike" kern="1200" dirty="0" smtClean="0">
                <a:solidFill>
                  <a:schemeClr val="tx1"/>
                </a:solidFill>
                <a:effectLst/>
                <a:latin typeface="+mn-lt"/>
                <a:ea typeface="+mn-ea"/>
                <a:cs typeface="+mn-cs"/>
              </a:rPr>
              <a:t>permitem que você navegue na internet, assista vídeos, interaja nas redes sociais, lojas de aplicativos parecidos com os de smartphones. Essa plataforma foi escolhida por que este conceito de aplicação voltadas para </a:t>
            </a:r>
            <a:r>
              <a:rPr lang="pt-BR" sz="1200" b="0" i="0" u="none" strike="noStrike" kern="1200" dirty="0" err="1" smtClean="0">
                <a:solidFill>
                  <a:schemeClr val="tx1"/>
                </a:solidFill>
                <a:effectLst/>
                <a:latin typeface="+mn-lt"/>
                <a:ea typeface="+mn-ea"/>
                <a:cs typeface="+mn-cs"/>
              </a:rPr>
              <a:t>TV’s</a:t>
            </a:r>
            <a:r>
              <a:rPr lang="pt-BR" sz="1200" b="0" i="0" u="none" strike="noStrike" kern="1200" dirty="0" smtClean="0">
                <a:solidFill>
                  <a:schemeClr val="tx1"/>
                </a:solidFill>
                <a:effectLst/>
                <a:latin typeface="+mn-lt"/>
                <a:ea typeface="+mn-ea"/>
                <a:cs typeface="+mn-cs"/>
              </a:rPr>
              <a:t> ainda é novo no Brasil e deve ser explorado.</a:t>
            </a:r>
          </a:p>
          <a:p>
            <a:endParaRPr lang="pt-BR" dirty="0" smtClean="0"/>
          </a:p>
        </p:txBody>
      </p:sp>
      <p:sp>
        <p:nvSpPr>
          <p:cNvPr id="26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4D9B367E-F4FF-4452-A282-21CDB4BEDF63}" type="slidenum">
              <a:rPr lang="pt-BR" sz="1300" smtClean="0"/>
              <a:pPr eaLnBrk="1" hangingPunct="1"/>
              <a:t>6</a:t>
            </a:fld>
            <a:endParaRPr lang="pt-BR" sz="1300" smtClean="0"/>
          </a:p>
        </p:txBody>
      </p:sp>
    </p:spTree>
    <p:extLst>
      <p:ext uri="{BB962C8B-B14F-4D97-AF65-F5344CB8AC3E}">
        <p14:creationId xmlns:p14="http://schemas.microsoft.com/office/powerpoint/2010/main" val="165233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rtl="0" fontAlgn="base"/>
            <a:r>
              <a:rPr lang="pt-BR" sz="1200" b="0" i="0" u="none" strike="noStrike" kern="1200" dirty="0" smtClean="0">
                <a:solidFill>
                  <a:schemeClr val="tx1"/>
                </a:solidFill>
                <a:effectLst/>
                <a:latin typeface="+mn-lt"/>
                <a:ea typeface="+mn-ea"/>
                <a:cs typeface="+mn-cs"/>
              </a:rPr>
              <a:t>Smart TV Alliance</a:t>
            </a:r>
          </a:p>
          <a:p>
            <a:pPr lvl="1" rtl="0" fontAlgn="base"/>
            <a:r>
              <a:rPr lang="pt-BR" sz="1200" b="0" i="0" u="none" strike="noStrike" kern="1200" dirty="0" smtClean="0">
                <a:solidFill>
                  <a:schemeClr val="tx1"/>
                </a:solidFill>
                <a:effectLst/>
                <a:latin typeface="+mn-lt"/>
                <a:ea typeface="+mn-ea"/>
                <a:cs typeface="+mn-cs"/>
              </a:rPr>
              <a:t>Para tornar as </a:t>
            </a:r>
            <a:r>
              <a:rPr lang="pt-BR" sz="1200" b="0" i="1" u="none" strike="noStrike" kern="1200" dirty="0" smtClean="0">
                <a:solidFill>
                  <a:schemeClr val="tx1"/>
                </a:solidFill>
                <a:effectLst/>
                <a:latin typeface="+mn-lt"/>
                <a:ea typeface="+mn-ea"/>
                <a:cs typeface="+mn-cs"/>
              </a:rPr>
              <a:t>Smart TVs </a:t>
            </a:r>
            <a:r>
              <a:rPr lang="pt-BR" sz="1200" b="0" i="0" u="none" strike="noStrike" kern="1200" dirty="0" smtClean="0">
                <a:solidFill>
                  <a:schemeClr val="tx1"/>
                </a:solidFill>
                <a:effectLst/>
                <a:latin typeface="+mn-lt"/>
                <a:ea typeface="+mn-ea"/>
                <a:cs typeface="+mn-cs"/>
              </a:rPr>
              <a:t>algo atrativo para os consumidores, é necessário que haja diversos aplicativos disponíveis para o uso. Com isso em mente, cada grande marca criou seu próprio kit de desenvolvimento (</a:t>
            </a:r>
            <a:r>
              <a:rPr lang="pt-BR" sz="1200" b="0" i="1" u="none" strike="noStrike" kern="1200" dirty="0" smtClean="0">
                <a:solidFill>
                  <a:schemeClr val="tx1"/>
                </a:solidFill>
                <a:effectLst/>
                <a:latin typeface="+mn-lt"/>
                <a:ea typeface="+mn-ea"/>
                <a:cs typeface="+mn-cs"/>
              </a:rPr>
              <a:t>SDK</a:t>
            </a:r>
            <a:r>
              <a:rPr lang="pt-BR" sz="1200" b="0" i="0" u="none" strike="noStrike" kern="1200" dirty="0" smtClean="0">
                <a:solidFill>
                  <a:schemeClr val="tx1"/>
                </a:solidFill>
                <a:effectLst/>
                <a:latin typeface="+mn-lt"/>
                <a:ea typeface="+mn-ea"/>
                <a:cs typeface="+mn-cs"/>
              </a:rPr>
              <a:t>), para que fosse possível desenvolver aplicativos para suas plataformas, com isso gerando muito trabalho para os desenvolvedores, tinha que modificar seus </a:t>
            </a:r>
            <a:r>
              <a:rPr lang="pt-BR" sz="1200" b="0" i="0" u="none" strike="noStrike" kern="1200" dirty="0" err="1" smtClean="0">
                <a:solidFill>
                  <a:schemeClr val="tx1"/>
                </a:solidFill>
                <a:effectLst/>
                <a:latin typeface="+mn-lt"/>
                <a:ea typeface="+mn-ea"/>
                <a:cs typeface="+mn-cs"/>
              </a:rPr>
              <a:t>codigos</a:t>
            </a:r>
            <a:r>
              <a:rPr lang="pt-BR" sz="1200" b="0" i="0" u="none" strike="noStrike" kern="1200" dirty="0" smtClean="0">
                <a:solidFill>
                  <a:schemeClr val="tx1"/>
                </a:solidFill>
                <a:effectLst/>
                <a:latin typeface="+mn-lt"/>
                <a:ea typeface="+mn-ea"/>
                <a:cs typeface="+mn-cs"/>
              </a:rPr>
              <a:t> para cada marca.</a:t>
            </a:r>
          </a:p>
          <a:p>
            <a:pPr lvl="1" rtl="0" fontAlgn="base"/>
            <a:r>
              <a:rPr lang="pt-BR" sz="1200" b="0" i="0" u="none" strike="noStrike" kern="1200" dirty="0" smtClean="0">
                <a:solidFill>
                  <a:schemeClr val="tx1"/>
                </a:solidFill>
                <a:effectLst/>
                <a:latin typeface="+mn-lt"/>
                <a:ea typeface="+mn-ea"/>
                <a:cs typeface="+mn-cs"/>
              </a:rPr>
              <a:t>Em frente a esse problema, foi observado que uma união entre as marcas seria necessária e assim foi criada a </a:t>
            </a:r>
            <a:r>
              <a:rPr lang="pt-BR" sz="1200" b="0" i="1" u="none" strike="noStrike" kern="1200" dirty="0" smtClean="0">
                <a:solidFill>
                  <a:schemeClr val="tx1"/>
                </a:solidFill>
                <a:effectLst/>
                <a:latin typeface="+mn-lt"/>
                <a:ea typeface="+mn-ea"/>
                <a:cs typeface="+mn-cs"/>
              </a:rPr>
              <a:t>Smart TV Alliance</a:t>
            </a:r>
            <a:r>
              <a:rPr lang="pt-BR" sz="1200" b="0" i="0" u="none" strike="noStrike" kern="1200" dirty="0" smtClean="0">
                <a:solidFill>
                  <a:schemeClr val="tx1"/>
                </a:solidFill>
                <a:effectLst/>
                <a:latin typeface="+mn-lt"/>
                <a:ea typeface="+mn-ea"/>
                <a:cs typeface="+mn-cs"/>
              </a:rPr>
              <a:t>. A solução foi inicialmente fundada pela LG e pela TP Vision com o intuito de padronizar uma </a:t>
            </a:r>
            <a:r>
              <a:rPr lang="pt-BR" sz="1200" b="0" i="1" u="none" strike="noStrike" kern="1200" dirty="0" smtClean="0">
                <a:solidFill>
                  <a:schemeClr val="tx1"/>
                </a:solidFill>
                <a:effectLst/>
                <a:latin typeface="+mn-lt"/>
                <a:ea typeface="+mn-ea"/>
                <a:cs typeface="+mn-cs"/>
              </a:rPr>
              <a:t>SDK</a:t>
            </a:r>
            <a:r>
              <a:rPr lang="pt-BR" sz="1200" b="0" i="0" u="none" strike="noStrike" kern="1200" dirty="0" smtClean="0">
                <a:solidFill>
                  <a:schemeClr val="tx1"/>
                </a:solidFill>
                <a:effectLst/>
                <a:latin typeface="+mn-lt"/>
                <a:ea typeface="+mn-ea"/>
                <a:cs typeface="+mn-cs"/>
              </a:rPr>
              <a:t> para a produção de aplicativos para TVs interativas e hoje a </a:t>
            </a:r>
            <a:r>
              <a:rPr lang="pt-BR" sz="1200" b="0" i="1" u="none" strike="noStrike" kern="1200" dirty="0" smtClean="0">
                <a:solidFill>
                  <a:schemeClr val="tx1"/>
                </a:solidFill>
                <a:effectLst/>
                <a:latin typeface="+mn-lt"/>
                <a:ea typeface="+mn-ea"/>
                <a:cs typeface="+mn-cs"/>
              </a:rPr>
              <a:t>Smart TV Alliance</a:t>
            </a:r>
            <a:r>
              <a:rPr lang="pt-BR" sz="1200" b="0" i="0" u="none" strike="noStrike" kern="1200" dirty="0" smtClean="0">
                <a:solidFill>
                  <a:schemeClr val="tx1"/>
                </a:solidFill>
                <a:effectLst/>
                <a:latin typeface="+mn-lt"/>
                <a:ea typeface="+mn-ea"/>
                <a:cs typeface="+mn-cs"/>
              </a:rPr>
              <a:t> já consiste em uma aliança com mais de 10 marcas, como a LG, Phillips, Panasonic, Toshiba e acreditasse que esse número deve aumentar. E graças a ela que é </a:t>
            </a:r>
            <a:r>
              <a:rPr lang="pt-BR" sz="1200" b="0" i="0" u="none" strike="noStrike" kern="1200" dirty="0" err="1" smtClean="0">
                <a:solidFill>
                  <a:schemeClr val="tx1"/>
                </a:solidFill>
                <a:effectLst/>
                <a:latin typeface="+mn-lt"/>
                <a:ea typeface="+mn-ea"/>
                <a:cs typeface="+mn-cs"/>
              </a:rPr>
              <a:t>possivel</a:t>
            </a:r>
            <a:r>
              <a:rPr lang="pt-BR" sz="1200" b="0" i="0" u="none" strike="noStrike" kern="1200" dirty="0" smtClean="0">
                <a:solidFill>
                  <a:schemeClr val="tx1"/>
                </a:solidFill>
                <a:effectLst/>
                <a:latin typeface="+mn-lt"/>
                <a:ea typeface="+mn-ea"/>
                <a:cs typeface="+mn-cs"/>
              </a:rPr>
              <a:t> que o programa seja escrito uma </a:t>
            </a:r>
            <a:r>
              <a:rPr lang="pt-BR" sz="1200" b="0" i="0" u="none" strike="noStrike" kern="1200" dirty="0" err="1" smtClean="0">
                <a:solidFill>
                  <a:schemeClr val="tx1"/>
                </a:solidFill>
                <a:effectLst/>
                <a:latin typeface="+mn-lt"/>
                <a:ea typeface="+mn-ea"/>
                <a:cs typeface="+mn-cs"/>
              </a:rPr>
              <a:t>unica</a:t>
            </a:r>
            <a:r>
              <a:rPr lang="pt-BR" sz="1200" b="0" i="0" u="none" strike="noStrike" kern="1200" dirty="0" smtClean="0">
                <a:solidFill>
                  <a:schemeClr val="tx1"/>
                </a:solidFill>
                <a:effectLst/>
                <a:latin typeface="+mn-lt"/>
                <a:ea typeface="+mn-ea"/>
                <a:cs typeface="+mn-cs"/>
              </a:rPr>
              <a:t> vez e executado em todas as </a:t>
            </a:r>
            <a:r>
              <a:rPr lang="pt-BR" sz="1200" b="0" i="0" u="none" strike="noStrike" kern="1200" dirty="0" err="1" smtClean="0">
                <a:solidFill>
                  <a:schemeClr val="tx1"/>
                </a:solidFill>
                <a:effectLst/>
                <a:latin typeface="+mn-lt"/>
                <a:ea typeface="+mn-ea"/>
                <a:cs typeface="+mn-cs"/>
              </a:rPr>
              <a:t>tvs</a:t>
            </a:r>
            <a:r>
              <a:rPr lang="pt-BR" sz="1200" b="0" i="0" u="none" strike="noStrike" kern="1200" dirty="0" smtClean="0">
                <a:solidFill>
                  <a:schemeClr val="tx1"/>
                </a:solidFill>
                <a:effectLst/>
                <a:latin typeface="+mn-lt"/>
                <a:ea typeface="+mn-ea"/>
                <a:cs typeface="+mn-cs"/>
              </a:rPr>
              <a:t> que fazem parte da aliança.</a:t>
            </a:r>
          </a:p>
          <a:p>
            <a:pPr rtl="0" fontAlgn="base"/>
            <a:r>
              <a:rPr lang="pt-BR" b="0" dirty="0" smtClean="0">
                <a:effectLst/>
              </a:rPr>
              <a:t/>
            </a:r>
            <a:br>
              <a:rPr lang="pt-BR" b="0" dirty="0" smtClean="0">
                <a:effectLst/>
              </a:rPr>
            </a:br>
            <a:r>
              <a:rPr lang="pt-BR" sz="1200" b="0" i="0" u="none" strike="noStrike" kern="1200" dirty="0" smtClean="0">
                <a:solidFill>
                  <a:schemeClr val="tx1"/>
                </a:solidFill>
                <a:effectLst/>
                <a:latin typeface="+mn-lt"/>
                <a:ea typeface="+mn-ea"/>
                <a:cs typeface="+mn-cs"/>
              </a:rPr>
              <a:t>ICONIX</a:t>
            </a:r>
          </a:p>
          <a:p>
            <a:pPr lvl="1" rtl="0" fontAlgn="base"/>
            <a:r>
              <a:rPr lang="pt-BR" sz="1200" b="0" i="0" u="none" strike="noStrike" kern="1200" dirty="0" smtClean="0">
                <a:solidFill>
                  <a:schemeClr val="tx1"/>
                </a:solidFill>
                <a:effectLst/>
                <a:latin typeface="+mn-lt"/>
                <a:ea typeface="+mn-ea"/>
                <a:cs typeface="+mn-cs"/>
              </a:rPr>
              <a:t>O ICONIX é um processo não </a:t>
            </a:r>
            <a:r>
              <a:rPr lang="pt-BR" sz="1200" b="0" i="0" u="none" strike="noStrike" kern="1200" dirty="0" err="1" smtClean="0">
                <a:solidFill>
                  <a:schemeClr val="tx1"/>
                </a:solidFill>
                <a:effectLst/>
                <a:latin typeface="+mn-lt"/>
                <a:ea typeface="+mn-ea"/>
                <a:cs typeface="+mn-cs"/>
              </a:rPr>
              <a:t>tao</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burocratico</a:t>
            </a:r>
            <a:r>
              <a:rPr lang="pt-BR" sz="1200" b="0" i="0" u="none" strike="noStrike" kern="1200" dirty="0" smtClean="0">
                <a:solidFill>
                  <a:schemeClr val="tx1"/>
                </a:solidFill>
                <a:effectLst/>
                <a:latin typeface="+mn-lt"/>
                <a:ea typeface="+mn-ea"/>
                <a:cs typeface="+mn-cs"/>
              </a:rPr>
              <a:t> como o RUP, ou seja, </a:t>
            </a:r>
            <a:r>
              <a:rPr lang="pt-BR" sz="1200" b="0" i="0" u="none" strike="noStrike" kern="1200" dirty="0" err="1" smtClean="0">
                <a:solidFill>
                  <a:schemeClr val="tx1"/>
                </a:solidFill>
                <a:effectLst/>
                <a:latin typeface="+mn-lt"/>
                <a:ea typeface="+mn-ea"/>
                <a:cs typeface="+mn-cs"/>
              </a:rPr>
              <a:t>nao</a:t>
            </a:r>
            <a:r>
              <a:rPr lang="pt-BR" sz="1200" b="0" i="0" u="none" strike="noStrike" kern="1200" dirty="0" smtClean="0">
                <a:solidFill>
                  <a:schemeClr val="tx1"/>
                </a:solidFill>
                <a:effectLst/>
                <a:latin typeface="+mn-lt"/>
                <a:ea typeface="+mn-ea"/>
                <a:cs typeface="+mn-cs"/>
              </a:rPr>
              <a:t> gera tanta documentação. E apesar de ser um processo simples como o XP, não deixa a desejar na Análise e Projeto (Design), e se destacar com um </a:t>
            </a:r>
            <a:r>
              <a:rPr lang="pt-BR" sz="1200" b="0" i="0" u="none" strike="noStrike" kern="1200" dirty="0" err="1" smtClean="0">
                <a:solidFill>
                  <a:schemeClr val="tx1"/>
                </a:solidFill>
                <a:effectLst/>
                <a:latin typeface="+mn-lt"/>
                <a:ea typeface="+mn-ea"/>
                <a:cs typeface="+mn-cs"/>
              </a:rPr>
              <a:t>podetroso</a:t>
            </a:r>
            <a:r>
              <a:rPr lang="pt-BR" sz="1200" b="0" i="0" u="none" strike="noStrike" kern="1200" dirty="0" smtClean="0">
                <a:solidFill>
                  <a:schemeClr val="tx1"/>
                </a:solidFill>
                <a:effectLst/>
                <a:latin typeface="+mn-lt"/>
                <a:ea typeface="+mn-ea"/>
                <a:cs typeface="+mn-cs"/>
              </a:rPr>
              <a:t> processo de desenvolvimento de software.</a:t>
            </a:r>
          </a:p>
          <a:p>
            <a:pPr lvl="1" rtl="0" fontAlgn="base"/>
            <a:r>
              <a:rPr lang="pt-BR" sz="1200" b="0" i="0" u="none" strike="noStrike" kern="1200" dirty="0" smtClean="0">
                <a:solidFill>
                  <a:schemeClr val="tx1"/>
                </a:solidFill>
                <a:effectLst/>
                <a:latin typeface="+mn-lt"/>
                <a:ea typeface="+mn-ea"/>
                <a:cs typeface="+mn-cs"/>
              </a:rPr>
              <a:t>Este processo também faz uso da linguagem de modelagem UML e possui uma </a:t>
            </a:r>
            <a:r>
              <a:rPr lang="pt-BR" sz="1200" b="0" i="0" u="none" strike="noStrike" kern="1200" dirty="0" err="1" smtClean="0">
                <a:solidFill>
                  <a:schemeClr val="tx1"/>
                </a:solidFill>
                <a:effectLst/>
                <a:latin typeface="+mn-lt"/>
                <a:ea typeface="+mn-ea"/>
                <a:cs typeface="+mn-cs"/>
              </a:rPr>
              <a:t>caracteristica</a:t>
            </a:r>
            <a:r>
              <a:rPr lang="pt-BR" sz="1200" b="0" i="0" u="none" strike="noStrike" kern="1200" dirty="0" smtClean="0">
                <a:solidFill>
                  <a:schemeClr val="tx1"/>
                </a:solidFill>
                <a:effectLst/>
                <a:latin typeface="+mn-lt"/>
                <a:ea typeface="+mn-ea"/>
                <a:cs typeface="+mn-cs"/>
              </a:rPr>
              <a:t> exclusiva chamada “Rastreabilidade dos Requisitos”, ou seja, nos permite “obrigatoriamente”, </a:t>
            </a:r>
            <a:r>
              <a:rPr lang="pt-BR" sz="1200" b="0" i="0" u="none" strike="noStrike" kern="1200" dirty="0" err="1" smtClean="0">
                <a:solidFill>
                  <a:schemeClr val="tx1"/>
                </a:solidFill>
                <a:effectLst/>
                <a:latin typeface="+mn-lt"/>
                <a:ea typeface="+mn-ea"/>
                <a:cs typeface="+mn-cs"/>
              </a:rPr>
              <a:t>atravez</a:t>
            </a:r>
            <a:r>
              <a:rPr lang="pt-BR" sz="1200" b="0" i="0" u="none" strike="noStrike" kern="1200" dirty="0" smtClean="0">
                <a:solidFill>
                  <a:schemeClr val="tx1"/>
                </a:solidFill>
                <a:effectLst/>
                <a:latin typeface="+mn-lt"/>
                <a:ea typeface="+mn-ea"/>
                <a:cs typeface="+mn-cs"/>
              </a:rPr>
              <a:t> de seus mecanismo, verificar em todas as fases se os requisitos estão sendo atendidos</a:t>
            </a:r>
          </a:p>
          <a:p>
            <a:endParaRPr lang="pt-BR" dirty="0" smtClean="0"/>
          </a:p>
        </p:txBody>
      </p:sp>
      <p:sp>
        <p:nvSpPr>
          <p:cNvPr id="26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4D9B367E-F4FF-4452-A282-21CDB4BEDF63}" type="slidenum">
              <a:rPr lang="pt-BR" sz="1300" smtClean="0"/>
              <a:pPr eaLnBrk="1" hangingPunct="1"/>
              <a:t>7</a:t>
            </a:fld>
            <a:endParaRPr lang="pt-BR" sz="1300" smtClean="0"/>
          </a:p>
        </p:txBody>
      </p:sp>
    </p:spTree>
    <p:extLst>
      <p:ext uri="{BB962C8B-B14F-4D97-AF65-F5344CB8AC3E}">
        <p14:creationId xmlns:p14="http://schemas.microsoft.com/office/powerpoint/2010/main" val="39952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rtl="0" fontAlgn="base"/>
            <a:r>
              <a:rPr lang="pt-BR" sz="1200" b="0" i="0" u="none" strike="noStrike" kern="1200" dirty="0" smtClean="0">
                <a:solidFill>
                  <a:schemeClr val="tx1"/>
                </a:solidFill>
                <a:effectLst/>
                <a:latin typeface="+mn-lt"/>
                <a:ea typeface="+mn-ea"/>
                <a:cs typeface="+mn-cs"/>
              </a:rPr>
              <a:t>Tecnologias</a:t>
            </a:r>
          </a:p>
          <a:p>
            <a:pPr lvl="1" rtl="0" fontAlgn="base"/>
            <a:r>
              <a:rPr lang="pt-BR" sz="1200" b="0" i="0" u="none" strike="noStrike" kern="1200" dirty="0" smtClean="0">
                <a:solidFill>
                  <a:schemeClr val="tx1"/>
                </a:solidFill>
                <a:effectLst/>
                <a:latin typeface="+mn-lt"/>
                <a:ea typeface="+mn-ea"/>
                <a:cs typeface="+mn-cs"/>
              </a:rPr>
              <a:t>Html5</a:t>
            </a:r>
          </a:p>
          <a:p>
            <a:pPr lvl="2" rtl="0" fontAlgn="base"/>
            <a:r>
              <a:rPr lang="pt-BR" sz="1200" b="0" i="0" u="none" strike="noStrike" kern="1200" dirty="0" smtClean="0">
                <a:solidFill>
                  <a:schemeClr val="tx1"/>
                </a:solidFill>
                <a:effectLst/>
                <a:latin typeface="+mn-lt"/>
                <a:ea typeface="+mn-ea"/>
                <a:cs typeface="+mn-cs"/>
              </a:rPr>
              <a:t>Tem como propósito inicial de estruturas </a:t>
            </a:r>
            <a:r>
              <a:rPr lang="pt-BR" sz="1200" b="0" i="0" u="none" strike="noStrike" kern="1200" dirty="0" err="1" smtClean="0">
                <a:solidFill>
                  <a:schemeClr val="tx1"/>
                </a:solidFill>
                <a:effectLst/>
                <a:latin typeface="+mn-lt"/>
                <a:ea typeface="+mn-ea"/>
                <a:cs typeface="+mn-cs"/>
              </a:rPr>
              <a:t>informções</a:t>
            </a:r>
            <a:r>
              <a:rPr lang="pt-BR" sz="1200" b="0" i="0" u="none" strike="noStrike" kern="1200" dirty="0" smtClean="0">
                <a:solidFill>
                  <a:schemeClr val="tx1"/>
                </a:solidFill>
                <a:effectLst/>
                <a:latin typeface="+mn-lt"/>
                <a:ea typeface="+mn-ea"/>
                <a:cs typeface="+mn-cs"/>
              </a:rPr>
              <a:t> e dar </a:t>
            </a:r>
            <a:r>
              <a:rPr lang="pt-BR" sz="1200" b="0" i="0" u="none" strike="noStrike" kern="1200" dirty="0" err="1" smtClean="0">
                <a:solidFill>
                  <a:schemeClr val="tx1"/>
                </a:solidFill>
                <a:effectLst/>
                <a:latin typeface="+mn-lt"/>
                <a:ea typeface="+mn-ea"/>
                <a:cs typeface="+mn-cs"/>
              </a:rPr>
              <a:t>emântica</a:t>
            </a:r>
            <a:r>
              <a:rPr lang="pt-BR" sz="1200" b="0" i="0" u="none" strike="noStrike" kern="1200" dirty="0" smtClean="0">
                <a:solidFill>
                  <a:schemeClr val="tx1"/>
                </a:solidFill>
                <a:effectLst/>
                <a:latin typeface="+mn-lt"/>
                <a:ea typeface="+mn-ea"/>
                <a:cs typeface="+mn-cs"/>
              </a:rPr>
              <a:t> a elas, tornado assim uma linguagem universal para publicação de informações na internet, foi</a:t>
            </a:r>
            <a:r>
              <a:rPr lang="pt-BR" sz="1200" b="0" i="0" u="none" strike="noStrike" kern="1200" baseline="0" dirty="0" smtClean="0">
                <a:solidFill>
                  <a:schemeClr val="tx1"/>
                </a:solidFill>
                <a:effectLst/>
                <a:latin typeface="+mn-lt"/>
                <a:ea typeface="+mn-ea"/>
                <a:cs typeface="+mn-cs"/>
              </a:rPr>
              <a:t> </a:t>
            </a:r>
            <a:r>
              <a:rPr lang="pt-BR" sz="1200" b="0" i="0" u="none" strike="noStrike" kern="1200" dirty="0" smtClean="0">
                <a:solidFill>
                  <a:schemeClr val="tx1"/>
                </a:solidFill>
                <a:effectLst/>
                <a:latin typeface="+mn-lt"/>
                <a:ea typeface="+mn-ea"/>
                <a:cs typeface="+mn-cs"/>
              </a:rPr>
              <a:t>usada na para </a:t>
            </a:r>
            <a:r>
              <a:rPr lang="pt-BR" sz="1200" b="0" i="0" u="none" strike="noStrike" kern="1200" dirty="0" err="1" smtClean="0">
                <a:solidFill>
                  <a:schemeClr val="tx1"/>
                </a:solidFill>
                <a:effectLst/>
                <a:latin typeface="+mn-lt"/>
                <a:ea typeface="+mn-ea"/>
                <a:cs typeface="+mn-cs"/>
              </a:rPr>
              <a:t>estrutação</a:t>
            </a:r>
            <a:r>
              <a:rPr lang="pt-BR" sz="1200" b="0" i="0" u="none" strike="noStrike" kern="1200" dirty="0" smtClean="0">
                <a:solidFill>
                  <a:schemeClr val="tx1"/>
                </a:solidFill>
                <a:effectLst/>
                <a:latin typeface="+mn-lt"/>
                <a:ea typeface="+mn-ea"/>
                <a:cs typeface="+mn-cs"/>
              </a:rPr>
              <a:t> no</a:t>
            </a:r>
            <a:r>
              <a:rPr lang="pt-BR" sz="1200" b="0" i="0" u="none" strike="noStrike" kern="1200" baseline="0" dirty="0" smtClean="0">
                <a:solidFill>
                  <a:schemeClr val="tx1"/>
                </a:solidFill>
                <a:effectLst/>
                <a:latin typeface="+mn-lt"/>
                <a:ea typeface="+mn-ea"/>
                <a:cs typeface="+mn-cs"/>
              </a:rPr>
              <a:t> desenvolvimento deste trabalho.</a:t>
            </a:r>
            <a:endParaRPr lang="pt-BR" sz="1200" b="0" i="0" u="none" strike="noStrike" kern="1200" dirty="0" smtClean="0">
              <a:solidFill>
                <a:schemeClr val="tx1"/>
              </a:solidFill>
              <a:effectLst/>
              <a:latin typeface="+mn-lt"/>
              <a:ea typeface="+mn-ea"/>
              <a:cs typeface="+mn-cs"/>
            </a:endParaRPr>
          </a:p>
          <a:p>
            <a:pPr lvl="1" rtl="0" fontAlgn="base"/>
            <a:r>
              <a:rPr lang="pt-BR" sz="1200" b="0" i="0" u="none" strike="noStrike" kern="1200" dirty="0" smtClean="0">
                <a:solidFill>
                  <a:schemeClr val="tx1"/>
                </a:solidFill>
                <a:effectLst/>
                <a:latin typeface="+mn-lt"/>
                <a:ea typeface="+mn-ea"/>
                <a:cs typeface="+mn-cs"/>
              </a:rPr>
              <a:t>CSS</a:t>
            </a:r>
            <a:endParaRPr lang="pt-BR" sz="1200" b="0" i="0" u="none" strike="noStrike" kern="1200" dirty="0" smtClean="0">
              <a:solidFill>
                <a:schemeClr val="tx1"/>
              </a:solidFill>
              <a:effectLst/>
              <a:latin typeface="+mn-lt"/>
              <a:ea typeface="+mn-ea"/>
              <a:cs typeface="+mn-cs"/>
            </a:endParaRPr>
          </a:p>
          <a:p>
            <a:pPr rtl="0"/>
            <a:r>
              <a:rPr lang="pt-BR" sz="1200" b="0" i="0" u="none" strike="noStrike" kern="1200" dirty="0" smtClean="0">
                <a:solidFill>
                  <a:schemeClr val="tx1"/>
                </a:solidFill>
                <a:effectLst/>
                <a:latin typeface="+mn-lt"/>
                <a:ea typeface="+mn-ea"/>
                <a:cs typeface="+mn-cs"/>
              </a:rPr>
              <a:t>	define estilos para páginas web com efeitos de transição, imagem, e outros, que dão um estilo novo às páginas Web 2.0 em todos os aspectos de design do layout, é</a:t>
            </a:r>
            <a:r>
              <a:rPr lang="pt-BR" sz="1200" b="0" i="0" u="none" strike="noStrike" kern="1200" baseline="0" dirty="0" smtClean="0">
                <a:solidFill>
                  <a:schemeClr val="tx1"/>
                </a:solidFill>
                <a:effectLst/>
                <a:latin typeface="+mn-lt"/>
                <a:ea typeface="+mn-ea"/>
                <a:cs typeface="+mn-cs"/>
              </a:rPr>
              <a:t> </a:t>
            </a:r>
            <a:r>
              <a:rPr lang="pt-BR" sz="1200" b="0" i="0" u="none" strike="noStrike" kern="1200" dirty="0" smtClean="0">
                <a:solidFill>
                  <a:schemeClr val="tx1"/>
                </a:solidFill>
                <a:effectLst/>
                <a:latin typeface="+mn-lt"/>
                <a:ea typeface="+mn-ea"/>
                <a:cs typeface="+mn-cs"/>
              </a:rPr>
              <a:t>usado na </a:t>
            </a:r>
            <a:r>
              <a:rPr lang="pt-BR" sz="1200" b="0" i="0" u="none" strike="noStrike" kern="1200" dirty="0" smtClean="0">
                <a:solidFill>
                  <a:schemeClr val="tx1"/>
                </a:solidFill>
                <a:effectLst/>
                <a:latin typeface="+mn-lt"/>
                <a:ea typeface="+mn-ea"/>
                <a:cs typeface="+mn-cs"/>
              </a:rPr>
              <a:t>estilização </a:t>
            </a:r>
            <a:r>
              <a:rPr lang="pt-BR" sz="1200" b="0" i="0" u="none" strike="noStrike" kern="1200" dirty="0" smtClean="0">
                <a:solidFill>
                  <a:schemeClr val="tx1"/>
                </a:solidFill>
                <a:effectLst/>
                <a:latin typeface="+mn-lt"/>
                <a:ea typeface="+mn-ea"/>
                <a:cs typeface="+mn-cs"/>
              </a:rPr>
              <a:t>de</a:t>
            </a:r>
            <a:r>
              <a:rPr lang="pt-BR" sz="1200" b="0" i="0" u="none" strike="noStrike" kern="1200" baseline="0" dirty="0" smtClean="0">
                <a:solidFill>
                  <a:schemeClr val="tx1"/>
                </a:solidFill>
                <a:effectLst/>
                <a:latin typeface="+mn-lt"/>
                <a:ea typeface="+mn-ea"/>
                <a:cs typeface="+mn-cs"/>
              </a:rPr>
              <a:t> todo o</a:t>
            </a:r>
            <a:r>
              <a:rPr lang="pt-BR" sz="1200" b="0" i="0" u="none" strike="noStrike" kern="1200" dirty="0" smtClean="0">
                <a:solidFill>
                  <a:schemeClr val="tx1"/>
                </a:solidFill>
                <a:effectLst/>
                <a:latin typeface="+mn-lt"/>
                <a:ea typeface="+mn-ea"/>
                <a:cs typeface="+mn-cs"/>
              </a:rPr>
              <a:t> </a:t>
            </a:r>
            <a:r>
              <a:rPr lang="pt-BR" sz="1200" b="0" i="0" u="none" strike="noStrike" kern="1200" dirty="0" smtClean="0">
                <a:solidFill>
                  <a:schemeClr val="tx1"/>
                </a:solidFill>
                <a:effectLst/>
                <a:latin typeface="+mn-lt"/>
                <a:ea typeface="+mn-ea"/>
                <a:cs typeface="+mn-cs"/>
              </a:rPr>
              <a:t>aplicativo</a:t>
            </a:r>
          </a:p>
          <a:p>
            <a:endParaRPr lang="pt-BR" b="1" dirty="0" smtClean="0"/>
          </a:p>
        </p:txBody>
      </p:sp>
      <p:sp>
        <p:nvSpPr>
          <p:cNvPr id="27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ED4C0F3D-905B-449F-8810-5A6BA3C42326}" type="slidenum">
              <a:rPr lang="pt-BR" sz="1300" smtClean="0"/>
              <a:pPr eaLnBrk="1" hangingPunct="1"/>
              <a:t>8</a:t>
            </a:fld>
            <a:endParaRPr lang="pt-BR" sz="1300" smtClean="0"/>
          </a:p>
        </p:txBody>
      </p:sp>
    </p:spTree>
    <p:extLst>
      <p:ext uri="{BB962C8B-B14F-4D97-AF65-F5344CB8AC3E}">
        <p14:creationId xmlns:p14="http://schemas.microsoft.com/office/powerpoint/2010/main" val="163916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rtl="0" fontAlgn="base"/>
            <a:r>
              <a:rPr lang="pt-BR" sz="1200" b="1" i="0" u="none" strike="noStrike" kern="1200" dirty="0" smtClean="0">
                <a:solidFill>
                  <a:schemeClr val="tx1"/>
                </a:solidFill>
                <a:effectLst/>
                <a:latin typeface="+mn-lt"/>
                <a:ea typeface="+mn-ea"/>
                <a:cs typeface="+mn-cs"/>
              </a:rPr>
              <a:t>Node.js</a:t>
            </a:r>
            <a:r>
              <a:rPr lang="pt-BR" sz="1200" b="0" i="0" u="none" strike="noStrike" kern="1200" dirty="0" smtClean="0">
                <a:solidFill>
                  <a:schemeClr val="tx1"/>
                </a:solidFill>
                <a:effectLst/>
                <a:latin typeface="+mn-lt"/>
                <a:ea typeface="+mn-ea"/>
                <a:cs typeface="+mn-cs"/>
              </a:rPr>
              <a:t> é um interpretador de código </a:t>
            </a:r>
            <a:r>
              <a:rPr lang="pt-BR" sz="1200" b="0" i="0" u="none" strike="noStrike" kern="1200" dirty="0" err="1" smtClean="0">
                <a:solidFill>
                  <a:schemeClr val="tx1"/>
                </a:solidFill>
                <a:effectLst/>
                <a:latin typeface="+mn-lt"/>
                <a:ea typeface="+mn-ea"/>
                <a:cs typeface="+mn-cs"/>
                <a:hlinkClick r:id="rId3"/>
              </a:rPr>
              <a:t>JavaScript</a:t>
            </a:r>
            <a:r>
              <a:rPr lang="pt-BR" sz="1200" b="0" i="0" u="none" strike="noStrike" kern="1200" dirty="0" smtClean="0">
                <a:solidFill>
                  <a:schemeClr val="tx1"/>
                </a:solidFill>
                <a:effectLst/>
                <a:latin typeface="+mn-lt"/>
                <a:ea typeface="+mn-ea"/>
                <a:cs typeface="+mn-cs"/>
              </a:rPr>
              <a:t> que funciona do lado do </a:t>
            </a:r>
            <a:r>
              <a:rPr lang="pt-BR" sz="1200" b="0" i="0" u="none" strike="noStrike" kern="1200" dirty="0" smtClean="0">
                <a:solidFill>
                  <a:schemeClr val="tx1"/>
                </a:solidFill>
                <a:effectLst/>
                <a:latin typeface="+mn-lt"/>
                <a:ea typeface="+mn-ea"/>
                <a:cs typeface="+mn-cs"/>
                <a:hlinkClick r:id="rId4"/>
              </a:rPr>
              <a:t>servidor</a:t>
            </a:r>
            <a:r>
              <a:rPr lang="pt-BR" sz="1200" b="0" i="0" u="none" strike="noStrike" kern="1200" dirty="0" smtClean="0">
                <a:solidFill>
                  <a:schemeClr val="tx1"/>
                </a:solidFill>
                <a:effectLst/>
                <a:latin typeface="+mn-lt"/>
                <a:ea typeface="+mn-ea"/>
                <a:cs typeface="+mn-cs"/>
              </a:rPr>
              <a:t>. Seu objetivo é ajudar programadores na criação de aplicações de alta escalabilidade (como um servidor </a:t>
            </a:r>
            <a:r>
              <a:rPr lang="pt-BR" sz="1200" b="0" i="0" u="none" strike="noStrike" kern="1200" dirty="0" smtClean="0">
                <a:solidFill>
                  <a:schemeClr val="tx1"/>
                </a:solidFill>
                <a:effectLst/>
                <a:latin typeface="+mn-lt"/>
                <a:ea typeface="+mn-ea"/>
                <a:cs typeface="+mn-cs"/>
                <a:hlinkClick r:id="rId5"/>
              </a:rPr>
              <a:t>web</a:t>
            </a:r>
            <a:r>
              <a:rPr lang="pt-BR" sz="1200" b="0" i="0" u="none" strike="noStrike" kern="1200" dirty="0" smtClean="0">
                <a:solidFill>
                  <a:schemeClr val="tx1"/>
                </a:solidFill>
                <a:effectLst/>
                <a:latin typeface="+mn-lt"/>
                <a:ea typeface="+mn-ea"/>
                <a:cs typeface="+mn-cs"/>
                <a:hlinkClick r:id="rId6"/>
              </a:rPr>
              <a:t>1</a:t>
            </a:r>
            <a:r>
              <a:rPr lang="pt-BR" sz="1200" b="0" i="0" u="none" strike="noStrike" kern="1200" dirty="0" smtClean="0">
                <a:solidFill>
                  <a:schemeClr val="tx1"/>
                </a:solidFill>
                <a:effectLst/>
                <a:latin typeface="+mn-lt"/>
                <a:ea typeface="+mn-ea"/>
                <a:cs typeface="+mn-cs"/>
              </a:rPr>
              <a:t> ), com códigos capazes de manipular dezenas de milhares de conexões simultâneas, numa única máquina física. O Node.js é baseado no interpretador </a:t>
            </a:r>
            <a:r>
              <a:rPr lang="pt-BR" sz="1200" b="0" i="0" u="none" strike="noStrike" kern="1200" dirty="0" smtClean="0">
                <a:solidFill>
                  <a:schemeClr val="tx1"/>
                </a:solidFill>
                <a:effectLst/>
                <a:latin typeface="+mn-lt"/>
                <a:ea typeface="+mn-ea"/>
                <a:cs typeface="+mn-cs"/>
                <a:hlinkClick r:id="rId7"/>
              </a:rPr>
              <a:t>V8</a:t>
            </a:r>
            <a:r>
              <a:rPr lang="pt-BR" sz="1200" b="0" i="0" u="none" strike="noStrike" kern="1200" dirty="0" smtClean="0">
                <a:solidFill>
                  <a:schemeClr val="tx1"/>
                </a:solidFill>
                <a:effectLst/>
                <a:latin typeface="+mn-lt"/>
                <a:ea typeface="+mn-ea"/>
                <a:cs typeface="+mn-cs"/>
              </a:rPr>
              <a:t>. Foi criado por </a:t>
            </a:r>
            <a:r>
              <a:rPr lang="pt-BR" sz="1200" b="0" i="0" u="none" strike="noStrike" kern="1200" dirty="0" smtClean="0">
                <a:solidFill>
                  <a:schemeClr val="tx1"/>
                </a:solidFill>
                <a:effectLst/>
                <a:latin typeface="+mn-lt"/>
                <a:ea typeface="+mn-ea"/>
                <a:cs typeface="+mn-cs"/>
                <a:hlinkClick r:id="rId8"/>
              </a:rPr>
              <a:t>Ryan Dahl</a:t>
            </a:r>
            <a:r>
              <a:rPr lang="pt-BR" sz="1200" b="0" i="0" u="none" strike="noStrike" kern="1200" dirty="0" smtClean="0">
                <a:solidFill>
                  <a:schemeClr val="tx1"/>
                </a:solidFill>
                <a:effectLst/>
                <a:latin typeface="+mn-lt"/>
                <a:ea typeface="+mn-ea"/>
                <a:cs typeface="+mn-cs"/>
              </a:rPr>
              <a:t> em 2009, e seu desenvolvimento é mantido pela empresa </a:t>
            </a:r>
            <a:r>
              <a:rPr lang="pt-BR" sz="1200" b="0" i="0" u="none" strike="noStrike" kern="1200" dirty="0" err="1" smtClean="0">
                <a:solidFill>
                  <a:schemeClr val="tx1"/>
                </a:solidFill>
                <a:effectLst/>
                <a:latin typeface="+mn-lt"/>
                <a:ea typeface="+mn-ea"/>
                <a:cs typeface="+mn-cs"/>
              </a:rPr>
              <a:t>Joyent</a:t>
            </a:r>
            <a:r>
              <a:rPr lang="pt-BR" sz="1200" b="0" i="0" u="none" strike="noStrike" kern="1200" dirty="0" smtClean="0">
                <a:solidFill>
                  <a:schemeClr val="tx1"/>
                </a:solidFill>
                <a:effectLst/>
                <a:latin typeface="+mn-lt"/>
                <a:ea typeface="+mn-ea"/>
                <a:cs typeface="+mn-cs"/>
              </a:rPr>
              <a:t>, onde Dahl trabalha.</a:t>
            </a:r>
          </a:p>
          <a:p>
            <a:pPr rtl="0" fontAlgn="base"/>
            <a:r>
              <a:rPr lang="pt-BR" b="0" dirty="0" smtClean="0">
                <a:effectLst/>
              </a:rPr>
              <a:t/>
            </a:r>
            <a:br>
              <a:rPr lang="pt-BR" b="0" dirty="0" smtClean="0">
                <a:effectLst/>
              </a:rPr>
            </a:br>
            <a:r>
              <a:rPr lang="pt-BR" sz="1200" b="0" i="0" u="none" strike="noStrike" kern="1200" dirty="0" smtClean="0">
                <a:solidFill>
                  <a:schemeClr val="tx1"/>
                </a:solidFill>
                <a:effectLst/>
                <a:latin typeface="+mn-lt"/>
                <a:ea typeface="+mn-ea"/>
                <a:cs typeface="+mn-cs"/>
              </a:rPr>
              <a:t>Web Service</a:t>
            </a:r>
          </a:p>
          <a:p>
            <a:pPr lvl="1" rtl="0" fontAlgn="base"/>
            <a:r>
              <a:rPr lang="pt-BR" sz="1200" b="0" i="1" u="none" strike="noStrike" kern="1200" dirty="0" smtClean="0">
                <a:solidFill>
                  <a:schemeClr val="tx1"/>
                </a:solidFill>
                <a:effectLst/>
                <a:latin typeface="+mn-lt"/>
                <a:ea typeface="+mn-ea"/>
                <a:cs typeface="+mn-cs"/>
              </a:rPr>
              <a:t>Web Services</a:t>
            </a:r>
            <a:r>
              <a:rPr lang="pt-BR" sz="1200" b="0" i="0" u="none" strike="noStrike" kern="1200" dirty="0" smtClean="0">
                <a:solidFill>
                  <a:schemeClr val="tx1"/>
                </a:solidFill>
                <a:effectLst/>
                <a:latin typeface="+mn-lt"/>
                <a:ea typeface="+mn-ea"/>
                <a:cs typeface="+mn-cs"/>
              </a:rPr>
              <a:t> são aplicações modulares acessíveis através de uma URL que independente das plataformas de desenvolvimento, a interação entre aplicações. O aplicativo da TV buscara as informações em tempo real sobre os jogos em um </a:t>
            </a:r>
            <a:r>
              <a:rPr lang="pt-BR" sz="1200" b="0" i="1" u="none" strike="noStrike" kern="1200" dirty="0" smtClean="0">
                <a:solidFill>
                  <a:schemeClr val="tx1"/>
                </a:solidFill>
                <a:effectLst/>
                <a:latin typeface="+mn-lt"/>
                <a:ea typeface="+mn-ea"/>
                <a:cs typeface="+mn-cs"/>
              </a:rPr>
              <a:t>Web Service</a:t>
            </a:r>
            <a:r>
              <a:rPr lang="pt-BR" sz="1200" b="0" i="0" u="none" strike="noStrike" kern="1200" dirty="0" smtClean="0">
                <a:solidFill>
                  <a:schemeClr val="tx1"/>
                </a:solidFill>
                <a:effectLst/>
                <a:latin typeface="+mn-lt"/>
                <a:ea typeface="+mn-ea"/>
                <a:cs typeface="+mn-cs"/>
              </a:rPr>
              <a:t> que avisará quando ouve Gols, penalidades e outras informações sobre os jogos recorrentes.</a:t>
            </a:r>
          </a:p>
          <a:p>
            <a:pPr rtl="0" fontAlgn="base"/>
            <a:r>
              <a:rPr lang="pt-BR" b="0" dirty="0" smtClean="0">
                <a:effectLst/>
              </a:rPr>
              <a:t/>
            </a:r>
            <a:br>
              <a:rPr lang="pt-BR" b="0" dirty="0" smtClean="0">
                <a:effectLst/>
              </a:rPr>
            </a:br>
            <a:r>
              <a:rPr lang="pt-BR" sz="1200" b="0" i="0" u="none" strike="noStrike" kern="1200" dirty="0" smtClean="0">
                <a:solidFill>
                  <a:schemeClr val="tx1"/>
                </a:solidFill>
                <a:effectLst/>
                <a:latin typeface="+mn-lt"/>
                <a:ea typeface="+mn-ea"/>
                <a:cs typeface="+mn-cs"/>
              </a:rPr>
              <a:t>MySQL</a:t>
            </a:r>
          </a:p>
          <a:p>
            <a:pPr lvl="1" rtl="0" fontAlgn="base"/>
            <a:r>
              <a:rPr lang="pt-BR" sz="1200" b="0" i="0" u="none" strike="noStrike" kern="1200" dirty="0" smtClean="0">
                <a:solidFill>
                  <a:schemeClr val="tx1"/>
                </a:solidFill>
                <a:effectLst/>
                <a:latin typeface="+mn-lt"/>
                <a:ea typeface="+mn-ea"/>
                <a:cs typeface="+mn-cs"/>
              </a:rPr>
              <a:t>O MySQL é um sistema gerenciador de banco de dados que se caracteriza principalmente por sua velocidade em consultas simples e ser um projeto de código fonte aberto.</a:t>
            </a:r>
          </a:p>
          <a:p>
            <a:pPr lvl="1" rtl="0" fontAlgn="base"/>
            <a:r>
              <a:rPr lang="pt-BR" sz="1200" b="0" i="0" u="none" strike="noStrike" kern="1200" dirty="0" smtClean="0">
                <a:solidFill>
                  <a:schemeClr val="tx1"/>
                </a:solidFill>
                <a:effectLst/>
                <a:latin typeface="+mn-lt"/>
                <a:ea typeface="+mn-ea"/>
                <a:cs typeface="+mn-cs"/>
              </a:rPr>
              <a:t>O MySQL tem uma ampla aceitação no mercado e é um dos bancos de dados mais utilizados no mundo e, o principal motivo é sua simples e fácil integração com o PHP, linguagem que dominou por muito tempo o desenvolvimento WEB e será usada como banco de dados da aplicação</a:t>
            </a:r>
            <a:endParaRPr lang="pt-BR" sz="1200" b="0" i="0" u="none" strike="noStrike" kern="1200" dirty="0">
              <a:solidFill>
                <a:schemeClr val="tx1"/>
              </a:solidFill>
              <a:effectLst/>
              <a:latin typeface="+mn-lt"/>
              <a:ea typeface="+mn-ea"/>
              <a:cs typeface="+mn-cs"/>
            </a:endParaRPr>
          </a:p>
        </p:txBody>
      </p:sp>
      <p:sp>
        <p:nvSpPr>
          <p:cNvPr id="28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492629C9-8414-42EF-93D9-6E166235B9B7}" type="slidenum">
              <a:rPr lang="pt-BR" sz="1300" smtClean="0"/>
              <a:pPr eaLnBrk="1" hangingPunct="1"/>
              <a:t>9</a:t>
            </a:fld>
            <a:endParaRPr lang="pt-BR" sz="1300" smtClean="0"/>
          </a:p>
        </p:txBody>
      </p:sp>
    </p:spTree>
    <p:extLst>
      <p:ext uri="{BB962C8B-B14F-4D97-AF65-F5344CB8AC3E}">
        <p14:creationId xmlns:p14="http://schemas.microsoft.com/office/powerpoint/2010/main" val="465591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custDataLst>
              <p:tags r:id="rId1"/>
            </p:custDataLst>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custDataLst>
              <p:tags r:id="rId3"/>
            </p:custDataLst>
          </p:nvPr>
        </p:nvSpPr>
        <p:spPr/>
        <p:txBody>
          <a:bodyPr/>
          <a:lstStyle>
            <a:lvl1pPr>
              <a:defRPr/>
            </a:lvl1pPr>
          </a:lstStyle>
          <a:p>
            <a:pPr>
              <a:defRPr/>
            </a:pPr>
            <a:fld id="{2F213DE7-094E-4536-9A6C-DBE864BBADCF}" type="datetimeFigureOut">
              <a:rPr lang="pt-BR"/>
              <a:pPr>
                <a:defRPr/>
              </a:pPr>
              <a:t>14/10/2013</a:t>
            </a:fld>
            <a:endParaRPr lang="pt-BR"/>
          </a:p>
        </p:txBody>
      </p:sp>
      <p:sp>
        <p:nvSpPr>
          <p:cNvPr id="5" name="Espaço Reservado para Rodapé 4"/>
          <p:cNvSpPr>
            <a:spLocks noGrp="1"/>
          </p:cNvSpPr>
          <p:nvPr>
            <p:ph type="ftr" sz="quarter" idx="11"/>
            <p:custDataLst>
              <p:tags r:id="rId4"/>
            </p:custDataLst>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custDataLst>
              <p:tags r:id="rId5"/>
            </p:custDataLst>
          </p:nvPr>
        </p:nvSpPr>
        <p:spPr/>
        <p:txBody>
          <a:bodyPr/>
          <a:lstStyle>
            <a:lvl1pPr>
              <a:defRPr/>
            </a:lvl1pPr>
          </a:lstStyle>
          <a:p>
            <a:pPr>
              <a:defRPr/>
            </a:pPr>
            <a:fld id="{24D66512-3791-4EF6-909B-8D135D2D282E}" type="slidenum">
              <a:rPr lang="pt-BR"/>
              <a:pPr>
                <a:defRPr/>
              </a:pPr>
              <a:t>‹nº›</a:t>
            </a:fld>
            <a:endParaRPr lang="pt-BR"/>
          </a:p>
        </p:txBody>
      </p:sp>
    </p:spTree>
    <p:extLst>
      <p:ext uri="{BB962C8B-B14F-4D97-AF65-F5344CB8AC3E}">
        <p14:creationId xmlns:p14="http://schemas.microsoft.com/office/powerpoint/2010/main" val="352625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custDataLst>
              <p:tags r:id="rId2"/>
            </p:custDataLst>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custDataLst>
              <p:tags r:id="rId3"/>
            </p:custDataLst>
          </p:nvPr>
        </p:nvSpPr>
        <p:spPr/>
        <p:txBody>
          <a:bodyPr/>
          <a:lstStyle>
            <a:lvl1pPr>
              <a:defRPr/>
            </a:lvl1pPr>
          </a:lstStyle>
          <a:p>
            <a:pPr>
              <a:defRPr/>
            </a:pPr>
            <a:fld id="{0318EF05-F08D-42C5-A59E-9C01651F8378}" type="datetimeFigureOut">
              <a:rPr lang="pt-BR"/>
              <a:pPr>
                <a:defRPr/>
              </a:pPr>
              <a:t>14/10/2013</a:t>
            </a:fld>
            <a:endParaRPr lang="pt-BR"/>
          </a:p>
        </p:txBody>
      </p:sp>
      <p:sp>
        <p:nvSpPr>
          <p:cNvPr id="5" name="Espaço Reservado para Rodapé 4"/>
          <p:cNvSpPr>
            <a:spLocks noGrp="1"/>
          </p:cNvSpPr>
          <p:nvPr>
            <p:ph type="ftr" sz="quarter" idx="11"/>
            <p:custDataLst>
              <p:tags r:id="rId4"/>
            </p:custDataLst>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custDataLst>
              <p:tags r:id="rId5"/>
            </p:custDataLst>
          </p:nvPr>
        </p:nvSpPr>
        <p:spPr/>
        <p:txBody>
          <a:bodyPr/>
          <a:lstStyle>
            <a:lvl1pPr>
              <a:defRPr/>
            </a:lvl1pPr>
          </a:lstStyle>
          <a:p>
            <a:pPr>
              <a:defRPr/>
            </a:pPr>
            <a:fld id="{03F16684-01AC-46DE-BD1C-26694705FBEC}" type="slidenum">
              <a:rPr lang="pt-BR"/>
              <a:pPr>
                <a:defRPr/>
              </a:pPr>
              <a:t>‹nº›</a:t>
            </a:fld>
            <a:endParaRPr lang="pt-BR"/>
          </a:p>
        </p:txBody>
      </p:sp>
    </p:spTree>
    <p:extLst>
      <p:ext uri="{BB962C8B-B14F-4D97-AF65-F5344CB8AC3E}">
        <p14:creationId xmlns:p14="http://schemas.microsoft.com/office/powerpoint/2010/main" val="24953682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6171332C-799D-4839-BAED-7A48FA37D54C}" type="datetimeFigureOut">
              <a:rPr lang="pt-BR"/>
              <a:pPr>
                <a:defRPr/>
              </a:pPr>
              <a:t>14/10/2013</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09D0B6CF-45E0-4DE7-BA24-B577F7E20194}" type="slidenum">
              <a:rPr lang="pt-BR"/>
              <a:pPr>
                <a:defRPr/>
              </a:pPr>
              <a:t>‹nº›</a:t>
            </a:fld>
            <a:endParaRPr lang="pt-BR"/>
          </a:p>
        </p:txBody>
      </p:sp>
    </p:spTree>
    <p:extLst>
      <p:ext uri="{BB962C8B-B14F-4D97-AF65-F5344CB8AC3E}">
        <p14:creationId xmlns:p14="http://schemas.microsoft.com/office/powerpoint/2010/main" val="266563003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8B97F92C-B644-4C5B-A829-93550395BB89}" type="datetimeFigureOut">
              <a:rPr lang="pt-BR"/>
              <a:pPr>
                <a:defRPr/>
              </a:pPr>
              <a:t>14/10/2013</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C3ED8210-25E1-4C1C-9987-65BFD692A805}" type="slidenum">
              <a:rPr lang="pt-BR"/>
              <a:pPr>
                <a:defRPr/>
              </a:pPr>
              <a:t>‹nº›</a:t>
            </a:fld>
            <a:endParaRPr lang="pt-BR"/>
          </a:p>
        </p:txBody>
      </p:sp>
    </p:spTree>
    <p:extLst>
      <p:ext uri="{BB962C8B-B14F-4D97-AF65-F5344CB8AC3E}">
        <p14:creationId xmlns:p14="http://schemas.microsoft.com/office/powerpoint/2010/main" val="27421351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0795F0FD-F0DE-44C3-A54F-D8EAA498963C}" type="datetimeFigureOut">
              <a:rPr lang="pt-BR"/>
              <a:pPr>
                <a:defRPr/>
              </a:pPr>
              <a:t>14/10/2013</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54324A80-0F3A-4209-8C0F-06744B443952}" type="slidenum">
              <a:rPr lang="pt-BR"/>
              <a:pPr>
                <a:defRPr/>
              </a:pPr>
              <a:t>‹nº›</a:t>
            </a:fld>
            <a:endParaRPr lang="pt-BR"/>
          </a:p>
        </p:txBody>
      </p:sp>
    </p:spTree>
    <p:extLst>
      <p:ext uri="{BB962C8B-B14F-4D97-AF65-F5344CB8AC3E}">
        <p14:creationId xmlns:p14="http://schemas.microsoft.com/office/powerpoint/2010/main" val="26201853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D7228E47-EB44-4957-8E43-9A3627A1C520}" type="datetimeFigureOut">
              <a:rPr lang="pt-BR"/>
              <a:pPr>
                <a:defRPr/>
              </a:pPr>
              <a:t>14/10/2013</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63E1C39F-18CB-4867-9C03-3F644D0C874D}" type="slidenum">
              <a:rPr lang="pt-BR"/>
              <a:pPr>
                <a:defRPr/>
              </a:pPr>
              <a:t>‹nº›</a:t>
            </a:fld>
            <a:endParaRPr lang="pt-BR"/>
          </a:p>
        </p:txBody>
      </p:sp>
    </p:spTree>
    <p:extLst>
      <p:ext uri="{BB962C8B-B14F-4D97-AF65-F5344CB8AC3E}">
        <p14:creationId xmlns:p14="http://schemas.microsoft.com/office/powerpoint/2010/main" val="30280344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FD50D6A5-2C1E-450D-BFB5-C43EC3C976CE}" type="datetimeFigureOut">
              <a:rPr lang="pt-BR"/>
              <a:pPr>
                <a:defRPr/>
              </a:pPr>
              <a:t>14/10/2013</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71455C32-1243-4F5F-B719-6862662A5378}" type="slidenum">
              <a:rPr lang="pt-BR"/>
              <a:pPr>
                <a:defRPr/>
              </a:pPr>
              <a:t>‹nº›</a:t>
            </a:fld>
            <a:endParaRPr lang="pt-BR"/>
          </a:p>
        </p:txBody>
      </p:sp>
    </p:spTree>
    <p:extLst>
      <p:ext uri="{BB962C8B-B14F-4D97-AF65-F5344CB8AC3E}">
        <p14:creationId xmlns:p14="http://schemas.microsoft.com/office/powerpoint/2010/main" val="19071021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BB76C410-659C-4F47-9832-4079E3ADA3A1}" type="datetimeFigureOut">
              <a:rPr lang="pt-BR"/>
              <a:pPr>
                <a:defRPr/>
              </a:pPr>
              <a:t>14/10/2013</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8836D608-8E2A-4F72-A42F-48B918364CF2}" type="slidenum">
              <a:rPr lang="pt-BR"/>
              <a:pPr>
                <a:defRPr/>
              </a:pPr>
              <a:t>‹nº›</a:t>
            </a:fld>
            <a:endParaRPr lang="pt-BR"/>
          </a:p>
        </p:txBody>
      </p:sp>
    </p:spTree>
    <p:extLst>
      <p:ext uri="{BB962C8B-B14F-4D97-AF65-F5344CB8AC3E}">
        <p14:creationId xmlns:p14="http://schemas.microsoft.com/office/powerpoint/2010/main" val="394073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custDataLst>
              <p:tags r:id="rId1"/>
            </p:custDataLs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custDataLst>
              <p:tags r:id="rId2"/>
            </p:custDataLst>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custDataLst>
              <p:tags r:id="rId3"/>
            </p:custDataLst>
          </p:nvPr>
        </p:nvSpPr>
        <p:spPr/>
        <p:txBody>
          <a:bodyPr/>
          <a:lstStyle>
            <a:lvl1pPr>
              <a:defRPr/>
            </a:lvl1pPr>
          </a:lstStyle>
          <a:p>
            <a:pPr>
              <a:defRPr/>
            </a:pPr>
            <a:fld id="{4BC5D240-65D0-4F3D-BC69-90701A8B23C6}" type="datetimeFigureOut">
              <a:rPr lang="pt-BR"/>
              <a:pPr>
                <a:defRPr/>
              </a:pPr>
              <a:t>14/10/2013</a:t>
            </a:fld>
            <a:endParaRPr lang="pt-BR"/>
          </a:p>
        </p:txBody>
      </p:sp>
      <p:sp>
        <p:nvSpPr>
          <p:cNvPr id="5" name="Espaço Reservado para Rodapé 4"/>
          <p:cNvSpPr>
            <a:spLocks noGrp="1"/>
          </p:cNvSpPr>
          <p:nvPr>
            <p:ph type="ftr" sz="quarter" idx="11"/>
            <p:custDataLst>
              <p:tags r:id="rId4"/>
            </p:custDataLst>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custDataLst>
              <p:tags r:id="rId5"/>
            </p:custDataLst>
          </p:nvPr>
        </p:nvSpPr>
        <p:spPr/>
        <p:txBody>
          <a:bodyPr/>
          <a:lstStyle>
            <a:lvl1pPr>
              <a:defRPr/>
            </a:lvl1pPr>
          </a:lstStyle>
          <a:p>
            <a:pPr>
              <a:defRPr/>
            </a:pPr>
            <a:fld id="{633617C2-53B9-4652-B3E9-7046149551E7}" type="slidenum">
              <a:rPr lang="pt-BR"/>
              <a:pPr>
                <a:defRPr/>
              </a:pPr>
              <a:t>‹nº›</a:t>
            </a:fld>
            <a:endParaRPr lang="pt-BR"/>
          </a:p>
        </p:txBody>
      </p:sp>
    </p:spTree>
    <p:extLst>
      <p:ext uri="{BB962C8B-B14F-4D97-AF65-F5344CB8AC3E}">
        <p14:creationId xmlns:p14="http://schemas.microsoft.com/office/powerpoint/2010/main" val="222735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
        <p:nvSpPr>
          <p:cNvPr id="3" name="Espaço Reservado para Conteúdo 2"/>
          <p:cNvSpPr>
            <a:spLocks noGrp="1"/>
          </p:cNvSpPr>
          <p:nvPr>
            <p:ph idx="1"/>
            <p:custDataLst>
              <p:tags r:id="rId2"/>
            </p:custDataLst>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custDataLst>
              <p:tags r:id="rId3"/>
            </p:custDataLst>
          </p:nvPr>
        </p:nvSpPr>
        <p:spPr/>
        <p:txBody>
          <a:bodyPr/>
          <a:lstStyle>
            <a:lvl1pPr>
              <a:defRPr/>
            </a:lvl1pPr>
          </a:lstStyle>
          <a:p>
            <a:pPr>
              <a:defRPr/>
            </a:pPr>
            <a:fld id="{8D6B69D8-60C2-4704-8572-3BC5D2EDCEBD}" type="datetimeFigureOut">
              <a:rPr lang="pt-BR"/>
              <a:pPr>
                <a:defRPr/>
              </a:pPr>
              <a:t>14/10/2013</a:t>
            </a:fld>
            <a:endParaRPr lang="pt-BR"/>
          </a:p>
        </p:txBody>
      </p:sp>
      <p:sp>
        <p:nvSpPr>
          <p:cNvPr id="5" name="Espaço Reservado para Rodapé 4"/>
          <p:cNvSpPr>
            <a:spLocks noGrp="1"/>
          </p:cNvSpPr>
          <p:nvPr>
            <p:ph type="ftr" sz="quarter" idx="11"/>
            <p:custDataLst>
              <p:tags r:id="rId4"/>
            </p:custDataLst>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custDataLst>
              <p:tags r:id="rId5"/>
            </p:custDataLst>
          </p:nvPr>
        </p:nvSpPr>
        <p:spPr/>
        <p:txBody>
          <a:bodyPr/>
          <a:lstStyle>
            <a:lvl1pPr>
              <a:defRPr/>
            </a:lvl1pPr>
          </a:lstStyle>
          <a:p>
            <a:pPr>
              <a:defRPr/>
            </a:pPr>
            <a:fld id="{9E7C6C23-9FE6-47EC-9EA2-1199B089ECC8}" type="slidenum">
              <a:rPr lang="pt-BR"/>
              <a:pPr>
                <a:defRPr/>
              </a:pPr>
              <a:t>‹nº›</a:t>
            </a:fld>
            <a:endParaRPr lang="pt-BR"/>
          </a:p>
        </p:txBody>
      </p:sp>
    </p:spTree>
    <p:extLst>
      <p:ext uri="{BB962C8B-B14F-4D97-AF65-F5344CB8AC3E}">
        <p14:creationId xmlns:p14="http://schemas.microsoft.com/office/powerpoint/2010/main" val="4061139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custDataLst>
              <p:tags r:id="rId3"/>
            </p:custDataLst>
          </p:nvPr>
        </p:nvSpPr>
        <p:spPr/>
        <p:txBody>
          <a:bodyPr/>
          <a:lstStyle>
            <a:lvl1pPr>
              <a:defRPr/>
            </a:lvl1pPr>
          </a:lstStyle>
          <a:p>
            <a:pPr>
              <a:defRPr/>
            </a:pPr>
            <a:fld id="{902E61E8-4B81-4D37-B2B5-5AF3D1A5CEB5}" type="datetimeFigureOut">
              <a:rPr lang="pt-BR"/>
              <a:pPr>
                <a:defRPr/>
              </a:pPr>
              <a:t>14/10/2013</a:t>
            </a:fld>
            <a:endParaRPr lang="pt-BR"/>
          </a:p>
        </p:txBody>
      </p:sp>
      <p:sp>
        <p:nvSpPr>
          <p:cNvPr id="5" name="Espaço Reservado para Rodapé 4"/>
          <p:cNvSpPr>
            <a:spLocks noGrp="1"/>
          </p:cNvSpPr>
          <p:nvPr>
            <p:ph type="ftr" sz="quarter" idx="11"/>
            <p:custDataLst>
              <p:tags r:id="rId4"/>
            </p:custDataLst>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custDataLst>
              <p:tags r:id="rId5"/>
            </p:custDataLst>
          </p:nvPr>
        </p:nvSpPr>
        <p:spPr/>
        <p:txBody>
          <a:bodyPr/>
          <a:lstStyle>
            <a:lvl1pPr>
              <a:defRPr/>
            </a:lvl1pPr>
          </a:lstStyle>
          <a:p>
            <a:pPr>
              <a:defRPr/>
            </a:pPr>
            <a:fld id="{402A0FA8-8F11-477E-BEA7-EE6F19C0EC6D}" type="slidenum">
              <a:rPr lang="pt-BR"/>
              <a:pPr>
                <a:defRPr/>
              </a:pPr>
              <a:t>‹nº›</a:t>
            </a:fld>
            <a:endParaRPr lang="pt-BR"/>
          </a:p>
        </p:txBody>
      </p:sp>
    </p:spTree>
    <p:extLst>
      <p:ext uri="{BB962C8B-B14F-4D97-AF65-F5344CB8AC3E}">
        <p14:creationId xmlns:p14="http://schemas.microsoft.com/office/powerpoint/2010/main" val="16326416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Tree>
    <p:extLst>
      <p:ext uri="{BB962C8B-B14F-4D97-AF65-F5344CB8AC3E}">
        <p14:creationId xmlns:p14="http://schemas.microsoft.com/office/powerpoint/2010/main" val="4181780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dirty="0" smtClean="0"/>
              <a:t>Clique para editar o estilo do título mestre</a:t>
            </a:r>
            <a:endParaRPr lang="pt-BR" dirty="0"/>
          </a:p>
        </p:txBody>
      </p:sp>
    </p:spTree>
    <p:extLst>
      <p:ext uri="{BB962C8B-B14F-4D97-AF65-F5344CB8AC3E}">
        <p14:creationId xmlns:p14="http://schemas.microsoft.com/office/powerpoint/2010/main" val="2080605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Tree>
    <p:extLst>
      <p:ext uri="{BB962C8B-B14F-4D97-AF65-F5344CB8AC3E}">
        <p14:creationId xmlns:p14="http://schemas.microsoft.com/office/powerpoint/2010/main" val="20521535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416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dirty="0" smtClean="0"/>
              <a:t>Clique para editar o estilo do título mestre</a:t>
            </a:r>
            <a:endParaRPr lang="pt-BR" dirty="0"/>
          </a:p>
        </p:txBody>
      </p:sp>
    </p:spTree>
    <p:extLst>
      <p:ext uri="{BB962C8B-B14F-4D97-AF65-F5344CB8AC3E}">
        <p14:creationId xmlns:p14="http://schemas.microsoft.com/office/powerpoint/2010/main" val="35005575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Tree>
    <p:extLst>
      <p:ext uri="{BB962C8B-B14F-4D97-AF65-F5344CB8AC3E}">
        <p14:creationId xmlns:p14="http://schemas.microsoft.com/office/powerpoint/2010/main" val="34544498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2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custDataLst>
              <p:tags r:id="rId4"/>
            </p:custDataLst>
          </p:nvPr>
        </p:nvSpPr>
        <p:spPr/>
        <p:txBody>
          <a:bodyPr/>
          <a:lstStyle>
            <a:lvl1pPr>
              <a:defRPr/>
            </a:lvl1pPr>
          </a:lstStyle>
          <a:p>
            <a:pPr>
              <a:defRPr/>
            </a:pPr>
            <a:fld id="{AD50F72B-C05B-4A71-9AB1-DB7981CB6F09}" type="datetimeFigureOut">
              <a:rPr lang="pt-BR"/>
              <a:pPr>
                <a:defRPr/>
              </a:pPr>
              <a:t>14/10/2013</a:t>
            </a:fld>
            <a:endParaRPr lang="pt-BR"/>
          </a:p>
        </p:txBody>
      </p:sp>
      <p:sp>
        <p:nvSpPr>
          <p:cNvPr id="6" name="Espaço Reservado para Rodapé 4"/>
          <p:cNvSpPr>
            <a:spLocks noGrp="1"/>
          </p:cNvSpPr>
          <p:nvPr>
            <p:ph type="ftr" sz="quarter" idx="11"/>
            <p:custDataLst>
              <p:tags r:id="rId5"/>
            </p:custDataLst>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custDataLst>
              <p:tags r:id="rId6"/>
            </p:custDataLst>
          </p:nvPr>
        </p:nvSpPr>
        <p:spPr/>
        <p:txBody>
          <a:bodyPr/>
          <a:lstStyle>
            <a:lvl1pPr>
              <a:defRPr/>
            </a:lvl1pPr>
          </a:lstStyle>
          <a:p>
            <a:pPr>
              <a:defRPr/>
            </a:pPr>
            <a:fld id="{5A5AD346-C8C8-4BDA-AD8A-DB8AD1453592}" type="slidenum">
              <a:rPr lang="pt-BR"/>
              <a:pPr>
                <a:defRPr/>
              </a:pPr>
              <a:t>‹nº›</a:t>
            </a:fld>
            <a:endParaRPr lang="pt-BR"/>
          </a:p>
        </p:txBody>
      </p:sp>
    </p:spTree>
    <p:extLst>
      <p:ext uri="{BB962C8B-B14F-4D97-AF65-F5344CB8AC3E}">
        <p14:creationId xmlns:p14="http://schemas.microsoft.com/office/powerpoint/2010/main" val="820869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4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5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6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7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8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9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0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2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custDataLst>
              <p:tags r:id="rId6"/>
            </p:custDataLst>
          </p:nvPr>
        </p:nvSpPr>
        <p:spPr/>
        <p:txBody>
          <a:bodyPr/>
          <a:lstStyle>
            <a:lvl1pPr>
              <a:defRPr/>
            </a:lvl1pPr>
          </a:lstStyle>
          <a:p>
            <a:pPr>
              <a:defRPr/>
            </a:pPr>
            <a:fld id="{8BC72768-97CF-4419-8E5E-8F2A0E1D1181}" type="datetimeFigureOut">
              <a:rPr lang="pt-BR"/>
              <a:pPr>
                <a:defRPr/>
              </a:pPr>
              <a:t>14/10/2013</a:t>
            </a:fld>
            <a:endParaRPr lang="pt-BR"/>
          </a:p>
        </p:txBody>
      </p:sp>
      <p:sp>
        <p:nvSpPr>
          <p:cNvPr id="8" name="Espaço Reservado para Rodapé 4"/>
          <p:cNvSpPr>
            <a:spLocks noGrp="1"/>
          </p:cNvSpPr>
          <p:nvPr>
            <p:ph type="ftr" sz="quarter" idx="11"/>
            <p:custDataLst>
              <p:tags r:id="rId7"/>
            </p:custDataLst>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custDataLst>
              <p:tags r:id="rId8"/>
            </p:custDataLst>
          </p:nvPr>
        </p:nvSpPr>
        <p:spPr/>
        <p:txBody>
          <a:bodyPr/>
          <a:lstStyle>
            <a:lvl1pPr>
              <a:defRPr/>
            </a:lvl1pPr>
          </a:lstStyle>
          <a:p>
            <a:pPr>
              <a:defRPr/>
            </a:pPr>
            <a:fld id="{A73ADB3C-42C0-41C1-8E9C-63DE6D8A60A8}" type="slidenum">
              <a:rPr lang="pt-BR"/>
              <a:pPr>
                <a:defRPr/>
              </a:pPr>
              <a:t>‹nº›</a:t>
            </a:fld>
            <a:endParaRPr lang="pt-BR"/>
          </a:p>
        </p:txBody>
      </p:sp>
    </p:spTree>
    <p:extLst>
      <p:ext uri="{BB962C8B-B14F-4D97-AF65-F5344CB8AC3E}">
        <p14:creationId xmlns:p14="http://schemas.microsoft.com/office/powerpoint/2010/main" val="23996828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3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4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5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6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7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8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9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0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2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
        <p:nvSpPr>
          <p:cNvPr id="3" name="Espaço Reservado para Data 3"/>
          <p:cNvSpPr>
            <a:spLocks noGrp="1"/>
          </p:cNvSpPr>
          <p:nvPr>
            <p:ph type="dt" sz="half" idx="10"/>
            <p:custDataLst>
              <p:tags r:id="rId2"/>
            </p:custDataLst>
          </p:nvPr>
        </p:nvSpPr>
        <p:spPr/>
        <p:txBody>
          <a:bodyPr/>
          <a:lstStyle>
            <a:lvl1pPr>
              <a:defRPr/>
            </a:lvl1pPr>
          </a:lstStyle>
          <a:p>
            <a:pPr>
              <a:defRPr/>
            </a:pPr>
            <a:fld id="{7C14698D-7CAE-4989-B94D-11DF34C157CD}" type="datetimeFigureOut">
              <a:rPr lang="pt-BR"/>
              <a:pPr>
                <a:defRPr/>
              </a:pPr>
              <a:t>14/10/2013</a:t>
            </a:fld>
            <a:endParaRPr lang="pt-BR"/>
          </a:p>
        </p:txBody>
      </p:sp>
      <p:sp>
        <p:nvSpPr>
          <p:cNvPr id="4" name="Espaço Reservado para Rodapé 4"/>
          <p:cNvSpPr>
            <a:spLocks noGrp="1"/>
          </p:cNvSpPr>
          <p:nvPr>
            <p:ph type="ftr" sz="quarter" idx="11"/>
            <p:custDataLst>
              <p:tags r:id="rId3"/>
            </p:custDataLst>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custDataLst>
              <p:tags r:id="rId4"/>
            </p:custDataLst>
          </p:nvPr>
        </p:nvSpPr>
        <p:spPr/>
        <p:txBody>
          <a:bodyPr/>
          <a:lstStyle>
            <a:lvl1pPr>
              <a:defRPr/>
            </a:lvl1pPr>
          </a:lstStyle>
          <a:p>
            <a:pPr>
              <a:defRPr/>
            </a:pPr>
            <a:fld id="{B70080D5-045E-41DC-95EC-38FE82742F2D}" type="slidenum">
              <a:rPr lang="pt-BR"/>
              <a:pPr>
                <a:defRPr/>
              </a:pPr>
              <a:t>‹nº›</a:t>
            </a:fld>
            <a:endParaRPr lang="pt-BR"/>
          </a:p>
        </p:txBody>
      </p:sp>
    </p:spTree>
    <p:extLst>
      <p:ext uri="{BB962C8B-B14F-4D97-AF65-F5344CB8AC3E}">
        <p14:creationId xmlns:p14="http://schemas.microsoft.com/office/powerpoint/2010/main" val="3222907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Tree>
    <p:extLst>
      <p:ext uri="{BB962C8B-B14F-4D97-AF65-F5344CB8AC3E}">
        <p14:creationId xmlns:p14="http://schemas.microsoft.com/office/powerpoint/2010/main" val="19108922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4329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5_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Tree>
    <p:extLst>
      <p:ext uri="{BB962C8B-B14F-4D97-AF65-F5344CB8AC3E}">
        <p14:creationId xmlns:p14="http://schemas.microsoft.com/office/powerpoint/2010/main" val="3501047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dirty="0"/>
          </a:p>
        </p:txBody>
      </p:sp>
    </p:spTree>
    <p:extLst>
      <p:ext uri="{BB962C8B-B14F-4D97-AF65-F5344CB8AC3E}">
        <p14:creationId xmlns:p14="http://schemas.microsoft.com/office/powerpoint/2010/main" val="16585850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_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Tree>
    <p:extLst>
      <p:ext uri="{BB962C8B-B14F-4D97-AF65-F5344CB8AC3E}">
        <p14:creationId xmlns:p14="http://schemas.microsoft.com/office/powerpoint/2010/main" val="6476958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1194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dirty="0"/>
          </a:p>
        </p:txBody>
      </p:sp>
    </p:spTree>
    <p:extLst>
      <p:ext uri="{BB962C8B-B14F-4D97-AF65-F5344CB8AC3E}">
        <p14:creationId xmlns:p14="http://schemas.microsoft.com/office/powerpoint/2010/main" val="33362573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Tree>
    <p:extLst>
      <p:ext uri="{BB962C8B-B14F-4D97-AF65-F5344CB8AC3E}">
        <p14:creationId xmlns:p14="http://schemas.microsoft.com/office/powerpoint/2010/main" val="102093337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Tree>
    <p:extLst>
      <p:ext uri="{BB962C8B-B14F-4D97-AF65-F5344CB8AC3E}">
        <p14:creationId xmlns:p14="http://schemas.microsoft.com/office/powerpoint/2010/main" val="27601829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85800" y="1143000"/>
            <a:ext cx="4000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838700" y="1143000"/>
            <a:ext cx="4000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404106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custDataLst>
              <p:tags r:id="rId1"/>
            </p:custDataLst>
          </p:nvPr>
        </p:nvSpPr>
        <p:spPr/>
        <p:txBody>
          <a:bodyPr/>
          <a:lstStyle>
            <a:lvl1pPr>
              <a:defRPr/>
            </a:lvl1pPr>
          </a:lstStyle>
          <a:p>
            <a:pPr>
              <a:defRPr/>
            </a:pPr>
            <a:fld id="{479B62E3-35FB-4147-9F50-ACEBF240C94F}" type="datetimeFigureOut">
              <a:rPr lang="pt-BR"/>
              <a:pPr>
                <a:defRPr/>
              </a:pPr>
              <a:t>14/10/2013</a:t>
            </a:fld>
            <a:endParaRPr lang="pt-BR"/>
          </a:p>
        </p:txBody>
      </p:sp>
      <p:sp>
        <p:nvSpPr>
          <p:cNvPr id="3" name="Espaço Reservado para Rodapé 4"/>
          <p:cNvSpPr>
            <a:spLocks noGrp="1"/>
          </p:cNvSpPr>
          <p:nvPr>
            <p:ph type="ftr" sz="quarter" idx="11"/>
            <p:custDataLst>
              <p:tags r:id="rId2"/>
            </p:custDataLst>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custDataLst>
              <p:tags r:id="rId3"/>
            </p:custDataLst>
          </p:nvPr>
        </p:nvSpPr>
        <p:spPr/>
        <p:txBody>
          <a:bodyPr/>
          <a:lstStyle>
            <a:lvl1pPr>
              <a:defRPr/>
            </a:lvl1pPr>
          </a:lstStyle>
          <a:p>
            <a:pPr>
              <a:defRPr/>
            </a:pPr>
            <a:fld id="{149DBF2D-E081-4B2D-A056-E917CE2024CB}" type="slidenum">
              <a:rPr lang="pt-BR"/>
              <a:pPr>
                <a:defRPr/>
              </a:pPr>
              <a:t>‹nº›</a:t>
            </a:fld>
            <a:endParaRPr lang="pt-BR"/>
          </a:p>
        </p:txBody>
      </p:sp>
    </p:spTree>
    <p:extLst>
      <p:ext uri="{BB962C8B-B14F-4D97-AF65-F5344CB8AC3E}">
        <p14:creationId xmlns:p14="http://schemas.microsoft.com/office/powerpoint/2010/main" val="34757362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39136333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Tree>
    <p:extLst>
      <p:ext uri="{BB962C8B-B14F-4D97-AF65-F5344CB8AC3E}">
        <p14:creationId xmlns:p14="http://schemas.microsoft.com/office/powerpoint/2010/main" val="29955257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259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extLst>
      <p:ext uri="{BB962C8B-B14F-4D97-AF65-F5344CB8AC3E}">
        <p14:creationId xmlns:p14="http://schemas.microsoft.com/office/powerpoint/2010/main" val="27984329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extLst>
      <p:ext uri="{BB962C8B-B14F-4D97-AF65-F5344CB8AC3E}">
        <p14:creationId xmlns:p14="http://schemas.microsoft.com/office/powerpoint/2010/main" val="36983378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9457063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00850" y="152400"/>
            <a:ext cx="2038350" cy="62484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85800" y="152400"/>
            <a:ext cx="5962650" cy="62484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28979424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custDataLst>
              <p:tags r:id="rId4"/>
            </p:custDataLst>
          </p:nvPr>
        </p:nvSpPr>
        <p:spPr/>
        <p:txBody>
          <a:bodyPr/>
          <a:lstStyle>
            <a:lvl1pPr>
              <a:defRPr/>
            </a:lvl1pPr>
          </a:lstStyle>
          <a:p>
            <a:pPr>
              <a:defRPr/>
            </a:pPr>
            <a:fld id="{8813EABF-DA37-4672-A944-213A18489318}" type="datetimeFigureOut">
              <a:rPr lang="pt-BR"/>
              <a:pPr>
                <a:defRPr/>
              </a:pPr>
              <a:t>14/10/2013</a:t>
            </a:fld>
            <a:endParaRPr lang="pt-BR"/>
          </a:p>
        </p:txBody>
      </p:sp>
      <p:sp>
        <p:nvSpPr>
          <p:cNvPr id="6" name="Espaço Reservado para Rodapé 4"/>
          <p:cNvSpPr>
            <a:spLocks noGrp="1"/>
          </p:cNvSpPr>
          <p:nvPr>
            <p:ph type="ftr" sz="quarter" idx="11"/>
            <p:custDataLst>
              <p:tags r:id="rId5"/>
            </p:custDataLst>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custDataLst>
              <p:tags r:id="rId6"/>
            </p:custDataLst>
          </p:nvPr>
        </p:nvSpPr>
        <p:spPr/>
        <p:txBody>
          <a:bodyPr/>
          <a:lstStyle>
            <a:lvl1pPr>
              <a:defRPr/>
            </a:lvl1pPr>
          </a:lstStyle>
          <a:p>
            <a:pPr>
              <a:defRPr/>
            </a:pPr>
            <a:fld id="{AFC902E3-F0DC-42C1-9185-7D41B355D5E5}" type="slidenum">
              <a:rPr lang="pt-BR"/>
              <a:pPr>
                <a:defRPr/>
              </a:pPr>
              <a:t>‹nº›</a:t>
            </a:fld>
            <a:endParaRPr lang="pt-BR"/>
          </a:p>
        </p:txBody>
      </p:sp>
    </p:spTree>
    <p:extLst>
      <p:ext uri="{BB962C8B-B14F-4D97-AF65-F5344CB8AC3E}">
        <p14:creationId xmlns:p14="http://schemas.microsoft.com/office/powerpoint/2010/main" val="31181883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4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5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6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7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0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5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6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custDataLst>
              <p:tags r:id="rId4"/>
            </p:custDataLst>
          </p:nvPr>
        </p:nvSpPr>
        <p:spPr/>
        <p:txBody>
          <a:bodyPr/>
          <a:lstStyle>
            <a:lvl1pPr>
              <a:defRPr/>
            </a:lvl1pPr>
          </a:lstStyle>
          <a:p>
            <a:pPr>
              <a:defRPr/>
            </a:pPr>
            <a:fld id="{D872F976-643D-4C63-99DC-E1DE28DB8B21}" type="datetimeFigureOut">
              <a:rPr lang="pt-BR"/>
              <a:pPr>
                <a:defRPr/>
              </a:pPr>
              <a:t>14/10/2013</a:t>
            </a:fld>
            <a:endParaRPr lang="pt-BR"/>
          </a:p>
        </p:txBody>
      </p:sp>
      <p:sp>
        <p:nvSpPr>
          <p:cNvPr id="6" name="Espaço Reservado para Rodapé 4"/>
          <p:cNvSpPr>
            <a:spLocks noGrp="1"/>
          </p:cNvSpPr>
          <p:nvPr>
            <p:ph type="ftr" sz="quarter" idx="11"/>
            <p:custDataLst>
              <p:tags r:id="rId5"/>
            </p:custDataLst>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custDataLst>
              <p:tags r:id="rId6"/>
            </p:custDataLst>
          </p:nvPr>
        </p:nvSpPr>
        <p:spPr/>
        <p:txBody>
          <a:bodyPr/>
          <a:lstStyle>
            <a:lvl1pPr>
              <a:defRPr/>
            </a:lvl1pPr>
          </a:lstStyle>
          <a:p>
            <a:pPr>
              <a:defRPr/>
            </a:pPr>
            <a:fld id="{04F2FD62-541A-4820-AD3B-ED0C6F65D11D}" type="slidenum">
              <a:rPr lang="pt-BR"/>
              <a:pPr>
                <a:defRPr/>
              </a:pPr>
              <a:t>‹nº›</a:t>
            </a:fld>
            <a:endParaRPr lang="pt-BR"/>
          </a:p>
        </p:txBody>
      </p:sp>
    </p:spTree>
    <p:extLst>
      <p:ext uri="{BB962C8B-B14F-4D97-AF65-F5344CB8AC3E}">
        <p14:creationId xmlns:p14="http://schemas.microsoft.com/office/powerpoint/2010/main" val="165028117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7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8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9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0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429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13ADA1AB-E3E7-466B-A073-5BEDEDAC7F42}" type="datetimeFigureOut">
              <a:rPr lang="pt-BR"/>
              <a:pPr>
                <a:defRPr/>
              </a:pPr>
              <a:t>14/10/2013</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EEA0C796-7016-429A-B587-726F9F322CA5}" type="slidenum">
              <a:rPr lang="pt-BR"/>
              <a:pPr>
                <a:defRPr/>
              </a:pPr>
              <a:t>‹nº›</a:t>
            </a:fld>
            <a:endParaRPr lang="pt-BR"/>
          </a:p>
        </p:txBody>
      </p:sp>
    </p:spTree>
    <p:extLst>
      <p:ext uri="{BB962C8B-B14F-4D97-AF65-F5344CB8AC3E}">
        <p14:creationId xmlns:p14="http://schemas.microsoft.com/office/powerpoint/2010/main" val="35736591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98B4E303-7A81-443C-92FE-32084EC9E603}" type="datetimeFigureOut">
              <a:rPr lang="pt-BR"/>
              <a:pPr>
                <a:defRPr/>
              </a:pPr>
              <a:t>14/10/2013</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48820E6E-FBC1-47F9-A618-129C4702181A}" type="slidenum">
              <a:rPr lang="pt-BR"/>
              <a:pPr>
                <a:defRPr/>
              </a:pPr>
              <a:t>‹nº›</a:t>
            </a:fld>
            <a:endParaRPr lang="pt-BR"/>
          </a:p>
        </p:txBody>
      </p:sp>
    </p:spTree>
    <p:extLst>
      <p:ext uri="{BB962C8B-B14F-4D97-AF65-F5344CB8AC3E}">
        <p14:creationId xmlns:p14="http://schemas.microsoft.com/office/powerpoint/2010/main" val="121564443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6F84132A-E56D-41B4-BA3E-7432703F3241}" type="datetimeFigureOut">
              <a:rPr lang="pt-BR"/>
              <a:pPr>
                <a:defRPr/>
              </a:pPr>
              <a:t>14/10/2013</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4CB91C5D-6A36-4012-8DD5-C124BD98EBC0}" type="slidenum">
              <a:rPr lang="pt-BR"/>
              <a:pPr>
                <a:defRPr/>
              </a:pPr>
              <a:t>‹nº›</a:t>
            </a:fld>
            <a:endParaRPr lang="pt-BR"/>
          </a:p>
        </p:txBody>
      </p:sp>
    </p:spTree>
    <p:extLst>
      <p:ext uri="{BB962C8B-B14F-4D97-AF65-F5344CB8AC3E}">
        <p14:creationId xmlns:p14="http://schemas.microsoft.com/office/powerpoint/2010/main" val="201935423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50E03416-A876-4197-A8B3-1F1298A4C08B}" type="datetimeFigureOut">
              <a:rPr lang="pt-BR"/>
              <a:pPr>
                <a:defRPr/>
              </a:pPr>
              <a:t>14/10/2013</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BE15F4E7-1BDB-42AA-8BDF-2FA964751CCA}" type="slidenum">
              <a:rPr lang="pt-BR"/>
              <a:pPr>
                <a:defRPr/>
              </a:pPr>
              <a:t>‹nº›</a:t>
            </a:fld>
            <a:endParaRPr lang="pt-BR"/>
          </a:p>
        </p:txBody>
      </p:sp>
    </p:spTree>
    <p:extLst>
      <p:ext uri="{BB962C8B-B14F-4D97-AF65-F5344CB8AC3E}">
        <p14:creationId xmlns:p14="http://schemas.microsoft.com/office/powerpoint/2010/main" val="206302777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96BAA01B-E14C-46C5-9289-190865A754AA}" type="datetimeFigureOut">
              <a:rPr lang="pt-BR"/>
              <a:pPr>
                <a:defRPr/>
              </a:pPr>
              <a:t>14/10/2013</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EA875E80-F8DB-48DE-8A1E-8F4FF692FE49}" type="slidenum">
              <a:rPr lang="pt-BR"/>
              <a:pPr>
                <a:defRPr/>
              </a:pPr>
              <a:t>‹nº›</a:t>
            </a:fld>
            <a:endParaRPr lang="pt-BR"/>
          </a:p>
        </p:txBody>
      </p:sp>
    </p:spTree>
    <p:extLst>
      <p:ext uri="{BB962C8B-B14F-4D97-AF65-F5344CB8AC3E}">
        <p14:creationId xmlns:p14="http://schemas.microsoft.com/office/powerpoint/2010/main" val="364400862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65"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image" Target="../media/image1.jpe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theme" Target="../theme/theme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8" Type="http://schemas.openxmlformats.org/officeDocument/2006/relationships/slideLayout" Target="../slideLayouts/slideLayout67.xml"/><Relationship Id="rId3"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3.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ço Reservado para Título 1"/>
          <p:cNvSpPr>
            <a:spLocks noGrp="1"/>
          </p:cNvSpPr>
          <p:nvPr>
            <p:ph type="title"/>
            <p:custDataLst>
              <p:tags r:id="rId61"/>
            </p:custDataLst>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2051" name="Espaço Reservado para Texto 2"/>
          <p:cNvSpPr>
            <a:spLocks noGrp="1"/>
          </p:cNvSpPr>
          <p:nvPr>
            <p:ph type="body" idx="1"/>
            <p:custDataLst>
              <p:tags r:id="rId62"/>
            </p:custDataLst>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custDataLst>
              <p:tags r:id="rId63"/>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fld id="{A1840414-E7EE-4C98-8D3A-AAB8F7409E78}" type="datetimeFigureOut">
              <a:rPr lang="pt-BR"/>
              <a:pPr>
                <a:defRPr/>
              </a:pPr>
              <a:t>14/10/2013</a:t>
            </a:fld>
            <a:endParaRPr lang="pt-BR"/>
          </a:p>
        </p:txBody>
      </p:sp>
      <p:sp>
        <p:nvSpPr>
          <p:cNvPr id="5" name="Espaço Reservado para Rodapé 4"/>
          <p:cNvSpPr>
            <a:spLocks noGrp="1"/>
          </p:cNvSpPr>
          <p:nvPr>
            <p:ph type="ftr" sz="quarter" idx="3"/>
            <p:custDataLst>
              <p:tags r:id="rId64"/>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pt-BR"/>
          </a:p>
        </p:txBody>
      </p:sp>
      <p:sp>
        <p:nvSpPr>
          <p:cNvPr id="6" name="Espaço Reservado para Número de Slide 5"/>
          <p:cNvSpPr>
            <a:spLocks noGrp="1"/>
          </p:cNvSpPr>
          <p:nvPr>
            <p:ph type="sldNum" sz="quarter" idx="4"/>
            <p:custDataLst>
              <p:tags r:id="rId65"/>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defRPr>
            </a:lvl1pPr>
          </a:lstStyle>
          <a:p>
            <a:pPr>
              <a:defRPr/>
            </a:pPr>
            <a:fld id="{0EE97EAF-A672-4BB4-B6E4-3657A2111BD9}"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669" r:id="rId33"/>
    <p:sldLayoutId id="2147483670" r:id="rId34"/>
    <p:sldLayoutId id="2147483671" r:id="rId35"/>
    <p:sldLayoutId id="2147483672" r:id="rId36"/>
    <p:sldLayoutId id="2147483673" r:id="rId37"/>
    <p:sldLayoutId id="2147483674" r:id="rId38"/>
    <p:sldLayoutId id="2147483728" r:id="rId39"/>
    <p:sldLayoutId id="2147483729" r:id="rId40"/>
    <p:sldLayoutId id="2147483730" r:id="rId41"/>
    <p:sldLayoutId id="2147483731" r:id="rId42"/>
    <p:sldLayoutId id="2147483732" r:id="rId43"/>
    <p:sldLayoutId id="2147483733" r:id="rId44"/>
    <p:sldLayoutId id="2147483734" r:id="rId45"/>
    <p:sldLayoutId id="2147483735" r:id="rId46"/>
    <p:sldLayoutId id="2147483736" r:id="rId47"/>
    <p:sldLayoutId id="2147483737" r:id="rId48"/>
    <p:sldLayoutId id="2147483738" r:id="rId49"/>
    <p:sldLayoutId id="2147483739" r:id="rId50"/>
    <p:sldLayoutId id="2147483740" r:id="rId51"/>
    <p:sldLayoutId id="2147483741" r:id="rId52"/>
    <p:sldLayoutId id="2147483742" r:id="rId53"/>
    <p:sldLayoutId id="2147483743" r:id="rId54"/>
    <p:sldLayoutId id="2147483744" r:id="rId55"/>
    <p:sldLayoutId id="2147483745" r:id="rId56"/>
    <p:sldLayoutId id="2147483746" r:id="rId57"/>
    <p:sldLayoutId id="2147483747" r:id="rId58"/>
    <p:sldLayoutId id="2147483748" r:id="rId5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título mestre</a:t>
            </a:r>
            <a:endParaRPr lang="en-US" smtClean="0"/>
          </a:p>
        </p:txBody>
      </p:sp>
      <p:sp>
        <p:nvSpPr>
          <p:cNvPr id="1027" name="Rectangle 3"/>
          <p:cNvSpPr>
            <a:spLocks noGrp="1" noChangeArrowheads="1"/>
          </p:cNvSpPr>
          <p:nvPr>
            <p:ph type="body" idx="1"/>
          </p:nvPr>
        </p:nvSpPr>
        <p:spPr bwMode="auto">
          <a:xfrm>
            <a:off x="685800" y="1143000"/>
            <a:ext cx="8153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smtClean="0"/>
          </a:p>
        </p:txBody>
      </p:sp>
      <p:sp>
        <p:nvSpPr>
          <p:cNvPr id="1031" name="Rectangle 7"/>
          <p:cNvSpPr>
            <a:spLocks noChangeArrowheads="1"/>
          </p:cNvSpPr>
          <p:nvPr/>
        </p:nvSpPr>
        <p:spPr bwMode="auto">
          <a:xfrm>
            <a:off x="0" y="0"/>
            <a:ext cx="457200" cy="6858000"/>
          </a:xfrm>
          <a:prstGeom prst="rect">
            <a:avLst/>
          </a:prstGeom>
          <a:solidFill>
            <a:schemeClr val="accent1">
              <a:lumMod val="50000"/>
            </a:schemeClr>
          </a:solidFill>
          <a:ln w="9525">
            <a:solidFill>
              <a:schemeClr val="tx1"/>
            </a:solidFill>
            <a:miter lim="800000"/>
            <a:headEnd/>
            <a:tailEnd/>
          </a:ln>
          <a:effectLst/>
        </p:spPr>
        <p:txBody>
          <a:bodyPr wrap="none" anchor="ctr"/>
          <a:lstStyle/>
          <a:p>
            <a:pPr>
              <a:defRPr/>
            </a:pPr>
            <a:endParaRPr lang="pt-BR">
              <a:solidFill>
                <a:schemeClr val="bg1"/>
              </a:solidFill>
              <a:latin typeface="Times New Roman" charset="0"/>
            </a:endParaRPr>
          </a:p>
        </p:txBody>
      </p:sp>
      <p:sp>
        <p:nvSpPr>
          <p:cNvPr id="1029" name="Text Box 8"/>
          <p:cNvSpPr txBox="1">
            <a:spLocks noChangeArrowheads="1"/>
          </p:cNvSpPr>
          <p:nvPr/>
        </p:nvSpPr>
        <p:spPr bwMode="auto">
          <a:xfrm rot="-5404767">
            <a:off x="-1835944" y="3683794"/>
            <a:ext cx="4100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Bef>
                <a:spcPct val="50000"/>
              </a:spcBef>
            </a:pPr>
            <a:r>
              <a:rPr lang="pt-BR" sz="1600">
                <a:solidFill>
                  <a:schemeClr val="bg1"/>
                </a:solidFill>
                <a:latin typeface="Verdana" pitchFamily="34" charset="0"/>
              </a:rPr>
              <a:t>TCC - Sistemas de Informação - 2013</a:t>
            </a:r>
          </a:p>
        </p:txBody>
      </p:sp>
      <p:sp>
        <p:nvSpPr>
          <p:cNvPr id="1030" name="Line 11"/>
          <p:cNvSpPr>
            <a:spLocks noChangeShapeType="1"/>
          </p:cNvSpPr>
          <p:nvPr/>
        </p:nvSpPr>
        <p:spPr bwMode="auto">
          <a:xfrm>
            <a:off x="685800" y="6477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 name="Retângulo 9"/>
          <p:cNvSpPr/>
          <p:nvPr/>
        </p:nvSpPr>
        <p:spPr bwMode="auto">
          <a:xfrm>
            <a:off x="714375" y="1143000"/>
            <a:ext cx="8143875" cy="71438"/>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wrap="none" anchor="ctr"/>
          <a:lstStyle/>
          <a:p>
            <a:pPr>
              <a:defRPr/>
            </a:pPr>
            <a:endParaRPr lang="pt-BR">
              <a:latin typeface="Times New Roman" charset="0"/>
            </a:endParaRPr>
          </a:p>
        </p:txBody>
      </p:sp>
      <p:pic>
        <p:nvPicPr>
          <p:cNvPr id="1032" name="Imagem 2"/>
          <p:cNvPicPr>
            <a:picLocks noChangeAspect="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714375" y="260350"/>
            <a:ext cx="245268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6" r:id="rId26"/>
    <p:sldLayoutId id="2147483779" r:id="rId27"/>
    <p:sldLayoutId id="2147483780" r:id="rId28"/>
    <p:sldLayoutId id="2147483781" r:id="rId29"/>
    <p:sldLayoutId id="2147483782" r:id="rId30"/>
    <p:sldLayoutId id="2147483783" r:id="rId31"/>
    <p:sldLayoutId id="2147483784" r:id="rId32"/>
    <p:sldLayoutId id="2147483785" r:id="rId33"/>
    <p:sldLayoutId id="2147483786" r:id="rId34"/>
    <p:sldLayoutId id="2147483787" r:id="rId35"/>
  </p:sldLayoutIdLst>
  <p:timing>
    <p:tnLst>
      <p:par>
        <p:cTn id="1" dur="indefinite" restart="never" nodeType="tmRoot"/>
      </p:par>
    </p:tnLst>
  </p:timing>
  <p:txStyles>
    <p:titleStyle>
      <a:lvl1pPr algn="r" rtl="0" eaLnBrk="1" fontAlgn="base" hangingPunct="1">
        <a:spcBef>
          <a:spcPct val="0"/>
        </a:spcBef>
        <a:spcAft>
          <a:spcPct val="0"/>
        </a:spcAft>
        <a:defRPr sz="3600" b="1">
          <a:solidFill>
            <a:schemeClr val="tx2"/>
          </a:solidFill>
          <a:latin typeface="+mj-lt"/>
          <a:ea typeface="+mj-ea"/>
          <a:cs typeface="+mj-cs"/>
        </a:defRPr>
      </a:lvl1pPr>
      <a:lvl2pPr algn="r" rtl="0" eaLnBrk="1" fontAlgn="base" hangingPunct="1">
        <a:spcBef>
          <a:spcPct val="0"/>
        </a:spcBef>
        <a:spcAft>
          <a:spcPct val="0"/>
        </a:spcAft>
        <a:defRPr sz="3600" b="1">
          <a:solidFill>
            <a:schemeClr val="tx2"/>
          </a:solidFill>
          <a:latin typeface="Verdana" pitchFamily="34" charset="0"/>
        </a:defRPr>
      </a:lvl2pPr>
      <a:lvl3pPr algn="r" rtl="0" eaLnBrk="1" fontAlgn="base" hangingPunct="1">
        <a:spcBef>
          <a:spcPct val="0"/>
        </a:spcBef>
        <a:spcAft>
          <a:spcPct val="0"/>
        </a:spcAft>
        <a:defRPr sz="3600" b="1">
          <a:solidFill>
            <a:schemeClr val="tx2"/>
          </a:solidFill>
          <a:latin typeface="Verdana" pitchFamily="34" charset="0"/>
        </a:defRPr>
      </a:lvl3pPr>
      <a:lvl4pPr algn="r" rtl="0" eaLnBrk="1" fontAlgn="base" hangingPunct="1">
        <a:spcBef>
          <a:spcPct val="0"/>
        </a:spcBef>
        <a:spcAft>
          <a:spcPct val="0"/>
        </a:spcAft>
        <a:defRPr sz="3600" b="1">
          <a:solidFill>
            <a:schemeClr val="tx2"/>
          </a:solidFill>
          <a:latin typeface="Verdana" pitchFamily="34" charset="0"/>
        </a:defRPr>
      </a:lvl4pPr>
      <a:lvl5pPr algn="r" rtl="0" eaLnBrk="1" fontAlgn="base" hangingPunct="1">
        <a:spcBef>
          <a:spcPct val="0"/>
        </a:spcBef>
        <a:spcAft>
          <a:spcPct val="0"/>
        </a:spcAft>
        <a:defRPr sz="3600" b="1">
          <a:solidFill>
            <a:schemeClr val="tx2"/>
          </a:solidFill>
          <a:latin typeface="Verdana" pitchFamily="34" charset="0"/>
        </a:defRPr>
      </a:lvl5pPr>
      <a:lvl6pPr marL="457200" algn="r" rtl="0" eaLnBrk="1" fontAlgn="base" hangingPunct="1">
        <a:spcBef>
          <a:spcPct val="0"/>
        </a:spcBef>
        <a:spcAft>
          <a:spcPct val="0"/>
        </a:spcAft>
        <a:defRPr sz="3600" b="1">
          <a:solidFill>
            <a:schemeClr val="tx2"/>
          </a:solidFill>
          <a:latin typeface="Verdana" pitchFamily="34" charset="0"/>
        </a:defRPr>
      </a:lvl6pPr>
      <a:lvl7pPr marL="914400" algn="r" rtl="0" eaLnBrk="1" fontAlgn="base" hangingPunct="1">
        <a:spcBef>
          <a:spcPct val="0"/>
        </a:spcBef>
        <a:spcAft>
          <a:spcPct val="0"/>
        </a:spcAft>
        <a:defRPr sz="3600" b="1">
          <a:solidFill>
            <a:schemeClr val="tx2"/>
          </a:solidFill>
          <a:latin typeface="Verdana" pitchFamily="34" charset="0"/>
        </a:defRPr>
      </a:lvl7pPr>
      <a:lvl8pPr marL="1371600" algn="r" rtl="0" eaLnBrk="1" fontAlgn="base" hangingPunct="1">
        <a:spcBef>
          <a:spcPct val="0"/>
        </a:spcBef>
        <a:spcAft>
          <a:spcPct val="0"/>
        </a:spcAft>
        <a:defRPr sz="3600" b="1">
          <a:solidFill>
            <a:schemeClr val="tx2"/>
          </a:solidFill>
          <a:latin typeface="Verdana" pitchFamily="34" charset="0"/>
        </a:defRPr>
      </a:lvl8pPr>
      <a:lvl9pPr marL="1828800" algn="r" rtl="0" eaLnBrk="1" fontAlgn="base" hangingPunct="1">
        <a:spcBef>
          <a:spcPct val="0"/>
        </a:spcBef>
        <a:spcAft>
          <a:spcPct val="0"/>
        </a:spcAft>
        <a:defRPr sz="3600" b="1">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600">
          <a:solidFill>
            <a:schemeClr val="tx1"/>
          </a:solidFill>
          <a:latin typeface="+mn-lt"/>
        </a:defRPr>
      </a:lvl2pPr>
      <a:lvl3pPr marL="1143000" indent="-228600" algn="l" rtl="0" eaLnBrk="1" fontAlgn="base" hangingPunct="1">
        <a:spcBef>
          <a:spcPct val="20000"/>
        </a:spcBef>
        <a:spcAft>
          <a:spcPct val="0"/>
        </a:spcAft>
        <a:buChar char="•"/>
        <a:defRPr sz="2600">
          <a:solidFill>
            <a:schemeClr val="tx1"/>
          </a:solidFill>
          <a:latin typeface="+mn-lt"/>
        </a:defRPr>
      </a:lvl3pPr>
      <a:lvl4pPr marL="1600200" indent="-228600" algn="l" rtl="0" eaLnBrk="1" fontAlgn="base" hangingPunct="1">
        <a:spcBef>
          <a:spcPct val="20000"/>
        </a:spcBef>
        <a:spcAft>
          <a:spcPct val="0"/>
        </a:spcAft>
        <a:buChar char="–"/>
        <a:defRPr sz="2600">
          <a:solidFill>
            <a:schemeClr val="tx1"/>
          </a:solidFill>
          <a:latin typeface="+mn-lt"/>
        </a:defRPr>
      </a:lvl4pPr>
      <a:lvl5pPr marL="2057400" indent="-228600" algn="l" rtl="0" eaLnBrk="1" fontAlgn="base" hangingPunct="1">
        <a:spcBef>
          <a:spcPct val="20000"/>
        </a:spcBef>
        <a:spcAft>
          <a:spcPct val="0"/>
        </a:spcAft>
        <a:buChar char="»"/>
        <a:defRPr sz="2600">
          <a:solidFill>
            <a:schemeClr val="tx1"/>
          </a:solidFill>
          <a:latin typeface="+mn-lt"/>
        </a:defRPr>
      </a:lvl5pPr>
      <a:lvl6pPr marL="2514600" indent="-228600" algn="l" rtl="0" eaLnBrk="1" fontAlgn="base" hangingPunct="1">
        <a:spcBef>
          <a:spcPct val="20000"/>
        </a:spcBef>
        <a:spcAft>
          <a:spcPct val="0"/>
        </a:spcAft>
        <a:buChar char="»"/>
        <a:defRPr sz="2600">
          <a:solidFill>
            <a:schemeClr val="tx1"/>
          </a:solidFill>
          <a:latin typeface="+mn-lt"/>
        </a:defRPr>
      </a:lvl6pPr>
      <a:lvl7pPr marL="2971800" indent="-228600" algn="l" rtl="0" eaLnBrk="1" fontAlgn="base" hangingPunct="1">
        <a:spcBef>
          <a:spcPct val="20000"/>
        </a:spcBef>
        <a:spcAft>
          <a:spcPct val="0"/>
        </a:spcAft>
        <a:buChar char="»"/>
        <a:defRPr sz="2600">
          <a:solidFill>
            <a:schemeClr val="tx1"/>
          </a:solidFill>
          <a:latin typeface="+mn-lt"/>
        </a:defRPr>
      </a:lvl7pPr>
      <a:lvl8pPr marL="3429000" indent="-228600" algn="l" rtl="0" eaLnBrk="1" fontAlgn="base" hangingPunct="1">
        <a:spcBef>
          <a:spcPct val="20000"/>
        </a:spcBef>
        <a:spcAft>
          <a:spcPct val="0"/>
        </a:spcAft>
        <a:buChar char="»"/>
        <a:defRPr sz="2600">
          <a:solidFill>
            <a:schemeClr val="tx1"/>
          </a:solidFill>
          <a:latin typeface="+mn-lt"/>
        </a:defRPr>
      </a:lvl8pPr>
      <a:lvl9pPr marL="3886200" indent="-228600" algn="l" rtl="0" eaLnBrk="1" fontAlgn="base" hangingPunct="1">
        <a:spcBef>
          <a:spcPct val="20000"/>
        </a:spcBef>
        <a:spcAft>
          <a:spcPct val="0"/>
        </a:spcAft>
        <a:buChar char="»"/>
        <a:defRPr sz="26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2051"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fld id="{06A071DF-1790-47A6-940D-07238E7F805B}" type="datetimeFigureOut">
              <a:rPr lang="pt-BR"/>
              <a:pPr>
                <a:defRPr/>
              </a:pPr>
              <a:t>14/10/2013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defRPr>
            </a:lvl1pPr>
          </a:lstStyle>
          <a:p>
            <a:pPr>
              <a:defRPr/>
            </a:pPr>
            <a:fld id="{DFBF9D9A-0C01-483F-8818-FB3BD7054415}"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notesSlide" Target="../notesSlides/notesSlide1.xml"/><Relationship Id="rId4"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15.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4.png"/><Relationship Id="rId5" Type="http://schemas.openxmlformats.org/officeDocument/2006/relationships/notesSlide" Target="../notesSlides/notesSlide10.xml"/><Relationship Id="rId4"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image" Target="../media/image17.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16.png"/><Relationship Id="rId5" Type="http://schemas.openxmlformats.org/officeDocument/2006/relationships/notesSlide" Target="../notesSlides/notesSlide11.xml"/><Relationship Id="rId4" Type="http://schemas.openxmlformats.org/officeDocument/2006/relationships/slideLayout" Target="../slideLayouts/slideLayout83.xml"/></Relationships>
</file>

<file path=ppt/slides/_rels/slide12.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image" Target="../media/image19.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83.xml"/></Relationships>
</file>

<file path=ppt/slides/_rels/slide13.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image" Target="../media/image21.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20.png"/><Relationship Id="rId5" Type="http://schemas.openxmlformats.org/officeDocument/2006/relationships/notesSlide" Target="../notesSlides/notesSlide13.xml"/><Relationship Id="rId4"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23.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22.png"/><Relationship Id="rId5" Type="http://schemas.openxmlformats.org/officeDocument/2006/relationships/notesSlide" Target="../notesSlides/notesSlide14.xml"/><Relationship Id="rId4"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image" Target="../media/image25.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24.png"/><Relationship Id="rId5" Type="http://schemas.openxmlformats.org/officeDocument/2006/relationships/notesSlide" Target="../notesSlides/notesSlide15.xml"/><Relationship Id="rId4" Type="http://schemas.openxmlformats.org/officeDocument/2006/relationships/slideLayout" Target="../slideLayouts/slideLayout84.xml"/></Relationships>
</file>

<file path=ppt/slides/_rels/slide16.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notesSlide" Target="../notesSlides/notesSlide16.xml"/><Relationship Id="rId4"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119.xml"/><Relationship Id="rId7" Type="http://schemas.openxmlformats.org/officeDocument/2006/relationships/image" Target="../media/image27.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26.png"/><Relationship Id="rId11" Type="http://schemas.openxmlformats.org/officeDocument/2006/relationships/image" Target="../media/image3.emf"/><Relationship Id="rId5" Type="http://schemas.openxmlformats.org/officeDocument/2006/relationships/notesSlide" Target="../notesSlides/notesSlide17.xml"/><Relationship Id="rId10" Type="http://schemas.openxmlformats.org/officeDocument/2006/relationships/image" Target="../media/image30.png"/><Relationship Id="rId4" Type="http://schemas.openxmlformats.org/officeDocument/2006/relationships/slideLayout" Target="../slideLayouts/slideLayout85.xml"/><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32.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31.png"/><Relationship Id="rId5" Type="http://schemas.openxmlformats.org/officeDocument/2006/relationships/notesSlide" Target="../notesSlides/notesSlide18.xml"/><Relationship Id="rId4"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3.xml"/><Relationship Id="rId7" Type="http://schemas.openxmlformats.org/officeDocument/2006/relationships/image" Target="../media/image34.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33.png"/><Relationship Id="rId5" Type="http://schemas.openxmlformats.org/officeDocument/2006/relationships/image" Target="../media/image3.emf"/><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notesSlide" Target="../notesSlides/notesSlide2.xml"/><Relationship Id="rId4"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7.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8.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9.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9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2.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27.xml"/><Relationship Id="rId4" Type="http://schemas.openxmlformats.org/officeDocument/2006/relationships/slideLayout" Target="../slideLayouts/slideLayout94.xml"/></Relationships>
</file>

<file path=ppt/slides/_rels/slide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notesSlide" Target="../notesSlides/notesSlide3.xml"/><Relationship Id="rId4"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emf"/><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3.xml"/><Relationship Id="rId7" Type="http://schemas.openxmlformats.org/officeDocument/2006/relationships/image" Target="../media/image5.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8.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png"/><Relationship Id="rId5" Type="http://schemas.openxmlformats.org/officeDocument/2006/relationships/notesSlide" Target="../notesSlides/notesSlide6.xml"/><Relationship Id="rId4"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9.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3.emf"/><Relationship Id="rId5" Type="http://schemas.openxmlformats.org/officeDocument/2006/relationships/notesSlide" Target="../notesSlides/notesSlide7.xml"/><Relationship Id="rId4"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0.png"/><Relationship Id="rId5" Type="http://schemas.openxmlformats.org/officeDocument/2006/relationships/notesSlide" Target="../notesSlides/notesSlide8.xml"/><Relationship Id="rId4"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95.xml"/><Relationship Id="rId7" Type="http://schemas.openxmlformats.org/officeDocument/2006/relationships/image" Target="../media/image12.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1.png"/><Relationship Id="rId5" Type="http://schemas.openxmlformats.org/officeDocument/2006/relationships/notesSlide" Target="../notesSlides/notesSlide9.xml"/><Relationship Id="rId4" Type="http://schemas.openxmlformats.org/officeDocument/2006/relationships/slideLayout" Target="../slideLayouts/slideLayout83.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p:cNvSpPr>
          <p:nvPr>
            <p:custDataLst>
              <p:tags r:id="rId2"/>
            </p:custDataLst>
          </p:nvPr>
        </p:nvSpPr>
        <p:spPr bwMode="auto">
          <a:xfrm>
            <a:off x="650648" y="1412776"/>
            <a:ext cx="8048625" cy="3786188"/>
          </a:xfrm>
          <a:prstGeom prst="rect">
            <a:avLst/>
          </a:prstGeom>
          <a:noFill/>
          <a:ln w="9525">
            <a:noFill/>
            <a:miter lim="800000"/>
            <a:headEnd/>
            <a:tailEnd/>
          </a:ln>
          <a:effectLst/>
        </p:spPr>
        <p:txBody>
          <a:bodyPr anchor="ctr"/>
          <a:lstStyle/>
          <a:p>
            <a:pPr>
              <a:defRPr/>
            </a:pPr>
            <a:r>
              <a:rPr lang="pt-BR" sz="3600" b="1" dirty="0" smtClean="0">
                <a:cs typeface="Times New Roman" panose="02020603050405020304" pitchFamily="18" charset="0"/>
              </a:rPr>
              <a:t>SPORT ITV </a:t>
            </a:r>
            <a:endParaRPr lang="pt-BR" sz="3600" kern="0" dirty="0" smtClean="0">
              <a:ea typeface="+mj-ea"/>
              <a:cs typeface="Times New Roman" panose="02020603050405020304" pitchFamily="18" charset="0"/>
            </a:endParaRPr>
          </a:p>
          <a:p>
            <a:r>
              <a:rPr lang="pt-BR" sz="2800" dirty="0">
                <a:cs typeface="Times New Roman" panose="02020603050405020304" pitchFamily="18" charset="0"/>
              </a:rPr>
              <a:t>SPORT INTERACTIVE TELEVISION</a:t>
            </a:r>
            <a:endParaRPr lang="en-US" sz="2800" dirty="0">
              <a:cs typeface="Times New Roman" panose="02020603050405020304" pitchFamily="18" charset="0"/>
            </a:endParaRPr>
          </a:p>
        </p:txBody>
      </p:sp>
      <p:sp>
        <p:nvSpPr>
          <p:cNvPr id="3075" name="Rectangle 3"/>
          <p:cNvSpPr>
            <a:spLocks noGrp="1" noChangeArrowheads="1"/>
          </p:cNvSpPr>
          <p:nvPr>
            <p:ph type="body" idx="4294967295"/>
            <p:custDataLst>
              <p:tags r:id="rId3"/>
            </p:custDataLst>
          </p:nvPr>
        </p:nvSpPr>
        <p:spPr>
          <a:xfrm>
            <a:off x="650648" y="5198964"/>
            <a:ext cx="8153400" cy="1214438"/>
          </a:xfrm>
        </p:spPr>
        <p:txBody>
          <a:bodyPr anchor="ctr"/>
          <a:lstStyle/>
          <a:p>
            <a:pPr algn="ctr" eaLnBrk="1" hangingPunct="1">
              <a:buFontTx/>
              <a:buNone/>
            </a:pPr>
            <a:r>
              <a:rPr lang="pt-BR" sz="2300" dirty="0" smtClean="0">
                <a:latin typeface="Times New Roman" panose="02020603050405020304" pitchFamily="18" charset="0"/>
                <a:cs typeface="Times New Roman" panose="02020603050405020304" pitchFamily="18" charset="0"/>
              </a:rPr>
              <a:t>Ederson da Silva Carvalho</a:t>
            </a:r>
          </a:p>
          <a:p>
            <a:pPr algn="ctr" eaLnBrk="1" hangingPunct="1">
              <a:buFontTx/>
              <a:buNone/>
            </a:pPr>
            <a:r>
              <a:rPr lang="pt-BR" sz="2300" dirty="0" smtClean="0">
                <a:latin typeface="Times New Roman" panose="02020603050405020304" pitchFamily="18" charset="0"/>
                <a:cs typeface="Times New Roman" panose="02020603050405020304" pitchFamily="18" charset="0"/>
              </a:rPr>
              <a:t>Rinaldo Alípio Bueno</a:t>
            </a:r>
          </a:p>
          <a:p>
            <a:pPr algn="ctr" eaLnBrk="1" hangingPunct="1">
              <a:buFontTx/>
              <a:buNone/>
            </a:pPr>
            <a:r>
              <a:rPr lang="pt-BR" sz="2300" dirty="0" smtClean="0">
                <a:latin typeface="Times New Roman" panose="02020603050405020304" pitchFamily="18" charset="0"/>
                <a:cs typeface="Times New Roman" panose="02020603050405020304" pitchFamily="18" charset="0"/>
              </a:rPr>
              <a:t>Prof. Ednardo David Segura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Quadro Teórico</a:t>
            </a:r>
            <a:endParaRPr lang="en-US" sz="4400" b="0" smtClean="0">
              <a:latin typeface="Arial" charset="0"/>
              <a:cs typeface="Arial" charset="0"/>
            </a:endParaRPr>
          </a:p>
        </p:txBody>
      </p:sp>
      <p:sp>
        <p:nvSpPr>
          <p:cNvPr id="5" name="Rectangle 3"/>
          <p:cNvSpPr txBox="1">
            <a:spLocks noChangeArrowheads="1"/>
          </p:cNvSpPr>
          <p:nvPr>
            <p:custDataLst>
              <p:tags r:id="rId3"/>
            </p:custDataLst>
          </p:nvPr>
        </p:nvSpPr>
        <p:spPr>
          <a:xfrm>
            <a:off x="785813" y="1412875"/>
            <a:ext cx="7962900" cy="4708525"/>
          </a:xfrm>
          <a:prstGeom prst="rect">
            <a:avLst/>
          </a:prstGeom>
          <a:ln>
            <a:noFill/>
          </a:ln>
        </p:spPr>
        <p:txBody>
          <a:bodyPr/>
          <a:lstStyle/>
          <a:p>
            <a:pPr lvl="2" algn="just" eaLnBrk="0" hangingPunct="0">
              <a:spcBef>
                <a:spcPct val="20000"/>
              </a:spcBef>
              <a:defRPr/>
            </a:pPr>
            <a:endParaRPr lang="pt-BR" sz="1600" kern="0" dirty="0">
              <a:latin typeface="Arial" pitchFamily="34" charset="0"/>
              <a:cs typeface="Arial" pitchFamily="34" charset="0"/>
            </a:endParaRPr>
          </a:p>
          <a:p>
            <a:pPr lvl="2" algn="just" eaLnBrk="0" hangingPunct="0">
              <a:spcBef>
                <a:spcPct val="20000"/>
              </a:spcBef>
              <a:defRPr/>
            </a:pPr>
            <a:endParaRPr lang="pt-BR" sz="1600" kern="0" dirty="0">
              <a:cs typeface="Times New Roman" pitchFamily="18" charset="0"/>
            </a:endParaRPr>
          </a:p>
        </p:txBody>
      </p:sp>
      <p:pic>
        <p:nvPicPr>
          <p:cNvPr id="4" name="Imagem 3"/>
          <p:cNvPicPr>
            <a:picLocks noChangeAspect="1"/>
          </p:cNvPicPr>
          <p:nvPr/>
        </p:nvPicPr>
        <p:blipFill>
          <a:blip r:embed="rId6"/>
          <a:stretch>
            <a:fillRect/>
          </a:stretch>
        </p:blipFill>
        <p:spPr>
          <a:xfrm>
            <a:off x="785813" y="1412875"/>
            <a:ext cx="3187301" cy="4177778"/>
          </a:xfrm>
          <a:prstGeom prst="rect">
            <a:avLst/>
          </a:prstGeom>
        </p:spPr>
      </p:pic>
      <p:pic>
        <p:nvPicPr>
          <p:cNvPr id="6" name="Imagem 5"/>
          <p:cNvPicPr>
            <a:picLocks noChangeAspect="1"/>
          </p:cNvPicPr>
          <p:nvPr/>
        </p:nvPicPr>
        <p:blipFill>
          <a:blip r:embed="rId7"/>
          <a:stretch>
            <a:fillRect/>
          </a:stretch>
        </p:blipFill>
        <p:spPr>
          <a:xfrm>
            <a:off x="5076056" y="1417552"/>
            <a:ext cx="3212698" cy="4761905"/>
          </a:xfrm>
          <a:prstGeom prst="rect">
            <a:avLst/>
          </a:prstGeom>
        </p:spPr>
      </p:pic>
    </p:spTree>
    <p:custDataLst>
      <p:tags r:id="rId1"/>
    </p:custDataLst>
    <p:extLst>
      <p:ext uri="{BB962C8B-B14F-4D97-AF65-F5344CB8AC3E}">
        <p14:creationId xmlns:p14="http://schemas.microsoft.com/office/powerpoint/2010/main" val="268314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Quadro Teórico</a:t>
            </a:r>
            <a:endParaRPr lang="en-US" sz="4400" b="0" smtClean="0">
              <a:latin typeface="Arial" charset="0"/>
              <a:cs typeface="Arial" charset="0"/>
            </a:endParaRPr>
          </a:p>
        </p:txBody>
      </p:sp>
      <p:sp>
        <p:nvSpPr>
          <p:cNvPr id="5" name="Rectangle 3"/>
          <p:cNvSpPr txBox="1">
            <a:spLocks noChangeArrowheads="1"/>
          </p:cNvSpPr>
          <p:nvPr>
            <p:custDataLst>
              <p:tags r:id="rId3"/>
            </p:custDataLst>
          </p:nvPr>
        </p:nvSpPr>
        <p:spPr>
          <a:xfrm>
            <a:off x="785813" y="1412875"/>
            <a:ext cx="7962900" cy="4708525"/>
          </a:xfrm>
          <a:prstGeom prst="rect">
            <a:avLst/>
          </a:prstGeom>
          <a:ln>
            <a:noFill/>
          </a:ln>
        </p:spPr>
        <p:txBody>
          <a:bodyPr/>
          <a:lstStyle/>
          <a:p>
            <a:pPr lvl="2" algn="just" eaLnBrk="0" hangingPunct="0">
              <a:spcBef>
                <a:spcPct val="20000"/>
              </a:spcBef>
              <a:defRPr/>
            </a:pPr>
            <a:endParaRPr lang="pt-BR" sz="1600" kern="0" dirty="0">
              <a:latin typeface="Arial" pitchFamily="34" charset="0"/>
              <a:cs typeface="Arial" pitchFamily="34" charset="0"/>
            </a:endParaRPr>
          </a:p>
          <a:p>
            <a:pPr lvl="2" algn="just" eaLnBrk="0" hangingPunct="0">
              <a:spcBef>
                <a:spcPct val="20000"/>
              </a:spcBef>
              <a:defRPr/>
            </a:pPr>
            <a:endParaRPr lang="pt-BR" sz="1600" kern="0" dirty="0">
              <a:cs typeface="Times New Roman" pitchFamily="18" charset="0"/>
            </a:endParaRPr>
          </a:p>
        </p:txBody>
      </p:sp>
      <p:pic>
        <p:nvPicPr>
          <p:cNvPr id="2" name="Imagem 1"/>
          <p:cNvPicPr>
            <a:picLocks noChangeAspect="1"/>
          </p:cNvPicPr>
          <p:nvPr/>
        </p:nvPicPr>
        <p:blipFill>
          <a:blip r:embed="rId6"/>
          <a:stretch>
            <a:fillRect/>
          </a:stretch>
        </p:blipFill>
        <p:spPr>
          <a:xfrm>
            <a:off x="1103222" y="1359495"/>
            <a:ext cx="3250794" cy="4761905"/>
          </a:xfrm>
          <a:prstGeom prst="rect">
            <a:avLst/>
          </a:prstGeom>
        </p:spPr>
      </p:pic>
      <p:pic>
        <p:nvPicPr>
          <p:cNvPr id="3" name="Imagem 2"/>
          <p:cNvPicPr>
            <a:picLocks noChangeAspect="1"/>
          </p:cNvPicPr>
          <p:nvPr/>
        </p:nvPicPr>
        <p:blipFill>
          <a:blip r:embed="rId7"/>
          <a:stretch>
            <a:fillRect/>
          </a:stretch>
        </p:blipFill>
        <p:spPr>
          <a:xfrm>
            <a:off x="4767263" y="1350887"/>
            <a:ext cx="3301587" cy="4673016"/>
          </a:xfrm>
          <a:prstGeom prst="rect">
            <a:avLst/>
          </a:prstGeom>
        </p:spPr>
      </p:pic>
    </p:spTree>
    <p:custDataLst>
      <p:tags r:id="rId1"/>
    </p:custDataLst>
    <p:extLst>
      <p:ext uri="{BB962C8B-B14F-4D97-AF65-F5344CB8AC3E}">
        <p14:creationId xmlns:p14="http://schemas.microsoft.com/office/powerpoint/2010/main" val="2748836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Quadro Teórico</a:t>
            </a:r>
            <a:endParaRPr lang="en-US" sz="4400" b="0" smtClean="0">
              <a:latin typeface="Arial" charset="0"/>
              <a:cs typeface="Arial" charset="0"/>
            </a:endParaRPr>
          </a:p>
        </p:txBody>
      </p:sp>
      <p:sp>
        <p:nvSpPr>
          <p:cNvPr id="5" name="Rectangle 3"/>
          <p:cNvSpPr txBox="1">
            <a:spLocks noChangeArrowheads="1"/>
          </p:cNvSpPr>
          <p:nvPr>
            <p:custDataLst>
              <p:tags r:id="rId3"/>
            </p:custDataLst>
          </p:nvPr>
        </p:nvSpPr>
        <p:spPr>
          <a:xfrm>
            <a:off x="785813" y="1412875"/>
            <a:ext cx="7962900" cy="4708525"/>
          </a:xfrm>
          <a:prstGeom prst="rect">
            <a:avLst/>
          </a:prstGeom>
          <a:ln>
            <a:noFill/>
          </a:ln>
        </p:spPr>
        <p:txBody>
          <a:bodyPr/>
          <a:lstStyle/>
          <a:p>
            <a:pPr lvl="2" algn="just" eaLnBrk="0" hangingPunct="0">
              <a:spcBef>
                <a:spcPct val="20000"/>
              </a:spcBef>
              <a:defRPr/>
            </a:pPr>
            <a:endParaRPr lang="pt-BR" sz="1600" kern="0" dirty="0">
              <a:latin typeface="Arial" pitchFamily="34" charset="0"/>
              <a:cs typeface="Arial" pitchFamily="34" charset="0"/>
            </a:endParaRPr>
          </a:p>
          <a:p>
            <a:pPr lvl="2" algn="just" eaLnBrk="0" hangingPunct="0">
              <a:spcBef>
                <a:spcPct val="20000"/>
              </a:spcBef>
              <a:defRPr/>
            </a:pPr>
            <a:r>
              <a:rPr lang="pt-BR" sz="1600" b="1" kern="0" dirty="0" smtClean="0">
                <a:cs typeface="Times New Roman" pitchFamily="18" charset="0"/>
              </a:rPr>
              <a:t>Aplicações Web em Tempo Real</a:t>
            </a:r>
          </a:p>
          <a:p>
            <a:pPr lvl="2" algn="just" eaLnBrk="0" hangingPunct="0">
              <a:spcBef>
                <a:spcPct val="20000"/>
              </a:spcBef>
              <a:defRPr/>
            </a:pPr>
            <a:endParaRPr lang="pt-BR" sz="1600" kern="0" dirty="0" smtClean="0">
              <a:cs typeface="Times New Roman" pitchFamily="18" charset="0"/>
            </a:endParaRPr>
          </a:p>
          <a:p>
            <a:pPr lvl="2" algn="just" eaLnBrk="0" hangingPunct="0">
              <a:spcBef>
                <a:spcPct val="20000"/>
              </a:spcBef>
              <a:defRPr/>
            </a:pPr>
            <a:endParaRPr lang="pt-BR" sz="1600" kern="0" dirty="0">
              <a:cs typeface="Times New Roman" pitchFamily="18" charset="0"/>
            </a:endParaRPr>
          </a:p>
          <a:p>
            <a:pPr lvl="2" algn="just" eaLnBrk="0" hangingPunct="0">
              <a:spcBef>
                <a:spcPct val="20000"/>
              </a:spcBef>
              <a:defRPr/>
            </a:pPr>
            <a:endParaRPr lang="pt-BR" sz="1600" kern="0" dirty="0" smtClean="0">
              <a:cs typeface="Times New Roman" pitchFamily="18" charset="0"/>
            </a:endParaRPr>
          </a:p>
          <a:p>
            <a:pPr lvl="2" algn="just" eaLnBrk="0" hangingPunct="0">
              <a:spcBef>
                <a:spcPct val="20000"/>
              </a:spcBef>
              <a:defRPr/>
            </a:pPr>
            <a:endParaRPr lang="pt-BR" sz="1600" kern="0" dirty="0">
              <a:cs typeface="Times New Roman" pitchFamily="18" charset="0"/>
            </a:endParaRPr>
          </a:p>
          <a:p>
            <a:pPr lvl="2" algn="just" eaLnBrk="0" hangingPunct="0">
              <a:spcBef>
                <a:spcPct val="20000"/>
              </a:spcBef>
              <a:defRPr/>
            </a:pPr>
            <a:endParaRPr lang="pt-BR" sz="1600" kern="0" dirty="0" smtClean="0">
              <a:cs typeface="Times New Roman" pitchFamily="18" charset="0"/>
            </a:endParaRPr>
          </a:p>
          <a:p>
            <a:pPr lvl="2" algn="just" eaLnBrk="0" hangingPunct="0">
              <a:spcBef>
                <a:spcPct val="20000"/>
              </a:spcBef>
              <a:defRPr/>
            </a:pPr>
            <a:r>
              <a:rPr lang="pt-BR" sz="1600" kern="0" dirty="0" smtClean="0">
                <a:cs typeface="Times New Roman" pitchFamily="18" charset="0"/>
              </a:rPr>
              <a:t>Ajax </a:t>
            </a:r>
            <a:r>
              <a:rPr lang="pt-BR" sz="1600" kern="0" dirty="0" err="1" smtClean="0">
                <a:cs typeface="Times New Roman" pitchFamily="18" charset="0"/>
              </a:rPr>
              <a:t>Polling</a:t>
            </a:r>
            <a:endParaRPr lang="pt-BR" sz="1600" kern="0" dirty="0">
              <a:cs typeface="Times New Roman" pitchFamily="18" charset="0"/>
            </a:endParaRPr>
          </a:p>
        </p:txBody>
      </p:sp>
      <p:pic>
        <p:nvPicPr>
          <p:cNvPr id="8" name="Imagem 7"/>
          <p:cNvPicPr/>
          <p:nvPr/>
        </p:nvPicPr>
        <p:blipFill>
          <a:blip r:embed="rId6">
            <a:extLst>
              <a:ext uri="{28A0092B-C50C-407E-A947-70E740481C1C}">
                <a14:useLocalDpi xmlns:a14="http://schemas.microsoft.com/office/drawing/2010/main" val="0"/>
              </a:ext>
            </a:extLst>
          </a:blip>
          <a:srcRect/>
          <a:stretch>
            <a:fillRect/>
          </a:stretch>
        </p:blipFill>
        <p:spPr bwMode="auto">
          <a:xfrm>
            <a:off x="1691680" y="3861048"/>
            <a:ext cx="6192688" cy="2544515"/>
          </a:xfrm>
          <a:prstGeom prst="rect">
            <a:avLst/>
          </a:prstGeom>
          <a:noFill/>
          <a:ln>
            <a:noFill/>
          </a:ln>
        </p:spPr>
      </p:pic>
      <p:pic>
        <p:nvPicPr>
          <p:cNvPr id="4" name="Imagem 3"/>
          <p:cNvPicPr>
            <a:picLocks noChangeAspect="1"/>
          </p:cNvPicPr>
          <p:nvPr/>
        </p:nvPicPr>
        <p:blipFill>
          <a:blip r:embed="rId7"/>
          <a:stretch>
            <a:fillRect/>
          </a:stretch>
        </p:blipFill>
        <p:spPr>
          <a:xfrm>
            <a:off x="5508104" y="1442295"/>
            <a:ext cx="3056098" cy="2324842"/>
          </a:xfrm>
          <a:prstGeom prst="rect">
            <a:avLst/>
          </a:prstGeom>
        </p:spPr>
      </p:pic>
    </p:spTree>
    <p:custDataLst>
      <p:tags r:id="rId1"/>
    </p:custDataLst>
    <p:extLst>
      <p:ext uri="{BB962C8B-B14F-4D97-AF65-F5344CB8AC3E}">
        <p14:creationId xmlns:p14="http://schemas.microsoft.com/office/powerpoint/2010/main" val="4066231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Quadro Teórico</a:t>
            </a:r>
            <a:endParaRPr lang="en-US" sz="4400" b="0" smtClean="0">
              <a:latin typeface="Arial" charset="0"/>
              <a:cs typeface="Arial" charset="0"/>
            </a:endParaRPr>
          </a:p>
        </p:txBody>
      </p:sp>
      <p:sp>
        <p:nvSpPr>
          <p:cNvPr id="5" name="Rectangle 3"/>
          <p:cNvSpPr txBox="1">
            <a:spLocks noChangeArrowheads="1"/>
          </p:cNvSpPr>
          <p:nvPr>
            <p:custDataLst>
              <p:tags r:id="rId3"/>
            </p:custDataLst>
          </p:nvPr>
        </p:nvSpPr>
        <p:spPr>
          <a:xfrm>
            <a:off x="179512" y="1643696"/>
            <a:ext cx="7962900" cy="4708525"/>
          </a:xfrm>
          <a:prstGeom prst="rect">
            <a:avLst/>
          </a:prstGeom>
          <a:ln>
            <a:noFill/>
          </a:ln>
        </p:spPr>
        <p:txBody>
          <a:bodyPr/>
          <a:lstStyle/>
          <a:p>
            <a:pPr lvl="2" algn="just" eaLnBrk="0" hangingPunct="0">
              <a:spcBef>
                <a:spcPct val="20000"/>
              </a:spcBef>
              <a:defRPr/>
            </a:pPr>
            <a:r>
              <a:rPr lang="pt-BR" sz="1600" b="1" kern="0" dirty="0" smtClean="0">
                <a:cs typeface="Times New Roman" pitchFamily="18" charset="0"/>
              </a:rPr>
              <a:t>Ajax </a:t>
            </a:r>
            <a:r>
              <a:rPr lang="pt-BR" sz="1600" b="1" kern="0" dirty="0" err="1" smtClean="0">
                <a:cs typeface="Times New Roman" pitchFamily="18" charset="0"/>
              </a:rPr>
              <a:t>Long-Polling</a:t>
            </a:r>
            <a:endParaRPr lang="pt-BR" sz="1600" b="1" kern="0" dirty="0" smtClean="0">
              <a:cs typeface="Times New Roman" pitchFamily="18" charset="0"/>
            </a:endParaRPr>
          </a:p>
          <a:p>
            <a:pPr lvl="2" algn="just" eaLnBrk="0" hangingPunct="0">
              <a:spcBef>
                <a:spcPct val="20000"/>
              </a:spcBef>
              <a:defRPr/>
            </a:pPr>
            <a:endParaRPr lang="pt-BR" sz="1600" b="1" kern="0" dirty="0">
              <a:cs typeface="Times New Roman" pitchFamily="18" charset="0"/>
            </a:endParaRPr>
          </a:p>
          <a:p>
            <a:pPr lvl="2" algn="just" eaLnBrk="0" hangingPunct="0">
              <a:spcBef>
                <a:spcPct val="20000"/>
              </a:spcBef>
              <a:defRPr/>
            </a:pPr>
            <a:endParaRPr lang="pt-BR" sz="1600" b="1" kern="0" dirty="0" smtClean="0">
              <a:cs typeface="Times New Roman" pitchFamily="18" charset="0"/>
            </a:endParaRPr>
          </a:p>
          <a:p>
            <a:pPr lvl="2" algn="just" eaLnBrk="0" hangingPunct="0">
              <a:spcBef>
                <a:spcPct val="20000"/>
              </a:spcBef>
              <a:defRPr/>
            </a:pPr>
            <a:endParaRPr lang="pt-BR" sz="1600" b="1" kern="0" dirty="0">
              <a:cs typeface="Times New Roman" pitchFamily="18" charset="0"/>
            </a:endParaRPr>
          </a:p>
          <a:p>
            <a:pPr lvl="2" algn="just" eaLnBrk="0" hangingPunct="0">
              <a:spcBef>
                <a:spcPct val="20000"/>
              </a:spcBef>
              <a:defRPr/>
            </a:pPr>
            <a:endParaRPr lang="pt-BR" sz="1600" b="1" kern="0" dirty="0" smtClean="0">
              <a:cs typeface="Times New Roman" pitchFamily="18" charset="0"/>
            </a:endParaRPr>
          </a:p>
          <a:p>
            <a:pPr lvl="2" algn="just" eaLnBrk="0" hangingPunct="0">
              <a:spcBef>
                <a:spcPct val="20000"/>
              </a:spcBef>
              <a:defRPr/>
            </a:pPr>
            <a:endParaRPr lang="pt-BR" sz="1600" b="1" kern="0" dirty="0">
              <a:cs typeface="Times New Roman" pitchFamily="18" charset="0"/>
            </a:endParaRPr>
          </a:p>
          <a:p>
            <a:pPr lvl="2" algn="just" eaLnBrk="0" hangingPunct="0">
              <a:spcBef>
                <a:spcPct val="20000"/>
              </a:spcBef>
              <a:defRPr/>
            </a:pPr>
            <a:endParaRPr lang="en-US" sz="1600" b="1" dirty="0" smtClean="0"/>
          </a:p>
          <a:p>
            <a:pPr lvl="2" algn="just" eaLnBrk="0" hangingPunct="0">
              <a:spcBef>
                <a:spcPct val="20000"/>
              </a:spcBef>
              <a:defRPr/>
            </a:pPr>
            <a:r>
              <a:rPr lang="en-US" sz="1600" b="1" dirty="0" smtClean="0"/>
              <a:t>HTML5 </a:t>
            </a:r>
            <a:r>
              <a:rPr lang="en-US" sz="1600" b="1" dirty="0"/>
              <a:t>Server Sent Events (SSE) / </a:t>
            </a:r>
            <a:r>
              <a:rPr lang="en-US" sz="1600" b="1" dirty="0" err="1"/>
              <a:t>EventSource</a:t>
            </a:r>
            <a:r>
              <a:rPr lang="en-US" sz="1600" b="1" dirty="0"/>
              <a:t>  </a:t>
            </a:r>
            <a:endParaRPr lang="pt-BR" sz="1600" b="1" dirty="0"/>
          </a:p>
        </p:txBody>
      </p:sp>
      <p:pic>
        <p:nvPicPr>
          <p:cNvPr id="6" name="Imagem 5"/>
          <p:cNvPicPr/>
          <p:nvPr/>
        </p:nvPicPr>
        <p:blipFill>
          <a:blip r:embed="rId6">
            <a:extLst>
              <a:ext uri="{28A0092B-C50C-407E-A947-70E740481C1C}">
                <a14:useLocalDpi xmlns:a14="http://schemas.microsoft.com/office/drawing/2010/main" val="0"/>
              </a:ext>
            </a:extLst>
          </a:blip>
          <a:srcRect/>
          <a:stretch>
            <a:fillRect/>
          </a:stretch>
        </p:blipFill>
        <p:spPr bwMode="auto">
          <a:xfrm>
            <a:off x="3275856" y="1268760"/>
            <a:ext cx="5580340" cy="2217351"/>
          </a:xfrm>
          <a:prstGeom prst="rect">
            <a:avLst/>
          </a:prstGeom>
          <a:noFill/>
          <a:ln>
            <a:noFill/>
          </a:ln>
        </p:spPr>
      </p:pic>
      <p:pic>
        <p:nvPicPr>
          <p:cNvPr id="9" name="Imagem 8"/>
          <p:cNvPicPr/>
          <p:nvPr/>
        </p:nvPicPr>
        <p:blipFill>
          <a:blip r:embed="rId7">
            <a:extLst>
              <a:ext uri="{28A0092B-C50C-407E-A947-70E740481C1C}">
                <a14:useLocalDpi xmlns:a14="http://schemas.microsoft.com/office/drawing/2010/main" val="0"/>
              </a:ext>
            </a:extLst>
          </a:blip>
          <a:srcRect/>
          <a:stretch>
            <a:fillRect/>
          </a:stretch>
        </p:blipFill>
        <p:spPr bwMode="auto">
          <a:xfrm>
            <a:off x="3251535" y="4057547"/>
            <a:ext cx="5640945" cy="2323781"/>
          </a:xfrm>
          <a:prstGeom prst="rect">
            <a:avLst/>
          </a:prstGeom>
          <a:noFill/>
          <a:ln>
            <a:noFill/>
          </a:ln>
        </p:spPr>
      </p:pic>
    </p:spTree>
    <p:custDataLst>
      <p:tags r:id="rId1"/>
    </p:custDataLst>
    <p:extLst>
      <p:ext uri="{BB962C8B-B14F-4D97-AF65-F5344CB8AC3E}">
        <p14:creationId xmlns:p14="http://schemas.microsoft.com/office/powerpoint/2010/main" val="1185165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Quadro Teórico</a:t>
            </a:r>
            <a:endParaRPr lang="en-US" sz="4400" b="0" smtClean="0">
              <a:latin typeface="Arial" charset="0"/>
              <a:cs typeface="Arial" charset="0"/>
            </a:endParaRPr>
          </a:p>
        </p:txBody>
      </p:sp>
      <p:sp>
        <p:nvSpPr>
          <p:cNvPr id="5" name="Rectangle 3"/>
          <p:cNvSpPr txBox="1">
            <a:spLocks noChangeArrowheads="1"/>
          </p:cNvSpPr>
          <p:nvPr>
            <p:custDataLst>
              <p:tags r:id="rId3"/>
            </p:custDataLst>
          </p:nvPr>
        </p:nvSpPr>
        <p:spPr>
          <a:xfrm>
            <a:off x="179512" y="1643696"/>
            <a:ext cx="7962900" cy="4708525"/>
          </a:xfrm>
          <a:prstGeom prst="rect">
            <a:avLst/>
          </a:prstGeom>
          <a:ln>
            <a:noFill/>
          </a:ln>
        </p:spPr>
        <p:txBody>
          <a:bodyPr/>
          <a:lstStyle/>
          <a:p>
            <a:pPr lvl="2" algn="just" eaLnBrk="0" hangingPunct="0">
              <a:spcBef>
                <a:spcPct val="20000"/>
              </a:spcBef>
              <a:defRPr/>
            </a:pPr>
            <a:endParaRPr lang="pt-BR" sz="1600" b="1" dirty="0"/>
          </a:p>
        </p:txBody>
      </p:sp>
      <p:pic>
        <p:nvPicPr>
          <p:cNvPr id="2" name="Imagem 1"/>
          <p:cNvPicPr>
            <a:picLocks noChangeAspect="1"/>
          </p:cNvPicPr>
          <p:nvPr/>
        </p:nvPicPr>
        <p:blipFill>
          <a:blip r:embed="rId6"/>
          <a:stretch>
            <a:fillRect/>
          </a:stretch>
        </p:blipFill>
        <p:spPr>
          <a:xfrm>
            <a:off x="1979712" y="1643696"/>
            <a:ext cx="6323809" cy="2580952"/>
          </a:xfrm>
          <a:prstGeom prst="rect">
            <a:avLst/>
          </a:prstGeom>
        </p:spPr>
      </p:pic>
      <p:pic>
        <p:nvPicPr>
          <p:cNvPr id="3" name="Imagem 2"/>
          <p:cNvPicPr>
            <a:picLocks noChangeAspect="1"/>
          </p:cNvPicPr>
          <p:nvPr/>
        </p:nvPicPr>
        <p:blipFill>
          <a:blip r:embed="rId7"/>
          <a:stretch>
            <a:fillRect/>
          </a:stretch>
        </p:blipFill>
        <p:spPr>
          <a:xfrm>
            <a:off x="1218603" y="4254455"/>
            <a:ext cx="6923809" cy="1590476"/>
          </a:xfrm>
          <a:prstGeom prst="rect">
            <a:avLst/>
          </a:prstGeom>
        </p:spPr>
      </p:pic>
    </p:spTree>
    <p:custDataLst>
      <p:tags r:id="rId1"/>
    </p:custDataLst>
    <p:extLst>
      <p:ext uri="{BB962C8B-B14F-4D97-AF65-F5344CB8AC3E}">
        <p14:creationId xmlns:p14="http://schemas.microsoft.com/office/powerpoint/2010/main" val="3648427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dirty="0" smtClean="0">
                <a:latin typeface="Arial" charset="0"/>
                <a:cs typeface="Arial" charset="0"/>
              </a:rPr>
              <a:t>Metodologia</a:t>
            </a:r>
            <a:endParaRPr lang="en-US" sz="4400" b="0" dirty="0" smtClean="0">
              <a:latin typeface="Arial" charset="0"/>
              <a:cs typeface="Arial" charset="0"/>
            </a:endParaRPr>
          </a:p>
        </p:txBody>
      </p:sp>
      <p:sp>
        <p:nvSpPr>
          <p:cNvPr id="5" name="Rectangle 3"/>
          <p:cNvSpPr txBox="1">
            <a:spLocks noChangeArrowheads="1"/>
          </p:cNvSpPr>
          <p:nvPr>
            <p:custDataLst>
              <p:tags r:id="rId3"/>
            </p:custDataLst>
          </p:nvPr>
        </p:nvSpPr>
        <p:spPr>
          <a:xfrm>
            <a:off x="785813" y="1484313"/>
            <a:ext cx="7962900" cy="4465637"/>
          </a:xfrm>
          <a:prstGeom prst="rect">
            <a:avLst/>
          </a:prstGeom>
          <a:ln>
            <a:noFill/>
          </a:ln>
        </p:spPr>
        <p:txBody>
          <a:bodyPr/>
          <a:lstStyle/>
          <a:p>
            <a:pPr marL="800100" lvl="1" indent="-342900" algn="just" eaLnBrk="0" hangingPunct="0">
              <a:spcBef>
                <a:spcPct val="20000"/>
              </a:spcBef>
              <a:buFontTx/>
              <a:buChar char="•"/>
              <a:defRPr/>
            </a:pPr>
            <a:r>
              <a:rPr lang="pt-BR" sz="2800" kern="0" dirty="0">
                <a:latin typeface="Arial" pitchFamily="34" charset="0"/>
                <a:cs typeface="Arial" pitchFamily="34" charset="0"/>
              </a:rPr>
              <a:t>Tipo de </a:t>
            </a:r>
            <a:r>
              <a:rPr lang="pt-BR" sz="2800" kern="0" dirty="0" smtClean="0">
                <a:latin typeface="Arial" pitchFamily="34" charset="0"/>
                <a:cs typeface="Arial" pitchFamily="34" charset="0"/>
              </a:rPr>
              <a:t>Pesquisa</a:t>
            </a:r>
          </a:p>
          <a:p>
            <a:pPr lvl="1" algn="just" eaLnBrk="0" hangingPunct="0">
              <a:spcBef>
                <a:spcPct val="20000"/>
              </a:spcBef>
              <a:defRPr/>
            </a:pPr>
            <a:endParaRPr lang="pt-BR" kern="0" dirty="0">
              <a:latin typeface="Arial" pitchFamily="34" charset="0"/>
              <a:cs typeface="Arial" pitchFamily="34" charset="0"/>
            </a:endParaRPr>
          </a:p>
          <a:p>
            <a:pPr marL="1257300" lvl="2" indent="-342900" algn="just" eaLnBrk="0" hangingPunct="0">
              <a:lnSpc>
                <a:spcPct val="150000"/>
              </a:lnSpc>
              <a:spcBef>
                <a:spcPct val="20000"/>
              </a:spcBef>
              <a:buFontTx/>
              <a:buChar char="•"/>
              <a:defRPr/>
            </a:pPr>
            <a:r>
              <a:rPr lang="pt-BR" kern="0" dirty="0">
                <a:latin typeface="Arial" pitchFamily="34" charset="0"/>
                <a:cs typeface="Arial" pitchFamily="34" charset="0"/>
              </a:rPr>
              <a:t>Pesquisa Aplicada</a:t>
            </a:r>
          </a:p>
          <a:p>
            <a:pPr lvl="2" algn="just" eaLnBrk="0" hangingPunct="0">
              <a:spcBef>
                <a:spcPts val="0"/>
              </a:spcBef>
              <a:defRPr/>
            </a:pPr>
            <a:r>
              <a:rPr lang="pt-BR" sz="1800" kern="0" dirty="0">
                <a:latin typeface="Arial" pitchFamily="34" charset="0"/>
                <a:cs typeface="Arial" pitchFamily="34" charset="0"/>
              </a:rPr>
              <a:t>	</a:t>
            </a:r>
            <a:r>
              <a:rPr lang="pt-BR" sz="1800" kern="0" dirty="0" smtClean="0">
                <a:latin typeface="Arial" pitchFamily="34" charset="0"/>
                <a:cs typeface="Arial" pitchFamily="34" charset="0"/>
              </a:rPr>
              <a:t>(FRANCESCHINI  et al, 2012)</a:t>
            </a:r>
            <a:endParaRPr lang="pt-BR" sz="1800" kern="0" dirty="0">
              <a:latin typeface="Arial" pitchFamily="34" charset="0"/>
              <a:cs typeface="Arial" pitchFamily="34" charset="0"/>
            </a:endParaRPr>
          </a:p>
          <a:p>
            <a:pPr marL="1257300" lvl="2" indent="-342900" algn="just" eaLnBrk="0" hangingPunct="0">
              <a:lnSpc>
                <a:spcPct val="150000"/>
              </a:lnSpc>
              <a:spcBef>
                <a:spcPct val="20000"/>
              </a:spcBef>
              <a:buFontTx/>
              <a:buChar char="•"/>
              <a:defRPr/>
            </a:pPr>
            <a:endParaRPr lang="pt-BR" sz="2000" kern="0" dirty="0">
              <a:latin typeface="Arial" pitchFamily="34" charset="0"/>
              <a:cs typeface="Arial" pitchFamily="34" charset="0"/>
            </a:endParaRPr>
          </a:p>
          <a:p>
            <a:pPr marL="800100" lvl="1" indent="-342900" algn="just" eaLnBrk="0" hangingPunct="0">
              <a:spcBef>
                <a:spcPct val="20000"/>
              </a:spcBef>
              <a:buFontTx/>
              <a:buChar char="•"/>
              <a:defRPr/>
            </a:pPr>
            <a:r>
              <a:rPr lang="pt-BR" sz="2800" kern="0" dirty="0" smtClean="0">
                <a:solidFill>
                  <a:srgbClr val="000000"/>
                </a:solidFill>
                <a:latin typeface="Arial" pitchFamily="34" charset="0"/>
                <a:cs typeface="Arial" pitchFamily="34" charset="0"/>
              </a:rPr>
              <a:t>Contexto</a:t>
            </a:r>
            <a:endParaRPr lang="pt-BR" sz="2800" kern="0" dirty="0">
              <a:solidFill>
                <a:srgbClr val="000000"/>
              </a:solidFill>
              <a:latin typeface="Arial" pitchFamily="34" charset="0"/>
              <a:cs typeface="Arial" pitchFamily="34" charset="0"/>
            </a:endParaRPr>
          </a:p>
        </p:txBody>
      </p:sp>
      <p:pic>
        <p:nvPicPr>
          <p:cNvPr id="2" name="Imagem 1"/>
          <p:cNvPicPr>
            <a:picLocks noChangeAspect="1"/>
          </p:cNvPicPr>
          <p:nvPr/>
        </p:nvPicPr>
        <p:blipFill>
          <a:blip r:embed="rId6"/>
          <a:stretch>
            <a:fillRect/>
          </a:stretch>
        </p:blipFill>
        <p:spPr>
          <a:xfrm>
            <a:off x="6516216" y="1484313"/>
            <a:ext cx="1863893" cy="2263837"/>
          </a:xfrm>
          <a:prstGeom prst="rect">
            <a:avLst/>
          </a:prstGeom>
        </p:spPr>
      </p:pic>
      <p:pic>
        <p:nvPicPr>
          <p:cNvPr id="3" name="Imagem 2"/>
          <p:cNvPicPr>
            <a:picLocks noChangeAspect="1"/>
          </p:cNvPicPr>
          <p:nvPr/>
        </p:nvPicPr>
        <p:blipFill>
          <a:blip r:embed="rId7"/>
          <a:stretch>
            <a:fillRect/>
          </a:stretch>
        </p:blipFill>
        <p:spPr>
          <a:xfrm>
            <a:off x="1619672" y="4581129"/>
            <a:ext cx="3097062" cy="1724422"/>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Metodologia</a:t>
            </a:r>
            <a:endParaRPr lang="en-US" sz="4400" b="0" smtClean="0">
              <a:latin typeface="Arial" charset="0"/>
              <a:cs typeface="Arial" charset="0"/>
            </a:endParaRPr>
          </a:p>
        </p:txBody>
      </p:sp>
      <p:sp>
        <p:nvSpPr>
          <p:cNvPr id="5" name="Rectangle 3"/>
          <p:cNvSpPr txBox="1">
            <a:spLocks noChangeArrowheads="1"/>
          </p:cNvSpPr>
          <p:nvPr>
            <p:custDataLst>
              <p:tags r:id="rId3"/>
            </p:custDataLst>
          </p:nvPr>
        </p:nvSpPr>
        <p:spPr>
          <a:xfrm>
            <a:off x="785813" y="1484313"/>
            <a:ext cx="7962900" cy="4465637"/>
          </a:xfrm>
          <a:prstGeom prst="rect">
            <a:avLst/>
          </a:prstGeom>
          <a:ln>
            <a:noFill/>
          </a:ln>
        </p:spPr>
        <p:txBody>
          <a:bodyPr/>
          <a:lstStyle/>
          <a:p>
            <a:pPr algn="just" eaLnBrk="0" hangingPunct="0">
              <a:spcBef>
                <a:spcPct val="20000"/>
              </a:spcBef>
              <a:defRPr/>
            </a:pPr>
            <a:endParaRPr lang="pt-BR" kern="0" dirty="0">
              <a:latin typeface="Arial" pitchFamily="34" charset="0"/>
              <a:cs typeface="Arial" pitchFamily="34" charset="0"/>
            </a:endParaRPr>
          </a:p>
          <a:p>
            <a:pPr marL="800100" lvl="1" indent="-342900" algn="l" eaLnBrk="0" hangingPunct="0">
              <a:spcBef>
                <a:spcPct val="20000"/>
              </a:spcBef>
              <a:buFontTx/>
              <a:buChar char="•"/>
              <a:defRPr/>
            </a:pPr>
            <a:r>
              <a:rPr lang="pt-BR" sz="3000" kern="0" dirty="0">
                <a:cs typeface="Times New Roman" panose="02020603050405020304" pitchFamily="18" charset="0"/>
              </a:rPr>
              <a:t>Análise de requisitos</a:t>
            </a:r>
          </a:p>
          <a:p>
            <a:pPr marL="800100" lvl="1" indent="-342900" algn="l" eaLnBrk="0" hangingPunct="0">
              <a:spcBef>
                <a:spcPct val="20000"/>
              </a:spcBef>
              <a:buFontTx/>
              <a:buChar char="•"/>
              <a:defRPr/>
            </a:pPr>
            <a:r>
              <a:rPr lang="pt-BR" sz="3000" kern="0" dirty="0">
                <a:cs typeface="Times New Roman" panose="02020603050405020304" pitchFamily="18" charset="0"/>
              </a:rPr>
              <a:t>Análise e desenho preliminar</a:t>
            </a:r>
          </a:p>
          <a:p>
            <a:pPr marL="800100" lvl="1" indent="-342900" algn="l" eaLnBrk="0" hangingPunct="0">
              <a:spcBef>
                <a:spcPct val="20000"/>
              </a:spcBef>
              <a:buFontTx/>
              <a:buChar char="•"/>
              <a:defRPr/>
            </a:pPr>
            <a:r>
              <a:rPr lang="pt-BR" sz="3000" kern="0" dirty="0">
                <a:cs typeface="Times New Roman" panose="02020603050405020304" pitchFamily="18" charset="0"/>
              </a:rPr>
              <a:t>Desenho</a:t>
            </a:r>
          </a:p>
          <a:p>
            <a:pPr marL="800100" lvl="1" indent="-342900" algn="l" eaLnBrk="0" hangingPunct="0">
              <a:spcBef>
                <a:spcPct val="20000"/>
              </a:spcBef>
              <a:buFontTx/>
              <a:buChar char="•"/>
              <a:defRPr/>
            </a:pPr>
            <a:r>
              <a:rPr lang="pt-BR" sz="3000" kern="0" dirty="0">
                <a:cs typeface="Times New Roman" panose="02020603050405020304" pitchFamily="18" charset="0"/>
              </a:rPr>
              <a:t>Desenvolvimento</a:t>
            </a:r>
          </a:p>
          <a:p>
            <a:pPr marL="800100" lvl="1" indent="-342900" algn="just" eaLnBrk="0" hangingPunct="0">
              <a:spcBef>
                <a:spcPct val="20000"/>
              </a:spcBef>
              <a:buFontTx/>
              <a:buChar char="•"/>
              <a:defRPr/>
            </a:pPr>
            <a:endParaRPr lang="pt-BR" kern="0" dirty="0">
              <a:cs typeface="Times New Roman"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4"/>
          <p:cNvSpPr>
            <a:spLocks noGrp="1" noChangeArrowheads="1"/>
          </p:cNvSpPr>
          <p:nvPr>
            <p:ph type="title" idx="4294967295"/>
            <p:custDataLst>
              <p:tags r:id="rId2"/>
            </p:custDataLst>
          </p:nvPr>
        </p:nvSpPr>
        <p:spPr>
          <a:xfrm>
            <a:off x="3500438" y="214313"/>
            <a:ext cx="5643562" cy="914400"/>
          </a:xfrm>
        </p:spPr>
        <p:txBody>
          <a:bodyPr/>
          <a:lstStyle/>
          <a:p>
            <a:pPr algn="ctr"/>
            <a:r>
              <a:rPr lang="pt-BR" sz="4000" dirty="0">
                <a:latin typeface="Times New Roman" panose="02020603050405020304" pitchFamily="18" charset="0"/>
                <a:cs typeface="Times New Roman" panose="02020603050405020304" pitchFamily="18" charset="0"/>
              </a:rPr>
              <a:t>Discussão dos resultados</a:t>
            </a:r>
            <a:endParaRPr lang="en-US" sz="4000" b="0" dirty="0" smtClean="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custDataLst>
              <p:tags r:id="rId3"/>
            </p:custDataLst>
          </p:nvPr>
        </p:nvSpPr>
        <p:spPr>
          <a:xfrm>
            <a:off x="785813" y="1484313"/>
            <a:ext cx="7962900" cy="4465637"/>
          </a:xfrm>
          <a:prstGeom prst="rect">
            <a:avLst/>
          </a:prstGeom>
          <a:ln>
            <a:noFill/>
          </a:ln>
        </p:spPr>
        <p:txBody>
          <a:bodyPr/>
          <a:lstStyle/>
          <a:p>
            <a:pPr algn="just" eaLnBrk="0" hangingPunct="0">
              <a:spcBef>
                <a:spcPct val="20000"/>
              </a:spcBef>
              <a:defRPr/>
            </a:pPr>
            <a:endParaRPr lang="pt-BR" kern="0" dirty="0">
              <a:latin typeface="Arial" pitchFamily="34" charset="0"/>
              <a:cs typeface="Arial" pitchFamily="34" charset="0"/>
            </a:endParaRPr>
          </a:p>
          <a:p>
            <a:pPr marL="800100" lvl="1" indent="-342900" algn="just" eaLnBrk="0" hangingPunct="0">
              <a:spcBef>
                <a:spcPct val="20000"/>
              </a:spcBef>
              <a:buFontTx/>
              <a:buChar char="•"/>
              <a:defRPr/>
            </a:pPr>
            <a:endParaRPr lang="pt-BR" kern="0" dirty="0">
              <a:cs typeface="Times New Roman" pitchFamily="18" charset="0"/>
            </a:endParaRPr>
          </a:p>
        </p:txBody>
      </p:sp>
      <p:pic>
        <p:nvPicPr>
          <p:cNvPr id="2" name="Imagem 1"/>
          <p:cNvPicPr>
            <a:picLocks noChangeAspect="1"/>
          </p:cNvPicPr>
          <p:nvPr/>
        </p:nvPicPr>
        <p:blipFill>
          <a:blip r:embed="rId6"/>
          <a:stretch>
            <a:fillRect/>
          </a:stretch>
        </p:blipFill>
        <p:spPr>
          <a:xfrm>
            <a:off x="885254" y="1976557"/>
            <a:ext cx="2006802" cy="2006802"/>
          </a:xfrm>
          <a:prstGeom prst="rect">
            <a:avLst/>
          </a:prstGeom>
        </p:spPr>
      </p:pic>
      <p:pic>
        <p:nvPicPr>
          <p:cNvPr id="3" name="Imagem 2"/>
          <p:cNvPicPr>
            <a:picLocks noChangeAspect="1"/>
          </p:cNvPicPr>
          <p:nvPr/>
        </p:nvPicPr>
        <p:blipFill>
          <a:blip r:embed="rId7"/>
          <a:stretch>
            <a:fillRect/>
          </a:stretch>
        </p:blipFill>
        <p:spPr>
          <a:xfrm>
            <a:off x="885254" y="4475602"/>
            <a:ext cx="1889935" cy="1474348"/>
          </a:xfrm>
          <a:prstGeom prst="rect">
            <a:avLst/>
          </a:prstGeom>
        </p:spPr>
      </p:pic>
      <p:pic>
        <p:nvPicPr>
          <p:cNvPr id="4" name="Imagem 3"/>
          <p:cNvPicPr>
            <a:picLocks noChangeAspect="1"/>
          </p:cNvPicPr>
          <p:nvPr/>
        </p:nvPicPr>
        <p:blipFill>
          <a:blip r:embed="rId8"/>
          <a:stretch>
            <a:fillRect/>
          </a:stretch>
        </p:blipFill>
        <p:spPr>
          <a:xfrm>
            <a:off x="3003396" y="2936892"/>
            <a:ext cx="3028571" cy="2028571"/>
          </a:xfrm>
          <a:prstGeom prst="rect">
            <a:avLst/>
          </a:prstGeom>
        </p:spPr>
      </p:pic>
      <p:pic>
        <p:nvPicPr>
          <p:cNvPr id="6" name="Imagem 5"/>
          <p:cNvPicPr>
            <a:picLocks noChangeAspect="1"/>
          </p:cNvPicPr>
          <p:nvPr/>
        </p:nvPicPr>
        <p:blipFill>
          <a:blip r:embed="rId9"/>
          <a:stretch>
            <a:fillRect/>
          </a:stretch>
        </p:blipFill>
        <p:spPr>
          <a:xfrm>
            <a:off x="3271407" y="4965463"/>
            <a:ext cx="5003779" cy="1158850"/>
          </a:xfrm>
          <a:prstGeom prst="rect">
            <a:avLst/>
          </a:prstGeom>
        </p:spPr>
      </p:pic>
      <p:pic>
        <p:nvPicPr>
          <p:cNvPr id="8" name="Imagem 7"/>
          <p:cNvPicPr>
            <a:picLocks noChangeAspect="1"/>
          </p:cNvPicPr>
          <p:nvPr/>
        </p:nvPicPr>
        <p:blipFill>
          <a:blip r:embed="rId10"/>
          <a:stretch>
            <a:fillRect/>
          </a:stretch>
        </p:blipFill>
        <p:spPr>
          <a:xfrm>
            <a:off x="7286114" y="1354190"/>
            <a:ext cx="989072" cy="907354"/>
          </a:xfrm>
          <a:prstGeom prst="rect">
            <a:avLst/>
          </a:prstGeom>
        </p:spPr>
      </p:pic>
      <p:pic>
        <p:nvPicPr>
          <p:cNvPr id="1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31967" y="2912969"/>
            <a:ext cx="2575383" cy="169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897980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4"/>
          <p:cNvSpPr>
            <a:spLocks noGrp="1" noChangeArrowheads="1"/>
          </p:cNvSpPr>
          <p:nvPr>
            <p:ph type="title" idx="4294967295"/>
            <p:custDataLst>
              <p:tags r:id="rId2"/>
            </p:custDataLst>
          </p:nvPr>
        </p:nvSpPr>
        <p:spPr>
          <a:xfrm>
            <a:off x="3500438" y="214313"/>
            <a:ext cx="5643562" cy="914400"/>
          </a:xfrm>
        </p:spPr>
        <p:txBody>
          <a:bodyPr/>
          <a:lstStyle/>
          <a:p>
            <a:pPr algn="ctr"/>
            <a:r>
              <a:rPr lang="pt-BR" sz="4000" dirty="0">
                <a:latin typeface="Times New Roman" panose="02020603050405020304" pitchFamily="18" charset="0"/>
                <a:cs typeface="Times New Roman" panose="02020603050405020304" pitchFamily="18" charset="0"/>
              </a:rPr>
              <a:t>Discussão dos resultados</a:t>
            </a:r>
            <a:endParaRPr lang="en-US" sz="4000" b="0" dirty="0" smtClean="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custDataLst>
              <p:tags r:id="rId3"/>
            </p:custDataLst>
          </p:nvPr>
        </p:nvSpPr>
        <p:spPr>
          <a:xfrm>
            <a:off x="785813" y="1484313"/>
            <a:ext cx="7962900" cy="4465637"/>
          </a:xfrm>
          <a:prstGeom prst="rect">
            <a:avLst/>
          </a:prstGeom>
          <a:ln>
            <a:noFill/>
          </a:ln>
        </p:spPr>
        <p:txBody>
          <a:bodyPr/>
          <a:lstStyle/>
          <a:p>
            <a:pPr algn="just" eaLnBrk="0" hangingPunct="0">
              <a:spcBef>
                <a:spcPct val="20000"/>
              </a:spcBef>
              <a:defRPr/>
            </a:pPr>
            <a:endParaRPr lang="pt-BR" kern="0" dirty="0">
              <a:latin typeface="Arial" pitchFamily="34" charset="0"/>
              <a:cs typeface="Arial" pitchFamily="34" charset="0"/>
            </a:endParaRPr>
          </a:p>
          <a:p>
            <a:pPr marL="800100" lvl="1" indent="-342900" algn="just" eaLnBrk="0" hangingPunct="0">
              <a:spcBef>
                <a:spcPct val="20000"/>
              </a:spcBef>
              <a:buFontTx/>
              <a:buChar char="•"/>
              <a:defRPr/>
            </a:pPr>
            <a:endParaRPr lang="pt-BR" kern="0" dirty="0">
              <a:cs typeface="Times New Roman" pitchFamily="18" charset="0"/>
            </a:endParaRPr>
          </a:p>
        </p:txBody>
      </p:sp>
      <p:pic>
        <p:nvPicPr>
          <p:cNvPr id="8" name="Imagem 7"/>
          <p:cNvPicPr/>
          <p:nvPr/>
        </p:nvPicPr>
        <p:blipFill>
          <a:blip r:embed="rId6">
            <a:extLst>
              <a:ext uri="{28A0092B-C50C-407E-A947-70E740481C1C}">
                <a14:useLocalDpi xmlns:a14="http://schemas.microsoft.com/office/drawing/2010/main" val="0"/>
              </a:ext>
            </a:extLst>
          </a:blip>
          <a:stretch>
            <a:fillRect/>
          </a:stretch>
        </p:blipFill>
        <p:spPr>
          <a:xfrm>
            <a:off x="785813" y="1484313"/>
            <a:ext cx="5976664" cy="4210334"/>
          </a:xfrm>
          <a:prstGeom prst="rect">
            <a:avLst/>
          </a:prstGeom>
        </p:spPr>
      </p:pic>
      <p:pic>
        <p:nvPicPr>
          <p:cNvPr id="9" name="Imagem 8"/>
          <p:cNvPicPr>
            <a:picLocks noChangeAspect="1"/>
          </p:cNvPicPr>
          <p:nvPr/>
        </p:nvPicPr>
        <p:blipFill>
          <a:blip r:embed="rId7"/>
          <a:stretch>
            <a:fillRect/>
          </a:stretch>
        </p:blipFill>
        <p:spPr>
          <a:xfrm>
            <a:off x="7160295" y="1484313"/>
            <a:ext cx="1190599" cy="1185260"/>
          </a:xfrm>
          <a:prstGeom prst="rect">
            <a:avLst/>
          </a:prstGeom>
        </p:spPr>
      </p:pic>
    </p:spTree>
    <p:custDataLst>
      <p:tags r:id="rId1"/>
    </p:custDataLst>
    <p:extLst>
      <p:ext uri="{BB962C8B-B14F-4D97-AF65-F5344CB8AC3E}">
        <p14:creationId xmlns:p14="http://schemas.microsoft.com/office/powerpoint/2010/main" val="1371871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dirty="0" smtClean="0">
                <a:latin typeface="Arial" charset="0"/>
                <a:cs typeface="Arial" charset="0"/>
              </a:rPr>
              <a:t>Demonstração</a:t>
            </a:r>
            <a:endParaRPr lang="en-US" sz="4400" b="0" dirty="0" smtClean="0">
              <a:latin typeface="Arial" charset="0"/>
              <a:cs typeface="Arial"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023" y="3573016"/>
            <a:ext cx="437147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p:cNvPicPr>
            <a:picLocks noChangeAspect="1"/>
          </p:cNvPicPr>
          <p:nvPr/>
        </p:nvPicPr>
        <p:blipFill>
          <a:blip r:embed="rId6"/>
          <a:stretch>
            <a:fillRect/>
          </a:stretch>
        </p:blipFill>
        <p:spPr>
          <a:xfrm>
            <a:off x="971600" y="1423321"/>
            <a:ext cx="4518668" cy="1866071"/>
          </a:xfrm>
          <a:prstGeom prst="rect">
            <a:avLst/>
          </a:prstGeom>
        </p:spPr>
      </p:pic>
      <p:pic>
        <p:nvPicPr>
          <p:cNvPr id="3" name="Imagem 2"/>
          <p:cNvPicPr>
            <a:picLocks noChangeAspect="1"/>
          </p:cNvPicPr>
          <p:nvPr/>
        </p:nvPicPr>
        <p:blipFill>
          <a:blip r:embed="rId7"/>
          <a:stretch>
            <a:fillRect/>
          </a:stretch>
        </p:blipFill>
        <p:spPr>
          <a:xfrm>
            <a:off x="755576" y="4005064"/>
            <a:ext cx="3714286" cy="1219048"/>
          </a:xfrm>
          <a:prstGeom prst="rect">
            <a:avLst/>
          </a:prstGeom>
        </p:spPr>
      </p:pic>
    </p:spTree>
    <p:custDataLst>
      <p:tags r:id="rId1"/>
    </p:custDataLst>
    <p:extLst>
      <p:ext uri="{BB962C8B-B14F-4D97-AF65-F5344CB8AC3E}">
        <p14:creationId xmlns:p14="http://schemas.microsoft.com/office/powerpoint/2010/main" val="627015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4"/>
          <p:cNvSpPr>
            <a:spLocks noGrp="1" noChangeArrowheads="1"/>
          </p:cNvSpPr>
          <p:nvPr>
            <p:ph type="title" idx="4294967295"/>
            <p:custDataLst>
              <p:tags r:id="rId2"/>
            </p:custDataLst>
          </p:nvPr>
        </p:nvSpPr>
        <p:spPr>
          <a:xfrm>
            <a:off x="3419872" y="188640"/>
            <a:ext cx="5184825" cy="914400"/>
          </a:xfrm>
        </p:spPr>
        <p:txBody>
          <a:bodyPr anchor="b"/>
          <a:lstStyle/>
          <a:p>
            <a:pPr algn="ctr" eaLnBrk="1" hangingPunct="1"/>
            <a:r>
              <a:rPr lang="pt-BR" sz="4400" b="0" dirty="0" smtClean="0">
                <a:latin typeface="Times New Roman" panose="02020603050405020304" pitchFamily="18" charset="0"/>
                <a:cs typeface="Times New Roman" panose="02020603050405020304" pitchFamily="18" charset="0"/>
              </a:rPr>
              <a:t>Objetivos Geral</a:t>
            </a:r>
            <a:endParaRPr lang="en-US" sz="4400" b="0" dirty="0" smtClean="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custDataLst>
              <p:tags r:id="rId3"/>
            </p:custDataLst>
          </p:nvPr>
        </p:nvSpPr>
        <p:spPr>
          <a:xfrm>
            <a:off x="792709" y="1628800"/>
            <a:ext cx="7962900" cy="4392488"/>
          </a:xfrm>
          <a:prstGeom prst="rect">
            <a:avLst/>
          </a:prstGeom>
          <a:ln>
            <a:noFill/>
          </a:ln>
        </p:spPr>
        <p:txBody>
          <a:bodyPr/>
          <a:lstStyle/>
          <a:p>
            <a:pPr marL="342900" marR="0" lvl="0" indent="-342900" algn="just">
              <a:lnSpc>
                <a:spcPct val="150000"/>
              </a:lnSpc>
              <a:spcBef>
                <a:spcPts val="0"/>
              </a:spcBef>
              <a:spcAft>
                <a:spcPts val="0"/>
              </a:spcAft>
              <a:buFont typeface="Symbol"/>
              <a:buChar char=""/>
            </a:pPr>
            <a:r>
              <a:rPr lang="pt-BR" dirty="0">
                <a:solidFill>
                  <a:srgbClr val="000000"/>
                </a:solidFill>
                <a:ea typeface="Calibri"/>
                <a:cs typeface="Times New Roman" panose="02020603050405020304" pitchFamily="18" charset="0"/>
              </a:rPr>
              <a:t>Desenvolver um aplicativo </a:t>
            </a:r>
            <a:r>
              <a:rPr lang="pt-BR" dirty="0" smtClean="0">
                <a:solidFill>
                  <a:srgbClr val="000000"/>
                </a:solidFill>
                <a:ea typeface="Calibri"/>
                <a:cs typeface="Times New Roman" panose="02020603050405020304" pitchFamily="18" charset="0"/>
              </a:rPr>
              <a:t>que </a:t>
            </a:r>
            <a:r>
              <a:rPr lang="pt-BR" dirty="0">
                <a:solidFill>
                  <a:srgbClr val="000000"/>
                </a:solidFill>
                <a:ea typeface="Calibri"/>
                <a:cs typeface="Times New Roman" panose="02020603050405020304" pitchFamily="18" charset="0"/>
              </a:rPr>
              <a:t>funcione em diversas marcas de </a:t>
            </a:r>
            <a:r>
              <a:rPr lang="pt-BR" i="1" dirty="0">
                <a:solidFill>
                  <a:srgbClr val="000000"/>
                </a:solidFill>
                <a:ea typeface="Calibri"/>
                <a:cs typeface="Times New Roman" panose="02020603050405020304" pitchFamily="18" charset="0"/>
              </a:rPr>
              <a:t>Smart TV</a:t>
            </a:r>
            <a:r>
              <a:rPr lang="pt-BR" dirty="0">
                <a:solidFill>
                  <a:srgbClr val="000000"/>
                </a:solidFill>
                <a:ea typeface="Calibri"/>
                <a:cs typeface="Times New Roman" panose="02020603050405020304" pitchFamily="18" charset="0"/>
              </a:rPr>
              <a:t>, utilizando ferramentas e recursos gratuitos ou de baixo custo disponíveis, para que, não importando qual a programação assistida pelo espectador, seja possível acompanhar os placares e os momentos mais relevantes dos campeonatos de futebol. </a:t>
            </a:r>
            <a:endParaRPr lang="en-US" dirty="0">
              <a:effectLst/>
              <a:ea typeface="Calibri"/>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Referências</a:t>
            </a:r>
            <a:endParaRPr lang="en-US" sz="4400" b="0" smtClean="0">
              <a:latin typeface="Arial" charset="0"/>
              <a:cs typeface="Arial" charset="0"/>
            </a:endParaRPr>
          </a:p>
        </p:txBody>
      </p:sp>
      <p:sp>
        <p:nvSpPr>
          <p:cNvPr id="2" name="CaixaDeTexto 1"/>
          <p:cNvSpPr txBox="1"/>
          <p:nvPr/>
        </p:nvSpPr>
        <p:spPr>
          <a:xfrm>
            <a:off x="611561" y="1746329"/>
            <a:ext cx="8208912" cy="4893647"/>
          </a:xfrm>
          <a:prstGeom prst="rect">
            <a:avLst/>
          </a:prstGeom>
          <a:noFill/>
        </p:spPr>
        <p:txBody>
          <a:bodyPr wrap="square" rtlCol="0">
            <a:spAutoFit/>
          </a:bodyPr>
          <a:lstStyle/>
          <a:p>
            <a:pPr algn="l"/>
            <a:r>
              <a:rPr lang="pt-BR" dirty="0">
                <a:latin typeface="Arial" pitchFamily="34" charset="0"/>
                <a:cs typeface="Arial" pitchFamily="34" charset="0"/>
              </a:rPr>
              <a:t>ALVES, R. A. S. </a:t>
            </a:r>
            <a:r>
              <a:rPr lang="pt-BR" b="1" dirty="0">
                <a:latin typeface="Arial" pitchFamily="34" charset="0"/>
                <a:cs typeface="Arial" pitchFamily="34" charset="0"/>
              </a:rPr>
              <a:t>T-Learning: </a:t>
            </a:r>
            <a:r>
              <a:rPr lang="pt-BR" i="1" dirty="0">
                <a:latin typeface="Arial" pitchFamily="34" charset="0"/>
                <a:cs typeface="Arial" pitchFamily="34" charset="0"/>
              </a:rPr>
              <a:t>Ensino a Distância Através Da </a:t>
            </a:r>
            <a:r>
              <a:rPr lang="pt-BR" i="1" dirty="0" err="1">
                <a:latin typeface="Arial" pitchFamily="34" charset="0"/>
                <a:cs typeface="Arial" pitchFamily="34" charset="0"/>
              </a:rPr>
              <a:t>Tv</a:t>
            </a:r>
            <a:r>
              <a:rPr lang="pt-BR" i="1" dirty="0">
                <a:latin typeface="Arial" pitchFamily="34" charset="0"/>
                <a:cs typeface="Arial" pitchFamily="34" charset="0"/>
              </a:rPr>
              <a:t> Digital.</a:t>
            </a:r>
            <a:r>
              <a:rPr lang="pt-BR" b="1" dirty="0">
                <a:latin typeface="Arial" pitchFamily="34" charset="0"/>
                <a:cs typeface="Arial" pitchFamily="34" charset="0"/>
              </a:rPr>
              <a:t> </a:t>
            </a:r>
            <a:r>
              <a:rPr lang="en-US" dirty="0">
                <a:latin typeface="Arial" pitchFamily="34" charset="0"/>
                <a:cs typeface="Arial" pitchFamily="34" charset="0"/>
              </a:rPr>
              <a:t>CESMAC, </a:t>
            </a:r>
            <a:r>
              <a:rPr lang="en-US" dirty="0" err="1">
                <a:latin typeface="Arial" pitchFamily="34" charset="0"/>
                <a:cs typeface="Arial" pitchFamily="34" charset="0"/>
              </a:rPr>
              <a:t>Maceió</a:t>
            </a:r>
            <a:r>
              <a:rPr lang="en-US" dirty="0">
                <a:latin typeface="Arial" pitchFamily="34" charset="0"/>
                <a:cs typeface="Arial" pitchFamily="34" charset="0"/>
              </a:rPr>
              <a:t>, 2009.</a:t>
            </a:r>
            <a:endParaRPr lang="pt-BR" dirty="0">
              <a:latin typeface="Arial" pitchFamily="34" charset="0"/>
              <a:cs typeface="Arial" pitchFamily="34" charset="0"/>
            </a:endParaRPr>
          </a:p>
          <a:p>
            <a:pPr algn="l"/>
            <a:r>
              <a:rPr lang="en-US" dirty="0">
                <a:latin typeface="Arial" pitchFamily="34" charset="0"/>
                <a:cs typeface="Arial" pitchFamily="34" charset="0"/>
              </a:rPr>
              <a:t> </a:t>
            </a:r>
            <a:endParaRPr lang="pt-BR" dirty="0">
              <a:latin typeface="Arial" pitchFamily="34" charset="0"/>
              <a:cs typeface="Arial" pitchFamily="34" charset="0"/>
            </a:endParaRPr>
          </a:p>
          <a:p>
            <a:pPr algn="l"/>
            <a:r>
              <a:rPr lang="en-US" dirty="0">
                <a:latin typeface="Arial" pitchFamily="34" charset="0"/>
                <a:cs typeface="Arial" pitchFamily="34" charset="0"/>
              </a:rPr>
              <a:t>DAVIS, M. E; PHILLIPS, J. A. </a:t>
            </a:r>
            <a:r>
              <a:rPr lang="en-US" b="1" dirty="0">
                <a:latin typeface="Arial" pitchFamily="34" charset="0"/>
                <a:cs typeface="Arial" pitchFamily="34" charset="0"/>
              </a:rPr>
              <a:t>Learning PHP and MySQL. </a:t>
            </a:r>
            <a:r>
              <a:rPr lang="pt-BR" dirty="0">
                <a:latin typeface="Arial" pitchFamily="34" charset="0"/>
                <a:cs typeface="Arial" pitchFamily="34" charset="0"/>
              </a:rPr>
              <a:t>2. Ed. Califórnia: </a:t>
            </a:r>
            <a:r>
              <a:rPr lang="pt-BR" dirty="0" err="1">
                <a:latin typeface="Arial" pitchFamily="34" charset="0"/>
                <a:cs typeface="Arial" pitchFamily="34" charset="0"/>
              </a:rPr>
              <a:t>O’Reilly</a:t>
            </a:r>
            <a:r>
              <a:rPr lang="pt-BR" dirty="0">
                <a:latin typeface="Arial" pitchFamily="34" charset="0"/>
                <a:cs typeface="Arial" pitchFamily="34" charset="0"/>
              </a:rPr>
              <a:t> Media, 2007.</a:t>
            </a:r>
          </a:p>
          <a:p>
            <a:pPr algn="l"/>
            <a:r>
              <a:rPr lang="pt-BR" dirty="0">
                <a:latin typeface="Arial" pitchFamily="34" charset="0"/>
                <a:cs typeface="Arial" pitchFamily="34" charset="0"/>
              </a:rPr>
              <a:t> </a:t>
            </a:r>
          </a:p>
          <a:p>
            <a:pPr algn="l"/>
            <a:r>
              <a:rPr lang="pt-BR" dirty="0">
                <a:latin typeface="Arial" pitchFamily="34" charset="0"/>
                <a:cs typeface="Arial" pitchFamily="34" charset="0"/>
              </a:rPr>
              <a:t>FRANCESCHINI, A. et al </a:t>
            </a:r>
            <a:r>
              <a:rPr lang="pt-BR" b="1" dirty="0">
                <a:latin typeface="Arial" pitchFamily="34" charset="0"/>
                <a:cs typeface="Arial" pitchFamily="34" charset="0"/>
              </a:rPr>
              <a:t>Teoria E Pratica Da Pesquisa Aplicada.</a:t>
            </a:r>
            <a:r>
              <a:rPr lang="pt-BR" dirty="0">
                <a:latin typeface="Arial" pitchFamily="34" charset="0"/>
                <a:cs typeface="Arial" pitchFamily="34" charset="0"/>
              </a:rPr>
              <a:t> Rio de Janeiro: </a:t>
            </a:r>
            <a:r>
              <a:rPr lang="pt-BR" dirty="0" err="1">
                <a:latin typeface="Arial" pitchFamily="34" charset="0"/>
                <a:cs typeface="Arial" pitchFamily="34" charset="0"/>
              </a:rPr>
              <a:t>Elsevier</a:t>
            </a:r>
            <a:r>
              <a:rPr lang="pt-BR" dirty="0">
                <a:latin typeface="Arial" pitchFamily="34" charset="0"/>
                <a:cs typeface="Arial" pitchFamily="34" charset="0"/>
              </a:rPr>
              <a:t> Brasil. 2012</a:t>
            </a:r>
            <a:r>
              <a:rPr lang="pt-BR" dirty="0" smtClean="0">
                <a:latin typeface="Arial" pitchFamily="34" charset="0"/>
                <a:cs typeface="Arial" pitchFamily="34" charset="0"/>
              </a:rPr>
              <a:t>.</a:t>
            </a:r>
          </a:p>
          <a:p>
            <a:pPr algn="l"/>
            <a:endParaRPr lang="pt-BR" dirty="0">
              <a:latin typeface="Arial" pitchFamily="34" charset="0"/>
              <a:cs typeface="Arial" pitchFamily="34" charset="0"/>
            </a:endParaRPr>
          </a:p>
          <a:p>
            <a:pPr algn="l"/>
            <a:r>
              <a:rPr lang="pt-BR" dirty="0">
                <a:latin typeface="Arial" pitchFamily="34" charset="0"/>
                <a:cs typeface="Arial" pitchFamily="34" charset="0"/>
              </a:rPr>
              <a:t>HOGAN, B. P. </a:t>
            </a:r>
            <a:r>
              <a:rPr lang="pt-BR" b="1" dirty="0">
                <a:latin typeface="Arial" pitchFamily="34" charset="0"/>
                <a:cs typeface="Arial" pitchFamily="34" charset="0"/>
              </a:rPr>
              <a:t>HTML 5 e CSS 3</a:t>
            </a:r>
            <a:r>
              <a:rPr lang="pt-BR" dirty="0">
                <a:latin typeface="Arial" pitchFamily="34" charset="0"/>
                <a:cs typeface="Arial" pitchFamily="34" charset="0"/>
              </a:rPr>
              <a:t>:</a:t>
            </a:r>
            <a:r>
              <a:rPr lang="pt-BR" i="1" dirty="0">
                <a:latin typeface="Arial" pitchFamily="34" charset="0"/>
                <a:cs typeface="Arial" pitchFamily="34" charset="0"/>
              </a:rPr>
              <a:t> Desenvolva hoje com o padrão de amanhã.</a:t>
            </a:r>
            <a:endParaRPr lang="pt-BR" dirty="0">
              <a:latin typeface="Arial" pitchFamily="34" charset="0"/>
              <a:cs typeface="Arial" pitchFamily="34" charset="0"/>
            </a:endParaRPr>
          </a:p>
          <a:p>
            <a:pPr algn="l"/>
            <a:r>
              <a:rPr lang="pt-BR" dirty="0">
                <a:latin typeface="Arial" pitchFamily="34" charset="0"/>
                <a:cs typeface="Arial" pitchFamily="34" charset="0"/>
              </a:rPr>
              <a:t>Rio de Janeiro: Ciência Moderna, 2012.</a:t>
            </a:r>
          </a:p>
          <a:p>
            <a:pPr algn="l"/>
            <a:endParaRPr lang="pt-BR" dirty="0">
              <a:latin typeface="Arial" pitchFamily="34" charset="0"/>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Referências</a:t>
            </a:r>
            <a:endParaRPr lang="en-US" sz="4400" b="0" smtClean="0">
              <a:latin typeface="Arial" charset="0"/>
              <a:cs typeface="Arial" charset="0"/>
            </a:endParaRPr>
          </a:p>
        </p:txBody>
      </p:sp>
      <p:sp>
        <p:nvSpPr>
          <p:cNvPr id="2" name="CaixaDeTexto 1"/>
          <p:cNvSpPr txBox="1"/>
          <p:nvPr/>
        </p:nvSpPr>
        <p:spPr>
          <a:xfrm>
            <a:off x="611561" y="1746329"/>
            <a:ext cx="8208912" cy="4154984"/>
          </a:xfrm>
          <a:prstGeom prst="rect">
            <a:avLst/>
          </a:prstGeom>
          <a:noFill/>
        </p:spPr>
        <p:txBody>
          <a:bodyPr wrap="square" rtlCol="0">
            <a:spAutoFit/>
          </a:bodyPr>
          <a:lstStyle/>
          <a:p>
            <a:pPr algn="l"/>
            <a:r>
              <a:rPr lang="pt-BR" dirty="0">
                <a:latin typeface="Arial" pitchFamily="34" charset="0"/>
                <a:cs typeface="Arial" pitchFamily="34" charset="0"/>
              </a:rPr>
              <a:t>IBOPE. </a:t>
            </a:r>
            <a:r>
              <a:rPr lang="pt-BR" b="1" dirty="0">
                <a:latin typeface="Arial" pitchFamily="34" charset="0"/>
                <a:cs typeface="Arial" pitchFamily="34" charset="0"/>
              </a:rPr>
              <a:t>Futebol é a maior paixão dos brasileiros</a:t>
            </a:r>
            <a:r>
              <a:rPr lang="pt-BR" dirty="0">
                <a:latin typeface="Arial" pitchFamily="34" charset="0"/>
                <a:cs typeface="Arial" pitchFamily="34" charset="0"/>
              </a:rPr>
              <a:t> Disponível em: &lt; http://www.ibope.com.br/pt-br/noticias/Paginas/Futebol-e-a-maior-paixao-dos-brasileiros.aspx &gt;. Acesso em: 27 de Abr. 2013. </a:t>
            </a:r>
          </a:p>
          <a:p>
            <a:pPr algn="l"/>
            <a:r>
              <a:rPr lang="pt-BR" dirty="0">
                <a:latin typeface="Arial" pitchFamily="34" charset="0"/>
                <a:cs typeface="Arial" pitchFamily="34" charset="0"/>
              </a:rPr>
              <a:t> </a:t>
            </a:r>
          </a:p>
          <a:p>
            <a:pPr algn="l"/>
            <a:r>
              <a:rPr lang="pt-BR" dirty="0">
                <a:latin typeface="Arial" pitchFamily="34" charset="0"/>
                <a:cs typeface="Arial" pitchFamily="34" charset="0"/>
              </a:rPr>
              <a:t>LOPES, C.; RAMALHO J. C. </a:t>
            </a:r>
            <a:r>
              <a:rPr lang="pt-BR" b="1" dirty="0">
                <a:latin typeface="Arial" pitchFamily="34" charset="0"/>
                <a:cs typeface="Arial" pitchFamily="34" charset="0"/>
              </a:rPr>
              <a:t>Web Services: </a:t>
            </a:r>
            <a:r>
              <a:rPr lang="pt-BR" i="1" dirty="0">
                <a:latin typeface="Arial" pitchFamily="34" charset="0"/>
                <a:cs typeface="Arial" pitchFamily="34" charset="0"/>
              </a:rPr>
              <a:t>Aplicações Distribuídas sobre Protocolos Internet</a:t>
            </a:r>
            <a:r>
              <a:rPr lang="pt-BR" dirty="0">
                <a:latin typeface="Arial" pitchFamily="34" charset="0"/>
                <a:cs typeface="Arial" pitchFamily="34" charset="0"/>
              </a:rPr>
              <a:t>, 2. Ed. FCA, 2005.</a:t>
            </a:r>
          </a:p>
          <a:p>
            <a:pPr algn="l"/>
            <a:r>
              <a:rPr lang="pt-BR" dirty="0">
                <a:latin typeface="Arial" pitchFamily="34" charset="0"/>
                <a:cs typeface="Arial" pitchFamily="34" charset="0"/>
              </a:rPr>
              <a:t> </a:t>
            </a:r>
          </a:p>
          <a:p>
            <a:pPr algn="l"/>
            <a:r>
              <a:rPr lang="pt-BR" dirty="0">
                <a:latin typeface="Arial" pitchFamily="34" charset="0"/>
                <a:cs typeface="Arial" pitchFamily="34" charset="0"/>
              </a:rPr>
              <a:t>MARCONI, M.A; LAKATOS, E. M. </a:t>
            </a:r>
            <a:r>
              <a:rPr lang="pt-BR" b="1" dirty="0">
                <a:latin typeface="Arial" pitchFamily="34" charset="0"/>
                <a:cs typeface="Arial" pitchFamily="34" charset="0"/>
              </a:rPr>
              <a:t>Técnicas de Pesquisa</a:t>
            </a:r>
            <a:r>
              <a:rPr lang="pt-BR" dirty="0">
                <a:latin typeface="Arial" pitchFamily="34" charset="0"/>
                <a:cs typeface="Arial" pitchFamily="34" charset="0"/>
              </a:rPr>
              <a:t>. 7. Ed. São Paulo: Atlas, 2009.</a:t>
            </a:r>
          </a:p>
          <a:p>
            <a:pPr algn="l"/>
            <a:r>
              <a:rPr lang="pt-BR" dirty="0"/>
              <a:t> </a:t>
            </a:r>
          </a:p>
        </p:txBody>
      </p:sp>
    </p:spTree>
    <p:custDataLst>
      <p:tags r:id="rId1"/>
    </p:custDataLst>
    <p:extLst>
      <p:ext uri="{BB962C8B-B14F-4D97-AF65-F5344CB8AC3E}">
        <p14:creationId xmlns:p14="http://schemas.microsoft.com/office/powerpoint/2010/main" val="3888928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Referências</a:t>
            </a:r>
            <a:endParaRPr lang="en-US" sz="4400" b="0" smtClean="0">
              <a:latin typeface="Arial" charset="0"/>
              <a:cs typeface="Arial" charset="0"/>
            </a:endParaRPr>
          </a:p>
        </p:txBody>
      </p:sp>
      <p:sp>
        <p:nvSpPr>
          <p:cNvPr id="2" name="CaixaDeTexto 1"/>
          <p:cNvSpPr txBox="1"/>
          <p:nvPr/>
        </p:nvSpPr>
        <p:spPr>
          <a:xfrm>
            <a:off x="611561" y="1746329"/>
            <a:ext cx="8208912" cy="5262979"/>
          </a:xfrm>
          <a:prstGeom prst="rect">
            <a:avLst/>
          </a:prstGeom>
          <a:noFill/>
        </p:spPr>
        <p:txBody>
          <a:bodyPr wrap="square" rtlCol="0">
            <a:spAutoFit/>
          </a:bodyPr>
          <a:lstStyle/>
          <a:p>
            <a:pPr algn="l"/>
            <a:r>
              <a:rPr lang="pt-BR" dirty="0">
                <a:latin typeface="Arial" pitchFamily="34" charset="0"/>
                <a:cs typeface="Arial" pitchFamily="34" charset="0"/>
              </a:rPr>
              <a:t>MÉDOLA, A. S. D; TEIXEIRA, L. H. P.</a:t>
            </a:r>
            <a:r>
              <a:rPr lang="pt-BR" b="1" dirty="0">
                <a:latin typeface="Arial" pitchFamily="34" charset="0"/>
                <a:cs typeface="Arial" pitchFamily="34" charset="0"/>
              </a:rPr>
              <a:t> Televisão Digital Interativa e o Desafio da Usabilidade para a comunicação.</a:t>
            </a:r>
            <a:r>
              <a:rPr lang="pt-BR" dirty="0">
                <a:latin typeface="Arial" pitchFamily="34" charset="0"/>
                <a:cs typeface="Arial" pitchFamily="34" charset="0"/>
              </a:rPr>
              <a:t> Porto Alegre: UFRGS, 2007.</a:t>
            </a:r>
          </a:p>
          <a:p>
            <a:pPr algn="l"/>
            <a:r>
              <a:rPr lang="pt-BR" dirty="0">
                <a:latin typeface="Arial" pitchFamily="34" charset="0"/>
                <a:cs typeface="Arial" pitchFamily="34" charset="0"/>
              </a:rPr>
              <a:t> </a:t>
            </a:r>
          </a:p>
          <a:p>
            <a:pPr algn="l"/>
            <a:r>
              <a:rPr lang="pt-BR" dirty="0">
                <a:latin typeface="Arial" pitchFamily="34" charset="0"/>
                <a:cs typeface="Arial" pitchFamily="34" charset="0"/>
              </a:rPr>
              <a:t>MOZILLA</a:t>
            </a:r>
            <a:r>
              <a:rPr lang="pt-BR" b="1" dirty="0">
                <a:latin typeface="Arial" pitchFamily="34" charset="0"/>
                <a:cs typeface="Arial" pitchFamily="34" charset="0"/>
              </a:rPr>
              <a:t>. </a:t>
            </a:r>
            <a:r>
              <a:rPr lang="pt-BR" b="1" dirty="0" err="1">
                <a:latin typeface="Arial" pitchFamily="34" charset="0"/>
                <a:cs typeface="Arial" pitchFamily="34" charset="0"/>
              </a:rPr>
              <a:t>About</a:t>
            </a:r>
            <a:r>
              <a:rPr lang="pt-BR" b="1" dirty="0">
                <a:latin typeface="Arial" pitchFamily="34" charset="0"/>
                <a:cs typeface="Arial" pitchFamily="34" charset="0"/>
              </a:rPr>
              <a:t> </a:t>
            </a:r>
            <a:r>
              <a:rPr lang="pt-BR" b="1" dirty="0" err="1">
                <a:latin typeface="Arial" pitchFamily="34" charset="0"/>
                <a:cs typeface="Arial" pitchFamily="34" charset="0"/>
              </a:rPr>
              <a:t>JavaScript</a:t>
            </a:r>
            <a:r>
              <a:rPr lang="pt-BR" dirty="0">
                <a:latin typeface="Arial" pitchFamily="34" charset="0"/>
                <a:cs typeface="Arial" pitchFamily="34" charset="0"/>
              </a:rPr>
              <a:t>. Disponível em: &lt; https://developer.mozilla.org/en-US/docs/JavaScript/About_JavaScript?redirectlocale=en-US&amp;redirectslug=About_JavaScript&gt;. Acesso em: 27 de Abr. 2013. </a:t>
            </a:r>
          </a:p>
          <a:p>
            <a:pPr algn="l"/>
            <a:r>
              <a:rPr lang="pt-BR" dirty="0">
                <a:latin typeface="Arial" pitchFamily="34" charset="0"/>
                <a:cs typeface="Arial" pitchFamily="34" charset="0"/>
              </a:rPr>
              <a:t> </a:t>
            </a:r>
          </a:p>
          <a:p>
            <a:pPr algn="l"/>
            <a:r>
              <a:rPr lang="pt-BR" dirty="0">
                <a:latin typeface="Arial" pitchFamily="34" charset="0"/>
                <a:cs typeface="Arial" pitchFamily="34" charset="0"/>
              </a:rPr>
              <a:t>MYSQL.  </a:t>
            </a:r>
            <a:r>
              <a:rPr lang="pt-BR" b="1" dirty="0">
                <a:latin typeface="Arial" pitchFamily="34" charset="0"/>
                <a:cs typeface="Arial" pitchFamily="34" charset="0"/>
              </a:rPr>
              <a:t>MySQL </a:t>
            </a:r>
            <a:r>
              <a:rPr lang="pt-BR" b="1" dirty="0" err="1">
                <a:latin typeface="Arial" pitchFamily="34" charset="0"/>
                <a:cs typeface="Arial" pitchFamily="34" charset="0"/>
              </a:rPr>
              <a:t>Customers</a:t>
            </a:r>
            <a:r>
              <a:rPr lang="pt-BR" dirty="0">
                <a:latin typeface="Arial" pitchFamily="34" charset="0"/>
                <a:cs typeface="Arial" pitchFamily="34" charset="0"/>
              </a:rPr>
              <a:t>. Disponível em: &lt;http://www.mysql.com/customers/&gt;. Acesso em: 27 de Abr. 2013.</a:t>
            </a:r>
          </a:p>
          <a:p>
            <a:pPr algn="l"/>
            <a:r>
              <a:rPr lang="pt-BR" dirty="0">
                <a:latin typeface="Arial" pitchFamily="34" charset="0"/>
                <a:cs typeface="Arial" pitchFamily="34" charset="0"/>
              </a:rPr>
              <a:t> </a:t>
            </a:r>
          </a:p>
        </p:txBody>
      </p:sp>
    </p:spTree>
    <p:custDataLst>
      <p:tags r:id="rId1"/>
    </p:custDataLst>
    <p:extLst>
      <p:ext uri="{BB962C8B-B14F-4D97-AF65-F5344CB8AC3E}">
        <p14:creationId xmlns:p14="http://schemas.microsoft.com/office/powerpoint/2010/main" val="3586129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Referências</a:t>
            </a:r>
            <a:endParaRPr lang="en-US" sz="4400" b="0" smtClean="0">
              <a:latin typeface="Arial" charset="0"/>
              <a:cs typeface="Arial" charset="0"/>
            </a:endParaRPr>
          </a:p>
        </p:txBody>
      </p:sp>
      <p:sp>
        <p:nvSpPr>
          <p:cNvPr id="2" name="CaixaDeTexto 1"/>
          <p:cNvSpPr txBox="1"/>
          <p:nvPr/>
        </p:nvSpPr>
        <p:spPr>
          <a:xfrm>
            <a:off x="616001" y="1746328"/>
            <a:ext cx="8208912" cy="5262979"/>
          </a:xfrm>
          <a:prstGeom prst="rect">
            <a:avLst/>
          </a:prstGeom>
          <a:noFill/>
        </p:spPr>
        <p:txBody>
          <a:bodyPr wrap="square" rtlCol="0">
            <a:spAutoFit/>
          </a:bodyPr>
          <a:lstStyle/>
          <a:p>
            <a:pPr algn="l"/>
            <a:r>
              <a:rPr lang="pt-BR" dirty="0">
                <a:latin typeface="Arial" pitchFamily="34" charset="0"/>
                <a:cs typeface="Arial" pitchFamily="34" charset="0"/>
              </a:rPr>
              <a:t>NETCRAFT. </a:t>
            </a:r>
            <a:r>
              <a:rPr lang="pt-BR" b="1" dirty="0" err="1">
                <a:latin typeface="Arial" pitchFamily="34" charset="0"/>
                <a:cs typeface="Arial" pitchFamily="34" charset="0"/>
              </a:rPr>
              <a:t>Usage</a:t>
            </a:r>
            <a:r>
              <a:rPr lang="pt-BR" b="1" dirty="0">
                <a:latin typeface="Arial" pitchFamily="34" charset="0"/>
                <a:cs typeface="Arial" pitchFamily="34" charset="0"/>
              </a:rPr>
              <a:t> </a:t>
            </a:r>
            <a:r>
              <a:rPr lang="pt-BR" b="1" dirty="0" err="1">
                <a:latin typeface="Arial" pitchFamily="34" charset="0"/>
                <a:cs typeface="Arial" pitchFamily="34" charset="0"/>
              </a:rPr>
              <a:t>Stats</a:t>
            </a:r>
            <a:r>
              <a:rPr lang="pt-BR" b="1" dirty="0">
                <a:latin typeface="Arial" pitchFamily="34" charset="0"/>
                <a:cs typeface="Arial" pitchFamily="34" charset="0"/>
              </a:rPr>
              <a:t> for </a:t>
            </a:r>
            <a:r>
              <a:rPr lang="pt-BR" b="1" dirty="0" err="1">
                <a:latin typeface="Arial" pitchFamily="34" charset="0"/>
                <a:cs typeface="Arial" pitchFamily="34" charset="0"/>
              </a:rPr>
              <a:t>January</a:t>
            </a:r>
            <a:r>
              <a:rPr lang="pt-BR" b="1" dirty="0">
                <a:latin typeface="Arial" pitchFamily="34" charset="0"/>
                <a:cs typeface="Arial" pitchFamily="34" charset="0"/>
              </a:rPr>
              <a:t> 2013</a:t>
            </a:r>
            <a:r>
              <a:rPr lang="pt-BR" dirty="0">
                <a:latin typeface="Arial" pitchFamily="34" charset="0"/>
                <a:cs typeface="Arial" pitchFamily="34" charset="0"/>
              </a:rPr>
              <a:t>. Disponível em: &lt;http://php.net/usage.php&gt;. Acesso em: 27 de Abr. 2013.</a:t>
            </a:r>
          </a:p>
          <a:p>
            <a:pPr algn="l"/>
            <a:r>
              <a:rPr lang="pt-BR" dirty="0">
                <a:latin typeface="Arial" pitchFamily="34" charset="0"/>
                <a:cs typeface="Arial" pitchFamily="34" charset="0"/>
              </a:rPr>
              <a:t> </a:t>
            </a:r>
          </a:p>
          <a:p>
            <a:pPr algn="l"/>
            <a:r>
              <a:rPr lang="pt-BR" dirty="0">
                <a:latin typeface="Arial" pitchFamily="34" charset="0"/>
                <a:cs typeface="Arial" pitchFamily="34" charset="0"/>
              </a:rPr>
              <a:t>OLHAR DIGITAL. </a:t>
            </a:r>
            <a:r>
              <a:rPr lang="pt-BR" b="1" dirty="0">
                <a:latin typeface="Arial" pitchFamily="34" charset="0"/>
                <a:cs typeface="Arial" pitchFamily="34" charset="0"/>
              </a:rPr>
              <a:t>Descubra as vantagens de uma plataforma única de </a:t>
            </a:r>
            <a:r>
              <a:rPr lang="pt-BR" b="1" dirty="0" err="1">
                <a:latin typeface="Arial" pitchFamily="34" charset="0"/>
                <a:cs typeface="Arial" pitchFamily="34" charset="0"/>
              </a:rPr>
              <a:t>Smart</a:t>
            </a:r>
            <a:r>
              <a:rPr lang="pt-BR" b="1" dirty="0">
                <a:latin typeface="Arial" pitchFamily="34" charset="0"/>
                <a:cs typeface="Arial" pitchFamily="34" charset="0"/>
              </a:rPr>
              <a:t> TV</a:t>
            </a:r>
            <a:r>
              <a:rPr lang="pt-BR" dirty="0">
                <a:latin typeface="Arial" pitchFamily="34" charset="0"/>
                <a:cs typeface="Arial" pitchFamily="34" charset="0"/>
              </a:rPr>
              <a:t>. Disponível em: &lt;http://olhardigital.uol.com.br/produtos/central_de_videos/descubra-as-vantagens-de-uma-plataforma-unica-de-smart-tv&gt;. Acesso em: 26 de Abr. 2013.</a:t>
            </a:r>
          </a:p>
          <a:p>
            <a:pPr algn="l"/>
            <a:r>
              <a:rPr lang="pt-BR" dirty="0">
                <a:latin typeface="Arial" pitchFamily="34" charset="0"/>
                <a:cs typeface="Arial" pitchFamily="34" charset="0"/>
              </a:rPr>
              <a:t> </a:t>
            </a:r>
          </a:p>
          <a:p>
            <a:pPr algn="l"/>
            <a:r>
              <a:rPr lang="pt-BR" dirty="0">
                <a:latin typeface="Arial" pitchFamily="34" charset="0"/>
                <a:cs typeface="Arial" pitchFamily="34" charset="0"/>
              </a:rPr>
              <a:t>PEREIRA, A. P. </a:t>
            </a:r>
            <a:r>
              <a:rPr lang="pt-BR" b="1" dirty="0">
                <a:latin typeface="Arial" pitchFamily="34" charset="0"/>
                <a:cs typeface="Arial" pitchFamily="34" charset="0"/>
              </a:rPr>
              <a:t>O que é </a:t>
            </a:r>
            <a:r>
              <a:rPr lang="pt-BR" dirty="0">
                <a:latin typeface="Arial" pitchFamily="34" charset="0"/>
                <a:cs typeface="Arial" pitchFamily="34" charset="0"/>
              </a:rPr>
              <a:t>CSS</a:t>
            </a:r>
            <a:r>
              <a:rPr lang="pt-BR" b="1" dirty="0">
                <a:latin typeface="Arial" pitchFamily="34" charset="0"/>
                <a:cs typeface="Arial" pitchFamily="34" charset="0"/>
              </a:rPr>
              <a:t>? </a:t>
            </a:r>
            <a:r>
              <a:rPr lang="pt-BR" dirty="0">
                <a:latin typeface="Arial" pitchFamily="34" charset="0"/>
                <a:cs typeface="Arial" pitchFamily="34" charset="0"/>
              </a:rPr>
              <a:t>Disponível em</a:t>
            </a:r>
            <a:r>
              <a:rPr lang="pt-BR" dirty="0" smtClean="0">
                <a:latin typeface="Arial" pitchFamily="34" charset="0"/>
                <a:cs typeface="Arial" pitchFamily="34" charset="0"/>
              </a:rPr>
              <a:t>:&lt; </a:t>
            </a:r>
            <a:r>
              <a:rPr lang="pt-BR" dirty="0">
                <a:latin typeface="Arial" pitchFamily="34" charset="0"/>
                <a:cs typeface="Arial" pitchFamily="34" charset="0"/>
              </a:rPr>
              <a:t>http://www.tecmundo.com.br/programacao/2705-o-que-e-CSS-.htm &gt;. Acesso em: 27 de Abr. 2013.</a:t>
            </a:r>
          </a:p>
          <a:p>
            <a:pPr algn="l"/>
            <a:r>
              <a:rPr lang="pt-BR" dirty="0">
                <a:latin typeface="Arial" pitchFamily="34" charset="0"/>
                <a:cs typeface="Arial" pitchFamily="34" charset="0"/>
              </a:rPr>
              <a:t> </a:t>
            </a:r>
          </a:p>
        </p:txBody>
      </p:sp>
    </p:spTree>
    <p:custDataLst>
      <p:tags r:id="rId1"/>
    </p:custDataLst>
    <p:extLst>
      <p:ext uri="{BB962C8B-B14F-4D97-AF65-F5344CB8AC3E}">
        <p14:creationId xmlns:p14="http://schemas.microsoft.com/office/powerpoint/2010/main" val="2971817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Referências</a:t>
            </a:r>
            <a:endParaRPr lang="en-US" sz="4400" b="0" smtClean="0">
              <a:latin typeface="Arial" charset="0"/>
              <a:cs typeface="Arial" charset="0"/>
            </a:endParaRPr>
          </a:p>
        </p:txBody>
      </p:sp>
      <p:sp>
        <p:nvSpPr>
          <p:cNvPr id="2" name="CaixaDeTexto 1"/>
          <p:cNvSpPr txBox="1"/>
          <p:nvPr/>
        </p:nvSpPr>
        <p:spPr>
          <a:xfrm>
            <a:off x="616001" y="1746328"/>
            <a:ext cx="8208912" cy="4154984"/>
          </a:xfrm>
          <a:prstGeom prst="rect">
            <a:avLst/>
          </a:prstGeom>
          <a:noFill/>
        </p:spPr>
        <p:txBody>
          <a:bodyPr wrap="square" rtlCol="0">
            <a:spAutoFit/>
          </a:bodyPr>
          <a:lstStyle/>
          <a:p>
            <a:pPr algn="l"/>
            <a:r>
              <a:rPr lang="pt-BR" dirty="0">
                <a:latin typeface="Arial" pitchFamily="34" charset="0"/>
                <a:cs typeface="Arial" pitchFamily="34" charset="0"/>
              </a:rPr>
              <a:t>RIOS, I. O. </a:t>
            </a:r>
            <a:r>
              <a:rPr lang="pt-BR" b="1" dirty="0">
                <a:latin typeface="Arial" pitchFamily="34" charset="0"/>
                <a:cs typeface="Arial" pitchFamily="34" charset="0"/>
              </a:rPr>
              <a:t>Desenvolvimento de aplicações para TV Digital: </a:t>
            </a:r>
            <a:r>
              <a:rPr lang="pt-BR" i="1" dirty="0">
                <a:latin typeface="Arial" pitchFamily="34" charset="0"/>
                <a:cs typeface="Arial" pitchFamily="34" charset="0"/>
              </a:rPr>
              <a:t>Um Estudo de Caso</a:t>
            </a:r>
            <a:r>
              <a:rPr lang="pt-BR" b="1" dirty="0">
                <a:latin typeface="Arial" pitchFamily="34" charset="0"/>
                <a:cs typeface="Arial" pitchFamily="34" charset="0"/>
              </a:rPr>
              <a:t>. </a:t>
            </a:r>
            <a:r>
              <a:rPr lang="en-US" dirty="0">
                <a:latin typeface="Arial" pitchFamily="34" charset="0"/>
                <a:cs typeface="Arial" pitchFamily="34" charset="0"/>
              </a:rPr>
              <a:t>UFJF, Juiz de </a:t>
            </a:r>
            <a:r>
              <a:rPr lang="en-US" dirty="0" err="1">
                <a:latin typeface="Arial" pitchFamily="34" charset="0"/>
                <a:cs typeface="Arial" pitchFamily="34" charset="0"/>
              </a:rPr>
              <a:t>Fora</a:t>
            </a:r>
            <a:r>
              <a:rPr lang="en-US" dirty="0">
                <a:latin typeface="Arial" pitchFamily="34" charset="0"/>
                <a:cs typeface="Arial" pitchFamily="34" charset="0"/>
              </a:rPr>
              <a:t>, 2009.</a:t>
            </a:r>
            <a:endParaRPr lang="pt-BR" dirty="0">
              <a:latin typeface="Arial" pitchFamily="34" charset="0"/>
              <a:cs typeface="Arial" pitchFamily="34" charset="0"/>
            </a:endParaRPr>
          </a:p>
          <a:p>
            <a:pPr algn="l"/>
            <a:r>
              <a:rPr lang="en-US" dirty="0">
                <a:latin typeface="Arial" pitchFamily="34" charset="0"/>
                <a:cs typeface="Arial" pitchFamily="34" charset="0"/>
              </a:rPr>
              <a:t> </a:t>
            </a:r>
            <a:endParaRPr lang="pt-BR" dirty="0">
              <a:latin typeface="Arial" pitchFamily="34" charset="0"/>
              <a:cs typeface="Arial" pitchFamily="34" charset="0"/>
            </a:endParaRPr>
          </a:p>
          <a:p>
            <a:pPr algn="l"/>
            <a:r>
              <a:rPr lang="en-US" dirty="0">
                <a:latin typeface="Arial" pitchFamily="34" charset="0"/>
                <a:cs typeface="Arial" pitchFamily="34" charset="0"/>
              </a:rPr>
              <a:t>ROSENBERG, D et al. </a:t>
            </a:r>
            <a:r>
              <a:rPr lang="en-US" b="1" dirty="0">
                <a:latin typeface="Arial" pitchFamily="34" charset="0"/>
                <a:cs typeface="Arial" pitchFamily="34" charset="0"/>
              </a:rPr>
              <a:t>Agile Development with ICONIX Process</a:t>
            </a:r>
            <a:r>
              <a:rPr lang="en-US" dirty="0">
                <a:latin typeface="Arial" pitchFamily="34" charset="0"/>
                <a:cs typeface="Arial" pitchFamily="34" charset="0"/>
              </a:rPr>
              <a:t>: </a:t>
            </a:r>
            <a:r>
              <a:rPr lang="en-US" i="1" dirty="0">
                <a:latin typeface="Arial" pitchFamily="34" charset="0"/>
                <a:cs typeface="Arial" pitchFamily="34" charset="0"/>
              </a:rPr>
              <a:t>People, Process, and Pragmatism</a:t>
            </a:r>
            <a:r>
              <a:rPr lang="en-US" dirty="0">
                <a:latin typeface="Arial" pitchFamily="34" charset="0"/>
                <a:cs typeface="Arial" pitchFamily="34" charset="0"/>
              </a:rPr>
              <a:t>. New York, </a:t>
            </a:r>
            <a:r>
              <a:rPr lang="en-US" dirty="0" err="1">
                <a:latin typeface="Arial" pitchFamily="34" charset="0"/>
                <a:cs typeface="Arial" pitchFamily="34" charset="0"/>
              </a:rPr>
              <a:t>Estados</a:t>
            </a:r>
            <a:r>
              <a:rPr lang="en-US" dirty="0">
                <a:latin typeface="Arial" pitchFamily="34" charset="0"/>
                <a:cs typeface="Arial" pitchFamily="34" charset="0"/>
              </a:rPr>
              <a:t> </a:t>
            </a:r>
            <a:r>
              <a:rPr lang="en-US" dirty="0" err="1">
                <a:latin typeface="Arial" pitchFamily="34" charset="0"/>
                <a:cs typeface="Arial" pitchFamily="34" charset="0"/>
              </a:rPr>
              <a:t>Unidos</a:t>
            </a:r>
            <a:r>
              <a:rPr lang="en-US" dirty="0">
                <a:latin typeface="Arial" pitchFamily="34" charset="0"/>
                <a:cs typeface="Arial" pitchFamily="34" charset="0"/>
              </a:rPr>
              <a:t>: </a:t>
            </a:r>
            <a:r>
              <a:rPr lang="en-US" dirty="0" err="1">
                <a:latin typeface="Arial" pitchFamily="34" charset="0"/>
                <a:cs typeface="Arial" pitchFamily="34" charset="0"/>
              </a:rPr>
              <a:t>Apress</a:t>
            </a:r>
            <a:r>
              <a:rPr lang="en-US" dirty="0">
                <a:latin typeface="Arial" pitchFamily="34" charset="0"/>
                <a:cs typeface="Arial" pitchFamily="34" charset="0"/>
              </a:rPr>
              <a:t>, 2005.</a:t>
            </a:r>
            <a:endParaRPr lang="pt-BR" dirty="0">
              <a:latin typeface="Arial" pitchFamily="34" charset="0"/>
              <a:cs typeface="Arial" pitchFamily="34" charset="0"/>
            </a:endParaRPr>
          </a:p>
          <a:p>
            <a:pPr algn="l"/>
            <a:r>
              <a:rPr lang="en-US" dirty="0">
                <a:latin typeface="Arial" pitchFamily="34" charset="0"/>
                <a:cs typeface="Arial" pitchFamily="34" charset="0"/>
              </a:rPr>
              <a:t> </a:t>
            </a:r>
            <a:endParaRPr lang="pt-BR" dirty="0">
              <a:latin typeface="Arial" pitchFamily="34" charset="0"/>
              <a:cs typeface="Arial" pitchFamily="34" charset="0"/>
            </a:endParaRPr>
          </a:p>
          <a:p>
            <a:pPr algn="l"/>
            <a:r>
              <a:rPr lang="en-US" dirty="0">
                <a:latin typeface="Arial" pitchFamily="34" charset="0"/>
                <a:cs typeface="Arial" pitchFamily="34" charset="0"/>
              </a:rPr>
              <a:t>SMART TV ALLIANCE. </a:t>
            </a:r>
            <a:r>
              <a:rPr lang="en-US" b="1" dirty="0">
                <a:latin typeface="Arial" pitchFamily="34" charset="0"/>
                <a:cs typeface="Arial" pitchFamily="34" charset="0"/>
              </a:rPr>
              <a:t>Smart </a:t>
            </a:r>
            <a:r>
              <a:rPr lang="en-US" b="1" dirty="0" err="1">
                <a:latin typeface="Arial" pitchFamily="34" charset="0"/>
                <a:cs typeface="Arial" pitchFamily="34" charset="0"/>
              </a:rPr>
              <a:t>Tv</a:t>
            </a:r>
            <a:r>
              <a:rPr lang="en-US" b="1" dirty="0">
                <a:latin typeface="Arial" pitchFamily="34" charset="0"/>
                <a:cs typeface="Arial" pitchFamily="34" charset="0"/>
              </a:rPr>
              <a:t> Alliance</a:t>
            </a:r>
            <a:r>
              <a:rPr lang="en-US" dirty="0">
                <a:latin typeface="Arial" pitchFamily="34" charset="0"/>
                <a:cs typeface="Arial" pitchFamily="34" charset="0"/>
              </a:rPr>
              <a:t>. </a:t>
            </a:r>
            <a:r>
              <a:rPr lang="pt-BR" dirty="0">
                <a:latin typeface="Arial" pitchFamily="34" charset="0"/>
                <a:cs typeface="Arial" pitchFamily="34" charset="0"/>
              </a:rPr>
              <a:t>Disponível em : &lt;http://www.Smart TV-alliance.org&gt;. Acesso em: 26 de Abr. 2013.</a:t>
            </a:r>
          </a:p>
          <a:p>
            <a:pPr algn="l"/>
            <a:r>
              <a:rPr lang="pt-BR" dirty="0"/>
              <a:t> </a:t>
            </a:r>
          </a:p>
        </p:txBody>
      </p:sp>
    </p:spTree>
    <p:custDataLst>
      <p:tags r:id="rId1"/>
    </p:custDataLst>
    <p:extLst>
      <p:ext uri="{BB962C8B-B14F-4D97-AF65-F5344CB8AC3E}">
        <p14:creationId xmlns:p14="http://schemas.microsoft.com/office/powerpoint/2010/main" val="358356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Referências</a:t>
            </a:r>
            <a:endParaRPr lang="en-US" sz="4400" b="0" smtClean="0">
              <a:latin typeface="Arial" charset="0"/>
              <a:cs typeface="Arial" charset="0"/>
            </a:endParaRPr>
          </a:p>
        </p:txBody>
      </p:sp>
      <p:sp>
        <p:nvSpPr>
          <p:cNvPr id="2" name="CaixaDeTexto 1"/>
          <p:cNvSpPr txBox="1"/>
          <p:nvPr/>
        </p:nvSpPr>
        <p:spPr>
          <a:xfrm>
            <a:off x="616001" y="1746328"/>
            <a:ext cx="8208912" cy="5262979"/>
          </a:xfrm>
          <a:prstGeom prst="rect">
            <a:avLst/>
          </a:prstGeom>
          <a:noFill/>
        </p:spPr>
        <p:txBody>
          <a:bodyPr wrap="square" rtlCol="0">
            <a:spAutoFit/>
          </a:bodyPr>
          <a:lstStyle/>
          <a:p>
            <a:pPr algn="l"/>
            <a:r>
              <a:rPr lang="pt-BR" dirty="0">
                <a:latin typeface="Arial" pitchFamily="34" charset="0"/>
                <a:cs typeface="Arial" pitchFamily="34" charset="0"/>
              </a:rPr>
              <a:t>SZYMANSKI, T. </a:t>
            </a:r>
            <a:r>
              <a:rPr lang="pt-BR" b="1" dirty="0" err="1">
                <a:latin typeface="Arial" pitchFamily="34" charset="0"/>
                <a:cs typeface="Arial" pitchFamily="34" charset="0"/>
              </a:rPr>
              <a:t>Smart</a:t>
            </a:r>
            <a:r>
              <a:rPr lang="pt-BR" b="1" dirty="0">
                <a:latin typeface="Arial" pitchFamily="34" charset="0"/>
                <a:cs typeface="Arial" pitchFamily="34" charset="0"/>
              </a:rPr>
              <a:t> TV: </a:t>
            </a:r>
            <a:r>
              <a:rPr lang="pt-BR" i="1" dirty="0">
                <a:latin typeface="Arial" pitchFamily="34" charset="0"/>
                <a:cs typeface="Arial" pitchFamily="34" charset="0"/>
              </a:rPr>
              <a:t>tecnologia transforma a TV num PC</a:t>
            </a:r>
            <a:r>
              <a:rPr lang="pt-BR" dirty="0">
                <a:latin typeface="Arial" pitchFamily="34" charset="0"/>
                <a:cs typeface="Arial" pitchFamily="34" charset="0"/>
              </a:rPr>
              <a:t>. Disponível em: &lt;http://tecnologia.terra.com.br/eletronicos/smart-tv-tecnologia-transforma-a-tv-num-pc,d958e194c2bda310VgnCLD200000bbcceb0aRCRD.html&gt;. Acesso em: 24 de Abr. 2013.</a:t>
            </a:r>
          </a:p>
          <a:p>
            <a:pPr algn="l"/>
            <a:r>
              <a:rPr lang="pt-BR" dirty="0">
                <a:latin typeface="Arial" pitchFamily="34" charset="0"/>
                <a:cs typeface="Arial" pitchFamily="34" charset="0"/>
              </a:rPr>
              <a:t> </a:t>
            </a:r>
          </a:p>
          <a:p>
            <a:pPr algn="l"/>
            <a:r>
              <a:rPr lang="pt-BR" dirty="0">
                <a:latin typeface="Arial" pitchFamily="34" charset="0"/>
                <a:cs typeface="Arial" pitchFamily="34" charset="0"/>
              </a:rPr>
              <a:t>VALADE, J. </a:t>
            </a:r>
            <a:r>
              <a:rPr lang="pt-BR" b="1" dirty="0">
                <a:latin typeface="Arial" pitchFamily="34" charset="0"/>
                <a:cs typeface="Arial" pitchFamily="34" charset="0"/>
              </a:rPr>
              <a:t>PHP &amp; MySQL For </a:t>
            </a:r>
            <a:r>
              <a:rPr lang="pt-BR" b="1" dirty="0" err="1">
                <a:latin typeface="Arial" pitchFamily="34" charset="0"/>
                <a:cs typeface="Arial" pitchFamily="34" charset="0"/>
              </a:rPr>
              <a:t>Dummies</a:t>
            </a:r>
            <a:r>
              <a:rPr lang="pt-BR" dirty="0">
                <a:latin typeface="Arial" pitchFamily="34" charset="0"/>
                <a:cs typeface="Arial" pitchFamily="34" charset="0"/>
              </a:rPr>
              <a:t>. </a:t>
            </a:r>
            <a:r>
              <a:rPr lang="en-US" dirty="0">
                <a:latin typeface="Arial" pitchFamily="34" charset="0"/>
                <a:cs typeface="Arial" pitchFamily="34" charset="0"/>
              </a:rPr>
              <a:t>4. Ed. Indiana: Wiley Publishing, 2010.</a:t>
            </a:r>
            <a:endParaRPr lang="pt-BR" dirty="0">
              <a:latin typeface="Arial" pitchFamily="34" charset="0"/>
              <a:cs typeface="Arial" pitchFamily="34" charset="0"/>
            </a:endParaRPr>
          </a:p>
          <a:p>
            <a:pPr algn="l"/>
            <a:r>
              <a:rPr lang="en-US" dirty="0">
                <a:latin typeface="Arial" pitchFamily="34" charset="0"/>
                <a:cs typeface="Arial" pitchFamily="34" charset="0"/>
              </a:rPr>
              <a:t> </a:t>
            </a:r>
            <a:endParaRPr lang="pt-BR" dirty="0">
              <a:latin typeface="Arial" pitchFamily="34" charset="0"/>
              <a:cs typeface="Arial" pitchFamily="34" charset="0"/>
            </a:endParaRPr>
          </a:p>
          <a:p>
            <a:pPr algn="l"/>
            <a:r>
              <a:rPr lang="en-US" dirty="0">
                <a:latin typeface="Arial" pitchFamily="34" charset="0"/>
                <a:cs typeface="Arial" pitchFamily="34" charset="0"/>
              </a:rPr>
              <a:t>WILLIAM, D. </a:t>
            </a:r>
            <a:r>
              <a:rPr lang="en-US" b="1" dirty="0">
                <a:latin typeface="Arial" pitchFamily="34" charset="0"/>
                <a:cs typeface="Arial" pitchFamily="34" charset="0"/>
              </a:rPr>
              <a:t>A </a:t>
            </a:r>
            <a:r>
              <a:rPr lang="en-US" b="1" dirty="0" err="1">
                <a:latin typeface="Arial" pitchFamily="34" charset="0"/>
                <a:cs typeface="Arial" pitchFamily="34" charset="0"/>
              </a:rPr>
              <a:t>História</a:t>
            </a:r>
            <a:r>
              <a:rPr lang="en-US" b="1" dirty="0">
                <a:latin typeface="Arial" pitchFamily="34" charset="0"/>
                <a:cs typeface="Arial" pitchFamily="34" charset="0"/>
              </a:rPr>
              <a:t> Do HTML</a:t>
            </a:r>
            <a:r>
              <a:rPr lang="en-US" dirty="0">
                <a:latin typeface="Arial" pitchFamily="34" charset="0"/>
                <a:cs typeface="Arial" pitchFamily="34" charset="0"/>
              </a:rPr>
              <a:t>. </a:t>
            </a:r>
            <a:r>
              <a:rPr lang="pt-BR" dirty="0">
                <a:latin typeface="Arial" pitchFamily="34" charset="0"/>
                <a:cs typeface="Arial" pitchFamily="34" charset="0"/>
              </a:rPr>
              <a:t>Disponível em: &lt; http://www.frontendbrasil.com.br/artigos/a-historia-do-</a:t>
            </a:r>
            <a:r>
              <a:rPr lang="pt-BR" i="1" dirty="0">
                <a:latin typeface="Arial" pitchFamily="34" charset="0"/>
                <a:cs typeface="Arial" pitchFamily="34" charset="0"/>
              </a:rPr>
              <a:t>HTML</a:t>
            </a:r>
            <a:r>
              <a:rPr lang="pt-BR" dirty="0">
                <a:latin typeface="Arial" pitchFamily="34" charset="0"/>
                <a:cs typeface="Arial" pitchFamily="34" charset="0"/>
              </a:rPr>
              <a:t>&gt;. Acesso em: 26 de Abr. 2013.</a:t>
            </a:r>
          </a:p>
          <a:p>
            <a:pPr algn="l"/>
            <a:r>
              <a:rPr lang="pt-BR" dirty="0"/>
              <a:t> </a:t>
            </a:r>
          </a:p>
        </p:txBody>
      </p:sp>
    </p:spTree>
    <p:custDataLst>
      <p:tags r:id="rId1"/>
    </p:custDataLst>
    <p:extLst>
      <p:ext uri="{BB962C8B-B14F-4D97-AF65-F5344CB8AC3E}">
        <p14:creationId xmlns:p14="http://schemas.microsoft.com/office/powerpoint/2010/main" val="681446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Referências</a:t>
            </a:r>
            <a:endParaRPr lang="en-US" sz="4400" b="0" smtClean="0">
              <a:latin typeface="Arial" charset="0"/>
              <a:cs typeface="Arial" charset="0"/>
            </a:endParaRPr>
          </a:p>
        </p:txBody>
      </p:sp>
      <p:sp>
        <p:nvSpPr>
          <p:cNvPr id="2" name="CaixaDeTexto 1"/>
          <p:cNvSpPr txBox="1"/>
          <p:nvPr/>
        </p:nvSpPr>
        <p:spPr>
          <a:xfrm>
            <a:off x="616001" y="1746328"/>
            <a:ext cx="8208912" cy="4893647"/>
          </a:xfrm>
          <a:prstGeom prst="rect">
            <a:avLst/>
          </a:prstGeom>
          <a:noFill/>
        </p:spPr>
        <p:txBody>
          <a:bodyPr wrap="square" rtlCol="0">
            <a:spAutoFit/>
          </a:bodyPr>
          <a:lstStyle/>
          <a:p>
            <a:pPr algn="l"/>
            <a:r>
              <a:rPr lang="pt-BR" dirty="0">
                <a:latin typeface="Arial" pitchFamily="34" charset="0"/>
                <a:cs typeface="Arial" pitchFamily="34" charset="0"/>
              </a:rPr>
              <a:t>W3C. </a:t>
            </a:r>
            <a:r>
              <a:rPr lang="pt-BR" b="1" dirty="0">
                <a:latin typeface="Arial" pitchFamily="34" charset="0"/>
                <a:cs typeface="Arial" pitchFamily="34" charset="0"/>
              </a:rPr>
              <a:t>HTML &amp; CSS</a:t>
            </a:r>
            <a:r>
              <a:rPr lang="pt-BR" dirty="0">
                <a:latin typeface="Arial" pitchFamily="34" charset="0"/>
                <a:cs typeface="Arial" pitchFamily="34" charset="0"/>
              </a:rPr>
              <a:t>. Disponível em: &lt; http://www.w3.org/standards/webdesign/htmlcss &gt;. Acessado em 27 de Abr. 2013.</a:t>
            </a:r>
          </a:p>
          <a:p>
            <a:pPr algn="l"/>
            <a:r>
              <a:rPr lang="pt-BR" dirty="0">
                <a:latin typeface="Arial" pitchFamily="34" charset="0"/>
                <a:cs typeface="Arial" pitchFamily="34" charset="0"/>
              </a:rPr>
              <a:t> </a:t>
            </a:r>
          </a:p>
          <a:p>
            <a:pPr algn="l"/>
            <a:r>
              <a:rPr lang="pt-BR" dirty="0">
                <a:latin typeface="Arial" pitchFamily="34" charset="0"/>
                <a:cs typeface="Arial" pitchFamily="34" charset="0"/>
              </a:rPr>
              <a:t>W3C. </a:t>
            </a:r>
            <a:r>
              <a:rPr lang="pt-BR" b="1" dirty="0">
                <a:latin typeface="Arial" pitchFamily="34" charset="0"/>
                <a:cs typeface="Arial" pitchFamily="34" charset="0"/>
              </a:rPr>
              <a:t>HTML &amp; CSS</a:t>
            </a:r>
            <a:r>
              <a:rPr lang="pt-BR" dirty="0">
                <a:latin typeface="Arial" pitchFamily="34" charset="0"/>
                <a:cs typeface="Arial" pitchFamily="34" charset="0"/>
              </a:rPr>
              <a:t>. Disponível em: &lt; http://www.w3.org/TR/CSS/#css-levels &gt;. Acessado em 27 de Abr. 2013.</a:t>
            </a:r>
          </a:p>
          <a:p>
            <a:pPr algn="l"/>
            <a:r>
              <a:rPr lang="pt-BR" dirty="0">
                <a:latin typeface="Arial" pitchFamily="34" charset="0"/>
                <a:cs typeface="Arial" pitchFamily="34" charset="0"/>
              </a:rPr>
              <a:t> </a:t>
            </a:r>
          </a:p>
          <a:p>
            <a:pPr algn="l"/>
            <a:r>
              <a:rPr lang="pt-BR" dirty="0">
                <a:latin typeface="Arial" pitchFamily="34" charset="0"/>
                <a:cs typeface="Arial" pitchFamily="34" charset="0"/>
              </a:rPr>
              <a:t>ZOOM.  </a:t>
            </a:r>
            <a:r>
              <a:rPr lang="pt-BR" b="1" dirty="0">
                <a:latin typeface="Arial" pitchFamily="34" charset="0"/>
                <a:cs typeface="Arial" pitchFamily="34" charset="0"/>
              </a:rPr>
              <a:t>O que é </a:t>
            </a:r>
            <a:r>
              <a:rPr lang="pt-BR" b="1" dirty="0" err="1">
                <a:latin typeface="Arial" pitchFamily="34" charset="0"/>
                <a:cs typeface="Arial" pitchFamily="34" charset="0"/>
              </a:rPr>
              <a:t>Smart</a:t>
            </a:r>
            <a:r>
              <a:rPr lang="pt-BR" b="1" dirty="0">
                <a:latin typeface="Arial" pitchFamily="34" charset="0"/>
                <a:cs typeface="Arial" pitchFamily="34" charset="0"/>
              </a:rPr>
              <a:t> </a:t>
            </a:r>
            <a:r>
              <a:rPr lang="pt-BR" b="1" dirty="0" err="1">
                <a:latin typeface="Arial" pitchFamily="34" charset="0"/>
                <a:cs typeface="Arial" pitchFamily="34" charset="0"/>
              </a:rPr>
              <a:t>Tv</a:t>
            </a:r>
            <a:r>
              <a:rPr lang="pt-BR" b="1" dirty="0">
                <a:latin typeface="Arial" pitchFamily="34" charset="0"/>
                <a:cs typeface="Arial" pitchFamily="34" charset="0"/>
              </a:rPr>
              <a:t>? Saiba tudo sobre a </a:t>
            </a:r>
            <a:r>
              <a:rPr lang="pt-BR" b="1" dirty="0" err="1">
                <a:latin typeface="Arial" pitchFamily="34" charset="0"/>
                <a:cs typeface="Arial" pitchFamily="34" charset="0"/>
              </a:rPr>
              <a:t>Tv</a:t>
            </a:r>
            <a:r>
              <a:rPr lang="pt-BR" b="1" dirty="0">
                <a:latin typeface="Arial" pitchFamily="34" charset="0"/>
                <a:cs typeface="Arial" pitchFamily="34" charset="0"/>
              </a:rPr>
              <a:t> com internet</a:t>
            </a:r>
            <a:r>
              <a:rPr lang="pt-BR" dirty="0">
                <a:latin typeface="Arial" pitchFamily="34" charset="0"/>
                <a:cs typeface="Arial" pitchFamily="34" charset="0"/>
              </a:rPr>
              <a:t>. Disponível em: &lt;http://www.zoom.com.br/tv/deumzoom/o-que-e-smart-tv&gt;. Acesso em: 17 de Abr. 2013. </a:t>
            </a:r>
          </a:p>
          <a:p>
            <a:pPr algn="l"/>
            <a:r>
              <a:rPr lang="pt-BR" dirty="0"/>
              <a:t> </a:t>
            </a:r>
          </a:p>
        </p:txBody>
      </p:sp>
    </p:spTree>
    <p:custDataLst>
      <p:tags r:id="rId1"/>
    </p:custDataLst>
    <p:extLst>
      <p:ext uri="{BB962C8B-B14F-4D97-AF65-F5344CB8AC3E}">
        <p14:creationId xmlns:p14="http://schemas.microsoft.com/office/powerpoint/2010/main" val="3349054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p:cNvSpPr>
          <p:nvPr>
            <p:custDataLst>
              <p:tags r:id="rId2"/>
            </p:custDataLst>
          </p:nvPr>
        </p:nvSpPr>
        <p:spPr bwMode="auto">
          <a:xfrm>
            <a:off x="650648" y="1412776"/>
            <a:ext cx="8048625" cy="3786188"/>
          </a:xfrm>
          <a:prstGeom prst="rect">
            <a:avLst/>
          </a:prstGeom>
          <a:noFill/>
          <a:ln w="9525">
            <a:noFill/>
            <a:miter lim="800000"/>
            <a:headEnd/>
            <a:tailEnd/>
          </a:ln>
          <a:effectLst/>
        </p:spPr>
        <p:txBody>
          <a:bodyPr anchor="ctr"/>
          <a:lstStyle/>
          <a:p>
            <a:pPr>
              <a:defRPr/>
            </a:pPr>
            <a:r>
              <a:rPr lang="pt-BR" sz="3600" b="1" dirty="0">
                <a:latin typeface="Arial" pitchFamily="34" charset="0"/>
                <a:cs typeface="Arial" pitchFamily="34" charset="0"/>
              </a:rPr>
              <a:t>SPORTITV </a:t>
            </a:r>
            <a:endParaRPr lang="pt-BR" sz="3600" kern="0" dirty="0" smtClean="0">
              <a:latin typeface="Arial" pitchFamily="34" charset="0"/>
              <a:ea typeface="+mj-ea"/>
              <a:cs typeface="Arial" pitchFamily="34" charset="0"/>
            </a:endParaRPr>
          </a:p>
          <a:p>
            <a:r>
              <a:rPr lang="pt-BR" sz="2800" dirty="0">
                <a:latin typeface="Arial" pitchFamily="34" charset="0"/>
                <a:cs typeface="Arial" pitchFamily="34" charset="0"/>
              </a:rPr>
              <a:t>SPORT INTERACTIVE TELEVISION</a:t>
            </a:r>
            <a:endParaRPr lang="en-US" sz="2800" dirty="0">
              <a:latin typeface="Arial" pitchFamily="34" charset="0"/>
              <a:cs typeface="Arial" pitchFamily="34" charset="0"/>
            </a:endParaRPr>
          </a:p>
        </p:txBody>
      </p:sp>
      <p:sp>
        <p:nvSpPr>
          <p:cNvPr id="3075" name="Rectangle 3"/>
          <p:cNvSpPr>
            <a:spLocks noGrp="1" noChangeArrowheads="1"/>
          </p:cNvSpPr>
          <p:nvPr>
            <p:ph type="body" idx="4294967295"/>
            <p:custDataLst>
              <p:tags r:id="rId3"/>
            </p:custDataLst>
          </p:nvPr>
        </p:nvSpPr>
        <p:spPr>
          <a:xfrm>
            <a:off x="990600" y="5229225"/>
            <a:ext cx="8153400" cy="1214438"/>
          </a:xfrm>
        </p:spPr>
        <p:txBody>
          <a:bodyPr/>
          <a:lstStyle/>
          <a:p>
            <a:pPr algn="ctr" eaLnBrk="1" hangingPunct="1">
              <a:buFontTx/>
              <a:buNone/>
            </a:pPr>
            <a:r>
              <a:rPr lang="pt-BR" sz="2000" dirty="0" smtClean="0">
                <a:latin typeface="Arial" charset="0"/>
                <a:cs typeface="Arial" charset="0"/>
              </a:rPr>
              <a:t>Ederson da Silva Carvalho</a:t>
            </a:r>
          </a:p>
          <a:p>
            <a:pPr algn="ctr" eaLnBrk="1" hangingPunct="1">
              <a:buFontTx/>
              <a:buNone/>
            </a:pPr>
            <a:r>
              <a:rPr lang="pt-BR" sz="2000" dirty="0" smtClean="0">
                <a:latin typeface="Arial" charset="0"/>
                <a:cs typeface="Arial" charset="0"/>
              </a:rPr>
              <a:t>Rinaldo Alípio Bueno</a:t>
            </a:r>
          </a:p>
          <a:p>
            <a:pPr algn="ctr" eaLnBrk="1" hangingPunct="1">
              <a:buFontTx/>
              <a:buNone/>
            </a:pPr>
            <a:r>
              <a:rPr lang="pt-BR" sz="2000" dirty="0" smtClean="0">
                <a:latin typeface="Arial" charset="0"/>
                <a:cs typeface="Arial" charset="0"/>
              </a:rPr>
              <a:t>Prof. Ednardo David Segura</a:t>
            </a:r>
          </a:p>
        </p:txBody>
      </p:sp>
    </p:spTree>
    <p:custDataLst>
      <p:tags r:id="rId1"/>
    </p:custDataLst>
    <p:extLst>
      <p:ext uri="{BB962C8B-B14F-4D97-AF65-F5344CB8AC3E}">
        <p14:creationId xmlns:p14="http://schemas.microsoft.com/office/powerpoint/2010/main" val="1371196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custDataLst>
              <p:tags r:id="rId2"/>
            </p:custDataLst>
          </p:nvPr>
        </p:nvSpPr>
        <p:spPr>
          <a:xfrm>
            <a:off x="3347864" y="260648"/>
            <a:ext cx="5692452" cy="914400"/>
          </a:xfrm>
        </p:spPr>
        <p:txBody>
          <a:bodyPr/>
          <a:lstStyle/>
          <a:p>
            <a:pPr algn="ctr" eaLnBrk="1" hangingPunct="1"/>
            <a:r>
              <a:rPr lang="pt-BR" sz="4400" b="0" dirty="0" smtClean="0">
                <a:latin typeface="Times New Roman" panose="02020603050405020304" pitchFamily="18" charset="0"/>
                <a:cs typeface="Times New Roman" panose="02020603050405020304" pitchFamily="18" charset="0"/>
              </a:rPr>
              <a:t>Objetivos Específicos</a:t>
            </a:r>
            <a:endParaRPr lang="en-US" sz="4400" b="0" dirty="0" smtClean="0">
              <a:latin typeface="Times New Roman" panose="02020603050405020304" pitchFamily="18" charset="0"/>
              <a:cs typeface="Times New Roman" panose="02020603050405020304" pitchFamily="18" charset="0"/>
            </a:endParaRPr>
          </a:p>
        </p:txBody>
      </p:sp>
      <p:sp>
        <p:nvSpPr>
          <p:cNvPr id="7171" name="Rectangle 3"/>
          <p:cNvSpPr txBox="1">
            <a:spLocks noChangeArrowheads="1"/>
          </p:cNvSpPr>
          <p:nvPr>
            <p:custDataLst>
              <p:tags r:id="rId3"/>
            </p:custDataLst>
          </p:nvPr>
        </p:nvSpPr>
        <p:spPr bwMode="auto">
          <a:xfrm>
            <a:off x="683568" y="1628800"/>
            <a:ext cx="8065145"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0" algn="just">
              <a:lnSpc>
                <a:spcPct val="150000"/>
              </a:lnSpc>
              <a:spcBef>
                <a:spcPts val="0"/>
              </a:spcBef>
              <a:spcAft>
                <a:spcPts val="0"/>
              </a:spcAft>
              <a:buFont typeface="Symbol"/>
              <a:buChar char=""/>
            </a:pPr>
            <a:r>
              <a:rPr lang="pt-BR" sz="2000" dirty="0" smtClean="0">
                <a:solidFill>
                  <a:srgbClr val="000000"/>
                </a:solidFill>
                <a:ea typeface="Calibri"/>
                <a:cs typeface="Times New Roman" panose="02020603050405020304" pitchFamily="18" charset="0"/>
              </a:rPr>
              <a:t>Levantar </a:t>
            </a:r>
            <a:r>
              <a:rPr lang="pt-BR" sz="2000" dirty="0">
                <a:solidFill>
                  <a:srgbClr val="000000"/>
                </a:solidFill>
                <a:ea typeface="Calibri"/>
                <a:cs typeface="Times New Roman" panose="02020603050405020304" pitchFamily="18" charset="0"/>
              </a:rPr>
              <a:t>os aspectos mais relevantes da tecnologia </a:t>
            </a:r>
            <a:r>
              <a:rPr lang="pt-BR" sz="2000" i="1" dirty="0">
                <a:solidFill>
                  <a:srgbClr val="000000"/>
                </a:solidFill>
                <a:ea typeface="Calibri"/>
                <a:cs typeface="Times New Roman" panose="02020603050405020304" pitchFamily="18" charset="0"/>
              </a:rPr>
              <a:t>Smart TV Alliance </a:t>
            </a:r>
            <a:r>
              <a:rPr lang="pt-BR" sz="2000" dirty="0">
                <a:solidFill>
                  <a:srgbClr val="000000"/>
                </a:solidFill>
                <a:ea typeface="Calibri"/>
                <a:cs typeface="Times New Roman" panose="02020603050405020304" pitchFamily="18" charset="0"/>
              </a:rPr>
              <a:t>e o desenvolvimento de aplicativos no ambiente de TV Interativa</a:t>
            </a:r>
            <a:r>
              <a:rPr lang="pt-BR" sz="2000" i="1" dirty="0">
                <a:solidFill>
                  <a:srgbClr val="000000"/>
                </a:solidFill>
                <a:ea typeface="Calibri"/>
                <a:cs typeface="Times New Roman" panose="02020603050405020304" pitchFamily="18" charset="0"/>
              </a:rPr>
              <a:t>,</a:t>
            </a:r>
            <a:r>
              <a:rPr lang="pt-BR" sz="2000" dirty="0">
                <a:solidFill>
                  <a:srgbClr val="000000"/>
                </a:solidFill>
                <a:ea typeface="Calibri"/>
                <a:cs typeface="Times New Roman" panose="02020603050405020304" pitchFamily="18" charset="0"/>
              </a:rPr>
              <a:t> </a:t>
            </a:r>
            <a:r>
              <a:rPr lang="pt-BR" sz="2000" dirty="0" smtClean="0">
                <a:solidFill>
                  <a:srgbClr val="000000"/>
                </a:solidFill>
                <a:ea typeface="Calibri"/>
                <a:cs typeface="Times New Roman" panose="02020603050405020304" pitchFamily="18" charset="0"/>
              </a:rPr>
              <a:t>com enfoque no desenvolvimento do </a:t>
            </a:r>
            <a:r>
              <a:rPr lang="pt-BR" sz="2000" dirty="0">
                <a:solidFill>
                  <a:srgbClr val="000000"/>
                </a:solidFill>
                <a:ea typeface="Calibri"/>
                <a:cs typeface="Times New Roman" panose="02020603050405020304" pitchFamily="18" charset="0"/>
              </a:rPr>
              <a:t>aplicativo proposto;</a:t>
            </a:r>
            <a:endParaRPr lang="en-US" sz="2000" dirty="0">
              <a:ea typeface="Calibri"/>
              <a:cs typeface="Times New Roman" panose="02020603050405020304" pitchFamily="18" charset="0"/>
            </a:endParaRPr>
          </a:p>
          <a:p>
            <a:pPr lvl="0" algn="just">
              <a:lnSpc>
                <a:spcPct val="150000"/>
              </a:lnSpc>
              <a:spcBef>
                <a:spcPts val="0"/>
              </a:spcBef>
              <a:spcAft>
                <a:spcPts val="0"/>
              </a:spcAft>
              <a:buFont typeface="Symbol"/>
              <a:buChar char=""/>
            </a:pPr>
            <a:r>
              <a:rPr lang="pt-BR" sz="2000" dirty="0">
                <a:solidFill>
                  <a:srgbClr val="000000"/>
                </a:solidFill>
                <a:ea typeface="Calibri"/>
                <a:cs typeface="Times New Roman" panose="02020603050405020304" pitchFamily="18" charset="0"/>
              </a:rPr>
              <a:t>Relacionar as </a:t>
            </a:r>
            <a:r>
              <a:rPr lang="pt-BR" sz="2000" dirty="0" smtClean="0">
                <a:solidFill>
                  <a:srgbClr val="000000"/>
                </a:solidFill>
                <a:ea typeface="Calibri"/>
                <a:cs typeface="Times New Roman" panose="02020603050405020304" pitchFamily="18" charset="0"/>
              </a:rPr>
              <a:t>tecnologias do padrão </a:t>
            </a:r>
            <a:r>
              <a:rPr lang="pt-BR" sz="2000" i="1" dirty="0">
                <a:solidFill>
                  <a:srgbClr val="000000"/>
                </a:solidFill>
                <a:ea typeface="Calibri"/>
                <a:cs typeface="Times New Roman" panose="02020603050405020304" pitchFamily="18" charset="0"/>
              </a:rPr>
              <a:t>web</a:t>
            </a:r>
            <a:r>
              <a:rPr lang="pt-BR" sz="2000" dirty="0">
                <a:solidFill>
                  <a:srgbClr val="000000"/>
                </a:solidFill>
                <a:ea typeface="Calibri"/>
                <a:cs typeface="Times New Roman" panose="02020603050405020304" pitchFamily="18" charset="0"/>
              </a:rPr>
              <a:t>, utilizadas pela </a:t>
            </a:r>
            <a:r>
              <a:rPr lang="pt-BR" sz="2000" i="1" dirty="0">
                <a:solidFill>
                  <a:srgbClr val="000000"/>
                </a:solidFill>
                <a:ea typeface="Calibri"/>
                <a:cs typeface="Times New Roman" panose="02020603050405020304" pitchFamily="18" charset="0"/>
              </a:rPr>
              <a:t>Smart TV Alliance.</a:t>
            </a:r>
            <a:endParaRPr lang="en-US" sz="2000" dirty="0">
              <a:ea typeface="Calibri"/>
              <a:cs typeface="Times New Roman" panose="02020603050405020304" pitchFamily="18" charset="0"/>
            </a:endParaRPr>
          </a:p>
          <a:p>
            <a:pPr algn="just">
              <a:lnSpc>
                <a:spcPct val="150000"/>
              </a:lnSpc>
              <a:spcBef>
                <a:spcPts val="0"/>
              </a:spcBef>
              <a:spcAft>
                <a:spcPts val="0"/>
              </a:spcAft>
              <a:buFont typeface="Symbol"/>
              <a:buChar char=""/>
            </a:pPr>
            <a:r>
              <a:rPr lang="pt-BR" sz="2000" dirty="0" smtClean="0">
                <a:solidFill>
                  <a:srgbClr val="000000"/>
                </a:solidFill>
                <a:ea typeface="Calibri"/>
                <a:cs typeface="Times New Roman" panose="02020603050405020304" pitchFamily="18" charset="0"/>
              </a:rPr>
              <a:t>Desenvolver uma </a:t>
            </a:r>
            <a:r>
              <a:rPr lang="pt-BR" sz="2000" dirty="0">
                <a:solidFill>
                  <a:srgbClr val="000000"/>
                </a:solidFill>
                <a:ea typeface="Calibri"/>
                <a:cs typeface="Times New Roman" panose="02020603050405020304" pitchFamily="18" charset="0"/>
              </a:rPr>
              <a:t>aplicação que capture e exiba os principais lances da partida em execução em tempo real e gere corretamente as tabelas dos jogos de futebol.</a:t>
            </a:r>
            <a:endParaRPr lang="en-US" sz="2000" dirty="0">
              <a:ea typeface="Calibri"/>
              <a:cs typeface="Times New Roman" panose="02020603050405020304" pitchFamily="18" charset="0"/>
            </a:endParaRPr>
          </a:p>
          <a:p>
            <a:pPr lvl="0" algn="just">
              <a:lnSpc>
                <a:spcPct val="150000"/>
              </a:lnSpc>
              <a:spcBef>
                <a:spcPts val="0"/>
              </a:spcBef>
              <a:spcAft>
                <a:spcPts val="0"/>
              </a:spcAft>
              <a:buFont typeface="Symbol"/>
              <a:buChar char=""/>
            </a:pPr>
            <a:endParaRPr lang="en-US" sz="2000" dirty="0">
              <a:effectLst/>
              <a:latin typeface="Arial" pitchFamily="34" charset="0"/>
              <a:ea typeface="Calibri"/>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4"/>
          <p:cNvSpPr>
            <a:spLocks noGrp="1" noChangeArrowheads="1"/>
          </p:cNvSpPr>
          <p:nvPr>
            <p:ph type="title" idx="4294967295"/>
            <p:custDataLst>
              <p:tags r:id="rId2"/>
            </p:custDataLst>
          </p:nvPr>
        </p:nvSpPr>
        <p:spPr>
          <a:xfrm>
            <a:off x="3500438" y="214313"/>
            <a:ext cx="5643562" cy="914400"/>
          </a:xfrm>
        </p:spPr>
        <p:txBody>
          <a:bodyPr/>
          <a:lstStyle/>
          <a:p>
            <a:pPr algn="ctr"/>
            <a:r>
              <a:rPr lang="pt-BR" sz="4400" b="0" dirty="0" smtClean="0">
                <a:latin typeface="Arial" pitchFamily="34" charset="0"/>
                <a:cs typeface="Arial" pitchFamily="34" charset="0"/>
              </a:rPr>
              <a:t>Introdução</a:t>
            </a:r>
            <a:endParaRPr lang="en-US" sz="4400" b="0" dirty="0" smtClean="0">
              <a:latin typeface="Arial" charset="0"/>
              <a:cs typeface="Arial" charset="0"/>
            </a:endParaRPr>
          </a:p>
        </p:txBody>
      </p:sp>
      <p:sp>
        <p:nvSpPr>
          <p:cNvPr id="5" name="Text Box 1"/>
          <p:cNvSpPr txBox="1">
            <a:spLocks noChangeArrowheads="1"/>
          </p:cNvSpPr>
          <p:nvPr>
            <p:custDataLst>
              <p:tags r:id="rId3"/>
            </p:custDataLst>
          </p:nvPr>
        </p:nvSpPr>
        <p:spPr bwMode="auto">
          <a:xfrm>
            <a:off x="684213" y="1844824"/>
            <a:ext cx="8135937" cy="4608512"/>
          </a:xfrm>
          <a:prstGeom prst="rect">
            <a:avLst/>
          </a:prstGeom>
          <a:noFill/>
          <a:ln>
            <a:noFill/>
          </a:ln>
          <a:effectLst/>
          <a:extLst/>
        </p:spPr>
        <p:txBody>
          <a:bodyPr lIns="90000" tIns="46800" rIns="90000" bIns="46800"/>
          <a:lstStyle>
            <a:lvl1pPr marL="273050" indent="-27305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1pPr>
            <a:lvl2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2pPr>
            <a:lvl3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3pPr>
            <a:lvl4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4pPr>
            <a:lvl5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5pPr>
            <a:lvl6pPr marL="2514600" indent="-228600" algn="ctr" defTabSz="449263" fontAlgn="base">
              <a:spcBef>
                <a:spcPct val="0"/>
              </a:spcBef>
              <a:spcAft>
                <a:spcPct val="0"/>
              </a:spcAft>
              <a:buClr>
                <a:srgbClr val="000000"/>
              </a:buClr>
              <a:buSzPct val="100000"/>
              <a:buFont typeface="Times New Roman"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6pPr>
            <a:lvl7pPr marL="2971800" indent="-228600" algn="ctr" defTabSz="449263" fontAlgn="base">
              <a:spcBef>
                <a:spcPct val="0"/>
              </a:spcBef>
              <a:spcAft>
                <a:spcPct val="0"/>
              </a:spcAft>
              <a:buClr>
                <a:srgbClr val="000000"/>
              </a:buClr>
              <a:buSzPct val="100000"/>
              <a:buFont typeface="Times New Roman"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7pPr>
            <a:lvl8pPr marL="3429000" indent="-228600" algn="ctr" defTabSz="449263" fontAlgn="base">
              <a:spcBef>
                <a:spcPct val="0"/>
              </a:spcBef>
              <a:spcAft>
                <a:spcPct val="0"/>
              </a:spcAft>
              <a:buClr>
                <a:srgbClr val="000000"/>
              </a:buClr>
              <a:buSzPct val="100000"/>
              <a:buFont typeface="Times New Roman"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8pPr>
            <a:lvl9pPr marL="3886200" indent="-228600" algn="ctr" defTabSz="449263" fontAlgn="base">
              <a:spcBef>
                <a:spcPct val="0"/>
              </a:spcBef>
              <a:spcAft>
                <a:spcPct val="0"/>
              </a:spcAft>
              <a:buClr>
                <a:srgbClr val="000000"/>
              </a:buClr>
              <a:buSzPct val="100000"/>
              <a:buFont typeface="Times New Roman"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9pPr>
          </a:lstStyle>
          <a:p>
            <a:pPr algn="just">
              <a:spcBef>
                <a:spcPts val="700"/>
              </a:spcBef>
              <a:buSzPct val="45000"/>
              <a:buFont typeface="Wingdings" charset="2"/>
              <a:buChar char=""/>
              <a:defRPr/>
            </a:pPr>
            <a:r>
              <a:rPr lang="pt-BR" sz="3200" dirty="0" smtClean="0">
                <a:cs typeface="Times New Roman" panose="02020603050405020304" pitchFamily="18" charset="0"/>
              </a:rPr>
              <a:t>Smart TV</a:t>
            </a:r>
          </a:p>
          <a:p>
            <a:pPr lvl="1" algn="just">
              <a:spcBef>
                <a:spcPts val="700"/>
              </a:spcBef>
              <a:buSzPct val="45000"/>
              <a:buFont typeface="Wingdings" charset="2"/>
              <a:buChar char=""/>
              <a:defRPr/>
            </a:pPr>
            <a:r>
              <a:rPr lang="pt-BR" sz="3200" dirty="0" smtClean="0">
                <a:cs typeface="Times New Roman" panose="02020603050405020304" pitchFamily="18" charset="0"/>
              </a:rPr>
              <a:t> Alves (2009)</a:t>
            </a:r>
          </a:p>
          <a:p>
            <a:pPr lvl="1" algn="just">
              <a:spcBef>
                <a:spcPts val="700"/>
              </a:spcBef>
              <a:buSzPct val="45000"/>
              <a:buFont typeface="Wingdings" charset="2"/>
              <a:buChar char=""/>
              <a:defRPr/>
            </a:pPr>
            <a:r>
              <a:rPr lang="pt-BR" sz="3200" dirty="0">
                <a:cs typeface="Times New Roman" panose="02020603050405020304" pitchFamily="18" charset="0"/>
              </a:rPr>
              <a:t> </a:t>
            </a:r>
            <a:r>
              <a:rPr lang="pt-BR" sz="3200" dirty="0" smtClean="0">
                <a:cs typeface="Times New Roman" panose="02020603050405020304" pitchFamily="18" charset="0"/>
              </a:rPr>
              <a:t>Médola e Teixeira (2007)</a:t>
            </a:r>
          </a:p>
          <a:p>
            <a:pPr lvl="1" algn="just">
              <a:spcBef>
                <a:spcPts val="700"/>
              </a:spcBef>
              <a:buSzPct val="45000"/>
              <a:buFont typeface="Wingdings" charset="2"/>
              <a:buChar char=""/>
              <a:defRPr/>
            </a:pPr>
            <a:r>
              <a:rPr lang="pt-BR" sz="3200" dirty="0">
                <a:cs typeface="Times New Roman" panose="02020603050405020304" pitchFamily="18" charset="0"/>
              </a:rPr>
              <a:t> </a:t>
            </a:r>
            <a:r>
              <a:rPr lang="pt-BR" sz="3200" dirty="0" smtClean="0">
                <a:cs typeface="Times New Roman" panose="02020603050405020304" pitchFamily="18" charset="0"/>
              </a:rPr>
              <a:t>Rios (2009)</a:t>
            </a:r>
            <a:endParaRPr lang="pt-BR" sz="3200" dirty="0">
              <a:cs typeface="Times New Roman" panose="02020603050405020304" pitchFamily="18" charset="0"/>
            </a:endParaRPr>
          </a:p>
          <a:p>
            <a:pPr algn="just">
              <a:spcBef>
                <a:spcPts val="700"/>
              </a:spcBef>
              <a:buSzPct val="45000"/>
              <a:buFont typeface="Wingdings" charset="2"/>
              <a:buChar char=""/>
              <a:defRPr/>
            </a:pPr>
            <a:r>
              <a:rPr lang="pt-BR" sz="3200" dirty="0" smtClean="0">
                <a:cs typeface="Times New Roman" panose="02020603050405020304" pitchFamily="18" charset="0"/>
              </a:rPr>
              <a:t>Paixão Nacional</a:t>
            </a:r>
          </a:p>
          <a:p>
            <a:pPr algn="just">
              <a:spcBef>
                <a:spcPts val="700"/>
              </a:spcBef>
              <a:buSzPct val="45000"/>
              <a:buFont typeface="Wingdings" charset="2"/>
              <a:buChar char=""/>
              <a:defRPr/>
            </a:pPr>
            <a:r>
              <a:rPr lang="pt-BR" sz="3200" dirty="0" smtClean="0">
                <a:cs typeface="Times New Roman" panose="02020603050405020304" pitchFamily="18" charset="0"/>
              </a:rPr>
              <a:t>Plataforma única</a:t>
            </a:r>
          </a:p>
          <a:p>
            <a:pPr lvl="1" algn="just">
              <a:spcBef>
                <a:spcPts val="700"/>
              </a:spcBef>
              <a:defRPr/>
            </a:pPr>
            <a:endParaRPr lang="pt-BR" dirty="0" smtClean="0">
              <a:latin typeface="Arial" pitchFamily="34" charset="0"/>
              <a:cs typeface="Arial" pitchFamily="34" charset="0"/>
            </a:endParaRPr>
          </a:p>
        </p:txBody>
      </p:sp>
      <p:pic>
        <p:nvPicPr>
          <p:cNvPr id="2" name="Imagem 1"/>
          <p:cNvPicPr>
            <a:picLocks noChangeAspect="1"/>
          </p:cNvPicPr>
          <p:nvPr/>
        </p:nvPicPr>
        <p:blipFill>
          <a:blip r:embed="rId6"/>
          <a:stretch>
            <a:fillRect/>
          </a:stretch>
        </p:blipFill>
        <p:spPr>
          <a:xfrm>
            <a:off x="6732240" y="3457155"/>
            <a:ext cx="1383850" cy="1383850"/>
          </a:xfrm>
          <a:prstGeom prst="rect">
            <a:avLst/>
          </a:prstGeom>
        </p:spPr>
      </p:pic>
      <p:pic>
        <p:nvPicPr>
          <p:cNvPr id="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168" y="1464339"/>
            <a:ext cx="2403846" cy="1583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37336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4"/>
          <p:cNvSpPr>
            <a:spLocks noGrp="1" noChangeArrowheads="1"/>
          </p:cNvSpPr>
          <p:nvPr>
            <p:ph type="title" idx="4294967295"/>
            <p:custDataLst>
              <p:tags r:id="rId2"/>
            </p:custDataLst>
          </p:nvPr>
        </p:nvSpPr>
        <p:spPr>
          <a:xfrm>
            <a:off x="3500438" y="214313"/>
            <a:ext cx="5643562" cy="914400"/>
          </a:xfrm>
        </p:spPr>
        <p:txBody>
          <a:bodyPr/>
          <a:lstStyle/>
          <a:p>
            <a:pPr algn="ctr"/>
            <a:r>
              <a:rPr lang="pt-BR" sz="4400" b="0" dirty="0" smtClean="0">
                <a:latin typeface="Arial" pitchFamily="34" charset="0"/>
                <a:cs typeface="Arial" pitchFamily="34" charset="0"/>
              </a:rPr>
              <a:t>Justificativa</a:t>
            </a:r>
            <a:endParaRPr lang="en-US" sz="4400" b="0" dirty="0" smtClean="0">
              <a:latin typeface="Arial" charset="0"/>
              <a:cs typeface="Arial" charset="0"/>
            </a:endParaRPr>
          </a:p>
        </p:txBody>
      </p:sp>
      <p:sp>
        <p:nvSpPr>
          <p:cNvPr id="5" name="Text Box 1"/>
          <p:cNvSpPr txBox="1">
            <a:spLocks noChangeArrowheads="1"/>
          </p:cNvSpPr>
          <p:nvPr>
            <p:custDataLst>
              <p:tags r:id="rId3"/>
            </p:custDataLst>
          </p:nvPr>
        </p:nvSpPr>
        <p:spPr bwMode="auto">
          <a:xfrm>
            <a:off x="684213" y="1844824"/>
            <a:ext cx="8135937" cy="4608512"/>
          </a:xfrm>
          <a:prstGeom prst="rect">
            <a:avLst/>
          </a:prstGeom>
          <a:noFill/>
          <a:ln>
            <a:noFill/>
          </a:ln>
          <a:effectLst/>
          <a:extLst/>
        </p:spPr>
        <p:txBody>
          <a:bodyPr lIns="90000" tIns="46800" rIns="90000" bIns="46800"/>
          <a:lstStyle>
            <a:lvl1pPr marL="273050" indent="-27305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1pPr>
            <a:lvl2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2pPr>
            <a:lvl3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3pPr>
            <a:lvl4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4pPr>
            <a:lvl5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5pPr>
            <a:lvl6pPr marL="2514600" indent="-228600" algn="ctr" defTabSz="449263" fontAlgn="base">
              <a:spcBef>
                <a:spcPct val="0"/>
              </a:spcBef>
              <a:spcAft>
                <a:spcPct val="0"/>
              </a:spcAft>
              <a:buClr>
                <a:srgbClr val="000000"/>
              </a:buClr>
              <a:buSzPct val="100000"/>
              <a:buFont typeface="Times New Roman"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6pPr>
            <a:lvl7pPr marL="2971800" indent="-228600" algn="ctr" defTabSz="449263" fontAlgn="base">
              <a:spcBef>
                <a:spcPct val="0"/>
              </a:spcBef>
              <a:spcAft>
                <a:spcPct val="0"/>
              </a:spcAft>
              <a:buClr>
                <a:srgbClr val="000000"/>
              </a:buClr>
              <a:buSzPct val="100000"/>
              <a:buFont typeface="Times New Roman"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7pPr>
            <a:lvl8pPr marL="3429000" indent="-228600" algn="ctr" defTabSz="449263" fontAlgn="base">
              <a:spcBef>
                <a:spcPct val="0"/>
              </a:spcBef>
              <a:spcAft>
                <a:spcPct val="0"/>
              </a:spcAft>
              <a:buClr>
                <a:srgbClr val="000000"/>
              </a:buClr>
              <a:buSzPct val="100000"/>
              <a:buFont typeface="Times New Roman"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8pPr>
            <a:lvl9pPr marL="3886200" indent="-228600" algn="ctr" defTabSz="449263" fontAlgn="base">
              <a:spcBef>
                <a:spcPct val="0"/>
              </a:spcBef>
              <a:spcAft>
                <a:spcPct val="0"/>
              </a:spcAft>
              <a:buClr>
                <a:srgbClr val="000000"/>
              </a:buClr>
              <a:buSzPct val="100000"/>
              <a:buFont typeface="Times New Roman"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2400">
                <a:solidFill>
                  <a:srgbClr val="000000"/>
                </a:solidFill>
                <a:latin typeface="Times New Roman" pitchFamily="18" charset="0"/>
                <a:ea typeface="Lucida Sans Unicode" pitchFamily="32" charset="0"/>
                <a:cs typeface="Lucida Sans Unicode" pitchFamily="32" charset="0"/>
              </a:defRPr>
            </a:lvl9pPr>
          </a:lstStyle>
          <a:p>
            <a:pPr algn="just">
              <a:spcBef>
                <a:spcPts val="700"/>
              </a:spcBef>
              <a:buSzPct val="45000"/>
              <a:buFont typeface="Wingdings" charset="2"/>
              <a:buChar char=""/>
              <a:defRPr/>
            </a:pPr>
            <a:r>
              <a:rPr lang="pt-BR" sz="3200" dirty="0" smtClean="0">
                <a:latin typeface="Arial" pitchFamily="34" charset="0"/>
                <a:cs typeface="Arial" pitchFamily="34" charset="0"/>
              </a:rPr>
              <a:t>Acadêmica</a:t>
            </a:r>
            <a:endParaRPr lang="pt-BR" sz="3200" dirty="0">
              <a:latin typeface="Arial" pitchFamily="34" charset="0"/>
              <a:cs typeface="Arial" pitchFamily="34" charset="0"/>
            </a:endParaRPr>
          </a:p>
          <a:p>
            <a:pPr lvl="1" algn="just">
              <a:spcBef>
                <a:spcPts val="700"/>
              </a:spcBef>
              <a:buFont typeface="Arial" charset="0"/>
              <a:buChar char="•"/>
              <a:defRPr/>
            </a:pPr>
            <a:r>
              <a:rPr lang="pt-BR" dirty="0" smtClean="0">
                <a:latin typeface="Arial" pitchFamily="34" charset="0"/>
                <a:cs typeface="Arial" pitchFamily="34" charset="0"/>
              </a:rPr>
              <a:t> </a:t>
            </a:r>
            <a:r>
              <a:rPr lang="pt-BR" dirty="0">
                <a:latin typeface="Arial" pitchFamily="34" charset="0"/>
                <a:cs typeface="Arial" pitchFamily="34" charset="0"/>
              </a:rPr>
              <a:t>Pioneiro na </a:t>
            </a:r>
            <a:r>
              <a:rPr lang="pt-BR" dirty="0" smtClean="0">
                <a:latin typeface="Arial" pitchFamily="34" charset="0"/>
                <a:cs typeface="Arial" pitchFamily="34" charset="0"/>
              </a:rPr>
              <a:t>Univás</a:t>
            </a:r>
            <a:endParaRPr lang="pt-BR" sz="3200" dirty="0" smtClean="0">
              <a:latin typeface="Arial" pitchFamily="34" charset="0"/>
              <a:cs typeface="Arial" pitchFamily="34" charset="0"/>
            </a:endParaRPr>
          </a:p>
          <a:p>
            <a:pPr algn="just">
              <a:spcBef>
                <a:spcPts val="700"/>
              </a:spcBef>
              <a:buSzPct val="45000"/>
              <a:buFont typeface="Wingdings" charset="2"/>
              <a:buChar char=""/>
              <a:defRPr/>
            </a:pPr>
            <a:r>
              <a:rPr lang="pt-BR" sz="3200" dirty="0" smtClean="0">
                <a:latin typeface="Arial" pitchFamily="34" charset="0"/>
                <a:cs typeface="Arial" pitchFamily="34" charset="0"/>
              </a:rPr>
              <a:t>Técnica</a:t>
            </a:r>
            <a:endParaRPr lang="pt-BR" sz="3200" dirty="0">
              <a:latin typeface="Arial" pitchFamily="34" charset="0"/>
              <a:cs typeface="Arial" pitchFamily="34" charset="0"/>
            </a:endParaRPr>
          </a:p>
          <a:p>
            <a:pPr lvl="1" algn="just">
              <a:spcBef>
                <a:spcPts val="700"/>
              </a:spcBef>
              <a:buSzPct val="45000"/>
              <a:buFont typeface="Wingdings" charset="2"/>
              <a:buChar char=""/>
              <a:defRPr/>
            </a:pPr>
            <a:r>
              <a:rPr lang="pt-BR" dirty="0" smtClean="0">
                <a:latin typeface="Arial" pitchFamily="34" charset="0"/>
                <a:cs typeface="Arial" pitchFamily="34" charset="0"/>
              </a:rPr>
              <a:t> Televisões Interativas ( Smart TV’s)</a:t>
            </a:r>
          </a:p>
          <a:p>
            <a:pPr lvl="1" algn="just">
              <a:spcBef>
                <a:spcPts val="700"/>
              </a:spcBef>
              <a:buSzPct val="45000"/>
              <a:buFont typeface="Wingdings" charset="2"/>
              <a:buChar char=""/>
              <a:defRPr/>
            </a:pPr>
            <a:r>
              <a:rPr lang="pt-BR" dirty="0">
                <a:latin typeface="Arial" pitchFamily="34" charset="0"/>
                <a:cs typeface="Arial" pitchFamily="34" charset="0"/>
              </a:rPr>
              <a:t> </a:t>
            </a:r>
            <a:r>
              <a:rPr lang="pt-BR" dirty="0" smtClean="0">
                <a:latin typeface="Arial" pitchFamily="34" charset="0"/>
                <a:cs typeface="Arial" pitchFamily="34" charset="0"/>
              </a:rPr>
              <a:t>Smart TV Alliance</a:t>
            </a:r>
          </a:p>
          <a:p>
            <a:pPr lvl="1" algn="just">
              <a:spcBef>
                <a:spcPts val="700"/>
              </a:spcBef>
              <a:buSzPct val="45000"/>
              <a:buFont typeface="Wingdings" charset="2"/>
              <a:buChar char=""/>
              <a:defRPr/>
            </a:pPr>
            <a:r>
              <a:rPr lang="pt-BR" dirty="0" smtClean="0">
                <a:latin typeface="Arial" pitchFamily="34" charset="0"/>
                <a:cs typeface="Arial" pitchFamily="34" charset="0"/>
              </a:rPr>
              <a:t> Tecnologias Web</a:t>
            </a:r>
          </a:p>
          <a:p>
            <a:pPr algn="just">
              <a:spcBef>
                <a:spcPts val="700"/>
              </a:spcBef>
              <a:buSzPct val="45000"/>
              <a:buFont typeface="Wingdings" charset="2"/>
              <a:buChar char=""/>
              <a:defRPr/>
            </a:pPr>
            <a:r>
              <a:rPr lang="pt-BR" sz="3200" dirty="0" smtClean="0">
                <a:latin typeface="Arial" pitchFamily="34" charset="0"/>
                <a:cs typeface="Arial" pitchFamily="34" charset="0"/>
              </a:rPr>
              <a:t>Social</a:t>
            </a:r>
            <a:endParaRPr lang="pt-BR" sz="3200" dirty="0">
              <a:latin typeface="Arial" pitchFamily="34" charset="0"/>
              <a:cs typeface="Arial" pitchFamily="34" charset="0"/>
            </a:endParaRPr>
          </a:p>
          <a:p>
            <a:pPr lvl="1" algn="just">
              <a:spcBef>
                <a:spcPts val="700"/>
              </a:spcBef>
              <a:buSzPct val="45000"/>
              <a:buFont typeface="Wingdings" charset="2"/>
              <a:buChar char=""/>
              <a:defRPr/>
            </a:pPr>
            <a:r>
              <a:rPr lang="pt-BR" dirty="0">
                <a:latin typeface="Arial" pitchFamily="34" charset="0"/>
                <a:cs typeface="Arial" pitchFamily="34" charset="0"/>
              </a:rPr>
              <a:t> </a:t>
            </a:r>
            <a:r>
              <a:rPr lang="pt-BR" dirty="0" smtClean="0">
                <a:latin typeface="Arial" pitchFamily="34" charset="0"/>
                <a:cs typeface="Arial" pitchFamily="34" charset="0"/>
              </a:rPr>
              <a:t>Crescimento de um nicho do Mercado</a:t>
            </a:r>
          </a:p>
          <a:p>
            <a:pPr lvl="1" algn="just">
              <a:spcBef>
                <a:spcPts val="700"/>
              </a:spcBef>
              <a:buFont typeface="Arial" charset="0"/>
              <a:buChar char="•"/>
              <a:defRPr/>
            </a:pPr>
            <a:endParaRPr lang="pt-BR" dirty="0" smtClean="0">
              <a:latin typeface="Arial" pitchFamily="34" charset="0"/>
              <a:cs typeface="Arial" pitchFamily="34" charset="0"/>
            </a:endParaRPr>
          </a:p>
        </p:txBody>
      </p:sp>
      <p:pic>
        <p:nvPicPr>
          <p:cNvPr id="3" name="Imagem 2"/>
          <p:cNvPicPr>
            <a:picLocks noChangeAspect="1"/>
          </p:cNvPicPr>
          <p:nvPr/>
        </p:nvPicPr>
        <p:blipFill>
          <a:blip r:embed="rId6"/>
          <a:stretch>
            <a:fillRect/>
          </a:stretch>
        </p:blipFill>
        <p:spPr>
          <a:xfrm>
            <a:off x="6562031" y="4797152"/>
            <a:ext cx="2598319" cy="1306626"/>
          </a:xfrm>
          <a:prstGeom prst="rect">
            <a:avLst/>
          </a:prstGeom>
        </p:spPr>
      </p:pic>
      <p:pic>
        <p:nvPicPr>
          <p:cNvPr id="4" name="Imagem 3"/>
          <p:cNvPicPr>
            <a:picLocks noChangeAspect="1"/>
          </p:cNvPicPr>
          <p:nvPr/>
        </p:nvPicPr>
        <p:blipFill>
          <a:blip r:embed="rId7"/>
          <a:stretch>
            <a:fillRect/>
          </a:stretch>
        </p:blipFill>
        <p:spPr>
          <a:xfrm>
            <a:off x="6535061" y="3274994"/>
            <a:ext cx="1895238" cy="1342857"/>
          </a:xfrm>
          <a:prstGeom prst="rect">
            <a:avLst/>
          </a:prstGeom>
        </p:spPr>
      </p:pic>
      <p:pic>
        <p:nvPicPr>
          <p:cNvPr id="6" name="Imagem 5"/>
          <p:cNvPicPr>
            <a:picLocks noChangeAspect="1"/>
          </p:cNvPicPr>
          <p:nvPr/>
        </p:nvPicPr>
        <p:blipFill>
          <a:blip r:embed="rId8"/>
          <a:stretch>
            <a:fillRect/>
          </a:stretch>
        </p:blipFill>
        <p:spPr>
          <a:xfrm>
            <a:off x="5724128" y="1477218"/>
            <a:ext cx="2952381" cy="99047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dirty="0" smtClean="0">
                <a:latin typeface="Arial" charset="0"/>
                <a:cs typeface="Arial" charset="0"/>
              </a:rPr>
              <a:t>Quadro Teórico</a:t>
            </a:r>
            <a:endParaRPr lang="en-US" sz="4400" b="0" dirty="0" smtClean="0">
              <a:latin typeface="Arial" charset="0"/>
              <a:cs typeface="Arial" charset="0"/>
            </a:endParaRPr>
          </a:p>
        </p:txBody>
      </p:sp>
      <p:sp>
        <p:nvSpPr>
          <p:cNvPr id="4" name="Rectangle 3"/>
          <p:cNvSpPr txBox="1">
            <a:spLocks noChangeArrowheads="1"/>
          </p:cNvSpPr>
          <p:nvPr>
            <p:custDataLst>
              <p:tags r:id="rId3"/>
            </p:custDataLst>
          </p:nvPr>
        </p:nvSpPr>
        <p:spPr>
          <a:xfrm>
            <a:off x="785813" y="1412875"/>
            <a:ext cx="7962900" cy="4708525"/>
          </a:xfrm>
          <a:prstGeom prst="rect">
            <a:avLst/>
          </a:prstGeom>
          <a:ln>
            <a:noFill/>
          </a:ln>
        </p:spPr>
        <p:txBody>
          <a:bodyPr/>
          <a:lstStyle/>
          <a:p>
            <a:pPr marL="342900" indent="-342900" algn="just" eaLnBrk="0" hangingPunct="0">
              <a:lnSpc>
                <a:spcPct val="150000"/>
              </a:lnSpc>
              <a:spcBef>
                <a:spcPct val="20000"/>
              </a:spcBef>
              <a:buFontTx/>
              <a:buChar char="•"/>
              <a:defRPr/>
            </a:pPr>
            <a:endParaRPr lang="pt-BR" sz="2800" kern="0" dirty="0">
              <a:latin typeface="Arial" pitchFamily="34" charset="0"/>
              <a:cs typeface="Arial" pitchFamily="34" charset="0"/>
            </a:endParaRPr>
          </a:p>
        </p:txBody>
      </p:sp>
      <p:pic>
        <p:nvPicPr>
          <p:cNvPr id="3" name="Imagem 2"/>
          <p:cNvPicPr>
            <a:picLocks noChangeAspect="1"/>
          </p:cNvPicPr>
          <p:nvPr/>
        </p:nvPicPr>
        <p:blipFill>
          <a:blip r:embed="rId6"/>
          <a:stretch>
            <a:fillRect/>
          </a:stretch>
        </p:blipFill>
        <p:spPr>
          <a:xfrm>
            <a:off x="5515858" y="2318285"/>
            <a:ext cx="3205709" cy="4135051"/>
          </a:xfrm>
          <a:prstGeom prst="rect">
            <a:avLst/>
          </a:prstGeom>
        </p:spPr>
      </p:pic>
      <p:pic>
        <p:nvPicPr>
          <p:cNvPr id="5" name="Imagem 4"/>
          <p:cNvPicPr>
            <a:picLocks noChangeAspect="1"/>
          </p:cNvPicPr>
          <p:nvPr/>
        </p:nvPicPr>
        <p:blipFill>
          <a:blip r:embed="rId7"/>
          <a:stretch>
            <a:fillRect/>
          </a:stretch>
        </p:blipFill>
        <p:spPr>
          <a:xfrm>
            <a:off x="624932" y="1628800"/>
            <a:ext cx="5315220" cy="1590268"/>
          </a:xfrm>
          <a:prstGeom prst="rect">
            <a:avLst/>
          </a:prstGeom>
        </p:spPr>
      </p:pic>
    </p:spTree>
    <p:custDataLst>
      <p:tags r:id="rId1"/>
    </p:custDataLst>
    <p:extLst>
      <p:ext uri="{BB962C8B-B14F-4D97-AF65-F5344CB8AC3E}">
        <p14:creationId xmlns:p14="http://schemas.microsoft.com/office/powerpoint/2010/main" val="2563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dirty="0" smtClean="0">
                <a:latin typeface="Arial" charset="0"/>
                <a:cs typeface="Arial" charset="0"/>
              </a:rPr>
              <a:t>Quadro Teórico</a:t>
            </a:r>
            <a:endParaRPr lang="en-US" sz="4400" b="0" dirty="0" smtClean="0">
              <a:latin typeface="Arial" charset="0"/>
              <a:cs typeface="Arial" charset="0"/>
            </a:endParaRPr>
          </a:p>
        </p:txBody>
      </p:sp>
      <p:sp>
        <p:nvSpPr>
          <p:cNvPr id="4" name="Rectangle 3"/>
          <p:cNvSpPr txBox="1">
            <a:spLocks noChangeArrowheads="1"/>
          </p:cNvSpPr>
          <p:nvPr>
            <p:custDataLst>
              <p:tags r:id="rId3"/>
            </p:custDataLst>
          </p:nvPr>
        </p:nvSpPr>
        <p:spPr>
          <a:xfrm>
            <a:off x="785813" y="1412875"/>
            <a:ext cx="7962900" cy="4708525"/>
          </a:xfrm>
          <a:prstGeom prst="rect">
            <a:avLst/>
          </a:prstGeom>
          <a:ln>
            <a:noFill/>
          </a:ln>
        </p:spPr>
        <p:txBody>
          <a:bodyPr/>
          <a:lstStyle/>
          <a:p>
            <a:pPr marL="342900" indent="-342900" algn="just" eaLnBrk="0" hangingPunct="0">
              <a:spcBef>
                <a:spcPct val="20000"/>
              </a:spcBef>
              <a:buFontTx/>
              <a:buChar char="•"/>
              <a:defRPr/>
            </a:pPr>
            <a:r>
              <a:rPr lang="pt-BR" sz="2800" kern="0" dirty="0">
                <a:latin typeface="Arial" pitchFamily="34" charset="0"/>
                <a:cs typeface="Arial" pitchFamily="34" charset="0"/>
              </a:rPr>
              <a:t>Teorias</a:t>
            </a:r>
          </a:p>
          <a:p>
            <a:pPr marL="800100" lvl="1" indent="-342900" algn="just" eaLnBrk="0" hangingPunct="0">
              <a:lnSpc>
                <a:spcPct val="150000"/>
              </a:lnSpc>
              <a:spcBef>
                <a:spcPct val="20000"/>
              </a:spcBef>
              <a:buFontTx/>
              <a:buChar char="•"/>
              <a:defRPr/>
            </a:pPr>
            <a:r>
              <a:rPr lang="pt-BR" kern="0" dirty="0" smtClean="0">
                <a:latin typeface="Arial" pitchFamily="34" charset="0"/>
                <a:cs typeface="Arial" pitchFamily="34" charset="0"/>
              </a:rPr>
              <a:t>Smart TV </a:t>
            </a:r>
            <a:r>
              <a:rPr lang="pt-BR" dirty="0" smtClean="0">
                <a:latin typeface="Arial" pitchFamily="34" charset="0"/>
                <a:cs typeface="Arial" pitchFamily="34" charset="0"/>
              </a:rPr>
              <a:t>Alliance</a:t>
            </a:r>
            <a:endParaRPr lang="pt-BR" kern="0" dirty="0" smtClean="0">
              <a:latin typeface="Arial" pitchFamily="34" charset="0"/>
              <a:cs typeface="Arial" pitchFamily="34" charset="0"/>
            </a:endParaRPr>
          </a:p>
          <a:p>
            <a:pPr lvl="1" algn="just" eaLnBrk="0" hangingPunct="0">
              <a:lnSpc>
                <a:spcPct val="150000"/>
              </a:lnSpc>
              <a:spcBef>
                <a:spcPct val="20000"/>
              </a:spcBef>
              <a:defRPr/>
            </a:pPr>
            <a:endParaRPr lang="pt-BR" sz="1600" kern="0" dirty="0">
              <a:latin typeface="Arial" pitchFamily="34" charset="0"/>
              <a:cs typeface="Arial" pitchFamily="34" charset="0"/>
            </a:endParaRPr>
          </a:p>
          <a:p>
            <a:pPr marL="342900" indent="-342900" algn="just" eaLnBrk="0" hangingPunct="0">
              <a:lnSpc>
                <a:spcPct val="150000"/>
              </a:lnSpc>
              <a:spcBef>
                <a:spcPct val="20000"/>
              </a:spcBef>
              <a:buFontTx/>
              <a:buChar char="•"/>
              <a:defRPr/>
            </a:pPr>
            <a:r>
              <a:rPr lang="pt-BR" sz="2800" kern="0" dirty="0" smtClean="0">
                <a:latin typeface="Arial" pitchFamily="34" charset="0"/>
                <a:cs typeface="Arial" pitchFamily="34" charset="0"/>
              </a:rPr>
              <a:t>Engenharia </a:t>
            </a:r>
            <a:r>
              <a:rPr lang="pt-BR" sz="2800" kern="0" dirty="0">
                <a:latin typeface="Arial" pitchFamily="34" charset="0"/>
                <a:cs typeface="Arial" pitchFamily="34" charset="0"/>
              </a:rPr>
              <a:t>de Software</a:t>
            </a:r>
          </a:p>
          <a:p>
            <a:pPr marL="342900" indent="-342900" algn="just" eaLnBrk="0" hangingPunct="0">
              <a:lnSpc>
                <a:spcPct val="150000"/>
              </a:lnSpc>
              <a:spcBef>
                <a:spcPct val="20000"/>
              </a:spcBef>
              <a:buFontTx/>
              <a:buChar char="•"/>
              <a:defRPr/>
            </a:pPr>
            <a:endParaRPr lang="pt-BR" sz="1600" kern="0" dirty="0">
              <a:latin typeface="Arial" pitchFamily="34" charset="0"/>
              <a:cs typeface="Arial" pitchFamily="34" charset="0"/>
            </a:endParaRPr>
          </a:p>
          <a:p>
            <a:pPr marL="1028700" lvl="3" algn="just" eaLnBrk="0" hangingPunct="0">
              <a:lnSpc>
                <a:spcPct val="150000"/>
              </a:lnSpc>
              <a:spcBef>
                <a:spcPct val="20000"/>
              </a:spcBef>
              <a:defRPr/>
            </a:pPr>
            <a:endParaRPr lang="pt-BR" sz="1600" kern="0" dirty="0" smtClean="0">
              <a:latin typeface="Arial" pitchFamily="34" charset="0"/>
              <a:cs typeface="Arial" pitchFamily="34" charset="0"/>
            </a:endParaRPr>
          </a:p>
          <a:p>
            <a:pPr marL="1028700" lvl="3" algn="just" eaLnBrk="0" hangingPunct="0">
              <a:lnSpc>
                <a:spcPct val="150000"/>
              </a:lnSpc>
              <a:spcBef>
                <a:spcPct val="20000"/>
              </a:spcBef>
              <a:defRPr/>
            </a:pPr>
            <a:r>
              <a:rPr lang="pt-BR" sz="1600" kern="0" dirty="0" smtClean="0">
                <a:latin typeface="Arial" pitchFamily="34" charset="0"/>
                <a:cs typeface="Arial" pitchFamily="34" charset="0"/>
              </a:rPr>
              <a:t>(</a:t>
            </a:r>
            <a:r>
              <a:rPr lang="pt-BR" sz="1600" kern="0" dirty="0">
                <a:latin typeface="Arial" pitchFamily="34" charset="0"/>
                <a:cs typeface="Arial" pitchFamily="34" charset="0"/>
              </a:rPr>
              <a:t>ROSENBERG et al, 2005)</a:t>
            </a:r>
          </a:p>
          <a:p>
            <a:pPr marL="342900" indent="-342900" algn="just" eaLnBrk="0" hangingPunct="0">
              <a:lnSpc>
                <a:spcPct val="150000"/>
              </a:lnSpc>
              <a:spcBef>
                <a:spcPct val="20000"/>
              </a:spcBef>
              <a:buFontTx/>
              <a:buChar char="•"/>
              <a:defRPr/>
            </a:pPr>
            <a:endParaRPr lang="pt-BR" sz="2800" kern="0" dirty="0">
              <a:latin typeface="Arial" pitchFamily="34" charset="0"/>
              <a:cs typeface="Arial" pitchFamily="34" charset="0"/>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1733372"/>
            <a:ext cx="3070878" cy="20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p:cNvPicPr>
            <a:picLocks noChangeAspect="1"/>
          </p:cNvPicPr>
          <p:nvPr/>
        </p:nvPicPr>
        <p:blipFill>
          <a:blip r:embed="rId7"/>
          <a:stretch>
            <a:fillRect/>
          </a:stretch>
        </p:blipFill>
        <p:spPr>
          <a:xfrm>
            <a:off x="1763688" y="4346244"/>
            <a:ext cx="2663341" cy="88295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dirty="0" smtClean="0">
                <a:latin typeface="Arial" charset="0"/>
                <a:cs typeface="Arial" charset="0"/>
              </a:rPr>
              <a:t>Quadro Teórico</a:t>
            </a:r>
            <a:endParaRPr lang="en-US" sz="4400" b="0" dirty="0" smtClean="0">
              <a:latin typeface="Arial" charset="0"/>
              <a:cs typeface="Arial" charset="0"/>
            </a:endParaRPr>
          </a:p>
        </p:txBody>
      </p:sp>
      <p:sp>
        <p:nvSpPr>
          <p:cNvPr id="4" name="Rectangle 3"/>
          <p:cNvSpPr txBox="1">
            <a:spLocks noChangeArrowheads="1"/>
          </p:cNvSpPr>
          <p:nvPr>
            <p:custDataLst>
              <p:tags r:id="rId3"/>
            </p:custDataLst>
          </p:nvPr>
        </p:nvSpPr>
        <p:spPr>
          <a:xfrm>
            <a:off x="785813" y="1412875"/>
            <a:ext cx="7962900" cy="4708525"/>
          </a:xfrm>
          <a:prstGeom prst="rect">
            <a:avLst/>
          </a:prstGeom>
          <a:ln>
            <a:noFill/>
          </a:ln>
        </p:spPr>
        <p:txBody>
          <a:bodyPr/>
          <a:lstStyle/>
          <a:p>
            <a:pPr marL="342900" indent="-342900" algn="just" eaLnBrk="0" hangingPunct="0">
              <a:spcBef>
                <a:spcPct val="20000"/>
              </a:spcBef>
              <a:buFontTx/>
              <a:buChar char="•"/>
              <a:defRPr/>
            </a:pPr>
            <a:r>
              <a:rPr lang="pt-BR" sz="2800" kern="0" dirty="0" smtClean="0">
                <a:latin typeface="Arial" pitchFamily="34" charset="0"/>
                <a:cs typeface="Arial" pitchFamily="34" charset="0"/>
              </a:rPr>
              <a:t>Tecnologias</a:t>
            </a:r>
          </a:p>
          <a:p>
            <a:pPr marL="800100" lvl="1" indent="-342900" algn="just" eaLnBrk="0" hangingPunct="0">
              <a:spcBef>
                <a:spcPct val="20000"/>
              </a:spcBef>
              <a:buFontTx/>
              <a:buChar char="•"/>
              <a:defRPr/>
            </a:pPr>
            <a:r>
              <a:rPr lang="pt-BR" kern="0" dirty="0" smtClean="0">
                <a:latin typeface="Arial" pitchFamily="34" charset="0"/>
                <a:cs typeface="Arial" pitchFamily="34" charset="0"/>
              </a:rPr>
              <a:t>Web Standards</a:t>
            </a:r>
            <a:endParaRPr lang="pt-BR" sz="1600" kern="0" dirty="0">
              <a:latin typeface="Arial" pitchFamily="34" charset="0"/>
              <a:cs typeface="Arial" pitchFamily="34" charset="0"/>
            </a:endParaRPr>
          </a:p>
          <a:p>
            <a:pPr lvl="2" algn="just" eaLnBrk="0" hangingPunct="0">
              <a:spcBef>
                <a:spcPct val="20000"/>
              </a:spcBef>
              <a:defRPr/>
            </a:pPr>
            <a:r>
              <a:rPr lang="pt-BR" sz="1600" kern="0" dirty="0" smtClean="0">
                <a:latin typeface="Arial" pitchFamily="34" charset="0"/>
                <a:cs typeface="Arial" pitchFamily="34" charset="0"/>
              </a:rPr>
              <a:t>(W3C, </a:t>
            </a:r>
            <a:r>
              <a:rPr lang="pt-BR" sz="1600" kern="0" dirty="0">
                <a:latin typeface="Arial" pitchFamily="34" charset="0"/>
                <a:cs typeface="Arial" pitchFamily="34" charset="0"/>
              </a:rPr>
              <a:t>2012</a:t>
            </a:r>
            <a:r>
              <a:rPr lang="pt-BR" sz="1600" kern="0" dirty="0" smtClean="0">
                <a:latin typeface="Arial" pitchFamily="34" charset="0"/>
                <a:cs typeface="Arial" pitchFamily="34" charset="0"/>
              </a:rPr>
              <a:t>)</a:t>
            </a:r>
          </a:p>
          <a:p>
            <a:pPr lvl="2" algn="just" eaLnBrk="0" hangingPunct="0">
              <a:spcBef>
                <a:spcPct val="20000"/>
              </a:spcBef>
              <a:defRPr/>
            </a:pPr>
            <a:endParaRPr lang="pt-BR" sz="1600" kern="0" dirty="0" smtClean="0">
              <a:latin typeface="Arial" pitchFamily="34" charset="0"/>
              <a:cs typeface="Arial" pitchFamily="34" charset="0"/>
            </a:endParaRPr>
          </a:p>
          <a:p>
            <a:pPr lvl="2" algn="just" eaLnBrk="0" hangingPunct="0">
              <a:spcBef>
                <a:spcPct val="20000"/>
              </a:spcBef>
              <a:defRPr/>
            </a:pPr>
            <a:endParaRPr lang="pt-BR" sz="1600" kern="0" dirty="0">
              <a:latin typeface="Arial" pitchFamily="34" charset="0"/>
              <a:cs typeface="Arial" pitchFamily="34" charset="0"/>
            </a:endParaRPr>
          </a:p>
          <a:p>
            <a:pPr marL="800100" lvl="1" indent="-342900" algn="l" eaLnBrk="0" hangingPunct="0">
              <a:spcBef>
                <a:spcPct val="20000"/>
              </a:spcBef>
              <a:buFont typeface="Arial" panose="020B0604020202020204" pitchFamily="34" charset="0"/>
              <a:buChar char="•"/>
              <a:defRPr/>
            </a:pPr>
            <a:endParaRPr lang="pt-BR" kern="0" dirty="0" smtClean="0">
              <a:latin typeface="Arial" pitchFamily="34" charset="0"/>
              <a:cs typeface="Arial" pitchFamily="34" charset="0"/>
            </a:endParaRPr>
          </a:p>
          <a:p>
            <a:pPr marL="800100" lvl="1" indent="-342900" algn="l" eaLnBrk="0" hangingPunct="0">
              <a:spcBef>
                <a:spcPct val="20000"/>
              </a:spcBef>
              <a:buFont typeface="Arial" panose="020B0604020202020204" pitchFamily="34" charset="0"/>
              <a:buChar char="•"/>
              <a:defRPr/>
            </a:pPr>
            <a:endParaRPr lang="pt-BR" kern="0" dirty="0">
              <a:latin typeface="Arial" pitchFamily="34" charset="0"/>
              <a:cs typeface="Arial" pitchFamily="34" charset="0"/>
            </a:endParaRPr>
          </a:p>
          <a:p>
            <a:pPr marL="800100" lvl="1" indent="-342900" algn="l" eaLnBrk="0" hangingPunct="0">
              <a:spcBef>
                <a:spcPct val="20000"/>
              </a:spcBef>
              <a:buFont typeface="Arial" panose="020B0604020202020204" pitchFamily="34" charset="0"/>
              <a:buChar char="•"/>
              <a:defRPr/>
            </a:pPr>
            <a:endParaRPr lang="pt-BR" kern="0" dirty="0" smtClean="0">
              <a:latin typeface="Arial" pitchFamily="34" charset="0"/>
              <a:cs typeface="Arial" pitchFamily="34" charset="0"/>
            </a:endParaRPr>
          </a:p>
          <a:p>
            <a:pPr marL="800100" lvl="1" indent="-342900" algn="l" eaLnBrk="0" hangingPunct="0">
              <a:spcBef>
                <a:spcPct val="20000"/>
              </a:spcBef>
              <a:buFont typeface="Arial" panose="020B0604020202020204" pitchFamily="34" charset="0"/>
              <a:buChar char="•"/>
              <a:defRPr/>
            </a:pPr>
            <a:endParaRPr lang="pt-BR" kern="0" dirty="0" smtClean="0">
              <a:latin typeface="Arial" pitchFamily="34" charset="0"/>
              <a:cs typeface="Arial" pitchFamily="34" charset="0"/>
            </a:endParaRPr>
          </a:p>
          <a:p>
            <a:pPr marL="800100" lvl="1" indent="-342900" algn="l" eaLnBrk="0" hangingPunct="0">
              <a:spcBef>
                <a:spcPct val="20000"/>
              </a:spcBef>
              <a:buFont typeface="Arial" panose="020B0604020202020204" pitchFamily="34" charset="0"/>
              <a:buChar char="•"/>
              <a:defRPr/>
            </a:pPr>
            <a:r>
              <a:rPr lang="pt-BR" kern="0" dirty="0" smtClean="0">
                <a:latin typeface="Arial" pitchFamily="34" charset="0"/>
                <a:cs typeface="Arial" pitchFamily="34" charset="0"/>
              </a:rPr>
              <a:t>Tecnologias em tempo real utilizando HTML5</a:t>
            </a:r>
            <a:br>
              <a:rPr lang="pt-BR" kern="0" dirty="0" smtClean="0">
                <a:latin typeface="Arial" pitchFamily="34" charset="0"/>
                <a:cs typeface="Arial" pitchFamily="34" charset="0"/>
              </a:rPr>
            </a:br>
            <a:endParaRPr lang="pt-BR" kern="0" dirty="0" smtClean="0">
              <a:latin typeface="Arial" pitchFamily="34" charset="0"/>
              <a:cs typeface="Arial" pitchFamily="34" charset="0"/>
            </a:endParaRPr>
          </a:p>
        </p:txBody>
      </p:sp>
      <p:pic>
        <p:nvPicPr>
          <p:cNvPr id="2" name="Imagem 1"/>
          <p:cNvPicPr>
            <a:picLocks noChangeAspect="1"/>
          </p:cNvPicPr>
          <p:nvPr/>
        </p:nvPicPr>
        <p:blipFill>
          <a:blip r:embed="rId6"/>
          <a:stretch>
            <a:fillRect/>
          </a:stretch>
        </p:blipFill>
        <p:spPr>
          <a:xfrm>
            <a:off x="1607933" y="2708920"/>
            <a:ext cx="4714286" cy="179047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Grp="1" noChangeArrowheads="1"/>
          </p:cNvSpPr>
          <p:nvPr>
            <p:ph type="title" idx="4294967295"/>
            <p:custDataLst>
              <p:tags r:id="rId2"/>
            </p:custDataLst>
          </p:nvPr>
        </p:nvSpPr>
        <p:spPr>
          <a:xfrm>
            <a:off x="3500438" y="214313"/>
            <a:ext cx="5643562" cy="914400"/>
          </a:xfrm>
        </p:spPr>
        <p:txBody>
          <a:bodyPr/>
          <a:lstStyle/>
          <a:p>
            <a:pPr algn="ctr" eaLnBrk="1" hangingPunct="1"/>
            <a:r>
              <a:rPr lang="pt-BR" sz="4400" b="0" smtClean="0">
                <a:latin typeface="Arial" charset="0"/>
                <a:cs typeface="Arial" charset="0"/>
              </a:rPr>
              <a:t>Quadro Teórico</a:t>
            </a:r>
            <a:endParaRPr lang="en-US" sz="4400" b="0" smtClean="0">
              <a:latin typeface="Arial" charset="0"/>
              <a:cs typeface="Arial" charset="0"/>
            </a:endParaRPr>
          </a:p>
        </p:txBody>
      </p:sp>
      <p:sp>
        <p:nvSpPr>
          <p:cNvPr id="5" name="Rectangle 3"/>
          <p:cNvSpPr txBox="1">
            <a:spLocks noChangeArrowheads="1"/>
          </p:cNvSpPr>
          <p:nvPr>
            <p:custDataLst>
              <p:tags r:id="rId3"/>
            </p:custDataLst>
          </p:nvPr>
        </p:nvSpPr>
        <p:spPr>
          <a:xfrm>
            <a:off x="785813" y="1412875"/>
            <a:ext cx="7962900" cy="4708525"/>
          </a:xfrm>
          <a:prstGeom prst="rect">
            <a:avLst/>
          </a:prstGeom>
          <a:ln>
            <a:noFill/>
          </a:ln>
        </p:spPr>
        <p:txBody>
          <a:bodyPr/>
          <a:lstStyle/>
          <a:p>
            <a:pPr marL="342900" indent="-342900" algn="just" eaLnBrk="0" hangingPunct="0">
              <a:spcBef>
                <a:spcPct val="20000"/>
              </a:spcBef>
              <a:buFontTx/>
              <a:buChar char="•"/>
              <a:defRPr/>
            </a:pPr>
            <a:r>
              <a:rPr lang="pt-BR" sz="2800" kern="0" dirty="0">
                <a:latin typeface="Arial" pitchFamily="34" charset="0"/>
                <a:cs typeface="Arial" pitchFamily="34" charset="0"/>
              </a:rPr>
              <a:t>Tecnologias</a:t>
            </a:r>
          </a:p>
          <a:p>
            <a:pPr marL="800100" lvl="1" indent="-342900" algn="just" eaLnBrk="0" hangingPunct="0">
              <a:spcBef>
                <a:spcPct val="20000"/>
              </a:spcBef>
              <a:buFontTx/>
              <a:buChar char="•"/>
              <a:defRPr/>
            </a:pPr>
            <a:endParaRPr lang="pt-BR" kern="0" dirty="0">
              <a:latin typeface="Arial" pitchFamily="34" charset="0"/>
              <a:cs typeface="Arial" pitchFamily="34" charset="0"/>
            </a:endParaRPr>
          </a:p>
          <a:p>
            <a:pPr marL="800100" lvl="1" indent="-342900" algn="just" eaLnBrk="0" hangingPunct="0">
              <a:spcBef>
                <a:spcPct val="20000"/>
              </a:spcBef>
              <a:buFontTx/>
              <a:buChar char="•"/>
              <a:defRPr/>
            </a:pPr>
            <a:r>
              <a:rPr lang="pt-BR" kern="0" dirty="0" smtClean="0">
                <a:latin typeface="Arial" pitchFamily="34" charset="0"/>
                <a:cs typeface="Arial" pitchFamily="34" charset="0"/>
              </a:rPr>
              <a:t>NODE.js</a:t>
            </a:r>
            <a:endParaRPr lang="pt-BR" kern="0" dirty="0">
              <a:latin typeface="Arial" pitchFamily="34" charset="0"/>
              <a:cs typeface="Arial" pitchFamily="34" charset="0"/>
            </a:endParaRPr>
          </a:p>
          <a:p>
            <a:pPr lvl="2" algn="just" eaLnBrk="0" hangingPunct="0">
              <a:spcBef>
                <a:spcPct val="20000"/>
              </a:spcBef>
              <a:defRPr/>
            </a:pPr>
            <a:r>
              <a:rPr lang="pt-BR" sz="1600" kern="0" dirty="0" smtClean="0">
                <a:latin typeface="Arial" pitchFamily="34" charset="0"/>
                <a:cs typeface="Arial" pitchFamily="34" charset="0"/>
              </a:rPr>
              <a:t>(TEXEIRA, 2013)</a:t>
            </a:r>
            <a:endParaRPr lang="pt-BR" sz="1600" kern="0" dirty="0">
              <a:latin typeface="Arial" pitchFamily="34" charset="0"/>
              <a:cs typeface="Arial" pitchFamily="34" charset="0"/>
            </a:endParaRPr>
          </a:p>
          <a:p>
            <a:pPr lvl="2" algn="just" eaLnBrk="0" hangingPunct="0">
              <a:spcBef>
                <a:spcPct val="20000"/>
              </a:spcBef>
              <a:defRPr/>
            </a:pPr>
            <a:endParaRPr lang="pt-BR" sz="1600" kern="0" dirty="0">
              <a:latin typeface="Arial" pitchFamily="34" charset="0"/>
              <a:cs typeface="Arial" pitchFamily="34" charset="0"/>
            </a:endParaRPr>
          </a:p>
          <a:p>
            <a:pPr marL="800100" lvl="1" indent="-342900" algn="just" eaLnBrk="0" hangingPunct="0">
              <a:spcBef>
                <a:spcPct val="20000"/>
              </a:spcBef>
              <a:buFontTx/>
              <a:buChar char="•"/>
              <a:defRPr/>
            </a:pPr>
            <a:r>
              <a:rPr lang="pt-BR" kern="0" dirty="0">
                <a:latin typeface="Arial" pitchFamily="34" charset="0"/>
                <a:cs typeface="Arial" pitchFamily="34" charset="0"/>
              </a:rPr>
              <a:t>Web Service</a:t>
            </a:r>
          </a:p>
          <a:p>
            <a:pPr lvl="2" algn="just" eaLnBrk="0" hangingPunct="0">
              <a:spcBef>
                <a:spcPct val="20000"/>
              </a:spcBef>
              <a:defRPr/>
            </a:pPr>
            <a:r>
              <a:rPr lang="pt-BR" sz="1600" kern="0" dirty="0" smtClean="0">
                <a:latin typeface="Arial" pitchFamily="34" charset="0"/>
                <a:cs typeface="Arial" pitchFamily="34" charset="0"/>
              </a:rPr>
              <a:t>(LOPES; RAMALHO, 2005)</a:t>
            </a:r>
            <a:endParaRPr lang="pt-BR" sz="1600" kern="0" dirty="0">
              <a:latin typeface="Arial" pitchFamily="34" charset="0"/>
              <a:cs typeface="Arial" pitchFamily="34" charset="0"/>
            </a:endParaRPr>
          </a:p>
          <a:p>
            <a:pPr lvl="2" algn="just" eaLnBrk="0" hangingPunct="0">
              <a:spcBef>
                <a:spcPct val="20000"/>
              </a:spcBef>
              <a:defRPr/>
            </a:pPr>
            <a:endParaRPr lang="pt-BR" sz="1600" kern="0" dirty="0">
              <a:latin typeface="Arial" pitchFamily="34" charset="0"/>
              <a:cs typeface="Arial" pitchFamily="34" charset="0"/>
            </a:endParaRPr>
          </a:p>
          <a:p>
            <a:pPr marL="800100" lvl="1" indent="-342900" algn="just" eaLnBrk="0" hangingPunct="0">
              <a:spcBef>
                <a:spcPct val="20000"/>
              </a:spcBef>
              <a:buFontTx/>
              <a:buChar char="•"/>
              <a:defRPr/>
            </a:pPr>
            <a:r>
              <a:rPr lang="pt-BR" kern="0" dirty="0" smtClean="0">
                <a:latin typeface="Arial" pitchFamily="34" charset="0"/>
                <a:cs typeface="Arial" pitchFamily="34" charset="0"/>
              </a:rPr>
              <a:t>MySQL</a:t>
            </a:r>
          </a:p>
          <a:p>
            <a:pPr lvl="2" algn="just" eaLnBrk="0" hangingPunct="0">
              <a:spcBef>
                <a:spcPct val="20000"/>
              </a:spcBef>
              <a:defRPr/>
            </a:pPr>
            <a:r>
              <a:rPr lang="pt-BR" sz="1600" kern="0" dirty="0">
                <a:latin typeface="Arial" pitchFamily="34" charset="0"/>
                <a:cs typeface="Arial" pitchFamily="34" charset="0"/>
              </a:rPr>
              <a:t>(MySQL, </a:t>
            </a:r>
            <a:r>
              <a:rPr lang="pt-BR" sz="1600" kern="0" dirty="0" smtClean="0">
                <a:latin typeface="Arial" pitchFamily="34" charset="0"/>
                <a:cs typeface="Arial" pitchFamily="34" charset="0"/>
              </a:rPr>
              <a:t>2013)</a:t>
            </a:r>
            <a:endParaRPr lang="pt-BR" sz="1600" kern="0" dirty="0">
              <a:latin typeface="Arial" pitchFamily="34" charset="0"/>
              <a:cs typeface="Arial" pitchFamily="34" charset="0"/>
            </a:endParaRPr>
          </a:p>
          <a:p>
            <a:pPr lvl="2" algn="just" eaLnBrk="0" hangingPunct="0">
              <a:spcBef>
                <a:spcPct val="20000"/>
              </a:spcBef>
              <a:defRPr/>
            </a:pPr>
            <a:r>
              <a:rPr lang="pt-BR" sz="1600" kern="0" dirty="0" smtClean="0">
                <a:latin typeface="Arial" pitchFamily="34" charset="0"/>
                <a:cs typeface="Arial" pitchFamily="34" charset="0"/>
              </a:rPr>
              <a:t>(</a:t>
            </a:r>
            <a:r>
              <a:rPr lang="en-US" sz="1600" kern="0" dirty="0" smtClean="0">
                <a:latin typeface="Arial" pitchFamily="34" charset="0"/>
                <a:cs typeface="Arial" pitchFamily="34" charset="0"/>
              </a:rPr>
              <a:t>VALADE, 2010</a:t>
            </a:r>
            <a:r>
              <a:rPr lang="pt-BR" sz="1600" kern="0" dirty="0" smtClean="0">
                <a:latin typeface="Arial" pitchFamily="34" charset="0"/>
                <a:cs typeface="Arial" pitchFamily="34" charset="0"/>
              </a:rPr>
              <a:t>)</a:t>
            </a:r>
            <a:endParaRPr lang="pt-BR" sz="1600" kern="0" dirty="0">
              <a:latin typeface="Arial" pitchFamily="34" charset="0"/>
              <a:cs typeface="Arial" pitchFamily="34" charset="0"/>
            </a:endParaRPr>
          </a:p>
          <a:p>
            <a:pPr lvl="2" algn="just" eaLnBrk="0" hangingPunct="0">
              <a:spcBef>
                <a:spcPct val="20000"/>
              </a:spcBef>
              <a:defRPr/>
            </a:pPr>
            <a:endParaRPr lang="pt-BR" sz="1600" kern="0" dirty="0">
              <a:cs typeface="Times New Roman" pitchFamily="18" charset="0"/>
            </a:endParaRPr>
          </a:p>
        </p:txBody>
      </p:sp>
      <p:pic>
        <p:nvPicPr>
          <p:cNvPr id="5124" name="Picture 4" descr="MySQ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9100" y="2068933"/>
            <a:ext cx="1848782" cy="95800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Dropbox\TCC\1352606402_shine_2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4293" y="3285735"/>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de seta reta 30"/>
          <p:cNvCxnSpPr>
            <a:endCxn id="5124" idx="1"/>
          </p:cNvCxnSpPr>
          <p:nvPr/>
        </p:nvCxnSpPr>
        <p:spPr bwMode="auto">
          <a:xfrm>
            <a:off x="6354585" y="2547936"/>
            <a:ext cx="514515" cy="1"/>
          </a:xfrm>
          <a:prstGeom prst="straightConnector1">
            <a:avLst/>
          </a:prstGeom>
          <a:solidFill>
            <a:srgbClr val="CC3300"/>
          </a:solidFill>
          <a:ln w="9525" cap="flat" cmpd="sng" algn="ctr">
            <a:solidFill>
              <a:schemeClr val="tx1"/>
            </a:solidFill>
            <a:prstDash val="solid"/>
            <a:round/>
            <a:headEnd type="arrow"/>
            <a:tailEnd type="arrow"/>
          </a:ln>
          <a:effectLst/>
        </p:spPr>
      </p:cxnSp>
      <p:cxnSp>
        <p:nvCxnSpPr>
          <p:cNvPr id="11268" name="Conector de seta reta 11267"/>
          <p:cNvCxnSpPr/>
          <p:nvPr/>
        </p:nvCxnSpPr>
        <p:spPr bwMode="auto">
          <a:xfrm>
            <a:off x="7053893" y="4221088"/>
            <a:ext cx="0" cy="576064"/>
          </a:xfrm>
          <a:prstGeom prst="straightConnector1">
            <a:avLst/>
          </a:prstGeom>
          <a:solidFill>
            <a:srgbClr val="CC3300"/>
          </a:solidFill>
          <a:ln w="9525" cap="flat" cmpd="sng" algn="ctr">
            <a:solidFill>
              <a:schemeClr val="tx1"/>
            </a:solidFill>
            <a:prstDash val="solid"/>
            <a:round/>
            <a:headEnd type="arrow"/>
            <a:tailEnd type="arrow"/>
          </a:ln>
          <a:effectLst/>
        </p:spPr>
      </p:cxnSp>
      <p:cxnSp>
        <p:nvCxnSpPr>
          <p:cNvPr id="41" name="Conector de seta reta 40"/>
          <p:cNvCxnSpPr/>
          <p:nvPr/>
        </p:nvCxnSpPr>
        <p:spPr bwMode="auto">
          <a:xfrm>
            <a:off x="6228184" y="3157536"/>
            <a:ext cx="504056" cy="415480"/>
          </a:xfrm>
          <a:prstGeom prst="straightConnector1">
            <a:avLst/>
          </a:prstGeom>
          <a:solidFill>
            <a:srgbClr val="CC3300"/>
          </a:solidFill>
          <a:ln w="9525" cap="flat" cmpd="sng" algn="ctr">
            <a:solidFill>
              <a:schemeClr val="tx1"/>
            </a:solidFill>
            <a:prstDash val="solid"/>
            <a:round/>
            <a:headEnd type="arrow"/>
            <a:tailEnd type="arrow"/>
          </a:ln>
          <a:effectLst/>
        </p:spPr>
      </p:cxnSp>
      <p:pic>
        <p:nvPicPr>
          <p:cNvPr id="1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671" y="4797152"/>
            <a:ext cx="2524444" cy="166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p:cNvPicPr>
            <a:picLocks noChangeAspect="1"/>
          </p:cNvPicPr>
          <p:nvPr/>
        </p:nvPicPr>
        <p:blipFill>
          <a:blip r:embed="rId9"/>
          <a:stretch>
            <a:fillRect/>
          </a:stretch>
        </p:blipFill>
        <p:spPr>
          <a:xfrm>
            <a:off x="4301056" y="2028798"/>
            <a:ext cx="2027286" cy="97430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v5TPYwA3Le8fkglGgkSnqP"/>
</p:tagLst>
</file>

<file path=ppt/tags/tag10.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100.xml><?xml version="1.0" encoding="utf-8"?>
<p:tagLst xmlns:a="http://schemas.openxmlformats.org/drawingml/2006/main" xmlns:r="http://schemas.openxmlformats.org/officeDocument/2006/relationships" xmlns:p="http://schemas.openxmlformats.org/presentationml/2006/main">
  <p:tag name="DVSHAPEID" val="XOVt6KOxgj7LK6bJ3pvR3n"/>
</p:tagLst>
</file>

<file path=ppt/tags/tag101.xml><?xml version="1.0" encoding="utf-8"?>
<p:tagLst xmlns:a="http://schemas.openxmlformats.org/drawingml/2006/main" xmlns:r="http://schemas.openxmlformats.org/officeDocument/2006/relationships" xmlns:p="http://schemas.openxmlformats.org/presentationml/2006/main">
  <p:tag name="DVSHAPEID" val="5VwA6hBU52jRQSMDoLhYvJ"/>
</p:tagLst>
</file>

<file path=ppt/tags/tag102.xml><?xml version="1.0" encoding="utf-8"?>
<p:tagLst xmlns:a="http://schemas.openxmlformats.org/drawingml/2006/main" xmlns:r="http://schemas.openxmlformats.org/officeDocument/2006/relationships" xmlns:p="http://schemas.openxmlformats.org/presentationml/2006/main">
  <p:tag name="DVSECTIONID" val="pKqDkg0thjzoFClHovCB5n"/>
</p:tagLst>
</file>

<file path=ppt/tags/tag103.xml><?xml version="1.0" encoding="utf-8"?>
<p:tagLst xmlns:a="http://schemas.openxmlformats.org/drawingml/2006/main" xmlns:r="http://schemas.openxmlformats.org/officeDocument/2006/relationships" xmlns:p="http://schemas.openxmlformats.org/presentationml/2006/main">
  <p:tag name="DVSHAPEID" val="XOVt6KOxgj7LK6bJ3pvR3n"/>
</p:tagLst>
</file>

<file path=ppt/tags/tag104.xml><?xml version="1.0" encoding="utf-8"?>
<p:tagLst xmlns:a="http://schemas.openxmlformats.org/drawingml/2006/main" xmlns:r="http://schemas.openxmlformats.org/officeDocument/2006/relationships" xmlns:p="http://schemas.openxmlformats.org/presentationml/2006/main">
  <p:tag name="DVSHAPEID" val="5VwA6hBU52jRQSMDoLhYvJ"/>
</p:tagLst>
</file>

<file path=ppt/tags/tag105.xml><?xml version="1.0" encoding="utf-8"?>
<p:tagLst xmlns:a="http://schemas.openxmlformats.org/drawingml/2006/main" xmlns:r="http://schemas.openxmlformats.org/officeDocument/2006/relationships" xmlns:p="http://schemas.openxmlformats.org/presentationml/2006/main">
  <p:tag name="DVSECTIONID" val="pKqDkg0thjzoFClHovCB5n"/>
</p:tagLst>
</file>

<file path=ppt/tags/tag106.xml><?xml version="1.0" encoding="utf-8"?>
<p:tagLst xmlns:a="http://schemas.openxmlformats.org/drawingml/2006/main" xmlns:r="http://schemas.openxmlformats.org/officeDocument/2006/relationships" xmlns:p="http://schemas.openxmlformats.org/presentationml/2006/main">
  <p:tag name="DVSHAPEID" val="XOVt6KOxgj7LK6bJ3pvR3n"/>
</p:tagLst>
</file>

<file path=ppt/tags/tag107.xml><?xml version="1.0" encoding="utf-8"?>
<p:tagLst xmlns:a="http://schemas.openxmlformats.org/drawingml/2006/main" xmlns:r="http://schemas.openxmlformats.org/officeDocument/2006/relationships" xmlns:p="http://schemas.openxmlformats.org/presentationml/2006/main">
  <p:tag name="DVSHAPEID" val="5VwA6hBU52jRQSMDoLhYvJ"/>
</p:tagLst>
</file>

<file path=ppt/tags/tag108.xml><?xml version="1.0" encoding="utf-8"?>
<p:tagLst xmlns:a="http://schemas.openxmlformats.org/drawingml/2006/main" xmlns:r="http://schemas.openxmlformats.org/officeDocument/2006/relationships" xmlns:p="http://schemas.openxmlformats.org/presentationml/2006/main">
  <p:tag name="DVSECTIONID" val="pKqDkg0thjzoFClHovCB5n"/>
</p:tagLst>
</file>

<file path=ppt/tags/tag109.xml><?xml version="1.0" encoding="utf-8"?>
<p:tagLst xmlns:a="http://schemas.openxmlformats.org/drawingml/2006/main" xmlns:r="http://schemas.openxmlformats.org/officeDocument/2006/relationships" xmlns:p="http://schemas.openxmlformats.org/presentationml/2006/main">
  <p:tag name="DVSHAPEID" val="XOVt6KOxgj7LK6bJ3pvR3n"/>
</p:tagLst>
</file>

<file path=ppt/tags/tag11.xml><?xml version="1.0" encoding="utf-8"?>
<p:tagLst xmlns:a="http://schemas.openxmlformats.org/drawingml/2006/main" xmlns:r="http://schemas.openxmlformats.org/officeDocument/2006/relationships" xmlns:p="http://schemas.openxmlformats.org/presentationml/2006/main">
  <p:tag name="DVSHAPEID" val="HxoNZPDHTFrQS4LsqFp4RZ"/>
</p:tagLst>
</file>

<file path=ppt/tags/tag110.xml><?xml version="1.0" encoding="utf-8"?>
<p:tagLst xmlns:a="http://schemas.openxmlformats.org/drawingml/2006/main" xmlns:r="http://schemas.openxmlformats.org/officeDocument/2006/relationships" xmlns:p="http://schemas.openxmlformats.org/presentationml/2006/main">
  <p:tag name="DVSHAPEID" val="5VwA6hBU52jRQSMDoLhYvJ"/>
</p:tagLst>
</file>

<file path=ppt/tags/tag111.xml><?xml version="1.0" encoding="utf-8"?>
<p:tagLst xmlns:a="http://schemas.openxmlformats.org/drawingml/2006/main" xmlns:r="http://schemas.openxmlformats.org/officeDocument/2006/relationships" xmlns:p="http://schemas.openxmlformats.org/presentationml/2006/main">
  <p:tag name="DVSECTIONID" val="5gNU0kgB8uhfAsKn3lAn77"/>
</p:tagLst>
</file>

<file path=ppt/tags/tag112.xml><?xml version="1.0" encoding="utf-8"?>
<p:tagLst xmlns:a="http://schemas.openxmlformats.org/drawingml/2006/main" xmlns:r="http://schemas.openxmlformats.org/officeDocument/2006/relationships" xmlns:p="http://schemas.openxmlformats.org/presentationml/2006/main">
  <p:tag name="DVSHAPEID" val="K58FrEIRsEFAGnBMntZPBS"/>
</p:tagLst>
</file>

<file path=ppt/tags/tag113.xml><?xml version="1.0" encoding="utf-8"?>
<p:tagLst xmlns:a="http://schemas.openxmlformats.org/drawingml/2006/main" xmlns:r="http://schemas.openxmlformats.org/officeDocument/2006/relationships" xmlns:p="http://schemas.openxmlformats.org/presentationml/2006/main">
  <p:tag name="DVSHAPEID" val="io8t5qeELvB8NMbGTTJQMO"/>
</p:tagLst>
</file>

<file path=ppt/tags/tag114.xml><?xml version="1.0" encoding="utf-8"?>
<p:tagLst xmlns:a="http://schemas.openxmlformats.org/drawingml/2006/main" xmlns:r="http://schemas.openxmlformats.org/officeDocument/2006/relationships" xmlns:p="http://schemas.openxmlformats.org/presentationml/2006/main">
  <p:tag name="DVSECTIONID" val="jjp7Hq3HEIE2EaQpfFcFb4"/>
</p:tagLst>
</file>

<file path=ppt/tags/tag115.xml><?xml version="1.0" encoding="utf-8"?>
<p:tagLst xmlns:a="http://schemas.openxmlformats.org/drawingml/2006/main" xmlns:r="http://schemas.openxmlformats.org/officeDocument/2006/relationships" xmlns:p="http://schemas.openxmlformats.org/presentationml/2006/main">
  <p:tag name="DVSHAPEID" val="Gn1g1otCyWnSMJxYzhCOSa"/>
</p:tagLst>
</file>

<file path=ppt/tags/tag116.xml><?xml version="1.0" encoding="utf-8"?>
<p:tagLst xmlns:a="http://schemas.openxmlformats.org/drawingml/2006/main" xmlns:r="http://schemas.openxmlformats.org/officeDocument/2006/relationships" xmlns:p="http://schemas.openxmlformats.org/presentationml/2006/main">
  <p:tag name="DVSHAPEID" val="ZyzOBHA66L5uILsOpQa9XE"/>
</p:tagLst>
</file>

<file path=ppt/tags/tag117.xml><?xml version="1.0" encoding="utf-8"?>
<p:tagLst xmlns:a="http://schemas.openxmlformats.org/drawingml/2006/main" xmlns:r="http://schemas.openxmlformats.org/officeDocument/2006/relationships" xmlns:p="http://schemas.openxmlformats.org/presentationml/2006/main">
  <p:tag name="DVSECTIONID" val="jjp7Hq3HEIE2EaQpfFcFb4"/>
</p:tagLst>
</file>

<file path=ppt/tags/tag118.xml><?xml version="1.0" encoding="utf-8"?>
<p:tagLst xmlns:a="http://schemas.openxmlformats.org/drawingml/2006/main" xmlns:r="http://schemas.openxmlformats.org/officeDocument/2006/relationships" xmlns:p="http://schemas.openxmlformats.org/presentationml/2006/main">
  <p:tag name="DVSHAPEID" val="Gn1g1otCyWnSMJxYzhCOSa"/>
</p:tagLst>
</file>

<file path=ppt/tags/tag119.xml><?xml version="1.0" encoding="utf-8"?>
<p:tagLst xmlns:a="http://schemas.openxmlformats.org/drawingml/2006/main" xmlns:r="http://schemas.openxmlformats.org/officeDocument/2006/relationships" xmlns:p="http://schemas.openxmlformats.org/presentationml/2006/main">
  <p:tag name="DVSHAPEID" val="ZyzOBHA66L5uILsOpQa9XE"/>
</p:tagLst>
</file>

<file path=ppt/tags/tag12.xml><?xml version="1.0" encoding="utf-8"?>
<p:tagLst xmlns:a="http://schemas.openxmlformats.org/drawingml/2006/main" xmlns:r="http://schemas.openxmlformats.org/officeDocument/2006/relationships" xmlns:p="http://schemas.openxmlformats.org/presentationml/2006/main">
  <p:tag name="DVSHAPEID" val="S7WipPYCv5MPIXXTOjrkCm"/>
</p:tagLst>
</file>

<file path=ppt/tags/tag120.xml><?xml version="1.0" encoding="utf-8"?>
<p:tagLst xmlns:a="http://schemas.openxmlformats.org/drawingml/2006/main" xmlns:r="http://schemas.openxmlformats.org/officeDocument/2006/relationships" xmlns:p="http://schemas.openxmlformats.org/presentationml/2006/main">
  <p:tag name="DVSECTIONID" val="jjp7Hq3HEIE2EaQpfFcFb4"/>
</p:tagLst>
</file>

<file path=ppt/tags/tag121.xml><?xml version="1.0" encoding="utf-8"?>
<p:tagLst xmlns:a="http://schemas.openxmlformats.org/drawingml/2006/main" xmlns:r="http://schemas.openxmlformats.org/officeDocument/2006/relationships" xmlns:p="http://schemas.openxmlformats.org/presentationml/2006/main">
  <p:tag name="DVSHAPEID" val="Gn1g1otCyWnSMJxYzhCOSa"/>
</p:tagLst>
</file>

<file path=ppt/tags/tag122.xml><?xml version="1.0" encoding="utf-8"?>
<p:tagLst xmlns:a="http://schemas.openxmlformats.org/drawingml/2006/main" xmlns:r="http://schemas.openxmlformats.org/officeDocument/2006/relationships" xmlns:p="http://schemas.openxmlformats.org/presentationml/2006/main">
  <p:tag name="DVSHAPEID" val="ZyzOBHA66L5uILsOpQa9XE"/>
</p:tagLst>
</file>

<file path=ppt/tags/tag123.xml><?xml version="1.0" encoding="utf-8"?>
<p:tagLst xmlns:a="http://schemas.openxmlformats.org/drawingml/2006/main" xmlns:r="http://schemas.openxmlformats.org/officeDocument/2006/relationships" xmlns:p="http://schemas.openxmlformats.org/presentationml/2006/main">
  <p:tag name="DVSECTIONID" val="HpZJqitvkt4O642c9IjPTq"/>
</p:tagLst>
</file>

<file path=ppt/tags/tag124.xml><?xml version="1.0" encoding="utf-8"?>
<p:tagLst xmlns:a="http://schemas.openxmlformats.org/drawingml/2006/main" xmlns:r="http://schemas.openxmlformats.org/officeDocument/2006/relationships" xmlns:p="http://schemas.openxmlformats.org/presentationml/2006/main">
  <p:tag name="DVSHAPEID" val="UnX4cyRm5RQSA298amherG"/>
</p:tagLst>
</file>

<file path=ppt/tags/tag125.xml><?xml version="1.0" encoding="utf-8"?>
<p:tagLst xmlns:a="http://schemas.openxmlformats.org/drawingml/2006/main" xmlns:r="http://schemas.openxmlformats.org/officeDocument/2006/relationships" xmlns:p="http://schemas.openxmlformats.org/presentationml/2006/main">
  <p:tag name="DVSECTIONID" val="0HgwONmwcsQEL7mbJKRNld"/>
</p:tagLst>
</file>

<file path=ppt/tags/tag126.xml><?xml version="1.0" encoding="utf-8"?>
<p:tagLst xmlns:a="http://schemas.openxmlformats.org/drawingml/2006/main" xmlns:r="http://schemas.openxmlformats.org/officeDocument/2006/relationships" xmlns:p="http://schemas.openxmlformats.org/presentationml/2006/main">
  <p:tag name="DVSHAPEID" val="UnX4cyRm5RQSA298amherG"/>
</p:tagLst>
</file>

<file path=ppt/tags/tag127.xml><?xml version="1.0" encoding="utf-8"?>
<p:tagLst xmlns:a="http://schemas.openxmlformats.org/drawingml/2006/main" xmlns:r="http://schemas.openxmlformats.org/officeDocument/2006/relationships" xmlns:p="http://schemas.openxmlformats.org/presentationml/2006/main">
  <p:tag name="DVSECTIONID" val="UgyKGDOt69btP6xXIKbtPN"/>
</p:tagLst>
</file>

<file path=ppt/tags/tag128.xml><?xml version="1.0" encoding="utf-8"?>
<p:tagLst xmlns:a="http://schemas.openxmlformats.org/drawingml/2006/main" xmlns:r="http://schemas.openxmlformats.org/officeDocument/2006/relationships" xmlns:p="http://schemas.openxmlformats.org/presentationml/2006/main">
  <p:tag name="DVSHAPEID" val="UnX4cyRm5RQSA298amherG"/>
</p:tagLst>
</file>

<file path=ppt/tags/tag129.xml><?xml version="1.0" encoding="utf-8"?>
<p:tagLst xmlns:a="http://schemas.openxmlformats.org/drawingml/2006/main" xmlns:r="http://schemas.openxmlformats.org/officeDocument/2006/relationships" xmlns:p="http://schemas.openxmlformats.org/presentationml/2006/main">
  <p:tag name="DVSECTIONID" val="UgyKGDOt69btP6xXIKbtPN"/>
</p:tagLst>
</file>

<file path=ppt/tags/tag13.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130.xml><?xml version="1.0" encoding="utf-8"?>
<p:tagLst xmlns:a="http://schemas.openxmlformats.org/drawingml/2006/main" xmlns:r="http://schemas.openxmlformats.org/officeDocument/2006/relationships" xmlns:p="http://schemas.openxmlformats.org/presentationml/2006/main">
  <p:tag name="DVSHAPEID" val="UnX4cyRm5RQSA298amherG"/>
</p:tagLst>
</file>

<file path=ppt/tags/tag131.xml><?xml version="1.0" encoding="utf-8"?>
<p:tagLst xmlns:a="http://schemas.openxmlformats.org/drawingml/2006/main" xmlns:r="http://schemas.openxmlformats.org/officeDocument/2006/relationships" xmlns:p="http://schemas.openxmlformats.org/presentationml/2006/main">
  <p:tag name="DVSECTIONID" val="UgyKGDOt69btP6xXIKbtPN"/>
</p:tagLst>
</file>

<file path=ppt/tags/tag132.xml><?xml version="1.0" encoding="utf-8"?>
<p:tagLst xmlns:a="http://schemas.openxmlformats.org/drawingml/2006/main" xmlns:r="http://schemas.openxmlformats.org/officeDocument/2006/relationships" xmlns:p="http://schemas.openxmlformats.org/presentationml/2006/main">
  <p:tag name="DVSHAPEID" val="UnX4cyRm5RQSA298amherG"/>
</p:tagLst>
</file>

<file path=ppt/tags/tag133.xml><?xml version="1.0" encoding="utf-8"?>
<p:tagLst xmlns:a="http://schemas.openxmlformats.org/drawingml/2006/main" xmlns:r="http://schemas.openxmlformats.org/officeDocument/2006/relationships" xmlns:p="http://schemas.openxmlformats.org/presentationml/2006/main">
  <p:tag name="DVSECTIONID" val="UgyKGDOt69btP6xXIKbtPN"/>
</p:tagLst>
</file>

<file path=ppt/tags/tag134.xml><?xml version="1.0" encoding="utf-8"?>
<p:tagLst xmlns:a="http://schemas.openxmlformats.org/drawingml/2006/main" xmlns:r="http://schemas.openxmlformats.org/officeDocument/2006/relationships" xmlns:p="http://schemas.openxmlformats.org/presentationml/2006/main">
  <p:tag name="DVSHAPEID" val="UnX4cyRm5RQSA298amherG"/>
</p:tagLst>
</file>

<file path=ppt/tags/tag135.xml><?xml version="1.0" encoding="utf-8"?>
<p:tagLst xmlns:a="http://schemas.openxmlformats.org/drawingml/2006/main" xmlns:r="http://schemas.openxmlformats.org/officeDocument/2006/relationships" xmlns:p="http://schemas.openxmlformats.org/presentationml/2006/main">
  <p:tag name="DVSECTIONID" val="UgyKGDOt69btP6xXIKbtPN"/>
</p:tagLst>
</file>

<file path=ppt/tags/tag136.xml><?xml version="1.0" encoding="utf-8"?>
<p:tagLst xmlns:a="http://schemas.openxmlformats.org/drawingml/2006/main" xmlns:r="http://schemas.openxmlformats.org/officeDocument/2006/relationships" xmlns:p="http://schemas.openxmlformats.org/presentationml/2006/main">
  <p:tag name="DVSHAPEID" val="UnX4cyRm5RQSA298amherG"/>
</p:tagLst>
</file>

<file path=ppt/tags/tag137.xml><?xml version="1.0" encoding="utf-8"?>
<p:tagLst xmlns:a="http://schemas.openxmlformats.org/drawingml/2006/main" xmlns:r="http://schemas.openxmlformats.org/officeDocument/2006/relationships" xmlns:p="http://schemas.openxmlformats.org/presentationml/2006/main">
  <p:tag name="DVSECTIONID" val="UgyKGDOt69btP6xXIKbtPN"/>
</p:tagLst>
</file>

<file path=ppt/tags/tag138.xml><?xml version="1.0" encoding="utf-8"?>
<p:tagLst xmlns:a="http://schemas.openxmlformats.org/drawingml/2006/main" xmlns:r="http://schemas.openxmlformats.org/officeDocument/2006/relationships" xmlns:p="http://schemas.openxmlformats.org/presentationml/2006/main">
  <p:tag name="DVSHAPEID" val="UnX4cyRm5RQSA298amherG"/>
</p:tagLst>
</file>

<file path=ppt/tags/tag139.xml><?xml version="1.0" encoding="utf-8"?>
<p:tagLst xmlns:a="http://schemas.openxmlformats.org/drawingml/2006/main" xmlns:r="http://schemas.openxmlformats.org/officeDocument/2006/relationships" xmlns:p="http://schemas.openxmlformats.org/presentationml/2006/main">
  <p:tag name="DVSECTIONID" val="2PoTbTy6WcahP5pPk0nGgd"/>
</p:tagLst>
</file>

<file path=ppt/tags/tag14.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140.xml><?xml version="1.0" encoding="utf-8"?>
<p:tagLst xmlns:a="http://schemas.openxmlformats.org/drawingml/2006/main" xmlns:r="http://schemas.openxmlformats.org/officeDocument/2006/relationships" xmlns:p="http://schemas.openxmlformats.org/presentationml/2006/main">
  <p:tag name="DVSHAPEID" val="IbIX0i3pfJrNFDoc3gXJef"/>
</p:tagLst>
</file>

<file path=ppt/tags/tag141.xml><?xml version="1.0" encoding="utf-8"?>
<p:tagLst xmlns:a="http://schemas.openxmlformats.org/drawingml/2006/main" xmlns:r="http://schemas.openxmlformats.org/officeDocument/2006/relationships" xmlns:p="http://schemas.openxmlformats.org/presentationml/2006/main">
  <p:tag name="DVSHAPEID" val="eLrQ5mcANLGfUWTM4goOlG"/>
</p:tagLst>
</file>

<file path=ppt/tags/tag15.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16.xml><?xml version="1.0" encoding="utf-8"?>
<p:tagLst xmlns:a="http://schemas.openxmlformats.org/drawingml/2006/main" xmlns:r="http://schemas.openxmlformats.org/officeDocument/2006/relationships" xmlns:p="http://schemas.openxmlformats.org/presentationml/2006/main">
  <p:tag name="DVSHAPEID" val="GRkhCbdXew1HFgQGpOIhal"/>
</p:tagLst>
</file>

<file path=ppt/tags/tag17.xml><?xml version="1.0" encoding="utf-8"?>
<p:tagLst xmlns:a="http://schemas.openxmlformats.org/drawingml/2006/main" xmlns:r="http://schemas.openxmlformats.org/officeDocument/2006/relationships" xmlns:p="http://schemas.openxmlformats.org/presentationml/2006/main">
  <p:tag name="DVSHAPEID" val="33mOuwR5Dxnvq5Y7dNoxQg"/>
</p:tagLst>
</file>

<file path=ppt/tags/tag18.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19.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2.xml><?xml version="1.0" encoding="utf-8"?>
<p:tagLst xmlns:a="http://schemas.openxmlformats.org/drawingml/2006/main" xmlns:r="http://schemas.openxmlformats.org/officeDocument/2006/relationships" xmlns:p="http://schemas.openxmlformats.org/presentationml/2006/main">
  <p:tag name="DVSHAPEID" val="kZqXN3C5v0sFkJcbYNEr8t"/>
</p:tagLst>
</file>

<file path=ppt/tags/tag20.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21.xml><?xml version="1.0" encoding="utf-8"?>
<p:tagLst xmlns:a="http://schemas.openxmlformats.org/drawingml/2006/main" xmlns:r="http://schemas.openxmlformats.org/officeDocument/2006/relationships" xmlns:p="http://schemas.openxmlformats.org/presentationml/2006/main">
  <p:tag name="DVSHAPEID" val="N0hG37TDBlclNhVNGH69Su"/>
</p:tagLst>
</file>

<file path=ppt/tags/tag22.xml><?xml version="1.0" encoding="utf-8"?>
<p:tagLst xmlns:a="http://schemas.openxmlformats.org/drawingml/2006/main" xmlns:r="http://schemas.openxmlformats.org/officeDocument/2006/relationships" xmlns:p="http://schemas.openxmlformats.org/presentationml/2006/main">
  <p:tag name="DVSHAPEID" val="k9QLIiBVSCuNfmxNtJbZV1"/>
</p:tagLst>
</file>

<file path=ppt/tags/tag23.xml><?xml version="1.0" encoding="utf-8"?>
<p:tagLst xmlns:a="http://schemas.openxmlformats.org/drawingml/2006/main" xmlns:r="http://schemas.openxmlformats.org/officeDocument/2006/relationships" xmlns:p="http://schemas.openxmlformats.org/presentationml/2006/main">
  <p:tag name="DVSHAPEID" val="j5hGcp6HqHnjF7QhpB2Gsz"/>
</p:tagLst>
</file>

<file path=ppt/tags/tag24.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25.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26.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27.xml><?xml version="1.0" encoding="utf-8"?>
<p:tagLst xmlns:a="http://schemas.openxmlformats.org/drawingml/2006/main" xmlns:r="http://schemas.openxmlformats.org/officeDocument/2006/relationships" xmlns:p="http://schemas.openxmlformats.org/presentationml/2006/main">
  <p:tag name="DVSHAPEID" val="QZ1zfTenXTyiQLu15bOabN"/>
</p:tagLst>
</file>

<file path=ppt/tags/tag28.xml><?xml version="1.0" encoding="utf-8"?>
<p:tagLst xmlns:a="http://schemas.openxmlformats.org/drawingml/2006/main" xmlns:r="http://schemas.openxmlformats.org/officeDocument/2006/relationships" xmlns:p="http://schemas.openxmlformats.org/presentationml/2006/main">
  <p:tag name="DVSHAPEID" val="qVGqXbjzWfyKehFDadt3Ju"/>
</p:tagLst>
</file>

<file path=ppt/tags/tag29.xml><?xml version="1.0" encoding="utf-8"?>
<p:tagLst xmlns:a="http://schemas.openxmlformats.org/drawingml/2006/main" xmlns:r="http://schemas.openxmlformats.org/officeDocument/2006/relationships" xmlns:p="http://schemas.openxmlformats.org/presentationml/2006/main">
  <p:tag name="DVSHAPEID" val="Lmh4NovRRin3z5SPV23oWi"/>
</p:tagLst>
</file>

<file path=ppt/tags/tag3.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30.xml><?xml version="1.0" encoding="utf-8"?>
<p:tagLst xmlns:a="http://schemas.openxmlformats.org/drawingml/2006/main" xmlns:r="http://schemas.openxmlformats.org/officeDocument/2006/relationships" xmlns:p="http://schemas.openxmlformats.org/presentationml/2006/main">
  <p:tag name="DVSHAPEID" val="K5wcls1AH83Waj8SoV35og"/>
</p:tagLst>
</file>

<file path=ppt/tags/tag31.xml><?xml version="1.0" encoding="utf-8"?>
<p:tagLst xmlns:a="http://schemas.openxmlformats.org/drawingml/2006/main" xmlns:r="http://schemas.openxmlformats.org/officeDocument/2006/relationships" xmlns:p="http://schemas.openxmlformats.org/presentationml/2006/main">
  <p:tag name="DVSHAPEID" val="mbIzKkiqZlxsCbxA23QgBf"/>
</p:tagLst>
</file>

<file path=ppt/tags/tag32.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33.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34.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35.xml><?xml version="1.0" encoding="utf-8"?>
<p:tagLst xmlns:a="http://schemas.openxmlformats.org/drawingml/2006/main" xmlns:r="http://schemas.openxmlformats.org/officeDocument/2006/relationships" xmlns:p="http://schemas.openxmlformats.org/presentationml/2006/main">
  <p:tag name="DVSHAPEID" val="ZCVyH2E8kQUtJluMIGig8I"/>
</p:tagLst>
</file>

<file path=ppt/tags/tag36.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37.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38.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39.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4.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40.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41.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42.xml><?xml version="1.0" encoding="utf-8"?>
<p:tagLst xmlns:a="http://schemas.openxmlformats.org/drawingml/2006/main" xmlns:r="http://schemas.openxmlformats.org/officeDocument/2006/relationships" xmlns:p="http://schemas.openxmlformats.org/presentationml/2006/main">
  <p:tag name="DVSHAPEID" val="oHHWlOS0f7F7b5EbDfMR0G"/>
</p:tagLst>
</file>

<file path=ppt/tags/tag43.xml><?xml version="1.0" encoding="utf-8"?>
<p:tagLst xmlns:a="http://schemas.openxmlformats.org/drawingml/2006/main" xmlns:r="http://schemas.openxmlformats.org/officeDocument/2006/relationships" xmlns:p="http://schemas.openxmlformats.org/presentationml/2006/main">
  <p:tag name="DVSHAPEID" val="y8sc5gl9Xl6hddRKHPfkBM"/>
</p:tagLst>
</file>

<file path=ppt/tags/tag44.xml><?xml version="1.0" encoding="utf-8"?>
<p:tagLst xmlns:a="http://schemas.openxmlformats.org/drawingml/2006/main" xmlns:r="http://schemas.openxmlformats.org/officeDocument/2006/relationships" xmlns:p="http://schemas.openxmlformats.org/presentationml/2006/main">
  <p:tag name="DVSHAPEID" val="OC9p8w32thHI9zu9ICF59j"/>
</p:tagLst>
</file>

<file path=ppt/tags/tag45.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46.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47.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48.xml><?xml version="1.0" encoding="utf-8"?>
<p:tagLst xmlns:a="http://schemas.openxmlformats.org/drawingml/2006/main" xmlns:r="http://schemas.openxmlformats.org/officeDocument/2006/relationships" xmlns:p="http://schemas.openxmlformats.org/presentationml/2006/main">
  <p:tag name="DVSHAPEID" val="0URqkSyXBG4LjQ2F7O5USO"/>
</p:tagLst>
</file>

<file path=ppt/tags/tag49.xml><?xml version="1.0" encoding="utf-8"?>
<p:tagLst xmlns:a="http://schemas.openxmlformats.org/drawingml/2006/main" xmlns:r="http://schemas.openxmlformats.org/officeDocument/2006/relationships" xmlns:p="http://schemas.openxmlformats.org/presentationml/2006/main">
  <p:tag name="DVSHAPEID" val="zv4ifx6CFvDvBfyHcbuvG1"/>
</p:tagLst>
</file>

<file path=ppt/tags/tag5.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50.xml><?xml version="1.0" encoding="utf-8"?>
<p:tagLst xmlns:a="http://schemas.openxmlformats.org/drawingml/2006/main" xmlns:r="http://schemas.openxmlformats.org/officeDocument/2006/relationships" xmlns:p="http://schemas.openxmlformats.org/presentationml/2006/main">
  <p:tag name="DVSHAPEID" val="DofE73vQ0ercllm1C0QY1y"/>
</p:tagLst>
</file>

<file path=ppt/tags/tag51.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52.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53.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54.xml><?xml version="1.0" encoding="utf-8"?>
<p:tagLst xmlns:a="http://schemas.openxmlformats.org/drawingml/2006/main" xmlns:r="http://schemas.openxmlformats.org/officeDocument/2006/relationships" xmlns:p="http://schemas.openxmlformats.org/presentationml/2006/main">
  <p:tag name="DVSHAPEID" val="8OeN7pBUqm7ySF3Bq37Ovo"/>
</p:tagLst>
</file>

<file path=ppt/tags/tag55.xml><?xml version="1.0" encoding="utf-8"?>
<p:tagLst xmlns:a="http://schemas.openxmlformats.org/drawingml/2006/main" xmlns:r="http://schemas.openxmlformats.org/officeDocument/2006/relationships" xmlns:p="http://schemas.openxmlformats.org/presentationml/2006/main">
  <p:tag name="DVSHAPEID" val="3oUclaytFH04gqpkV5e6O5"/>
</p:tagLst>
</file>

<file path=ppt/tags/tag56.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57.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58.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59.xml><?xml version="1.0" encoding="utf-8"?>
<p:tagLst xmlns:a="http://schemas.openxmlformats.org/drawingml/2006/main" xmlns:r="http://schemas.openxmlformats.org/officeDocument/2006/relationships" xmlns:p="http://schemas.openxmlformats.org/presentationml/2006/main">
  <p:tag name="DVSHAPEID" val="4NtGY1zNRc3JLPSU4qlWGq"/>
</p:tagLst>
</file>

<file path=ppt/tags/tag6.xml><?xml version="1.0" encoding="utf-8"?>
<p:tagLst xmlns:a="http://schemas.openxmlformats.org/drawingml/2006/main" xmlns:r="http://schemas.openxmlformats.org/officeDocument/2006/relationships" xmlns:p="http://schemas.openxmlformats.org/presentationml/2006/main">
  <p:tag name="DVSHAPEID" val="dAtgO7sy9SvTfEwLcCf8Jn"/>
</p:tagLst>
</file>

<file path=ppt/tags/tag60.xml><?xml version="1.0" encoding="utf-8"?>
<p:tagLst xmlns:a="http://schemas.openxmlformats.org/drawingml/2006/main" xmlns:r="http://schemas.openxmlformats.org/officeDocument/2006/relationships" xmlns:p="http://schemas.openxmlformats.org/presentationml/2006/main">
  <p:tag name="DVSHAPEID" val="xOpCb672zpzXk7JFcxTSQN"/>
</p:tagLst>
</file>

<file path=ppt/tags/tag61.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62.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63.xml><?xml version="1.0" encoding="utf-8"?>
<p:tagLst xmlns:a="http://schemas.openxmlformats.org/drawingml/2006/main" xmlns:r="http://schemas.openxmlformats.org/officeDocument/2006/relationships" xmlns:p="http://schemas.openxmlformats.org/presentationml/2006/main">
  <p:tag name="DVSHAPEID" val="MEXhNX57ZrKxBxzOAwtaVT"/>
</p:tagLst>
</file>

<file path=ppt/tags/tag64.xml><?xml version="1.0" encoding="utf-8"?>
<p:tagLst xmlns:a="http://schemas.openxmlformats.org/drawingml/2006/main" xmlns:r="http://schemas.openxmlformats.org/officeDocument/2006/relationships" xmlns:p="http://schemas.openxmlformats.org/presentationml/2006/main">
  <p:tag name="DVSHAPEID" val="fQgkguW8puGIgdZqBq8Rge"/>
</p:tagLst>
</file>

<file path=ppt/tags/tag65.xml><?xml version="1.0" encoding="utf-8"?>
<p:tagLst xmlns:a="http://schemas.openxmlformats.org/drawingml/2006/main" xmlns:r="http://schemas.openxmlformats.org/officeDocument/2006/relationships" xmlns:p="http://schemas.openxmlformats.org/presentationml/2006/main">
  <p:tag name="DVSHAPEID" val="2QtRauFTDR46sz9oMi4xIE"/>
</p:tagLst>
</file>

<file path=ppt/tags/tag66.xml><?xml version="1.0" encoding="utf-8"?>
<p:tagLst xmlns:a="http://schemas.openxmlformats.org/drawingml/2006/main" xmlns:r="http://schemas.openxmlformats.org/officeDocument/2006/relationships" xmlns:p="http://schemas.openxmlformats.org/presentationml/2006/main">
  <p:tag name="DVSHAPEID" val="PVvrsPCfmSC0NpQpksswQP"/>
</p:tagLst>
</file>

<file path=ppt/tags/tag67.xml><?xml version="1.0" encoding="utf-8"?>
<p:tagLst xmlns:a="http://schemas.openxmlformats.org/drawingml/2006/main" xmlns:r="http://schemas.openxmlformats.org/officeDocument/2006/relationships" xmlns:p="http://schemas.openxmlformats.org/presentationml/2006/main">
  <p:tag name="DVSHAPEID" val="EaLqhdDPMJvo1ylI1Pgoub"/>
</p:tagLst>
</file>

<file path=ppt/tags/tag68.xml><?xml version="1.0" encoding="utf-8"?>
<p:tagLst xmlns:a="http://schemas.openxmlformats.org/drawingml/2006/main" xmlns:r="http://schemas.openxmlformats.org/officeDocument/2006/relationships" xmlns:p="http://schemas.openxmlformats.org/presentationml/2006/main">
  <p:tag name="DVSHAPEID" val="trLJxmYC4cO0hlF2ypBx5T"/>
</p:tagLst>
</file>

<file path=ppt/tags/tag69.xml><?xml version="1.0" encoding="utf-8"?>
<p:tagLst xmlns:a="http://schemas.openxmlformats.org/drawingml/2006/main" xmlns:r="http://schemas.openxmlformats.org/officeDocument/2006/relationships" xmlns:p="http://schemas.openxmlformats.org/presentationml/2006/main">
  <p:tag name="DVSECTIONID" val="2PoTbTy6WcahP5pPk0nGgd"/>
</p:tagLst>
</file>

<file path=ppt/tags/tag7.xml><?xml version="1.0" encoding="utf-8"?>
<p:tagLst xmlns:a="http://schemas.openxmlformats.org/drawingml/2006/main" xmlns:r="http://schemas.openxmlformats.org/officeDocument/2006/relationships" xmlns:p="http://schemas.openxmlformats.org/presentationml/2006/main">
  <p:tag name="DVSHAPEID" val="HpulHN941w17HdmnDDDDBS"/>
</p:tagLst>
</file>

<file path=ppt/tags/tag70.xml><?xml version="1.0" encoding="utf-8"?>
<p:tagLst xmlns:a="http://schemas.openxmlformats.org/drawingml/2006/main" xmlns:r="http://schemas.openxmlformats.org/officeDocument/2006/relationships" xmlns:p="http://schemas.openxmlformats.org/presentationml/2006/main">
  <p:tag name="DVSHAPEID" val="IbIX0i3pfJrNFDoc3gXJef"/>
</p:tagLst>
</file>

<file path=ppt/tags/tag71.xml><?xml version="1.0" encoding="utf-8"?>
<p:tagLst xmlns:a="http://schemas.openxmlformats.org/drawingml/2006/main" xmlns:r="http://schemas.openxmlformats.org/officeDocument/2006/relationships" xmlns:p="http://schemas.openxmlformats.org/presentationml/2006/main">
  <p:tag name="DVSHAPEID" val="eLrQ5mcANLGfUWTM4goOlG"/>
</p:tagLst>
</file>

<file path=ppt/tags/tag72.xml><?xml version="1.0" encoding="utf-8"?>
<p:tagLst xmlns:a="http://schemas.openxmlformats.org/drawingml/2006/main" xmlns:r="http://schemas.openxmlformats.org/officeDocument/2006/relationships" xmlns:p="http://schemas.openxmlformats.org/presentationml/2006/main">
  <p:tag name="DVSECTIONID" val="JXVl36mkh6B8iO3BACRaHw"/>
</p:tagLst>
</file>

<file path=ppt/tags/tag73.xml><?xml version="1.0" encoding="utf-8"?>
<p:tagLst xmlns:a="http://schemas.openxmlformats.org/drawingml/2006/main" xmlns:r="http://schemas.openxmlformats.org/officeDocument/2006/relationships" xmlns:p="http://schemas.openxmlformats.org/presentationml/2006/main">
  <p:tag name="DVSHAPEID" val="M6pRbGx9hxNVZfPnJ9ugTD"/>
</p:tagLst>
</file>

<file path=ppt/tags/tag74.xml><?xml version="1.0" encoding="utf-8"?>
<p:tagLst xmlns:a="http://schemas.openxmlformats.org/drawingml/2006/main" xmlns:r="http://schemas.openxmlformats.org/officeDocument/2006/relationships" xmlns:p="http://schemas.openxmlformats.org/presentationml/2006/main">
  <p:tag name="DVSHAPEID" val="huZK98KRKzwYKD4eufI8vL"/>
</p:tagLst>
</file>

<file path=ppt/tags/tag75.xml><?xml version="1.0" encoding="utf-8"?>
<p:tagLst xmlns:a="http://schemas.openxmlformats.org/drawingml/2006/main" xmlns:r="http://schemas.openxmlformats.org/officeDocument/2006/relationships" xmlns:p="http://schemas.openxmlformats.org/presentationml/2006/main">
  <p:tag name="DVSECTIONID" val="EmdJ5YqWrg8EcvJ9ICYLK7"/>
</p:tagLst>
</file>

<file path=ppt/tags/tag76.xml><?xml version="1.0" encoding="utf-8"?>
<p:tagLst xmlns:a="http://schemas.openxmlformats.org/drawingml/2006/main" xmlns:r="http://schemas.openxmlformats.org/officeDocument/2006/relationships" xmlns:p="http://schemas.openxmlformats.org/presentationml/2006/main">
  <p:tag name="DVSHAPEID" val="p0ucjvEeyL7vWkjemp6odr"/>
</p:tagLst>
</file>

<file path=ppt/tags/tag77.xml><?xml version="1.0" encoding="utf-8"?>
<p:tagLst xmlns:a="http://schemas.openxmlformats.org/drawingml/2006/main" xmlns:r="http://schemas.openxmlformats.org/officeDocument/2006/relationships" xmlns:p="http://schemas.openxmlformats.org/presentationml/2006/main">
  <p:tag name="DVSHAPEID" val="xBN9m4HjJ5YjgqpA1gH7wG"/>
</p:tagLst>
</file>

<file path=ppt/tags/tag78.xml><?xml version="1.0" encoding="utf-8"?>
<p:tagLst xmlns:a="http://schemas.openxmlformats.org/drawingml/2006/main" xmlns:r="http://schemas.openxmlformats.org/officeDocument/2006/relationships" xmlns:p="http://schemas.openxmlformats.org/presentationml/2006/main">
  <p:tag name="DVSECTIONID" val="dHJlB0S6uxGciz8k0nTlFk"/>
</p:tagLst>
</file>

<file path=ppt/tags/tag79.xml><?xml version="1.0" encoding="utf-8"?>
<p:tagLst xmlns:a="http://schemas.openxmlformats.org/drawingml/2006/main" xmlns:r="http://schemas.openxmlformats.org/officeDocument/2006/relationships" xmlns:p="http://schemas.openxmlformats.org/presentationml/2006/main">
  <p:tag name="DVSHAPEID" val="xC4SPLnPG6URAubOWogILA"/>
</p:tagLst>
</file>

<file path=ppt/tags/tag8.xml><?xml version="1.0" encoding="utf-8"?>
<p:tagLst xmlns:a="http://schemas.openxmlformats.org/drawingml/2006/main" xmlns:r="http://schemas.openxmlformats.org/officeDocument/2006/relationships" xmlns:p="http://schemas.openxmlformats.org/presentationml/2006/main">
  <p:tag name="DVSHAPEID" val="Fncvr4BPeDSGLUo0IxrGJ8"/>
</p:tagLst>
</file>

<file path=ppt/tags/tag80.xml><?xml version="1.0" encoding="utf-8"?>
<p:tagLst xmlns:a="http://schemas.openxmlformats.org/drawingml/2006/main" xmlns:r="http://schemas.openxmlformats.org/officeDocument/2006/relationships" xmlns:p="http://schemas.openxmlformats.org/presentationml/2006/main">
  <p:tag name="DVSHAPEID" val="iiXvcR77AiEZMmtethCuIV"/>
</p:tagLst>
</file>

<file path=ppt/tags/tag81.xml><?xml version="1.0" encoding="utf-8"?>
<p:tagLst xmlns:a="http://schemas.openxmlformats.org/drawingml/2006/main" xmlns:r="http://schemas.openxmlformats.org/officeDocument/2006/relationships" xmlns:p="http://schemas.openxmlformats.org/presentationml/2006/main">
  <p:tag name="DVSECTIONID" val="dHJlB0S6uxGciz8k0nTlFk"/>
</p:tagLst>
</file>

<file path=ppt/tags/tag82.xml><?xml version="1.0" encoding="utf-8"?>
<p:tagLst xmlns:a="http://schemas.openxmlformats.org/drawingml/2006/main" xmlns:r="http://schemas.openxmlformats.org/officeDocument/2006/relationships" xmlns:p="http://schemas.openxmlformats.org/presentationml/2006/main">
  <p:tag name="DVSHAPEID" val="xC4SPLnPG6URAubOWogILA"/>
</p:tagLst>
</file>

<file path=ppt/tags/tag83.xml><?xml version="1.0" encoding="utf-8"?>
<p:tagLst xmlns:a="http://schemas.openxmlformats.org/drawingml/2006/main" xmlns:r="http://schemas.openxmlformats.org/officeDocument/2006/relationships" xmlns:p="http://schemas.openxmlformats.org/presentationml/2006/main">
  <p:tag name="DVSHAPEID" val="iiXvcR77AiEZMmtethCuIV"/>
</p:tagLst>
</file>

<file path=ppt/tags/tag84.xml><?xml version="1.0" encoding="utf-8"?>
<p:tagLst xmlns:a="http://schemas.openxmlformats.org/drawingml/2006/main" xmlns:r="http://schemas.openxmlformats.org/officeDocument/2006/relationships" xmlns:p="http://schemas.openxmlformats.org/presentationml/2006/main">
  <p:tag name="DVSECTIONID" val="ZECySqTecWMx8vZKnp3lLB"/>
</p:tagLst>
</file>

<file path=ppt/tags/tag85.xml><?xml version="1.0" encoding="utf-8"?>
<p:tagLst xmlns:a="http://schemas.openxmlformats.org/drawingml/2006/main" xmlns:r="http://schemas.openxmlformats.org/officeDocument/2006/relationships" xmlns:p="http://schemas.openxmlformats.org/presentationml/2006/main">
  <p:tag name="DVSHAPEID" val="3CjTYjD7YjfXjLVjzvIzvC"/>
</p:tagLst>
</file>

<file path=ppt/tags/tag86.xml><?xml version="1.0" encoding="utf-8"?>
<p:tagLst xmlns:a="http://schemas.openxmlformats.org/drawingml/2006/main" xmlns:r="http://schemas.openxmlformats.org/officeDocument/2006/relationships" xmlns:p="http://schemas.openxmlformats.org/presentationml/2006/main">
  <p:tag name="DVSHAPEID" val="cAHPlHVZ5hSnflciTNttjl"/>
</p:tagLst>
</file>

<file path=ppt/tags/tag87.xml><?xml version="1.0" encoding="utf-8"?>
<p:tagLst xmlns:a="http://schemas.openxmlformats.org/drawingml/2006/main" xmlns:r="http://schemas.openxmlformats.org/officeDocument/2006/relationships" xmlns:p="http://schemas.openxmlformats.org/presentationml/2006/main">
  <p:tag name="DVSECTIONID" val="ZECySqTecWMx8vZKnp3lLB"/>
</p:tagLst>
</file>

<file path=ppt/tags/tag88.xml><?xml version="1.0" encoding="utf-8"?>
<p:tagLst xmlns:a="http://schemas.openxmlformats.org/drawingml/2006/main" xmlns:r="http://schemas.openxmlformats.org/officeDocument/2006/relationships" xmlns:p="http://schemas.openxmlformats.org/presentationml/2006/main">
  <p:tag name="DVSHAPEID" val="3CjTYjD7YjfXjLVjzvIzvC"/>
</p:tagLst>
</file>

<file path=ppt/tags/tag89.xml><?xml version="1.0" encoding="utf-8"?>
<p:tagLst xmlns:a="http://schemas.openxmlformats.org/drawingml/2006/main" xmlns:r="http://schemas.openxmlformats.org/officeDocument/2006/relationships" xmlns:p="http://schemas.openxmlformats.org/presentationml/2006/main">
  <p:tag name="DVSHAPEID" val="cAHPlHVZ5hSnflciTNttjl"/>
</p:tagLst>
</file>

<file path=ppt/tags/tag9.xml><?xml version="1.0" encoding="utf-8"?>
<p:tagLst xmlns:a="http://schemas.openxmlformats.org/drawingml/2006/main" xmlns:r="http://schemas.openxmlformats.org/officeDocument/2006/relationships" xmlns:p="http://schemas.openxmlformats.org/presentationml/2006/main">
  <p:tag name="DVSHAPEID" val="MFVCt4m4IYHQj3LhBxuFLO"/>
</p:tagLst>
</file>

<file path=ppt/tags/tag90.xml><?xml version="1.0" encoding="utf-8"?>
<p:tagLst xmlns:a="http://schemas.openxmlformats.org/drawingml/2006/main" xmlns:r="http://schemas.openxmlformats.org/officeDocument/2006/relationships" xmlns:p="http://schemas.openxmlformats.org/presentationml/2006/main">
  <p:tag name="DVSECTIONID" val="Y0da1oCARprSH5J38scgkJ"/>
</p:tagLst>
</file>

<file path=ppt/tags/tag91.xml><?xml version="1.0" encoding="utf-8"?>
<p:tagLst xmlns:a="http://schemas.openxmlformats.org/drawingml/2006/main" xmlns:r="http://schemas.openxmlformats.org/officeDocument/2006/relationships" xmlns:p="http://schemas.openxmlformats.org/presentationml/2006/main">
  <p:tag name="DVSHAPEID" val="JP2Hj9H7L8pqpIc9YWcZdY"/>
</p:tagLst>
</file>

<file path=ppt/tags/tag92.xml><?xml version="1.0" encoding="utf-8"?>
<p:tagLst xmlns:a="http://schemas.openxmlformats.org/drawingml/2006/main" xmlns:r="http://schemas.openxmlformats.org/officeDocument/2006/relationships" xmlns:p="http://schemas.openxmlformats.org/presentationml/2006/main">
  <p:tag name="DVSHAPEID" val="5VwA6hBU52jRQSMDoLhYvJ"/>
</p:tagLst>
</file>

<file path=ppt/tags/tag93.xml><?xml version="1.0" encoding="utf-8"?>
<p:tagLst xmlns:a="http://schemas.openxmlformats.org/drawingml/2006/main" xmlns:r="http://schemas.openxmlformats.org/officeDocument/2006/relationships" xmlns:p="http://schemas.openxmlformats.org/presentationml/2006/main">
  <p:tag name="DVSECTIONID" val="pKqDkg0thjzoFClHovCB5n"/>
</p:tagLst>
</file>

<file path=ppt/tags/tag94.xml><?xml version="1.0" encoding="utf-8"?>
<p:tagLst xmlns:a="http://schemas.openxmlformats.org/drawingml/2006/main" xmlns:r="http://schemas.openxmlformats.org/officeDocument/2006/relationships" xmlns:p="http://schemas.openxmlformats.org/presentationml/2006/main">
  <p:tag name="DVSHAPEID" val="XOVt6KOxgj7LK6bJ3pvR3n"/>
</p:tagLst>
</file>

<file path=ppt/tags/tag95.xml><?xml version="1.0" encoding="utf-8"?>
<p:tagLst xmlns:a="http://schemas.openxmlformats.org/drawingml/2006/main" xmlns:r="http://schemas.openxmlformats.org/officeDocument/2006/relationships" xmlns:p="http://schemas.openxmlformats.org/presentationml/2006/main">
  <p:tag name="DVSHAPEID" val="5VwA6hBU52jRQSMDoLhYvJ"/>
</p:tagLst>
</file>

<file path=ppt/tags/tag96.xml><?xml version="1.0" encoding="utf-8"?>
<p:tagLst xmlns:a="http://schemas.openxmlformats.org/drawingml/2006/main" xmlns:r="http://schemas.openxmlformats.org/officeDocument/2006/relationships" xmlns:p="http://schemas.openxmlformats.org/presentationml/2006/main">
  <p:tag name="DVSECTIONID" val="pKqDkg0thjzoFClHovCB5n"/>
</p:tagLst>
</file>

<file path=ppt/tags/tag97.xml><?xml version="1.0" encoding="utf-8"?>
<p:tagLst xmlns:a="http://schemas.openxmlformats.org/drawingml/2006/main" xmlns:r="http://schemas.openxmlformats.org/officeDocument/2006/relationships" xmlns:p="http://schemas.openxmlformats.org/presentationml/2006/main">
  <p:tag name="DVSHAPEID" val="XOVt6KOxgj7LK6bJ3pvR3n"/>
</p:tagLst>
</file>

<file path=ppt/tags/tag98.xml><?xml version="1.0" encoding="utf-8"?>
<p:tagLst xmlns:a="http://schemas.openxmlformats.org/drawingml/2006/main" xmlns:r="http://schemas.openxmlformats.org/officeDocument/2006/relationships" xmlns:p="http://schemas.openxmlformats.org/presentationml/2006/main">
  <p:tag name="DVSHAPEID" val="5VwA6hBU52jRQSMDoLhYvJ"/>
</p:tagLst>
</file>

<file path=ppt/tags/tag99.xml><?xml version="1.0" encoding="utf-8"?>
<p:tagLst xmlns:a="http://schemas.openxmlformats.org/drawingml/2006/main" xmlns:r="http://schemas.openxmlformats.org/officeDocument/2006/relationships" xmlns:p="http://schemas.openxmlformats.org/presentationml/2006/main">
  <p:tag name="DVSECTIONID" val="pKqDkg0thjzoFClHovCB5n"/>
</p:tagLst>
</file>

<file path=ppt/theme/theme1.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Verdana"/>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330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CC330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3662</TotalTime>
  <Words>1611</Words>
  <Application>Microsoft Office PowerPoint</Application>
  <PresentationFormat>Apresentação na tela (4:3)</PresentationFormat>
  <Paragraphs>250</Paragraphs>
  <Slides>27</Slides>
  <Notes>27</Notes>
  <HiddenSlides>0</HiddenSlides>
  <MMClips>0</MMClips>
  <ScaleCrop>false</ScaleCrop>
  <HeadingPairs>
    <vt:vector size="6" baseType="variant">
      <vt:variant>
        <vt:lpstr>Fontes usadas</vt:lpstr>
      </vt:variant>
      <vt:variant>
        <vt:i4>7</vt:i4>
      </vt:variant>
      <vt:variant>
        <vt:lpstr>Tema</vt:lpstr>
      </vt:variant>
      <vt:variant>
        <vt:i4>3</vt:i4>
      </vt:variant>
      <vt:variant>
        <vt:lpstr>Títulos de slides</vt:lpstr>
      </vt:variant>
      <vt:variant>
        <vt:i4>27</vt:i4>
      </vt:variant>
    </vt:vector>
  </HeadingPairs>
  <TitlesOfParts>
    <vt:vector size="37" baseType="lpstr">
      <vt:lpstr>Arial</vt:lpstr>
      <vt:lpstr>Calibri</vt:lpstr>
      <vt:lpstr>Lucida Sans Unicode</vt:lpstr>
      <vt:lpstr>Symbol</vt:lpstr>
      <vt:lpstr>Times New Roman</vt:lpstr>
      <vt:lpstr>Verdana</vt:lpstr>
      <vt:lpstr>Wingdings</vt:lpstr>
      <vt:lpstr>Personalizar design</vt:lpstr>
      <vt:lpstr>Default Design</vt:lpstr>
      <vt:lpstr>1_Personalizar design</vt:lpstr>
      <vt:lpstr>Apresentação do PowerPoint</vt:lpstr>
      <vt:lpstr>Objetivos Geral</vt:lpstr>
      <vt:lpstr>Objetivos Específicos</vt:lpstr>
      <vt:lpstr>Introdução</vt:lpstr>
      <vt:lpstr>Justificativa</vt:lpstr>
      <vt:lpstr>Quadro Teórico</vt:lpstr>
      <vt:lpstr>Quadro Teórico</vt:lpstr>
      <vt:lpstr>Quadro Teórico</vt:lpstr>
      <vt:lpstr>Quadro Teórico</vt:lpstr>
      <vt:lpstr>Quadro Teórico</vt:lpstr>
      <vt:lpstr>Quadro Teórico</vt:lpstr>
      <vt:lpstr>Quadro Teórico</vt:lpstr>
      <vt:lpstr>Quadro Teórico</vt:lpstr>
      <vt:lpstr>Quadro Teórico</vt:lpstr>
      <vt:lpstr>Metodologia</vt:lpstr>
      <vt:lpstr>Metodologia</vt:lpstr>
      <vt:lpstr>Discussão dos resultados</vt:lpstr>
      <vt:lpstr>Discussão dos resultados</vt:lpstr>
      <vt:lpstr>Demonstração</vt:lpstr>
      <vt:lpstr>Referências</vt:lpstr>
      <vt:lpstr>Referências</vt:lpstr>
      <vt:lpstr>Referências</vt:lpstr>
      <vt:lpstr>Referências</vt:lpstr>
      <vt:lpstr>Referências</vt:lpstr>
      <vt:lpstr>Referências</vt:lpstr>
      <vt:lpstr>Referências</vt:lpstr>
      <vt:lpstr>Apresentação do PowerPoint</vt:lpstr>
    </vt:vector>
  </TitlesOfParts>
  <Company>Infotech Informática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TCC</dc:subject>
  <dc:creator>José Luiz da silva</dc:creator>
  <cp:lastModifiedBy>Ederson Carvalho</cp:lastModifiedBy>
  <cp:revision>321</cp:revision>
  <cp:lastPrinted>2012-11-10T16:04:29Z</cp:lastPrinted>
  <dcterms:created xsi:type="dcterms:W3CDTF">2002-05-11T17:07:14Z</dcterms:created>
  <dcterms:modified xsi:type="dcterms:W3CDTF">2013-10-14T14:55:27Z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1xvzRKvCxnQE71jUEsd9O7NIEaXWIkXF5cWQ8HZoY_Vg</vt:lpwstr>
  </property>
  <property fmtid="{D5CDD505-2E9C-101B-9397-08002B2CF9AE}" pid="3" name="Google.Documents.RevisionId">
    <vt:lpwstr>14512197856458438654</vt:lpwstr>
  </property>
  <property fmtid="{D5CDD505-2E9C-101B-9397-08002B2CF9AE}" pid="4" name="Google.Documents.PreviousRevisionId">
    <vt:lpwstr>03214603465439498462</vt:lpwstr>
  </property>
  <property fmtid="{D5CDD505-2E9C-101B-9397-08002B2CF9AE}" pid="5" name="Google.Documents.PluginVersion">
    <vt:lpwstr>2.0.2662.553</vt:lpwstr>
  </property>
  <property fmtid="{D5CDD505-2E9C-101B-9397-08002B2CF9AE}" pid="6" name="Google.Documents.MergeIncapabilityFlags">
    <vt:i4>0</vt:i4>
  </property>
  <property fmtid="{D5CDD505-2E9C-101B-9397-08002B2CF9AE}" pid="7" name="Google.Documents.Tracking">
    <vt:lpwstr>false</vt:lpwstr>
  </property>
</Properties>
</file>