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0" r:id="rId5"/>
    <p:sldId id="259" r:id="rId6"/>
    <p:sldId id="262" r:id="rId7"/>
    <p:sldId id="261" r:id="rId8"/>
    <p:sldId id="276" r:id="rId9"/>
    <p:sldId id="264" r:id="rId10"/>
    <p:sldId id="269" r:id="rId11"/>
    <p:sldId id="270" r:id="rId12"/>
    <p:sldId id="271" r:id="rId13"/>
    <p:sldId id="272" r:id="rId14"/>
    <p:sldId id="273" r:id="rId15"/>
    <p:sldId id="263" r:id="rId16"/>
    <p:sldId id="265" r:id="rId17"/>
    <p:sldId id="268" r:id="rId18"/>
    <p:sldId id="267" r:id="rId19"/>
    <p:sldId id="275"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62" y="-12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13.09.2017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13.09.2017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13.09.2017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13.09.2017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13.09.2017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13.09.2017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13.09.2017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ee/7/api/javax/persistence/package-summary.html" TargetMode="External"/><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hyperlink" Target="https://ru.wikipedia.org/wiki/DDL" TargetMode="External"/><Relationship Id="rId5" Type="http://schemas.openxmlformats.org/officeDocument/2006/relationships/hyperlink" Target="https://ru.wikipedia.org/wiki/%D0%9C%D0%B5%D1%82%D0%B0%D0%B4%D0%B0%D0%BD%D0%BD%D1%8B%D0%B5" TargetMode="External"/><Relationship Id="rId4" Type="http://schemas.openxmlformats.org/officeDocument/2006/relationships/hyperlink" Target="https://ru.wikipedia.org/wiki/Java_Persistence_Query_Langua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p:txBody>
          <a:bodyPr/>
          <a:lstStyle/>
          <a:p>
            <a:r>
              <a:rPr lang="en-US" dirty="0" smtClean="0"/>
              <a:t>Java Persistence </a:t>
            </a:r>
            <a:r>
              <a:rPr lang="en-US" dirty="0" err="1" smtClean="0"/>
              <a:t>Api</a:t>
            </a:r>
            <a:endParaRPr lang="ru-RU" dirty="0"/>
          </a:p>
        </p:txBody>
      </p:sp>
      <p:sp>
        <p:nvSpPr>
          <p:cNvPr id="3" name="Подзаголовок 2"/>
          <p:cNvSpPr>
            <a:spLocks noGrp="1"/>
          </p:cNvSpPr>
          <p:nvPr>
            <p:ph type="subTitle" idx="1"/>
          </p:nvPr>
        </p:nvSpPr>
        <p:spPr/>
        <p:txBody>
          <a:bodyPr/>
          <a:lstStyle/>
          <a:p>
            <a:r>
              <a:rPr lang="en-US" dirty="0" smtClean="0"/>
              <a:t>JSR-317</a:t>
            </a:r>
            <a:endParaRPr lang="ru-RU" dirty="0"/>
          </a:p>
        </p:txBody>
      </p:sp>
    </p:spTree>
    <p:extLst>
      <p:ext uri="{BB962C8B-B14F-4D97-AF65-F5344CB8AC3E}">
        <p14:creationId xmlns:p14="http://schemas.microsoft.com/office/powerpoint/2010/main" val="2398464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395536" y="332656"/>
            <a:ext cx="8496944" cy="5778623"/>
          </a:xfrm>
        </p:spPr>
        <p:txBody>
          <a:bodyPr>
            <a:normAutofit/>
          </a:bodyPr>
          <a:lstStyle/>
          <a:p>
            <a:r>
              <a:rPr lang="en-US" sz="1800" dirty="0" smtClean="0">
                <a:latin typeface="Lucida Console" pitchFamily="49" charset="0"/>
              </a:rPr>
              <a:t>Select</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_.id as id1_1_0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_.active as active2_1_0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_.comment </a:t>
            </a:r>
            <a:br>
              <a:rPr lang="en-US" sz="1800" dirty="0">
                <a:latin typeface="Lucida Console" pitchFamily="49" charset="0"/>
              </a:rPr>
            </a:br>
            <a:r>
              <a:rPr lang="en-US" sz="1800" dirty="0">
                <a:latin typeface="Lucida Console" pitchFamily="49" charset="0"/>
              </a:rPr>
              <a:t>as comment3_1_0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_.email as email4_1_0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_.name as name5_1_0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_.password </a:t>
            </a:r>
            <a:br>
              <a:rPr lang="en-US" sz="1800" dirty="0">
                <a:latin typeface="Lucida Console" pitchFamily="49" charset="0"/>
              </a:rPr>
            </a:br>
            <a:r>
              <a:rPr lang="en-US" sz="1800" dirty="0">
                <a:latin typeface="Lucida Console" pitchFamily="49" charset="0"/>
              </a:rPr>
              <a:t>as password6_1_0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_.regdate as regdate7_1_0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authoritie1</a:t>
            </a:r>
            <a:r>
              <a:rPr lang="en-US" sz="1800" dirty="0">
                <a:latin typeface="Lucida Console" pitchFamily="49" charset="0"/>
              </a:rPr>
              <a:t>_.user_id as user_id1_2_1_, </a:t>
            </a:r>
            <a:br>
              <a:rPr lang="en-US" sz="1800" dirty="0">
                <a:latin typeface="Lucida Console" pitchFamily="49" charset="0"/>
              </a:rPr>
            </a:br>
            <a:r>
              <a:rPr lang="en-US" sz="1800" dirty="0">
                <a:latin typeface="Lucida Console" pitchFamily="49" charset="0"/>
              </a:rPr>
              <a:t>grantedaut2_.id as auth_id2_2_1</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_.id as id1_0_2</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_.authority as authorit2_0_2_ </a:t>
            </a:r>
            <a:br>
              <a:rPr lang="en-US" sz="1800" dirty="0">
                <a:latin typeface="Lucida Console" pitchFamily="49" charset="0"/>
              </a:rPr>
            </a:br>
            <a:r>
              <a:rPr lang="en-US" sz="1800" dirty="0">
                <a:latin typeface="Lucida Console" pitchFamily="49" charset="0"/>
              </a:rPr>
              <a:t>from users </a:t>
            </a:r>
            <a:r>
              <a:rPr lang="en-US" sz="1800" dirty="0" smtClean="0">
                <a:latin typeface="Lucida Console" pitchFamily="49" charset="0"/>
              </a:rPr>
              <a:t>userentity0_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left </a:t>
            </a:r>
            <a:r>
              <a:rPr lang="en-US" sz="1800" dirty="0">
                <a:latin typeface="Lucida Console" pitchFamily="49" charset="0"/>
              </a:rPr>
              <a:t>outer join </a:t>
            </a:r>
            <a:r>
              <a:rPr lang="en-US" sz="1800" dirty="0" err="1">
                <a:latin typeface="Lucida Console" pitchFamily="49" charset="0"/>
              </a:rPr>
              <a:t>users_to_authorities</a:t>
            </a:r>
            <a:r>
              <a:rPr lang="en-US" sz="1800" dirty="0">
                <a:latin typeface="Lucida Console" pitchFamily="49" charset="0"/>
              </a:rPr>
              <a:t> authoritie1_ on userentity0_.id=authoritie1_.user_id </a:t>
            </a:r>
            <a:br>
              <a:rPr lang="en-US" sz="1800" dirty="0">
                <a:latin typeface="Lucida Console" pitchFamily="49" charset="0"/>
              </a:rPr>
            </a:br>
            <a:r>
              <a:rPr lang="en-US" sz="1800" dirty="0">
                <a:latin typeface="Lucida Console" pitchFamily="49" charset="0"/>
              </a:rPr>
              <a:t>left outer join </a:t>
            </a:r>
            <a:r>
              <a:rPr lang="en-US" sz="1800" dirty="0" err="1">
                <a:latin typeface="Lucida Console" pitchFamily="49" charset="0"/>
              </a:rPr>
              <a:t>granted_authority</a:t>
            </a:r>
            <a:r>
              <a:rPr lang="en-US" sz="1800" dirty="0">
                <a:latin typeface="Lucida Console" pitchFamily="49" charset="0"/>
              </a:rPr>
              <a:t> grantedaut2_ on authoritie1_.auth_id=grantedaut2_.</a:t>
            </a:r>
            <a:r>
              <a:rPr lang="en-US" sz="1800" dirty="0" smtClean="0">
                <a:latin typeface="Lucida Console" pitchFamily="49" charset="0"/>
              </a:rPr>
              <a:t>id</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where userentity0</a:t>
            </a:r>
            <a:r>
              <a:rPr lang="en-US" sz="1800" dirty="0">
                <a:latin typeface="Lucida Console" pitchFamily="49" charset="0"/>
              </a:rPr>
              <a:t>_.id=2</a:t>
            </a:r>
            <a:endParaRPr lang="ru-RU" sz="1800" dirty="0">
              <a:latin typeface="Lucida Console" pitchFamily="49" charset="0"/>
            </a:endParaRPr>
          </a:p>
        </p:txBody>
      </p:sp>
    </p:spTree>
    <p:extLst>
      <p:ext uri="{BB962C8B-B14F-4D97-AF65-F5344CB8AC3E}">
        <p14:creationId xmlns:p14="http://schemas.microsoft.com/office/powerpoint/2010/main" val="409745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395536" y="332656"/>
            <a:ext cx="8496944" cy="5778623"/>
          </a:xfrm>
        </p:spPr>
        <p:txBody>
          <a:bodyPr>
            <a:normAutofit/>
          </a:bodyPr>
          <a:lstStyle/>
          <a:p>
            <a:r>
              <a:rPr lang="en-US" sz="1800" b="1" dirty="0" smtClean="0">
                <a:solidFill>
                  <a:srgbClr val="00B050"/>
                </a:solidFill>
                <a:latin typeface="Lucida Console" pitchFamily="49" charset="0"/>
              </a:rPr>
              <a:t>Select</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_.id as id1_1_0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_.active as active2_1_0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_.comment </a:t>
            </a:r>
            <a:br>
              <a:rPr lang="en-US" sz="1800" dirty="0">
                <a:latin typeface="Lucida Console" pitchFamily="49" charset="0"/>
              </a:rPr>
            </a:br>
            <a:r>
              <a:rPr lang="en-US" sz="1800" dirty="0">
                <a:latin typeface="Lucida Console" pitchFamily="49" charset="0"/>
              </a:rPr>
              <a:t>as comment3_1_0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_.email as email4_1_0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_.name as name5_1_0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_.password </a:t>
            </a:r>
            <a:br>
              <a:rPr lang="en-US" sz="1800" dirty="0">
                <a:latin typeface="Lucida Console" pitchFamily="49" charset="0"/>
              </a:rPr>
            </a:br>
            <a:r>
              <a:rPr lang="en-US" sz="1800" dirty="0">
                <a:latin typeface="Lucida Console" pitchFamily="49" charset="0"/>
              </a:rPr>
              <a:t>as password6_1_0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_.regdate as regdate7_1_0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authoritie1</a:t>
            </a:r>
            <a:r>
              <a:rPr lang="en-US" sz="1800" dirty="0">
                <a:latin typeface="Lucida Console" pitchFamily="49" charset="0"/>
              </a:rPr>
              <a:t>_.user_id as user_id1_2_1_, </a:t>
            </a:r>
            <a:br>
              <a:rPr lang="en-US" sz="1800" dirty="0">
                <a:latin typeface="Lucida Console" pitchFamily="49" charset="0"/>
              </a:rPr>
            </a:br>
            <a:r>
              <a:rPr lang="en-US" sz="1800" dirty="0">
                <a:latin typeface="Lucida Console" pitchFamily="49" charset="0"/>
              </a:rPr>
              <a:t>grantedaut2_.id as auth_id2_2_1</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_.id as id1_0_2</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_.authority as authorit2_0_2_ </a:t>
            </a:r>
            <a:br>
              <a:rPr lang="en-US" sz="1800" dirty="0">
                <a:latin typeface="Lucida Console" pitchFamily="49" charset="0"/>
              </a:rPr>
            </a:br>
            <a:r>
              <a:rPr lang="en-US" sz="1800" b="1" dirty="0">
                <a:solidFill>
                  <a:srgbClr val="00B050"/>
                </a:solidFill>
                <a:latin typeface="Lucida Console" pitchFamily="49" charset="0"/>
              </a:rPr>
              <a:t>from</a:t>
            </a:r>
            <a:r>
              <a:rPr lang="en-US" sz="1800" dirty="0">
                <a:latin typeface="Lucida Console" pitchFamily="49" charset="0"/>
              </a:rPr>
              <a:t> users </a:t>
            </a:r>
            <a:r>
              <a:rPr lang="en-US" sz="1800" dirty="0" smtClean="0">
                <a:latin typeface="Lucida Console" pitchFamily="49" charset="0"/>
              </a:rPr>
              <a:t>userentity0_</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left </a:t>
            </a:r>
            <a:r>
              <a:rPr lang="en-US" sz="1800" b="1" dirty="0">
                <a:solidFill>
                  <a:srgbClr val="00B050"/>
                </a:solidFill>
                <a:latin typeface="Lucida Console" pitchFamily="49" charset="0"/>
              </a:rPr>
              <a:t>outer join</a:t>
            </a:r>
            <a:r>
              <a:rPr lang="en-US" sz="1800" dirty="0">
                <a:latin typeface="Lucida Console" pitchFamily="49" charset="0"/>
              </a:rPr>
              <a:t> </a:t>
            </a:r>
            <a:r>
              <a:rPr lang="en-US" sz="1800" dirty="0" err="1">
                <a:latin typeface="Lucida Console" pitchFamily="49" charset="0"/>
              </a:rPr>
              <a:t>users_to_authorities</a:t>
            </a:r>
            <a:r>
              <a:rPr lang="en-US" sz="1800" dirty="0">
                <a:latin typeface="Lucida Console" pitchFamily="49" charset="0"/>
              </a:rPr>
              <a:t> authoritie1_ on userentity0_.id=authoritie1_.user_id </a:t>
            </a:r>
            <a:br>
              <a:rPr lang="en-US" sz="1800" dirty="0">
                <a:latin typeface="Lucida Console" pitchFamily="49" charset="0"/>
              </a:rPr>
            </a:br>
            <a:r>
              <a:rPr lang="en-US" sz="1800" b="1" dirty="0">
                <a:solidFill>
                  <a:srgbClr val="00B050"/>
                </a:solidFill>
                <a:latin typeface="Lucida Console" pitchFamily="49" charset="0"/>
              </a:rPr>
              <a:t>left outer join </a:t>
            </a:r>
            <a:r>
              <a:rPr lang="en-US" sz="1800" dirty="0" err="1">
                <a:latin typeface="Lucida Console" pitchFamily="49" charset="0"/>
              </a:rPr>
              <a:t>granted_authority</a:t>
            </a:r>
            <a:r>
              <a:rPr lang="en-US" sz="1800" dirty="0">
                <a:latin typeface="Lucida Console" pitchFamily="49" charset="0"/>
              </a:rPr>
              <a:t> grantedaut2_ on authoritie1_.auth_id=grantedaut2_.</a:t>
            </a:r>
            <a:r>
              <a:rPr lang="en-US" sz="1800" dirty="0" smtClean="0">
                <a:latin typeface="Lucida Console" pitchFamily="49" charset="0"/>
              </a:rPr>
              <a:t>id</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where</a:t>
            </a:r>
            <a:r>
              <a:rPr lang="en-US" sz="1800" dirty="0" smtClean="0">
                <a:latin typeface="Lucida Console" pitchFamily="49" charset="0"/>
              </a:rPr>
              <a:t> userentity0</a:t>
            </a:r>
            <a:r>
              <a:rPr lang="en-US" sz="1800" dirty="0">
                <a:latin typeface="Lucida Console" pitchFamily="49" charset="0"/>
              </a:rPr>
              <a:t>_.id=2</a:t>
            </a:r>
            <a:endParaRPr lang="ru-RU" sz="1800" dirty="0">
              <a:latin typeface="Lucida Console" pitchFamily="49" charset="0"/>
            </a:endParaRPr>
          </a:p>
        </p:txBody>
      </p:sp>
    </p:spTree>
    <p:extLst>
      <p:ext uri="{BB962C8B-B14F-4D97-AF65-F5344CB8AC3E}">
        <p14:creationId xmlns:p14="http://schemas.microsoft.com/office/powerpoint/2010/main" val="513232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395536" y="332656"/>
            <a:ext cx="8496944" cy="5778623"/>
          </a:xfrm>
        </p:spPr>
        <p:txBody>
          <a:bodyPr>
            <a:normAutofit/>
          </a:bodyPr>
          <a:lstStyle/>
          <a:p>
            <a:r>
              <a:rPr lang="en-US" sz="1800" b="1" dirty="0" smtClean="0">
                <a:solidFill>
                  <a:srgbClr val="00B050"/>
                </a:solidFill>
                <a:latin typeface="Lucida Console" pitchFamily="49" charset="0"/>
              </a:rPr>
              <a:t>Select</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id</a:t>
            </a:r>
            <a:r>
              <a:rPr lang="en-US" sz="1800" dirty="0">
                <a:latin typeface="Lucida Console" pitchFamily="49" charset="0"/>
              </a:rPr>
              <a:t> as id1_1_0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active</a:t>
            </a:r>
            <a:r>
              <a:rPr lang="en-US" sz="1800" dirty="0">
                <a:latin typeface="Lucida Console" pitchFamily="49" charset="0"/>
              </a:rPr>
              <a:t> as active2_1_0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comment</a:t>
            </a:r>
            <a:r>
              <a:rPr lang="en-US" sz="1800" dirty="0">
                <a:latin typeface="Lucida Console" pitchFamily="49" charset="0"/>
              </a:rPr>
              <a:t> </a:t>
            </a:r>
            <a:br>
              <a:rPr lang="en-US" sz="1800" dirty="0">
                <a:latin typeface="Lucida Console" pitchFamily="49" charset="0"/>
              </a:rPr>
            </a:br>
            <a:r>
              <a:rPr lang="en-US" sz="1800" dirty="0">
                <a:latin typeface="Lucida Console" pitchFamily="49" charset="0"/>
              </a:rPr>
              <a:t>as comment3_1_0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email</a:t>
            </a:r>
            <a:r>
              <a:rPr lang="en-US" sz="1800" dirty="0">
                <a:latin typeface="Lucida Console" pitchFamily="49" charset="0"/>
              </a:rPr>
              <a:t> as email4_1_0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name</a:t>
            </a:r>
            <a:r>
              <a:rPr lang="en-US" sz="1800" dirty="0">
                <a:latin typeface="Lucida Console" pitchFamily="49" charset="0"/>
              </a:rPr>
              <a:t> as name5_1_0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password</a:t>
            </a:r>
            <a:r>
              <a:rPr lang="en-US" sz="1800" dirty="0">
                <a:latin typeface="Lucida Console" pitchFamily="49" charset="0"/>
              </a:rPr>
              <a:t> </a:t>
            </a:r>
            <a:br>
              <a:rPr lang="en-US" sz="1800" dirty="0">
                <a:latin typeface="Lucida Console" pitchFamily="49" charset="0"/>
              </a:rPr>
            </a:br>
            <a:r>
              <a:rPr lang="en-US" sz="1800" dirty="0">
                <a:latin typeface="Lucida Console" pitchFamily="49" charset="0"/>
              </a:rPr>
              <a:t>as password6_1_0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regdate</a:t>
            </a:r>
            <a:r>
              <a:rPr lang="en-US" sz="1800" dirty="0">
                <a:latin typeface="Lucida Console" pitchFamily="49" charset="0"/>
              </a:rPr>
              <a:t> as regdate7_1_0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authoritie1</a:t>
            </a:r>
            <a:r>
              <a:rPr lang="en-US" sz="1800" dirty="0">
                <a:latin typeface="Lucida Console" pitchFamily="49" charset="0"/>
              </a:rPr>
              <a:t>_.</a:t>
            </a:r>
            <a:r>
              <a:rPr lang="en-US" sz="1800" b="1" dirty="0">
                <a:solidFill>
                  <a:srgbClr val="FF0000"/>
                </a:solidFill>
                <a:latin typeface="Lucida Console" pitchFamily="49" charset="0"/>
              </a:rPr>
              <a:t>user_id</a:t>
            </a:r>
            <a:r>
              <a:rPr lang="en-US" sz="1800" dirty="0">
                <a:latin typeface="Lucida Console" pitchFamily="49" charset="0"/>
              </a:rPr>
              <a:t> as user_id1_2_1_, </a:t>
            </a:r>
            <a:br>
              <a:rPr lang="en-US" sz="1800" dirty="0">
                <a:latin typeface="Lucida Console" pitchFamily="49" charset="0"/>
              </a:rPr>
            </a:br>
            <a:r>
              <a:rPr lang="en-US" sz="1800" dirty="0">
                <a:latin typeface="Lucida Console" pitchFamily="49" charset="0"/>
              </a:rPr>
              <a:t>grantedaut2_.</a:t>
            </a:r>
            <a:r>
              <a:rPr lang="en-US" sz="1800" b="1" dirty="0">
                <a:solidFill>
                  <a:srgbClr val="FF0000"/>
                </a:solidFill>
                <a:latin typeface="Lucida Console" pitchFamily="49" charset="0"/>
              </a:rPr>
              <a:t>id</a:t>
            </a:r>
            <a:r>
              <a:rPr lang="en-US" sz="1800" dirty="0">
                <a:latin typeface="Lucida Console" pitchFamily="49" charset="0"/>
              </a:rPr>
              <a:t> as auth_id2_2_1</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t>
            </a:r>
            <a:r>
              <a:rPr lang="en-US" sz="1800" b="1" dirty="0">
                <a:solidFill>
                  <a:srgbClr val="FF0000"/>
                </a:solidFill>
                <a:latin typeface="Lucida Console" pitchFamily="49" charset="0"/>
              </a:rPr>
              <a:t>id</a:t>
            </a:r>
            <a:r>
              <a:rPr lang="en-US" sz="1800" dirty="0">
                <a:latin typeface="Lucida Console" pitchFamily="49" charset="0"/>
              </a:rPr>
              <a:t> as id1_0_2</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t>
            </a:r>
            <a:r>
              <a:rPr lang="en-US" sz="1800" b="1" dirty="0">
                <a:solidFill>
                  <a:srgbClr val="FF0000"/>
                </a:solidFill>
                <a:latin typeface="Lucida Console" pitchFamily="49" charset="0"/>
              </a:rPr>
              <a:t>authority</a:t>
            </a:r>
            <a:r>
              <a:rPr lang="en-US" sz="1800" dirty="0">
                <a:latin typeface="Lucida Console" pitchFamily="49" charset="0"/>
              </a:rPr>
              <a:t> as authorit2_0_2_ </a:t>
            </a:r>
            <a:br>
              <a:rPr lang="en-US" sz="1800" dirty="0">
                <a:latin typeface="Lucida Console" pitchFamily="49" charset="0"/>
              </a:rPr>
            </a:br>
            <a:r>
              <a:rPr lang="en-US" sz="1800" b="1" dirty="0">
                <a:solidFill>
                  <a:srgbClr val="00B050"/>
                </a:solidFill>
                <a:latin typeface="Lucida Console" pitchFamily="49" charset="0"/>
              </a:rPr>
              <a:t>from</a:t>
            </a:r>
            <a:r>
              <a:rPr lang="en-US" sz="1800" dirty="0">
                <a:latin typeface="Lucida Console" pitchFamily="49" charset="0"/>
              </a:rPr>
              <a:t> users </a:t>
            </a:r>
            <a:r>
              <a:rPr lang="en-US" sz="1800" dirty="0" smtClean="0">
                <a:latin typeface="Lucida Console" pitchFamily="49" charset="0"/>
              </a:rPr>
              <a:t>userentity0_</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left </a:t>
            </a:r>
            <a:r>
              <a:rPr lang="en-US" sz="1800" b="1" dirty="0">
                <a:solidFill>
                  <a:srgbClr val="00B050"/>
                </a:solidFill>
                <a:latin typeface="Lucida Console" pitchFamily="49" charset="0"/>
              </a:rPr>
              <a:t>outer join</a:t>
            </a:r>
            <a:r>
              <a:rPr lang="en-US" sz="1800" dirty="0">
                <a:latin typeface="Lucida Console" pitchFamily="49" charset="0"/>
              </a:rPr>
              <a:t> </a:t>
            </a:r>
            <a:r>
              <a:rPr lang="en-US" sz="1800" dirty="0" err="1">
                <a:latin typeface="Lucida Console" pitchFamily="49" charset="0"/>
              </a:rPr>
              <a:t>users_to_authorities</a:t>
            </a:r>
            <a:r>
              <a:rPr lang="en-US" sz="1800" dirty="0">
                <a:latin typeface="Lucida Console" pitchFamily="49" charset="0"/>
              </a:rPr>
              <a:t> authoritie1_ on userentity0_.id=authoritie1_.user_id </a:t>
            </a:r>
            <a:br>
              <a:rPr lang="en-US" sz="1800" dirty="0">
                <a:latin typeface="Lucida Console" pitchFamily="49" charset="0"/>
              </a:rPr>
            </a:br>
            <a:r>
              <a:rPr lang="en-US" sz="1800" b="1" dirty="0">
                <a:solidFill>
                  <a:srgbClr val="00B050"/>
                </a:solidFill>
                <a:latin typeface="Lucida Console" pitchFamily="49" charset="0"/>
              </a:rPr>
              <a:t>left outer join </a:t>
            </a:r>
            <a:r>
              <a:rPr lang="en-US" sz="1800" dirty="0" err="1">
                <a:latin typeface="Lucida Console" pitchFamily="49" charset="0"/>
              </a:rPr>
              <a:t>granted_authority</a:t>
            </a:r>
            <a:r>
              <a:rPr lang="en-US" sz="1800" dirty="0">
                <a:latin typeface="Lucida Console" pitchFamily="49" charset="0"/>
              </a:rPr>
              <a:t> grantedaut2_ on authoritie1_.auth_id=grantedaut2_.</a:t>
            </a:r>
            <a:r>
              <a:rPr lang="en-US" sz="1800" dirty="0" smtClean="0">
                <a:latin typeface="Lucida Console" pitchFamily="49" charset="0"/>
              </a:rPr>
              <a:t>id</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where</a:t>
            </a:r>
            <a:r>
              <a:rPr lang="en-US" sz="1800" dirty="0" smtClean="0">
                <a:latin typeface="Lucida Console" pitchFamily="49" charset="0"/>
              </a:rPr>
              <a:t> userentity0</a:t>
            </a:r>
            <a:r>
              <a:rPr lang="en-US" sz="1800" dirty="0">
                <a:latin typeface="Lucida Console" pitchFamily="49" charset="0"/>
              </a:rPr>
              <a:t>_.id=2</a:t>
            </a:r>
            <a:endParaRPr lang="ru-RU" sz="1800" dirty="0">
              <a:latin typeface="Lucida Console" pitchFamily="49" charset="0"/>
            </a:endParaRPr>
          </a:p>
        </p:txBody>
      </p:sp>
    </p:spTree>
    <p:extLst>
      <p:ext uri="{BB962C8B-B14F-4D97-AF65-F5344CB8AC3E}">
        <p14:creationId xmlns:p14="http://schemas.microsoft.com/office/powerpoint/2010/main" val="3652876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395536" y="332656"/>
            <a:ext cx="8496944" cy="5778623"/>
          </a:xfrm>
        </p:spPr>
        <p:txBody>
          <a:bodyPr>
            <a:normAutofit/>
          </a:bodyPr>
          <a:lstStyle/>
          <a:p>
            <a:r>
              <a:rPr lang="en-US" sz="1800" b="1" dirty="0" smtClean="0">
                <a:solidFill>
                  <a:srgbClr val="00B050"/>
                </a:solidFill>
                <a:latin typeface="Lucida Console" pitchFamily="49" charset="0"/>
              </a:rPr>
              <a:t>Select</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id</a:t>
            </a:r>
            <a:r>
              <a:rPr lang="en-US" sz="1800" dirty="0">
                <a:latin typeface="Lucida Console" pitchFamily="49" charset="0"/>
              </a:rPr>
              <a:t> as id1_1_0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active</a:t>
            </a:r>
            <a:r>
              <a:rPr lang="en-US" sz="1800" dirty="0">
                <a:latin typeface="Lucida Console" pitchFamily="49" charset="0"/>
              </a:rPr>
              <a:t> as active2_1_0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comment</a:t>
            </a:r>
            <a:r>
              <a:rPr lang="en-US" sz="1800" dirty="0">
                <a:latin typeface="Lucida Console" pitchFamily="49" charset="0"/>
              </a:rPr>
              <a:t> </a:t>
            </a:r>
            <a:br>
              <a:rPr lang="en-US" sz="1800" dirty="0">
                <a:latin typeface="Lucida Console" pitchFamily="49" charset="0"/>
              </a:rPr>
            </a:br>
            <a:r>
              <a:rPr lang="en-US" sz="1800" dirty="0">
                <a:latin typeface="Lucida Console" pitchFamily="49" charset="0"/>
              </a:rPr>
              <a:t>as comment3_1_0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email</a:t>
            </a:r>
            <a:r>
              <a:rPr lang="en-US" sz="1800" dirty="0">
                <a:latin typeface="Lucida Console" pitchFamily="49" charset="0"/>
              </a:rPr>
              <a:t> as email4_1_0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name</a:t>
            </a:r>
            <a:r>
              <a:rPr lang="en-US" sz="1800" dirty="0">
                <a:latin typeface="Lucida Console" pitchFamily="49" charset="0"/>
              </a:rPr>
              <a:t> as name5_1_0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password</a:t>
            </a:r>
            <a:r>
              <a:rPr lang="en-US" sz="1800" dirty="0">
                <a:latin typeface="Lucida Console" pitchFamily="49" charset="0"/>
              </a:rPr>
              <a:t> </a:t>
            </a:r>
            <a:br>
              <a:rPr lang="en-US" sz="1800" dirty="0">
                <a:latin typeface="Lucida Console" pitchFamily="49" charset="0"/>
              </a:rPr>
            </a:br>
            <a:r>
              <a:rPr lang="en-US" sz="1800" dirty="0">
                <a:latin typeface="Lucida Console" pitchFamily="49" charset="0"/>
              </a:rPr>
              <a:t>as password6_1_0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userentity0</a:t>
            </a:r>
            <a:r>
              <a:rPr lang="en-US" sz="1800" dirty="0">
                <a:latin typeface="Lucida Console" pitchFamily="49" charset="0"/>
              </a:rPr>
              <a:t>_.</a:t>
            </a:r>
            <a:r>
              <a:rPr lang="en-US" sz="1800" b="1" dirty="0">
                <a:solidFill>
                  <a:srgbClr val="FF0000"/>
                </a:solidFill>
                <a:latin typeface="Lucida Console" pitchFamily="49" charset="0"/>
              </a:rPr>
              <a:t>regdate</a:t>
            </a:r>
            <a:r>
              <a:rPr lang="en-US" sz="1800" dirty="0">
                <a:latin typeface="Lucida Console" pitchFamily="49" charset="0"/>
              </a:rPr>
              <a:t> as regdate7_1_0</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authoritie1</a:t>
            </a:r>
            <a:r>
              <a:rPr lang="en-US" sz="1800" dirty="0">
                <a:latin typeface="Lucida Console" pitchFamily="49" charset="0"/>
              </a:rPr>
              <a:t>_.</a:t>
            </a:r>
            <a:r>
              <a:rPr lang="en-US" sz="1800" b="1" dirty="0">
                <a:solidFill>
                  <a:srgbClr val="FF0000"/>
                </a:solidFill>
                <a:latin typeface="Lucida Console" pitchFamily="49" charset="0"/>
              </a:rPr>
              <a:t>user_id</a:t>
            </a:r>
            <a:r>
              <a:rPr lang="en-US" sz="1800" dirty="0">
                <a:latin typeface="Lucida Console" pitchFamily="49" charset="0"/>
              </a:rPr>
              <a:t> as user_id1_2_1_, </a:t>
            </a:r>
            <a:br>
              <a:rPr lang="en-US" sz="1800" dirty="0">
                <a:latin typeface="Lucida Console" pitchFamily="49" charset="0"/>
              </a:rPr>
            </a:br>
            <a:r>
              <a:rPr lang="en-US" sz="1800" dirty="0">
                <a:latin typeface="Lucida Console" pitchFamily="49" charset="0"/>
              </a:rPr>
              <a:t>grantedaut2_.</a:t>
            </a:r>
            <a:r>
              <a:rPr lang="en-US" sz="1800" b="1" dirty="0">
                <a:solidFill>
                  <a:srgbClr val="FF0000"/>
                </a:solidFill>
                <a:latin typeface="Lucida Console" pitchFamily="49" charset="0"/>
              </a:rPr>
              <a:t>id</a:t>
            </a:r>
            <a:r>
              <a:rPr lang="en-US" sz="1800" dirty="0">
                <a:latin typeface="Lucida Console" pitchFamily="49" charset="0"/>
              </a:rPr>
              <a:t> as auth_id2_2_1</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t>
            </a:r>
            <a:r>
              <a:rPr lang="en-US" sz="1800" b="1" dirty="0">
                <a:solidFill>
                  <a:srgbClr val="FF0000"/>
                </a:solidFill>
                <a:latin typeface="Lucida Console" pitchFamily="49" charset="0"/>
              </a:rPr>
              <a:t>id</a:t>
            </a:r>
            <a:r>
              <a:rPr lang="en-US" sz="1800" dirty="0">
                <a:latin typeface="Lucida Console" pitchFamily="49" charset="0"/>
              </a:rPr>
              <a:t> as id1_0_2</a:t>
            </a:r>
            <a:r>
              <a:rPr lang="en-US" sz="1800" dirty="0" smtClean="0">
                <a:latin typeface="Lucida Console" pitchFamily="49" charset="0"/>
              </a:rPr>
              <a:t>_,</a:t>
            </a: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grantedaut2</a:t>
            </a:r>
            <a:r>
              <a:rPr lang="en-US" sz="1800" dirty="0">
                <a:latin typeface="Lucida Console" pitchFamily="49" charset="0"/>
              </a:rPr>
              <a:t>_.</a:t>
            </a:r>
            <a:r>
              <a:rPr lang="en-US" sz="1800" b="1" dirty="0">
                <a:solidFill>
                  <a:srgbClr val="FF0000"/>
                </a:solidFill>
                <a:latin typeface="Lucida Console" pitchFamily="49" charset="0"/>
              </a:rPr>
              <a:t>authority</a:t>
            </a:r>
            <a:r>
              <a:rPr lang="en-US" sz="1800" dirty="0">
                <a:latin typeface="Lucida Console" pitchFamily="49" charset="0"/>
              </a:rPr>
              <a:t> as authorit2_0_2_ </a:t>
            </a:r>
            <a:br>
              <a:rPr lang="en-US" sz="1800" dirty="0">
                <a:latin typeface="Lucida Console" pitchFamily="49" charset="0"/>
              </a:rPr>
            </a:br>
            <a:r>
              <a:rPr lang="en-US" sz="1800" b="1" dirty="0">
                <a:solidFill>
                  <a:srgbClr val="00B050"/>
                </a:solidFill>
                <a:latin typeface="Lucida Console" pitchFamily="49" charset="0"/>
              </a:rPr>
              <a:t>from</a:t>
            </a:r>
            <a:r>
              <a:rPr lang="en-US" sz="1800" dirty="0">
                <a:latin typeface="Lucida Console" pitchFamily="49" charset="0"/>
              </a:rPr>
              <a:t> users </a:t>
            </a:r>
            <a:r>
              <a:rPr lang="en-US" sz="1800" dirty="0" smtClean="0">
                <a:latin typeface="Lucida Console" pitchFamily="49" charset="0"/>
              </a:rPr>
              <a:t>userentity0_</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left </a:t>
            </a:r>
            <a:r>
              <a:rPr lang="en-US" sz="1800" b="1" dirty="0">
                <a:solidFill>
                  <a:srgbClr val="00B050"/>
                </a:solidFill>
                <a:latin typeface="Lucida Console" pitchFamily="49" charset="0"/>
              </a:rPr>
              <a:t>outer join</a:t>
            </a:r>
            <a:r>
              <a:rPr lang="en-US" sz="1800" dirty="0">
                <a:latin typeface="Lucida Console" pitchFamily="49" charset="0"/>
              </a:rPr>
              <a:t> </a:t>
            </a:r>
            <a:r>
              <a:rPr lang="en-US" sz="1800" b="1" dirty="0" err="1">
                <a:solidFill>
                  <a:srgbClr val="0070C0"/>
                </a:solidFill>
                <a:latin typeface="Lucida Console" pitchFamily="49" charset="0"/>
              </a:rPr>
              <a:t>users_to_authorities</a:t>
            </a:r>
            <a:r>
              <a:rPr lang="en-US" sz="1800" dirty="0">
                <a:latin typeface="Lucida Console" pitchFamily="49" charset="0"/>
              </a:rPr>
              <a:t> authoritie1_ on userentity0_.id=authoritie1_.user_id </a:t>
            </a:r>
            <a:br>
              <a:rPr lang="en-US" sz="1800" dirty="0">
                <a:latin typeface="Lucida Console" pitchFamily="49" charset="0"/>
              </a:rPr>
            </a:br>
            <a:r>
              <a:rPr lang="en-US" sz="1800" b="1" dirty="0">
                <a:solidFill>
                  <a:srgbClr val="00B050"/>
                </a:solidFill>
                <a:latin typeface="Lucida Console" pitchFamily="49" charset="0"/>
              </a:rPr>
              <a:t>left outer join </a:t>
            </a:r>
            <a:r>
              <a:rPr lang="en-US" sz="1800" b="1" dirty="0" err="1">
                <a:solidFill>
                  <a:srgbClr val="0070C0"/>
                </a:solidFill>
                <a:latin typeface="Lucida Console" pitchFamily="49" charset="0"/>
              </a:rPr>
              <a:t>granted_authority</a:t>
            </a:r>
            <a:r>
              <a:rPr lang="en-US" sz="1800" dirty="0">
                <a:latin typeface="Lucida Console" pitchFamily="49" charset="0"/>
              </a:rPr>
              <a:t> grantedaut2_ on authoritie1_.auth_id=grantedaut2_.</a:t>
            </a:r>
            <a:r>
              <a:rPr lang="en-US" sz="1800" dirty="0" smtClean="0">
                <a:latin typeface="Lucida Console" pitchFamily="49" charset="0"/>
              </a:rPr>
              <a:t>id</a:t>
            </a:r>
            <a:r>
              <a:rPr lang="ru-RU" sz="1800" dirty="0" smtClean="0">
                <a:latin typeface="Lucida Console" pitchFamily="49" charset="0"/>
              </a:rPr>
              <a:t/>
            </a:r>
            <a:br>
              <a:rPr lang="ru-RU" sz="1800" dirty="0" smtClean="0">
                <a:latin typeface="Lucida Console" pitchFamily="49" charset="0"/>
              </a:rPr>
            </a:br>
            <a:r>
              <a:rPr lang="en-US" sz="1800" b="1" dirty="0" smtClean="0">
                <a:solidFill>
                  <a:srgbClr val="00B050"/>
                </a:solidFill>
                <a:latin typeface="Lucida Console" pitchFamily="49" charset="0"/>
              </a:rPr>
              <a:t>where</a:t>
            </a:r>
            <a:r>
              <a:rPr lang="en-US" sz="1800" dirty="0" smtClean="0">
                <a:latin typeface="Lucida Console" pitchFamily="49" charset="0"/>
              </a:rPr>
              <a:t> userentity0</a:t>
            </a:r>
            <a:r>
              <a:rPr lang="en-US" sz="1800" dirty="0">
                <a:latin typeface="Lucida Console" pitchFamily="49" charset="0"/>
              </a:rPr>
              <a:t>_.id=2</a:t>
            </a:r>
            <a:endParaRPr lang="ru-RU" sz="1800" dirty="0">
              <a:latin typeface="Lucida Console" pitchFamily="49" charset="0"/>
            </a:endParaRPr>
          </a:p>
        </p:txBody>
      </p:sp>
    </p:spTree>
    <p:extLst>
      <p:ext uri="{BB962C8B-B14F-4D97-AF65-F5344CB8AC3E}">
        <p14:creationId xmlns:p14="http://schemas.microsoft.com/office/powerpoint/2010/main" val="21903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179512" y="1124744"/>
            <a:ext cx="8784976" cy="4986535"/>
          </a:xfrm>
        </p:spPr>
        <p:txBody>
          <a:bodyPr>
            <a:normAutofit/>
          </a:bodyPr>
          <a:lstStyle/>
          <a:p>
            <a:pPr algn="l"/>
            <a:r>
              <a:rPr lang="en-US" sz="680" dirty="0" smtClean="0">
                <a:latin typeface="Lucida Console" pitchFamily="49" charset="0"/>
              </a:rPr>
              <a:t>|---------|-------------|--------------|-------------|-----------|---------------|------------------------|--------------|--------------|---------|---------------|</a:t>
            </a:r>
            <a:br>
              <a:rPr lang="en-US" sz="680" dirty="0" smtClean="0">
                <a:latin typeface="Lucida Console" pitchFamily="49" charset="0"/>
              </a:rPr>
            </a:br>
            <a:r>
              <a:rPr lang="en-US" sz="680" dirty="0" smtClean="0">
                <a:latin typeface="Lucida Console" pitchFamily="49" charset="0"/>
              </a:rPr>
              <a:t>|id1_1_0_ |active2_1_0_ |comment3_1_0_ |email4_1_0_  |name5_1_0_ |password6_1_0_ |regdate7_1_0_           |user_id1_2_1_ |auth_id2_2_1_ |id1_0_2_ |authorit2_0_2_ |</a:t>
            </a:r>
            <a:br>
              <a:rPr lang="en-US" sz="680" dirty="0" smtClean="0">
                <a:latin typeface="Lucida Console" pitchFamily="49" charset="0"/>
              </a:rPr>
            </a:br>
            <a:r>
              <a:rPr lang="en-US" sz="680" dirty="0" smtClean="0">
                <a:latin typeface="Lucida Console" pitchFamily="49" charset="0"/>
              </a:rPr>
              <a:t>|---------|-------------|--------------|-------------|-----------|---------------|------------------------|--------------|--------------|---------|---------------|</a:t>
            </a:r>
            <a:br>
              <a:rPr lang="en-US" sz="680" dirty="0" smtClean="0">
                <a:latin typeface="Lucida Console" pitchFamily="49" charset="0"/>
              </a:rPr>
            </a:br>
            <a:r>
              <a:rPr lang="en-US" sz="680" dirty="0" smtClean="0">
                <a:latin typeface="Lucida Console" pitchFamily="49" charset="0"/>
              </a:rPr>
              <a:t>|2        |true         |NEWCOMMENT    |test@mail.ru |NAME       |PASS           |2017-09-07 16:51:30.444 |2             |2             |2        |ROLE_TEST      |</a:t>
            </a:r>
            <a:br>
              <a:rPr lang="en-US" sz="680" dirty="0" smtClean="0">
                <a:latin typeface="Lucida Console" pitchFamily="49" charset="0"/>
              </a:rPr>
            </a:br>
            <a:r>
              <a:rPr lang="en-US" sz="680" dirty="0" smtClean="0">
                <a:latin typeface="Lucida Console" pitchFamily="49" charset="0"/>
              </a:rPr>
              <a:t>|---------|-------------|--------------|-------------|-----------|---------------|------------------------|--------------|--------------|---------|---------------|</a:t>
            </a:r>
            <a:br>
              <a:rPr lang="en-US" sz="680" dirty="0" smtClean="0">
                <a:latin typeface="Lucida Console" pitchFamily="49" charset="0"/>
              </a:rPr>
            </a:br>
            <a:r>
              <a:rPr lang="ru-RU" sz="680" dirty="0" smtClean="0">
                <a:latin typeface="Lucida Console" pitchFamily="49" charset="0"/>
              </a:rPr>
              <a:t/>
            </a:r>
            <a:br>
              <a:rPr lang="ru-RU" sz="680" dirty="0" smtClean="0">
                <a:latin typeface="Lucida Console" pitchFamily="49" charset="0"/>
              </a:rPr>
            </a:br>
            <a:r>
              <a:rPr lang="ru-RU" sz="680" dirty="0" smtClean="0">
                <a:latin typeface="Lucida Console" pitchFamily="49" charset="0"/>
              </a:rPr>
              <a:t/>
            </a:r>
            <a:br>
              <a:rPr lang="ru-RU" sz="680" dirty="0" smtClean="0">
                <a:latin typeface="Lucida Console" pitchFamily="49" charset="0"/>
              </a:rPr>
            </a:br>
            <a:r>
              <a:rPr lang="ru-RU" sz="680" dirty="0">
                <a:latin typeface="Lucida Console" pitchFamily="49" charset="0"/>
              </a:rPr>
              <a:t/>
            </a:r>
            <a:br>
              <a:rPr lang="ru-RU" sz="680" dirty="0">
                <a:latin typeface="Lucida Console" pitchFamily="49" charset="0"/>
              </a:rPr>
            </a:br>
            <a:r>
              <a:rPr lang="ru-RU" sz="680" dirty="0" smtClean="0">
                <a:latin typeface="Lucida Console" pitchFamily="49" charset="0"/>
              </a:rPr>
              <a:t/>
            </a:r>
            <a:br>
              <a:rPr lang="ru-RU" sz="680" dirty="0" smtClean="0">
                <a:latin typeface="Lucida Console" pitchFamily="49" charset="0"/>
              </a:rPr>
            </a:br>
            <a:r>
              <a:rPr lang="ru-RU" sz="680" dirty="0" smtClean="0">
                <a:latin typeface="Lucida Console" pitchFamily="49" charset="0"/>
              </a:rPr>
              <a:t/>
            </a:r>
            <a:br>
              <a:rPr lang="ru-RU" sz="680" dirty="0" smtClean="0">
                <a:latin typeface="Lucida Console" pitchFamily="49" charset="0"/>
              </a:rPr>
            </a:br>
            <a:r>
              <a:rPr lang="en-US" sz="1800" dirty="0" err="1" smtClean="0">
                <a:latin typeface="Lucida Console" pitchFamily="49" charset="0"/>
              </a:rPr>
              <a:t>UserEntity</a:t>
            </a:r>
            <a:r>
              <a:rPr lang="en-US" sz="1800" dirty="0" smtClean="0">
                <a:latin typeface="Lucida Console" pitchFamily="49" charset="0"/>
              </a:rPr>
              <a:t>(</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id=2</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name=NAME</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email=test@mail.ru</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password=PASS</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authorities</a:t>
            </a:r>
            <a:r>
              <a:rPr lang="en-US" sz="1800" dirty="0">
                <a:latin typeface="Lucida Console" pitchFamily="49" charset="0"/>
              </a:rPr>
              <a:t>=[</a:t>
            </a:r>
            <a:r>
              <a:rPr lang="en-US" sz="1800" dirty="0" err="1">
                <a:latin typeface="Lucida Console" pitchFamily="49" charset="0"/>
              </a:rPr>
              <a:t>GrantedAuthorityEntity</a:t>
            </a:r>
            <a:r>
              <a:rPr lang="en-US" sz="1800" dirty="0" smtClean="0">
                <a:latin typeface="Lucida Console" pitchFamily="49" charset="0"/>
              </a:rPr>
              <a:t>(</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id=2</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ru-RU" sz="1800" dirty="0">
                <a:latin typeface="Lucida Console" pitchFamily="49" charset="0"/>
              </a:rPr>
              <a:t>	</a:t>
            </a:r>
            <a:r>
              <a:rPr lang="en-US" sz="1800" dirty="0" smtClean="0">
                <a:latin typeface="Lucida Console" pitchFamily="49" charset="0"/>
              </a:rPr>
              <a:t>authority=ROLE_TEST</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err="1" smtClean="0">
                <a:latin typeface="Lucida Console" pitchFamily="49" charset="0"/>
              </a:rPr>
              <a:t>regdate</a:t>
            </a:r>
            <a:r>
              <a:rPr lang="en-US" sz="1800" dirty="0" smtClean="0">
                <a:latin typeface="Lucida Console" pitchFamily="49" charset="0"/>
              </a:rPr>
              <a:t>=2017-09-07 </a:t>
            </a:r>
            <a:r>
              <a:rPr lang="en-US" sz="1800" dirty="0">
                <a:latin typeface="Lucida Console" pitchFamily="49" charset="0"/>
              </a:rPr>
              <a:t>16:51:30.444,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active=true</a:t>
            </a:r>
            <a:r>
              <a:rPr lang="en-US" sz="1800" dirty="0">
                <a:latin typeface="Lucida Console" pitchFamily="49" charset="0"/>
              </a:rPr>
              <a:t>, </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t>
            </a:r>
            <a:r>
              <a:rPr lang="en-US" sz="1800" dirty="0" smtClean="0">
                <a:latin typeface="Lucida Console" pitchFamily="49" charset="0"/>
              </a:rPr>
              <a:t>comment=NEWCOMMENT</a:t>
            </a:r>
            <a:r>
              <a:rPr lang="en-US" sz="1800" dirty="0">
                <a:latin typeface="Lucida Console" pitchFamily="49" charset="0"/>
              </a:rPr>
              <a:t>)</a:t>
            </a:r>
            <a:endParaRPr lang="ru-RU" sz="1800" dirty="0">
              <a:latin typeface="Lucida Console" pitchFamily="49" charset="0"/>
            </a:endParaRPr>
          </a:p>
        </p:txBody>
      </p:sp>
    </p:spTree>
    <p:extLst>
      <p:ext uri="{BB962C8B-B14F-4D97-AF65-F5344CB8AC3E}">
        <p14:creationId xmlns:p14="http://schemas.microsoft.com/office/powerpoint/2010/main" val="3660051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692869" y="404664"/>
            <a:ext cx="7772400" cy="5995168"/>
          </a:xfrm>
        </p:spPr>
        <p:txBody>
          <a:bodyPr>
            <a:normAutofit fontScale="90000"/>
          </a:bodyPr>
          <a:lstStyle/>
          <a:p>
            <a:r>
              <a:rPr lang="en-US" sz="1800" dirty="0" smtClean="0">
                <a:latin typeface="Lucida Console" pitchFamily="49" charset="0"/>
              </a:rPr>
              <a:t>Entity</a:t>
            </a:r>
            <a:br>
              <a:rPr lang="en-US" sz="1800" dirty="0" smtClean="0">
                <a:latin typeface="Lucida Console" pitchFamily="49" charset="0"/>
              </a:rPr>
            </a:br>
            <a:r>
              <a:rPr lang="en-US" sz="1800" dirty="0" smtClean="0">
                <a:latin typeface="Lucida Console" pitchFamily="49" charset="0"/>
              </a:rPr>
              <a:t>Table</a:t>
            </a:r>
            <a:br>
              <a:rPr lang="en-US" sz="1800" dirty="0" smtClean="0">
                <a:latin typeface="Lucida Console" pitchFamily="49" charset="0"/>
              </a:rPr>
            </a:br>
            <a:r>
              <a:rPr lang="en-US" sz="1800" dirty="0" smtClean="0">
                <a:latin typeface="Lucida Console" pitchFamily="49" charset="0"/>
              </a:rPr>
              <a:t>Id</a:t>
            </a:r>
            <a:br>
              <a:rPr lang="en-US" sz="1800" dirty="0" smtClean="0">
                <a:latin typeface="Lucida Console" pitchFamily="49" charset="0"/>
              </a:rPr>
            </a:br>
            <a:r>
              <a:rPr lang="en-US" sz="1800" dirty="0" smtClean="0">
                <a:latin typeface="Lucida Console" pitchFamily="49" charset="0"/>
              </a:rPr>
              <a:t>Generated value</a:t>
            </a:r>
            <a:br>
              <a:rPr lang="en-US" sz="1800" dirty="0" smtClean="0">
                <a:latin typeface="Lucida Console" pitchFamily="49" charset="0"/>
              </a:rPr>
            </a:br>
            <a:r>
              <a:rPr lang="en-US" sz="1800" dirty="0" smtClean="0">
                <a:latin typeface="Lucida Console" pitchFamily="49" charset="0"/>
              </a:rPr>
              <a:t>Sequence generator</a:t>
            </a:r>
            <a:br>
              <a:rPr lang="en-US" sz="1800" dirty="0" smtClean="0">
                <a:latin typeface="Lucida Console" pitchFamily="49" charset="0"/>
              </a:rPr>
            </a:br>
            <a:r>
              <a:rPr lang="en-US" sz="1800" dirty="0" smtClean="0">
                <a:latin typeface="Lucida Console" pitchFamily="49" charset="0"/>
              </a:rPr>
              <a:t>Column</a:t>
            </a:r>
            <a:br>
              <a:rPr lang="en-US" sz="1800" dirty="0" smtClean="0">
                <a:latin typeface="Lucida Console" pitchFamily="49" charset="0"/>
              </a:rPr>
            </a:br>
            <a:r>
              <a:rPr lang="en-US" sz="1800" dirty="0" smtClean="0">
                <a:latin typeface="Lucida Console" pitchFamily="49" charset="0"/>
              </a:rPr>
              <a:t>Temporal</a:t>
            </a:r>
            <a:br>
              <a:rPr lang="en-US" sz="1800" dirty="0" smtClean="0">
                <a:latin typeface="Lucida Console" pitchFamily="49" charset="0"/>
              </a:rPr>
            </a:br>
            <a:r>
              <a:rPr lang="en-US" sz="1800" dirty="0" smtClean="0">
                <a:latin typeface="Lucida Console" pitchFamily="49" charset="0"/>
              </a:rPr>
              <a:t>Enumerated</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err="1" smtClean="0">
                <a:latin typeface="Lucida Console" pitchFamily="49" charset="0"/>
              </a:rPr>
              <a:t>JoinTable</a:t>
            </a:r>
            <a:r>
              <a:rPr lang="en-US" sz="1800" dirty="0" smtClean="0">
                <a:latin typeface="Lucida Console" pitchFamily="49" charset="0"/>
              </a:rPr>
              <a:t/>
            </a:r>
            <a:br>
              <a:rPr lang="en-US" sz="1800" dirty="0" smtClean="0">
                <a:latin typeface="Lucida Console" pitchFamily="49" charset="0"/>
              </a:rPr>
            </a:br>
            <a:r>
              <a:rPr lang="en-US" sz="1800" dirty="0" err="1" smtClean="0">
                <a:latin typeface="Lucida Console" pitchFamily="49" charset="0"/>
              </a:rPr>
              <a:t>JoinColumn</a:t>
            </a:r>
            <a:r>
              <a:rPr lang="en-US" sz="1800" dirty="0" smtClean="0">
                <a:latin typeface="Lucida Console" pitchFamily="49" charset="0"/>
              </a:rPr>
              <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smtClean="0">
                <a:latin typeface="Lucida Console" pitchFamily="49" charset="0"/>
              </a:rPr>
              <a:t>One to one</a:t>
            </a:r>
            <a:br>
              <a:rPr lang="en-US" sz="1800" dirty="0" smtClean="0">
                <a:latin typeface="Lucida Console" pitchFamily="49" charset="0"/>
              </a:rPr>
            </a:br>
            <a:r>
              <a:rPr lang="en-US" sz="1800" dirty="0" err="1" smtClean="0">
                <a:latin typeface="Lucida Console" pitchFamily="49" charset="0"/>
              </a:rPr>
              <a:t>One</a:t>
            </a:r>
            <a:r>
              <a:rPr lang="en-US" sz="1800" dirty="0" smtClean="0">
                <a:latin typeface="Lucida Console" pitchFamily="49" charset="0"/>
              </a:rPr>
              <a:t> to many</a:t>
            </a:r>
            <a:br>
              <a:rPr lang="en-US" sz="1800" dirty="0" smtClean="0">
                <a:latin typeface="Lucida Console" pitchFamily="49" charset="0"/>
              </a:rPr>
            </a:br>
            <a:r>
              <a:rPr lang="en-US" sz="1800" dirty="0" err="1" smtClean="0">
                <a:latin typeface="Lucida Console" pitchFamily="49" charset="0"/>
              </a:rPr>
              <a:t>Many</a:t>
            </a:r>
            <a:r>
              <a:rPr lang="en-US" sz="1800" dirty="0" smtClean="0">
                <a:latin typeface="Lucida Console" pitchFamily="49" charset="0"/>
              </a:rPr>
              <a:t> to one</a:t>
            </a:r>
            <a:br>
              <a:rPr lang="en-US" sz="1800" dirty="0" smtClean="0">
                <a:latin typeface="Lucida Console" pitchFamily="49" charset="0"/>
              </a:rPr>
            </a:br>
            <a:r>
              <a:rPr lang="en-US" sz="1800" dirty="0" smtClean="0">
                <a:latin typeface="Lucida Console" pitchFamily="49" charset="0"/>
              </a:rPr>
              <a:t>Many to many</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smtClean="0">
                <a:latin typeface="Lucida Console" pitchFamily="49" charset="0"/>
              </a:rPr>
              <a:t>Eager</a:t>
            </a:r>
            <a:br>
              <a:rPr lang="en-US" sz="1800" dirty="0" smtClean="0">
                <a:latin typeface="Lucida Console" pitchFamily="49" charset="0"/>
              </a:rPr>
            </a:br>
            <a:r>
              <a:rPr lang="en-US" sz="1800" dirty="0" smtClean="0">
                <a:latin typeface="Lucida Console" pitchFamily="49" charset="0"/>
              </a:rPr>
              <a:t>Lazy</a:t>
            </a:r>
            <a:r>
              <a:rPr lang="ru-RU" sz="1800" dirty="0" smtClean="0">
                <a:latin typeface="Lucida Console" pitchFamily="49" charset="0"/>
              </a:rPr>
              <a:t/>
            </a:r>
            <a:br>
              <a:rPr lang="ru-RU" sz="1800" dirty="0" smtClean="0">
                <a:latin typeface="Lucida Console" pitchFamily="49" charset="0"/>
              </a:rPr>
            </a:br>
            <a:r>
              <a:rPr lang="ru-RU" sz="1800" dirty="0">
                <a:latin typeface="Lucida Console" pitchFamily="49" charset="0"/>
              </a:rPr>
              <a:t/>
            </a:r>
            <a:br>
              <a:rPr lang="ru-RU" sz="1800" dirty="0">
                <a:latin typeface="Lucida Console" pitchFamily="49" charset="0"/>
              </a:rPr>
            </a:br>
            <a:r>
              <a:rPr lang="en-US" sz="1800" dirty="0" smtClean="0">
                <a:latin typeface="Lucida Console" pitchFamily="49" charset="0"/>
              </a:rPr>
              <a:t>All</a:t>
            </a:r>
            <a:br>
              <a:rPr lang="en-US" sz="1800" dirty="0" smtClean="0">
                <a:latin typeface="Lucida Console" pitchFamily="49" charset="0"/>
              </a:rPr>
            </a:br>
            <a:r>
              <a:rPr lang="en-US" sz="1800" dirty="0" smtClean="0">
                <a:latin typeface="Lucida Console" pitchFamily="49" charset="0"/>
              </a:rPr>
              <a:t>Persist</a:t>
            </a:r>
            <a:br>
              <a:rPr lang="en-US" sz="1800" dirty="0" smtClean="0">
                <a:latin typeface="Lucida Console" pitchFamily="49" charset="0"/>
              </a:rPr>
            </a:br>
            <a:r>
              <a:rPr lang="en-US" sz="1800" dirty="0" smtClean="0">
                <a:latin typeface="Lucida Console" pitchFamily="49" charset="0"/>
              </a:rPr>
              <a:t>Merge</a:t>
            </a:r>
            <a:br>
              <a:rPr lang="en-US" sz="1800" dirty="0" smtClean="0">
                <a:latin typeface="Lucida Console" pitchFamily="49" charset="0"/>
              </a:rPr>
            </a:br>
            <a:r>
              <a:rPr lang="en-US" sz="1800" dirty="0" smtClean="0">
                <a:latin typeface="Lucida Console" pitchFamily="49" charset="0"/>
              </a:rPr>
              <a:t>Remove</a:t>
            </a:r>
            <a:br>
              <a:rPr lang="en-US" sz="1800" dirty="0" smtClean="0">
                <a:latin typeface="Lucida Console" pitchFamily="49" charset="0"/>
              </a:rPr>
            </a:br>
            <a:r>
              <a:rPr lang="en-US" sz="1800" dirty="0" smtClean="0">
                <a:latin typeface="Lucida Console" pitchFamily="49" charset="0"/>
              </a:rPr>
              <a:t>Refresh</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err="1">
                <a:latin typeface="Lucida Console" pitchFamily="49" charset="0"/>
              </a:rPr>
              <a:t>NamedNativeQuery</a:t>
            </a:r>
            <a:endParaRPr lang="ru-RU" sz="1800" dirty="0">
              <a:latin typeface="Lucida Console" pitchFamily="49" charset="0"/>
            </a:endParaRPr>
          </a:p>
        </p:txBody>
      </p:sp>
    </p:spTree>
    <p:extLst>
      <p:ext uri="{BB962C8B-B14F-4D97-AF65-F5344CB8AC3E}">
        <p14:creationId xmlns:p14="http://schemas.microsoft.com/office/powerpoint/2010/main" val="310458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692869" y="836712"/>
            <a:ext cx="7772400" cy="4986535"/>
          </a:xfrm>
        </p:spPr>
        <p:txBody>
          <a:bodyPr>
            <a:normAutofit/>
          </a:bodyPr>
          <a:lstStyle/>
          <a:p>
            <a:r>
              <a:rPr lang="ru-RU" sz="2400" b="1" dirty="0" smtClean="0">
                <a:latin typeface="Lucida Console" pitchFamily="49" charset="0"/>
              </a:rPr>
              <a:t>Статьи:</a:t>
            </a:r>
            <a:r>
              <a:rPr lang="en-US" sz="1800" dirty="0" smtClean="0">
                <a:latin typeface="Lucida Console" pitchFamily="49" charset="0"/>
              </a:rPr>
              <a:t/>
            </a:r>
            <a:br>
              <a:rPr lang="en-US" sz="1800" dirty="0" smtClean="0">
                <a:latin typeface="Lucida Console" pitchFamily="49" charset="0"/>
              </a:rPr>
            </a:br>
            <a:r>
              <a:rPr lang="en-US" sz="1800" dirty="0" smtClean="0">
                <a:latin typeface="Lucida Console" pitchFamily="49" charset="0"/>
              </a:rPr>
              <a:t/>
            </a:r>
            <a:br>
              <a:rPr lang="en-US" sz="1800" dirty="0" smtClean="0">
                <a:latin typeface="Lucida Console" pitchFamily="49" charset="0"/>
              </a:rPr>
            </a:br>
            <a:r>
              <a:rPr lang="ru-RU" sz="1800" dirty="0" smtClean="0">
                <a:latin typeface="Lucida Console" pitchFamily="49" charset="0"/>
              </a:rPr>
              <a:t>Шпаргалка по </a:t>
            </a:r>
            <a:r>
              <a:rPr lang="en-US" sz="1800" dirty="0" smtClean="0">
                <a:latin typeface="Lucida Console" pitchFamily="49" charset="0"/>
              </a:rPr>
              <a:t>JPA </a:t>
            </a:r>
            <a:r>
              <a:rPr lang="ru-RU" sz="1800" dirty="0" smtClean="0">
                <a:latin typeface="Lucida Console" pitchFamily="49" charset="0"/>
              </a:rPr>
              <a:t>и </a:t>
            </a:r>
            <a:r>
              <a:rPr lang="en-US" sz="1800" dirty="0">
                <a:latin typeface="Lucida Console" pitchFamily="49" charset="0"/>
              </a:rPr>
              <a:t>Hibernate:</a:t>
            </a:r>
            <a:br>
              <a:rPr lang="en-US" sz="1800" dirty="0">
                <a:latin typeface="Lucida Console" pitchFamily="49" charset="0"/>
              </a:rPr>
            </a:br>
            <a:r>
              <a:rPr lang="en-US" sz="1800" dirty="0">
                <a:latin typeface="Lucida Console" pitchFamily="49" charset="0"/>
              </a:rPr>
              <a:t>https://habrahabr.ru/post/265061/</a:t>
            </a:r>
            <a:br>
              <a:rPr lang="en-US" sz="1800" dirty="0">
                <a:latin typeface="Lucida Console" pitchFamily="49" charset="0"/>
              </a:rPr>
            </a:b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Стратегии загрузки </a:t>
            </a:r>
            <a:r>
              <a:rPr lang="en-US" sz="1800" dirty="0" smtClean="0">
                <a:latin typeface="Lucida Console" pitchFamily="49" charset="0"/>
              </a:rPr>
              <a:t>JPA:</a:t>
            </a:r>
            <a:r>
              <a:rPr lang="ru-RU" sz="1800" dirty="0" smtClean="0">
                <a:latin typeface="Lucida Console" pitchFamily="49" charset="0"/>
              </a:rPr>
              <a:t/>
            </a:r>
            <a:br>
              <a:rPr lang="ru-RU" sz="1800" dirty="0" smtClean="0">
                <a:latin typeface="Lucida Console" pitchFamily="49" charset="0"/>
              </a:rPr>
            </a:br>
            <a:r>
              <a:rPr lang="en-US" sz="1800" dirty="0">
                <a:latin typeface="Lucida Console" pitchFamily="49" charset="0"/>
              </a:rPr>
              <a:t>https://</a:t>
            </a:r>
            <a:r>
              <a:rPr lang="en-US" sz="1800" dirty="0" smtClean="0">
                <a:latin typeface="Lucida Console" pitchFamily="49" charset="0"/>
              </a:rPr>
              <a:t>dou.ua/lenta/articles/jpa-fetch-types/</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smtClean="0">
                <a:latin typeface="Lucida Console" pitchFamily="49" charset="0"/>
              </a:rPr>
              <a:t>Persist </a:t>
            </a:r>
            <a:r>
              <a:rPr lang="en-US" sz="1800" dirty="0" err="1" smtClean="0">
                <a:latin typeface="Lucida Console" pitchFamily="49" charset="0"/>
              </a:rPr>
              <a:t>vs</a:t>
            </a:r>
            <a:r>
              <a:rPr lang="en-US" sz="1800" dirty="0">
                <a:latin typeface="Lucida Console" pitchFamily="49" charset="0"/>
              </a:rPr>
              <a:t> merge:</a:t>
            </a:r>
            <a:br>
              <a:rPr lang="en-US" sz="1800" dirty="0">
                <a:latin typeface="Lucida Console" pitchFamily="49" charset="0"/>
              </a:rPr>
            </a:br>
            <a:r>
              <a:rPr lang="en-US" sz="1800" dirty="0">
                <a:latin typeface="Lucida Console" pitchFamily="49" charset="0"/>
              </a:rPr>
              <a:t>http://</a:t>
            </a:r>
            <a:r>
              <a:rPr lang="en-US" sz="1800" dirty="0" smtClean="0">
                <a:latin typeface="Lucida Console" pitchFamily="49" charset="0"/>
              </a:rPr>
              <a:t>cor-win.blogspot.com/2012/04/jpa-20-persist-vs-merge.html</a:t>
            </a:r>
            <a:br>
              <a:rPr lang="en-US" sz="1800" dirty="0" smtClean="0">
                <a:latin typeface="Lucida Console" pitchFamily="49" charset="0"/>
              </a:rPr>
            </a:br>
            <a:r>
              <a:rPr lang="en-US" sz="1800" dirty="0" smtClean="0">
                <a:latin typeface="Lucida Console" pitchFamily="49" charset="0"/>
              </a:rPr>
              <a:t/>
            </a:r>
            <a:br>
              <a:rPr lang="en-US" sz="1800" dirty="0" smtClean="0">
                <a:latin typeface="Lucida Console" pitchFamily="49" charset="0"/>
              </a:rPr>
            </a:br>
            <a:r>
              <a:rPr lang="ru-RU" sz="1800" dirty="0" smtClean="0">
                <a:latin typeface="Lucida Console" pitchFamily="49" charset="0"/>
              </a:rPr>
              <a:t>Стратегии загрузки </a:t>
            </a:r>
            <a:r>
              <a:rPr lang="en-US" sz="1800" dirty="0" smtClean="0">
                <a:latin typeface="Lucida Console" pitchFamily="49" charset="0"/>
              </a:rPr>
              <a:t>Hibernate:</a:t>
            </a:r>
            <a:r>
              <a:rPr lang="en-US" sz="1800" dirty="0">
                <a:latin typeface="Lucida Console" pitchFamily="49" charset="0"/>
              </a:rPr>
              <a:t/>
            </a:r>
            <a:br>
              <a:rPr lang="en-US" sz="1800" dirty="0">
                <a:latin typeface="Lucida Console" pitchFamily="49" charset="0"/>
              </a:rPr>
            </a:br>
            <a:r>
              <a:rPr lang="en-US" sz="1800" dirty="0">
                <a:latin typeface="Lucida Console" pitchFamily="49" charset="0"/>
              </a:rPr>
              <a:t>https://dou.ua/lenta/articles/hibernate-fetch-types/</a:t>
            </a:r>
            <a:endParaRPr lang="ru-RU" sz="1800" dirty="0">
              <a:latin typeface="Lucida Console" pitchFamily="49" charset="0"/>
            </a:endParaRPr>
          </a:p>
        </p:txBody>
      </p:sp>
    </p:spTree>
    <p:extLst>
      <p:ext uri="{BB962C8B-B14F-4D97-AF65-F5344CB8AC3E}">
        <p14:creationId xmlns:p14="http://schemas.microsoft.com/office/powerpoint/2010/main" val="3518080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692869" y="764704"/>
            <a:ext cx="7772400" cy="4986535"/>
          </a:xfrm>
        </p:spPr>
        <p:txBody>
          <a:bodyPr>
            <a:normAutofit/>
          </a:bodyPr>
          <a:lstStyle/>
          <a:p>
            <a:r>
              <a:rPr lang="ru-RU" sz="2400" b="1" dirty="0" smtClean="0">
                <a:latin typeface="Lucida Console" pitchFamily="49" charset="0"/>
              </a:rPr>
              <a:t>Для самостоятельного прочтения:</a:t>
            </a: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
            </a:r>
            <a:br>
              <a:rPr lang="ru-RU" sz="1800" dirty="0" smtClean="0">
                <a:latin typeface="Lucida Console" pitchFamily="49" charset="0"/>
              </a:rPr>
            </a:br>
            <a:r>
              <a:rPr lang="ru-RU" sz="1800" dirty="0" smtClean="0">
                <a:latin typeface="Lucida Console" pitchFamily="49" charset="0"/>
              </a:rPr>
              <a:t>Транзакции в </a:t>
            </a:r>
            <a:r>
              <a:rPr lang="en-US" sz="1800" dirty="0" smtClean="0">
                <a:latin typeface="Lucida Console" pitchFamily="49" charset="0"/>
              </a:rPr>
              <a:t>JPA</a:t>
            </a:r>
            <a:r>
              <a:rPr lang="ru-RU" sz="1800" dirty="0" smtClean="0">
                <a:latin typeface="Lucida Console" pitchFamily="49" charset="0"/>
              </a:rPr>
              <a:t/>
            </a:r>
            <a:br>
              <a:rPr lang="ru-RU" sz="1800" dirty="0" smtClean="0">
                <a:latin typeface="Lucida Console" pitchFamily="49" charset="0"/>
              </a:rPr>
            </a:br>
            <a:r>
              <a:rPr lang="ru-RU" sz="1800" dirty="0">
                <a:latin typeface="Lucida Console" pitchFamily="49" charset="0"/>
              </a:rPr>
              <a:t/>
            </a:r>
            <a:br>
              <a:rPr lang="ru-RU" sz="1800" dirty="0">
                <a:latin typeface="Lucida Console" pitchFamily="49" charset="0"/>
              </a:rPr>
            </a:br>
            <a:r>
              <a:rPr lang="en-US" sz="1800" dirty="0" smtClean="0">
                <a:latin typeface="Lucida Console" pitchFamily="49" charset="0"/>
              </a:rPr>
              <a:t>Database thread pools</a:t>
            </a:r>
            <a:r>
              <a:rPr lang="ru-RU" sz="1800" dirty="0" smtClean="0">
                <a:latin typeface="Lucida Console" pitchFamily="49" charset="0"/>
              </a:rPr>
              <a:t> и их производительность</a:t>
            </a:r>
            <a:r>
              <a:rPr lang="en-US" sz="1800" dirty="0" smtClean="0">
                <a:latin typeface="Lucida Console" pitchFamily="49" charset="0"/>
              </a:rPr>
              <a:t>:</a:t>
            </a:r>
            <a:br>
              <a:rPr lang="en-US" sz="1800" dirty="0" smtClean="0">
                <a:latin typeface="Lucida Console" pitchFamily="49" charset="0"/>
              </a:rPr>
            </a:br>
            <a:r>
              <a:rPr lang="en-US" sz="1800" dirty="0" smtClean="0">
                <a:latin typeface="Lucida Console" pitchFamily="49" charset="0"/>
              </a:rPr>
              <a:t>C3P0 pool, </a:t>
            </a:r>
            <a:r>
              <a:rPr lang="en-US" sz="1800" dirty="0" err="1" smtClean="0">
                <a:latin typeface="Lucida Console" pitchFamily="49" charset="0"/>
              </a:rPr>
              <a:t>Zaxxar</a:t>
            </a:r>
            <a:r>
              <a:rPr lang="en-US" sz="1800" dirty="0" smtClean="0">
                <a:latin typeface="Lucida Console" pitchFamily="49" charset="0"/>
              </a:rPr>
              <a:t> </a:t>
            </a:r>
            <a:r>
              <a:rPr lang="en-US" sz="1800" dirty="0" err="1" smtClean="0">
                <a:latin typeface="Lucida Console" pitchFamily="49" charset="0"/>
              </a:rPr>
              <a:t>HikariCP</a:t>
            </a:r>
            <a:r>
              <a:rPr lang="en-US" sz="1800" dirty="0" smtClean="0">
                <a:latin typeface="Lucida Console" pitchFamily="49" charset="0"/>
              </a:rPr>
              <a:t>, DBCP</a:t>
            </a:r>
            <a:r>
              <a:rPr lang="ru-RU" sz="1800" dirty="0">
                <a:latin typeface="Lucida Console" pitchFamily="49" charset="0"/>
              </a:rPr>
              <a:t/>
            </a:r>
            <a:br>
              <a:rPr lang="ru-RU" sz="1800" dirty="0">
                <a:latin typeface="Lucida Console" pitchFamily="49" charset="0"/>
              </a:rPr>
            </a:br>
            <a:r>
              <a:rPr lang="ru-RU" sz="1800" dirty="0" smtClean="0">
                <a:latin typeface="Lucida Console" pitchFamily="49" charset="0"/>
              </a:rPr>
              <a:t/>
            </a:r>
            <a:br>
              <a:rPr lang="ru-RU" sz="1800" dirty="0" smtClean="0">
                <a:latin typeface="Lucida Console" pitchFamily="49" charset="0"/>
              </a:rPr>
            </a:br>
            <a:r>
              <a:rPr lang="en-US" sz="1800" dirty="0" smtClean="0">
                <a:latin typeface="Lucida Console" pitchFamily="49" charset="0"/>
              </a:rPr>
              <a:t>Hibernate </a:t>
            </a:r>
            <a:r>
              <a:rPr lang="ru-RU" sz="1800" dirty="0" smtClean="0">
                <a:latin typeface="Lucida Console" pitchFamily="49" charset="0"/>
              </a:rPr>
              <a:t>как </a:t>
            </a:r>
            <a:r>
              <a:rPr lang="en-US" sz="1800" dirty="0" smtClean="0">
                <a:latin typeface="Lucida Console" pitchFamily="49" charset="0"/>
              </a:rPr>
              <a:t>JPA provider</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smtClean="0">
                <a:latin typeface="Lucida Console" pitchFamily="49" charset="0"/>
              </a:rPr>
              <a:t>JPQL, HQL, TQL</a:t>
            </a:r>
            <a:br>
              <a:rPr lang="en-US" sz="1800" dirty="0" smtClean="0">
                <a:latin typeface="Lucida Console" pitchFamily="49" charset="0"/>
              </a:rPr>
            </a:br>
            <a:r>
              <a:rPr lang="en-US" sz="1800" dirty="0">
                <a:latin typeface="Lucida Console" pitchFamily="49" charset="0"/>
              </a:rPr>
              <a:t/>
            </a:r>
            <a:br>
              <a:rPr lang="en-US" sz="1800" dirty="0">
                <a:latin typeface="Lucida Console" pitchFamily="49" charset="0"/>
              </a:rPr>
            </a:br>
            <a:r>
              <a:rPr lang="en-US" sz="1800" dirty="0" smtClean="0">
                <a:latin typeface="Lucida Console" pitchFamily="49" charset="0"/>
              </a:rPr>
              <a:t>Spring Data </a:t>
            </a:r>
            <a:r>
              <a:rPr lang="en-US" sz="1800" dirty="0" err="1" smtClean="0">
                <a:latin typeface="Lucida Console" pitchFamily="49" charset="0"/>
              </a:rPr>
              <a:t>Jpa</a:t>
            </a:r>
            <a:endParaRPr lang="ru-RU" sz="1800" dirty="0">
              <a:latin typeface="Lucida Console" pitchFamily="49" charset="0"/>
            </a:endParaRPr>
          </a:p>
        </p:txBody>
      </p:sp>
    </p:spTree>
    <p:extLst>
      <p:ext uri="{BB962C8B-B14F-4D97-AF65-F5344CB8AC3E}">
        <p14:creationId xmlns:p14="http://schemas.microsoft.com/office/powerpoint/2010/main" val="1548537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827584" y="2420888"/>
            <a:ext cx="7772400" cy="1470025"/>
          </a:xfrm>
        </p:spPr>
        <p:txBody>
          <a:bodyPr>
            <a:normAutofit/>
          </a:bodyPr>
          <a:lstStyle/>
          <a:p>
            <a:r>
              <a:rPr lang="ru-RU" sz="4800" b="1" dirty="0" smtClean="0">
                <a:latin typeface="Lucida Console" pitchFamily="49" charset="0"/>
              </a:rPr>
              <a:t>Спасибо за внимание!</a:t>
            </a:r>
            <a:endParaRPr lang="ru-RU" sz="4800" b="1" dirty="0">
              <a:latin typeface="Lucida Console" pitchFamily="49" charset="0"/>
            </a:endParaRPr>
          </a:p>
        </p:txBody>
      </p:sp>
    </p:spTree>
    <p:extLst>
      <p:ext uri="{BB962C8B-B14F-4D97-AF65-F5344CB8AC3E}">
        <p14:creationId xmlns:p14="http://schemas.microsoft.com/office/powerpoint/2010/main" val="3496717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Картинки по запросу мемы лица опис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03" y="476671"/>
            <a:ext cx="7775193" cy="55851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63688" y="5635876"/>
            <a:ext cx="7128792" cy="923330"/>
          </a:xfrm>
          <a:prstGeom prst="rect">
            <a:avLst/>
          </a:prstGeom>
          <a:noFill/>
        </p:spPr>
        <p:txBody>
          <a:bodyPr wrap="square" rtlCol="0">
            <a:spAutoFit/>
          </a:bodyPr>
          <a:lstStyle/>
          <a:p>
            <a:r>
              <a:rPr lang="ru-RU" sz="5400" dirty="0" smtClean="0">
                <a:latin typeface="Lucida Console" pitchFamily="49" charset="0"/>
              </a:rPr>
              <a:t>ПИШИ СВОЙ </a:t>
            </a:r>
            <a:r>
              <a:rPr lang="en-US" sz="5400" dirty="0" smtClean="0">
                <a:latin typeface="Lucida Console" pitchFamily="49" charset="0"/>
              </a:rPr>
              <a:t>ORM!</a:t>
            </a:r>
            <a:endParaRPr lang="ru-RU" sz="5400" dirty="0">
              <a:latin typeface="Lucida Console" pitchFamily="49" charset="0"/>
            </a:endParaRPr>
          </a:p>
        </p:txBody>
      </p:sp>
    </p:spTree>
    <p:extLst>
      <p:ext uri="{BB962C8B-B14F-4D97-AF65-F5344CB8AC3E}">
        <p14:creationId xmlns:p14="http://schemas.microsoft.com/office/powerpoint/2010/main" val="3702853552"/>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692869" y="1988840"/>
            <a:ext cx="7772400" cy="1470025"/>
          </a:xfrm>
        </p:spPr>
        <p:txBody>
          <a:bodyPr>
            <a:normAutofit/>
          </a:bodyPr>
          <a:lstStyle/>
          <a:p>
            <a:r>
              <a:rPr lang="en-US" sz="6000" b="1" dirty="0" smtClean="0"/>
              <a:t>JPA </a:t>
            </a:r>
            <a:r>
              <a:rPr lang="ru-RU" sz="6000" b="1" dirty="0" smtClean="0"/>
              <a:t>это не </a:t>
            </a:r>
            <a:r>
              <a:rPr lang="en-US" sz="6000" b="1" dirty="0" smtClean="0"/>
              <a:t>HIBERNATE!</a:t>
            </a:r>
            <a:endParaRPr lang="ru-RU" sz="6000" b="1" dirty="0"/>
          </a:p>
        </p:txBody>
      </p:sp>
      <p:sp>
        <p:nvSpPr>
          <p:cNvPr id="6" name="Заголовок 1"/>
          <p:cNvSpPr txBox="1">
            <a:spLocks/>
          </p:cNvSpPr>
          <p:nvPr/>
        </p:nvSpPr>
        <p:spPr>
          <a:xfrm>
            <a:off x="692869" y="3501008"/>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b="1" dirty="0" smtClean="0"/>
              <a:t>HIBERNATE </a:t>
            </a:r>
            <a:r>
              <a:rPr lang="ru-RU" sz="6000" b="1" dirty="0"/>
              <a:t>это не </a:t>
            </a:r>
            <a:r>
              <a:rPr lang="en-US" sz="6000" b="1" dirty="0" smtClean="0"/>
              <a:t>JPA!</a:t>
            </a:r>
            <a:endParaRPr lang="ru-RU" sz="6000" b="1" dirty="0"/>
          </a:p>
        </p:txBody>
      </p:sp>
    </p:spTree>
    <p:extLst>
      <p:ext uri="{BB962C8B-B14F-4D97-AF65-F5344CB8AC3E}">
        <p14:creationId xmlns:p14="http://schemas.microsoft.com/office/powerpoint/2010/main" val="4220210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lstStyle/>
          <a:p>
            <a:r>
              <a:rPr lang="ru-RU" dirty="0" smtClean="0"/>
              <a:t>Занимается</a:t>
            </a:r>
            <a:endParaRPr lang="ru-RU" dirty="0"/>
          </a:p>
        </p:txBody>
      </p:sp>
      <p:sp>
        <p:nvSpPr>
          <p:cNvPr id="3" name="Вертикальный текст 2"/>
          <p:cNvSpPr>
            <a:spLocks noGrp="1"/>
          </p:cNvSpPr>
          <p:nvPr>
            <p:ph type="body" orient="vert" idx="1"/>
          </p:nvPr>
        </p:nvSpPr>
        <p:spPr/>
        <p:txBody>
          <a:bodyPr vert="horz">
            <a:normAutofit fontScale="92500" lnSpcReduction="20000"/>
          </a:bodyPr>
          <a:lstStyle/>
          <a:p>
            <a:r>
              <a:rPr lang="ru-RU" dirty="0"/>
              <a:t>Поддержка сохранности данных, предоставляемая </a:t>
            </a:r>
            <a:r>
              <a:rPr lang="ru-RU" i="1" dirty="0"/>
              <a:t>JPA</a:t>
            </a:r>
            <a:r>
              <a:rPr lang="ru-RU" dirty="0"/>
              <a:t>, покрывает области:</a:t>
            </a:r>
          </a:p>
          <a:p>
            <a:r>
              <a:rPr lang="ru-RU" dirty="0"/>
              <a:t>непосредственно API, заданный в пакете </a:t>
            </a:r>
            <a:r>
              <a:rPr lang="ru-RU" dirty="0" err="1">
                <a:hlinkClick r:id="rId3"/>
              </a:rPr>
              <a:t>javax.persistence</a:t>
            </a:r>
            <a:r>
              <a:rPr lang="ru-RU" dirty="0"/>
              <a:t>;</a:t>
            </a:r>
          </a:p>
          <a:p>
            <a:r>
              <a:rPr lang="ru-RU" dirty="0" err="1"/>
              <a:t>платформо</a:t>
            </a:r>
            <a:r>
              <a:rPr lang="ru-RU" dirty="0"/>
              <a:t>-независимый объектно-ориентированный язык запросов </a:t>
            </a:r>
            <a:r>
              <a:rPr lang="ru-RU" dirty="0" err="1">
                <a:hlinkClick r:id="rId4" tooltip="Java Persistence Query Language"/>
              </a:rPr>
              <a:t>Java</a:t>
            </a:r>
            <a:r>
              <a:rPr lang="ru-RU" dirty="0">
                <a:hlinkClick r:id="rId4" tooltip="Java Persistence Query Language"/>
              </a:rPr>
              <a:t> </a:t>
            </a:r>
            <a:r>
              <a:rPr lang="ru-RU" dirty="0" err="1">
                <a:hlinkClick r:id="rId4" tooltip="Java Persistence Query Language"/>
              </a:rPr>
              <a:t>Persistence</a:t>
            </a:r>
            <a:r>
              <a:rPr lang="ru-RU" dirty="0">
                <a:hlinkClick r:id="rId4" tooltip="Java Persistence Query Language"/>
              </a:rPr>
              <a:t> </a:t>
            </a:r>
            <a:r>
              <a:rPr lang="ru-RU" dirty="0" err="1">
                <a:hlinkClick r:id="rId4" tooltip="Java Persistence Query Language"/>
              </a:rPr>
              <a:t>Query</a:t>
            </a:r>
            <a:r>
              <a:rPr lang="ru-RU" dirty="0">
                <a:hlinkClick r:id="rId4" tooltip="Java Persistence Query Language"/>
              </a:rPr>
              <a:t> </a:t>
            </a:r>
            <a:r>
              <a:rPr lang="ru-RU" dirty="0" err="1">
                <a:hlinkClick r:id="rId4" tooltip="Java Persistence Query Language"/>
              </a:rPr>
              <a:t>Language</a:t>
            </a:r>
            <a:r>
              <a:rPr lang="ru-RU" dirty="0"/>
              <a:t>;</a:t>
            </a:r>
          </a:p>
          <a:p>
            <a:r>
              <a:rPr lang="ru-RU" dirty="0">
                <a:hlinkClick r:id="rId5" tooltip="Метаданные"/>
              </a:rPr>
              <a:t>метаинформация</a:t>
            </a:r>
            <a:r>
              <a:rPr lang="ru-RU" dirty="0"/>
              <a:t>, описывающая связи между объектами.</a:t>
            </a:r>
          </a:p>
          <a:p>
            <a:r>
              <a:rPr lang="ru-RU" dirty="0"/>
              <a:t>Генерация </a:t>
            </a:r>
            <a:r>
              <a:rPr lang="ru-RU" dirty="0">
                <a:hlinkClick r:id="rId6" tooltip="DDL"/>
              </a:rPr>
              <a:t>DDL</a:t>
            </a:r>
            <a:r>
              <a:rPr lang="ru-RU" dirty="0"/>
              <a:t> для сущностей</a:t>
            </a:r>
          </a:p>
          <a:p>
            <a:endParaRPr lang="ru-RU" dirty="0"/>
          </a:p>
        </p:txBody>
      </p:sp>
    </p:spTree>
    <p:extLst>
      <p:ext uri="{BB962C8B-B14F-4D97-AF65-F5344CB8AC3E}">
        <p14:creationId xmlns:p14="http://schemas.microsoft.com/office/powerpoint/2010/main" val="25233258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Gvozd\AppData\Local\Microsoft\Windows\Temporary Internet Files\Content.IE5\2S5MOSQY\9MYg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2564904"/>
            <a:ext cx="1858590" cy="18585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Gvozd\AppData\Local\Microsoft\Windows\Temporary Internet Files\Content.IE5\PFEK9NFG\computer-1295529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8307" y="260648"/>
            <a:ext cx="2986332" cy="17389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vozd\AppData\Local\Microsoft\Windows\Temporary Internet Files\Content.IE5\PFEK9NFG\computer-1295529_960_72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5013176"/>
            <a:ext cx="2986332" cy="173891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Группа 21"/>
          <p:cNvGrpSpPr/>
          <p:nvPr/>
        </p:nvGrpSpPr>
        <p:grpSpPr>
          <a:xfrm>
            <a:off x="2542159" y="548680"/>
            <a:ext cx="3556149" cy="2016224"/>
            <a:chOff x="2542159" y="548680"/>
            <a:chExt cx="3556149" cy="2016224"/>
          </a:xfrm>
        </p:grpSpPr>
        <p:cxnSp>
          <p:nvCxnSpPr>
            <p:cNvPr id="4" name="Скругленная соединительная линия 3"/>
            <p:cNvCxnSpPr/>
            <p:nvPr/>
          </p:nvCxnSpPr>
          <p:spPr>
            <a:xfrm rot="10800000" flipV="1">
              <a:off x="2542159" y="908720"/>
              <a:ext cx="3556149" cy="1656184"/>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4411544" y="548680"/>
              <a:ext cx="1445394" cy="369332"/>
            </a:xfrm>
            <a:prstGeom prst="rect">
              <a:avLst/>
            </a:prstGeom>
            <a:noFill/>
          </p:spPr>
          <p:txBody>
            <a:bodyPr wrap="square" rtlCol="0">
              <a:spAutoFit/>
            </a:bodyPr>
            <a:lstStyle/>
            <a:p>
              <a:r>
                <a:rPr lang="en-US" b="1" dirty="0" smtClean="0">
                  <a:solidFill>
                    <a:srgbClr val="FF0000"/>
                  </a:solidFill>
                  <a:latin typeface="Lucida Console" pitchFamily="49" charset="0"/>
                </a:rPr>
                <a:t>SQL query</a:t>
              </a:r>
              <a:endParaRPr lang="ru-RU" b="1" dirty="0">
                <a:solidFill>
                  <a:srgbClr val="FF0000"/>
                </a:solidFill>
                <a:latin typeface="Lucida Console" pitchFamily="49" charset="0"/>
              </a:endParaRPr>
            </a:p>
          </p:txBody>
        </p:sp>
      </p:grpSp>
      <p:grpSp>
        <p:nvGrpSpPr>
          <p:cNvPr id="23" name="Группа 22"/>
          <p:cNvGrpSpPr/>
          <p:nvPr/>
        </p:nvGrpSpPr>
        <p:grpSpPr>
          <a:xfrm>
            <a:off x="2542158" y="1736812"/>
            <a:ext cx="3758038" cy="1188132"/>
            <a:chOff x="2542158" y="1736812"/>
            <a:chExt cx="3758038" cy="1188132"/>
          </a:xfrm>
        </p:grpSpPr>
        <p:cxnSp>
          <p:nvCxnSpPr>
            <p:cNvPr id="17" name="Скругленная соединительная линия 16"/>
            <p:cNvCxnSpPr/>
            <p:nvPr/>
          </p:nvCxnSpPr>
          <p:spPr>
            <a:xfrm flipV="1">
              <a:off x="2542158" y="1736812"/>
              <a:ext cx="3758038" cy="1188132"/>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24" name="TextBox 23"/>
            <p:cNvSpPr txBox="1"/>
            <p:nvPr/>
          </p:nvSpPr>
          <p:spPr>
            <a:xfrm>
              <a:off x="4628132" y="2146212"/>
              <a:ext cx="1672063" cy="369332"/>
            </a:xfrm>
            <a:prstGeom prst="rect">
              <a:avLst/>
            </a:prstGeom>
            <a:noFill/>
          </p:spPr>
          <p:txBody>
            <a:bodyPr wrap="square" rtlCol="0">
              <a:spAutoFit/>
            </a:bodyPr>
            <a:lstStyle/>
            <a:p>
              <a:r>
                <a:rPr lang="en-US" b="1" dirty="0" smtClean="0">
                  <a:solidFill>
                    <a:srgbClr val="FF0000"/>
                  </a:solidFill>
                  <a:latin typeface="Lucida Console" pitchFamily="49" charset="0"/>
                </a:rPr>
                <a:t>Result Set</a:t>
              </a:r>
              <a:endParaRPr lang="ru-RU" b="1" dirty="0">
                <a:solidFill>
                  <a:srgbClr val="FF0000"/>
                </a:solidFill>
                <a:latin typeface="Lucida Console" pitchFamily="49" charset="0"/>
              </a:endParaRPr>
            </a:p>
          </p:txBody>
        </p:sp>
      </p:grpSp>
      <p:grpSp>
        <p:nvGrpSpPr>
          <p:cNvPr id="26" name="Группа 25"/>
          <p:cNvGrpSpPr/>
          <p:nvPr/>
        </p:nvGrpSpPr>
        <p:grpSpPr>
          <a:xfrm>
            <a:off x="2542158" y="4005064"/>
            <a:ext cx="3758036" cy="2591461"/>
            <a:chOff x="2542158" y="4005064"/>
            <a:chExt cx="3758036" cy="2591461"/>
          </a:xfrm>
        </p:grpSpPr>
        <p:cxnSp>
          <p:nvCxnSpPr>
            <p:cNvPr id="11" name="Скругленная соединительная линия 10"/>
            <p:cNvCxnSpPr/>
            <p:nvPr/>
          </p:nvCxnSpPr>
          <p:spPr>
            <a:xfrm rot="10800000">
              <a:off x="2542158" y="4005064"/>
              <a:ext cx="3758036" cy="2232248"/>
            </a:xfrm>
            <a:prstGeom prst="curved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4139952" y="6227193"/>
              <a:ext cx="2016224" cy="369332"/>
            </a:xfrm>
            <a:prstGeom prst="rect">
              <a:avLst/>
            </a:prstGeom>
            <a:noFill/>
          </p:spPr>
          <p:txBody>
            <a:bodyPr wrap="square" rtlCol="0">
              <a:spAutoFit/>
            </a:bodyPr>
            <a:lstStyle/>
            <a:p>
              <a:r>
                <a:rPr lang="en-US" b="1" dirty="0" smtClean="0">
                  <a:solidFill>
                    <a:srgbClr val="FF0000"/>
                  </a:solidFill>
                  <a:latin typeface="Lucida Console" pitchFamily="49" charset="0"/>
                </a:rPr>
                <a:t>Entity class</a:t>
              </a:r>
              <a:endParaRPr lang="ru-RU" b="1" dirty="0">
                <a:solidFill>
                  <a:srgbClr val="FF0000"/>
                </a:solidFill>
                <a:latin typeface="Lucida Console" pitchFamily="49" charset="0"/>
              </a:endParaRPr>
            </a:p>
          </p:txBody>
        </p:sp>
      </p:grpSp>
      <p:grpSp>
        <p:nvGrpSpPr>
          <p:cNvPr id="25" name="Группа 24"/>
          <p:cNvGrpSpPr/>
          <p:nvPr/>
        </p:nvGrpSpPr>
        <p:grpSpPr>
          <a:xfrm>
            <a:off x="2694558" y="3775590"/>
            <a:ext cx="4785829" cy="1669634"/>
            <a:chOff x="2694558" y="3775590"/>
            <a:chExt cx="4785829" cy="1669634"/>
          </a:xfrm>
        </p:grpSpPr>
        <p:cxnSp>
          <p:nvCxnSpPr>
            <p:cNvPr id="20" name="Скругленная соединительная линия 19"/>
            <p:cNvCxnSpPr/>
            <p:nvPr/>
          </p:nvCxnSpPr>
          <p:spPr>
            <a:xfrm>
              <a:off x="2694558" y="3775590"/>
              <a:ext cx="3893666" cy="1669634"/>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5464163" y="4751856"/>
              <a:ext cx="2016224" cy="369332"/>
            </a:xfrm>
            <a:prstGeom prst="rect">
              <a:avLst/>
            </a:prstGeom>
            <a:noFill/>
          </p:spPr>
          <p:txBody>
            <a:bodyPr wrap="square" rtlCol="0">
              <a:spAutoFit/>
            </a:bodyPr>
            <a:lstStyle/>
            <a:p>
              <a:r>
                <a:rPr lang="en-US" b="1" dirty="0" smtClean="0">
                  <a:solidFill>
                    <a:srgbClr val="FF0000"/>
                  </a:solidFill>
                  <a:latin typeface="Lucida Console" pitchFamily="49" charset="0"/>
                </a:rPr>
                <a:t>Object</a:t>
              </a:r>
              <a:endParaRPr lang="ru-RU" b="1" dirty="0">
                <a:solidFill>
                  <a:srgbClr val="FF0000"/>
                </a:solidFill>
                <a:latin typeface="Lucida Console" pitchFamily="49" charset="0"/>
              </a:endParaRPr>
            </a:p>
          </p:txBody>
        </p:sp>
      </p:grpSp>
      <p:sp>
        <p:nvSpPr>
          <p:cNvPr id="13" name="Овал 12"/>
          <p:cNvSpPr/>
          <p:nvPr/>
        </p:nvSpPr>
        <p:spPr>
          <a:xfrm>
            <a:off x="3545188" y="4221088"/>
            <a:ext cx="1800200" cy="122413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JPA</a:t>
            </a:r>
          </a:p>
          <a:p>
            <a:pPr algn="ctr"/>
            <a:r>
              <a:rPr lang="en-US" dirty="0" smtClean="0">
                <a:solidFill>
                  <a:sysClr val="windowText" lastClr="000000"/>
                </a:solidFill>
              </a:rPr>
              <a:t>PROVIDER</a:t>
            </a:r>
            <a:endParaRPr lang="ru-RU" dirty="0">
              <a:solidFill>
                <a:sysClr val="windowText" lastClr="000000"/>
              </a:solidFill>
            </a:endParaRPr>
          </a:p>
        </p:txBody>
      </p:sp>
    </p:spTree>
    <p:extLst>
      <p:ext uri="{BB962C8B-B14F-4D97-AF65-F5344CB8AC3E}">
        <p14:creationId xmlns:p14="http://schemas.microsoft.com/office/powerpoint/2010/main" val="277221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332656"/>
            <a:ext cx="8064896" cy="6463308"/>
          </a:xfrm>
          <a:prstGeom prst="rect">
            <a:avLst/>
          </a:prstGeom>
          <a:noFill/>
        </p:spPr>
        <p:txBody>
          <a:bodyPr wrap="square" rtlCol="0">
            <a:spAutoFit/>
          </a:bodyPr>
          <a:lstStyle/>
          <a:p>
            <a:r>
              <a:rPr lang="ru-RU" dirty="0" err="1">
                <a:solidFill>
                  <a:srgbClr val="FF0000"/>
                </a:solidFill>
                <a:latin typeface="Lucida Console" pitchFamily="49" charset="0"/>
              </a:rPr>
              <a:t>Entity</a:t>
            </a:r>
            <a:r>
              <a:rPr lang="ru-RU" dirty="0">
                <a:latin typeface="Lucida Console" pitchFamily="49" charset="0"/>
              </a:rPr>
              <a:t> (Сущность) — POJO-класс, связанный с БД с помощью аннотации (</a:t>
            </a:r>
            <a:r>
              <a:rPr lang="ru-RU" dirty="0">
                <a:solidFill>
                  <a:srgbClr val="FFC000"/>
                </a:solidFill>
                <a:latin typeface="Lucida Console" pitchFamily="49" charset="0"/>
              </a:rPr>
              <a:t>@</a:t>
            </a:r>
            <a:r>
              <a:rPr lang="ru-RU" dirty="0" err="1">
                <a:solidFill>
                  <a:srgbClr val="FFC000"/>
                </a:solidFill>
                <a:latin typeface="Lucida Console" pitchFamily="49" charset="0"/>
              </a:rPr>
              <a:t>Entity</a:t>
            </a:r>
            <a:r>
              <a:rPr lang="ru-RU" dirty="0">
                <a:latin typeface="Lucida Console" pitchFamily="49" charset="0"/>
              </a:rPr>
              <a:t>) или через </a:t>
            </a:r>
            <a:r>
              <a:rPr lang="ru-RU" dirty="0" smtClean="0">
                <a:latin typeface="Lucida Console" pitchFamily="49" charset="0"/>
              </a:rPr>
              <a:t>XML.</a:t>
            </a:r>
            <a:endParaRPr lang="en-US" dirty="0" smtClean="0">
              <a:latin typeface="Lucida Console" pitchFamily="49" charset="0"/>
            </a:endParaRPr>
          </a:p>
          <a:p>
            <a:endParaRPr lang="en-US" dirty="0" smtClean="0">
              <a:latin typeface="Lucida Console" pitchFamily="49" charset="0"/>
            </a:endParaRPr>
          </a:p>
          <a:p>
            <a:r>
              <a:rPr lang="ru-RU" dirty="0" smtClean="0">
                <a:latin typeface="Lucida Console" pitchFamily="49" charset="0"/>
              </a:rPr>
              <a:t>К </a:t>
            </a:r>
            <a:r>
              <a:rPr lang="ru-RU" dirty="0">
                <a:latin typeface="Lucida Console" pitchFamily="49" charset="0"/>
              </a:rPr>
              <a:t>такому классу предъявляются следующие требования:</a:t>
            </a:r>
          </a:p>
          <a:p>
            <a:pPr marL="285750" indent="-285750">
              <a:buFont typeface="Arial" pitchFamily="34" charset="0"/>
              <a:buChar char="•"/>
            </a:pPr>
            <a:r>
              <a:rPr lang="ru-RU" dirty="0">
                <a:latin typeface="Lucida Console" pitchFamily="49" charset="0"/>
              </a:rPr>
              <a:t>Должен иметь пустой конструктор (</a:t>
            </a:r>
            <a:r>
              <a:rPr lang="ru-RU" dirty="0" err="1">
                <a:latin typeface="Lucida Console" pitchFamily="49" charset="0"/>
              </a:rPr>
              <a:t>public</a:t>
            </a:r>
            <a:r>
              <a:rPr lang="ru-RU" dirty="0">
                <a:latin typeface="Lucida Console" pitchFamily="49" charset="0"/>
              </a:rPr>
              <a:t> или </a:t>
            </a:r>
            <a:r>
              <a:rPr lang="ru-RU" dirty="0" err="1">
                <a:latin typeface="Lucida Console" pitchFamily="49" charset="0"/>
              </a:rPr>
              <a:t>protected</a:t>
            </a:r>
            <a:r>
              <a:rPr lang="ru-RU" dirty="0">
                <a:latin typeface="Lucida Console" pitchFamily="49" charset="0"/>
              </a:rPr>
              <a:t>)</a:t>
            </a:r>
          </a:p>
          <a:p>
            <a:pPr marL="285750" indent="-285750">
              <a:buFont typeface="Arial" pitchFamily="34" charset="0"/>
              <a:buChar char="•"/>
            </a:pPr>
            <a:r>
              <a:rPr lang="ru-RU" dirty="0">
                <a:latin typeface="Lucida Console" pitchFamily="49" charset="0"/>
              </a:rPr>
              <a:t>Не может быть вложенным, интерфейсом или </a:t>
            </a:r>
            <a:r>
              <a:rPr lang="ru-RU" dirty="0" err="1">
                <a:latin typeface="Lucida Console" pitchFamily="49" charset="0"/>
              </a:rPr>
              <a:t>enum</a:t>
            </a:r>
            <a:endParaRPr lang="ru-RU" dirty="0">
              <a:latin typeface="Lucida Console" pitchFamily="49" charset="0"/>
            </a:endParaRPr>
          </a:p>
          <a:p>
            <a:pPr marL="285750" indent="-285750">
              <a:buFont typeface="Arial" pitchFamily="34" charset="0"/>
              <a:buChar char="•"/>
            </a:pPr>
            <a:r>
              <a:rPr lang="ru-RU" dirty="0">
                <a:latin typeface="Lucida Console" pitchFamily="49" charset="0"/>
              </a:rPr>
              <a:t>Не может быть </a:t>
            </a:r>
            <a:r>
              <a:rPr lang="ru-RU" dirty="0" err="1">
                <a:latin typeface="Lucida Console" pitchFamily="49" charset="0"/>
              </a:rPr>
              <a:t>final</a:t>
            </a:r>
            <a:r>
              <a:rPr lang="ru-RU" dirty="0">
                <a:latin typeface="Lucida Console" pitchFamily="49" charset="0"/>
              </a:rPr>
              <a:t> и не может содержать </a:t>
            </a:r>
            <a:r>
              <a:rPr lang="ru-RU" dirty="0" err="1">
                <a:latin typeface="Lucida Console" pitchFamily="49" charset="0"/>
              </a:rPr>
              <a:t>final</a:t>
            </a:r>
            <a:r>
              <a:rPr lang="ru-RU" dirty="0">
                <a:latin typeface="Lucida Console" pitchFamily="49" charset="0"/>
              </a:rPr>
              <a:t>-полей/свойств</a:t>
            </a:r>
          </a:p>
          <a:p>
            <a:pPr marL="285750" indent="-285750">
              <a:buFont typeface="Arial" pitchFamily="34" charset="0"/>
              <a:buChar char="•"/>
            </a:pPr>
            <a:r>
              <a:rPr lang="ru-RU" dirty="0">
                <a:latin typeface="Lucida Console" pitchFamily="49" charset="0"/>
              </a:rPr>
              <a:t>Должен содержать хотя бы одно @</a:t>
            </a:r>
            <a:r>
              <a:rPr lang="ru-RU" dirty="0" err="1" smtClean="0">
                <a:latin typeface="Lucida Console" pitchFamily="49" charset="0"/>
              </a:rPr>
              <a:t>Id</a:t>
            </a:r>
            <a:r>
              <a:rPr lang="ru-RU" dirty="0" smtClean="0">
                <a:latin typeface="Lucida Console" pitchFamily="49" charset="0"/>
              </a:rPr>
              <a:t>-поле</a:t>
            </a:r>
            <a:endParaRPr lang="en-US" dirty="0" smtClean="0">
              <a:latin typeface="Lucida Console" pitchFamily="49" charset="0"/>
            </a:endParaRPr>
          </a:p>
          <a:p>
            <a:pPr marL="285750" indent="-285750">
              <a:buFont typeface="Arial" pitchFamily="34" charset="0"/>
              <a:buChar char="•"/>
            </a:pPr>
            <a:endParaRPr lang="ru-RU" dirty="0">
              <a:latin typeface="Lucida Console" pitchFamily="49" charset="0"/>
            </a:endParaRPr>
          </a:p>
          <a:p>
            <a:r>
              <a:rPr lang="ru-RU" dirty="0">
                <a:latin typeface="Lucida Console" pitchFamily="49" charset="0"/>
              </a:rPr>
              <a:t>При этом </a:t>
            </a:r>
            <a:r>
              <a:rPr lang="ru-RU" dirty="0" err="1">
                <a:latin typeface="Lucida Console" pitchFamily="49" charset="0"/>
              </a:rPr>
              <a:t>entity</a:t>
            </a:r>
            <a:r>
              <a:rPr lang="ru-RU" dirty="0">
                <a:latin typeface="Lucida Console" pitchFamily="49" charset="0"/>
              </a:rPr>
              <a:t> может:</a:t>
            </a:r>
          </a:p>
          <a:p>
            <a:pPr marL="285750" indent="-285750">
              <a:buFont typeface="Arial" pitchFamily="34" charset="0"/>
              <a:buChar char="•"/>
            </a:pPr>
            <a:r>
              <a:rPr lang="ru-RU" dirty="0">
                <a:latin typeface="Lucida Console" pitchFamily="49" charset="0"/>
              </a:rPr>
              <a:t>Содержать непустые конструкторы</a:t>
            </a:r>
          </a:p>
          <a:p>
            <a:pPr marL="285750" indent="-285750">
              <a:buFont typeface="Arial" pitchFamily="34" charset="0"/>
              <a:buChar char="•"/>
            </a:pPr>
            <a:r>
              <a:rPr lang="ru-RU" dirty="0">
                <a:latin typeface="Lucida Console" pitchFamily="49" charset="0"/>
              </a:rPr>
              <a:t>Наследоваться и быть наследованным</a:t>
            </a:r>
          </a:p>
          <a:p>
            <a:pPr marL="285750" indent="-285750">
              <a:buFont typeface="Arial" pitchFamily="34" charset="0"/>
              <a:buChar char="•"/>
            </a:pPr>
            <a:r>
              <a:rPr lang="ru-RU" dirty="0">
                <a:latin typeface="Lucida Console" pitchFamily="49" charset="0"/>
              </a:rPr>
              <a:t>Содержать другие методы и реализовывать </a:t>
            </a:r>
            <a:r>
              <a:rPr lang="ru-RU" dirty="0" smtClean="0">
                <a:latin typeface="Lucida Console" pitchFamily="49" charset="0"/>
              </a:rPr>
              <a:t>интерфейсы</a:t>
            </a:r>
            <a:endParaRPr lang="en-US" dirty="0" smtClean="0">
              <a:latin typeface="Lucida Console" pitchFamily="49" charset="0"/>
            </a:endParaRPr>
          </a:p>
          <a:p>
            <a:pPr marL="285750" indent="-285750">
              <a:buFont typeface="Arial" pitchFamily="34" charset="0"/>
              <a:buChar char="•"/>
            </a:pPr>
            <a:endParaRPr lang="ru-RU" dirty="0">
              <a:latin typeface="Lucida Console" pitchFamily="49" charset="0"/>
            </a:endParaRPr>
          </a:p>
          <a:p>
            <a:r>
              <a:rPr lang="ru-RU" dirty="0" err="1">
                <a:latin typeface="Lucida Console" pitchFamily="49" charset="0"/>
              </a:rPr>
              <a:t>Entities</a:t>
            </a:r>
            <a:r>
              <a:rPr lang="ru-RU" dirty="0">
                <a:latin typeface="Lucida Console" pitchFamily="49" charset="0"/>
              </a:rPr>
              <a:t> могут быть связаны друг с другом (один-к-одному, один-ко-многим, многие-к-одному и многие-ко-многим</a:t>
            </a:r>
            <a:r>
              <a:rPr lang="ru-RU" dirty="0" smtClean="0">
                <a:latin typeface="Lucida Console" pitchFamily="49" charset="0"/>
              </a:rPr>
              <a:t>).</a:t>
            </a:r>
            <a:endParaRPr lang="en-US" dirty="0" smtClean="0">
              <a:latin typeface="Lucida Console" pitchFamily="49" charset="0"/>
            </a:endParaRPr>
          </a:p>
          <a:p>
            <a:endParaRPr lang="en-US" dirty="0" smtClean="0">
              <a:latin typeface="Lucida Console" pitchFamily="49" charset="0"/>
            </a:endParaRPr>
          </a:p>
          <a:p>
            <a:r>
              <a:rPr lang="ru-RU" dirty="0" smtClean="0">
                <a:latin typeface="Lucida Console" pitchFamily="49" charset="0"/>
              </a:rPr>
              <a:t>Объект по отношению к БД находится в одном из состояний:</a:t>
            </a:r>
            <a:endParaRPr lang="en-US" dirty="0">
              <a:latin typeface="Lucida Console" pitchFamily="49" charset="0"/>
            </a:endParaRPr>
          </a:p>
          <a:p>
            <a:pPr algn="ctr"/>
            <a:r>
              <a:rPr lang="en-US" dirty="0">
                <a:latin typeface="Lucida Console" pitchFamily="49" charset="0"/>
              </a:rPr>
              <a:t>Persist</a:t>
            </a:r>
            <a:br>
              <a:rPr lang="en-US" dirty="0">
                <a:latin typeface="Lucida Console" pitchFamily="49" charset="0"/>
              </a:rPr>
            </a:br>
            <a:r>
              <a:rPr lang="en-US" dirty="0">
                <a:latin typeface="Lucida Console" pitchFamily="49" charset="0"/>
              </a:rPr>
              <a:t>Detached</a:t>
            </a:r>
            <a:br>
              <a:rPr lang="en-US" dirty="0">
                <a:latin typeface="Lucida Console" pitchFamily="49" charset="0"/>
              </a:rPr>
            </a:br>
            <a:r>
              <a:rPr lang="en-US" dirty="0">
                <a:latin typeface="Lucida Console" pitchFamily="49" charset="0"/>
              </a:rPr>
              <a:t>Transient</a:t>
            </a:r>
            <a:endParaRPr lang="ru-RU" dirty="0">
              <a:latin typeface="Lucida Console" pitchFamily="49" charset="0"/>
            </a:endParaRPr>
          </a:p>
          <a:p>
            <a:endParaRPr lang="ru-RU" dirty="0"/>
          </a:p>
        </p:txBody>
      </p:sp>
    </p:spTree>
    <p:extLst>
      <p:ext uri="{BB962C8B-B14F-4D97-AF65-F5344CB8AC3E}">
        <p14:creationId xmlns:p14="http://schemas.microsoft.com/office/powerpoint/2010/main" val="4249221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Скругленный прямоугольник 3"/>
          <p:cNvSpPr/>
          <p:nvPr/>
        </p:nvSpPr>
        <p:spPr>
          <a:xfrm>
            <a:off x="3347864" y="2852936"/>
            <a:ext cx="2520280" cy="12961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Рисунок 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991" y="1889820"/>
            <a:ext cx="9677876" cy="2880320"/>
          </a:xfrm>
          <a:prstGeom prst="rect">
            <a:avLst/>
          </a:prstGeom>
        </p:spPr>
      </p:pic>
    </p:spTree>
    <p:extLst>
      <p:ext uri="{BB962C8B-B14F-4D97-AF65-F5344CB8AC3E}">
        <p14:creationId xmlns:p14="http://schemas.microsoft.com/office/powerpoint/2010/main" val="2244171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1520" y="548680"/>
            <a:ext cx="8568952" cy="6186309"/>
          </a:xfrm>
          <a:prstGeom prst="rect">
            <a:avLst/>
          </a:prstGeom>
          <a:noFill/>
        </p:spPr>
        <p:txBody>
          <a:bodyPr wrap="square" rtlCol="0">
            <a:spAutoFit/>
          </a:bodyPr>
          <a:lstStyle/>
          <a:p>
            <a:r>
              <a:rPr lang="en-US" dirty="0" smtClean="0">
                <a:solidFill>
                  <a:srgbClr val="FFC000"/>
                </a:solidFill>
                <a:latin typeface="Lucida Console" pitchFamily="49" charset="0"/>
              </a:rPr>
              <a:t>@</a:t>
            </a:r>
            <a:r>
              <a:rPr lang="en-US" dirty="0">
                <a:solidFill>
                  <a:srgbClr val="FFC000"/>
                </a:solidFill>
                <a:latin typeface="Lucida Console" pitchFamily="49" charset="0"/>
              </a:rPr>
              <a:t>Entity</a:t>
            </a:r>
            <a:r>
              <a:rPr lang="en-US" dirty="0">
                <a:latin typeface="Lucida Console" pitchFamily="49" charset="0"/>
              </a:rPr>
              <a:t/>
            </a:r>
            <a:br>
              <a:rPr lang="en-US" dirty="0">
                <a:latin typeface="Lucida Console" pitchFamily="49" charset="0"/>
              </a:rPr>
            </a:br>
            <a:r>
              <a:rPr lang="en-US" dirty="0">
                <a:solidFill>
                  <a:srgbClr val="FFC000"/>
                </a:solidFill>
                <a:latin typeface="Lucida Console" pitchFamily="49" charset="0"/>
              </a:rPr>
              <a:t>@Table</a:t>
            </a:r>
            <a:r>
              <a:rPr lang="en-US" dirty="0">
                <a:solidFill>
                  <a:srgbClr val="FFC000"/>
                </a:solidFill>
                <a:latin typeface="Lucida Console" pitchFamily="49" charset="0"/>
              </a:rPr>
              <a:t>(</a:t>
            </a:r>
            <a:r>
              <a:rPr lang="en-US" dirty="0">
                <a:solidFill>
                  <a:srgbClr val="FFC000"/>
                </a:solidFill>
                <a:latin typeface="Lucida Console" pitchFamily="49" charset="0"/>
              </a:rPr>
              <a:t>name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a:solidFill>
                  <a:srgbClr val="FF0000"/>
                </a:solidFill>
                <a:latin typeface="Lucida Console" pitchFamily="49" charset="0"/>
              </a:rPr>
              <a:t>users</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latin typeface="Lucida Console" pitchFamily="49" charset="0"/>
              </a:rPr>
              <a:t/>
            </a:r>
            <a:br>
              <a:rPr lang="en-US" dirty="0">
                <a:latin typeface="Lucida Console" pitchFamily="49" charset="0"/>
              </a:rPr>
            </a:br>
            <a:r>
              <a:rPr lang="en-US" dirty="0">
                <a:latin typeface="Lucida Console" pitchFamily="49" charset="0"/>
              </a:rPr>
              <a:t>public class </a:t>
            </a:r>
            <a:r>
              <a:rPr lang="en-US" dirty="0" err="1">
                <a:latin typeface="Lucida Console" pitchFamily="49" charset="0"/>
              </a:rPr>
              <a:t>UserEntity</a:t>
            </a:r>
            <a:r>
              <a:rPr lang="en-US" dirty="0">
                <a:latin typeface="Lucida Console" pitchFamily="49" charset="0"/>
              </a:rPr>
              <a:t> </a:t>
            </a:r>
            <a:r>
              <a:rPr lang="en-US" dirty="0">
                <a:latin typeface="Lucida Console" pitchFamily="49" charset="0"/>
              </a:rPr>
              <a:t>implements </a:t>
            </a:r>
            <a:r>
              <a:rPr lang="en-US" dirty="0" err="1">
                <a:latin typeface="Lucida Console" pitchFamily="49" charset="0"/>
              </a:rPr>
              <a:t>IdentifiableEntity</a:t>
            </a:r>
            <a:r>
              <a:rPr lang="en-US" dirty="0">
                <a:latin typeface="Lucida Console" pitchFamily="49" charset="0"/>
              </a:rPr>
              <a:t>{</a:t>
            </a:r>
            <a:br>
              <a:rPr lang="en-US" dirty="0">
                <a:latin typeface="Lucida Console" pitchFamily="49" charset="0"/>
              </a:rPr>
            </a:br>
            <a:r>
              <a:rPr lang="en-US" dirty="0">
                <a:latin typeface="Lucida Console" pitchFamily="49" charset="0"/>
              </a:rPr>
              <a:t>    </a:t>
            </a:r>
            <a:r>
              <a:rPr lang="en-US" dirty="0">
                <a:solidFill>
                  <a:srgbClr val="FFC000"/>
                </a:solidFill>
                <a:latin typeface="Lucida Console" pitchFamily="49" charset="0"/>
              </a:rPr>
              <a:t>@Id</a:t>
            </a:r>
            <a:br>
              <a:rPr lang="en-US" dirty="0">
                <a:solidFill>
                  <a:srgbClr val="FFC000"/>
                </a:solidFill>
                <a:latin typeface="Lucida Console" pitchFamily="49" charset="0"/>
              </a:rPr>
            </a:br>
            <a:r>
              <a:rPr lang="en-US" dirty="0">
                <a:solidFill>
                  <a:srgbClr val="FFC000"/>
                </a:solidFill>
                <a:latin typeface="Lucida Console" pitchFamily="49" charset="0"/>
              </a:rPr>
              <a:t>    @</a:t>
            </a:r>
            <a:r>
              <a:rPr lang="en-US" dirty="0" err="1">
                <a:solidFill>
                  <a:srgbClr val="FFC000"/>
                </a:solidFill>
                <a:latin typeface="Lucida Console" pitchFamily="49" charset="0"/>
              </a:rPr>
              <a:t>GeneratedValue</a:t>
            </a:r>
            <a:r>
              <a:rPr lang="en-US" dirty="0">
                <a:solidFill>
                  <a:srgbClr val="FFC000"/>
                </a:solidFill>
                <a:latin typeface="Lucida Console" pitchFamily="49" charset="0"/>
              </a:rPr>
              <a:t>(</a:t>
            </a:r>
            <a:r>
              <a:rPr lang="en-US" dirty="0">
                <a:solidFill>
                  <a:srgbClr val="FFC000"/>
                </a:solidFill>
                <a:latin typeface="Lucida Console" pitchFamily="49" charset="0"/>
              </a:rPr>
              <a:t>strategy </a:t>
            </a:r>
            <a:r>
              <a:rPr lang="en-US" dirty="0">
                <a:solidFill>
                  <a:srgbClr val="FFC000"/>
                </a:solidFill>
                <a:latin typeface="Lucida Console" pitchFamily="49" charset="0"/>
              </a:rPr>
              <a:t>= </a:t>
            </a:r>
            <a:r>
              <a:rPr lang="en-US" dirty="0" err="1">
                <a:solidFill>
                  <a:srgbClr val="FF0000"/>
                </a:solidFill>
                <a:latin typeface="Lucida Console" pitchFamily="49" charset="0"/>
              </a:rPr>
              <a:t>GenerationType.</a:t>
            </a:r>
            <a:r>
              <a:rPr lang="en-US" i="1" dirty="0" err="1">
                <a:solidFill>
                  <a:srgbClr val="FF0000"/>
                </a:solidFill>
                <a:latin typeface="Lucida Console" pitchFamily="49" charset="0"/>
              </a:rPr>
              <a:t>IDENTITY</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solidFill>
                  <a:srgbClr val="FFC000"/>
                </a:solidFill>
                <a:latin typeface="Lucida Console" pitchFamily="49" charset="0"/>
              </a:rPr>
              <a:t>    </a:t>
            </a:r>
            <a:r>
              <a:rPr lang="en-US" dirty="0">
                <a:solidFill>
                  <a:srgbClr val="FFC000"/>
                </a:solidFill>
                <a:latin typeface="Lucida Console" pitchFamily="49" charset="0"/>
              </a:rPr>
              <a:t>@Column</a:t>
            </a:r>
            <a:r>
              <a:rPr lang="en-US" dirty="0">
                <a:solidFill>
                  <a:srgbClr val="FFC000"/>
                </a:solidFill>
                <a:latin typeface="Lucida Console" pitchFamily="49" charset="0"/>
              </a:rPr>
              <a:t>(</a:t>
            </a:r>
            <a:r>
              <a:rPr lang="en-US" dirty="0">
                <a:solidFill>
                  <a:srgbClr val="FFC000"/>
                </a:solidFill>
                <a:latin typeface="Lucida Console" pitchFamily="49" charset="0"/>
              </a:rPr>
              <a:t>name</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solidFill>
                  <a:srgbClr val="FF0000"/>
                </a:solidFill>
                <a:latin typeface="Lucida Console" pitchFamily="49" charset="0"/>
              </a:rPr>
              <a:t>id</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a:latin typeface="Lucida Console" pitchFamily="49" charset="0"/>
              </a:rPr>
              <a:t>Integer </a:t>
            </a:r>
            <a:r>
              <a:rPr lang="en-US" dirty="0">
                <a:latin typeface="Lucida Console" pitchFamily="49" charset="0"/>
              </a:rPr>
              <a:t>id</a:t>
            </a:r>
            <a:r>
              <a:rPr lang="en-US" dirty="0" smtClean="0">
                <a:latin typeface="Lucida Console" pitchFamily="49" charset="0"/>
              </a:rPr>
              <a:t>;</a:t>
            </a:r>
            <a:r>
              <a:rPr lang="en-US" dirty="0">
                <a:latin typeface="Lucida Console" pitchFamily="49" charset="0"/>
              </a:rPr>
              <a:t/>
            </a:r>
            <a:br>
              <a:rPr lang="en-US" dirty="0">
                <a:latin typeface="Lucida Console" pitchFamily="49" charset="0"/>
              </a:rPr>
            </a:br>
            <a:r>
              <a:rPr lang="en-US" dirty="0">
                <a:latin typeface="Lucida Console" pitchFamily="49" charset="0"/>
              </a:rPr>
              <a:t>    </a:t>
            </a:r>
            <a:r>
              <a:rPr lang="en-US" dirty="0">
                <a:solidFill>
                  <a:srgbClr val="FFC000"/>
                </a:solidFill>
                <a:latin typeface="Lucida Console" pitchFamily="49" charset="0"/>
              </a:rPr>
              <a:t>@Column</a:t>
            </a:r>
            <a:r>
              <a:rPr lang="en-US" dirty="0">
                <a:solidFill>
                  <a:srgbClr val="FFC000"/>
                </a:solidFill>
                <a:latin typeface="Lucida Console" pitchFamily="49" charset="0"/>
              </a:rPr>
              <a:t>(</a:t>
            </a:r>
            <a:r>
              <a:rPr lang="en-US" dirty="0">
                <a:solidFill>
                  <a:srgbClr val="FFC000"/>
                </a:solidFill>
                <a:latin typeface="Lucida Console" pitchFamily="49" charset="0"/>
              </a:rPr>
              <a:t>name</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solidFill>
                  <a:srgbClr val="FF0000"/>
                </a:solidFill>
                <a:latin typeface="Lucida Console" pitchFamily="49" charset="0"/>
              </a:rPr>
              <a:t>password</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a:latin typeface="Lucida Console" pitchFamily="49" charset="0"/>
              </a:rPr>
              <a:t>String </a:t>
            </a:r>
            <a:r>
              <a:rPr lang="en-US" dirty="0">
                <a:latin typeface="Lucida Console" pitchFamily="49" charset="0"/>
              </a:rPr>
              <a:t>password;</a:t>
            </a:r>
            <a:br>
              <a:rPr lang="en-US" dirty="0">
                <a:latin typeface="Lucida Console" pitchFamily="49" charset="0"/>
              </a:rPr>
            </a:br>
            <a:r>
              <a:rPr lang="en-US" dirty="0">
                <a:latin typeface="Lucida Console" pitchFamily="49" charset="0"/>
              </a:rPr>
              <a:t>    </a:t>
            </a:r>
            <a:r>
              <a:rPr lang="en-US" dirty="0">
                <a:solidFill>
                  <a:srgbClr val="FFC000"/>
                </a:solidFill>
                <a:latin typeface="Lucida Console" pitchFamily="49" charset="0"/>
              </a:rPr>
              <a:t>@</a:t>
            </a:r>
            <a:r>
              <a:rPr lang="en-US" dirty="0" err="1">
                <a:solidFill>
                  <a:srgbClr val="FFC000"/>
                </a:solidFill>
                <a:latin typeface="Lucida Console" pitchFamily="49" charset="0"/>
              </a:rPr>
              <a:t>ManyToMany</a:t>
            </a:r>
            <a:r>
              <a:rPr lang="en-US" dirty="0">
                <a:solidFill>
                  <a:srgbClr val="FFC000"/>
                </a:solidFill>
                <a:latin typeface="Lucida Console" pitchFamily="49" charset="0"/>
              </a:rPr>
              <a:t>(</a:t>
            </a:r>
            <a:r>
              <a:rPr lang="en-US" dirty="0">
                <a:solidFill>
                  <a:srgbClr val="FFC000"/>
                </a:solidFill>
                <a:latin typeface="Lucida Console" pitchFamily="49" charset="0"/>
              </a:rPr>
              <a:t>fetch </a:t>
            </a:r>
            <a:r>
              <a:rPr lang="en-US" dirty="0">
                <a:solidFill>
                  <a:srgbClr val="FFC000"/>
                </a:solidFill>
                <a:latin typeface="Lucida Console" pitchFamily="49" charset="0"/>
              </a:rPr>
              <a:t>= </a:t>
            </a:r>
            <a:r>
              <a:rPr lang="en-US" dirty="0" err="1">
                <a:solidFill>
                  <a:srgbClr val="00B050"/>
                </a:solidFill>
                <a:latin typeface="Lucida Console" pitchFamily="49" charset="0"/>
              </a:rPr>
              <a:t>FetchType.</a:t>
            </a:r>
            <a:r>
              <a:rPr lang="en-US" i="1" dirty="0" err="1">
                <a:solidFill>
                  <a:srgbClr val="00B050"/>
                </a:solidFill>
                <a:latin typeface="Lucida Console" pitchFamily="49" charset="0"/>
              </a:rPr>
              <a:t>EAGER</a:t>
            </a:r>
            <a:r>
              <a:rPr lang="en-US" dirty="0">
                <a:solidFill>
                  <a:srgbClr val="FFC000"/>
                </a:solidFill>
                <a:latin typeface="Lucida Console" pitchFamily="49" charset="0"/>
              </a:rPr>
              <a:t>, cascade </a:t>
            </a:r>
            <a:r>
              <a:rPr lang="en-US" dirty="0">
                <a:solidFill>
                  <a:srgbClr val="FFC000"/>
                </a:solidFill>
                <a:latin typeface="Lucida Console" pitchFamily="49" charset="0"/>
              </a:rPr>
              <a:t>= </a:t>
            </a:r>
            <a:r>
              <a:rPr lang="en-US" dirty="0" err="1">
                <a:solidFill>
                  <a:srgbClr val="00B050"/>
                </a:solidFill>
                <a:latin typeface="Lucida Console" pitchFamily="49" charset="0"/>
              </a:rPr>
              <a:t>CascadeType.</a:t>
            </a:r>
            <a:r>
              <a:rPr lang="en-US" i="1" dirty="0" err="1">
                <a:solidFill>
                  <a:srgbClr val="00B050"/>
                </a:solidFill>
                <a:latin typeface="Lucida Console" pitchFamily="49" charset="0"/>
              </a:rPr>
              <a:t>ALL</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C000"/>
                </a:solidFill>
                <a:latin typeface="Lucida Console" pitchFamily="49" charset="0"/>
              </a:rPr>
              <a:t>JoinTable</a:t>
            </a:r>
            <a:r>
              <a:rPr lang="en-US" dirty="0">
                <a:solidFill>
                  <a:srgbClr val="FFC000"/>
                </a:solidFill>
                <a:latin typeface="Lucida Console" pitchFamily="49" charset="0"/>
              </a:rPr>
              <a:t>(</a:t>
            </a:r>
            <a:r>
              <a:rPr lang="en-US" dirty="0">
                <a:solidFill>
                  <a:srgbClr val="FFC000"/>
                </a:solidFill>
                <a:latin typeface="Lucida Console" pitchFamily="49" charset="0"/>
              </a:rPr>
              <a:t>name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0000"/>
                </a:solidFill>
                <a:latin typeface="Lucida Console" pitchFamily="49" charset="0"/>
              </a:rPr>
              <a:t>users_to_authorities</a:t>
            </a:r>
            <a:r>
              <a:rPr lang="en-US" dirty="0">
                <a:solidFill>
                  <a:srgbClr val="FFC000"/>
                </a:solidFill>
                <a:latin typeface="Lucida Console" pitchFamily="49" charset="0"/>
              </a:rPr>
              <a:t>", </a:t>
            </a:r>
            <a:r>
              <a:rPr lang="en-US" dirty="0" err="1">
                <a:solidFill>
                  <a:srgbClr val="FFC000"/>
                </a:solidFill>
                <a:latin typeface="Lucida Console" pitchFamily="49" charset="0"/>
              </a:rPr>
              <a:t>joinColumns</a:t>
            </a:r>
            <a:r>
              <a:rPr lang="en-US" dirty="0">
                <a:solidFill>
                  <a:srgbClr val="FFC000"/>
                </a:solidFill>
                <a:latin typeface="Lucida Console" pitchFamily="49" charset="0"/>
              </a:rPr>
              <a:t>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C000"/>
                </a:solidFill>
                <a:latin typeface="Lucida Console" pitchFamily="49" charset="0"/>
              </a:rPr>
              <a:t>JoinColumn</a:t>
            </a:r>
            <a:r>
              <a:rPr lang="en-US" dirty="0">
                <a:solidFill>
                  <a:srgbClr val="FFC000"/>
                </a:solidFill>
                <a:latin typeface="Lucida Console" pitchFamily="49" charset="0"/>
              </a:rPr>
              <a:t>(</a:t>
            </a:r>
            <a:r>
              <a:rPr lang="en-US" dirty="0">
                <a:solidFill>
                  <a:srgbClr val="FFC000"/>
                </a:solidFill>
                <a:latin typeface="Lucida Console" pitchFamily="49" charset="0"/>
              </a:rPr>
              <a:t>name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0000"/>
                </a:solidFill>
                <a:latin typeface="Lucida Console" pitchFamily="49" charset="0"/>
              </a:rPr>
              <a:t>user_id</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solidFill>
                  <a:srgbClr val="FFC000"/>
                </a:solidFill>
                <a:latin typeface="Lucida Console" pitchFamily="49" charset="0"/>
              </a:rPr>
              <a:t>, </a:t>
            </a:r>
            <a:r>
              <a:rPr lang="en-US" dirty="0" err="1">
                <a:solidFill>
                  <a:srgbClr val="FFC000"/>
                </a:solidFill>
                <a:latin typeface="Lucida Console" pitchFamily="49" charset="0"/>
              </a:rPr>
              <a:t>inverseJoinColumns</a:t>
            </a:r>
            <a:r>
              <a:rPr lang="en-US" dirty="0">
                <a:solidFill>
                  <a:srgbClr val="FFC000"/>
                </a:solidFill>
                <a:latin typeface="Lucida Console" pitchFamily="49" charset="0"/>
              </a:rPr>
              <a:t>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C000"/>
                </a:solidFill>
                <a:latin typeface="Lucida Console" pitchFamily="49" charset="0"/>
              </a:rPr>
              <a:t>JoinColumn</a:t>
            </a:r>
            <a:r>
              <a:rPr lang="en-US" dirty="0">
                <a:solidFill>
                  <a:srgbClr val="FFC000"/>
                </a:solidFill>
                <a:latin typeface="Lucida Console" pitchFamily="49" charset="0"/>
              </a:rPr>
              <a:t>(</a:t>
            </a:r>
            <a:r>
              <a:rPr lang="en-US" dirty="0">
                <a:solidFill>
                  <a:srgbClr val="FFC000"/>
                </a:solidFill>
                <a:latin typeface="Lucida Console" pitchFamily="49" charset="0"/>
              </a:rPr>
              <a:t>name </a:t>
            </a:r>
            <a:r>
              <a:rPr lang="en-US" dirty="0">
                <a:solidFill>
                  <a:srgbClr val="FFC000"/>
                </a:solidFill>
                <a:latin typeface="Lucida Console" pitchFamily="49" charset="0"/>
              </a:rPr>
              <a:t>= </a:t>
            </a:r>
            <a:r>
              <a:rPr lang="en-US" dirty="0">
                <a:solidFill>
                  <a:srgbClr val="FFC000"/>
                </a:solidFill>
                <a:latin typeface="Lucida Console" pitchFamily="49" charset="0"/>
              </a:rPr>
              <a:t>"</a:t>
            </a:r>
            <a:r>
              <a:rPr lang="en-US" dirty="0" err="1">
                <a:solidFill>
                  <a:srgbClr val="FF0000"/>
                </a:solidFill>
                <a:latin typeface="Lucida Console" pitchFamily="49" charset="0"/>
              </a:rPr>
              <a:t>auth_id</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a:latin typeface="Lucida Console" pitchFamily="49" charset="0"/>
              </a:rPr>
              <a:t>List&lt;</a:t>
            </a:r>
            <a:r>
              <a:rPr lang="en-US" dirty="0" err="1">
                <a:latin typeface="Lucida Console" pitchFamily="49" charset="0"/>
              </a:rPr>
              <a:t>GrantedAuthorityEntity</a:t>
            </a:r>
            <a:r>
              <a:rPr lang="en-US" dirty="0">
                <a:latin typeface="Lucida Console" pitchFamily="49" charset="0"/>
              </a:rPr>
              <a:t>&gt; </a:t>
            </a:r>
            <a:r>
              <a:rPr lang="en-US" dirty="0">
                <a:latin typeface="Lucida Console" pitchFamily="49" charset="0"/>
              </a:rPr>
              <a:t>authorities;</a:t>
            </a:r>
            <a:br>
              <a:rPr lang="en-US" dirty="0">
                <a:latin typeface="Lucida Console" pitchFamily="49" charset="0"/>
              </a:rPr>
            </a:br>
            <a:r>
              <a:rPr lang="en-US" dirty="0">
                <a:solidFill>
                  <a:srgbClr val="FFC000"/>
                </a:solidFill>
                <a:latin typeface="Lucida Console" pitchFamily="49" charset="0"/>
              </a:rPr>
              <a:t>    @Column</a:t>
            </a:r>
            <a:r>
              <a:rPr lang="en-US" dirty="0">
                <a:solidFill>
                  <a:srgbClr val="FFC000"/>
                </a:solidFill>
                <a:latin typeface="Lucida Console" pitchFamily="49" charset="0"/>
              </a:rPr>
              <a:t>(</a:t>
            </a:r>
            <a:r>
              <a:rPr lang="en-US" dirty="0">
                <a:solidFill>
                  <a:srgbClr val="FFC000"/>
                </a:solidFill>
                <a:latin typeface="Lucida Console" pitchFamily="49" charset="0"/>
              </a:rPr>
              <a:t>name</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err="1">
                <a:solidFill>
                  <a:srgbClr val="FF0000"/>
                </a:solidFill>
                <a:latin typeface="Lucida Console" pitchFamily="49" charset="0"/>
              </a:rPr>
              <a:t>regdate</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a:latin typeface="Lucida Console" pitchFamily="49" charset="0"/>
              </a:rPr>
              <a:t>Date </a:t>
            </a:r>
            <a:r>
              <a:rPr lang="en-US" dirty="0" err="1">
                <a:latin typeface="Lucida Console" pitchFamily="49" charset="0"/>
              </a:rPr>
              <a:t>regdate</a:t>
            </a:r>
            <a:r>
              <a:rPr lang="en-US" dirty="0">
                <a:latin typeface="Lucida Console" pitchFamily="49" charset="0"/>
              </a:rPr>
              <a:t>;</a:t>
            </a:r>
            <a:br>
              <a:rPr lang="en-US" dirty="0">
                <a:latin typeface="Lucida Console" pitchFamily="49" charset="0"/>
              </a:rPr>
            </a:br>
            <a:r>
              <a:rPr lang="en-US" dirty="0">
                <a:latin typeface="Lucida Console" pitchFamily="49" charset="0"/>
              </a:rPr>
              <a:t>    </a:t>
            </a:r>
            <a:r>
              <a:rPr lang="en-US" dirty="0">
                <a:solidFill>
                  <a:srgbClr val="FFC000"/>
                </a:solidFill>
                <a:latin typeface="Lucida Console" pitchFamily="49" charset="0"/>
              </a:rPr>
              <a:t>@Column</a:t>
            </a:r>
            <a:r>
              <a:rPr lang="en-US" dirty="0">
                <a:solidFill>
                  <a:srgbClr val="FFC000"/>
                </a:solidFill>
                <a:latin typeface="Lucida Console" pitchFamily="49" charset="0"/>
              </a:rPr>
              <a:t>(</a:t>
            </a:r>
            <a:r>
              <a:rPr lang="en-US" dirty="0">
                <a:solidFill>
                  <a:srgbClr val="FFC000"/>
                </a:solidFill>
                <a:latin typeface="Lucida Console" pitchFamily="49" charset="0"/>
              </a:rPr>
              <a:t>name</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solidFill>
                  <a:srgbClr val="FF0000"/>
                </a:solidFill>
                <a:latin typeface="Lucida Console" pitchFamily="49" charset="0"/>
              </a:rPr>
              <a:t>active</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err="1">
                <a:latin typeface="Lucida Console" pitchFamily="49" charset="0"/>
              </a:rPr>
              <a:t>boolean</a:t>
            </a:r>
            <a:r>
              <a:rPr lang="en-US" dirty="0">
                <a:latin typeface="Lucida Console" pitchFamily="49" charset="0"/>
              </a:rPr>
              <a:t> active;</a:t>
            </a:r>
            <a:br>
              <a:rPr lang="en-US" dirty="0">
                <a:latin typeface="Lucida Console" pitchFamily="49" charset="0"/>
              </a:rPr>
            </a:br>
            <a:r>
              <a:rPr lang="en-US" dirty="0">
                <a:latin typeface="Lucida Console" pitchFamily="49" charset="0"/>
              </a:rPr>
              <a:t>    </a:t>
            </a:r>
            <a:r>
              <a:rPr lang="en-US" dirty="0">
                <a:solidFill>
                  <a:srgbClr val="FFC000"/>
                </a:solidFill>
                <a:latin typeface="Lucida Console" pitchFamily="49" charset="0"/>
              </a:rPr>
              <a:t>@Column</a:t>
            </a:r>
            <a:r>
              <a:rPr lang="en-US" dirty="0">
                <a:solidFill>
                  <a:srgbClr val="FFC000"/>
                </a:solidFill>
                <a:latin typeface="Lucida Console" pitchFamily="49" charset="0"/>
              </a:rPr>
              <a:t>(</a:t>
            </a:r>
            <a:r>
              <a:rPr lang="en-US" dirty="0">
                <a:solidFill>
                  <a:srgbClr val="FFC000"/>
                </a:solidFill>
                <a:latin typeface="Lucida Console" pitchFamily="49" charset="0"/>
              </a:rPr>
              <a:t>name</a:t>
            </a:r>
            <a:r>
              <a:rPr lang="en-US" dirty="0">
                <a:solidFill>
                  <a:srgbClr val="FFC000"/>
                </a:solidFill>
                <a:latin typeface="Lucida Console" pitchFamily="49" charset="0"/>
              </a:rPr>
              <a:t>=</a:t>
            </a:r>
            <a:r>
              <a:rPr lang="en-US" dirty="0">
                <a:solidFill>
                  <a:srgbClr val="FFC000"/>
                </a:solidFill>
                <a:latin typeface="Lucida Console" pitchFamily="49" charset="0"/>
              </a:rPr>
              <a:t>"</a:t>
            </a:r>
            <a:r>
              <a:rPr lang="en-US" dirty="0">
                <a:solidFill>
                  <a:srgbClr val="FF0000"/>
                </a:solidFill>
                <a:latin typeface="Lucida Console" pitchFamily="49" charset="0"/>
              </a:rPr>
              <a:t>comment</a:t>
            </a:r>
            <a:r>
              <a:rPr lang="en-US" dirty="0">
                <a:solidFill>
                  <a:srgbClr val="FFC000"/>
                </a:solidFill>
                <a:latin typeface="Lucida Console" pitchFamily="49" charset="0"/>
              </a:rPr>
              <a:t>"</a:t>
            </a:r>
            <a:r>
              <a:rPr lang="en-US" dirty="0">
                <a:solidFill>
                  <a:srgbClr val="FFC000"/>
                </a:solidFill>
                <a:latin typeface="Lucida Console" pitchFamily="49" charset="0"/>
              </a:rPr>
              <a:t>)</a:t>
            </a:r>
            <a:br>
              <a:rPr lang="en-US" dirty="0">
                <a:solidFill>
                  <a:srgbClr val="FFC000"/>
                </a:solidFill>
                <a:latin typeface="Lucida Console" pitchFamily="49" charset="0"/>
              </a:rPr>
            </a:br>
            <a:r>
              <a:rPr lang="en-US" dirty="0">
                <a:latin typeface="Lucida Console" pitchFamily="49" charset="0"/>
              </a:rPr>
              <a:t>    </a:t>
            </a:r>
            <a:r>
              <a:rPr lang="en-US" dirty="0">
                <a:latin typeface="Lucida Console" pitchFamily="49" charset="0"/>
              </a:rPr>
              <a:t>private </a:t>
            </a:r>
            <a:r>
              <a:rPr lang="en-US" dirty="0">
                <a:latin typeface="Lucida Console" pitchFamily="49" charset="0"/>
              </a:rPr>
              <a:t>String </a:t>
            </a:r>
            <a:r>
              <a:rPr lang="en-US" dirty="0">
                <a:latin typeface="Lucida Console" pitchFamily="49" charset="0"/>
              </a:rPr>
              <a:t>comment;</a:t>
            </a:r>
            <a:br>
              <a:rPr lang="en-US" dirty="0">
                <a:latin typeface="Lucida Console" pitchFamily="49" charset="0"/>
              </a:rPr>
            </a:br>
            <a:r>
              <a:rPr lang="en-US" dirty="0">
                <a:latin typeface="Lucida Console" pitchFamily="49" charset="0"/>
              </a:rPr>
              <a:t>}</a:t>
            </a:r>
            <a:endParaRPr lang="ru-RU" dirty="0">
              <a:latin typeface="Lucida Console" pitchFamily="49" charset="0"/>
            </a:endParaRPr>
          </a:p>
        </p:txBody>
      </p:sp>
    </p:spTree>
    <p:extLst>
      <p:ext uri="{BB962C8B-B14F-4D97-AF65-F5344CB8AC3E}">
        <p14:creationId xmlns:p14="http://schemas.microsoft.com/office/powerpoint/2010/main" val="2792093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212232" y="701080"/>
            <a:ext cx="3038475" cy="55626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mp;Pcy;&amp;ocy;&amp;khcy;&amp;ocy;&amp;zhcy;&amp;iecy;&amp;iecy; &amp;icy;&amp;zcy;&amp;ocy;&amp;bcy;&amp;rcy;&amp;acy;&amp;zhcy;&amp;iecy;&amp;ncy;&amp;icy;&amp;ie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768" y="-315416"/>
            <a:ext cx="13371143" cy="763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10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p;Kcy;&amp;acy;&amp;rcy;&amp;tcy;&amp;icy;&amp;ncy;&amp;kcy;&amp;icy; &amp;pcy;&amp;ocy; &amp;zcy;&amp;acy;&amp;pcy;&amp;rcy;&amp;ocy;&amp;scy;&amp;ucy; &amp;ocy;&amp;fcy;&amp;mcy;&amp;fcy;"/>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3059832" y="548680"/>
            <a:ext cx="3038475" cy="55626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395536" y="332656"/>
            <a:ext cx="8496944" cy="5778623"/>
          </a:xfrm>
        </p:spPr>
        <p:txBody>
          <a:bodyPr>
            <a:normAutofit/>
          </a:bodyPr>
          <a:lstStyle/>
          <a:p>
            <a:r>
              <a:rPr lang="en-US" sz="1800" dirty="0">
                <a:latin typeface="Lucida Console" pitchFamily="49" charset="0"/>
              </a:rPr>
              <a:t>select userentity0_.id as id1_1_0_, userentity0_.active as active2_1_0_, userentity0_.comment </a:t>
            </a:r>
            <a:br>
              <a:rPr lang="en-US" sz="1800" dirty="0">
                <a:latin typeface="Lucida Console" pitchFamily="49" charset="0"/>
              </a:rPr>
            </a:br>
            <a:r>
              <a:rPr lang="en-US" sz="1800" dirty="0">
                <a:latin typeface="Lucida Console" pitchFamily="49" charset="0"/>
              </a:rPr>
              <a:t>as comment3_1_0_, userentity0_.email as email4_1_0_, userentity0_.name as name5_1_0_, userentity0_.password </a:t>
            </a:r>
            <a:br>
              <a:rPr lang="en-US" sz="1800" dirty="0">
                <a:latin typeface="Lucida Console" pitchFamily="49" charset="0"/>
              </a:rPr>
            </a:br>
            <a:r>
              <a:rPr lang="en-US" sz="1800" dirty="0">
                <a:latin typeface="Lucida Console" pitchFamily="49" charset="0"/>
              </a:rPr>
              <a:t>as password6_1_0_, userentity0_.regdate as regdate7_1_0_, authoritie1_.user_id as user_id1_2_1_, </a:t>
            </a:r>
            <a:br>
              <a:rPr lang="en-US" sz="1800" dirty="0">
                <a:latin typeface="Lucida Console" pitchFamily="49" charset="0"/>
              </a:rPr>
            </a:br>
            <a:r>
              <a:rPr lang="en-US" sz="1800" dirty="0">
                <a:latin typeface="Lucida Console" pitchFamily="49" charset="0"/>
              </a:rPr>
              <a:t>grantedaut2_.id as auth_id2_2_1_, grantedaut2_.id as id1_0_2_, grantedaut2_.authority as authorit2_0_2_ </a:t>
            </a:r>
            <a:br>
              <a:rPr lang="en-US" sz="1800" dirty="0">
                <a:latin typeface="Lucida Console" pitchFamily="49" charset="0"/>
              </a:rPr>
            </a:br>
            <a:r>
              <a:rPr lang="en-US" sz="1800" dirty="0">
                <a:latin typeface="Lucida Console" pitchFamily="49" charset="0"/>
              </a:rPr>
              <a:t>from users userentity0_ left outer join </a:t>
            </a:r>
            <a:r>
              <a:rPr lang="en-US" sz="1800" dirty="0" err="1">
                <a:latin typeface="Lucida Console" pitchFamily="49" charset="0"/>
              </a:rPr>
              <a:t>users_to_authorities</a:t>
            </a:r>
            <a:r>
              <a:rPr lang="en-US" sz="1800" dirty="0">
                <a:latin typeface="Lucida Console" pitchFamily="49" charset="0"/>
              </a:rPr>
              <a:t> authoritie1_ on userentity0_.id=authoritie1_.user_id </a:t>
            </a:r>
            <a:br>
              <a:rPr lang="en-US" sz="1800" dirty="0">
                <a:latin typeface="Lucida Console" pitchFamily="49" charset="0"/>
              </a:rPr>
            </a:br>
            <a:r>
              <a:rPr lang="en-US" sz="1800" dirty="0">
                <a:latin typeface="Lucida Console" pitchFamily="49" charset="0"/>
              </a:rPr>
              <a:t>left outer join </a:t>
            </a:r>
            <a:r>
              <a:rPr lang="en-US" sz="1800" dirty="0" err="1">
                <a:latin typeface="Lucida Console" pitchFamily="49" charset="0"/>
              </a:rPr>
              <a:t>granted_authority</a:t>
            </a:r>
            <a:r>
              <a:rPr lang="en-US" sz="1800" dirty="0">
                <a:latin typeface="Lucida Console" pitchFamily="49" charset="0"/>
              </a:rPr>
              <a:t> grantedaut2_ on authoritie1_.auth_id=grantedaut2_.id where </a:t>
            </a:r>
            <a:br>
              <a:rPr lang="en-US" sz="1800" dirty="0">
                <a:latin typeface="Lucida Console" pitchFamily="49" charset="0"/>
              </a:rPr>
            </a:br>
            <a:r>
              <a:rPr lang="en-US" sz="1800" dirty="0">
                <a:latin typeface="Lucida Console" pitchFamily="49" charset="0"/>
              </a:rPr>
              <a:t>userentity0_.id=2</a:t>
            </a:r>
            <a:endParaRPr lang="ru-RU" sz="1800" dirty="0">
              <a:latin typeface="Lucida Console" pitchFamily="49" charset="0"/>
            </a:endParaRPr>
          </a:p>
        </p:txBody>
      </p:sp>
    </p:spTree>
    <p:extLst>
      <p:ext uri="{BB962C8B-B14F-4D97-AF65-F5344CB8AC3E}">
        <p14:creationId xmlns:p14="http://schemas.microsoft.com/office/powerpoint/2010/main" val="95141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104</Words>
  <Application>Microsoft Office PowerPoint</Application>
  <PresentationFormat>Экран (4:3)</PresentationFormat>
  <Paragraphs>45</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Java Persistence Api</vt:lpstr>
      <vt:lpstr>JPA это не HIBERNATE!</vt:lpstr>
      <vt:lpstr>Занимается</vt:lpstr>
      <vt:lpstr>Презентация PowerPoint</vt:lpstr>
      <vt:lpstr>Презентация PowerPoint</vt:lpstr>
      <vt:lpstr>Презентация PowerPoint</vt:lpstr>
      <vt:lpstr>Презентация PowerPoint</vt:lpstr>
      <vt:lpstr>Презентация PowerPoint</vt:lpstr>
      <vt:lpstr>select userentity0_.id as id1_1_0_, userentity0_.active as active2_1_0_, userentity0_.comment  as comment3_1_0_, userentity0_.email as email4_1_0_, userentity0_.name as name5_1_0_, userentity0_.password  as password6_1_0_, userentity0_.regdate as regdate7_1_0_, authoritie1_.user_id as user_id1_2_1_,  grantedaut2_.id as auth_id2_2_1_, grantedaut2_.id as id1_0_2_, grantedaut2_.authority as authorit2_0_2_  from users userentity0_ left outer join users_to_authorities authoritie1_ on userentity0_.id=authoritie1_.user_id  left outer join granted_authority grantedaut2_ on authoritie1_.auth_id=grantedaut2_.id where  userentity0_.id=2</vt:lpstr>
      <vt:lpstr>Select userentity0_.id as id1_1_0_, userentity0_.active as active2_1_0_, userentity0_.comment  as comment3_1_0_, userentity0_.email as email4_1_0_, userentity0_.name as name5_1_0_, userentity0_.password  as password6_1_0_, userentity0_.regdate as regdate7_1_0_, authoritie1_.user_id as user_id1_2_1_,  grantedaut2_.id as auth_id2_2_1_, grantedaut2_.id as id1_0_2_, grantedaut2_.authority as authorit2_0_2_  from users userentity0_ left outer join users_to_authorities authoritie1_ on userentity0_.id=authoritie1_.user_id  left outer join granted_authority grantedaut2_ on authoritie1_.auth_id=grantedaut2_.id where userentity0_.id=2</vt:lpstr>
      <vt:lpstr>Select userentity0_.id as id1_1_0_, userentity0_.active as active2_1_0_, userentity0_.comment  as comment3_1_0_, userentity0_.email as email4_1_0_, userentity0_.name as name5_1_0_, userentity0_.password  as password6_1_0_, userentity0_.regdate as regdate7_1_0_, authoritie1_.user_id as user_id1_2_1_,  grantedaut2_.id as auth_id2_2_1_, grantedaut2_.id as id1_0_2_, grantedaut2_.authority as authorit2_0_2_  from users userentity0_ left outer join users_to_authorities authoritie1_ on userentity0_.id=authoritie1_.user_id  left outer join granted_authority grantedaut2_ on authoritie1_.auth_id=grantedaut2_.id where userentity0_.id=2</vt:lpstr>
      <vt:lpstr>Select userentity0_.id as id1_1_0_, userentity0_.active as active2_1_0_, userentity0_.comment  as comment3_1_0_, userentity0_.email as email4_1_0_, userentity0_.name as name5_1_0_, userentity0_.password  as password6_1_0_, userentity0_.regdate as regdate7_1_0_, authoritie1_.user_id as user_id1_2_1_,  grantedaut2_.id as auth_id2_2_1_, grantedaut2_.id as id1_0_2_, grantedaut2_.authority as authorit2_0_2_  from users userentity0_ left outer join users_to_authorities authoritie1_ on userentity0_.id=authoritie1_.user_id  left outer join granted_authority grantedaut2_ on authoritie1_.auth_id=grantedaut2_.id where userentity0_.id=2</vt:lpstr>
      <vt:lpstr>Select userentity0_.id as id1_1_0_, userentity0_.active as active2_1_0_, userentity0_.comment  as comment3_1_0_, userentity0_.email as email4_1_0_, userentity0_.name as name5_1_0_, userentity0_.password  as password6_1_0_, userentity0_.regdate as regdate7_1_0_, authoritie1_.user_id as user_id1_2_1_,  grantedaut2_.id as auth_id2_2_1_, grantedaut2_.id as id1_0_2_, grantedaut2_.authority as authorit2_0_2_  from users userentity0_ left outer join users_to_authorities authoritie1_ on userentity0_.id=authoritie1_.user_id  left outer join granted_authority grantedaut2_ on authoritie1_.auth_id=grantedaut2_.id where userentity0_.id=2</vt:lpstr>
      <vt:lpstr>|---------|-------------|--------------|-------------|-----------|---------------|------------------------|--------------|--------------|---------|---------------| |id1_1_0_ |active2_1_0_ |comment3_1_0_ |email4_1_0_  |name5_1_0_ |password6_1_0_ |regdate7_1_0_           |user_id1_2_1_ |auth_id2_2_1_ |id1_0_2_ |authorit2_0_2_ | |---------|-------------|--------------|-------------|-----------|---------------|------------------------|--------------|--------------|---------|---------------| |2        |true         |NEWCOMMENT    |test@mail.ru |NAME       |PASS           |2017-09-07 16:51:30.444 |2             |2             |2        |ROLE_TEST      | |---------|-------------|--------------|-------------|-----------|---------------|------------------------|--------------|--------------|---------|---------------|      UserEntity(  id=2,   name=NAME,   email=test@mail.ru,   password=PASS,   authorities=[GrantedAuthorityEntity(   id=2,    authority=ROLE_TEST)],   regdate=2017-09-07 16:51:30.444,   active=true,   comment=NEWCOMMENT)</vt:lpstr>
      <vt:lpstr>Entity Table Id Generated value Sequence generator Column Temporal Enumerated  JoinTable JoinColumn  One to one One to many Many to one Many to many  Eager Lazy  All Persist Merge Remove Refresh  NamedNativeQuery</vt:lpstr>
      <vt:lpstr>Статьи:  Шпаргалка по JPA и Hibernate: https://habrahabr.ru/post/265061/  Стратегии загрузки JPA: https://dou.ua/lenta/articles/jpa-fetch-types/  Persist vs merge: http://cor-win.blogspot.com/2012/04/jpa-20-persist-vs-merge.html  Стратегии загрузки Hibernate: https://dou.ua/lenta/articles/hibernate-fetch-types/</vt:lpstr>
      <vt:lpstr>Для самостоятельного прочтения:  Транзакции в JPA  Database thread pools и их производительность: C3P0 pool, Zaxxar HikariCP, DBCP  Hibernate как JPA provider  JPQL, HQL, TQL  Spring Data Jpa</vt:lpstr>
      <vt:lpstr>Спасибо за внимание!</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dc:title>
  <dc:creator>Gvozd</dc:creator>
  <cp:lastModifiedBy>Gvozd</cp:lastModifiedBy>
  <cp:revision>6</cp:revision>
  <dcterms:created xsi:type="dcterms:W3CDTF">2017-09-13T09:36:41Z</dcterms:created>
  <dcterms:modified xsi:type="dcterms:W3CDTF">2017-09-13T10:28:54Z</dcterms:modified>
</cp:coreProperties>
</file>