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61" r:id="rId3"/>
    <p:sldId id="293" r:id="rId4"/>
    <p:sldId id="314" r:id="rId5"/>
    <p:sldId id="313" r:id="rId6"/>
    <p:sldId id="309" r:id="rId7"/>
    <p:sldId id="294" r:id="rId8"/>
    <p:sldId id="259" r:id="rId9"/>
    <p:sldId id="257" r:id="rId10"/>
    <p:sldId id="258" r:id="rId11"/>
    <p:sldId id="276" r:id="rId12"/>
    <p:sldId id="277" r:id="rId13"/>
    <p:sldId id="278" r:id="rId14"/>
    <p:sldId id="275" r:id="rId15"/>
    <p:sldId id="296" r:id="rId16"/>
    <p:sldId id="300" r:id="rId17"/>
    <p:sldId id="301" r:id="rId18"/>
    <p:sldId id="302" r:id="rId19"/>
    <p:sldId id="303" r:id="rId20"/>
    <p:sldId id="307" r:id="rId21"/>
    <p:sldId id="305" r:id="rId22"/>
    <p:sldId id="304" r:id="rId23"/>
    <p:sldId id="306" r:id="rId24"/>
    <p:sldId id="263" r:id="rId25"/>
    <p:sldId id="267" r:id="rId26"/>
    <p:sldId id="264" r:id="rId27"/>
    <p:sldId id="265" r:id="rId28"/>
    <p:sldId id="266" r:id="rId29"/>
    <p:sldId id="271" r:id="rId30"/>
    <p:sldId id="274" r:id="rId31"/>
    <p:sldId id="272" r:id="rId32"/>
    <p:sldId id="280" r:id="rId33"/>
    <p:sldId id="281" r:id="rId34"/>
    <p:sldId id="282" r:id="rId35"/>
    <p:sldId id="273" r:id="rId36"/>
    <p:sldId id="279" r:id="rId37"/>
    <p:sldId id="270" r:id="rId38"/>
    <p:sldId id="268" r:id="rId39"/>
    <p:sldId id="269" r:id="rId40"/>
    <p:sldId id="286" r:id="rId41"/>
    <p:sldId id="287" r:id="rId42"/>
    <p:sldId id="291" r:id="rId43"/>
    <p:sldId id="283" r:id="rId44"/>
    <p:sldId id="285" r:id="rId45"/>
    <p:sldId id="288" r:id="rId46"/>
    <p:sldId id="289" r:id="rId47"/>
    <p:sldId id="290" r:id="rId48"/>
    <p:sldId id="292" r:id="rId49"/>
    <p:sldId id="316" r:id="rId50"/>
    <p:sldId id="315" r:id="rId51"/>
    <p:sldId id="317" r:id="rId52"/>
    <p:sldId id="310" r:id="rId53"/>
    <p:sldId id="311" r:id="rId54"/>
    <p:sldId id="312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9" y="6356351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37CFD32-81E7-4AF7-BD8E-B019DE8F178D}" type="datetimeFigureOut">
              <a:rPr lang="ru-RU" smtClean="0"/>
              <a:t>26.05.2017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E0492A-4510-4B90-A88A-921A476A7E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276728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8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68300"/>
            <a:ext cx="8034585" cy="606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07726E-6 L -0.3684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C:\Users\Gvozd\GitRepositories\NetCrackerProject\pres\reacteav\pics\User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9" y="498378"/>
            <a:ext cx="8076299" cy="59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5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Users\Gvozd\GitRepositories\NetCrackerProject\pres\reacteav\pics\Phon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1628800"/>
            <a:ext cx="94488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Gvozd\GitRepositories\NetCrackerProject\pres\reacteav\pics\Role-class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3" y="2191657"/>
            <a:ext cx="9448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5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1043608" y="635992"/>
            <a:ext cx="2448272" cy="24189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403648" y="4689140"/>
            <a:ext cx="1728192" cy="1656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439419" y="2515424"/>
            <a:ext cx="3960440" cy="3924436"/>
            <a:chOff x="4018384" y="2276872"/>
            <a:chExt cx="3960440" cy="3924436"/>
          </a:xfrm>
        </p:grpSpPr>
        <p:sp>
          <p:nvSpPr>
            <p:cNvPr id="6" name="Овал 5"/>
            <p:cNvSpPr/>
            <p:nvPr/>
          </p:nvSpPr>
          <p:spPr>
            <a:xfrm>
              <a:off x="5242520" y="256490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4041068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56176" y="4005064"/>
              <a:ext cx="1512168" cy="1512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PHONE</a:t>
              </a:r>
              <a:endParaRPr lang="ru-RU" dirty="0"/>
            </a:p>
          </p:txBody>
        </p:sp>
        <p:sp>
          <p:nvSpPr>
            <p:cNvPr id="3" name="Овал 2"/>
            <p:cNvSpPr/>
            <p:nvPr/>
          </p:nvSpPr>
          <p:spPr>
            <a:xfrm>
              <a:off x="4018384" y="2276872"/>
              <a:ext cx="3960440" cy="392443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 стрелкой 9"/>
          <p:cNvCxnSpPr>
            <a:stCxn id="5" idx="0"/>
            <a:endCxn id="2" idx="4"/>
          </p:cNvCxnSpPr>
          <p:nvPr/>
        </p:nvCxnSpPr>
        <p:spPr>
          <a:xfrm flipV="1">
            <a:off x="2267744" y="3054895"/>
            <a:ext cx="0" cy="1634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1"/>
            <a:endCxn id="2" idx="5"/>
          </p:cNvCxnSpPr>
          <p:nvPr/>
        </p:nvCxnSpPr>
        <p:spPr>
          <a:xfrm flipH="1" flipV="1">
            <a:off x="3133339" y="2700655"/>
            <a:ext cx="1886073" cy="389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9712" y="42555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267744" y="313632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99459" y="27773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28127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4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39985"/>
              </p:ext>
            </p:extLst>
          </p:nvPr>
        </p:nvGraphicFramePr>
        <p:xfrm>
          <a:off x="3491880" y="1340768"/>
          <a:ext cx="1967880" cy="238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User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Email(login)</a:t>
                      </a:r>
                    </a:p>
                    <a:p>
                      <a:r>
                        <a:rPr lang="en-US" dirty="0" smtClean="0">
                          <a:latin typeface="Lucida Console" pitchFamily="49" charset="0"/>
                        </a:rPr>
                        <a:t>Password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FirstName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LastName</a:t>
                      </a:r>
                      <a:endParaRPr lang="en-US" dirty="0" smtClean="0">
                        <a:latin typeface="Lucida Console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ucida Console" pitchFamily="49" charset="0"/>
                        </a:rPr>
                        <a:t>Phone</a:t>
                      </a:r>
                    </a:p>
                    <a:p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25526"/>
              </p:ext>
            </p:extLst>
          </p:nvPr>
        </p:nvGraphicFramePr>
        <p:xfrm>
          <a:off x="5508104" y="4365104"/>
          <a:ext cx="1967880" cy="1285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Phone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User_id</a:t>
                      </a:r>
                      <a:r>
                        <a:rPr lang="en-US" dirty="0" smtClean="0">
                          <a:latin typeface="Lucida Console" pitchFamily="49" charset="0"/>
                        </a:rPr>
                        <a:t> (FK)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84502"/>
              </p:ext>
            </p:extLst>
          </p:nvPr>
        </p:nvGraphicFramePr>
        <p:xfrm>
          <a:off x="1475656" y="4365104"/>
          <a:ext cx="1967880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78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ucida Console" pitchFamily="49" charset="0"/>
                        </a:rPr>
                        <a:t>Role</a:t>
                      </a:r>
                      <a:endParaRPr lang="ru-RU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itchFamily="49" charset="0"/>
                        </a:rPr>
                        <a:t>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Lucida Console" pitchFamily="49" charset="0"/>
                        </a:rPr>
                        <a:t>User_id</a:t>
                      </a:r>
                      <a:r>
                        <a:rPr lang="en-US" dirty="0" smtClean="0">
                          <a:latin typeface="Lucida Console" pitchFamily="49" charset="0"/>
                        </a:rPr>
                        <a:t> (FK)</a:t>
                      </a:r>
                    </a:p>
                    <a:p>
                      <a:r>
                        <a:rPr lang="en-US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Соединительная линия уступом 6"/>
          <p:cNvCxnSpPr>
            <a:stCxn id="2" idx="1"/>
            <a:endCxn id="6" idx="0"/>
          </p:cNvCxnSpPr>
          <p:nvPr/>
        </p:nvCxnSpPr>
        <p:spPr>
          <a:xfrm rot="10800000" flipV="1">
            <a:off x="2459596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" idx="3"/>
            <a:endCxn id="5" idx="0"/>
          </p:cNvCxnSpPr>
          <p:nvPr/>
        </p:nvCxnSpPr>
        <p:spPr>
          <a:xfrm>
            <a:off x="5459760" y="2532028"/>
            <a:ext cx="1032284" cy="18330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32307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60" y="20608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459595" y="39957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5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2670"/>
              </p:ext>
            </p:extLst>
          </p:nvPr>
        </p:nvGraphicFramePr>
        <p:xfrm>
          <a:off x="719572" y="404664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847534"/>
                <a:gridCol w="847534"/>
                <a:gridCol w="847536"/>
              </a:tblGrid>
              <a:tr h="418845"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Желаемый вариант результатов запроса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08603"/>
              </p:ext>
            </p:extLst>
          </p:nvPr>
        </p:nvGraphicFramePr>
        <p:xfrm>
          <a:off x="719572" y="3501008"/>
          <a:ext cx="7704856" cy="29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конкатенацией строк </a:t>
                      </a:r>
                      <a:r>
                        <a:rPr lang="en-US" sz="1600" b="1" dirty="0" smtClean="0">
                          <a:latin typeface="Lucida Console" pitchFamily="49" charset="0"/>
                        </a:rPr>
                        <a:t>VALUE </a:t>
                      </a:r>
                      <a:r>
                        <a:rPr lang="ru-RU" sz="1600" b="1" dirty="0" smtClean="0">
                          <a:latin typeface="Lucida Console" pitchFamily="49" charset="0"/>
                        </a:rPr>
                        <a:t>таблицы </a:t>
                      </a:r>
                      <a:r>
                        <a:rPr lang="ru-RU" sz="1600" b="1" dirty="0" err="1" smtClean="0">
                          <a:latin typeface="Lucida Console" pitchFamily="49" charset="0"/>
                        </a:rPr>
                        <a:t>аттрибутов</a:t>
                      </a:r>
                      <a:endParaRPr lang="ru-RU" sz="1600" b="1" dirty="0" smtClean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 || ‘ ‘ ||p3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 || ‘ ‘ || P5 || ‘ ‘ || P6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9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75485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</a:t>
                      </a:r>
                      <a:r>
                        <a:rPr lang="ru-RU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42037"/>
              </p:ext>
            </p:extLst>
          </p:nvPr>
        </p:nvGraphicFramePr>
        <p:xfrm>
          <a:off x="719572" y="404664"/>
          <a:ext cx="7704856" cy="418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  <a:gridCol w="881777"/>
                <a:gridCol w="2542604"/>
              </a:tblGrid>
              <a:tr h="418845">
                <a:tc gridSpan="7"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latin typeface="Lucida Console" pitchFamily="49" charset="0"/>
                        </a:rPr>
                        <a:t>Вариант с дублированием строк выборки</a:t>
                      </a:r>
                      <a:endParaRPr lang="ru-RU" sz="1600" b="1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PhoneNum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e2@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f2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l2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   r1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p4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e3@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f3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l3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   r2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p</a:t>
                      </a:r>
                      <a:r>
                        <a:rPr lang="ru-RU" sz="1000" b="1" dirty="0" smtClean="0">
                          <a:solidFill>
                            <a:srgbClr val="002060"/>
                          </a:solidFill>
                          <a:latin typeface="Lucida Console" pitchFamily="49" charset="0"/>
                        </a:rPr>
                        <a:t>6</a:t>
                      </a:r>
                      <a:endParaRPr lang="ru-RU" sz="1000" b="1" dirty="0">
                        <a:solidFill>
                          <a:srgbClr val="00206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7704" y="4725143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! Декартово произведение сущностей !</a:t>
            </a:r>
            <a:endParaRPr lang="ru-RU" dirty="0">
              <a:solidFill>
                <a:srgbClr val="FF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35" y="1340768"/>
            <a:ext cx="4571730" cy="45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683568" y="764704"/>
            <a:ext cx="2304256" cy="1800200"/>
          </a:xfrm>
          <a:prstGeom prst="wedgeEllipseCallout">
            <a:avLst>
              <a:gd name="adj1" fmla="val -49178"/>
              <a:gd name="adj2" fmla="val 63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RDBMS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5737" y="548680"/>
            <a:ext cx="2304256" cy="1800200"/>
          </a:xfrm>
          <a:prstGeom prst="wedgeEllipseCallout">
            <a:avLst>
              <a:gd name="adj1" fmla="val 69399"/>
              <a:gd name="adj2" fmla="val 68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JAVA</a:t>
            </a:r>
          </a:p>
          <a:p>
            <a:pPr algn="ctr"/>
            <a:r>
              <a:rPr lang="en-US" sz="3200" dirty="0" smtClean="0">
                <a:latin typeface="Lucida Console" pitchFamily="49" charset="0"/>
              </a:rPr>
              <a:t>ORM</a:t>
            </a:r>
            <a:endParaRPr lang="ru-RU" sz="3200" dirty="0">
              <a:latin typeface="Lucida Console" pitchFamily="49" charset="0"/>
            </a:endParaRPr>
          </a:p>
        </p:txBody>
      </p:sp>
      <p:sp>
        <p:nvSpPr>
          <p:cNvPr id="8" name="Овальная выноска 7"/>
          <p:cNvSpPr/>
          <p:nvPr/>
        </p:nvSpPr>
        <p:spPr>
          <a:xfrm>
            <a:off x="5868144" y="4112298"/>
            <a:ext cx="2448272" cy="1800200"/>
          </a:xfrm>
          <a:prstGeom prst="wedgeEllipseCallout">
            <a:avLst>
              <a:gd name="adj1" fmla="val 44833"/>
              <a:gd name="adj2" fmla="val 77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Lucida Console" pitchFamily="49" charset="0"/>
              </a:rPr>
              <a:t>EAV/CR</a:t>
            </a:r>
            <a:endParaRPr lang="ru-RU" sz="3200" dirty="0">
              <a:latin typeface="Lucida Console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4981583"/>
            <a:ext cx="4176464" cy="1524913"/>
            <a:chOff x="539552" y="4981583"/>
            <a:chExt cx="4176464" cy="1524913"/>
          </a:xfrm>
        </p:grpSpPr>
        <p:pic>
          <p:nvPicPr>
            <p:cNvPr id="3078" name="Picture 6" descr="Похожее изображение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981583"/>
              <a:ext cx="1482978" cy="1524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Овальная выноска 10"/>
            <p:cNvSpPr/>
            <p:nvPr/>
          </p:nvSpPr>
          <p:spPr>
            <a:xfrm>
              <a:off x="2555776" y="5517232"/>
              <a:ext cx="2160240" cy="989264"/>
            </a:xfrm>
            <a:prstGeom prst="wedgeEllipseCallout">
              <a:avLst>
                <a:gd name="adj1" fmla="val -71885"/>
                <a:gd name="adj2" fmla="val -38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Lucida Console" pitchFamily="49" charset="0"/>
                </a:rPr>
                <a:t>NOSQL</a:t>
              </a:r>
              <a:endParaRPr lang="ru-RU" sz="3200" dirty="0">
                <a:latin typeface="Lucida Consol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4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1"/>
          <a:stretch/>
        </p:blipFill>
        <p:spPr bwMode="auto">
          <a:xfrm>
            <a:off x="539553" y="332656"/>
            <a:ext cx="8064896" cy="6192688"/>
          </a:xfrm>
          <a:prstGeom prst="roundRect">
            <a:avLst>
              <a:gd name="adj" fmla="val 20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193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67035"/>
              </p:ext>
            </p:extLst>
          </p:nvPr>
        </p:nvGraphicFramePr>
        <p:xfrm>
          <a:off x="1259632" y="692696"/>
          <a:ext cx="4280475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56095"/>
                <a:gridCol w="856095"/>
                <a:gridCol w="856095"/>
                <a:gridCol w="856095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2070"/>
              </p:ext>
            </p:extLst>
          </p:nvPr>
        </p:nvGraphicFramePr>
        <p:xfrm>
          <a:off x="3779912" y="3645024"/>
          <a:ext cx="1737872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95"/>
                <a:gridCol w="8817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6969"/>
              </p:ext>
            </p:extLst>
          </p:nvPr>
        </p:nvGraphicFramePr>
        <p:xfrm>
          <a:off x="5940152" y="1544197"/>
          <a:ext cx="172931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777"/>
                <a:gridCol w="847534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76544"/>
              </p:ext>
            </p:extLst>
          </p:nvPr>
        </p:nvGraphicFramePr>
        <p:xfrm>
          <a:off x="755576" y="548680"/>
          <a:ext cx="5184576" cy="2513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864096"/>
                <a:gridCol w="864096"/>
                <a:gridCol w="864096"/>
                <a:gridCol w="864096"/>
                <a:gridCol w="864096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USER_ID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EMAIL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PASS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FIN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LAN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Role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e1@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e2@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e3@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e4@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e5@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f5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l5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ключ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05588"/>
              </p:ext>
            </p:extLst>
          </p:nvPr>
        </p:nvGraphicFramePr>
        <p:xfrm>
          <a:off x="2195736" y="4077072"/>
          <a:ext cx="1671951" cy="167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621"/>
                <a:gridCol w="8483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ROLE_ID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RoleName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   r3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5773"/>
              </p:ext>
            </p:extLst>
          </p:nvPr>
        </p:nvGraphicFramePr>
        <p:xfrm>
          <a:off x="6012160" y="2348880"/>
          <a:ext cx="2520281" cy="3769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421"/>
                <a:gridCol w="828930"/>
                <a:gridCol w="828930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PHONE_ID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latin typeface="Lucida Console" pitchFamily="49" charset="0"/>
                        </a:rPr>
                        <a:t>PhoneN</a:t>
                      </a:r>
                      <a:r>
                        <a:rPr lang="en-US" sz="1000" dirty="0" smtClean="0">
                          <a:latin typeface="Lucida Console" pitchFamily="49" charset="0"/>
                        </a:rPr>
                        <a:t>.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USER_ID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p1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1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p2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3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p3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4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p4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5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p5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6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Lucida Console" pitchFamily="49" charset="0"/>
                        </a:rPr>
                        <a:t>p6</a:t>
                      </a:r>
                      <a:endParaRPr lang="ru-RU" sz="1000" dirty="0" smtClean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p7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4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ucida Console" pitchFamily="49" charset="0"/>
                        </a:rPr>
                        <a:t>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ucida Console" pitchFamily="49" charset="0"/>
                        </a:rPr>
                        <a:t>p8</a:t>
                      </a:r>
                      <a:endParaRPr lang="ru-RU" sz="1000" dirty="0"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solidFill>
                            <a:srgbClr val="FF0000"/>
                          </a:solidFill>
                          <a:latin typeface="Lucida Console" pitchFamily="49" charset="0"/>
                        </a:rPr>
                        <a:t>5</a:t>
                      </a:r>
                      <a:endParaRPr lang="ru-RU" sz="1000" b="1" dirty="0">
                        <a:solidFill>
                          <a:srgbClr val="FF0000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921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3" y="476671"/>
            <a:ext cx="7775193" cy="558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563587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Lucida Console" pitchFamily="49" charset="0"/>
              </a:rPr>
              <a:t>ПИШИ СВОЙ </a:t>
            </a:r>
            <a:r>
              <a:rPr lang="en-US" sz="5400" dirty="0" smtClean="0">
                <a:latin typeface="Lucida Console" pitchFamily="49" charset="0"/>
              </a:rPr>
              <a:t>ORM!</a:t>
            </a:r>
            <a:endParaRPr lang="ru-RU" sz="5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9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/>
          <p:cNvSpPr/>
          <p:nvPr/>
        </p:nvSpPr>
        <p:spPr>
          <a:xfrm>
            <a:off x="1043608" y="670426"/>
            <a:ext cx="3096344" cy="164879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OBJECT 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591033"/>
            <a:ext cx="2736304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ATTRIBUTE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45274" y="2636911"/>
            <a:ext cx="2592288" cy="25184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2519772" y="3931243"/>
            <a:ext cx="4104456" cy="244827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OBJ_REFERENCE</a:t>
            </a:r>
            <a:endParaRPr lang="ru-RU" dirty="0"/>
          </a:p>
        </p:txBody>
      </p:sp>
      <p:sp>
        <p:nvSpPr>
          <p:cNvPr id="8" name="Ромб 7"/>
          <p:cNvSpPr/>
          <p:nvPr/>
        </p:nvSpPr>
        <p:spPr>
          <a:xfrm>
            <a:off x="5508104" y="2514441"/>
            <a:ext cx="2952328" cy="30243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ATTR_TYPE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9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63588" y="612844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OT_ID</a:t>
            </a:r>
            <a:r>
              <a:rPr lang="en-US" sz="3600" dirty="0" smtClean="0"/>
              <a:t> = OBJECT_TYPE_ID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OB_ID</a:t>
            </a:r>
            <a:r>
              <a:rPr lang="en-US" sz="3600" dirty="0" smtClean="0"/>
              <a:t> = OBJECT_ID</a:t>
            </a:r>
            <a:endParaRPr lang="en-US" sz="3600" dirty="0"/>
          </a:p>
          <a:p>
            <a:r>
              <a:rPr lang="en-US" sz="3600" b="1" dirty="0" smtClean="0">
                <a:solidFill>
                  <a:srgbClr val="0070C0"/>
                </a:solidFill>
              </a:rPr>
              <a:t>AT_ID</a:t>
            </a:r>
            <a:r>
              <a:rPr lang="en-US" sz="3600" dirty="0" smtClean="0"/>
              <a:t> = ATTR_TYPE_ID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CODE</a:t>
            </a:r>
            <a:r>
              <a:rPr lang="en-US" sz="3600" dirty="0" smtClean="0"/>
              <a:t>  = CODE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VALUE</a:t>
            </a:r>
            <a:r>
              <a:rPr lang="en-US" sz="3600" dirty="0" smtClean="0"/>
              <a:t> = VALUE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PARENT_ID</a:t>
            </a:r>
            <a:r>
              <a:rPr lang="en-US" sz="3600" dirty="0" smtClean="0"/>
              <a:t> = PARENT_ID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OT_ID_REF</a:t>
            </a:r>
            <a:r>
              <a:rPr lang="en-US" sz="3600" dirty="0" smtClean="0"/>
              <a:t> = OBJECT_TYPE_REF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REF</a:t>
            </a:r>
            <a:r>
              <a:rPr lang="en-US" sz="3600" dirty="0" smtClean="0"/>
              <a:t> = REFERENCE</a:t>
            </a:r>
          </a:p>
          <a:p>
            <a:endParaRPr lang="en-US" sz="3600" dirty="0"/>
          </a:p>
          <a:p>
            <a:r>
              <a:rPr lang="ru-RU" sz="3600" dirty="0" smtClean="0"/>
              <a:t>ПОЛЕ = …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089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GitRepositories\NetCrackerProject\pres\reacteav\pics\001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/>
        </p:blipFill>
        <p:spPr bwMode="auto">
          <a:xfrm>
            <a:off x="531799" y="339103"/>
            <a:ext cx="8864737" cy="555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043608" y="3501008"/>
            <a:ext cx="2664296" cy="23917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064" y="1313568"/>
            <a:ext cx="1944216" cy="1825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4" descr="C:\Users\Gvozd\GitRepositories\NetCrackerProject\pres\reacteav\pics\003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9" r="4418"/>
          <a:stretch/>
        </p:blipFill>
        <p:spPr bwMode="auto">
          <a:xfrm rot="16200000">
            <a:off x="2591395" y="-1204119"/>
            <a:ext cx="5204733" cy="93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111846" y="3861048"/>
            <a:ext cx="1728192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283968" y="3789040"/>
            <a:ext cx="1872208" cy="20162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3" descr="C:\Users\Gvozd\GitRepositories\NetCrackerProject\pres\reacteav\pics\002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 bwMode="auto">
          <a:xfrm>
            <a:off x="539552" y="332656"/>
            <a:ext cx="8856984" cy="590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1331640" y="3405758"/>
            <a:ext cx="1656184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020272" y="3405758"/>
            <a:ext cx="1440160" cy="153541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  <a:p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endParaRPr lang="en-US" sz="40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org.projectlombok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groupId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lombok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artifactId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   &lt;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&gt;1.16.12&lt;/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version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&lt;/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dependency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&gt;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RDBMS</a:t>
            </a:r>
          </a:p>
        </p:txBody>
      </p:sp>
      <p:pic>
        <p:nvPicPr>
          <p:cNvPr id="1026" name="Picture 2" descr="Картинки по запросу rdb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1" y="1340768"/>
            <a:ext cx="7800698" cy="46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77865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800" dirty="0">
                <a:solidFill>
                  <a:srgbClr val="7030A0"/>
                </a:solidFill>
              </a:rPr>
              <a:t>@Data</a:t>
            </a:r>
            <a:r>
              <a:rPr lang="nb-NO" sz="4800" dirty="0"/>
              <a:t/>
            </a:r>
            <a:br>
              <a:rPr lang="nb-NO" sz="4800" dirty="0"/>
            </a:br>
            <a:r>
              <a:rPr lang="nb-NO" sz="4800" b="1" dirty="0"/>
              <a:t>public class </a:t>
            </a:r>
            <a:r>
              <a:rPr lang="nb-NO" sz="4800" dirty="0"/>
              <a:t>AuthForm {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login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/>
              <a:t>    </a:t>
            </a:r>
            <a:r>
              <a:rPr lang="nb-NO" sz="4800" b="1" dirty="0"/>
              <a:t>private </a:t>
            </a:r>
            <a:r>
              <a:rPr lang="nb-NO" sz="4800" dirty="0"/>
              <a:t>String </a:t>
            </a:r>
            <a:r>
              <a:rPr lang="nb-NO" sz="4800" b="1" dirty="0"/>
              <a:t>password</a:t>
            </a:r>
            <a:r>
              <a:rPr lang="nb-NO" sz="4800" dirty="0"/>
              <a:t>;</a:t>
            </a:r>
            <a:br>
              <a:rPr lang="nb-NO" sz="4800" dirty="0"/>
            </a:br>
            <a:r>
              <a:rPr lang="nb-NO" sz="4800" dirty="0" smtClean="0"/>
              <a:t>}</a:t>
            </a:r>
            <a:endParaRPr lang="ru-RU" sz="4800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PROJECT LOMBOK</a:t>
            </a:r>
          </a:p>
        </p:txBody>
      </p:sp>
    </p:spTree>
    <p:extLst>
      <p:ext uri="{BB962C8B-B14F-4D97-AF65-F5344CB8AC3E}">
        <p14:creationId xmlns:p14="http://schemas.microsoft.com/office/powerpoint/2010/main" val="420523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99010"/>
              </p:ext>
            </p:extLst>
          </p:nvPr>
        </p:nvGraphicFramePr>
        <p:xfrm>
          <a:off x="539552" y="358974"/>
          <a:ext cx="8064896" cy="633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/>
                <a:gridCol w="4032448"/>
              </a:tblGrid>
              <a:tr h="6166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package </a:t>
                      </a:r>
                      <a:r>
                        <a:rPr lang="en-US" sz="1000" dirty="0" err="1" smtClean="0"/>
                        <a:t>projectpackage.model.security</a:t>
                      </a:r>
                      <a:r>
                        <a:rPr lang="en-US" sz="1000" dirty="0" smtClean="0"/>
                        <a:t>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1" dirty="0" smtClean="0"/>
                        <a:t>public class </a:t>
                      </a:r>
                      <a:r>
                        <a:rPr lang="en-US" sz="1000" dirty="0" err="1" smtClean="0"/>
                        <a:t>AuthForm</a:t>
                      </a:r>
                      <a:r>
                        <a:rPr lang="en-US" sz="1000" dirty="0" smtClean="0"/>
                        <a:t> 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login;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/>
                        <a:t>private </a:t>
                      </a:r>
                      <a:r>
                        <a:rPr lang="en-US" sz="1000" dirty="0" smtClean="0"/>
                        <a:t>String password;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getPassword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return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login)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.login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login;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FFC000"/>
                          </a:solidFill>
                        </a:rPr>
                        <a:t>public void 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setPassword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(String password) {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FFC00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FFC000"/>
                          </a:solidFill>
                        </a:rPr>
                        <a:t>.password</a:t>
                      </a: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= password;</a:t>
                      </a:r>
                      <a:br>
                        <a:rPr lang="en-US" sz="1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FFC000"/>
                          </a:solidFill>
                        </a:rPr>
                        <a:t>    }</a:t>
                      </a: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equals(Object o)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(!(o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other = 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)o;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this$login.equals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!=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else if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(!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this$password.equals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other$password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))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false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protected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canEqual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(Object other)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other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instanceof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boolean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PRIME 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true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byte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 = 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$login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int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 = result * 59 + ($login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login.hashCode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String $password =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result1 = result1 * 59 + ($password ==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null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?43:$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password.hashCode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());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result1;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public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String 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toString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{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   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return "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AuthForm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(login="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.getLogin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", password=" 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+ </a:t>
                      </a:r>
                      <a:r>
                        <a:rPr lang="en-US" sz="1000" b="1" dirty="0" err="1" smtClean="0">
                          <a:solidFill>
                            <a:srgbClr val="7030A0"/>
                          </a:solidFill>
                        </a:rPr>
                        <a:t>this</a:t>
                      </a:r>
                      <a:r>
                        <a:rPr lang="en-US" sz="1000" dirty="0" err="1" smtClean="0">
                          <a:solidFill>
                            <a:srgbClr val="7030A0"/>
                          </a:solidFill>
                        </a:rPr>
                        <a:t>.getPassword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() + </a:t>
                      </a:r>
                      <a:r>
                        <a:rPr lang="en-US" sz="1000" b="1" dirty="0" smtClean="0">
                          <a:solidFill>
                            <a:srgbClr val="7030A0"/>
                          </a:solidFill>
                        </a:rPr>
                        <a:t>")"</a:t>
                      </a: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;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    }</a:t>
                      </a:r>
                      <a:br>
                        <a:rPr lang="en-US" sz="10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000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ru-RU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730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Hibernate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474671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7604" y="522920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itchFamily="49" charset="0"/>
              </a:rPr>
              <a:t>JSR </a:t>
            </a:r>
            <a:r>
              <a:rPr lang="en-US" sz="2800" dirty="0" smtClean="0">
                <a:latin typeface="Lucida Console" pitchFamily="49" charset="0"/>
              </a:rPr>
              <a:t>220(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</a:t>
            </a:r>
            <a:r>
              <a:rPr lang="en-US" sz="2800" dirty="0" smtClean="0">
                <a:latin typeface="Lucida Console" pitchFamily="49" charset="0"/>
              </a:rPr>
              <a:t>) – JSR 317(</a:t>
            </a:r>
            <a:r>
              <a:rPr lang="en-US" sz="2800" dirty="0" smtClean="0">
                <a:solidFill>
                  <a:srgbClr val="FF0000"/>
                </a:solidFill>
                <a:latin typeface="Lucida Console" pitchFamily="49" charset="0"/>
              </a:rPr>
              <a:t>JPA 2.0</a:t>
            </a:r>
            <a:r>
              <a:rPr lang="en-US" sz="2800" dirty="0" smtClean="0">
                <a:latin typeface="Lucida Console" pitchFamily="49" charset="0"/>
              </a:rPr>
              <a:t>)</a:t>
            </a:r>
            <a:endParaRPr lang="ru-RU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4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15180"/>
              </p:ext>
            </p:extLst>
          </p:nvPr>
        </p:nvGraphicFramePr>
        <p:xfrm>
          <a:off x="683568" y="1703745"/>
          <a:ext cx="7776864" cy="1053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public class </a:t>
                      </a:r>
                      <a:r>
                        <a:rPr lang="en-US" sz="2000" dirty="0" smtClean="0"/>
                        <a:t>User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    private long id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20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rgbClr val="FFC000"/>
                          </a:solidFill>
                        </a:rPr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fullname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username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smtClean="0"/>
                        <a:t>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String </a:t>
                      </a:r>
                      <a:r>
                        <a:rPr lang="en-US" sz="2000" b="1" dirty="0" err="1" smtClean="0"/>
                        <a:t>confirmPassword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Timestamp </a:t>
                      </a:r>
                      <a:r>
                        <a:rPr lang="en-US" sz="2000" b="1" dirty="0" err="1" smtClean="0"/>
                        <a:t>createdDate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long </a:t>
                      </a:r>
                      <a:r>
                        <a:rPr lang="en-US" sz="2000" b="1" dirty="0" err="1" smtClean="0"/>
                        <a:t>viewedCount</a:t>
                      </a:r>
                      <a:r>
                        <a:rPr lang="en-US" sz="2000" dirty="0" smtClean="0"/>
                        <a:t>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Set&lt;Role&gt; </a:t>
                      </a:r>
                      <a:r>
                        <a:rPr lang="en-US" sz="2000" b="1" dirty="0" smtClean="0"/>
                        <a:t>roles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dirty="0" smtClean="0"/>
                        <a:t>Set&lt;</a:t>
                      </a:r>
                      <a:r>
                        <a:rPr lang="en-US" sz="2000" dirty="0" err="1" smtClean="0"/>
                        <a:t>FileOnServer</a:t>
                      </a:r>
                      <a:r>
                        <a:rPr lang="en-US" sz="2000" dirty="0" smtClean="0"/>
                        <a:t>&gt; </a:t>
                      </a:r>
                      <a:r>
                        <a:rPr lang="en-US" sz="2000" b="1" dirty="0" smtClean="0"/>
                        <a:t>files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b="1" dirty="0" smtClean="0"/>
                        <a:t>new </a:t>
                      </a:r>
                      <a:r>
                        <a:rPr lang="en-US" sz="2000" dirty="0" err="1" smtClean="0"/>
                        <a:t>HashSet</a:t>
                      </a:r>
                      <a:r>
                        <a:rPr lang="en-US" sz="2000" dirty="0" smtClean="0"/>
                        <a:t>&lt;&gt;();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2000" dirty="0" smtClean="0"/>
                        <a:t/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</a:t>
                      </a:r>
                      <a:r>
                        <a:rPr lang="en-US" sz="2000" b="1" dirty="0" smtClean="0"/>
                        <a:t>private </a:t>
                      </a:r>
                      <a:r>
                        <a:rPr lang="en-US" sz="2000" b="1" dirty="0" err="1" smtClean="0"/>
                        <a:t>boolean</a:t>
                      </a:r>
                      <a:r>
                        <a:rPr lang="en-US" sz="2000" b="1" dirty="0" smtClean="0"/>
                        <a:t> enabled</a:t>
                      </a:r>
                      <a:r>
                        <a:rPr lang="en-US" sz="20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2000" dirty="0" smtClean="0"/>
                        <a:t>}</a:t>
                      </a:r>
                      <a:endParaRPr lang="ru-RU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70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22051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chemeClr val="bg1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@Transient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))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chemeClr val="bg1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/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000">
        <p:dissolve/>
      </p:transition>
    </mc:Choice>
    <mc:Fallback xmlns="">
      <p:transition spd="slow" advTm="300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Entity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HIBERNATE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01080"/>
              </p:ext>
            </p:extLst>
          </p:nvPr>
        </p:nvGraphicFramePr>
        <p:xfrm>
          <a:off x="683568" y="1703745"/>
          <a:ext cx="7776864" cy="5268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432"/>
                <a:gridCol w="3888432"/>
              </a:tblGrid>
              <a:tr h="5268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@Entity</a:t>
                      </a:r>
                      <a:br>
                        <a:rPr lang="en-US" sz="12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@Table(name = 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"USERS"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public class </a:t>
                      </a:r>
                      <a:r>
                        <a:rPr lang="en-US" sz="1200" dirty="0" smtClean="0"/>
                        <a:t>User {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@Id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FFC000"/>
                          </a:solidFill>
                        </a:rPr>
                        <a:t>GeneratedValue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(strategy = </a:t>
                      </a:r>
                      <a:r>
                        <a:rPr lang="en-US" sz="1200" b="1" i="1" dirty="0" smtClean="0">
                          <a:solidFill>
                            <a:srgbClr val="FFC000"/>
                          </a:solidFill>
                        </a:rPr>
                        <a:t>IDENTITY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    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"USER_ID"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id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"FULL_NAME"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fullname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"USER_NAME"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username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"PSWD"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smtClean="0"/>
                        <a:t>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@Transient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String </a:t>
                      </a:r>
                      <a:r>
                        <a:rPr lang="en-US" sz="1200" b="1" dirty="0" err="1" smtClean="0"/>
                        <a:t>confirmPassword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"US_CREATED"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Timestamp </a:t>
                      </a:r>
                      <a:r>
                        <a:rPr lang="en-US" sz="1200" b="1" dirty="0" err="1" smtClean="0"/>
                        <a:t>createdDate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"US_VIEWED_COUNT"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FFC00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long </a:t>
                      </a:r>
                      <a:r>
                        <a:rPr lang="en-US" sz="1200" b="1" dirty="0" err="1" smtClean="0"/>
                        <a:t>viewedCount</a:t>
                      </a:r>
                      <a:r>
                        <a:rPr lang="en-US" sz="1200" dirty="0" smtClean="0"/>
                        <a:t>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ManyToMany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EAGER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cascade =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CascadeType.</a:t>
                      </a:r>
                      <a:r>
                        <a:rPr lang="en-US" sz="1200" b="1" i="1" dirty="0" err="1" smtClean="0">
                          <a:solidFill>
                            <a:srgbClr val="0070C0"/>
                          </a:solidFill>
                        </a:rPr>
                        <a:t>ALL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JoinTable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"USER_ROLES"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"UR_USER_ID"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), 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inverseJoinColumns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= @</a:t>
                      </a: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JoinColumn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(name = </a:t>
                      </a:r>
                      <a:r>
                        <a:rPr lang="en-US" sz="1200" b="1" dirty="0" smtClean="0">
                          <a:solidFill>
                            <a:srgbClr val="0070C0"/>
                          </a:solidFill>
                        </a:rPr>
                        <a:t>"UR_ROLE_ID"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))</a:t>
                      </a:r>
                      <a:br>
                        <a:rPr lang="en-US" sz="1200" dirty="0" smtClean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Set&lt;Role&gt; </a:t>
                      </a:r>
                      <a:r>
                        <a:rPr lang="en-US" sz="1200" b="1" dirty="0" smtClean="0"/>
                        <a:t>roles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   @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OneToMany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(fetch =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FetchType.</a:t>
                      </a:r>
                      <a:r>
                        <a:rPr lang="en-US" sz="1200" b="1" i="1" dirty="0" err="1" smtClean="0">
                          <a:solidFill>
                            <a:srgbClr val="00B050"/>
                          </a:solidFill>
                        </a:rPr>
                        <a:t>LAZY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rgbClr val="00B050"/>
                          </a:solidFill>
                        </a:rPr>
                        <a:t>mappedBy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"author"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)</a:t>
                      </a:r>
                      <a:br>
                        <a:rPr lang="en-US" sz="1200" dirty="0" smtClean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dirty="0" smtClean="0"/>
                        <a:t>Set&lt;</a:t>
                      </a:r>
                      <a:r>
                        <a:rPr lang="en-US" sz="1200" dirty="0" err="1" smtClean="0"/>
                        <a:t>FileOnServer</a:t>
                      </a:r>
                      <a:r>
                        <a:rPr lang="en-US" sz="1200" dirty="0" smtClean="0"/>
                        <a:t>&gt; </a:t>
                      </a:r>
                      <a:r>
                        <a:rPr lang="en-US" sz="1200" b="1" dirty="0" smtClean="0"/>
                        <a:t>files </a:t>
                      </a:r>
                      <a:r>
                        <a:rPr lang="en-US" sz="1200" dirty="0" smtClean="0"/>
                        <a:t>= </a:t>
                      </a:r>
                      <a:r>
                        <a:rPr lang="en-US" sz="1200" b="1" dirty="0" smtClean="0"/>
                        <a:t>new </a:t>
                      </a:r>
                      <a:r>
                        <a:rPr lang="en-US" sz="1200" dirty="0" err="1" smtClean="0"/>
                        <a:t>HashSet</a:t>
                      </a:r>
                      <a:r>
                        <a:rPr lang="en-US" sz="1200" dirty="0" smtClean="0"/>
                        <a:t>&lt;&gt;();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@Column(name =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</a:rPr>
                        <a:t>"USER_ENABLED"</a:t>
                      </a:r>
                      <a:r>
                        <a:rPr lang="en-US" sz="1200" dirty="0" smtClean="0">
                          <a:solidFill>
                            <a:srgbClr val="FFC000"/>
                          </a:solidFill>
                        </a:rPr>
                        <a:t>)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    </a:t>
                      </a:r>
                      <a:r>
                        <a:rPr lang="en-US" sz="1200" b="1" dirty="0" smtClean="0"/>
                        <a:t>private </a:t>
                      </a:r>
                      <a:r>
                        <a:rPr lang="en-US" sz="1200" b="1" dirty="0" err="1" smtClean="0"/>
                        <a:t>boolean</a:t>
                      </a:r>
                      <a:r>
                        <a:rPr lang="en-US" sz="1200" b="1" dirty="0" smtClean="0"/>
                        <a:t> enabled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//GETTERS&amp;SETTER&amp;EQUALS/HASH</a:t>
                      </a:r>
                      <a:endParaRPr lang="ru-RU" sz="12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/>
                        <a:t>}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24296" y="1728103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@DATA (Project Lombok)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ru-RU" dirty="0" smtClean="0">
                <a:solidFill>
                  <a:srgbClr val="FF0000"/>
                </a:solidFill>
              </a:rPr>
              <a:t>ЭТО ОБЪЕКТ В БАЗЕ ДАННЫХ С ИМЕНЕМ «ИМЯ»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@</a:t>
            </a:r>
            <a:r>
              <a:rPr lang="ru-RU" dirty="0" smtClean="0">
                <a:solidFill>
                  <a:srgbClr val="00B05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B050"/>
                </a:solidFill>
              </a:rPr>
              <a:t>“PARENT TO OBJECT_ID” (*1)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ru-RU" dirty="0" smtClean="0">
                <a:solidFill>
                  <a:srgbClr val="0070C0"/>
                </a:solidFill>
              </a:rPr>
              <a:t>ЭТОТ ОБЪЕКТ СВЯЗАН СВЯЗЬЮ </a:t>
            </a:r>
            <a:r>
              <a:rPr lang="en-US" dirty="0" smtClean="0">
                <a:solidFill>
                  <a:srgbClr val="0070C0"/>
                </a:solidFill>
              </a:rPr>
              <a:t>REFERENCE</a:t>
            </a:r>
            <a:r>
              <a:rPr lang="ru-RU" dirty="0" smtClean="0">
                <a:solidFill>
                  <a:srgbClr val="0070C0"/>
                </a:solidFill>
              </a:rPr>
              <a:t> С ОБЪЕКТОМ  «ЦЕЛЕВОЙ ОБЪЕКТ»</a:t>
            </a:r>
            <a:r>
              <a:rPr lang="en-US" dirty="0" smtClean="0">
                <a:solidFill>
                  <a:srgbClr val="0070C0"/>
                </a:solidFill>
              </a:rPr>
              <a:t> (*2)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ЭТО КЛАСС имплементирует интерфейс </a:t>
            </a:r>
            <a:r>
              <a:rPr lang="en-US" dirty="0" err="1" smtClean="0">
                <a:solidFill>
                  <a:srgbClr val="00B0F0"/>
                </a:solidFill>
              </a:rPr>
              <a:t>ReactEntityWithId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>
                <a:solidFill>
                  <a:srgbClr val="FFC000"/>
                </a:solidFill>
              </a:rPr>
              <a:t>ЭТО ПОЛЕ </a:t>
            </a:r>
            <a:r>
              <a:rPr lang="en-US" dirty="0">
                <a:solidFill>
                  <a:srgbClr val="FFC000"/>
                </a:solidFill>
              </a:rPr>
              <a:t>VALUE </a:t>
            </a:r>
            <a:r>
              <a:rPr lang="ru-RU" dirty="0">
                <a:solidFill>
                  <a:srgbClr val="FFC000"/>
                </a:solidFill>
              </a:rPr>
              <a:t>СВЯЗАННОГО С ОБЪЕКТОМ АТРИБУТА «</a:t>
            </a:r>
            <a:r>
              <a:rPr lang="en-US" dirty="0" smtClean="0">
                <a:solidFill>
                  <a:srgbClr val="FFC000"/>
                </a:solidFill>
              </a:rPr>
              <a:t>%</a:t>
            </a:r>
            <a:r>
              <a:rPr lang="ru-RU" dirty="0" smtClean="0">
                <a:solidFill>
                  <a:srgbClr val="FFC000"/>
                </a:solidFill>
              </a:rPr>
              <a:t>АТТРИБУТ_КЛАССА</a:t>
            </a:r>
            <a:r>
              <a:rPr lang="ru-RU" dirty="0">
                <a:solidFill>
                  <a:srgbClr val="FFC000"/>
                </a:solidFill>
              </a:rPr>
              <a:t>»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/>
              <a:t>ЭТО ПОЛЕ КЛАССА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ru-RU" dirty="0" smtClean="0">
                <a:solidFill>
                  <a:srgbClr val="FFC000"/>
                </a:solidFill>
              </a:rPr>
              <a:t>ЭТО ПОЛЕ </a:t>
            </a:r>
            <a:r>
              <a:rPr lang="en-US" dirty="0" smtClean="0">
                <a:solidFill>
                  <a:srgbClr val="FFC000"/>
                </a:solidFill>
              </a:rPr>
              <a:t>VALUE </a:t>
            </a:r>
            <a:r>
              <a:rPr lang="ru-RU" dirty="0" smtClean="0">
                <a:solidFill>
                  <a:srgbClr val="FFC000"/>
                </a:solidFill>
              </a:rPr>
              <a:t>СВЯЗАННОГО С ОБЪЕКТОМ АТРИБУТА «ИМЯ_АТТРИБУТА»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/>
              <a:t>	</a:t>
            </a:r>
            <a:r>
              <a:rPr lang="ru-RU" dirty="0" smtClean="0"/>
              <a:t>ЭТО ПОЛЕ АТТРИБУТА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ru-RU" dirty="0" smtClean="0"/>
              <a:t>	ЭТО ПОЛЕ (</a:t>
            </a:r>
            <a:r>
              <a:rPr lang="en-US" dirty="0" smtClean="0"/>
              <a:t>OBJECT/LIST/SET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(*1)</a:t>
            </a:r>
            <a:r>
              <a:rPr lang="ru-RU" dirty="0" smtClean="0"/>
              <a:t>;</a:t>
            </a:r>
          </a:p>
          <a:p>
            <a:r>
              <a:rPr lang="ru-RU" dirty="0" smtClean="0"/>
              <a:t>	ЭТО </a:t>
            </a:r>
            <a:r>
              <a:rPr lang="ru-RU" dirty="0"/>
              <a:t>ПОЛЕ </a:t>
            </a:r>
            <a:r>
              <a:rPr lang="ru-RU" dirty="0" smtClean="0"/>
              <a:t>(</a:t>
            </a:r>
            <a:r>
              <a:rPr lang="en-US" dirty="0" smtClean="0"/>
              <a:t>OBJECT/LIST/SET</a:t>
            </a:r>
            <a:r>
              <a:rPr lang="ru-RU" dirty="0"/>
              <a:t>)</a:t>
            </a:r>
            <a:r>
              <a:rPr lang="en-US" dirty="0" smtClean="0"/>
              <a:t> </a:t>
            </a:r>
            <a:r>
              <a:rPr lang="ru-RU" dirty="0" smtClean="0"/>
              <a:t>ВНУТРЕННЕЙ СВЯЗИ</a:t>
            </a:r>
            <a:r>
              <a:rPr lang="en-US" dirty="0" smtClean="0"/>
              <a:t> (*2)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68" y="620688"/>
            <a:ext cx="77048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 </a:t>
            </a:r>
          </a:p>
          <a:p>
            <a:pPr algn="ctr"/>
            <a:endParaRPr lang="en-US" sz="1400" b="1" dirty="0"/>
          </a:p>
          <a:p>
            <a:pPr algn="ctr"/>
            <a:endParaRPr lang="en-US" sz="1400" dirty="0"/>
          </a:p>
          <a:p>
            <a:r>
              <a:rPr lang="en-US" sz="1400" dirty="0" smtClean="0">
                <a:solidFill>
                  <a:srgbClr val="7030A0"/>
                </a:solidFill>
              </a:rPr>
              <a:t>@Data</a:t>
            </a:r>
            <a:r>
              <a:rPr lang="ru-RU" sz="1400" dirty="0" smtClean="0">
                <a:solidFill>
                  <a:srgbClr val="7030A0"/>
                </a:solidFill>
              </a:rPr>
              <a:t> </a:t>
            </a:r>
            <a:r>
              <a:rPr lang="ru-RU" sz="1400" b="1" dirty="0" smtClean="0">
                <a:solidFill>
                  <a:srgbClr val="7030A0"/>
                </a:solidFill>
              </a:rPr>
              <a:t>(</a:t>
            </a:r>
            <a:r>
              <a:rPr lang="en-US" sz="1400" b="1" dirty="0" smtClean="0">
                <a:solidFill>
                  <a:srgbClr val="7030A0"/>
                </a:solidFill>
              </a:rPr>
              <a:t>Project Lombok</a:t>
            </a:r>
            <a:r>
              <a:rPr lang="ru-RU" sz="1400" b="1" dirty="0" smtClean="0">
                <a:solidFill>
                  <a:srgbClr val="7030A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“ </a:t>
            </a:r>
            <a:r>
              <a:rPr lang="ru-RU" sz="1400" b="1" dirty="0" smtClean="0">
                <a:solidFill>
                  <a:srgbClr val="FF0000"/>
                </a:solidFill>
              </a:rPr>
              <a:t>ИМЯ_ ИЗ _БАЗЫ</a:t>
            </a:r>
            <a:r>
              <a:rPr lang="en-US" sz="1400" b="1" dirty="0" smtClean="0">
                <a:solidFill>
                  <a:srgbClr val="FF0000"/>
                </a:solidFill>
              </a:rPr>
              <a:t>"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«</a:t>
            </a:r>
            <a:r>
              <a:rPr lang="ru-RU" sz="1400" b="1" dirty="0" smtClean="0">
                <a:solidFill>
                  <a:srgbClr val="0070C0"/>
                </a:solidFill>
              </a:rPr>
              <a:t>АЙДИ_АССОЦИАЦИИ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 smtClean="0">
                <a:solidFill>
                  <a:srgbClr val="0070C0"/>
                </a:solidFill>
              </a:rPr>
              <a:t>Target.</a:t>
            </a:r>
            <a:r>
              <a:rPr lang="en-US" sz="1400" b="1" dirty="0" err="1" smtClean="0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НАЗВАНИЕ _ПОЛЯ_ВСТАВКИ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outerFieldKey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innerFieldKey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objectId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ru-RU" sz="1400" b="1" dirty="0" smtClean="0">
                <a:solidFill>
                  <a:srgbClr val="0070C0"/>
                </a:solidFill>
              </a:rPr>
              <a:t>НОМЕР_ПОЛЯ_В_БД</a:t>
            </a:r>
            <a:r>
              <a:rPr lang="en-US" sz="1400" b="1" dirty="0" smtClean="0">
                <a:solidFill>
                  <a:srgbClr val="0070C0"/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Target.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ru-RU" sz="1400" b="1" dirty="0">
                <a:solidFill>
                  <a:srgbClr val="00B050"/>
                </a:solidFill>
              </a:rPr>
              <a:t> НАЗВАНИЕ _ПОЛЯ_ВСТАВКИ </a:t>
            </a:r>
            <a:r>
              <a:rPr lang="en-US" sz="1400" b="1" dirty="0" smtClean="0">
                <a:solidFill>
                  <a:srgbClr val="00B050"/>
                </a:solidFill>
              </a:rPr>
              <a:t>"</a:t>
            </a:r>
            <a:r>
              <a:rPr lang="en-US" sz="1400" dirty="0" smtClean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</a:rPr>
              <a:t>“</a:t>
            </a:r>
            <a:r>
              <a:rPr lang="ru-RU" sz="1400" b="1" dirty="0" smtClean="0">
                <a:solidFill>
                  <a:srgbClr val="00B050"/>
                </a:solidFill>
              </a:rPr>
              <a:t>ПОЛЕ_</a:t>
            </a:r>
            <a:r>
              <a:rPr lang="en-US" sz="1400" b="1" dirty="0" smtClean="0">
                <a:solidFill>
                  <a:srgbClr val="00B050"/>
                </a:solidFill>
              </a:rPr>
              <a:t>PARENT"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>
                <a:solidFill>
                  <a:srgbClr val="00B050"/>
                </a:solidFill>
              </a:rPr>
              <a:t/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b="1" dirty="0"/>
              <a:t>public class </a:t>
            </a:r>
            <a:r>
              <a:rPr lang="en-US" sz="1400" dirty="0" smtClean="0"/>
              <a:t>MODEL_CLASS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 smtClean="0">
                <a:solidFill>
                  <a:srgbClr val="FFC000"/>
                </a:solidFill>
              </a:rPr>
              <a:t>«</a:t>
            </a:r>
            <a:r>
              <a:rPr lang="ru-RU" sz="1400" b="1" dirty="0" smtClean="0">
                <a:solidFill>
                  <a:srgbClr val="FFC000"/>
                </a:solidFill>
              </a:rPr>
              <a:t>ИМЯ_В_БАЗЕ</a:t>
            </a:r>
            <a:r>
              <a:rPr lang="en-US" sz="1400" b="1" dirty="0" smtClean="0">
                <a:solidFill>
                  <a:srgbClr val="FFC000"/>
                </a:solidFill>
              </a:rPr>
              <a:t>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 smtClean="0"/>
              <a:t>;</a:t>
            </a:r>
          </a:p>
          <a:p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ru-RU" sz="1400" dirty="0">
                <a:solidFill>
                  <a:srgbClr val="FFC000"/>
                </a:solidFill>
              </a:rPr>
              <a:t>КЛАСС_ПОЛЯ</a:t>
            </a:r>
            <a:r>
              <a:rPr lang="en-US" sz="1400" dirty="0" smtClean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</a:t>
            </a:r>
            <a:r>
              <a:rPr lang="en-US" sz="1400" b="1" dirty="0" smtClean="0">
                <a:solidFill>
                  <a:srgbClr val="FFC000"/>
                </a:solidFill>
              </a:rPr>
              <a:t>PARENT_ID"</a:t>
            </a:r>
            <a:r>
              <a:rPr lang="en-US" sz="1400" dirty="0" smtClean="0">
                <a:solidFill>
                  <a:srgbClr val="FFC000"/>
                </a:solidFill>
              </a:rPr>
              <a:t>)</a:t>
            </a:r>
            <a:r>
              <a:rPr lang="en-US" sz="1400" dirty="0">
                <a:solidFill>
                  <a:srgbClr val="FFC000"/>
                </a:solidFill>
              </a:rPr>
              <a:t/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 smtClean="0"/>
              <a:t>parentObjectId</a:t>
            </a:r>
            <a:r>
              <a:rPr lang="en-US" sz="1400" dirty="0" smtClean="0"/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}</a:t>
            </a:r>
          </a:p>
          <a:p>
            <a:endParaRPr lang="ru-RU" sz="1400" dirty="0" smtClean="0"/>
          </a:p>
          <a:p>
            <a:endParaRPr lang="en-US" sz="1400" dirty="0" smtClean="0"/>
          </a:p>
          <a:p>
            <a:r>
              <a:rPr lang="en-US" sz="1400" b="1" dirty="0">
                <a:solidFill>
                  <a:srgbClr val="002060"/>
                </a:solidFill>
              </a:rPr>
              <a:t>public interface </a:t>
            </a:r>
            <a:r>
              <a:rPr lang="en-US" sz="1400" dirty="0" err="1">
                <a:solidFill>
                  <a:srgbClr val="002060"/>
                </a:solidFill>
              </a:rPr>
              <a:t>ReactEntityWithId</a:t>
            </a:r>
            <a:r>
              <a:rPr lang="en-US" sz="1400" dirty="0">
                <a:solidFill>
                  <a:srgbClr val="002060"/>
                </a:solidFill>
              </a:rPr>
              <a:t> {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    </a:t>
            </a:r>
            <a:r>
              <a:rPr lang="en-US" sz="1400" b="1" dirty="0">
                <a:solidFill>
                  <a:srgbClr val="002060"/>
                </a:solidFill>
              </a:rPr>
              <a:t>public 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getObjectId</a:t>
            </a:r>
            <a:r>
              <a:rPr lang="en-US" sz="1400" dirty="0">
                <a:solidFill>
                  <a:srgbClr val="002060"/>
                </a:solidFill>
              </a:rPr>
              <a:t>();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}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8260" y="1268760"/>
            <a:ext cx="7782172" cy="41764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78260" y="5733256"/>
            <a:ext cx="7776864" cy="720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728103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"Role"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RoleToUser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User.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"role"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attrIdField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"20"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70C0"/>
                </a:solidFill>
              </a:rPr>
              <a:t>@</a:t>
            </a:r>
            <a:r>
              <a:rPr lang="en-US" sz="1400" dirty="0" err="1">
                <a:solidFill>
                  <a:srgbClr val="0070C0"/>
                </a:solidFill>
              </a:rPr>
              <a:t>ReactReference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referenceName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RoleToNotificationType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outerEntityClass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dirty="0" err="1">
                <a:solidFill>
                  <a:srgbClr val="0070C0"/>
                </a:solidFill>
              </a:rPr>
              <a:t>NotificationType.</a:t>
            </a:r>
            <a:r>
              <a:rPr lang="en-US" sz="1400" b="1" dirty="0" err="1">
                <a:solidFill>
                  <a:srgbClr val="0070C0"/>
                </a:solidFill>
              </a:rPr>
              <a:t>class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outerFieldName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orientedRole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outerFieldKey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innerFieldKey</a:t>
            </a:r>
            <a:r>
              <a:rPr lang="en-US" sz="1400" dirty="0">
                <a:solidFill>
                  <a:srgbClr val="0070C0"/>
                </a:solidFill>
              </a:rPr>
              <a:t> = 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b="1" dirty="0" err="1">
                <a:solidFill>
                  <a:srgbClr val="0070C0"/>
                </a:solidFill>
              </a:rPr>
              <a:t>objectId</a:t>
            </a:r>
            <a:r>
              <a:rPr lang="en-US" sz="1400" b="1" dirty="0">
                <a:solidFill>
                  <a:srgbClr val="0070C0"/>
                </a:solidFill>
              </a:rPr>
              <a:t>"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Role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Role_name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br>
              <a:rPr lang="en-US" sz="1400" dirty="0">
                <a:solidFill>
                  <a:srgbClr val="FFC000"/>
                </a:solidFill>
              </a:rPr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roleName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 smtClean="0"/>
              <a:t>}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0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2060848"/>
            <a:ext cx="7704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@Data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@</a:t>
            </a:r>
            <a:r>
              <a:rPr lang="en-US" sz="1400" dirty="0" err="1">
                <a:solidFill>
                  <a:srgbClr val="FF0000"/>
                </a:solidFill>
              </a:rPr>
              <a:t>ReactEntity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entityTypeName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b="1" dirty="0">
                <a:solidFill>
                  <a:srgbClr val="FF0000"/>
                </a:solidFill>
              </a:rPr>
              <a:t>"Phone"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@</a:t>
            </a:r>
            <a:r>
              <a:rPr lang="en-US" sz="1400" dirty="0" err="1">
                <a:solidFill>
                  <a:srgbClr val="00B050"/>
                </a:solidFill>
              </a:rPr>
              <a:t>ReactChild</a:t>
            </a:r>
            <a:r>
              <a:rPr lang="en-US" sz="1400" dirty="0">
                <a:solidFill>
                  <a:srgbClr val="00B050"/>
                </a:solidFill>
              </a:rPr>
              <a:t>(</a:t>
            </a:r>
            <a:r>
              <a:rPr lang="en-US" sz="1400" dirty="0" err="1">
                <a:solidFill>
                  <a:srgbClr val="00B050"/>
                </a:solidFill>
              </a:rPr>
              <a:t>outerEntityClass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dirty="0" err="1">
                <a:solidFill>
                  <a:srgbClr val="00B050"/>
                </a:solidFill>
              </a:rPr>
              <a:t>User.</a:t>
            </a:r>
            <a:r>
              <a:rPr lang="en-US" sz="1400" b="1" dirty="0" err="1">
                <a:solidFill>
                  <a:srgbClr val="00B050"/>
                </a:solidFill>
              </a:rPr>
              <a:t>class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outerFieldName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"phones"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outerFieldKey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objectId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, </a:t>
            </a:r>
            <a:r>
              <a:rPr lang="en-US" sz="1400" dirty="0" err="1">
                <a:solidFill>
                  <a:srgbClr val="00B050"/>
                </a:solidFill>
              </a:rPr>
              <a:t>innerFieldKey</a:t>
            </a:r>
            <a:r>
              <a:rPr lang="en-US" sz="1400" dirty="0">
                <a:solidFill>
                  <a:srgbClr val="00B050"/>
                </a:solidFill>
              </a:rPr>
              <a:t> = 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b="1" dirty="0" err="1">
                <a:solidFill>
                  <a:srgbClr val="00B050"/>
                </a:solidFill>
              </a:rPr>
              <a:t>userId</a:t>
            </a:r>
            <a:r>
              <a:rPr lang="en-US" sz="1400" b="1" dirty="0">
                <a:solidFill>
                  <a:srgbClr val="00B050"/>
                </a:solidFill>
              </a:rPr>
              <a:t>"</a:t>
            </a:r>
            <a:r>
              <a:rPr lang="en-US" sz="1400" dirty="0">
                <a:solidFill>
                  <a:srgbClr val="00B05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public class </a:t>
            </a:r>
            <a:r>
              <a:rPr lang="en-US" sz="1400" dirty="0"/>
              <a:t>Phone </a:t>
            </a:r>
            <a:r>
              <a:rPr lang="en-US" sz="1400" b="1" dirty="0"/>
              <a:t>implements </a:t>
            </a:r>
            <a:r>
              <a:rPr lang="en-US" sz="1400" dirty="0" err="1" smtClean="0"/>
              <a:t>ReactEntityWithId</a:t>
            </a:r>
            <a:r>
              <a:rPr lang="en-US" sz="1400" dirty="0" smtClean="0"/>
              <a:t>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"%OBJECT_ID"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objectId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Integer.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"%PARENT_ID"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userId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FFC000"/>
                </a:solidFill>
              </a:rPr>
              <a:t>@</a:t>
            </a:r>
            <a:r>
              <a:rPr lang="en-US" sz="1400" dirty="0" err="1">
                <a:solidFill>
                  <a:srgbClr val="FFC000"/>
                </a:solidFill>
              </a:rPr>
              <a:t>ReactField</a:t>
            </a:r>
            <a:r>
              <a:rPr lang="en-US" sz="1400" dirty="0">
                <a:solidFill>
                  <a:srgbClr val="FFC000"/>
                </a:solidFill>
              </a:rPr>
              <a:t>(</a:t>
            </a:r>
            <a:r>
              <a:rPr lang="en-US" sz="1400" dirty="0" err="1">
                <a:solidFill>
                  <a:srgbClr val="FFC000"/>
                </a:solidFill>
              </a:rPr>
              <a:t>valueObjectClass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dirty="0" err="1">
                <a:solidFill>
                  <a:srgbClr val="FFC000"/>
                </a:solidFill>
              </a:rPr>
              <a:t>String.</a:t>
            </a:r>
            <a:r>
              <a:rPr lang="en-US" sz="1400" b="1" dirty="0" err="1">
                <a:solidFill>
                  <a:srgbClr val="FFC000"/>
                </a:solidFill>
              </a:rPr>
              <a:t>class</a:t>
            </a:r>
            <a:r>
              <a:rPr lang="en-US" sz="1400" dirty="0">
                <a:solidFill>
                  <a:srgbClr val="FFC000"/>
                </a:solidFill>
              </a:rPr>
              <a:t>, </a:t>
            </a:r>
            <a:r>
              <a:rPr lang="en-US" sz="1400" dirty="0" err="1">
                <a:solidFill>
                  <a:srgbClr val="FFC000"/>
                </a:solidFill>
              </a:rPr>
              <a:t>databaseAttrtypeCodeValue</a:t>
            </a:r>
            <a:r>
              <a:rPr lang="en-US" sz="1400" dirty="0">
                <a:solidFill>
                  <a:srgbClr val="FFC000"/>
                </a:solidFill>
              </a:rPr>
              <a:t> = 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b="1" dirty="0" err="1">
                <a:solidFill>
                  <a:srgbClr val="FFC000"/>
                </a:solidFill>
              </a:rPr>
              <a:t>Phone_number</a:t>
            </a:r>
            <a:r>
              <a:rPr lang="en-US" sz="1400" b="1" dirty="0">
                <a:solidFill>
                  <a:srgbClr val="FFC000"/>
                </a:solidFill>
              </a:rPr>
              <a:t>"</a:t>
            </a:r>
            <a:r>
              <a:rPr lang="en-US" sz="1400" dirty="0">
                <a:solidFill>
                  <a:srgbClr val="FFC000"/>
                </a:solidFill>
              </a:rPr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private </a:t>
            </a:r>
            <a:r>
              <a:rPr lang="en-US" sz="1400" dirty="0"/>
              <a:t>String </a:t>
            </a:r>
            <a:r>
              <a:rPr lang="en-US" sz="1400" b="1" dirty="0" err="1"/>
              <a:t>phoneNumber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Типичный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POJO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-класс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RDBMS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79208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>
                <a:latin typeface="Lucida Console" pitchFamily="49" charset="0"/>
              </a:rPr>
              <a:t>elational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d</a:t>
            </a:r>
            <a:r>
              <a:rPr lang="en-US" sz="4000" dirty="0">
                <a:latin typeface="Lucida Console" pitchFamily="49" charset="0"/>
              </a:rPr>
              <a:t>ata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b</a:t>
            </a:r>
            <a:r>
              <a:rPr lang="en-US" sz="4000" dirty="0">
                <a:latin typeface="Lucida Console" pitchFamily="49" charset="0"/>
              </a:rPr>
              <a:t>ase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m</a:t>
            </a:r>
            <a:r>
              <a:rPr lang="en-US" sz="4000" dirty="0">
                <a:latin typeface="Lucida Console" pitchFamily="49" charset="0"/>
              </a:rPr>
              <a:t>anagement 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s</a:t>
            </a:r>
            <a:r>
              <a:rPr lang="en-US" sz="4000" dirty="0">
                <a:latin typeface="Lucida Console" pitchFamily="49" charset="0"/>
              </a:rPr>
              <a:t>ystem</a:t>
            </a:r>
          </a:p>
          <a:p>
            <a:endParaRPr lang="ru-RU" sz="4000" dirty="0" smtClean="0">
              <a:latin typeface="Lucida Console" pitchFamily="49" charset="0"/>
            </a:endParaRPr>
          </a:p>
          <a:p>
            <a:r>
              <a:rPr lang="ru-RU" sz="4000" dirty="0" smtClean="0">
                <a:latin typeface="Lucida Console" pitchFamily="49" charset="0"/>
              </a:rPr>
              <a:t>Реляционные данные в реляционных таблицах выгружаются в приложение и конвертируются в объекты</a:t>
            </a:r>
            <a:endParaRPr lang="en-US" sz="4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4459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3568" y="1916832"/>
            <a:ext cx="7776864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List&lt;User&gt; list =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null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/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list=(</a:t>
            </a:r>
            <a:r>
              <a:rPr lang="en-US" dirty="0">
                <a:solidFill>
                  <a:srgbClr val="92D050"/>
                </a:solidFill>
              </a:rPr>
              <a:t>List&lt;User</a:t>
            </a:r>
            <a:r>
              <a:rPr lang="en-US" dirty="0" smtClean="0">
                <a:solidFill>
                  <a:srgbClr val="92D050"/>
                </a:solidFill>
              </a:rPr>
              <a:t>&gt;)</a:t>
            </a:r>
            <a:r>
              <a:rPr lang="en-US" b="1" dirty="0" err="1" smtClean="0">
                <a:solidFill>
                  <a:srgbClr val="00B050"/>
                </a:solidFill>
              </a:rPr>
              <a:t>manager</a:t>
            </a:r>
            <a:r>
              <a:rPr lang="en-US" dirty="0" err="1" smtClean="0">
                <a:solidFill>
                  <a:srgbClr val="00B050"/>
                </a:solidFill>
              </a:rPr>
              <a:t>.createReactEAV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User.</a:t>
            </a:r>
            <a:r>
              <a:rPr lang="en-US" b="1" dirty="0" err="1" smtClean="0">
                <a:solidFill>
                  <a:srgbClr val="00B05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 err="1">
                <a:solidFill>
                  <a:srgbClr val="0070C0"/>
                </a:solidFill>
              </a:rPr>
              <a:t>fetchRootReference</a:t>
            </a:r>
            <a:r>
              <a:rPr lang="en-US" dirty="0">
                <a:solidFill>
                  <a:srgbClr val="0070C0"/>
                </a:solidFill>
              </a:rPr>
              <a:t>(Role.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r>
              <a:rPr lang="en-US" b="1" dirty="0" smtClean="0">
                <a:solidFill>
                  <a:srgbClr val="0070C0"/>
                </a:solidFill>
              </a:rPr>
              <a:t>"</a:t>
            </a:r>
            <a:r>
              <a:rPr lang="en-US" b="1" dirty="0" err="1">
                <a:solidFill>
                  <a:srgbClr val="0070C0"/>
                </a:solidFill>
              </a:rPr>
              <a:t>RoleToUser</a:t>
            </a:r>
            <a:r>
              <a:rPr lang="en-US" b="1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</a:rPr>
              <a:t>fetchRootChild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Phone.</a:t>
            </a:r>
            <a:r>
              <a:rPr lang="en-US" b="1" dirty="0" err="1">
                <a:solidFill>
                  <a:srgbClr val="00B0F0"/>
                </a:solidFill>
              </a:rPr>
              <a:t>class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closeAllFetches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getEntityCollection</a:t>
            </a:r>
            <a:r>
              <a:rPr lang="en-US" dirty="0">
                <a:solidFill>
                  <a:srgbClr val="7030A0"/>
                </a:solidFill>
              </a:rPr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smtClean="0"/>
              <a:t>} </a:t>
            </a:r>
            <a:r>
              <a:rPr lang="en-US" b="1" dirty="0">
                <a:solidFill>
                  <a:srgbClr val="FF0000"/>
                </a:solidFill>
              </a:rPr>
              <a:t>catch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ResultEntityNullException</a:t>
            </a:r>
            <a:r>
              <a:rPr lang="en-US" dirty="0">
                <a:solidFill>
                  <a:srgbClr val="FF0000"/>
                </a:solidFill>
              </a:rPr>
              <a:t> e)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	</a:t>
            </a:r>
            <a:r>
              <a:rPr lang="ru-RU" dirty="0" smtClean="0">
                <a:solidFill>
                  <a:srgbClr val="FF0000"/>
                </a:solidFill>
              </a:rPr>
              <a:t>Выполнение действий при возврате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>
                <a:solidFill>
                  <a:srgbClr val="FFC000"/>
                </a:solidFill>
              </a:rPr>
              <a:t>Работа с данными (возврат/обработка)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- 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запрос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2663788" y="548680"/>
            <a:ext cx="2952328" cy="936104"/>
            <a:chOff x="2663788" y="548680"/>
            <a:chExt cx="2952328" cy="93610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663788" y="548680"/>
              <a:ext cx="2952328" cy="9361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ucida Console" pitchFamily="49" charset="0"/>
                </a:rPr>
                <a:t>ReactEAV</a:t>
              </a:r>
              <a:endParaRPr lang="en-US" dirty="0" smtClean="0">
                <a:latin typeface="Lucida Console" pitchFamily="49" charset="0"/>
              </a:endParaRPr>
            </a:p>
            <a:p>
              <a:pPr algn="ctr"/>
              <a:endParaRPr lang="en-US" dirty="0">
                <a:latin typeface="Lucida Console" pitchFamily="49" charset="0"/>
              </a:endParaRPr>
            </a:p>
            <a:p>
              <a:pPr algn="ctr"/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3497982" y="968177"/>
              <a:ext cx="1296144" cy="504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Order</a:t>
              </a:r>
              <a:endParaRPr lang="ru-RU" dirty="0">
                <a:latin typeface="Lucida Console" pitchFamily="49" charset="0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415809" y="2132881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25799" y="3140968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15809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15809" y="537321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66066" y="3140968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User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77934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Role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61788" y="4293096"/>
            <a:ext cx="11881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Phone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894258" y="822673"/>
            <a:ext cx="1530170" cy="6480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RESULT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2009875" y="1556792"/>
            <a:ext cx="977949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2009875" y="2636912"/>
            <a:ext cx="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2005709" y="3645024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2005708" y="4791050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61790" y="3641204"/>
            <a:ext cx="594064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572000" y="3641204"/>
            <a:ext cx="575118" cy="651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955884" y="1613012"/>
            <a:ext cx="804248" cy="1527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755966" y="1082477"/>
            <a:ext cx="10482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Скругленная соединительная линия 34"/>
          <p:cNvCxnSpPr/>
          <p:nvPr/>
        </p:nvCxnSpPr>
        <p:spPr>
          <a:xfrm rot="5400000" flipH="1" flipV="1">
            <a:off x="472648" y="3146072"/>
            <a:ext cx="4264260" cy="1198140"/>
          </a:xfrm>
          <a:prstGeom prst="curvedConnector3">
            <a:avLst>
              <a:gd name="adj1" fmla="val -785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4955884" y="3645024"/>
            <a:ext cx="4802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Скругленная соединительная линия 45"/>
          <p:cNvCxnSpPr/>
          <p:nvPr/>
        </p:nvCxnSpPr>
        <p:spPr>
          <a:xfrm rot="16200000" flipV="1">
            <a:off x="5068162" y="1980946"/>
            <a:ext cx="2608076" cy="187220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716016" y="4941168"/>
            <a:ext cx="3600400" cy="1440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Lucida Console" pitchFamily="49" charset="0"/>
              </a:rPr>
              <a:t>    REFERENCE     RESULT</a:t>
            </a:r>
          </a:p>
          <a:p>
            <a:endParaRPr lang="en-US" dirty="0">
              <a:latin typeface="Lucida Console" pitchFamily="49" charset="0"/>
            </a:endParaRPr>
          </a:p>
          <a:p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    PARENT      BACKWARD</a:t>
            </a:r>
            <a:endParaRPr lang="ru-RU" dirty="0">
              <a:latin typeface="Lucida Console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4794126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794126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6610475" y="5805264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V="1">
            <a:off x="6658822" y="5157192"/>
            <a:ext cx="563882" cy="294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584151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</a:p>
          <a:p>
            <a:pPr algn="ctr"/>
            <a:r>
              <a:rPr lang="ru-RU" dirty="0" smtClean="0">
                <a:solidFill>
                  <a:srgbClr val="00B050"/>
                </a:solidFill>
                <a:latin typeface="Lucida Console" pitchFamily="49" charset="0"/>
              </a:rPr>
              <a:t>РАЗМЕР</a:t>
            </a:r>
            <a:endParaRPr lang="ru-RU" dirty="0">
              <a:solidFill>
                <a:srgbClr val="00B050"/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5965" y="1700808"/>
            <a:ext cx="21076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292494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61157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7839" y="584151"/>
            <a:ext cx="1584176" cy="7200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76256" y="577752"/>
            <a:ext cx="1584176" cy="720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46948" y="1696641"/>
            <a:ext cx="2107654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Console" pitchFamily="49" charset="0"/>
              </a:rPr>
              <a:t>RoomType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6056" y="587277"/>
            <a:ext cx="1584176" cy="7200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Room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85381" y="2935238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148064" y="2936007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128284" y="2943994"/>
            <a:ext cx="108012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Rate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83680" y="5517232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825353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  <a:p>
            <a:pPr algn="ctr"/>
            <a:r>
              <a:rPr lang="ru-RU" dirty="0" smtClean="0">
                <a:solidFill>
                  <a:srgbClr val="FF0000"/>
                </a:solidFill>
                <a:latin typeface="Lucida Console" pitchFamily="49" charset="0"/>
              </a:rPr>
              <a:t>ПОД РАЗМЕР</a:t>
            </a:r>
            <a:endParaRPr lang="en-US" dirty="0" smtClean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974282" y="5484440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28196" y="4365104"/>
            <a:ext cx="160017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Price</a:t>
            </a:r>
            <a:endParaRPr lang="ru-RU" dirty="0" smtClean="0">
              <a:latin typeface="Lucida Console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835696" y="1307357"/>
            <a:ext cx="425636" cy="389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058132" y="2420888"/>
            <a:ext cx="425636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2274156" y="3645024"/>
            <a:ext cx="114571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1645965" y="3664074"/>
            <a:ext cx="202555" cy="629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2061338" y="3647728"/>
            <a:ext cx="785676" cy="1836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421548" y="3664074"/>
            <a:ext cx="212818" cy="182036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3276108" y="1311524"/>
            <a:ext cx="575812" cy="385117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138378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902560" y="1297832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7236296" y="1324497"/>
            <a:ext cx="418306" cy="362619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128283" y="2478274"/>
            <a:ext cx="425636" cy="38928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5688124" y="2445668"/>
            <a:ext cx="487015" cy="42189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5802548" y="3645024"/>
            <a:ext cx="1217724" cy="648072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- структура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75856" y="1544598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Main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08054" y="258587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Conditions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0235" y="256490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Annotations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92080" y="4005064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Exceptions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9632" y="3997449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Querying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Relations Data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8024" y="5373216"/>
            <a:ext cx="21602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Support</a:t>
            </a:r>
            <a:endParaRPr lang="ru-RU" dirty="0">
              <a:latin typeface="Lucida Console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3212976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ResultEntityNull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WrongFetch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WrongFieldName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807843" y="3299073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ReactEntity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ReactChild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ReactReference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ReactField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728070" y="538234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EntityVariablesData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EntityOuterRelations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EntityReferenceRelat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5847928" y="1650504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ConditionExecutor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ReactConditionData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Moment (E)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122959" y="5438378"/>
            <a:ext cx="21602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AnnotDefinitReader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ReactDataBucket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ConstantConfigurat</a:t>
            </a:r>
            <a:r>
              <a:rPr lang="en-US" sz="1200" dirty="0" smtClean="0">
                <a:latin typeface="Lucida Console" pitchFamily="49" charset="0"/>
              </a:rPr>
              <a:t>.</a:t>
            </a: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97918" y="1981617"/>
            <a:ext cx="216024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Lucida Console" pitchFamily="49" charset="0"/>
              </a:rPr>
              <a:t>Manager</a:t>
            </a: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ReactEAV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ReacTask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ReacEntityRowMapper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RecursiveConnector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DataInsertor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smtClean="0">
                <a:latin typeface="Lucida Console" pitchFamily="49" charset="0"/>
              </a:rPr>
              <a:t>…</a:t>
            </a:r>
            <a:endParaRPr lang="ru-RU" sz="1200" dirty="0">
              <a:latin typeface="Lucida Console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05211" y="4104878"/>
            <a:ext cx="2160240" cy="55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Lucida Console" pitchFamily="49" charset="0"/>
              </a:rPr>
              <a:t>ReactQueryHolder</a:t>
            </a:r>
            <a:endParaRPr lang="en-US" sz="1200" dirty="0" smtClean="0">
              <a:latin typeface="Lucida Console" pitchFamily="49" charset="0"/>
            </a:endParaRPr>
          </a:p>
          <a:p>
            <a:pPr algn="ctr"/>
            <a:r>
              <a:rPr lang="en-US" sz="1200" dirty="0" err="1" smtClean="0">
                <a:latin typeface="Lucida Console" pitchFamily="49" charset="0"/>
              </a:rPr>
              <a:t>ReactQueryBuiler</a:t>
            </a:r>
            <a:endParaRPr lang="en-US" sz="12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6129 -0.202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10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49843 0.041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20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0469 -0.1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89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-0.00764 -0.05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5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40157 -0.052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0.41736 -0.062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39552" y="4046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ReactEAV</a:t>
            </a:r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WORKFLOW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592" y="1340768"/>
            <a:ext cx="7344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latin typeface="Lucida Console" pitchFamily="49" charset="0"/>
              </a:rPr>
              <a:t>Генерация карт связей объектов методом чтения аннотаций и подключение конфигураторов в менеджер.</a:t>
            </a:r>
          </a:p>
          <a:p>
            <a:r>
              <a:rPr lang="ru-RU" dirty="0" smtClean="0">
                <a:latin typeface="Lucida Console" pitchFamily="49" charset="0"/>
              </a:rPr>
              <a:t>…</a:t>
            </a:r>
          </a:p>
          <a:p>
            <a:pPr marL="342900" indent="-342900">
              <a:buFont typeface="+mj-lt"/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Объявление </a:t>
            </a:r>
            <a:r>
              <a:rPr lang="en-US" dirty="0" err="1" smtClean="0">
                <a:latin typeface="Lucida Console" pitchFamily="49" charset="0"/>
              </a:rPr>
              <a:t>ReactEAV</a:t>
            </a:r>
            <a:r>
              <a:rPr lang="ru-RU" dirty="0" smtClean="0">
                <a:latin typeface="Lucida Console" pitchFamily="49" charset="0"/>
              </a:rPr>
              <a:t>, связей полей, внутренних объектов </a:t>
            </a:r>
            <a:r>
              <a:rPr lang="en-US" dirty="0" err="1" smtClean="0">
                <a:latin typeface="Lucida Console" pitchFamily="49" charset="0"/>
              </a:rPr>
              <a:t>ReacTask</a:t>
            </a:r>
            <a:r>
              <a:rPr lang="ru-RU" dirty="0" smtClean="0">
                <a:latin typeface="Lucida Console" pitchFamily="49" charset="0"/>
              </a:rPr>
              <a:t> и условий.</a:t>
            </a:r>
            <a:endParaRPr lang="en-US" dirty="0" smtClean="0">
              <a:latin typeface="Lucida Console" pitchFamily="49" charset="0"/>
            </a:endParaRPr>
          </a:p>
          <a:p>
            <a:pPr marL="342900" indent="-342900">
              <a:buAutoNum type="arabicParenR" startAt="2"/>
            </a:pPr>
            <a:r>
              <a:rPr lang="ru-RU" dirty="0" smtClean="0">
                <a:latin typeface="Lucida Console" pitchFamily="49" charset="0"/>
              </a:rPr>
              <a:t>Составление запроса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Генерация обратных </a:t>
            </a:r>
            <a:r>
              <a:rPr lang="en-US" dirty="0" smtClean="0">
                <a:latin typeface="Lucida Console" pitchFamily="49" charset="0"/>
              </a:rPr>
              <a:t>Reference-</a:t>
            </a:r>
            <a:r>
              <a:rPr lang="ru-RU" dirty="0" smtClean="0">
                <a:latin typeface="Lucida Console" pitchFamily="49" charset="0"/>
              </a:rPr>
              <a:t>связей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Составление </a:t>
            </a:r>
            <a:r>
              <a:rPr lang="en-US" dirty="0" smtClean="0">
                <a:latin typeface="Lucida Console" pitchFamily="49" charset="0"/>
              </a:rPr>
              <a:t>SQL-</a:t>
            </a:r>
            <a:r>
              <a:rPr lang="ru-RU" dirty="0" smtClean="0">
                <a:latin typeface="Lucida Console" pitchFamily="49" charset="0"/>
              </a:rPr>
              <a:t>запроса и карт переменных</a:t>
            </a:r>
            <a:endParaRPr lang="ru-RU" dirty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3) Выполнение запросов к БД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Запрос к БД</a:t>
            </a:r>
            <a:r>
              <a:rPr lang="en-US" dirty="0" smtClean="0">
                <a:latin typeface="Lucida Console" pitchFamily="49" charset="0"/>
              </a:rPr>
              <a:t> (</a:t>
            </a:r>
            <a:r>
              <a:rPr lang="ru-RU" dirty="0" smtClean="0">
                <a:latin typeface="Lucida Console" pitchFamily="49" charset="0"/>
              </a:rPr>
              <a:t>В случае повторного запроса – клонирование уже полученных данных</a:t>
            </a:r>
            <a:r>
              <a:rPr lang="en-US" dirty="0" smtClean="0">
                <a:latin typeface="Lucida Console" pitchFamily="49" charset="0"/>
              </a:rPr>
              <a:t>)</a:t>
            </a:r>
            <a:endParaRPr lang="ru-RU" dirty="0" smtClean="0">
              <a:latin typeface="Lucida Console" pitchFamily="49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latin typeface="Lucida Console" pitchFamily="49" charset="0"/>
              </a:rPr>
              <a:t>Использование </a:t>
            </a:r>
            <a:r>
              <a:rPr lang="en-US" dirty="0" err="1" smtClean="0">
                <a:latin typeface="Lucida Console" pitchFamily="49" charset="0"/>
              </a:rPr>
              <a:t>RowMapper</a:t>
            </a:r>
            <a:r>
              <a:rPr lang="ru-RU" dirty="0" smtClean="0">
                <a:latin typeface="Lucida Console" pitchFamily="49" charset="0"/>
              </a:rPr>
              <a:t> для вытаскивания данных и генерирования </a:t>
            </a:r>
            <a:r>
              <a:rPr lang="en-US" dirty="0" err="1" smtClean="0">
                <a:latin typeface="Lucida Console" pitchFamily="49" charset="0"/>
              </a:rPr>
              <a:t>ReferenceRelations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4) </a:t>
            </a:r>
            <a:r>
              <a:rPr lang="ru-RU" dirty="0" smtClean="0">
                <a:latin typeface="Lucida Console" pitchFamily="49" charset="0"/>
              </a:rPr>
              <a:t>Рекурсивная (снизу-</a:t>
            </a:r>
            <a:r>
              <a:rPr lang="ru-RU" dirty="0">
                <a:latin typeface="Lucida Console" pitchFamily="49" charset="0"/>
              </a:rPr>
              <a:t>в</a:t>
            </a:r>
            <a:r>
              <a:rPr lang="ru-RU" dirty="0" smtClean="0">
                <a:latin typeface="Lucida Console" pitchFamily="49" charset="0"/>
              </a:rPr>
              <a:t>верх) вставка объектов в объекты через </a:t>
            </a:r>
            <a:r>
              <a:rPr lang="en-US" dirty="0" smtClean="0">
                <a:latin typeface="Lucida Console" pitchFamily="49" charset="0"/>
              </a:rPr>
              <a:t>Reflection API</a:t>
            </a:r>
            <a:endParaRPr lang="ru-RU" dirty="0" smtClean="0">
              <a:latin typeface="Lucida Console" pitchFamily="49" charset="0"/>
            </a:endParaRPr>
          </a:p>
          <a:p>
            <a:r>
              <a:rPr lang="ru-RU" dirty="0" smtClean="0">
                <a:latin typeface="Lucida Console" pitchFamily="49" charset="0"/>
              </a:rPr>
              <a:t>5) Применение </a:t>
            </a:r>
            <a:r>
              <a:rPr lang="en-US" dirty="0" smtClean="0">
                <a:latin typeface="Lucida Console" pitchFamily="49" charset="0"/>
              </a:rPr>
              <a:t>After-query </a:t>
            </a:r>
            <a:r>
              <a:rPr lang="ru-RU" dirty="0" smtClean="0">
                <a:latin typeface="Lucida Console" pitchFamily="49" charset="0"/>
              </a:rPr>
              <a:t>условий при объявлении их</a:t>
            </a:r>
          </a:p>
          <a:p>
            <a:r>
              <a:rPr lang="ru-RU" dirty="0" smtClean="0">
                <a:latin typeface="Lucida Console" pitchFamily="49" charset="0"/>
              </a:rPr>
              <a:t>6) Возврат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623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480720" cy="620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Достоинства:</a:t>
            </a:r>
          </a:p>
          <a:p>
            <a:pPr algn="ctr"/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Lucida Console" pitchFamily="49" charset="0"/>
              </a:rPr>
              <a:t>Однотипность методик работы с </a:t>
            </a:r>
            <a:r>
              <a:rPr lang="en-US" sz="2400" dirty="0" smtClean="0">
                <a:latin typeface="Lucida Console" pitchFamily="49" charset="0"/>
              </a:rPr>
              <a:t>POJO-</a:t>
            </a:r>
            <a:r>
              <a:rPr lang="ru-RU" sz="2400" dirty="0" smtClean="0">
                <a:latin typeface="Lucida Console" pitchFamily="49" charset="0"/>
              </a:rPr>
              <a:t>моделями.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проектирования </a:t>
            </a:r>
            <a:r>
              <a:rPr lang="en-US" sz="2400" dirty="0" smtClean="0">
                <a:latin typeface="Lucida Console" pitchFamily="49" charset="0"/>
              </a:rPr>
              <a:t>Model layer.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Скорость разработки </a:t>
            </a:r>
            <a:r>
              <a:rPr lang="en-US" sz="2400" dirty="0" smtClean="0">
                <a:latin typeface="Lucida Console" pitchFamily="49" charset="0"/>
              </a:rPr>
              <a:t>DAO layer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Лёгкая методика расширения запроса как в глубину, так и в ширину.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Простота расширения функционала(например, типов полей и внутренних объектов в </a:t>
            </a:r>
            <a:r>
              <a:rPr lang="en-US" sz="2400" dirty="0" smtClean="0">
                <a:latin typeface="Lucida Console" pitchFamily="49" charset="0"/>
              </a:rPr>
              <a:t>Entity</a:t>
            </a:r>
            <a:r>
              <a:rPr lang="ru-RU" sz="2400" dirty="0" smtClean="0">
                <a:latin typeface="Lucida Console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Незаметность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>
                <a:latin typeface="Lucida Console" pitchFamily="49" charset="0"/>
              </a:rPr>
              <a:t>Конфигурируемость</a:t>
            </a:r>
            <a:r>
              <a:rPr lang="ru-RU" sz="2400" dirty="0" smtClean="0">
                <a:latin typeface="Lucida Console" pitchFamily="49" charset="0"/>
              </a:rPr>
              <a:t> методики связывания результатов.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Независимость от типа контейнера встроенного объекта(без </a:t>
            </a:r>
            <a:r>
              <a:rPr lang="en-US" sz="2400" dirty="0" smtClean="0">
                <a:latin typeface="Lucida Console" pitchFamily="49" charset="0"/>
              </a:rPr>
              <a:t>Map</a:t>
            </a:r>
            <a:r>
              <a:rPr lang="ru-RU" sz="2400" dirty="0" smtClean="0">
                <a:latin typeface="Lucida Console" pitchFamily="49" charset="0"/>
              </a:rPr>
              <a:t>)</a:t>
            </a:r>
            <a:endParaRPr lang="ru-RU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разработки модуля.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расширения методик общения модуля с БД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</a:t>
            </a:r>
            <a:r>
              <a:rPr lang="ru-RU" sz="2400" dirty="0" err="1" smtClean="0">
                <a:latin typeface="Lucida Console" pitchFamily="49" charset="0"/>
              </a:rPr>
              <a:t>дебагинга</a:t>
            </a:r>
            <a:r>
              <a:rPr lang="ru-RU" sz="2400" dirty="0" smtClean="0">
                <a:latin typeface="Lucida Console" pitchFamily="49" charset="0"/>
              </a:rPr>
              <a:t> запроса.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Потребность в разработке условий связи объектов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улучшение при создании и внедрении собственного скриптового языка)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Невозможность возвращения в одном запросе полных объектов и объектов, которые не имеют связей по внешним ключам.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На данный момент нет специальных условий поиска по полям объекта кроме </a:t>
            </a:r>
            <a:r>
              <a:rPr lang="en-US" sz="2400" dirty="0" smtClean="0">
                <a:latin typeface="Lucida Console" pitchFamily="49" charset="0"/>
              </a:rPr>
              <a:t>OBJECT_ID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(возможно создание условия)</a:t>
            </a:r>
            <a:r>
              <a:rPr lang="ru-RU" sz="2400" dirty="0" smtClean="0">
                <a:latin typeface="Lucida Console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0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Недостатки: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Тотальная невозможность работы с индивидуальной логикой базы, построенной на сторонних объектах – триггерах, процедурах, функциях.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Модульность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(возможна доработка)</a:t>
            </a:r>
            <a:r>
              <a:rPr lang="en-US" sz="2400" dirty="0" smtClean="0">
                <a:latin typeface="Lucida Console" pitchFamily="49" charset="0"/>
              </a:rPr>
              <a:t>.</a:t>
            </a:r>
            <a:endParaRPr lang="ru-RU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ru-RU" sz="2400" dirty="0" smtClean="0">
                <a:latin typeface="Lucida Console" pitchFamily="49" charset="0"/>
              </a:rPr>
              <a:t>Тяжеловесность и большое количество создаваемых объектов – как следствие относительно большое потребление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949777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</a:t>
            </a:r>
            <a:r>
              <a:rPr lang="en-US" sz="2400" dirty="0" smtClean="0">
                <a:latin typeface="Lucida Console" pitchFamily="49" charset="0"/>
              </a:rPr>
              <a:t> EAV/CR</a:t>
            </a:r>
            <a:r>
              <a:rPr lang="ru-RU" sz="2400" dirty="0" smtClean="0">
                <a:latin typeface="Lucida Console" pitchFamily="49" charset="0"/>
              </a:rPr>
              <a:t>:</a:t>
            </a:r>
            <a:endParaRPr lang="en-US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Связи по ключам, ограничивающие всю полноту возможностей работы с объектами.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Небольшое количество таблиц, которые вмещают в себя все типы объектов.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при выборке данных, а также выборке связанных и зависимых друг от друга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Lucida Console" pitchFamily="49" charset="0"/>
              </a:rPr>
              <a:t>Сложность применения специализированных методов общения с БД при составлении запросов на модификацию и создание данных(триггера, процедуры и функции).</a:t>
            </a:r>
          </a:p>
        </p:txBody>
      </p:sp>
    </p:spTree>
    <p:extLst>
      <p:ext uri="{BB962C8B-B14F-4D97-AF65-F5344CB8AC3E}">
        <p14:creationId xmlns:p14="http://schemas.microsoft.com/office/powerpoint/2010/main" val="30650549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92290" y="406557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290" y="918905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O</a:t>
            </a:r>
            <a:r>
              <a:rPr lang="en-US" sz="4000" dirty="0" smtClean="0">
                <a:latin typeface="Lucida Console" pitchFamily="49" charset="0"/>
              </a:rPr>
              <a:t>bject-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 smtClean="0">
                <a:latin typeface="Lucida Console" pitchFamily="49" charset="0"/>
              </a:rPr>
              <a:t>elational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M</a:t>
            </a:r>
            <a:r>
              <a:rPr lang="en-US" sz="4000" dirty="0" smtClean="0">
                <a:latin typeface="Lucida Console" pitchFamily="49" charset="0"/>
              </a:rPr>
              <a:t>apping</a:t>
            </a:r>
          </a:p>
          <a:p>
            <a:endParaRPr lang="en-US" sz="4000" dirty="0">
              <a:latin typeface="Lucida Console" pitchFamily="49" charset="0"/>
            </a:endParaRPr>
          </a:p>
          <a:p>
            <a:r>
              <a:rPr lang="ru-RU" sz="4000" dirty="0" smtClean="0">
                <a:latin typeface="Lucida Console" pitchFamily="49" charset="0"/>
              </a:rPr>
              <a:t>В реляционных таблицах хранятся данные, автоматически конвертируемые в объектные</a:t>
            </a:r>
            <a:r>
              <a:rPr lang="ru-RU" sz="4000" dirty="0">
                <a:latin typeface="Lucida Console" pitchFamily="49" charset="0"/>
              </a:rPr>
              <a:t> </a:t>
            </a:r>
            <a:r>
              <a:rPr lang="ru-RU" sz="4000" dirty="0" smtClean="0">
                <a:latin typeface="Lucida Console" pitchFamily="49" charset="0"/>
              </a:rPr>
              <a:t>или в них же хранятся сразу объектные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3483797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476672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Lucida Console" pitchFamily="49" charset="0"/>
              </a:rPr>
              <a:t>Недостатки</a:t>
            </a:r>
            <a:r>
              <a:rPr lang="en-US" sz="2400" dirty="0" smtClean="0">
                <a:latin typeface="Lucida Console" pitchFamily="49" charset="0"/>
              </a:rPr>
              <a:t> EAV/CR</a:t>
            </a:r>
            <a:r>
              <a:rPr lang="ru-RU" sz="2400" dirty="0" smtClean="0">
                <a:latin typeface="Lucida Console" pitchFamily="49" charset="0"/>
              </a:rPr>
              <a:t>:</a:t>
            </a:r>
            <a:endParaRPr lang="en-US" sz="2400" dirty="0" smtClean="0"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«Белый шум» в существующих таблицах, тяжело структурируемый и </a:t>
            </a:r>
            <a:r>
              <a:rPr lang="ru-RU" sz="2400" dirty="0" err="1" smtClean="0">
                <a:latin typeface="Lucida Console" pitchFamily="49" charset="0"/>
              </a:rPr>
              <a:t>неразбочивый</a:t>
            </a:r>
            <a:r>
              <a:rPr lang="ru-RU" sz="2400" dirty="0" smtClean="0">
                <a:latin typeface="Lucida Console" pitchFamily="49" charset="0"/>
              </a:rPr>
              <a:t> для человека, как следствие – высокая сложность работы с объектами посредством прикладных приложений для работы с БД.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Ограничения на размер и типы хранимых данных.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Сложность построения разнообразной логики на основе таблиц в БД.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Потребность в хранении информации о связях при составлении запросов.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sz="2400" dirty="0" smtClean="0">
                <a:latin typeface="Lucida Console" pitchFamily="49" charset="0"/>
              </a:rPr>
              <a:t>Потребность в приспособлении классов приложения под условия </a:t>
            </a:r>
            <a:r>
              <a:rPr lang="en-US" sz="2400" dirty="0" smtClean="0">
                <a:latin typeface="Lucida Console" pitchFamily="49" charset="0"/>
              </a:rPr>
              <a:t>EAV/CR.</a:t>
            </a:r>
            <a:endParaRPr lang="ru-RU" sz="2400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160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21149"/>
              </p:ext>
            </p:extLst>
          </p:nvPr>
        </p:nvGraphicFramePr>
        <p:xfrm>
          <a:off x="719572" y="476672"/>
          <a:ext cx="7704856" cy="589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2428"/>
                <a:gridCol w="3852428"/>
              </a:tblGrid>
              <a:tr h="4358640">
                <a:tc gridSpan="2"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@Test</a:t>
                      </a:r>
                      <a:b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000" dirty="0" smtClean="0"/>
                        <a:t>getNotifications2(){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Notification </a:t>
                      </a:r>
                      <a:r>
                        <a:rPr lang="en-US" sz="1000" dirty="0" err="1" smtClean="0"/>
                        <a:t>nots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sz="1000" dirty="0" smtClean="0"/>
                        <a:t>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sz="1000" dirty="0" smtClean="0"/>
                        <a:t>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</a:t>
                      </a:r>
                      <a:r>
                        <a:rPr lang="en-US" sz="1000" dirty="0" err="1" smtClean="0"/>
                        <a:t>nots</a:t>
                      </a:r>
                      <a:r>
                        <a:rPr lang="en-US" sz="1000" dirty="0" smtClean="0"/>
                        <a:t> = (Notification)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  <a:r>
                        <a:rPr lang="en-US" sz="1000" dirty="0" err="1" smtClean="0"/>
                        <a:t>.createReactEAV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Notification.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fetchRootReference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User.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UserToNotificationAsAuthor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fetchInnerChild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Phone.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closeFetch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Role.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RoleToUser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closeAllFetches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fetchRootReference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NotificationType.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NotificationTypeToNotification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Role.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RoleToNotificationType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closeAllFetches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fetchRootReference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Order.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OrderToNotification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fetchInnerChild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JournalRecord.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Maintenance.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MaintenanceToJournalRecord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closeFetch</a:t>
                      </a:r>
                      <a:r>
                        <a:rPr lang="en-US" sz="1000" dirty="0" smtClean="0"/>
                        <a:t>().</a:t>
                      </a:r>
                      <a:r>
                        <a:rPr lang="en-US" sz="1000" dirty="0" err="1" smtClean="0"/>
                        <a:t>closeFetch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Room.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RoomToOrder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RoomType.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RoomTypeToRoom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closeFetch</a:t>
                      </a:r>
                      <a:r>
                        <a:rPr lang="en-US" sz="1000" dirty="0" smtClean="0"/>
                        <a:t>().</a:t>
                      </a:r>
                      <a:r>
                        <a:rPr lang="en-US" sz="1000" dirty="0" err="1" smtClean="0"/>
                        <a:t>closeFetch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Category.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OrderToCategory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fetchInnerChild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Complimentary.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Maintenance.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MaintenanceToComplimentary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).</a:t>
                      </a:r>
                      <a:r>
                        <a:rPr lang="en-US" sz="1000" dirty="0" err="1" smtClean="0"/>
                        <a:t>closeAllFetches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fetchRootReference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User.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UserToNotificationAsExecutor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fetchInnerChild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Phone.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000" dirty="0" smtClean="0"/>
                        <a:t>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closeAllFetches</a:t>
                      </a:r>
                      <a:r>
                        <a:rPr lang="en-US" sz="1000" dirty="0" smtClean="0"/>
                        <a:t>()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    .</a:t>
                      </a:r>
                      <a:r>
                        <a:rPr lang="en-US" sz="1000" dirty="0" err="1" smtClean="0"/>
                        <a:t>getSingleEntityWithId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</a:t>
                      </a:r>
                      <a:r>
                        <a:rPr lang="en-US" sz="1000" dirty="0" smtClean="0"/>
                        <a:t>);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    </a:t>
                      </a:r>
                      <a:r>
                        <a:rPr lang="en-US" sz="1000" dirty="0" err="1" smtClean="0"/>
                        <a:t>System.</a:t>
                      </a:r>
                      <a:r>
                        <a:rPr lang="en-US" sz="10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000" dirty="0" err="1" smtClean="0"/>
                        <a:t>.println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nots</a:t>
                      </a:r>
                      <a:r>
                        <a:rPr lang="en-US" sz="1000" dirty="0" smtClean="0"/>
                        <a:t>);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</a:t>
                      </a:r>
                      <a:r>
                        <a:rPr lang="en-US" sz="1000" dirty="0" err="1" smtClean="0"/>
                        <a:t>System.</a:t>
                      </a:r>
                      <a:r>
                        <a:rPr lang="en-US" sz="1000" b="1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sz="1000" dirty="0" err="1" smtClean="0"/>
                        <a:t>.println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r>
                        <a:rPr lang="en-US" sz="1000" dirty="0" smtClean="0"/>
                        <a:t>);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}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ResultEntityNullException</a:t>
                      </a:r>
                      <a:r>
                        <a:rPr lang="en-US" sz="1000" dirty="0" smtClean="0"/>
                        <a:t> e) {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    </a:t>
                      </a:r>
                      <a:r>
                        <a:rPr lang="en-US" sz="1000" dirty="0" err="1" smtClean="0"/>
                        <a:t>e.printStackTrace</a:t>
                      </a:r>
                      <a:r>
                        <a:rPr lang="en-US" sz="1000" dirty="0" smtClean="0"/>
                        <a:t>();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    }</a:t>
                      </a:r>
                      <a:br>
                        <a:rPr lang="en-US" sz="1000" dirty="0" smtClean="0"/>
                      </a:br>
                      <a:r>
                        <a:rPr lang="en-US" sz="1000" dirty="0" smtClean="0"/>
                        <a:t>}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072">
                <a:tc>
                  <a:txBody>
                    <a:bodyPr/>
                    <a:lstStyle/>
                    <a:p>
                      <a:r>
                        <a:rPr lang="en-US" dirty="0" smtClean="0"/>
                        <a:t>C3P0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21.606 сек</a:t>
                      </a:r>
                      <a:endParaRPr lang="ru-RU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Zaxxar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Hikari</a:t>
                      </a:r>
                      <a:r>
                        <a:rPr lang="en-US" dirty="0" smtClean="0"/>
                        <a:t> CP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20.976 сек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DBCP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21.481 сек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C3P0</a:t>
                      </a:r>
                      <a:r>
                        <a:rPr lang="ru-RU" dirty="0" smtClean="0"/>
                        <a:t> после индексации таблиц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1.99</a:t>
                      </a:r>
                      <a:r>
                        <a:rPr lang="ru-RU" baseline="0" dirty="0" smtClean="0"/>
                        <a:t> сек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Картинки по запросу мемы лица опис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81" y="476672"/>
            <a:ext cx="5904656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ьная выноска 1"/>
          <p:cNvSpPr/>
          <p:nvPr/>
        </p:nvSpPr>
        <p:spPr>
          <a:xfrm>
            <a:off x="899592" y="3886944"/>
            <a:ext cx="2736304" cy="2520280"/>
          </a:xfrm>
          <a:prstGeom prst="wedgeEllipseCallout">
            <a:avLst>
              <a:gd name="adj1" fmla="val 66180"/>
              <a:gd name="adj2" fmla="val -111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itchFamily="49" charset="0"/>
              </a:rPr>
              <a:t>Hibernate?</a:t>
            </a:r>
          </a:p>
          <a:p>
            <a:pPr algn="ctr"/>
            <a:r>
              <a:rPr lang="ru-RU" dirty="0" smtClean="0">
                <a:latin typeface="Lucida Console" pitchFamily="49" charset="0"/>
              </a:rPr>
              <a:t>Нет, не слышал…</a:t>
            </a:r>
            <a:endParaRPr lang="ru-RU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885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81557"/>
              </p:ext>
            </p:extLst>
          </p:nvPr>
        </p:nvGraphicFramePr>
        <p:xfrm>
          <a:off x="827584" y="539639"/>
          <a:ext cx="7488832" cy="5778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4416"/>
                <a:gridCol w="3744416"/>
              </a:tblGrid>
              <a:tr h="59415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Использованные сторонние</a:t>
                      </a:r>
                      <a:r>
                        <a:rPr lang="ru-RU" sz="2400" baseline="0" dirty="0" smtClean="0">
                          <a:latin typeface="Lucida Console" pitchFamily="49" charset="0"/>
                        </a:rPr>
                        <a:t> библиотеки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9415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Название модуля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Lucida Console" pitchFamily="49" charset="0"/>
                        </a:rPr>
                        <a:t>Артефакт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2552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Spring-test-</a:t>
                      </a:r>
                      <a:r>
                        <a:rPr lang="en-US" sz="2400" dirty="0" err="1" smtClean="0">
                          <a:latin typeface="Lucida Console" pitchFamily="49" charset="0"/>
                        </a:rPr>
                        <a:t>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com.github.springtestdbunit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Project 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org.projectlombok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Junit4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</a:t>
                      </a:r>
                      <a:r>
                        <a:rPr lang="en-US" sz="2400" baseline="0" dirty="0" smtClean="0">
                          <a:latin typeface="Lucida Console" pitchFamily="49" charset="0"/>
                        </a:rPr>
                        <a:t> R</a:t>
                      </a:r>
                      <a:r>
                        <a:rPr lang="en-US" sz="2400" dirty="0" smtClean="0">
                          <a:latin typeface="Lucida Console" pitchFamily="49" charset="0"/>
                        </a:rPr>
                        <a:t>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org.reflections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Google 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com.google.guava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C3P0 pool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hibernate-c3p0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59415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Lucida Console" pitchFamily="49" charset="0"/>
                        </a:rPr>
                        <a:t>Log4jdbc-remix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Lucida Console" pitchFamily="49" charset="0"/>
                        </a:rPr>
                        <a:t>org.lazyluke</a:t>
                      </a:r>
                      <a:endParaRPr lang="ru-RU" sz="240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13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 Спасибо за внимание!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37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6198" y="2204864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E</a:t>
            </a:r>
            <a:r>
              <a:rPr lang="en-US" sz="4000" dirty="0">
                <a:latin typeface="Lucida Console" pitchFamily="49" charset="0"/>
              </a:rPr>
              <a:t>ntity–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a</a:t>
            </a:r>
            <a:r>
              <a:rPr lang="en-US" sz="4000" dirty="0">
                <a:latin typeface="Lucida Console" pitchFamily="49" charset="0"/>
              </a:rPr>
              <a:t>ttribute–</a:t>
            </a:r>
            <a:r>
              <a:rPr lang="en-US" sz="4000" dirty="0">
                <a:solidFill>
                  <a:srgbClr val="FF0000"/>
                </a:solidFill>
                <a:latin typeface="Lucida Console" pitchFamily="49" charset="0"/>
              </a:rPr>
              <a:t>v</a:t>
            </a:r>
            <a:r>
              <a:rPr lang="en-US" sz="4000" dirty="0">
                <a:latin typeface="Lucida Console" pitchFamily="49" charset="0"/>
              </a:rPr>
              <a:t>alue </a:t>
            </a:r>
            <a:r>
              <a:rPr lang="en-US" sz="4000" dirty="0" smtClean="0">
                <a:latin typeface="Lucida Console" pitchFamily="49" charset="0"/>
              </a:rPr>
              <a:t>model with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c</a:t>
            </a:r>
            <a:r>
              <a:rPr lang="en-US" sz="4000" dirty="0" smtClean="0">
                <a:latin typeface="Lucida Console" pitchFamily="49" charset="0"/>
              </a:rPr>
              <a:t>lasses and </a:t>
            </a:r>
            <a:r>
              <a:rPr lang="en-US" sz="4000" dirty="0" smtClean="0">
                <a:solidFill>
                  <a:srgbClr val="FF0000"/>
                </a:solidFill>
                <a:latin typeface="Lucida Console" pitchFamily="49" charset="0"/>
              </a:rPr>
              <a:t>r</a:t>
            </a:r>
            <a:r>
              <a:rPr lang="en-US" sz="4000" dirty="0" smtClean="0">
                <a:latin typeface="Lucida Console" pitchFamily="49" charset="0"/>
              </a:rPr>
              <a:t>elations</a:t>
            </a:r>
            <a:endParaRPr lang="en-US" sz="40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</a:p>
        </p:txBody>
      </p:sp>
    </p:spTree>
    <p:extLst>
      <p:ext uri="{BB962C8B-B14F-4D97-AF65-F5344CB8AC3E}">
        <p14:creationId xmlns:p14="http://schemas.microsoft.com/office/powerpoint/2010/main" val="4233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91952" y="55706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EAV/CR ORM</a:t>
            </a:r>
          </a:p>
        </p:txBody>
      </p:sp>
      <p:pic>
        <p:nvPicPr>
          <p:cNvPr id="27650" name="Picture 2" descr="Example EAV schema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56" y="1264949"/>
            <a:ext cx="4248472" cy="51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187624" y="404664"/>
            <a:ext cx="6552568" cy="1440160"/>
            <a:chOff x="1187624" y="404664"/>
            <a:chExt cx="6552568" cy="1440160"/>
          </a:xfrm>
        </p:grpSpPr>
        <p:sp>
          <p:nvSpPr>
            <p:cNvPr id="7" name="Овал 6"/>
            <p:cNvSpPr/>
            <p:nvPr/>
          </p:nvSpPr>
          <p:spPr>
            <a:xfrm>
              <a:off x="6300192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987824" y="1119491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/>
            <p:cNvSpPr/>
            <p:nvPr/>
          </p:nvSpPr>
          <p:spPr>
            <a:xfrm>
              <a:off x="1187624" y="404664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808" y="620688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1                                                  1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87624" y="1916832"/>
            <a:ext cx="6549616" cy="1440160"/>
            <a:chOff x="1187624" y="1916832"/>
            <a:chExt cx="6549616" cy="1440160"/>
          </a:xfrm>
        </p:grpSpPr>
        <p:sp>
          <p:nvSpPr>
            <p:cNvPr id="2" name="Овал 1"/>
            <p:cNvSpPr/>
            <p:nvPr/>
          </p:nvSpPr>
          <p:spPr>
            <a:xfrm>
              <a:off x="1187624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6297240" y="1916832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2915816" y="263691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43808" y="213285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                                                  *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181340" y="3429000"/>
            <a:ext cx="6555900" cy="1440160"/>
            <a:chOff x="1181340" y="3429000"/>
            <a:chExt cx="6555900" cy="1440160"/>
          </a:xfrm>
        </p:grpSpPr>
        <p:sp>
          <p:nvSpPr>
            <p:cNvPr id="5" name="Овал 4"/>
            <p:cNvSpPr/>
            <p:nvPr/>
          </p:nvSpPr>
          <p:spPr>
            <a:xfrm>
              <a:off x="11813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6297240" y="34290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9101" y="357301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1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3045125" y="4093592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1181340" y="4965600"/>
            <a:ext cx="6555900" cy="1440160"/>
            <a:chOff x="1181340" y="4965600"/>
            <a:chExt cx="6555900" cy="1440160"/>
          </a:xfrm>
        </p:grpSpPr>
        <p:sp>
          <p:nvSpPr>
            <p:cNvPr id="6" name="Овал 5"/>
            <p:cNvSpPr/>
            <p:nvPr/>
          </p:nvSpPr>
          <p:spPr>
            <a:xfrm>
              <a:off x="11813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OB1</a:t>
              </a:r>
              <a:endParaRPr lang="ru-RU" dirty="0">
                <a:latin typeface="Lucida Console" pitchFamily="49" charset="0"/>
              </a:endParaRP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3045125" y="5685680"/>
              <a:ext cx="2880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/>
            <p:cNvSpPr/>
            <p:nvPr/>
          </p:nvSpPr>
          <p:spPr>
            <a:xfrm>
              <a:off x="6297240" y="4965600"/>
              <a:ext cx="1440000" cy="14401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ucida Console" pitchFamily="49" charset="0"/>
                </a:rPr>
                <a:t>OB2</a:t>
              </a:r>
              <a:endParaRPr lang="ru-RU" dirty="0">
                <a:latin typeface="Lucida Console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43808" y="5229200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*                                                  *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2723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39552" y="332656"/>
            <a:ext cx="8064896" cy="6192688"/>
          </a:xfrm>
          <a:prstGeom prst="roundRect">
            <a:avLst>
              <a:gd name="adj" fmla="val 26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Gvozd\Downloads\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00"/>
            <a:ext cx="8034585" cy="606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504</TotalTime>
  <Words>1295</Words>
  <Application>Microsoft Office PowerPoint</Application>
  <PresentationFormat>Экран (4:3)</PresentationFormat>
  <Paragraphs>639</Paragraphs>
  <Slides>54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Gvozd</dc:creator>
  <cp:lastModifiedBy>Lenovo</cp:lastModifiedBy>
  <cp:revision>61</cp:revision>
  <dcterms:created xsi:type="dcterms:W3CDTF">2017-05-23T21:14:03Z</dcterms:created>
  <dcterms:modified xsi:type="dcterms:W3CDTF">2017-05-26T11:13:19Z</dcterms:modified>
</cp:coreProperties>
</file>