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261" r:id="rId3"/>
    <p:sldId id="293" r:id="rId4"/>
    <p:sldId id="309" r:id="rId5"/>
    <p:sldId id="294" r:id="rId6"/>
    <p:sldId id="259" r:id="rId7"/>
    <p:sldId id="257" r:id="rId8"/>
    <p:sldId id="258" r:id="rId9"/>
    <p:sldId id="276" r:id="rId10"/>
    <p:sldId id="277" r:id="rId11"/>
    <p:sldId id="278" r:id="rId12"/>
    <p:sldId id="275" r:id="rId13"/>
    <p:sldId id="296" r:id="rId14"/>
    <p:sldId id="300" r:id="rId15"/>
    <p:sldId id="301" r:id="rId16"/>
    <p:sldId id="302" r:id="rId17"/>
    <p:sldId id="303" r:id="rId18"/>
    <p:sldId id="307" r:id="rId19"/>
    <p:sldId id="305" r:id="rId20"/>
    <p:sldId id="304" r:id="rId21"/>
    <p:sldId id="306" r:id="rId22"/>
    <p:sldId id="263" r:id="rId23"/>
    <p:sldId id="267" r:id="rId24"/>
    <p:sldId id="264" r:id="rId25"/>
    <p:sldId id="265" r:id="rId26"/>
    <p:sldId id="266" r:id="rId27"/>
    <p:sldId id="271" r:id="rId28"/>
    <p:sldId id="274" r:id="rId29"/>
    <p:sldId id="272" r:id="rId30"/>
    <p:sldId id="280" r:id="rId31"/>
    <p:sldId id="281" r:id="rId32"/>
    <p:sldId id="282" r:id="rId33"/>
    <p:sldId id="273" r:id="rId34"/>
    <p:sldId id="279" r:id="rId35"/>
    <p:sldId id="270" r:id="rId36"/>
    <p:sldId id="268" r:id="rId37"/>
    <p:sldId id="269" r:id="rId38"/>
    <p:sldId id="286" r:id="rId39"/>
    <p:sldId id="287" r:id="rId40"/>
    <p:sldId id="291" r:id="rId41"/>
    <p:sldId id="283" r:id="rId42"/>
    <p:sldId id="285" r:id="rId43"/>
    <p:sldId id="288" r:id="rId44"/>
    <p:sldId id="289" r:id="rId45"/>
    <p:sldId id="290" r:id="rId46"/>
    <p:sldId id="292" r:id="rId47"/>
    <p:sldId id="310" r:id="rId48"/>
    <p:sldId id="311" r:id="rId49"/>
    <p:sldId id="312" r:id="rId5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9" y="273052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1"/>
            <a:ext cx="5711824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1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1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9" y="6356351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37CFD32-81E7-4AF7-BD8E-B019DE8F178D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80" y="6356351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5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5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11560" y="2767280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ReactEAV</a:t>
            </a:r>
            <a:endParaRPr lang="en-US" sz="8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Gvozd\GitRepositories\NetCrackerProject\pres\reacteav\pics\Phone-clas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0688" y="1628800"/>
            <a:ext cx="94488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0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1" name="Picture 3" descr="C:\Users\Gvozd\GitRepositories\NetCrackerProject\pres\reacteav\pics\Role-clas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3" y="2191657"/>
            <a:ext cx="9448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05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/>
          <p:cNvSpPr/>
          <p:nvPr/>
        </p:nvSpPr>
        <p:spPr>
          <a:xfrm>
            <a:off x="1043608" y="635992"/>
            <a:ext cx="2448272" cy="24189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403648" y="4689140"/>
            <a:ext cx="1728192" cy="16561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</a:t>
            </a:r>
            <a:endParaRPr lang="ru-RU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4439419" y="2515424"/>
            <a:ext cx="3960440" cy="3924436"/>
            <a:chOff x="4018384" y="2276872"/>
            <a:chExt cx="3960440" cy="3924436"/>
          </a:xfrm>
        </p:grpSpPr>
        <p:sp>
          <p:nvSpPr>
            <p:cNvPr id="6" name="Овал 5"/>
            <p:cNvSpPr/>
            <p:nvPr/>
          </p:nvSpPr>
          <p:spPr>
            <a:xfrm>
              <a:off x="5242520" y="2564904"/>
              <a:ext cx="1512168" cy="1512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PHONE</a:t>
              </a:r>
              <a:endParaRPr lang="ru-RU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4427984" y="4041068"/>
              <a:ext cx="1512168" cy="1512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PHONE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6156176" y="4005064"/>
              <a:ext cx="1512168" cy="1512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PHONE</a:t>
              </a:r>
              <a:endParaRPr lang="ru-RU" dirty="0"/>
            </a:p>
          </p:txBody>
        </p:sp>
        <p:sp>
          <p:nvSpPr>
            <p:cNvPr id="3" name="Овал 2"/>
            <p:cNvSpPr/>
            <p:nvPr/>
          </p:nvSpPr>
          <p:spPr>
            <a:xfrm>
              <a:off x="4018384" y="2276872"/>
              <a:ext cx="3960440" cy="3924436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0" name="Прямая со стрелкой 9"/>
          <p:cNvCxnSpPr>
            <a:stCxn id="5" idx="0"/>
            <a:endCxn id="2" idx="4"/>
          </p:cNvCxnSpPr>
          <p:nvPr/>
        </p:nvCxnSpPr>
        <p:spPr>
          <a:xfrm flipV="1">
            <a:off x="2267744" y="3054895"/>
            <a:ext cx="0" cy="1634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3" idx="1"/>
            <a:endCxn id="2" idx="5"/>
          </p:cNvCxnSpPr>
          <p:nvPr/>
        </p:nvCxnSpPr>
        <p:spPr>
          <a:xfrm flipH="1" flipV="1">
            <a:off x="3133339" y="2700655"/>
            <a:ext cx="1886073" cy="389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9712" y="425551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267744" y="313632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799459" y="277733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059832" y="28127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45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16586"/>
              </p:ext>
            </p:extLst>
          </p:nvPr>
        </p:nvGraphicFramePr>
        <p:xfrm>
          <a:off x="3491880" y="1340768"/>
          <a:ext cx="1967880" cy="238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67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pitchFamily="49" charset="0"/>
                        </a:rPr>
                        <a:t>User</a:t>
                      </a:r>
                      <a:endParaRPr lang="ru-RU" dirty="0">
                        <a:latin typeface="Lucida Console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itchFamily="49" charset="0"/>
                        </a:rPr>
                        <a:t>Id</a:t>
                      </a:r>
                    </a:p>
                    <a:p>
                      <a:r>
                        <a:rPr lang="en-US" dirty="0" smtClean="0">
                          <a:latin typeface="Lucida Console" pitchFamily="49" charset="0"/>
                        </a:rPr>
                        <a:t>Email(login)</a:t>
                      </a:r>
                    </a:p>
                    <a:p>
                      <a:r>
                        <a:rPr lang="en-US" dirty="0" smtClean="0">
                          <a:latin typeface="Lucida Console" pitchFamily="49" charset="0"/>
                        </a:rPr>
                        <a:t>Password</a:t>
                      </a:r>
                    </a:p>
                    <a:p>
                      <a:r>
                        <a:rPr lang="en-US" dirty="0" err="1" smtClean="0">
                          <a:latin typeface="Lucida Console" pitchFamily="49" charset="0"/>
                        </a:rPr>
                        <a:t>FirstName</a:t>
                      </a:r>
                      <a:endParaRPr lang="en-US" dirty="0" smtClean="0">
                        <a:latin typeface="Lucida Console" pitchFamily="49" charset="0"/>
                      </a:endParaRPr>
                    </a:p>
                    <a:p>
                      <a:r>
                        <a:rPr lang="en-US" dirty="0" err="1" smtClean="0">
                          <a:latin typeface="Lucida Console" pitchFamily="49" charset="0"/>
                        </a:rPr>
                        <a:t>LastName</a:t>
                      </a:r>
                      <a:endParaRPr lang="en-US" dirty="0" smtClean="0">
                        <a:latin typeface="Lucida Console" pitchFamily="49" charset="0"/>
                      </a:endParaRP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Phone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Role</a:t>
                      </a:r>
                      <a:endParaRPr lang="ru-RU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54912"/>
              </p:ext>
            </p:extLst>
          </p:nvPr>
        </p:nvGraphicFramePr>
        <p:xfrm>
          <a:off x="5508104" y="4365104"/>
          <a:ext cx="1967880" cy="1010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67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pitchFamily="49" charset="0"/>
                        </a:rPr>
                        <a:t>Phone</a:t>
                      </a:r>
                      <a:endParaRPr lang="ru-RU" dirty="0">
                        <a:latin typeface="Lucida Console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itchFamily="49" charset="0"/>
                        </a:rPr>
                        <a:t>Id</a:t>
                      </a:r>
                    </a:p>
                    <a:p>
                      <a:r>
                        <a:rPr lang="en-US" dirty="0" err="1" smtClean="0">
                          <a:latin typeface="Lucida Console" pitchFamily="49" charset="0"/>
                        </a:rPr>
                        <a:t>PhoneNum</a:t>
                      </a:r>
                      <a:endParaRPr lang="ru-RU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95240"/>
              </p:ext>
            </p:extLst>
          </p:nvPr>
        </p:nvGraphicFramePr>
        <p:xfrm>
          <a:off x="1475656" y="4365104"/>
          <a:ext cx="1967880" cy="1005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678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pitchFamily="49" charset="0"/>
                        </a:rPr>
                        <a:t>Role</a:t>
                      </a:r>
                      <a:endParaRPr lang="ru-RU" dirty="0">
                        <a:latin typeface="Lucida Console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itchFamily="49" charset="0"/>
                        </a:rPr>
                        <a:t>Id</a:t>
                      </a:r>
                    </a:p>
                    <a:p>
                      <a:r>
                        <a:rPr lang="en-US" dirty="0" err="1" smtClean="0">
                          <a:latin typeface="Lucida Console" pitchFamily="49" charset="0"/>
                        </a:rPr>
                        <a:t>RoleName</a:t>
                      </a:r>
                      <a:endParaRPr lang="ru-RU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Соединительная линия уступом 6"/>
          <p:cNvCxnSpPr>
            <a:stCxn id="2" idx="1"/>
            <a:endCxn id="6" idx="0"/>
          </p:cNvCxnSpPr>
          <p:nvPr/>
        </p:nvCxnSpPr>
        <p:spPr>
          <a:xfrm rot="10800000" flipV="1">
            <a:off x="2459596" y="2532028"/>
            <a:ext cx="1032284" cy="183307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2" idx="3"/>
            <a:endCxn id="5" idx="0"/>
          </p:cNvCxnSpPr>
          <p:nvPr/>
        </p:nvCxnSpPr>
        <p:spPr>
          <a:xfrm>
            <a:off x="5459760" y="2532028"/>
            <a:ext cx="1032284" cy="183307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31840" y="20608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532307" y="39957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459760" y="20608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459595" y="39957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5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82670"/>
              </p:ext>
            </p:extLst>
          </p:nvPr>
        </p:nvGraphicFramePr>
        <p:xfrm>
          <a:off x="719572" y="404664"/>
          <a:ext cx="7704856" cy="2931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095"/>
                <a:gridCol w="856095"/>
                <a:gridCol w="856095"/>
                <a:gridCol w="856095"/>
                <a:gridCol w="856095"/>
                <a:gridCol w="881777"/>
                <a:gridCol w="847534"/>
                <a:gridCol w="847534"/>
                <a:gridCol w="847536"/>
              </a:tblGrid>
              <a:tr h="418845">
                <a:tc gridSpan="9"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Lucida Console" pitchFamily="49" charset="0"/>
                        </a:rPr>
                        <a:t>Желаемый вариант результатов запроса</a:t>
                      </a:r>
                      <a:endParaRPr lang="ru-RU" sz="1600" b="1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USER_ID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EMAIL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PASS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FIN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LAN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RoleName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PhoneN</a:t>
                      </a:r>
                      <a:r>
                        <a:rPr lang="en-US" sz="1000" dirty="0" smtClean="0">
                          <a:latin typeface="Lucida Console" pitchFamily="49" charset="0"/>
                        </a:rPr>
                        <a:t>.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PhoneN</a:t>
                      </a:r>
                      <a:r>
                        <a:rPr lang="en-US" sz="1000" dirty="0" smtClean="0">
                          <a:latin typeface="Lucida Console" pitchFamily="49" charset="0"/>
                        </a:rPr>
                        <a:t>.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PhoneN</a:t>
                      </a:r>
                      <a:r>
                        <a:rPr lang="en-US" sz="1000" dirty="0" smtClean="0">
                          <a:latin typeface="Lucida Console" pitchFamily="49" charset="0"/>
                        </a:rPr>
                        <a:t>.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e1@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e2@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e3@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p6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e4@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p7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e5@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p8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808603"/>
              </p:ext>
            </p:extLst>
          </p:nvPr>
        </p:nvGraphicFramePr>
        <p:xfrm>
          <a:off x="719572" y="3501008"/>
          <a:ext cx="7704856" cy="2931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095"/>
                <a:gridCol w="856095"/>
                <a:gridCol w="856095"/>
                <a:gridCol w="856095"/>
                <a:gridCol w="856095"/>
                <a:gridCol w="881777"/>
                <a:gridCol w="2542604"/>
              </a:tblGrid>
              <a:tr h="418845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Lucida Console" pitchFamily="49" charset="0"/>
                        </a:rPr>
                        <a:t>Вариант с конкатенацией строк </a:t>
                      </a:r>
                      <a:r>
                        <a:rPr lang="en-US" sz="1600" b="1" dirty="0" smtClean="0">
                          <a:latin typeface="Lucida Console" pitchFamily="49" charset="0"/>
                        </a:rPr>
                        <a:t>VALUE </a:t>
                      </a:r>
                      <a:r>
                        <a:rPr lang="ru-RU" sz="1600" b="1" dirty="0" smtClean="0">
                          <a:latin typeface="Lucida Console" pitchFamily="49" charset="0"/>
                        </a:rPr>
                        <a:t>таблицы </a:t>
                      </a:r>
                      <a:r>
                        <a:rPr lang="ru-RU" sz="1600" b="1" dirty="0" err="1" smtClean="0">
                          <a:latin typeface="Lucida Console" pitchFamily="49" charset="0"/>
                        </a:rPr>
                        <a:t>аттрибутов</a:t>
                      </a:r>
                      <a:endParaRPr lang="ru-RU" sz="1600" b="1" dirty="0" smtClean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USER_ID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EMAIL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PASS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FIN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LAN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RoleName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PhoneNum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e1@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e2@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 || ‘ ‘ ||p3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e3@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 || ‘ ‘ || P5 || ‘ ‘ || P6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e4@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p7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e5@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p8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9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75485"/>
              </p:ext>
            </p:extLst>
          </p:nvPr>
        </p:nvGraphicFramePr>
        <p:xfrm>
          <a:off x="719572" y="404664"/>
          <a:ext cx="7704856" cy="418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095"/>
                <a:gridCol w="856095"/>
                <a:gridCol w="856095"/>
                <a:gridCol w="856095"/>
                <a:gridCol w="856095"/>
                <a:gridCol w="881777"/>
                <a:gridCol w="2542604"/>
              </a:tblGrid>
              <a:tr h="418845">
                <a:tc gridSpan="7"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Lucida Console" pitchFamily="49" charset="0"/>
                        </a:rPr>
                        <a:t>Вариант с дублированием строк выборки</a:t>
                      </a:r>
                      <a:endParaRPr lang="ru-RU" sz="1600" b="1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USER_ID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EMAIL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PASS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FIN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LAN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RoleName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PhoneNum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e1@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e2@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e2@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</a:t>
                      </a:r>
                      <a:r>
                        <a:rPr lang="ru-RU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e3@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e3@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</a:t>
                      </a:r>
                      <a:r>
                        <a:rPr lang="ru-RU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e3@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</a:t>
                      </a:r>
                      <a:r>
                        <a:rPr lang="ru-RU" sz="1000" dirty="0" smtClean="0">
                          <a:latin typeface="Lucida Console" pitchFamily="49" charset="0"/>
                        </a:rPr>
                        <a:t>6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e4@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p7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e5@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p8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83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242037"/>
              </p:ext>
            </p:extLst>
          </p:nvPr>
        </p:nvGraphicFramePr>
        <p:xfrm>
          <a:off x="719572" y="404664"/>
          <a:ext cx="7704856" cy="418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095"/>
                <a:gridCol w="856095"/>
                <a:gridCol w="856095"/>
                <a:gridCol w="856095"/>
                <a:gridCol w="856095"/>
                <a:gridCol w="881777"/>
                <a:gridCol w="2542604"/>
              </a:tblGrid>
              <a:tr h="418845">
                <a:tc gridSpan="7"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Lucida Console" pitchFamily="49" charset="0"/>
                        </a:rPr>
                        <a:t>Вариант с дублированием строк выборки</a:t>
                      </a:r>
                      <a:endParaRPr lang="ru-RU" sz="1600" b="1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USER_ID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EMAIL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PASS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FIN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LAN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RoleName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PhoneNum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e1@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e2@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p2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f2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l2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   r1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p2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e2@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p2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f2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l2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   r1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p</a:t>
                      </a:r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3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e3@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p3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f3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l3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   r2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p4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e3@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p3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f3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l3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   r2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p</a:t>
                      </a:r>
                      <a:r>
                        <a:rPr lang="ru-RU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5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e3@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p3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f3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l3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   r2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p</a:t>
                      </a:r>
                      <a:r>
                        <a:rPr lang="ru-RU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6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e4@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p7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e5@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p8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07704" y="4725143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Lucida Console" pitchFamily="49" charset="0"/>
              </a:rPr>
              <a:t>! Декартово произведение сущностей !</a:t>
            </a:r>
            <a:endParaRPr lang="ru-RU" dirty="0">
              <a:solidFill>
                <a:srgbClr val="FF00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61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Gvozd\Downloads\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8300"/>
            <a:ext cx="8034585" cy="606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31"/>
          <a:stretch/>
        </p:blipFill>
        <p:spPr bwMode="auto">
          <a:xfrm>
            <a:off x="539553" y="332656"/>
            <a:ext cx="8064896" cy="6192688"/>
          </a:xfrm>
          <a:prstGeom prst="roundRect">
            <a:avLst>
              <a:gd name="adj" fmla="val 20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39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67035"/>
              </p:ext>
            </p:extLst>
          </p:nvPr>
        </p:nvGraphicFramePr>
        <p:xfrm>
          <a:off x="1259632" y="692696"/>
          <a:ext cx="4280475" cy="2513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095"/>
                <a:gridCol w="856095"/>
                <a:gridCol w="856095"/>
                <a:gridCol w="856095"/>
                <a:gridCol w="856095"/>
              </a:tblGrid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USER_ID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EMAIL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PASS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FIN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LAN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e1@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e2@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e3@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e4@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e5@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52070"/>
              </p:ext>
            </p:extLst>
          </p:nvPr>
        </p:nvGraphicFramePr>
        <p:xfrm>
          <a:off x="3779912" y="3645024"/>
          <a:ext cx="1737872" cy="167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095"/>
                <a:gridCol w="881777"/>
              </a:tblGrid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ROLE_ID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RoleName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36969"/>
              </p:ext>
            </p:extLst>
          </p:nvPr>
        </p:nvGraphicFramePr>
        <p:xfrm>
          <a:off x="5940152" y="1544197"/>
          <a:ext cx="1729311" cy="3769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777"/>
                <a:gridCol w="847534"/>
              </a:tblGrid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PHONE_ID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PhoneN</a:t>
                      </a:r>
                      <a:r>
                        <a:rPr lang="en-US" sz="1000" dirty="0" smtClean="0">
                          <a:latin typeface="Lucida Console" pitchFamily="49" charset="0"/>
                        </a:rPr>
                        <a:t>.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 smtClean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 smtClean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 smtClean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6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Lucida Console" pitchFamily="49" charset="0"/>
                        </a:rPr>
                        <a:t>p6</a:t>
                      </a:r>
                      <a:endParaRPr lang="ru-RU" sz="1000" dirty="0" smtClean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7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p7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8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p8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15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 descr="Картинки по запросу мемы лица опис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135" y="1340768"/>
            <a:ext cx="4571730" cy="457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ьная выноска 1"/>
          <p:cNvSpPr/>
          <p:nvPr/>
        </p:nvSpPr>
        <p:spPr>
          <a:xfrm>
            <a:off x="683568" y="764704"/>
            <a:ext cx="2304256" cy="1800200"/>
          </a:xfrm>
          <a:prstGeom prst="wedgeEllipseCallout">
            <a:avLst>
              <a:gd name="adj1" fmla="val -49178"/>
              <a:gd name="adj2" fmla="val 63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Lucida Console" pitchFamily="49" charset="0"/>
              </a:rPr>
              <a:t>RDBMS</a:t>
            </a:r>
            <a:endParaRPr lang="ru-RU" sz="3200" dirty="0">
              <a:latin typeface="Lucida Console" pitchFamily="49" charset="0"/>
            </a:endParaRPr>
          </a:p>
        </p:txBody>
      </p:sp>
      <p:sp>
        <p:nvSpPr>
          <p:cNvPr id="7" name="Овальная выноска 6"/>
          <p:cNvSpPr/>
          <p:nvPr/>
        </p:nvSpPr>
        <p:spPr>
          <a:xfrm>
            <a:off x="5705737" y="548680"/>
            <a:ext cx="2304256" cy="1800200"/>
          </a:xfrm>
          <a:prstGeom prst="wedgeEllipseCallout">
            <a:avLst>
              <a:gd name="adj1" fmla="val 69399"/>
              <a:gd name="adj2" fmla="val 68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Lucida Console" pitchFamily="49" charset="0"/>
              </a:rPr>
              <a:t>JAVA</a:t>
            </a:r>
          </a:p>
          <a:p>
            <a:pPr algn="ctr"/>
            <a:r>
              <a:rPr lang="en-US" sz="3200" dirty="0" smtClean="0">
                <a:latin typeface="Lucida Console" pitchFamily="49" charset="0"/>
              </a:rPr>
              <a:t>ORM</a:t>
            </a:r>
            <a:endParaRPr lang="ru-RU" sz="3200" dirty="0">
              <a:latin typeface="Lucida Console" pitchFamily="49" charset="0"/>
            </a:endParaRPr>
          </a:p>
        </p:txBody>
      </p:sp>
      <p:sp>
        <p:nvSpPr>
          <p:cNvPr id="8" name="Овальная выноска 7"/>
          <p:cNvSpPr/>
          <p:nvPr/>
        </p:nvSpPr>
        <p:spPr>
          <a:xfrm>
            <a:off x="5868144" y="4112298"/>
            <a:ext cx="2448272" cy="1800200"/>
          </a:xfrm>
          <a:prstGeom prst="wedgeEllipseCallout">
            <a:avLst>
              <a:gd name="adj1" fmla="val 44833"/>
              <a:gd name="adj2" fmla="val 77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Lucida Console" pitchFamily="49" charset="0"/>
              </a:rPr>
              <a:t>EAV/CR</a:t>
            </a:r>
            <a:endParaRPr lang="ru-RU" sz="3200" dirty="0">
              <a:latin typeface="Lucida Console" pitchFamily="49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539552" y="4981583"/>
            <a:ext cx="4176464" cy="1524913"/>
            <a:chOff x="539552" y="4981583"/>
            <a:chExt cx="4176464" cy="1524913"/>
          </a:xfrm>
        </p:grpSpPr>
        <p:pic>
          <p:nvPicPr>
            <p:cNvPr id="3078" name="Picture 6" descr="Похожее изображение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981583"/>
              <a:ext cx="1482978" cy="1524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Овальная выноска 10"/>
            <p:cNvSpPr/>
            <p:nvPr/>
          </p:nvSpPr>
          <p:spPr>
            <a:xfrm>
              <a:off x="2555776" y="5517232"/>
              <a:ext cx="2160240" cy="989264"/>
            </a:xfrm>
            <a:prstGeom prst="wedgeEllipseCallout">
              <a:avLst>
                <a:gd name="adj1" fmla="val -71885"/>
                <a:gd name="adj2" fmla="val -38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Lucida Console" pitchFamily="49" charset="0"/>
                </a:rPr>
                <a:t>NOSQL</a:t>
              </a:r>
              <a:endParaRPr lang="ru-RU" sz="3200" dirty="0">
                <a:latin typeface="Lucida Console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46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776544"/>
              </p:ext>
            </p:extLst>
          </p:nvPr>
        </p:nvGraphicFramePr>
        <p:xfrm>
          <a:off x="755576" y="548680"/>
          <a:ext cx="5184576" cy="2513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USER_ID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EMAIL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PASS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FIN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LAN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Role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e1@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ключ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e2@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ключ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e3@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ключ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e4@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ключ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e5@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ключ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05588"/>
              </p:ext>
            </p:extLst>
          </p:nvPr>
        </p:nvGraphicFramePr>
        <p:xfrm>
          <a:off x="2195736" y="4077072"/>
          <a:ext cx="1671951" cy="167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621"/>
                <a:gridCol w="848330"/>
              </a:tblGrid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ROLE_ID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RoleName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925773"/>
              </p:ext>
            </p:extLst>
          </p:nvPr>
        </p:nvGraphicFramePr>
        <p:xfrm>
          <a:off x="6012160" y="2348880"/>
          <a:ext cx="2520281" cy="3769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421"/>
                <a:gridCol w="828930"/>
                <a:gridCol w="828930"/>
              </a:tblGrid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PHONE_ID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PhoneN</a:t>
                      </a:r>
                      <a:r>
                        <a:rPr lang="en-US" sz="1000" dirty="0" smtClean="0">
                          <a:latin typeface="Lucida Console" pitchFamily="49" charset="0"/>
                        </a:rPr>
                        <a:t>.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USER_ID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1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 smtClean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 smtClean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 smtClean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6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Lucida Console" pitchFamily="49" charset="0"/>
                        </a:rPr>
                        <a:t>p6</a:t>
                      </a:r>
                      <a:endParaRPr lang="ru-RU" sz="1000" dirty="0" smtClean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7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p7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4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8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p8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5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2921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 descr="Картинки по запросу мемы лица опис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03" y="476671"/>
            <a:ext cx="7775193" cy="558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63688" y="5635876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Lucida Console" pitchFamily="49" charset="0"/>
              </a:rPr>
              <a:t>ПИШИ СВОЙ </a:t>
            </a:r>
            <a:r>
              <a:rPr lang="en-US" sz="5400" dirty="0" smtClean="0">
                <a:latin typeface="Lucida Console" pitchFamily="49" charset="0"/>
              </a:rPr>
              <a:t>ORM!</a:t>
            </a:r>
            <a:endParaRPr lang="ru-RU" sz="5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793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араллелограмм 1"/>
          <p:cNvSpPr/>
          <p:nvPr/>
        </p:nvSpPr>
        <p:spPr>
          <a:xfrm>
            <a:off x="1043608" y="670426"/>
            <a:ext cx="3096344" cy="1648799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OBJECT TYPE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32040" y="591033"/>
            <a:ext cx="2736304" cy="172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ATTRIBUTE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45274" y="2636911"/>
            <a:ext cx="2592288" cy="25184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2519772" y="3931243"/>
            <a:ext cx="4104456" cy="244827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OBJ_REFERENCE</a:t>
            </a:r>
            <a:endParaRPr lang="ru-RU" dirty="0"/>
          </a:p>
        </p:txBody>
      </p:sp>
      <p:sp>
        <p:nvSpPr>
          <p:cNvPr id="8" name="Ромб 7"/>
          <p:cNvSpPr/>
          <p:nvPr/>
        </p:nvSpPr>
        <p:spPr>
          <a:xfrm>
            <a:off x="5508104" y="2514441"/>
            <a:ext cx="2952328" cy="302433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ATTR_TYPE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998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863588" y="612844"/>
            <a:ext cx="74168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OT_ID</a:t>
            </a:r>
            <a:r>
              <a:rPr lang="en-US" sz="3600" dirty="0" smtClean="0"/>
              <a:t> = OBJECT_TYPE_ID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OB_ID</a:t>
            </a:r>
            <a:r>
              <a:rPr lang="en-US" sz="3600" dirty="0" smtClean="0"/>
              <a:t> = OBJECT_ID</a:t>
            </a:r>
            <a:endParaRPr lang="en-US" sz="3600" dirty="0"/>
          </a:p>
          <a:p>
            <a:r>
              <a:rPr lang="en-US" sz="3600" b="1" dirty="0" smtClean="0">
                <a:solidFill>
                  <a:srgbClr val="0070C0"/>
                </a:solidFill>
              </a:rPr>
              <a:t>AT_ID</a:t>
            </a:r>
            <a:r>
              <a:rPr lang="en-US" sz="3600" dirty="0" smtClean="0"/>
              <a:t> = ATTR_TYPE_ID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CODE</a:t>
            </a:r>
            <a:r>
              <a:rPr lang="en-US" sz="3600" dirty="0" smtClean="0"/>
              <a:t>  = CODE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VALUE</a:t>
            </a:r>
            <a:r>
              <a:rPr lang="en-US" sz="3600" dirty="0" smtClean="0"/>
              <a:t> = VALUE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PARENT_ID</a:t>
            </a:r>
            <a:r>
              <a:rPr lang="en-US" sz="3600" dirty="0" smtClean="0"/>
              <a:t> = PARENT_ID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OT_ID_REF</a:t>
            </a:r>
            <a:r>
              <a:rPr lang="en-US" sz="3600" dirty="0" smtClean="0"/>
              <a:t> = OBJECT_TYPE_REF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REF</a:t>
            </a:r>
            <a:r>
              <a:rPr lang="en-US" sz="3600" dirty="0" smtClean="0"/>
              <a:t> = REFERENCE</a:t>
            </a:r>
          </a:p>
          <a:p>
            <a:endParaRPr lang="en-US" sz="3600" dirty="0"/>
          </a:p>
          <a:p>
            <a:r>
              <a:rPr lang="ru-RU" sz="3600" dirty="0" smtClean="0"/>
              <a:t>ПОЛЕ = …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10897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Gvozd\GitRepositories\NetCrackerProject\pres\reacteav\pics\001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35"/>
          <a:stretch/>
        </p:blipFill>
        <p:spPr bwMode="auto">
          <a:xfrm>
            <a:off x="531799" y="339103"/>
            <a:ext cx="8864737" cy="555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 1"/>
          <p:cNvSpPr/>
          <p:nvPr/>
        </p:nvSpPr>
        <p:spPr>
          <a:xfrm>
            <a:off x="1043608" y="3501008"/>
            <a:ext cx="2664296" cy="239179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148064" y="1313568"/>
            <a:ext cx="1944216" cy="18256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98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4" descr="C:\Users\Gvozd\GitRepositories\NetCrackerProject\pres\reacteav\pics\003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9" r="4418"/>
          <a:stretch/>
        </p:blipFill>
        <p:spPr bwMode="auto">
          <a:xfrm rot="16200000">
            <a:off x="2591395" y="-1204119"/>
            <a:ext cx="5204733" cy="930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 1"/>
          <p:cNvSpPr/>
          <p:nvPr/>
        </p:nvSpPr>
        <p:spPr>
          <a:xfrm>
            <a:off x="1111846" y="3861048"/>
            <a:ext cx="1728192" cy="165618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283968" y="3789040"/>
            <a:ext cx="1872208" cy="201622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76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3" descr="C:\Users\Gvozd\GitRepositories\NetCrackerProject\pres\reacteav\pics\002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8"/>
          <a:stretch/>
        </p:blipFill>
        <p:spPr bwMode="auto">
          <a:xfrm>
            <a:off x="539552" y="332656"/>
            <a:ext cx="8856984" cy="590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 1"/>
          <p:cNvSpPr/>
          <p:nvPr/>
        </p:nvSpPr>
        <p:spPr>
          <a:xfrm>
            <a:off x="1331640" y="3405758"/>
            <a:ext cx="1656184" cy="165618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7020272" y="3405758"/>
            <a:ext cx="1440160" cy="153541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88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404664"/>
            <a:ext cx="7920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PROJECT LOMBOK</a:t>
            </a:r>
          </a:p>
          <a:p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  <a:p>
            <a:endParaRPr lang="en-US" sz="4000" dirty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dependency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&lt;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groupId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org.projectlombok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groupId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&lt;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artifactId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lombok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artifactId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&lt;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version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&gt;1.16.12&lt;/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version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dependency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4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677865"/>
            <a:ext cx="77768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800" dirty="0">
                <a:solidFill>
                  <a:srgbClr val="7030A0"/>
                </a:solidFill>
              </a:rPr>
              <a:t>@Data</a:t>
            </a:r>
            <a:r>
              <a:rPr lang="nb-NO" sz="4800" dirty="0"/>
              <a:t/>
            </a:r>
            <a:br>
              <a:rPr lang="nb-NO" sz="4800" dirty="0"/>
            </a:br>
            <a:r>
              <a:rPr lang="nb-NO" sz="4800" b="1" dirty="0"/>
              <a:t>public class </a:t>
            </a:r>
            <a:r>
              <a:rPr lang="nb-NO" sz="4800" dirty="0"/>
              <a:t>AuthForm {</a:t>
            </a:r>
            <a:br>
              <a:rPr lang="nb-NO" sz="4800" dirty="0"/>
            </a:br>
            <a:r>
              <a:rPr lang="nb-NO" sz="4800" dirty="0"/>
              <a:t>    </a:t>
            </a:r>
            <a:r>
              <a:rPr lang="nb-NO" sz="4800" b="1" dirty="0"/>
              <a:t>private </a:t>
            </a:r>
            <a:r>
              <a:rPr lang="nb-NO" sz="4800" dirty="0"/>
              <a:t>String </a:t>
            </a:r>
            <a:r>
              <a:rPr lang="nb-NO" sz="4800" b="1" dirty="0"/>
              <a:t>login</a:t>
            </a:r>
            <a:r>
              <a:rPr lang="nb-NO" sz="4800" dirty="0"/>
              <a:t>;</a:t>
            </a:r>
            <a:br>
              <a:rPr lang="nb-NO" sz="4800" dirty="0"/>
            </a:br>
            <a:r>
              <a:rPr lang="nb-NO" sz="4800" dirty="0"/>
              <a:t>    </a:t>
            </a:r>
            <a:r>
              <a:rPr lang="nb-NO" sz="4800" b="1" dirty="0"/>
              <a:t>private </a:t>
            </a:r>
            <a:r>
              <a:rPr lang="nb-NO" sz="4800" dirty="0"/>
              <a:t>String </a:t>
            </a:r>
            <a:r>
              <a:rPr lang="nb-NO" sz="4800" b="1" dirty="0"/>
              <a:t>password</a:t>
            </a:r>
            <a:r>
              <a:rPr lang="nb-NO" sz="4800" dirty="0"/>
              <a:t>;</a:t>
            </a:r>
            <a:br>
              <a:rPr lang="nb-NO" sz="4800" dirty="0"/>
            </a:br>
            <a:r>
              <a:rPr lang="nb-NO" sz="4800" dirty="0" smtClean="0"/>
              <a:t>}</a:t>
            </a:r>
            <a:endParaRPr lang="ru-RU" sz="4800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046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PROJECT LOMBOK</a:t>
            </a:r>
          </a:p>
        </p:txBody>
      </p:sp>
    </p:spTree>
    <p:extLst>
      <p:ext uri="{BB962C8B-B14F-4D97-AF65-F5344CB8AC3E}">
        <p14:creationId xmlns:p14="http://schemas.microsoft.com/office/powerpoint/2010/main" val="420523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99010"/>
              </p:ext>
            </p:extLst>
          </p:nvPr>
        </p:nvGraphicFramePr>
        <p:xfrm>
          <a:off x="539552" y="358974"/>
          <a:ext cx="8064896" cy="633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448"/>
                <a:gridCol w="4032448"/>
              </a:tblGrid>
              <a:tr h="61663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package </a:t>
                      </a:r>
                      <a:r>
                        <a:rPr lang="en-US" sz="1000" dirty="0" err="1" smtClean="0"/>
                        <a:t>projectpackage.model.security</a:t>
                      </a:r>
                      <a:r>
                        <a:rPr lang="en-US" sz="1000" dirty="0" smtClean="0"/>
                        <a:t>;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b="1" dirty="0" smtClean="0"/>
                        <a:t>public class </a:t>
                      </a:r>
                      <a:r>
                        <a:rPr lang="en-US" sz="1000" dirty="0" err="1" smtClean="0"/>
                        <a:t>AuthForm</a:t>
                      </a:r>
                      <a:r>
                        <a:rPr lang="en-US" sz="1000" dirty="0" smtClean="0"/>
                        <a:t> {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</a:t>
                      </a:r>
                      <a:r>
                        <a:rPr lang="en-US" sz="1000" b="1" dirty="0" smtClean="0"/>
                        <a:t>private </a:t>
                      </a:r>
                      <a:r>
                        <a:rPr lang="en-US" sz="1000" dirty="0" smtClean="0"/>
                        <a:t>String login;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</a:t>
                      </a:r>
                      <a:r>
                        <a:rPr lang="en-US" sz="1000" b="1" dirty="0" smtClean="0"/>
                        <a:t>private </a:t>
                      </a:r>
                      <a:r>
                        <a:rPr lang="en-US" sz="1000" dirty="0" smtClean="0"/>
                        <a:t>String password;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public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AuthForm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}</a:t>
                      </a:r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</a:t>
                      </a:r>
                      <a:r>
                        <a:rPr lang="en-US" sz="1000" b="1" dirty="0" smtClean="0">
                          <a:solidFill>
                            <a:srgbClr val="FFC000"/>
                          </a:solidFill>
                        </a:rPr>
                        <a:t>public 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String </a:t>
                      </a:r>
                      <a:r>
                        <a:rPr lang="en-US" sz="1000" dirty="0" err="1" smtClean="0">
                          <a:solidFill>
                            <a:srgbClr val="FFC000"/>
                          </a:solidFill>
                        </a:rPr>
                        <a:t>getLogin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() {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    </a:t>
                      </a:r>
                      <a:r>
                        <a:rPr lang="en-US" sz="1000" b="1" dirty="0" smtClean="0">
                          <a:solidFill>
                            <a:srgbClr val="FFC000"/>
                          </a:solidFill>
                        </a:rPr>
                        <a:t>return </a:t>
                      </a:r>
                      <a:r>
                        <a:rPr lang="en-US" sz="1000" b="1" dirty="0" err="1" smtClean="0">
                          <a:solidFill>
                            <a:srgbClr val="FFC00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FFC000"/>
                          </a:solidFill>
                        </a:rPr>
                        <a:t>.login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}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</a:t>
                      </a:r>
                      <a:r>
                        <a:rPr lang="en-US" sz="1000" b="1" dirty="0" smtClean="0">
                          <a:solidFill>
                            <a:srgbClr val="FFC000"/>
                          </a:solidFill>
                        </a:rPr>
                        <a:t>public 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String </a:t>
                      </a:r>
                      <a:r>
                        <a:rPr lang="en-US" sz="1000" dirty="0" err="1" smtClean="0">
                          <a:solidFill>
                            <a:srgbClr val="FFC000"/>
                          </a:solidFill>
                        </a:rPr>
                        <a:t>getPassword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() {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    </a:t>
                      </a:r>
                      <a:r>
                        <a:rPr lang="en-US" sz="1000" b="1" dirty="0" smtClean="0">
                          <a:solidFill>
                            <a:srgbClr val="FFC000"/>
                          </a:solidFill>
                        </a:rPr>
                        <a:t>return </a:t>
                      </a:r>
                      <a:r>
                        <a:rPr lang="en-US" sz="1000" b="1" dirty="0" err="1" smtClean="0">
                          <a:solidFill>
                            <a:srgbClr val="FFC00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FFC000"/>
                          </a:solidFill>
                        </a:rPr>
                        <a:t>.password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}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</a:t>
                      </a:r>
                      <a:r>
                        <a:rPr lang="en-US" sz="1000" b="1" dirty="0" smtClean="0">
                          <a:solidFill>
                            <a:srgbClr val="FFC000"/>
                          </a:solidFill>
                        </a:rPr>
                        <a:t>public void </a:t>
                      </a:r>
                      <a:r>
                        <a:rPr lang="en-US" sz="1000" dirty="0" err="1" smtClean="0">
                          <a:solidFill>
                            <a:srgbClr val="FFC000"/>
                          </a:solidFill>
                        </a:rPr>
                        <a:t>setLogin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(String login) {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    </a:t>
                      </a:r>
                      <a:r>
                        <a:rPr lang="en-US" sz="1000" b="1" dirty="0" err="1" smtClean="0">
                          <a:solidFill>
                            <a:srgbClr val="FFC00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FFC000"/>
                          </a:solidFill>
                        </a:rPr>
                        <a:t>.login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= login;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}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</a:t>
                      </a:r>
                      <a:r>
                        <a:rPr lang="en-US" sz="1000" b="1" dirty="0" smtClean="0">
                          <a:solidFill>
                            <a:srgbClr val="FFC000"/>
                          </a:solidFill>
                        </a:rPr>
                        <a:t>public void </a:t>
                      </a:r>
                      <a:r>
                        <a:rPr lang="en-US" sz="1000" dirty="0" err="1" smtClean="0">
                          <a:solidFill>
                            <a:srgbClr val="FFC000"/>
                          </a:solidFill>
                        </a:rPr>
                        <a:t>setPassword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(String password) {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    </a:t>
                      </a:r>
                      <a:r>
                        <a:rPr lang="en-US" sz="1000" b="1" dirty="0" err="1" smtClean="0">
                          <a:solidFill>
                            <a:srgbClr val="FFC00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FFC000"/>
                          </a:solidFill>
                        </a:rPr>
                        <a:t>.password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= password;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}</a:t>
                      </a:r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public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boolean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equals(Object o)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(o ==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this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true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}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else 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(!(o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instanceof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AuthForm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false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}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else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AuthForm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other = (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AuthForm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)o;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(!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other.canEqual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this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false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}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else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String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this$login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=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.getLogin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String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other$login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=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other.getLogin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this$login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==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null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other$login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!=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null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false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endParaRPr lang="ru-RU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}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else 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(!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this$login.equals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other$login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false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String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this$password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=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.getPassword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String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other$password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=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other.getPassword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this$password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==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null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other$password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!=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null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false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}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else 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(!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this$password.equals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other$password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false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true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protected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boolean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canEqual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(Object other)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other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instanceof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AuthForm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public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int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hashCode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boolean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PRIME =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true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byte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result = 1;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String $login =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.getLogin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int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result1 = result * 59 + ($login ==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null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?43:$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login.hashCode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());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String $password =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.getPassword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result1 = result1 * 59 + ($password ==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null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?43:$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password.hashCode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());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result1;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public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String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toString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"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AuthForm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(login="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+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.getLogin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 +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", password="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+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.getPassword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 +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")"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}</a:t>
                      </a:r>
                      <a:endParaRPr lang="ru-RU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730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39552" y="4046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RDBMS</a:t>
            </a:r>
          </a:p>
        </p:txBody>
      </p:sp>
      <p:pic>
        <p:nvPicPr>
          <p:cNvPr id="1026" name="Picture 2" descr="Картинки по запросу rdb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51" y="1340768"/>
            <a:ext cx="7800698" cy="462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1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 descr="Hibernate 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96752"/>
            <a:ext cx="4746716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7604" y="5229200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itchFamily="49" charset="0"/>
              </a:rPr>
              <a:t>JSR </a:t>
            </a:r>
            <a:r>
              <a:rPr lang="en-US" sz="2800" dirty="0" smtClean="0">
                <a:latin typeface="Lucida Console" pitchFamily="49" charset="0"/>
              </a:rPr>
              <a:t>220(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JPA</a:t>
            </a:r>
            <a:r>
              <a:rPr lang="en-US" sz="2800" dirty="0" smtClean="0">
                <a:latin typeface="Lucida Console" pitchFamily="49" charset="0"/>
              </a:rPr>
              <a:t>) – JSR 317(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JPA 2.0</a:t>
            </a:r>
            <a:r>
              <a:rPr lang="en-US" sz="2800" dirty="0" smtClean="0">
                <a:latin typeface="Lucida Console" pitchFamily="49" charset="0"/>
              </a:rPr>
              <a:t>)</a:t>
            </a:r>
            <a:endParaRPr lang="ru-RU" sz="28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41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39552" y="404664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Типичный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Entity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-класс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HIBERNATE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15180"/>
              </p:ext>
            </p:extLst>
          </p:nvPr>
        </p:nvGraphicFramePr>
        <p:xfrm>
          <a:off x="683568" y="1703745"/>
          <a:ext cx="7776864" cy="1053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6864"/>
              </a:tblGrid>
              <a:tr h="5268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public class </a:t>
                      </a:r>
                      <a:r>
                        <a:rPr lang="en-US" sz="2000" dirty="0" smtClean="0"/>
                        <a:t>User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    private long id</a:t>
                      </a:r>
                      <a:r>
                        <a:rPr lang="en-US" sz="2000" dirty="0" smtClean="0"/>
                        <a:t>;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20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2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2000" dirty="0" smtClean="0">
                          <a:solidFill>
                            <a:srgbClr val="FFC000"/>
                          </a:solidFill>
                        </a:rPr>
                        <a:t>    </a:t>
                      </a:r>
                      <a:r>
                        <a:rPr lang="en-US" sz="2000" b="1" dirty="0" smtClean="0"/>
                        <a:t>private </a:t>
                      </a:r>
                      <a:r>
                        <a:rPr lang="en-US" sz="2000" dirty="0" smtClean="0"/>
                        <a:t>String </a:t>
                      </a:r>
                      <a:r>
                        <a:rPr lang="en-US" sz="2000" b="1" dirty="0" err="1" smtClean="0"/>
                        <a:t>fullname</a:t>
                      </a:r>
                      <a:r>
                        <a:rPr lang="en-US" sz="2000" dirty="0" smtClean="0"/>
                        <a:t>;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b="1" dirty="0" smtClean="0"/>
                        <a:t>private </a:t>
                      </a:r>
                      <a:r>
                        <a:rPr lang="en-US" sz="2000" dirty="0" smtClean="0"/>
                        <a:t>String </a:t>
                      </a:r>
                      <a:r>
                        <a:rPr lang="en-US" sz="2000" b="1" dirty="0" smtClean="0"/>
                        <a:t>username</a:t>
                      </a:r>
                      <a:r>
                        <a:rPr lang="en-US" sz="2000" dirty="0" smtClean="0"/>
                        <a:t>;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b="1" dirty="0" smtClean="0"/>
                        <a:t>private </a:t>
                      </a:r>
                      <a:r>
                        <a:rPr lang="en-US" sz="2000" dirty="0" smtClean="0"/>
                        <a:t>String </a:t>
                      </a:r>
                      <a:r>
                        <a:rPr lang="en-US" sz="2000" b="1" dirty="0" smtClean="0"/>
                        <a:t>password</a:t>
                      </a:r>
                      <a:r>
                        <a:rPr lang="en-US" sz="2000" dirty="0" smtClean="0"/>
                        <a:t>;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b="1" dirty="0" smtClean="0"/>
                        <a:t>private </a:t>
                      </a:r>
                      <a:r>
                        <a:rPr lang="en-US" sz="2000" dirty="0" smtClean="0"/>
                        <a:t>String </a:t>
                      </a:r>
                      <a:r>
                        <a:rPr lang="en-US" sz="2000" b="1" dirty="0" err="1" smtClean="0"/>
                        <a:t>confirmPassword</a:t>
                      </a:r>
                      <a:r>
                        <a:rPr lang="en-US" sz="2000" dirty="0" smtClean="0"/>
                        <a:t>;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b="1" dirty="0" smtClean="0"/>
                        <a:t>private </a:t>
                      </a:r>
                      <a:r>
                        <a:rPr lang="en-US" sz="2000" dirty="0" smtClean="0"/>
                        <a:t>Timestamp </a:t>
                      </a:r>
                      <a:r>
                        <a:rPr lang="en-US" sz="2000" b="1" dirty="0" err="1" smtClean="0"/>
                        <a:t>createdDate</a:t>
                      </a:r>
                      <a:r>
                        <a:rPr lang="en-US" sz="2000" dirty="0" smtClean="0"/>
                        <a:t>;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b="1" dirty="0" smtClean="0"/>
                        <a:t>private long </a:t>
                      </a:r>
                      <a:r>
                        <a:rPr lang="en-US" sz="2000" b="1" dirty="0" err="1" smtClean="0"/>
                        <a:t>viewedCount</a:t>
                      </a:r>
                      <a:r>
                        <a:rPr lang="en-US" sz="2000" dirty="0" smtClean="0"/>
                        <a:t>;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b="1" dirty="0" smtClean="0"/>
                        <a:t>private </a:t>
                      </a:r>
                      <a:r>
                        <a:rPr lang="en-US" sz="2000" dirty="0" smtClean="0"/>
                        <a:t>Set&lt;Role&gt; </a:t>
                      </a:r>
                      <a:r>
                        <a:rPr lang="en-US" sz="2000" b="1" dirty="0" smtClean="0"/>
                        <a:t>roles </a:t>
                      </a:r>
                      <a:r>
                        <a:rPr lang="en-US" sz="2000" dirty="0" smtClean="0"/>
                        <a:t>= </a:t>
                      </a:r>
                      <a:r>
                        <a:rPr lang="en-US" sz="2000" b="1" dirty="0" smtClean="0"/>
                        <a:t>new </a:t>
                      </a:r>
                      <a:r>
                        <a:rPr lang="en-US" sz="2000" dirty="0" err="1" smtClean="0"/>
                        <a:t>HashSet</a:t>
                      </a:r>
                      <a:r>
                        <a:rPr lang="en-US" sz="2000" dirty="0" smtClean="0"/>
                        <a:t>&lt;&gt;();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b="1" dirty="0" smtClean="0"/>
                        <a:t>private </a:t>
                      </a:r>
                      <a:r>
                        <a:rPr lang="en-US" sz="2000" dirty="0" smtClean="0"/>
                        <a:t>Set&lt;</a:t>
                      </a:r>
                      <a:r>
                        <a:rPr lang="en-US" sz="2000" dirty="0" err="1" smtClean="0"/>
                        <a:t>FileOnServer</a:t>
                      </a:r>
                      <a:r>
                        <a:rPr lang="en-US" sz="2000" dirty="0" smtClean="0"/>
                        <a:t>&gt; </a:t>
                      </a:r>
                      <a:r>
                        <a:rPr lang="en-US" sz="2000" b="1" dirty="0" smtClean="0"/>
                        <a:t>files </a:t>
                      </a:r>
                      <a:r>
                        <a:rPr lang="en-US" sz="2000" dirty="0" smtClean="0"/>
                        <a:t>= </a:t>
                      </a:r>
                      <a:r>
                        <a:rPr lang="en-US" sz="2000" b="1" dirty="0" smtClean="0"/>
                        <a:t>new </a:t>
                      </a:r>
                      <a:r>
                        <a:rPr lang="en-US" sz="2000" dirty="0" err="1" smtClean="0"/>
                        <a:t>HashSet</a:t>
                      </a:r>
                      <a:r>
                        <a:rPr lang="en-US" sz="2000" dirty="0" smtClean="0"/>
                        <a:t>&lt;&gt;();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b="1" dirty="0" smtClean="0"/>
                        <a:t>private </a:t>
                      </a:r>
                      <a:r>
                        <a:rPr lang="en-US" sz="2000" b="1" dirty="0" err="1" smtClean="0"/>
                        <a:t>boolean</a:t>
                      </a:r>
                      <a:r>
                        <a:rPr lang="en-US" sz="2000" b="1" dirty="0" smtClean="0"/>
                        <a:t> enabled</a:t>
                      </a:r>
                      <a:r>
                        <a:rPr lang="en-US" sz="2000" dirty="0" smtClean="0"/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//GETTERS&amp;SETTER&amp;EQUALS/HASH</a:t>
                      </a:r>
                      <a:endParaRPr lang="ru-RU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2000" dirty="0" smtClean="0"/>
                        <a:t>}</a:t>
                      </a:r>
                      <a:endParaRPr lang="ru-RU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/>
                    </a:p>
                  </a:txBody>
                  <a:tcPr/>
                </a:tc>
              </a:tr>
              <a:tr h="5268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70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39552" y="404664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Типичный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Entity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-класс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HIBERNATE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22051"/>
              </p:ext>
            </p:extLst>
          </p:nvPr>
        </p:nvGraphicFramePr>
        <p:xfrm>
          <a:off x="683568" y="1703745"/>
          <a:ext cx="7776864" cy="5268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8432"/>
                <a:gridCol w="3888432"/>
              </a:tblGrid>
              <a:tr h="5268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@Entity</a:t>
                      </a:r>
                      <a:br>
                        <a:rPr lang="en-US" sz="1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@Table(name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"USERS"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b="1" dirty="0" smtClean="0"/>
                        <a:t>public class </a:t>
                      </a:r>
                      <a:r>
                        <a:rPr lang="en-US" sz="1200" dirty="0" smtClean="0"/>
                        <a:t>User {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@Id</a:t>
                      </a:r>
                      <a:br>
                        <a:rPr lang="en-US" sz="1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   @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GeneratedValue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(strategy = </a:t>
                      </a:r>
                      <a:r>
                        <a:rPr lang="en-US" sz="1200" b="1" i="1" dirty="0" smtClean="0">
                          <a:solidFill>
                            <a:schemeClr val="bg1"/>
                          </a:solidFill>
                        </a:rPr>
                        <a:t>IDENTITY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   @Column(name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"USER_ID"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long id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   @Column(name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"FULL_NAME"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String </a:t>
                      </a:r>
                      <a:r>
                        <a:rPr lang="en-US" sz="1200" b="1" dirty="0" err="1" smtClean="0"/>
                        <a:t>fullname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   @Column(name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"USER_NAME"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String </a:t>
                      </a:r>
                      <a:r>
                        <a:rPr lang="en-US" sz="1200" b="1" dirty="0" smtClean="0"/>
                        <a:t>username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"PSWD"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String </a:t>
                      </a:r>
                      <a:r>
                        <a:rPr lang="en-US" sz="1200" b="1" dirty="0" smtClean="0"/>
                        <a:t>password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@Transient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String </a:t>
                      </a:r>
                      <a:r>
                        <a:rPr lang="en-US" sz="1200" b="1" dirty="0" err="1" smtClean="0"/>
                        <a:t>confirmPassword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"US_CREATED"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Timestamp </a:t>
                      </a:r>
                      <a:r>
                        <a:rPr lang="en-US" sz="1200" b="1" dirty="0" err="1" smtClean="0"/>
                        <a:t>createdDate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"US_VIEWED_COUNT"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long </a:t>
                      </a:r>
                      <a:r>
                        <a:rPr lang="en-US" sz="1200" b="1" dirty="0" err="1" smtClean="0"/>
                        <a:t>viewedCount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   @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ManyToMany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(fetch =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FetchType.</a:t>
                      </a:r>
                      <a:r>
                        <a:rPr lang="en-US" sz="1200" b="1" i="1" dirty="0" err="1" smtClean="0">
                          <a:solidFill>
                            <a:schemeClr val="bg1"/>
                          </a:solidFill>
                        </a:rPr>
                        <a:t>EAGER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, cascade =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CascadeType.</a:t>
                      </a:r>
                      <a:r>
                        <a:rPr lang="en-US" sz="1200" b="1" i="1" dirty="0" err="1" smtClean="0">
                          <a:solidFill>
                            <a:schemeClr val="bg1"/>
                          </a:solidFill>
                        </a:rPr>
                        <a:t>ALL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   @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JoinTable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"USER_ROLES"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joinColumns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= @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JoinColumn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"UR_USER_ID"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),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inverseJoinColumns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= @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JoinColumn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"UR_ROLE_ID"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))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0070C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Set&lt;Role&gt; </a:t>
                      </a:r>
                      <a:r>
                        <a:rPr lang="en-US" sz="1200" b="1" dirty="0" smtClean="0"/>
                        <a:t>roles </a:t>
                      </a:r>
                      <a:r>
                        <a:rPr lang="en-US" sz="1200" dirty="0" smtClean="0"/>
                        <a:t>= </a:t>
                      </a:r>
                      <a:r>
                        <a:rPr lang="en-US" sz="1200" b="1" dirty="0" smtClean="0"/>
                        <a:t>new </a:t>
                      </a:r>
                      <a:r>
                        <a:rPr lang="en-US" sz="1200" dirty="0" err="1" smtClean="0"/>
                        <a:t>HashSet</a:t>
                      </a:r>
                      <a:r>
                        <a:rPr lang="en-US" sz="1200" dirty="0" smtClean="0"/>
                        <a:t>&lt;&gt;();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   @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OneToMany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(fetch =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FetchType.</a:t>
                      </a:r>
                      <a:r>
                        <a:rPr lang="en-US" sz="1200" b="1" i="1" dirty="0" err="1" smtClean="0">
                          <a:solidFill>
                            <a:schemeClr val="bg1"/>
                          </a:solidFill>
                        </a:rPr>
                        <a:t>LAZY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mappedBy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"author"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00B05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Set&lt;</a:t>
                      </a:r>
                      <a:r>
                        <a:rPr lang="en-US" sz="1200" dirty="0" err="1" smtClean="0"/>
                        <a:t>FileOnServer</a:t>
                      </a:r>
                      <a:r>
                        <a:rPr lang="en-US" sz="1200" dirty="0" smtClean="0"/>
                        <a:t>&gt; </a:t>
                      </a:r>
                      <a:r>
                        <a:rPr lang="en-US" sz="1200" b="1" dirty="0" smtClean="0"/>
                        <a:t>files </a:t>
                      </a:r>
                      <a:r>
                        <a:rPr lang="en-US" sz="1200" dirty="0" smtClean="0"/>
                        <a:t>= </a:t>
                      </a:r>
                      <a:r>
                        <a:rPr lang="en-US" sz="1200" b="1" dirty="0" smtClean="0"/>
                        <a:t>new </a:t>
                      </a:r>
                      <a:r>
                        <a:rPr lang="en-US" sz="1200" dirty="0" err="1" smtClean="0"/>
                        <a:t>HashSet</a:t>
                      </a:r>
                      <a:r>
                        <a:rPr lang="en-US" sz="1200" dirty="0" smtClean="0"/>
                        <a:t>&lt;&gt;();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   @Column(name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"USER_ENABLED"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b="1" dirty="0" err="1" smtClean="0"/>
                        <a:t>boolean</a:t>
                      </a:r>
                      <a:r>
                        <a:rPr lang="en-US" sz="1200" b="1" dirty="0" smtClean="0"/>
                        <a:t> enabled</a:t>
                      </a:r>
                      <a:r>
                        <a:rPr lang="en-US" sz="1200" dirty="0" smtClean="0"/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//GETTERS&amp;SETTER&amp;EQUALS/HASH</a:t>
                      </a:r>
                      <a:endParaRPr lang="ru-RU" sz="12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200" dirty="0" smtClean="0"/>
                        <a:t>}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31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:dissolve/>
      </p:transition>
    </mc:Choice>
    <mc:Fallback xmlns="">
      <p:transition spd="slow" advTm="300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39552" y="404664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Типичный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Entity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-класс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HIBERNATE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301080"/>
              </p:ext>
            </p:extLst>
          </p:nvPr>
        </p:nvGraphicFramePr>
        <p:xfrm>
          <a:off x="683568" y="1703745"/>
          <a:ext cx="7776864" cy="5268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8432"/>
                <a:gridCol w="3888432"/>
              </a:tblGrid>
              <a:tr h="5268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@Entity</a:t>
                      </a:r>
                      <a:br>
                        <a:rPr lang="en-US" sz="12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@Table(name =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"USERS"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b="1" dirty="0" smtClean="0"/>
                        <a:t>public class </a:t>
                      </a:r>
                      <a:r>
                        <a:rPr lang="en-US" sz="1200" dirty="0" smtClean="0"/>
                        <a:t>User {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@Id</a:t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    @</a:t>
                      </a:r>
                      <a:r>
                        <a:rPr lang="en-US" sz="1200" dirty="0" err="1" smtClean="0">
                          <a:solidFill>
                            <a:srgbClr val="FFC000"/>
                          </a:solidFill>
                        </a:rPr>
                        <a:t>GeneratedValue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(strategy = </a:t>
                      </a:r>
                      <a:r>
                        <a:rPr lang="en-US" sz="1200" b="1" i="1" dirty="0" smtClean="0">
                          <a:solidFill>
                            <a:srgbClr val="FFC000"/>
                          </a:solidFill>
                        </a:rPr>
                        <a:t>IDENTITY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    @Column(name =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"USER_ID"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long id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"FULL_NAME"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String </a:t>
                      </a:r>
                      <a:r>
                        <a:rPr lang="en-US" sz="1200" b="1" dirty="0" err="1" smtClean="0"/>
                        <a:t>fullname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"USER_NAME"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)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String </a:t>
                      </a:r>
                      <a:r>
                        <a:rPr lang="en-US" sz="1200" b="1" dirty="0" smtClean="0"/>
                        <a:t>username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"PSWD"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String </a:t>
                      </a:r>
                      <a:r>
                        <a:rPr lang="en-US" sz="1200" b="1" dirty="0" smtClean="0"/>
                        <a:t>password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@Transient</a:t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String </a:t>
                      </a:r>
                      <a:r>
                        <a:rPr lang="en-US" sz="1200" b="1" dirty="0" err="1" smtClean="0"/>
                        <a:t>confirmPassword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"US_CREATED"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Timestamp </a:t>
                      </a:r>
                      <a:r>
                        <a:rPr lang="en-US" sz="1200" b="1" dirty="0" err="1" smtClean="0"/>
                        <a:t>createdDate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"US_VIEWED_COUNT"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long </a:t>
                      </a:r>
                      <a:r>
                        <a:rPr lang="en-US" sz="1200" b="1" dirty="0" err="1" smtClean="0"/>
                        <a:t>viewedCount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@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ManyToMany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(fetch = 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FetchType.</a:t>
                      </a:r>
                      <a:r>
                        <a:rPr lang="en-US" sz="1200" b="1" i="1" dirty="0" err="1" smtClean="0">
                          <a:solidFill>
                            <a:srgbClr val="0070C0"/>
                          </a:solidFill>
                        </a:rPr>
                        <a:t>EAGER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, cascade = 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CascadeType.</a:t>
                      </a:r>
                      <a:r>
                        <a:rPr lang="en-US" sz="1200" b="1" i="1" dirty="0" err="1" smtClean="0">
                          <a:solidFill>
                            <a:srgbClr val="0070C0"/>
                          </a:solidFill>
                        </a:rPr>
                        <a:t>ALL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rgbClr val="0070C0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    @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JoinTable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(name =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"USER_ROLES"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joinColumns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 = @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JoinColumn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(name =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"UR_USER_ID"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), 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inverseJoinColumns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 = @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JoinColumn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(name =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"UR_ROLE_ID"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))</a:t>
                      </a:r>
                      <a:br>
                        <a:rPr lang="en-US" sz="1200" dirty="0" smtClean="0">
                          <a:solidFill>
                            <a:srgbClr val="0070C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Set&lt;Role&gt; </a:t>
                      </a:r>
                      <a:r>
                        <a:rPr lang="en-US" sz="1200" b="1" dirty="0" smtClean="0"/>
                        <a:t>roles </a:t>
                      </a:r>
                      <a:r>
                        <a:rPr lang="en-US" sz="1200" dirty="0" smtClean="0"/>
                        <a:t>= </a:t>
                      </a:r>
                      <a:r>
                        <a:rPr lang="en-US" sz="1200" b="1" dirty="0" smtClean="0"/>
                        <a:t>new </a:t>
                      </a:r>
                      <a:r>
                        <a:rPr lang="en-US" sz="1200" dirty="0" err="1" smtClean="0"/>
                        <a:t>HashSet</a:t>
                      </a:r>
                      <a:r>
                        <a:rPr lang="en-US" sz="1200" dirty="0" smtClean="0"/>
                        <a:t>&lt;&gt;();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    @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</a:rPr>
                        <a:t>OneToMany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(fetch = 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</a:rPr>
                        <a:t>FetchType.</a:t>
                      </a:r>
                      <a:r>
                        <a:rPr lang="en-US" sz="1200" b="1" i="1" dirty="0" err="1" smtClean="0">
                          <a:solidFill>
                            <a:srgbClr val="00B050"/>
                          </a:solidFill>
                        </a:rPr>
                        <a:t>LAZY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</a:rPr>
                        <a:t>mappedBy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"author"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rgbClr val="00B05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Set&lt;</a:t>
                      </a:r>
                      <a:r>
                        <a:rPr lang="en-US" sz="1200" dirty="0" err="1" smtClean="0"/>
                        <a:t>FileOnServer</a:t>
                      </a:r>
                      <a:r>
                        <a:rPr lang="en-US" sz="1200" dirty="0" smtClean="0"/>
                        <a:t>&gt; </a:t>
                      </a:r>
                      <a:r>
                        <a:rPr lang="en-US" sz="1200" b="1" dirty="0" smtClean="0"/>
                        <a:t>files </a:t>
                      </a:r>
                      <a:r>
                        <a:rPr lang="en-US" sz="1200" dirty="0" smtClean="0"/>
                        <a:t>= </a:t>
                      </a:r>
                      <a:r>
                        <a:rPr lang="en-US" sz="1200" b="1" dirty="0" smtClean="0"/>
                        <a:t>new </a:t>
                      </a:r>
                      <a:r>
                        <a:rPr lang="en-US" sz="1200" dirty="0" err="1" smtClean="0"/>
                        <a:t>HashSet</a:t>
                      </a:r>
                      <a:r>
                        <a:rPr lang="en-US" sz="1200" dirty="0" smtClean="0"/>
                        <a:t>&lt;&gt;();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"USER_ENABLED"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)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b="1" dirty="0" err="1" smtClean="0"/>
                        <a:t>boolean</a:t>
                      </a:r>
                      <a:r>
                        <a:rPr lang="en-US" sz="1200" b="1" dirty="0" smtClean="0"/>
                        <a:t> enabled</a:t>
                      </a:r>
                      <a:r>
                        <a:rPr lang="en-US" sz="1200" dirty="0" smtClean="0"/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//GETTERS&amp;SETTER&amp;EQUALS/HASH</a:t>
                      </a:r>
                      <a:endParaRPr lang="ru-RU" sz="12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200" dirty="0" smtClean="0"/>
                        <a:t>}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40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99009" y="1443841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@DATA (Project Lombok)</a:t>
            </a:r>
            <a:endParaRPr lang="ru-RU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ru-RU" dirty="0" smtClean="0">
                <a:solidFill>
                  <a:srgbClr val="FF0000"/>
                </a:solidFill>
              </a:rPr>
              <a:t>ЭТО ОБЪЕКТ В БАЗЕ ДАННЫХ С ИМЕНЕМ «ИМЯ»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@</a:t>
            </a:r>
            <a:r>
              <a:rPr lang="ru-RU" dirty="0" smtClean="0">
                <a:solidFill>
                  <a:srgbClr val="00B050"/>
                </a:solidFill>
              </a:rPr>
              <a:t>ЭТОТ ОБЪЕКТ СВЯЗАН СВЯЗЬЮ </a:t>
            </a:r>
            <a:r>
              <a:rPr lang="en-US" dirty="0" smtClean="0">
                <a:solidFill>
                  <a:srgbClr val="00B050"/>
                </a:solidFill>
              </a:rPr>
              <a:t>“PARENT TO OBJECT_ID” (*1)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@</a:t>
            </a:r>
            <a:r>
              <a:rPr lang="ru-RU" dirty="0" smtClean="0">
                <a:solidFill>
                  <a:srgbClr val="0070C0"/>
                </a:solidFill>
              </a:rPr>
              <a:t>ЭТОТ ОБЪЕКТ СВЯЗАН СВЯЗЬЮ </a:t>
            </a:r>
            <a:r>
              <a:rPr lang="en-US" dirty="0" smtClean="0">
                <a:solidFill>
                  <a:srgbClr val="0070C0"/>
                </a:solidFill>
              </a:rPr>
              <a:t>REFERENCE</a:t>
            </a:r>
            <a:r>
              <a:rPr lang="ru-RU" dirty="0" smtClean="0">
                <a:solidFill>
                  <a:srgbClr val="0070C0"/>
                </a:solidFill>
              </a:rPr>
              <a:t> С ОБЪЕКТОМ  «ЦЕЛЕВОЙ ОБЪЕКТ»</a:t>
            </a:r>
            <a:r>
              <a:rPr lang="en-US" dirty="0" smtClean="0">
                <a:solidFill>
                  <a:srgbClr val="0070C0"/>
                </a:solidFill>
              </a:rPr>
              <a:t> (*2)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ЭТО ОБЪЕКТ </a:t>
            </a:r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 smtClean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ru-RU" dirty="0">
                <a:solidFill>
                  <a:srgbClr val="FFC000"/>
                </a:solidFill>
              </a:rPr>
              <a:t>ЭТО ПОЛЕ </a:t>
            </a:r>
            <a:r>
              <a:rPr lang="en-US" dirty="0">
                <a:solidFill>
                  <a:srgbClr val="FFC000"/>
                </a:solidFill>
              </a:rPr>
              <a:t>VALUE </a:t>
            </a:r>
            <a:r>
              <a:rPr lang="ru-RU" dirty="0">
                <a:solidFill>
                  <a:srgbClr val="FFC000"/>
                </a:solidFill>
              </a:rPr>
              <a:t>СВЯЗАННОГО С ОБЪЕКТОМ АТРИБУТА «</a:t>
            </a:r>
            <a:r>
              <a:rPr lang="en-US" dirty="0" smtClean="0">
                <a:solidFill>
                  <a:srgbClr val="FFC000"/>
                </a:solidFill>
              </a:rPr>
              <a:t>%</a:t>
            </a:r>
            <a:r>
              <a:rPr lang="ru-RU" dirty="0" smtClean="0">
                <a:solidFill>
                  <a:srgbClr val="FFC000"/>
                </a:solidFill>
              </a:rPr>
              <a:t>АТТРИБУТ_КЛАССА</a:t>
            </a:r>
            <a:r>
              <a:rPr lang="ru-RU" dirty="0">
                <a:solidFill>
                  <a:srgbClr val="FFC000"/>
                </a:solidFill>
              </a:rPr>
              <a:t>»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	</a:t>
            </a:r>
            <a:r>
              <a:rPr lang="ru-RU" dirty="0"/>
              <a:t>ЭТО ПОЛЕ КЛАССА</a:t>
            </a:r>
            <a:r>
              <a:rPr lang="en-US" dirty="0" smtClean="0"/>
              <a:t>;</a:t>
            </a:r>
          </a:p>
          <a:p>
            <a:r>
              <a:rPr lang="ru-RU" dirty="0" smtClean="0"/>
              <a:t>	</a:t>
            </a: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ru-RU" dirty="0" smtClean="0">
                <a:solidFill>
                  <a:srgbClr val="FFC000"/>
                </a:solidFill>
              </a:rPr>
              <a:t>ЭТО ПОЛЕ </a:t>
            </a:r>
            <a:r>
              <a:rPr lang="en-US" dirty="0" smtClean="0">
                <a:solidFill>
                  <a:srgbClr val="FFC000"/>
                </a:solidFill>
              </a:rPr>
              <a:t>VALUE </a:t>
            </a:r>
            <a:r>
              <a:rPr lang="ru-RU" dirty="0" smtClean="0">
                <a:solidFill>
                  <a:srgbClr val="FFC000"/>
                </a:solidFill>
              </a:rPr>
              <a:t>СВЯЗАННОГО С ОБЪЕКТОМ АТРИБУТА «ИМЯ_АТТРИБУТА»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/>
              <a:t>	</a:t>
            </a:r>
            <a:r>
              <a:rPr lang="ru-RU" dirty="0" smtClean="0"/>
              <a:t>ЭТО ПОЛЕ АТТРИБУТА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ru-RU" dirty="0" smtClean="0"/>
              <a:t>	ЭТО ПОЛЕ (</a:t>
            </a:r>
            <a:r>
              <a:rPr lang="en-US" dirty="0" smtClean="0"/>
              <a:t>OBJECT/LIST/SET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ВНУТРЕННЕЙ СВЯЗИ</a:t>
            </a:r>
            <a:r>
              <a:rPr lang="en-US" dirty="0" smtClean="0"/>
              <a:t> (*1)</a:t>
            </a:r>
            <a:r>
              <a:rPr lang="ru-RU" dirty="0" smtClean="0"/>
              <a:t>;</a:t>
            </a:r>
          </a:p>
          <a:p>
            <a:r>
              <a:rPr lang="ru-RU" dirty="0" smtClean="0"/>
              <a:t>	ЭТО </a:t>
            </a:r>
            <a:r>
              <a:rPr lang="ru-RU" dirty="0"/>
              <a:t>ПОЛЕ </a:t>
            </a:r>
            <a:r>
              <a:rPr lang="ru-RU" dirty="0" smtClean="0"/>
              <a:t>(</a:t>
            </a:r>
            <a:r>
              <a:rPr lang="en-US" dirty="0" smtClean="0"/>
              <a:t>OBJECT/LIST/SET</a:t>
            </a:r>
            <a:r>
              <a:rPr lang="ru-RU" dirty="0"/>
              <a:t>)</a:t>
            </a:r>
            <a:r>
              <a:rPr lang="en-US" dirty="0" smtClean="0"/>
              <a:t> </a:t>
            </a:r>
            <a:r>
              <a:rPr lang="ru-RU" dirty="0" smtClean="0"/>
              <a:t>ВНУТРЕННЕЙ СВЯЗИ</a:t>
            </a:r>
            <a:r>
              <a:rPr lang="en-US" dirty="0" smtClean="0"/>
              <a:t> (*2)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046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Типичный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POJO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-класс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70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3568" y="620688"/>
            <a:ext cx="77048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 </a:t>
            </a:r>
          </a:p>
          <a:p>
            <a:pPr algn="ctr"/>
            <a:endParaRPr lang="en-US" sz="1400" b="1" dirty="0"/>
          </a:p>
          <a:p>
            <a:pPr algn="ctr"/>
            <a:endParaRPr lang="en-US" sz="1400" dirty="0"/>
          </a:p>
          <a:p>
            <a:r>
              <a:rPr lang="en-US" sz="1400" dirty="0" smtClean="0">
                <a:solidFill>
                  <a:srgbClr val="7030A0"/>
                </a:solidFill>
              </a:rPr>
              <a:t>@Data</a:t>
            </a:r>
            <a:r>
              <a:rPr lang="ru-RU" sz="1400" dirty="0" smtClean="0">
                <a:solidFill>
                  <a:srgbClr val="7030A0"/>
                </a:solidFill>
              </a:rPr>
              <a:t> </a:t>
            </a:r>
            <a:r>
              <a:rPr lang="ru-RU" sz="1400" b="1" dirty="0" smtClean="0">
                <a:solidFill>
                  <a:srgbClr val="7030A0"/>
                </a:solidFill>
              </a:rPr>
              <a:t>(</a:t>
            </a:r>
            <a:r>
              <a:rPr lang="en-US" sz="1400" b="1" dirty="0" smtClean="0">
                <a:solidFill>
                  <a:srgbClr val="7030A0"/>
                </a:solidFill>
              </a:rPr>
              <a:t>Project Lombok</a:t>
            </a:r>
            <a:r>
              <a:rPr lang="ru-RU" sz="1400" b="1" dirty="0" smtClean="0">
                <a:solidFill>
                  <a:srgbClr val="7030A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@</a:t>
            </a:r>
            <a:r>
              <a:rPr lang="en-US" sz="1400" dirty="0" err="1">
                <a:solidFill>
                  <a:srgbClr val="FF0000"/>
                </a:solidFill>
              </a:rPr>
              <a:t>ReactEntity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entityTypeName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b="1" dirty="0" smtClean="0">
                <a:solidFill>
                  <a:srgbClr val="FF0000"/>
                </a:solidFill>
              </a:rPr>
              <a:t>“ </a:t>
            </a:r>
            <a:r>
              <a:rPr lang="ru-RU" sz="1400" b="1" dirty="0" smtClean="0">
                <a:solidFill>
                  <a:srgbClr val="FF0000"/>
                </a:solidFill>
              </a:rPr>
              <a:t>ИМЯ_ ИЗ _БАЗЫ</a:t>
            </a:r>
            <a:r>
              <a:rPr lang="en-US" sz="1400" b="1" dirty="0" smtClean="0">
                <a:solidFill>
                  <a:srgbClr val="FF0000"/>
                </a:solidFill>
              </a:rPr>
              <a:t>"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70C0"/>
                </a:solidFill>
              </a:rPr>
              <a:t>@</a:t>
            </a:r>
            <a:r>
              <a:rPr lang="en-US" sz="1400" dirty="0" err="1">
                <a:solidFill>
                  <a:srgbClr val="0070C0"/>
                </a:solidFill>
              </a:rPr>
              <a:t>ReactReference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referenceName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 smtClean="0">
                <a:solidFill>
                  <a:srgbClr val="0070C0"/>
                </a:solidFill>
              </a:rPr>
              <a:t>«</a:t>
            </a:r>
            <a:r>
              <a:rPr lang="ru-RU" sz="1400" b="1" dirty="0" smtClean="0">
                <a:solidFill>
                  <a:srgbClr val="0070C0"/>
                </a:solidFill>
              </a:rPr>
              <a:t>АЙДИ_АССОЦИАЦИИ</a:t>
            </a:r>
            <a:r>
              <a:rPr lang="en-US" sz="1400" b="1" dirty="0" smtClean="0">
                <a:solidFill>
                  <a:srgbClr val="0070C0"/>
                </a:solidFill>
              </a:rPr>
              <a:t>"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outerEntityClass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dirty="0" err="1" smtClean="0">
                <a:solidFill>
                  <a:srgbClr val="0070C0"/>
                </a:solidFill>
              </a:rPr>
              <a:t>Target.</a:t>
            </a:r>
            <a:r>
              <a:rPr lang="en-US" sz="1400" b="1" dirty="0" err="1" smtClean="0">
                <a:solidFill>
                  <a:srgbClr val="0070C0"/>
                </a:solidFill>
              </a:rPr>
              <a:t>class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outerFieldName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 smtClean="0">
                <a:solidFill>
                  <a:srgbClr val="0070C0"/>
                </a:solidFill>
              </a:rPr>
              <a:t>“</a:t>
            </a:r>
            <a:r>
              <a:rPr lang="ru-RU" sz="1400" b="1" dirty="0" smtClean="0">
                <a:solidFill>
                  <a:srgbClr val="0070C0"/>
                </a:solidFill>
              </a:rPr>
              <a:t>НАЗВАНИЕ _ПОЛЯ_ВСТАВКИ</a:t>
            </a:r>
            <a:r>
              <a:rPr lang="en-US" sz="1400" b="1" dirty="0" smtClean="0">
                <a:solidFill>
                  <a:srgbClr val="0070C0"/>
                </a:solidFill>
              </a:rPr>
              <a:t>"</a:t>
            </a:r>
            <a:r>
              <a:rPr lang="en-US" sz="1400" dirty="0" smtClean="0">
                <a:solidFill>
                  <a:srgbClr val="0070C0"/>
                </a:solidFill>
              </a:rPr>
              <a:t>,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outerFieldKey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"</a:t>
            </a: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</a:rPr>
              <a:t>objectId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"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innerFieldKey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"</a:t>
            </a: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</a:rPr>
              <a:t>objectId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"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attrIdField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 smtClean="0">
                <a:solidFill>
                  <a:srgbClr val="0070C0"/>
                </a:solidFill>
              </a:rPr>
              <a:t>“</a:t>
            </a:r>
            <a:r>
              <a:rPr lang="ru-RU" sz="1400" b="1" dirty="0" smtClean="0">
                <a:solidFill>
                  <a:srgbClr val="0070C0"/>
                </a:solidFill>
              </a:rPr>
              <a:t>НОМЕР_ПОЛЯ_В_БД</a:t>
            </a:r>
            <a:r>
              <a:rPr lang="en-US" sz="1400" b="1" dirty="0" smtClean="0">
                <a:solidFill>
                  <a:srgbClr val="0070C0"/>
                </a:solidFill>
              </a:rPr>
              <a:t>"</a:t>
            </a:r>
            <a:r>
              <a:rPr lang="en-US" sz="14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sz="1400" dirty="0">
                <a:solidFill>
                  <a:srgbClr val="00B050"/>
                </a:solidFill>
              </a:rPr>
              <a:t>@</a:t>
            </a:r>
            <a:r>
              <a:rPr lang="en-US" sz="1400" dirty="0" err="1">
                <a:solidFill>
                  <a:srgbClr val="00B050"/>
                </a:solidFill>
              </a:rPr>
              <a:t>ReactChild</a:t>
            </a:r>
            <a:r>
              <a:rPr lang="en-US" sz="1400" dirty="0">
                <a:solidFill>
                  <a:srgbClr val="00B050"/>
                </a:solidFill>
              </a:rPr>
              <a:t>(</a:t>
            </a:r>
            <a:r>
              <a:rPr lang="en-US" sz="1400" dirty="0" err="1">
                <a:solidFill>
                  <a:srgbClr val="00B050"/>
                </a:solidFill>
              </a:rPr>
              <a:t>outerEntityClass</a:t>
            </a:r>
            <a:r>
              <a:rPr lang="en-US" sz="1400" dirty="0">
                <a:solidFill>
                  <a:srgbClr val="00B050"/>
                </a:solidFill>
              </a:rPr>
              <a:t> = </a:t>
            </a:r>
            <a:r>
              <a:rPr lang="en-US" sz="1400" dirty="0" err="1">
                <a:solidFill>
                  <a:srgbClr val="00B050"/>
                </a:solidFill>
              </a:rPr>
              <a:t>Target.</a:t>
            </a:r>
            <a:r>
              <a:rPr lang="en-US" sz="1400" b="1" dirty="0" err="1">
                <a:solidFill>
                  <a:srgbClr val="00B050"/>
                </a:solidFill>
              </a:rPr>
              <a:t>class</a:t>
            </a:r>
            <a:r>
              <a:rPr lang="en-US" sz="1400" dirty="0" smtClean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outerFieldName</a:t>
            </a:r>
            <a:r>
              <a:rPr lang="en-US" sz="1400" dirty="0">
                <a:solidFill>
                  <a:srgbClr val="00B050"/>
                </a:solidFill>
              </a:rPr>
              <a:t> = </a:t>
            </a:r>
            <a:r>
              <a:rPr lang="en-US" sz="1400" b="1" dirty="0" smtClean="0">
                <a:solidFill>
                  <a:srgbClr val="00B050"/>
                </a:solidFill>
              </a:rPr>
              <a:t>"</a:t>
            </a:r>
            <a:r>
              <a:rPr lang="ru-RU" sz="1400" b="1" dirty="0">
                <a:solidFill>
                  <a:srgbClr val="00B050"/>
                </a:solidFill>
              </a:rPr>
              <a:t> НАЗВАНИЕ _ПОЛЯ_ВСТАВКИ </a:t>
            </a:r>
            <a:r>
              <a:rPr lang="en-US" sz="1400" b="1" dirty="0" smtClean="0">
                <a:solidFill>
                  <a:srgbClr val="00B050"/>
                </a:solidFill>
              </a:rPr>
              <a:t>"</a:t>
            </a:r>
            <a:r>
              <a:rPr lang="en-US" sz="1400" dirty="0" smtClean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outerFieldKey</a:t>
            </a:r>
            <a:r>
              <a:rPr lang="en-US" sz="1400" dirty="0">
                <a:solidFill>
                  <a:srgbClr val="00B050"/>
                </a:solidFill>
              </a:rPr>
              <a:t> = </a:t>
            </a:r>
            <a:r>
              <a:rPr lang="en-US" sz="1400" b="1" dirty="0">
                <a:solidFill>
                  <a:srgbClr val="00B050"/>
                </a:solidFill>
              </a:rPr>
              <a:t>"</a:t>
            </a:r>
            <a:r>
              <a:rPr lang="en-US" sz="1400" b="1" dirty="0" err="1">
                <a:solidFill>
                  <a:srgbClr val="00B050"/>
                </a:solidFill>
              </a:rPr>
              <a:t>objectId</a:t>
            </a:r>
            <a:r>
              <a:rPr lang="en-US" sz="1400" b="1" dirty="0">
                <a:solidFill>
                  <a:srgbClr val="00B050"/>
                </a:solidFill>
              </a:rPr>
              <a:t>"</a:t>
            </a:r>
            <a:r>
              <a:rPr lang="en-US" sz="1400" dirty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innerFieldKey</a:t>
            </a:r>
            <a:r>
              <a:rPr lang="en-US" sz="1400" dirty="0">
                <a:solidFill>
                  <a:srgbClr val="00B050"/>
                </a:solidFill>
              </a:rPr>
              <a:t> = </a:t>
            </a:r>
            <a:r>
              <a:rPr lang="en-US" sz="1400" b="1" dirty="0" smtClean="0">
                <a:solidFill>
                  <a:srgbClr val="00B050"/>
                </a:solidFill>
              </a:rPr>
              <a:t>“</a:t>
            </a:r>
            <a:r>
              <a:rPr lang="ru-RU" sz="1400" b="1" dirty="0" smtClean="0">
                <a:solidFill>
                  <a:srgbClr val="00B050"/>
                </a:solidFill>
              </a:rPr>
              <a:t>ПОЛЕ_</a:t>
            </a:r>
            <a:r>
              <a:rPr lang="en-US" sz="1400" b="1" dirty="0" smtClean="0">
                <a:solidFill>
                  <a:srgbClr val="00B050"/>
                </a:solidFill>
              </a:rPr>
              <a:t>PARENT"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r>
              <a:rPr lang="en-US" sz="1400" dirty="0">
                <a:solidFill>
                  <a:srgbClr val="00B050"/>
                </a:solidFill>
              </a:rPr>
              <a:t/>
            </a:r>
            <a:br>
              <a:rPr lang="en-US" sz="1400" dirty="0">
                <a:solidFill>
                  <a:srgbClr val="00B050"/>
                </a:solidFill>
              </a:rPr>
            </a:br>
            <a:r>
              <a:rPr lang="en-US" sz="1400" b="1" dirty="0"/>
              <a:t>public class </a:t>
            </a:r>
            <a:r>
              <a:rPr lang="en-US" sz="1400" dirty="0" smtClean="0"/>
              <a:t>MODEL_CLASS </a:t>
            </a:r>
            <a:r>
              <a:rPr lang="en-US" sz="1400" b="1" dirty="0"/>
              <a:t>implements </a:t>
            </a:r>
            <a:r>
              <a:rPr lang="en-US" sz="1400" dirty="0" err="1" smtClean="0"/>
              <a:t>ReactEntityWithId</a:t>
            </a:r>
            <a:r>
              <a:rPr lang="en-US" sz="1400" dirty="0" smtClean="0"/>
              <a:t> 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FFC000"/>
                </a:solidFill>
              </a:rPr>
              <a:t>@</a:t>
            </a:r>
            <a:r>
              <a:rPr lang="en-US" sz="1400" dirty="0" err="1">
                <a:solidFill>
                  <a:srgbClr val="FFC000"/>
                </a:solidFill>
              </a:rPr>
              <a:t>ReactField</a:t>
            </a:r>
            <a:r>
              <a:rPr lang="en-US" sz="1400" dirty="0">
                <a:solidFill>
                  <a:srgbClr val="FFC000"/>
                </a:solidFill>
              </a:rPr>
              <a:t>(</a:t>
            </a:r>
            <a:r>
              <a:rPr lang="en-US" sz="1400" dirty="0" err="1">
                <a:solidFill>
                  <a:srgbClr val="FFC000"/>
                </a:solidFill>
              </a:rPr>
              <a:t>valueObjectClass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 smtClean="0">
                <a:solidFill>
                  <a:srgbClr val="FFC000"/>
                </a:solidFill>
              </a:rPr>
              <a:t>= </a:t>
            </a:r>
            <a:r>
              <a:rPr lang="ru-RU" sz="1400" dirty="0">
                <a:solidFill>
                  <a:srgbClr val="FFC000"/>
                </a:solidFill>
              </a:rPr>
              <a:t>КЛАСС_ПОЛЯ</a:t>
            </a:r>
            <a:r>
              <a:rPr lang="en-US" sz="1400" dirty="0" smtClean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databaseAttrtypeCodeValue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b="1" dirty="0">
                <a:solidFill>
                  <a:srgbClr val="FFC000"/>
                </a:solidFill>
              </a:rPr>
              <a:t>"%OBJECT_ID"</a:t>
            </a:r>
            <a:r>
              <a:rPr lang="en-US" sz="1400" dirty="0">
                <a:solidFill>
                  <a:srgbClr val="FFC000"/>
                </a:solidFill>
              </a:rPr>
              <a:t>)</a:t>
            </a:r>
            <a:br>
              <a:rPr lang="en-US" sz="1400" dirty="0">
                <a:solidFill>
                  <a:srgbClr val="FFC000"/>
                </a:solidFill>
              </a:rPr>
            </a:br>
            <a:r>
              <a:rPr lang="en-US" sz="1400" dirty="0"/>
              <a:t>    </a:t>
            </a:r>
            <a:r>
              <a:rPr lang="en-US" sz="1400" b="1" dirty="0"/>
              <a:t>private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objectId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FFC000"/>
                </a:solidFill>
              </a:rPr>
              <a:t>@</a:t>
            </a:r>
            <a:r>
              <a:rPr lang="en-US" sz="1400" dirty="0" err="1">
                <a:solidFill>
                  <a:srgbClr val="FFC000"/>
                </a:solidFill>
              </a:rPr>
              <a:t>ReactField</a:t>
            </a:r>
            <a:r>
              <a:rPr lang="en-US" sz="1400" dirty="0">
                <a:solidFill>
                  <a:srgbClr val="FFC000"/>
                </a:solidFill>
              </a:rPr>
              <a:t>(</a:t>
            </a:r>
            <a:r>
              <a:rPr lang="en-US" sz="1400" dirty="0" err="1">
                <a:solidFill>
                  <a:srgbClr val="FFC000"/>
                </a:solidFill>
              </a:rPr>
              <a:t>valueObjectClass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ru-RU" sz="1400" dirty="0">
                <a:solidFill>
                  <a:srgbClr val="FFC000"/>
                </a:solidFill>
              </a:rPr>
              <a:t>КЛАСС_ПОЛЯ</a:t>
            </a:r>
            <a:r>
              <a:rPr lang="en-US" sz="1400" dirty="0" smtClean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databaseAttrtypeCodeValue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b="1" dirty="0" smtClean="0">
                <a:solidFill>
                  <a:srgbClr val="FFC000"/>
                </a:solidFill>
              </a:rPr>
              <a:t>«</a:t>
            </a:r>
            <a:r>
              <a:rPr lang="ru-RU" sz="1400" b="1" dirty="0" smtClean="0">
                <a:solidFill>
                  <a:srgbClr val="FFC000"/>
                </a:solidFill>
              </a:rPr>
              <a:t>ИМЯ_В_БАЗЕ</a:t>
            </a:r>
            <a:r>
              <a:rPr lang="en-US" sz="1400" b="1" dirty="0" smtClean="0">
                <a:solidFill>
                  <a:srgbClr val="FFC000"/>
                </a:solidFill>
              </a:rPr>
              <a:t>"</a:t>
            </a:r>
            <a:r>
              <a:rPr lang="en-US" sz="1400" dirty="0" smtClean="0">
                <a:solidFill>
                  <a:srgbClr val="FFC000"/>
                </a:solidFill>
              </a:rPr>
              <a:t>)</a:t>
            </a:r>
            <a:r>
              <a:rPr lang="en-US" sz="1400" dirty="0">
                <a:solidFill>
                  <a:srgbClr val="FFC000"/>
                </a:solidFill>
              </a:rPr>
              <a:t/>
            </a:r>
            <a:br>
              <a:rPr lang="en-US" sz="1400" dirty="0">
                <a:solidFill>
                  <a:srgbClr val="FFC000"/>
                </a:solidFill>
              </a:rPr>
            </a:br>
            <a:r>
              <a:rPr lang="en-US" sz="1400" dirty="0"/>
              <a:t>    </a:t>
            </a:r>
            <a:r>
              <a:rPr lang="en-US" sz="1400" b="1" dirty="0"/>
              <a:t>private </a:t>
            </a:r>
            <a:r>
              <a:rPr lang="en-US" sz="1400" dirty="0"/>
              <a:t>String </a:t>
            </a:r>
            <a:r>
              <a:rPr lang="en-US" sz="1400" b="1" dirty="0" err="1"/>
              <a:t>roleName</a:t>
            </a:r>
            <a:r>
              <a:rPr lang="en-US" sz="1400" dirty="0" smtClean="0"/>
              <a:t>;</a:t>
            </a:r>
          </a:p>
          <a:p>
            <a:r>
              <a:rPr lang="en-US" sz="1400" dirty="0">
                <a:solidFill>
                  <a:srgbClr val="FFC000"/>
                </a:solidFill>
              </a:rPr>
              <a:t>@</a:t>
            </a:r>
            <a:r>
              <a:rPr lang="en-US" sz="1400" dirty="0" err="1">
                <a:solidFill>
                  <a:srgbClr val="FFC000"/>
                </a:solidFill>
              </a:rPr>
              <a:t>ReactField</a:t>
            </a:r>
            <a:r>
              <a:rPr lang="en-US" sz="1400" dirty="0">
                <a:solidFill>
                  <a:srgbClr val="FFC000"/>
                </a:solidFill>
              </a:rPr>
              <a:t>(</a:t>
            </a:r>
            <a:r>
              <a:rPr lang="en-US" sz="1400" dirty="0" err="1">
                <a:solidFill>
                  <a:srgbClr val="FFC000"/>
                </a:solidFill>
              </a:rPr>
              <a:t>valueObjectClass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ru-RU" sz="1400" dirty="0">
                <a:solidFill>
                  <a:srgbClr val="FFC000"/>
                </a:solidFill>
              </a:rPr>
              <a:t>КЛАСС_ПОЛЯ</a:t>
            </a:r>
            <a:r>
              <a:rPr lang="en-US" sz="1400" dirty="0" smtClean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databaseAttrtypeCodeValue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b="1" dirty="0">
                <a:solidFill>
                  <a:srgbClr val="FFC000"/>
                </a:solidFill>
              </a:rPr>
              <a:t>"%</a:t>
            </a:r>
            <a:r>
              <a:rPr lang="en-US" sz="1400" b="1" dirty="0" smtClean="0">
                <a:solidFill>
                  <a:srgbClr val="FFC000"/>
                </a:solidFill>
              </a:rPr>
              <a:t>PARENT_ID"</a:t>
            </a:r>
            <a:r>
              <a:rPr lang="en-US" sz="1400" dirty="0" smtClean="0">
                <a:solidFill>
                  <a:srgbClr val="FFC000"/>
                </a:solidFill>
              </a:rPr>
              <a:t>)</a:t>
            </a:r>
            <a:r>
              <a:rPr lang="en-US" sz="1400" dirty="0">
                <a:solidFill>
                  <a:srgbClr val="FFC000"/>
                </a:solidFill>
              </a:rPr>
              <a:t/>
            </a:r>
            <a:br>
              <a:rPr lang="en-US" sz="1400" dirty="0">
                <a:solidFill>
                  <a:srgbClr val="FFC000"/>
                </a:solidFill>
              </a:rPr>
            </a:br>
            <a:r>
              <a:rPr lang="en-US" sz="1400" b="1" dirty="0"/>
              <a:t>private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 smtClean="0"/>
              <a:t>parentObjectId</a:t>
            </a:r>
            <a:r>
              <a:rPr lang="en-US" sz="1400" dirty="0" smtClean="0"/>
              <a:t>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}</a:t>
            </a:r>
          </a:p>
          <a:p>
            <a:endParaRPr lang="ru-RU" sz="1400" dirty="0" smtClean="0"/>
          </a:p>
          <a:p>
            <a:endParaRPr lang="en-US" sz="1400" dirty="0" smtClean="0"/>
          </a:p>
          <a:p>
            <a:r>
              <a:rPr lang="en-US" sz="1400" b="1" dirty="0">
                <a:solidFill>
                  <a:srgbClr val="92D050"/>
                </a:solidFill>
              </a:rPr>
              <a:t>public interface </a:t>
            </a:r>
            <a:r>
              <a:rPr lang="en-US" sz="1400" dirty="0" err="1">
                <a:solidFill>
                  <a:srgbClr val="92D050"/>
                </a:solidFill>
              </a:rPr>
              <a:t>ReactEntityWithId</a:t>
            </a:r>
            <a:r>
              <a:rPr lang="en-US" sz="1400" dirty="0">
                <a:solidFill>
                  <a:srgbClr val="92D050"/>
                </a:solidFill>
              </a:rPr>
              <a:t> {</a:t>
            </a:r>
            <a:br>
              <a:rPr lang="en-US" sz="1400" dirty="0">
                <a:solidFill>
                  <a:srgbClr val="92D050"/>
                </a:solidFill>
              </a:rPr>
            </a:br>
            <a:r>
              <a:rPr lang="en-US" sz="1400" dirty="0">
                <a:solidFill>
                  <a:srgbClr val="92D050"/>
                </a:solidFill>
              </a:rPr>
              <a:t>    </a:t>
            </a:r>
            <a:r>
              <a:rPr lang="en-US" sz="1400" b="1" dirty="0">
                <a:solidFill>
                  <a:srgbClr val="92D050"/>
                </a:solidFill>
              </a:rPr>
              <a:t>public </a:t>
            </a:r>
            <a:r>
              <a:rPr lang="en-US" sz="1400" b="1" dirty="0" err="1">
                <a:solidFill>
                  <a:srgbClr val="92D050"/>
                </a:solidFill>
              </a:rPr>
              <a:t>int</a:t>
            </a:r>
            <a:r>
              <a:rPr lang="en-US" sz="1400" b="1" dirty="0">
                <a:solidFill>
                  <a:srgbClr val="92D050"/>
                </a:solidFill>
              </a:rPr>
              <a:t> </a:t>
            </a:r>
            <a:r>
              <a:rPr lang="en-US" sz="1400" dirty="0" err="1">
                <a:solidFill>
                  <a:srgbClr val="92D050"/>
                </a:solidFill>
              </a:rPr>
              <a:t>getObjectId</a:t>
            </a:r>
            <a:r>
              <a:rPr lang="en-US" sz="1400" dirty="0">
                <a:solidFill>
                  <a:srgbClr val="92D050"/>
                </a:solidFill>
              </a:rPr>
              <a:t>();</a:t>
            </a:r>
            <a:br>
              <a:rPr lang="en-US" sz="1400" dirty="0">
                <a:solidFill>
                  <a:srgbClr val="92D050"/>
                </a:solidFill>
              </a:rPr>
            </a:br>
            <a:r>
              <a:rPr lang="en-US" sz="1400" dirty="0">
                <a:solidFill>
                  <a:srgbClr val="92D050"/>
                </a:solidFill>
              </a:rPr>
              <a:t>}</a:t>
            </a:r>
            <a:endParaRPr lang="ru-RU" sz="1400" dirty="0">
              <a:solidFill>
                <a:srgbClr val="92D05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78260" y="1268760"/>
            <a:ext cx="7782172" cy="41764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78260" y="5733256"/>
            <a:ext cx="7776864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9552" y="4046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Типичный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POJO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-класс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94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3568" y="1556792"/>
            <a:ext cx="77048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@Data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@</a:t>
            </a:r>
            <a:r>
              <a:rPr lang="en-US" sz="1400" dirty="0" err="1">
                <a:solidFill>
                  <a:srgbClr val="FF0000"/>
                </a:solidFill>
              </a:rPr>
              <a:t>ReactEntity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entityTypeName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b="1" dirty="0">
                <a:solidFill>
                  <a:srgbClr val="FF0000"/>
                </a:solidFill>
              </a:rPr>
              <a:t>"Role"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70C0"/>
                </a:solidFill>
              </a:rPr>
              <a:t>@</a:t>
            </a:r>
            <a:r>
              <a:rPr lang="en-US" sz="1400" dirty="0" err="1">
                <a:solidFill>
                  <a:srgbClr val="0070C0"/>
                </a:solidFill>
              </a:rPr>
              <a:t>ReactReference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referenceName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b="1" dirty="0" err="1">
                <a:solidFill>
                  <a:srgbClr val="0070C0"/>
                </a:solidFill>
              </a:rPr>
              <a:t>RoleToUser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outerEntityClass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dirty="0" err="1">
                <a:solidFill>
                  <a:srgbClr val="0070C0"/>
                </a:solidFill>
              </a:rPr>
              <a:t>User.</a:t>
            </a:r>
            <a:r>
              <a:rPr lang="en-US" sz="1400" b="1" dirty="0" err="1">
                <a:solidFill>
                  <a:srgbClr val="0070C0"/>
                </a:solidFill>
              </a:rPr>
              <a:t>class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outerFieldName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"role"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outerFieldKey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b="1" dirty="0" err="1">
                <a:solidFill>
                  <a:srgbClr val="0070C0"/>
                </a:solidFill>
              </a:rPr>
              <a:t>objectId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innerFieldKey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b="1" dirty="0" err="1">
                <a:solidFill>
                  <a:srgbClr val="0070C0"/>
                </a:solidFill>
              </a:rPr>
              <a:t>objectId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attrIdField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"20"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70C0"/>
                </a:solidFill>
              </a:rPr>
              <a:t>@</a:t>
            </a:r>
            <a:r>
              <a:rPr lang="en-US" sz="1400" dirty="0" err="1">
                <a:solidFill>
                  <a:srgbClr val="0070C0"/>
                </a:solidFill>
              </a:rPr>
              <a:t>ReactReference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referenceName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b="1" dirty="0" err="1">
                <a:solidFill>
                  <a:srgbClr val="0070C0"/>
                </a:solidFill>
              </a:rPr>
              <a:t>RoleToNotificationType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outerEntityClass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dirty="0" err="1">
                <a:solidFill>
                  <a:srgbClr val="0070C0"/>
                </a:solidFill>
              </a:rPr>
              <a:t>NotificationType.</a:t>
            </a:r>
            <a:r>
              <a:rPr lang="en-US" sz="1400" b="1" dirty="0" err="1">
                <a:solidFill>
                  <a:srgbClr val="0070C0"/>
                </a:solidFill>
              </a:rPr>
              <a:t>class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outerFieldName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b="1" dirty="0" err="1">
                <a:solidFill>
                  <a:srgbClr val="0070C0"/>
                </a:solidFill>
              </a:rPr>
              <a:t>orientedRole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outerFieldKey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b="1" dirty="0" err="1">
                <a:solidFill>
                  <a:srgbClr val="0070C0"/>
                </a:solidFill>
              </a:rPr>
              <a:t>objectId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innerFieldKey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b="1" dirty="0" err="1">
                <a:solidFill>
                  <a:srgbClr val="0070C0"/>
                </a:solidFill>
              </a:rPr>
              <a:t>objectId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public class </a:t>
            </a:r>
            <a:r>
              <a:rPr lang="en-US" sz="1400" dirty="0"/>
              <a:t>Role </a:t>
            </a:r>
            <a:r>
              <a:rPr lang="en-US" sz="1400" b="1" dirty="0"/>
              <a:t>implements </a:t>
            </a:r>
            <a:r>
              <a:rPr lang="en-US" sz="1400" dirty="0" err="1" smtClean="0"/>
              <a:t>ReactEntityWithId</a:t>
            </a:r>
            <a:r>
              <a:rPr lang="en-US" sz="1400" dirty="0" smtClean="0"/>
              <a:t> 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FFC000"/>
                </a:solidFill>
              </a:rPr>
              <a:t>@</a:t>
            </a:r>
            <a:r>
              <a:rPr lang="en-US" sz="1400" dirty="0" err="1">
                <a:solidFill>
                  <a:srgbClr val="FFC000"/>
                </a:solidFill>
              </a:rPr>
              <a:t>ReactField</a:t>
            </a:r>
            <a:r>
              <a:rPr lang="en-US" sz="1400" dirty="0">
                <a:solidFill>
                  <a:srgbClr val="FFC000"/>
                </a:solidFill>
              </a:rPr>
              <a:t>(</a:t>
            </a:r>
            <a:r>
              <a:rPr lang="en-US" sz="1400" dirty="0" err="1">
                <a:solidFill>
                  <a:srgbClr val="FFC000"/>
                </a:solidFill>
              </a:rPr>
              <a:t>valueObjectClass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dirty="0" err="1">
                <a:solidFill>
                  <a:srgbClr val="FFC000"/>
                </a:solidFill>
              </a:rPr>
              <a:t>Integer.</a:t>
            </a:r>
            <a:r>
              <a:rPr lang="en-US" sz="1400" b="1" dirty="0" err="1">
                <a:solidFill>
                  <a:srgbClr val="FFC000"/>
                </a:solidFill>
              </a:rPr>
              <a:t>class</a:t>
            </a:r>
            <a:r>
              <a:rPr lang="en-US" sz="1400" dirty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databaseAttrtypeCodeValue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b="1" dirty="0">
                <a:solidFill>
                  <a:srgbClr val="FFC000"/>
                </a:solidFill>
              </a:rPr>
              <a:t>"%OBJECT_ID"</a:t>
            </a:r>
            <a:r>
              <a:rPr lang="en-US" sz="1400" dirty="0">
                <a:solidFill>
                  <a:srgbClr val="FFC00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private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objectId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FFC000"/>
                </a:solidFill>
              </a:rPr>
              <a:t>@</a:t>
            </a:r>
            <a:r>
              <a:rPr lang="en-US" sz="1400" dirty="0" err="1">
                <a:solidFill>
                  <a:srgbClr val="FFC000"/>
                </a:solidFill>
              </a:rPr>
              <a:t>ReactField</a:t>
            </a:r>
            <a:r>
              <a:rPr lang="en-US" sz="1400" dirty="0">
                <a:solidFill>
                  <a:srgbClr val="FFC000"/>
                </a:solidFill>
              </a:rPr>
              <a:t>(</a:t>
            </a:r>
            <a:r>
              <a:rPr lang="en-US" sz="1400" dirty="0" err="1">
                <a:solidFill>
                  <a:srgbClr val="FFC000"/>
                </a:solidFill>
              </a:rPr>
              <a:t>valueObjectClass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dirty="0" err="1">
                <a:solidFill>
                  <a:srgbClr val="FFC000"/>
                </a:solidFill>
              </a:rPr>
              <a:t>String.</a:t>
            </a:r>
            <a:r>
              <a:rPr lang="en-US" sz="1400" b="1" dirty="0" err="1">
                <a:solidFill>
                  <a:srgbClr val="FFC000"/>
                </a:solidFill>
              </a:rPr>
              <a:t>class</a:t>
            </a:r>
            <a:r>
              <a:rPr lang="en-US" sz="1400" dirty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databaseAttrtypeCodeValue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b="1" dirty="0">
                <a:solidFill>
                  <a:srgbClr val="FFC000"/>
                </a:solidFill>
              </a:rPr>
              <a:t>"</a:t>
            </a:r>
            <a:r>
              <a:rPr lang="en-US" sz="1400" b="1" dirty="0" err="1">
                <a:solidFill>
                  <a:srgbClr val="FFC000"/>
                </a:solidFill>
              </a:rPr>
              <a:t>Role_name</a:t>
            </a:r>
            <a:r>
              <a:rPr lang="en-US" sz="1400" b="1" dirty="0">
                <a:solidFill>
                  <a:srgbClr val="FFC000"/>
                </a:solidFill>
              </a:rPr>
              <a:t>"</a:t>
            </a:r>
            <a:r>
              <a:rPr lang="en-US" sz="1400" dirty="0">
                <a:solidFill>
                  <a:srgbClr val="FFC000"/>
                </a:solidFill>
              </a:rPr>
              <a:t>)</a:t>
            </a:r>
            <a:br>
              <a:rPr lang="en-US" sz="1400" dirty="0">
                <a:solidFill>
                  <a:srgbClr val="FFC000"/>
                </a:solidFill>
              </a:rPr>
            </a:br>
            <a:r>
              <a:rPr lang="en-US" sz="1400" dirty="0"/>
              <a:t>    </a:t>
            </a:r>
            <a:r>
              <a:rPr lang="en-US" sz="1400" b="1" dirty="0"/>
              <a:t>private </a:t>
            </a:r>
            <a:r>
              <a:rPr lang="en-US" sz="1400" dirty="0"/>
              <a:t>String </a:t>
            </a:r>
            <a:r>
              <a:rPr lang="en-US" sz="1400" b="1" dirty="0" err="1"/>
              <a:t>roleName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 smtClean="0"/>
              <a:t>}</a:t>
            </a:r>
            <a:endParaRPr lang="ru-RU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046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Типичный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POJO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-класс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30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3568" y="1628800"/>
            <a:ext cx="770485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@Data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@</a:t>
            </a:r>
            <a:r>
              <a:rPr lang="en-US" sz="1400" dirty="0" err="1">
                <a:solidFill>
                  <a:srgbClr val="FF0000"/>
                </a:solidFill>
              </a:rPr>
              <a:t>ReactEntity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entityTypeName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b="1" dirty="0">
                <a:solidFill>
                  <a:srgbClr val="FF0000"/>
                </a:solidFill>
              </a:rPr>
              <a:t>"Phone"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@</a:t>
            </a:r>
            <a:r>
              <a:rPr lang="en-US" sz="1400" dirty="0" err="1">
                <a:solidFill>
                  <a:srgbClr val="00B050"/>
                </a:solidFill>
              </a:rPr>
              <a:t>ReactChild</a:t>
            </a:r>
            <a:r>
              <a:rPr lang="en-US" sz="1400" dirty="0">
                <a:solidFill>
                  <a:srgbClr val="00B050"/>
                </a:solidFill>
              </a:rPr>
              <a:t>(</a:t>
            </a:r>
            <a:r>
              <a:rPr lang="en-US" sz="1400" dirty="0" err="1">
                <a:solidFill>
                  <a:srgbClr val="00B050"/>
                </a:solidFill>
              </a:rPr>
              <a:t>outerEntityClass</a:t>
            </a:r>
            <a:r>
              <a:rPr lang="en-US" sz="1400" dirty="0">
                <a:solidFill>
                  <a:srgbClr val="00B050"/>
                </a:solidFill>
              </a:rPr>
              <a:t> = </a:t>
            </a:r>
            <a:r>
              <a:rPr lang="en-US" sz="1400" dirty="0" err="1">
                <a:solidFill>
                  <a:srgbClr val="00B050"/>
                </a:solidFill>
              </a:rPr>
              <a:t>User.</a:t>
            </a:r>
            <a:r>
              <a:rPr lang="en-US" sz="1400" b="1" dirty="0" err="1">
                <a:solidFill>
                  <a:srgbClr val="00B050"/>
                </a:solidFill>
              </a:rPr>
              <a:t>class</a:t>
            </a:r>
            <a:r>
              <a:rPr lang="en-US" sz="1400" dirty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outerFieldName</a:t>
            </a:r>
            <a:r>
              <a:rPr lang="en-US" sz="1400" dirty="0">
                <a:solidFill>
                  <a:srgbClr val="00B050"/>
                </a:solidFill>
              </a:rPr>
              <a:t> = </a:t>
            </a:r>
            <a:r>
              <a:rPr lang="en-US" sz="1400" b="1" dirty="0">
                <a:solidFill>
                  <a:srgbClr val="00B050"/>
                </a:solidFill>
              </a:rPr>
              <a:t>"phones"</a:t>
            </a:r>
            <a:r>
              <a:rPr lang="en-US" sz="1400" dirty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outerFieldKey</a:t>
            </a:r>
            <a:r>
              <a:rPr lang="en-US" sz="1400" dirty="0">
                <a:solidFill>
                  <a:srgbClr val="00B050"/>
                </a:solidFill>
              </a:rPr>
              <a:t> = </a:t>
            </a:r>
            <a:r>
              <a:rPr lang="en-US" sz="1400" b="1" dirty="0">
                <a:solidFill>
                  <a:srgbClr val="00B050"/>
                </a:solidFill>
              </a:rPr>
              <a:t>"</a:t>
            </a:r>
            <a:r>
              <a:rPr lang="en-US" sz="1400" b="1" dirty="0" err="1">
                <a:solidFill>
                  <a:srgbClr val="00B050"/>
                </a:solidFill>
              </a:rPr>
              <a:t>objectId</a:t>
            </a:r>
            <a:r>
              <a:rPr lang="en-US" sz="1400" b="1" dirty="0">
                <a:solidFill>
                  <a:srgbClr val="00B050"/>
                </a:solidFill>
              </a:rPr>
              <a:t>"</a:t>
            </a:r>
            <a:r>
              <a:rPr lang="en-US" sz="1400" dirty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innerFieldKey</a:t>
            </a:r>
            <a:r>
              <a:rPr lang="en-US" sz="1400" dirty="0">
                <a:solidFill>
                  <a:srgbClr val="00B050"/>
                </a:solidFill>
              </a:rPr>
              <a:t> = </a:t>
            </a:r>
            <a:r>
              <a:rPr lang="en-US" sz="1400" b="1" dirty="0">
                <a:solidFill>
                  <a:srgbClr val="00B050"/>
                </a:solidFill>
              </a:rPr>
              <a:t>"</a:t>
            </a:r>
            <a:r>
              <a:rPr lang="en-US" sz="1400" b="1" dirty="0" err="1">
                <a:solidFill>
                  <a:srgbClr val="00B050"/>
                </a:solidFill>
              </a:rPr>
              <a:t>userId</a:t>
            </a:r>
            <a:r>
              <a:rPr lang="en-US" sz="1400" b="1" dirty="0">
                <a:solidFill>
                  <a:srgbClr val="00B050"/>
                </a:solidFill>
              </a:rPr>
              <a:t>"</a:t>
            </a:r>
            <a:r>
              <a:rPr lang="en-US" sz="1400" dirty="0">
                <a:solidFill>
                  <a:srgbClr val="00B05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public class </a:t>
            </a:r>
            <a:r>
              <a:rPr lang="en-US" sz="1400" dirty="0"/>
              <a:t>Phone </a:t>
            </a:r>
            <a:r>
              <a:rPr lang="en-US" sz="1400" b="1" dirty="0"/>
              <a:t>implements </a:t>
            </a:r>
            <a:r>
              <a:rPr lang="en-US" sz="1400" dirty="0" err="1" smtClean="0"/>
              <a:t>ReactEntityWithId</a:t>
            </a:r>
            <a:r>
              <a:rPr lang="en-US" sz="1400" dirty="0" smtClean="0"/>
              <a:t> 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FFC000"/>
                </a:solidFill>
              </a:rPr>
              <a:t>@</a:t>
            </a:r>
            <a:r>
              <a:rPr lang="en-US" sz="1400" dirty="0" err="1">
                <a:solidFill>
                  <a:srgbClr val="FFC000"/>
                </a:solidFill>
              </a:rPr>
              <a:t>ReactField</a:t>
            </a:r>
            <a:r>
              <a:rPr lang="en-US" sz="1400" dirty="0">
                <a:solidFill>
                  <a:srgbClr val="FFC000"/>
                </a:solidFill>
              </a:rPr>
              <a:t>(</a:t>
            </a:r>
            <a:r>
              <a:rPr lang="en-US" sz="1400" dirty="0" err="1">
                <a:solidFill>
                  <a:srgbClr val="FFC000"/>
                </a:solidFill>
              </a:rPr>
              <a:t>valueObjectClass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dirty="0" err="1">
                <a:solidFill>
                  <a:srgbClr val="FFC000"/>
                </a:solidFill>
              </a:rPr>
              <a:t>Integer.</a:t>
            </a:r>
            <a:r>
              <a:rPr lang="en-US" sz="1400" b="1" dirty="0" err="1">
                <a:solidFill>
                  <a:srgbClr val="FFC000"/>
                </a:solidFill>
              </a:rPr>
              <a:t>class</a:t>
            </a:r>
            <a:r>
              <a:rPr lang="en-US" sz="1400" dirty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databaseAttrtypeCodeValue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b="1" dirty="0">
                <a:solidFill>
                  <a:srgbClr val="FFC000"/>
                </a:solidFill>
              </a:rPr>
              <a:t>"%OBJECT_ID"</a:t>
            </a:r>
            <a:r>
              <a:rPr lang="en-US" sz="1400" dirty="0">
                <a:solidFill>
                  <a:srgbClr val="FFC00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private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objectId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FFC000"/>
                </a:solidFill>
              </a:rPr>
              <a:t>@</a:t>
            </a:r>
            <a:r>
              <a:rPr lang="en-US" sz="1400" dirty="0" err="1">
                <a:solidFill>
                  <a:srgbClr val="FFC000"/>
                </a:solidFill>
              </a:rPr>
              <a:t>ReactField</a:t>
            </a:r>
            <a:r>
              <a:rPr lang="en-US" sz="1400" dirty="0">
                <a:solidFill>
                  <a:srgbClr val="FFC000"/>
                </a:solidFill>
              </a:rPr>
              <a:t>(</a:t>
            </a:r>
            <a:r>
              <a:rPr lang="en-US" sz="1400" dirty="0" err="1">
                <a:solidFill>
                  <a:srgbClr val="FFC000"/>
                </a:solidFill>
              </a:rPr>
              <a:t>valueObjectClass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dirty="0" err="1">
                <a:solidFill>
                  <a:srgbClr val="FFC000"/>
                </a:solidFill>
              </a:rPr>
              <a:t>Integer.</a:t>
            </a:r>
            <a:r>
              <a:rPr lang="en-US" sz="1400" b="1" dirty="0" err="1">
                <a:solidFill>
                  <a:srgbClr val="FFC000"/>
                </a:solidFill>
              </a:rPr>
              <a:t>class</a:t>
            </a:r>
            <a:r>
              <a:rPr lang="en-US" sz="1400" dirty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databaseAttrtypeCodeValue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b="1" dirty="0">
                <a:solidFill>
                  <a:srgbClr val="FFC000"/>
                </a:solidFill>
              </a:rPr>
              <a:t>"%PARENT_ID"</a:t>
            </a:r>
            <a:r>
              <a:rPr lang="en-US" sz="1400" dirty="0">
                <a:solidFill>
                  <a:srgbClr val="FFC00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private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userId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FFC000"/>
                </a:solidFill>
              </a:rPr>
              <a:t>@</a:t>
            </a:r>
            <a:r>
              <a:rPr lang="en-US" sz="1400" dirty="0" err="1">
                <a:solidFill>
                  <a:srgbClr val="FFC000"/>
                </a:solidFill>
              </a:rPr>
              <a:t>ReactField</a:t>
            </a:r>
            <a:r>
              <a:rPr lang="en-US" sz="1400" dirty="0">
                <a:solidFill>
                  <a:srgbClr val="FFC000"/>
                </a:solidFill>
              </a:rPr>
              <a:t>(</a:t>
            </a:r>
            <a:r>
              <a:rPr lang="en-US" sz="1400" dirty="0" err="1">
                <a:solidFill>
                  <a:srgbClr val="FFC000"/>
                </a:solidFill>
              </a:rPr>
              <a:t>valueObjectClass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dirty="0" err="1">
                <a:solidFill>
                  <a:srgbClr val="FFC000"/>
                </a:solidFill>
              </a:rPr>
              <a:t>String.</a:t>
            </a:r>
            <a:r>
              <a:rPr lang="en-US" sz="1400" b="1" dirty="0" err="1">
                <a:solidFill>
                  <a:srgbClr val="FFC000"/>
                </a:solidFill>
              </a:rPr>
              <a:t>class</a:t>
            </a:r>
            <a:r>
              <a:rPr lang="en-US" sz="1400" dirty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databaseAttrtypeCodeValue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b="1" dirty="0">
                <a:solidFill>
                  <a:srgbClr val="FFC000"/>
                </a:solidFill>
              </a:rPr>
              <a:t>"</a:t>
            </a:r>
            <a:r>
              <a:rPr lang="en-US" sz="1400" b="1" dirty="0" err="1">
                <a:solidFill>
                  <a:srgbClr val="FFC000"/>
                </a:solidFill>
              </a:rPr>
              <a:t>Phone_number</a:t>
            </a:r>
            <a:r>
              <a:rPr lang="en-US" sz="1400" b="1" dirty="0">
                <a:solidFill>
                  <a:srgbClr val="FFC000"/>
                </a:solidFill>
              </a:rPr>
              <a:t>"</a:t>
            </a:r>
            <a:r>
              <a:rPr lang="en-US" sz="1400" dirty="0">
                <a:solidFill>
                  <a:srgbClr val="FFC00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private </a:t>
            </a:r>
            <a:r>
              <a:rPr lang="en-US" sz="1400" dirty="0"/>
              <a:t>String </a:t>
            </a:r>
            <a:r>
              <a:rPr lang="en-US" sz="1400" b="1" dirty="0" err="1"/>
              <a:t>phoneNumber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}</a:t>
            </a:r>
            <a:endParaRPr lang="ru-RU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046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Типичный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POJO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-класс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3568" y="1916832"/>
            <a:ext cx="7776864" cy="2808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List&lt;User&gt; list =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1" dirty="0"/>
              <a:t>try </a:t>
            </a:r>
            <a:r>
              <a:rPr lang="en-US" dirty="0"/>
              <a:t>{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list=(</a:t>
            </a:r>
            <a:r>
              <a:rPr lang="en-US" dirty="0">
                <a:solidFill>
                  <a:srgbClr val="92D050"/>
                </a:solidFill>
              </a:rPr>
              <a:t>List&lt;User</a:t>
            </a:r>
            <a:r>
              <a:rPr lang="en-US" dirty="0" smtClean="0">
                <a:solidFill>
                  <a:srgbClr val="92D050"/>
                </a:solidFill>
              </a:rPr>
              <a:t>&gt;)</a:t>
            </a:r>
            <a:r>
              <a:rPr lang="en-US" b="1" dirty="0" err="1" smtClean="0">
                <a:solidFill>
                  <a:srgbClr val="00B050"/>
                </a:solidFill>
              </a:rPr>
              <a:t>manager</a:t>
            </a:r>
            <a:r>
              <a:rPr lang="en-US" dirty="0" err="1" smtClean="0">
                <a:solidFill>
                  <a:srgbClr val="00B050"/>
                </a:solidFill>
              </a:rPr>
              <a:t>.createReactEAV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User.</a:t>
            </a:r>
            <a:r>
              <a:rPr lang="en-US" b="1" dirty="0" err="1" smtClean="0">
                <a:solidFill>
                  <a:srgbClr val="00B050"/>
                </a:solidFill>
              </a:rPr>
              <a:t>class</a:t>
            </a:r>
            <a:r>
              <a:rPr lang="en-US" dirty="0">
                <a:solidFill>
                  <a:srgbClr val="0070C0"/>
                </a:solidFill>
              </a:rPr>
              <a:t>).</a:t>
            </a:r>
            <a:r>
              <a:rPr lang="en-US" dirty="0" err="1">
                <a:solidFill>
                  <a:srgbClr val="0070C0"/>
                </a:solidFill>
              </a:rPr>
              <a:t>fetchRootReference</a:t>
            </a:r>
            <a:r>
              <a:rPr lang="en-US" dirty="0">
                <a:solidFill>
                  <a:srgbClr val="0070C0"/>
                </a:solidFill>
              </a:rPr>
              <a:t>(Role.</a:t>
            </a:r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dirty="0" smtClean="0">
                <a:solidFill>
                  <a:srgbClr val="0070C0"/>
                </a:solidFill>
              </a:rPr>
              <a:t>,</a:t>
            </a:r>
            <a:r>
              <a:rPr lang="en-US" b="1" dirty="0" smtClean="0">
                <a:solidFill>
                  <a:srgbClr val="0070C0"/>
                </a:solidFill>
              </a:rPr>
              <a:t>"</a:t>
            </a:r>
            <a:r>
              <a:rPr lang="en-US" b="1" dirty="0" err="1">
                <a:solidFill>
                  <a:srgbClr val="0070C0"/>
                </a:solidFill>
              </a:rPr>
              <a:t>RoleToUser</a:t>
            </a:r>
            <a:r>
              <a:rPr lang="en-US" b="1" dirty="0">
                <a:solidFill>
                  <a:srgbClr val="0070C0"/>
                </a:solidFill>
              </a:rPr>
              <a:t>"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>
                <a:solidFill>
                  <a:srgbClr val="00B050"/>
                </a:solidFill>
              </a:rPr>
              <a:t>.</a:t>
            </a:r>
            <a:r>
              <a:rPr lang="en-US" dirty="0" err="1">
                <a:solidFill>
                  <a:srgbClr val="00B050"/>
                </a:solidFill>
              </a:rPr>
              <a:t>closeAllFetches</a:t>
            </a:r>
            <a:r>
              <a:rPr lang="en-US" dirty="0">
                <a:solidFill>
                  <a:srgbClr val="00B050"/>
                </a:solidFill>
              </a:rPr>
              <a:t>()</a:t>
            </a:r>
            <a:r>
              <a:rPr lang="en-US" dirty="0">
                <a:solidFill>
                  <a:srgbClr val="00B0F0"/>
                </a:solidFill>
              </a:rPr>
              <a:t>.</a:t>
            </a:r>
            <a:r>
              <a:rPr lang="en-US" dirty="0" err="1">
                <a:solidFill>
                  <a:srgbClr val="00B0F0"/>
                </a:solidFill>
              </a:rPr>
              <a:t>fetchRootChild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Phone.</a:t>
            </a:r>
            <a:r>
              <a:rPr lang="en-US" b="1" dirty="0" err="1">
                <a:solidFill>
                  <a:srgbClr val="00B0F0"/>
                </a:solidFill>
              </a:rPr>
              <a:t>class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>
                <a:solidFill>
                  <a:srgbClr val="00B050"/>
                </a:solidFill>
              </a:rPr>
              <a:t>closeAllFetches</a:t>
            </a:r>
            <a:r>
              <a:rPr lang="en-US" dirty="0">
                <a:solidFill>
                  <a:srgbClr val="00B050"/>
                </a:solidFill>
              </a:rPr>
              <a:t>()</a:t>
            </a:r>
            <a:r>
              <a:rPr lang="en-US" dirty="0">
                <a:solidFill>
                  <a:srgbClr val="7030A0"/>
                </a:solidFill>
              </a:rPr>
              <a:t>.</a:t>
            </a:r>
            <a:r>
              <a:rPr lang="en-US" dirty="0" err="1">
                <a:solidFill>
                  <a:srgbClr val="7030A0"/>
                </a:solidFill>
              </a:rPr>
              <a:t>getEntityCollection</a:t>
            </a:r>
            <a:r>
              <a:rPr lang="en-US" dirty="0">
                <a:solidFill>
                  <a:srgbClr val="7030A0"/>
                </a:solidFill>
              </a:rPr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 </a:t>
            </a:r>
            <a:r>
              <a:rPr lang="ru-RU" dirty="0" smtClean="0"/>
              <a:t>     </a:t>
            </a:r>
            <a:r>
              <a:rPr lang="en-US" dirty="0" smtClean="0"/>
              <a:t>} </a:t>
            </a:r>
            <a:r>
              <a:rPr lang="en-US" b="1" dirty="0">
                <a:solidFill>
                  <a:srgbClr val="FF0000"/>
                </a:solidFill>
              </a:rPr>
              <a:t>catch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ResultEntityNullException</a:t>
            </a:r>
            <a:r>
              <a:rPr lang="en-US" dirty="0">
                <a:solidFill>
                  <a:srgbClr val="FF0000"/>
                </a:solidFill>
              </a:rPr>
              <a:t> e) </a:t>
            </a:r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 smtClean="0"/>
              <a:t>	</a:t>
            </a:r>
            <a:r>
              <a:rPr lang="ru-RU" dirty="0" smtClean="0">
                <a:solidFill>
                  <a:srgbClr val="FF0000"/>
                </a:solidFill>
              </a:rPr>
              <a:t>Выполнение действий при возврате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ru-RU" dirty="0" smtClean="0"/>
              <a:t>     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>
                <a:solidFill>
                  <a:srgbClr val="FFC000"/>
                </a:solidFill>
              </a:rPr>
              <a:t>Работа с данными (возврат/обработка)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046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ReactEAV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9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2663788" y="548680"/>
            <a:ext cx="2952328" cy="936104"/>
            <a:chOff x="2663788" y="548680"/>
            <a:chExt cx="2952328" cy="936104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2663788" y="548680"/>
              <a:ext cx="2952328" cy="9361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Lucida Console" pitchFamily="49" charset="0"/>
                </a:rPr>
                <a:t>ReactEAV</a:t>
              </a:r>
              <a:endParaRPr lang="en-US" dirty="0" smtClean="0">
                <a:latin typeface="Lucida Console" pitchFamily="49" charset="0"/>
              </a:endParaRPr>
            </a:p>
            <a:p>
              <a:pPr algn="ctr"/>
              <a:endParaRPr lang="en-US" dirty="0">
                <a:latin typeface="Lucida Console" pitchFamily="49" charset="0"/>
              </a:endParaRPr>
            </a:p>
            <a:p>
              <a:pPr algn="ctr"/>
              <a:endParaRPr lang="ru-RU" dirty="0">
                <a:latin typeface="Lucida Console" pitchFamily="49" charset="0"/>
              </a:endParaRPr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3497982" y="968177"/>
              <a:ext cx="1296144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Order</a:t>
              </a:r>
              <a:endParaRPr lang="ru-RU" dirty="0">
                <a:latin typeface="Lucida Console" pitchFamily="49" charset="0"/>
              </a:endParaRPr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1415809" y="2132881"/>
            <a:ext cx="118813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Room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25799" y="3140968"/>
            <a:ext cx="13681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Lucida Console" pitchFamily="49" charset="0"/>
              </a:rPr>
              <a:t>RoomType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15809" y="4293096"/>
            <a:ext cx="118813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Rate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15809" y="5373216"/>
            <a:ext cx="118813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Price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166066" y="3140968"/>
            <a:ext cx="118813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User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77934" y="4293096"/>
            <a:ext cx="118813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Role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361788" y="4293096"/>
            <a:ext cx="118813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Phone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6894258" y="822673"/>
            <a:ext cx="1530170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RESULT</a:t>
            </a:r>
            <a:endParaRPr lang="ru-RU" dirty="0">
              <a:latin typeface="Lucida Console" pitchFamily="49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2009875" y="1556792"/>
            <a:ext cx="977949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2009875" y="2636912"/>
            <a:ext cx="1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2005709" y="3645024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2005708" y="4791050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361790" y="3641204"/>
            <a:ext cx="594064" cy="6518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4572000" y="3641204"/>
            <a:ext cx="575118" cy="6518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4955884" y="1613012"/>
            <a:ext cx="804248" cy="1527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5755966" y="1082477"/>
            <a:ext cx="10482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Скругленная соединительная линия 34"/>
          <p:cNvCxnSpPr/>
          <p:nvPr/>
        </p:nvCxnSpPr>
        <p:spPr>
          <a:xfrm rot="5400000" flipH="1" flipV="1">
            <a:off x="472648" y="3146072"/>
            <a:ext cx="4264260" cy="1198140"/>
          </a:xfrm>
          <a:prstGeom prst="curvedConnector3">
            <a:avLst>
              <a:gd name="adj1" fmla="val -785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V="1">
            <a:off x="4955884" y="3645024"/>
            <a:ext cx="48021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Скругленная соединительная линия 45"/>
          <p:cNvCxnSpPr/>
          <p:nvPr/>
        </p:nvCxnSpPr>
        <p:spPr>
          <a:xfrm rot="16200000" flipV="1">
            <a:off x="5068162" y="1980946"/>
            <a:ext cx="2608076" cy="187220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4716016" y="4941168"/>
            <a:ext cx="3600400" cy="14401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Lucida Console" pitchFamily="49" charset="0"/>
              </a:rPr>
              <a:t>    REFERENCE     RESULT</a:t>
            </a:r>
          </a:p>
          <a:p>
            <a:endParaRPr lang="en-US" dirty="0">
              <a:latin typeface="Lucida Console" pitchFamily="49" charset="0"/>
            </a:endParaRPr>
          </a:p>
          <a:p>
            <a:endParaRPr lang="en-US" dirty="0" smtClean="0">
              <a:latin typeface="Lucida Console" pitchFamily="49" charset="0"/>
            </a:endParaRPr>
          </a:p>
          <a:p>
            <a:r>
              <a:rPr lang="en-US" dirty="0" smtClean="0">
                <a:latin typeface="Lucida Console" pitchFamily="49" charset="0"/>
              </a:rPr>
              <a:t>    PARENT      BACKWARD</a:t>
            </a:r>
            <a:endParaRPr lang="ru-RU" dirty="0">
              <a:latin typeface="Lucida Console" pitchFamily="49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4794126" y="5157192"/>
            <a:ext cx="563882" cy="2941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V="1">
            <a:off x="4794126" y="5805264"/>
            <a:ext cx="563882" cy="2941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6610475" y="5805264"/>
            <a:ext cx="563882" cy="2941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V="1">
            <a:off x="6658822" y="5157192"/>
            <a:ext cx="563882" cy="2941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43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76198" y="2204864"/>
            <a:ext cx="7920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Lucida Console" pitchFamily="49" charset="0"/>
              </a:rPr>
              <a:t>E</a:t>
            </a:r>
            <a:r>
              <a:rPr lang="en-US" sz="4000" dirty="0">
                <a:latin typeface="Lucida Console" pitchFamily="49" charset="0"/>
              </a:rPr>
              <a:t>ntity–</a:t>
            </a:r>
            <a:r>
              <a:rPr lang="en-US" sz="4000" dirty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sz="4000" dirty="0">
                <a:latin typeface="Lucida Console" pitchFamily="49" charset="0"/>
              </a:rPr>
              <a:t>ttribute–</a:t>
            </a:r>
            <a:r>
              <a:rPr lang="en-US" sz="4000" dirty="0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en-US" sz="4000" dirty="0">
                <a:latin typeface="Lucida Console" pitchFamily="49" charset="0"/>
              </a:rPr>
              <a:t>alue </a:t>
            </a:r>
            <a:r>
              <a:rPr lang="en-US" sz="4000" dirty="0" smtClean="0">
                <a:latin typeface="Lucida Console" pitchFamily="49" charset="0"/>
              </a:rPr>
              <a:t>model with </a:t>
            </a:r>
            <a:r>
              <a:rPr lang="en-US" sz="4000" dirty="0" smtClean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4000" dirty="0" smtClean="0">
                <a:latin typeface="Lucida Console" pitchFamily="49" charset="0"/>
              </a:rPr>
              <a:t>lasses and </a:t>
            </a:r>
            <a:r>
              <a:rPr lang="en-US" sz="4000" dirty="0" smtClean="0">
                <a:solidFill>
                  <a:srgbClr val="FF0000"/>
                </a:solidFill>
                <a:latin typeface="Lucida Console" pitchFamily="49" charset="0"/>
              </a:rPr>
              <a:t>r</a:t>
            </a:r>
            <a:r>
              <a:rPr lang="en-US" sz="4000" dirty="0" smtClean="0">
                <a:latin typeface="Lucida Console" pitchFamily="49" charset="0"/>
              </a:rPr>
              <a:t>elations</a:t>
            </a:r>
            <a:endParaRPr lang="en-US" sz="4000" dirty="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952" y="5570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EAV/CR ORM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043608" y="584151"/>
            <a:ext cx="1584176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Room</a:t>
            </a:r>
          </a:p>
          <a:p>
            <a:pPr algn="ctr"/>
            <a:r>
              <a:rPr lang="ru-RU" dirty="0" smtClean="0">
                <a:solidFill>
                  <a:srgbClr val="00B050"/>
                </a:solidFill>
                <a:latin typeface="Lucida Console" pitchFamily="49" charset="0"/>
              </a:rPr>
              <a:t>РАЗМЕР</a:t>
            </a:r>
            <a:endParaRPr lang="ru-RU" dirty="0">
              <a:solidFill>
                <a:srgbClr val="00B050"/>
              </a:solidFill>
              <a:latin typeface="Lucida Consol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45965" y="1700808"/>
            <a:ext cx="210765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Lucida Console" pitchFamily="49" charset="0"/>
              </a:rPr>
              <a:t>RoomType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03648" y="2924944"/>
            <a:ext cx="108012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Rate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61157" y="4365104"/>
            <a:ext cx="1600175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Price</a:t>
            </a:r>
            <a:endParaRPr lang="ru-RU" dirty="0" smtClean="0">
              <a:latin typeface="Lucida Console" pitchFamily="49" charset="0"/>
            </a:endParaRPr>
          </a:p>
          <a:p>
            <a:pPr algn="ctr"/>
            <a:r>
              <a:rPr lang="ru-RU" dirty="0" smtClean="0">
                <a:solidFill>
                  <a:srgbClr val="FF0000"/>
                </a:solidFill>
                <a:latin typeface="Lucida Console" pitchFamily="49" charset="0"/>
              </a:rPr>
              <a:t>ПОД РАЗМЕР</a:t>
            </a:r>
            <a:endParaRPr lang="en-US" dirty="0" smtClean="0">
              <a:solidFill>
                <a:srgbClr val="FF0000"/>
              </a:solidFill>
              <a:latin typeface="Lucida Console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47839" y="584151"/>
            <a:ext cx="1584176" cy="7200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Room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876256" y="577752"/>
            <a:ext cx="1584176" cy="72008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Room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546948" y="1696641"/>
            <a:ext cx="2107654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Lucida Console" pitchFamily="49" charset="0"/>
              </a:rPr>
              <a:t>RoomType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076056" y="587277"/>
            <a:ext cx="1584176" cy="7200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Room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085381" y="2935238"/>
            <a:ext cx="108012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Rate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148064" y="2936007"/>
            <a:ext cx="108012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Rate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128284" y="2943994"/>
            <a:ext cx="108012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Rate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683680" y="5517232"/>
            <a:ext cx="1600175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Price</a:t>
            </a:r>
            <a:endParaRPr lang="ru-RU" dirty="0" smtClean="0">
              <a:latin typeface="Lucida Console" pitchFamily="49" charset="0"/>
            </a:endParaRPr>
          </a:p>
          <a:p>
            <a:pPr algn="ctr"/>
            <a:r>
              <a:rPr lang="ru-RU" dirty="0" smtClean="0">
                <a:solidFill>
                  <a:srgbClr val="FF0000"/>
                </a:solidFill>
                <a:latin typeface="Lucida Console" pitchFamily="49" charset="0"/>
              </a:rPr>
              <a:t>ПОД РАЗМЕР</a:t>
            </a:r>
            <a:endParaRPr lang="en-US" dirty="0" smtClean="0">
              <a:solidFill>
                <a:srgbClr val="FF0000"/>
              </a:solidFill>
              <a:latin typeface="Lucida Console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825353" y="4365104"/>
            <a:ext cx="1600175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Price</a:t>
            </a:r>
            <a:endParaRPr lang="ru-RU" dirty="0" smtClean="0">
              <a:latin typeface="Lucida Console" pitchFamily="49" charset="0"/>
            </a:endParaRPr>
          </a:p>
          <a:p>
            <a:pPr algn="ctr"/>
            <a:r>
              <a:rPr lang="ru-RU" dirty="0" smtClean="0">
                <a:solidFill>
                  <a:srgbClr val="FF0000"/>
                </a:solidFill>
                <a:latin typeface="Lucida Console" pitchFamily="49" charset="0"/>
              </a:rPr>
              <a:t>ПОД РАЗМЕР</a:t>
            </a:r>
            <a:endParaRPr lang="en-US" dirty="0" smtClean="0">
              <a:solidFill>
                <a:srgbClr val="FF0000"/>
              </a:solidFill>
              <a:latin typeface="Lucida Console" pitchFamily="49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974282" y="5484440"/>
            <a:ext cx="1600175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Price</a:t>
            </a:r>
            <a:endParaRPr lang="ru-RU" dirty="0" smtClean="0">
              <a:latin typeface="Lucida Console" pitchFamily="49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328196" y="4365104"/>
            <a:ext cx="1600175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Price</a:t>
            </a:r>
            <a:endParaRPr lang="ru-RU" dirty="0" smtClean="0">
              <a:latin typeface="Lucida Console" pitchFamily="49" charset="0"/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1835696" y="1307357"/>
            <a:ext cx="425636" cy="3892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2058132" y="2420888"/>
            <a:ext cx="4256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2274156" y="3645024"/>
            <a:ext cx="1145716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1645965" y="3664074"/>
            <a:ext cx="202555" cy="629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2061338" y="3647728"/>
            <a:ext cx="785676" cy="18367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5421548" y="3664074"/>
            <a:ext cx="212818" cy="182036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3276108" y="1311524"/>
            <a:ext cx="575812" cy="385117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3138378" y="2478274"/>
            <a:ext cx="425636" cy="3892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5902560" y="1297832"/>
            <a:ext cx="425636" cy="3892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7236296" y="1324497"/>
            <a:ext cx="418306" cy="362619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7128283" y="2478274"/>
            <a:ext cx="425636" cy="3892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5688124" y="2445668"/>
            <a:ext cx="487015" cy="42189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5802548" y="3645024"/>
            <a:ext cx="1217724" cy="648072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5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39552" y="4046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ReactEAV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75856" y="1544598"/>
            <a:ext cx="21602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Main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08054" y="2585874"/>
            <a:ext cx="21602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Conditions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40235" y="2564904"/>
            <a:ext cx="21602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Annotations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92080" y="4005064"/>
            <a:ext cx="21602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Exceptions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259632" y="3997449"/>
            <a:ext cx="21602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Querying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907704" y="5373216"/>
            <a:ext cx="21602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Relations Data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788024" y="5373216"/>
            <a:ext cx="21602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Support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419872" y="3212976"/>
            <a:ext cx="21602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Lucida Console" pitchFamily="49" charset="0"/>
              </a:rPr>
              <a:t>ResultEntityNull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WrongFetch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WrongFieldName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smtClean="0">
                <a:latin typeface="Lucida Console" pitchFamily="49" charset="0"/>
              </a:rPr>
              <a:t>…</a:t>
            </a:r>
            <a:endParaRPr lang="ru-RU" sz="1200" dirty="0">
              <a:latin typeface="Lucida Console" pitchFamily="49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807843" y="3299073"/>
            <a:ext cx="21602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Lucida Console" pitchFamily="49" charset="0"/>
              </a:rPr>
              <a:t>ReactEntity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ReactChild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ReactReference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ReactField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smtClean="0">
                <a:latin typeface="Lucida Console" pitchFamily="49" charset="0"/>
              </a:rPr>
              <a:t>…</a:t>
            </a:r>
            <a:endParaRPr lang="ru-RU" sz="1200" dirty="0">
              <a:latin typeface="Lucida Console" pitchFamily="49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728070" y="5382344"/>
            <a:ext cx="21602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Lucida Console" pitchFamily="49" charset="0"/>
              </a:rPr>
              <a:t>EntityVariablesData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EntityOuterRelations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EntityReferenceRelat</a:t>
            </a:r>
            <a:r>
              <a:rPr lang="en-US" sz="1200" dirty="0" smtClean="0">
                <a:latin typeface="Lucida Console" pitchFamily="49" charset="0"/>
              </a:rPr>
              <a:t>.</a:t>
            </a:r>
          </a:p>
          <a:p>
            <a:pPr algn="ctr"/>
            <a:r>
              <a:rPr lang="en-US" sz="1200" dirty="0" smtClean="0">
                <a:latin typeface="Lucida Console" pitchFamily="49" charset="0"/>
              </a:rPr>
              <a:t>…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5847928" y="1650504"/>
            <a:ext cx="21602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Lucida Console" pitchFamily="49" charset="0"/>
              </a:rPr>
              <a:t>ReactCondition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ConditionExecutor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ReactConditionData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smtClean="0">
                <a:latin typeface="Lucida Console" pitchFamily="49" charset="0"/>
              </a:rPr>
              <a:t>Moment (E)</a:t>
            </a:r>
          </a:p>
          <a:p>
            <a:pPr algn="ctr"/>
            <a:r>
              <a:rPr lang="en-US" sz="1200" dirty="0" smtClean="0">
                <a:latin typeface="Lucida Console" pitchFamily="49" charset="0"/>
              </a:rPr>
              <a:t>…</a:t>
            </a:r>
            <a:endParaRPr lang="ru-RU" sz="1200" dirty="0">
              <a:latin typeface="Lucida Console" pitchFamily="49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122959" y="5438378"/>
            <a:ext cx="21602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Lucida Console" pitchFamily="49" charset="0"/>
              </a:rPr>
              <a:t>AnnotDefinitReader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ReactDataBucket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ConstantConfigurat</a:t>
            </a:r>
            <a:r>
              <a:rPr lang="en-US" sz="1200" dirty="0" smtClean="0">
                <a:latin typeface="Lucida Console" pitchFamily="49" charset="0"/>
              </a:rPr>
              <a:t>.</a:t>
            </a:r>
          </a:p>
          <a:p>
            <a:pPr algn="ctr"/>
            <a:r>
              <a:rPr lang="en-US" sz="1200" dirty="0" smtClean="0">
                <a:latin typeface="Lucida Console" pitchFamily="49" charset="0"/>
              </a:rPr>
              <a:t>…</a:t>
            </a:r>
            <a:endParaRPr lang="ru-RU" sz="1200" dirty="0">
              <a:latin typeface="Lucida Console" pitchFamily="49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997918" y="1981617"/>
            <a:ext cx="2160240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ucida Console" pitchFamily="49" charset="0"/>
              </a:rPr>
              <a:t>Manager</a:t>
            </a: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ReactEAV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ReacTask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ReacEntityRowMapper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RecursiveConnector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DataInsertor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smtClean="0">
                <a:latin typeface="Lucida Console" pitchFamily="49" charset="0"/>
              </a:rPr>
              <a:t>…</a:t>
            </a:r>
            <a:endParaRPr lang="ru-RU" sz="1200" dirty="0">
              <a:latin typeface="Lucida Console" pitchFamily="49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205211" y="4104878"/>
            <a:ext cx="2160240" cy="55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Lucida Console" pitchFamily="49" charset="0"/>
              </a:rPr>
              <a:t>ReactQueryHolder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ReactQueryBuiler</a:t>
            </a:r>
            <a:endParaRPr lang="en-US" sz="1200" dirty="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2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0.06129 -0.202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-10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49843 0.041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13" y="208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20469 -0.178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-893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-0.00764 -0.05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25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-0.40157 -0.05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87" y="-26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6 L 0.41736 -0.0629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68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39552" y="4046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ReactEAV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9592" y="1340768"/>
            <a:ext cx="7344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>
                <a:latin typeface="Lucida Console" pitchFamily="49" charset="0"/>
              </a:rPr>
              <a:t>Генерация карт связей объектов методом чтения аннотаций и подключение конфигураторов в менеджер.</a:t>
            </a:r>
          </a:p>
          <a:p>
            <a:r>
              <a:rPr lang="ru-RU" dirty="0" smtClean="0">
                <a:latin typeface="Lucida Console" pitchFamily="49" charset="0"/>
              </a:rPr>
              <a:t>…</a:t>
            </a:r>
          </a:p>
          <a:p>
            <a:pPr marL="342900" indent="-342900">
              <a:buFont typeface="+mj-lt"/>
              <a:buAutoNum type="arabicParenR" startAt="2"/>
            </a:pPr>
            <a:r>
              <a:rPr lang="ru-RU" dirty="0" smtClean="0">
                <a:latin typeface="Lucida Console" pitchFamily="49" charset="0"/>
              </a:rPr>
              <a:t>Объявление </a:t>
            </a:r>
            <a:r>
              <a:rPr lang="en-US" dirty="0" err="1" smtClean="0">
                <a:latin typeface="Lucida Console" pitchFamily="49" charset="0"/>
              </a:rPr>
              <a:t>ReactEAV</a:t>
            </a:r>
            <a:r>
              <a:rPr lang="ru-RU" dirty="0" smtClean="0">
                <a:latin typeface="Lucida Console" pitchFamily="49" charset="0"/>
              </a:rPr>
              <a:t>, связей полей, внутренних объектов </a:t>
            </a:r>
            <a:r>
              <a:rPr lang="en-US" dirty="0" err="1" smtClean="0">
                <a:latin typeface="Lucida Console" pitchFamily="49" charset="0"/>
              </a:rPr>
              <a:t>ReacTask</a:t>
            </a:r>
            <a:r>
              <a:rPr lang="ru-RU" dirty="0" smtClean="0">
                <a:latin typeface="Lucida Console" pitchFamily="49" charset="0"/>
              </a:rPr>
              <a:t> и условий.</a:t>
            </a:r>
            <a:endParaRPr lang="en-US" dirty="0" smtClean="0">
              <a:latin typeface="Lucida Console" pitchFamily="49" charset="0"/>
            </a:endParaRPr>
          </a:p>
          <a:p>
            <a:pPr marL="342900" indent="-342900">
              <a:buAutoNum type="arabicParenR" startAt="2"/>
            </a:pPr>
            <a:r>
              <a:rPr lang="ru-RU" dirty="0" smtClean="0">
                <a:latin typeface="Lucida Console" pitchFamily="49" charset="0"/>
              </a:rPr>
              <a:t>Составление запроса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>
                <a:latin typeface="Lucida Console" pitchFamily="49" charset="0"/>
              </a:rPr>
              <a:t>Генерация обратных </a:t>
            </a:r>
            <a:r>
              <a:rPr lang="en-US" dirty="0" smtClean="0">
                <a:latin typeface="Lucida Console" pitchFamily="49" charset="0"/>
              </a:rPr>
              <a:t>Reference-</a:t>
            </a:r>
            <a:r>
              <a:rPr lang="ru-RU" dirty="0" smtClean="0">
                <a:latin typeface="Lucida Console" pitchFamily="49" charset="0"/>
              </a:rPr>
              <a:t>связей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>
                <a:latin typeface="Lucida Console" pitchFamily="49" charset="0"/>
              </a:rPr>
              <a:t>Составление </a:t>
            </a:r>
            <a:r>
              <a:rPr lang="en-US" dirty="0" smtClean="0">
                <a:latin typeface="Lucida Console" pitchFamily="49" charset="0"/>
              </a:rPr>
              <a:t>SQL-</a:t>
            </a:r>
            <a:r>
              <a:rPr lang="ru-RU" dirty="0" smtClean="0">
                <a:latin typeface="Lucida Console" pitchFamily="49" charset="0"/>
              </a:rPr>
              <a:t>запроса и карт переменных</a:t>
            </a:r>
            <a:endParaRPr lang="ru-RU" dirty="0">
              <a:latin typeface="Lucida Console" pitchFamily="49" charset="0"/>
            </a:endParaRPr>
          </a:p>
          <a:p>
            <a:r>
              <a:rPr lang="ru-RU" dirty="0" smtClean="0">
                <a:latin typeface="Lucida Console" pitchFamily="49" charset="0"/>
              </a:rPr>
              <a:t>3) Выполнение запросов к БД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latin typeface="Lucida Console" pitchFamily="49" charset="0"/>
              </a:rPr>
              <a:t>Запрос к БД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ru-RU" dirty="0" smtClean="0">
                <a:latin typeface="Lucida Console" pitchFamily="49" charset="0"/>
              </a:rPr>
              <a:t>В случае повторного запроса – клонирование уже полученных данных</a:t>
            </a:r>
            <a:r>
              <a:rPr lang="en-US" dirty="0" smtClean="0">
                <a:latin typeface="Lucida Console" pitchFamily="49" charset="0"/>
              </a:rPr>
              <a:t>)</a:t>
            </a:r>
            <a:endParaRPr lang="ru-RU" dirty="0" smtClean="0">
              <a:latin typeface="Lucida Console" pitchFamily="49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latin typeface="Lucida Console" pitchFamily="49" charset="0"/>
              </a:rPr>
              <a:t>Использование </a:t>
            </a:r>
            <a:r>
              <a:rPr lang="en-US" dirty="0" err="1" smtClean="0">
                <a:latin typeface="Lucida Console" pitchFamily="49" charset="0"/>
              </a:rPr>
              <a:t>RowMapper</a:t>
            </a:r>
            <a:r>
              <a:rPr lang="ru-RU" dirty="0" smtClean="0">
                <a:latin typeface="Lucida Console" pitchFamily="49" charset="0"/>
              </a:rPr>
              <a:t> для вытаскивания данных и генерирования </a:t>
            </a:r>
            <a:r>
              <a:rPr lang="en-US" dirty="0" err="1" smtClean="0">
                <a:latin typeface="Lucida Console" pitchFamily="49" charset="0"/>
              </a:rPr>
              <a:t>ReferenceRelations</a:t>
            </a:r>
            <a:endParaRPr lang="en-US" dirty="0" smtClean="0">
              <a:latin typeface="Lucida Console" pitchFamily="49" charset="0"/>
            </a:endParaRPr>
          </a:p>
          <a:p>
            <a:r>
              <a:rPr lang="en-US" dirty="0" smtClean="0">
                <a:latin typeface="Lucida Console" pitchFamily="49" charset="0"/>
              </a:rPr>
              <a:t>4) </a:t>
            </a:r>
            <a:r>
              <a:rPr lang="ru-RU" dirty="0" smtClean="0">
                <a:latin typeface="Lucida Console" pitchFamily="49" charset="0"/>
              </a:rPr>
              <a:t>Рекурсивная (снизу-</a:t>
            </a:r>
            <a:r>
              <a:rPr lang="ru-RU" dirty="0">
                <a:latin typeface="Lucida Console" pitchFamily="49" charset="0"/>
              </a:rPr>
              <a:t>в</a:t>
            </a:r>
            <a:r>
              <a:rPr lang="ru-RU" dirty="0" smtClean="0">
                <a:latin typeface="Lucida Console" pitchFamily="49" charset="0"/>
              </a:rPr>
              <a:t>верх) вставка объектов в объекты через </a:t>
            </a:r>
            <a:r>
              <a:rPr lang="en-US" dirty="0" smtClean="0">
                <a:latin typeface="Lucida Console" pitchFamily="49" charset="0"/>
              </a:rPr>
              <a:t>Reflection API</a:t>
            </a:r>
            <a:endParaRPr lang="ru-RU" dirty="0" smtClean="0">
              <a:latin typeface="Lucida Console" pitchFamily="49" charset="0"/>
            </a:endParaRPr>
          </a:p>
          <a:p>
            <a:r>
              <a:rPr lang="ru-RU" dirty="0" smtClean="0">
                <a:latin typeface="Lucida Console" pitchFamily="49" charset="0"/>
              </a:rPr>
              <a:t>5) Применение </a:t>
            </a:r>
            <a:r>
              <a:rPr lang="en-US" dirty="0" smtClean="0">
                <a:latin typeface="Lucida Console" pitchFamily="49" charset="0"/>
              </a:rPr>
              <a:t>After-query </a:t>
            </a:r>
            <a:r>
              <a:rPr lang="ru-RU" dirty="0" smtClean="0">
                <a:latin typeface="Lucida Console" pitchFamily="49" charset="0"/>
              </a:rPr>
              <a:t>условий при объявлении их</a:t>
            </a:r>
          </a:p>
          <a:p>
            <a:r>
              <a:rPr lang="ru-RU" dirty="0" smtClean="0">
                <a:latin typeface="Lucida Console" pitchFamily="49" charset="0"/>
              </a:rPr>
              <a:t>6) Возврат данных.</a:t>
            </a:r>
          </a:p>
        </p:txBody>
      </p:sp>
    </p:spTree>
    <p:extLst>
      <p:ext uri="{BB962C8B-B14F-4D97-AF65-F5344CB8AC3E}">
        <p14:creationId xmlns:p14="http://schemas.microsoft.com/office/powerpoint/2010/main" val="76231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4663"/>
            <a:ext cx="6480720" cy="620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3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55576" y="476672"/>
            <a:ext cx="76328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Lucida Console" pitchFamily="49" charset="0"/>
              </a:rPr>
              <a:t>Достоинства:</a:t>
            </a:r>
          </a:p>
          <a:p>
            <a:pPr algn="ctr"/>
            <a:endParaRPr lang="ru-RU" sz="2400" dirty="0" smtClean="0">
              <a:latin typeface="Lucida Console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Lucida Console" pitchFamily="49" charset="0"/>
              </a:rPr>
              <a:t>Однотипность методик работы с </a:t>
            </a:r>
            <a:r>
              <a:rPr lang="en-US" sz="2400" dirty="0" smtClean="0">
                <a:latin typeface="Lucida Console" pitchFamily="49" charset="0"/>
              </a:rPr>
              <a:t>POJO-</a:t>
            </a:r>
            <a:r>
              <a:rPr lang="ru-RU" sz="2400" dirty="0" smtClean="0">
                <a:latin typeface="Lucida Console" pitchFamily="49" charset="0"/>
              </a:rPr>
              <a:t>моделями.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Скорость проектирования </a:t>
            </a:r>
            <a:r>
              <a:rPr lang="en-US" sz="2400" dirty="0" smtClean="0">
                <a:latin typeface="Lucida Console" pitchFamily="49" charset="0"/>
              </a:rPr>
              <a:t>Model layer.</a:t>
            </a:r>
            <a:endParaRPr lang="ru-RU" sz="2400" dirty="0" smtClean="0">
              <a:latin typeface="Lucida Console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Скорость разработки </a:t>
            </a:r>
            <a:r>
              <a:rPr lang="en-US" sz="2400" dirty="0" smtClean="0">
                <a:latin typeface="Lucida Console" pitchFamily="49" charset="0"/>
              </a:rPr>
              <a:t>DAO layer</a:t>
            </a:r>
            <a:r>
              <a:rPr lang="ru-RU" sz="2400" dirty="0" smtClean="0">
                <a:latin typeface="Lucida Console" pitchFamily="49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Лёгкая методика расширения запроса как в глубину, так и в ширину.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Простота расширения функционала(например, типов полей и внутренних объектов в </a:t>
            </a:r>
            <a:r>
              <a:rPr lang="en-US" sz="2400" dirty="0" smtClean="0">
                <a:latin typeface="Lucida Console" pitchFamily="49" charset="0"/>
              </a:rPr>
              <a:t>Entity</a:t>
            </a:r>
            <a:r>
              <a:rPr lang="ru-RU" sz="2400" dirty="0" smtClean="0">
                <a:latin typeface="Lucida Console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Незаметность связывания результатов.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err="1" smtClean="0">
                <a:latin typeface="Lucida Console" pitchFamily="49" charset="0"/>
              </a:rPr>
              <a:t>Конфигурируемость</a:t>
            </a:r>
            <a:r>
              <a:rPr lang="ru-RU" sz="2400" dirty="0" smtClean="0">
                <a:latin typeface="Lucida Console" pitchFamily="49" charset="0"/>
              </a:rPr>
              <a:t> методики связывания результатов.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Независимость от типа контейнера встроенного объекта(без </a:t>
            </a:r>
            <a:r>
              <a:rPr lang="en-US" sz="2400" dirty="0" smtClean="0">
                <a:latin typeface="Lucida Console" pitchFamily="49" charset="0"/>
              </a:rPr>
              <a:t>Map</a:t>
            </a:r>
            <a:r>
              <a:rPr lang="ru-RU" sz="2400" dirty="0" smtClean="0">
                <a:latin typeface="Lucida Console" pitchFamily="49" charset="0"/>
              </a:rPr>
              <a:t>)</a:t>
            </a:r>
            <a:endParaRPr lang="ru-RU" sz="2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5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55576" y="476672"/>
            <a:ext cx="76328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Lucida Console" pitchFamily="49" charset="0"/>
              </a:rPr>
              <a:t>Недостатки: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Сложность разработки модуля.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Сложность расширения методик общения модуля с БД</a:t>
            </a:r>
            <a:r>
              <a:rPr lang="en-US" sz="2400" dirty="0" smtClean="0">
                <a:latin typeface="Lucida Console" pitchFamily="49" charset="0"/>
              </a:rPr>
              <a:t>.</a:t>
            </a:r>
            <a:endParaRPr lang="ru-RU" sz="2400" dirty="0" smtClean="0">
              <a:latin typeface="Lucida Console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Сложность </a:t>
            </a:r>
            <a:r>
              <a:rPr lang="ru-RU" sz="2400" dirty="0" err="1" smtClean="0">
                <a:latin typeface="Lucida Console" pitchFamily="49" charset="0"/>
              </a:rPr>
              <a:t>дебагинга</a:t>
            </a:r>
            <a:r>
              <a:rPr lang="ru-RU" sz="2400" dirty="0" smtClean="0">
                <a:latin typeface="Lucida Console" pitchFamily="49" charset="0"/>
              </a:rPr>
              <a:t> запроса.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Потребность в разработке условий связи объектов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(возможно улучшение при создании и внедрении собственного скриптового языка)</a:t>
            </a:r>
            <a:r>
              <a:rPr lang="ru-RU" sz="2400" dirty="0" smtClean="0">
                <a:latin typeface="Lucida Console" pitchFamily="49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Невозможность возвращения в одном запросе полных объектов и объектов, которые не имеют связей по внешним ключам.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На данный момент нет специальных условий поиска по полям объекта кроме </a:t>
            </a:r>
            <a:r>
              <a:rPr lang="en-US" sz="2400" dirty="0" smtClean="0">
                <a:latin typeface="Lucida Console" pitchFamily="49" charset="0"/>
              </a:rPr>
              <a:t>OBJECT_ID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(возможно создание условия)</a:t>
            </a:r>
            <a:r>
              <a:rPr lang="ru-RU" sz="2400" dirty="0" smtClean="0">
                <a:latin typeface="Lucida Console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0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55576" y="476672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Lucida Console" pitchFamily="49" charset="0"/>
              </a:rPr>
              <a:t>Недостатки: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ru-RU" sz="2400" dirty="0" smtClean="0">
                <a:latin typeface="Lucida Console" pitchFamily="49" charset="0"/>
              </a:rPr>
              <a:t>Тотальная невозможность работы с индивидуальной логикой базы, построенной на сторонних объектах – триггерах, процедурах, функциях.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ru-RU" sz="2400" dirty="0" smtClean="0">
                <a:latin typeface="Lucida Console" pitchFamily="49" charset="0"/>
              </a:rPr>
              <a:t>Модульность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(возможна доработка)</a:t>
            </a:r>
            <a:r>
              <a:rPr lang="en-US" sz="2400" dirty="0" smtClean="0">
                <a:latin typeface="Lucida Console" pitchFamily="49" charset="0"/>
              </a:rPr>
              <a:t>.</a:t>
            </a:r>
            <a:endParaRPr lang="ru-RU" sz="2400" dirty="0" smtClean="0">
              <a:latin typeface="Lucida Console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ru-RU" sz="2400" dirty="0" smtClean="0">
                <a:latin typeface="Lucida Console" pitchFamily="49" charset="0"/>
              </a:rPr>
              <a:t>Тяжеловесность и большое количество создаваемых объектов – как следствие относительно большое потребление памяти.</a:t>
            </a:r>
          </a:p>
        </p:txBody>
      </p:sp>
    </p:spTree>
    <p:extLst>
      <p:ext uri="{BB962C8B-B14F-4D97-AF65-F5344CB8AC3E}">
        <p14:creationId xmlns:p14="http://schemas.microsoft.com/office/powerpoint/2010/main" val="19497772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 descr="Картинки по запросу мемы лица опис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81" y="476672"/>
            <a:ext cx="5904656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ьная выноска 1"/>
          <p:cNvSpPr/>
          <p:nvPr/>
        </p:nvSpPr>
        <p:spPr>
          <a:xfrm>
            <a:off x="899592" y="3886944"/>
            <a:ext cx="2736304" cy="2520280"/>
          </a:xfrm>
          <a:prstGeom prst="wedgeEllipseCallout">
            <a:avLst>
              <a:gd name="adj1" fmla="val 66180"/>
              <a:gd name="adj2" fmla="val -111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Hibernate?</a:t>
            </a:r>
          </a:p>
          <a:p>
            <a:pPr algn="ctr"/>
            <a:r>
              <a:rPr lang="ru-RU" dirty="0" smtClean="0">
                <a:latin typeface="Lucida Console" pitchFamily="49" charset="0"/>
              </a:rPr>
              <a:t>Нет, не слышал…</a:t>
            </a:r>
            <a:endParaRPr lang="ru-RU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5885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681557"/>
              </p:ext>
            </p:extLst>
          </p:nvPr>
        </p:nvGraphicFramePr>
        <p:xfrm>
          <a:off x="827584" y="539639"/>
          <a:ext cx="7488832" cy="5778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4416"/>
                <a:gridCol w="3744416"/>
              </a:tblGrid>
              <a:tr h="59415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Lucida Console" pitchFamily="49" charset="0"/>
                        </a:rPr>
                        <a:t>Использованные сторонние</a:t>
                      </a:r>
                      <a:r>
                        <a:rPr lang="ru-RU" sz="2400" baseline="0" dirty="0" smtClean="0">
                          <a:latin typeface="Lucida Console" pitchFamily="49" charset="0"/>
                        </a:rPr>
                        <a:t> библиотеки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9415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Lucida Console" pitchFamily="49" charset="0"/>
                        </a:rPr>
                        <a:t>Название модуля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Lucida Console" pitchFamily="49" charset="0"/>
                        </a:rPr>
                        <a:t>Артефакт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2552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ucida Console" pitchFamily="49" charset="0"/>
                        </a:rPr>
                        <a:t>Spring-test-</a:t>
                      </a:r>
                      <a:r>
                        <a:rPr lang="en-US" sz="2400" dirty="0" err="1" smtClean="0">
                          <a:latin typeface="Lucida Console" pitchFamily="49" charset="0"/>
                        </a:rPr>
                        <a:t>dbunit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ucida Console" pitchFamily="49" charset="0"/>
                        </a:rPr>
                        <a:t>com.github.springtestdbunit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5941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ucida Console" pitchFamily="49" charset="0"/>
                        </a:rPr>
                        <a:t>Project Lombok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ucida Console" pitchFamily="49" charset="0"/>
                        </a:rPr>
                        <a:t>org.projectlombok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5941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ucida Console" pitchFamily="49" charset="0"/>
                        </a:rPr>
                        <a:t>Junit4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5941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ucida Console" pitchFamily="49" charset="0"/>
                        </a:rPr>
                        <a:t>Google</a:t>
                      </a:r>
                      <a:r>
                        <a:rPr lang="en-US" sz="2400" baseline="0" dirty="0" smtClean="0">
                          <a:latin typeface="Lucida Console" pitchFamily="49" charset="0"/>
                        </a:rPr>
                        <a:t> R</a:t>
                      </a:r>
                      <a:r>
                        <a:rPr lang="en-US" sz="2400" dirty="0" smtClean="0">
                          <a:latin typeface="Lucida Console" pitchFamily="49" charset="0"/>
                        </a:rPr>
                        <a:t>eflections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ucida Console" pitchFamily="49" charset="0"/>
                        </a:rPr>
                        <a:t>org.reflections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5941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ucida Console" pitchFamily="49" charset="0"/>
                        </a:rPr>
                        <a:t>Google Guava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ucida Console" pitchFamily="49" charset="0"/>
                        </a:rPr>
                        <a:t>com.google.guava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5941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ucida Console" pitchFamily="49" charset="0"/>
                        </a:rPr>
                        <a:t>C3P0 pool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ucida Console" pitchFamily="49" charset="0"/>
                        </a:rPr>
                        <a:t>hibernate-c3p0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5941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ucida Console" pitchFamily="49" charset="0"/>
                        </a:rPr>
                        <a:t>Log4jdbc-remix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ucida Console" pitchFamily="49" charset="0"/>
                        </a:rPr>
                        <a:t>org.lazyluke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9136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39552" y="2996952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Спасибо за внимание!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1373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91952" y="5570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EAV/CR ORM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  <p:pic>
        <p:nvPicPr>
          <p:cNvPr id="27650" name="Picture 2" descr="Example EAV schema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156" y="1264949"/>
            <a:ext cx="4248472" cy="515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37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1187624" y="404664"/>
            <a:ext cx="6552568" cy="1440160"/>
            <a:chOff x="1187624" y="404664"/>
            <a:chExt cx="6552568" cy="1440160"/>
          </a:xfrm>
        </p:grpSpPr>
        <p:sp>
          <p:nvSpPr>
            <p:cNvPr id="7" name="Овал 6"/>
            <p:cNvSpPr/>
            <p:nvPr/>
          </p:nvSpPr>
          <p:spPr>
            <a:xfrm>
              <a:off x="6300192" y="404664"/>
              <a:ext cx="1440000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OB2</a:t>
              </a:r>
              <a:endParaRPr lang="ru-RU" dirty="0">
                <a:latin typeface="Lucida Console" pitchFamily="49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987824" y="1119491"/>
              <a:ext cx="2880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Овал 13"/>
            <p:cNvSpPr/>
            <p:nvPr/>
          </p:nvSpPr>
          <p:spPr>
            <a:xfrm>
              <a:off x="1187624" y="404664"/>
              <a:ext cx="1440000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OB1</a:t>
              </a:r>
              <a:endParaRPr lang="ru-RU" dirty="0">
                <a:latin typeface="Lucida Console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843808" y="620688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1                                                  1</a:t>
              </a:r>
              <a:endParaRPr lang="ru-RU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187624" y="1916832"/>
            <a:ext cx="6549616" cy="1440160"/>
            <a:chOff x="1187624" y="1916832"/>
            <a:chExt cx="6549616" cy="1440160"/>
          </a:xfrm>
        </p:grpSpPr>
        <p:sp>
          <p:nvSpPr>
            <p:cNvPr id="2" name="Овал 1"/>
            <p:cNvSpPr/>
            <p:nvPr/>
          </p:nvSpPr>
          <p:spPr>
            <a:xfrm>
              <a:off x="1187624" y="1916832"/>
              <a:ext cx="1440000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OB1</a:t>
              </a:r>
              <a:endParaRPr lang="ru-RU" dirty="0">
                <a:latin typeface="Lucida Console" pitchFamily="49" charset="0"/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6297240" y="1916832"/>
              <a:ext cx="1440000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OB2</a:t>
              </a:r>
              <a:endParaRPr lang="ru-RU" dirty="0">
                <a:latin typeface="Lucida Console" pitchFamily="49" charset="0"/>
              </a:endParaRPr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>
              <a:off x="2915816" y="2636912"/>
              <a:ext cx="2880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843808" y="213285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                                      *</a:t>
              </a:r>
              <a:endParaRPr lang="ru-RU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1181340" y="3429000"/>
            <a:ext cx="6555900" cy="1440160"/>
            <a:chOff x="1181340" y="3429000"/>
            <a:chExt cx="6555900" cy="1440160"/>
          </a:xfrm>
        </p:grpSpPr>
        <p:sp>
          <p:nvSpPr>
            <p:cNvPr id="5" name="Овал 4"/>
            <p:cNvSpPr/>
            <p:nvPr/>
          </p:nvSpPr>
          <p:spPr>
            <a:xfrm>
              <a:off x="1181340" y="3429000"/>
              <a:ext cx="1440000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OB1</a:t>
              </a:r>
              <a:endParaRPr lang="ru-RU" dirty="0">
                <a:latin typeface="Lucida Console" pitchFamily="49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6297240" y="3429000"/>
              <a:ext cx="1440000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OB2</a:t>
              </a:r>
              <a:endParaRPr lang="ru-RU" dirty="0">
                <a:latin typeface="Lucida Console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29101" y="357301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                                                  1</a:t>
              </a:r>
              <a:endParaRPr lang="ru-RU" dirty="0"/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>
              <a:off x="3045125" y="4093592"/>
              <a:ext cx="2880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1181340" y="4965600"/>
            <a:ext cx="6555900" cy="1440160"/>
            <a:chOff x="1181340" y="4965600"/>
            <a:chExt cx="6555900" cy="1440160"/>
          </a:xfrm>
        </p:grpSpPr>
        <p:sp>
          <p:nvSpPr>
            <p:cNvPr id="6" name="Овал 5"/>
            <p:cNvSpPr/>
            <p:nvPr/>
          </p:nvSpPr>
          <p:spPr>
            <a:xfrm>
              <a:off x="1181340" y="4965600"/>
              <a:ext cx="1440000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OB1</a:t>
              </a:r>
              <a:endParaRPr lang="ru-RU" dirty="0">
                <a:latin typeface="Lucida Console" pitchFamily="49" charset="0"/>
              </a:endParaRP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3045125" y="5685680"/>
              <a:ext cx="2880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Овал 14"/>
            <p:cNvSpPr/>
            <p:nvPr/>
          </p:nvSpPr>
          <p:spPr>
            <a:xfrm>
              <a:off x="6297240" y="4965600"/>
              <a:ext cx="1440000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OB2</a:t>
              </a:r>
              <a:endParaRPr lang="ru-RU" dirty="0">
                <a:latin typeface="Lucida Console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43808" y="5229200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                                                  *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27237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Gvozd\Downloads\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8300"/>
            <a:ext cx="8034585" cy="606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0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368300"/>
            <a:ext cx="8034585" cy="606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19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07726E-6 L -0.3684 -0.006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0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C:\Users\Gvozd\GitRepositories\NetCrackerProject\pres\reacteav\pics\User-clas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9" y="498378"/>
            <a:ext cx="8076299" cy="595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95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462</TotalTime>
  <Words>1083</Words>
  <Application>Microsoft Office PowerPoint</Application>
  <PresentationFormat>Экран (4:3)</PresentationFormat>
  <Paragraphs>609</Paragraphs>
  <Slides>49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0" baseType="lpstr">
      <vt:lpstr>Исполнительная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Gvozd</dc:creator>
  <cp:lastModifiedBy>Lenovo</cp:lastModifiedBy>
  <cp:revision>54</cp:revision>
  <dcterms:created xsi:type="dcterms:W3CDTF">2017-05-23T21:14:03Z</dcterms:created>
  <dcterms:modified xsi:type="dcterms:W3CDTF">2017-05-25T10:22:41Z</dcterms:modified>
</cp:coreProperties>
</file>