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324" r:id="rId3"/>
    <p:sldId id="325" r:id="rId4"/>
    <p:sldId id="332" r:id="rId5"/>
    <p:sldId id="333" r:id="rId6"/>
    <p:sldId id="334" r:id="rId7"/>
    <p:sldId id="335" r:id="rId8"/>
    <p:sldId id="349" r:id="rId9"/>
    <p:sldId id="336" r:id="rId10"/>
    <p:sldId id="350" r:id="rId11"/>
    <p:sldId id="338" r:id="rId12"/>
    <p:sldId id="339" r:id="rId13"/>
    <p:sldId id="340" r:id="rId14"/>
    <p:sldId id="372" r:id="rId15"/>
    <p:sldId id="381" r:id="rId16"/>
    <p:sldId id="371" r:id="rId17"/>
    <p:sldId id="351" r:id="rId18"/>
    <p:sldId id="370" r:id="rId19"/>
    <p:sldId id="353" r:id="rId20"/>
    <p:sldId id="354" r:id="rId21"/>
    <p:sldId id="355" r:id="rId22"/>
    <p:sldId id="356" r:id="rId23"/>
    <p:sldId id="357" r:id="rId24"/>
    <p:sldId id="359" r:id="rId25"/>
    <p:sldId id="365" r:id="rId26"/>
    <p:sldId id="360" r:id="rId27"/>
    <p:sldId id="361" r:id="rId28"/>
    <p:sldId id="362" r:id="rId29"/>
    <p:sldId id="364" r:id="rId30"/>
    <p:sldId id="363" r:id="rId31"/>
    <p:sldId id="378" r:id="rId32"/>
    <p:sldId id="379" r:id="rId33"/>
    <p:sldId id="367" r:id="rId34"/>
    <p:sldId id="368" r:id="rId35"/>
    <p:sldId id="366" r:id="rId36"/>
    <p:sldId id="369" r:id="rId37"/>
    <p:sldId id="380" r:id="rId38"/>
    <p:sldId id="342" r:id="rId39"/>
    <p:sldId id="346" r:id="rId40"/>
    <p:sldId id="344" r:id="rId41"/>
    <p:sldId id="347" r:id="rId42"/>
    <p:sldId id="345" r:id="rId43"/>
    <p:sldId id="348" r:id="rId44"/>
    <p:sldId id="373" r:id="rId45"/>
    <p:sldId id="374" r:id="rId46"/>
    <p:sldId id="376" r:id="rId47"/>
    <p:sldId id="377" r:id="rId4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9FA"/>
    <a:srgbClr val="00CC00"/>
    <a:srgbClr val="FF6600"/>
    <a:srgbClr val="F9F9F9"/>
    <a:srgbClr val="E0FBFC"/>
    <a:srgbClr val="FBFBFB"/>
    <a:srgbClr val="FFFF89"/>
    <a:srgbClr val="F5FDFD"/>
    <a:srgbClr val="F4FEFE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66" autoAdjust="0"/>
    <p:restoredTop sz="91758" autoAdjust="0"/>
  </p:normalViewPr>
  <p:slideViewPr>
    <p:cSldViewPr snapToGrid="0">
      <p:cViewPr varScale="1">
        <p:scale>
          <a:sx n="81" d="100"/>
          <a:sy n="81" d="100"/>
        </p:scale>
        <p:origin x="998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2597205-12AB-44C6-8EDF-4FF1BE2A2EBD}" type="datetimeFigureOut">
              <a:rPr lang="en-US"/>
              <a:pPr>
                <a:defRPr/>
              </a:pPr>
              <a:t>4/11/2017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4FDBA8A-E34F-4982-ACAE-E943F5FE85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960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Why stacks?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CCC12CE3-9843-4F5D-9B67-3C508AB44AA5}" type="slidenum">
              <a:rPr lang="en-US" altLang="en-US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71208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Why stacks?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C3AACA04-0E67-43C3-9D00-F0F94AC57E4A}" type="slidenum">
              <a:rPr lang="en-US" altLang="en-US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5465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Why stacks?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4E690C30-758F-4B99-B694-E1BE815D313B}" type="slidenum">
              <a:rPr lang="en-US" altLang="en-US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3452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Why stacks?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0A8785E2-4030-40AD-B9B9-23CF617D55FF}" type="slidenum">
              <a:rPr lang="en-US" altLang="en-US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5269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Why stacks?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6D0D056-6EDB-476F-8850-DBA1B6CDA99B}" type="slidenum">
              <a:rPr lang="en-US" altLang="en-US" smtClean="0"/>
              <a:pPr/>
              <a:t>14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619917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Why stacks?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CCC12CE3-9843-4F5D-9B67-3C508AB44AA5}" type="slidenum">
              <a:rPr lang="en-US" altLang="en-US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19690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Why stacks?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C3AACA04-0E67-43C3-9D00-F0F94AC57E4A}" type="slidenum">
              <a:rPr lang="en-US" altLang="en-US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43943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Why stacks?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C3AACA04-0E67-43C3-9D00-F0F94AC57E4A}" type="slidenum">
              <a:rPr lang="en-US" altLang="en-US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18949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Why stacks?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C3AACA04-0E67-43C3-9D00-F0F94AC57E4A}" type="slidenum">
              <a:rPr lang="en-US" altLang="en-US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04090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Why stacks?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C3AACA04-0E67-43C3-9D00-F0F94AC57E4A}" type="slidenum">
              <a:rPr lang="en-US" altLang="en-US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12805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Why stacks?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C3AACA04-0E67-43C3-9D00-F0F94AC57E4A}" type="slidenum">
              <a:rPr lang="en-US" altLang="en-US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0721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Why stacks?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3FD92C09-9AF7-447E-9C2A-0809247D13D5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01527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Why stacks?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C3AACA04-0E67-43C3-9D00-F0F94AC57E4A}" type="slidenum">
              <a:rPr lang="en-US" altLang="en-US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28198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Why stacks?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C3AACA04-0E67-43C3-9D00-F0F94AC57E4A}" type="slidenum">
              <a:rPr lang="en-US" altLang="en-US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04988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Why stacks?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C3AACA04-0E67-43C3-9D00-F0F94AC57E4A}" type="slidenum">
              <a:rPr lang="en-US" altLang="en-US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0601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Why stacks?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C3AACA04-0E67-43C3-9D00-F0F94AC57E4A}" type="slidenum">
              <a:rPr lang="en-US" altLang="en-US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6653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Why stacks?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C3AACA04-0E67-43C3-9D00-F0F94AC57E4A}" type="slidenum">
              <a:rPr lang="en-US" altLang="en-US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4772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Why stacks?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C3AACA04-0E67-43C3-9D00-F0F94AC57E4A}" type="slidenum">
              <a:rPr lang="en-US" altLang="en-US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1891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4485FFF-E08F-4645-B58F-53ECBF539642}" type="slidenum">
              <a:rPr lang="en-US" altLang="en-US" smtClean="0"/>
              <a:pPr/>
              <a:t>27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579121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4485FFF-E08F-4645-B58F-53ECBF539642}" type="slidenum">
              <a:rPr lang="en-US" altLang="en-US" smtClean="0"/>
              <a:pPr/>
              <a:t>28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29404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Why stacks?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C3AACA04-0E67-43C3-9D00-F0F94AC57E4A}" type="slidenum">
              <a:rPr lang="en-US" altLang="en-US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61696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4485FFF-E08F-4645-B58F-53ECBF539642}" type="slidenum">
              <a:rPr lang="en-US" altLang="en-US" smtClean="0"/>
              <a:pPr/>
              <a:t>30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5010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Why stacks?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FABB574B-5FA0-49FB-8641-A243964FC363}" type="slidenum">
              <a:rPr lang="en-US" altLang="en-US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44086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4485FFF-E08F-4645-B58F-53ECBF539642}" type="slidenum">
              <a:rPr lang="en-US" altLang="en-US" smtClean="0"/>
              <a:pPr/>
              <a:t>31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087907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4485FFF-E08F-4645-B58F-53ECBF539642}" type="slidenum">
              <a:rPr lang="en-US" altLang="en-US" smtClean="0"/>
              <a:pPr/>
              <a:t>32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656838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Why stacks?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C3AACA04-0E67-43C3-9D00-F0F94AC57E4A}" type="slidenum">
              <a:rPr lang="en-US" altLang="en-US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84182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Why stacks?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C3AACA04-0E67-43C3-9D00-F0F94AC57E4A}" type="slidenum">
              <a:rPr lang="en-US" altLang="en-US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67614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4485FFF-E08F-4645-B58F-53ECBF539642}" type="slidenum">
              <a:rPr lang="en-US" altLang="en-US" smtClean="0"/>
              <a:pPr/>
              <a:t>35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315018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4485FFF-E08F-4645-B58F-53ECBF539642}" type="slidenum">
              <a:rPr lang="en-US" altLang="en-US" smtClean="0"/>
              <a:pPr/>
              <a:t>36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821711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4485FFF-E08F-4645-B58F-53ECBF539642}" type="slidenum">
              <a:rPr lang="en-US" altLang="en-US" smtClean="0"/>
              <a:pPr/>
              <a:t>37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982686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Why stacks?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3C9DC22B-5428-4B0D-A8F4-508E0FEED77B}" type="slidenum">
              <a:rPr lang="en-US" altLang="en-US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70178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4485FFF-E08F-4645-B58F-53ECBF539642}" type="slidenum">
              <a:rPr lang="en-US" altLang="en-US" smtClean="0"/>
              <a:pPr/>
              <a:t>39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576110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Why stacks?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3C9DC22B-5428-4B0D-A8F4-508E0FEED77B}" type="slidenum">
              <a:rPr lang="en-US" altLang="en-US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2189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Why stacks?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4A1C026B-35A7-4BC8-83F0-A42660109937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29294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4485FFF-E08F-4645-B58F-53ECBF539642}" type="slidenum">
              <a:rPr lang="en-US" altLang="en-US" smtClean="0"/>
              <a:pPr/>
              <a:t>41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774803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Why stacks?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3C9DC22B-5428-4B0D-A8F4-508E0FEED77B}" type="slidenum">
              <a:rPr lang="en-US" altLang="en-US"/>
              <a:pPr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097972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4485FFF-E08F-4645-B58F-53ECBF539642}" type="slidenum">
              <a:rPr lang="en-US" altLang="en-US" smtClean="0"/>
              <a:pPr/>
              <a:t>43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810771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4485FFF-E08F-4645-B58F-53ECBF539642}" type="slidenum">
              <a:rPr lang="en-US" altLang="en-US" smtClean="0"/>
              <a:pPr/>
              <a:t>44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705549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4485FFF-E08F-4645-B58F-53ECBF539642}" type="slidenum">
              <a:rPr lang="en-US" altLang="en-US" smtClean="0"/>
              <a:pPr/>
              <a:t>45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847226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D0477146-3A1E-423D-B7EB-7C348EB3357D}" type="slidenum">
              <a:rPr lang="en-US" altLang="en-US" smtClean="0"/>
              <a:pPr/>
              <a:t>46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100453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D0477146-3A1E-423D-B7EB-7C348EB3357D}" type="slidenum">
              <a:rPr lang="en-US" altLang="en-US" smtClean="0"/>
              <a:pPr/>
              <a:t>47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95906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Why stacks?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1E824D26-4AF5-4333-93F2-56B314B05F1C}" type="slidenum">
              <a:rPr lang="en-US" altLang="en-US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1300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Why stacks?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FA4BA8CD-77FA-470A-8CB8-9791FE8C5B34}" type="slidenum">
              <a:rPr lang="en-US" altLang="en-US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8661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Why stacks?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FA4BA8CD-77FA-470A-8CB8-9791FE8C5B34}" type="slidenum">
              <a:rPr lang="en-US" altLang="en-US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1394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Why stacks?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71EC95DB-C8B6-4C2F-9764-7AD4DF42477A}" type="slidenum">
              <a:rPr lang="en-US" altLang="en-US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8810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Why stacks?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71EC95DB-C8B6-4C2F-9764-7AD4DF42477A}" type="slidenum">
              <a:rPr lang="en-US" altLang="en-US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8001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D9E9C-44D5-4F1C-BF3C-FFD31E28B402}" type="datetimeFigureOut">
              <a:rPr lang="en-US"/>
              <a:pPr>
                <a:defRPr/>
              </a:pPr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689D66-828F-4675-9819-FD35EB4C99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3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D876C6-1076-40E5-BA76-E15D0269EAEC}" type="datetimeFigureOut">
              <a:rPr lang="en-US"/>
              <a:pPr>
                <a:defRPr/>
              </a:pPr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7C3DEC-FC2C-4E6E-9ABE-C6D1E93DCB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3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AC2126-D893-414C-B4B5-3EC337D63678}" type="datetimeFigureOut">
              <a:rPr lang="en-US"/>
              <a:pPr>
                <a:defRPr/>
              </a:pPr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4FFD50-AF6E-45C0-A41F-6472D85C4E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36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3A0CB-33BA-4D6A-9928-D8EEBBF82A84}" type="datetimeFigureOut">
              <a:rPr lang="en-US"/>
              <a:pPr>
                <a:defRPr/>
              </a:pPr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FE19DD-BD54-4556-8E00-DE85A2EF64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86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DCEB0E-5DE4-4739-81D6-3CFCB9E917EC}" type="datetimeFigureOut">
              <a:rPr lang="en-US"/>
              <a:pPr>
                <a:defRPr/>
              </a:pPr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48213C-4ABC-4E84-BE1E-625E1BF3ED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88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7900F6-7E31-4F84-A324-D5639ED2090A}" type="datetimeFigureOut">
              <a:rPr lang="en-US"/>
              <a:pPr>
                <a:defRPr/>
              </a:pPr>
              <a:t>4/11/2017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B771A0-F4ED-434A-9F8F-C9EF5F4496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50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580FA-6CAE-4302-9310-D4B57C244D19}" type="datetimeFigureOut">
              <a:rPr lang="en-US"/>
              <a:pPr>
                <a:defRPr/>
              </a:pPr>
              <a:t>4/11/2017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BB7288-E07F-427C-8CE7-4EA98F8290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08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54533A-44BB-4A69-AE95-4EE0530EAFD7}" type="datetimeFigureOut">
              <a:rPr lang="en-US"/>
              <a:pPr>
                <a:defRPr/>
              </a:pPr>
              <a:t>4/11/2017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0E6AB7-F4A0-4AAE-88E7-DEAE3A43DD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69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AC44E-86FC-4C5C-A196-CAC6E17F0F9E}" type="datetimeFigureOut">
              <a:rPr lang="en-US"/>
              <a:pPr>
                <a:defRPr/>
              </a:pPr>
              <a:t>4/11/2017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249DA8-E2E1-4941-8CA8-856790F2FE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16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55CF6D-190C-4426-B0E3-70937A8A9346}" type="datetimeFigureOut">
              <a:rPr lang="en-US"/>
              <a:pPr>
                <a:defRPr/>
              </a:pPr>
              <a:t>4/11/2017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6CA1D7-BAAE-4B76-A021-BF3AF47F4C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2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4AB976-9976-4574-A038-460C31733CF1}" type="datetimeFigureOut">
              <a:rPr lang="en-US"/>
              <a:pPr>
                <a:defRPr/>
              </a:pPr>
              <a:t>4/11/2017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F3F164-2F06-4EB4-ACFC-79EF9A8BC4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3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54559D0-FF75-434F-95B4-D49839FB3490}" type="datetimeFigureOut">
              <a:rPr lang="en-US"/>
              <a:pPr>
                <a:defRPr/>
              </a:pPr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ABDE8AD6-7927-4ABE-8717-5028A90EA29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openmp.org/mp-documents/omp-hands-on-SC08.pdf" TargetMode="Externa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Data_synchronization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Data_synchronization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sdn.microsoft.com/en-us/library/b38674ky.aspx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tackoverflow.com/questions/2396430/how-to-use-lock-in-openmp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omputing.llnl.gov/tutorials/openMP/" TargetMode="External"/><Relationship Id="rId4" Type="http://schemas.openxmlformats.org/officeDocument/2006/relationships/image" Target="../media/image8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openmp.org/mp-documents/omp-hands-on-SC08.pdf" TargetMode="Externa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893888"/>
            <a:ext cx="12192000" cy="2381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2875" y="2905125"/>
            <a:ext cx="5732463" cy="72707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latin typeface="+mn-lt"/>
              </a:rPr>
              <a:t>Data Structures</a:t>
            </a:r>
          </a:p>
        </p:txBody>
      </p:sp>
      <p:sp>
        <p:nvSpPr>
          <p:cNvPr id="3076" name="Title 1"/>
          <p:cNvSpPr txBox="1">
            <a:spLocks/>
          </p:cNvSpPr>
          <p:nvPr/>
        </p:nvSpPr>
        <p:spPr bwMode="auto">
          <a:xfrm>
            <a:off x="3952875" y="4275138"/>
            <a:ext cx="77978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500" dirty="0"/>
              <a:t>Lecture 12: </a:t>
            </a:r>
            <a:r>
              <a:rPr lang="en-US" altLang="en-US" sz="3000" b="1" dirty="0" smtClean="0"/>
              <a:t>Parallel </a:t>
            </a:r>
            <a:r>
              <a:rPr lang="en-US" altLang="en-US" sz="3000" b="1" dirty="0"/>
              <a:t>Programming with OpenMP</a:t>
            </a:r>
          </a:p>
        </p:txBody>
      </p:sp>
      <p:pic>
        <p:nvPicPr>
          <p:cNvPr id="3077" name="Picture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3" y="1919288"/>
            <a:ext cx="1609725" cy="235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0255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968375" y="-66675"/>
            <a:ext cx="9129713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norm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4000" b="1" dirty="0" smtClean="0">
                <a:latin typeface="+mn-lt"/>
              </a:rPr>
              <a:t>OpenMP Example </a:t>
            </a:r>
            <a:r>
              <a:rPr lang="en-US" sz="3000" dirty="0" smtClean="0">
                <a:latin typeface="+mn-lt"/>
              </a:rPr>
              <a:t>(2)</a:t>
            </a:r>
          </a:p>
        </p:txBody>
      </p:sp>
      <p:pic>
        <p:nvPicPr>
          <p:cNvPr id="16389" name="Picture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69863"/>
            <a:ext cx="466725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33375" y="1376255"/>
            <a:ext cx="530385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omp.h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#pragma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parallel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(3){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ID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omp_get_thread_num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Hello (%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d)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World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(%d)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b="26226"/>
          <a:stretch/>
        </p:blipFill>
        <p:spPr>
          <a:xfrm>
            <a:off x="3536574" y="5697303"/>
            <a:ext cx="2675690" cy="79776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36574" y="5223170"/>
            <a:ext cx="1569660" cy="369332"/>
          </a:xfrm>
          <a:prstGeom prst="rect">
            <a:avLst/>
          </a:prstGeom>
          <a:solidFill>
            <a:srgbClr val="00B9FA"/>
          </a:solidFill>
        </p:spPr>
        <p:txBody>
          <a:bodyPr wrap="none">
            <a:spAutoFit/>
          </a:bodyPr>
          <a:lstStyle/>
          <a:p>
            <a:r>
              <a:rPr lang="en-US" altLang="en-US" i="1" dirty="0" smtClean="0">
                <a:solidFill>
                  <a:schemeClr val="bg1"/>
                </a:solidFill>
              </a:rPr>
              <a:t>sample output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3375" y="6501670"/>
            <a:ext cx="5057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Reference: </a:t>
            </a:r>
            <a:r>
              <a:rPr lang="en-US" sz="1200" dirty="0">
                <a:hlinkClick r:id="rId5"/>
              </a:rPr>
              <a:t>http://</a:t>
            </a:r>
            <a:r>
              <a:rPr lang="en-US" sz="1200" dirty="0" smtClean="0">
                <a:hlinkClick r:id="rId5"/>
              </a:rPr>
              <a:t>www.openmp.org/mp-documents/omp-hands-on-SC08.pdf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4166647" y="1894788"/>
            <a:ext cx="2498430" cy="782424"/>
          </a:xfrm>
          <a:prstGeom prst="wedgeRoundRectCallout">
            <a:avLst>
              <a:gd name="adj1" fmla="val -13287"/>
              <a:gd name="adj2" fmla="val 68524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You can specify the number of threads here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6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0255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968375" y="-66675"/>
            <a:ext cx="9129713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norm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4000" b="1" dirty="0" smtClean="0">
                <a:latin typeface="+mn-lt"/>
              </a:rPr>
              <a:t>Private and Shared Variables </a:t>
            </a:r>
            <a:r>
              <a:rPr lang="en-US" sz="3000" dirty="0" smtClean="0">
                <a:latin typeface="+mn-lt"/>
              </a:rPr>
              <a:t>(1)</a:t>
            </a:r>
          </a:p>
        </p:txBody>
      </p:sp>
      <p:sp>
        <p:nvSpPr>
          <p:cNvPr id="20484" name="TextBox 31"/>
          <p:cNvSpPr txBox="1">
            <a:spLocks noChangeArrowheads="1"/>
          </p:cNvSpPr>
          <p:nvPr/>
        </p:nvSpPr>
        <p:spPr bwMode="auto">
          <a:xfrm>
            <a:off x="409575" y="1409700"/>
            <a:ext cx="71199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>
              <a:buFont typeface="Arial" charset="0"/>
              <a:buChar char="•"/>
            </a:pPr>
            <a:r>
              <a:rPr lang="en-US" altLang="en-US" sz="2000" dirty="0"/>
              <a:t>Inside a parallel region of a program, variables can either be shared or private or default.</a:t>
            </a:r>
          </a:p>
        </p:txBody>
      </p:sp>
      <p:pic>
        <p:nvPicPr>
          <p:cNvPr id="20485" name="Picture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69863"/>
            <a:ext cx="466725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Rounded Rectangle 2"/>
          <p:cNvSpPr>
            <a:spLocks noChangeArrowheads="1"/>
          </p:cNvSpPr>
          <p:nvPr/>
        </p:nvSpPr>
        <p:spPr bwMode="auto">
          <a:xfrm>
            <a:off x="8851900" y="2252663"/>
            <a:ext cx="3025775" cy="1290637"/>
          </a:xfrm>
          <a:prstGeom prst="roundRect">
            <a:avLst>
              <a:gd name="adj" fmla="val 8810"/>
            </a:avLst>
          </a:prstGeom>
          <a:solidFill>
            <a:srgbClr val="F5FD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en-US">
                <a:latin typeface="Courier New" pitchFamily="49" charset="0"/>
                <a:cs typeface="Courier New" pitchFamily="49" charset="0"/>
              </a:rPr>
              <a:t>shared(list) </a:t>
            </a:r>
          </a:p>
          <a:p>
            <a:pPr>
              <a:spcAft>
                <a:spcPts val="1200"/>
              </a:spcAft>
            </a:pPr>
            <a:r>
              <a:rPr lang="en-US" altLang="en-US">
                <a:latin typeface="Courier New" pitchFamily="49" charset="0"/>
                <a:cs typeface="Courier New" pitchFamily="49" charset="0"/>
              </a:rPr>
              <a:t>private(list) </a:t>
            </a:r>
          </a:p>
          <a:p>
            <a:pPr>
              <a:spcAft>
                <a:spcPts val="1200"/>
              </a:spcAft>
            </a:pPr>
            <a:r>
              <a:rPr lang="en-US" altLang="en-US">
                <a:latin typeface="Courier New" pitchFamily="49" charset="0"/>
                <a:cs typeface="Courier New" pitchFamily="49" charset="0"/>
              </a:rPr>
              <a:t>default(shared|none)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09575" y="2503488"/>
            <a:ext cx="1766888" cy="388937"/>
          </a:xfrm>
          <a:prstGeom prst="roundRect">
            <a:avLst/>
          </a:prstGeom>
          <a:solidFill>
            <a:srgbClr val="00B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Default Clause</a:t>
            </a:r>
          </a:p>
        </p:txBody>
      </p:sp>
      <p:sp>
        <p:nvSpPr>
          <p:cNvPr id="20488" name="Rectangle 3"/>
          <p:cNvSpPr>
            <a:spLocks noChangeArrowheads="1"/>
          </p:cNvSpPr>
          <p:nvPr/>
        </p:nvSpPr>
        <p:spPr bwMode="auto">
          <a:xfrm>
            <a:off x="409575" y="3065463"/>
            <a:ext cx="7381875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en-US" altLang="en-US" sz="2000"/>
              <a:t>The Default clause allows the user to specify the default scope for all of the variables in the parallel region.</a:t>
            </a:r>
          </a:p>
          <a:p>
            <a:pPr marL="285750" indent="-285750" algn="just">
              <a:buFont typeface="Arial" charset="0"/>
              <a:buChar char="•"/>
            </a:pPr>
            <a:endParaRPr lang="en-US" altLang="en-US" sz="2000"/>
          </a:p>
          <a:p>
            <a:pPr marL="285750" indent="-285750" algn="just">
              <a:buFont typeface="Arial" charset="0"/>
              <a:buChar char="•"/>
            </a:pPr>
            <a:endParaRPr lang="en-US" altLang="en-US" sz="2000"/>
          </a:p>
          <a:p>
            <a:pPr marL="285750" indent="-285750" algn="just">
              <a:buFont typeface="Arial" charset="0"/>
              <a:buChar char="•"/>
            </a:pPr>
            <a:endParaRPr lang="en-US" altLang="en-US" sz="2000"/>
          </a:p>
          <a:p>
            <a:pPr marL="285750" indent="-285750" algn="just">
              <a:buFont typeface="Arial" charset="0"/>
              <a:buChar char="•"/>
            </a:pPr>
            <a:r>
              <a:rPr lang="en-US" altLang="en-US" sz="2000"/>
              <a:t>The above declarations state that all the variables in the parallel region are private apart from variables a and b that are shared. </a:t>
            </a:r>
          </a:p>
        </p:txBody>
      </p:sp>
      <p:sp>
        <p:nvSpPr>
          <p:cNvPr id="5" name="Rectangle 4"/>
          <p:cNvSpPr/>
          <p:nvPr/>
        </p:nvSpPr>
        <p:spPr>
          <a:xfrm>
            <a:off x="800100" y="4056856"/>
            <a:ext cx="6096000" cy="3231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#pragma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parallel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 shared(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0255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968375" y="-66675"/>
            <a:ext cx="9129713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norm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4000" b="1" dirty="0" smtClean="0">
                <a:latin typeface="+mn-lt"/>
              </a:rPr>
              <a:t>Private and Shared Variables </a:t>
            </a:r>
            <a:r>
              <a:rPr lang="en-US" sz="3000" dirty="0" smtClean="0">
                <a:latin typeface="+mn-lt"/>
              </a:rPr>
              <a:t>(2)</a:t>
            </a:r>
          </a:p>
        </p:txBody>
      </p:sp>
      <p:pic>
        <p:nvPicPr>
          <p:cNvPr id="22532" name="Picture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69863"/>
            <a:ext cx="466725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Rounded Rectangle 2"/>
          <p:cNvSpPr>
            <a:spLocks noChangeArrowheads="1"/>
          </p:cNvSpPr>
          <p:nvPr/>
        </p:nvSpPr>
        <p:spPr bwMode="auto">
          <a:xfrm>
            <a:off x="8851900" y="2252663"/>
            <a:ext cx="3025775" cy="1290637"/>
          </a:xfrm>
          <a:prstGeom prst="roundRect">
            <a:avLst>
              <a:gd name="adj" fmla="val 8810"/>
            </a:avLst>
          </a:prstGeom>
          <a:solidFill>
            <a:srgbClr val="F5FD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en-US">
                <a:latin typeface="Courier New" pitchFamily="49" charset="0"/>
                <a:cs typeface="Courier New" pitchFamily="49" charset="0"/>
              </a:rPr>
              <a:t>shared(list) </a:t>
            </a:r>
          </a:p>
          <a:p>
            <a:pPr>
              <a:spcAft>
                <a:spcPts val="1200"/>
              </a:spcAft>
            </a:pPr>
            <a:r>
              <a:rPr lang="en-US" altLang="en-US">
                <a:latin typeface="Courier New" pitchFamily="49" charset="0"/>
                <a:cs typeface="Courier New" pitchFamily="49" charset="0"/>
              </a:rPr>
              <a:t>private(list) </a:t>
            </a:r>
          </a:p>
          <a:p>
            <a:pPr>
              <a:spcAft>
                <a:spcPts val="1200"/>
              </a:spcAft>
            </a:pPr>
            <a:r>
              <a:rPr lang="en-US" altLang="en-US">
                <a:latin typeface="Courier New" pitchFamily="49" charset="0"/>
                <a:cs typeface="Courier New" pitchFamily="49" charset="0"/>
              </a:rPr>
              <a:t>default(shared|none)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09575" y="1455738"/>
            <a:ext cx="2022475" cy="388937"/>
          </a:xfrm>
          <a:prstGeom prst="roundRect">
            <a:avLst/>
          </a:prstGeom>
          <a:solidFill>
            <a:srgbClr val="00B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Shared Variables</a:t>
            </a:r>
          </a:p>
        </p:txBody>
      </p:sp>
      <p:sp>
        <p:nvSpPr>
          <p:cNvPr id="20488" name="Rectangle 3"/>
          <p:cNvSpPr>
            <a:spLocks noChangeArrowheads="1"/>
          </p:cNvSpPr>
          <p:nvPr/>
        </p:nvSpPr>
        <p:spPr bwMode="auto">
          <a:xfrm>
            <a:off x="409575" y="2132013"/>
            <a:ext cx="73818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US" altLang="en-US" sz="2000" dirty="0" smtClean="0"/>
              <a:t>If you declare the variable list as shared (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shared(list)</a:t>
            </a:r>
            <a:r>
              <a:rPr lang="en-US" altLang="en-US" sz="2000" dirty="0" smtClean="0"/>
              <a:t> )</a:t>
            </a:r>
          </a:p>
          <a:p>
            <a:pPr marL="0" indent="0" algn="just">
              <a:defRPr/>
            </a:pPr>
            <a:endParaRPr lang="en-US" altLang="en-US" sz="2000" dirty="0" smtClean="0"/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US" sz="2000" dirty="0" smtClean="0"/>
              <a:t>All variables in list will be considered shared. </a:t>
            </a:r>
            <a:endParaRPr lang="en-US" altLang="en-US" sz="2000" dirty="0" smtClean="0"/>
          </a:p>
        </p:txBody>
      </p:sp>
      <p:sp>
        <p:nvSpPr>
          <p:cNvPr id="10" name="Rounded Rectangle 9"/>
          <p:cNvSpPr/>
          <p:nvPr/>
        </p:nvSpPr>
        <p:spPr>
          <a:xfrm>
            <a:off x="409575" y="3613150"/>
            <a:ext cx="2022475" cy="388938"/>
          </a:xfrm>
          <a:prstGeom prst="roundRect">
            <a:avLst/>
          </a:prstGeom>
          <a:solidFill>
            <a:srgbClr val="00B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Private Variables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09575" y="4287838"/>
            <a:ext cx="7381875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US" altLang="en-US" sz="2000" dirty="0" smtClean="0"/>
              <a:t>If you declare the variable list as variable (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private(list)</a:t>
            </a:r>
            <a:r>
              <a:rPr lang="en-US" altLang="en-US" sz="2000" dirty="0" smtClean="0"/>
              <a:t> )</a:t>
            </a:r>
          </a:p>
          <a:p>
            <a:pPr marL="0" indent="0" algn="just">
              <a:defRPr/>
            </a:pPr>
            <a:endParaRPr lang="en-US" altLang="en-US" sz="2000" dirty="0" smtClean="0"/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US" sz="2000" dirty="0" smtClean="0"/>
              <a:t>No other </a:t>
            </a:r>
            <a:r>
              <a:rPr lang="en-US" sz="2000" dirty="0" err="1" smtClean="0"/>
              <a:t>openmp</a:t>
            </a:r>
            <a:r>
              <a:rPr lang="en-US" sz="2000" dirty="0" smtClean="0"/>
              <a:t> thread has access to this </a:t>
            </a:r>
            <a:r>
              <a:rPr lang="en-US" sz="2000" i="1" dirty="0" smtClean="0"/>
              <a:t>”private”</a:t>
            </a:r>
            <a:r>
              <a:rPr lang="en-US" sz="2000" dirty="0" smtClean="0"/>
              <a:t> copy 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endParaRPr lang="en-US" altLang="en-US" sz="2000" dirty="0" smtClean="0"/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US" sz="2000" dirty="0" smtClean="0"/>
              <a:t>By default most variables are considered shared in OpenMP. Exceptions include index variables and variables declared inside parallel region.</a:t>
            </a:r>
            <a:endParaRPr lang="en-US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0255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968375" y="-66675"/>
            <a:ext cx="9129713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norm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4000" b="1" dirty="0" smtClean="0">
                <a:latin typeface="+mn-lt"/>
              </a:rPr>
              <a:t>Private and Shared Variables </a:t>
            </a:r>
            <a:r>
              <a:rPr lang="en-US" sz="3000" dirty="0" smtClean="0">
                <a:latin typeface="+mn-lt"/>
              </a:rPr>
              <a:t>(3)</a:t>
            </a:r>
          </a:p>
        </p:txBody>
      </p:sp>
      <p:pic>
        <p:nvPicPr>
          <p:cNvPr id="24580" name="Picture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69863"/>
            <a:ext cx="466725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 Diagonal Corner Rectangle 1"/>
          <p:cNvSpPr/>
          <p:nvPr/>
        </p:nvSpPr>
        <p:spPr>
          <a:xfrm>
            <a:off x="461963" y="2967038"/>
            <a:ext cx="1381125" cy="855662"/>
          </a:xfrm>
          <a:prstGeom prst="round2DiagRect">
            <a:avLst>
              <a:gd name="adj1" fmla="val 29167"/>
              <a:gd name="adj2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Thread 0</a:t>
            </a:r>
          </a:p>
        </p:txBody>
      </p:sp>
      <p:sp>
        <p:nvSpPr>
          <p:cNvPr id="12" name="Round Diagonal Corner Rectangle 11"/>
          <p:cNvSpPr/>
          <p:nvPr/>
        </p:nvSpPr>
        <p:spPr>
          <a:xfrm>
            <a:off x="2386013" y="2967038"/>
            <a:ext cx="1381125" cy="855662"/>
          </a:xfrm>
          <a:prstGeom prst="round2DiagRect">
            <a:avLst>
              <a:gd name="adj1" fmla="val 29167"/>
              <a:gd name="adj2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Thread 1</a:t>
            </a:r>
          </a:p>
        </p:txBody>
      </p:sp>
      <p:sp>
        <p:nvSpPr>
          <p:cNvPr id="13" name="Round Diagonal Corner Rectangle 12"/>
          <p:cNvSpPr/>
          <p:nvPr/>
        </p:nvSpPr>
        <p:spPr>
          <a:xfrm>
            <a:off x="4308475" y="2967038"/>
            <a:ext cx="1381125" cy="855662"/>
          </a:xfrm>
          <a:prstGeom prst="round2DiagRect">
            <a:avLst>
              <a:gd name="adj1" fmla="val 29167"/>
              <a:gd name="adj2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Thread 2</a:t>
            </a:r>
          </a:p>
        </p:txBody>
      </p:sp>
      <p:sp>
        <p:nvSpPr>
          <p:cNvPr id="14" name="Round Diagonal Corner Rectangle 13"/>
          <p:cNvSpPr/>
          <p:nvPr/>
        </p:nvSpPr>
        <p:spPr>
          <a:xfrm>
            <a:off x="6230938" y="2967038"/>
            <a:ext cx="1381125" cy="855662"/>
          </a:xfrm>
          <a:prstGeom prst="round2DiagRect">
            <a:avLst>
              <a:gd name="adj1" fmla="val 29167"/>
              <a:gd name="adj2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Thread 3</a:t>
            </a:r>
          </a:p>
        </p:txBody>
      </p:sp>
      <p:sp>
        <p:nvSpPr>
          <p:cNvPr id="15" name="Round Diagonal Corner Rectangle 14"/>
          <p:cNvSpPr/>
          <p:nvPr/>
        </p:nvSpPr>
        <p:spPr>
          <a:xfrm>
            <a:off x="461963" y="1387475"/>
            <a:ext cx="1381125" cy="942975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4FEFE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500" dirty="0">
                <a:solidFill>
                  <a:schemeClr val="tx1"/>
                </a:solidFill>
              </a:rPr>
              <a:t>THREADS</a:t>
            </a:r>
          </a:p>
          <a:p>
            <a:pPr>
              <a:defRPr/>
            </a:pPr>
            <a:endParaRPr lang="en-US" sz="15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1500" dirty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16" name="Round Diagonal Corner Rectangle 15"/>
          <p:cNvSpPr/>
          <p:nvPr/>
        </p:nvSpPr>
        <p:spPr>
          <a:xfrm>
            <a:off x="2386013" y="1376363"/>
            <a:ext cx="1381125" cy="942975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4FEFE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500" dirty="0">
                <a:solidFill>
                  <a:schemeClr val="tx1"/>
                </a:solidFill>
              </a:rPr>
              <a:t>THREADS</a:t>
            </a:r>
          </a:p>
          <a:p>
            <a:pPr>
              <a:defRPr/>
            </a:pPr>
            <a:endParaRPr lang="en-US" sz="15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1500" dirty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17" name="Round Diagonal Corner Rectangle 16"/>
          <p:cNvSpPr/>
          <p:nvPr/>
        </p:nvSpPr>
        <p:spPr>
          <a:xfrm>
            <a:off x="4308475" y="1387475"/>
            <a:ext cx="1381125" cy="942975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4FEFE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500" dirty="0">
                <a:solidFill>
                  <a:schemeClr val="tx1"/>
                </a:solidFill>
              </a:rPr>
              <a:t>THREADS</a:t>
            </a:r>
          </a:p>
          <a:p>
            <a:pPr>
              <a:defRPr/>
            </a:pPr>
            <a:endParaRPr lang="en-US" sz="15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1500" dirty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18" name="Round Diagonal Corner Rectangle 17"/>
          <p:cNvSpPr/>
          <p:nvPr/>
        </p:nvSpPr>
        <p:spPr>
          <a:xfrm>
            <a:off x="6230938" y="1425575"/>
            <a:ext cx="1381125" cy="942975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4FEFE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500" dirty="0">
                <a:solidFill>
                  <a:schemeClr val="tx1"/>
                </a:solidFill>
              </a:rPr>
              <a:t>THREADS</a:t>
            </a:r>
          </a:p>
          <a:p>
            <a:pPr>
              <a:defRPr/>
            </a:pPr>
            <a:endParaRPr lang="en-US" sz="15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1500" dirty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3" name="Up Arrow 2"/>
          <p:cNvSpPr/>
          <p:nvPr/>
        </p:nvSpPr>
        <p:spPr>
          <a:xfrm>
            <a:off x="1023938" y="2349500"/>
            <a:ext cx="298450" cy="617538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Up Arrow 18"/>
          <p:cNvSpPr/>
          <p:nvPr/>
        </p:nvSpPr>
        <p:spPr>
          <a:xfrm>
            <a:off x="2927350" y="2330450"/>
            <a:ext cx="298450" cy="617538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Up Arrow 19"/>
          <p:cNvSpPr/>
          <p:nvPr/>
        </p:nvSpPr>
        <p:spPr>
          <a:xfrm>
            <a:off x="4849813" y="2349500"/>
            <a:ext cx="298450" cy="617538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Up Arrow 20"/>
          <p:cNvSpPr/>
          <p:nvPr/>
        </p:nvSpPr>
        <p:spPr>
          <a:xfrm>
            <a:off x="6815138" y="2349500"/>
            <a:ext cx="298450" cy="617538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Up Arrow 21"/>
          <p:cNvSpPr/>
          <p:nvPr/>
        </p:nvSpPr>
        <p:spPr>
          <a:xfrm flipH="1" flipV="1">
            <a:off x="1012825" y="3822700"/>
            <a:ext cx="309563" cy="636588"/>
          </a:xfrm>
          <a:prstGeom prst="upArrow">
            <a:avLst>
              <a:gd name="adj1" fmla="val 63018"/>
              <a:gd name="adj2" fmla="val 6727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Up Arrow 22"/>
          <p:cNvSpPr/>
          <p:nvPr/>
        </p:nvSpPr>
        <p:spPr>
          <a:xfrm flipH="1" flipV="1">
            <a:off x="2927350" y="3838575"/>
            <a:ext cx="309563" cy="636588"/>
          </a:xfrm>
          <a:prstGeom prst="upArrow">
            <a:avLst>
              <a:gd name="adj1" fmla="val 63018"/>
              <a:gd name="adj2" fmla="val 6727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Up Arrow 23"/>
          <p:cNvSpPr/>
          <p:nvPr/>
        </p:nvSpPr>
        <p:spPr>
          <a:xfrm flipH="1" flipV="1">
            <a:off x="4837113" y="3822700"/>
            <a:ext cx="311150" cy="636588"/>
          </a:xfrm>
          <a:prstGeom prst="upArrow">
            <a:avLst>
              <a:gd name="adj1" fmla="val 63018"/>
              <a:gd name="adj2" fmla="val 6727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Up Arrow 24"/>
          <p:cNvSpPr/>
          <p:nvPr/>
        </p:nvSpPr>
        <p:spPr>
          <a:xfrm flipH="1" flipV="1">
            <a:off x="6765925" y="3833813"/>
            <a:ext cx="311150" cy="636587"/>
          </a:xfrm>
          <a:prstGeom prst="upArrow">
            <a:avLst>
              <a:gd name="adj1" fmla="val 63018"/>
              <a:gd name="adj2" fmla="val 6727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Round Diagonal Corner Rectangle 25"/>
          <p:cNvSpPr/>
          <p:nvPr/>
        </p:nvSpPr>
        <p:spPr>
          <a:xfrm>
            <a:off x="461963" y="4440238"/>
            <a:ext cx="7150100" cy="1406525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4FEFE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: THREADS</a:t>
            </a:r>
          </a:p>
          <a:p>
            <a:pPr>
              <a:defRPr/>
            </a:pPr>
            <a:endParaRPr lang="en-US" sz="15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: ID</a:t>
            </a:r>
          </a:p>
          <a:p>
            <a:pPr>
              <a:defRPr/>
            </a:pPr>
            <a:endParaRPr lang="en-US" sz="15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1500" i="1" dirty="0">
                <a:solidFill>
                  <a:schemeClr val="tx1"/>
                </a:solidFill>
              </a:rPr>
              <a:t>shared memory</a:t>
            </a:r>
          </a:p>
        </p:txBody>
      </p:sp>
      <p:sp>
        <p:nvSpPr>
          <p:cNvPr id="24598" name="Rectangle 3"/>
          <p:cNvSpPr>
            <a:spLocks noChangeArrowheads="1"/>
          </p:cNvSpPr>
          <p:nvPr/>
        </p:nvSpPr>
        <p:spPr bwMode="auto">
          <a:xfrm>
            <a:off x="7988300" y="1522413"/>
            <a:ext cx="4016375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en-US" dirty="0"/>
              <a:t>The memory is (logically) shared by all the </a:t>
            </a:r>
            <a:r>
              <a:rPr lang="en-US" altLang="en-US" dirty="0" err="1"/>
              <a:t>cpu's</a:t>
            </a:r>
            <a:r>
              <a:rPr lang="en-US" altLang="en-US" dirty="0"/>
              <a:t>.</a:t>
            </a:r>
          </a:p>
          <a:p>
            <a:pPr marL="285750" indent="-285750">
              <a:buFont typeface="Arial" charset="0"/>
              <a:buChar char="•"/>
            </a:pPr>
            <a:endParaRPr lang="en-US" altLang="en-US" dirty="0"/>
          </a:p>
          <a:p>
            <a:pPr marL="285750" indent="-285750">
              <a:buFont typeface="Arial" charset="0"/>
              <a:buChar char="•"/>
            </a:pPr>
            <a:r>
              <a:rPr lang="en-US" altLang="en-US" dirty="0"/>
              <a:t>There is also private memory for every </a:t>
            </a:r>
            <a:r>
              <a:rPr lang="en-US" altLang="en-US" dirty="0" err="1"/>
              <a:t>openmp</a:t>
            </a:r>
            <a:r>
              <a:rPr lang="en-US" altLang="en-US" dirty="0"/>
              <a:t> thread.</a:t>
            </a:r>
          </a:p>
          <a:p>
            <a:pPr marL="285750" indent="-285750">
              <a:buFont typeface="Arial" charset="0"/>
              <a:buChar char="•"/>
            </a:pPr>
            <a:endParaRPr lang="en-US" altLang="en-US" dirty="0"/>
          </a:p>
          <a:p>
            <a:pPr marL="285750" indent="-285750">
              <a:buFont typeface="Arial" charset="0"/>
              <a:buChar char="•"/>
            </a:pPr>
            <a:r>
              <a:rPr lang="en-US" altLang="en-US" dirty="0"/>
              <a:t>shared variables ”threads” and ”id” still exist, but every thread also has a private copy of </a:t>
            </a:r>
            <a:r>
              <a:rPr lang="en-US" altLang="en-US" dirty="0" err="1"/>
              <a:t>variables”threads</a:t>
            </a:r>
            <a:r>
              <a:rPr lang="en-US" altLang="en-US" dirty="0"/>
              <a:t>” and ”id”. There will not be any race condition for these private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0255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968375" y="-66675"/>
            <a:ext cx="9129713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norm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4000" b="1" dirty="0" smtClean="0">
                <a:latin typeface="+mn-lt"/>
              </a:rPr>
              <a:t>What Can We Parallelize?</a:t>
            </a:r>
            <a:endParaRPr lang="en-US" sz="3000" dirty="0" smtClean="0">
              <a:latin typeface="+mn-lt"/>
            </a:endParaRPr>
          </a:p>
        </p:txBody>
      </p:sp>
      <p:pic>
        <p:nvPicPr>
          <p:cNvPr id="18436" name="Picture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69863"/>
            <a:ext cx="466725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66737" y="1982529"/>
            <a:ext cx="3334054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(i = 1; i&lt;n; i++)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a[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 = 2 * a[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- 1];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10264" y="19825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(i = 1; i&lt;n; i++)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b[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 = (a[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 - a[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- 1]) * 0.5;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374775" y="3175000"/>
            <a:ext cx="1135063" cy="38893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NO</a:t>
            </a:r>
          </a:p>
        </p:txBody>
      </p:sp>
      <p:sp>
        <p:nvSpPr>
          <p:cNvPr id="18440" name="Rectangle 4"/>
          <p:cNvSpPr>
            <a:spLocks noChangeArrowheads="1"/>
          </p:cNvSpPr>
          <p:nvPr/>
        </p:nvSpPr>
        <p:spPr bwMode="auto">
          <a:xfrm>
            <a:off x="333375" y="3921125"/>
            <a:ext cx="41021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en-US" sz="1800" dirty="0"/>
              <a:t> a(</a:t>
            </a:r>
            <a:r>
              <a:rPr lang="en-US" altLang="en-US" sz="1800" dirty="0" err="1"/>
              <a:t>i</a:t>
            </a:r>
            <a:r>
              <a:rPr lang="en-US" altLang="en-US" sz="1800" dirty="0"/>
              <a:t>) depends on a(i-1), so it can not be </a:t>
            </a:r>
            <a:r>
              <a:rPr lang="en-US" altLang="en-US" sz="1800" dirty="0" smtClean="0"/>
              <a:t>parallelized.</a:t>
            </a:r>
            <a:endParaRPr lang="en-US" altLang="en-US" sz="1800" dirty="0"/>
          </a:p>
        </p:txBody>
      </p:sp>
      <p:sp>
        <p:nvSpPr>
          <p:cNvPr id="11" name="Rounded Rectangle 10"/>
          <p:cNvSpPr/>
          <p:nvPr/>
        </p:nvSpPr>
        <p:spPr>
          <a:xfrm>
            <a:off x="6481763" y="3175000"/>
            <a:ext cx="1135062" cy="388938"/>
          </a:xfrm>
          <a:prstGeom prst="round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YES</a:t>
            </a:r>
          </a:p>
        </p:txBody>
      </p:sp>
      <p:sp>
        <p:nvSpPr>
          <p:cNvPr id="18442" name="Rectangle 5"/>
          <p:cNvSpPr>
            <a:spLocks noChangeArrowheads="1"/>
          </p:cNvSpPr>
          <p:nvPr/>
        </p:nvSpPr>
        <p:spPr bwMode="auto">
          <a:xfrm>
            <a:off x="5178425" y="3921125"/>
            <a:ext cx="51530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/>
              <a:t>In this case, all of the iterations are independent so it is possible to make this loop parallel.</a:t>
            </a:r>
          </a:p>
        </p:txBody>
      </p:sp>
    </p:spTree>
    <p:extLst>
      <p:ext uri="{BB962C8B-B14F-4D97-AF65-F5344CB8AC3E}">
        <p14:creationId xmlns:p14="http://schemas.microsoft.com/office/powerpoint/2010/main" val="239420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440" grpId="0"/>
      <p:bldP spid="11" grpId="0" animBg="1"/>
      <p:bldP spid="184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0255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968375" y="-66675"/>
            <a:ext cx="452755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norm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4000" b="1" dirty="0" smtClean="0">
                <a:latin typeface="+mn-lt"/>
              </a:rPr>
              <a:t>Announcement</a:t>
            </a:r>
            <a:endParaRPr lang="en-US" sz="4000" dirty="0" smtClean="0">
              <a:latin typeface="+mn-lt"/>
            </a:endParaRPr>
          </a:p>
        </p:txBody>
      </p:sp>
      <p:sp>
        <p:nvSpPr>
          <p:cNvPr id="4100" name="TextBox 31"/>
          <p:cNvSpPr txBox="1">
            <a:spLocks noChangeArrowheads="1"/>
          </p:cNvSpPr>
          <p:nvPr/>
        </p:nvSpPr>
        <p:spPr bwMode="auto">
          <a:xfrm>
            <a:off x="566738" y="1389063"/>
            <a:ext cx="9647237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2000" b="1" dirty="0" smtClean="0"/>
              <a:t>Coding Sessions started yesterday. Good Engagement.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sz="2000" b="1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2000" b="1" dirty="0" smtClean="0"/>
              <a:t>Project 2 was extended until April 9.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sz="2000" b="1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2000" b="1" dirty="0" smtClean="0"/>
              <a:t>Project 3 was announced. It is due on May 4.</a:t>
            </a:r>
          </a:p>
          <a:p>
            <a:pPr marL="0" indent="0">
              <a:defRPr/>
            </a:pP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altLang="en-US" sz="2000" dirty="0" smtClean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altLang="en-US" sz="2000" dirty="0" smtClean="0"/>
          </a:p>
          <a:p>
            <a:pPr marL="0" indent="0">
              <a:defRPr/>
            </a:pPr>
            <a:endParaRPr lang="en-US" altLang="en-US" sz="2000" dirty="0" smtClean="0"/>
          </a:p>
        </p:txBody>
      </p:sp>
      <p:pic>
        <p:nvPicPr>
          <p:cNvPr id="4101" name="Picture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69863"/>
            <a:ext cx="466725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880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0255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968375" y="-66675"/>
            <a:ext cx="9129713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norm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4000" b="1" dirty="0" smtClean="0">
                <a:latin typeface="+mn-lt"/>
              </a:rPr>
              <a:t>Parallelizing a for loop </a:t>
            </a:r>
            <a:r>
              <a:rPr lang="en-US" sz="3000" dirty="0" smtClean="0">
                <a:latin typeface="+mn-lt"/>
              </a:rPr>
              <a:t>(1)</a:t>
            </a:r>
          </a:p>
        </p:txBody>
      </p:sp>
      <p:sp>
        <p:nvSpPr>
          <p:cNvPr id="20484" name="TextBox 31"/>
          <p:cNvSpPr txBox="1">
            <a:spLocks noChangeArrowheads="1"/>
          </p:cNvSpPr>
          <p:nvPr/>
        </p:nvSpPr>
        <p:spPr bwMode="auto">
          <a:xfrm>
            <a:off x="409575" y="1409700"/>
            <a:ext cx="9611118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>
              <a:buFont typeface="Arial" charset="0"/>
              <a:buChar char="•"/>
            </a:pPr>
            <a:r>
              <a:rPr lang="en-US" altLang="en-US" sz="2000" dirty="0" smtClean="0"/>
              <a:t>OpenMP has the construct </a:t>
            </a:r>
            <a:r>
              <a:rPr lang="en-US" alt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openmp</a:t>
            </a: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parallel for</a:t>
            </a:r>
            <a:r>
              <a:rPr lang="en-US" altLang="en-US" sz="2000" dirty="0" smtClean="0"/>
              <a:t>, which allows us to parallelize a for loop.</a:t>
            </a:r>
          </a:p>
          <a:p>
            <a:pPr marL="0" indent="0" algn="just"/>
            <a:endParaRPr lang="en-US" altLang="en-US" sz="2000" dirty="0"/>
          </a:p>
          <a:p>
            <a:pPr algn="just">
              <a:buFont typeface="Arial" charset="0"/>
              <a:buChar char="•"/>
            </a:pPr>
            <a:endParaRPr lang="en-US" altLang="en-US" sz="2000" dirty="0" smtClean="0"/>
          </a:p>
          <a:p>
            <a:pPr algn="just">
              <a:buFont typeface="Arial" charset="0"/>
              <a:buChar char="•"/>
            </a:pPr>
            <a:endParaRPr lang="en-US" altLang="en-US" sz="2000" dirty="0"/>
          </a:p>
          <a:p>
            <a:pPr algn="just">
              <a:buFont typeface="Arial" charset="0"/>
              <a:buChar char="•"/>
            </a:pPr>
            <a:endParaRPr lang="en-US" altLang="en-US" sz="2000" dirty="0" smtClean="0"/>
          </a:p>
          <a:p>
            <a:pPr algn="just">
              <a:buFont typeface="Arial" charset="0"/>
              <a:buChar char="•"/>
            </a:pPr>
            <a:endParaRPr lang="en-US" altLang="en-US" sz="2000" dirty="0"/>
          </a:p>
          <a:p>
            <a:pPr algn="just">
              <a:buFont typeface="Arial" charset="0"/>
              <a:buChar char="•"/>
            </a:pPr>
            <a:endParaRPr lang="en-US" altLang="en-US" sz="2000" dirty="0" smtClean="0"/>
          </a:p>
          <a:p>
            <a:pPr algn="just">
              <a:buFont typeface="Arial" charset="0"/>
              <a:buChar char="•"/>
            </a:pPr>
            <a:endParaRPr lang="en-US" altLang="en-US" sz="2000" dirty="0"/>
          </a:p>
          <a:p>
            <a:pPr algn="just">
              <a:buFont typeface="Arial" charset="0"/>
              <a:buChar char="•"/>
            </a:pPr>
            <a:endParaRPr lang="en-US" altLang="en-US" sz="2000" dirty="0" smtClean="0"/>
          </a:p>
          <a:p>
            <a:pPr algn="just">
              <a:buFont typeface="Arial" charset="0"/>
              <a:buChar char="•"/>
            </a:pPr>
            <a:endParaRPr lang="en-US" altLang="en-US" sz="2000" dirty="0"/>
          </a:p>
          <a:p>
            <a:pPr algn="just">
              <a:buFont typeface="Arial" charset="0"/>
              <a:buChar char="•"/>
            </a:pPr>
            <a:endParaRPr lang="en-US" altLang="en-US" sz="2000" dirty="0" smtClean="0"/>
          </a:p>
          <a:p>
            <a:pPr algn="just">
              <a:buFont typeface="Arial" charset="0"/>
              <a:buChar char="•"/>
            </a:pPr>
            <a:r>
              <a:rPr lang="en-US" altLang="en-US" sz="2000" dirty="0" smtClean="0"/>
              <a:t>The compiler will assign different threads to work on different iterations</a:t>
            </a:r>
          </a:p>
          <a:p>
            <a:pPr algn="just">
              <a:buFont typeface="Arial" charset="0"/>
              <a:buChar char="•"/>
            </a:pPr>
            <a:endParaRPr lang="en-US" altLang="en-US" sz="2000" dirty="0"/>
          </a:p>
        </p:txBody>
      </p:sp>
      <p:pic>
        <p:nvPicPr>
          <p:cNvPr id="20485" name="Picture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69863"/>
            <a:ext cx="466725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66737" y="2769364"/>
            <a:ext cx="1092993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omp_set_num_threads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(3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 //create 3 threads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#pragma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parallel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 = 0; i &lt; 10; ++i){</a:t>
            </a: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omp_get_thread_num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"i: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to_string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": thread No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to_string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(ID) +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"\n"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 result;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577311"/>
              </p:ext>
            </p:extLst>
          </p:nvPr>
        </p:nvGraphicFramePr>
        <p:xfrm>
          <a:off x="8247480" y="3021095"/>
          <a:ext cx="3283291" cy="408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481"/>
                <a:gridCol w="298481"/>
                <a:gridCol w="298481"/>
                <a:gridCol w="298481"/>
                <a:gridCol w="298481"/>
                <a:gridCol w="298481"/>
                <a:gridCol w="298481"/>
                <a:gridCol w="298481"/>
                <a:gridCol w="298481"/>
                <a:gridCol w="298481"/>
                <a:gridCol w="298481"/>
              </a:tblGrid>
              <a:tr h="40874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907597" y="3091792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i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8148369" y="2267976"/>
            <a:ext cx="1074623" cy="329938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</a:t>
            </a:r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9407364" y="2246146"/>
            <a:ext cx="1074623" cy="329938"/>
          </a:xfrm>
          <a:prstGeom prst="roundRect">
            <a:avLst/>
          </a:prstGeom>
          <a:solidFill>
            <a:srgbClr val="00B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</a:t>
            </a:r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10666359" y="2254236"/>
            <a:ext cx="1074623" cy="329938"/>
          </a:xfrm>
          <a:prstGeom prst="round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</a:t>
            </a:r>
            <a:r>
              <a:rPr lang="en-US" b="1" dirty="0" smtClean="0"/>
              <a:t>3</a:t>
            </a:r>
            <a:endParaRPr lang="en-US" b="1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924398"/>
              </p:ext>
            </p:extLst>
          </p:nvPr>
        </p:nvGraphicFramePr>
        <p:xfrm>
          <a:off x="8247480" y="3025284"/>
          <a:ext cx="298481" cy="408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481"/>
              </a:tblGrid>
              <a:tr h="40874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427676"/>
              </p:ext>
            </p:extLst>
          </p:nvPr>
        </p:nvGraphicFramePr>
        <p:xfrm>
          <a:off x="9133440" y="3021095"/>
          <a:ext cx="298481" cy="408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481"/>
              </a:tblGrid>
              <a:tr h="40874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181947"/>
              </p:ext>
            </p:extLst>
          </p:nvPr>
        </p:nvGraphicFramePr>
        <p:xfrm>
          <a:off x="10033624" y="3021094"/>
          <a:ext cx="298481" cy="408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481"/>
              </a:tblGrid>
              <a:tr h="40874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219509"/>
              </p:ext>
            </p:extLst>
          </p:nvPr>
        </p:nvGraphicFramePr>
        <p:xfrm>
          <a:off x="8551482" y="3026333"/>
          <a:ext cx="298481" cy="408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481"/>
              </a:tblGrid>
              <a:tr h="40874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9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712520"/>
              </p:ext>
            </p:extLst>
          </p:nvPr>
        </p:nvGraphicFramePr>
        <p:xfrm>
          <a:off x="9439495" y="3025635"/>
          <a:ext cx="298481" cy="408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481"/>
              </a:tblGrid>
              <a:tr h="40874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9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934106"/>
              </p:ext>
            </p:extLst>
          </p:nvPr>
        </p:nvGraphicFramePr>
        <p:xfrm>
          <a:off x="10351850" y="3028871"/>
          <a:ext cx="298481" cy="408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481"/>
              </a:tblGrid>
              <a:tr h="40874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9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410808"/>
              </p:ext>
            </p:extLst>
          </p:nvPr>
        </p:nvGraphicFramePr>
        <p:xfrm>
          <a:off x="8855484" y="3021094"/>
          <a:ext cx="298481" cy="408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481"/>
              </a:tblGrid>
              <a:tr h="40874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302571"/>
              </p:ext>
            </p:extLst>
          </p:nvPr>
        </p:nvGraphicFramePr>
        <p:xfrm>
          <a:off x="9752222" y="3013005"/>
          <a:ext cx="298481" cy="408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481"/>
              </a:tblGrid>
              <a:tr h="40874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981920"/>
              </p:ext>
            </p:extLst>
          </p:nvPr>
        </p:nvGraphicFramePr>
        <p:xfrm>
          <a:off x="10648323" y="3028871"/>
          <a:ext cx="298481" cy="408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481"/>
              </a:tblGrid>
              <a:tr h="40874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747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0255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968375" y="-66675"/>
            <a:ext cx="9129713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norm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4000" b="1" dirty="0" smtClean="0">
                <a:latin typeface="+mn-lt"/>
              </a:rPr>
              <a:t>Parallelizing a for loop </a:t>
            </a:r>
            <a:r>
              <a:rPr lang="en-US" sz="3000" dirty="0" smtClean="0">
                <a:latin typeface="+mn-lt"/>
              </a:rPr>
              <a:t>(1)</a:t>
            </a:r>
          </a:p>
        </p:txBody>
      </p:sp>
      <p:sp>
        <p:nvSpPr>
          <p:cNvPr id="20484" name="TextBox 31"/>
          <p:cNvSpPr txBox="1">
            <a:spLocks noChangeArrowheads="1"/>
          </p:cNvSpPr>
          <p:nvPr/>
        </p:nvSpPr>
        <p:spPr bwMode="auto">
          <a:xfrm>
            <a:off x="409574" y="1409700"/>
            <a:ext cx="10353675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>
              <a:buFont typeface="Arial" charset="0"/>
              <a:buChar char="•"/>
            </a:pPr>
            <a:r>
              <a:rPr lang="en-US" altLang="en-US" sz="2000" dirty="0" smtClean="0"/>
              <a:t>OpenMP has the construct </a:t>
            </a:r>
            <a:r>
              <a:rPr lang="en-US" alt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openmp</a:t>
            </a: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parallel for</a:t>
            </a:r>
            <a:r>
              <a:rPr lang="en-US" altLang="en-US" sz="2000" dirty="0" smtClean="0"/>
              <a:t>, which allows us to parallelize a for loop.</a:t>
            </a:r>
          </a:p>
          <a:p>
            <a:pPr algn="just">
              <a:buFont typeface="Arial" charset="0"/>
              <a:buChar char="•"/>
            </a:pPr>
            <a:endParaRPr lang="en-US" altLang="en-US" sz="2000" dirty="0"/>
          </a:p>
          <a:p>
            <a:pPr algn="just">
              <a:buFont typeface="Arial" charset="0"/>
              <a:buChar char="•"/>
            </a:pPr>
            <a:r>
              <a:rPr lang="en-US" altLang="en-US" sz="2000" dirty="0" smtClean="0"/>
              <a:t>Consider the following serial piece of code, which increments a counter 1000 times.</a:t>
            </a:r>
          </a:p>
          <a:p>
            <a:pPr algn="just">
              <a:buFont typeface="Arial" charset="0"/>
              <a:buChar char="•"/>
            </a:pPr>
            <a:endParaRPr lang="en-US" altLang="en-US" sz="2000" dirty="0"/>
          </a:p>
          <a:p>
            <a:pPr algn="just">
              <a:buFont typeface="Arial" charset="0"/>
              <a:buChar char="•"/>
            </a:pPr>
            <a:endParaRPr lang="en-US" altLang="en-US" sz="2000" dirty="0" smtClean="0"/>
          </a:p>
          <a:p>
            <a:pPr algn="just">
              <a:buFont typeface="Arial" charset="0"/>
              <a:buChar char="•"/>
            </a:pPr>
            <a:endParaRPr lang="en-US" altLang="en-US" sz="2000" dirty="0"/>
          </a:p>
          <a:p>
            <a:pPr algn="just">
              <a:buFont typeface="Arial" charset="0"/>
              <a:buChar char="•"/>
            </a:pPr>
            <a:endParaRPr lang="en-US" altLang="en-US" sz="2000" dirty="0" smtClean="0"/>
          </a:p>
          <a:p>
            <a:pPr algn="just">
              <a:buFont typeface="Arial" charset="0"/>
              <a:buChar char="•"/>
            </a:pPr>
            <a:endParaRPr lang="en-US" altLang="en-US" sz="2000" dirty="0"/>
          </a:p>
          <a:p>
            <a:pPr algn="just">
              <a:buFont typeface="Arial" charset="0"/>
              <a:buChar char="•"/>
            </a:pPr>
            <a:endParaRPr lang="en-US" altLang="en-US" sz="2000" dirty="0" smtClean="0"/>
          </a:p>
          <a:p>
            <a:pPr algn="just">
              <a:buFont typeface="Arial" charset="0"/>
              <a:buChar char="•"/>
            </a:pPr>
            <a:endParaRPr lang="en-US" altLang="en-US" sz="2000" dirty="0"/>
          </a:p>
          <a:p>
            <a:pPr algn="just">
              <a:buFont typeface="Arial" charset="0"/>
              <a:buChar char="•"/>
            </a:pPr>
            <a:endParaRPr lang="en-US" altLang="en-US" sz="2000" dirty="0" smtClean="0"/>
          </a:p>
          <a:p>
            <a:pPr algn="just">
              <a:buFont typeface="Arial" charset="0"/>
              <a:buChar char="•"/>
            </a:pPr>
            <a:r>
              <a:rPr lang="en-US" altLang="en-US" sz="2000" dirty="0" smtClean="0"/>
              <a:t>At the end of this code, count = 1000000</a:t>
            </a:r>
          </a:p>
          <a:p>
            <a:pPr algn="just">
              <a:buFont typeface="Arial" charset="0"/>
              <a:buChar char="•"/>
            </a:pPr>
            <a:endParaRPr lang="en-US" altLang="en-US" sz="2000" dirty="0"/>
          </a:p>
          <a:p>
            <a:pPr algn="just">
              <a:buFont typeface="Arial" charset="0"/>
              <a:buChar char="•"/>
            </a:pPr>
            <a:r>
              <a:rPr lang="en-US" altLang="en-US" sz="2000" dirty="0" smtClean="0"/>
              <a:t>Let’s parallelize the code with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parallel for </a:t>
            </a: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485" name="Picture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69863"/>
            <a:ext cx="466725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689285" y="2649009"/>
            <a:ext cx="6096000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count = 0;</a:t>
            </a:r>
          </a:p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MAX =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1000000;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 = 0; i &lt; MAX; ++i)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"serial count is: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&lt;&lt; count &lt;&lt;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9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0255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968375" y="-66675"/>
            <a:ext cx="9129713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norm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4000" b="1" dirty="0" smtClean="0">
                <a:latin typeface="+mn-lt"/>
              </a:rPr>
              <a:t>Parallelizing a for loop </a:t>
            </a:r>
            <a:r>
              <a:rPr lang="en-US" sz="3000" dirty="0" smtClean="0">
                <a:latin typeface="+mn-lt"/>
              </a:rPr>
              <a:t>(2)</a:t>
            </a:r>
          </a:p>
        </p:txBody>
      </p:sp>
      <p:pic>
        <p:nvPicPr>
          <p:cNvPr id="20485" name="Picture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69863"/>
            <a:ext cx="466725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66736" y="1247123"/>
            <a:ext cx="7587449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omp_set_num_threads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count = 0;</a:t>
            </a:r>
          </a:p>
          <a:p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MAX=10000000;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#pragma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parallel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smtClean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shared(MAX)</a:t>
            </a:r>
            <a:endParaRPr lang="en-US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 = 0; i &lt; MAX; ++i)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"parallel count is: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&lt;&lt; count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6737" y="4123568"/>
            <a:ext cx="943507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charset="0"/>
              <a:buChar char="•"/>
            </a:pPr>
            <a:r>
              <a:rPr lang="en-US" altLang="en-US" dirty="0"/>
              <a:t> </a:t>
            </a:r>
            <a:r>
              <a:rPr lang="en-US" altLang="en-US" dirty="0" smtClean="0"/>
              <a:t> This piece of code creates a team of three threads, and then divides the work amongst them to increment the count in parallel.</a:t>
            </a:r>
          </a:p>
          <a:p>
            <a:pPr algn="just">
              <a:buFont typeface="Arial" charset="0"/>
              <a:buChar char="•"/>
            </a:pPr>
            <a:endParaRPr lang="en-US" altLang="en-US" dirty="0"/>
          </a:p>
          <a:p>
            <a:pPr algn="just">
              <a:buFont typeface="Arial" charset="0"/>
              <a:buChar char="•"/>
            </a:pPr>
            <a:r>
              <a:rPr lang="en-US" altLang="en-US" dirty="0" smtClean="0"/>
              <a:t> Unfortunately this code doesn’t produce the result we are expecting (1000000). Instead, it produces a different number every time you run it.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06011" y="5816605"/>
            <a:ext cx="9208860" cy="54675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Because multiple threads are accessing the same data (count) at the same time (</a:t>
            </a:r>
            <a:r>
              <a:rPr lang="en-US" b="1" dirty="0" smtClean="0"/>
              <a:t>race condition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49821" y="5223512"/>
            <a:ext cx="2434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Why does this happen? </a:t>
            </a:r>
          </a:p>
        </p:txBody>
      </p:sp>
    </p:spTree>
    <p:extLst>
      <p:ext uri="{BB962C8B-B14F-4D97-AF65-F5344CB8AC3E}">
        <p14:creationId xmlns:p14="http://schemas.microsoft.com/office/powerpoint/2010/main" val="133355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0255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968375" y="-66675"/>
            <a:ext cx="9129713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norm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4000" b="1" dirty="0" smtClean="0">
                <a:latin typeface="+mn-lt"/>
              </a:rPr>
              <a:t>Race Condition </a:t>
            </a:r>
            <a:r>
              <a:rPr lang="en-US" sz="3500" dirty="0" smtClean="0">
                <a:latin typeface="+mn-lt"/>
              </a:rPr>
              <a:t>(1)</a:t>
            </a:r>
          </a:p>
        </p:txBody>
      </p:sp>
      <p:pic>
        <p:nvPicPr>
          <p:cNvPr id="20485" name="Picture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69863"/>
            <a:ext cx="466725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33375" y="1304954"/>
            <a:ext cx="99041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charset="0"/>
              <a:buChar char="•"/>
            </a:pPr>
            <a:r>
              <a:rPr lang="en-US" altLang="en-US" dirty="0"/>
              <a:t> </a:t>
            </a:r>
            <a:r>
              <a:rPr lang="en-US" altLang="en-US" dirty="0" smtClean="0"/>
              <a:t> A </a:t>
            </a:r>
            <a:r>
              <a:rPr lang="en-US" dirty="0" smtClean="0"/>
              <a:t>race </a:t>
            </a:r>
            <a:r>
              <a:rPr lang="en-US" dirty="0"/>
              <a:t>condition occurs when two or more </a:t>
            </a:r>
            <a:r>
              <a:rPr lang="en-US" b="1" dirty="0"/>
              <a:t>threads</a:t>
            </a:r>
            <a:r>
              <a:rPr lang="en-US" dirty="0"/>
              <a:t> can access shared data and they try to change it at the </a:t>
            </a:r>
            <a:r>
              <a:rPr lang="en-US" b="1" dirty="0"/>
              <a:t>same time</a:t>
            </a:r>
            <a:r>
              <a:rPr lang="en-US" dirty="0"/>
              <a:t>. </a:t>
            </a:r>
            <a:endParaRPr lang="en-US" dirty="0" smtClean="0"/>
          </a:p>
          <a:p>
            <a:pPr algn="just">
              <a:buFont typeface="Arial" charset="0"/>
              <a:buChar char="•"/>
            </a:pPr>
            <a:endParaRPr lang="en-US" dirty="0"/>
          </a:p>
          <a:p>
            <a:pPr algn="just">
              <a:buFont typeface="Arial" charset="0"/>
              <a:buChar char="•"/>
            </a:pPr>
            <a:r>
              <a:rPr lang="en-US" dirty="0" smtClean="0"/>
              <a:t> Because </a:t>
            </a:r>
            <a:r>
              <a:rPr lang="en-US" dirty="0"/>
              <a:t>the thread scheduling algorithm can swap between </a:t>
            </a:r>
            <a:r>
              <a:rPr lang="en-US" b="1" dirty="0"/>
              <a:t>threads</a:t>
            </a:r>
            <a:r>
              <a:rPr lang="en-US" dirty="0"/>
              <a:t> at any time, you don't know the order in which the </a:t>
            </a:r>
            <a:r>
              <a:rPr lang="en-US" b="1" dirty="0" smtClean="0"/>
              <a:t>threads </a:t>
            </a:r>
            <a:r>
              <a:rPr lang="en-US" dirty="0" smtClean="0"/>
              <a:t>will </a:t>
            </a:r>
            <a:r>
              <a:rPr lang="en-US" dirty="0"/>
              <a:t>attempt to access the shared data.</a:t>
            </a:r>
            <a:endParaRPr lang="en-US" alt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226205" y="3979798"/>
            <a:ext cx="3534942" cy="446276"/>
          </a:xfrm>
          <a:prstGeom prst="rect">
            <a:avLst/>
          </a:prstGeom>
          <a:solidFill>
            <a:srgbClr val="FFFF89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 = count  +  1</a:t>
            </a:r>
            <a:endParaRPr lang="en-US" sz="2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49412" y="2970569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Thread 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3847810" y="3339901"/>
            <a:ext cx="216817" cy="505177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245205" y="2970569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Thread 2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5619257" y="3339901"/>
            <a:ext cx="216817" cy="505177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6408" y="3646755"/>
            <a:ext cx="1983332" cy="1112362"/>
          </a:xfrm>
          <a:prstGeom prst="rect">
            <a:avLst/>
          </a:prstGeom>
          <a:solidFill>
            <a:srgbClr val="F5FDFD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count =    </a:t>
            </a:r>
            <a:r>
              <a:rPr lang="en-US" b="1" dirty="0" smtClean="0">
                <a:solidFill>
                  <a:schemeClr val="tx1"/>
                </a:solidFill>
              </a:rPr>
              <a:t>950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26205" y="4696639"/>
            <a:ext cx="2827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 reads count as 950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40150" y="5151870"/>
            <a:ext cx="448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 the same time thread </a:t>
            </a:r>
            <a:r>
              <a:rPr lang="en-US" dirty="0"/>
              <a:t>2</a:t>
            </a:r>
            <a:r>
              <a:rPr lang="en-US" dirty="0" smtClean="0"/>
              <a:t> reads count as 950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226205" y="5891500"/>
            <a:ext cx="5556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At the same time thread 2 updates count as 950 + 1 (951)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226205" y="5709489"/>
            <a:ext cx="87260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Thread 1 updates count as 950 +1 (951) (However, thread 2 still believes count to be 950)</a:t>
            </a:r>
          </a:p>
        </p:txBody>
      </p:sp>
      <p:sp>
        <p:nvSpPr>
          <p:cNvPr id="21" name="Rounded Rectangular Callout 20"/>
          <p:cNvSpPr/>
          <p:nvPr/>
        </p:nvSpPr>
        <p:spPr>
          <a:xfrm>
            <a:off x="7813445" y="3339901"/>
            <a:ext cx="3244195" cy="782424"/>
          </a:xfrm>
          <a:prstGeom prst="wedgeRoundRectCallout">
            <a:avLst>
              <a:gd name="adj1" fmla="val -22295"/>
              <a:gd name="adj2" fmla="val 84187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 would have expected count to be 952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6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  <p:bldP spid="17" grpId="0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0255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968375" y="-66675"/>
            <a:ext cx="452755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normAutofit fontScale="92500"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4000" b="1" dirty="0" smtClean="0">
                <a:latin typeface="+mn-lt"/>
              </a:rPr>
              <a:t>Parallel Programming</a:t>
            </a:r>
            <a:endParaRPr lang="en-US" sz="4000" dirty="0" smtClean="0">
              <a:latin typeface="+mn-lt"/>
            </a:endParaRPr>
          </a:p>
        </p:txBody>
      </p:sp>
      <p:sp>
        <p:nvSpPr>
          <p:cNvPr id="4100" name="TextBox 31"/>
          <p:cNvSpPr txBox="1">
            <a:spLocks noChangeArrowheads="1"/>
          </p:cNvSpPr>
          <p:nvPr/>
        </p:nvSpPr>
        <p:spPr bwMode="auto">
          <a:xfrm>
            <a:off x="566738" y="1389063"/>
            <a:ext cx="9647237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2000" b="1" dirty="0" smtClean="0"/>
              <a:t>Parallel computing </a:t>
            </a:r>
            <a:r>
              <a:rPr lang="en-US" sz="2000" dirty="0" smtClean="0"/>
              <a:t>is a form of computation that allows many instructions in a program to run simultaneously, in parallel.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altLang="en-US" sz="2000" dirty="0" smtClean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2000" dirty="0" smtClean="0"/>
              <a:t>In order to achieve this, a program must be split up into independent parts so that each processor can execute its part of the program simultaneously with the other processors.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altLang="en-US" sz="2000" dirty="0" smtClean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2000" dirty="0" smtClean="0"/>
              <a:t>Parallel computing can be achieved on a single computer with multiple processors, a number of individual computers connected by a network or a combination of the two.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altLang="en-US" sz="2000" dirty="0" smtClean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2000" dirty="0" smtClean="0"/>
              <a:t>Parallel computing has become very interesting lately due to the availability of multi-core3 and multi-processor computers at a reasonable price for the average consumer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altLang="en-US" sz="2000" dirty="0" smtClean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altLang="en-US" sz="2000" dirty="0" smtClean="0"/>
          </a:p>
          <a:p>
            <a:pPr marL="0" indent="0">
              <a:defRPr/>
            </a:pPr>
            <a:endParaRPr lang="en-US" altLang="en-US" sz="2000" dirty="0" smtClean="0"/>
          </a:p>
        </p:txBody>
      </p:sp>
      <p:pic>
        <p:nvPicPr>
          <p:cNvPr id="4101" name="Picture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69863"/>
            <a:ext cx="466725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566738" y="5180013"/>
            <a:ext cx="2036762" cy="388937"/>
          </a:xfrm>
          <a:prstGeom prst="roundRect">
            <a:avLst/>
          </a:prstGeom>
          <a:solidFill>
            <a:srgbClr val="00B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Why Parallelism ?</a:t>
            </a:r>
          </a:p>
        </p:txBody>
      </p:sp>
      <p:sp>
        <p:nvSpPr>
          <p:cNvPr id="4103" name="Rectangle 2"/>
          <p:cNvSpPr>
            <a:spLocks noChangeArrowheads="1"/>
          </p:cNvSpPr>
          <p:nvPr/>
        </p:nvSpPr>
        <p:spPr bwMode="auto">
          <a:xfrm>
            <a:off x="566738" y="5789613"/>
            <a:ext cx="4867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en-US"/>
              <a:t>  </a:t>
            </a:r>
            <a:r>
              <a:rPr lang="en-US" altLang="en-US" sz="2000"/>
              <a:t>Reduce</a:t>
            </a:r>
            <a:r>
              <a:rPr lang="en-US" altLang="en-US"/>
              <a:t> the amount of time an algorithm takes.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0255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968375" y="-66675"/>
            <a:ext cx="9129713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norm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4000" b="1" dirty="0" smtClean="0">
                <a:latin typeface="+mn-lt"/>
              </a:rPr>
              <a:t>Race Condition </a:t>
            </a:r>
            <a:r>
              <a:rPr lang="en-US" sz="3500" dirty="0" smtClean="0">
                <a:latin typeface="+mn-lt"/>
              </a:rPr>
              <a:t>(2)</a:t>
            </a:r>
          </a:p>
        </p:txBody>
      </p:sp>
      <p:pic>
        <p:nvPicPr>
          <p:cNvPr id="20485" name="Picture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69863"/>
            <a:ext cx="466725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33375" y="1304954"/>
            <a:ext cx="990413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charset="0"/>
              <a:buChar char="•"/>
            </a:pPr>
            <a:r>
              <a:rPr lang="en-US" altLang="en-US" sz="2000" dirty="0"/>
              <a:t> </a:t>
            </a:r>
            <a:r>
              <a:rPr lang="en-US" altLang="en-US" sz="2000" dirty="0" smtClean="0"/>
              <a:t> </a:t>
            </a:r>
            <a:r>
              <a:rPr lang="en-US" sz="2000" dirty="0"/>
              <a:t>Two </a:t>
            </a:r>
            <a:r>
              <a:rPr lang="en-US" sz="2000" dirty="0" smtClean="0"/>
              <a:t>withdrawals </a:t>
            </a:r>
            <a:r>
              <a:rPr lang="en-US" sz="2000" dirty="0"/>
              <a:t>of money from the same bank account at the same time. </a:t>
            </a:r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r>
              <a:rPr lang="en-US" sz="2000" i="1" dirty="0" smtClean="0"/>
              <a:t>Imagine </a:t>
            </a:r>
            <a:r>
              <a:rPr lang="en-US" sz="2000" i="1" dirty="0"/>
              <a:t>that a couple have a joint account with a $</a:t>
            </a:r>
            <a:r>
              <a:rPr lang="en-US" sz="2000" i="1" dirty="0" smtClean="0"/>
              <a:t>1,000 </a:t>
            </a:r>
            <a:r>
              <a:rPr lang="en-US" sz="2000" i="1" dirty="0"/>
              <a:t>balance. Imagine that the two of them attempt to withdraw $1000 from the same account at exactly the same time at two different branches. If the system is poorly designed, it may allow them to withdraw $1,000 at the same time, which is obviously undesirable.  Obviously banking systems don't allow that because every transaction happens once at a time, and the financial assets </a:t>
            </a:r>
            <a:r>
              <a:rPr lang="en-US" sz="2000" i="1" dirty="0" smtClean="0"/>
              <a:t>can’t </a:t>
            </a:r>
            <a:r>
              <a:rPr lang="en-US" sz="2000" i="1" dirty="0"/>
              <a:t>be </a:t>
            </a:r>
            <a:r>
              <a:rPr lang="en-US" sz="2000" i="1" dirty="0" smtClean="0"/>
              <a:t>modified </a:t>
            </a:r>
            <a:r>
              <a:rPr lang="en-US" sz="2000" i="1" dirty="0"/>
              <a:t>by more than one process at the same time due to locks.</a:t>
            </a:r>
            <a:endParaRPr lang="en-US" sz="2000" i="1" dirty="0" smtClean="0"/>
          </a:p>
          <a:p>
            <a:pPr algn="just">
              <a:buFont typeface="Arial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4003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0255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968375" y="-66675"/>
            <a:ext cx="9129713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norm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4000" b="1" dirty="0" smtClean="0">
                <a:latin typeface="+mn-lt"/>
              </a:rPr>
              <a:t>Race Condition </a:t>
            </a:r>
            <a:r>
              <a:rPr lang="en-US" sz="3500" dirty="0" smtClean="0">
                <a:latin typeface="+mn-lt"/>
              </a:rPr>
              <a:t>(3)</a:t>
            </a:r>
          </a:p>
        </p:txBody>
      </p:sp>
      <p:pic>
        <p:nvPicPr>
          <p:cNvPr id="20485" name="Picture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69863"/>
            <a:ext cx="466725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33375" y="1530902"/>
            <a:ext cx="990413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charset="0"/>
              <a:buChar char="•"/>
            </a:pPr>
            <a:r>
              <a:rPr lang="en-US" altLang="en-US" sz="2000" b="1" dirty="0"/>
              <a:t> </a:t>
            </a:r>
            <a:r>
              <a:rPr lang="en-US" altLang="en-US" sz="2000" b="1" dirty="0" smtClean="0"/>
              <a:t> </a:t>
            </a:r>
            <a:r>
              <a:rPr lang="en-US" sz="2000" dirty="0" smtClean="0"/>
              <a:t>OpenMP solves the race condition problem by means of </a:t>
            </a:r>
            <a:r>
              <a:rPr lang="en-US" sz="2000" i="1" dirty="0" smtClean="0"/>
              <a:t>synchronization</a:t>
            </a:r>
            <a:r>
              <a:rPr lang="en-US" sz="2000" dirty="0" smtClean="0"/>
              <a:t>.</a:t>
            </a:r>
          </a:p>
          <a:p>
            <a:pPr algn="just">
              <a:buFont typeface="Arial" charset="0"/>
              <a:buChar char="•"/>
            </a:pPr>
            <a:endParaRPr lang="en-US" sz="2000" dirty="0"/>
          </a:p>
          <a:p>
            <a:pPr algn="just">
              <a:buFont typeface="Arial" charset="0"/>
              <a:buChar char="•"/>
            </a:pPr>
            <a:r>
              <a:rPr lang="en-US" sz="2000" i="1" dirty="0" smtClean="0"/>
              <a:t> Process synchronization</a:t>
            </a:r>
            <a:r>
              <a:rPr lang="en-US" sz="2000" dirty="0" smtClean="0"/>
              <a:t> </a:t>
            </a:r>
            <a:r>
              <a:rPr lang="en-US" sz="2000" dirty="0"/>
              <a:t>refers to the idea that multiple processes are to join up or handshake at a certain point, in order to reach an agreement or commit to a certain sequence of action</a:t>
            </a:r>
            <a:endParaRPr lang="en-US" sz="2000" dirty="0" smtClean="0"/>
          </a:p>
          <a:p>
            <a:pPr algn="just">
              <a:buFont typeface="Arial" charset="0"/>
              <a:buChar char="•"/>
            </a:pPr>
            <a:endParaRPr lang="en-US" sz="2000" dirty="0"/>
          </a:p>
          <a:p>
            <a:pPr algn="just">
              <a:buFont typeface="Arial" charset="0"/>
              <a:buChar char="•"/>
            </a:pPr>
            <a:r>
              <a:rPr lang="en-US" sz="2000" dirty="0"/>
              <a:t> </a:t>
            </a:r>
            <a:r>
              <a:rPr lang="en-US" sz="2000" i="1" dirty="0" smtClean="0"/>
              <a:t>Data Synchronization</a:t>
            </a:r>
            <a:r>
              <a:rPr lang="en-US" sz="2000" dirty="0" smtClean="0"/>
              <a:t> is </a:t>
            </a:r>
            <a:r>
              <a:rPr lang="en-US" sz="2000" dirty="0"/>
              <a:t>the process of establishing consistency among data from a source to a target data storage and vice versa and the continuous harmonization of the data over </a:t>
            </a:r>
            <a:r>
              <a:rPr lang="en-US" sz="2000" dirty="0" smtClean="0"/>
              <a:t>time</a:t>
            </a:r>
          </a:p>
          <a:p>
            <a:pPr algn="just">
              <a:buFont typeface="Arial" charset="0"/>
              <a:buChar char="•"/>
            </a:pPr>
            <a:endParaRPr lang="en-US" sz="2000" dirty="0"/>
          </a:p>
          <a:p>
            <a:pPr algn="just">
              <a:spcAft>
                <a:spcPts val="1200"/>
              </a:spcAft>
              <a:buFont typeface="Arial" charset="0"/>
              <a:buChar char="•"/>
            </a:pPr>
            <a:r>
              <a:rPr lang="en-US" sz="2000" dirty="0" smtClean="0"/>
              <a:t> Data synchronization can be achieved with OpenMP by means of:</a:t>
            </a:r>
          </a:p>
          <a:p>
            <a:pPr marL="1714500" lvl="3" indent="-342900" algn="just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000" dirty="0" smtClean="0"/>
              <a:t>atomic (data synchronization)</a:t>
            </a:r>
          </a:p>
          <a:p>
            <a:pPr marL="1714500" lvl="3" indent="-342900" algn="just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000" dirty="0"/>
              <a:t> </a:t>
            </a:r>
            <a:r>
              <a:rPr lang="en-US" sz="2000" dirty="0" smtClean="0"/>
              <a:t>critical (process synchronization)</a:t>
            </a:r>
          </a:p>
          <a:p>
            <a:pPr marL="1714500" lvl="3" indent="-342900" algn="just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000" dirty="0"/>
              <a:t> </a:t>
            </a:r>
            <a:r>
              <a:rPr lang="en-US" sz="2000" dirty="0" smtClean="0"/>
              <a:t>Locks (data synchronization)</a:t>
            </a:r>
          </a:p>
          <a:p>
            <a:pPr marL="1714500" lvl="3" indent="-342900" algn="just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000" dirty="0" smtClean="0"/>
              <a:t>Reduction (data synchronization)</a:t>
            </a:r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365624" y="1092200"/>
            <a:ext cx="1205502" cy="367649"/>
          </a:xfrm>
          <a:prstGeom prst="round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9038" y="6547660"/>
            <a:ext cx="31886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</a:rPr>
              <a:t>Reference: </a:t>
            </a:r>
            <a:r>
              <a:rPr lang="en-US" sz="900" dirty="0" smtClean="0">
                <a:hlinkClick r:id="rId4"/>
              </a:rPr>
              <a:t>https</a:t>
            </a:r>
            <a:r>
              <a:rPr lang="en-US" sz="900" dirty="0">
                <a:hlinkClick r:id="rId4"/>
              </a:rPr>
              <a:t>://</a:t>
            </a:r>
            <a:r>
              <a:rPr lang="en-US" sz="900" dirty="0" smtClean="0">
                <a:hlinkClick r:id="rId4"/>
              </a:rPr>
              <a:t>en.wikipedia.org/wiki/Data_synchronization</a:t>
            </a:r>
            <a:r>
              <a:rPr lang="en-US" sz="900" dirty="0" smtClean="0"/>
              <a:t> 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59893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0255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968375" y="-66675"/>
            <a:ext cx="9129713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norm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4000" b="1" dirty="0" smtClean="0">
                <a:latin typeface="+mn-lt"/>
              </a:rPr>
              <a:t>atomic</a:t>
            </a:r>
            <a:endParaRPr lang="en-US" sz="3500" dirty="0" smtClean="0">
              <a:latin typeface="+mn-lt"/>
            </a:endParaRPr>
          </a:p>
        </p:txBody>
      </p:sp>
      <p:pic>
        <p:nvPicPr>
          <p:cNvPr id="20485" name="Picture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69863"/>
            <a:ext cx="466725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45108" y="1453345"/>
            <a:ext cx="990413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charset="0"/>
              <a:buChar char="•"/>
            </a:pPr>
            <a:r>
              <a:rPr lang="en-US" sz="2000" dirty="0"/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atomic</a:t>
            </a:r>
            <a:r>
              <a:rPr lang="en-US" sz="2000" dirty="0" smtClean="0"/>
              <a:t> provides data synchronization meaning it protects data from being read/written at the same time by multiple threads.</a:t>
            </a:r>
          </a:p>
          <a:p>
            <a:pPr algn="just">
              <a:buFont typeface="Arial" charset="0"/>
              <a:buChar char="•"/>
            </a:pPr>
            <a:endParaRPr lang="en-US" sz="2000" dirty="0"/>
          </a:p>
          <a:p>
            <a:pPr algn="just">
              <a:buFont typeface="Arial" charset="0"/>
              <a:buChar char="•"/>
            </a:pPr>
            <a:endParaRPr lang="en-US" sz="2000" dirty="0" smtClean="0"/>
          </a:p>
          <a:p>
            <a:pPr algn="just">
              <a:buFont typeface="Arial" charset="0"/>
              <a:buChar char="•"/>
            </a:pPr>
            <a:endParaRPr lang="en-US" sz="2000" dirty="0"/>
          </a:p>
          <a:p>
            <a:pPr algn="just">
              <a:buFont typeface="Arial" charset="0"/>
              <a:buChar char="•"/>
            </a:pPr>
            <a:endParaRPr lang="en-US" sz="2000" dirty="0" smtClean="0"/>
          </a:p>
          <a:p>
            <a:pPr algn="just">
              <a:buFont typeface="Arial" charset="0"/>
              <a:buChar char="•"/>
            </a:pPr>
            <a:endParaRPr lang="en-US" sz="2000" dirty="0"/>
          </a:p>
          <a:p>
            <a:pPr algn="just">
              <a:buFont typeface="Arial" charset="0"/>
              <a:buChar char="•"/>
            </a:pPr>
            <a:endParaRPr lang="en-US" sz="2000" dirty="0" smtClean="0"/>
          </a:p>
          <a:p>
            <a:pPr algn="just">
              <a:buFont typeface="Arial" charset="0"/>
              <a:buChar char="•"/>
            </a:pPr>
            <a:endParaRPr lang="en-US" sz="2000" dirty="0"/>
          </a:p>
          <a:p>
            <a:pPr algn="just">
              <a:buFont typeface="Arial" charset="0"/>
              <a:buChar char="•"/>
            </a:pPr>
            <a:endParaRPr lang="en-US" sz="2000" dirty="0" smtClean="0"/>
          </a:p>
          <a:p>
            <a:pPr algn="just">
              <a:buFont typeface="Arial" charset="0"/>
              <a:buChar char="•"/>
            </a:pPr>
            <a:endParaRPr lang="en-US" sz="2000" dirty="0"/>
          </a:p>
          <a:p>
            <a:pPr algn="just">
              <a:buFont typeface="Arial" charset="0"/>
              <a:buChar char="•"/>
            </a:pPr>
            <a:endParaRPr lang="en-US" sz="2000" dirty="0" smtClean="0"/>
          </a:p>
          <a:p>
            <a:pPr algn="just">
              <a:buFont typeface="Arial" charset="0"/>
              <a:buChar char="•"/>
            </a:pPr>
            <a:endParaRPr lang="en-US" sz="2000" dirty="0"/>
          </a:p>
          <a:p>
            <a:pPr algn="just">
              <a:buFont typeface="Arial" charset="0"/>
              <a:buChar char="•"/>
            </a:pPr>
            <a:r>
              <a:rPr lang="en-US" sz="2000" dirty="0" smtClean="0"/>
              <a:t> now count will incremented 1,000,000 times as we’d expect.</a:t>
            </a:r>
            <a:endParaRPr lang="ar-JO" sz="2000" dirty="0" smtClean="0"/>
          </a:p>
          <a:p>
            <a:pPr algn="just">
              <a:buFont typeface="Arial" charset="0"/>
              <a:buChar char="•"/>
            </a:pPr>
            <a:endParaRPr lang="ar-JO" sz="2000" dirty="0"/>
          </a:p>
        </p:txBody>
      </p:sp>
      <p:sp>
        <p:nvSpPr>
          <p:cNvPr id="2" name="Rectangle 1"/>
          <p:cNvSpPr/>
          <p:nvPr/>
        </p:nvSpPr>
        <p:spPr>
          <a:xfrm>
            <a:off x="177892" y="6468301"/>
            <a:ext cx="31886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</a:rPr>
              <a:t>Reference: </a:t>
            </a:r>
            <a:r>
              <a:rPr lang="en-US" sz="900" dirty="0" smtClean="0">
                <a:hlinkClick r:id="rId4"/>
              </a:rPr>
              <a:t>https</a:t>
            </a:r>
            <a:r>
              <a:rPr lang="en-US" sz="900" dirty="0">
                <a:hlinkClick r:id="rId4"/>
              </a:rPr>
              <a:t>://</a:t>
            </a:r>
            <a:r>
              <a:rPr lang="en-US" sz="900" dirty="0" smtClean="0">
                <a:hlinkClick r:id="rId4"/>
              </a:rPr>
              <a:t>en.wikipedia.org/wiki/Data_synchronization</a:t>
            </a:r>
            <a:r>
              <a:rPr lang="en-US" sz="900" dirty="0" smtClean="0"/>
              <a:t> </a:t>
            </a:r>
            <a:endParaRPr lang="en-US" sz="900" dirty="0"/>
          </a:p>
        </p:txBody>
      </p:sp>
      <p:sp>
        <p:nvSpPr>
          <p:cNvPr id="9" name="Rectangle 8"/>
          <p:cNvSpPr/>
          <p:nvPr/>
        </p:nvSpPr>
        <p:spPr>
          <a:xfrm>
            <a:off x="491322" y="2315752"/>
            <a:ext cx="6739036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omp_set_num_threads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count = 0;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#pragma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parallel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shared(MAX)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 = 0; i &lt; MAX; ++i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atomic</a:t>
            </a:r>
            <a:endParaRPr lang="nn-NO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count++;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"parallel count is: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&lt;&lt; count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5334882" y="3121436"/>
            <a:ext cx="3790951" cy="1250953"/>
          </a:xfrm>
          <a:prstGeom prst="wedgeRoundRectCallout">
            <a:avLst>
              <a:gd name="adj1" fmla="val -100128"/>
              <a:gd name="adj2" fmla="val 15612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will protect count from race condition (being updated by multiple threads at the same time)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31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0255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968375" y="-66675"/>
            <a:ext cx="9129713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norm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4000" b="1" dirty="0" smtClean="0">
                <a:latin typeface="+mn-lt"/>
              </a:rPr>
              <a:t>critical</a:t>
            </a:r>
            <a:endParaRPr lang="en-US" sz="3500" dirty="0" smtClean="0">
              <a:latin typeface="+mn-lt"/>
            </a:endParaRPr>
          </a:p>
        </p:txBody>
      </p:sp>
      <p:pic>
        <p:nvPicPr>
          <p:cNvPr id="20485" name="Picture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69863"/>
            <a:ext cx="466725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45108" y="1453345"/>
            <a:ext cx="990413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charset="0"/>
              <a:buChar char="•"/>
            </a:pPr>
            <a:r>
              <a:rPr lang="en-US" sz="2000" dirty="0"/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sz="2000" dirty="0" smtClean="0"/>
              <a:t> </a:t>
            </a:r>
            <a:r>
              <a:rPr lang="en-US" sz="2000" dirty="0"/>
              <a:t>s</a:t>
            </a:r>
            <a:r>
              <a:rPr lang="en-US" sz="2000" dirty="0" smtClean="0"/>
              <a:t>pecifies </a:t>
            </a:r>
            <a:r>
              <a:rPr lang="en-US" sz="2000" dirty="0"/>
              <a:t>that code is only be executed on one thread at a time.</a:t>
            </a:r>
          </a:p>
          <a:p>
            <a:pPr algn="just">
              <a:buFont typeface="Arial" charset="0"/>
              <a:buChar char="•"/>
            </a:pPr>
            <a:endParaRPr lang="en-US" sz="2000" dirty="0" smtClean="0"/>
          </a:p>
          <a:p>
            <a:pPr algn="just">
              <a:buFont typeface="Arial" charset="0"/>
              <a:buChar char="•"/>
            </a:pPr>
            <a:endParaRPr lang="en-US" sz="2000" dirty="0"/>
          </a:p>
          <a:p>
            <a:pPr algn="just">
              <a:buFont typeface="Arial" charset="0"/>
              <a:buChar char="•"/>
            </a:pPr>
            <a:endParaRPr lang="en-US" sz="2000" dirty="0" smtClean="0"/>
          </a:p>
          <a:p>
            <a:pPr algn="just">
              <a:buFont typeface="Arial" charset="0"/>
              <a:buChar char="•"/>
            </a:pPr>
            <a:endParaRPr lang="en-US" sz="2000" dirty="0"/>
          </a:p>
          <a:p>
            <a:pPr algn="just">
              <a:buFont typeface="Arial" charset="0"/>
              <a:buChar char="•"/>
            </a:pPr>
            <a:endParaRPr lang="en-US" sz="2000" dirty="0" smtClean="0"/>
          </a:p>
          <a:p>
            <a:pPr algn="just">
              <a:buFont typeface="Arial" charset="0"/>
              <a:buChar char="•"/>
            </a:pPr>
            <a:endParaRPr lang="en-US" sz="2000" dirty="0"/>
          </a:p>
          <a:p>
            <a:pPr algn="just">
              <a:buFont typeface="Arial" charset="0"/>
              <a:buChar char="•"/>
            </a:pPr>
            <a:endParaRPr lang="en-US" sz="2000" dirty="0" smtClean="0"/>
          </a:p>
          <a:p>
            <a:pPr algn="just">
              <a:buFont typeface="Arial" charset="0"/>
              <a:buChar char="•"/>
            </a:pPr>
            <a:endParaRPr lang="en-US" sz="2000" dirty="0"/>
          </a:p>
          <a:p>
            <a:pPr algn="just">
              <a:buFont typeface="Arial" charset="0"/>
              <a:buChar char="•"/>
            </a:pPr>
            <a:endParaRPr lang="en-US" sz="2000" dirty="0" smtClean="0"/>
          </a:p>
          <a:p>
            <a:pPr algn="just">
              <a:buFont typeface="Arial" charset="0"/>
              <a:buChar char="•"/>
            </a:pPr>
            <a:endParaRPr lang="en-US" sz="2000" dirty="0"/>
          </a:p>
          <a:p>
            <a:pPr algn="just">
              <a:buFont typeface="Arial" charset="0"/>
              <a:buChar char="•"/>
            </a:pPr>
            <a:r>
              <a:rPr lang="en-US" sz="2000" dirty="0" smtClean="0"/>
              <a:t> now count will incremented 1,000,000 times as we’d expect.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177892" y="6468301"/>
            <a:ext cx="344196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</a:rPr>
              <a:t>Reference: </a:t>
            </a:r>
            <a:r>
              <a:rPr lang="en-US" sz="900" dirty="0">
                <a:hlinkClick r:id="rId4"/>
              </a:rPr>
              <a:t>https://</a:t>
            </a:r>
            <a:r>
              <a:rPr lang="en-US" sz="900" dirty="0" smtClean="0">
                <a:hlinkClick r:id="rId4"/>
              </a:rPr>
              <a:t>msdn.microsoft.com/en-us/library/b38674ky.aspx</a:t>
            </a:r>
            <a:r>
              <a:rPr lang="en-US" sz="900" dirty="0" smtClean="0"/>
              <a:t> </a:t>
            </a:r>
            <a:endParaRPr lang="en-US" sz="900" dirty="0"/>
          </a:p>
        </p:txBody>
      </p:sp>
      <p:sp>
        <p:nvSpPr>
          <p:cNvPr id="9" name="Rectangle 8"/>
          <p:cNvSpPr/>
          <p:nvPr/>
        </p:nvSpPr>
        <p:spPr>
          <a:xfrm>
            <a:off x="491322" y="2315752"/>
            <a:ext cx="6739036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omp_set_num_threads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count = 0;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#pragma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parallel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shared(MAX)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 = 0; i &lt; MAX; ++i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nn-NO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count++;}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"parallel count is: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&lt;&lt; count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5334882" y="3121436"/>
            <a:ext cx="3790951" cy="1250953"/>
          </a:xfrm>
          <a:prstGeom prst="wedgeRoundRectCallout">
            <a:avLst>
              <a:gd name="adj1" fmla="val -100128"/>
              <a:gd name="adj2" fmla="val 15612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will protect count from race condition (because only one thread at a time will run this)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75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 Diagonal Corner Rectangle 17"/>
          <p:cNvSpPr/>
          <p:nvPr/>
        </p:nvSpPr>
        <p:spPr>
          <a:xfrm>
            <a:off x="7409467" y="1875934"/>
            <a:ext cx="4782533" cy="4982066"/>
          </a:xfrm>
          <a:prstGeom prst="round2DiagRect">
            <a:avLst>
              <a:gd name="adj1" fmla="val 3066"/>
              <a:gd name="adj2" fmla="val 0"/>
            </a:avLst>
          </a:prstGeom>
          <a:solidFill>
            <a:srgbClr val="FBFBFB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10255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968375" y="-66675"/>
            <a:ext cx="9129713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norm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4000" b="1" dirty="0" smtClean="0">
                <a:latin typeface="+mn-lt"/>
              </a:rPr>
              <a:t>Locks</a:t>
            </a:r>
            <a:endParaRPr lang="en-US" sz="3500" dirty="0" smtClean="0">
              <a:latin typeface="+mn-lt"/>
            </a:endParaRPr>
          </a:p>
        </p:txBody>
      </p:sp>
      <p:pic>
        <p:nvPicPr>
          <p:cNvPr id="20485" name="Picture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69863"/>
            <a:ext cx="466725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77892" y="6468301"/>
            <a:ext cx="42338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</a:rPr>
              <a:t>Reference: </a:t>
            </a:r>
            <a:r>
              <a:rPr lang="en-US" sz="900" dirty="0">
                <a:hlinkClick r:id="rId4"/>
              </a:rPr>
              <a:t>http://</a:t>
            </a:r>
            <a:r>
              <a:rPr lang="en-US" sz="900" dirty="0" smtClean="0">
                <a:hlinkClick r:id="rId4"/>
              </a:rPr>
              <a:t>stackoverflow.com/questions/2396430/how-to-use-lock-in-openmp</a:t>
            </a:r>
            <a:r>
              <a:rPr lang="en-US" sz="900" dirty="0" smtClean="0"/>
              <a:t> </a:t>
            </a:r>
            <a:endParaRPr lang="en-US" sz="900" dirty="0"/>
          </a:p>
        </p:txBody>
      </p:sp>
      <p:sp>
        <p:nvSpPr>
          <p:cNvPr id="3" name="Rectangle 2"/>
          <p:cNvSpPr/>
          <p:nvPr/>
        </p:nvSpPr>
        <p:spPr>
          <a:xfrm>
            <a:off x="458737" y="2368892"/>
            <a:ext cx="695073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omp_lock_t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writelock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omp_init_lock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writelock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#pragma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parallel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shared(MAX)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 = 0; i &lt; MAX; ++i){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omp_set_lock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writelock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omp_unset_lock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writelock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omp_destroy_lock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writelock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3375" y="1337861"/>
            <a:ext cx="99041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charset="0"/>
              <a:buChar char="•"/>
            </a:pPr>
            <a:r>
              <a:rPr lang="en-US" sz="2000" dirty="0" smtClean="0"/>
              <a:t> </a:t>
            </a:r>
            <a:r>
              <a:rPr lang="en-US" sz="2000" dirty="0" err="1" smtClean="0"/>
              <a:t>OpenMP</a:t>
            </a:r>
            <a:r>
              <a:rPr lang="en-US" sz="2000" dirty="0" smtClean="0"/>
              <a:t> allows you to specify </a:t>
            </a:r>
            <a:r>
              <a:rPr lang="en-US" sz="2000" i="1" dirty="0" smtClean="0"/>
              <a:t>locks</a:t>
            </a:r>
            <a:r>
              <a:rPr lang="en-US" sz="2000" dirty="0" smtClean="0"/>
              <a:t> that guarantee data updates to be atomic (only one thread at a time can access a piece of data).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4499498" y="2825551"/>
            <a:ext cx="2067465" cy="479602"/>
          </a:xfrm>
          <a:prstGeom prst="wedgeRoundRectCallout">
            <a:avLst>
              <a:gd name="adj1" fmla="val -64071"/>
              <a:gd name="adj2" fmla="val 16366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Initialize the lock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4736740" y="4017223"/>
            <a:ext cx="1748901" cy="479602"/>
          </a:xfrm>
          <a:prstGeom prst="wedgeRoundRectCallout">
            <a:avLst>
              <a:gd name="adj1" fmla="val -75014"/>
              <a:gd name="adj2" fmla="val -1324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Set the lock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4736740" y="4751612"/>
            <a:ext cx="1748901" cy="479602"/>
          </a:xfrm>
          <a:prstGeom prst="wedgeRoundRectCallout">
            <a:avLst>
              <a:gd name="adj1" fmla="val -68546"/>
              <a:gd name="adj2" fmla="val -36704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Unset the lock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4818062" y="5433004"/>
            <a:ext cx="1846689" cy="479602"/>
          </a:xfrm>
          <a:prstGeom prst="wedgeRoundRectCallout">
            <a:avLst>
              <a:gd name="adj1" fmla="val -61000"/>
              <a:gd name="adj2" fmla="val -5255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Destroy the lock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26214" y="2095514"/>
            <a:ext cx="842022" cy="546755"/>
          </a:xfrm>
          <a:prstGeom prst="round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6214" y="2876723"/>
            <a:ext cx="44589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More flexibility than atomic (it can cover multiple statements)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Better performance than critical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7626214" y="4634650"/>
            <a:ext cx="842022" cy="54675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6214" y="5415837"/>
            <a:ext cx="3949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Forgetting to unset the lock can create huge problems (deadlocks)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70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5" grpId="0"/>
      <p:bldP spid="17" grpId="0" animBg="1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 Diagonal Corner Rectangle 17"/>
          <p:cNvSpPr/>
          <p:nvPr/>
        </p:nvSpPr>
        <p:spPr>
          <a:xfrm>
            <a:off x="7409467" y="2095514"/>
            <a:ext cx="4782533" cy="4762486"/>
          </a:xfrm>
          <a:prstGeom prst="round2DiagRect">
            <a:avLst>
              <a:gd name="adj1" fmla="val 3066"/>
              <a:gd name="adj2" fmla="val 0"/>
            </a:avLst>
          </a:prstGeom>
          <a:solidFill>
            <a:srgbClr val="FBFBFB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10255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968375" y="-66675"/>
            <a:ext cx="9129713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norm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4000" b="1" dirty="0" smtClean="0">
                <a:latin typeface="+mn-lt"/>
              </a:rPr>
              <a:t>Reduction</a:t>
            </a:r>
            <a:endParaRPr lang="en-US" sz="3500" dirty="0" smtClean="0">
              <a:latin typeface="+mn-lt"/>
            </a:endParaRPr>
          </a:p>
        </p:txBody>
      </p:sp>
      <p:pic>
        <p:nvPicPr>
          <p:cNvPr id="20485" name="Picture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69863"/>
            <a:ext cx="466725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77892" y="2532192"/>
            <a:ext cx="78745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#pragma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parallel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600" dirty="0" smtClean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shared(MAX) </a:t>
            </a:r>
            <a:r>
              <a:rPr lang="en-US" sz="1600" b="1" dirty="0" smtClean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reduction(+:count)</a:t>
            </a:r>
            <a:endParaRPr lang="en-US" sz="1600" b="1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 = 0; i &lt; MAX; ++i</a:t>
            </a:r>
            <a:r>
              <a:rPr lang="nn-NO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count+=1;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3375" y="1179670"/>
            <a:ext cx="990413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charset="0"/>
              <a:buChar char="•"/>
            </a:pPr>
            <a:r>
              <a:rPr lang="en-US" sz="2000" dirty="0" smtClean="0"/>
              <a:t> </a:t>
            </a:r>
            <a:r>
              <a:rPr lang="en-US" sz="2000" dirty="0" err="1" smtClean="0"/>
              <a:t>OpenMP</a:t>
            </a:r>
            <a:r>
              <a:rPr lang="en-US" sz="2000" dirty="0" smtClean="0"/>
              <a:t> allows you to use reduction to parallelize some forms of recurrence calculations (associative and communicative operators) without modifying the code much.</a:t>
            </a:r>
          </a:p>
          <a:p>
            <a:pPr algn="just">
              <a:buFont typeface="Arial" charset="0"/>
              <a:buChar char="•"/>
            </a:pPr>
            <a:endParaRPr lang="en-US" sz="2000" dirty="0"/>
          </a:p>
          <a:p>
            <a:pPr algn="just">
              <a:buFont typeface="Arial" charset="0"/>
              <a:buChar char="•"/>
            </a:pPr>
            <a:endParaRPr lang="en-US" sz="2000" dirty="0" smtClean="0"/>
          </a:p>
          <a:p>
            <a:pPr algn="just">
              <a:buFont typeface="Arial" charset="0"/>
              <a:buChar char="•"/>
            </a:pPr>
            <a:endParaRPr lang="en-US" sz="2000" dirty="0"/>
          </a:p>
          <a:p>
            <a:pPr algn="just">
              <a:buFont typeface="Arial" charset="0"/>
              <a:buChar char="•"/>
            </a:pPr>
            <a:endParaRPr lang="en-US" sz="2000" dirty="0" smtClean="0"/>
          </a:p>
          <a:p>
            <a:pPr algn="just">
              <a:buFont typeface="Arial" charset="0"/>
              <a:buChar char="•"/>
            </a:pPr>
            <a:endParaRPr lang="en-US" sz="2000" dirty="0"/>
          </a:p>
          <a:p>
            <a:pPr algn="just">
              <a:buFont typeface="Arial" charset="0"/>
              <a:buChar char="•"/>
            </a:pPr>
            <a:endParaRPr lang="en-US" sz="2000" dirty="0" smtClean="0"/>
          </a:p>
          <a:p>
            <a:pPr algn="just">
              <a:buFont typeface="Arial" charset="0"/>
              <a:buChar char="•"/>
            </a:pPr>
            <a:endParaRPr lang="en-US" sz="2000" dirty="0"/>
          </a:p>
          <a:p>
            <a:pPr algn="just">
              <a:buFont typeface="Arial" charset="0"/>
              <a:buChar char="•"/>
            </a:pPr>
            <a:endParaRPr lang="en-US" sz="2000" dirty="0" smtClean="0"/>
          </a:p>
          <a:p>
            <a:pPr algn="just">
              <a:buFont typeface="Arial" charset="0"/>
              <a:buChar char="•"/>
            </a:pPr>
            <a:endParaRPr lang="en-US" sz="2000" dirty="0"/>
          </a:p>
          <a:p>
            <a:pPr algn="just">
              <a:buFont typeface="Arial" charset="0"/>
              <a:buChar char="•"/>
            </a:pPr>
            <a:r>
              <a:rPr lang="en-US" sz="2000" dirty="0" smtClean="0"/>
              <a:t> Reduction is preferred to atomic/critical if you have </a:t>
            </a:r>
          </a:p>
          <a:p>
            <a:pPr algn="just"/>
            <a:r>
              <a:rPr lang="en-US" sz="2000" dirty="0"/>
              <a:t> </a:t>
            </a:r>
            <a:r>
              <a:rPr lang="en-US" sz="2000" dirty="0" smtClean="0"/>
              <a:t> accumulative statements because the code is not modified.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868203" y="2206597"/>
            <a:ext cx="3865060" cy="546755"/>
          </a:xfrm>
          <a:prstGeom prst="round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Operators supported for reduction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6214" y="2876723"/>
            <a:ext cx="4458949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500" b="1" dirty="0" smtClean="0"/>
              <a:t>+</a:t>
            </a:r>
          </a:p>
          <a:p>
            <a:pPr marL="285750" indent="-285750"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1500" b="1" dirty="0"/>
          </a:p>
          <a:p>
            <a:pPr marL="285750" indent="-285750"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500" b="1" dirty="0" smtClean="0"/>
              <a:t>*</a:t>
            </a:r>
          </a:p>
          <a:p>
            <a:pPr marL="285750" indent="-285750"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1500" b="1" dirty="0"/>
          </a:p>
          <a:p>
            <a:pPr marL="285750" indent="-285750"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500" b="1" dirty="0" smtClean="0"/>
              <a:t>-</a:t>
            </a:r>
          </a:p>
          <a:p>
            <a:pPr marL="285750" indent="-285750"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1500" b="1" dirty="0"/>
          </a:p>
          <a:p>
            <a:pPr marL="285750" indent="-285750"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500" b="1" dirty="0" smtClean="0"/>
              <a:t>&amp;</a:t>
            </a:r>
          </a:p>
          <a:p>
            <a:pPr marL="285750" indent="-285750"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1500" b="1" dirty="0"/>
          </a:p>
          <a:p>
            <a:pPr marL="285750" indent="-285750"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500" b="1" dirty="0" smtClean="0"/>
              <a:t>|</a:t>
            </a:r>
          </a:p>
          <a:p>
            <a:pPr marL="285750" indent="-285750"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1500" b="1" dirty="0"/>
          </a:p>
          <a:p>
            <a:pPr marL="285750" indent="-285750"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500" b="1" dirty="0" smtClean="0"/>
              <a:t>^</a:t>
            </a:r>
          </a:p>
          <a:p>
            <a:pPr marL="285750" indent="-285750"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1500" b="1" dirty="0"/>
          </a:p>
          <a:p>
            <a:pPr marL="285750" indent="-285750"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500" b="1" dirty="0" smtClean="0"/>
              <a:t>&amp;&amp;</a:t>
            </a:r>
          </a:p>
          <a:p>
            <a:pPr marL="285750" indent="-285750"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1500" b="1" dirty="0"/>
          </a:p>
          <a:p>
            <a:pPr marL="285750" indent="-285750"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500" b="1" dirty="0" smtClean="0"/>
              <a:t>||</a:t>
            </a:r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38081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0255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968375" y="-66675"/>
            <a:ext cx="9129713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norm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4000" b="1" dirty="0" smtClean="0">
                <a:latin typeface="+mn-lt"/>
              </a:rPr>
              <a:t>atomic vs. critical vs. locks</a:t>
            </a:r>
            <a:endParaRPr lang="en-US" sz="3500" dirty="0" smtClean="0">
              <a:latin typeface="+mn-lt"/>
            </a:endParaRPr>
          </a:p>
        </p:txBody>
      </p:sp>
      <p:pic>
        <p:nvPicPr>
          <p:cNvPr id="20485" name="Picture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69863"/>
            <a:ext cx="466725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649483"/>
              </p:ext>
            </p:extLst>
          </p:nvPr>
        </p:nvGraphicFramePr>
        <p:xfrm>
          <a:off x="566737" y="2033121"/>
          <a:ext cx="10703843" cy="3084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403"/>
                <a:gridCol w="2271860"/>
                <a:gridCol w="2271860"/>
                <a:gridCol w="2271860"/>
                <a:gridCol w="2271860"/>
              </a:tblGrid>
              <a:tr h="640965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0FB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Performance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Statements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Synchronization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Warnings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0442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atomic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B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Faster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0442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critical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B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Slower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Multiple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0442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locks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B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Faster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Multiple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problematic if you</a:t>
                      </a:r>
                      <a:r>
                        <a:rPr lang="en-US" baseline="0" dirty="0" smtClean="0"/>
                        <a:t> forget to unset the locks</a:t>
                      </a:r>
                      <a:endParaRPr lang="en-US" dirty="0" smtClean="0"/>
                    </a:p>
                  </a:txBody>
                  <a:tcPr anchor="ctr"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8435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reduction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B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Slower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Usually one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075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09688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latin typeface="+mn-lt"/>
              </a:rPr>
              <a:t>           Task</a:t>
            </a:r>
            <a:endParaRPr lang="en-US" sz="3000" dirty="0" smtClean="0">
              <a:latin typeface="+mn-lt"/>
            </a:endParaRPr>
          </a:p>
        </p:txBody>
      </p:sp>
      <p:sp>
        <p:nvSpPr>
          <p:cNvPr id="51203" name="Rectangle 26"/>
          <p:cNvSpPr>
            <a:spLocks noChangeArrowheads="1"/>
          </p:cNvSpPr>
          <p:nvPr/>
        </p:nvSpPr>
        <p:spPr bwMode="auto">
          <a:xfrm>
            <a:off x="200025" y="1462088"/>
            <a:ext cx="1070927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200" dirty="0" smtClean="0"/>
              <a:t>Write parallel code that finds the indices of the occurrences of an item in array.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en-US" sz="2200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200" dirty="0" smtClean="0"/>
              <a:t>For instance, for the array below, the list for the indices of the item 5 is {1,5}</a:t>
            </a:r>
            <a:endParaRPr lang="en-US" altLang="en-US" sz="2200" dirty="0"/>
          </a:p>
        </p:txBody>
      </p:sp>
      <p:pic>
        <p:nvPicPr>
          <p:cNvPr id="51205" name="Picture 2" descr="http://elaanisvital.com/final_png/icon_-3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04775"/>
            <a:ext cx="938213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10729913" y="114300"/>
            <a:ext cx="1354137" cy="277813"/>
          </a:xfrm>
          <a:prstGeom prst="roundRect">
            <a:avLst/>
          </a:prstGeom>
          <a:solidFill>
            <a:srgbClr val="C8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00" b="1" dirty="0" smtClean="0">
                <a:solidFill>
                  <a:schemeClr val="bg1"/>
                </a:solidFill>
                <a:latin typeface="Segoe Script" panose="020B0504020000000003" pitchFamily="34" charset="0"/>
                <a:cs typeface="Aparajita" panose="020B0604020202020204" pitchFamily="34" charset="0"/>
              </a:rPr>
              <a:t>Not </a:t>
            </a:r>
            <a:r>
              <a:rPr lang="en-US" sz="1000" b="1" dirty="0">
                <a:solidFill>
                  <a:schemeClr val="bg1"/>
                </a:solidFill>
                <a:latin typeface="Segoe Script" panose="020B0504020000000003" pitchFamily="34" charset="0"/>
                <a:cs typeface="Aparajita" panose="020B0604020202020204" pitchFamily="34" charset="0"/>
              </a:rPr>
              <a:t>in the book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510432"/>
              </p:ext>
            </p:extLst>
          </p:nvPr>
        </p:nvGraphicFramePr>
        <p:xfrm>
          <a:off x="2780047" y="3302215"/>
          <a:ext cx="3581776" cy="683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722"/>
                <a:gridCol w="447722"/>
                <a:gridCol w="447722"/>
                <a:gridCol w="447722"/>
                <a:gridCol w="447722"/>
                <a:gridCol w="447722"/>
                <a:gridCol w="447722"/>
                <a:gridCol w="447722"/>
              </a:tblGrid>
              <a:tr h="20184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874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33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09688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latin typeface="+mn-lt"/>
              </a:rPr>
              <a:t>           Solution</a:t>
            </a:r>
            <a:endParaRPr lang="en-US" sz="3000" dirty="0" smtClean="0">
              <a:latin typeface="+mn-lt"/>
            </a:endParaRPr>
          </a:p>
        </p:txBody>
      </p:sp>
      <p:pic>
        <p:nvPicPr>
          <p:cNvPr id="51205" name="Picture 2" descr="http://elaanisvital.com/final_png/icon_-3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04775"/>
            <a:ext cx="938213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10729913" y="114300"/>
            <a:ext cx="1354137" cy="277813"/>
          </a:xfrm>
          <a:prstGeom prst="roundRect">
            <a:avLst/>
          </a:prstGeom>
          <a:solidFill>
            <a:srgbClr val="C8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00" b="1" dirty="0" smtClean="0">
                <a:solidFill>
                  <a:schemeClr val="bg1"/>
                </a:solidFill>
                <a:latin typeface="Segoe Script" panose="020B0504020000000003" pitchFamily="34" charset="0"/>
                <a:cs typeface="Aparajita" panose="020B0604020202020204" pitchFamily="34" charset="0"/>
              </a:rPr>
              <a:t>Not </a:t>
            </a:r>
            <a:r>
              <a:rPr lang="en-US" sz="1000" b="1" dirty="0">
                <a:solidFill>
                  <a:schemeClr val="bg1"/>
                </a:solidFill>
                <a:latin typeface="Segoe Script" panose="020B0504020000000003" pitchFamily="34" charset="0"/>
                <a:cs typeface="Aparajita" panose="020B0604020202020204" pitchFamily="34" charset="0"/>
              </a:rPr>
              <a:t>in the book</a:t>
            </a:r>
          </a:p>
        </p:txBody>
      </p:sp>
      <p:sp>
        <p:nvSpPr>
          <p:cNvPr id="2" name="Rectangle 1"/>
          <p:cNvSpPr/>
          <p:nvPr/>
        </p:nvSpPr>
        <p:spPr>
          <a:xfrm>
            <a:off x="1275761" y="2239314"/>
            <a:ext cx="932939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&gt;&amp;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endParaRPr lang="en-US" dirty="0" smtClean="0">
              <a:solidFill>
                <a:srgbClr val="2B91A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list; 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omp_set_num_threads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(4);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#pragma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parallel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lang="nn-NO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.size(); ++i){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 ==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list.push_back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334054" y="5036677"/>
            <a:ext cx="4543719" cy="996478"/>
          </a:xfrm>
          <a:prstGeom prst="roundRect">
            <a:avLst/>
          </a:prstGeom>
          <a:solidFill>
            <a:srgbClr val="00B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need for synchronization. We are not accessing the same data at the same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35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0255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968375" y="-66675"/>
            <a:ext cx="9129713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norm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4000" b="1" dirty="0" smtClean="0">
                <a:latin typeface="+mn-lt"/>
              </a:rPr>
              <a:t>Finding one item</a:t>
            </a:r>
            <a:endParaRPr lang="en-US" sz="3500" dirty="0" smtClean="0">
              <a:latin typeface="+mn-lt"/>
            </a:endParaRPr>
          </a:p>
        </p:txBody>
      </p:sp>
      <p:pic>
        <p:nvPicPr>
          <p:cNvPr id="20485" name="Picture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69863"/>
            <a:ext cx="466725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6"/>
          <p:cNvSpPr>
            <a:spLocks noChangeArrowheads="1"/>
          </p:cNvSpPr>
          <p:nvPr/>
        </p:nvSpPr>
        <p:spPr bwMode="auto">
          <a:xfrm>
            <a:off x="200025" y="1462088"/>
            <a:ext cx="1070927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200" dirty="0" smtClean="0"/>
              <a:t>What if we want to find one item in an array as opposed to all the occurrences?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en-US" sz="2200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200" dirty="0" smtClean="0"/>
              <a:t>Can we write this code?</a:t>
            </a:r>
            <a:endParaRPr lang="en-US" altLang="en-US" sz="2200" dirty="0"/>
          </a:p>
        </p:txBody>
      </p:sp>
      <p:sp>
        <p:nvSpPr>
          <p:cNvPr id="4" name="Rectangle 3"/>
          <p:cNvSpPr/>
          <p:nvPr/>
        </p:nvSpPr>
        <p:spPr>
          <a:xfrm>
            <a:off x="663017" y="2774982"/>
            <a:ext cx="997041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find_one_item_loop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&gt;&amp;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index = -1;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#pragma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parallel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lang="nn-NO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.size(); ++i){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 ==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index=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break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2785392" y="4639393"/>
            <a:ext cx="5057709" cy="875288"/>
          </a:xfrm>
          <a:prstGeom prst="wedgeRoundRectCallout">
            <a:avLst>
              <a:gd name="adj1" fmla="val -62253"/>
              <a:gd name="adj2" fmla="val -52428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OpenMP</a:t>
            </a:r>
            <a:r>
              <a:rPr lang="en-US" dirty="0" smtClean="0">
                <a:solidFill>
                  <a:schemeClr val="tx1"/>
                </a:solidFill>
              </a:rPr>
              <a:t> will not allow you to exit out of a for loop that is parallelized with parallel for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Multiply 4"/>
          <p:cNvSpPr/>
          <p:nvPr/>
        </p:nvSpPr>
        <p:spPr>
          <a:xfrm>
            <a:off x="800100" y="4360593"/>
            <a:ext cx="368824" cy="409369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785392" y="5736323"/>
            <a:ext cx="5425354" cy="659877"/>
          </a:xfrm>
          <a:prstGeom prst="round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Solution: </a:t>
            </a:r>
            <a:r>
              <a:rPr lang="en-US" i="1" dirty="0" smtClean="0"/>
              <a:t>Use sections instead (we’ll discuss that later)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2512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0255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968375" y="-66675"/>
            <a:ext cx="52578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norm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4000" b="1" dirty="0">
                <a:latin typeface="+mn-lt"/>
              </a:rPr>
              <a:t>Parallelism </a:t>
            </a:r>
            <a:r>
              <a:rPr lang="en-US" sz="4000" b="1" dirty="0" smtClean="0">
                <a:latin typeface="+mn-lt"/>
              </a:rPr>
              <a:t>Efficiency </a:t>
            </a:r>
            <a:r>
              <a:rPr lang="en-US" sz="3000" dirty="0" smtClean="0">
                <a:latin typeface="+mn-lt"/>
              </a:rPr>
              <a:t>(1)</a:t>
            </a:r>
          </a:p>
        </p:txBody>
      </p:sp>
      <p:sp>
        <p:nvSpPr>
          <p:cNvPr id="6148" name="TextBox 3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566737" y="1449253"/>
            <a:ext cx="9647237" cy="4601068"/>
          </a:xfrm>
          <a:prstGeom prst="rect">
            <a:avLst/>
          </a:prstGeom>
          <a:blipFill rotWithShape="0">
            <a:blip r:embed="rId3"/>
            <a:stretch>
              <a:fillRect l="-821" t="-927" r="-442" b="-1722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pic>
        <p:nvPicPr>
          <p:cNvPr id="6149" name="Picture 7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69863"/>
            <a:ext cx="466725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09688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latin typeface="+mn-lt"/>
              </a:rPr>
              <a:t>           Task</a:t>
            </a:r>
            <a:endParaRPr lang="en-US" sz="3000" dirty="0" smtClean="0">
              <a:latin typeface="+mn-lt"/>
            </a:endParaRPr>
          </a:p>
        </p:txBody>
      </p:sp>
      <p:sp>
        <p:nvSpPr>
          <p:cNvPr id="51203" name="Rectangle 26"/>
          <p:cNvSpPr>
            <a:spLocks noChangeArrowheads="1"/>
          </p:cNvSpPr>
          <p:nvPr/>
        </p:nvSpPr>
        <p:spPr bwMode="auto">
          <a:xfrm>
            <a:off x="200025" y="1462088"/>
            <a:ext cx="1070927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200" dirty="0" smtClean="0"/>
              <a:t>Write parallel code that finds the minimum element in a vector</a:t>
            </a:r>
          </a:p>
        </p:txBody>
      </p:sp>
      <p:pic>
        <p:nvPicPr>
          <p:cNvPr id="51205" name="Picture 2" descr="http://elaanisvital.com/final_png/icon_-3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04775"/>
            <a:ext cx="938213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10729913" y="114300"/>
            <a:ext cx="1354137" cy="277813"/>
          </a:xfrm>
          <a:prstGeom prst="roundRect">
            <a:avLst/>
          </a:prstGeom>
          <a:solidFill>
            <a:srgbClr val="C8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00" b="1" dirty="0" smtClean="0">
                <a:solidFill>
                  <a:schemeClr val="bg1"/>
                </a:solidFill>
                <a:latin typeface="Segoe Script" panose="020B0504020000000003" pitchFamily="34" charset="0"/>
                <a:cs typeface="Aparajita" panose="020B0604020202020204" pitchFamily="34" charset="0"/>
              </a:rPr>
              <a:t>Not </a:t>
            </a:r>
            <a:r>
              <a:rPr lang="en-US" sz="1000" b="1" dirty="0">
                <a:solidFill>
                  <a:schemeClr val="bg1"/>
                </a:solidFill>
                <a:latin typeface="Segoe Script" panose="020B0504020000000003" pitchFamily="34" charset="0"/>
                <a:cs typeface="Aparajita" panose="020B0604020202020204" pitchFamily="34" charset="0"/>
              </a:rPr>
              <a:t>in the book</a:t>
            </a:r>
          </a:p>
        </p:txBody>
      </p:sp>
      <p:sp>
        <p:nvSpPr>
          <p:cNvPr id="2" name="Rectangle 1"/>
          <p:cNvSpPr/>
          <p:nvPr/>
        </p:nvSpPr>
        <p:spPr>
          <a:xfrm>
            <a:off x="1138238" y="1968390"/>
            <a:ext cx="863735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&gt;&amp;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min_value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-1;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()&gt;1)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min_value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#pragma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parallel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lang="nn-NO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.size(); ++i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nn-NO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 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min_value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min_value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min_value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5274068" y="2141290"/>
            <a:ext cx="5849561" cy="1346628"/>
          </a:xfrm>
          <a:prstGeom prst="wedgeRoundRectCallout">
            <a:avLst>
              <a:gd name="adj1" fmla="val -70719"/>
              <a:gd name="adj2" fmla="val 112242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 order to guarantee that we are getting the minimum value, we need to make sure we are comparing with the most </a:t>
            </a:r>
            <a:r>
              <a:rPr lang="en-US" dirty="0" err="1" smtClean="0">
                <a:solidFill>
                  <a:schemeClr val="tx1"/>
                </a:solidFill>
              </a:rPr>
              <a:t>uptodate</a:t>
            </a:r>
            <a:r>
              <a:rPr lang="en-US" dirty="0" smtClean="0">
                <a:solidFill>
                  <a:schemeClr val="tx1"/>
                </a:solidFill>
              </a:rPr>
              <a:t> min as well as we need to make sure that the min value is updated atomically.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198848" y="3736233"/>
            <a:ext cx="2781135" cy="659877"/>
          </a:xfrm>
          <a:prstGeom prst="round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Solution: </a:t>
            </a:r>
            <a:r>
              <a:rPr lang="en-US" i="1" dirty="0" smtClean="0"/>
              <a:t>Use critical</a:t>
            </a:r>
            <a:endParaRPr lang="en-US" i="1" dirty="0"/>
          </a:p>
        </p:txBody>
      </p:sp>
      <p:sp>
        <p:nvSpPr>
          <p:cNvPr id="3" name="Rectangle 2"/>
          <p:cNvSpPr/>
          <p:nvPr/>
        </p:nvSpPr>
        <p:spPr>
          <a:xfrm>
            <a:off x="5385847" y="547486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However, the performance of this function will be close to the serial min function. The solution is to use sections instead.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17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9" grpId="0" animBg="1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09688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latin typeface="+mn-lt"/>
              </a:rPr>
              <a:t>           Task</a:t>
            </a:r>
            <a:endParaRPr lang="en-US" sz="3000" dirty="0" smtClean="0">
              <a:latin typeface="+mn-lt"/>
            </a:endParaRPr>
          </a:p>
        </p:txBody>
      </p:sp>
      <p:sp>
        <p:nvSpPr>
          <p:cNvPr id="51203" name="Rectangle 26"/>
          <p:cNvSpPr>
            <a:spLocks noChangeArrowheads="1"/>
          </p:cNvSpPr>
          <p:nvPr/>
        </p:nvSpPr>
        <p:spPr bwMode="auto">
          <a:xfrm>
            <a:off x="200025" y="1462088"/>
            <a:ext cx="10709275" cy="3816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200" dirty="0" smtClean="0"/>
              <a:t>Write parallel code that stores the unique items in an unordered array, and also returns the number of unique items.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en-US" sz="2200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en-US" sz="2200" dirty="0" smtClean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en-US" sz="2200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en-US" sz="2200" dirty="0" smtClean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en-US" sz="2200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en-US" sz="2200" dirty="0" smtClean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en-US" sz="2200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200" dirty="0" smtClean="0"/>
              <a:t>For instance, the result of this should be {3, 20}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endParaRPr lang="en-US" altLang="en-US" sz="2200" dirty="0"/>
          </a:p>
        </p:txBody>
      </p:sp>
      <p:pic>
        <p:nvPicPr>
          <p:cNvPr id="51205" name="Picture 2" descr="http://elaanisvital.com/final_png/icon_-3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04775"/>
            <a:ext cx="938213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10729913" y="114300"/>
            <a:ext cx="1354137" cy="277813"/>
          </a:xfrm>
          <a:prstGeom prst="roundRect">
            <a:avLst/>
          </a:prstGeom>
          <a:solidFill>
            <a:srgbClr val="C8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00" b="1" dirty="0" smtClean="0">
                <a:solidFill>
                  <a:schemeClr val="bg1"/>
                </a:solidFill>
                <a:latin typeface="Segoe Script" panose="020B0504020000000003" pitchFamily="34" charset="0"/>
                <a:cs typeface="Aparajita" panose="020B0604020202020204" pitchFamily="34" charset="0"/>
              </a:rPr>
              <a:t>Not </a:t>
            </a:r>
            <a:r>
              <a:rPr lang="en-US" sz="1000" b="1" dirty="0">
                <a:solidFill>
                  <a:schemeClr val="bg1"/>
                </a:solidFill>
                <a:latin typeface="Segoe Script" panose="020B0504020000000003" pitchFamily="34" charset="0"/>
                <a:cs typeface="Aparajita" panose="020B0604020202020204" pitchFamily="34" charset="0"/>
              </a:rPr>
              <a:t>in the book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855510"/>
              </p:ext>
            </p:extLst>
          </p:nvPr>
        </p:nvGraphicFramePr>
        <p:xfrm>
          <a:off x="2883742" y="2722484"/>
          <a:ext cx="3581776" cy="683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722"/>
                <a:gridCol w="447722"/>
                <a:gridCol w="447722"/>
                <a:gridCol w="447722"/>
                <a:gridCol w="447722"/>
                <a:gridCol w="447722"/>
                <a:gridCol w="447722"/>
                <a:gridCol w="447722"/>
              </a:tblGrid>
              <a:tr h="20184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874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55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09688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latin typeface="+mn-lt"/>
              </a:rPr>
              <a:t>           Solution</a:t>
            </a:r>
            <a:endParaRPr lang="en-US" sz="3000" dirty="0" smtClean="0">
              <a:latin typeface="+mn-lt"/>
            </a:endParaRPr>
          </a:p>
        </p:txBody>
      </p:sp>
      <p:sp>
        <p:nvSpPr>
          <p:cNvPr id="51203" name="Rectangle 26"/>
          <p:cNvSpPr>
            <a:spLocks noChangeArrowheads="1"/>
          </p:cNvSpPr>
          <p:nvPr/>
        </p:nvSpPr>
        <p:spPr bwMode="auto">
          <a:xfrm>
            <a:off x="200025" y="1462088"/>
            <a:ext cx="10709275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200" dirty="0" smtClean="0"/>
              <a:t>Write parallel code that stores the unique items in an unordered array, and also returns the number of unique items.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endParaRPr lang="en-US" altLang="en-US" sz="2200" dirty="0"/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endParaRPr lang="en-US" altLang="en-US" sz="2200" dirty="0"/>
          </a:p>
        </p:txBody>
      </p:sp>
      <p:pic>
        <p:nvPicPr>
          <p:cNvPr id="51205" name="Picture 2" descr="http://elaanisvital.com/final_png/icon_-3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04775"/>
            <a:ext cx="938213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10729913" y="114300"/>
            <a:ext cx="1354137" cy="277813"/>
          </a:xfrm>
          <a:prstGeom prst="roundRect">
            <a:avLst/>
          </a:prstGeom>
          <a:solidFill>
            <a:srgbClr val="C8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00" b="1" dirty="0" smtClean="0">
                <a:solidFill>
                  <a:schemeClr val="bg1"/>
                </a:solidFill>
                <a:latin typeface="Segoe Script" panose="020B0504020000000003" pitchFamily="34" charset="0"/>
                <a:cs typeface="Aparajita" panose="020B0604020202020204" pitchFamily="34" charset="0"/>
              </a:rPr>
              <a:t>Not </a:t>
            </a:r>
            <a:r>
              <a:rPr lang="en-US" sz="1000" b="1" dirty="0">
                <a:solidFill>
                  <a:schemeClr val="bg1"/>
                </a:solidFill>
                <a:latin typeface="Segoe Script" panose="020B0504020000000003" pitchFamily="34" charset="0"/>
                <a:cs typeface="Aparajita" panose="020B0604020202020204" pitchFamily="34" charset="0"/>
              </a:rPr>
              <a:t>in the book</a:t>
            </a:r>
          </a:p>
        </p:txBody>
      </p:sp>
      <p:sp>
        <p:nvSpPr>
          <p:cNvPr id="3" name="Rectangle 2"/>
          <p:cNvSpPr/>
          <p:nvPr/>
        </p:nvSpPr>
        <p:spPr>
          <a:xfrm>
            <a:off x="669131" y="2333685"/>
            <a:ext cx="1038768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Binary_Search_Tree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unique_values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&gt;&amp; 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Binary_Search_Tree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all_items_tree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Binary_Search_Tree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unique_tree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#pragma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parallel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n-NO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for</a:t>
            </a:r>
            <a:r>
              <a:rPr lang="nn-NO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lang="nn-NO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.size(); ++i){</a:t>
            </a: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if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all_items_tree.find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]) == </a:t>
            </a:r>
            <a:r>
              <a:rPr lang="en-US" sz="1600" dirty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//if we haven't seen the item before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all_items_tree.insert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unique_tree.insert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we have seen the item before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unique_tree.erase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]);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//delete it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unique_tree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27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0255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968375" y="-66675"/>
            <a:ext cx="9129713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norm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4000" b="1" dirty="0" smtClean="0">
                <a:latin typeface="+mn-lt"/>
              </a:rPr>
              <a:t>Parallel Sections</a:t>
            </a:r>
            <a:endParaRPr lang="en-US" sz="3500" dirty="0" smtClean="0">
              <a:latin typeface="+mn-lt"/>
            </a:endParaRPr>
          </a:p>
        </p:txBody>
      </p:sp>
      <p:pic>
        <p:nvPicPr>
          <p:cNvPr id="20485" name="Picture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69863"/>
            <a:ext cx="466725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33375" y="3087035"/>
            <a:ext cx="819817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pragma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parallel sections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#pragma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/**some code running in parallel by a thread **/</a:t>
            </a:r>
            <a:endParaRPr lang="en-US" dirty="0">
              <a:solidFill>
                <a:schemeClr val="bg1">
                  <a:lumMod val="6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#pragma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/**some code running in parallel by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another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thread **/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/**end of parallel region**/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26"/>
          <p:cNvSpPr>
            <a:spLocks noChangeArrowheads="1"/>
          </p:cNvSpPr>
          <p:nvPr/>
        </p:nvSpPr>
        <p:spPr bwMode="auto">
          <a:xfrm>
            <a:off x="200025" y="1462088"/>
            <a:ext cx="1070927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200" dirty="0" smtClean="0"/>
              <a:t>The sections construct allows you to get different threads to carry out different kinds of work, since it permits us to specify several different code regions.</a:t>
            </a:r>
          </a:p>
        </p:txBody>
      </p:sp>
    </p:spTree>
    <p:extLst>
      <p:ext uri="{BB962C8B-B14F-4D97-AF65-F5344CB8AC3E}">
        <p14:creationId xmlns:p14="http://schemas.microsoft.com/office/powerpoint/2010/main" val="151594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0255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968375" y="-66675"/>
            <a:ext cx="9129713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norm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4000" b="1" dirty="0" smtClean="0">
                <a:latin typeface="+mn-lt"/>
              </a:rPr>
              <a:t>Parallel Sections: Example</a:t>
            </a:r>
            <a:endParaRPr lang="en-US" sz="3500" dirty="0" smtClean="0">
              <a:latin typeface="+mn-lt"/>
            </a:endParaRPr>
          </a:p>
        </p:txBody>
      </p:sp>
      <p:pic>
        <p:nvPicPr>
          <p:cNvPr id="20485" name="Picture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69863"/>
            <a:ext cx="466725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33375" y="3081203"/>
            <a:ext cx="5992011" cy="3404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section_basic_example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omp_set_num_threads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(3);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//create three threads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#pragma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parallel sections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#pragma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print_thread_info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#pragma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print_thread_info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"2"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#pragma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print_thread_info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"3"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1379" y="1268534"/>
            <a:ext cx="1051231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print_thread_info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section_num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ID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omp_get_thread_num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"section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section_num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": thread No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to_string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(ID);</a:t>
            </a: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&lt;&lt; result &lt;&lt;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1807" y="3910307"/>
            <a:ext cx="2580947" cy="1321569"/>
          </a:xfrm>
          <a:prstGeom prst="rect">
            <a:avLst/>
          </a:prstGeom>
        </p:spPr>
      </p:pic>
      <p:sp>
        <p:nvSpPr>
          <p:cNvPr id="9" name="Rounded Rectangular Callout 8"/>
          <p:cNvSpPr/>
          <p:nvPr/>
        </p:nvSpPr>
        <p:spPr>
          <a:xfrm>
            <a:off x="4246548" y="5638633"/>
            <a:ext cx="5349940" cy="809300"/>
          </a:xfrm>
          <a:prstGeom prst="wedgeRoundRectCallout">
            <a:avLst>
              <a:gd name="adj1" fmla="val -56261"/>
              <a:gd name="adj2" fmla="val -55765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Each thread will independently run its own section.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12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09688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latin typeface="+mn-lt"/>
              </a:rPr>
              <a:t>           Task</a:t>
            </a:r>
            <a:endParaRPr lang="en-US" sz="3000" dirty="0" smtClean="0">
              <a:latin typeface="+mn-lt"/>
            </a:endParaRPr>
          </a:p>
        </p:txBody>
      </p:sp>
      <p:sp>
        <p:nvSpPr>
          <p:cNvPr id="51203" name="Rectangle 26"/>
          <p:cNvSpPr>
            <a:spLocks noChangeArrowheads="1"/>
          </p:cNvSpPr>
          <p:nvPr/>
        </p:nvSpPr>
        <p:spPr bwMode="auto">
          <a:xfrm>
            <a:off x="200025" y="1462088"/>
            <a:ext cx="1070927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200" dirty="0" smtClean="0"/>
              <a:t>Write parallel code that uses sections in order to find an item in a vector</a:t>
            </a:r>
          </a:p>
        </p:txBody>
      </p:sp>
      <p:pic>
        <p:nvPicPr>
          <p:cNvPr id="51205" name="Picture 2" descr="http://elaanisvital.com/final_png/icon_-3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04775"/>
            <a:ext cx="938213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10729913" y="114300"/>
            <a:ext cx="1354137" cy="277813"/>
          </a:xfrm>
          <a:prstGeom prst="roundRect">
            <a:avLst/>
          </a:prstGeom>
          <a:solidFill>
            <a:srgbClr val="C8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00" b="1" dirty="0" smtClean="0">
                <a:solidFill>
                  <a:schemeClr val="bg1"/>
                </a:solidFill>
                <a:latin typeface="Segoe Script" panose="020B0504020000000003" pitchFamily="34" charset="0"/>
                <a:cs typeface="Aparajita" panose="020B0604020202020204" pitchFamily="34" charset="0"/>
              </a:rPr>
              <a:t>Not </a:t>
            </a:r>
            <a:r>
              <a:rPr lang="en-US" sz="1000" b="1" dirty="0">
                <a:solidFill>
                  <a:schemeClr val="bg1"/>
                </a:solidFill>
                <a:latin typeface="Segoe Script" panose="020B0504020000000003" pitchFamily="34" charset="0"/>
                <a:cs typeface="Aparajita" panose="020B0604020202020204" pitchFamily="34" charset="0"/>
              </a:rPr>
              <a:t>in the book</a:t>
            </a:r>
          </a:p>
        </p:txBody>
      </p:sp>
    </p:spTree>
    <p:extLst>
      <p:ext uri="{BB962C8B-B14F-4D97-AF65-F5344CB8AC3E}">
        <p14:creationId xmlns:p14="http://schemas.microsoft.com/office/powerpoint/2010/main" val="19797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09688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latin typeface="+mn-lt"/>
              </a:rPr>
              <a:t>           Solution</a:t>
            </a:r>
            <a:endParaRPr lang="en-US" sz="3000" dirty="0" smtClean="0">
              <a:latin typeface="+mn-lt"/>
            </a:endParaRPr>
          </a:p>
        </p:txBody>
      </p:sp>
      <p:pic>
        <p:nvPicPr>
          <p:cNvPr id="51205" name="Picture 2" descr="http://elaanisvital.com/final_png/icon_-3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04775"/>
            <a:ext cx="938213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10729913" y="114300"/>
            <a:ext cx="1354137" cy="277813"/>
          </a:xfrm>
          <a:prstGeom prst="roundRect">
            <a:avLst/>
          </a:prstGeom>
          <a:solidFill>
            <a:srgbClr val="C8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00" b="1" dirty="0" smtClean="0">
                <a:solidFill>
                  <a:schemeClr val="bg1"/>
                </a:solidFill>
                <a:latin typeface="Segoe Script" panose="020B0504020000000003" pitchFamily="34" charset="0"/>
                <a:cs typeface="Aparajita" panose="020B0604020202020204" pitchFamily="34" charset="0"/>
              </a:rPr>
              <a:t>Not </a:t>
            </a:r>
            <a:r>
              <a:rPr lang="en-US" sz="1000" b="1" dirty="0">
                <a:solidFill>
                  <a:schemeClr val="bg1"/>
                </a:solidFill>
                <a:latin typeface="Segoe Script" panose="020B0504020000000003" pitchFamily="34" charset="0"/>
                <a:cs typeface="Aparajita" panose="020B0604020202020204" pitchFamily="34" charset="0"/>
              </a:rPr>
              <a:t>in the book</a:t>
            </a:r>
          </a:p>
        </p:txBody>
      </p:sp>
      <p:sp>
        <p:nvSpPr>
          <p:cNvPr id="2" name="Rectangle 1"/>
          <p:cNvSpPr/>
          <p:nvPr/>
        </p:nvSpPr>
        <p:spPr>
          <a:xfrm>
            <a:off x="669131" y="4009682"/>
            <a:ext cx="892404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find_item_sections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&gt;&amp; 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index = -1;</a:t>
            </a: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#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pragma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parallel sections shared(index)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#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pragma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section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 thread 1**/</a:t>
            </a:r>
            <a:endParaRPr lang="en-US" sz="1600" dirty="0">
              <a:solidFill>
                <a:schemeClr val="bg1">
                  <a:lumMod val="6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find_one_item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(0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/ 2, 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index);</a:t>
            </a: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#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pragma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section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 thread 2 **/</a:t>
            </a:r>
            <a:endParaRPr lang="en-US" sz="1600" dirty="0">
              <a:solidFill>
                <a:schemeClr val="bg1">
                  <a:lumMod val="6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find_one_item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/ 2, 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index);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index;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9131" y="1307054"/>
            <a:ext cx="1052659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find_item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&gt;&amp; 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!= -1)</a:t>
            </a: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break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if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 ==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== -1){</a:t>
            </a:r>
          </a:p>
          <a:p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index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break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803722"/>
              </p:ext>
            </p:extLst>
          </p:nvPr>
        </p:nvGraphicFramePr>
        <p:xfrm>
          <a:off x="7613953" y="2682730"/>
          <a:ext cx="3581776" cy="683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722"/>
                <a:gridCol w="447722"/>
                <a:gridCol w="447722"/>
                <a:gridCol w="447722"/>
                <a:gridCol w="447722"/>
                <a:gridCol w="447722"/>
                <a:gridCol w="447722"/>
                <a:gridCol w="447722"/>
              </a:tblGrid>
              <a:tr h="20184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874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9404841" y="2584326"/>
            <a:ext cx="1790888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613953" y="2584326"/>
            <a:ext cx="1790888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002591" y="2116591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Thread 1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685333" y="2060581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Thread 2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Up Arrow 9"/>
          <p:cNvSpPr/>
          <p:nvPr/>
        </p:nvSpPr>
        <p:spPr>
          <a:xfrm>
            <a:off x="7754486" y="3365793"/>
            <a:ext cx="248105" cy="311084"/>
          </a:xfrm>
          <a:prstGeom prst="upArrow">
            <a:avLst/>
          </a:prstGeom>
          <a:solidFill>
            <a:srgbClr val="00B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/>
          <p:cNvSpPr/>
          <p:nvPr/>
        </p:nvSpPr>
        <p:spPr>
          <a:xfrm>
            <a:off x="9475107" y="3366216"/>
            <a:ext cx="248105" cy="311084"/>
          </a:xfrm>
          <a:prstGeom prst="up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 Arrow 16"/>
          <p:cNvSpPr/>
          <p:nvPr/>
        </p:nvSpPr>
        <p:spPr>
          <a:xfrm>
            <a:off x="8143124" y="3365793"/>
            <a:ext cx="248105" cy="311084"/>
          </a:xfrm>
          <a:prstGeom prst="upArrow">
            <a:avLst/>
          </a:prstGeom>
          <a:solidFill>
            <a:srgbClr val="00B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439736" y="3699185"/>
            <a:ext cx="53194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STOP</a:t>
            </a:r>
            <a:endParaRPr lang="en-US" sz="13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Up Arrow 18"/>
          <p:cNvSpPr/>
          <p:nvPr/>
        </p:nvSpPr>
        <p:spPr>
          <a:xfrm>
            <a:off x="9937795" y="3365610"/>
            <a:ext cx="248105" cy="311084"/>
          </a:xfrm>
          <a:prstGeom prst="up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>
            <a:off x="8616898" y="3365610"/>
            <a:ext cx="248105" cy="311084"/>
          </a:xfrm>
          <a:prstGeom prst="upArrow">
            <a:avLst/>
          </a:prstGeom>
          <a:solidFill>
            <a:srgbClr val="00B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0262303" y="3735907"/>
            <a:ext cx="53194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STOP</a:t>
            </a:r>
            <a:endParaRPr lang="en-US" sz="13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Up Arrow 21"/>
          <p:cNvSpPr/>
          <p:nvPr/>
        </p:nvSpPr>
        <p:spPr>
          <a:xfrm>
            <a:off x="10392343" y="3376947"/>
            <a:ext cx="248105" cy="311084"/>
          </a:xfrm>
          <a:prstGeom prst="up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9383666" y="4177495"/>
            <a:ext cx="1106137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index = -1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389606" y="4174908"/>
            <a:ext cx="1030795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index =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61100" y="6327995"/>
            <a:ext cx="8082982" cy="408623"/>
          </a:xfrm>
          <a:prstGeom prst="roundRect">
            <a:avLst/>
          </a:prstGeom>
          <a:solidFill>
            <a:srgbClr val="00B9FA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What if we can make the number of sections correspond to the number of threads 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66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6" grpId="0" animBg="1"/>
      <p:bldP spid="16" grpId="1" animBg="1"/>
      <p:bldP spid="17" grpId="0" animBg="1"/>
      <p:bldP spid="17" grpId="1" animBg="1"/>
      <p:bldP spid="13" grpId="0"/>
      <p:bldP spid="19" grpId="0" animBg="1"/>
      <p:bldP spid="19" grpId="1" animBg="1"/>
      <p:bldP spid="20" grpId="0" animBg="1"/>
      <p:bldP spid="21" grpId="0"/>
      <p:bldP spid="22" grpId="0" animBg="1"/>
      <p:bldP spid="26" grpId="0" animBg="1"/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09688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latin typeface="+mn-lt"/>
              </a:rPr>
              <a:t>           Solution</a:t>
            </a:r>
            <a:endParaRPr lang="en-US" sz="3000" dirty="0" smtClean="0">
              <a:latin typeface="+mn-lt"/>
            </a:endParaRPr>
          </a:p>
        </p:txBody>
      </p:sp>
      <p:pic>
        <p:nvPicPr>
          <p:cNvPr id="51205" name="Picture 2" descr="http://elaanisvital.com/final_png/icon_-3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04775"/>
            <a:ext cx="938213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10729913" y="114300"/>
            <a:ext cx="1354137" cy="277813"/>
          </a:xfrm>
          <a:prstGeom prst="roundRect">
            <a:avLst/>
          </a:prstGeom>
          <a:solidFill>
            <a:srgbClr val="C8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00" b="1" dirty="0" smtClean="0">
                <a:solidFill>
                  <a:schemeClr val="bg1"/>
                </a:solidFill>
                <a:latin typeface="Segoe Script" panose="020B0504020000000003" pitchFamily="34" charset="0"/>
                <a:cs typeface="Aparajita" panose="020B0604020202020204" pitchFamily="34" charset="0"/>
              </a:rPr>
              <a:t>Not </a:t>
            </a:r>
            <a:r>
              <a:rPr lang="en-US" sz="1000" b="1" dirty="0">
                <a:solidFill>
                  <a:schemeClr val="bg1"/>
                </a:solidFill>
                <a:latin typeface="Segoe Script" panose="020B0504020000000003" pitchFamily="34" charset="0"/>
                <a:cs typeface="Aparajita" panose="020B0604020202020204" pitchFamily="34" charset="0"/>
              </a:rPr>
              <a:t>in the book</a:t>
            </a:r>
          </a:p>
        </p:txBody>
      </p:sp>
      <p:sp>
        <p:nvSpPr>
          <p:cNvPr id="7" name="Rectangle 6"/>
          <p:cNvSpPr/>
          <p:nvPr/>
        </p:nvSpPr>
        <p:spPr>
          <a:xfrm>
            <a:off x="842127" y="1414463"/>
            <a:ext cx="1160125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find_one_item_msections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&gt;&amp;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threads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threads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== 1 ||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find_one_item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threads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&gt; 1){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midpoint = 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/ 2;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#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pragma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parallel sections shared(index)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#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pragma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find_one_item_msections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midpoint,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threads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/ 2,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#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pragma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find_one_item_msections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midpoint,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threads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/ 2,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ounded Rectangular Callout 24"/>
          <p:cNvSpPr/>
          <p:nvPr/>
        </p:nvSpPr>
        <p:spPr>
          <a:xfrm>
            <a:off x="3212921" y="5501944"/>
            <a:ext cx="7875210" cy="1356056"/>
          </a:xfrm>
          <a:prstGeom prst="wedgeRoundRectCallout">
            <a:avLst>
              <a:gd name="adj1" fmla="val -26934"/>
              <a:gd name="adj2" fmla="val -68278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If the number of threads is more than 2, we divide a section into two sections.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This is called nested parallelism.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We need to enable it.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047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0255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968375" y="-66675"/>
            <a:ext cx="9129713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norm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4000" b="1" dirty="0" smtClean="0">
                <a:latin typeface="+mn-lt"/>
              </a:rPr>
              <a:t>Merge Sort Game </a:t>
            </a:r>
            <a:r>
              <a:rPr lang="en-US" sz="3000" dirty="0" smtClean="0">
                <a:latin typeface="+mn-lt"/>
              </a:rPr>
              <a:t>(1)</a:t>
            </a:r>
          </a:p>
        </p:txBody>
      </p:sp>
      <p:pic>
        <p:nvPicPr>
          <p:cNvPr id="18436" name="Picture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69863"/>
            <a:ext cx="466725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nip Diagonal Corner Rectangle 1"/>
          <p:cNvSpPr/>
          <p:nvPr/>
        </p:nvSpPr>
        <p:spPr>
          <a:xfrm>
            <a:off x="479898" y="1313633"/>
            <a:ext cx="2097932" cy="540782"/>
          </a:xfrm>
          <a:prstGeom prst="snip2DiagRect">
            <a:avLst>
              <a:gd name="adj1" fmla="val 0"/>
              <a:gd name="adj2" fmla="val 32116"/>
            </a:avLst>
          </a:prstGeom>
          <a:solidFill>
            <a:srgbClr val="00B9FA"/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en-US" b="1" dirty="0" smtClean="0">
                <a:solidFill>
                  <a:schemeClr val="bg1"/>
                </a:solidFill>
              </a:rPr>
              <a:t>Serial Merge Sort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789591"/>
              </p:ext>
            </p:extLst>
          </p:nvPr>
        </p:nvGraphicFramePr>
        <p:xfrm>
          <a:off x="3693268" y="1854415"/>
          <a:ext cx="3581776" cy="683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722"/>
                <a:gridCol w="447722"/>
                <a:gridCol w="447722"/>
                <a:gridCol w="447722"/>
                <a:gridCol w="447722"/>
                <a:gridCol w="447722"/>
                <a:gridCol w="447722"/>
                <a:gridCol w="447722"/>
              </a:tblGrid>
              <a:tr h="20184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874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Left Brace 12"/>
          <p:cNvSpPr/>
          <p:nvPr/>
        </p:nvSpPr>
        <p:spPr>
          <a:xfrm rot="5400000">
            <a:off x="5275011" y="1033560"/>
            <a:ext cx="418289" cy="3581776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093063"/>
              </p:ext>
            </p:extLst>
          </p:nvPr>
        </p:nvGraphicFramePr>
        <p:xfrm>
          <a:off x="2797823" y="3024836"/>
          <a:ext cx="1790888" cy="683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722"/>
                <a:gridCol w="447722"/>
                <a:gridCol w="447722"/>
                <a:gridCol w="447722"/>
              </a:tblGrid>
              <a:tr h="20184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874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726805"/>
              </p:ext>
            </p:extLst>
          </p:nvPr>
        </p:nvGraphicFramePr>
        <p:xfrm>
          <a:off x="6246778" y="3024835"/>
          <a:ext cx="1790888" cy="683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722"/>
                <a:gridCol w="447722"/>
                <a:gridCol w="447722"/>
                <a:gridCol w="447722"/>
              </a:tblGrid>
              <a:tr h="20184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874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Left Brace 20"/>
          <p:cNvSpPr/>
          <p:nvPr/>
        </p:nvSpPr>
        <p:spPr>
          <a:xfrm rot="5400000">
            <a:off x="3484122" y="3090669"/>
            <a:ext cx="418289" cy="179088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/>
          <p:cNvSpPr/>
          <p:nvPr/>
        </p:nvSpPr>
        <p:spPr>
          <a:xfrm rot="5400000">
            <a:off x="6933078" y="3090667"/>
            <a:ext cx="418289" cy="179088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221618"/>
              </p:ext>
            </p:extLst>
          </p:nvPr>
        </p:nvGraphicFramePr>
        <p:xfrm>
          <a:off x="2350100" y="4222998"/>
          <a:ext cx="895444" cy="683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722"/>
                <a:gridCol w="447722"/>
              </a:tblGrid>
              <a:tr h="20184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874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142557"/>
              </p:ext>
            </p:extLst>
          </p:nvPr>
        </p:nvGraphicFramePr>
        <p:xfrm>
          <a:off x="4140989" y="4222997"/>
          <a:ext cx="895444" cy="683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722"/>
                <a:gridCol w="447722"/>
              </a:tblGrid>
              <a:tr h="20184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874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763313"/>
              </p:ext>
            </p:extLst>
          </p:nvPr>
        </p:nvGraphicFramePr>
        <p:xfrm>
          <a:off x="5799056" y="4230175"/>
          <a:ext cx="895444" cy="683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722"/>
                <a:gridCol w="447722"/>
              </a:tblGrid>
              <a:tr h="20184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874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759322"/>
              </p:ext>
            </p:extLst>
          </p:nvPr>
        </p:nvGraphicFramePr>
        <p:xfrm>
          <a:off x="7589944" y="4249630"/>
          <a:ext cx="895444" cy="683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722"/>
                <a:gridCol w="447722"/>
              </a:tblGrid>
              <a:tr h="20184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874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Left Brace 26"/>
          <p:cNvSpPr/>
          <p:nvPr/>
        </p:nvSpPr>
        <p:spPr>
          <a:xfrm rot="5400000">
            <a:off x="2588677" y="4692707"/>
            <a:ext cx="418289" cy="1038617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230339"/>
              </p:ext>
            </p:extLst>
          </p:nvPr>
        </p:nvGraphicFramePr>
        <p:xfrm>
          <a:off x="2054652" y="5421160"/>
          <a:ext cx="447722" cy="683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722"/>
              </a:tblGrid>
              <a:tr h="20184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874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953637"/>
              </p:ext>
            </p:extLst>
          </p:nvPr>
        </p:nvGraphicFramePr>
        <p:xfrm>
          <a:off x="3093269" y="5421159"/>
          <a:ext cx="447722" cy="683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722"/>
              </a:tblGrid>
              <a:tr h="20184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874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0" name="Left Brace 29"/>
          <p:cNvSpPr/>
          <p:nvPr/>
        </p:nvSpPr>
        <p:spPr>
          <a:xfrm rot="5400000">
            <a:off x="4379566" y="4692707"/>
            <a:ext cx="418289" cy="1038617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156184"/>
              </p:ext>
            </p:extLst>
          </p:nvPr>
        </p:nvGraphicFramePr>
        <p:xfrm>
          <a:off x="3845541" y="5412401"/>
          <a:ext cx="447722" cy="683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722"/>
              </a:tblGrid>
              <a:tr h="20184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874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234430"/>
              </p:ext>
            </p:extLst>
          </p:nvPr>
        </p:nvGraphicFramePr>
        <p:xfrm>
          <a:off x="4884158" y="5372141"/>
          <a:ext cx="447722" cy="683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722"/>
              </a:tblGrid>
              <a:tr h="20184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874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3" name="Left Brace 32"/>
          <p:cNvSpPr/>
          <p:nvPr/>
        </p:nvSpPr>
        <p:spPr>
          <a:xfrm rot="5400000">
            <a:off x="6037633" y="4692706"/>
            <a:ext cx="418289" cy="1038617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Brace 33"/>
          <p:cNvSpPr/>
          <p:nvPr/>
        </p:nvSpPr>
        <p:spPr>
          <a:xfrm rot="5400000">
            <a:off x="7828522" y="4692706"/>
            <a:ext cx="418289" cy="1038617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307118"/>
              </p:ext>
            </p:extLst>
          </p:nvPr>
        </p:nvGraphicFramePr>
        <p:xfrm>
          <a:off x="5529675" y="5372140"/>
          <a:ext cx="447722" cy="683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722"/>
              </a:tblGrid>
              <a:tr h="20184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874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326460"/>
              </p:ext>
            </p:extLst>
          </p:nvPr>
        </p:nvGraphicFramePr>
        <p:xfrm>
          <a:off x="6524016" y="5354025"/>
          <a:ext cx="447722" cy="683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722"/>
              </a:tblGrid>
              <a:tr h="20184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874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399276"/>
              </p:ext>
            </p:extLst>
          </p:nvPr>
        </p:nvGraphicFramePr>
        <p:xfrm>
          <a:off x="7275044" y="5354024"/>
          <a:ext cx="447722" cy="683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722"/>
              </a:tblGrid>
              <a:tr h="20184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874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950827"/>
              </p:ext>
            </p:extLst>
          </p:nvPr>
        </p:nvGraphicFramePr>
        <p:xfrm>
          <a:off x="8333114" y="5354023"/>
          <a:ext cx="447722" cy="683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722"/>
              </a:tblGrid>
              <a:tr h="20184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874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10062796" y="1392424"/>
            <a:ext cx="1828800" cy="16747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Legend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  unsorted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sorted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274740" y="2070712"/>
            <a:ext cx="242815" cy="228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274740" y="2681307"/>
            <a:ext cx="242815" cy="2285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413902"/>
              </p:ext>
            </p:extLst>
          </p:nvPr>
        </p:nvGraphicFramePr>
        <p:xfrm>
          <a:off x="2346556" y="4222996"/>
          <a:ext cx="895444" cy="683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722"/>
                <a:gridCol w="447722"/>
              </a:tblGrid>
              <a:tr h="20184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874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308234"/>
              </p:ext>
            </p:extLst>
          </p:nvPr>
        </p:nvGraphicFramePr>
        <p:xfrm>
          <a:off x="4137445" y="4210713"/>
          <a:ext cx="895444" cy="683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722"/>
                <a:gridCol w="447722"/>
              </a:tblGrid>
              <a:tr h="20184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874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2492337" y="5298107"/>
            <a:ext cx="650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65000"/>
                  </a:schemeClr>
                </a:solidFill>
              </a:rPr>
              <a:t>merge</a:t>
            </a:r>
            <a:endParaRPr 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6" name="Picture 21" descr="http://vignette4.wikia.nocookie.net/amazing-everything/images/a/a1/Gear_icon.png/revision/latest?cb=2014022315233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168" y="5589824"/>
            <a:ext cx="234772" cy="234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4278043" y="5218251"/>
            <a:ext cx="650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65000"/>
                  </a:schemeClr>
                </a:solidFill>
              </a:rPr>
              <a:t>merge</a:t>
            </a:r>
            <a:endParaRPr 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8" name="Picture 21" descr="http://vignette4.wikia.nocookie.net/amazing-everything/images/a/a1/Gear_icon.png/revision/latest?cb=2014022315233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874" y="5509968"/>
            <a:ext cx="234772" cy="234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3408713" y="4014223"/>
            <a:ext cx="650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65000"/>
                  </a:schemeClr>
                </a:solidFill>
              </a:rPr>
              <a:t>merge</a:t>
            </a:r>
            <a:endParaRPr 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0" name="Picture 21" descr="http://vignette4.wikia.nocookie.net/amazing-everything/images/a/a1/Gear_icon.png/revision/latest?cb=2014022315233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544" y="4305940"/>
            <a:ext cx="234772" cy="234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326628"/>
              </p:ext>
            </p:extLst>
          </p:nvPr>
        </p:nvGraphicFramePr>
        <p:xfrm>
          <a:off x="2794278" y="3029311"/>
          <a:ext cx="1790888" cy="683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722"/>
                <a:gridCol w="447722"/>
                <a:gridCol w="447722"/>
                <a:gridCol w="447722"/>
              </a:tblGrid>
              <a:tr h="20184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874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5938805" y="5218251"/>
            <a:ext cx="650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65000"/>
                  </a:schemeClr>
                </a:solidFill>
              </a:rPr>
              <a:t>merge</a:t>
            </a:r>
            <a:endParaRPr 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3" name="Picture 21" descr="http://vignette4.wikia.nocookie.net/amazing-everything/images/a/a1/Gear_icon.png/revision/latest?cb=2014022315233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636" y="5509968"/>
            <a:ext cx="234772" cy="234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934116"/>
              </p:ext>
            </p:extLst>
          </p:nvPr>
        </p:nvGraphicFramePr>
        <p:xfrm>
          <a:off x="5795512" y="4230174"/>
          <a:ext cx="895444" cy="683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722"/>
                <a:gridCol w="447722"/>
              </a:tblGrid>
              <a:tr h="20184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874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7732757" y="5182708"/>
            <a:ext cx="650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65000"/>
                  </a:schemeClr>
                </a:solidFill>
              </a:rPr>
              <a:t>merge</a:t>
            </a:r>
            <a:endParaRPr 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6" name="Picture 21" descr="http://vignette4.wikia.nocookie.net/amazing-everything/images/a/a1/Gear_icon.png/revision/latest?cb=2014022315233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588" y="5474425"/>
            <a:ext cx="234772" cy="234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905657"/>
              </p:ext>
            </p:extLst>
          </p:nvPr>
        </p:nvGraphicFramePr>
        <p:xfrm>
          <a:off x="7589944" y="4264324"/>
          <a:ext cx="895444" cy="683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722"/>
                <a:gridCol w="447722"/>
              </a:tblGrid>
              <a:tr h="20184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874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6832441" y="3992520"/>
            <a:ext cx="650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65000"/>
                  </a:schemeClr>
                </a:solidFill>
              </a:rPr>
              <a:t>merge</a:t>
            </a:r>
            <a:endParaRPr 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9" name="Picture 21" descr="http://vignette4.wikia.nocookie.net/amazing-everything/images/a/a1/Gear_icon.png/revision/latest?cb=2014022315233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272" y="4284237"/>
            <a:ext cx="234772" cy="234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244366"/>
              </p:ext>
            </p:extLst>
          </p:nvPr>
        </p:nvGraphicFramePr>
        <p:xfrm>
          <a:off x="6243234" y="3025214"/>
          <a:ext cx="1790888" cy="683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722"/>
                <a:gridCol w="447722"/>
                <a:gridCol w="447722"/>
                <a:gridCol w="447722"/>
              </a:tblGrid>
              <a:tr h="20184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874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5204458" y="2815784"/>
            <a:ext cx="650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65000"/>
                  </a:schemeClr>
                </a:solidFill>
              </a:rPr>
              <a:t>merge</a:t>
            </a:r>
            <a:endParaRPr 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2" name="Picture 21" descr="http://vignette4.wikia.nocookie.net/amazing-everything/images/a/a1/Gear_icon.png/revision/latest?cb=2014022315233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289" y="3107501"/>
            <a:ext cx="234772" cy="234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058048"/>
              </p:ext>
            </p:extLst>
          </p:nvPr>
        </p:nvGraphicFramePr>
        <p:xfrm>
          <a:off x="3695573" y="1855295"/>
          <a:ext cx="3581776" cy="683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722"/>
                <a:gridCol w="447722"/>
                <a:gridCol w="447722"/>
                <a:gridCol w="447722"/>
                <a:gridCol w="447722"/>
                <a:gridCol w="447722"/>
                <a:gridCol w="447722"/>
                <a:gridCol w="447722"/>
              </a:tblGrid>
              <a:tr h="20184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874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455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2" dur="3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0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2" dur="3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8" dur="3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6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8" dur="3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0" dur="3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 animBg="1"/>
      <p:bldP spid="22" grpId="0" animBg="1"/>
      <p:bldP spid="27" grpId="0" animBg="1"/>
      <p:bldP spid="30" grpId="0" animBg="1"/>
      <p:bldP spid="33" grpId="0" animBg="1"/>
      <p:bldP spid="34" grpId="0" animBg="1"/>
      <p:bldP spid="37" grpId="0"/>
      <p:bldP spid="47" grpId="0"/>
      <p:bldP spid="49" grpId="0"/>
      <p:bldP spid="52" grpId="0"/>
      <p:bldP spid="55" grpId="0"/>
      <p:bldP spid="58" grpId="0"/>
      <p:bldP spid="6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09688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latin typeface="+mn-lt"/>
              </a:rPr>
              <a:t>           Task</a:t>
            </a:r>
            <a:endParaRPr lang="en-US" sz="3000" dirty="0" smtClean="0">
              <a:latin typeface="+mn-lt"/>
            </a:endParaRPr>
          </a:p>
        </p:txBody>
      </p:sp>
      <p:sp>
        <p:nvSpPr>
          <p:cNvPr id="51203" name="Rectangle 26"/>
          <p:cNvSpPr>
            <a:spLocks noChangeArrowheads="1"/>
          </p:cNvSpPr>
          <p:nvPr/>
        </p:nvSpPr>
        <p:spPr bwMode="auto">
          <a:xfrm>
            <a:off x="200025" y="1462088"/>
            <a:ext cx="1070927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200" dirty="0" smtClean="0"/>
              <a:t>Using Serial Merge Sort, sort the following unsorted array </a:t>
            </a:r>
            <a:endParaRPr lang="en-US" altLang="en-US" sz="2200" dirty="0"/>
          </a:p>
        </p:txBody>
      </p:sp>
      <p:pic>
        <p:nvPicPr>
          <p:cNvPr id="51205" name="Picture 2" descr="http://elaanisvital.com/final_png/icon_-3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04775"/>
            <a:ext cx="938213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10729913" y="114300"/>
            <a:ext cx="1354137" cy="277813"/>
          </a:xfrm>
          <a:prstGeom prst="roundRect">
            <a:avLst/>
          </a:prstGeom>
          <a:solidFill>
            <a:srgbClr val="C8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00" b="1" dirty="0" smtClean="0">
                <a:solidFill>
                  <a:schemeClr val="bg1"/>
                </a:solidFill>
                <a:latin typeface="Segoe Script" panose="020B0504020000000003" pitchFamily="34" charset="0"/>
                <a:cs typeface="Aparajita" panose="020B0604020202020204" pitchFamily="34" charset="0"/>
              </a:rPr>
              <a:t>Not </a:t>
            </a:r>
            <a:r>
              <a:rPr lang="en-US" sz="1000" b="1" dirty="0">
                <a:solidFill>
                  <a:schemeClr val="bg1"/>
                </a:solidFill>
                <a:latin typeface="Segoe Script" panose="020B0504020000000003" pitchFamily="34" charset="0"/>
                <a:cs typeface="Aparajita" panose="020B0604020202020204" pitchFamily="34" charset="0"/>
              </a:rPr>
              <a:t>in the book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532423"/>
              </p:ext>
            </p:extLst>
          </p:nvPr>
        </p:nvGraphicFramePr>
        <p:xfrm>
          <a:off x="2893168" y="2387815"/>
          <a:ext cx="3581776" cy="683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722"/>
                <a:gridCol w="447722"/>
                <a:gridCol w="447722"/>
                <a:gridCol w="447722"/>
                <a:gridCol w="447722"/>
                <a:gridCol w="447722"/>
                <a:gridCol w="447722"/>
                <a:gridCol w="447722"/>
              </a:tblGrid>
              <a:tr h="20184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874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16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0255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968375" y="-66675"/>
            <a:ext cx="52578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norm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4000" b="1" dirty="0">
                <a:latin typeface="+mn-lt"/>
              </a:rPr>
              <a:t>Parallelism </a:t>
            </a:r>
            <a:r>
              <a:rPr lang="en-US" sz="4000" b="1" dirty="0" smtClean="0">
                <a:latin typeface="+mn-lt"/>
              </a:rPr>
              <a:t>Efficiency </a:t>
            </a:r>
            <a:r>
              <a:rPr lang="en-US" sz="3000" dirty="0" smtClean="0">
                <a:latin typeface="+mn-lt"/>
              </a:rPr>
              <a:t>(2)</a:t>
            </a:r>
          </a:p>
        </p:txBody>
      </p:sp>
      <p:sp>
        <p:nvSpPr>
          <p:cNvPr id="6148" name="TextBox 3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566738" y="1449253"/>
            <a:ext cx="6077254" cy="4074898"/>
          </a:xfrm>
          <a:prstGeom prst="rect">
            <a:avLst/>
          </a:prstGeom>
          <a:blipFill rotWithShape="0">
            <a:blip r:embed="rId3"/>
            <a:stretch>
              <a:fillRect l="-903" t="-898" r="-1304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pic>
        <p:nvPicPr>
          <p:cNvPr id="8197" name="Picture 7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69863"/>
            <a:ext cx="466725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7113588" y="1617663"/>
            <a:ext cx="3451225" cy="1500187"/>
          </a:xfrm>
          <a:prstGeom prst="roundRect">
            <a:avLst>
              <a:gd name="adj" fmla="val 806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en-US" b="1" dirty="0">
                <a:solidFill>
                  <a:schemeClr val="bg1">
                    <a:lumMod val="65000"/>
                  </a:schemeClr>
                </a:solidFill>
              </a:rPr>
              <a:t>SU: </a:t>
            </a:r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speedup </a:t>
            </a:r>
          </a:p>
          <a:p>
            <a:pPr>
              <a:spcAft>
                <a:spcPts val="600"/>
              </a:spcAft>
              <a:defRPr/>
            </a:pPr>
            <a:r>
              <a:rPr lang="en-US" altLang="en-US" b="1" dirty="0">
                <a:solidFill>
                  <a:schemeClr val="bg1">
                    <a:lumMod val="65000"/>
                  </a:schemeClr>
                </a:solidFill>
              </a:rPr>
              <a:t>P: </a:t>
            </a:r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the parallel part in percentage </a:t>
            </a:r>
          </a:p>
          <a:p>
            <a:pPr>
              <a:spcAft>
                <a:spcPts val="600"/>
              </a:spcAft>
              <a:defRPr/>
            </a:pPr>
            <a:r>
              <a:rPr lang="en-US" altLang="en-US" b="1" dirty="0">
                <a:solidFill>
                  <a:schemeClr val="bg1">
                    <a:lumMod val="65000"/>
                  </a:schemeClr>
                </a:solidFill>
              </a:rPr>
              <a:t>N: </a:t>
            </a:r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number of parallel processors</a:t>
            </a:r>
          </a:p>
          <a:p>
            <a:pPr>
              <a:spcAft>
                <a:spcPts val="600"/>
              </a:spcAft>
              <a:defRPr/>
            </a:pPr>
            <a:r>
              <a:rPr lang="en-US" altLang="en-US" b="1" dirty="0">
                <a:solidFill>
                  <a:schemeClr val="bg1">
                    <a:lumMod val="65000"/>
                  </a:schemeClr>
                </a:solidFill>
              </a:rPr>
              <a:t>S: </a:t>
            </a:r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the serial part in percentage</a:t>
            </a:r>
          </a:p>
        </p:txBody>
      </p:sp>
      <p:pic>
        <p:nvPicPr>
          <p:cNvPr id="8199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188" y="3709988"/>
            <a:ext cx="4176712" cy="251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5982511" y="1392424"/>
            <a:ext cx="6209489" cy="5465576"/>
          </a:xfrm>
          <a:prstGeom prst="rect">
            <a:avLst/>
          </a:prstGeom>
          <a:solidFill>
            <a:srgbClr val="F7F7F7">
              <a:alpha val="4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10255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968375" y="-66675"/>
            <a:ext cx="9129713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norm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4000" b="1" dirty="0" smtClean="0">
                <a:latin typeface="+mn-lt"/>
              </a:rPr>
              <a:t>Merge Sort Game </a:t>
            </a:r>
            <a:r>
              <a:rPr lang="en-US" sz="3000" dirty="0" smtClean="0">
                <a:latin typeface="+mn-lt"/>
              </a:rPr>
              <a:t>(2)</a:t>
            </a:r>
          </a:p>
        </p:txBody>
      </p:sp>
      <p:pic>
        <p:nvPicPr>
          <p:cNvPr id="18436" name="Picture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69863"/>
            <a:ext cx="466725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nip Diagonal Corner Rectangle 1"/>
          <p:cNvSpPr/>
          <p:nvPr/>
        </p:nvSpPr>
        <p:spPr>
          <a:xfrm>
            <a:off x="380737" y="1004031"/>
            <a:ext cx="3726699" cy="540782"/>
          </a:xfrm>
          <a:prstGeom prst="snip2DiagRect">
            <a:avLst>
              <a:gd name="adj1" fmla="val 0"/>
              <a:gd name="adj2" fmla="val 32116"/>
            </a:avLst>
          </a:prstGeom>
          <a:solidFill>
            <a:srgbClr val="00B9FA"/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en-US" b="1" dirty="0" smtClean="0">
                <a:solidFill>
                  <a:schemeClr val="bg1"/>
                </a:solidFill>
              </a:rPr>
              <a:t>Parallel Merge Sort  (Two Threads)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0062796" y="1392424"/>
            <a:ext cx="1828800" cy="16747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Legend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  unsorted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sorted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274740" y="2070712"/>
            <a:ext cx="242815" cy="228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274740" y="2681307"/>
            <a:ext cx="242815" cy="2285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08825" y="154944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Thread 1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175906" y="154944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Thread 2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197385"/>
              </p:ext>
            </p:extLst>
          </p:nvPr>
        </p:nvGraphicFramePr>
        <p:xfrm>
          <a:off x="1708825" y="1928294"/>
          <a:ext cx="3581776" cy="683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722"/>
                <a:gridCol w="447722"/>
                <a:gridCol w="440488"/>
                <a:gridCol w="454956"/>
                <a:gridCol w="447722"/>
                <a:gridCol w="391101"/>
                <a:gridCol w="504343"/>
                <a:gridCol w="447722"/>
              </a:tblGrid>
              <a:tr h="20184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874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5982511" y="1614791"/>
            <a:ext cx="0" cy="52432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eft Brace 38"/>
          <p:cNvSpPr/>
          <p:nvPr/>
        </p:nvSpPr>
        <p:spPr>
          <a:xfrm rot="5400000">
            <a:off x="4795737" y="-405608"/>
            <a:ext cx="385861" cy="6559689"/>
          </a:xfrm>
          <a:prstGeom prst="leftBrace">
            <a:avLst>
              <a:gd name="adj1" fmla="val 8333"/>
              <a:gd name="adj2" fmla="val 7268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410840"/>
              </p:ext>
            </p:extLst>
          </p:nvPr>
        </p:nvGraphicFramePr>
        <p:xfrm>
          <a:off x="1006783" y="3067166"/>
          <a:ext cx="1790888" cy="683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722"/>
                <a:gridCol w="447722"/>
                <a:gridCol w="440488"/>
                <a:gridCol w="454956"/>
              </a:tblGrid>
              <a:tr h="20184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874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540126"/>
              </p:ext>
            </p:extLst>
          </p:nvPr>
        </p:nvGraphicFramePr>
        <p:xfrm>
          <a:off x="7268183" y="3154083"/>
          <a:ext cx="1790888" cy="683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722"/>
                <a:gridCol w="391101"/>
                <a:gridCol w="504343"/>
                <a:gridCol w="447722"/>
              </a:tblGrid>
              <a:tr h="20184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874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3" name="Left Brace 42"/>
          <p:cNvSpPr/>
          <p:nvPr/>
        </p:nvSpPr>
        <p:spPr>
          <a:xfrm rot="5400000">
            <a:off x="1693082" y="3110967"/>
            <a:ext cx="418289" cy="179088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571180"/>
              </p:ext>
            </p:extLst>
          </p:nvPr>
        </p:nvGraphicFramePr>
        <p:xfrm>
          <a:off x="566737" y="4206038"/>
          <a:ext cx="895444" cy="683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722"/>
                <a:gridCol w="447722"/>
              </a:tblGrid>
              <a:tr h="20184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874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27784"/>
              </p:ext>
            </p:extLst>
          </p:nvPr>
        </p:nvGraphicFramePr>
        <p:xfrm>
          <a:off x="2379180" y="4220419"/>
          <a:ext cx="895444" cy="683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488"/>
                <a:gridCol w="454956"/>
              </a:tblGrid>
              <a:tr h="20184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874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7" name="Left Brace 46"/>
          <p:cNvSpPr/>
          <p:nvPr/>
        </p:nvSpPr>
        <p:spPr>
          <a:xfrm rot="5400000">
            <a:off x="805314" y="4616457"/>
            <a:ext cx="418289" cy="1038617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002538"/>
              </p:ext>
            </p:extLst>
          </p:nvPr>
        </p:nvGraphicFramePr>
        <p:xfrm>
          <a:off x="271289" y="5344910"/>
          <a:ext cx="447722" cy="683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722"/>
              </a:tblGrid>
              <a:tr h="20184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874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257688"/>
              </p:ext>
            </p:extLst>
          </p:nvPr>
        </p:nvGraphicFramePr>
        <p:xfrm>
          <a:off x="1316389" y="5344909"/>
          <a:ext cx="447722" cy="683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722"/>
              </a:tblGrid>
              <a:tr h="20184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874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0" name="Left Brace 49"/>
          <p:cNvSpPr/>
          <p:nvPr/>
        </p:nvSpPr>
        <p:spPr>
          <a:xfrm rot="5400000">
            <a:off x="2642282" y="4638433"/>
            <a:ext cx="418289" cy="1078568"/>
          </a:xfrm>
          <a:prstGeom prst="leftBrace">
            <a:avLst>
              <a:gd name="adj1" fmla="val 8333"/>
              <a:gd name="adj2" fmla="val 5336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66549"/>
              </p:ext>
            </p:extLst>
          </p:nvPr>
        </p:nvGraphicFramePr>
        <p:xfrm>
          <a:off x="2121671" y="5393313"/>
          <a:ext cx="440488" cy="683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488"/>
              </a:tblGrid>
              <a:tr h="20184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874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468916"/>
              </p:ext>
            </p:extLst>
          </p:nvPr>
        </p:nvGraphicFramePr>
        <p:xfrm>
          <a:off x="3121819" y="5393313"/>
          <a:ext cx="454956" cy="683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956"/>
              </a:tblGrid>
              <a:tr h="20184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874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3" name="Left Brace 52"/>
          <p:cNvSpPr/>
          <p:nvPr/>
        </p:nvSpPr>
        <p:spPr>
          <a:xfrm rot="5400000">
            <a:off x="7885431" y="3197886"/>
            <a:ext cx="418289" cy="179088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249867"/>
              </p:ext>
            </p:extLst>
          </p:nvPr>
        </p:nvGraphicFramePr>
        <p:xfrm>
          <a:off x="6764419" y="4268044"/>
          <a:ext cx="838823" cy="683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722"/>
                <a:gridCol w="391101"/>
              </a:tblGrid>
              <a:tr h="20184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874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460004"/>
              </p:ext>
            </p:extLst>
          </p:nvPr>
        </p:nvGraphicFramePr>
        <p:xfrm>
          <a:off x="8574312" y="4254678"/>
          <a:ext cx="952065" cy="683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343"/>
                <a:gridCol w="447722"/>
              </a:tblGrid>
              <a:tr h="20184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874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6" name="Left Brace 55"/>
          <p:cNvSpPr/>
          <p:nvPr/>
        </p:nvSpPr>
        <p:spPr>
          <a:xfrm rot="5400000">
            <a:off x="6989986" y="4718322"/>
            <a:ext cx="418289" cy="1038617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695511"/>
              </p:ext>
            </p:extLst>
          </p:nvPr>
        </p:nvGraphicFramePr>
        <p:xfrm>
          <a:off x="6486267" y="5393313"/>
          <a:ext cx="447722" cy="683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722"/>
              </a:tblGrid>
              <a:tr h="20184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874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297478"/>
              </p:ext>
            </p:extLst>
          </p:nvPr>
        </p:nvGraphicFramePr>
        <p:xfrm>
          <a:off x="7582627" y="5345889"/>
          <a:ext cx="391101" cy="683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101"/>
              </a:tblGrid>
              <a:tr h="20184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874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9" name="Left Brace 58"/>
          <p:cNvSpPr/>
          <p:nvPr/>
        </p:nvSpPr>
        <p:spPr>
          <a:xfrm rot="5400000">
            <a:off x="8884476" y="4718321"/>
            <a:ext cx="418289" cy="1038617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089371"/>
              </p:ext>
            </p:extLst>
          </p:nvPr>
        </p:nvGraphicFramePr>
        <p:xfrm>
          <a:off x="8325258" y="5357700"/>
          <a:ext cx="504343" cy="683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343"/>
              </a:tblGrid>
              <a:tr h="20184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874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182836"/>
              </p:ext>
            </p:extLst>
          </p:nvPr>
        </p:nvGraphicFramePr>
        <p:xfrm>
          <a:off x="9427144" y="5344908"/>
          <a:ext cx="447722" cy="683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722"/>
              </a:tblGrid>
              <a:tr h="20184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874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694086" y="5143984"/>
            <a:ext cx="650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65000"/>
                  </a:schemeClr>
                </a:solidFill>
              </a:rPr>
              <a:t>merge</a:t>
            </a:r>
            <a:endParaRPr 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6" name="Picture 21" descr="http://vignette4.wikia.nocookie.net/amazing-everything/images/a/a1/Gear_icon.png/revision/latest?cb=2014022315233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917" y="5435701"/>
            <a:ext cx="234772" cy="234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6905041" y="5239424"/>
            <a:ext cx="650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65000"/>
                  </a:schemeClr>
                </a:solidFill>
              </a:rPr>
              <a:t>merge</a:t>
            </a:r>
            <a:endParaRPr 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3" name="Picture 21" descr="http://vignette4.wikia.nocookie.net/amazing-everything/images/a/a1/Gear_icon.png/revision/latest?cb=2014022315233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872" y="5531141"/>
            <a:ext cx="234772" cy="234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609699"/>
              </p:ext>
            </p:extLst>
          </p:nvPr>
        </p:nvGraphicFramePr>
        <p:xfrm>
          <a:off x="566736" y="4206037"/>
          <a:ext cx="895444" cy="683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722"/>
                <a:gridCol w="447722"/>
              </a:tblGrid>
              <a:tr h="20184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874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1880"/>
              </p:ext>
            </p:extLst>
          </p:nvPr>
        </p:nvGraphicFramePr>
        <p:xfrm>
          <a:off x="6710128" y="4261057"/>
          <a:ext cx="895444" cy="683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722"/>
                <a:gridCol w="447722"/>
              </a:tblGrid>
              <a:tr h="20184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874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2508648" y="5225221"/>
            <a:ext cx="650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65000"/>
                  </a:schemeClr>
                </a:solidFill>
              </a:rPr>
              <a:t>merge</a:t>
            </a:r>
            <a:endParaRPr 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7" name="Picture 21" descr="http://vignette4.wikia.nocookie.net/amazing-everything/images/a/a1/Gear_icon.png/revision/latest?cb=2014022315233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479" y="5516938"/>
            <a:ext cx="234772" cy="234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8775275" y="5198412"/>
            <a:ext cx="650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65000"/>
                  </a:schemeClr>
                </a:solidFill>
              </a:rPr>
              <a:t>merge</a:t>
            </a:r>
            <a:endParaRPr 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9" name="Picture 21" descr="http://vignette4.wikia.nocookie.net/amazing-everything/images/a/a1/Gear_icon.png/revision/latest?cb=2014022315233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3106" y="5490129"/>
            <a:ext cx="234772" cy="234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190622"/>
              </p:ext>
            </p:extLst>
          </p:nvPr>
        </p:nvGraphicFramePr>
        <p:xfrm>
          <a:off x="2376850" y="4210797"/>
          <a:ext cx="895444" cy="683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722"/>
                <a:gridCol w="447722"/>
              </a:tblGrid>
              <a:tr h="20184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874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818583"/>
              </p:ext>
            </p:extLst>
          </p:nvPr>
        </p:nvGraphicFramePr>
        <p:xfrm>
          <a:off x="8583579" y="4246123"/>
          <a:ext cx="933070" cy="683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5"/>
                <a:gridCol w="466535"/>
              </a:tblGrid>
              <a:tr h="20184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874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1593653" y="3994698"/>
            <a:ext cx="650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65000"/>
                  </a:schemeClr>
                </a:solidFill>
              </a:rPr>
              <a:t>merge</a:t>
            </a:r>
            <a:endParaRPr 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3" name="Picture 21" descr="http://vignette4.wikia.nocookie.net/amazing-everything/images/a/a1/Gear_icon.png/revision/latest?cb=2014022315233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484" y="4286415"/>
            <a:ext cx="234772" cy="234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7764725" y="4102940"/>
            <a:ext cx="650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65000"/>
                  </a:schemeClr>
                </a:solidFill>
              </a:rPr>
              <a:t>merge</a:t>
            </a:r>
            <a:endParaRPr 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5" name="Picture 21" descr="http://vignette4.wikia.nocookie.net/amazing-everything/images/a/a1/Gear_icon.png/revision/latest?cb=2014022315233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556" y="4394657"/>
            <a:ext cx="234772" cy="234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676682"/>
              </p:ext>
            </p:extLst>
          </p:nvPr>
        </p:nvGraphicFramePr>
        <p:xfrm>
          <a:off x="1006782" y="3057933"/>
          <a:ext cx="1790888" cy="683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722"/>
                <a:gridCol w="447722"/>
                <a:gridCol w="447722"/>
                <a:gridCol w="447722"/>
              </a:tblGrid>
              <a:tr h="20184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874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811667"/>
              </p:ext>
            </p:extLst>
          </p:nvPr>
        </p:nvGraphicFramePr>
        <p:xfrm>
          <a:off x="7275828" y="3151533"/>
          <a:ext cx="1790888" cy="683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722"/>
                <a:gridCol w="447722"/>
                <a:gridCol w="447722"/>
                <a:gridCol w="447722"/>
              </a:tblGrid>
              <a:tr h="20184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874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78" name="TextBox 77"/>
          <p:cNvSpPr txBox="1"/>
          <p:nvPr/>
        </p:nvSpPr>
        <p:spPr>
          <a:xfrm>
            <a:off x="3195233" y="2878609"/>
            <a:ext cx="650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65000"/>
                  </a:schemeClr>
                </a:solidFill>
              </a:rPr>
              <a:t>merge</a:t>
            </a:r>
            <a:endParaRPr 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9" name="Picture 21" descr="http://vignette4.wikia.nocookie.net/amazing-everything/images/a/a1/Gear_icon.png/revision/latest?cb=2014022315233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064" y="3170326"/>
            <a:ext cx="234772" cy="234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735092"/>
              </p:ext>
            </p:extLst>
          </p:nvPr>
        </p:nvGraphicFramePr>
        <p:xfrm>
          <a:off x="1697270" y="1923531"/>
          <a:ext cx="3581776" cy="683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722"/>
                <a:gridCol w="447722"/>
                <a:gridCol w="447722"/>
                <a:gridCol w="447722"/>
                <a:gridCol w="447722"/>
                <a:gridCol w="447722"/>
                <a:gridCol w="447722"/>
                <a:gridCol w="447722"/>
              </a:tblGrid>
              <a:tr h="20184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874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05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" dur="3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" dur="3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5" dur="3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1" dur="3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5" dur="3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1" dur="3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5" dur="3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3" grpId="0" animBg="1"/>
      <p:bldP spid="47" grpId="0" animBg="1"/>
      <p:bldP spid="50" grpId="0" animBg="1"/>
      <p:bldP spid="53" grpId="0" animBg="1"/>
      <p:bldP spid="56" grpId="0" animBg="1"/>
      <p:bldP spid="59" grpId="0" animBg="1"/>
      <p:bldP spid="35" grpId="0"/>
      <p:bldP spid="62" grpId="0"/>
      <p:bldP spid="66" grpId="0"/>
      <p:bldP spid="68" grpId="0"/>
      <p:bldP spid="72" grpId="0"/>
      <p:bldP spid="74" grpId="0"/>
      <p:bldP spid="7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09688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latin typeface="+mn-lt"/>
              </a:rPr>
              <a:t>           Task</a:t>
            </a:r>
            <a:endParaRPr lang="en-US" sz="3000" dirty="0" smtClean="0">
              <a:latin typeface="+mn-lt"/>
            </a:endParaRPr>
          </a:p>
        </p:txBody>
      </p:sp>
      <p:sp>
        <p:nvSpPr>
          <p:cNvPr id="51203" name="Rectangle 26"/>
          <p:cNvSpPr>
            <a:spLocks noChangeArrowheads="1"/>
          </p:cNvSpPr>
          <p:nvPr/>
        </p:nvSpPr>
        <p:spPr bwMode="auto">
          <a:xfrm>
            <a:off x="200025" y="1462088"/>
            <a:ext cx="1070927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200" dirty="0" smtClean="0"/>
              <a:t>Parallel Merge Sort (two threads): Team up with a classmate next to you, and sort the following unsorted array with parallel merge sort. (each student will act as a processor that works within an independent thread).</a:t>
            </a:r>
            <a:endParaRPr lang="en-US" altLang="en-US" sz="2200" dirty="0"/>
          </a:p>
        </p:txBody>
      </p:sp>
      <p:pic>
        <p:nvPicPr>
          <p:cNvPr id="51205" name="Picture 2" descr="http://elaanisvital.com/final_png/icon_-3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04775"/>
            <a:ext cx="938213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10729913" y="114300"/>
            <a:ext cx="1354137" cy="277813"/>
          </a:xfrm>
          <a:prstGeom prst="roundRect">
            <a:avLst/>
          </a:prstGeom>
          <a:solidFill>
            <a:srgbClr val="C8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00" b="1" dirty="0" smtClean="0">
                <a:solidFill>
                  <a:schemeClr val="bg1"/>
                </a:solidFill>
                <a:latin typeface="Segoe Script" panose="020B0504020000000003" pitchFamily="34" charset="0"/>
                <a:cs typeface="Aparajita" panose="020B0604020202020204" pitchFamily="34" charset="0"/>
              </a:rPr>
              <a:t>Not </a:t>
            </a:r>
            <a:r>
              <a:rPr lang="en-US" sz="1000" b="1" dirty="0">
                <a:solidFill>
                  <a:schemeClr val="bg1"/>
                </a:solidFill>
                <a:latin typeface="Segoe Script" panose="020B0504020000000003" pitchFamily="34" charset="0"/>
                <a:cs typeface="Aparajita" panose="020B0604020202020204" pitchFamily="34" charset="0"/>
              </a:rPr>
              <a:t>in the book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839671"/>
              </p:ext>
            </p:extLst>
          </p:nvPr>
        </p:nvGraphicFramePr>
        <p:xfrm>
          <a:off x="3121768" y="2997415"/>
          <a:ext cx="3581776" cy="683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722"/>
                <a:gridCol w="447722"/>
                <a:gridCol w="447722"/>
                <a:gridCol w="447722"/>
                <a:gridCol w="447722"/>
                <a:gridCol w="447722"/>
                <a:gridCol w="447722"/>
                <a:gridCol w="447722"/>
              </a:tblGrid>
              <a:tr h="20184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874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4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4044772" y="1544813"/>
            <a:ext cx="6637611" cy="5313187"/>
          </a:xfrm>
          <a:prstGeom prst="rect">
            <a:avLst/>
          </a:prstGeom>
          <a:solidFill>
            <a:srgbClr val="F7F7F7">
              <a:alpha val="4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10255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968375" y="-66675"/>
            <a:ext cx="9129713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norm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4000" b="1" dirty="0" smtClean="0">
                <a:latin typeface="+mn-lt"/>
              </a:rPr>
              <a:t>Merge Sort Game </a:t>
            </a:r>
            <a:r>
              <a:rPr lang="en-US" sz="3000" dirty="0" smtClean="0">
                <a:latin typeface="+mn-lt"/>
              </a:rPr>
              <a:t>(2)</a:t>
            </a:r>
          </a:p>
        </p:txBody>
      </p:sp>
      <p:pic>
        <p:nvPicPr>
          <p:cNvPr id="18436" name="Picture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69863"/>
            <a:ext cx="466725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nip Diagonal Corner Rectangle 1"/>
          <p:cNvSpPr/>
          <p:nvPr/>
        </p:nvSpPr>
        <p:spPr>
          <a:xfrm>
            <a:off x="380737" y="1004031"/>
            <a:ext cx="3726699" cy="540782"/>
          </a:xfrm>
          <a:prstGeom prst="snip2DiagRect">
            <a:avLst>
              <a:gd name="adj1" fmla="val 0"/>
              <a:gd name="adj2" fmla="val 32116"/>
            </a:avLst>
          </a:prstGeom>
          <a:solidFill>
            <a:srgbClr val="00B9FA"/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en-US" b="1" dirty="0" smtClean="0">
                <a:solidFill>
                  <a:schemeClr val="bg1"/>
                </a:solidFill>
              </a:rPr>
              <a:t>Parallel Merge Sort  (Four Threads)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0062796" y="1392424"/>
            <a:ext cx="1828800" cy="16747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Legend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  unsorted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sorted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274740" y="2070712"/>
            <a:ext cx="242815" cy="228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274740" y="2681307"/>
            <a:ext cx="242815" cy="2285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03255" y="161479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Thread 1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71627" y="154481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Thread 2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010160" y="1614791"/>
            <a:ext cx="0" cy="52432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409360"/>
              </p:ext>
            </p:extLst>
          </p:nvPr>
        </p:nvGraphicFramePr>
        <p:xfrm>
          <a:off x="293185" y="1945211"/>
          <a:ext cx="3581776" cy="683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722"/>
                <a:gridCol w="447722"/>
                <a:gridCol w="447722"/>
                <a:gridCol w="447722"/>
                <a:gridCol w="447722"/>
                <a:gridCol w="447722"/>
                <a:gridCol w="447722"/>
                <a:gridCol w="447722"/>
              </a:tblGrid>
              <a:tr h="20184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874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2" name="Left Brace 81"/>
          <p:cNvSpPr/>
          <p:nvPr/>
        </p:nvSpPr>
        <p:spPr>
          <a:xfrm rot="5400000">
            <a:off x="3065588" y="451451"/>
            <a:ext cx="330420" cy="4861398"/>
          </a:xfrm>
          <a:prstGeom prst="leftBrace">
            <a:avLst>
              <a:gd name="adj1" fmla="val 0"/>
              <a:gd name="adj2" fmla="val 7268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123687"/>
              </p:ext>
            </p:extLst>
          </p:nvPr>
        </p:nvGraphicFramePr>
        <p:xfrm>
          <a:off x="654660" y="3067166"/>
          <a:ext cx="1790888" cy="683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722"/>
                <a:gridCol w="447722"/>
                <a:gridCol w="447722"/>
                <a:gridCol w="447722"/>
              </a:tblGrid>
              <a:tr h="20184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874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84896"/>
              </p:ext>
            </p:extLst>
          </p:nvPr>
        </p:nvGraphicFramePr>
        <p:xfrm>
          <a:off x="4637787" y="3199749"/>
          <a:ext cx="1790888" cy="683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722"/>
                <a:gridCol w="447722"/>
                <a:gridCol w="447722"/>
                <a:gridCol w="447722"/>
              </a:tblGrid>
              <a:tr h="20184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874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5" name="Left Brace 84"/>
          <p:cNvSpPr/>
          <p:nvPr/>
        </p:nvSpPr>
        <p:spPr>
          <a:xfrm rot="5400000">
            <a:off x="1535385" y="3101944"/>
            <a:ext cx="548918" cy="1985444"/>
          </a:xfrm>
          <a:prstGeom prst="leftBrace">
            <a:avLst>
              <a:gd name="adj1" fmla="val 0"/>
              <a:gd name="adj2" fmla="val 62458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303598" y="4432666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Thread 1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238162" y="4432666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Thread 3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1799237" y="4157900"/>
            <a:ext cx="0" cy="27199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Left Brace 88"/>
          <p:cNvSpPr/>
          <p:nvPr/>
        </p:nvSpPr>
        <p:spPr>
          <a:xfrm rot="5400000">
            <a:off x="5785067" y="2953332"/>
            <a:ext cx="557893" cy="2560738"/>
          </a:xfrm>
          <a:prstGeom prst="leftBrace">
            <a:avLst>
              <a:gd name="adj1" fmla="val 0"/>
              <a:gd name="adj2" fmla="val 62458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/>
          <p:cNvCxnSpPr/>
          <p:nvPr/>
        </p:nvCxnSpPr>
        <p:spPr>
          <a:xfrm>
            <a:off x="5776422" y="4249021"/>
            <a:ext cx="0" cy="2628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816423"/>
              </p:ext>
            </p:extLst>
          </p:nvPr>
        </p:nvGraphicFramePr>
        <p:xfrm>
          <a:off x="396407" y="4705998"/>
          <a:ext cx="895444" cy="683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722"/>
                <a:gridCol w="447722"/>
              </a:tblGrid>
              <a:tr h="20184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874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922902"/>
              </p:ext>
            </p:extLst>
          </p:nvPr>
        </p:nvGraphicFramePr>
        <p:xfrm>
          <a:off x="2329024" y="4710206"/>
          <a:ext cx="895444" cy="683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722"/>
                <a:gridCol w="447722"/>
              </a:tblGrid>
              <a:tr h="20184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874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6" name="Left Brace 95"/>
          <p:cNvSpPr/>
          <p:nvPr/>
        </p:nvSpPr>
        <p:spPr>
          <a:xfrm rot="5400000">
            <a:off x="652978" y="4966867"/>
            <a:ext cx="372396" cy="1328156"/>
          </a:xfrm>
          <a:prstGeom prst="leftBrace">
            <a:avLst>
              <a:gd name="adj1" fmla="val 0"/>
              <a:gd name="adj2" fmla="val 5009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616238"/>
              </p:ext>
            </p:extLst>
          </p:nvPr>
        </p:nvGraphicFramePr>
        <p:xfrm>
          <a:off x="32721" y="5872829"/>
          <a:ext cx="447722" cy="683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722"/>
              </a:tblGrid>
              <a:tr h="20184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874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157803"/>
              </p:ext>
            </p:extLst>
          </p:nvPr>
        </p:nvGraphicFramePr>
        <p:xfrm>
          <a:off x="1229070" y="5872828"/>
          <a:ext cx="447722" cy="683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722"/>
              </a:tblGrid>
              <a:tr h="20184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874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99" name="Left Brace 98"/>
          <p:cNvSpPr/>
          <p:nvPr/>
        </p:nvSpPr>
        <p:spPr>
          <a:xfrm rot="5400000">
            <a:off x="2580952" y="4980276"/>
            <a:ext cx="372396" cy="1328156"/>
          </a:xfrm>
          <a:prstGeom prst="leftBrace">
            <a:avLst>
              <a:gd name="adj1" fmla="val 0"/>
              <a:gd name="adj2" fmla="val 5009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0" name="Table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218436"/>
              </p:ext>
            </p:extLst>
          </p:nvPr>
        </p:nvGraphicFramePr>
        <p:xfrm>
          <a:off x="1899717" y="5872828"/>
          <a:ext cx="447722" cy="683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722"/>
              </a:tblGrid>
              <a:tr h="20184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874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1" name="Table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031356"/>
              </p:ext>
            </p:extLst>
          </p:nvPr>
        </p:nvGraphicFramePr>
        <p:xfrm>
          <a:off x="3167743" y="5872827"/>
          <a:ext cx="447722" cy="683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722"/>
              </a:tblGrid>
              <a:tr h="20184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874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2" name="Table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738102"/>
              </p:ext>
            </p:extLst>
          </p:nvPr>
        </p:nvGraphicFramePr>
        <p:xfrm>
          <a:off x="4358637" y="4710206"/>
          <a:ext cx="895444" cy="683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722"/>
                <a:gridCol w="447722"/>
              </a:tblGrid>
              <a:tr h="20184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874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4310926" y="4432666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Thread 2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103" name="Table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251211"/>
              </p:ext>
            </p:extLst>
          </p:nvPr>
        </p:nvGraphicFramePr>
        <p:xfrm>
          <a:off x="6846447" y="4660729"/>
          <a:ext cx="895444" cy="683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722"/>
                <a:gridCol w="447722"/>
              </a:tblGrid>
              <a:tr h="20184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874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2" name="TextBox 91"/>
          <p:cNvSpPr txBox="1"/>
          <p:nvPr/>
        </p:nvSpPr>
        <p:spPr>
          <a:xfrm>
            <a:off x="6854909" y="44267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Thread 4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4" name="Left Brace 103"/>
          <p:cNvSpPr/>
          <p:nvPr/>
        </p:nvSpPr>
        <p:spPr>
          <a:xfrm rot="5400000">
            <a:off x="4630162" y="5006731"/>
            <a:ext cx="372396" cy="1328156"/>
          </a:xfrm>
          <a:prstGeom prst="leftBrace">
            <a:avLst>
              <a:gd name="adj1" fmla="val 0"/>
              <a:gd name="adj2" fmla="val 5009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5" name="Table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766793"/>
              </p:ext>
            </p:extLst>
          </p:nvPr>
        </p:nvGraphicFramePr>
        <p:xfrm>
          <a:off x="4069146" y="5872827"/>
          <a:ext cx="447722" cy="683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722"/>
              </a:tblGrid>
              <a:tr h="20184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874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6" name="Table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244074"/>
              </p:ext>
            </p:extLst>
          </p:nvPr>
        </p:nvGraphicFramePr>
        <p:xfrm>
          <a:off x="5213775" y="5869377"/>
          <a:ext cx="447722" cy="683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722"/>
              </a:tblGrid>
              <a:tr h="20184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874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07" name="Left Brace 106"/>
          <p:cNvSpPr/>
          <p:nvPr/>
        </p:nvSpPr>
        <p:spPr>
          <a:xfrm rot="5400000">
            <a:off x="7107971" y="4966867"/>
            <a:ext cx="372396" cy="1328156"/>
          </a:xfrm>
          <a:prstGeom prst="leftBrace">
            <a:avLst>
              <a:gd name="adj1" fmla="val 0"/>
              <a:gd name="adj2" fmla="val 5009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8" name="Table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892734"/>
              </p:ext>
            </p:extLst>
          </p:nvPr>
        </p:nvGraphicFramePr>
        <p:xfrm>
          <a:off x="6398725" y="5869377"/>
          <a:ext cx="447722" cy="683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722"/>
              </a:tblGrid>
              <a:tr h="20184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874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" name="Table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426246"/>
              </p:ext>
            </p:extLst>
          </p:nvPr>
        </p:nvGraphicFramePr>
        <p:xfrm>
          <a:off x="7733181" y="5869377"/>
          <a:ext cx="447722" cy="683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722"/>
              </a:tblGrid>
              <a:tr h="20184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874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10" name="TextBox 109"/>
          <p:cNvSpPr txBox="1"/>
          <p:nvPr/>
        </p:nvSpPr>
        <p:spPr>
          <a:xfrm>
            <a:off x="528100" y="5622707"/>
            <a:ext cx="650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65000"/>
                  </a:schemeClr>
                </a:solidFill>
              </a:rPr>
              <a:t>merge</a:t>
            </a:r>
            <a:endParaRPr 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11" name="Picture 21" descr="http://vignette4.wikia.nocookie.net/amazing-everything/images/a/a1/Gear_icon.png/revision/latest?cb=2014022315233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31" y="5914424"/>
            <a:ext cx="234772" cy="234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TextBox 111"/>
          <p:cNvSpPr txBox="1"/>
          <p:nvPr/>
        </p:nvSpPr>
        <p:spPr>
          <a:xfrm>
            <a:off x="2481939" y="5638767"/>
            <a:ext cx="650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65000"/>
                  </a:schemeClr>
                </a:solidFill>
              </a:rPr>
              <a:t>merge</a:t>
            </a:r>
            <a:endParaRPr 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13" name="Picture 21" descr="http://vignette4.wikia.nocookie.net/amazing-everything/images/a/a1/Gear_icon.png/revision/latest?cb=2014022315233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770" y="5930484"/>
            <a:ext cx="234772" cy="234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TextBox 113"/>
          <p:cNvSpPr txBox="1"/>
          <p:nvPr/>
        </p:nvSpPr>
        <p:spPr>
          <a:xfrm>
            <a:off x="4546036" y="5648497"/>
            <a:ext cx="650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65000"/>
                  </a:schemeClr>
                </a:solidFill>
              </a:rPr>
              <a:t>merge</a:t>
            </a:r>
            <a:endParaRPr 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15" name="Picture 21" descr="http://vignette4.wikia.nocookie.net/amazing-everything/images/a/a1/Gear_icon.png/revision/latest?cb=2014022315233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867" y="5940214"/>
            <a:ext cx="234772" cy="234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6980908" y="5677815"/>
            <a:ext cx="650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65000"/>
                  </a:schemeClr>
                </a:solidFill>
              </a:rPr>
              <a:t>merge</a:t>
            </a:r>
            <a:endParaRPr 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17" name="Picture 21" descr="http://vignette4.wikia.nocookie.net/amazing-everything/images/a/a1/Gear_icon.png/revision/latest?cb=2014022315233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739" y="5969532"/>
            <a:ext cx="234772" cy="234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8" name="Table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539241"/>
              </p:ext>
            </p:extLst>
          </p:nvPr>
        </p:nvGraphicFramePr>
        <p:xfrm>
          <a:off x="399792" y="4702281"/>
          <a:ext cx="895444" cy="683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722"/>
                <a:gridCol w="447722"/>
              </a:tblGrid>
              <a:tr h="20184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874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9" name="Table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247410"/>
              </p:ext>
            </p:extLst>
          </p:nvPr>
        </p:nvGraphicFramePr>
        <p:xfrm>
          <a:off x="4346419" y="4697836"/>
          <a:ext cx="895444" cy="683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722"/>
                <a:gridCol w="447722"/>
              </a:tblGrid>
              <a:tr h="20184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874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0" name="Table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301715"/>
              </p:ext>
            </p:extLst>
          </p:nvPr>
        </p:nvGraphicFramePr>
        <p:xfrm>
          <a:off x="2336996" y="4725127"/>
          <a:ext cx="895444" cy="683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722"/>
                <a:gridCol w="447722"/>
              </a:tblGrid>
              <a:tr h="20184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874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1" name="Table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911291"/>
              </p:ext>
            </p:extLst>
          </p:nvPr>
        </p:nvGraphicFramePr>
        <p:xfrm>
          <a:off x="6846447" y="4665037"/>
          <a:ext cx="933070" cy="683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5"/>
                <a:gridCol w="466535"/>
              </a:tblGrid>
              <a:tr h="20184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874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22" name="TextBox 121"/>
          <p:cNvSpPr txBox="1"/>
          <p:nvPr/>
        </p:nvSpPr>
        <p:spPr>
          <a:xfrm>
            <a:off x="1346683" y="4060145"/>
            <a:ext cx="650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65000"/>
                  </a:schemeClr>
                </a:solidFill>
              </a:rPr>
              <a:t>merge</a:t>
            </a:r>
            <a:endParaRPr 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23" name="Picture 21" descr="http://vignette4.wikia.nocookie.net/amazing-everything/images/a/a1/Gear_icon.png/revision/latest?cb=2014022315233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514" y="4351862"/>
            <a:ext cx="234772" cy="234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" name="TextBox 123"/>
          <p:cNvSpPr txBox="1"/>
          <p:nvPr/>
        </p:nvSpPr>
        <p:spPr>
          <a:xfrm>
            <a:off x="5401582" y="4179509"/>
            <a:ext cx="650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65000"/>
                  </a:schemeClr>
                </a:solidFill>
              </a:rPr>
              <a:t>merge</a:t>
            </a:r>
            <a:endParaRPr 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25" name="Picture 21" descr="http://vignette4.wikia.nocookie.net/amazing-everything/images/a/a1/Gear_icon.png/revision/latest?cb=2014022315233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413" y="4471226"/>
            <a:ext cx="234772" cy="234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6" name="Table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17644"/>
              </p:ext>
            </p:extLst>
          </p:nvPr>
        </p:nvGraphicFramePr>
        <p:xfrm>
          <a:off x="646250" y="3077528"/>
          <a:ext cx="1790888" cy="683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722"/>
                <a:gridCol w="447722"/>
                <a:gridCol w="447722"/>
                <a:gridCol w="447722"/>
              </a:tblGrid>
              <a:tr h="20184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874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7" name="Table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285341"/>
              </p:ext>
            </p:extLst>
          </p:nvPr>
        </p:nvGraphicFramePr>
        <p:xfrm>
          <a:off x="4637787" y="3209238"/>
          <a:ext cx="1790888" cy="683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722"/>
                <a:gridCol w="447722"/>
                <a:gridCol w="447722"/>
                <a:gridCol w="447722"/>
              </a:tblGrid>
              <a:tr h="20184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874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32" name="TextBox 131"/>
          <p:cNvSpPr txBox="1"/>
          <p:nvPr/>
        </p:nvSpPr>
        <p:spPr>
          <a:xfrm>
            <a:off x="2789837" y="2805610"/>
            <a:ext cx="650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65000"/>
                  </a:schemeClr>
                </a:solidFill>
              </a:rPr>
              <a:t>merge</a:t>
            </a:r>
            <a:endParaRPr 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33" name="Picture 21" descr="http://vignette4.wikia.nocookie.net/amazing-everything/images/a/a1/Gear_icon.png/revision/latest?cb=2014022315233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668" y="3097327"/>
            <a:ext cx="234772" cy="234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4" name="Table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840791"/>
              </p:ext>
            </p:extLst>
          </p:nvPr>
        </p:nvGraphicFramePr>
        <p:xfrm>
          <a:off x="290820" y="1934308"/>
          <a:ext cx="3581776" cy="683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722"/>
                <a:gridCol w="447722"/>
                <a:gridCol w="447722"/>
                <a:gridCol w="447722"/>
                <a:gridCol w="447722"/>
                <a:gridCol w="447722"/>
                <a:gridCol w="447722"/>
                <a:gridCol w="447722"/>
              </a:tblGrid>
              <a:tr h="20184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874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605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0" dur="3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6" dur="3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2" dur="3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8" dur="3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6" dur="3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2" dur="3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6" dur="3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7" grpId="0"/>
      <p:bldP spid="82" grpId="0" animBg="1"/>
      <p:bldP spid="85" grpId="0" animBg="1"/>
      <p:bldP spid="86" grpId="0"/>
      <p:bldP spid="87" grpId="0"/>
      <p:bldP spid="89" grpId="0" animBg="1"/>
      <p:bldP spid="96" grpId="0" animBg="1"/>
      <p:bldP spid="99" grpId="0" animBg="1"/>
      <p:bldP spid="91" grpId="0"/>
      <p:bldP spid="92" grpId="0"/>
      <p:bldP spid="104" grpId="0" animBg="1"/>
      <p:bldP spid="107" grpId="0" animBg="1"/>
      <p:bldP spid="110" grpId="0"/>
      <p:bldP spid="112" grpId="0"/>
      <p:bldP spid="114" grpId="0"/>
      <p:bldP spid="116" grpId="0"/>
      <p:bldP spid="122" grpId="0"/>
      <p:bldP spid="124" grpId="0"/>
      <p:bldP spid="13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09688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latin typeface="+mn-lt"/>
              </a:rPr>
              <a:t>           Task</a:t>
            </a:r>
            <a:endParaRPr lang="en-US" sz="3000" dirty="0" smtClean="0">
              <a:latin typeface="+mn-lt"/>
            </a:endParaRPr>
          </a:p>
        </p:txBody>
      </p:sp>
      <p:sp>
        <p:nvSpPr>
          <p:cNvPr id="51203" name="Rectangle 26"/>
          <p:cNvSpPr>
            <a:spLocks noChangeArrowheads="1"/>
          </p:cNvSpPr>
          <p:nvPr/>
        </p:nvSpPr>
        <p:spPr bwMode="auto">
          <a:xfrm>
            <a:off x="200025" y="1462088"/>
            <a:ext cx="1070927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200" dirty="0" smtClean="0"/>
              <a:t>Parallel Merge Sort (four threads): Team up with three classmates next to you, and sort the following unsorted array with parallel merge sort. (each student will act as a processor that works within an independent thread).</a:t>
            </a:r>
            <a:endParaRPr lang="en-US" altLang="en-US" sz="2200" dirty="0"/>
          </a:p>
        </p:txBody>
      </p:sp>
      <p:pic>
        <p:nvPicPr>
          <p:cNvPr id="51205" name="Picture 2" descr="http://elaanisvital.com/final_png/icon_-3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04775"/>
            <a:ext cx="938213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10729913" y="114300"/>
            <a:ext cx="1354137" cy="277813"/>
          </a:xfrm>
          <a:prstGeom prst="roundRect">
            <a:avLst/>
          </a:prstGeom>
          <a:solidFill>
            <a:srgbClr val="C8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00" b="1" dirty="0" smtClean="0">
                <a:solidFill>
                  <a:schemeClr val="bg1"/>
                </a:solidFill>
                <a:latin typeface="Segoe Script" panose="020B0504020000000003" pitchFamily="34" charset="0"/>
                <a:cs typeface="Aparajita" panose="020B0604020202020204" pitchFamily="34" charset="0"/>
              </a:rPr>
              <a:t>Not </a:t>
            </a:r>
            <a:r>
              <a:rPr lang="en-US" sz="1000" b="1" dirty="0">
                <a:solidFill>
                  <a:schemeClr val="bg1"/>
                </a:solidFill>
                <a:latin typeface="Segoe Script" panose="020B0504020000000003" pitchFamily="34" charset="0"/>
                <a:cs typeface="Aparajita" panose="020B0604020202020204" pitchFamily="34" charset="0"/>
              </a:rPr>
              <a:t>in the book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3121768" y="2997415"/>
          <a:ext cx="3581776" cy="683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722"/>
                <a:gridCol w="447722"/>
                <a:gridCol w="447722"/>
                <a:gridCol w="447722"/>
                <a:gridCol w="447722"/>
                <a:gridCol w="447722"/>
                <a:gridCol w="447722"/>
                <a:gridCol w="447722"/>
              </a:tblGrid>
              <a:tr h="20184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874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668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09688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latin typeface="+mn-lt"/>
              </a:rPr>
              <a:t>           Task</a:t>
            </a:r>
            <a:endParaRPr lang="en-US" sz="3000" dirty="0" smtClean="0">
              <a:latin typeface="+mn-lt"/>
            </a:endParaRPr>
          </a:p>
        </p:txBody>
      </p:sp>
      <p:sp>
        <p:nvSpPr>
          <p:cNvPr id="51203" name="Rectangle 26"/>
          <p:cNvSpPr>
            <a:spLocks noChangeArrowheads="1"/>
          </p:cNvSpPr>
          <p:nvPr/>
        </p:nvSpPr>
        <p:spPr bwMode="auto">
          <a:xfrm>
            <a:off x="200025" y="1462088"/>
            <a:ext cx="1070927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200" dirty="0" smtClean="0"/>
              <a:t>Parallelize the following serial merge sort code.</a:t>
            </a:r>
          </a:p>
        </p:txBody>
      </p:sp>
      <p:pic>
        <p:nvPicPr>
          <p:cNvPr id="51205" name="Picture 2" descr="http://elaanisvital.com/final_png/icon_-3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04775"/>
            <a:ext cx="938213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10729913" y="114300"/>
            <a:ext cx="1354137" cy="277813"/>
          </a:xfrm>
          <a:prstGeom prst="roundRect">
            <a:avLst/>
          </a:prstGeom>
          <a:solidFill>
            <a:srgbClr val="C8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00" b="1" dirty="0" smtClean="0">
                <a:solidFill>
                  <a:schemeClr val="bg1"/>
                </a:solidFill>
                <a:latin typeface="Segoe Script" panose="020B0504020000000003" pitchFamily="34" charset="0"/>
                <a:cs typeface="Aparajita" panose="020B0604020202020204" pitchFamily="34" charset="0"/>
              </a:rPr>
              <a:t>Not </a:t>
            </a:r>
            <a:r>
              <a:rPr lang="en-US" sz="1000" b="1" dirty="0">
                <a:solidFill>
                  <a:schemeClr val="bg1"/>
                </a:solidFill>
                <a:latin typeface="Segoe Script" panose="020B0504020000000003" pitchFamily="34" charset="0"/>
                <a:cs typeface="Aparajita" panose="020B0604020202020204" pitchFamily="34" charset="0"/>
              </a:rPr>
              <a:t>in the book</a:t>
            </a:r>
          </a:p>
        </p:txBody>
      </p:sp>
      <p:sp>
        <p:nvSpPr>
          <p:cNvPr id="2" name="Rectangle 1"/>
          <p:cNvSpPr/>
          <p:nvPr/>
        </p:nvSpPr>
        <p:spPr>
          <a:xfrm>
            <a:off x="125691" y="2858608"/>
            <a:ext cx="121385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&gt;&amp;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&gt;&amp;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lowerBand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upperBand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midpoint=-1;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//add midpoint,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upperBand,lowerBand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lowerBand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upperBand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midpoint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lowerBand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upperBand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/ 2;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lowerBand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midpoint);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//merge sort the left half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midpoint + 1, 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upperBand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//merge sort the right half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merge(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lowerBand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midpoint + 1, 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upperBand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82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1335"/>
            <a:ext cx="12192000" cy="1309688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latin typeface="+mn-lt"/>
              </a:rPr>
              <a:t>           Solution</a:t>
            </a:r>
            <a:endParaRPr lang="en-US" sz="3000" dirty="0" smtClean="0">
              <a:latin typeface="+mn-lt"/>
            </a:endParaRPr>
          </a:p>
        </p:txBody>
      </p:sp>
      <p:pic>
        <p:nvPicPr>
          <p:cNvPr id="51205" name="Picture 2" descr="http://elaanisvital.com/final_png/icon_-3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04775"/>
            <a:ext cx="938213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10729913" y="114300"/>
            <a:ext cx="1354137" cy="277813"/>
          </a:xfrm>
          <a:prstGeom prst="roundRect">
            <a:avLst/>
          </a:prstGeom>
          <a:solidFill>
            <a:srgbClr val="C8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00" b="1" dirty="0" smtClean="0">
                <a:solidFill>
                  <a:schemeClr val="bg1"/>
                </a:solidFill>
                <a:latin typeface="Segoe Script" panose="020B0504020000000003" pitchFamily="34" charset="0"/>
                <a:cs typeface="Aparajita" panose="020B0604020202020204" pitchFamily="34" charset="0"/>
              </a:rPr>
              <a:t>Not </a:t>
            </a:r>
            <a:r>
              <a:rPr lang="en-US" sz="1000" b="1" dirty="0">
                <a:solidFill>
                  <a:schemeClr val="bg1"/>
                </a:solidFill>
                <a:latin typeface="Segoe Script" panose="020B0504020000000003" pitchFamily="34" charset="0"/>
                <a:cs typeface="Aparajita" panose="020B0604020202020204" pitchFamily="34" charset="0"/>
              </a:rPr>
              <a:t>in the book</a:t>
            </a:r>
          </a:p>
        </p:txBody>
      </p:sp>
      <p:sp>
        <p:nvSpPr>
          <p:cNvPr id="3" name="Rectangle 2"/>
          <p:cNvSpPr/>
          <p:nvPr/>
        </p:nvSpPr>
        <p:spPr>
          <a:xfrm>
            <a:off x="501650" y="1597433"/>
            <a:ext cx="11582400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mergesort_p_omp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500" dirty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5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&gt;&amp; </a:t>
            </a:r>
            <a:r>
              <a:rPr lang="en-US" sz="15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500" dirty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5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&gt;&amp; </a:t>
            </a:r>
            <a:r>
              <a:rPr lang="en-US" sz="15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lowerBand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upperBand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5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threads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endParaRPr lang="en-US" sz="1500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midpoint = (</a:t>
            </a:r>
            <a:r>
              <a:rPr lang="en-US" sz="15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lowerBand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5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upperBand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/ 2;</a:t>
            </a:r>
          </a:p>
          <a:p>
            <a:r>
              <a:rPr lang="en-US" sz="15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if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threads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== 1) {</a:t>
            </a:r>
          </a:p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mergesort_serial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5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5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lowerBand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5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upperBand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else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5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threads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&gt; 1) {</a:t>
            </a:r>
          </a:p>
          <a:p>
            <a:r>
              <a:rPr lang="en-US" sz="15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#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pragma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parallel sections</a:t>
            </a:r>
          </a:p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#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pragma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mergesort_p_omp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lowerBand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midpoint,</a:t>
            </a:r>
            <a:r>
              <a:rPr lang="en-US" sz="15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threads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/2); </a:t>
            </a:r>
            <a:r>
              <a:rPr lang="en-US" sz="15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//merge sort the left half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500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#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pragma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mergesort_p_omp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midpoint + 1, </a:t>
            </a:r>
            <a:r>
              <a:rPr lang="en-US" sz="15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upperBand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threads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/ 2); </a:t>
            </a:r>
            <a:r>
              <a:rPr lang="en-US" sz="15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//merge sort the right half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merge(</a:t>
            </a:r>
            <a:r>
              <a:rPr lang="en-US" sz="15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lowerBand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midpoint + 1, </a:t>
            </a:r>
            <a:r>
              <a:rPr lang="en-US" sz="15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upperBand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67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4268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latin typeface="+mn-lt"/>
              </a:rPr>
              <a:t>         Task</a:t>
            </a:r>
            <a:endParaRPr lang="en-US" sz="3000" dirty="0" smtClean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0025" y="1517651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 Try to place the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ith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queen on a row */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place_queen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== 8) {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is_solution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"Solution #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&lt;&lt; (++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numsolutions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    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print_board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else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j = 0; j &lt; 8; j++) {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row[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 = j;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place_queen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+ 1);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751638" y="1401763"/>
          <a:ext cx="5241924" cy="5105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436"/>
                <a:gridCol w="582436"/>
                <a:gridCol w="582436"/>
                <a:gridCol w="582436"/>
                <a:gridCol w="582436"/>
                <a:gridCol w="582436"/>
                <a:gridCol w="582436"/>
                <a:gridCol w="582436"/>
                <a:gridCol w="582436"/>
              </a:tblGrid>
              <a:tr h="567267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29" marR="91429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18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29" marR="91429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18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29" marR="91429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18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29" marR="91429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US" sz="18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29" marR="91429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18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29" marR="91429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18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29" marR="91429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en-US" sz="18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29" marR="91429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18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29" marR="91429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7267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29" marR="91429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29" marR="91429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29" marR="91429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29" marR="91429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29" marR="91429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29" marR="91429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29" marR="91429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29" marR="91429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29" marR="91429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67267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29" marR="91429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29" marR="91429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29" marR="91429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29" marR="91429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29" marR="91429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29" marR="91429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29" marR="91429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29" marR="91429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29" marR="91429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7267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29" marR="91429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29" marR="91429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29" marR="91429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29" marR="91429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29" marR="91429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29" marR="91429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29" marR="91429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29" marR="91429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29" marR="91429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67267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29" marR="91429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29" marR="91429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29" marR="91429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29" marR="91429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29" marR="91429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29" marR="91429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29" marR="91429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29" marR="91429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29" marR="91429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7267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29" marR="91429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29" marR="91429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29" marR="91429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29" marR="91429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29" marR="91429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29" marR="9142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29" marR="9142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29" marR="9142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29" marR="9142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67267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29" marR="91429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29" marR="91429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29" marR="91429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29" marR="91429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29" marR="91429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29" marR="9142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29" marR="9142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29" marR="9142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29" marR="9142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7267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29" marR="91429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29" marR="91429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29" marR="91429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29" marR="91429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29" marR="91429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29" marR="9142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29" marR="9142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29" marR="9142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29" marR="9142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67267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29" marR="91429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29" marR="91429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29" marR="91429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29" marR="91429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29" marR="91429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29" marR="9142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29" marR="9142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29" marR="9142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29" marR="9142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275" y="2057400"/>
            <a:ext cx="4254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963" y="2041525"/>
            <a:ext cx="42703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2041525"/>
            <a:ext cx="42703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0825" y="2027238"/>
            <a:ext cx="4254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800" y="2027238"/>
            <a:ext cx="427038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4775" y="2027238"/>
            <a:ext cx="427038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363" y="2057400"/>
            <a:ext cx="42703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3025" y="2027238"/>
            <a:ext cx="427038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3025" y="2584450"/>
            <a:ext cx="4270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3025" y="3143250"/>
            <a:ext cx="4270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3975" y="6038850"/>
            <a:ext cx="4270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0888" y="2584450"/>
            <a:ext cx="42703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363" y="3143250"/>
            <a:ext cx="42703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50" y="2586038"/>
            <a:ext cx="427038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294" name="Picture 2" descr="http://elaanisvital.com/final_png/icon_-3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38213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ounded Rectangle 19"/>
          <p:cNvSpPr/>
          <p:nvPr/>
        </p:nvSpPr>
        <p:spPr>
          <a:xfrm>
            <a:off x="10729913" y="114300"/>
            <a:ext cx="1354137" cy="277813"/>
          </a:xfrm>
          <a:prstGeom prst="roundRect">
            <a:avLst/>
          </a:prstGeom>
          <a:solidFill>
            <a:srgbClr val="C8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00" b="1" dirty="0" smtClean="0">
                <a:solidFill>
                  <a:schemeClr val="bg1"/>
                </a:solidFill>
                <a:latin typeface="Segoe Script" panose="020B0504020000000003" pitchFamily="34" charset="0"/>
                <a:cs typeface="Aparajita" panose="020B0604020202020204" pitchFamily="34" charset="0"/>
              </a:rPr>
              <a:t>Not </a:t>
            </a:r>
            <a:r>
              <a:rPr lang="en-US" sz="1000" b="1" dirty="0">
                <a:solidFill>
                  <a:schemeClr val="bg1"/>
                </a:solidFill>
                <a:latin typeface="Segoe Script" panose="020B0504020000000003" pitchFamily="34" charset="0"/>
                <a:cs typeface="Aparajita" panose="020B0604020202020204" pitchFamily="34" charset="0"/>
              </a:rPr>
              <a:t>in the book</a:t>
            </a:r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200025" y="951826"/>
            <a:ext cx="1070927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200" dirty="0" smtClean="0"/>
              <a:t>Parallelize the following serial eight-queen code.</a:t>
            </a:r>
          </a:p>
        </p:txBody>
      </p:sp>
    </p:spTree>
    <p:extLst>
      <p:ext uri="{BB962C8B-B14F-4D97-AF65-F5344CB8AC3E}">
        <p14:creationId xmlns:p14="http://schemas.microsoft.com/office/powerpoint/2010/main" val="125625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1023"/>
          </a:xfrm>
          <a:solidFill>
            <a:schemeClr val="bg1">
              <a:lumMod val="95000"/>
            </a:schemeClr>
          </a:solidFill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latin typeface="+mn-lt"/>
              </a:rPr>
              <a:t>         </a:t>
            </a:r>
            <a:r>
              <a:rPr lang="en-US" sz="4200" b="1" dirty="0" smtClean="0">
                <a:latin typeface="+mn-lt"/>
              </a:rPr>
              <a:t>Solution</a:t>
            </a:r>
            <a:endParaRPr lang="en-US" sz="4200" dirty="0" smtClean="0">
              <a:latin typeface="+mn-lt"/>
            </a:endParaRPr>
          </a:p>
        </p:txBody>
      </p:sp>
      <p:pic>
        <p:nvPicPr>
          <p:cNvPr id="50294" name="Picture 2" descr="http://elaanisvital.com/final_png/icon_-3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50" y="-1"/>
            <a:ext cx="643200" cy="641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ounded Rectangle 19"/>
          <p:cNvSpPr/>
          <p:nvPr/>
        </p:nvSpPr>
        <p:spPr>
          <a:xfrm>
            <a:off x="10729913" y="114300"/>
            <a:ext cx="1354137" cy="277813"/>
          </a:xfrm>
          <a:prstGeom prst="roundRect">
            <a:avLst/>
          </a:prstGeom>
          <a:solidFill>
            <a:srgbClr val="C8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00" b="1" dirty="0" smtClean="0">
                <a:solidFill>
                  <a:schemeClr val="bg1"/>
                </a:solidFill>
                <a:latin typeface="Segoe Script" panose="020B0504020000000003" pitchFamily="34" charset="0"/>
                <a:cs typeface="Aparajita" panose="020B0604020202020204" pitchFamily="34" charset="0"/>
              </a:rPr>
              <a:t>Not </a:t>
            </a:r>
            <a:r>
              <a:rPr lang="en-US" sz="1000" b="1" dirty="0">
                <a:solidFill>
                  <a:schemeClr val="bg1"/>
                </a:solidFill>
                <a:latin typeface="Segoe Script" panose="020B0504020000000003" pitchFamily="34" charset="0"/>
                <a:cs typeface="Aparajita" panose="020B0604020202020204" pitchFamily="34" charset="0"/>
              </a:rPr>
              <a:t>in the book</a:t>
            </a:r>
          </a:p>
        </p:txBody>
      </p:sp>
      <p:sp>
        <p:nvSpPr>
          <p:cNvPr id="2" name="Rectangle 1"/>
          <p:cNvSpPr/>
          <p:nvPr/>
        </p:nvSpPr>
        <p:spPr>
          <a:xfrm>
            <a:off x="267886" y="755322"/>
            <a:ext cx="11072559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place_queen_parallel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US" sz="1500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== QUEENS) {</a:t>
            </a:r>
          </a:p>
          <a:p>
            <a:r>
              <a:rPr lang="en-US" sz="15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if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is_solution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15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"Solution # "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&lt;&lt; (++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numsolutions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&lt;&lt;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print_board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5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return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else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5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== 0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){ </a:t>
            </a:r>
            <a:r>
              <a:rPr lang="en-US" sz="1500" dirty="0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 first queen **/</a:t>
            </a:r>
            <a:endParaRPr lang="en-US" sz="1500" dirty="0">
              <a:solidFill>
                <a:schemeClr val="bg1">
                  <a:lumMod val="6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#pragma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parallel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b-NO" sz="15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for</a:t>
            </a:r>
            <a:r>
              <a:rPr lang="nb-NO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b-NO" sz="15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nb-NO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j = 0; j &lt; QUEENS; j++) {</a:t>
            </a:r>
          </a:p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row[0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 = j;</a:t>
            </a:r>
          </a:p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place_queen_parallel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5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sz="1500" dirty="0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 other queens **/</a:t>
            </a:r>
            <a:endParaRPr lang="en-US" sz="1500" dirty="0">
              <a:solidFill>
                <a:schemeClr val="bg1">
                  <a:lumMod val="6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b-NO" sz="15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nb-NO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b-NO" sz="15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nb-NO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j = 0; j &lt; QUEENS; j++) {</a:t>
            </a:r>
          </a:p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row[</a:t>
            </a:r>
            <a:r>
              <a:rPr lang="en-US" sz="15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 = j;</a:t>
            </a:r>
          </a:p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place_queen_parallel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1);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ounded Rectangular Callout 22"/>
          <p:cNvSpPr/>
          <p:nvPr/>
        </p:nvSpPr>
        <p:spPr>
          <a:xfrm>
            <a:off x="4340815" y="2716325"/>
            <a:ext cx="5849561" cy="1346628"/>
          </a:xfrm>
          <a:prstGeom prst="wedgeRoundRectCallout">
            <a:avLst>
              <a:gd name="adj1" fmla="val -56054"/>
              <a:gd name="adj2" fmla="val 38039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Since each queen allocates the next queen, it would be tough to parallelize the allocation of all queens. The first queen’s allocation doesn’t depend on a previous queen’s allocation. Hence, it can be safely parallelized.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ular Callout 23"/>
          <p:cNvSpPr/>
          <p:nvPr/>
        </p:nvSpPr>
        <p:spPr>
          <a:xfrm>
            <a:off x="4681752" y="5367056"/>
            <a:ext cx="3726958" cy="656900"/>
          </a:xfrm>
          <a:prstGeom prst="wedgeRoundRectCallout">
            <a:avLst>
              <a:gd name="adj1" fmla="val -57666"/>
              <a:gd name="adj2" fmla="val 14238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Other queens’ allocation is serial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16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0255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968375" y="-66675"/>
            <a:ext cx="9129713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norm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4000" b="1" dirty="0" smtClean="0">
                <a:latin typeface="+mn-lt"/>
              </a:rPr>
              <a:t>Distributed Memory</a:t>
            </a:r>
            <a:endParaRPr lang="en-US" sz="3000" dirty="0" smtClean="0">
              <a:latin typeface="+mn-lt"/>
            </a:endParaRPr>
          </a:p>
        </p:txBody>
      </p:sp>
      <p:sp>
        <p:nvSpPr>
          <p:cNvPr id="10244" name="TextBox 31"/>
          <p:cNvSpPr txBox="1">
            <a:spLocks noChangeArrowheads="1"/>
          </p:cNvSpPr>
          <p:nvPr/>
        </p:nvSpPr>
        <p:spPr bwMode="auto">
          <a:xfrm>
            <a:off x="566738" y="1449388"/>
            <a:ext cx="5815012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>
              <a:buFont typeface="Arial" charset="0"/>
              <a:buChar char="•"/>
            </a:pPr>
            <a:r>
              <a:rPr lang="en-US" altLang="en-US" sz="2000"/>
              <a:t>In a distributed memory configuration, each processor has its own local memory and is connected to the other processors by some kind of network.</a:t>
            </a:r>
          </a:p>
          <a:p>
            <a:pPr algn="just">
              <a:buFont typeface="Arial" charset="0"/>
              <a:buChar char="•"/>
            </a:pPr>
            <a:endParaRPr lang="en-US" altLang="en-US" sz="2000"/>
          </a:p>
          <a:p>
            <a:pPr algn="just">
              <a:buFont typeface="Arial" charset="0"/>
              <a:buChar char="•"/>
            </a:pPr>
            <a:r>
              <a:rPr lang="en-US" altLang="en-US" sz="2000"/>
              <a:t>The advantage of using a distributed memory parallelisation is that the memory is scalable.</a:t>
            </a:r>
          </a:p>
          <a:p>
            <a:pPr algn="just">
              <a:buFont typeface="Arial" charset="0"/>
              <a:buChar char="•"/>
            </a:pPr>
            <a:endParaRPr lang="en-US" altLang="en-US" sz="2000"/>
          </a:p>
          <a:p>
            <a:pPr algn="just">
              <a:buFont typeface="Arial" charset="0"/>
              <a:buChar char="•"/>
            </a:pPr>
            <a:r>
              <a:rPr lang="en-US" altLang="en-US" sz="2000"/>
              <a:t>If you increase the number of processors, the size of the memory available also increases. </a:t>
            </a:r>
          </a:p>
          <a:p>
            <a:pPr algn="just">
              <a:buFont typeface="Arial" charset="0"/>
              <a:buChar char="•"/>
            </a:pPr>
            <a:endParaRPr lang="en-US" altLang="en-US" sz="2000"/>
          </a:p>
          <a:p>
            <a:pPr algn="just">
              <a:buFont typeface="Arial" charset="0"/>
              <a:buChar char="•"/>
            </a:pPr>
            <a:r>
              <a:rPr lang="en-US" altLang="en-US" sz="2000"/>
              <a:t>The disadvantage is that it can be quite difficult to write a distributed memory parallel program and a program can not easily be made parallel after it has been written in</a:t>
            </a:r>
            <a:endParaRPr lang="en-US" altLang="en-US" sz="2200"/>
          </a:p>
        </p:txBody>
      </p:sp>
      <p:pic>
        <p:nvPicPr>
          <p:cNvPr id="10245" name="Picture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69863"/>
            <a:ext cx="466725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950" y="1809750"/>
            <a:ext cx="5184775" cy="224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0255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968375" y="-66675"/>
            <a:ext cx="9129713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norm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4000" b="1" dirty="0" smtClean="0">
                <a:latin typeface="+mn-lt"/>
              </a:rPr>
              <a:t>Shared Memory</a:t>
            </a:r>
            <a:endParaRPr lang="en-US" sz="3000" dirty="0" smtClean="0">
              <a:latin typeface="+mn-lt"/>
            </a:endParaRPr>
          </a:p>
        </p:txBody>
      </p:sp>
      <p:sp>
        <p:nvSpPr>
          <p:cNvPr id="6148" name="TextBox 31"/>
          <p:cNvSpPr txBox="1">
            <a:spLocks noChangeArrowheads="1"/>
          </p:cNvSpPr>
          <p:nvPr/>
        </p:nvSpPr>
        <p:spPr bwMode="auto">
          <a:xfrm>
            <a:off x="566738" y="1449388"/>
            <a:ext cx="5815012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US" sz="2000" dirty="0" smtClean="0"/>
              <a:t>In a shared memory configuration, each processor has direct access to the global memory.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endParaRPr lang="en-US" sz="2000" dirty="0" smtClean="0"/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US" sz="2000" dirty="0" smtClean="0"/>
              <a:t>This configuration allows multiple processors to operate independently while still having access to all the same memory resources.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endParaRPr lang="en-US" sz="2000" dirty="0" smtClean="0"/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US" sz="2000" dirty="0" smtClean="0"/>
              <a:t>The advantages of using a shared memory parallelization is that it is relatively simple to make existing serial codes parallel. 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endParaRPr lang="en-US" sz="2000" dirty="0" smtClean="0"/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US" sz="2000" dirty="0" smtClean="0"/>
              <a:t>The disadvantages: bottleneck because of multiple processors sharing memory,  making sure the data is safe because it can be accessed concurrently.</a:t>
            </a:r>
          </a:p>
          <a:p>
            <a:pPr marL="0" indent="0" algn="just">
              <a:defRPr/>
            </a:pPr>
            <a:endParaRPr lang="en-US" altLang="en-US" sz="2000" dirty="0" smtClean="0"/>
          </a:p>
        </p:txBody>
      </p:sp>
      <p:pic>
        <p:nvPicPr>
          <p:cNvPr id="12293" name="Picture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69863"/>
            <a:ext cx="466725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513" y="2139950"/>
            <a:ext cx="4075112" cy="277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0255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968375" y="-66675"/>
            <a:ext cx="9129713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norm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4000" b="1" dirty="0" smtClean="0">
                <a:latin typeface="+mn-lt"/>
              </a:rPr>
              <a:t>OpenMP</a:t>
            </a:r>
            <a:endParaRPr lang="en-US" sz="3000" dirty="0" smtClean="0">
              <a:latin typeface="+mn-lt"/>
            </a:endParaRPr>
          </a:p>
        </p:txBody>
      </p:sp>
      <p:sp>
        <p:nvSpPr>
          <p:cNvPr id="14340" name="TextBox 31"/>
          <p:cNvSpPr txBox="1">
            <a:spLocks noChangeArrowheads="1"/>
          </p:cNvSpPr>
          <p:nvPr/>
        </p:nvSpPr>
        <p:spPr bwMode="auto">
          <a:xfrm>
            <a:off x="566738" y="1498600"/>
            <a:ext cx="9170987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>
              <a:buFont typeface="Arial" charset="0"/>
              <a:buChar char="•"/>
            </a:pPr>
            <a:r>
              <a:rPr lang="en-US" altLang="en-US" sz="2000" dirty="0"/>
              <a:t>OpenMP (Open Multi-Processing) was first released in 1997 and is a standard Application Programming Interface (API) for writing shared memory parallel applications in C, C++ and Fortran.</a:t>
            </a:r>
          </a:p>
          <a:p>
            <a:pPr algn="just">
              <a:buFont typeface="Arial" charset="0"/>
              <a:buChar char="•"/>
            </a:pPr>
            <a:endParaRPr lang="en-US" altLang="en-US" sz="2000" dirty="0"/>
          </a:p>
          <a:p>
            <a:pPr algn="just">
              <a:buFont typeface="Arial" charset="0"/>
              <a:buChar char="•"/>
            </a:pPr>
            <a:r>
              <a:rPr lang="en-US" altLang="en-US" sz="2000" dirty="0"/>
              <a:t>OpenMP has the advantages of being very easy to implement on currently existing serial codes and allowing incremental </a:t>
            </a:r>
            <a:r>
              <a:rPr lang="en-US" altLang="en-US" sz="2000" dirty="0" err="1"/>
              <a:t>parallelisation</a:t>
            </a:r>
            <a:endParaRPr lang="en-US" altLang="en-US" sz="2000" dirty="0"/>
          </a:p>
        </p:txBody>
      </p:sp>
      <p:pic>
        <p:nvPicPr>
          <p:cNvPr id="14341" name="Picture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69863"/>
            <a:ext cx="466725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0255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968375" y="-66675"/>
            <a:ext cx="9129713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norm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4000" b="1" dirty="0" smtClean="0">
                <a:latin typeface="+mn-lt"/>
              </a:rPr>
              <a:t>Fork-Join Model</a:t>
            </a:r>
            <a:endParaRPr lang="en-US" sz="3000" dirty="0" smtClean="0">
              <a:latin typeface="+mn-lt"/>
            </a:endParaRPr>
          </a:p>
        </p:txBody>
      </p:sp>
      <p:pic>
        <p:nvPicPr>
          <p:cNvPr id="14341" name="Picture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69863"/>
            <a:ext cx="466725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Fork - Join Mode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231" y="4535437"/>
            <a:ext cx="762000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3375" y="6549588"/>
            <a:ext cx="3773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Reference: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hlinkClick r:id="rId5"/>
              </a:rPr>
              <a:t>https://computing.llnl.gov/tutorials/openMP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hlinkClick r:id="rId5"/>
              </a:rPr>
              <a:t>/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4837" y="1103098"/>
            <a:ext cx="11361852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OpenMP uses the fork-join model of parallel execution:   </a:t>
            </a: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All OpenMP programs begin as a single process: the master thread. The master thread executes sequentially until the first parallel region construct is encountered.</a:t>
            </a: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FORK: the master thread then creates a team of parallel threads.</a:t>
            </a: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The statements in the program that are enclosed by the parallel region construct are then executed in parallel among the various team threads.</a:t>
            </a: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JOIN: When the team threads complete the statements in the parallel region construct, they synchronize and terminate, leaving only the master thread.</a:t>
            </a: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The number of parallel regions and the threads that comprise them are arbitrary.</a:t>
            </a:r>
          </a:p>
        </p:txBody>
      </p:sp>
    </p:spTree>
    <p:extLst>
      <p:ext uri="{BB962C8B-B14F-4D97-AF65-F5344CB8AC3E}">
        <p14:creationId xmlns:p14="http://schemas.microsoft.com/office/powerpoint/2010/main" val="231034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0255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968375" y="-66675"/>
            <a:ext cx="9129713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norm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4000" b="1" dirty="0" smtClean="0">
                <a:latin typeface="+mn-lt"/>
              </a:rPr>
              <a:t>OpenMP Example </a:t>
            </a:r>
            <a:r>
              <a:rPr lang="en-US" sz="3000" dirty="0" smtClean="0">
                <a:latin typeface="+mn-lt"/>
              </a:rPr>
              <a:t>(1)</a:t>
            </a:r>
          </a:p>
        </p:txBody>
      </p:sp>
      <p:sp>
        <p:nvSpPr>
          <p:cNvPr id="6148" name="TextBox 31"/>
          <p:cNvSpPr txBox="1">
            <a:spLocks noChangeArrowheads="1"/>
          </p:cNvSpPr>
          <p:nvPr/>
        </p:nvSpPr>
        <p:spPr bwMode="auto">
          <a:xfrm>
            <a:off x="6665077" y="1437518"/>
            <a:ext cx="5123943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US" sz="2000" dirty="0" smtClean="0"/>
              <a:t>The parallel region is placed between the directive #pragma </a:t>
            </a:r>
            <a:r>
              <a:rPr lang="en-US" sz="2000" dirty="0" err="1" smtClean="0"/>
              <a:t>omp</a:t>
            </a:r>
            <a:r>
              <a:rPr lang="en-US" sz="2000" dirty="0" smtClean="0"/>
              <a:t> parallel {...}. 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endParaRPr lang="en-US" altLang="en-US" sz="2000" dirty="0" smtClean="0"/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US" sz="2000" dirty="0" smtClean="0"/>
              <a:t>The runtime library function </a:t>
            </a:r>
            <a:r>
              <a:rPr lang="en-US" sz="2000" dirty="0" err="1" smtClean="0"/>
              <a:t>omp</a:t>
            </a:r>
            <a:r>
              <a:rPr lang="en-US" sz="2000" dirty="0" smtClean="0"/>
              <a:t> get thread </a:t>
            </a:r>
            <a:r>
              <a:rPr lang="en-US" sz="2000" dirty="0" err="1" smtClean="0"/>
              <a:t>num</a:t>
            </a:r>
            <a:r>
              <a:rPr lang="en-US" sz="2000" dirty="0" smtClean="0"/>
              <a:t>() returns the thread ID to the program.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endParaRPr lang="en-US" sz="2000" dirty="0" smtClean="0"/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omp_set_num_threads</a:t>
            </a:r>
            <a:r>
              <a:rPr lang="en-US" sz="2000" dirty="0" smtClean="0"/>
              <a:t> creates a number of threads run inside a program.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endParaRPr lang="en-US" altLang="en-US" sz="2000" dirty="0"/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US" altLang="en-US" sz="2000" dirty="0" smtClean="0"/>
              <a:t>This program will essentially created three threads and make them run the parallel block at the same time.</a:t>
            </a:r>
          </a:p>
        </p:txBody>
      </p:sp>
      <p:pic>
        <p:nvPicPr>
          <p:cNvPr id="16389" name="Picture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69863"/>
            <a:ext cx="466725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33375" y="1376255"/>
            <a:ext cx="4832012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omp.h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omp_set_num_threads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(3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defRPr/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#pragma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parallel{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ID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omp_get_thread_num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Hello (%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d)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World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(%d)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b="26226"/>
          <a:stretch/>
        </p:blipFill>
        <p:spPr>
          <a:xfrm>
            <a:off x="3536574" y="5697303"/>
            <a:ext cx="2675690" cy="79776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36574" y="5223170"/>
            <a:ext cx="1569660" cy="369332"/>
          </a:xfrm>
          <a:prstGeom prst="rect">
            <a:avLst/>
          </a:prstGeom>
          <a:solidFill>
            <a:srgbClr val="00B9FA"/>
          </a:solidFill>
        </p:spPr>
        <p:txBody>
          <a:bodyPr wrap="none">
            <a:spAutoFit/>
          </a:bodyPr>
          <a:lstStyle/>
          <a:p>
            <a:r>
              <a:rPr lang="en-US" altLang="en-US" i="1" dirty="0" smtClean="0">
                <a:solidFill>
                  <a:schemeClr val="bg1"/>
                </a:solidFill>
              </a:rPr>
              <a:t>sample output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3375" y="6501670"/>
            <a:ext cx="5057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Reference: </a:t>
            </a:r>
            <a:r>
              <a:rPr lang="en-US" sz="1200" dirty="0">
                <a:hlinkClick r:id="rId5"/>
              </a:rPr>
              <a:t>http://</a:t>
            </a:r>
            <a:r>
              <a:rPr lang="en-US" sz="1200" dirty="0" smtClean="0">
                <a:hlinkClick r:id="rId5"/>
              </a:rPr>
              <a:t>www.openmp.org/mp-documents/omp-hands-on-SC08.pdf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14090</TotalTime>
  <Words>4441</Words>
  <Application>Microsoft Office PowerPoint</Application>
  <PresentationFormat>Widescreen</PresentationFormat>
  <Paragraphs>1271</Paragraphs>
  <Slides>47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Aparajita</vt:lpstr>
      <vt:lpstr>Arial</vt:lpstr>
      <vt:lpstr>Calibri</vt:lpstr>
      <vt:lpstr>Calibri Light</vt:lpstr>
      <vt:lpstr>Courier New</vt:lpstr>
      <vt:lpstr>Segoe Script</vt:lpstr>
      <vt:lpstr>Wingdings</vt:lpstr>
      <vt:lpstr>Office Theme</vt:lpstr>
      <vt:lpstr>Data Structures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Task</vt:lpstr>
      <vt:lpstr>           Solution</vt:lpstr>
      <vt:lpstr>PowerPoint Presentation</vt:lpstr>
      <vt:lpstr>           Task</vt:lpstr>
      <vt:lpstr>           Task</vt:lpstr>
      <vt:lpstr>           Solution</vt:lpstr>
      <vt:lpstr>PowerPoint Presentation</vt:lpstr>
      <vt:lpstr>PowerPoint Presentation</vt:lpstr>
      <vt:lpstr>           Task</vt:lpstr>
      <vt:lpstr>           Solution</vt:lpstr>
      <vt:lpstr>           Solution</vt:lpstr>
      <vt:lpstr>PowerPoint Presentation</vt:lpstr>
      <vt:lpstr>           Task</vt:lpstr>
      <vt:lpstr>PowerPoint Presentation</vt:lpstr>
      <vt:lpstr>           Task</vt:lpstr>
      <vt:lpstr>PowerPoint Presentation</vt:lpstr>
      <vt:lpstr>           Task</vt:lpstr>
      <vt:lpstr>           Task</vt:lpstr>
      <vt:lpstr>           Solution</vt:lpstr>
      <vt:lpstr>         Task</vt:lpstr>
      <vt:lpstr>         Solution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Design</dc:title>
  <dc:creator>Mohammad A. Kuhail</dc:creator>
  <cp:lastModifiedBy>Mohammad Amin Kuhail</cp:lastModifiedBy>
  <cp:revision>560</cp:revision>
  <dcterms:created xsi:type="dcterms:W3CDTF">2013-08-18T19:25:38Z</dcterms:created>
  <dcterms:modified xsi:type="dcterms:W3CDTF">2017-04-11T12:53:52Z</dcterms:modified>
</cp:coreProperties>
</file>