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0" r:id="rId10"/>
    <p:sldId id="269" r:id="rId11"/>
    <p:sldId id="27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2" autoAdjust="0"/>
    <p:restoredTop sz="86406" autoAdjust="0"/>
  </p:normalViewPr>
  <p:slideViewPr>
    <p:cSldViewPr>
      <p:cViewPr varScale="1">
        <p:scale>
          <a:sx n="149" d="100"/>
          <a:sy n="149" d="100"/>
        </p:scale>
        <p:origin x="-4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57200"/>
            <a:ext cx="1524000" cy="26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971800"/>
            <a:ext cx="7772400" cy="1470025"/>
          </a:xfrm>
        </p:spPr>
        <p:txBody>
          <a:bodyPr/>
          <a:lstStyle/>
          <a:p>
            <a:r>
              <a:rPr lang="en-US" b="0" i="0" dirty="0" smtClean="0">
                <a:solidFill>
                  <a:srgbClr val="FF0000"/>
                </a:solidFill>
                <a:latin typeface="jetbrains"/>
              </a:rPr>
              <a:t>Visual</a:t>
            </a:r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 </a:t>
            </a:r>
            <a:r>
              <a:rPr lang="en-US" b="0" i="0" dirty="0" smtClean="0">
                <a:solidFill>
                  <a:schemeClr val="accent3">
                    <a:lumMod val="50000"/>
                  </a:schemeClr>
                </a:solidFill>
                <a:latin typeface="jetbrains"/>
              </a:rPr>
              <a:t>Flow</a:t>
            </a:r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 </a:t>
            </a:r>
            <a:r>
              <a:rPr lang="en-US" b="0" i="0" dirty="0" smtClean="0">
                <a:solidFill>
                  <a:schemeClr val="accent1">
                    <a:lumMod val="75000"/>
                  </a:schemeClr>
                </a:solidFill>
                <a:latin typeface="jetbrains"/>
              </a:rPr>
              <a:t>Code</a:t>
            </a:r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  <a:latin typeface="jetbrains"/>
              </a:rPr>
              <a:t>Workshop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Introducing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5181600"/>
            <a:ext cx="289559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VFcode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371600"/>
            <a:ext cx="19281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914400"/>
            <a:ext cx="149076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0" i="0" dirty="0" smtClean="0">
                <a:solidFill>
                  <a:srgbClr val="ABB2BF"/>
                </a:solidFill>
                <a:latin typeface="jetbrains"/>
              </a:rPr>
              <a:t>AI-Human Perfect Partnership : AI does Syntax – Human  </a:t>
            </a:r>
            <a:r>
              <a:rPr lang="en-US" sz="3600" b="0" i="0" dirty="0" smtClean="0">
                <a:solidFill>
                  <a:srgbClr val="ABB2BF"/>
                </a:solidFill>
                <a:latin typeface="jetbrains"/>
              </a:rPr>
              <a:t>Architect</a:t>
            </a:r>
            <a:r>
              <a:rPr lang="en-US" sz="3600" b="0" i="0" baseline="0" dirty="0" smtClean="0">
                <a:solidFill>
                  <a:srgbClr val="ABB2BF"/>
                </a:solidFill>
                <a:latin typeface="jetbrains"/>
              </a:rPr>
              <a:t> </a:t>
            </a:r>
            <a:r>
              <a:rPr lang="en-US" sz="3600" b="0" i="0" baseline="0" dirty="0" smtClean="0">
                <a:solidFill>
                  <a:srgbClr val="ABB2BF"/>
                </a:solidFill>
                <a:latin typeface="jetbrains"/>
              </a:rPr>
              <a:t>Structure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495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For LLMs: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Better pattern recognition and accuracy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Improved context understanding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Eliminates organizational guesswork</a:t>
            </a:r>
          </a:p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For Humans: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Faster code comprehension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Easier error detection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Reduced cognitive overhead</a:t>
            </a:r>
          </a:p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For Collaboration: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Shared vocabulary and references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Predictable code generation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Precise iterative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improvements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200471"/>
            <a:ext cx="803783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Result: A "shared language" </a:t>
            </a: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facilitates </a:t>
            </a: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efficient, error-free collaboration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286000"/>
            <a:ext cx="3600450" cy="248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The Superhuman Developers Break</a:t>
            </a:r>
            <a:r>
              <a:rPr lang="en-US" b="0" i="0" baseline="0" dirty="0" smtClean="0">
                <a:solidFill>
                  <a:srgbClr val="ABB2BF"/>
                </a:solidFill>
                <a:latin typeface="jetbrains"/>
              </a:rPr>
              <a:t> all </a:t>
            </a:r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Language Barriers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530418">
            <a:off x="2743200" y="4800600"/>
            <a:ext cx="2438400" cy="165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25653">
            <a:off x="6034359" y="4327480"/>
            <a:ext cx="1873092" cy="14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101777">
            <a:off x="811386" y="3988596"/>
            <a:ext cx="1676400" cy="239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426900">
            <a:off x="4055354" y="4578396"/>
            <a:ext cx="2590800" cy="13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90728">
            <a:off x="2061703" y="4451818"/>
            <a:ext cx="1600200" cy="141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1974710"/>
            <a:ext cx="4038600" cy="219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1955841"/>
            <a:ext cx="3963235" cy="231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38600" y="2362200"/>
            <a:ext cx="685801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Getting Started Today </a:t>
            </a:r>
            <a:br>
              <a:rPr lang="en-US" b="0" i="0" dirty="0" smtClean="0">
                <a:solidFill>
                  <a:srgbClr val="ABB2BF"/>
                </a:solidFill>
                <a:latin typeface="jetbrains"/>
              </a:rPr>
            </a:br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Your VFC Journey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5715000" cy="280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590800"/>
            <a:ext cx="5026201" cy="3886200"/>
          </a:xfrm>
          <a:prstGeom prst="rect">
            <a:avLst/>
          </a:prstGeom>
          <a:noFill/>
          <a:ln w="44450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105400" y="3886200"/>
            <a:ext cx="457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Right Arrow 7"/>
          <p:cNvSpPr/>
          <p:nvPr/>
        </p:nvSpPr>
        <p:spPr>
          <a:xfrm>
            <a:off x="5105400" y="5410200"/>
            <a:ext cx="457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 flipH="1">
            <a:off x="6553200" y="4572000"/>
            <a:ext cx="5334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572000"/>
            <a:ext cx="1828800" cy="186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1676400"/>
            <a:ext cx="1557337" cy="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 rot="7870212" flipV="1">
            <a:off x="5402410" y="1776577"/>
            <a:ext cx="2665390" cy="37939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Binary here, Email for </a:t>
            </a:r>
            <a:r>
              <a:rPr lang="en-US" sz="1400" dirty="0" err="1" smtClean="0">
                <a:solidFill>
                  <a:schemeClr val="tx1"/>
                </a:solidFill>
              </a:rPr>
              <a:t>src</a:t>
            </a:r>
            <a:r>
              <a:rPr lang="en-US" sz="1400" dirty="0" smtClean="0">
                <a:solidFill>
                  <a:schemeClr val="tx1"/>
                </a:solidFill>
              </a:rPr>
              <a:t> access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362200"/>
            <a:ext cx="1066799" cy="400110"/>
          </a:xfrm>
          <a:prstGeom prst="rect">
            <a:avLst/>
          </a:prstGeom>
          <a:effectLst>
            <a:outerShdw blurRad="50800" dist="38100" dir="18900000" sx="104000" sy="104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0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VFcode</a:t>
            </a:r>
            <a:endParaRPr lang="en-US" sz="2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The Developer's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763000" cy="4754563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58% of development time spent on program comprehension activities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Source: IEEE Transactions on Software Engineering, 2018</a:t>
            </a:r>
          </a:p>
          <a:p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Complex nested logic can lie buried in syntax variations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AI generates code but lacks structural understanding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Legacy code requires an archaeological expedition for months to decipher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Knowledge gets trapped in language-specific syntax patterns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486400"/>
            <a:ext cx="5910238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IDEA: Why not make the same logic structure look similar regardless of code language?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What if Code Could Draw Itself?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1603770" cy="3720178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</p:pic>
      <p:sp>
        <p:nvSpPr>
          <p:cNvPr id="3124" name="Freeform 52"/>
          <p:cNvSpPr>
            <a:spLocks/>
          </p:cNvSpPr>
          <p:nvPr/>
        </p:nvSpPr>
        <p:spPr bwMode="auto">
          <a:xfrm>
            <a:off x="5708139" y="2505957"/>
            <a:ext cx="10820" cy="1623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4" y="0"/>
              </a:cxn>
              <a:cxn ang="0">
                <a:pos x="4" y="1"/>
              </a:cxn>
              <a:cxn ang="0">
                <a:pos x="4" y="4"/>
              </a:cxn>
              <a:cxn ang="0">
                <a:pos x="4" y="6"/>
              </a:cxn>
              <a:cxn ang="0">
                <a:pos x="1" y="6"/>
              </a:cxn>
              <a:cxn ang="0">
                <a:pos x="0" y="4"/>
              </a:cxn>
              <a:cxn ang="0">
                <a:pos x="0" y="4"/>
              </a:cxn>
              <a:cxn ang="0">
                <a:pos x="0" y="1"/>
              </a:cxn>
              <a:cxn ang="0">
                <a:pos x="1" y="0"/>
              </a:cxn>
            </a:cxnLst>
            <a:rect l="0" t="0" r="r" b="b"/>
            <a:pathLst>
              <a:path w="4" h="6">
                <a:moveTo>
                  <a:pt x="1" y="0"/>
                </a:moveTo>
                <a:lnTo>
                  <a:pt x="4" y="0"/>
                </a:lnTo>
                <a:lnTo>
                  <a:pt x="4" y="1"/>
                </a:lnTo>
                <a:lnTo>
                  <a:pt x="4" y="4"/>
                </a:lnTo>
                <a:lnTo>
                  <a:pt x="4" y="6"/>
                </a:lnTo>
                <a:lnTo>
                  <a:pt x="1" y="6"/>
                </a:lnTo>
                <a:lnTo>
                  <a:pt x="0" y="4"/>
                </a:lnTo>
                <a:lnTo>
                  <a:pt x="0" y="4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5713549" y="2505957"/>
            <a:ext cx="18935" cy="2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1" name="Rectangle 99"/>
          <p:cNvSpPr>
            <a:spLocks noChangeArrowheads="1"/>
          </p:cNvSpPr>
          <p:nvPr/>
        </p:nvSpPr>
        <p:spPr bwMode="auto">
          <a:xfrm>
            <a:off x="5708139" y="2871123"/>
            <a:ext cx="543692" cy="2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self.tab_widget.addTab(self.usage_tab, "Usage Graphs")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" name="Rectangle 103"/>
          <p:cNvSpPr>
            <a:spLocks noChangeArrowheads="1"/>
          </p:cNvSpPr>
          <p:nvPr/>
        </p:nvSpPr>
        <p:spPr bwMode="auto">
          <a:xfrm>
            <a:off x="5694614" y="2900878"/>
            <a:ext cx="581561" cy="2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self.tab_widget.addTab(self.gpu_info_tab, "GPU Information")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0" name="Group 1089"/>
          <p:cNvGrpSpPr/>
          <p:nvPr/>
        </p:nvGrpSpPr>
        <p:grpSpPr>
          <a:xfrm>
            <a:off x="4800600" y="3581400"/>
            <a:ext cx="799341" cy="762000"/>
            <a:chOff x="5618876" y="2578991"/>
            <a:chExt cx="570741" cy="600495"/>
          </a:xfrm>
        </p:grpSpPr>
        <p:sp>
          <p:nvSpPr>
            <p:cNvPr id="3126" name="Freeform 54"/>
            <p:cNvSpPr>
              <a:spLocks/>
            </p:cNvSpPr>
            <p:nvPr/>
          </p:nvSpPr>
          <p:spPr bwMode="auto">
            <a:xfrm>
              <a:off x="5640515" y="2578991"/>
              <a:ext cx="148771" cy="3245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46" y="0"/>
                </a:cxn>
                <a:cxn ang="0">
                  <a:pos x="55" y="6"/>
                </a:cxn>
                <a:cxn ang="0">
                  <a:pos x="46" y="12"/>
                </a:cxn>
                <a:cxn ang="0">
                  <a:pos x="9" y="12"/>
                </a:cxn>
                <a:cxn ang="0">
                  <a:pos x="0" y="6"/>
                </a:cxn>
                <a:cxn ang="0">
                  <a:pos x="9" y="0"/>
                </a:cxn>
              </a:cxnLst>
              <a:rect l="0" t="0" r="r" b="b"/>
              <a:pathLst>
                <a:path w="55" h="12">
                  <a:moveTo>
                    <a:pt x="9" y="0"/>
                  </a:moveTo>
                  <a:lnTo>
                    <a:pt x="46" y="0"/>
                  </a:lnTo>
                  <a:lnTo>
                    <a:pt x="55" y="6"/>
                  </a:lnTo>
                  <a:lnTo>
                    <a:pt x="46" y="12"/>
                  </a:lnTo>
                  <a:lnTo>
                    <a:pt x="9" y="12"/>
                  </a:lnTo>
                  <a:lnTo>
                    <a:pt x="0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7" name="Rectangle 55"/>
            <p:cNvSpPr>
              <a:spLocks noChangeArrowheads="1"/>
            </p:cNvSpPr>
            <p:nvPr/>
          </p:nvSpPr>
          <p:spPr bwMode="auto">
            <a:xfrm>
              <a:off x="5656745" y="2587105"/>
              <a:ext cx="181231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def __init__(self):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auto">
            <a:xfrm>
              <a:off x="5786582" y="2638499"/>
              <a:ext cx="105492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auto">
            <a:xfrm>
              <a:off x="5640515" y="2638499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0" name="Freeform 58"/>
            <p:cNvSpPr>
              <a:spLocks/>
            </p:cNvSpPr>
            <p:nvPr/>
          </p:nvSpPr>
          <p:spPr bwMode="auto">
            <a:xfrm>
              <a:off x="5708139" y="2611450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1" name="Line 59"/>
            <p:cNvSpPr>
              <a:spLocks noChangeShapeType="1"/>
            </p:cNvSpPr>
            <p:nvPr/>
          </p:nvSpPr>
          <p:spPr bwMode="auto">
            <a:xfrm flipV="1">
              <a:off x="5713549" y="2614155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2" name="Freeform 60"/>
            <p:cNvSpPr>
              <a:spLocks/>
            </p:cNvSpPr>
            <p:nvPr/>
          </p:nvSpPr>
          <p:spPr bwMode="auto">
            <a:xfrm>
              <a:off x="5640515" y="2624974"/>
              <a:ext cx="146066" cy="13525"/>
            </a:xfrm>
            <a:custGeom>
              <a:avLst/>
              <a:gdLst/>
              <a:ahLst/>
              <a:cxnLst>
                <a:cxn ang="0">
                  <a:pos x="54" y="5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5"/>
                </a:cxn>
                <a:cxn ang="0">
                  <a:pos x="26" y="5"/>
                </a:cxn>
                <a:cxn ang="0">
                  <a:pos x="29" y="5"/>
                </a:cxn>
                <a:cxn ang="0">
                  <a:pos x="54" y="5"/>
                </a:cxn>
              </a:cxnLst>
              <a:rect l="0" t="0" r="r" b="b"/>
              <a:pathLst>
                <a:path w="54" h="5">
                  <a:moveTo>
                    <a:pt x="54" y="5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5"/>
                  </a:lnTo>
                  <a:lnTo>
                    <a:pt x="26" y="5"/>
                  </a:lnTo>
                  <a:lnTo>
                    <a:pt x="29" y="5"/>
                  </a:lnTo>
                  <a:lnTo>
                    <a:pt x="54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5713549" y="2624974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4" name="Line 62"/>
            <p:cNvSpPr>
              <a:spLocks noChangeShapeType="1"/>
            </p:cNvSpPr>
            <p:nvPr/>
          </p:nvSpPr>
          <p:spPr bwMode="auto">
            <a:xfrm>
              <a:off x="5640515" y="2638499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5" name="Freeform 63"/>
            <p:cNvSpPr>
              <a:spLocks/>
            </p:cNvSpPr>
            <p:nvPr/>
          </p:nvSpPr>
          <p:spPr bwMode="auto">
            <a:xfrm>
              <a:off x="5618876" y="2652024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6" name="Rectangle 64"/>
            <p:cNvSpPr>
              <a:spLocks noChangeArrowheads="1"/>
            </p:cNvSpPr>
            <p:nvPr/>
          </p:nvSpPr>
          <p:spPr bwMode="auto">
            <a:xfrm>
              <a:off x="5640515" y="2652024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5892074" y="2638499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5870435" y="2652024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9" name="Rectangle 67"/>
            <p:cNvSpPr>
              <a:spLocks noChangeArrowheads="1"/>
            </p:cNvSpPr>
            <p:nvPr/>
          </p:nvSpPr>
          <p:spPr bwMode="auto">
            <a:xfrm>
              <a:off x="5892074" y="2652024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0" name="Freeform 68"/>
            <p:cNvSpPr>
              <a:spLocks/>
            </p:cNvSpPr>
            <p:nvPr/>
          </p:nvSpPr>
          <p:spPr bwMode="auto">
            <a:xfrm>
              <a:off x="5886664" y="2668253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1" name="Line 69"/>
            <p:cNvSpPr>
              <a:spLocks noChangeShapeType="1"/>
            </p:cNvSpPr>
            <p:nvPr/>
          </p:nvSpPr>
          <p:spPr bwMode="auto">
            <a:xfrm flipV="1">
              <a:off x="5892074" y="2668253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2" name="Rectangle 70"/>
            <p:cNvSpPr>
              <a:spLocks noChangeArrowheads="1"/>
            </p:cNvSpPr>
            <p:nvPr/>
          </p:nvSpPr>
          <p:spPr bwMode="auto">
            <a:xfrm>
              <a:off x="5829861" y="2679073"/>
              <a:ext cx="124427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3" name="Rectangle 71"/>
            <p:cNvSpPr>
              <a:spLocks noChangeArrowheads="1"/>
            </p:cNvSpPr>
            <p:nvPr/>
          </p:nvSpPr>
          <p:spPr bwMode="auto">
            <a:xfrm>
              <a:off x="5835271" y="2679073"/>
              <a:ext cx="183936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super().__init__()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4" name="Freeform 72"/>
            <p:cNvSpPr>
              <a:spLocks/>
            </p:cNvSpPr>
            <p:nvPr/>
          </p:nvSpPr>
          <p:spPr bwMode="auto">
            <a:xfrm>
              <a:off x="5886664" y="2695303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5" name="Line 73"/>
            <p:cNvSpPr>
              <a:spLocks noChangeShapeType="1"/>
            </p:cNvSpPr>
            <p:nvPr/>
          </p:nvSpPr>
          <p:spPr bwMode="auto">
            <a:xfrm flipV="1">
              <a:off x="5892074" y="2698008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6" name="Rectangle 74"/>
            <p:cNvSpPr>
              <a:spLocks noChangeArrowheads="1"/>
            </p:cNvSpPr>
            <p:nvPr/>
          </p:nvSpPr>
          <p:spPr bwMode="auto">
            <a:xfrm>
              <a:off x="5743303" y="2706122"/>
              <a:ext cx="300248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7" name="Rectangle 75"/>
            <p:cNvSpPr>
              <a:spLocks noChangeArrowheads="1"/>
            </p:cNvSpPr>
            <p:nvPr/>
          </p:nvSpPr>
          <p:spPr bwMode="auto">
            <a:xfrm>
              <a:off x="5746008" y="2706122"/>
              <a:ext cx="443609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self.setWindowTitle("CPU and GPU Monitor")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8" name="Freeform 76"/>
            <p:cNvSpPr>
              <a:spLocks/>
            </p:cNvSpPr>
            <p:nvPr/>
          </p:nvSpPr>
          <p:spPr bwMode="auto">
            <a:xfrm>
              <a:off x="5886664" y="2722352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9" name="Line 77"/>
            <p:cNvSpPr>
              <a:spLocks noChangeShapeType="1"/>
            </p:cNvSpPr>
            <p:nvPr/>
          </p:nvSpPr>
          <p:spPr bwMode="auto">
            <a:xfrm flipV="1">
              <a:off x="5892074" y="2725057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0" name="Rectangle 78"/>
            <p:cNvSpPr>
              <a:spLocks noChangeArrowheads="1"/>
            </p:cNvSpPr>
            <p:nvPr/>
          </p:nvSpPr>
          <p:spPr bwMode="auto">
            <a:xfrm>
              <a:off x="5767647" y="2733172"/>
              <a:ext cx="251559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1" name="Rectangle 79"/>
            <p:cNvSpPr>
              <a:spLocks noChangeArrowheads="1"/>
            </p:cNvSpPr>
            <p:nvPr/>
          </p:nvSpPr>
          <p:spPr bwMode="auto">
            <a:xfrm>
              <a:off x="5770352" y="2733172"/>
              <a:ext cx="354346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self.setGeometry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(100, 100, 800, 600)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2" name="Freeform 80"/>
            <p:cNvSpPr>
              <a:spLocks/>
            </p:cNvSpPr>
            <p:nvPr/>
          </p:nvSpPr>
          <p:spPr bwMode="auto">
            <a:xfrm>
              <a:off x="5886664" y="2749401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3" name="Line 81"/>
            <p:cNvSpPr>
              <a:spLocks noChangeShapeType="1"/>
            </p:cNvSpPr>
            <p:nvPr/>
          </p:nvSpPr>
          <p:spPr bwMode="auto">
            <a:xfrm flipV="1">
              <a:off x="5892074" y="2752106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5786582" y="2762926"/>
              <a:ext cx="213690" cy="13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5" name="Rectangle 83"/>
            <p:cNvSpPr>
              <a:spLocks noChangeArrowheads="1"/>
            </p:cNvSpPr>
            <p:nvPr/>
          </p:nvSpPr>
          <p:spPr bwMode="auto">
            <a:xfrm>
              <a:off x="5789287" y="2762926"/>
              <a:ext cx="316477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self.tab_widget = QTabWidget()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6" name="Freeform 84"/>
            <p:cNvSpPr>
              <a:spLocks/>
            </p:cNvSpPr>
            <p:nvPr/>
          </p:nvSpPr>
          <p:spPr bwMode="auto">
            <a:xfrm>
              <a:off x="5886664" y="2776451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7" name="Line 85"/>
            <p:cNvSpPr>
              <a:spLocks noChangeShapeType="1"/>
            </p:cNvSpPr>
            <p:nvPr/>
          </p:nvSpPr>
          <p:spPr bwMode="auto">
            <a:xfrm flipV="1">
              <a:off x="5892074" y="2779156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8" name="Rectangle 86"/>
            <p:cNvSpPr>
              <a:spLocks noChangeArrowheads="1"/>
            </p:cNvSpPr>
            <p:nvPr/>
          </p:nvSpPr>
          <p:spPr bwMode="auto">
            <a:xfrm>
              <a:off x="5764942" y="2789975"/>
              <a:ext cx="256969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9" name="Rectangle 87"/>
            <p:cNvSpPr>
              <a:spLocks noChangeArrowheads="1"/>
            </p:cNvSpPr>
            <p:nvPr/>
          </p:nvSpPr>
          <p:spPr bwMode="auto">
            <a:xfrm>
              <a:off x="5767647" y="2789975"/>
              <a:ext cx="373281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self.setCentralWidget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self.tab_widget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0" name="Freeform 88"/>
            <p:cNvSpPr>
              <a:spLocks/>
            </p:cNvSpPr>
            <p:nvPr/>
          </p:nvSpPr>
          <p:spPr bwMode="auto">
            <a:xfrm>
              <a:off x="5886664" y="2806205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1" name="Line 89"/>
            <p:cNvSpPr>
              <a:spLocks noChangeShapeType="1"/>
            </p:cNvSpPr>
            <p:nvPr/>
          </p:nvSpPr>
          <p:spPr bwMode="auto">
            <a:xfrm flipV="1">
              <a:off x="5892074" y="2806205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2" name="Rectangle 90"/>
            <p:cNvSpPr>
              <a:spLocks noChangeArrowheads="1"/>
            </p:cNvSpPr>
            <p:nvPr/>
          </p:nvSpPr>
          <p:spPr bwMode="auto">
            <a:xfrm>
              <a:off x="5797402" y="2817025"/>
              <a:ext cx="18934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3" name="Rectangle 91"/>
            <p:cNvSpPr>
              <a:spLocks noChangeArrowheads="1"/>
            </p:cNvSpPr>
            <p:nvPr/>
          </p:nvSpPr>
          <p:spPr bwMode="auto">
            <a:xfrm>
              <a:off x="5802811" y="2817025"/>
              <a:ext cx="27860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self.usage_tab = QWidget()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4" name="Freeform 92"/>
            <p:cNvSpPr>
              <a:spLocks/>
            </p:cNvSpPr>
            <p:nvPr/>
          </p:nvSpPr>
          <p:spPr bwMode="auto">
            <a:xfrm>
              <a:off x="5886664" y="2833254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5" name="Line 93"/>
            <p:cNvSpPr>
              <a:spLocks noChangeShapeType="1"/>
            </p:cNvSpPr>
            <p:nvPr/>
          </p:nvSpPr>
          <p:spPr bwMode="auto">
            <a:xfrm flipV="1">
              <a:off x="5892074" y="2835959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6" name="Rectangle 94"/>
            <p:cNvSpPr>
              <a:spLocks noChangeArrowheads="1"/>
            </p:cNvSpPr>
            <p:nvPr/>
          </p:nvSpPr>
          <p:spPr bwMode="auto">
            <a:xfrm>
              <a:off x="5789287" y="2844074"/>
              <a:ext cx="20557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7" name="Rectangle 95"/>
            <p:cNvSpPr>
              <a:spLocks noChangeArrowheads="1"/>
            </p:cNvSpPr>
            <p:nvPr/>
          </p:nvSpPr>
          <p:spPr bwMode="auto">
            <a:xfrm>
              <a:off x="5794697" y="2844074"/>
              <a:ext cx="30024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self.gpu_info_tab = QWidget()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8" name="Freeform 96"/>
            <p:cNvSpPr>
              <a:spLocks/>
            </p:cNvSpPr>
            <p:nvPr/>
          </p:nvSpPr>
          <p:spPr bwMode="auto">
            <a:xfrm>
              <a:off x="5886664" y="2860304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9" name="Line 97"/>
            <p:cNvSpPr>
              <a:spLocks noChangeShapeType="1"/>
            </p:cNvSpPr>
            <p:nvPr/>
          </p:nvSpPr>
          <p:spPr bwMode="auto">
            <a:xfrm flipV="1">
              <a:off x="5892074" y="2863009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0" name="Rectangle 98"/>
            <p:cNvSpPr>
              <a:spLocks noChangeArrowheads="1"/>
            </p:cNvSpPr>
            <p:nvPr/>
          </p:nvSpPr>
          <p:spPr bwMode="auto">
            <a:xfrm>
              <a:off x="5702729" y="2871123"/>
              <a:ext cx="378691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5886664" y="2887353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3" name="Line 101"/>
            <p:cNvSpPr>
              <a:spLocks noChangeShapeType="1"/>
            </p:cNvSpPr>
            <p:nvPr/>
          </p:nvSpPr>
          <p:spPr bwMode="auto">
            <a:xfrm flipV="1">
              <a:off x="5892074" y="2890058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" name="Rectangle 102"/>
            <p:cNvSpPr>
              <a:spLocks noChangeArrowheads="1"/>
            </p:cNvSpPr>
            <p:nvPr/>
          </p:nvSpPr>
          <p:spPr bwMode="auto">
            <a:xfrm>
              <a:off x="5689204" y="2900878"/>
              <a:ext cx="405740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/>
            </p:cNvSpPr>
            <p:nvPr/>
          </p:nvSpPr>
          <p:spPr bwMode="auto">
            <a:xfrm>
              <a:off x="5886664" y="2917107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" name="Line 105"/>
            <p:cNvSpPr>
              <a:spLocks noChangeShapeType="1"/>
            </p:cNvSpPr>
            <p:nvPr/>
          </p:nvSpPr>
          <p:spPr bwMode="auto">
            <a:xfrm flipV="1">
              <a:off x="5892074" y="2917107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" name="Rectangle 106"/>
            <p:cNvSpPr>
              <a:spLocks noChangeArrowheads="1"/>
            </p:cNvSpPr>
            <p:nvPr/>
          </p:nvSpPr>
          <p:spPr bwMode="auto">
            <a:xfrm>
              <a:off x="5810926" y="2927927"/>
              <a:ext cx="162296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" name="Rectangle 107"/>
            <p:cNvSpPr>
              <a:spLocks noChangeArrowheads="1"/>
            </p:cNvSpPr>
            <p:nvPr/>
          </p:nvSpPr>
          <p:spPr bwMode="auto">
            <a:xfrm>
              <a:off x="5816336" y="2927927"/>
              <a:ext cx="23262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self.setup_usage_tab()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0" name="Freeform 108"/>
            <p:cNvSpPr>
              <a:spLocks/>
            </p:cNvSpPr>
            <p:nvPr/>
          </p:nvSpPr>
          <p:spPr bwMode="auto">
            <a:xfrm>
              <a:off x="5886664" y="2944157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" name="Line 109"/>
            <p:cNvSpPr>
              <a:spLocks noChangeShapeType="1"/>
            </p:cNvSpPr>
            <p:nvPr/>
          </p:nvSpPr>
          <p:spPr bwMode="auto">
            <a:xfrm flipV="1">
              <a:off x="5892074" y="2944157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" name="Rectangle 110"/>
            <p:cNvSpPr>
              <a:spLocks noChangeArrowheads="1"/>
            </p:cNvSpPr>
            <p:nvPr/>
          </p:nvSpPr>
          <p:spPr bwMode="auto">
            <a:xfrm>
              <a:off x="5802811" y="2954976"/>
              <a:ext cx="178526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" name="Rectangle 111"/>
            <p:cNvSpPr>
              <a:spLocks noChangeArrowheads="1"/>
            </p:cNvSpPr>
            <p:nvPr/>
          </p:nvSpPr>
          <p:spPr bwMode="auto">
            <a:xfrm>
              <a:off x="5808221" y="2954976"/>
              <a:ext cx="25426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self.setup_gpu_info_tab()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4" name="Freeform 112"/>
            <p:cNvSpPr>
              <a:spLocks/>
            </p:cNvSpPr>
            <p:nvPr/>
          </p:nvSpPr>
          <p:spPr bwMode="auto">
            <a:xfrm>
              <a:off x="5886664" y="2971206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" name="Line 113"/>
            <p:cNvSpPr>
              <a:spLocks noChangeShapeType="1"/>
            </p:cNvSpPr>
            <p:nvPr/>
          </p:nvSpPr>
          <p:spPr bwMode="auto">
            <a:xfrm flipV="1">
              <a:off x="5892074" y="2973911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" name="Rectangle 114"/>
            <p:cNvSpPr>
              <a:spLocks noChangeArrowheads="1"/>
            </p:cNvSpPr>
            <p:nvPr/>
          </p:nvSpPr>
          <p:spPr bwMode="auto">
            <a:xfrm>
              <a:off x="5883959" y="2982026"/>
              <a:ext cx="1893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" name="Rectangle 115"/>
            <p:cNvSpPr>
              <a:spLocks noChangeArrowheads="1"/>
            </p:cNvSpPr>
            <p:nvPr/>
          </p:nvSpPr>
          <p:spPr bwMode="auto">
            <a:xfrm>
              <a:off x="5886664" y="2982026"/>
              <a:ext cx="2975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8" name="Freeform 116"/>
            <p:cNvSpPr>
              <a:spLocks/>
            </p:cNvSpPr>
            <p:nvPr/>
          </p:nvSpPr>
          <p:spPr bwMode="auto">
            <a:xfrm>
              <a:off x="5886664" y="2998255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" name="Line 117"/>
            <p:cNvSpPr>
              <a:spLocks noChangeShapeType="1"/>
            </p:cNvSpPr>
            <p:nvPr/>
          </p:nvSpPr>
          <p:spPr bwMode="auto">
            <a:xfrm flipV="1">
              <a:off x="5892074" y="3000960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" name="Rectangle 118"/>
            <p:cNvSpPr>
              <a:spLocks noChangeArrowheads="1"/>
            </p:cNvSpPr>
            <p:nvPr/>
          </p:nvSpPr>
          <p:spPr bwMode="auto">
            <a:xfrm>
              <a:off x="5819041" y="3011780"/>
              <a:ext cx="146066" cy="13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" name="Rectangle 119"/>
            <p:cNvSpPr>
              <a:spLocks noChangeArrowheads="1"/>
            </p:cNvSpPr>
            <p:nvPr/>
          </p:nvSpPr>
          <p:spPr bwMode="auto">
            <a:xfrm>
              <a:off x="5824451" y="3011780"/>
              <a:ext cx="219100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self.timer = QTimer()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2" name="Freeform 120"/>
            <p:cNvSpPr>
              <a:spLocks/>
            </p:cNvSpPr>
            <p:nvPr/>
          </p:nvSpPr>
          <p:spPr bwMode="auto">
            <a:xfrm>
              <a:off x="5886664" y="3025305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3" name="Line 121"/>
            <p:cNvSpPr>
              <a:spLocks noChangeShapeType="1"/>
            </p:cNvSpPr>
            <p:nvPr/>
          </p:nvSpPr>
          <p:spPr bwMode="auto">
            <a:xfrm flipV="1">
              <a:off x="5892074" y="3028010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5746008" y="3038829"/>
              <a:ext cx="294838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5" name="Rectangle 123"/>
            <p:cNvSpPr>
              <a:spLocks noChangeArrowheads="1"/>
            </p:cNvSpPr>
            <p:nvPr/>
          </p:nvSpPr>
          <p:spPr bwMode="auto">
            <a:xfrm>
              <a:off x="5748713" y="3038829"/>
              <a:ext cx="416560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self.timer.timeout.connect(self.update_data)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6" name="Freeform 124"/>
            <p:cNvSpPr>
              <a:spLocks/>
            </p:cNvSpPr>
            <p:nvPr/>
          </p:nvSpPr>
          <p:spPr bwMode="auto">
            <a:xfrm>
              <a:off x="5886664" y="3055059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7" name="Line 125"/>
            <p:cNvSpPr>
              <a:spLocks noChangeShapeType="1"/>
            </p:cNvSpPr>
            <p:nvPr/>
          </p:nvSpPr>
          <p:spPr bwMode="auto">
            <a:xfrm flipV="1">
              <a:off x="5892074" y="3055059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8" name="Rectangle 126"/>
            <p:cNvSpPr>
              <a:spLocks noChangeArrowheads="1"/>
            </p:cNvSpPr>
            <p:nvPr/>
          </p:nvSpPr>
          <p:spPr bwMode="auto">
            <a:xfrm>
              <a:off x="5819041" y="3065879"/>
              <a:ext cx="148771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9" name="Rectangle 127"/>
            <p:cNvSpPr>
              <a:spLocks noChangeArrowheads="1"/>
            </p:cNvSpPr>
            <p:nvPr/>
          </p:nvSpPr>
          <p:spPr bwMode="auto">
            <a:xfrm>
              <a:off x="5821746" y="3065879"/>
              <a:ext cx="213690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self.timer.start(1000)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0" name="Line 128"/>
            <p:cNvSpPr>
              <a:spLocks noChangeShapeType="1"/>
            </p:cNvSpPr>
            <p:nvPr/>
          </p:nvSpPr>
          <p:spPr bwMode="auto">
            <a:xfrm>
              <a:off x="5640515" y="2668253"/>
              <a:ext cx="2705" cy="424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1" name="Line 129"/>
            <p:cNvSpPr>
              <a:spLocks noChangeShapeType="1"/>
            </p:cNvSpPr>
            <p:nvPr/>
          </p:nvSpPr>
          <p:spPr bwMode="auto">
            <a:xfrm>
              <a:off x="5892074" y="3082108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2" name="Line 130"/>
            <p:cNvSpPr>
              <a:spLocks noChangeShapeType="1"/>
            </p:cNvSpPr>
            <p:nvPr/>
          </p:nvSpPr>
          <p:spPr bwMode="auto">
            <a:xfrm>
              <a:off x="5640515" y="3092928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3" name="Line 131"/>
            <p:cNvSpPr>
              <a:spLocks noChangeShapeType="1"/>
            </p:cNvSpPr>
            <p:nvPr/>
          </p:nvSpPr>
          <p:spPr bwMode="auto">
            <a:xfrm flipH="1">
              <a:off x="5786582" y="3092928"/>
              <a:ext cx="105492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/>
            </p:cNvSpPr>
            <p:nvPr/>
          </p:nvSpPr>
          <p:spPr bwMode="auto">
            <a:xfrm>
              <a:off x="5640515" y="3092928"/>
              <a:ext cx="146066" cy="1623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26" y="6"/>
                </a:cxn>
                <a:cxn ang="0">
                  <a:pos x="29" y="6"/>
                </a:cxn>
                <a:cxn ang="0">
                  <a:pos x="54" y="0"/>
                </a:cxn>
              </a:cxnLst>
              <a:rect l="0" t="0" r="r" b="b"/>
              <a:pathLst>
                <a:path w="54" h="6">
                  <a:moveTo>
                    <a:pt x="54" y="0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5" name="Rectangle 133"/>
            <p:cNvSpPr>
              <a:spLocks noChangeArrowheads="1"/>
            </p:cNvSpPr>
            <p:nvPr/>
          </p:nvSpPr>
          <p:spPr bwMode="auto">
            <a:xfrm>
              <a:off x="5713549" y="3092928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6" name="Freeform 134"/>
            <p:cNvSpPr>
              <a:spLocks/>
            </p:cNvSpPr>
            <p:nvPr/>
          </p:nvSpPr>
          <p:spPr bwMode="auto">
            <a:xfrm>
              <a:off x="5708139" y="3109158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7" name="Line 135"/>
            <p:cNvSpPr>
              <a:spLocks noChangeShapeType="1"/>
            </p:cNvSpPr>
            <p:nvPr/>
          </p:nvSpPr>
          <p:spPr bwMode="auto">
            <a:xfrm flipV="1">
              <a:off x="5713549" y="3111863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5705434" y="3119977"/>
              <a:ext cx="16230" cy="1623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5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9" name="Rectangle 137"/>
            <p:cNvSpPr>
              <a:spLocks noChangeArrowheads="1"/>
            </p:cNvSpPr>
            <p:nvPr/>
          </p:nvSpPr>
          <p:spPr bwMode="auto">
            <a:xfrm>
              <a:off x="5710844" y="3119977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0" name="Freeform 138"/>
            <p:cNvSpPr>
              <a:spLocks/>
            </p:cNvSpPr>
            <p:nvPr/>
          </p:nvSpPr>
          <p:spPr bwMode="auto">
            <a:xfrm>
              <a:off x="5708139" y="3149732"/>
              <a:ext cx="10820" cy="135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4" y="4"/>
                  </a:lnTo>
                  <a:lnTo>
                    <a:pt x="4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1" name="Rectangle 139"/>
            <p:cNvSpPr>
              <a:spLocks noChangeArrowheads="1"/>
            </p:cNvSpPr>
            <p:nvPr/>
          </p:nvSpPr>
          <p:spPr bwMode="auto">
            <a:xfrm>
              <a:off x="5713549" y="3149732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9" name="Group 1088"/>
          <p:cNvGrpSpPr/>
          <p:nvPr/>
        </p:nvGrpSpPr>
        <p:grpSpPr>
          <a:xfrm>
            <a:off x="3352800" y="1981200"/>
            <a:ext cx="1076630" cy="1062643"/>
            <a:chOff x="5610761" y="3222765"/>
            <a:chExt cx="619430" cy="681643"/>
          </a:xfrm>
        </p:grpSpPr>
        <p:sp>
          <p:nvSpPr>
            <p:cNvPr id="3212" name="Freeform 140"/>
            <p:cNvSpPr>
              <a:spLocks/>
            </p:cNvSpPr>
            <p:nvPr/>
          </p:nvSpPr>
          <p:spPr bwMode="auto">
            <a:xfrm>
              <a:off x="5610761" y="3222765"/>
              <a:ext cx="208280" cy="3245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64" y="0"/>
                </a:cxn>
                <a:cxn ang="0">
                  <a:pos x="77" y="6"/>
                </a:cxn>
                <a:cxn ang="0">
                  <a:pos x="64" y="12"/>
                </a:cxn>
                <a:cxn ang="0">
                  <a:pos x="13" y="12"/>
                </a:cxn>
                <a:cxn ang="0">
                  <a:pos x="0" y="6"/>
                </a:cxn>
                <a:cxn ang="0">
                  <a:pos x="13" y="0"/>
                </a:cxn>
              </a:cxnLst>
              <a:rect l="0" t="0" r="r" b="b"/>
              <a:pathLst>
                <a:path w="77" h="12">
                  <a:moveTo>
                    <a:pt x="13" y="0"/>
                  </a:moveTo>
                  <a:lnTo>
                    <a:pt x="64" y="0"/>
                  </a:lnTo>
                  <a:lnTo>
                    <a:pt x="77" y="6"/>
                  </a:lnTo>
                  <a:lnTo>
                    <a:pt x="64" y="12"/>
                  </a:lnTo>
                  <a:lnTo>
                    <a:pt x="13" y="12"/>
                  </a:lnTo>
                  <a:lnTo>
                    <a:pt x="0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3" name="Rectangle 141"/>
            <p:cNvSpPr>
              <a:spLocks noChangeArrowheads="1"/>
            </p:cNvSpPr>
            <p:nvPr/>
          </p:nvSpPr>
          <p:spPr bwMode="auto">
            <a:xfrm>
              <a:off x="5629696" y="3230880"/>
              <a:ext cx="26508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def setup_usage_tab(self):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4" name="Line 142"/>
            <p:cNvSpPr>
              <a:spLocks noChangeShapeType="1"/>
            </p:cNvSpPr>
            <p:nvPr/>
          </p:nvSpPr>
          <p:spPr bwMode="auto">
            <a:xfrm>
              <a:off x="5786582" y="3282274"/>
              <a:ext cx="116312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5" name="Line 143"/>
            <p:cNvSpPr>
              <a:spLocks noChangeShapeType="1"/>
            </p:cNvSpPr>
            <p:nvPr/>
          </p:nvSpPr>
          <p:spPr bwMode="auto">
            <a:xfrm>
              <a:off x="5640515" y="3282274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/>
            </p:cNvSpPr>
            <p:nvPr/>
          </p:nvSpPr>
          <p:spPr bwMode="auto">
            <a:xfrm>
              <a:off x="5708139" y="3255224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 flipV="1">
              <a:off x="5713549" y="3257929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/>
            </p:cNvSpPr>
            <p:nvPr/>
          </p:nvSpPr>
          <p:spPr bwMode="auto">
            <a:xfrm>
              <a:off x="5640515" y="3266044"/>
              <a:ext cx="146066" cy="16230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6"/>
                </a:cxn>
                <a:cxn ang="0">
                  <a:pos x="26" y="6"/>
                </a:cxn>
                <a:cxn ang="0">
                  <a:pos x="29" y="6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54" y="6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54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9" name="Rectangle 147"/>
            <p:cNvSpPr>
              <a:spLocks noChangeArrowheads="1"/>
            </p:cNvSpPr>
            <p:nvPr/>
          </p:nvSpPr>
          <p:spPr bwMode="auto">
            <a:xfrm>
              <a:off x="5713549" y="3266044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5640515" y="3282274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/>
            </p:cNvSpPr>
            <p:nvPr/>
          </p:nvSpPr>
          <p:spPr bwMode="auto">
            <a:xfrm>
              <a:off x="5618876" y="3295798"/>
              <a:ext cx="43279" cy="13525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5"/>
                </a:cxn>
                <a:cxn ang="0">
                  <a:pos x="10" y="5"/>
                </a:cxn>
                <a:cxn ang="0">
                  <a:pos x="16" y="5"/>
                </a:cxn>
              </a:cxnLst>
              <a:rect l="0" t="0" r="r" b="b"/>
              <a:pathLst>
                <a:path w="16" h="5">
                  <a:moveTo>
                    <a:pt x="16" y="5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5"/>
                  </a:lnTo>
                  <a:lnTo>
                    <a:pt x="10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2" name="Rectangle 150"/>
            <p:cNvSpPr>
              <a:spLocks noChangeArrowheads="1"/>
            </p:cNvSpPr>
            <p:nvPr/>
          </p:nvSpPr>
          <p:spPr bwMode="auto">
            <a:xfrm>
              <a:off x="5640515" y="3295798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3" name="Line 151"/>
            <p:cNvSpPr>
              <a:spLocks noChangeShapeType="1"/>
            </p:cNvSpPr>
            <p:nvPr/>
          </p:nvSpPr>
          <p:spPr bwMode="auto">
            <a:xfrm>
              <a:off x="5902894" y="3282274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4" name="Freeform 152"/>
            <p:cNvSpPr>
              <a:spLocks/>
            </p:cNvSpPr>
            <p:nvPr/>
          </p:nvSpPr>
          <p:spPr bwMode="auto">
            <a:xfrm>
              <a:off x="5881255" y="3295798"/>
              <a:ext cx="43279" cy="13525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5"/>
                </a:cxn>
                <a:cxn ang="0">
                  <a:pos x="10" y="5"/>
                </a:cxn>
                <a:cxn ang="0">
                  <a:pos x="16" y="5"/>
                </a:cxn>
              </a:cxnLst>
              <a:rect l="0" t="0" r="r" b="b"/>
              <a:pathLst>
                <a:path w="16" h="5">
                  <a:moveTo>
                    <a:pt x="16" y="5"/>
                  </a:moveTo>
                  <a:lnTo>
                    <a:pt x="10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5" name="Rectangle 153"/>
            <p:cNvSpPr>
              <a:spLocks noChangeArrowheads="1"/>
            </p:cNvSpPr>
            <p:nvPr/>
          </p:nvSpPr>
          <p:spPr bwMode="auto">
            <a:xfrm>
              <a:off x="5902894" y="3295798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6" name="Freeform 154"/>
            <p:cNvSpPr>
              <a:spLocks/>
            </p:cNvSpPr>
            <p:nvPr/>
          </p:nvSpPr>
          <p:spPr bwMode="auto">
            <a:xfrm>
              <a:off x="5900189" y="3309323"/>
              <a:ext cx="2705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7" name="Line 155"/>
            <p:cNvSpPr>
              <a:spLocks noChangeShapeType="1"/>
            </p:cNvSpPr>
            <p:nvPr/>
          </p:nvSpPr>
          <p:spPr bwMode="auto">
            <a:xfrm flipV="1">
              <a:off x="5902894" y="3312028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8" name="Rectangle 156"/>
            <p:cNvSpPr>
              <a:spLocks noChangeArrowheads="1"/>
            </p:cNvSpPr>
            <p:nvPr/>
          </p:nvSpPr>
          <p:spPr bwMode="auto">
            <a:xfrm>
              <a:off x="5773057" y="3322848"/>
              <a:ext cx="259674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9" name="Rectangle 157"/>
            <p:cNvSpPr>
              <a:spLocks noChangeArrowheads="1"/>
            </p:cNvSpPr>
            <p:nvPr/>
          </p:nvSpPr>
          <p:spPr bwMode="auto">
            <a:xfrm>
              <a:off x="5778467" y="3322848"/>
              <a:ext cx="367871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layout = QVBoxLayout(self.usage_tab)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0" name="Freeform 158"/>
            <p:cNvSpPr>
              <a:spLocks/>
            </p:cNvSpPr>
            <p:nvPr/>
          </p:nvSpPr>
          <p:spPr bwMode="auto">
            <a:xfrm>
              <a:off x="5900189" y="3339077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1" name="Line 159"/>
            <p:cNvSpPr>
              <a:spLocks noChangeShapeType="1"/>
            </p:cNvSpPr>
            <p:nvPr/>
          </p:nvSpPr>
          <p:spPr bwMode="auto">
            <a:xfrm flipV="1">
              <a:off x="5902894" y="3339077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2" name="Rectangle 160"/>
            <p:cNvSpPr>
              <a:spLocks noChangeArrowheads="1"/>
            </p:cNvSpPr>
            <p:nvPr/>
          </p:nvSpPr>
          <p:spPr bwMode="auto">
            <a:xfrm>
              <a:off x="5894779" y="3349897"/>
              <a:ext cx="1893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3" name="Rectangle 161"/>
            <p:cNvSpPr>
              <a:spLocks noChangeArrowheads="1"/>
            </p:cNvSpPr>
            <p:nvPr/>
          </p:nvSpPr>
          <p:spPr bwMode="auto">
            <a:xfrm>
              <a:off x="5897484" y="3349897"/>
              <a:ext cx="2975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4" name="Freeform 162"/>
            <p:cNvSpPr>
              <a:spLocks/>
            </p:cNvSpPr>
            <p:nvPr/>
          </p:nvSpPr>
          <p:spPr bwMode="auto">
            <a:xfrm>
              <a:off x="5900189" y="3366127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5" name="Line 163"/>
            <p:cNvSpPr>
              <a:spLocks noChangeShapeType="1"/>
            </p:cNvSpPr>
            <p:nvPr/>
          </p:nvSpPr>
          <p:spPr bwMode="auto">
            <a:xfrm flipV="1">
              <a:off x="5902894" y="3368831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6" name="Rectangle 164"/>
            <p:cNvSpPr>
              <a:spLocks noChangeArrowheads="1"/>
            </p:cNvSpPr>
            <p:nvPr/>
          </p:nvSpPr>
          <p:spPr bwMode="auto">
            <a:xfrm>
              <a:off x="5740598" y="3376946"/>
              <a:ext cx="327297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7" name="Rectangle 165"/>
            <p:cNvSpPr>
              <a:spLocks noChangeArrowheads="1"/>
            </p:cNvSpPr>
            <p:nvPr/>
          </p:nvSpPr>
          <p:spPr bwMode="auto">
            <a:xfrm>
              <a:off x="5743303" y="3376946"/>
              <a:ext cx="484183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self.cpu_plot = pg.PlotWidget(title="CPU Usage")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8" name="Freeform 166"/>
            <p:cNvSpPr>
              <a:spLocks/>
            </p:cNvSpPr>
            <p:nvPr/>
          </p:nvSpPr>
          <p:spPr bwMode="auto">
            <a:xfrm>
              <a:off x="5900189" y="3393176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9" name="Line 167"/>
            <p:cNvSpPr>
              <a:spLocks noChangeShapeType="1"/>
            </p:cNvSpPr>
            <p:nvPr/>
          </p:nvSpPr>
          <p:spPr bwMode="auto">
            <a:xfrm flipV="1">
              <a:off x="5902894" y="3395881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0" name="Rectangle 168"/>
            <p:cNvSpPr>
              <a:spLocks noChangeArrowheads="1"/>
            </p:cNvSpPr>
            <p:nvPr/>
          </p:nvSpPr>
          <p:spPr bwMode="auto">
            <a:xfrm>
              <a:off x="5737893" y="3403996"/>
              <a:ext cx="330002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1" name="Rectangle 169"/>
            <p:cNvSpPr>
              <a:spLocks noChangeArrowheads="1"/>
            </p:cNvSpPr>
            <p:nvPr/>
          </p:nvSpPr>
          <p:spPr bwMode="auto">
            <a:xfrm>
              <a:off x="5743303" y="3403996"/>
              <a:ext cx="48688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self.gpu_plot = pg.PlotWidget(title="GPU Usage")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2" name="Freeform 170"/>
            <p:cNvSpPr>
              <a:spLocks/>
            </p:cNvSpPr>
            <p:nvPr/>
          </p:nvSpPr>
          <p:spPr bwMode="auto">
            <a:xfrm>
              <a:off x="5900189" y="3420225"/>
              <a:ext cx="2705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3" name="Line 171"/>
            <p:cNvSpPr>
              <a:spLocks noChangeShapeType="1"/>
            </p:cNvSpPr>
            <p:nvPr/>
          </p:nvSpPr>
          <p:spPr bwMode="auto">
            <a:xfrm flipV="1">
              <a:off x="5902894" y="3422930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4" name="Rectangle 172"/>
            <p:cNvSpPr>
              <a:spLocks noChangeArrowheads="1"/>
            </p:cNvSpPr>
            <p:nvPr/>
          </p:nvSpPr>
          <p:spPr bwMode="auto">
            <a:xfrm>
              <a:off x="5794697" y="3433750"/>
              <a:ext cx="219100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5" name="Rectangle 173"/>
            <p:cNvSpPr>
              <a:spLocks noChangeArrowheads="1"/>
            </p:cNvSpPr>
            <p:nvPr/>
          </p:nvSpPr>
          <p:spPr bwMode="auto">
            <a:xfrm>
              <a:off x="5800106" y="3433750"/>
              <a:ext cx="308363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layout.addWidget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self.cpu_plot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6" name="Freeform 174"/>
            <p:cNvSpPr>
              <a:spLocks/>
            </p:cNvSpPr>
            <p:nvPr/>
          </p:nvSpPr>
          <p:spPr bwMode="auto">
            <a:xfrm>
              <a:off x="5900189" y="3449979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7" name="Line 175"/>
            <p:cNvSpPr>
              <a:spLocks noChangeShapeType="1"/>
            </p:cNvSpPr>
            <p:nvPr/>
          </p:nvSpPr>
          <p:spPr bwMode="auto">
            <a:xfrm flipV="1">
              <a:off x="5902894" y="3449979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8" name="Rectangle 176"/>
            <p:cNvSpPr>
              <a:spLocks noChangeArrowheads="1"/>
            </p:cNvSpPr>
            <p:nvPr/>
          </p:nvSpPr>
          <p:spPr bwMode="auto">
            <a:xfrm>
              <a:off x="5794697" y="3460799"/>
              <a:ext cx="219100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9" name="Rectangle 177"/>
            <p:cNvSpPr>
              <a:spLocks noChangeArrowheads="1"/>
            </p:cNvSpPr>
            <p:nvPr/>
          </p:nvSpPr>
          <p:spPr bwMode="auto">
            <a:xfrm>
              <a:off x="5797402" y="3460799"/>
              <a:ext cx="31106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layout.addWidget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self.gpu_plot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0" name="Freeform 178"/>
            <p:cNvSpPr>
              <a:spLocks/>
            </p:cNvSpPr>
            <p:nvPr/>
          </p:nvSpPr>
          <p:spPr bwMode="auto">
            <a:xfrm>
              <a:off x="5900189" y="3477029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1" name="Line 179"/>
            <p:cNvSpPr>
              <a:spLocks noChangeShapeType="1"/>
            </p:cNvSpPr>
            <p:nvPr/>
          </p:nvSpPr>
          <p:spPr bwMode="auto">
            <a:xfrm flipV="1">
              <a:off x="5902894" y="3477029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2" name="Rectangle 180"/>
            <p:cNvSpPr>
              <a:spLocks noChangeArrowheads="1"/>
            </p:cNvSpPr>
            <p:nvPr/>
          </p:nvSpPr>
          <p:spPr bwMode="auto">
            <a:xfrm>
              <a:off x="5894779" y="3487849"/>
              <a:ext cx="1893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3" name="Rectangle 181"/>
            <p:cNvSpPr>
              <a:spLocks noChangeArrowheads="1"/>
            </p:cNvSpPr>
            <p:nvPr/>
          </p:nvSpPr>
          <p:spPr bwMode="auto">
            <a:xfrm>
              <a:off x="5897484" y="3487849"/>
              <a:ext cx="2975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4" name="Freeform 182"/>
            <p:cNvSpPr>
              <a:spLocks/>
            </p:cNvSpPr>
            <p:nvPr/>
          </p:nvSpPr>
          <p:spPr bwMode="auto">
            <a:xfrm>
              <a:off x="5900189" y="3504078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5" name="Line 183"/>
            <p:cNvSpPr>
              <a:spLocks noChangeShapeType="1"/>
            </p:cNvSpPr>
            <p:nvPr/>
          </p:nvSpPr>
          <p:spPr bwMode="auto">
            <a:xfrm flipV="1">
              <a:off x="5902894" y="3506783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6" name="Rectangle 184"/>
            <p:cNvSpPr>
              <a:spLocks noChangeArrowheads="1"/>
            </p:cNvSpPr>
            <p:nvPr/>
          </p:nvSpPr>
          <p:spPr bwMode="auto">
            <a:xfrm>
              <a:off x="5756827" y="3514898"/>
              <a:ext cx="294838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7" name="Rectangle 185"/>
            <p:cNvSpPr>
              <a:spLocks noChangeArrowheads="1"/>
            </p:cNvSpPr>
            <p:nvPr/>
          </p:nvSpPr>
          <p:spPr bwMode="auto">
            <a:xfrm>
              <a:off x="5759532" y="3514898"/>
              <a:ext cx="421970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self.cpu_curve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self.cpu_plot.plot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(pen="g")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8" name="Freeform 186"/>
            <p:cNvSpPr>
              <a:spLocks/>
            </p:cNvSpPr>
            <p:nvPr/>
          </p:nvSpPr>
          <p:spPr bwMode="auto">
            <a:xfrm>
              <a:off x="5900189" y="3531128"/>
              <a:ext cx="2705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9" name="Line 187"/>
            <p:cNvSpPr>
              <a:spLocks noChangeShapeType="1"/>
            </p:cNvSpPr>
            <p:nvPr/>
          </p:nvSpPr>
          <p:spPr bwMode="auto">
            <a:xfrm flipV="1">
              <a:off x="5902894" y="3533832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0" name="Rectangle 188"/>
            <p:cNvSpPr>
              <a:spLocks noChangeArrowheads="1"/>
            </p:cNvSpPr>
            <p:nvPr/>
          </p:nvSpPr>
          <p:spPr bwMode="auto">
            <a:xfrm>
              <a:off x="5756827" y="3544652"/>
              <a:ext cx="294838" cy="13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1" name="Rectangle 189"/>
            <p:cNvSpPr>
              <a:spLocks noChangeArrowheads="1"/>
            </p:cNvSpPr>
            <p:nvPr/>
          </p:nvSpPr>
          <p:spPr bwMode="auto">
            <a:xfrm>
              <a:off x="5762237" y="3544652"/>
              <a:ext cx="421970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self.gpu_curve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self.gpu_plot.plot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(pen="r")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2" name="Freeform 190"/>
            <p:cNvSpPr>
              <a:spLocks/>
            </p:cNvSpPr>
            <p:nvPr/>
          </p:nvSpPr>
          <p:spPr bwMode="auto">
            <a:xfrm>
              <a:off x="5900189" y="3558177"/>
              <a:ext cx="2705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3" name="Line 191"/>
            <p:cNvSpPr>
              <a:spLocks noChangeShapeType="1"/>
            </p:cNvSpPr>
            <p:nvPr/>
          </p:nvSpPr>
          <p:spPr bwMode="auto">
            <a:xfrm flipV="1">
              <a:off x="5902894" y="3560882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4" name="Rectangle 192"/>
            <p:cNvSpPr>
              <a:spLocks noChangeArrowheads="1"/>
            </p:cNvSpPr>
            <p:nvPr/>
          </p:nvSpPr>
          <p:spPr bwMode="auto">
            <a:xfrm>
              <a:off x="5894779" y="3571702"/>
              <a:ext cx="1893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5" name="Rectangle 193"/>
            <p:cNvSpPr>
              <a:spLocks noChangeArrowheads="1"/>
            </p:cNvSpPr>
            <p:nvPr/>
          </p:nvSpPr>
          <p:spPr bwMode="auto">
            <a:xfrm>
              <a:off x="5897484" y="3571702"/>
              <a:ext cx="2975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6" name="Freeform 194"/>
            <p:cNvSpPr>
              <a:spLocks/>
            </p:cNvSpPr>
            <p:nvPr/>
          </p:nvSpPr>
          <p:spPr bwMode="auto">
            <a:xfrm>
              <a:off x="5900189" y="3587931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" name="Line 195"/>
            <p:cNvSpPr>
              <a:spLocks noChangeShapeType="1"/>
            </p:cNvSpPr>
            <p:nvPr/>
          </p:nvSpPr>
          <p:spPr bwMode="auto">
            <a:xfrm flipV="1">
              <a:off x="5902894" y="3587931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/>
            </p:cNvSpPr>
            <p:nvPr/>
          </p:nvSpPr>
          <p:spPr bwMode="auto">
            <a:xfrm>
              <a:off x="5689204" y="3598751"/>
              <a:ext cx="403035" cy="119017"/>
            </a:xfrm>
            <a:custGeom>
              <a:avLst/>
              <a:gdLst/>
              <a:ahLst/>
              <a:cxnLst>
                <a:cxn ang="0">
                  <a:pos x="25" y="8"/>
                </a:cxn>
                <a:cxn ang="0">
                  <a:pos x="95" y="0"/>
                </a:cxn>
                <a:cxn ang="0">
                  <a:pos x="409" y="0"/>
                </a:cxn>
                <a:cxn ang="0">
                  <a:pos x="409" y="16"/>
                </a:cxn>
                <a:cxn ang="0">
                  <a:pos x="95" y="16"/>
                </a:cxn>
                <a:cxn ang="0">
                  <a:pos x="25" y="8"/>
                </a:cxn>
                <a:cxn ang="0">
                  <a:pos x="0" y="8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139" y="120"/>
                </a:cxn>
              </a:cxnLst>
              <a:rect l="0" t="0" r="r" b="b"/>
              <a:pathLst>
                <a:path w="409" h="120">
                  <a:moveTo>
                    <a:pt x="25" y="8"/>
                  </a:moveTo>
                  <a:lnTo>
                    <a:pt x="95" y="0"/>
                  </a:lnTo>
                  <a:lnTo>
                    <a:pt x="409" y="0"/>
                  </a:lnTo>
                  <a:lnTo>
                    <a:pt x="409" y="16"/>
                  </a:lnTo>
                  <a:lnTo>
                    <a:pt x="95" y="16"/>
                  </a:lnTo>
                  <a:lnTo>
                    <a:pt x="25" y="8"/>
                  </a:lnTo>
                  <a:lnTo>
                    <a:pt x="0" y="8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39" y="1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9" name="Freeform 197"/>
            <p:cNvSpPr>
              <a:spLocks/>
            </p:cNvSpPr>
            <p:nvPr/>
          </p:nvSpPr>
          <p:spPr bwMode="auto">
            <a:xfrm>
              <a:off x="5713549" y="3598751"/>
              <a:ext cx="378691" cy="1623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6" y="0"/>
                </a:cxn>
                <a:cxn ang="0">
                  <a:pos x="140" y="0"/>
                </a:cxn>
                <a:cxn ang="0">
                  <a:pos x="140" y="6"/>
                </a:cxn>
                <a:cxn ang="0">
                  <a:pos x="26" y="6"/>
                </a:cxn>
                <a:cxn ang="0">
                  <a:pos x="0" y="3"/>
                </a:cxn>
              </a:cxnLst>
              <a:rect l="0" t="0" r="r" b="b"/>
              <a:pathLst>
                <a:path w="140" h="6">
                  <a:moveTo>
                    <a:pt x="0" y="3"/>
                  </a:moveTo>
                  <a:lnTo>
                    <a:pt x="26" y="0"/>
                  </a:lnTo>
                  <a:lnTo>
                    <a:pt x="140" y="0"/>
                  </a:lnTo>
                  <a:lnTo>
                    <a:pt x="140" y="6"/>
                  </a:lnTo>
                  <a:lnTo>
                    <a:pt x="26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0" name="Rectangle 198"/>
            <p:cNvSpPr>
              <a:spLocks noChangeArrowheads="1"/>
            </p:cNvSpPr>
            <p:nvPr/>
          </p:nvSpPr>
          <p:spPr bwMode="auto">
            <a:xfrm>
              <a:off x="5789287" y="3598751"/>
              <a:ext cx="370576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for plot in [self.cpu_plot, self.gpu_plot]: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1" name="Freeform 199"/>
            <p:cNvSpPr>
              <a:spLocks/>
            </p:cNvSpPr>
            <p:nvPr/>
          </p:nvSpPr>
          <p:spPr bwMode="auto">
            <a:xfrm>
              <a:off x="5900189" y="3614980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2" name="Line 200"/>
            <p:cNvSpPr>
              <a:spLocks noChangeShapeType="1"/>
            </p:cNvSpPr>
            <p:nvPr/>
          </p:nvSpPr>
          <p:spPr bwMode="auto">
            <a:xfrm flipV="1">
              <a:off x="5902894" y="3617685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5821746" y="3625800"/>
              <a:ext cx="162296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4" name="Rectangle 202"/>
            <p:cNvSpPr>
              <a:spLocks noChangeArrowheads="1"/>
            </p:cNvSpPr>
            <p:nvPr/>
          </p:nvSpPr>
          <p:spPr bwMode="auto">
            <a:xfrm>
              <a:off x="5827156" y="3625800"/>
              <a:ext cx="235329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plot.setYRange(0, 100)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5" name="Freeform 203"/>
            <p:cNvSpPr>
              <a:spLocks/>
            </p:cNvSpPr>
            <p:nvPr/>
          </p:nvSpPr>
          <p:spPr bwMode="auto">
            <a:xfrm>
              <a:off x="5900189" y="3642030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 flipV="1">
              <a:off x="5902894" y="3644735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" name="Rectangle 206"/>
            <p:cNvSpPr>
              <a:spLocks noChangeArrowheads="1"/>
            </p:cNvSpPr>
            <p:nvPr/>
          </p:nvSpPr>
          <p:spPr bwMode="auto">
            <a:xfrm>
              <a:off x="5789286" y="3652850"/>
              <a:ext cx="229919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" name="Rectangle 207"/>
            <p:cNvSpPr>
              <a:spLocks noChangeArrowheads="1"/>
            </p:cNvSpPr>
            <p:nvPr/>
          </p:nvSpPr>
          <p:spPr bwMode="auto">
            <a:xfrm>
              <a:off x="5791991" y="3652850"/>
              <a:ext cx="332707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plot.setLabel("left", "Usage", "%")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" name="Freeform 208"/>
            <p:cNvSpPr>
              <a:spLocks/>
            </p:cNvSpPr>
            <p:nvPr/>
          </p:nvSpPr>
          <p:spPr bwMode="auto">
            <a:xfrm>
              <a:off x="5900189" y="3669079"/>
              <a:ext cx="2705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 flipV="1">
              <a:off x="5902893" y="3671784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" name="Rectangle 210"/>
            <p:cNvSpPr>
              <a:spLocks noChangeArrowheads="1"/>
            </p:cNvSpPr>
            <p:nvPr/>
          </p:nvSpPr>
          <p:spPr bwMode="auto">
            <a:xfrm>
              <a:off x="5783876" y="3682604"/>
              <a:ext cx="240739" cy="13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3" name="Rectangle 211"/>
            <p:cNvSpPr>
              <a:spLocks noChangeArrowheads="1"/>
            </p:cNvSpPr>
            <p:nvPr/>
          </p:nvSpPr>
          <p:spPr bwMode="auto">
            <a:xfrm>
              <a:off x="5786581" y="3682604"/>
              <a:ext cx="340822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plot.setLabel("bottom", "Time", "s")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4" name="Freeform 212"/>
            <p:cNvSpPr>
              <a:spLocks/>
            </p:cNvSpPr>
            <p:nvPr/>
          </p:nvSpPr>
          <p:spPr bwMode="auto">
            <a:xfrm>
              <a:off x="5981337" y="3606866"/>
              <a:ext cx="140657" cy="110902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44" y="112"/>
                </a:cxn>
                <a:cxn ang="0">
                  <a:pos x="144" y="0"/>
                </a:cxn>
                <a:cxn ang="0">
                  <a:pos x="114" y="0"/>
                </a:cxn>
              </a:cxnLst>
              <a:rect l="0" t="0" r="r" b="b"/>
              <a:pathLst>
                <a:path w="144" h="112">
                  <a:moveTo>
                    <a:pt x="0" y="112"/>
                  </a:moveTo>
                  <a:lnTo>
                    <a:pt x="144" y="112"/>
                  </a:lnTo>
                  <a:lnTo>
                    <a:pt x="144" y="0"/>
                  </a:lnTo>
                  <a:lnTo>
                    <a:pt x="11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/>
            </p:cNvSpPr>
            <p:nvPr/>
          </p:nvSpPr>
          <p:spPr bwMode="auto">
            <a:xfrm>
              <a:off x="5900189" y="3696129"/>
              <a:ext cx="2705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6" name="Line 214"/>
            <p:cNvSpPr>
              <a:spLocks noChangeShapeType="1"/>
            </p:cNvSpPr>
            <p:nvPr/>
          </p:nvSpPr>
          <p:spPr bwMode="auto">
            <a:xfrm flipV="1">
              <a:off x="5902893" y="3698834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/>
            </p:cNvSpPr>
            <p:nvPr/>
          </p:nvSpPr>
          <p:spPr bwMode="auto">
            <a:xfrm>
              <a:off x="5827155" y="3709653"/>
              <a:ext cx="154181" cy="16230"/>
            </a:xfrm>
            <a:custGeom>
              <a:avLst/>
              <a:gdLst/>
              <a:ahLst/>
              <a:cxnLst>
                <a:cxn ang="0">
                  <a:pos x="156" y="8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86" y="16"/>
                </a:cxn>
                <a:cxn ang="0">
                  <a:pos x="156" y="8"/>
                </a:cxn>
              </a:cxnLst>
              <a:rect l="0" t="0" r="r" b="b"/>
              <a:pathLst>
                <a:path w="156" h="16">
                  <a:moveTo>
                    <a:pt x="156" y="8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6" y="16"/>
                  </a:lnTo>
                  <a:lnTo>
                    <a:pt x="156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/>
            </p:cNvSpPr>
            <p:nvPr/>
          </p:nvSpPr>
          <p:spPr bwMode="auto">
            <a:xfrm>
              <a:off x="5827155" y="3709653"/>
              <a:ext cx="154181" cy="16230"/>
            </a:xfrm>
            <a:custGeom>
              <a:avLst/>
              <a:gdLst/>
              <a:ahLst/>
              <a:cxnLst>
                <a:cxn ang="0">
                  <a:pos x="57" y="3"/>
                </a:cxn>
                <a:cxn ang="0">
                  <a:pos x="31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1" y="6"/>
                </a:cxn>
                <a:cxn ang="0">
                  <a:pos x="57" y="3"/>
                </a:cxn>
              </a:cxnLst>
              <a:rect l="0" t="0" r="r" b="b"/>
              <a:pathLst>
                <a:path w="57" h="6">
                  <a:moveTo>
                    <a:pt x="57" y="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1" y="6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9" name="Rectangle 217"/>
            <p:cNvSpPr>
              <a:spLocks noChangeArrowheads="1"/>
            </p:cNvSpPr>
            <p:nvPr/>
          </p:nvSpPr>
          <p:spPr bwMode="auto">
            <a:xfrm>
              <a:off x="5900189" y="3709653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0" name="Freeform 218"/>
            <p:cNvSpPr>
              <a:spLocks/>
            </p:cNvSpPr>
            <p:nvPr/>
          </p:nvSpPr>
          <p:spPr bwMode="auto">
            <a:xfrm>
              <a:off x="5900189" y="3725883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 flipV="1">
              <a:off x="5902893" y="3725883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2" name="Rectangle 220"/>
            <p:cNvSpPr>
              <a:spLocks noChangeArrowheads="1"/>
            </p:cNvSpPr>
            <p:nvPr/>
          </p:nvSpPr>
          <p:spPr bwMode="auto">
            <a:xfrm>
              <a:off x="5840680" y="3736703"/>
              <a:ext cx="127132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3" name="Rectangle 221"/>
            <p:cNvSpPr>
              <a:spLocks noChangeArrowheads="1"/>
            </p:cNvSpPr>
            <p:nvPr/>
          </p:nvSpPr>
          <p:spPr bwMode="auto">
            <a:xfrm>
              <a:off x="5846090" y="3736703"/>
              <a:ext cx="178526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self.cpu_data = []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4" name="Freeform 222"/>
            <p:cNvSpPr>
              <a:spLocks/>
            </p:cNvSpPr>
            <p:nvPr/>
          </p:nvSpPr>
          <p:spPr bwMode="auto">
            <a:xfrm>
              <a:off x="5900189" y="3752932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 flipV="1">
              <a:off x="5902893" y="3755637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6" name="Rectangle 224"/>
            <p:cNvSpPr>
              <a:spLocks noChangeArrowheads="1"/>
            </p:cNvSpPr>
            <p:nvPr/>
          </p:nvSpPr>
          <p:spPr bwMode="auto">
            <a:xfrm>
              <a:off x="5840680" y="3763752"/>
              <a:ext cx="127132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7" name="Rectangle 225"/>
            <p:cNvSpPr>
              <a:spLocks noChangeArrowheads="1"/>
            </p:cNvSpPr>
            <p:nvPr/>
          </p:nvSpPr>
          <p:spPr bwMode="auto">
            <a:xfrm>
              <a:off x="5843385" y="3763752"/>
              <a:ext cx="181231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self.gpu_data = []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8" name="Freeform 226"/>
            <p:cNvSpPr>
              <a:spLocks/>
            </p:cNvSpPr>
            <p:nvPr/>
          </p:nvSpPr>
          <p:spPr bwMode="auto">
            <a:xfrm>
              <a:off x="5900189" y="3779982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" name="Line 227"/>
            <p:cNvSpPr>
              <a:spLocks noChangeShapeType="1"/>
            </p:cNvSpPr>
            <p:nvPr/>
          </p:nvSpPr>
          <p:spPr bwMode="auto">
            <a:xfrm flipV="1">
              <a:off x="5902893" y="3782687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" name="Rectangle 228"/>
            <p:cNvSpPr>
              <a:spLocks noChangeArrowheads="1"/>
            </p:cNvSpPr>
            <p:nvPr/>
          </p:nvSpPr>
          <p:spPr bwMode="auto">
            <a:xfrm>
              <a:off x="5808221" y="3790801"/>
              <a:ext cx="192050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" name="Rectangle 229"/>
            <p:cNvSpPr>
              <a:spLocks noChangeArrowheads="1"/>
            </p:cNvSpPr>
            <p:nvPr/>
          </p:nvSpPr>
          <p:spPr bwMode="auto">
            <a:xfrm>
              <a:off x="5810926" y="3790801"/>
              <a:ext cx="26778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self.max_data_points = 100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2" name="Line 230"/>
            <p:cNvSpPr>
              <a:spLocks noChangeShapeType="1"/>
            </p:cNvSpPr>
            <p:nvPr/>
          </p:nvSpPr>
          <p:spPr bwMode="auto">
            <a:xfrm>
              <a:off x="5640515" y="3309323"/>
              <a:ext cx="2705" cy="5112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3" name="Line 231"/>
            <p:cNvSpPr>
              <a:spLocks noChangeShapeType="1"/>
            </p:cNvSpPr>
            <p:nvPr/>
          </p:nvSpPr>
          <p:spPr bwMode="auto">
            <a:xfrm>
              <a:off x="5902893" y="3807031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5640515" y="3820556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 flipH="1">
              <a:off x="5786581" y="3820556"/>
              <a:ext cx="116312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/>
            </p:cNvSpPr>
            <p:nvPr/>
          </p:nvSpPr>
          <p:spPr bwMode="auto">
            <a:xfrm>
              <a:off x="5640515" y="3820556"/>
              <a:ext cx="146066" cy="1623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26" y="6"/>
                </a:cxn>
                <a:cxn ang="0">
                  <a:pos x="29" y="6"/>
                </a:cxn>
                <a:cxn ang="0">
                  <a:pos x="54" y="0"/>
                </a:cxn>
              </a:cxnLst>
              <a:rect l="0" t="0" r="r" b="b"/>
              <a:pathLst>
                <a:path w="54" h="6">
                  <a:moveTo>
                    <a:pt x="54" y="0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7" name="Rectangle 235"/>
            <p:cNvSpPr>
              <a:spLocks noChangeArrowheads="1"/>
            </p:cNvSpPr>
            <p:nvPr/>
          </p:nvSpPr>
          <p:spPr bwMode="auto">
            <a:xfrm>
              <a:off x="5713548" y="3820556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8" name="Freeform 236"/>
            <p:cNvSpPr>
              <a:spLocks/>
            </p:cNvSpPr>
            <p:nvPr/>
          </p:nvSpPr>
          <p:spPr bwMode="auto">
            <a:xfrm>
              <a:off x="5708138" y="3836785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 flipV="1">
              <a:off x="5713548" y="3836785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/>
            </p:cNvSpPr>
            <p:nvPr/>
          </p:nvSpPr>
          <p:spPr bwMode="auto">
            <a:xfrm>
              <a:off x="5705433" y="3847605"/>
              <a:ext cx="16230" cy="1623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4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6" y="4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1" name="Rectangle 239"/>
            <p:cNvSpPr>
              <a:spLocks noChangeArrowheads="1"/>
            </p:cNvSpPr>
            <p:nvPr/>
          </p:nvSpPr>
          <p:spPr bwMode="auto">
            <a:xfrm>
              <a:off x="5710843" y="3847605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2" name="Freeform 240"/>
            <p:cNvSpPr>
              <a:spLocks/>
            </p:cNvSpPr>
            <p:nvPr/>
          </p:nvSpPr>
          <p:spPr bwMode="auto">
            <a:xfrm>
              <a:off x="5708138" y="3874654"/>
              <a:ext cx="10820" cy="1623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" y="0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3" name="Rectangle 241"/>
            <p:cNvSpPr>
              <a:spLocks noChangeArrowheads="1"/>
            </p:cNvSpPr>
            <p:nvPr/>
          </p:nvSpPr>
          <p:spPr bwMode="auto">
            <a:xfrm>
              <a:off x="5713548" y="3874654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8" name="Group 1087"/>
          <p:cNvGrpSpPr/>
          <p:nvPr/>
        </p:nvGrpSpPr>
        <p:grpSpPr>
          <a:xfrm>
            <a:off x="4572000" y="2362200"/>
            <a:ext cx="1066800" cy="956689"/>
            <a:chOff x="5602646" y="3950392"/>
            <a:chExt cx="814185" cy="651889"/>
          </a:xfrm>
        </p:grpSpPr>
        <p:sp>
          <p:nvSpPr>
            <p:cNvPr id="3314" name="Freeform 242"/>
            <p:cNvSpPr>
              <a:spLocks/>
            </p:cNvSpPr>
            <p:nvPr/>
          </p:nvSpPr>
          <p:spPr bwMode="auto">
            <a:xfrm>
              <a:off x="5602646" y="3950392"/>
              <a:ext cx="224510" cy="2975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9" y="0"/>
                </a:cxn>
                <a:cxn ang="0">
                  <a:pos x="83" y="6"/>
                </a:cxn>
                <a:cxn ang="0">
                  <a:pos x="69" y="11"/>
                </a:cxn>
                <a:cxn ang="0">
                  <a:pos x="14" y="11"/>
                </a:cxn>
                <a:cxn ang="0">
                  <a:pos x="0" y="6"/>
                </a:cxn>
                <a:cxn ang="0">
                  <a:pos x="14" y="0"/>
                </a:cxn>
              </a:cxnLst>
              <a:rect l="0" t="0" r="r" b="b"/>
              <a:pathLst>
                <a:path w="83" h="11">
                  <a:moveTo>
                    <a:pt x="14" y="0"/>
                  </a:moveTo>
                  <a:lnTo>
                    <a:pt x="69" y="0"/>
                  </a:lnTo>
                  <a:lnTo>
                    <a:pt x="83" y="6"/>
                  </a:lnTo>
                  <a:lnTo>
                    <a:pt x="69" y="11"/>
                  </a:lnTo>
                  <a:lnTo>
                    <a:pt x="14" y="11"/>
                  </a:lnTo>
                  <a:lnTo>
                    <a:pt x="0" y="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5" name="Rectangle 243"/>
            <p:cNvSpPr>
              <a:spLocks noChangeArrowheads="1"/>
            </p:cNvSpPr>
            <p:nvPr/>
          </p:nvSpPr>
          <p:spPr bwMode="auto">
            <a:xfrm>
              <a:off x="5621580" y="3958507"/>
              <a:ext cx="286723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def setup_gpu_info_tab(self):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6" name="Line 244"/>
            <p:cNvSpPr>
              <a:spLocks noChangeShapeType="1"/>
            </p:cNvSpPr>
            <p:nvPr/>
          </p:nvSpPr>
          <p:spPr bwMode="auto">
            <a:xfrm>
              <a:off x="5786581" y="4009901"/>
              <a:ext cx="267788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" name="Line 245"/>
            <p:cNvSpPr>
              <a:spLocks noChangeShapeType="1"/>
            </p:cNvSpPr>
            <p:nvPr/>
          </p:nvSpPr>
          <p:spPr bwMode="auto">
            <a:xfrm>
              <a:off x="5640515" y="4009901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/>
            </p:cNvSpPr>
            <p:nvPr/>
          </p:nvSpPr>
          <p:spPr bwMode="auto">
            <a:xfrm>
              <a:off x="5708138" y="3980147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9" name="Line 247"/>
            <p:cNvSpPr>
              <a:spLocks noChangeShapeType="1"/>
            </p:cNvSpPr>
            <p:nvPr/>
          </p:nvSpPr>
          <p:spPr bwMode="auto">
            <a:xfrm flipV="1">
              <a:off x="5713548" y="3982852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/>
            </p:cNvSpPr>
            <p:nvPr/>
          </p:nvSpPr>
          <p:spPr bwMode="auto">
            <a:xfrm>
              <a:off x="5640515" y="3993671"/>
              <a:ext cx="146066" cy="16230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6"/>
                </a:cxn>
                <a:cxn ang="0">
                  <a:pos x="26" y="6"/>
                </a:cxn>
                <a:cxn ang="0">
                  <a:pos x="29" y="6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54" y="6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54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1" name="Rectangle 249"/>
            <p:cNvSpPr>
              <a:spLocks noChangeArrowheads="1"/>
            </p:cNvSpPr>
            <p:nvPr/>
          </p:nvSpPr>
          <p:spPr bwMode="auto">
            <a:xfrm>
              <a:off x="5713548" y="3993671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2" name="Line 250"/>
            <p:cNvSpPr>
              <a:spLocks noChangeShapeType="1"/>
            </p:cNvSpPr>
            <p:nvPr/>
          </p:nvSpPr>
          <p:spPr bwMode="auto">
            <a:xfrm>
              <a:off x="5640515" y="4009901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/>
            </p:cNvSpPr>
            <p:nvPr/>
          </p:nvSpPr>
          <p:spPr bwMode="auto">
            <a:xfrm>
              <a:off x="5618875" y="4020721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4" name="Rectangle 252"/>
            <p:cNvSpPr>
              <a:spLocks noChangeArrowheads="1"/>
            </p:cNvSpPr>
            <p:nvPr/>
          </p:nvSpPr>
          <p:spPr bwMode="auto">
            <a:xfrm>
              <a:off x="5640515" y="4020721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5" name="Line 253"/>
            <p:cNvSpPr>
              <a:spLocks noChangeShapeType="1"/>
            </p:cNvSpPr>
            <p:nvPr/>
          </p:nvSpPr>
          <p:spPr bwMode="auto">
            <a:xfrm>
              <a:off x="6054370" y="4009901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/>
            </p:cNvSpPr>
            <p:nvPr/>
          </p:nvSpPr>
          <p:spPr bwMode="auto">
            <a:xfrm>
              <a:off x="6032730" y="4020721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7" name="Rectangle 255"/>
            <p:cNvSpPr>
              <a:spLocks noChangeArrowheads="1"/>
            </p:cNvSpPr>
            <p:nvPr/>
          </p:nvSpPr>
          <p:spPr bwMode="auto">
            <a:xfrm>
              <a:off x="6051665" y="4020721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8" name="Freeform 256"/>
            <p:cNvSpPr>
              <a:spLocks/>
            </p:cNvSpPr>
            <p:nvPr/>
          </p:nvSpPr>
          <p:spPr bwMode="auto">
            <a:xfrm>
              <a:off x="6048960" y="4036950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9" name="Line 257"/>
            <p:cNvSpPr>
              <a:spLocks noChangeShapeType="1"/>
            </p:cNvSpPr>
            <p:nvPr/>
          </p:nvSpPr>
          <p:spPr bwMode="auto">
            <a:xfrm flipV="1">
              <a:off x="6054370" y="4039655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0" name="Rectangle 258"/>
            <p:cNvSpPr>
              <a:spLocks noChangeArrowheads="1"/>
            </p:cNvSpPr>
            <p:nvPr/>
          </p:nvSpPr>
          <p:spPr bwMode="auto">
            <a:xfrm>
              <a:off x="5916418" y="4047770"/>
              <a:ext cx="275903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1" name="Rectangle 259"/>
            <p:cNvSpPr>
              <a:spLocks noChangeArrowheads="1"/>
            </p:cNvSpPr>
            <p:nvPr/>
          </p:nvSpPr>
          <p:spPr bwMode="auto">
            <a:xfrm>
              <a:off x="5919123" y="4047770"/>
              <a:ext cx="389510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layout = QVBoxLayout(self.gpu_info_tab)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2" name="Freeform 260"/>
            <p:cNvSpPr>
              <a:spLocks/>
            </p:cNvSpPr>
            <p:nvPr/>
          </p:nvSpPr>
          <p:spPr bwMode="auto">
            <a:xfrm>
              <a:off x="6048960" y="4064000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3" name="Line 261"/>
            <p:cNvSpPr>
              <a:spLocks noChangeShapeType="1"/>
            </p:cNvSpPr>
            <p:nvPr/>
          </p:nvSpPr>
          <p:spPr bwMode="auto">
            <a:xfrm flipV="1">
              <a:off x="6054370" y="4066705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4" name="Rectangle 262"/>
            <p:cNvSpPr>
              <a:spLocks noChangeArrowheads="1"/>
            </p:cNvSpPr>
            <p:nvPr/>
          </p:nvSpPr>
          <p:spPr bwMode="auto">
            <a:xfrm>
              <a:off x="6043550" y="4077524"/>
              <a:ext cx="18935" cy="13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5" name="Rectangle 263"/>
            <p:cNvSpPr>
              <a:spLocks noChangeArrowheads="1"/>
            </p:cNvSpPr>
            <p:nvPr/>
          </p:nvSpPr>
          <p:spPr bwMode="auto">
            <a:xfrm>
              <a:off x="6048960" y="4077524"/>
              <a:ext cx="2975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6" name="Freeform 264"/>
            <p:cNvSpPr>
              <a:spLocks/>
            </p:cNvSpPr>
            <p:nvPr/>
          </p:nvSpPr>
          <p:spPr bwMode="auto">
            <a:xfrm>
              <a:off x="6048960" y="4091049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7" name="Line 265"/>
            <p:cNvSpPr>
              <a:spLocks noChangeShapeType="1"/>
            </p:cNvSpPr>
            <p:nvPr/>
          </p:nvSpPr>
          <p:spPr bwMode="auto">
            <a:xfrm flipV="1">
              <a:off x="6054370" y="4093754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8" name="Rectangle 266"/>
            <p:cNvSpPr>
              <a:spLocks noChangeArrowheads="1"/>
            </p:cNvSpPr>
            <p:nvPr/>
          </p:nvSpPr>
          <p:spPr bwMode="auto">
            <a:xfrm>
              <a:off x="5959697" y="4104574"/>
              <a:ext cx="186640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9" name="Rectangle 267"/>
            <p:cNvSpPr>
              <a:spLocks noChangeArrowheads="1"/>
            </p:cNvSpPr>
            <p:nvPr/>
          </p:nvSpPr>
          <p:spPr bwMode="auto">
            <a:xfrm>
              <a:off x="5965107" y="4104574"/>
              <a:ext cx="281313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scroll_area = QScrollArea()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0" name="Freeform 268"/>
            <p:cNvSpPr>
              <a:spLocks/>
            </p:cNvSpPr>
            <p:nvPr/>
          </p:nvSpPr>
          <p:spPr bwMode="auto">
            <a:xfrm>
              <a:off x="6048960" y="4120803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1" name="Line 269"/>
            <p:cNvSpPr>
              <a:spLocks noChangeShapeType="1"/>
            </p:cNvSpPr>
            <p:nvPr/>
          </p:nvSpPr>
          <p:spPr bwMode="auto">
            <a:xfrm flipV="1">
              <a:off x="6054370" y="4120803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2" name="Rectangle 270"/>
            <p:cNvSpPr>
              <a:spLocks noChangeArrowheads="1"/>
            </p:cNvSpPr>
            <p:nvPr/>
          </p:nvSpPr>
          <p:spPr bwMode="auto">
            <a:xfrm>
              <a:off x="5924533" y="4131623"/>
              <a:ext cx="259674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3" name="Rectangle 271"/>
            <p:cNvSpPr>
              <a:spLocks noChangeArrowheads="1"/>
            </p:cNvSpPr>
            <p:nvPr/>
          </p:nvSpPr>
          <p:spPr bwMode="auto">
            <a:xfrm>
              <a:off x="5927238" y="4131623"/>
              <a:ext cx="375986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scroll_area.setWidgetResizable(True)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4" name="Freeform 272"/>
            <p:cNvSpPr>
              <a:spLocks/>
            </p:cNvSpPr>
            <p:nvPr/>
          </p:nvSpPr>
          <p:spPr bwMode="auto">
            <a:xfrm>
              <a:off x="6048960" y="4147853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5" name="Line 273"/>
            <p:cNvSpPr>
              <a:spLocks noChangeShapeType="1"/>
            </p:cNvSpPr>
            <p:nvPr/>
          </p:nvSpPr>
          <p:spPr bwMode="auto">
            <a:xfrm flipV="1">
              <a:off x="6054370" y="4150558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6" name="Rectangle 274"/>
            <p:cNvSpPr>
              <a:spLocks noChangeArrowheads="1"/>
            </p:cNvSpPr>
            <p:nvPr/>
          </p:nvSpPr>
          <p:spPr bwMode="auto">
            <a:xfrm>
              <a:off x="5948877" y="4158672"/>
              <a:ext cx="208280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7" name="Rectangle 275"/>
            <p:cNvSpPr>
              <a:spLocks noChangeArrowheads="1"/>
            </p:cNvSpPr>
            <p:nvPr/>
          </p:nvSpPr>
          <p:spPr bwMode="auto">
            <a:xfrm>
              <a:off x="5954287" y="4158672"/>
              <a:ext cx="297543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layout.addWidget(scroll_area)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8" name="Freeform 276"/>
            <p:cNvSpPr>
              <a:spLocks/>
            </p:cNvSpPr>
            <p:nvPr/>
          </p:nvSpPr>
          <p:spPr bwMode="auto">
            <a:xfrm>
              <a:off x="6048960" y="4174902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 flipV="1">
              <a:off x="6054370" y="4177607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0" name="Rectangle 278"/>
            <p:cNvSpPr>
              <a:spLocks noChangeArrowheads="1"/>
            </p:cNvSpPr>
            <p:nvPr/>
          </p:nvSpPr>
          <p:spPr bwMode="auto">
            <a:xfrm>
              <a:off x="6043550" y="4185722"/>
              <a:ext cx="1893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1" name="Rectangle 279"/>
            <p:cNvSpPr>
              <a:spLocks noChangeArrowheads="1"/>
            </p:cNvSpPr>
            <p:nvPr/>
          </p:nvSpPr>
          <p:spPr bwMode="auto">
            <a:xfrm>
              <a:off x="6048960" y="4185722"/>
              <a:ext cx="2975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2" name="Freeform 280"/>
            <p:cNvSpPr>
              <a:spLocks/>
            </p:cNvSpPr>
            <p:nvPr/>
          </p:nvSpPr>
          <p:spPr bwMode="auto">
            <a:xfrm>
              <a:off x="6048960" y="4201951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 flipV="1">
              <a:off x="6054370" y="4204656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4" name="Rectangle 282"/>
            <p:cNvSpPr>
              <a:spLocks noChangeArrowheads="1"/>
            </p:cNvSpPr>
            <p:nvPr/>
          </p:nvSpPr>
          <p:spPr bwMode="auto">
            <a:xfrm>
              <a:off x="5954287" y="4215476"/>
              <a:ext cx="200165" cy="13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5" name="Rectangle 283"/>
            <p:cNvSpPr>
              <a:spLocks noChangeArrowheads="1"/>
            </p:cNvSpPr>
            <p:nvPr/>
          </p:nvSpPr>
          <p:spPr bwMode="auto">
            <a:xfrm>
              <a:off x="5956992" y="4215476"/>
              <a:ext cx="29483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gpu_info_widget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QWidget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()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6" name="Freeform 284"/>
            <p:cNvSpPr>
              <a:spLocks/>
            </p:cNvSpPr>
            <p:nvPr/>
          </p:nvSpPr>
          <p:spPr bwMode="auto">
            <a:xfrm>
              <a:off x="6048960" y="4229001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7" name="Line 285"/>
            <p:cNvSpPr>
              <a:spLocks noChangeShapeType="1"/>
            </p:cNvSpPr>
            <p:nvPr/>
          </p:nvSpPr>
          <p:spPr bwMode="auto">
            <a:xfrm flipV="1">
              <a:off x="6054370" y="4231706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8" name="Rectangle 286"/>
            <p:cNvSpPr>
              <a:spLocks noChangeArrowheads="1"/>
            </p:cNvSpPr>
            <p:nvPr/>
          </p:nvSpPr>
          <p:spPr bwMode="auto">
            <a:xfrm>
              <a:off x="5919123" y="4242525"/>
              <a:ext cx="270493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9" name="Rectangle 287"/>
            <p:cNvSpPr>
              <a:spLocks noChangeArrowheads="1"/>
            </p:cNvSpPr>
            <p:nvPr/>
          </p:nvSpPr>
          <p:spPr bwMode="auto">
            <a:xfrm>
              <a:off x="5924533" y="4242525"/>
              <a:ext cx="389510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scroll_area.setWidget(gpu_info_widget)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0" name="Freeform 288"/>
            <p:cNvSpPr>
              <a:spLocks/>
            </p:cNvSpPr>
            <p:nvPr/>
          </p:nvSpPr>
          <p:spPr bwMode="auto">
            <a:xfrm>
              <a:off x="6048960" y="4258755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1" name="Line 289"/>
            <p:cNvSpPr>
              <a:spLocks noChangeShapeType="1"/>
            </p:cNvSpPr>
            <p:nvPr/>
          </p:nvSpPr>
          <p:spPr bwMode="auto">
            <a:xfrm flipV="1">
              <a:off x="6054370" y="4258755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2" name="Rectangle 290"/>
            <p:cNvSpPr>
              <a:spLocks noChangeArrowheads="1"/>
            </p:cNvSpPr>
            <p:nvPr/>
          </p:nvSpPr>
          <p:spPr bwMode="auto">
            <a:xfrm>
              <a:off x="5886664" y="4269575"/>
              <a:ext cx="332707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3" name="Rectangle 291"/>
            <p:cNvSpPr>
              <a:spLocks noChangeArrowheads="1"/>
            </p:cNvSpPr>
            <p:nvPr/>
          </p:nvSpPr>
          <p:spPr bwMode="auto">
            <a:xfrm>
              <a:off x="5892074" y="4269575"/>
              <a:ext cx="473363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gpu_info_layout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QVBoxLayout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gpu_info_widget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4" name="Freeform 292"/>
            <p:cNvSpPr>
              <a:spLocks/>
            </p:cNvSpPr>
            <p:nvPr/>
          </p:nvSpPr>
          <p:spPr bwMode="auto">
            <a:xfrm>
              <a:off x="6048960" y="4285804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5" name="Line 293"/>
            <p:cNvSpPr>
              <a:spLocks noChangeShapeType="1"/>
            </p:cNvSpPr>
            <p:nvPr/>
          </p:nvSpPr>
          <p:spPr bwMode="auto">
            <a:xfrm flipV="1">
              <a:off x="6054370" y="4288509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6" name="Rectangle 294"/>
            <p:cNvSpPr>
              <a:spLocks noChangeArrowheads="1"/>
            </p:cNvSpPr>
            <p:nvPr/>
          </p:nvSpPr>
          <p:spPr bwMode="auto">
            <a:xfrm>
              <a:off x="6043550" y="4296624"/>
              <a:ext cx="1893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7" name="Rectangle 295"/>
            <p:cNvSpPr>
              <a:spLocks noChangeArrowheads="1"/>
            </p:cNvSpPr>
            <p:nvPr/>
          </p:nvSpPr>
          <p:spPr bwMode="auto">
            <a:xfrm>
              <a:off x="6048960" y="4296624"/>
              <a:ext cx="2975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8" name="Freeform 296"/>
            <p:cNvSpPr>
              <a:spLocks/>
            </p:cNvSpPr>
            <p:nvPr/>
          </p:nvSpPr>
          <p:spPr bwMode="auto">
            <a:xfrm>
              <a:off x="6048960" y="4312854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9" name="Line 297"/>
            <p:cNvSpPr>
              <a:spLocks noChangeShapeType="1"/>
            </p:cNvSpPr>
            <p:nvPr/>
          </p:nvSpPr>
          <p:spPr bwMode="auto">
            <a:xfrm flipV="1">
              <a:off x="6054370" y="4315559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0" name="Rectangle 298"/>
            <p:cNvSpPr>
              <a:spLocks noChangeArrowheads="1"/>
            </p:cNvSpPr>
            <p:nvPr/>
          </p:nvSpPr>
          <p:spPr bwMode="auto">
            <a:xfrm>
              <a:off x="5948877" y="4323673"/>
              <a:ext cx="208280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1" name="Rectangle 299"/>
            <p:cNvSpPr>
              <a:spLocks noChangeArrowheads="1"/>
            </p:cNvSpPr>
            <p:nvPr/>
          </p:nvSpPr>
          <p:spPr bwMode="auto">
            <a:xfrm>
              <a:off x="5954287" y="4323673"/>
              <a:ext cx="30024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self.gpu_info_label = QLabel()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2" name="Freeform 300"/>
            <p:cNvSpPr>
              <a:spLocks/>
            </p:cNvSpPr>
            <p:nvPr/>
          </p:nvSpPr>
          <p:spPr bwMode="auto">
            <a:xfrm>
              <a:off x="6048960" y="4339903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3" name="Line 301"/>
            <p:cNvSpPr>
              <a:spLocks noChangeShapeType="1"/>
            </p:cNvSpPr>
            <p:nvPr/>
          </p:nvSpPr>
          <p:spPr bwMode="auto">
            <a:xfrm flipV="1">
              <a:off x="6054370" y="4342608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4" name="Rectangle 302"/>
            <p:cNvSpPr>
              <a:spLocks noChangeArrowheads="1"/>
            </p:cNvSpPr>
            <p:nvPr/>
          </p:nvSpPr>
          <p:spPr bwMode="auto">
            <a:xfrm>
              <a:off x="5892074" y="4353428"/>
              <a:ext cx="321887" cy="13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5" name="Rectangle 303"/>
            <p:cNvSpPr>
              <a:spLocks noChangeArrowheads="1"/>
            </p:cNvSpPr>
            <p:nvPr/>
          </p:nvSpPr>
          <p:spPr bwMode="auto">
            <a:xfrm>
              <a:off x="5897484" y="4353428"/>
              <a:ext cx="454429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gpu_info_layout.addWidget(self.gpu_info_label)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6" name="Freeform 304"/>
            <p:cNvSpPr>
              <a:spLocks/>
            </p:cNvSpPr>
            <p:nvPr/>
          </p:nvSpPr>
          <p:spPr bwMode="auto">
            <a:xfrm>
              <a:off x="6048960" y="4366952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7" name="Line 305"/>
            <p:cNvSpPr>
              <a:spLocks noChangeShapeType="1"/>
            </p:cNvSpPr>
            <p:nvPr/>
          </p:nvSpPr>
          <p:spPr bwMode="auto">
            <a:xfrm flipV="1">
              <a:off x="6054370" y="4369657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8" name="Rectangle 306"/>
            <p:cNvSpPr>
              <a:spLocks noChangeArrowheads="1"/>
            </p:cNvSpPr>
            <p:nvPr/>
          </p:nvSpPr>
          <p:spPr bwMode="auto">
            <a:xfrm>
              <a:off x="6043550" y="4380477"/>
              <a:ext cx="1893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9" name="Rectangle 307"/>
            <p:cNvSpPr>
              <a:spLocks noChangeArrowheads="1"/>
            </p:cNvSpPr>
            <p:nvPr/>
          </p:nvSpPr>
          <p:spPr bwMode="auto">
            <a:xfrm>
              <a:off x="6048960" y="4380477"/>
              <a:ext cx="2975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" name="Freeform 308"/>
            <p:cNvSpPr>
              <a:spLocks/>
            </p:cNvSpPr>
            <p:nvPr/>
          </p:nvSpPr>
          <p:spPr bwMode="auto">
            <a:xfrm>
              <a:off x="6048960" y="4396707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" name="Line 309"/>
            <p:cNvSpPr>
              <a:spLocks noChangeShapeType="1"/>
            </p:cNvSpPr>
            <p:nvPr/>
          </p:nvSpPr>
          <p:spPr bwMode="auto">
            <a:xfrm flipV="1">
              <a:off x="6054370" y="4396707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" name="Rectangle 310"/>
            <p:cNvSpPr>
              <a:spLocks noChangeArrowheads="1"/>
            </p:cNvSpPr>
            <p:nvPr/>
          </p:nvSpPr>
          <p:spPr bwMode="auto">
            <a:xfrm>
              <a:off x="5929943" y="4407526"/>
              <a:ext cx="248854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3" name="Rectangle 311"/>
            <p:cNvSpPr>
              <a:spLocks noChangeArrowheads="1"/>
            </p:cNvSpPr>
            <p:nvPr/>
          </p:nvSpPr>
          <p:spPr bwMode="auto">
            <a:xfrm>
              <a:off x="5932648" y="4407526"/>
              <a:ext cx="362461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self.process_table = QTableWidget()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4" name="Freeform 312"/>
            <p:cNvSpPr>
              <a:spLocks/>
            </p:cNvSpPr>
            <p:nvPr/>
          </p:nvSpPr>
          <p:spPr bwMode="auto">
            <a:xfrm>
              <a:off x="6048960" y="4423756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5" name="Line 313"/>
            <p:cNvSpPr>
              <a:spLocks noChangeShapeType="1"/>
            </p:cNvSpPr>
            <p:nvPr/>
          </p:nvSpPr>
          <p:spPr bwMode="auto">
            <a:xfrm flipV="1">
              <a:off x="6054370" y="4426461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6" name="Rectangle 314"/>
            <p:cNvSpPr>
              <a:spLocks noChangeArrowheads="1"/>
            </p:cNvSpPr>
            <p:nvPr/>
          </p:nvSpPr>
          <p:spPr bwMode="auto">
            <a:xfrm>
              <a:off x="5924533" y="4434576"/>
              <a:ext cx="259674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7" name="Rectangle 315"/>
            <p:cNvSpPr>
              <a:spLocks noChangeArrowheads="1"/>
            </p:cNvSpPr>
            <p:nvPr/>
          </p:nvSpPr>
          <p:spPr bwMode="auto">
            <a:xfrm>
              <a:off x="5927238" y="4434576"/>
              <a:ext cx="373281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self.process_table.setColumnCount(5)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8" name="Freeform 316"/>
            <p:cNvSpPr>
              <a:spLocks/>
            </p:cNvSpPr>
            <p:nvPr/>
          </p:nvSpPr>
          <p:spPr bwMode="auto">
            <a:xfrm>
              <a:off x="6048960" y="4450805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9" name="Line 317"/>
            <p:cNvSpPr>
              <a:spLocks noChangeShapeType="1"/>
            </p:cNvSpPr>
            <p:nvPr/>
          </p:nvSpPr>
          <p:spPr bwMode="auto">
            <a:xfrm flipV="1">
              <a:off x="6054370" y="4453510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0" name="Rectangle 318"/>
            <p:cNvSpPr>
              <a:spLocks noChangeArrowheads="1"/>
            </p:cNvSpPr>
            <p:nvPr/>
          </p:nvSpPr>
          <p:spPr bwMode="auto">
            <a:xfrm>
              <a:off x="5689204" y="4464330"/>
              <a:ext cx="727627" cy="13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/>
            </p:cNvSpPr>
            <p:nvPr/>
          </p:nvSpPr>
          <p:spPr bwMode="auto">
            <a:xfrm>
              <a:off x="6048960" y="4477855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3" name="Line 321"/>
            <p:cNvSpPr>
              <a:spLocks noChangeShapeType="1"/>
            </p:cNvSpPr>
            <p:nvPr/>
          </p:nvSpPr>
          <p:spPr bwMode="auto">
            <a:xfrm flipV="1">
              <a:off x="6054370" y="4480560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4" name="Rectangle 322"/>
            <p:cNvSpPr>
              <a:spLocks noChangeArrowheads="1"/>
            </p:cNvSpPr>
            <p:nvPr/>
          </p:nvSpPr>
          <p:spPr bwMode="auto">
            <a:xfrm>
              <a:off x="5908303" y="4491379"/>
              <a:ext cx="292133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5" name="Rectangle 323"/>
            <p:cNvSpPr>
              <a:spLocks noChangeArrowheads="1"/>
            </p:cNvSpPr>
            <p:nvPr/>
          </p:nvSpPr>
          <p:spPr bwMode="auto">
            <a:xfrm>
              <a:off x="5911008" y="4491379"/>
              <a:ext cx="421970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self.process_table.setSortingEnabled(True)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6" name="Freeform 324"/>
            <p:cNvSpPr>
              <a:spLocks/>
            </p:cNvSpPr>
            <p:nvPr/>
          </p:nvSpPr>
          <p:spPr bwMode="auto">
            <a:xfrm>
              <a:off x="6048960" y="4507609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7" name="Line 325"/>
            <p:cNvSpPr>
              <a:spLocks noChangeShapeType="1"/>
            </p:cNvSpPr>
            <p:nvPr/>
          </p:nvSpPr>
          <p:spPr bwMode="auto">
            <a:xfrm flipV="1">
              <a:off x="6054370" y="4507609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8" name="Rectangle 326"/>
            <p:cNvSpPr>
              <a:spLocks noChangeArrowheads="1"/>
            </p:cNvSpPr>
            <p:nvPr/>
          </p:nvSpPr>
          <p:spPr bwMode="auto">
            <a:xfrm>
              <a:off x="5894779" y="4518429"/>
              <a:ext cx="319182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9" name="Rectangle 327"/>
            <p:cNvSpPr>
              <a:spLocks noChangeArrowheads="1"/>
            </p:cNvSpPr>
            <p:nvPr/>
          </p:nvSpPr>
          <p:spPr bwMode="auto">
            <a:xfrm>
              <a:off x="5900189" y="4518429"/>
              <a:ext cx="449019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gpu_info_layout.addWidget(self.process_table)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0" name="Line 328"/>
            <p:cNvSpPr>
              <a:spLocks noChangeShapeType="1"/>
            </p:cNvSpPr>
            <p:nvPr/>
          </p:nvSpPr>
          <p:spPr bwMode="auto">
            <a:xfrm>
              <a:off x="5640515" y="4036950"/>
              <a:ext cx="2705" cy="508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1" name="Line 329"/>
            <p:cNvSpPr>
              <a:spLocks noChangeShapeType="1"/>
            </p:cNvSpPr>
            <p:nvPr/>
          </p:nvSpPr>
          <p:spPr bwMode="auto">
            <a:xfrm>
              <a:off x="6054370" y="4534658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2" name="Line 330"/>
            <p:cNvSpPr>
              <a:spLocks noChangeShapeType="1"/>
            </p:cNvSpPr>
            <p:nvPr/>
          </p:nvSpPr>
          <p:spPr bwMode="auto">
            <a:xfrm>
              <a:off x="5640515" y="4545478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3" name="Line 331"/>
            <p:cNvSpPr>
              <a:spLocks noChangeShapeType="1"/>
            </p:cNvSpPr>
            <p:nvPr/>
          </p:nvSpPr>
          <p:spPr bwMode="auto">
            <a:xfrm flipH="1">
              <a:off x="5786581" y="4545478"/>
              <a:ext cx="267788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/>
            </p:cNvSpPr>
            <p:nvPr/>
          </p:nvSpPr>
          <p:spPr bwMode="auto">
            <a:xfrm>
              <a:off x="5640515" y="4545478"/>
              <a:ext cx="146066" cy="1623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26" y="6"/>
                </a:cxn>
                <a:cxn ang="0">
                  <a:pos x="29" y="6"/>
                </a:cxn>
                <a:cxn ang="0">
                  <a:pos x="54" y="0"/>
                </a:cxn>
              </a:cxnLst>
              <a:rect l="0" t="0" r="r" b="b"/>
              <a:pathLst>
                <a:path w="54" h="6">
                  <a:moveTo>
                    <a:pt x="54" y="0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5" name="Rectangle 333"/>
            <p:cNvSpPr>
              <a:spLocks noChangeArrowheads="1"/>
            </p:cNvSpPr>
            <p:nvPr/>
          </p:nvSpPr>
          <p:spPr bwMode="auto">
            <a:xfrm>
              <a:off x="5713548" y="4545478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6" name="Freeform 334"/>
            <p:cNvSpPr>
              <a:spLocks/>
            </p:cNvSpPr>
            <p:nvPr/>
          </p:nvSpPr>
          <p:spPr bwMode="auto">
            <a:xfrm>
              <a:off x="5708138" y="4561708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7" name="Line 335"/>
            <p:cNvSpPr>
              <a:spLocks noChangeShapeType="1"/>
            </p:cNvSpPr>
            <p:nvPr/>
          </p:nvSpPr>
          <p:spPr bwMode="auto">
            <a:xfrm flipV="1">
              <a:off x="5713548" y="4564413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/>
            </p:cNvSpPr>
            <p:nvPr/>
          </p:nvSpPr>
          <p:spPr bwMode="auto">
            <a:xfrm>
              <a:off x="5705433" y="4572527"/>
              <a:ext cx="16230" cy="1623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5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9" name="Rectangle 337"/>
            <p:cNvSpPr>
              <a:spLocks noChangeArrowheads="1"/>
            </p:cNvSpPr>
            <p:nvPr/>
          </p:nvSpPr>
          <p:spPr bwMode="auto">
            <a:xfrm>
              <a:off x="5710843" y="4572527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7" name="Group 1086"/>
          <p:cNvGrpSpPr/>
          <p:nvPr/>
        </p:nvGrpSpPr>
        <p:grpSpPr>
          <a:xfrm>
            <a:off x="5715000" y="2133600"/>
            <a:ext cx="914400" cy="694772"/>
            <a:chOff x="5618875" y="4602282"/>
            <a:chExt cx="357052" cy="313772"/>
          </a:xfrm>
        </p:grpSpPr>
        <p:sp>
          <p:nvSpPr>
            <p:cNvPr id="3410" name="Freeform 338"/>
            <p:cNvSpPr>
              <a:spLocks/>
            </p:cNvSpPr>
            <p:nvPr/>
          </p:nvSpPr>
          <p:spPr bwMode="auto">
            <a:xfrm>
              <a:off x="5708138" y="4602282"/>
              <a:ext cx="10820" cy="135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4" y="4"/>
                  </a:lnTo>
                  <a:lnTo>
                    <a:pt x="4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1" name="Rectangle 339"/>
            <p:cNvSpPr>
              <a:spLocks noChangeArrowheads="1"/>
            </p:cNvSpPr>
            <p:nvPr/>
          </p:nvSpPr>
          <p:spPr bwMode="auto">
            <a:xfrm>
              <a:off x="5713548" y="4602282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2" name="Freeform 340"/>
            <p:cNvSpPr>
              <a:spLocks/>
            </p:cNvSpPr>
            <p:nvPr/>
          </p:nvSpPr>
          <p:spPr bwMode="auto">
            <a:xfrm>
              <a:off x="5624285" y="4675315"/>
              <a:ext cx="178526" cy="3245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5" y="0"/>
                </a:cxn>
                <a:cxn ang="0">
                  <a:pos x="66" y="6"/>
                </a:cxn>
                <a:cxn ang="0">
                  <a:pos x="55" y="12"/>
                </a:cxn>
                <a:cxn ang="0">
                  <a:pos x="11" y="12"/>
                </a:cxn>
                <a:cxn ang="0">
                  <a:pos x="0" y="6"/>
                </a:cxn>
                <a:cxn ang="0">
                  <a:pos x="11" y="0"/>
                </a:cxn>
              </a:cxnLst>
              <a:rect l="0" t="0" r="r" b="b"/>
              <a:pathLst>
                <a:path w="66" h="12">
                  <a:moveTo>
                    <a:pt x="11" y="0"/>
                  </a:moveTo>
                  <a:lnTo>
                    <a:pt x="55" y="0"/>
                  </a:lnTo>
                  <a:lnTo>
                    <a:pt x="66" y="6"/>
                  </a:lnTo>
                  <a:lnTo>
                    <a:pt x="55" y="12"/>
                  </a:lnTo>
                  <a:lnTo>
                    <a:pt x="11" y="12"/>
                  </a:lnTo>
                  <a:lnTo>
                    <a:pt x="0" y="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3" name="Rectangle 341"/>
            <p:cNvSpPr>
              <a:spLocks noChangeArrowheads="1"/>
            </p:cNvSpPr>
            <p:nvPr/>
          </p:nvSpPr>
          <p:spPr bwMode="auto">
            <a:xfrm>
              <a:off x="5643220" y="4683430"/>
              <a:ext cx="219100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def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update_data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(self):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4" name="Line 342"/>
            <p:cNvSpPr>
              <a:spLocks noChangeShapeType="1"/>
            </p:cNvSpPr>
            <p:nvPr/>
          </p:nvSpPr>
          <p:spPr bwMode="auto">
            <a:xfrm>
              <a:off x="5786581" y="4734824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5" name="Line 343"/>
            <p:cNvSpPr>
              <a:spLocks noChangeShapeType="1"/>
            </p:cNvSpPr>
            <p:nvPr/>
          </p:nvSpPr>
          <p:spPr bwMode="auto">
            <a:xfrm>
              <a:off x="5640515" y="4734824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6" name="Freeform 344"/>
            <p:cNvSpPr>
              <a:spLocks/>
            </p:cNvSpPr>
            <p:nvPr/>
          </p:nvSpPr>
          <p:spPr bwMode="auto">
            <a:xfrm>
              <a:off x="5708138" y="4707774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7" name="Line 345"/>
            <p:cNvSpPr>
              <a:spLocks noChangeShapeType="1"/>
            </p:cNvSpPr>
            <p:nvPr/>
          </p:nvSpPr>
          <p:spPr bwMode="auto">
            <a:xfrm flipV="1">
              <a:off x="5713548" y="4710479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8" name="Freeform 346"/>
            <p:cNvSpPr>
              <a:spLocks/>
            </p:cNvSpPr>
            <p:nvPr/>
          </p:nvSpPr>
          <p:spPr bwMode="auto">
            <a:xfrm>
              <a:off x="5640515" y="4718594"/>
              <a:ext cx="146066" cy="16230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6"/>
                </a:cxn>
                <a:cxn ang="0">
                  <a:pos x="26" y="6"/>
                </a:cxn>
                <a:cxn ang="0">
                  <a:pos x="29" y="6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54" y="6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54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9" name="Rectangle 347"/>
            <p:cNvSpPr>
              <a:spLocks noChangeArrowheads="1"/>
            </p:cNvSpPr>
            <p:nvPr/>
          </p:nvSpPr>
          <p:spPr bwMode="auto">
            <a:xfrm>
              <a:off x="5713548" y="4718594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0" name="Line 348"/>
            <p:cNvSpPr>
              <a:spLocks noChangeShapeType="1"/>
            </p:cNvSpPr>
            <p:nvPr/>
          </p:nvSpPr>
          <p:spPr bwMode="auto">
            <a:xfrm>
              <a:off x="5640515" y="4734824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1" name="Freeform 349"/>
            <p:cNvSpPr>
              <a:spLocks/>
            </p:cNvSpPr>
            <p:nvPr/>
          </p:nvSpPr>
          <p:spPr bwMode="auto">
            <a:xfrm>
              <a:off x="5618875" y="4748348"/>
              <a:ext cx="43279" cy="13525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5"/>
                </a:cxn>
                <a:cxn ang="0">
                  <a:pos x="10" y="5"/>
                </a:cxn>
                <a:cxn ang="0">
                  <a:pos x="16" y="5"/>
                </a:cxn>
              </a:cxnLst>
              <a:rect l="0" t="0" r="r" b="b"/>
              <a:pathLst>
                <a:path w="16" h="5">
                  <a:moveTo>
                    <a:pt x="16" y="5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5"/>
                  </a:lnTo>
                  <a:lnTo>
                    <a:pt x="10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2" name="Rectangle 350"/>
            <p:cNvSpPr>
              <a:spLocks noChangeArrowheads="1"/>
            </p:cNvSpPr>
            <p:nvPr/>
          </p:nvSpPr>
          <p:spPr bwMode="auto">
            <a:xfrm>
              <a:off x="5640515" y="4748348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3" name="Line 351"/>
            <p:cNvSpPr>
              <a:spLocks noChangeShapeType="1"/>
            </p:cNvSpPr>
            <p:nvPr/>
          </p:nvSpPr>
          <p:spPr bwMode="auto">
            <a:xfrm>
              <a:off x="5786581" y="4734824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4" name="Freeform 352"/>
            <p:cNvSpPr>
              <a:spLocks/>
            </p:cNvSpPr>
            <p:nvPr/>
          </p:nvSpPr>
          <p:spPr bwMode="auto">
            <a:xfrm>
              <a:off x="5764942" y="4748348"/>
              <a:ext cx="43279" cy="13525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5"/>
                </a:cxn>
                <a:cxn ang="0">
                  <a:pos x="10" y="5"/>
                </a:cxn>
                <a:cxn ang="0">
                  <a:pos x="16" y="5"/>
                </a:cxn>
              </a:cxnLst>
              <a:rect l="0" t="0" r="r" b="b"/>
              <a:pathLst>
                <a:path w="16" h="5">
                  <a:moveTo>
                    <a:pt x="16" y="5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5"/>
                  </a:lnTo>
                  <a:lnTo>
                    <a:pt x="10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5" name="Rectangle 353"/>
            <p:cNvSpPr>
              <a:spLocks noChangeArrowheads="1"/>
            </p:cNvSpPr>
            <p:nvPr/>
          </p:nvSpPr>
          <p:spPr bwMode="auto">
            <a:xfrm>
              <a:off x="5786581" y="4748348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6" name="Freeform 354"/>
            <p:cNvSpPr>
              <a:spLocks/>
            </p:cNvSpPr>
            <p:nvPr/>
          </p:nvSpPr>
          <p:spPr bwMode="auto">
            <a:xfrm>
              <a:off x="5781171" y="4761873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7" name="Line 355"/>
            <p:cNvSpPr>
              <a:spLocks noChangeShapeType="1"/>
            </p:cNvSpPr>
            <p:nvPr/>
          </p:nvSpPr>
          <p:spPr bwMode="auto">
            <a:xfrm flipV="1">
              <a:off x="5786581" y="4764578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8" name="Rectangle 356"/>
            <p:cNvSpPr>
              <a:spLocks noChangeArrowheads="1"/>
            </p:cNvSpPr>
            <p:nvPr/>
          </p:nvSpPr>
          <p:spPr bwMode="auto">
            <a:xfrm>
              <a:off x="5689204" y="4775398"/>
              <a:ext cx="19475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9" name="Rectangle 357"/>
            <p:cNvSpPr>
              <a:spLocks noChangeArrowheads="1"/>
            </p:cNvSpPr>
            <p:nvPr/>
          </p:nvSpPr>
          <p:spPr bwMode="auto">
            <a:xfrm>
              <a:off x="5694614" y="4775398"/>
              <a:ext cx="281313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self.update_usage_graphs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()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0" name="Freeform 358"/>
            <p:cNvSpPr>
              <a:spLocks/>
            </p:cNvSpPr>
            <p:nvPr/>
          </p:nvSpPr>
          <p:spPr bwMode="auto">
            <a:xfrm>
              <a:off x="5781171" y="4791627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1" name="Line 359"/>
            <p:cNvSpPr>
              <a:spLocks noChangeShapeType="1"/>
            </p:cNvSpPr>
            <p:nvPr/>
          </p:nvSpPr>
          <p:spPr bwMode="auto">
            <a:xfrm flipV="1">
              <a:off x="5786581" y="4791627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2" name="Rectangle 360"/>
            <p:cNvSpPr>
              <a:spLocks noChangeArrowheads="1"/>
            </p:cNvSpPr>
            <p:nvPr/>
          </p:nvSpPr>
          <p:spPr bwMode="auto">
            <a:xfrm>
              <a:off x="5708138" y="4802447"/>
              <a:ext cx="156886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3" name="Rectangle 361"/>
            <p:cNvSpPr>
              <a:spLocks noChangeArrowheads="1"/>
            </p:cNvSpPr>
            <p:nvPr/>
          </p:nvSpPr>
          <p:spPr bwMode="auto">
            <a:xfrm>
              <a:off x="5713548" y="4802447"/>
              <a:ext cx="22721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self.update_gpu_info()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4" name="Line 362"/>
            <p:cNvSpPr>
              <a:spLocks noChangeShapeType="1"/>
            </p:cNvSpPr>
            <p:nvPr/>
          </p:nvSpPr>
          <p:spPr bwMode="auto">
            <a:xfrm>
              <a:off x="5640515" y="4761873"/>
              <a:ext cx="2705" cy="676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5" name="Line 363"/>
            <p:cNvSpPr>
              <a:spLocks noChangeShapeType="1"/>
            </p:cNvSpPr>
            <p:nvPr/>
          </p:nvSpPr>
          <p:spPr bwMode="auto">
            <a:xfrm>
              <a:off x="5786581" y="4818677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6" name="Line 364"/>
            <p:cNvSpPr>
              <a:spLocks noChangeShapeType="1"/>
            </p:cNvSpPr>
            <p:nvPr/>
          </p:nvSpPr>
          <p:spPr bwMode="auto">
            <a:xfrm>
              <a:off x="5640515" y="4829496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7" name="Line 365"/>
            <p:cNvSpPr>
              <a:spLocks noChangeShapeType="1"/>
            </p:cNvSpPr>
            <p:nvPr/>
          </p:nvSpPr>
          <p:spPr bwMode="auto">
            <a:xfrm>
              <a:off x="5786581" y="4829496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8" name="Freeform 366"/>
            <p:cNvSpPr>
              <a:spLocks/>
            </p:cNvSpPr>
            <p:nvPr/>
          </p:nvSpPr>
          <p:spPr bwMode="auto">
            <a:xfrm>
              <a:off x="5640515" y="4829496"/>
              <a:ext cx="146066" cy="1623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26" y="6"/>
                </a:cxn>
                <a:cxn ang="0">
                  <a:pos x="29" y="6"/>
                </a:cxn>
                <a:cxn ang="0">
                  <a:pos x="54" y="0"/>
                </a:cxn>
              </a:cxnLst>
              <a:rect l="0" t="0" r="r" b="b"/>
              <a:pathLst>
                <a:path w="54" h="6">
                  <a:moveTo>
                    <a:pt x="54" y="0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9" name="Rectangle 367"/>
            <p:cNvSpPr>
              <a:spLocks noChangeArrowheads="1"/>
            </p:cNvSpPr>
            <p:nvPr/>
          </p:nvSpPr>
          <p:spPr bwMode="auto">
            <a:xfrm>
              <a:off x="5713548" y="4829496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0" name="Freeform 368"/>
            <p:cNvSpPr>
              <a:spLocks/>
            </p:cNvSpPr>
            <p:nvPr/>
          </p:nvSpPr>
          <p:spPr bwMode="auto">
            <a:xfrm>
              <a:off x="5708138" y="4845726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1" name="Line 369"/>
            <p:cNvSpPr>
              <a:spLocks noChangeShapeType="1"/>
            </p:cNvSpPr>
            <p:nvPr/>
          </p:nvSpPr>
          <p:spPr bwMode="auto">
            <a:xfrm flipV="1">
              <a:off x="5713548" y="4848431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2" name="Freeform 370"/>
            <p:cNvSpPr>
              <a:spLocks/>
            </p:cNvSpPr>
            <p:nvPr/>
          </p:nvSpPr>
          <p:spPr bwMode="auto">
            <a:xfrm>
              <a:off x="5705433" y="4856546"/>
              <a:ext cx="16230" cy="1623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5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3" name="Rectangle 371"/>
            <p:cNvSpPr>
              <a:spLocks noChangeArrowheads="1"/>
            </p:cNvSpPr>
            <p:nvPr/>
          </p:nvSpPr>
          <p:spPr bwMode="auto">
            <a:xfrm>
              <a:off x="5710843" y="4856546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4" name="Freeform 372"/>
            <p:cNvSpPr>
              <a:spLocks/>
            </p:cNvSpPr>
            <p:nvPr/>
          </p:nvSpPr>
          <p:spPr bwMode="auto">
            <a:xfrm>
              <a:off x="5708138" y="4886300"/>
              <a:ext cx="10820" cy="135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4" y="4"/>
                  </a:lnTo>
                  <a:lnTo>
                    <a:pt x="4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5" name="Rectangle 373"/>
            <p:cNvSpPr>
              <a:spLocks noChangeArrowheads="1"/>
            </p:cNvSpPr>
            <p:nvPr/>
          </p:nvSpPr>
          <p:spPr bwMode="auto">
            <a:xfrm>
              <a:off x="5713548" y="4886300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6" name="Group 1085"/>
          <p:cNvGrpSpPr/>
          <p:nvPr/>
        </p:nvGrpSpPr>
        <p:grpSpPr>
          <a:xfrm>
            <a:off x="5562600" y="4191000"/>
            <a:ext cx="1371600" cy="1143000"/>
            <a:chOff x="5594531" y="4959333"/>
            <a:chExt cx="895334" cy="708693"/>
          </a:xfrm>
        </p:grpSpPr>
        <p:sp>
          <p:nvSpPr>
            <p:cNvPr id="3446" name="Freeform 374"/>
            <p:cNvSpPr>
              <a:spLocks/>
            </p:cNvSpPr>
            <p:nvPr/>
          </p:nvSpPr>
          <p:spPr bwMode="auto">
            <a:xfrm>
              <a:off x="5594531" y="4959333"/>
              <a:ext cx="240739" cy="3245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74" y="0"/>
                </a:cxn>
                <a:cxn ang="0">
                  <a:pos x="89" y="6"/>
                </a:cxn>
                <a:cxn ang="0">
                  <a:pos x="74" y="12"/>
                </a:cxn>
                <a:cxn ang="0">
                  <a:pos x="15" y="12"/>
                </a:cxn>
                <a:cxn ang="0">
                  <a:pos x="0" y="6"/>
                </a:cxn>
                <a:cxn ang="0">
                  <a:pos x="15" y="0"/>
                </a:cxn>
              </a:cxnLst>
              <a:rect l="0" t="0" r="r" b="b"/>
              <a:pathLst>
                <a:path w="89" h="12">
                  <a:moveTo>
                    <a:pt x="15" y="0"/>
                  </a:moveTo>
                  <a:lnTo>
                    <a:pt x="74" y="0"/>
                  </a:lnTo>
                  <a:lnTo>
                    <a:pt x="89" y="6"/>
                  </a:lnTo>
                  <a:lnTo>
                    <a:pt x="74" y="12"/>
                  </a:lnTo>
                  <a:lnTo>
                    <a:pt x="15" y="12"/>
                  </a:lnTo>
                  <a:lnTo>
                    <a:pt x="0" y="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7" name="Rectangle 375"/>
            <p:cNvSpPr>
              <a:spLocks noChangeArrowheads="1"/>
            </p:cNvSpPr>
            <p:nvPr/>
          </p:nvSpPr>
          <p:spPr bwMode="auto">
            <a:xfrm>
              <a:off x="5613466" y="4967448"/>
              <a:ext cx="313772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def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update_usage_graphs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(self):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8" name="Line 376"/>
            <p:cNvSpPr>
              <a:spLocks noChangeShapeType="1"/>
            </p:cNvSpPr>
            <p:nvPr/>
          </p:nvSpPr>
          <p:spPr bwMode="auto">
            <a:xfrm>
              <a:off x="5786581" y="5018842"/>
              <a:ext cx="278608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9" name="Line 377"/>
            <p:cNvSpPr>
              <a:spLocks noChangeShapeType="1"/>
            </p:cNvSpPr>
            <p:nvPr/>
          </p:nvSpPr>
          <p:spPr bwMode="auto">
            <a:xfrm>
              <a:off x="5640515" y="5018842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0" name="Freeform 378"/>
            <p:cNvSpPr>
              <a:spLocks/>
            </p:cNvSpPr>
            <p:nvPr/>
          </p:nvSpPr>
          <p:spPr bwMode="auto">
            <a:xfrm>
              <a:off x="5708138" y="4991792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1" name="Line 379"/>
            <p:cNvSpPr>
              <a:spLocks noChangeShapeType="1"/>
            </p:cNvSpPr>
            <p:nvPr/>
          </p:nvSpPr>
          <p:spPr bwMode="auto">
            <a:xfrm flipV="1">
              <a:off x="5713548" y="4994497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2" name="Freeform 380"/>
            <p:cNvSpPr>
              <a:spLocks/>
            </p:cNvSpPr>
            <p:nvPr/>
          </p:nvSpPr>
          <p:spPr bwMode="auto">
            <a:xfrm>
              <a:off x="5640515" y="5002612"/>
              <a:ext cx="146066" cy="16230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6"/>
                </a:cxn>
                <a:cxn ang="0">
                  <a:pos x="26" y="6"/>
                </a:cxn>
                <a:cxn ang="0">
                  <a:pos x="29" y="6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54" y="6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54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3" name="Rectangle 381"/>
            <p:cNvSpPr>
              <a:spLocks noChangeArrowheads="1"/>
            </p:cNvSpPr>
            <p:nvPr/>
          </p:nvSpPr>
          <p:spPr bwMode="auto">
            <a:xfrm>
              <a:off x="5713548" y="5002612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4" name="Line 382"/>
            <p:cNvSpPr>
              <a:spLocks noChangeShapeType="1"/>
            </p:cNvSpPr>
            <p:nvPr/>
          </p:nvSpPr>
          <p:spPr bwMode="auto">
            <a:xfrm>
              <a:off x="5640515" y="5018842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5" name="Freeform 383"/>
            <p:cNvSpPr>
              <a:spLocks/>
            </p:cNvSpPr>
            <p:nvPr/>
          </p:nvSpPr>
          <p:spPr bwMode="auto">
            <a:xfrm>
              <a:off x="5618875" y="5032366"/>
              <a:ext cx="43279" cy="13525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5"/>
                </a:cxn>
                <a:cxn ang="0">
                  <a:pos x="10" y="5"/>
                </a:cxn>
                <a:cxn ang="0">
                  <a:pos x="16" y="5"/>
                </a:cxn>
              </a:cxnLst>
              <a:rect l="0" t="0" r="r" b="b"/>
              <a:pathLst>
                <a:path w="16" h="5">
                  <a:moveTo>
                    <a:pt x="16" y="5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5"/>
                  </a:lnTo>
                  <a:lnTo>
                    <a:pt x="10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6" name="Rectangle 384"/>
            <p:cNvSpPr>
              <a:spLocks noChangeArrowheads="1"/>
            </p:cNvSpPr>
            <p:nvPr/>
          </p:nvSpPr>
          <p:spPr bwMode="auto">
            <a:xfrm>
              <a:off x="5640515" y="5032366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7" name="Line 385"/>
            <p:cNvSpPr>
              <a:spLocks noChangeShapeType="1"/>
            </p:cNvSpPr>
            <p:nvPr/>
          </p:nvSpPr>
          <p:spPr bwMode="auto">
            <a:xfrm>
              <a:off x="6065190" y="5018842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8" name="Freeform 386"/>
            <p:cNvSpPr>
              <a:spLocks/>
            </p:cNvSpPr>
            <p:nvPr/>
          </p:nvSpPr>
          <p:spPr bwMode="auto">
            <a:xfrm>
              <a:off x="6043550" y="5032366"/>
              <a:ext cx="43279" cy="13525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5"/>
                </a:cxn>
                <a:cxn ang="0">
                  <a:pos x="10" y="5"/>
                </a:cxn>
                <a:cxn ang="0">
                  <a:pos x="16" y="5"/>
                </a:cxn>
              </a:cxnLst>
              <a:rect l="0" t="0" r="r" b="b"/>
              <a:pathLst>
                <a:path w="16" h="5">
                  <a:moveTo>
                    <a:pt x="16" y="5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5"/>
                  </a:lnTo>
                  <a:lnTo>
                    <a:pt x="10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9" name="Rectangle 387"/>
            <p:cNvSpPr>
              <a:spLocks noChangeArrowheads="1"/>
            </p:cNvSpPr>
            <p:nvPr/>
          </p:nvSpPr>
          <p:spPr bwMode="auto">
            <a:xfrm>
              <a:off x="6062485" y="5032366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0" name="Line 388"/>
            <p:cNvSpPr>
              <a:spLocks noChangeShapeType="1"/>
            </p:cNvSpPr>
            <p:nvPr/>
          </p:nvSpPr>
          <p:spPr bwMode="auto">
            <a:xfrm>
              <a:off x="6149042" y="5075645"/>
              <a:ext cx="19475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1" name="Line 389"/>
            <p:cNvSpPr>
              <a:spLocks noChangeShapeType="1"/>
            </p:cNvSpPr>
            <p:nvPr/>
          </p:nvSpPr>
          <p:spPr bwMode="auto">
            <a:xfrm>
              <a:off x="5978632" y="5075645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2" name="Freeform 390"/>
            <p:cNvSpPr>
              <a:spLocks/>
            </p:cNvSpPr>
            <p:nvPr/>
          </p:nvSpPr>
          <p:spPr bwMode="auto">
            <a:xfrm>
              <a:off x="6059780" y="5045891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3" name="Line 391"/>
            <p:cNvSpPr>
              <a:spLocks noChangeShapeType="1"/>
            </p:cNvSpPr>
            <p:nvPr/>
          </p:nvSpPr>
          <p:spPr bwMode="auto">
            <a:xfrm flipV="1">
              <a:off x="6065190" y="5048596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4" name="Freeform 392"/>
            <p:cNvSpPr>
              <a:spLocks/>
            </p:cNvSpPr>
            <p:nvPr/>
          </p:nvSpPr>
          <p:spPr bwMode="auto">
            <a:xfrm>
              <a:off x="5978632" y="5059416"/>
              <a:ext cx="170411" cy="16230"/>
            </a:xfrm>
            <a:custGeom>
              <a:avLst/>
              <a:gdLst/>
              <a:ahLst/>
              <a:cxnLst>
                <a:cxn ang="0">
                  <a:pos x="63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0" y="6"/>
                </a:cxn>
                <a:cxn ang="0">
                  <a:pos x="26" y="6"/>
                </a:cxn>
                <a:cxn ang="0">
                  <a:pos x="38" y="6"/>
                </a:cxn>
                <a:cxn ang="0">
                  <a:pos x="63" y="6"/>
                </a:cxn>
              </a:cxnLst>
              <a:rect l="0" t="0" r="r" b="b"/>
              <a:pathLst>
                <a:path w="63" h="6">
                  <a:moveTo>
                    <a:pt x="63" y="6"/>
                  </a:moveTo>
                  <a:lnTo>
                    <a:pt x="38" y="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26" y="6"/>
                  </a:lnTo>
                  <a:lnTo>
                    <a:pt x="38" y="6"/>
                  </a:lnTo>
                  <a:lnTo>
                    <a:pt x="63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5" name="Rectangle 393"/>
            <p:cNvSpPr>
              <a:spLocks noChangeArrowheads="1"/>
            </p:cNvSpPr>
            <p:nvPr/>
          </p:nvSpPr>
          <p:spPr bwMode="auto">
            <a:xfrm>
              <a:off x="6051665" y="5059416"/>
              <a:ext cx="5139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try: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6" name="Line 394"/>
            <p:cNvSpPr>
              <a:spLocks noChangeShapeType="1"/>
            </p:cNvSpPr>
            <p:nvPr/>
          </p:nvSpPr>
          <p:spPr bwMode="auto">
            <a:xfrm>
              <a:off x="5978632" y="5075645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7" name="Freeform 395"/>
            <p:cNvSpPr>
              <a:spLocks/>
            </p:cNvSpPr>
            <p:nvPr/>
          </p:nvSpPr>
          <p:spPr bwMode="auto">
            <a:xfrm>
              <a:off x="5956992" y="5086465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8" name="Rectangle 396"/>
            <p:cNvSpPr>
              <a:spLocks noChangeArrowheads="1"/>
            </p:cNvSpPr>
            <p:nvPr/>
          </p:nvSpPr>
          <p:spPr bwMode="auto">
            <a:xfrm>
              <a:off x="5978632" y="5086465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9" name="Freeform 397"/>
            <p:cNvSpPr>
              <a:spLocks/>
            </p:cNvSpPr>
            <p:nvPr/>
          </p:nvSpPr>
          <p:spPr bwMode="auto">
            <a:xfrm>
              <a:off x="5975927" y="5102695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0" name="Line 398"/>
            <p:cNvSpPr>
              <a:spLocks noChangeShapeType="1"/>
            </p:cNvSpPr>
            <p:nvPr/>
          </p:nvSpPr>
          <p:spPr bwMode="auto">
            <a:xfrm flipV="1">
              <a:off x="5978632" y="5105400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1" name="Rectangle 399"/>
            <p:cNvSpPr>
              <a:spLocks noChangeArrowheads="1"/>
            </p:cNvSpPr>
            <p:nvPr/>
          </p:nvSpPr>
          <p:spPr bwMode="auto">
            <a:xfrm>
              <a:off x="5970517" y="5113514"/>
              <a:ext cx="1893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2" name="Rectangle 400"/>
            <p:cNvSpPr>
              <a:spLocks noChangeArrowheads="1"/>
            </p:cNvSpPr>
            <p:nvPr/>
          </p:nvSpPr>
          <p:spPr bwMode="auto">
            <a:xfrm>
              <a:off x="5973222" y="5113514"/>
              <a:ext cx="2975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3" name="Freeform 401"/>
            <p:cNvSpPr>
              <a:spLocks/>
            </p:cNvSpPr>
            <p:nvPr/>
          </p:nvSpPr>
          <p:spPr bwMode="auto">
            <a:xfrm>
              <a:off x="5975927" y="5129744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4" name="Line 402"/>
            <p:cNvSpPr>
              <a:spLocks noChangeShapeType="1"/>
            </p:cNvSpPr>
            <p:nvPr/>
          </p:nvSpPr>
          <p:spPr bwMode="auto">
            <a:xfrm flipV="1">
              <a:off x="5978632" y="5132449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5" name="Rectangle 403"/>
            <p:cNvSpPr>
              <a:spLocks noChangeArrowheads="1"/>
            </p:cNvSpPr>
            <p:nvPr/>
          </p:nvSpPr>
          <p:spPr bwMode="auto">
            <a:xfrm>
              <a:off x="5816336" y="5140564"/>
              <a:ext cx="327297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6" name="Rectangle 404"/>
            <p:cNvSpPr>
              <a:spLocks noChangeArrowheads="1"/>
            </p:cNvSpPr>
            <p:nvPr/>
          </p:nvSpPr>
          <p:spPr bwMode="auto">
            <a:xfrm>
              <a:off x="5821745" y="5140564"/>
              <a:ext cx="46795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cpu_percent = psutil.cpu_percent(interval=None)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7" name="Freeform 405"/>
            <p:cNvSpPr>
              <a:spLocks/>
            </p:cNvSpPr>
            <p:nvPr/>
          </p:nvSpPr>
          <p:spPr bwMode="auto">
            <a:xfrm>
              <a:off x="5975927" y="5156793"/>
              <a:ext cx="2705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9" name="Line 407"/>
            <p:cNvSpPr>
              <a:spLocks noChangeShapeType="1"/>
            </p:cNvSpPr>
            <p:nvPr/>
          </p:nvSpPr>
          <p:spPr bwMode="auto">
            <a:xfrm flipV="1">
              <a:off x="5978632" y="5159498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0" name="Rectangle 408"/>
            <p:cNvSpPr>
              <a:spLocks noChangeArrowheads="1"/>
            </p:cNvSpPr>
            <p:nvPr/>
          </p:nvSpPr>
          <p:spPr bwMode="auto">
            <a:xfrm>
              <a:off x="5859615" y="5170318"/>
              <a:ext cx="240739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1" name="Rectangle 409"/>
            <p:cNvSpPr>
              <a:spLocks noChangeArrowheads="1"/>
            </p:cNvSpPr>
            <p:nvPr/>
          </p:nvSpPr>
          <p:spPr bwMode="auto">
            <a:xfrm>
              <a:off x="5865025" y="5170318"/>
              <a:ext cx="340822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self.cpu_data.append(cpu_percent)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2" name="Line 410"/>
            <p:cNvSpPr>
              <a:spLocks noChangeShapeType="1"/>
            </p:cNvSpPr>
            <p:nvPr/>
          </p:nvSpPr>
          <p:spPr bwMode="auto">
            <a:xfrm>
              <a:off x="6195027" y="5213597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" name="Line 411"/>
            <p:cNvSpPr>
              <a:spLocks noChangeShapeType="1"/>
            </p:cNvSpPr>
            <p:nvPr/>
          </p:nvSpPr>
          <p:spPr bwMode="auto">
            <a:xfrm>
              <a:off x="5764942" y="5213597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" name="Freeform 412"/>
            <p:cNvSpPr>
              <a:spLocks/>
            </p:cNvSpPr>
            <p:nvPr/>
          </p:nvSpPr>
          <p:spPr bwMode="auto">
            <a:xfrm>
              <a:off x="5975927" y="5186548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" name="Line 413"/>
            <p:cNvSpPr>
              <a:spLocks noChangeShapeType="1"/>
            </p:cNvSpPr>
            <p:nvPr/>
          </p:nvSpPr>
          <p:spPr bwMode="auto">
            <a:xfrm flipV="1">
              <a:off x="5978632" y="5186548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" name="Freeform 414"/>
            <p:cNvSpPr>
              <a:spLocks/>
            </p:cNvSpPr>
            <p:nvPr/>
          </p:nvSpPr>
          <p:spPr bwMode="auto">
            <a:xfrm>
              <a:off x="5764942" y="5197367"/>
              <a:ext cx="430085" cy="16230"/>
            </a:xfrm>
            <a:custGeom>
              <a:avLst/>
              <a:gdLst/>
              <a:ahLst/>
              <a:cxnLst>
                <a:cxn ang="0">
                  <a:pos x="159" y="6"/>
                </a:cxn>
                <a:cxn ang="0">
                  <a:pos x="134" y="0"/>
                </a:cxn>
                <a:cxn ang="0">
                  <a:pos x="25" y="0"/>
                </a:cxn>
                <a:cxn ang="0">
                  <a:pos x="0" y="6"/>
                </a:cxn>
                <a:cxn ang="0">
                  <a:pos x="25" y="6"/>
                </a:cxn>
                <a:cxn ang="0">
                  <a:pos x="134" y="6"/>
                </a:cxn>
                <a:cxn ang="0">
                  <a:pos x="159" y="6"/>
                </a:cxn>
              </a:cxnLst>
              <a:rect l="0" t="0" r="r" b="b"/>
              <a:pathLst>
                <a:path w="159" h="6">
                  <a:moveTo>
                    <a:pt x="159" y="6"/>
                  </a:moveTo>
                  <a:lnTo>
                    <a:pt x="134" y="0"/>
                  </a:lnTo>
                  <a:lnTo>
                    <a:pt x="25" y="0"/>
                  </a:lnTo>
                  <a:lnTo>
                    <a:pt x="0" y="6"/>
                  </a:lnTo>
                  <a:lnTo>
                    <a:pt x="25" y="6"/>
                  </a:lnTo>
                  <a:lnTo>
                    <a:pt x="134" y="6"/>
                  </a:lnTo>
                  <a:lnTo>
                    <a:pt x="159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7" name="Rectangle 415"/>
            <p:cNvSpPr>
              <a:spLocks noChangeArrowheads="1"/>
            </p:cNvSpPr>
            <p:nvPr/>
          </p:nvSpPr>
          <p:spPr bwMode="auto">
            <a:xfrm>
              <a:off x="5835271" y="5197367"/>
              <a:ext cx="41926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if len(self.cpu_data) &gt; self.max_data_points: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8" name="Line 416"/>
            <p:cNvSpPr>
              <a:spLocks noChangeShapeType="1"/>
            </p:cNvSpPr>
            <p:nvPr/>
          </p:nvSpPr>
          <p:spPr bwMode="auto">
            <a:xfrm>
              <a:off x="5764942" y="5213597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9" name="Freeform 417"/>
            <p:cNvSpPr>
              <a:spLocks/>
            </p:cNvSpPr>
            <p:nvPr/>
          </p:nvSpPr>
          <p:spPr bwMode="auto">
            <a:xfrm>
              <a:off x="5743303" y="5224417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9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9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0" name="Rectangle 418"/>
            <p:cNvSpPr>
              <a:spLocks noChangeArrowheads="1"/>
            </p:cNvSpPr>
            <p:nvPr/>
          </p:nvSpPr>
          <p:spPr bwMode="auto">
            <a:xfrm>
              <a:off x="5762237" y="5224417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1" name="Freeform 419"/>
            <p:cNvSpPr>
              <a:spLocks/>
            </p:cNvSpPr>
            <p:nvPr/>
          </p:nvSpPr>
          <p:spPr bwMode="auto">
            <a:xfrm>
              <a:off x="5759532" y="5240646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2" name="Line 420"/>
            <p:cNvSpPr>
              <a:spLocks noChangeShapeType="1"/>
            </p:cNvSpPr>
            <p:nvPr/>
          </p:nvSpPr>
          <p:spPr bwMode="auto">
            <a:xfrm flipV="1">
              <a:off x="5764942" y="5243351"/>
              <a:ext cx="2705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3" name="Rectangle 421"/>
            <p:cNvSpPr>
              <a:spLocks noChangeArrowheads="1"/>
            </p:cNvSpPr>
            <p:nvPr/>
          </p:nvSpPr>
          <p:spPr bwMode="auto">
            <a:xfrm>
              <a:off x="5691909" y="5251466"/>
              <a:ext cx="146066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4" name="Rectangle 422"/>
            <p:cNvSpPr>
              <a:spLocks noChangeArrowheads="1"/>
            </p:cNvSpPr>
            <p:nvPr/>
          </p:nvSpPr>
          <p:spPr bwMode="auto">
            <a:xfrm>
              <a:off x="5694614" y="5251466"/>
              <a:ext cx="208280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self.cpu_data.pop(0)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5" name="Line 423"/>
            <p:cNvSpPr>
              <a:spLocks noChangeShapeType="1"/>
            </p:cNvSpPr>
            <p:nvPr/>
          </p:nvSpPr>
          <p:spPr bwMode="auto">
            <a:xfrm>
              <a:off x="5764942" y="5267696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6" name="Line 424"/>
            <p:cNvSpPr>
              <a:spLocks noChangeShapeType="1"/>
            </p:cNvSpPr>
            <p:nvPr/>
          </p:nvSpPr>
          <p:spPr bwMode="auto">
            <a:xfrm>
              <a:off x="5764942" y="5281220"/>
              <a:ext cx="140657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7" name="Line 425"/>
            <p:cNvSpPr>
              <a:spLocks noChangeShapeType="1"/>
            </p:cNvSpPr>
            <p:nvPr/>
          </p:nvSpPr>
          <p:spPr bwMode="auto">
            <a:xfrm>
              <a:off x="6054370" y="5281220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8" name="Freeform 426"/>
            <p:cNvSpPr>
              <a:spLocks/>
            </p:cNvSpPr>
            <p:nvPr/>
          </p:nvSpPr>
          <p:spPr bwMode="auto">
            <a:xfrm>
              <a:off x="5905599" y="5281220"/>
              <a:ext cx="148771" cy="1352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30" y="0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25" y="5"/>
                </a:cxn>
                <a:cxn ang="0">
                  <a:pos x="30" y="5"/>
                </a:cxn>
                <a:cxn ang="0">
                  <a:pos x="55" y="0"/>
                </a:cxn>
              </a:cxnLst>
              <a:rect l="0" t="0" r="r" b="b"/>
              <a:pathLst>
                <a:path w="55" h="5">
                  <a:moveTo>
                    <a:pt x="55" y="0"/>
                  </a:moveTo>
                  <a:lnTo>
                    <a:pt x="30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9" name="Rectangle 427"/>
            <p:cNvSpPr>
              <a:spLocks noChangeArrowheads="1"/>
            </p:cNvSpPr>
            <p:nvPr/>
          </p:nvSpPr>
          <p:spPr bwMode="auto">
            <a:xfrm>
              <a:off x="5975927" y="5281220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0" name="Freeform 428"/>
            <p:cNvSpPr>
              <a:spLocks/>
            </p:cNvSpPr>
            <p:nvPr/>
          </p:nvSpPr>
          <p:spPr bwMode="auto">
            <a:xfrm>
              <a:off x="5975927" y="5294745"/>
              <a:ext cx="2705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1" name="Line 429"/>
            <p:cNvSpPr>
              <a:spLocks noChangeShapeType="1"/>
            </p:cNvSpPr>
            <p:nvPr/>
          </p:nvSpPr>
          <p:spPr bwMode="auto">
            <a:xfrm flipV="1">
              <a:off x="5978632" y="5297450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2" name="Rectangle 430"/>
            <p:cNvSpPr>
              <a:spLocks noChangeArrowheads="1"/>
            </p:cNvSpPr>
            <p:nvPr/>
          </p:nvSpPr>
          <p:spPr bwMode="auto">
            <a:xfrm>
              <a:off x="5970517" y="5308270"/>
              <a:ext cx="1893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3" name="Rectangle 431"/>
            <p:cNvSpPr>
              <a:spLocks noChangeArrowheads="1"/>
            </p:cNvSpPr>
            <p:nvPr/>
          </p:nvSpPr>
          <p:spPr bwMode="auto">
            <a:xfrm>
              <a:off x="5973222" y="5308270"/>
              <a:ext cx="2975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4" name="Freeform 432"/>
            <p:cNvSpPr>
              <a:spLocks/>
            </p:cNvSpPr>
            <p:nvPr/>
          </p:nvSpPr>
          <p:spPr bwMode="auto">
            <a:xfrm>
              <a:off x="5975927" y="5324499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" name="Line 433"/>
            <p:cNvSpPr>
              <a:spLocks noChangeShapeType="1"/>
            </p:cNvSpPr>
            <p:nvPr/>
          </p:nvSpPr>
          <p:spPr bwMode="auto">
            <a:xfrm flipV="1">
              <a:off x="5978632" y="5324499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" name="Rectangle 434"/>
            <p:cNvSpPr>
              <a:spLocks noChangeArrowheads="1"/>
            </p:cNvSpPr>
            <p:nvPr/>
          </p:nvSpPr>
          <p:spPr bwMode="auto">
            <a:xfrm>
              <a:off x="5846090" y="5335319"/>
              <a:ext cx="267789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" name="Rectangle 435"/>
            <p:cNvSpPr>
              <a:spLocks noChangeArrowheads="1"/>
            </p:cNvSpPr>
            <p:nvPr/>
          </p:nvSpPr>
          <p:spPr bwMode="auto">
            <a:xfrm>
              <a:off x="5848795" y="5335319"/>
              <a:ext cx="389511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gpu_percent = self.get_gpu_utilization()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8" name="Freeform 436"/>
            <p:cNvSpPr>
              <a:spLocks/>
            </p:cNvSpPr>
            <p:nvPr/>
          </p:nvSpPr>
          <p:spPr bwMode="auto">
            <a:xfrm>
              <a:off x="5975927" y="5351549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" name="Line 437"/>
            <p:cNvSpPr>
              <a:spLocks noChangeShapeType="1"/>
            </p:cNvSpPr>
            <p:nvPr/>
          </p:nvSpPr>
          <p:spPr bwMode="auto">
            <a:xfrm flipV="1">
              <a:off x="5978632" y="5354254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" name="Rectangle 438"/>
            <p:cNvSpPr>
              <a:spLocks noChangeArrowheads="1"/>
            </p:cNvSpPr>
            <p:nvPr/>
          </p:nvSpPr>
          <p:spPr bwMode="auto">
            <a:xfrm>
              <a:off x="5859615" y="5362368"/>
              <a:ext cx="240739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" name="Rectangle 439"/>
            <p:cNvSpPr>
              <a:spLocks noChangeArrowheads="1"/>
            </p:cNvSpPr>
            <p:nvPr/>
          </p:nvSpPr>
          <p:spPr bwMode="auto">
            <a:xfrm>
              <a:off x="5862320" y="5362368"/>
              <a:ext cx="346232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self.gpu_data.append(gpu_percent)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2" name="Line 440"/>
            <p:cNvSpPr>
              <a:spLocks noChangeShapeType="1"/>
            </p:cNvSpPr>
            <p:nvPr/>
          </p:nvSpPr>
          <p:spPr bwMode="auto">
            <a:xfrm>
              <a:off x="6197732" y="5405647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3" name="Line 441"/>
            <p:cNvSpPr>
              <a:spLocks noChangeShapeType="1"/>
            </p:cNvSpPr>
            <p:nvPr/>
          </p:nvSpPr>
          <p:spPr bwMode="auto">
            <a:xfrm>
              <a:off x="5762237" y="5405647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4" name="Freeform 442"/>
            <p:cNvSpPr>
              <a:spLocks/>
            </p:cNvSpPr>
            <p:nvPr/>
          </p:nvSpPr>
          <p:spPr bwMode="auto">
            <a:xfrm>
              <a:off x="5975927" y="5378598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5" name="Line 443"/>
            <p:cNvSpPr>
              <a:spLocks noChangeShapeType="1"/>
            </p:cNvSpPr>
            <p:nvPr/>
          </p:nvSpPr>
          <p:spPr bwMode="auto">
            <a:xfrm flipV="1">
              <a:off x="5978632" y="5381303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6" name="Freeform 444"/>
            <p:cNvSpPr>
              <a:spLocks/>
            </p:cNvSpPr>
            <p:nvPr/>
          </p:nvSpPr>
          <p:spPr bwMode="auto">
            <a:xfrm>
              <a:off x="5762237" y="5389418"/>
              <a:ext cx="435494" cy="16230"/>
            </a:xfrm>
            <a:custGeom>
              <a:avLst/>
              <a:gdLst/>
              <a:ahLst/>
              <a:cxnLst>
                <a:cxn ang="0">
                  <a:pos x="161" y="6"/>
                </a:cxn>
                <a:cxn ang="0">
                  <a:pos x="135" y="0"/>
                </a:cxn>
                <a:cxn ang="0">
                  <a:pos x="26" y="0"/>
                </a:cxn>
                <a:cxn ang="0">
                  <a:pos x="0" y="6"/>
                </a:cxn>
                <a:cxn ang="0">
                  <a:pos x="26" y="6"/>
                </a:cxn>
                <a:cxn ang="0">
                  <a:pos x="135" y="6"/>
                </a:cxn>
                <a:cxn ang="0">
                  <a:pos x="161" y="6"/>
                </a:cxn>
              </a:cxnLst>
              <a:rect l="0" t="0" r="r" b="b"/>
              <a:pathLst>
                <a:path w="161" h="6">
                  <a:moveTo>
                    <a:pt x="161" y="6"/>
                  </a:moveTo>
                  <a:lnTo>
                    <a:pt x="135" y="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26" y="6"/>
                  </a:lnTo>
                  <a:lnTo>
                    <a:pt x="135" y="6"/>
                  </a:lnTo>
                  <a:lnTo>
                    <a:pt x="161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7" name="Rectangle 445"/>
            <p:cNvSpPr>
              <a:spLocks noChangeArrowheads="1"/>
            </p:cNvSpPr>
            <p:nvPr/>
          </p:nvSpPr>
          <p:spPr bwMode="auto">
            <a:xfrm>
              <a:off x="5832566" y="5389418"/>
              <a:ext cx="421970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if len(self.gpu_data) &gt; self.max_data_points: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8" name="Line 446"/>
            <p:cNvSpPr>
              <a:spLocks noChangeShapeType="1"/>
            </p:cNvSpPr>
            <p:nvPr/>
          </p:nvSpPr>
          <p:spPr bwMode="auto">
            <a:xfrm>
              <a:off x="5762237" y="5405647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9" name="Freeform 447"/>
            <p:cNvSpPr>
              <a:spLocks/>
            </p:cNvSpPr>
            <p:nvPr/>
          </p:nvSpPr>
          <p:spPr bwMode="auto">
            <a:xfrm>
              <a:off x="5740598" y="5419172"/>
              <a:ext cx="43279" cy="13525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5"/>
                </a:cxn>
                <a:cxn ang="0">
                  <a:pos x="10" y="5"/>
                </a:cxn>
                <a:cxn ang="0">
                  <a:pos x="16" y="5"/>
                </a:cxn>
              </a:cxnLst>
              <a:rect l="0" t="0" r="r" b="b"/>
              <a:pathLst>
                <a:path w="16" h="5">
                  <a:moveTo>
                    <a:pt x="16" y="5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5"/>
                  </a:lnTo>
                  <a:lnTo>
                    <a:pt x="10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0" name="Rectangle 448"/>
            <p:cNvSpPr>
              <a:spLocks noChangeArrowheads="1"/>
            </p:cNvSpPr>
            <p:nvPr/>
          </p:nvSpPr>
          <p:spPr bwMode="auto">
            <a:xfrm>
              <a:off x="5759532" y="5419172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1" name="Freeform 449"/>
            <p:cNvSpPr>
              <a:spLocks/>
            </p:cNvSpPr>
            <p:nvPr/>
          </p:nvSpPr>
          <p:spPr bwMode="auto">
            <a:xfrm>
              <a:off x="5756827" y="5432697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" name="Line 450"/>
            <p:cNvSpPr>
              <a:spLocks noChangeShapeType="1"/>
            </p:cNvSpPr>
            <p:nvPr/>
          </p:nvSpPr>
          <p:spPr bwMode="auto">
            <a:xfrm flipV="1">
              <a:off x="5762237" y="5435402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" name="Rectangle 451"/>
            <p:cNvSpPr>
              <a:spLocks noChangeArrowheads="1"/>
            </p:cNvSpPr>
            <p:nvPr/>
          </p:nvSpPr>
          <p:spPr bwMode="auto">
            <a:xfrm>
              <a:off x="5689204" y="5446221"/>
              <a:ext cx="146066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4" name="Rectangle 452"/>
            <p:cNvSpPr>
              <a:spLocks noChangeArrowheads="1"/>
            </p:cNvSpPr>
            <p:nvPr/>
          </p:nvSpPr>
          <p:spPr bwMode="auto">
            <a:xfrm>
              <a:off x="5694614" y="5446221"/>
              <a:ext cx="21098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self.gpu_data.pop(0)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5" name="Line 453"/>
            <p:cNvSpPr>
              <a:spLocks noChangeShapeType="1"/>
            </p:cNvSpPr>
            <p:nvPr/>
          </p:nvSpPr>
          <p:spPr bwMode="auto">
            <a:xfrm>
              <a:off x="5762237" y="5462451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6" name="Line 454"/>
            <p:cNvSpPr>
              <a:spLocks noChangeShapeType="1"/>
            </p:cNvSpPr>
            <p:nvPr/>
          </p:nvSpPr>
          <p:spPr bwMode="auto">
            <a:xfrm>
              <a:off x="5762237" y="5473271"/>
              <a:ext cx="143362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7" name="Line 455"/>
            <p:cNvSpPr>
              <a:spLocks noChangeShapeType="1"/>
            </p:cNvSpPr>
            <p:nvPr/>
          </p:nvSpPr>
          <p:spPr bwMode="auto">
            <a:xfrm>
              <a:off x="6054370" y="5473271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8" name="Freeform 456"/>
            <p:cNvSpPr>
              <a:spLocks/>
            </p:cNvSpPr>
            <p:nvPr/>
          </p:nvSpPr>
          <p:spPr bwMode="auto">
            <a:xfrm>
              <a:off x="5905599" y="5473271"/>
              <a:ext cx="148771" cy="1623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30" y="0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25" y="6"/>
                </a:cxn>
                <a:cxn ang="0">
                  <a:pos x="30" y="6"/>
                </a:cxn>
                <a:cxn ang="0">
                  <a:pos x="55" y="0"/>
                </a:cxn>
              </a:cxnLst>
              <a:rect l="0" t="0" r="r" b="b"/>
              <a:pathLst>
                <a:path w="55" h="6">
                  <a:moveTo>
                    <a:pt x="55" y="0"/>
                  </a:moveTo>
                  <a:lnTo>
                    <a:pt x="30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5" y="6"/>
                  </a:lnTo>
                  <a:lnTo>
                    <a:pt x="30" y="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9" name="Rectangle 457"/>
            <p:cNvSpPr>
              <a:spLocks noChangeArrowheads="1"/>
            </p:cNvSpPr>
            <p:nvPr/>
          </p:nvSpPr>
          <p:spPr bwMode="auto">
            <a:xfrm>
              <a:off x="5975927" y="5473271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0" name="Freeform 458"/>
            <p:cNvSpPr>
              <a:spLocks/>
            </p:cNvSpPr>
            <p:nvPr/>
          </p:nvSpPr>
          <p:spPr bwMode="auto">
            <a:xfrm>
              <a:off x="5975927" y="5489500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1" name="Line 459"/>
            <p:cNvSpPr>
              <a:spLocks noChangeShapeType="1"/>
            </p:cNvSpPr>
            <p:nvPr/>
          </p:nvSpPr>
          <p:spPr bwMode="auto">
            <a:xfrm flipV="1">
              <a:off x="5978632" y="5492205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2" name="Rectangle 460"/>
            <p:cNvSpPr>
              <a:spLocks noChangeArrowheads="1"/>
            </p:cNvSpPr>
            <p:nvPr/>
          </p:nvSpPr>
          <p:spPr bwMode="auto">
            <a:xfrm>
              <a:off x="5970517" y="5500320"/>
              <a:ext cx="1893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3" name="Rectangle 461"/>
            <p:cNvSpPr>
              <a:spLocks noChangeArrowheads="1"/>
            </p:cNvSpPr>
            <p:nvPr/>
          </p:nvSpPr>
          <p:spPr bwMode="auto">
            <a:xfrm>
              <a:off x="5973222" y="5500320"/>
              <a:ext cx="2975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4" name="Freeform 462"/>
            <p:cNvSpPr>
              <a:spLocks/>
            </p:cNvSpPr>
            <p:nvPr/>
          </p:nvSpPr>
          <p:spPr bwMode="auto">
            <a:xfrm>
              <a:off x="5975927" y="5516550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5" name="Line 463"/>
            <p:cNvSpPr>
              <a:spLocks noChangeShapeType="1"/>
            </p:cNvSpPr>
            <p:nvPr/>
          </p:nvSpPr>
          <p:spPr bwMode="auto">
            <a:xfrm flipV="1">
              <a:off x="5978632" y="5519255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6" name="Rectangle 464"/>
            <p:cNvSpPr>
              <a:spLocks noChangeArrowheads="1"/>
            </p:cNvSpPr>
            <p:nvPr/>
          </p:nvSpPr>
          <p:spPr bwMode="auto">
            <a:xfrm>
              <a:off x="5851500" y="5527369"/>
              <a:ext cx="256969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7" name="Rectangle 465"/>
            <p:cNvSpPr>
              <a:spLocks noChangeArrowheads="1"/>
            </p:cNvSpPr>
            <p:nvPr/>
          </p:nvSpPr>
          <p:spPr bwMode="auto">
            <a:xfrm>
              <a:off x="5854205" y="5527369"/>
              <a:ext cx="365166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self.cpu_curve.setData(self.cpu_data)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8" name="Freeform 466"/>
            <p:cNvSpPr>
              <a:spLocks/>
            </p:cNvSpPr>
            <p:nvPr/>
          </p:nvSpPr>
          <p:spPr bwMode="auto">
            <a:xfrm>
              <a:off x="5975927" y="5543599"/>
              <a:ext cx="2705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9" name="Line 467"/>
            <p:cNvSpPr>
              <a:spLocks noChangeShapeType="1"/>
            </p:cNvSpPr>
            <p:nvPr/>
          </p:nvSpPr>
          <p:spPr bwMode="auto">
            <a:xfrm flipV="1">
              <a:off x="5978632" y="5546304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0" name="Rectangle 468"/>
            <p:cNvSpPr>
              <a:spLocks noChangeArrowheads="1"/>
            </p:cNvSpPr>
            <p:nvPr/>
          </p:nvSpPr>
          <p:spPr bwMode="auto">
            <a:xfrm>
              <a:off x="5851500" y="5557124"/>
              <a:ext cx="256969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1" name="Rectangle 469"/>
            <p:cNvSpPr>
              <a:spLocks noChangeArrowheads="1"/>
            </p:cNvSpPr>
            <p:nvPr/>
          </p:nvSpPr>
          <p:spPr bwMode="auto">
            <a:xfrm>
              <a:off x="5854205" y="5557124"/>
              <a:ext cx="370576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self.gpu_curve.setData(self.gpu_data)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2" name="Line 470"/>
            <p:cNvSpPr>
              <a:spLocks noChangeShapeType="1"/>
            </p:cNvSpPr>
            <p:nvPr/>
          </p:nvSpPr>
          <p:spPr bwMode="auto">
            <a:xfrm>
              <a:off x="6343798" y="5075645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3" name="Freeform 471"/>
            <p:cNvSpPr>
              <a:spLocks/>
            </p:cNvSpPr>
            <p:nvPr/>
          </p:nvSpPr>
          <p:spPr bwMode="auto">
            <a:xfrm>
              <a:off x="6249126" y="5086465"/>
              <a:ext cx="189345" cy="16230"/>
            </a:xfrm>
            <a:custGeom>
              <a:avLst/>
              <a:gdLst/>
              <a:ahLst/>
              <a:cxnLst>
                <a:cxn ang="0">
                  <a:pos x="70" y="6"/>
                </a:cxn>
                <a:cxn ang="0">
                  <a:pos x="64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64" y="6"/>
                </a:cxn>
                <a:cxn ang="0">
                  <a:pos x="70" y="6"/>
                </a:cxn>
              </a:cxnLst>
              <a:rect l="0" t="0" r="r" b="b"/>
              <a:pathLst>
                <a:path w="70" h="6">
                  <a:moveTo>
                    <a:pt x="70" y="6"/>
                  </a:moveTo>
                  <a:lnTo>
                    <a:pt x="6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64" y="6"/>
                  </a:lnTo>
                  <a:lnTo>
                    <a:pt x="70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4" name="Rectangle 472"/>
            <p:cNvSpPr>
              <a:spLocks noChangeArrowheads="1"/>
            </p:cNvSpPr>
            <p:nvPr/>
          </p:nvSpPr>
          <p:spPr bwMode="auto">
            <a:xfrm>
              <a:off x="6268060" y="5086465"/>
              <a:ext cx="22180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except Exception as e: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5" name="Freeform 473"/>
            <p:cNvSpPr>
              <a:spLocks/>
            </p:cNvSpPr>
            <p:nvPr/>
          </p:nvSpPr>
          <p:spPr bwMode="auto">
            <a:xfrm>
              <a:off x="6338388" y="5102695"/>
              <a:ext cx="5410" cy="1893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0"/>
                </a:cxn>
                <a:cxn ang="0">
                  <a:pos x="0" y="10"/>
                </a:cxn>
              </a:cxnLst>
              <a:rect l="0" t="0" r="r" b="b"/>
              <a:pathLst>
                <a:path w="5" h="20">
                  <a:moveTo>
                    <a:pt x="5" y="0"/>
                  </a:moveTo>
                  <a:lnTo>
                    <a:pt x="5" y="2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6" name="Line 474"/>
            <p:cNvSpPr>
              <a:spLocks noChangeShapeType="1"/>
            </p:cNvSpPr>
            <p:nvPr/>
          </p:nvSpPr>
          <p:spPr bwMode="auto">
            <a:xfrm flipV="1">
              <a:off x="6343798" y="5113514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7" name="Freeform 475"/>
            <p:cNvSpPr>
              <a:spLocks/>
            </p:cNvSpPr>
            <p:nvPr/>
          </p:nvSpPr>
          <p:spPr bwMode="auto">
            <a:xfrm>
              <a:off x="6205847" y="5121629"/>
              <a:ext cx="275903" cy="3245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85" y="0"/>
                </a:cxn>
                <a:cxn ang="0">
                  <a:pos x="102" y="3"/>
                </a:cxn>
                <a:cxn ang="0">
                  <a:pos x="102" y="9"/>
                </a:cxn>
                <a:cxn ang="0">
                  <a:pos x="85" y="12"/>
                </a:cxn>
                <a:cxn ang="0">
                  <a:pos x="17" y="12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3"/>
                </a:cxn>
                <a:cxn ang="0">
                  <a:pos x="17" y="0"/>
                </a:cxn>
              </a:cxnLst>
              <a:rect l="0" t="0" r="r" b="b"/>
              <a:pathLst>
                <a:path w="102" h="12">
                  <a:moveTo>
                    <a:pt x="17" y="0"/>
                  </a:moveTo>
                  <a:lnTo>
                    <a:pt x="85" y="0"/>
                  </a:lnTo>
                  <a:lnTo>
                    <a:pt x="102" y="3"/>
                  </a:lnTo>
                  <a:lnTo>
                    <a:pt x="102" y="9"/>
                  </a:lnTo>
                  <a:lnTo>
                    <a:pt x="85" y="12"/>
                  </a:lnTo>
                  <a:lnTo>
                    <a:pt x="17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9" name="Line 477"/>
            <p:cNvSpPr>
              <a:spLocks noChangeShapeType="1"/>
            </p:cNvSpPr>
            <p:nvPr/>
          </p:nvSpPr>
          <p:spPr bwMode="auto">
            <a:xfrm>
              <a:off x="5978632" y="5573353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0" name="Line 478"/>
            <p:cNvSpPr>
              <a:spLocks noChangeShapeType="1"/>
            </p:cNvSpPr>
            <p:nvPr/>
          </p:nvSpPr>
          <p:spPr bwMode="auto">
            <a:xfrm>
              <a:off x="6343798" y="5154088"/>
              <a:ext cx="2705" cy="4300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1" name="Line 479"/>
            <p:cNvSpPr>
              <a:spLocks noChangeShapeType="1"/>
            </p:cNvSpPr>
            <p:nvPr/>
          </p:nvSpPr>
          <p:spPr bwMode="auto">
            <a:xfrm>
              <a:off x="5978632" y="5584173"/>
              <a:ext cx="10820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2" name="Line 480"/>
            <p:cNvSpPr>
              <a:spLocks noChangeShapeType="1"/>
            </p:cNvSpPr>
            <p:nvPr/>
          </p:nvSpPr>
          <p:spPr bwMode="auto">
            <a:xfrm flipH="1">
              <a:off x="6140928" y="5584173"/>
              <a:ext cx="202870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3" name="Freeform 481"/>
            <p:cNvSpPr>
              <a:spLocks/>
            </p:cNvSpPr>
            <p:nvPr/>
          </p:nvSpPr>
          <p:spPr bwMode="auto">
            <a:xfrm>
              <a:off x="5989452" y="5584173"/>
              <a:ext cx="151476" cy="1623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26" y="6"/>
                </a:cxn>
                <a:cxn ang="0">
                  <a:pos x="30" y="6"/>
                </a:cxn>
                <a:cxn ang="0">
                  <a:pos x="56" y="0"/>
                </a:cxn>
              </a:cxnLst>
              <a:rect l="0" t="0" r="r" b="b"/>
              <a:pathLst>
                <a:path w="56" h="6">
                  <a:moveTo>
                    <a:pt x="56" y="0"/>
                  </a:moveTo>
                  <a:lnTo>
                    <a:pt x="30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4" name="Rectangle 482"/>
            <p:cNvSpPr>
              <a:spLocks noChangeArrowheads="1"/>
            </p:cNvSpPr>
            <p:nvPr/>
          </p:nvSpPr>
          <p:spPr bwMode="auto">
            <a:xfrm>
              <a:off x="6059780" y="5584173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5" name="Line 483"/>
            <p:cNvSpPr>
              <a:spLocks noChangeShapeType="1"/>
            </p:cNvSpPr>
            <p:nvPr/>
          </p:nvSpPr>
          <p:spPr bwMode="auto">
            <a:xfrm>
              <a:off x="5640515" y="5045891"/>
              <a:ext cx="2705" cy="565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6" name="Line 484"/>
            <p:cNvSpPr>
              <a:spLocks noChangeShapeType="1"/>
            </p:cNvSpPr>
            <p:nvPr/>
          </p:nvSpPr>
          <p:spPr bwMode="auto">
            <a:xfrm>
              <a:off x="6065190" y="5600403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7" name="Line 485"/>
            <p:cNvSpPr>
              <a:spLocks noChangeShapeType="1"/>
            </p:cNvSpPr>
            <p:nvPr/>
          </p:nvSpPr>
          <p:spPr bwMode="auto">
            <a:xfrm>
              <a:off x="5640515" y="5611222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8" name="Line 486"/>
            <p:cNvSpPr>
              <a:spLocks noChangeShapeType="1"/>
            </p:cNvSpPr>
            <p:nvPr/>
          </p:nvSpPr>
          <p:spPr bwMode="auto">
            <a:xfrm flipH="1">
              <a:off x="5786582" y="5611222"/>
              <a:ext cx="278608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9" name="Freeform 487"/>
            <p:cNvSpPr>
              <a:spLocks/>
            </p:cNvSpPr>
            <p:nvPr/>
          </p:nvSpPr>
          <p:spPr bwMode="auto">
            <a:xfrm>
              <a:off x="5640515" y="5611222"/>
              <a:ext cx="146066" cy="1623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26" y="6"/>
                </a:cxn>
                <a:cxn ang="0">
                  <a:pos x="29" y="6"/>
                </a:cxn>
                <a:cxn ang="0">
                  <a:pos x="54" y="0"/>
                </a:cxn>
              </a:cxnLst>
              <a:rect l="0" t="0" r="r" b="b"/>
              <a:pathLst>
                <a:path w="54" h="6">
                  <a:moveTo>
                    <a:pt x="54" y="0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0" name="Rectangle 488"/>
            <p:cNvSpPr>
              <a:spLocks noChangeArrowheads="1"/>
            </p:cNvSpPr>
            <p:nvPr/>
          </p:nvSpPr>
          <p:spPr bwMode="auto">
            <a:xfrm>
              <a:off x="5713549" y="5611222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1" name="Freeform 489"/>
            <p:cNvSpPr>
              <a:spLocks/>
            </p:cNvSpPr>
            <p:nvPr/>
          </p:nvSpPr>
          <p:spPr bwMode="auto">
            <a:xfrm>
              <a:off x="5708139" y="5627452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2" name="Line 490"/>
            <p:cNvSpPr>
              <a:spLocks noChangeShapeType="1"/>
            </p:cNvSpPr>
            <p:nvPr/>
          </p:nvSpPr>
          <p:spPr bwMode="auto">
            <a:xfrm flipV="1">
              <a:off x="5713549" y="5630157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3" name="Freeform 491"/>
            <p:cNvSpPr>
              <a:spLocks/>
            </p:cNvSpPr>
            <p:nvPr/>
          </p:nvSpPr>
          <p:spPr bwMode="auto">
            <a:xfrm>
              <a:off x="5705434" y="5638272"/>
              <a:ext cx="16230" cy="1623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5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4" name="Rectangle 492"/>
            <p:cNvSpPr>
              <a:spLocks noChangeArrowheads="1"/>
            </p:cNvSpPr>
            <p:nvPr/>
          </p:nvSpPr>
          <p:spPr bwMode="auto">
            <a:xfrm>
              <a:off x="5710844" y="5638272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65" name="Freeform 493"/>
          <p:cNvSpPr>
            <a:spLocks/>
          </p:cNvSpPr>
          <p:nvPr/>
        </p:nvSpPr>
        <p:spPr bwMode="auto">
          <a:xfrm>
            <a:off x="5708139" y="5668026"/>
            <a:ext cx="10820" cy="13525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4" y="0"/>
              </a:cxn>
              <a:cxn ang="0">
                <a:pos x="4" y="1"/>
              </a:cxn>
              <a:cxn ang="0">
                <a:pos x="4" y="4"/>
              </a:cxn>
              <a:cxn ang="0">
                <a:pos x="4" y="5"/>
              </a:cxn>
              <a:cxn ang="0">
                <a:pos x="1" y="5"/>
              </a:cxn>
              <a:cxn ang="0">
                <a:pos x="0" y="4"/>
              </a:cxn>
              <a:cxn ang="0">
                <a:pos x="0" y="4"/>
              </a:cxn>
              <a:cxn ang="0">
                <a:pos x="0" y="1"/>
              </a:cxn>
              <a:cxn ang="0">
                <a:pos x="1" y="0"/>
              </a:cxn>
            </a:cxnLst>
            <a:rect l="0" t="0" r="r" b="b"/>
            <a:pathLst>
              <a:path w="4" h="5">
                <a:moveTo>
                  <a:pt x="1" y="0"/>
                </a:moveTo>
                <a:lnTo>
                  <a:pt x="4" y="0"/>
                </a:lnTo>
                <a:lnTo>
                  <a:pt x="4" y="1"/>
                </a:lnTo>
                <a:lnTo>
                  <a:pt x="4" y="4"/>
                </a:lnTo>
                <a:lnTo>
                  <a:pt x="4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6" name="Rectangle 494"/>
          <p:cNvSpPr>
            <a:spLocks noChangeArrowheads="1"/>
          </p:cNvSpPr>
          <p:nvPr/>
        </p:nvSpPr>
        <p:spPr bwMode="auto">
          <a:xfrm>
            <a:off x="5713549" y="5668026"/>
            <a:ext cx="18935" cy="2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1" name="Group 1090"/>
          <p:cNvGrpSpPr/>
          <p:nvPr/>
        </p:nvGrpSpPr>
        <p:grpSpPr>
          <a:xfrm>
            <a:off x="3200400" y="4724400"/>
            <a:ext cx="1371600" cy="990600"/>
            <a:chOff x="9525000" y="3499262"/>
            <a:chExt cx="1111729" cy="708693"/>
          </a:xfrm>
        </p:grpSpPr>
        <p:sp>
          <p:nvSpPr>
            <p:cNvPr id="3961" name="Freeform 889"/>
            <p:cNvSpPr>
              <a:spLocks/>
            </p:cNvSpPr>
            <p:nvPr/>
          </p:nvSpPr>
          <p:spPr bwMode="auto">
            <a:xfrm>
              <a:off x="9525000" y="3499262"/>
              <a:ext cx="308363" cy="3245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95" y="0"/>
                </a:cxn>
                <a:cxn ang="0">
                  <a:pos x="114" y="6"/>
                </a:cxn>
                <a:cxn ang="0">
                  <a:pos x="95" y="12"/>
                </a:cxn>
                <a:cxn ang="0">
                  <a:pos x="19" y="12"/>
                </a:cxn>
                <a:cxn ang="0">
                  <a:pos x="0" y="6"/>
                </a:cxn>
                <a:cxn ang="0">
                  <a:pos x="19" y="0"/>
                </a:cxn>
              </a:cxnLst>
              <a:rect l="0" t="0" r="r" b="b"/>
              <a:pathLst>
                <a:path w="114" h="12">
                  <a:moveTo>
                    <a:pt x="19" y="0"/>
                  </a:moveTo>
                  <a:lnTo>
                    <a:pt x="95" y="0"/>
                  </a:lnTo>
                  <a:lnTo>
                    <a:pt x="114" y="6"/>
                  </a:lnTo>
                  <a:lnTo>
                    <a:pt x="95" y="12"/>
                  </a:lnTo>
                  <a:lnTo>
                    <a:pt x="19" y="12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" name="Rectangle 890"/>
            <p:cNvSpPr>
              <a:spLocks noChangeArrowheads="1"/>
            </p:cNvSpPr>
            <p:nvPr/>
          </p:nvSpPr>
          <p:spPr bwMode="auto">
            <a:xfrm>
              <a:off x="9543934" y="3507377"/>
              <a:ext cx="39762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def parse_nvidia_smi_output(self, output):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3" name="Line 891"/>
            <p:cNvSpPr>
              <a:spLocks noChangeShapeType="1"/>
            </p:cNvSpPr>
            <p:nvPr/>
          </p:nvSpPr>
          <p:spPr bwMode="auto">
            <a:xfrm>
              <a:off x="9752214" y="3558771"/>
              <a:ext cx="167706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4" name="Line 892"/>
            <p:cNvSpPr>
              <a:spLocks noChangeShapeType="1"/>
            </p:cNvSpPr>
            <p:nvPr/>
          </p:nvSpPr>
          <p:spPr bwMode="auto">
            <a:xfrm>
              <a:off x="9606148" y="3558771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5" name="Freeform 893"/>
            <p:cNvSpPr>
              <a:spLocks/>
            </p:cNvSpPr>
            <p:nvPr/>
          </p:nvSpPr>
          <p:spPr bwMode="auto">
            <a:xfrm>
              <a:off x="9673771" y="3531721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6" name="Line 894"/>
            <p:cNvSpPr>
              <a:spLocks noChangeShapeType="1"/>
            </p:cNvSpPr>
            <p:nvPr/>
          </p:nvSpPr>
          <p:spPr bwMode="auto">
            <a:xfrm flipV="1">
              <a:off x="9679181" y="3531721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7" name="Freeform 895"/>
            <p:cNvSpPr>
              <a:spLocks/>
            </p:cNvSpPr>
            <p:nvPr/>
          </p:nvSpPr>
          <p:spPr bwMode="auto">
            <a:xfrm>
              <a:off x="9606148" y="3542541"/>
              <a:ext cx="146067" cy="16230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6"/>
                </a:cxn>
                <a:cxn ang="0">
                  <a:pos x="26" y="6"/>
                </a:cxn>
                <a:cxn ang="0">
                  <a:pos x="29" y="6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54" y="6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54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8" name="Rectangle 896"/>
            <p:cNvSpPr>
              <a:spLocks noChangeArrowheads="1"/>
            </p:cNvSpPr>
            <p:nvPr/>
          </p:nvSpPr>
          <p:spPr bwMode="auto">
            <a:xfrm>
              <a:off x="9679181" y="3542541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9" name="Line 897"/>
            <p:cNvSpPr>
              <a:spLocks noChangeShapeType="1"/>
            </p:cNvSpPr>
            <p:nvPr/>
          </p:nvSpPr>
          <p:spPr bwMode="auto">
            <a:xfrm>
              <a:off x="9606148" y="3558771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0" name="Freeform 898"/>
            <p:cNvSpPr>
              <a:spLocks/>
            </p:cNvSpPr>
            <p:nvPr/>
          </p:nvSpPr>
          <p:spPr bwMode="auto">
            <a:xfrm>
              <a:off x="9584508" y="3569590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1" name="Rectangle 899"/>
            <p:cNvSpPr>
              <a:spLocks noChangeArrowheads="1"/>
            </p:cNvSpPr>
            <p:nvPr/>
          </p:nvSpPr>
          <p:spPr bwMode="auto">
            <a:xfrm>
              <a:off x="9606148" y="3569590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72" name="Line 900"/>
            <p:cNvSpPr>
              <a:spLocks noChangeShapeType="1"/>
            </p:cNvSpPr>
            <p:nvPr/>
          </p:nvSpPr>
          <p:spPr bwMode="auto">
            <a:xfrm>
              <a:off x="9919920" y="3558771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3" name="Freeform 901"/>
            <p:cNvSpPr>
              <a:spLocks/>
            </p:cNvSpPr>
            <p:nvPr/>
          </p:nvSpPr>
          <p:spPr bwMode="auto">
            <a:xfrm>
              <a:off x="9898281" y="3569590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9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9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4" name="Rectangle 902"/>
            <p:cNvSpPr>
              <a:spLocks noChangeArrowheads="1"/>
            </p:cNvSpPr>
            <p:nvPr/>
          </p:nvSpPr>
          <p:spPr bwMode="auto">
            <a:xfrm>
              <a:off x="9917216" y="3569590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75" name="Freeform 903"/>
            <p:cNvSpPr>
              <a:spLocks/>
            </p:cNvSpPr>
            <p:nvPr/>
          </p:nvSpPr>
          <p:spPr bwMode="auto">
            <a:xfrm>
              <a:off x="9914511" y="3585820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6" name="Line 904"/>
            <p:cNvSpPr>
              <a:spLocks noChangeShapeType="1"/>
            </p:cNvSpPr>
            <p:nvPr/>
          </p:nvSpPr>
          <p:spPr bwMode="auto">
            <a:xfrm flipV="1">
              <a:off x="9919920" y="3588525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7" name="Rectangle 905"/>
            <p:cNvSpPr>
              <a:spLocks noChangeArrowheads="1"/>
            </p:cNvSpPr>
            <p:nvPr/>
          </p:nvSpPr>
          <p:spPr bwMode="auto">
            <a:xfrm>
              <a:off x="9814428" y="3599345"/>
              <a:ext cx="208280" cy="13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8" name="Rectangle 906"/>
            <p:cNvSpPr>
              <a:spLocks noChangeArrowheads="1"/>
            </p:cNvSpPr>
            <p:nvPr/>
          </p:nvSpPr>
          <p:spPr bwMode="auto">
            <a:xfrm>
              <a:off x="9819838" y="3599345"/>
              <a:ext cx="30024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lines = output.strip().split("\n")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79" name="Freeform 907"/>
            <p:cNvSpPr>
              <a:spLocks/>
            </p:cNvSpPr>
            <p:nvPr/>
          </p:nvSpPr>
          <p:spPr bwMode="auto">
            <a:xfrm>
              <a:off x="9914511" y="3612869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0" name="Line 908"/>
            <p:cNvSpPr>
              <a:spLocks noChangeShapeType="1"/>
            </p:cNvSpPr>
            <p:nvPr/>
          </p:nvSpPr>
          <p:spPr bwMode="auto">
            <a:xfrm flipV="1">
              <a:off x="9919920" y="3615574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1" name="Rectangle 909"/>
            <p:cNvSpPr>
              <a:spLocks noChangeArrowheads="1"/>
            </p:cNvSpPr>
            <p:nvPr/>
          </p:nvSpPr>
          <p:spPr bwMode="auto">
            <a:xfrm>
              <a:off x="9819838" y="3626394"/>
              <a:ext cx="197460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2" name="Rectangle 910"/>
            <p:cNvSpPr>
              <a:spLocks noChangeArrowheads="1"/>
            </p:cNvSpPr>
            <p:nvPr/>
          </p:nvSpPr>
          <p:spPr bwMode="auto">
            <a:xfrm>
              <a:off x="9825248" y="3626394"/>
              <a:ext cx="28401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gpu_info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 "\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n".join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(lines[:3])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" name="Freeform 911"/>
            <p:cNvSpPr>
              <a:spLocks/>
            </p:cNvSpPr>
            <p:nvPr/>
          </p:nvSpPr>
          <p:spPr bwMode="auto">
            <a:xfrm>
              <a:off x="9914511" y="3642624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4" name="Line 912"/>
            <p:cNvSpPr>
              <a:spLocks noChangeShapeType="1"/>
            </p:cNvSpPr>
            <p:nvPr/>
          </p:nvSpPr>
          <p:spPr bwMode="auto">
            <a:xfrm flipV="1">
              <a:off x="9919920" y="3642624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5" name="Rectangle 913"/>
            <p:cNvSpPr>
              <a:spLocks noChangeArrowheads="1"/>
            </p:cNvSpPr>
            <p:nvPr/>
          </p:nvSpPr>
          <p:spPr bwMode="auto">
            <a:xfrm>
              <a:off x="9865822" y="3653443"/>
              <a:ext cx="105492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6" name="Rectangle 914"/>
            <p:cNvSpPr>
              <a:spLocks noChangeArrowheads="1"/>
            </p:cNvSpPr>
            <p:nvPr/>
          </p:nvSpPr>
          <p:spPr bwMode="auto">
            <a:xfrm>
              <a:off x="9868527" y="3653443"/>
              <a:ext cx="154181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processes = []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7" name="Freeform 915"/>
            <p:cNvSpPr>
              <a:spLocks/>
            </p:cNvSpPr>
            <p:nvPr/>
          </p:nvSpPr>
          <p:spPr bwMode="auto">
            <a:xfrm>
              <a:off x="9914511" y="3669673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8" name="Line 916"/>
            <p:cNvSpPr>
              <a:spLocks noChangeShapeType="1"/>
            </p:cNvSpPr>
            <p:nvPr/>
          </p:nvSpPr>
          <p:spPr bwMode="auto">
            <a:xfrm flipV="1">
              <a:off x="9919920" y="3672378"/>
              <a:ext cx="2705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9" name="Rectangle 917"/>
            <p:cNvSpPr>
              <a:spLocks noChangeArrowheads="1"/>
            </p:cNvSpPr>
            <p:nvPr/>
          </p:nvSpPr>
          <p:spPr bwMode="auto">
            <a:xfrm>
              <a:off x="9841477" y="3680493"/>
              <a:ext cx="154181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0" name="Rectangle 918"/>
            <p:cNvSpPr>
              <a:spLocks noChangeArrowheads="1"/>
            </p:cNvSpPr>
            <p:nvPr/>
          </p:nvSpPr>
          <p:spPr bwMode="auto">
            <a:xfrm>
              <a:off x="9846887" y="3680493"/>
              <a:ext cx="224510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process_start = False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1" name="Freeform 919"/>
            <p:cNvSpPr>
              <a:spLocks/>
            </p:cNvSpPr>
            <p:nvPr/>
          </p:nvSpPr>
          <p:spPr bwMode="auto">
            <a:xfrm>
              <a:off x="9914511" y="3696722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2" name="Line 920"/>
            <p:cNvSpPr>
              <a:spLocks noChangeShapeType="1"/>
            </p:cNvSpPr>
            <p:nvPr/>
          </p:nvSpPr>
          <p:spPr bwMode="auto">
            <a:xfrm flipV="1">
              <a:off x="9919920" y="3699427"/>
              <a:ext cx="2705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3" name="Freeform 921"/>
            <p:cNvSpPr>
              <a:spLocks/>
            </p:cNvSpPr>
            <p:nvPr/>
          </p:nvSpPr>
          <p:spPr bwMode="auto">
            <a:xfrm>
              <a:off x="9654837" y="3707542"/>
              <a:ext cx="394921" cy="394920"/>
            </a:xfrm>
            <a:custGeom>
              <a:avLst/>
              <a:gdLst/>
              <a:ahLst/>
              <a:cxnLst>
                <a:cxn ang="0">
                  <a:pos x="133" y="8"/>
                </a:cxn>
                <a:cxn ang="0">
                  <a:pos x="203" y="0"/>
                </a:cxn>
                <a:cxn ang="0">
                  <a:pos x="401" y="0"/>
                </a:cxn>
                <a:cxn ang="0">
                  <a:pos x="401" y="16"/>
                </a:cxn>
                <a:cxn ang="0">
                  <a:pos x="203" y="16"/>
                </a:cxn>
                <a:cxn ang="0">
                  <a:pos x="133" y="8"/>
                </a:cxn>
                <a:cxn ang="0">
                  <a:pos x="0" y="8"/>
                </a:cxn>
                <a:cxn ang="0">
                  <a:pos x="0" y="400"/>
                </a:cxn>
                <a:cxn ang="0">
                  <a:pos x="0" y="400"/>
                </a:cxn>
                <a:cxn ang="0">
                  <a:pos x="189" y="400"/>
                </a:cxn>
              </a:cxnLst>
              <a:rect l="0" t="0" r="r" b="b"/>
              <a:pathLst>
                <a:path w="401" h="400">
                  <a:moveTo>
                    <a:pt x="133" y="8"/>
                  </a:moveTo>
                  <a:lnTo>
                    <a:pt x="203" y="0"/>
                  </a:lnTo>
                  <a:lnTo>
                    <a:pt x="401" y="0"/>
                  </a:lnTo>
                  <a:lnTo>
                    <a:pt x="401" y="16"/>
                  </a:lnTo>
                  <a:lnTo>
                    <a:pt x="203" y="16"/>
                  </a:lnTo>
                  <a:lnTo>
                    <a:pt x="133" y="8"/>
                  </a:lnTo>
                  <a:lnTo>
                    <a:pt x="0" y="8"/>
                  </a:lnTo>
                  <a:lnTo>
                    <a:pt x="0" y="400"/>
                  </a:lnTo>
                  <a:lnTo>
                    <a:pt x="0" y="400"/>
                  </a:lnTo>
                  <a:lnTo>
                    <a:pt x="189" y="4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" name="Freeform 922"/>
            <p:cNvSpPr>
              <a:spLocks/>
            </p:cNvSpPr>
            <p:nvPr/>
          </p:nvSpPr>
          <p:spPr bwMode="auto">
            <a:xfrm>
              <a:off x="9787379" y="3707542"/>
              <a:ext cx="262379" cy="1623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5" y="0"/>
                </a:cxn>
                <a:cxn ang="0">
                  <a:pos x="97" y="0"/>
                </a:cxn>
                <a:cxn ang="0">
                  <a:pos x="97" y="6"/>
                </a:cxn>
                <a:cxn ang="0">
                  <a:pos x="25" y="6"/>
                </a:cxn>
                <a:cxn ang="0">
                  <a:pos x="0" y="3"/>
                </a:cxn>
              </a:cxnLst>
              <a:rect l="0" t="0" r="r" b="b"/>
              <a:pathLst>
                <a:path w="97" h="6">
                  <a:moveTo>
                    <a:pt x="0" y="3"/>
                  </a:moveTo>
                  <a:lnTo>
                    <a:pt x="25" y="0"/>
                  </a:lnTo>
                  <a:lnTo>
                    <a:pt x="97" y="0"/>
                  </a:lnTo>
                  <a:lnTo>
                    <a:pt x="97" y="6"/>
                  </a:lnTo>
                  <a:lnTo>
                    <a:pt x="2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5" name="Rectangle 923"/>
            <p:cNvSpPr>
              <a:spLocks noChangeArrowheads="1"/>
            </p:cNvSpPr>
            <p:nvPr/>
          </p:nvSpPr>
          <p:spPr bwMode="auto">
            <a:xfrm>
              <a:off x="9863117" y="3707542"/>
              <a:ext cx="18934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for line in lines[3:]: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6" name="Line 924"/>
            <p:cNvSpPr>
              <a:spLocks noChangeShapeType="1"/>
            </p:cNvSpPr>
            <p:nvPr/>
          </p:nvSpPr>
          <p:spPr bwMode="auto">
            <a:xfrm>
              <a:off x="10038938" y="3750821"/>
              <a:ext cx="21639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" name="Line 925"/>
            <p:cNvSpPr>
              <a:spLocks noChangeShapeType="1"/>
            </p:cNvSpPr>
            <p:nvPr/>
          </p:nvSpPr>
          <p:spPr bwMode="auto">
            <a:xfrm>
              <a:off x="9798198" y="3750821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" name="Freeform 926"/>
            <p:cNvSpPr>
              <a:spLocks/>
            </p:cNvSpPr>
            <p:nvPr/>
          </p:nvSpPr>
          <p:spPr bwMode="auto">
            <a:xfrm>
              <a:off x="9914511" y="3723772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9" name="Line 927"/>
            <p:cNvSpPr>
              <a:spLocks noChangeShapeType="1"/>
            </p:cNvSpPr>
            <p:nvPr/>
          </p:nvSpPr>
          <p:spPr bwMode="auto">
            <a:xfrm flipV="1">
              <a:off x="9919920" y="3726477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0" name="Freeform 928"/>
            <p:cNvSpPr>
              <a:spLocks/>
            </p:cNvSpPr>
            <p:nvPr/>
          </p:nvSpPr>
          <p:spPr bwMode="auto">
            <a:xfrm>
              <a:off x="9798198" y="3737296"/>
              <a:ext cx="240739" cy="13525"/>
            </a:xfrm>
            <a:custGeom>
              <a:avLst/>
              <a:gdLst/>
              <a:ahLst/>
              <a:cxnLst>
                <a:cxn ang="0">
                  <a:pos x="89" y="5"/>
                </a:cxn>
                <a:cxn ang="0">
                  <a:pos x="64" y="0"/>
                </a:cxn>
                <a:cxn ang="0">
                  <a:pos x="26" y="0"/>
                </a:cxn>
                <a:cxn ang="0">
                  <a:pos x="0" y="5"/>
                </a:cxn>
                <a:cxn ang="0">
                  <a:pos x="26" y="5"/>
                </a:cxn>
                <a:cxn ang="0">
                  <a:pos x="64" y="5"/>
                </a:cxn>
                <a:cxn ang="0">
                  <a:pos x="89" y="5"/>
                </a:cxn>
              </a:cxnLst>
              <a:rect l="0" t="0" r="r" b="b"/>
              <a:pathLst>
                <a:path w="89" h="5">
                  <a:moveTo>
                    <a:pt x="89" y="5"/>
                  </a:moveTo>
                  <a:lnTo>
                    <a:pt x="64" y="0"/>
                  </a:lnTo>
                  <a:lnTo>
                    <a:pt x="26" y="0"/>
                  </a:lnTo>
                  <a:lnTo>
                    <a:pt x="0" y="5"/>
                  </a:lnTo>
                  <a:lnTo>
                    <a:pt x="26" y="5"/>
                  </a:lnTo>
                  <a:lnTo>
                    <a:pt x="64" y="5"/>
                  </a:lnTo>
                  <a:lnTo>
                    <a:pt x="89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" name="Rectangle 929"/>
            <p:cNvSpPr>
              <a:spLocks noChangeArrowheads="1"/>
            </p:cNvSpPr>
            <p:nvPr/>
          </p:nvSpPr>
          <p:spPr bwMode="auto">
            <a:xfrm>
              <a:off x="9868527" y="3737296"/>
              <a:ext cx="156886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if "|==" in line: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2" name="Line 930"/>
            <p:cNvSpPr>
              <a:spLocks noChangeShapeType="1"/>
            </p:cNvSpPr>
            <p:nvPr/>
          </p:nvSpPr>
          <p:spPr bwMode="auto">
            <a:xfrm>
              <a:off x="9798198" y="3750821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3" name="Freeform 931"/>
            <p:cNvSpPr>
              <a:spLocks/>
            </p:cNvSpPr>
            <p:nvPr/>
          </p:nvSpPr>
          <p:spPr bwMode="auto">
            <a:xfrm>
              <a:off x="9776559" y="3764346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4" name="Rectangle 932"/>
            <p:cNvSpPr>
              <a:spLocks noChangeArrowheads="1"/>
            </p:cNvSpPr>
            <p:nvPr/>
          </p:nvSpPr>
          <p:spPr bwMode="auto">
            <a:xfrm>
              <a:off x="9795493" y="3764346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5" name="Freeform 933"/>
            <p:cNvSpPr>
              <a:spLocks/>
            </p:cNvSpPr>
            <p:nvPr/>
          </p:nvSpPr>
          <p:spPr bwMode="auto">
            <a:xfrm>
              <a:off x="9792788" y="3780575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6" name="Line 934"/>
            <p:cNvSpPr>
              <a:spLocks noChangeShapeType="1"/>
            </p:cNvSpPr>
            <p:nvPr/>
          </p:nvSpPr>
          <p:spPr bwMode="auto">
            <a:xfrm flipV="1">
              <a:off x="9798198" y="3780575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7" name="Rectangle 935"/>
            <p:cNvSpPr>
              <a:spLocks noChangeArrowheads="1"/>
            </p:cNvSpPr>
            <p:nvPr/>
          </p:nvSpPr>
          <p:spPr bwMode="auto">
            <a:xfrm>
              <a:off x="9725165" y="3791395"/>
              <a:ext cx="146067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8" name="Rectangle 936"/>
            <p:cNvSpPr>
              <a:spLocks noChangeArrowheads="1"/>
            </p:cNvSpPr>
            <p:nvPr/>
          </p:nvSpPr>
          <p:spPr bwMode="auto">
            <a:xfrm>
              <a:off x="9727870" y="3791395"/>
              <a:ext cx="21639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process_start = True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9" name="Line 937"/>
            <p:cNvSpPr>
              <a:spLocks noChangeShapeType="1"/>
            </p:cNvSpPr>
            <p:nvPr/>
          </p:nvSpPr>
          <p:spPr bwMode="auto">
            <a:xfrm>
              <a:off x="10255332" y="3750821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0" name="Freeform 938"/>
            <p:cNvSpPr>
              <a:spLocks/>
            </p:cNvSpPr>
            <p:nvPr/>
          </p:nvSpPr>
          <p:spPr bwMode="auto">
            <a:xfrm>
              <a:off x="10125496" y="3764346"/>
              <a:ext cx="259674" cy="16230"/>
            </a:xfrm>
            <a:custGeom>
              <a:avLst/>
              <a:gdLst/>
              <a:ahLst/>
              <a:cxnLst>
                <a:cxn ang="0">
                  <a:pos x="96" y="6"/>
                </a:cxn>
                <a:cxn ang="0">
                  <a:pos x="9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90" y="6"/>
                </a:cxn>
                <a:cxn ang="0">
                  <a:pos x="96" y="6"/>
                </a:cxn>
              </a:cxnLst>
              <a:rect l="0" t="0" r="r" b="b"/>
              <a:pathLst>
                <a:path w="96" h="6">
                  <a:moveTo>
                    <a:pt x="96" y="6"/>
                  </a:moveTo>
                  <a:lnTo>
                    <a:pt x="9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90" y="6"/>
                  </a:lnTo>
                  <a:lnTo>
                    <a:pt x="9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1" name="Rectangle 939"/>
            <p:cNvSpPr>
              <a:spLocks noChangeArrowheads="1"/>
            </p:cNvSpPr>
            <p:nvPr/>
          </p:nvSpPr>
          <p:spPr bwMode="auto">
            <a:xfrm>
              <a:off x="10144430" y="3764346"/>
              <a:ext cx="324592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elif process_start and "|  " in line: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12" name="Freeform 940"/>
            <p:cNvSpPr>
              <a:spLocks/>
            </p:cNvSpPr>
            <p:nvPr/>
          </p:nvSpPr>
          <p:spPr bwMode="auto">
            <a:xfrm>
              <a:off x="10252627" y="3780575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3" name="Line 941"/>
            <p:cNvSpPr>
              <a:spLocks noChangeShapeType="1"/>
            </p:cNvSpPr>
            <p:nvPr/>
          </p:nvSpPr>
          <p:spPr bwMode="auto">
            <a:xfrm flipV="1">
              <a:off x="10255332" y="3780575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4" name="Rectangle 942"/>
            <p:cNvSpPr>
              <a:spLocks noChangeArrowheads="1"/>
            </p:cNvSpPr>
            <p:nvPr/>
          </p:nvSpPr>
          <p:spPr bwMode="auto">
            <a:xfrm>
              <a:off x="10193119" y="3791395"/>
              <a:ext cx="127132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5" name="Rectangle 943"/>
            <p:cNvSpPr>
              <a:spLocks noChangeArrowheads="1"/>
            </p:cNvSpPr>
            <p:nvPr/>
          </p:nvSpPr>
          <p:spPr bwMode="auto">
            <a:xfrm>
              <a:off x="10195824" y="3791395"/>
              <a:ext cx="186641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parts = line.split()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16" name="Line 944"/>
            <p:cNvSpPr>
              <a:spLocks noChangeShapeType="1"/>
            </p:cNvSpPr>
            <p:nvPr/>
          </p:nvSpPr>
          <p:spPr bwMode="auto">
            <a:xfrm>
              <a:off x="10385169" y="3834674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7" name="Line 945"/>
            <p:cNvSpPr>
              <a:spLocks noChangeShapeType="1"/>
            </p:cNvSpPr>
            <p:nvPr/>
          </p:nvSpPr>
          <p:spPr bwMode="auto">
            <a:xfrm>
              <a:off x="10128200" y="3834674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8" name="Freeform 946"/>
            <p:cNvSpPr>
              <a:spLocks/>
            </p:cNvSpPr>
            <p:nvPr/>
          </p:nvSpPr>
          <p:spPr bwMode="auto">
            <a:xfrm>
              <a:off x="10252627" y="3807625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9" name="Line 947"/>
            <p:cNvSpPr>
              <a:spLocks noChangeShapeType="1"/>
            </p:cNvSpPr>
            <p:nvPr/>
          </p:nvSpPr>
          <p:spPr bwMode="auto">
            <a:xfrm flipV="1">
              <a:off x="10255332" y="3810330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0" name="Freeform 948"/>
            <p:cNvSpPr>
              <a:spLocks/>
            </p:cNvSpPr>
            <p:nvPr/>
          </p:nvSpPr>
          <p:spPr bwMode="auto">
            <a:xfrm>
              <a:off x="10128200" y="3818444"/>
              <a:ext cx="256969" cy="16230"/>
            </a:xfrm>
            <a:custGeom>
              <a:avLst/>
              <a:gdLst/>
              <a:ahLst/>
              <a:cxnLst>
                <a:cxn ang="0">
                  <a:pos x="95" y="6"/>
                </a:cxn>
                <a:cxn ang="0">
                  <a:pos x="69" y="0"/>
                </a:cxn>
                <a:cxn ang="0">
                  <a:pos x="25" y="0"/>
                </a:cxn>
                <a:cxn ang="0">
                  <a:pos x="0" y="6"/>
                </a:cxn>
                <a:cxn ang="0">
                  <a:pos x="25" y="6"/>
                </a:cxn>
                <a:cxn ang="0">
                  <a:pos x="69" y="6"/>
                </a:cxn>
                <a:cxn ang="0">
                  <a:pos x="95" y="6"/>
                </a:cxn>
              </a:cxnLst>
              <a:rect l="0" t="0" r="r" b="b"/>
              <a:pathLst>
                <a:path w="95" h="6">
                  <a:moveTo>
                    <a:pt x="95" y="6"/>
                  </a:moveTo>
                  <a:lnTo>
                    <a:pt x="69" y="0"/>
                  </a:lnTo>
                  <a:lnTo>
                    <a:pt x="25" y="0"/>
                  </a:lnTo>
                  <a:lnTo>
                    <a:pt x="0" y="6"/>
                  </a:lnTo>
                  <a:lnTo>
                    <a:pt x="25" y="6"/>
                  </a:lnTo>
                  <a:lnTo>
                    <a:pt x="69" y="6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1" name="Rectangle 949"/>
            <p:cNvSpPr>
              <a:spLocks noChangeArrowheads="1"/>
            </p:cNvSpPr>
            <p:nvPr/>
          </p:nvSpPr>
          <p:spPr bwMode="auto">
            <a:xfrm>
              <a:off x="10198529" y="3818444"/>
              <a:ext cx="183936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if len(parts) &gt;= 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22" name="Line 950"/>
            <p:cNvSpPr>
              <a:spLocks noChangeShapeType="1"/>
            </p:cNvSpPr>
            <p:nvPr/>
          </p:nvSpPr>
          <p:spPr bwMode="auto">
            <a:xfrm>
              <a:off x="10128200" y="3834674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3" name="Freeform 951"/>
            <p:cNvSpPr>
              <a:spLocks/>
            </p:cNvSpPr>
            <p:nvPr/>
          </p:nvSpPr>
          <p:spPr bwMode="auto">
            <a:xfrm>
              <a:off x="10106561" y="3845494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4" name="Rectangle 952"/>
            <p:cNvSpPr>
              <a:spLocks noChangeArrowheads="1"/>
            </p:cNvSpPr>
            <p:nvPr/>
          </p:nvSpPr>
          <p:spPr bwMode="auto">
            <a:xfrm>
              <a:off x="10125496" y="3845494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25" name="Freeform 953"/>
            <p:cNvSpPr>
              <a:spLocks/>
            </p:cNvSpPr>
            <p:nvPr/>
          </p:nvSpPr>
          <p:spPr bwMode="auto">
            <a:xfrm>
              <a:off x="10122791" y="3861723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6" name="Line 954"/>
            <p:cNvSpPr>
              <a:spLocks noChangeShapeType="1"/>
            </p:cNvSpPr>
            <p:nvPr/>
          </p:nvSpPr>
          <p:spPr bwMode="auto">
            <a:xfrm flipV="1">
              <a:off x="10128200" y="3864428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7" name="Rectangle 955"/>
            <p:cNvSpPr>
              <a:spLocks noChangeArrowheads="1"/>
            </p:cNvSpPr>
            <p:nvPr/>
          </p:nvSpPr>
          <p:spPr bwMode="auto">
            <a:xfrm>
              <a:off x="10076807" y="3875248"/>
              <a:ext cx="102788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8" name="Rectangle 956"/>
            <p:cNvSpPr>
              <a:spLocks noChangeArrowheads="1"/>
            </p:cNvSpPr>
            <p:nvPr/>
          </p:nvSpPr>
          <p:spPr bwMode="auto">
            <a:xfrm>
              <a:off x="10079512" y="3875248"/>
              <a:ext cx="151476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gpu = parts[1]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29" name="Freeform 957"/>
            <p:cNvSpPr>
              <a:spLocks/>
            </p:cNvSpPr>
            <p:nvPr/>
          </p:nvSpPr>
          <p:spPr bwMode="auto">
            <a:xfrm>
              <a:off x="10122791" y="3891478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0" name="Line 958"/>
            <p:cNvSpPr>
              <a:spLocks noChangeShapeType="1"/>
            </p:cNvSpPr>
            <p:nvPr/>
          </p:nvSpPr>
          <p:spPr bwMode="auto">
            <a:xfrm flipV="1">
              <a:off x="10128200" y="3891478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1" name="Rectangle 959"/>
            <p:cNvSpPr>
              <a:spLocks noChangeArrowheads="1"/>
            </p:cNvSpPr>
            <p:nvPr/>
          </p:nvSpPr>
          <p:spPr bwMode="auto">
            <a:xfrm>
              <a:off x="10076807" y="3902297"/>
              <a:ext cx="102788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2" name="Rectangle 960"/>
            <p:cNvSpPr>
              <a:spLocks noChangeArrowheads="1"/>
            </p:cNvSpPr>
            <p:nvPr/>
          </p:nvSpPr>
          <p:spPr bwMode="auto">
            <a:xfrm>
              <a:off x="10082217" y="3902297"/>
              <a:ext cx="143362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pid = parts[4]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33" name="Freeform 961"/>
            <p:cNvSpPr>
              <a:spLocks/>
            </p:cNvSpPr>
            <p:nvPr/>
          </p:nvSpPr>
          <p:spPr bwMode="auto">
            <a:xfrm>
              <a:off x="10122791" y="3918527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4" name="Line 962"/>
            <p:cNvSpPr>
              <a:spLocks noChangeShapeType="1"/>
            </p:cNvSpPr>
            <p:nvPr/>
          </p:nvSpPr>
          <p:spPr bwMode="auto">
            <a:xfrm flipV="1">
              <a:off x="10128200" y="3918527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5" name="Rectangle 963"/>
            <p:cNvSpPr>
              <a:spLocks noChangeArrowheads="1"/>
            </p:cNvSpPr>
            <p:nvPr/>
          </p:nvSpPr>
          <p:spPr bwMode="auto">
            <a:xfrm>
              <a:off x="10044347" y="3929347"/>
              <a:ext cx="167706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6" name="Rectangle 964"/>
            <p:cNvSpPr>
              <a:spLocks noChangeArrowheads="1"/>
            </p:cNvSpPr>
            <p:nvPr/>
          </p:nvSpPr>
          <p:spPr bwMode="auto">
            <a:xfrm>
              <a:off x="10049757" y="3929347"/>
              <a:ext cx="235329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process_type = parts[5]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37" name="Freeform 965"/>
            <p:cNvSpPr>
              <a:spLocks/>
            </p:cNvSpPr>
            <p:nvPr/>
          </p:nvSpPr>
          <p:spPr bwMode="auto">
            <a:xfrm>
              <a:off x="10122791" y="3945576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8" name="Line 966"/>
            <p:cNvSpPr>
              <a:spLocks noChangeShapeType="1"/>
            </p:cNvSpPr>
            <p:nvPr/>
          </p:nvSpPr>
          <p:spPr bwMode="auto">
            <a:xfrm flipV="1">
              <a:off x="10128200" y="3948281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9" name="Rectangle 967"/>
            <p:cNvSpPr>
              <a:spLocks noChangeArrowheads="1"/>
            </p:cNvSpPr>
            <p:nvPr/>
          </p:nvSpPr>
          <p:spPr bwMode="auto">
            <a:xfrm>
              <a:off x="10047052" y="3956396"/>
              <a:ext cx="162296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0" name="Rectangle 968"/>
            <p:cNvSpPr>
              <a:spLocks noChangeArrowheads="1"/>
            </p:cNvSpPr>
            <p:nvPr/>
          </p:nvSpPr>
          <p:spPr bwMode="auto">
            <a:xfrm>
              <a:off x="10049757" y="3956396"/>
              <a:ext cx="23262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gpu_memory = parts[6]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41" name="Freeform 969"/>
            <p:cNvSpPr>
              <a:spLocks/>
            </p:cNvSpPr>
            <p:nvPr/>
          </p:nvSpPr>
          <p:spPr bwMode="auto">
            <a:xfrm>
              <a:off x="10122791" y="3972626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2" name="Line 970"/>
            <p:cNvSpPr>
              <a:spLocks noChangeShapeType="1"/>
            </p:cNvSpPr>
            <p:nvPr/>
          </p:nvSpPr>
          <p:spPr bwMode="auto">
            <a:xfrm flipV="1">
              <a:off x="10128200" y="3975331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971"/>
            <p:cNvSpPr>
              <a:spLocks noChangeArrowheads="1"/>
            </p:cNvSpPr>
            <p:nvPr/>
          </p:nvSpPr>
          <p:spPr bwMode="auto">
            <a:xfrm>
              <a:off x="10011888" y="3986150"/>
              <a:ext cx="232624" cy="13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972"/>
            <p:cNvSpPr>
              <a:spLocks noChangeArrowheads="1"/>
            </p:cNvSpPr>
            <p:nvPr/>
          </p:nvSpPr>
          <p:spPr bwMode="auto">
            <a:xfrm>
              <a:off x="10017298" y="3986150"/>
              <a:ext cx="330002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process_name = " ".join(parts[7:])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45" name="Freeform 973"/>
            <p:cNvSpPr>
              <a:spLocks/>
            </p:cNvSpPr>
            <p:nvPr/>
          </p:nvSpPr>
          <p:spPr bwMode="auto">
            <a:xfrm>
              <a:off x="10122791" y="3999675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974"/>
            <p:cNvSpPr>
              <a:spLocks noChangeShapeType="1"/>
            </p:cNvSpPr>
            <p:nvPr/>
          </p:nvSpPr>
          <p:spPr bwMode="auto">
            <a:xfrm flipV="1">
              <a:off x="10128200" y="4002380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Rectangle 975"/>
            <p:cNvSpPr>
              <a:spLocks noChangeArrowheads="1"/>
            </p:cNvSpPr>
            <p:nvPr/>
          </p:nvSpPr>
          <p:spPr bwMode="auto">
            <a:xfrm>
              <a:off x="9882051" y="4013200"/>
              <a:ext cx="492298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Rectangle 976"/>
            <p:cNvSpPr>
              <a:spLocks noChangeArrowheads="1"/>
            </p:cNvSpPr>
            <p:nvPr/>
          </p:nvSpPr>
          <p:spPr bwMode="auto">
            <a:xfrm>
              <a:off x="9887461" y="4013200"/>
              <a:ext cx="68975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processes.append([gpu, pid, process_name, gpu_memory, process_type])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49" name="Line 977"/>
            <p:cNvSpPr>
              <a:spLocks noChangeShapeType="1"/>
            </p:cNvSpPr>
            <p:nvPr/>
          </p:nvSpPr>
          <p:spPr bwMode="auto">
            <a:xfrm>
              <a:off x="10128200" y="4029429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978"/>
            <p:cNvSpPr>
              <a:spLocks noChangeShapeType="1"/>
            </p:cNvSpPr>
            <p:nvPr/>
          </p:nvSpPr>
          <p:spPr bwMode="auto">
            <a:xfrm>
              <a:off x="10128200" y="4040249"/>
              <a:ext cx="54099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979"/>
            <p:cNvSpPr>
              <a:spLocks noChangeShapeType="1"/>
            </p:cNvSpPr>
            <p:nvPr/>
          </p:nvSpPr>
          <p:spPr bwMode="auto">
            <a:xfrm>
              <a:off x="10331071" y="4040249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Freeform 980"/>
            <p:cNvSpPr>
              <a:spLocks/>
            </p:cNvSpPr>
            <p:nvPr/>
          </p:nvSpPr>
          <p:spPr bwMode="auto">
            <a:xfrm>
              <a:off x="10182299" y="4040249"/>
              <a:ext cx="148771" cy="1623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30" y="0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25" y="6"/>
                </a:cxn>
                <a:cxn ang="0">
                  <a:pos x="30" y="6"/>
                </a:cxn>
                <a:cxn ang="0">
                  <a:pos x="55" y="0"/>
                </a:cxn>
              </a:cxnLst>
              <a:rect l="0" t="0" r="r" b="b"/>
              <a:pathLst>
                <a:path w="55" h="6">
                  <a:moveTo>
                    <a:pt x="55" y="0"/>
                  </a:moveTo>
                  <a:lnTo>
                    <a:pt x="30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5" y="6"/>
                  </a:lnTo>
                  <a:lnTo>
                    <a:pt x="30" y="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Rectangle 981"/>
            <p:cNvSpPr>
              <a:spLocks noChangeArrowheads="1"/>
            </p:cNvSpPr>
            <p:nvPr/>
          </p:nvSpPr>
          <p:spPr bwMode="auto">
            <a:xfrm>
              <a:off x="10252627" y="4040249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54" name="Line 982"/>
            <p:cNvSpPr>
              <a:spLocks noChangeShapeType="1"/>
            </p:cNvSpPr>
            <p:nvPr/>
          </p:nvSpPr>
          <p:spPr bwMode="auto">
            <a:xfrm>
              <a:off x="9798198" y="3807625"/>
              <a:ext cx="2705" cy="2596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983"/>
            <p:cNvSpPr>
              <a:spLocks noChangeShapeType="1"/>
            </p:cNvSpPr>
            <p:nvPr/>
          </p:nvSpPr>
          <p:spPr bwMode="auto">
            <a:xfrm>
              <a:off x="10255332" y="4056479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984"/>
            <p:cNvSpPr>
              <a:spLocks noChangeShapeType="1"/>
            </p:cNvSpPr>
            <p:nvPr/>
          </p:nvSpPr>
          <p:spPr bwMode="auto">
            <a:xfrm>
              <a:off x="9798198" y="4067298"/>
              <a:ext cx="45984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985"/>
            <p:cNvSpPr>
              <a:spLocks noChangeShapeType="1"/>
            </p:cNvSpPr>
            <p:nvPr/>
          </p:nvSpPr>
          <p:spPr bwMode="auto">
            <a:xfrm flipH="1">
              <a:off x="9992954" y="4067298"/>
              <a:ext cx="262379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Freeform 986"/>
            <p:cNvSpPr>
              <a:spLocks/>
            </p:cNvSpPr>
            <p:nvPr/>
          </p:nvSpPr>
          <p:spPr bwMode="auto">
            <a:xfrm>
              <a:off x="9844182" y="4067298"/>
              <a:ext cx="148771" cy="1623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30" y="0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25" y="6"/>
                </a:cxn>
                <a:cxn ang="0">
                  <a:pos x="30" y="6"/>
                </a:cxn>
                <a:cxn ang="0">
                  <a:pos x="55" y="0"/>
                </a:cxn>
              </a:cxnLst>
              <a:rect l="0" t="0" r="r" b="b"/>
              <a:pathLst>
                <a:path w="55" h="6">
                  <a:moveTo>
                    <a:pt x="55" y="0"/>
                  </a:moveTo>
                  <a:lnTo>
                    <a:pt x="30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5" y="6"/>
                  </a:lnTo>
                  <a:lnTo>
                    <a:pt x="30" y="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Rectangle 987"/>
            <p:cNvSpPr>
              <a:spLocks noChangeArrowheads="1"/>
            </p:cNvSpPr>
            <p:nvPr/>
          </p:nvSpPr>
          <p:spPr bwMode="auto">
            <a:xfrm>
              <a:off x="9914511" y="4067298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60" name="Freeform 988"/>
            <p:cNvSpPr>
              <a:spLocks/>
            </p:cNvSpPr>
            <p:nvPr/>
          </p:nvSpPr>
          <p:spPr bwMode="auto">
            <a:xfrm>
              <a:off x="9995659" y="3715657"/>
              <a:ext cx="641070" cy="386806"/>
            </a:xfrm>
            <a:custGeom>
              <a:avLst/>
              <a:gdLst/>
              <a:ahLst/>
              <a:cxnLst>
                <a:cxn ang="0">
                  <a:pos x="0" y="392"/>
                </a:cxn>
                <a:cxn ang="0">
                  <a:pos x="650" y="392"/>
                </a:cxn>
                <a:cxn ang="0">
                  <a:pos x="650" y="0"/>
                </a:cxn>
                <a:cxn ang="0">
                  <a:pos x="56" y="0"/>
                </a:cxn>
              </a:cxnLst>
              <a:rect l="0" t="0" r="r" b="b"/>
              <a:pathLst>
                <a:path w="650" h="392">
                  <a:moveTo>
                    <a:pt x="0" y="392"/>
                  </a:moveTo>
                  <a:lnTo>
                    <a:pt x="650" y="392"/>
                  </a:lnTo>
                  <a:lnTo>
                    <a:pt x="650" y="0"/>
                  </a:lnTo>
                  <a:lnTo>
                    <a:pt x="5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1" name="Freeform 989"/>
            <p:cNvSpPr>
              <a:spLocks/>
            </p:cNvSpPr>
            <p:nvPr/>
          </p:nvSpPr>
          <p:spPr bwMode="auto">
            <a:xfrm>
              <a:off x="9914511" y="4083528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2" name="Line 990"/>
            <p:cNvSpPr>
              <a:spLocks noChangeShapeType="1"/>
            </p:cNvSpPr>
            <p:nvPr/>
          </p:nvSpPr>
          <p:spPr bwMode="auto">
            <a:xfrm flipV="1">
              <a:off x="9919920" y="4086233"/>
              <a:ext cx="2705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3" name="Freeform 991"/>
            <p:cNvSpPr>
              <a:spLocks/>
            </p:cNvSpPr>
            <p:nvPr/>
          </p:nvSpPr>
          <p:spPr bwMode="auto">
            <a:xfrm>
              <a:off x="9841477" y="4094348"/>
              <a:ext cx="154181" cy="16230"/>
            </a:xfrm>
            <a:custGeom>
              <a:avLst/>
              <a:gdLst/>
              <a:ahLst/>
              <a:cxnLst>
                <a:cxn ang="0">
                  <a:pos x="156" y="8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86" y="16"/>
                </a:cxn>
                <a:cxn ang="0">
                  <a:pos x="156" y="8"/>
                </a:cxn>
              </a:cxnLst>
              <a:rect l="0" t="0" r="r" b="b"/>
              <a:pathLst>
                <a:path w="156" h="16">
                  <a:moveTo>
                    <a:pt x="156" y="8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6" y="16"/>
                  </a:lnTo>
                  <a:lnTo>
                    <a:pt x="156" y="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4" name="Freeform 992"/>
            <p:cNvSpPr>
              <a:spLocks/>
            </p:cNvSpPr>
            <p:nvPr/>
          </p:nvSpPr>
          <p:spPr bwMode="auto">
            <a:xfrm>
              <a:off x="9841477" y="4094348"/>
              <a:ext cx="154181" cy="16230"/>
            </a:xfrm>
            <a:custGeom>
              <a:avLst/>
              <a:gdLst/>
              <a:ahLst/>
              <a:cxnLst>
                <a:cxn ang="0">
                  <a:pos x="57" y="3"/>
                </a:cxn>
                <a:cxn ang="0">
                  <a:pos x="31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1" y="6"/>
                </a:cxn>
                <a:cxn ang="0">
                  <a:pos x="57" y="3"/>
                </a:cxn>
              </a:cxnLst>
              <a:rect l="0" t="0" r="r" b="b"/>
              <a:pathLst>
                <a:path w="57" h="6">
                  <a:moveTo>
                    <a:pt x="57" y="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1" y="6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5" name="Rectangle 993"/>
            <p:cNvSpPr>
              <a:spLocks noChangeArrowheads="1"/>
            </p:cNvSpPr>
            <p:nvPr/>
          </p:nvSpPr>
          <p:spPr bwMode="auto">
            <a:xfrm>
              <a:off x="9914511" y="4094348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66" name="Freeform 994"/>
            <p:cNvSpPr>
              <a:spLocks/>
            </p:cNvSpPr>
            <p:nvPr/>
          </p:nvSpPr>
          <p:spPr bwMode="auto">
            <a:xfrm>
              <a:off x="9914511" y="4110577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7" name="Line 995"/>
            <p:cNvSpPr>
              <a:spLocks noChangeShapeType="1"/>
            </p:cNvSpPr>
            <p:nvPr/>
          </p:nvSpPr>
          <p:spPr bwMode="auto">
            <a:xfrm flipV="1">
              <a:off x="9919920" y="4113282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8" name="Rectangle 996"/>
            <p:cNvSpPr>
              <a:spLocks noChangeArrowheads="1"/>
            </p:cNvSpPr>
            <p:nvPr/>
          </p:nvSpPr>
          <p:spPr bwMode="auto">
            <a:xfrm>
              <a:off x="9825248" y="4124102"/>
              <a:ext cx="186641" cy="13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9" name="Rectangle 997"/>
            <p:cNvSpPr>
              <a:spLocks noChangeArrowheads="1"/>
            </p:cNvSpPr>
            <p:nvPr/>
          </p:nvSpPr>
          <p:spPr bwMode="auto">
            <a:xfrm>
              <a:off x="9827953" y="4124102"/>
              <a:ext cx="267789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return gpu_info, processes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70" name="Line 998"/>
            <p:cNvSpPr>
              <a:spLocks noChangeShapeType="1"/>
            </p:cNvSpPr>
            <p:nvPr/>
          </p:nvSpPr>
          <p:spPr bwMode="auto">
            <a:xfrm>
              <a:off x="9606148" y="3585820"/>
              <a:ext cx="2705" cy="565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1" name="Line 999"/>
            <p:cNvSpPr>
              <a:spLocks noChangeShapeType="1"/>
            </p:cNvSpPr>
            <p:nvPr/>
          </p:nvSpPr>
          <p:spPr bwMode="auto">
            <a:xfrm>
              <a:off x="9919920" y="4137627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2" name="Line 1000"/>
            <p:cNvSpPr>
              <a:spLocks noChangeShapeType="1"/>
            </p:cNvSpPr>
            <p:nvPr/>
          </p:nvSpPr>
          <p:spPr bwMode="auto">
            <a:xfrm>
              <a:off x="9606148" y="4151151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3" name="Line 1001"/>
            <p:cNvSpPr>
              <a:spLocks noChangeShapeType="1"/>
            </p:cNvSpPr>
            <p:nvPr/>
          </p:nvSpPr>
          <p:spPr bwMode="auto">
            <a:xfrm flipH="1">
              <a:off x="9752214" y="4151151"/>
              <a:ext cx="167706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4" name="Freeform 1002"/>
            <p:cNvSpPr>
              <a:spLocks/>
            </p:cNvSpPr>
            <p:nvPr/>
          </p:nvSpPr>
          <p:spPr bwMode="auto">
            <a:xfrm>
              <a:off x="9606148" y="4151151"/>
              <a:ext cx="146067" cy="1623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26" y="6"/>
                </a:cxn>
                <a:cxn ang="0">
                  <a:pos x="29" y="6"/>
                </a:cxn>
                <a:cxn ang="0">
                  <a:pos x="54" y="0"/>
                </a:cxn>
              </a:cxnLst>
              <a:rect l="0" t="0" r="r" b="b"/>
              <a:pathLst>
                <a:path w="54" h="6">
                  <a:moveTo>
                    <a:pt x="54" y="0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5" name="Rectangle 1003"/>
            <p:cNvSpPr>
              <a:spLocks noChangeArrowheads="1"/>
            </p:cNvSpPr>
            <p:nvPr/>
          </p:nvSpPr>
          <p:spPr bwMode="auto">
            <a:xfrm>
              <a:off x="9679181" y="4151151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76" name="Freeform 1004"/>
            <p:cNvSpPr>
              <a:spLocks/>
            </p:cNvSpPr>
            <p:nvPr/>
          </p:nvSpPr>
          <p:spPr bwMode="auto">
            <a:xfrm>
              <a:off x="9673771" y="4167381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7" name="Line 1005"/>
            <p:cNvSpPr>
              <a:spLocks noChangeShapeType="1"/>
            </p:cNvSpPr>
            <p:nvPr/>
          </p:nvSpPr>
          <p:spPr bwMode="auto">
            <a:xfrm flipV="1">
              <a:off x="9679181" y="4167381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8" name="Freeform 1006"/>
            <p:cNvSpPr>
              <a:spLocks/>
            </p:cNvSpPr>
            <p:nvPr/>
          </p:nvSpPr>
          <p:spPr bwMode="auto">
            <a:xfrm>
              <a:off x="9671066" y="4178201"/>
              <a:ext cx="16230" cy="1623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5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9" name="Rectangle 1007"/>
            <p:cNvSpPr>
              <a:spLocks noChangeArrowheads="1"/>
            </p:cNvSpPr>
            <p:nvPr/>
          </p:nvSpPr>
          <p:spPr bwMode="auto">
            <a:xfrm>
              <a:off x="9676476" y="4178201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4" name="Group 1083"/>
          <p:cNvGrpSpPr/>
          <p:nvPr/>
        </p:nvGrpSpPr>
        <p:grpSpPr>
          <a:xfrm>
            <a:off x="3276600" y="3276600"/>
            <a:ext cx="1447798" cy="380999"/>
            <a:chOff x="9312631" y="2536570"/>
            <a:chExt cx="1076562" cy="321886"/>
          </a:xfrm>
        </p:grpSpPr>
        <p:sp>
          <p:nvSpPr>
            <p:cNvPr id="3754" name="Freeform 682"/>
            <p:cNvSpPr>
              <a:spLocks/>
            </p:cNvSpPr>
            <p:nvPr/>
          </p:nvSpPr>
          <p:spPr bwMode="auto">
            <a:xfrm>
              <a:off x="9312631" y="2536570"/>
              <a:ext cx="221805" cy="3245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8" y="0"/>
                </a:cxn>
                <a:cxn ang="0">
                  <a:pos x="82" y="6"/>
                </a:cxn>
                <a:cxn ang="0">
                  <a:pos x="68" y="12"/>
                </a:cxn>
                <a:cxn ang="0">
                  <a:pos x="14" y="12"/>
                </a:cxn>
                <a:cxn ang="0">
                  <a:pos x="0" y="6"/>
                </a:cxn>
                <a:cxn ang="0">
                  <a:pos x="14" y="0"/>
                </a:cxn>
              </a:cxnLst>
              <a:rect l="0" t="0" r="r" b="b"/>
              <a:pathLst>
                <a:path w="82" h="12">
                  <a:moveTo>
                    <a:pt x="14" y="0"/>
                  </a:moveTo>
                  <a:lnTo>
                    <a:pt x="68" y="0"/>
                  </a:lnTo>
                  <a:lnTo>
                    <a:pt x="82" y="6"/>
                  </a:lnTo>
                  <a:lnTo>
                    <a:pt x="68" y="12"/>
                  </a:lnTo>
                  <a:lnTo>
                    <a:pt x="14" y="12"/>
                  </a:lnTo>
                  <a:lnTo>
                    <a:pt x="0" y="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5" name="Rectangle 683"/>
            <p:cNvSpPr>
              <a:spLocks noChangeArrowheads="1"/>
            </p:cNvSpPr>
            <p:nvPr/>
          </p:nvSpPr>
          <p:spPr bwMode="auto">
            <a:xfrm>
              <a:off x="9331564" y="2544684"/>
              <a:ext cx="28401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def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get_gpu_utilization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(self):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56" name="Line 684"/>
            <p:cNvSpPr>
              <a:spLocks noChangeShapeType="1"/>
            </p:cNvSpPr>
            <p:nvPr/>
          </p:nvSpPr>
          <p:spPr bwMode="auto">
            <a:xfrm>
              <a:off x="9496565" y="2596078"/>
              <a:ext cx="332707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7" name="Line 685"/>
            <p:cNvSpPr>
              <a:spLocks noChangeShapeType="1"/>
            </p:cNvSpPr>
            <p:nvPr/>
          </p:nvSpPr>
          <p:spPr bwMode="auto">
            <a:xfrm>
              <a:off x="9350499" y="2596078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8" name="Freeform 686"/>
            <p:cNvSpPr>
              <a:spLocks/>
            </p:cNvSpPr>
            <p:nvPr/>
          </p:nvSpPr>
          <p:spPr bwMode="auto">
            <a:xfrm>
              <a:off x="9418122" y="2569028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9" name="Line 687"/>
            <p:cNvSpPr>
              <a:spLocks noChangeShapeType="1"/>
            </p:cNvSpPr>
            <p:nvPr/>
          </p:nvSpPr>
          <p:spPr bwMode="auto">
            <a:xfrm flipV="1">
              <a:off x="9423532" y="2571733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0" name="Freeform 688"/>
            <p:cNvSpPr>
              <a:spLocks/>
            </p:cNvSpPr>
            <p:nvPr/>
          </p:nvSpPr>
          <p:spPr bwMode="auto">
            <a:xfrm>
              <a:off x="9350499" y="2582553"/>
              <a:ext cx="146066" cy="13525"/>
            </a:xfrm>
            <a:custGeom>
              <a:avLst/>
              <a:gdLst/>
              <a:ahLst/>
              <a:cxnLst>
                <a:cxn ang="0">
                  <a:pos x="54" y="5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5"/>
                </a:cxn>
                <a:cxn ang="0">
                  <a:pos x="26" y="5"/>
                </a:cxn>
                <a:cxn ang="0">
                  <a:pos x="29" y="5"/>
                </a:cxn>
                <a:cxn ang="0">
                  <a:pos x="54" y="5"/>
                </a:cxn>
              </a:cxnLst>
              <a:rect l="0" t="0" r="r" b="b"/>
              <a:pathLst>
                <a:path w="54" h="5">
                  <a:moveTo>
                    <a:pt x="54" y="5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5"/>
                  </a:lnTo>
                  <a:lnTo>
                    <a:pt x="26" y="5"/>
                  </a:lnTo>
                  <a:lnTo>
                    <a:pt x="29" y="5"/>
                  </a:lnTo>
                  <a:lnTo>
                    <a:pt x="54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1" name="Rectangle 689"/>
            <p:cNvSpPr>
              <a:spLocks noChangeArrowheads="1"/>
            </p:cNvSpPr>
            <p:nvPr/>
          </p:nvSpPr>
          <p:spPr bwMode="auto">
            <a:xfrm>
              <a:off x="9423532" y="2582553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62" name="Line 690"/>
            <p:cNvSpPr>
              <a:spLocks noChangeShapeType="1"/>
            </p:cNvSpPr>
            <p:nvPr/>
          </p:nvSpPr>
          <p:spPr bwMode="auto">
            <a:xfrm>
              <a:off x="9350499" y="2596078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3" name="Freeform 691"/>
            <p:cNvSpPr>
              <a:spLocks/>
            </p:cNvSpPr>
            <p:nvPr/>
          </p:nvSpPr>
          <p:spPr bwMode="auto">
            <a:xfrm>
              <a:off x="9328859" y="2609602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4" name="Rectangle 692"/>
            <p:cNvSpPr>
              <a:spLocks noChangeArrowheads="1"/>
            </p:cNvSpPr>
            <p:nvPr/>
          </p:nvSpPr>
          <p:spPr bwMode="auto">
            <a:xfrm>
              <a:off x="9350499" y="2609602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65" name="Line 693"/>
            <p:cNvSpPr>
              <a:spLocks noChangeShapeType="1"/>
            </p:cNvSpPr>
            <p:nvPr/>
          </p:nvSpPr>
          <p:spPr bwMode="auto">
            <a:xfrm>
              <a:off x="9829272" y="2596078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6" name="Freeform 694"/>
            <p:cNvSpPr>
              <a:spLocks/>
            </p:cNvSpPr>
            <p:nvPr/>
          </p:nvSpPr>
          <p:spPr bwMode="auto">
            <a:xfrm>
              <a:off x="9807633" y="2609602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7" name="Rectangle 695"/>
            <p:cNvSpPr>
              <a:spLocks noChangeArrowheads="1"/>
            </p:cNvSpPr>
            <p:nvPr/>
          </p:nvSpPr>
          <p:spPr bwMode="auto">
            <a:xfrm>
              <a:off x="9826567" y="2609602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68" name="Line 696"/>
            <p:cNvSpPr>
              <a:spLocks noChangeShapeType="1"/>
            </p:cNvSpPr>
            <p:nvPr/>
          </p:nvSpPr>
          <p:spPr bwMode="auto">
            <a:xfrm>
              <a:off x="9913125" y="2652881"/>
              <a:ext cx="246149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9" name="Line 697"/>
            <p:cNvSpPr>
              <a:spLocks noChangeShapeType="1"/>
            </p:cNvSpPr>
            <p:nvPr/>
          </p:nvSpPr>
          <p:spPr bwMode="auto">
            <a:xfrm>
              <a:off x="9742714" y="2652881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0" name="Freeform 698"/>
            <p:cNvSpPr>
              <a:spLocks/>
            </p:cNvSpPr>
            <p:nvPr/>
          </p:nvSpPr>
          <p:spPr bwMode="auto">
            <a:xfrm>
              <a:off x="9823862" y="2625832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1" name="Line 699"/>
            <p:cNvSpPr>
              <a:spLocks noChangeShapeType="1"/>
            </p:cNvSpPr>
            <p:nvPr/>
          </p:nvSpPr>
          <p:spPr bwMode="auto">
            <a:xfrm flipV="1">
              <a:off x="9829272" y="2625832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2" name="Freeform 700"/>
            <p:cNvSpPr>
              <a:spLocks/>
            </p:cNvSpPr>
            <p:nvPr/>
          </p:nvSpPr>
          <p:spPr bwMode="auto">
            <a:xfrm>
              <a:off x="9742714" y="2636652"/>
              <a:ext cx="170411" cy="16230"/>
            </a:xfrm>
            <a:custGeom>
              <a:avLst/>
              <a:gdLst/>
              <a:ahLst/>
              <a:cxnLst>
                <a:cxn ang="0">
                  <a:pos x="63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0" y="6"/>
                </a:cxn>
                <a:cxn ang="0">
                  <a:pos x="26" y="6"/>
                </a:cxn>
                <a:cxn ang="0">
                  <a:pos x="38" y="6"/>
                </a:cxn>
                <a:cxn ang="0">
                  <a:pos x="63" y="6"/>
                </a:cxn>
              </a:cxnLst>
              <a:rect l="0" t="0" r="r" b="b"/>
              <a:pathLst>
                <a:path w="63" h="6">
                  <a:moveTo>
                    <a:pt x="63" y="6"/>
                  </a:moveTo>
                  <a:lnTo>
                    <a:pt x="38" y="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26" y="6"/>
                  </a:lnTo>
                  <a:lnTo>
                    <a:pt x="38" y="6"/>
                  </a:lnTo>
                  <a:lnTo>
                    <a:pt x="63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3" name="Rectangle 701"/>
            <p:cNvSpPr>
              <a:spLocks noChangeArrowheads="1"/>
            </p:cNvSpPr>
            <p:nvPr/>
          </p:nvSpPr>
          <p:spPr bwMode="auto">
            <a:xfrm>
              <a:off x="9815747" y="2636652"/>
              <a:ext cx="5139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try: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74" name="Line 702"/>
            <p:cNvSpPr>
              <a:spLocks noChangeShapeType="1"/>
            </p:cNvSpPr>
            <p:nvPr/>
          </p:nvSpPr>
          <p:spPr bwMode="auto">
            <a:xfrm>
              <a:off x="9742714" y="2652881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5" name="Freeform 703"/>
            <p:cNvSpPr>
              <a:spLocks/>
            </p:cNvSpPr>
            <p:nvPr/>
          </p:nvSpPr>
          <p:spPr bwMode="auto">
            <a:xfrm>
              <a:off x="9721075" y="2663701"/>
              <a:ext cx="45984" cy="16230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6"/>
                </a:cxn>
                <a:cxn ang="0">
                  <a:pos x="10" y="6"/>
                </a:cxn>
                <a:cxn ang="0">
                  <a:pos x="17" y="6"/>
                </a:cxn>
              </a:cxnLst>
              <a:rect l="0" t="0" r="r" b="b"/>
              <a:pathLst>
                <a:path w="17" h="6">
                  <a:moveTo>
                    <a:pt x="17" y="6"/>
                  </a:moveTo>
                  <a:lnTo>
                    <a:pt x="10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6"/>
                  </a:lnTo>
                  <a:lnTo>
                    <a:pt x="10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6" name="Rectangle 704"/>
            <p:cNvSpPr>
              <a:spLocks noChangeArrowheads="1"/>
            </p:cNvSpPr>
            <p:nvPr/>
          </p:nvSpPr>
          <p:spPr bwMode="auto">
            <a:xfrm>
              <a:off x="9742714" y="2663701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77" name="Freeform 705"/>
            <p:cNvSpPr>
              <a:spLocks/>
            </p:cNvSpPr>
            <p:nvPr/>
          </p:nvSpPr>
          <p:spPr bwMode="auto">
            <a:xfrm>
              <a:off x="9740009" y="2679931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8" name="Line 706"/>
            <p:cNvSpPr>
              <a:spLocks noChangeShapeType="1"/>
            </p:cNvSpPr>
            <p:nvPr/>
          </p:nvSpPr>
          <p:spPr bwMode="auto">
            <a:xfrm flipV="1">
              <a:off x="9742714" y="2682636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9" name="Rectangle 707"/>
            <p:cNvSpPr>
              <a:spLocks noChangeArrowheads="1"/>
            </p:cNvSpPr>
            <p:nvPr/>
          </p:nvSpPr>
          <p:spPr bwMode="auto">
            <a:xfrm>
              <a:off x="9399188" y="2690750"/>
              <a:ext cx="689758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0" name="Rectangle 708"/>
            <p:cNvSpPr>
              <a:spLocks noChangeArrowheads="1"/>
            </p:cNvSpPr>
            <p:nvPr/>
          </p:nvSpPr>
          <p:spPr bwMode="auto">
            <a:xfrm>
              <a:off x="9404597" y="2690750"/>
              <a:ext cx="984596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output = self.run_command(["nvidia-smi", "--query-gpu=utilization.gpu", "--format=csv,noheader,nounits"])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1" name="Freeform 709"/>
            <p:cNvSpPr>
              <a:spLocks/>
            </p:cNvSpPr>
            <p:nvPr/>
          </p:nvSpPr>
          <p:spPr bwMode="auto">
            <a:xfrm>
              <a:off x="9740009" y="2706980"/>
              <a:ext cx="2705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2" name="Line 710"/>
            <p:cNvSpPr>
              <a:spLocks noChangeShapeType="1"/>
            </p:cNvSpPr>
            <p:nvPr/>
          </p:nvSpPr>
          <p:spPr bwMode="auto">
            <a:xfrm flipV="1">
              <a:off x="9742714" y="2709685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3" name="Rectangle 711"/>
            <p:cNvSpPr>
              <a:spLocks noChangeArrowheads="1"/>
            </p:cNvSpPr>
            <p:nvPr/>
          </p:nvSpPr>
          <p:spPr bwMode="auto">
            <a:xfrm>
              <a:off x="9656156" y="2720505"/>
              <a:ext cx="175821" cy="13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4" name="Rectangle 712"/>
            <p:cNvSpPr>
              <a:spLocks noChangeArrowheads="1"/>
            </p:cNvSpPr>
            <p:nvPr/>
          </p:nvSpPr>
          <p:spPr bwMode="auto">
            <a:xfrm>
              <a:off x="9661566" y="2720505"/>
              <a:ext cx="25426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return float(output.strip())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5" name="Line 713"/>
            <p:cNvSpPr>
              <a:spLocks noChangeShapeType="1"/>
            </p:cNvSpPr>
            <p:nvPr/>
          </p:nvSpPr>
          <p:spPr bwMode="auto">
            <a:xfrm>
              <a:off x="10159274" y="2652881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6" name="Freeform 714"/>
            <p:cNvSpPr>
              <a:spLocks/>
            </p:cNvSpPr>
            <p:nvPr/>
          </p:nvSpPr>
          <p:spPr bwMode="auto">
            <a:xfrm>
              <a:off x="10113290" y="2663701"/>
              <a:ext cx="94673" cy="16230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28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28" y="6"/>
                </a:cxn>
                <a:cxn ang="0">
                  <a:pos x="35" y="6"/>
                </a:cxn>
              </a:cxnLst>
              <a:rect l="0" t="0" r="r" b="b"/>
              <a:pathLst>
                <a:path w="35" h="6">
                  <a:moveTo>
                    <a:pt x="35" y="6"/>
                  </a:moveTo>
                  <a:lnTo>
                    <a:pt x="28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28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7" name="Rectangle 715"/>
            <p:cNvSpPr>
              <a:spLocks noChangeArrowheads="1"/>
            </p:cNvSpPr>
            <p:nvPr/>
          </p:nvSpPr>
          <p:spPr bwMode="auto">
            <a:xfrm>
              <a:off x="10134930" y="2663701"/>
              <a:ext cx="8655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except: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8" name="Freeform 716"/>
            <p:cNvSpPr>
              <a:spLocks/>
            </p:cNvSpPr>
            <p:nvPr/>
          </p:nvSpPr>
          <p:spPr bwMode="auto">
            <a:xfrm>
              <a:off x="10156569" y="2679931"/>
              <a:ext cx="2705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" name="Line 717"/>
            <p:cNvSpPr>
              <a:spLocks noChangeShapeType="1"/>
            </p:cNvSpPr>
            <p:nvPr/>
          </p:nvSpPr>
          <p:spPr bwMode="auto">
            <a:xfrm flipV="1">
              <a:off x="10159274" y="2682636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" name="Rectangle 718"/>
            <p:cNvSpPr>
              <a:spLocks noChangeArrowheads="1"/>
            </p:cNvSpPr>
            <p:nvPr/>
          </p:nvSpPr>
          <p:spPr bwMode="auto">
            <a:xfrm>
              <a:off x="10126815" y="2690750"/>
              <a:ext cx="64918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" name="Rectangle 719"/>
            <p:cNvSpPr>
              <a:spLocks noChangeArrowheads="1"/>
            </p:cNvSpPr>
            <p:nvPr/>
          </p:nvSpPr>
          <p:spPr bwMode="auto">
            <a:xfrm>
              <a:off x="10132225" y="2690750"/>
              <a:ext cx="94673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return 0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" name="Line 720"/>
            <p:cNvSpPr>
              <a:spLocks noChangeShapeType="1"/>
            </p:cNvSpPr>
            <p:nvPr/>
          </p:nvSpPr>
          <p:spPr bwMode="auto">
            <a:xfrm>
              <a:off x="9742714" y="2734029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3" name="Line 721"/>
            <p:cNvSpPr>
              <a:spLocks noChangeShapeType="1"/>
            </p:cNvSpPr>
            <p:nvPr/>
          </p:nvSpPr>
          <p:spPr bwMode="auto">
            <a:xfrm>
              <a:off x="10159274" y="2706980"/>
              <a:ext cx="2705" cy="405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4" name="Line 722"/>
            <p:cNvSpPr>
              <a:spLocks noChangeShapeType="1"/>
            </p:cNvSpPr>
            <p:nvPr/>
          </p:nvSpPr>
          <p:spPr bwMode="auto">
            <a:xfrm>
              <a:off x="9742714" y="2747554"/>
              <a:ext cx="1352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5" name="Line 723"/>
            <p:cNvSpPr>
              <a:spLocks noChangeShapeType="1"/>
            </p:cNvSpPr>
            <p:nvPr/>
          </p:nvSpPr>
          <p:spPr bwMode="auto">
            <a:xfrm flipH="1">
              <a:off x="9905010" y="2747554"/>
              <a:ext cx="254264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" name="Freeform 724"/>
            <p:cNvSpPr>
              <a:spLocks/>
            </p:cNvSpPr>
            <p:nvPr/>
          </p:nvSpPr>
          <p:spPr bwMode="auto">
            <a:xfrm>
              <a:off x="9753539" y="2747553"/>
              <a:ext cx="151476" cy="1623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26" y="6"/>
                </a:cxn>
                <a:cxn ang="0">
                  <a:pos x="30" y="6"/>
                </a:cxn>
                <a:cxn ang="0">
                  <a:pos x="56" y="0"/>
                </a:cxn>
              </a:cxnLst>
              <a:rect l="0" t="0" r="r" b="b"/>
              <a:pathLst>
                <a:path w="56" h="6">
                  <a:moveTo>
                    <a:pt x="56" y="0"/>
                  </a:moveTo>
                  <a:lnTo>
                    <a:pt x="30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7" name="Rectangle 725"/>
            <p:cNvSpPr>
              <a:spLocks noChangeArrowheads="1"/>
            </p:cNvSpPr>
            <p:nvPr/>
          </p:nvSpPr>
          <p:spPr bwMode="auto">
            <a:xfrm>
              <a:off x="9823862" y="2747554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8" name="Line 726"/>
            <p:cNvSpPr>
              <a:spLocks noChangeShapeType="1"/>
            </p:cNvSpPr>
            <p:nvPr/>
          </p:nvSpPr>
          <p:spPr bwMode="auto">
            <a:xfrm>
              <a:off x="9350499" y="2625832"/>
              <a:ext cx="2705" cy="1487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" name="Line 727"/>
            <p:cNvSpPr>
              <a:spLocks noChangeShapeType="1"/>
            </p:cNvSpPr>
            <p:nvPr/>
          </p:nvSpPr>
          <p:spPr bwMode="auto">
            <a:xfrm>
              <a:off x="9829272" y="2763784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" name="Line 728"/>
            <p:cNvSpPr>
              <a:spLocks noChangeShapeType="1"/>
            </p:cNvSpPr>
            <p:nvPr/>
          </p:nvSpPr>
          <p:spPr bwMode="auto">
            <a:xfrm>
              <a:off x="9350499" y="2774603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" name="Line 729"/>
            <p:cNvSpPr>
              <a:spLocks noChangeShapeType="1"/>
            </p:cNvSpPr>
            <p:nvPr/>
          </p:nvSpPr>
          <p:spPr bwMode="auto">
            <a:xfrm flipH="1">
              <a:off x="9496565" y="2774603"/>
              <a:ext cx="332707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2" name="Freeform 730"/>
            <p:cNvSpPr>
              <a:spLocks/>
            </p:cNvSpPr>
            <p:nvPr/>
          </p:nvSpPr>
          <p:spPr bwMode="auto">
            <a:xfrm>
              <a:off x="9350499" y="2774603"/>
              <a:ext cx="146066" cy="1623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26" y="6"/>
                </a:cxn>
                <a:cxn ang="0">
                  <a:pos x="29" y="6"/>
                </a:cxn>
                <a:cxn ang="0">
                  <a:pos x="54" y="0"/>
                </a:cxn>
              </a:cxnLst>
              <a:rect l="0" t="0" r="r" b="b"/>
              <a:pathLst>
                <a:path w="54" h="6">
                  <a:moveTo>
                    <a:pt x="54" y="0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" name="Rectangle 731"/>
            <p:cNvSpPr>
              <a:spLocks noChangeArrowheads="1"/>
            </p:cNvSpPr>
            <p:nvPr/>
          </p:nvSpPr>
          <p:spPr bwMode="auto">
            <a:xfrm>
              <a:off x="9423532" y="2774603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04" name="Freeform 732"/>
            <p:cNvSpPr>
              <a:spLocks/>
            </p:cNvSpPr>
            <p:nvPr/>
          </p:nvSpPr>
          <p:spPr bwMode="auto">
            <a:xfrm>
              <a:off x="9418122" y="2790833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" name="Line 733"/>
            <p:cNvSpPr>
              <a:spLocks noChangeShapeType="1"/>
            </p:cNvSpPr>
            <p:nvPr/>
          </p:nvSpPr>
          <p:spPr bwMode="auto">
            <a:xfrm flipV="1">
              <a:off x="9423532" y="2793538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" name="Freeform 734"/>
            <p:cNvSpPr>
              <a:spLocks/>
            </p:cNvSpPr>
            <p:nvPr/>
          </p:nvSpPr>
          <p:spPr bwMode="auto">
            <a:xfrm>
              <a:off x="9415417" y="2801653"/>
              <a:ext cx="16230" cy="1623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5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7" name="Rectangle 735"/>
            <p:cNvSpPr>
              <a:spLocks noChangeArrowheads="1"/>
            </p:cNvSpPr>
            <p:nvPr/>
          </p:nvSpPr>
          <p:spPr bwMode="auto">
            <a:xfrm>
              <a:off x="9420827" y="2801653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08" name="Freeform 736"/>
            <p:cNvSpPr>
              <a:spLocks/>
            </p:cNvSpPr>
            <p:nvPr/>
          </p:nvSpPr>
          <p:spPr bwMode="auto">
            <a:xfrm>
              <a:off x="9418122" y="2828702"/>
              <a:ext cx="10820" cy="1623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5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1" y="0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5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" name="Rectangle 737"/>
            <p:cNvSpPr>
              <a:spLocks noChangeArrowheads="1"/>
            </p:cNvSpPr>
            <p:nvPr/>
          </p:nvSpPr>
          <p:spPr bwMode="auto">
            <a:xfrm>
              <a:off x="9423532" y="2828702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5" name="Group 1084"/>
          <p:cNvGrpSpPr/>
          <p:nvPr/>
        </p:nvGrpSpPr>
        <p:grpSpPr>
          <a:xfrm>
            <a:off x="3505200" y="3962400"/>
            <a:ext cx="1295400" cy="609600"/>
            <a:chOff x="9301810" y="2904440"/>
            <a:chExt cx="1063039" cy="294838"/>
          </a:xfrm>
        </p:grpSpPr>
        <p:sp>
          <p:nvSpPr>
            <p:cNvPr id="3810" name="Freeform 738"/>
            <p:cNvSpPr>
              <a:spLocks/>
            </p:cNvSpPr>
            <p:nvPr/>
          </p:nvSpPr>
          <p:spPr bwMode="auto">
            <a:xfrm>
              <a:off x="9301810" y="2904440"/>
              <a:ext cx="246149" cy="3245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75" y="0"/>
                </a:cxn>
                <a:cxn ang="0">
                  <a:pos x="91" y="6"/>
                </a:cxn>
                <a:cxn ang="0">
                  <a:pos x="75" y="12"/>
                </a:cxn>
                <a:cxn ang="0">
                  <a:pos x="15" y="12"/>
                </a:cxn>
                <a:cxn ang="0">
                  <a:pos x="0" y="6"/>
                </a:cxn>
                <a:cxn ang="0">
                  <a:pos x="15" y="0"/>
                </a:cxn>
              </a:cxnLst>
              <a:rect l="0" t="0" r="r" b="b"/>
              <a:pathLst>
                <a:path w="91" h="12">
                  <a:moveTo>
                    <a:pt x="15" y="0"/>
                  </a:moveTo>
                  <a:lnTo>
                    <a:pt x="75" y="0"/>
                  </a:lnTo>
                  <a:lnTo>
                    <a:pt x="91" y="6"/>
                  </a:lnTo>
                  <a:lnTo>
                    <a:pt x="75" y="12"/>
                  </a:lnTo>
                  <a:lnTo>
                    <a:pt x="15" y="12"/>
                  </a:lnTo>
                  <a:lnTo>
                    <a:pt x="0" y="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" name="Rectangle 739"/>
            <p:cNvSpPr>
              <a:spLocks noChangeArrowheads="1"/>
            </p:cNvSpPr>
            <p:nvPr/>
          </p:nvSpPr>
          <p:spPr bwMode="auto">
            <a:xfrm>
              <a:off x="9320744" y="2912555"/>
              <a:ext cx="31106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def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get_nvidia_smi_output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(self):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12" name="Line 740"/>
            <p:cNvSpPr>
              <a:spLocks noChangeShapeType="1"/>
            </p:cNvSpPr>
            <p:nvPr/>
          </p:nvSpPr>
          <p:spPr bwMode="auto">
            <a:xfrm>
              <a:off x="9496565" y="2963949"/>
              <a:ext cx="124427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" name="Line 741"/>
            <p:cNvSpPr>
              <a:spLocks noChangeShapeType="1"/>
            </p:cNvSpPr>
            <p:nvPr/>
          </p:nvSpPr>
          <p:spPr bwMode="auto">
            <a:xfrm>
              <a:off x="9350499" y="2963949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4" name="Freeform 742"/>
            <p:cNvSpPr>
              <a:spLocks/>
            </p:cNvSpPr>
            <p:nvPr/>
          </p:nvSpPr>
          <p:spPr bwMode="auto">
            <a:xfrm>
              <a:off x="9418122" y="2936900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5" name="Line 743"/>
            <p:cNvSpPr>
              <a:spLocks noChangeShapeType="1"/>
            </p:cNvSpPr>
            <p:nvPr/>
          </p:nvSpPr>
          <p:spPr bwMode="auto">
            <a:xfrm flipV="1">
              <a:off x="9423532" y="2939604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6" name="Freeform 744"/>
            <p:cNvSpPr>
              <a:spLocks/>
            </p:cNvSpPr>
            <p:nvPr/>
          </p:nvSpPr>
          <p:spPr bwMode="auto">
            <a:xfrm>
              <a:off x="9350499" y="2947719"/>
              <a:ext cx="146066" cy="16230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6"/>
                </a:cxn>
                <a:cxn ang="0">
                  <a:pos x="26" y="6"/>
                </a:cxn>
                <a:cxn ang="0">
                  <a:pos x="29" y="6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54" y="6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54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7" name="Rectangle 745"/>
            <p:cNvSpPr>
              <a:spLocks noChangeArrowheads="1"/>
            </p:cNvSpPr>
            <p:nvPr/>
          </p:nvSpPr>
          <p:spPr bwMode="auto">
            <a:xfrm>
              <a:off x="9423532" y="2947719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18" name="Line 746"/>
            <p:cNvSpPr>
              <a:spLocks noChangeShapeType="1"/>
            </p:cNvSpPr>
            <p:nvPr/>
          </p:nvSpPr>
          <p:spPr bwMode="auto">
            <a:xfrm>
              <a:off x="9350499" y="2963949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9" name="Freeform 747"/>
            <p:cNvSpPr>
              <a:spLocks/>
            </p:cNvSpPr>
            <p:nvPr/>
          </p:nvSpPr>
          <p:spPr bwMode="auto">
            <a:xfrm>
              <a:off x="9328859" y="2974769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0" name="Rectangle 748"/>
            <p:cNvSpPr>
              <a:spLocks noChangeArrowheads="1"/>
            </p:cNvSpPr>
            <p:nvPr/>
          </p:nvSpPr>
          <p:spPr bwMode="auto">
            <a:xfrm>
              <a:off x="9350499" y="2974769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21" name="Line 749"/>
            <p:cNvSpPr>
              <a:spLocks noChangeShapeType="1"/>
            </p:cNvSpPr>
            <p:nvPr/>
          </p:nvSpPr>
          <p:spPr bwMode="auto">
            <a:xfrm>
              <a:off x="9620992" y="2963949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2" name="Freeform 750"/>
            <p:cNvSpPr>
              <a:spLocks/>
            </p:cNvSpPr>
            <p:nvPr/>
          </p:nvSpPr>
          <p:spPr bwMode="auto">
            <a:xfrm>
              <a:off x="9596648" y="2974769"/>
              <a:ext cx="45984" cy="16230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6"/>
                </a:cxn>
                <a:cxn ang="0">
                  <a:pos x="10" y="6"/>
                </a:cxn>
                <a:cxn ang="0">
                  <a:pos x="17" y="6"/>
                </a:cxn>
              </a:cxnLst>
              <a:rect l="0" t="0" r="r" b="b"/>
              <a:pathLst>
                <a:path w="17" h="6">
                  <a:moveTo>
                    <a:pt x="17" y="6"/>
                  </a:moveTo>
                  <a:lnTo>
                    <a:pt x="10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6"/>
                  </a:lnTo>
                  <a:lnTo>
                    <a:pt x="10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3" name="Rectangle 751"/>
            <p:cNvSpPr>
              <a:spLocks noChangeArrowheads="1"/>
            </p:cNvSpPr>
            <p:nvPr/>
          </p:nvSpPr>
          <p:spPr bwMode="auto">
            <a:xfrm>
              <a:off x="9618287" y="2974769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24" name="Line 752"/>
            <p:cNvSpPr>
              <a:spLocks noChangeShapeType="1"/>
            </p:cNvSpPr>
            <p:nvPr/>
          </p:nvSpPr>
          <p:spPr bwMode="auto">
            <a:xfrm>
              <a:off x="9704845" y="3018048"/>
              <a:ext cx="462544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5" name="Line 753"/>
            <p:cNvSpPr>
              <a:spLocks noChangeShapeType="1"/>
            </p:cNvSpPr>
            <p:nvPr/>
          </p:nvSpPr>
          <p:spPr bwMode="auto">
            <a:xfrm>
              <a:off x="9534434" y="3018048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6" name="Freeform 754"/>
            <p:cNvSpPr>
              <a:spLocks/>
            </p:cNvSpPr>
            <p:nvPr/>
          </p:nvSpPr>
          <p:spPr bwMode="auto">
            <a:xfrm>
              <a:off x="9615582" y="2990998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7" name="Line 755"/>
            <p:cNvSpPr>
              <a:spLocks noChangeShapeType="1"/>
            </p:cNvSpPr>
            <p:nvPr/>
          </p:nvSpPr>
          <p:spPr bwMode="auto">
            <a:xfrm flipV="1">
              <a:off x="9620992" y="2993703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8" name="Freeform 756"/>
            <p:cNvSpPr>
              <a:spLocks/>
            </p:cNvSpPr>
            <p:nvPr/>
          </p:nvSpPr>
          <p:spPr bwMode="auto">
            <a:xfrm>
              <a:off x="9534434" y="3004523"/>
              <a:ext cx="170411" cy="13525"/>
            </a:xfrm>
            <a:custGeom>
              <a:avLst/>
              <a:gdLst/>
              <a:ahLst/>
              <a:cxnLst>
                <a:cxn ang="0">
                  <a:pos x="63" y="5"/>
                </a:cxn>
                <a:cxn ang="0">
                  <a:pos x="37" y="0"/>
                </a:cxn>
                <a:cxn ang="0">
                  <a:pos x="26" y="0"/>
                </a:cxn>
                <a:cxn ang="0">
                  <a:pos x="0" y="5"/>
                </a:cxn>
                <a:cxn ang="0">
                  <a:pos x="26" y="5"/>
                </a:cxn>
                <a:cxn ang="0">
                  <a:pos x="37" y="5"/>
                </a:cxn>
                <a:cxn ang="0">
                  <a:pos x="63" y="5"/>
                </a:cxn>
              </a:cxnLst>
              <a:rect l="0" t="0" r="r" b="b"/>
              <a:pathLst>
                <a:path w="63" h="5">
                  <a:moveTo>
                    <a:pt x="63" y="5"/>
                  </a:moveTo>
                  <a:lnTo>
                    <a:pt x="37" y="0"/>
                  </a:lnTo>
                  <a:lnTo>
                    <a:pt x="26" y="0"/>
                  </a:lnTo>
                  <a:lnTo>
                    <a:pt x="0" y="5"/>
                  </a:lnTo>
                  <a:lnTo>
                    <a:pt x="26" y="5"/>
                  </a:lnTo>
                  <a:lnTo>
                    <a:pt x="37" y="5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" name="Rectangle 757"/>
            <p:cNvSpPr>
              <a:spLocks noChangeArrowheads="1"/>
            </p:cNvSpPr>
            <p:nvPr/>
          </p:nvSpPr>
          <p:spPr bwMode="auto">
            <a:xfrm>
              <a:off x="9604763" y="3004523"/>
              <a:ext cx="5139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try: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30" name="Line 758"/>
            <p:cNvSpPr>
              <a:spLocks noChangeShapeType="1"/>
            </p:cNvSpPr>
            <p:nvPr/>
          </p:nvSpPr>
          <p:spPr bwMode="auto">
            <a:xfrm>
              <a:off x="9534434" y="3018048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1" name="Freeform 759"/>
            <p:cNvSpPr>
              <a:spLocks/>
            </p:cNvSpPr>
            <p:nvPr/>
          </p:nvSpPr>
          <p:spPr bwMode="auto">
            <a:xfrm>
              <a:off x="9512795" y="3031572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2" name="Rectangle 760"/>
            <p:cNvSpPr>
              <a:spLocks noChangeArrowheads="1"/>
            </p:cNvSpPr>
            <p:nvPr/>
          </p:nvSpPr>
          <p:spPr bwMode="auto">
            <a:xfrm>
              <a:off x="9531729" y="3031572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33" name="Freeform 761"/>
            <p:cNvSpPr>
              <a:spLocks/>
            </p:cNvSpPr>
            <p:nvPr/>
          </p:nvSpPr>
          <p:spPr bwMode="auto">
            <a:xfrm>
              <a:off x="9529024" y="3047802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4" name="Line 762"/>
            <p:cNvSpPr>
              <a:spLocks noChangeShapeType="1"/>
            </p:cNvSpPr>
            <p:nvPr/>
          </p:nvSpPr>
          <p:spPr bwMode="auto">
            <a:xfrm flipV="1">
              <a:off x="9534434" y="3047802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5" name="Rectangle 763"/>
            <p:cNvSpPr>
              <a:spLocks noChangeArrowheads="1"/>
            </p:cNvSpPr>
            <p:nvPr/>
          </p:nvSpPr>
          <p:spPr bwMode="auto">
            <a:xfrm>
              <a:off x="9399188" y="3058622"/>
              <a:ext cx="270493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6" name="Rectangle 764"/>
            <p:cNvSpPr>
              <a:spLocks noChangeArrowheads="1"/>
            </p:cNvSpPr>
            <p:nvPr/>
          </p:nvSpPr>
          <p:spPr bwMode="auto">
            <a:xfrm>
              <a:off x="9404597" y="3058622"/>
              <a:ext cx="384101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return self.run_command(["nvidia-smi"])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37" name="Line 765"/>
            <p:cNvSpPr>
              <a:spLocks noChangeShapeType="1"/>
            </p:cNvSpPr>
            <p:nvPr/>
          </p:nvSpPr>
          <p:spPr bwMode="auto">
            <a:xfrm>
              <a:off x="9861731" y="3018048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8" name="Freeform 766"/>
            <p:cNvSpPr>
              <a:spLocks/>
            </p:cNvSpPr>
            <p:nvPr/>
          </p:nvSpPr>
          <p:spPr bwMode="auto">
            <a:xfrm>
              <a:off x="9696730" y="3031572"/>
              <a:ext cx="330002" cy="16230"/>
            </a:xfrm>
            <a:custGeom>
              <a:avLst/>
              <a:gdLst/>
              <a:ahLst/>
              <a:cxnLst>
                <a:cxn ang="0">
                  <a:pos x="122" y="6"/>
                </a:cxn>
                <a:cxn ang="0">
                  <a:pos x="11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16" y="6"/>
                </a:cxn>
                <a:cxn ang="0">
                  <a:pos x="122" y="6"/>
                </a:cxn>
              </a:cxnLst>
              <a:rect l="0" t="0" r="r" b="b"/>
              <a:pathLst>
                <a:path w="122" h="6">
                  <a:moveTo>
                    <a:pt x="122" y="6"/>
                  </a:moveTo>
                  <a:lnTo>
                    <a:pt x="11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16" y="6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9" name="Rectangle 767"/>
            <p:cNvSpPr>
              <a:spLocks noChangeArrowheads="1"/>
            </p:cNvSpPr>
            <p:nvPr/>
          </p:nvSpPr>
          <p:spPr bwMode="auto">
            <a:xfrm>
              <a:off x="9715665" y="3031572"/>
              <a:ext cx="43008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except subprocess.CalledProcessError as e: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40" name="Freeform 768"/>
            <p:cNvSpPr>
              <a:spLocks/>
            </p:cNvSpPr>
            <p:nvPr/>
          </p:nvSpPr>
          <p:spPr bwMode="auto">
            <a:xfrm>
              <a:off x="9856322" y="3047802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1" name="Line 769"/>
            <p:cNvSpPr>
              <a:spLocks noChangeShapeType="1"/>
            </p:cNvSpPr>
            <p:nvPr/>
          </p:nvSpPr>
          <p:spPr bwMode="auto">
            <a:xfrm flipV="1">
              <a:off x="9861731" y="3047802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2" name="Rectangle 770"/>
            <p:cNvSpPr>
              <a:spLocks noChangeArrowheads="1"/>
            </p:cNvSpPr>
            <p:nvPr/>
          </p:nvSpPr>
          <p:spPr bwMode="auto">
            <a:xfrm>
              <a:off x="9737304" y="3058622"/>
              <a:ext cx="248854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3" name="Rectangle 771"/>
            <p:cNvSpPr>
              <a:spLocks noChangeArrowheads="1"/>
            </p:cNvSpPr>
            <p:nvPr/>
          </p:nvSpPr>
          <p:spPr bwMode="auto">
            <a:xfrm>
              <a:off x="9742714" y="3058622"/>
              <a:ext cx="357051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return f"Error calling nvidia-smi: {e}"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44" name="Line 772"/>
            <p:cNvSpPr>
              <a:spLocks noChangeShapeType="1"/>
            </p:cNvSpPr>
            <p:nvPr/>
          </p:nvSpPr>
          <p:spPr bwMode="auto">
            <a:xfrm>
              <a:off x="10167389" y="3018048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5" name="Freeform 773"/>
            <p:cNvSpPr>
              <a:spLocks/>
            </p:cNvSpPr>
            <p:nvPr/>
          </p:nvSpPr>
          <p:spPr bwMode="auto">
            <a:xfrm>
              <a:off x="10070011" y="3031572"/>
              <a:ext cx="192050" cy="16230"/>
            </a:xfrm>
            <a:custGeom>
              <a:avLst/>
              <a:gdLst/>
              <a:ahLst/>
              <a:cxnLst>
                <a:cxn ang="0">
                  <a:pos x="71" y="6"/>
                </a:cxn>
                <a:cxn ang="0">
                  <a:pos x="65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65" y="6"/>
                </a:cxn>
                <a:cxn ang="0">
                  <a:pos x="71" y="6"/>
                </a:cxn>
              </a:cxnLst>
              <a:rect l="0" t="0" r="r" b="b"/>
              <a:pathLst>
                <a:path w="71" h="6">
                  <a:moveTo>
                    <a:pt x="71" y="6"/>
                  </a:moveTo>
                  <a:lnTo>
                    <a:pt x="65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65" y="6"/>
                  </a:lnTo>
                  <a:lnTo>
                    <a:pt x="71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6" name="Rectangle 774"/>
            <p:cNvSpPr>
              <a:spLocks noChangeArrowheads="1"/>
            </p:cNvSpPr>
            <p:nvPr/>
          </p:nvSpPr>
          <p:spPr bwMode="auto">
            <a:xfrm>
              <a:off x="10091651" y="3031572"/>
              <a:ext cx="22180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except Exception as e: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47" name="Freeform 775"/>
            <p:cNvSpPr>
              <a:spLocks/>
            </p:cNvSpPr>
            <p:nvPr/>
          </p:nvSpPr>
          <p:spPr bwMode="auto">
            <a:xfrm>
              <a:off x="10161979" y="3047802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8" name="Line 776"/>
            <p:cNvSpPr>
              <a:spLocks noChangeShapeType="1"/>
            </p:cNvSpPr>
            <p:nvPr/>
          </p:nvSpPr>
          <p:spPr bwMode="auto">
            <a:xfrm flipV="1">
              <a:off x="10167389" y="3047802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9" name="Rectangle 777"/>
            <p:cNvSpPr>
              <a:spLocks noChangeArrowheads="1"/>
            </p:cNvSpPr>
            <p:nvPr/>
          </p:nvSpPr>
          <p:spPr bwMode="auto">
            <a:xfrm>
              <a:off x="10061897" y="3058622"/>
              <a:ext cx="208280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0" name="Rectangle 778"/>
            <p:cNvSpPr>
              <a:spLocks noChangeArrowheads="1"/>
            </p:cNvSpPr>
            <p:nvPr/>
          </p:nvSpPr>
          <p:spPr bwMode="auto">
            <a:xfrm>
              <a:off x="10064601" y="3058622"/>
              <a:ext cx="30024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return f"Unexpected error: {e}"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51" name="Line 779"/>
            <p:cNvSpPr>
              <a:spLocks noChangeShapeType="1"/>
            </p:cNvSpPr>
            <p:nvPr/>
          </p:nvSpPr>
          <p:spPr bwMode="auto">
            <a:xfrm>
              <a:off x="9534434" y="3074851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2" name="Line 780"/>
            <p:cNvSpPr>
              <a:spLocks noChangeShapeType="1"/>
            </p:cNvSpPr>
            <p:nvPr/>
          </p:nvSpPr>
          <p:spPr bwMode="auto">
            <a:xfrm>
              <a:off x="9861731" y="3074851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3" name="Line 781"/>
            <p:cNvSpPr>
              <a:spLocks noChangeShapeType="1"/>
            </p:cNvSpPr>
            <p:nvPr/>
          </p:nvSpPr>
          <p:spPr bwMode="auto">
            <a:xfrm>
              <a:off x="10167389" y="3074851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4" name="Line 782"/>
            <p:cNvSpPr>
              <a:spLocks noChangeShapeType="1"/>
            </p:cNvSpPr>
            <p:nvPr/>
          </p:nvSpPr>
          <p:spPr bwMode="auto">
            <a:xfrm>
              <a:off x="9534434" y="3085671"/>
              <a:ext cx="10820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5" name="Line 783"/>
            <p:cNvSpPr>
              <a:spLocks noChangeShapeType="1"/>
            </p:cNvSpPr>
            <p:nvPr/>
          </p:nvSpPr>
          <p:spPr bwMode="auto">
            <a:xfrm flipH="1">
              <a:off x="9694025" y="3085671"/>
              <a:ext cx="473364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6" name="Freeform 784"/>
            <p:cNvSpPr>
              <a:spLocks/>
            </p:cNvSpPr>
            <p:nvPr/>
          </p:nvSpPr>
          <p:spPr bwMode="auto">
            <a:xfrm>
              <a:off x="9545254" y="3085671"/>
              <a:ext cx="148771" cy="1623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30" y="0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25" y="6"/>
                </a:cxn>
                <a:cxn ang="0">
                  <a:pos x="30" y="6"/>
                </a:cxn>
                <a:cxn ang="0">
                  <a:pos x="55" y="0"/>
                </a:cxn>
              </a:cxnLst>
              <a:rect l="0" t="0" r="r" b="b"/>
              <a:pathLst>
                <a:path w="55" h="6">
                  <a:moveTo>
                    <a:pt x="55" y="0"/>
                  </a:moveTo>
                  <a:lnTo>
                    <a:pt x="30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5" y="6"/>
                  </a:lnTo>
                  <a:lnTo>
                    <a:pt x="30" y="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7" name="Rectangle 785"/>
            <p:cNvSpPr>
              <a:spLocks noChangeArrowheads="1"/>
            </p:cNvSpPr>
            <p:nvPr/>
          </p:nvSpPr>
          <p:spPr bwMode="auto">
            <a:xfrm>
              <a:off x="9615582" y="3085671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58" name="Line 786"/>
            <p:cNvSpPr>
              <a:spLocks noChangeShapeType="1"/>
            </p:cNvSpPr>
            <p:nvPr/>
          </p:nvSpPr>
          <p:spPr bwMode="auto">
            <a:xfrm>
              <a:off x="9350499" y="2990998"/>
              <a:ext cx="2705" cy="1244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9" name="Line 787"/>
            <p:cNvSpPr>
              <a:spLocks noChangeShapeType="1"/>
            </p:cNvSpPr>
            <p:nvPr/>
          </p:nvSpPr>
          <p:spPr bwMode="auto">
            <a:xfrm>
              <a:off x="9620992" y="3101901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0" name="Line 788"/>
            <p:cNvSpPr>
              <a:spLocks noChangeShapeType="1"/>
            </p:cNvSpPr>
            <p:nvPr/>
          </p:nvSpPr>
          <p:spPr bwMode="auto">
            <a:xfrm>
              <a:off x="9350499" y="3115425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1" name="Line 789"/>
            <p:cNvSpPr>
              <a:spLocks noChangeShapeType="1"/>
            </p:cNvSpPr>
            <p:nvPr/>
          </p:nvSpPr>
          <p:spPr bwMode="auto">
            <a:xfrm flipH="1">
              <a:off x="9496565" y="3115425"/>
              <a:ext cx="124427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2" name="Freeform 790"/>
            <p:cNvSpPr>
              <a:spLocks/>
            </p:cNvSpPr>
            <p:nvPr/>
          </p:nvSpPr>
          <p:spPr bwMode="auto">
            <a:xfrm>
              <a:off x="9350499" y="3115425"/>
              <a:ext cx="146066" cy="1352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26" y="5"/>
                </a:cxn>
                <a:cxn ang="0">
                  <a:pos x="29" y="5"/>
                </a:cxn>
                <a:cxn ang="0">
                  <a:pos x="54" y="0"/>
                </a:cxn>
              </a:cxnLst>
              <a:rect l="0" t="0" r="r" b="b"/>
              <a:pathLst>
                <a:path w="54" h="5">
                  <a:moveTo>
                    <a:pt x="54" y="0"/>
                  </a:moveTo>
                  <a:lnTo>
                    <a:pt x="29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26" y="5"/>
                  </a:lnTo>
                  <a:lnTo>
                    <a:pt x="29" y="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3" name="Rectangle 791"/>
            <p:cNvSpPr>
              <a:spLocks noChangeArrowheads="1"/>
            </p:cNvSpPr>
            <p:nvPr/>
          </p:nvSpPr>
          <p:spPr bwMode="auto">
            <a:xfrm>
              <a:off x="9423532" y="3115425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64" name="Freeform 792"/>
            <p:cNvSpPr>
              <a:spLocks/>
            </p:cNvSpPr>
            <p:nvPr/>
          </p:nvSpPr>
          <p:spPr bwMode="auto">
            <a:xfrm>
              <a:off x="9418122" y="3128950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5" name="Line 793"/>
            <p:cNvSpPr>
              <a:spLocks noChangeShapeType="1"/>
            </p:cNvSpPr>
            <p:nvPr/>
          </p:nvSpPr>
          <p:spPr bwMode="auto">
            <a:xfrm flipV="1">
              <a:off x="9423532" y="3131655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6" name="Freeform 794"/>
            <p:cNvSpPr>
              <a:spLocks/>
            </p:cNvSpPr>
            <p:nvPr/>
          </p:nvSpPr>
          <p:spPr bwMode="auto">
            <a:xfrm>
              <a:off x="9415417" y="3142475"/>
              <a:ext cx="16230" cy="1623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4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6" y="4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7" name="Rectangle 795"/>
            <p:cNvSpPr>
              <a:spLocks noChangeArrowheads="1"/>
            </p:cNvSpPr>
            <p:nvPr/>
          </p:nvSpPr>
          <p:spPr bwMode="auto">
            <a:xfrm>
              <a:off x="9420827" y="3142475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68" name="Freeform 796"/>
            <p:cNvSpPr>
              <a:spLocks/>
            </p:cNvSpPr>
            <p:nvPr/>
          </p:nvSpPr>
          <p:spPr bwMode="auto">
            <a:xfrm>
              <a:off x="9418122" y="3169524"/>
              <a:ext cx="10820" cy="1623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4" y="4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9" name="Rectangle 797"/>
            <p:cNvSpPr>
              <a:spLocks noChangeArrowheads="1"/>
            </p:cNvSpPr>
            <p:nvPr/>
          </p:nvSpPr>
          <p:spPr bwMode="auto">
            <a:xfrm>
              <a:off x="9423532" y="3169524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2" name="Group 1081"/>
          <p:cNvGrpSpPr/>
          <p:nvPr/>
        </p:nvGrpSpPr>
        <p:grpSpPr>
          <a:xfrm>
            <a:off x="5562600" y="2971800"/>
            <a:ext cx="1153754" cy="990600"/>
            <a:chOff x="4556166" y="8974380"/>
            <a:chExt cx="467954" cy="416559"/>
          </a:xfrm>
        </p:grpSpPr>
        <p:sp>
          <p:nvSpPr>
            <p:cNvPr id="4092" name="Freeform 1020"/>
            <p:cNvSpPr>
              <a:spLocks/>
            </p:cNvSpPr>
            <p:nvPr/>
          </p:nvSpPr>
          <p:spPr bwMode="auto">
            <a:xfrm>
              <a:off x="4696823" y="8974380"/>
              <a:ext cx="105492" cy="3245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6" y="12"/>
                </a:cxn>
                <a:cxn ang="0">
                  <a:pos x="33" y="12"/>
                </a:cxn>
                <a:cxn ang="0">
                  <a:pos x="39" y="6"/>
                </a:cxn>
                <a:cxn ang="0">
                  <a:pos x="33" y="0"/>
                </a:cxn>
                <a:cxn ang="0">
                  <a:pos x="6" y="0"/>
                </a:cxn>
              </a:cxnLst>
              <a:rect l="0" t="0" r="r" b="b"/>
              <a:pathLst>
                <a:path w="39" h="12">
                  <a:moveTo>
                    <a:pt x="6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33" y="12"/>
                  </a:lnTo>
                  <a:lnTo>
                    <a:pt x="39" y="6"/>
                  </a:lnTo>
                  <a:lnTo>
                    <a:pt x="3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3" name="Freeform 1021"/>
            <p:cNvSpPr>
              <a:spLocks/>
            </p:cNvSpPr>
            <p:nvPr/>
          </p:nvSpPr>
          <p:spPr bwMode="auto">
            <a:xfrm>
              <a:off x="4707643" y="8974380"/>
              <a:ext cx="86558" cy="3245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9" y="0"/>
                </a:cxn>
                <a:cxn ang="0">
                  <a:pos x="32" y="6"/>
                </a:cxn>
                <a:cxn ang="0">
                  <a:pos x="29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32" h="12">
                  <a:moveTo>
                    <a:pt x="2" y="0"/>
                  </a:moveTo>
                  <a:lnTo>
                    <a:pt x="29" y="0"/>
                  </a:lnTo>
                  <a:lnTo>
                    <a:pt x="32" y="6"/>
                  </a:lnTo>
                  <a:lnTo>
                    <a:pt x="29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4" name="Rectangle 1022"/>
            <p:cNvSpPr>
              <a:spLocks noChangeArrowheads="1"/>
            </p:cNvSpPr>
            <p:nvPr/>
          </p:nvSpPr>
          <p:spPr bwMode="auto">
            <a:xfrm>
              <a:off x="4715757" y="8982495"/>
              <a:ext cx="121722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def main():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5" name="Line 1023"/>
            <p:cNvSpPr>
              <a:spLocks noChangeShapeType="1"/>
            </p:cNvSpPr>
            <p:nvPr/>
          </p:nvSpPr>
          <p:spPr bwMode="auto">
            <a:xfrm>
              <a:off x="4821250" y="9033888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" name="Line 1024"/>
            <p:cNvSpPr>
              <a:spLocks noChangeShapeType="1"/>
            </p:cNvSpPr>
            <p:nvPr/>
          </p:nvSpPr>
          <p:spPr bwMode="auto">
            <a:xfrm>
              <a:off x="4677888" y="9033888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" name="Freeform 1025"/>
            <p:cNvSpPr>
              <a:spLocks/>
            </p:cNvSpPr>
            <p:nvPr/>
          </p:nvSpPr>
          <p:spPr bwMode="auto">
            <a:xfrm>
              <a:off x="4745512" y="9006839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" name="Line 1026"/>
            <p:cNvSpPr>
              <a:spLocks noChangeShapeType="1"/>
            </p:cNvSpPr>
            <p:nvPr/>
          </p:nvSpPr>
          <p:spPr bwMode="auto">
            <a:xfrm flipV="1">
              <a:off x="4750922" y="9009544"/>
              <a:ext cx="2705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" name="Freeform 1027"/>
            <p:cNvSpPr>
              <a:spLocks/>
            </p:cNvSpPr>
            <p:nvPr/>
          </p:nvSpPr>
          <p:spPr bwMode="auto">
            <a:xfrm>
              <a:off x="4677888" y="9017659"/>
              <a:ext cx="143362" cy="16230"/>
            </a:xfrm>
            <a:custGeom>
              <a:avLst/>
              <a:gdLst/>
              <a:ahLst/>
              <a:cxnLst>
                <a:cxn ang="0">
                  <a:pos x="53" y="6"/>
                </a:cxn>
                <a:cxn ang="0">
                  <a:pos x="28" y="0"/>
                </a:cxn>
                <a:cxn ang="0">
                  <a:pos x="25" y="0"/>
                </a:cxn>
                <a:cxn ang="0">
                  <a:pos x="0" y="6"/>
                </a:cxn>
                <a:cxn ang="0">
                  <a:pos x="25" y="6"/>
                </a:cxn>
                <a:cxn ang="0">
                  <a:pos x="28" y="6"/>
                </a:cxn>
                <a:cxn ang="0">
                  <a:pos x="53" y="6"/>
                </a:cxn>
              </a:cxnLst>
              <a:rect l="0" t="0" r="r" b="b"/>
              <a:pathLst>
                <a:path w="53" h="6">
                  <a:moveTo>
                    <a:pt x="53" y="6"/>
                  </a:moveTo>
                  <a:lnTo>
                    <a:pt x="28" y="0"/>
                  </a:lnTo>
                  <a:lnTo>
                    <a:pt x="25" y="0"/>
                  </a:lnTo>
                  <a:lnTo>
                    <a:pt x="0" y="6"/>
                  </a:lnTo>
                  <a:lnTo>
                    <a:pt x="25" y="6"/>
                  </a:lnTo>
                  <a:lnTo>
                    <a:pt x="28" y="6"/>
                  </a:lnTo>
                  <a:lnTo>
                    <a:pt x="53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" name="Rectangle 1028"/>
            <p:cNvSpPr>
              <a:spLocks noChangeArrowheads="1"/>
            </p:cNvSpPr>
            <p:nvPr/>
          </p:nvSpPr>
          <p:spPr bwMode="auto">
            <a:xfrm>
              <a:off x="4748217" y="9017659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1" name="Line 1029"/>
            <p:cNvSpPr>
              <a:spLocks noChangeShapeType="1"/>
            </p:cNvSpPr>
            <p:nvPr/>
          </p:nvSpPr>
          <p:spPr bwMode="auto">
            <a:xfrm>
              <a:off x="4677888" y="9033888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" name="Freeform 1030"/>
            <p:cNvSpPr>
              <a:spLocks/>
            </p:cNvSpPr>
            <p:nvPr/>
          </p:nvSpPr>
          <p:spPr bwMode="auto">
            <a:xfrm>
              <a:off x="4656249" y="9047413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9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9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" name="Rectangle 1031"/>
            <p:cNvSpPr>
              <a:spLocks noChangeArrowheads="1"/>
            </p:cNvSpPr>
            <p:nvPr/>
          </p:nvSpPr>
          <p:spPr bwMode="auto">
            <a:xfrm>
              <a:off x="4675183" y="9047413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4" name="Line 1032"/>
            <p:cNvSpPr>
              <a:spLocks noChangeShapeType="1"/>
            </p:cNvSpPr>
            <p:nvPr/>
          </p:nvSpPr>
          <p:spPr bwMode="auto">
            <a:xfrm>
              <a:off x="4823955" y="9033888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Freeform 1033"/>
            <p:cNvSpPr>
              <a:spLocks/>
            </p:cNvSpPr>
            <p:nvPr/>
          </p:nvSpPr>
          <p:spPr bwMode="auto">
            <a:xfrm>
              <a:off x="4802315" y="9047413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" name="Rectangle 1034"/>
            <p:cNvSpPr>
              <a:spLocks noChangeArrowheads="1"/>
            </p:cNvSpPr>
            <p:nvPr/>
          </p:nvSpPr>
          <p:spPr bwMode="auto">
            <a:xfrm>
              <a:off x="4821250" y="9047413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7" name="Freeform 1035"/>
            <p:cNvSpPr>
              <a:spLocks/>
            </p:cNvSpPr>
            <p:nvPr/>
          </p:nvSpPr>
          <p:spPr bwMode="auto">
            <a:xfrm>
              <a:off x="4818545" y="9063643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8" name="Line 1036"/>
            <p:cNvSpPr>
              <a:spLocks noChangeShapeType="1"/>
            </p:cNvSpPr>
            <p:nvPr/>
          </p:nvSpPr>
          <p:spPr bwMode="auto">
            <a:xfrm flipV="1">
              <a:off x="4823955" y="9063643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9" name="Rectangle 1037"/>
            <p:cNvSpPr>
              <a:spLocks noChangeArrowheads="1"/>
            </p:cNvSpPr>
            <p:nvPr/>
          </p:nvSpPr>
          <p:spPr bwMode="auto">
            <a:xfrm>
              <a:off x="4723872" y="9074462"/>
              <a:ext cx="200165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0" name="Rectangle 1038"/>
            <p:cNvSpPr>
              <a:spLocks noChangeArrowheads="1"/>
            </p:cNvSpPr>
            <p:nvPr/>
          </p:nvSpPr>
          <p:spPr bwMode="auto">
            <a:xfrm>
              <a:off x="4729282" y="9074462"/>
              <a:ext cx="28942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app =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QApplication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sys.argv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1" name="Freeform 1039"/>
            <p:cNvSpPr>
              <a:spLocks/>
            </p:cNvSpPr>
            <p:nvPr/>
          </p:nvSpPr>
          <p:spPr bwMode="auto">
            <a:xfrm>
              <a:off x="4818545" y="9090692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2" name="Line 1040"/>
            <p:cNvSpPr>
              <a:spLocks noChangeShapeType="1"/>
            </p:cNvSpPr>
            <p:nvPr/>
          </p:nvSpPr>
          <p:spPr bwMode="auto">
            <a:xfrm flipV="1">
              <a:off x="4823955" y="9090692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3" name="Rectangle 1041"/>
            <p:cNvSpPr>
              <a:spLocks noChangeArrowheads="1"/>
            </p:cNvSpPr>
            <p:nvPr/>
          </p:nvSpPr>
          <p:spPr bwMode="auto">
            <a:xfrm>
              <a:off x="4729282" y="9101512"/>
              <a:ext cx="192050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4" name="Rectangle 1042"/>
            <p:cNvSpPr>
              <a:spLocks noChangeArrowheads="1"/>
            </p:cNvSpPr>
            <p:nvPr/>
          </p:nvSpPr>
          <p:spPr bwMode="auto">
            <a:xfrm>
              <a:off x="4731987" y="9101512"/>
              <a:ext cx="292133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window = CPUGPUMonitor()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5" name="Freeform 1043"/>
            <p:cNvSpPr>
              <a:spLocks/>
            </p:cNvSpPr>
            <p:nvPr/>
          </p:nvSpPr>
          <p:spPr bwMode="auto">
            <a:xfrm>
              <a:off x="4818545" y="9117741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6" name="Line 1044"/>
            <p:cNvSpPr>
              <a:spLocks noChangeShapeType="1"/>
            </p:cNvSpPr>
            <p:nvPr/>
          </p:nvSpPr>
          <p:spPr bwMode="auto">
            <a:xfrm flipV="1">
              <a:off x="4823955" y="9120446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7" name="Rectangle 1045"/>
            <p:cNvSpPr>
              <a:spLocks noChangeArrowheads="1"/>
            </p:cNvSpPr>
            <p:nvPr/>
          </p:nvSpPr>
          <p:spPr bwMode="auto">
            <a:xfrm>
              <a:off x="4769856" y="9128561"/>
              <a:ext cx="108197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8" name="Rectangle 1046"/>
            <p:cNvSpPr>
              <a:spLocks noChangeArrowheads="1"/>
            </p:cNvSpPr>
            <p:nvPr/>
          </p:nvSpPr>
          <p:spPr bwMode="auto">
            <a:xfrm>
              <a:off x="4775266" y="9128561"/>
              <a:ext cx="156886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sz="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window.show</a:t>
              </a:r>
              <a:r>
                <a: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()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9" name="Freeform 1047"/>
            <p:cNvSpPr>
              <a:spLocks/>
            </p:cNvSpPr>
            <p:nvPr/>
          </p:nvSpPr>
          <p:spPr bwMode="auto">
            <a:xfrm>
              <a:off x="4818545" y="9144791"/>
              <a:ext cx="5410" cy="13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0" name="Line 1048"/>
            <p:cNvSpPr>
              <a:spLocks noChangeShapeType="1"/>
            </p:cNvSpPr>
            <p:nvPr/>
          </p:nvSpPr>
          <p:spPr bwMode="auto">
            <a:xfrm flipV="1">
              <a:off x="4823955" y="9147496"/>
              <a:ext cx="5410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1" name="Rectangle 1049"/>
            <p:cNvSpPr>
              <a:spLocks noChangeArrowheads="1"/>
            </p:cNvSpPr>
            <p:nvPr/>
          </p:nvSpPr>
          <p:spPr bwMode="auto">
            <a:xfrm>
              <a:off x="4753626" y="9158315"/>
              <a:ext cx="140657" cy="13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2" name="Rectangle 1050"/>
            <p:cNvSpPr>
              <a:spLocks noChangeArrowheads="1"/>
            </p:cNvSpPr>
            <p:nvPr/>
          </p:nvSpPr>
          <p:spPr bwMode="auto">
            <a:xfrm>
              <a:off x="4759036" y="9158315"/>
              <a:ext cx="20016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sys.exit(app.exec())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23" name="Line 1051"/>
            <p:cNvSpPr>
              <a:spLocks noChangeShapeType="1"/>
            </p:cNvSpPr>
            <p:nvPr/>
          </p:nvSpPr>
          <p:spPr bwMode="auto">
            <a:xfrm>
              <a:off x="4677888" y="9063643"/>
              <a:ext cx="2705" cy="1217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4" name="Line 1052"/>
            <p:cNvSpPr>
              <a:spLocks noChangeShapeType="1"/>
            </p:cNvSpPr>
            <p:nvPr/>
          </p:nvSpPr>
          <p:spPr bwMode="auto">
            <a:xfrm>
              <a:off x="4823955" y="9171840"/>
              <a:ext cx="2705" cy="13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5" name="Line 1053"/>
            <p:cNvSpPr>
              <a:spLocks noChangeShapeType="1"/>
            </p:cNvSpPr>
            <p:nvPr/>
          </p:nvSpPr>
          <p:spPr bwMode="auto">
            <a:xfrm>
              <a:off x="4677888" y="9185365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6" name="Line 1054"/>
            <p:cNvSpPr>
              <a:spLocks noChangeShapeType="1"/>
            </p:cNvSpPr>
            <p:nvPr/>
          </p:nvSpPr>
          <p:spPr bwMode="auto">
            <a:xfrm flipH="1">
              <a:off x="4821250" y="9185365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7" name="Freeform 1055"/>
            <p:cNvSpPr>
              <a:spLocks/>
            </p:cNvSpPr>
            <p:nvPr/>
          </p:nvSpPr>
          <p:spPr bwMode="auto">
            <a:xfrm>
              <a:off x="4677888" y="9185365"/>
              <a:ext cx="143362" cy="1623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28" y="0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25" y="6"/>
                </a:cxn>
                <a:cxn ang="0">
                  <a:pos x="28" y="6"/>
                </a:cxn>
                <a:cxn ang="0">
                  <a:pos x="53" y="0"/>
                </a:cxn>
              </a:cxnLst>
              <a:rect l="0" t="0" r="r" b="b"/>
              <a:pathLst>
                <a:path w="53" h="6">
                  <a:moveTo>
                    <a:pt x="53" y="0"/>
                  </a:moveTo>
                  <a:lnTo>
                    <a:pt x="28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5" y="6"/>
                  </a:lnTo>
                  <a:lnTo>
                    <a:pt x="28" y="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8" name="Rectangle 1056"/>
            <p:cNvSpPr>
              <a:spLocks noChangeArrowheads="1"/>
            </p:cNvSpPr>
            <p:nvPr/>
          </p:nvSpPr>
          <p:spPr bwMode="auto">
            <a:xfrm>
              <a:off x="4748217" y="9185365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29" name="Freeform 1057"/>
            <p:cNvSpPr>
              <a:spLocks/>
            </p:cNvSpPr>
            <p:nvPr/>
          </p:nvSpPr>
          <p:spPr bwMode="auto">
            <a:xfrm>
              <a:off x="4745512" y="9201594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0" name="Line 1058"/>
            <p:cNvSpPr>
              <a:spLocks noChangeShapeType="1"/>
            </p:cNvSpPr>
            <p:nvPr/>
          </p:nvSpPr>
          <p:spPr bwMode="auto">
            <a:xfrm flipV="1">
              <a:off x="4750922" y="9201594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1" name="Freeform 1059"/>
            <p:cNvSpPr>
              <a:spLocks/>
            </p:cNvSpPr>
            <p:nvPr/>
          </p:nvSpPr>
          <p:spPr bwMode="auto">
            <a:xfrm>
              <a:off x="4742807" y="9212414"/>
              <a:ext cx="13525" cy="1623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5" y="4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5" y="4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2" name="Rectangle 1060"/>
            <p:cNvSpPr>
              <a:spLocks noChangeArrowheads="1"/>
            </p:cNvSpPr>
            <p:nvPr/>
          </p:nvSpPr>
          <p:spPr bwMode="auto">
            <a:xfrm>
              <a:off x="4745512" y="9212414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33" name="Line 1061"/>
            <p:cNvSpPr>
              <a:spLocks noChangeShapeType="1"/>
            </p:cNvSpPr>
            <p:nvPr/>
          </p:nvSpPr>
          <p:spPr bwMode="auto">
            <a:xfrm>
              <a:off x="4915923" y="9296267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4" name="Line 1062"/>
            <p:cNvSpPr>
              <a:spLocks noChangeShapeType="1"/>
            </p:cNvSpPr>
            <p:nvPr/>
          </p:nvSpPr>
          <p:spPr bwMode="auto">
            <a:xfrm>
              <a:off x="4583216" y="9296267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5" name="Freeform 1063"/>
            <p:cNvSpPr>
              <a:spLocks/>
            </p:cNvSpPr>
            <p:nvPr/>
          </p:nvSpPr>
          <p:spPr bwMode="auto">
            <a:xfrm>
              <a:off x="4583216" y="9280037"/>
              <a:ext cx="332707" cy="16230"/>
            </a:xfrm>
            <a:custGeom>
              <a:avLst/>
              <a:gdLst/>
              <a:ahLst/>
              <a:cxnLst>
                <a:cxn ang="0">
                  <a:pos x="123" y="6"/>
                </a:cxn>
                <a:cxn ang="0">
                  <a:pos x="97" y="0"/>
                </a:cxn>
                <a:cxn ang="0">
                  <a:pos x="26" y="0"/>
                </a:cxn>
                <a:cxn ang="0">
                  <a:pos x="0" y="6"/>
                </a:cxn>
                <a:cxn ang="0">
                  <a:pos x="26" y="6"/>
                </a:cxn>
                <a:cxn ang="0">
                  <a:pos x="97" y="6"/>
                </a:cxn>
                <a:cxn ang="0">
                  <a:pos x="123" y="6"/>
                </a:cxn>
              </a:cxnLst>
              <a:rect l="0" t="0" r="r" b="b"/>
              <a:pathLst>
                <a:path w="123" h="6">
                  <a:moveTo>
                    <a:pt x="123" y="6"/>
                  </a:moveTo>
                  <a:lnTo>
                    <a:pt x="97" y="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26" y="6"/>
                  </a:lnTo>
                  <a:lnTo>
                    <a:pt x="97" y="6"/>
                  </a:lnTo>
                  <a:lnTo>
                    <a:pt x="123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6" name="Rectangle 1064"/>
            <p:cNvSpPr>
              <a:spLocks noChangeArrowheads="1"/>
            </p:cNvSpPr>
            <p:nvPr/>
          </p:nvSpPr>
          <p:spPr bwMode="auto">
            <a:xfrm>
              <a:off x="4656249" y="9280037"/>
              <a:ext cx="278608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if __name__ == "__main__":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37" name="Line 1065"/>
            <p:cNvSpPr>
              <a:spLocks noChangeShapeType="1"/>
            </p:cNvSpPr>
            <p:nvPr/>
          </p:nvSpPr>
          <p:spPr bwMode="auto">
            <a:xfrm>
              <a:off x="4583216" y="9296267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8" name="Freeform 1066"/>
            <p:cNvSpPr>
              <a:spLocks/>
            </p:cNvSpPr>
            <p:nvPr/>
          </p:nvSpPr>
          <p:spPr bwMode="auto">
            <a:xfrm>
              <a:off x="4561576" y="9307087"/>
              <a:ext cx="43279" cy="16230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9" name="Rectangle 1067"/>
            <p:cNvSpPr>
              <a:spLocks noChangeArrowheads="1"/>
            </p:cNvSpPr>
            <p:nvPr/>
          </p:nvSpPr>
          <p:spPr bwMode="auto">
            <a:xfrm>
              <a:off x="4583216" y="9307087"/>
              <a:ext cx="18935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0" name="Freeform 1068"/>
            <p:cNvSpPr>
              <a:spLocks/>
            </p:cNvSpPr>
            <p:nvPr/>
          </p:nvSpPr>
          <p:spPr bwMode="auto">
            <a:xfrm>
              <a:off x="4577806" y="9323316"/>
              <a:ext cx="5410" cy="108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2"/>
                </a:cxn>
                <a:cxn ang="0">
                  <a:pos x="0" y="2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lnTo>
                    <a:pt x="5" y="12"/>
                  </a:lnTo>
                  <a:lnTo>
                    <a:pt x="0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1" name="Line 1069"/>
            <p:cNvSpPr>
              <a:spLocks noChangeShapeType="1"/>
            </p:cNvSpPr>
            <p:nvPr/>
          </p:nvSpPr>
          <p:spPr bwMode="auto">
            <a:xfrm flipV="1">
              <a:off x="4583216" y="9326021"/>
              <a:ext cx="5410" cy="8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2" name="Rectangle 1070"/>
            <p:cNvSpPr>
              <a:spLocks noChangeArrowheads="1"/>
            </p:cNvSpPr>
            <p:nvPr/>
          </p:nvSpPr>
          <p:spPr bwMode="auto">
            <a:xfrm>
              <a:off x="4556166" y="9334136"/>
              <a:ext cx="54099" cy="162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3" name="Rectangle 1071"/>
            <p:cNvSpPr>
              <a:spLocks noChangeArrowheads="1"/>
            </p:cNvSpPr>
            <p:nvPr/>
          </p:nvSpPr>
          <p:spPr bwMode="auto">
            <a:xfrm>
              <a:off x="4561576" y="9334136"/>
              <a:ext cx="83853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main()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4" name="Line 1072"/>
            <p:cNvSpPr>
              <a:spLocks noChangeShapeType="1"/>
            </p:cNvSpPr>
            <p:nvPr/>
          </p:nvSpPr>
          <p:spPr bwMode="auto">
            <a:xfrm>
              <a:off x="4583216" y="9350366"/>
              <a:ext cx="2705" cy="108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Line 1073"/>
            <p:cNvSpPr>
              <a:spLocks noChangeShapeType="1"/>
            </p:cNvSpPr>
            <p:nvPr/>
          </p:nvSpPr>
          <p:spPr bwMode="auto">
            <a:xfrm>
              <a:off x="4583216" y="9361185"/>
              <a:ext cx="91968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Line 1074"/>
            <p:cNvSpPr>
              <a:spLocks noChangeShapeType="1"/>
            </p:cNvSpPr>
            <p:nvPr/>
          </p:nvSpPr>
          <p:spPr bwMode="auto">
            <a:xfrm>
              <a:off x="4823955" y="9361185"/>
              <a:ext cx="2705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1075"/>
            <p:cNvSpPr>
              <a:spLocks/>
            </p:cNvSpPr>
            <p:nvPr/>
          </p:nvSpPr>
          <p:spPr bwMode="auto">
            <a:xfrm>
              <a:off x="4675183" y="9361185"/>
              <a:ext cx="148771" cy="1623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30" y="0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25" y="6"/>
                </a:cxn>
                <a:cxn ang="0">
                  <a:pos x="30" y="6"/>
                </a:cxn>
                <a:cxn ang="0">
                  <a:pos x="55" y="0"/>
                </a:cxn>
              </a:cxnLst>
              <a:rect l="0" t="0" r="r" b="b"/>
              <a:pathLst>
                <a:path w="55" h="6">
                  <a:moveTo>
                    <a:pt x="55" y="0"/>
                  </a:moveTo>
                  <a:lnTo>
                    <a:pt x="30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5" y="6"/>
                  </a:lnTo>
                  <a:lnTo>
                    <a:pt x="30" y="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Rectangle 1076"/>
            <p:cNvSpPr>
              <a:spLocks noChangeArrowheads="1"/>
            </p:cNvSpPr>
            <p:nvPr/>
          </p:nvSpPr>
          <p:spPr bwMode="auto">
            <a:xfrm>
              <a:off x="4745512" y="9361185"/>
              <a:ext cx="24344" cy="2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94" name="Straight Arrow Connector 1093"/>
          <p:cNvCxnSpPr/>
          <p:nvPr/>
        </p:nvCxnSpPr>
        <p:spPr>
          <a:xfrm flipV="1">
            <a:off x="1828800" y="5029200"/>
            <a:ext cx="1371600" cy="304800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/>
          <p:cNvCxnSpPr/>
          <p:nvPr/>
        </p:nvCxnSpPr>
        <p:spPr>
          <a:xfrm flipV="1">
            <a:off x="1752600" y="3505200"/>
            <a:ext cx="1905000" cy="1066800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Arrow Connector 1097"/>
          <p:cNvCxnSpPr>
            <a:endCxn id="3858" idx="0"/>
          </p:cNvCxnSpPr>
          <p:nvPr/>
        </p:nvCxnSpPr>
        <p:spPr>
          <a:xfrm flipV="1">
            <a:off x="1905000" y="4141365"/>
            <a:ext cx="1659532" cy="583035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4" name="TextBox 1103"/>
          <p:cNvSpPr txBox="1"/>
          <p:nvPr/>
        </p:nvSpPr>
        <p:spPr>
          <a:xfrm>
            <a:off x="2438400" y="6096000"/>
            <a:ext cx="526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Reveals the Code’s Underlining Structure: “Code DNA”</a:t>
            </a:r>
            <a:endParaRPr lang="en-US" dirty="0"/>
          </a:p>
        </p:txBody>
      </p:sp>
      <p:sp>
        <p:nvSpPr>
          <p:cNvPr id="1105" name="U-Turn Arrow 1104"/>
          <p:cNvSpPr/>
          <p:nvPr/>
        </p:nvSpPr>
        <p:spPr>
          <a:xfrm flipH="1">
            <a:off x="1828800" y="1676400"/>
            <a:ext cx="5943600" cy="533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8900000" sx="103000" sy="103000" algn="bl" rotWithShape="0">
                    <a:prstClr val="black">
                      <a:alpha val="40000"/>
                    </a:prstClr>
                  </a:outerShdw>
                </a:effectLst>
                <a:sym typeface="Wingdings" pitchFamily="2" charset="2"/>
              </a:rPr>
              <a:t> VFC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8900000" sx="103000" sy="103000" algn="bl" rotWithShape="0">
                    <a:prstClr val="black">
                      <a:alpha val="40000"/>
                    </a:prstClr>
                  </a:outerShdw>
                </a:effectLst>
              </a:rPr>
              <a:t>Parsers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8900000" sx="103000" sy="103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149" name="Picture 107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905000"/>
            <a:ext cx="1219200" cy="398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12 “Universal”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858000" cy="8382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VFC’s Building Blocks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590800"/>
            <a:ext cx="4191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058988" algn="l"/>
              </a:tabLst>
            </a:pPr>
            <a:r>
              <a:rPr lang="en-US" sz="1600" dirty="0" smtClean="0">
                <a:solidFill>
                  <a:schemeClr val="bg2"/>
                </a:solidFill>
              </a:rPr>
              <a:t>input() / end()     	→ Function boundaries</a:t>
            </a:r>
          </a:p>
          <a:p>
            <a:pPr>
              <a:tabLst>
                <a:tab pos="2058988" algn="l"/>
              </a:tabLst>
            </a:pPr>
            <a:r>
              <a:rPr lang="en-US" sz="1600" dirty="0" smtClean="0">
                <a:solidFill>
                  <a:schemeClr val="bg2"/>
                </a:solidFill>
              </a:rPr>
              <a:t>branch()/path()/bend()	→ Conditional logic  </a:t>
            </a:r>
          </a:p>
          <a:p>
            <a:pPr>
              <a:tabLst>
                <a:tab pos="2058988" algn="l"/>
              </a:tabLst>
            </a:pPr>
            <a:r>
              <a:rPr lang="en-US" sz="1600" dirty="0" smtClean="0">
                <a:solidFill>
                  <a:schemeClr val="bg2"/>
                </a:solidFill>
              </a:rPr>
              <a:t>loop() / lend()     	→ Iteration</a:t>
            </a:r>
          </a:p>
          <a:p>
            <a:pPr>
              <a:tabLst>
                <a:tab pos="2058988" algn="l"/>
              </a:tabLst>
            </a:pPr>
            <a:r>
              <a:rPr lang="en-US" sz="1600" dirty="0" smtClean="0">
                <a:solidFill>
                  <a:schemeClr val="bg2"/>
                </a:solidFill>
              </a:rPr>
              <a:t>set()              	→ Variable assignment</a:t>
            </a:r>
          </a:p>
          <a:p>
            <a:pPr>
              <a:tabLst>
                <a:tab pos="2058988" algn="l"/>
              </a:tabLst>
            </a:pPr>
            <a:r>
              <a:rPr lang="en-US" sz="1600" dirty="0" smtClean="0">
                <a:solidFill>
                  <a:schemeClr val="bg2"/>
                </a:solidFill>
              </a:rPr>
              <a:t>process()          	→ Function calls</a:t>
            </a:r>
          </a:p>
          <a:p>
            <a:pPr>
              <a:tabLst>
                <a:tab pos="2058988" algn="l"/>
              </a:tabLst>
            </a:pPr>
            <a:r>
              <a:rPr lang="en-US" sz="1600" dirty="0" smtClean="0">
                <a:solidFill>
                  <a:schemeClr val="bg2"/>
                </a:solidFill>
              </a:rPr>
              <a:t>output()           	→ Display/print</a:t>
            </a:r>
          </a:p>
          <a:p>
            <a:pPr>
              <a:tabLst>
                <a:tab pos="2058988" algn="l"/>
              </a:tabLst>
            </a:pPr>
            <a:r>
              <a:rPr lang="en-US" sz="1600" dirty="0" smtClean="0">
                <a:solidFill>
                  <a:schemeClr val="bg2"/>
                </a:solidFill>
              </a:rPr>
              <a:t>event()            	→ Imports/includes</a:t>
            </a:r>
          </a:p>
          <a:p>
            <a:pPr>
              <a:tabLst>
                <a:tab pos="2058988" algn="l"/>
              </a:tabLst>
            </a:pPr>
            <a:r>
              <a:rPr lang="en-US" sz="1600" dirty="0" smtClean="0">
                <a:solidFill>
                  <a:schemeClr val="bg2"/>
                </a:solidFill>
              </a:rPr>
              <a:t>generic()          	→ Anything</a:t>
            </a:r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057400"/>
            <a:ext cx="24479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4953000" y="2209800"/>
            <a:ext cx="2286000" cy="5334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48200" y="2819400"/>
            <a:ext cx="1752600" cy="2286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38600" y="3276600"/>
            <a:ext cx="2209800" cy="762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53000" y="3581400"/>
            <a:ext cx="2286000" cy="304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3810000"/>
            <a:ext cx="2057400" cy="304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4038600"/>
            <a:ext cx="2514600" cy="5334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19600" y="4343400"/>
            <a:ext cx="2514600" cy="685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8600" y="4572000"/>
            <a:ext cx="3352800" cy="8382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Same Algorithm, Different Clothes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517144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581400"/>
            <a:ext cx="3886200" cy="300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143000"/>
            <a:ext cx="1697182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572000"/>
            <a:ext cx="1724254" cy="212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257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Pascal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4419600" cy="389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04800"/>
            <a:ext cx="2830870" cy="626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05200" cy="1143000"/>
          </a:xfrm>
        </p:spPr>
        <p:txBody>
          <a:bodyPr>
            <a:normAutofit/>
          </a:bodyPr>
          <a:lstStyle/>
          <a:p>
            <a:r>
              <a:rPr lang="de-DE" sz="4400" b="0" i="0" kern="1200" dirty="0" smtClean="0">
                <a:solidFill>
                  <a:schemeClr val="bg2">
                    <a:lumMod val="90000"/>
                  </a:schemeClr>
                </a:solidFill>
                <a:latin typeface="+mj-lt"/>
                <a:ea typeface="+mj-ea"/>
                <a:cs typeface="+mj-cs"/>
              </a:rPr>
              <a:t>COBOL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7050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2971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Lisp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04800"/>
            <a:ext cx="4441691" cy="633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1676400" cy="490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1143000"/>
          </a:xfrm>
        </p:spPr>
        <p:txBody>
          <a:bodyPr>
            <a:normAutofit/>
          </a:bodyPr>
          <a:lstStyle/>
          <a:p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Visual </a:t>
            </a:r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Revelation</a:t>
            </a:r>
            <a:r>
              <a:rPr lang="en-US" b="0" i="0" dirty="0" smtClean="0">
                <a:solidFill>
                  <a:srgbClr val="ABB2BF"/>
                </a:solidFill>
                <a:latin typeface="jetbrains"/>
              </a:rPr>
              <a:t>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803783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Common Structure helps LLMs and PPL make better software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971800"/>
            <a:ext cx="5257800" cy="303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800</Words>
  <Application>Microsoft Office PowerPoint</Application>
  <PresentationFormat>On-screen Show (4:3)</PresentationFormat>
  <Paragraphs>228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Visual Flow Code Workshop</vt:lpstr>
      <vt:lpstr>The Developer's Dilemma</vt:lpstr>
      <vt:lpstr>What if Code Could Draw Itself?</vt:lpstr>
      <vt:lpstr>12 “Universal” Tokens</vt:lpstr>
      <vt:lpstr>Same Algorithm, Different Clothes</vt:lpstr>
      <vt:lpstr>Pascal</vt:lpstr>
      <vt:lpstr>COBOL</vt:lpstr>
      <vt:lpstr>Lisp</vt:lpstr>
      <vt:lpstr>Visual Revelation: </vt:lpstr>
      <vt:lpstr>AI-Human Perfect Partnership : AI does Syntax – Human  Architect Structure </vt:lpstr>
      <vt:lpstr>The Superhuman Developers Break all Language Barriers</vt:lpstr>
      <vt:lpstr>Getting Started Today  Your VFC Journey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Flow Code Workshop</dc:title>
  <dc:creator>luisr</dc:creator>
  <cp:lastModifiedBy>Luis R</cp:lastModifiedBy>
  <cp:revision>79</cp:revision>
  <dcterms:created xsi:type="dcterms:W3CDTF">2006-08-16T00:00:00Z</dcterms:created>
  <dcterms:modified xsi:type="dcterms:W3CDTF">2025-07-17T04:52:29Z</dcterms:modified>
</cp:coreProperties>
</file>