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35" r:id="rId1"/>
  </p:sldMasterIdLst>
  <p:notesMasterIdLst>
    <p:notesMasterId r:id="rId58"/>
  </p:notesMasterIdLst>
  <p:handoutMasterIdLst>
    <p:handoutMasterId r:id="rId59"/>
  </p:handoutMasterIdLst>
  <p:sldIdLst>
    <p:sldId id="554" r:id="rId2"/>
    <p:sldId id="555" r:id="rId3"/>
    <p:sldId id="515" r:id="rId4"/>
    <p:sldId id="516" r:id="rId5"/>
    <p:sldId id="517" r:id="rId6"/>
    <p:sldId id="518" r:id="rId7"/>
    <p:sldId id="519" r:id="rId8"/>
    <p:sldId id="520" r:id="rId9"/>
    <p:sldId id="521" r:id="rId10"/>
    <p:sldId id="558" r:id="rId11"/>
    <p:sldId id="522" r:id="rId12"/>
    <p:sldId id="523" r:id="rId13"/>
    <p:sldId id="524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56" r:id="rId24"/>
    <p:sldId id="536" r:id="rId25"/>
    <p:sldId id="537" r:id="rId26"/>
    <p:sldId id="538" r:id="rId27"/>
    <p:sldId id="539" r:id="rId28"/>
    <p:sldId id="540" r:id="rId29"/>
    <p:sldId id="541" r:id="rId30"/>
    <p:sldId id="542" r:id="rId31"/>
    <p:sldId id="543" r:id="rId32"/>
    <p:sldId id="544" r:id="rId33"/>
    <p:sldId id="545" r:id="rId34"/>
    <p:sldId id="546" r:id="rId35"/>
    <p:sldId id="548" r:id="rId36"/>
    <p:sldId id="549" r:id="rId37"/>
    <p:sldId id="482" r:id="rId38"/>
    <p:sldId id="483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557" r:id="rId49"/>
    <p:sldId id="494" r:id="rId50"/>
    <p:sldId id="495" r:id="rId51"/>
    <p:sldId id="496" r:id="rId52"/>
    <p:sldId id="498" r:id="rId53"/>
    <p:sldId id="499" r:id="rId54"/>
    <p:sldId id="500" r:id="rId55"/>
    <p:sldId id="501" r:id="rId56"/>
    <p:sldId id="502" r:id="rId57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CC"/>
    <a:srgbClr val="FF0000"/>
    <a:srgbClr val="000000"/>
    <a:srgbClr val="3399FF"/>
    <a:srgbClr val="FF9966"/>
    <a:srgbClr val="FF66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857" autoAdjust="0"/>
  </p:normalViewPr>
  <p:slideViewPr>
    <p:cSldViewPr>
      <p:cViewPr varScale="1">
        <p:scale>
          <a:sx n="79" d="100"/>
          <a:sy n="79" d="100"/>
        </p:scale>
        <p:origin x="144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1362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61.wmf"/><Relationship Id="rId1" Type="http://schemas.openxmlformats.org/officeDocument/2006/relationships/image" Target="../media/image60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84.wmf"/><Relationship Id="rId1" Type="http://schemas.openxmlformats.org/officeDocument/2006/relationships/image" Target="../media/image83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e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image" Target="../media/image102.wmf"/><Relationship Id="rId18" Type="http://schemas.openxmlformats.org/officeDocument/2006/relationships/image" Target="../media/image107.wmf"/><Relationship Id="rId3" Type="http://schemas.openxmlformats.org/officeDocument/2006/relationships/image" Target="../media/image92.wmf"/><Relationship Id="rId7" Type="http://schemas.openxmlformats.org/officeDocument/2006/relationships/image" Target="../media/image96.wmf"/><Relationship Id="rId12" Type="http://schemas.openxmlformats.org/officeDocument/2006/relationships/image" Target="../media/image101.wmf"/><Relationship Id="rId17" Type="http://schemas.openxmlformats.org/officeDocument/2006/relationships/image" Target="../media/image106.wmf"/><Relationship Id="rId2" Type="http://schemas.openxmlformats.org/officeDocument/2006/relationships/image" Target="../media/image91.wmf"/><Relationship Id="rId16" Type="http://schemas.openxmlformats.org/officeDocument/2006/relationships/image" Target="../media/image105.wmf"/><Relationship Id="rId1" Type="http://schemas.openxmlformats.org/officeDocument/2006/relationships/image" Target="../media/image90.wmf"/><Relationship Id="rId6" Type="http://schemas.openxmlformats.org/officeDocument/2006/relationships/image" Target="../media/image95.wmf"/><Relationship Id="rId11" Type="http://schemas.openxmlformats.org/officeDocument/2006/relationships/image" Target="../media/image100.wmf"/><Relationship Id="rId5" Type="http://schemas.openxmlformats.org/officeDocument/2006/relationships/image" Target="../media/image94.wmf"/><Relationship Id="rId15" Type="http://schemas.openxmlformats.org/officeDocument/2006/relationships/image" Target="../media/image104.wmf"/><Relationship Id="rId10" Type="http://schemas.openxmlformats.org/officeDocument/2006/relationships/image" Target="../media/image99.wmf"/><Relationship Id="rId4" Type="http://schemas.openxmlformats.org/officeDocument/2006/relationships/image" Target="../media/image93.wmf"/><Relationship Id="rId9" Type="http://schemas.openxmlformats.org/officeDocument/2006/relationships/image" Target="../media/image98.wmf"/><Relationship Id="rId14" Type="http://schemas.openxmlformats.org/officeDocument/2006/relationships/image" Target="../media/image103.w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0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5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6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1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12" Type="http://schemas.openxmlformats.org/officeDocument/2006/relationships/image" Target="../media/image32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wmf"/><Relationship Id="rId11" Type="http://schemas.openxmlformats.org/officeDocument/2006/relationships/image" Target="../media/image31.w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D77E956-F368-480A-897E-6DC3C60D7F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81D6ABE4-5F2E-46AF-A05E-173BE8382F9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B87345A7-5AFD-42AB-9CF8-4F091692ED0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E47C8542-778D-425B-8E17-B139F618E3D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BC478E5-C2A7-4F93-B680-0D6DCFF06C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9616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1B5BF24-DCAF-41D9-A7D5-1628A03DAF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F722EA9-1243-40AD-A11F-D4F6CC0CD1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>
            <a:extLst>
              <a:ext uri="{FF2B5EF4-FFF2-40B4-BE49-F238E27FC236}">
                <a16:creationId xmlns:a16="http://schemas.microsoft.com/office/drawing/2014/main" id="{E2E5D3AE-BC77-4C4E-BC2B-6E806720ED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510" name="Rectangle 6">
            <a:extLst>
              <a:ext uri="{FF2B5EF4-FFF2-40B4-BE49-F238E27FC236}">
                <a16:creationId xmlns:a16="http://schemas.microsoft.com/office/drawing/2014/main" id="{AABE020C-C0F8-4EB8-9076-A8CCDBFE32D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1" name="Rectangle 7">
            <a:extLst>
              <a:ext uri="{FF2B5EF4-FFF2-40B4-BE49-F238E27FC236}">
                <a16:creationId xmlns:a16="http://schemas.microsoft.com/office/drawing/2014/main" id="{88C5280E-1DD9-4B0C-95C8-B7D8A58DAB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38E8C61-5841-4C30-91C2-18DF0768B2E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7446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概率论基础教程</a:t>
            </a:r>
            <a:r>
              <a:rPr lang="en-US" altLang="zh-CN" dirty="0"/>
              <a:t>P352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E8C61-5841-4C30-91C2-18DF0768B2EB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6549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特征函数及应用部分的最后一章应用部分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EAB0E-46B0-4C29-A977-AE93BC162969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83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7891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特征函数</a:t>
            </a:r>
          </a:p>
        </p:txBody>
      </p:sp>
      <p:sp>
        <p:nvSpPr>
          <p:cNvPr id="37892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83C24C-101F-4A46-86E3-FCE00D1666A0}" type="slidenum">
              <a:rPr lang="en-US" altLang="zh-CN" sz="1200" smtClean="0">
                <a:latin typeface="Arial" panose="020B0604020202020204" pitchFamily="34" charset="0"/>
              </a:rPr>
              <a:pPr/>
              <a:t>3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851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DB34223F-B881-4886-B8A4-EE942D829C9A}" type="slidenum">
              <a:rPr lang="en-US" altLang="zh-CN" sz="1200" smtClean="0">
                <a:latin typeface="Arial" panose="020B0604020202020204" pitchFamily="34" charset="0"/>
              </a:rPr>
              <a:pPr/>
              <a:t>15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74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4276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388F84EC-82EB-41BB-B16E-F90290B158B7}" type="slidenum">
              <a:rPr lang="en-US" altLang="zh-CN" sz="1200" smtClean="0">
                <a:latin typeface="Arial" panose="020B0604020202020204" pitchFamily="34" charset="0"/>
              </a:rPr>
              <a:pPr/>
              <a:t>16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842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E8C61-5841-4C30-91C2-18DF0768B2EB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27436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8E8C61-5841-4C30-91C2-18DF0768B2EB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8902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多元特征函数</a:t>
            </a:r>
            <a:endParaRPr lang="en-US" altLang="zh-CN" dirty="0"/>
          </a:p>
          <a:p>
            <a:r>
              <a:rPr lang="zh-CN" altLang="en-US" dirty="0"/>
              <a:t>概率论另一版</a:t>
            </a:r>
            <a:r>
              <a:rPr lang="en-US" altLang="zh-CN" dirty="0"/>
              <a:t>231</a:t>
            </a:r>
            <a:r>
              <a:rPr lang="zh-CN" altLang="en-US" dirty="0"/>
              <a:t>页例</a:t>
            </a:r>
            <a:r>
              <a:rPr lang="en-US" altLang="zh-CN" dirty="0"/>
              <a:t>9</a:t>
            </a:r>
            <a:r>
              <a:rPr lang="zh-CN" altLang="en-US" dirty="0"/>
              <a:t>（网络查阅文件）</a:t>
            </a:r>
            <a:endParaRPr lang="en-US" altLang="zh-CN" dirty="0"/>
          </a:p>
          <a:p>
            <a:r>
              <a:rPr lang="zh-CN" altLang="en-US" dirty="0"/>
              <a:t>我们自己网上找的特征函数部分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EAB0E-46B0-4C29-A977-AE93BC16296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80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概率论另一版的第五节多元特征函数</a:t>
            </a:r>
            <a:r>
              <a:rPr lang="en-US" altLang="zh-CN" dirty="0"/>
              <a:t>231</a:t>
            </a:r>
            <a:r>
              <a:rPr lang="zh-CN" altLang="en-US" dirty="0"/>
              <a:t>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EAB0E-46B0-4C29-A977-AE93BC16296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151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斜体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BEAB0E-46B0-4C29-A977-AE93BC16296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5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8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0" y="0"/>
            <a:ext cx="2540000" cy="6858000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ea typeface="黑体" pitchFamily="49" charset="-122"/>
            </a:endParaRPr>
          </a:p>
        </p:txBody>
      </p:sp>
      <p:sp>
        <p:nvSpPr>
          <p:cNvPr id="5" name="Rectangle 47"/>
          <p:cNvSpPr>
            <a:spLocks noChangeArrowheads="1"/>
          </p:cNvSpPr>
          <p:nvPr/>
        </p:nvSpPr>
        <p:spPr bwMode="auto">
          <a:xfrm flipH="1">
            <a:off x="1473201" y="1"/>
            <a:ext cx="12700" cy="6856413"/>
          </a:xfrm>
          <a:prstGeom prst="rect">
            <a:avLst/>
          </a:prstGeom>
          <a:solidFill>
            <a:srgbClr val="336699"/>
          </a:solidFill>
          <a:ln>
            <a:noFill/>
          </a:ln>
          <a:extLst/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zh-CN" sz="2400">
              <a:ea typeface="黑体" pitchFamily="49" charset="-122"/>
            </a:endParaRPr>
          </a:p>
        </p:txBody>
      </p:sp>
      <p:sp>
        <p:nvSpPr>
          <p:cNvPr id="6" name="Rectangle 52"/>
          <p:cNvSpPr>
            <a:spLocks noChangeArrowheads="1"/>
          </p:cNvSpPr>
          <p:nvPr/>
        </p:nvSpPr>
        <p:spPr bwMode="auto">
          <a:xfrm>
            <a:off x="2946400" y="914400"/>
            <a:ext cx="8128000" cy="106680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de-DE" altLang="zh-CN" sz="320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136" name="Rectangle 6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07833" y="5013326"/>
            <a:ext cx="7924800" cy="936625"/>
          </a:xfrm>
        </p:spPr>
        <p:txBody>
          <a:bodyPr rIns="0"/>
          <a:lstStyle>
            <a:lvl1pPr marL="0" indent="0" algn="ctr">
              <a:buFontTx/>
              <a:buNone/>
              <a:defRPr sz="2000"/>
            </a:lvl1pPr>
          </a:lstStyle>
          <a:p>
            <a:r>
              <a:rPr lang="zh-CN" altLang="en-US"/>
              <a:t>单击此处编辑母版副标题样式</a:t>
            </a:r>
            <a:endParaRPr lang="de-DE" dirty="0"/>
          </a:p>
        </p:txBody>
      </p:sp>
      <p:sp>
        <p:nvSpPr>
          <p:cNvPr id="3137" name="Rectangle 65"/>
          <p:cNvSpPr>
            <a:spLocks noGrp="1" noChangeArrowheads="1"/>
          </p:cNvSpPr>
          <p:nvPr>
            <p:ph type="ctrTitle" sz="quarter"/>
          </p:nvPr>
        </p:nvSpPr>
        <p:spPr>
          <a:xfrm>
            <a:off x="3215218" y="685800"/>
            <a:ext cx="8468783" cy="838200"/>
          </a:xfrm>
        </p:spPr>
        <p:txBody>
          <a:bodyPr rIns="0" anchor="b"/>
          <a:lstStyle>
            <a:lvl1pPr algn="ctr">
              <a:defRPr>
                <a:solidFill>
                  <a:srgbClr val="00000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510584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0" y="90489"/>
            <a:ext cx="1219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概率论                                                                                                       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hlxu@nju.edu.cn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872AEE-62B1-4E6B-88C7-AD049E7EB5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9F2ED9F-337B-4D4E-B277-480C814F7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0489"/>
            <a:ext cx="12192000" cy="3539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概率论                                                                                                                                     性质   </a:t>
            </a:r>
          </a:p>
        </p:txBody>
      </p:sp>
    </p:spTree>
    <p:extLst>
      <p:ext uri="{BB962C8B-B14F-4D97-AF65-F5344CB8AC3E}">
        <p14:creationId xmlns:p14="http://schemas.microsoft.com/office/powerpoint/2010/main" val="288792295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0" y="90489"/>
            <a:ext cx="1219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概率论                                                                                                       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hlxu@nju.edu.cn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872AEE-62B1-4E6B-88C7-AD049E7EB5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9F2ED9F-337B-4D4E-B277-480C814F7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0489"/>
            <a:ext cx="12192000" cy="35394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7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概率论                                                                                                                                     定义   </a:t>
            </a:r>
          </a:p>
        </p:txBody>
      </p:sp>
    </p:spTree>
    <p:extLst>
      <p:ext uri="{BB962C8B-B14F-4D97-AF65-F5344CB8AC3E}">
        <p14:creationId xmlns:p14="http://schemas.microsoft.com/office/powerpoint/2010/main" val="345620861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0" y="90489"/>
            <a:ext cx="1219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概率论                                                                                                       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hlxu@nju.edu.cn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872AEE-62B1-4E6B-88C7-AD049E7EB5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9F2ED9F-337B-4D4E-B277-480C814F7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0488"/>
            <a:ext cx="12192000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概率论                                                                                                                            第五章 特征函数   </a:t>
            </a:r>
          </a:p>
        </p:txBody>
      </p:sp>
    </p:spTree>
    <p:extLst>
      <p:ext uri="{BB962C8B-B14F-4D97-AF65-F5344CB8AC3E}">
        <p14:creationId xmlns:p14="http://schemas.microsoft.com/office/powerpoint/2010/main" val="4029538658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E872AEE-62B1-4E6B-88C7-AD049E7EB5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F9F2ED9F-337B-4D4E-B277-480C814F7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0491"/>
            <a:ext cx="12192000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26194" marR="0" lvl="0" indent="0" algn="just" defTabSz="685800" rtl="0" eaLnBrk="1" fontAlgn="base" latinLnBrk="0" hangingPunct="1">
              <a:lnSpc>
                <a:spcPct val="100000"/>
              </a:lnSpc>
              <a:spcBef>
                <a:spcPts val="338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概率论       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hlxu@nju.edu.cn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 hasCustomPrompt="1"/>
          </p:nvPr>
        </p:nvSpPr>
        <p:spPr>
          <a:xfrm>
            <a:off x="376518" y="896197"/>
            <a:ext cx="10777268" cy="5834691"/>
          </a:xfrm>
        </p:spPr>
        <p:txBody>
          <a:bodyPr/>
          <a:lstStyle>
            <a:lvl1pPr>
              <a:spcBef>
                <a:spcPts val="1200"/>
              </a:spcBef>
              <a:def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10000"/>
              </a:lnSpc>
              <a:spcBef>
                <a:spcPts val="338"/>
              </a:spcBef>
              <a:defRPr sz="1800">
                <a:latin typeface="黑体" pitchFamily="49" charset="-122"/>
                <a:ea typeface="黑体" pitchFamily="49" charset="-122"/>
              </a:defRPr>
            </a:lvl2pPr>
            <a:lvl3pPr>
              <a:spcBef>
                <a:spcPts val="338"/>
              </a:spcBef>
              <a:defRPr sz="1125">
                <a:latin typeface="黑体" pitchFamily="49" charset="-122"/>
                <a:ea typeface="黑体" pitchFamily="49" charset="-122"/>
              </a:defRPr>
            </a:lvl3pPr>
            <a:lvl4pPr>
              <a:spcBef>
                <a:spcPts val="338"/>
              </a:spcBef>
              <a:defRPr sz="1125">
                <a:latin typeface="黑体" pitchFamily="49" charset="-122"/>
                <a:ea typeface="黑体" pitchFamily="49" charset="-122"/>
              </a:defRPr>
            </a:lvl4pPr>
            <a:lvl5pPr>
              <a:spcBef>
                <a:spcPts val="338"/>
              </a:spcBef>
              <a:defRPr sz="1125">
                <a:latin typeface="黑体" pitchFamily="49" charset="-122"/>
                <a:ea typeface="黑体" pitchFamily="49" charset="-122"/>
              </a:defRPr>
            </a:lvl5pPr>
          </a:lstStyle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性质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5.3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逆转公式与唯一性定理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5.4 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分布函数的再生性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5.5 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多元特征函数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5.6 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特征函数的应用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607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E872AEE-62B1-4E6B-88C7-AD049E7EB5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F9F2ED9F-337B-4D4E-B277-480C814F7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0491"/>
            <a:ext cx="12192000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26194" marR="0" lvl="0" indent="0" algn="just" defTabSz="685800" rtl="0" eaLnBrk="1" fontAlgn="base" latinLnBrk="0" hangingPunct="1">
              <a:lnSpc>
                <a:spcPct val="100000"/>
              </a:lnSpc>
              <a:spcBef>
                <a:spcPts val="338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概率论       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                                                                                                                                                                    </a:t>
            </a: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hlxu@nju.edu.cn</a:t>
            </a:r>
            <a:r>
              <a:rPr kumimoji="1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   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itchFamily="18" charset="0"/>
              <a:ea typeface="宋体" pitchFamily="2" charset="-122"/>
              <a:cs typeface="Times New Roman" pitchFamily="18" charset="0"/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573301"/>
            <a:ext cx="10972800" cy="971550"/>
          </a:xfrm>
        </p:spPr>
        <p:txBody>
          <a:bodyPr/>
          <a:lstStyle>
            <a:lvl1pPr>
              <a:defRPr sz="2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/>
              <a:t>   </a:t>
            </a:r>
            <a:endParaRPr lang="zh-CN" altLang="en-US" dirty="0"/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09600" y="1678917"/>
            <a:ext cx="10972800" cy="4697413"/>
          </a:xfrm>
        </p:spPr>
        <p:txBody>
          <a:bodyPr/>
          <a:lstStyle>
            <a:lvl1pPr>
              <a:spcBef>
                <a:spcPts val="0"/>
              </a:spcBef>
              <a:defRPr sz="1950">
                <a:latin typeface="黑体" pitchFamily="49" charset="-122"/>
                <a:ea typeface="黑体" pitchFamily="49" charset="-122"/>
              </a:defRPr>
            </a:lvl1pPr>
            <a:lvl2pPr>
              <a:lnSpc>
                <a:spcPct val="110000"/>
              </a:lnSpc>
              <a:spcBef>
                <a:spcPts val="338"/>
              </a:spcBef>
              <a:defRPr sz="1800">
                <a:latin typeface="黑体" pitchFamily="49" charset="-122"/>
                <a:ea typeface="黑体" pitchFamily="49" charset="-122"/>
              </a:defRPr>
            </a:lvl2pPr>
            <a:lvl3pPr>
              <a:spcBef>
                <a:spcPts val="338"/>
              </a:spcBef>
              <a:defRPr sz="1125">
                <a:latin typeface="黑体" pitchFamily="49" charset="-122"/>
                <a:ea typeface="黑体" pitchFamily="49" charset="-122"/>
              </a:defRPr>
            </a:lvl3pPr>
            <a:lvl4pPr>
              <a:spcBef>
                <a:spcPts val="338"/>
              </a:spcBef>
              <a:defRPr sz="1125">
                <a:latin typeface="黑体" pitchFamily="49" charset="-122"/>
                <a:ea typeface="黑体" pitchFamily="49" charset="-122"/>
              </a:defRPr>
            </a:lvl4pPr>
            <a:lvl5pPr>
              <a:spcBef>
                <a:spcPts val="338"/>
              </a:spcBef>
              <a:defRPr sz="1125">
                <a:latin typeface="黑体" pitchFamily="49" charset="-122"/>
                <a:ea typeface="黑体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1327652750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E872AEE-62B1-4E6B-88C7-AD049E7EB5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F9F2ED9F-337B-4D4E-B277-480C814F7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0489"/>
            <a:ext cx="1219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概率论                                                                                                 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hlxu@nju.edu.cn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4637531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0" y="90489"/>
            <a:ext cx="1219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概率论                                                                                                   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hlxu@nju.edu.cn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00" y="571488"/>
            <a:ext cx="10896600" cy="857248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00" y="1643051"/>
            <a:ext cx="10896600" cy="4665674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Ø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lnSpc>
                <a:spcPct val="120000"/>
              </a:lnSpc>
              <a:spcBef>
                <a:spcPts val="1200"/>
              </a:spcBef>
              <a:defRPr sz="2200">
                <a:latin typeface="Times New Roman" pitchFamily="18" charset="0"/>
                <a:cs typeface="Times New Roman" pitchFamily="18" charset="0"/>
              </a:defRPr>
            </a:lvl2pPr>
            <a:lvl3pPr>
              <a:lnSpc>
                <a:spcPct val="120000"/>
              </a:lnSpc>
              <a:spcBef>
                <a:spcPts val="1200"/>
              </a:spcBef>
              <a:defRPr sz="2200">
                <a:latin typeface="Times New Roman" pitchFamily="18" charset="0"/>
                <a:cs typeface="Times New Roman" pitchFamily="18" charset="0"/>
              </a:defRPr>
            </a:lvl3pPr>
            <a:lvl4pPr>
              <a:lnSpc>
                <a:spcPct val="120000"/>
              </a:lnSpc>
              <a:spcBef>
                <a:spcPts val="1200"/>
              </a:spcBef>
              <a:defRPr sz="2200">
                <a:latin typeface="Times New Roman" pitchFamily="18" charset="0"/>
                <a:cs typeface="Times New Roman" pitchFamily="18" charset="0"/>
              </a:defRPr>
            </a:lvl4pPr>
            <a:lvl5pPr>
              <a:lnSpc>
                <a:spcPct val="120000"/>
              </a:lnSpc>
              <a:spcBef>
                <a:spcPts val="1200"/>
              </a:spcBef>
              <a:defRPr sz="2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7F7353-1EDD-40FD-9940-F7CE97B48B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9AF5851-BF1B-456B-B556-3FC78342A6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0489"/>
            <a:ext cx="1219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概率论与数理统计                                                                              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hlxu@nju.edu.cn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312269892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0" y="90489"/>
            <a:ext cx="1219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概率论                                                                                                   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hlxu@nju.edu.cn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00" y="571488"/>
            <a:ext cx="10896600" cy="857248"/>
          </a:xfrm>
        </p:spPr>
        <p:txBody>
          <a:bodyPr/>
          <a:lstStyle>
            <a:lvl1pPr>
              <a:defRPr sz="2800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7400" y="1643051"/>
            <a:ext cx="10896600" cy="4665674"/>
          </a:xfrm>
        </p:spPr>
        <p:txBody>
          <a:bodyPr/>
          <a:lstStyle>
            <a:lvl1pPr>
              <a:lnSpc>
                <a:spcPct val="120000"/>
              </a:lnSpc>
              <a:spcBef>
                <a:spcPts val="1200"/>
              </a:spcBef>
              <a:buFont typeface="Wingdings" pitchFamily="2" charset="2"/>
              <a:buChar char="Ø"/>
              <a:defRPr sz="2400">
                <a:latin typeface="Times New Roman" pitchFamily="18" charset="0"/>
                <a:cs typeface="Times New Roman" pitchFamily="18" charset="0"/>
              </a:defRPr>
            </a:lvl1pPr>
            <a:lvl2pPr>
              <a:lnSpc>
                <a:spcPct val="120000"/>
              </a:lnSpc>
              <a:spcBef>
                <a:spcPts val="1200"/>
              </a:spcBef>
              <a:defRPr sz="2200">
                <a:latin typeface="Times New Roman" pitchFamily="18" charset="0"/>
                <a:cs typeface="Times New Roman" pitchFamily="18" charset="0"/>
              </a:defRPr>
            </a:lvl2pPr>
            <a:lvl3pPr>
              <a:lnSpc>
                <a:spcPct val="120000"/>
              </a:lnSpc>
              <a:spcBef>
                <a:spcPts val="1200"/>
              </a:spcBef>
              <a:defRPr sz="2200">
                <a:latin typeface="Times New Roman" pitchFamily="18" charset="0"/>
                <a:cs typeface="Times New Roman" pitchFamily="18" charset="0"/>
              </a:defRPr>
            </a:lvl3pPr>
            <a:lvl4pPr>
              <a:lnSpc>
                <a:spcPct val="120000"/>
              </a:lnSpc>
              <a:spcBef>
                <a:spcPts val="1200"/>
              </a:spcBef>
              <a:defRPr sz="2200">
                <a:latin typeface="Times New Roman" pitchFamily="18" charset="0"/>
                <a:cs typeface="Times New Roman" pitchFamily="18" charset="0"/>
              </a:defRPr>
            </a:lvl4pPr>
            <a:lvl5pPr>
              <a:lnSpc>
                <a:spcPct val="120000"/>
              </a:lnSpc>
              <a:spcBef>
                <a:spcPts val="1200"/>
              </a:spcBef>
              <a:defRPr sz="22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D7F7353-1EDD-40FD-9940-F7CE97B48B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9AF5851-BF1B-456B-B556-3FC78342A6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0489"/>
            <a:ext cx="1219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概率论与数理统计                                                                              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hlxu@nju.edu.cn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4627925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/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0" y="90489"/>
            <a:ext cx="1219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概率论                                                                                                       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hlxu@nju.edu.cn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8217" y="588950"/>
            <a:ext cx="7632700" cy="8397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0"/>
              <a:t>单击图标添加联机映像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xfrm>
            <a:off x="1549400" y="6243638"/>
            <a:ext cx="25400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黑体" pitchFamily="2" charset="-122"/>
              </a:defRPr>
            </a:lvl1pPr>
          </a:lstStyle>
          <a:p>
            <a:pPr>
              <a:defRPr/>
            </a:pPr>
            <a:fld id="{CD807EAA-768B-422D-8197-3AF74BA828CC}" type="datetime1">
              <a:rPr lang="zh-CN" altLang="en-US" smtClean="0"/>
              <a:pPr>
                <a:defRPr/>
              </a:pPr>
              <a:t>2024/9/20</a:t>
            </a:fld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ea typeface="黑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mtClean="0"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49020EB6-26E2-4377-B335-7F39E1193324}" type="slidenum">
              <a:rPr lang="en-US" altLang="zh-CN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6139054"/>
      </p:ext>
    </p:extLst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0" y="90489"/>
            <a:ext cx="1219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概率论                                                                                                       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hlxu@nju.edu.cn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872AEE-62B1-4E6B-88C7-AD049E7EB5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9F2ED9F-337B-4D4E-B277-480C814F7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0489"/>
            <a:ext cx="1219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概率论                                                                                                 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hlxu@nju.edu.cn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37793946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0" y="90489"/>
            <a:ext cx="1219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概率论                                                                                                       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hlxu@nju.edu.cn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872AEE-62B1-4E6B-88C7-AD049E7EB5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9F2ED9F-337B-4D4E-B277-480C814F7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0488"/>
            <a:ext cx="12192000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概率论                                                                                                                            特征函数的应用   </a:t>
            </a:r>
          </a:p>
        </p:txBody>
      </p:sp>
    </p:spTree>
    <p:extLst>
      <p:ext uri="{BB962C8B-B14F-4D97-AF65-F5344CB8AC3E}">
        <p14:creationId xmlns:p14="http://schemas.microsoft.com/office/powerpoint/2010/main" val="353089660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0" y="90489"/>
            <a:ext cx="1219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概率论                                                                                                       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hlxu@nju.edu.cn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872AEE-62B1-4E6B-88C7-AD049E7EB5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9F2ED9F-337B-4D4E-B277-480C814F7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0488"/>
            <a:ext cx="12192000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概率论                                                                                                                                多元特征函数   </a:t>
            </a:r>
          </a:p>
        </p:txBody>
      </p:sp>
    </p:spTree>
    <p:extLst>
      <p:ext uri="{BB962C8B-B14F-4D97-AF65-F5344CB8AC3E}">
        <p14:creationId xmlns:p14="http://schemas.microsoft.com/office/powerpoint/2010/main" val="2955600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0" y="90489"/>
            <a:ext cx="1219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概率论                                                                                                       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hlxu@nju.edu.cn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872AEE-62B1-4E6B-88C7-AD049E7EB5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9F2ED9F-337B-4D4E-B277-480C814F7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0488"/>
            <a:ext cx="12192000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概率论                                                                                                                        分布函数的再生性   </a:t>
            </a:r>
          </a:p>
        </p:txBody>
      </p:sp>
    </p:spTree>
    <p:extLst>
      <p:ext uri="{BB962C8B-B14F-4D97-AF65-F5344CB8AC3E}">
        <p14:creationId xmlns:p14="http://schemas.microsoft.com/office/powerpoint/2010/main" val="24133637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7"/>
          <p:cNvSpPr txBox="1">
            <a:spLocks noChangeArrowheads="1"/>
          </p:cNvSpPr>
          <p:nvPr/>
        </p:nvSpPr>
        <p:spPr bwMode="auto">
          <a:xfrm>
            <a:off x="0" y="90489"/>
            <a:ext cx="12192000" cy="3381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概率论                                                                                                                                    </a:t>
            </a:r>
            <a:r>
              <a:rPr lang="en-US" altLang="zh-CN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hlxu@nju.edu.cn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872AEE-62B1-4E6B-88C7-AD049E7EB5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"/>
            <a:ext cx="12192000" cy="500063"/>
          </a:xfrm>
          <a:prstGeom prst="rect">
            <a:avLst/>
          </a:prstGeom>
          <a:solidFill>
            <a:srgbClr val="336699"/>
          </a:solidFill>
          <a:ln w="9525" algn="ctr">
            <a:solidFill>
              <a:srgbClr val="336699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F9F2ED9F-337B-4D4E-B277-480C814F799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0488"/>
            <a:ext cx="12192000" cy="338554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marL="34925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ts val="600"/>
              </a:spcBef>
              <a:defRPr/>
            </a:pP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   概率论                                                                                                            </a:t>
            </a:r>
            <a:r>
              <a:rPr lang="zh-CN" altLang="en-US" sz="1600" baseline="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  逆转公式与唯一性定理   </a:t>
            </a:r>
          </a:p>
        </p:txBody>
      </p:sp>
    </p:spTree>
    <p:extLst>
      <p:ext uri="{BB962C8B-B14F-4D97-AF65-F5344CB8AC3E}">
        <p14:creationId xmlns:p14="http://schemas.microsoft.com/office/powerpoint/2010/main" val="331737252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5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2" descr="Master_Frame_top"/>
          <p:cNvPicPr>
            <a:picLocks noChangeAspect="1" noChangeArrowheads="1"/>
          </p:cNvPicPr>
          <p:nvPr>
            <p:custDataLst>
              <p:tags r:id="rId17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62"/>
          <p:cNvSpPr>
            <a:spLocks noGrp="1" noChangeArrowheads="1"/>
          </p:cNvSpPr>
          <p:nvPr>
            <p:ph type="title"/>
            <p:custDataLst>
              <p:tags r:id="rId18"/>
            </p:custDataLst>
          </p:nvPr>
        </p:nvSpPr>
        <p:spPr bwMode="auto">
          <a:xfrm>
            <a:off x="787400" y="414338"/>
            <a:ext cx="1089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Click to add title</a:t>
            </a:r>
          </a:p>
        </p:txBody>
      </p:sp>
      <p:sp>
        <p:nvSpPr>
          <p:cNvPr id="1028" name="Rectangle 63"/>
          <p:cNvSpPr>
            <a:spLocks noGrp="1" noChangeArrowheads="1"/>
          </p:cNvSpPr>
          <p:nvPr>
            <p:ph type="body" idx="1"/>
            <p:custDataLst>
              <p:tags r:id="rId19"/>
            </p:custDataLst>
          </p:nvPr>
        </p:nvSpPr>
        <p:spPr bwMode="auto">
          <a:xfrm>
            <a:off x="787400" y="1412875"/>
            <a:ext cx="10896600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zh-CN"/>
              <a:t>Klicken Sie, um die Formate des Vorlagentextes zu bearbeiten</a:t>
            </a:r>
          </a:p>
          <a:p>
            <a:pPr lvl="1"/>
            <a:r>
              <a:rPr lang="de-DE" altLang="zh-CN"/>
              <a:t>Level 2</a:t>
            </a:r>
          </a:p>
          <a:p>
            <a:pPr lvl="2"/>
            <a:r>
              <a:rPr lang="en-US" altLang="zh-CN"/>
              <a:t>Level 3</a:t>
            </a:r>
          </a:p>
          <a:p>
            <a:pPr lvl="3"/>
            <a:r>
              <a:rPr lang="de-DE" altLang="zh-CN"/>
              <a:t>Level 4</a:t>
            </a:r>
          </a:p>
        </p:txBody>
      </p:sp>
      <p:sp>
        <p:nvSpPr>
          <p:cNvPr id="1029" name="Text Box 73"/>
          <p:cNvSpPr txBox="1">
            <a:spLocks noChangeArrowheads="1"/>
          </p:cNvSpPr>
          <p:nvPr/>
        </p:nvSpPr>
        <p:spPr bwMode="auto">
          <a:xfrm>
            <a:off x="11726334" y="6630988"/>
            <a:ext cx="3850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0494E2BC-24B8-4BA3-BCDE-3B9DB95138DE}" type="slidenum">
              <a:rPr lang="zh-CN" altLang="en-US" sz="900" smtClean="0">
                <a:solidFill>
                  <a:schemeClr val="bg2"/>
                </a:solidFill>
                <a:latin typeface="Verdana" panose="020B0604030504040204" pitchFamily="34" charset="0"/>
                <a:ea typeface="Arial Unicode MS" panose="020B0604020202020204" pitchFamily="34" charset="-122"/>
                <a:cs typeface="Arial Unicode MS" panose="020B0604020202020204" pitchFamily="34" charset="-122"/>
              </a:rPr>
              <a:pPr eaLnBrk="1" hangingPunct="1">
                <a:defRPr/>
              </a:pPr>
              <a:t>‹#›</a:t>
            </a:fld>
            <a:endParaRPr lang="en-US" altLang="zh-CN" sz="900">
              <a:solidFill>
                <a:schemeClr val="bg2"/>
              </a:solidFill>
              <a:latin typeface="Verdana" panose="020B0604030504040204" pitchFamily="34" charset="0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10" name="Text Box 86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431801" y="133350"/>
            <a:ext cx="1142576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140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Operations Research – Introduction                                                                W. Xu @ NJU</a:t>
            </a:r>
          </a:p>
        </p:txBody>
      </p:sp>
      <p:pic>
        <p:nvPicPr>
          <p:cNvPr id="7" name="Picture 72" descr="Master_Frame_top"/>
          <p:cNvPicPr>
            <a:picLocks noChangeAspect="1" noChangeArrowheads="1"/>
          </p:cNvPicPr>
          <p:nvPr userDrawn="1">
            <p:custDataLst>
              <p:tags r:id="rId21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73">
            <a:extLst>
              <a:ext uri="{FF2B5EF4-FFF2-40B4-BE49-F238E27FC236}">
                <a16:creationId xmlns:a16="http://schemas.microsoft.com/office/drawing/2014/main" id="{34AA2942-B925-4E07-966D-FAE9C25493E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726334" y="6630988"/>
            <a:ext cx="3850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fld id="{EF78E44B-A9E7-4986-AABA-05C604F1B785}" type="slidenum">
              <a:rPr lang="zh-CN" altLang="en-US" sz="900" smtClean="0">
                <a:solidFill>
                  <a:schemeClr val="bg2"/>
                </a:solidFill>
                <a:latin typeface="Verdana" panose="020B0604030504040204" pitchFamily="34" charset="0"/>
                <a:ea typeface="Arial Unicode MS" pitchFamily="34" charset="-122"/>
              </a:rPr>
              <a:pPr eaLnBrk="1" hangingPunct="1">
                <a:defRPr/>
              </a:pPr>
              <a:t>‹#›</a:t>
            </a:fld>
            <a:endParaRPr lang="en-US" altLang="zh-CN" sz="900">
              <a:solidFill>
                <a:schemeClr val="bg2"/>
              </a:solidFill>
              <a:latin typeface="Verdana" panose="020B0604030504040204" pitchFamily="34" charset="0"/>
              <a:ea typeface="Arial Unicode MS" pitchFamily="34" charset="-122"/>
            </a:endParaRPr>
          </a:p>
        </p:txBody>
      </p:sp>
      <p:sp>
        <p:nvSpPr>
          <p:cNvPr id="9" name="Text Box 86">
            <a:extLst>
              <a:ext uri="{FF2B5EF4-FFF2-40B4-BE49-F238E27FC236}">
                <a16:creationId xmlns:a16="http://schemas.microsoft.com/office/drawing/2014/main" id="{F81B9E43-0642-43CF-917F-F85A442AE977}"/>
              </a:ext>
            </a:extLst>
          </p:cNvPr>
          <p:cNvSpPr txBox="1">
            <a:spLocks noChangeArrowheads="1"/>
          </p:cNvSpPr>
          <p:nvPr userDrawn="1">
            <p:custDataLst>
              <p:tags r:id="rId22"/>
            </p:custDataLst>
          </p:nvPr>
        </p:nvSpPr>
        <p:spPr bwMode="auto">
          <a:xfrm>
            <a:off x="431801" y="133350"/>
            <a:ext cx="11425767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  <a:ea typeface="黑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altLang="zh-CN" sz="1400">
                <a:solidFill>
                  <a:schemeClr val="bg1"/>
                </a:solidFill>
                <a:ea typeface="Arial Unicode MS" pitchFamily="34" charset="-122"/>
                <a:cs typeface="Arial Unicode MS" pitchFamily="34" charset="-122"/>
              </a:rPr>
              <a:t>Operations Research – Introduction                                                                W. Xu @ NJU</a:t>
            </a:r>
          </a:p>
        </p:txBody>
      </p:sp>
    </p:spTree>
    <p:extLst>
      <p:ext uri="{BB962C8B-B14F-4D97-AF65-F5344CB8AC3E}">
        <p14:creationId xmlns:p14="http://schemas.microsoft.com/office/powerpoint/2010/main" val="77151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6" r:id="rId1"/>
    <p:sldLayoutId id="2147484337" r:id="rId2"/>
    <p:sldLayoutId id="2147484343" r:id="rId3"/>
    <p:sldLayoutId id="2147484338" r:id="rId4"/>
    <p:sldLayoutId id="2147484340" r:id="rId5"/>
    <p:sldLayoutId id="2147484350" r:id="rId6"/>
    <p:sldLayoutId id="2147484349" r:id="rId7"/>
    <p:sldLayoutId id="2147484348" r:id="rId8"/>
    <p:sldLayoutId id="2147484347" r:id="rId9"/>
    <p:sldLayoutId id="2147484346" r:id="rId10"/>
    <p:sldLayoutId id="2147484345" r:id="rId11"/>
    <p:sldLayoutId id="2147484344" r:id="rId12"/>
    <p:sldLayoutId id="2147484341" r:id="rId13"/>
    <p:sldLayoutId id="2147484342" r:id="rId14"/>
    <p:sldLayoutId id="2147484320" r:id="rId15"/>
  </p:sldLayoutIdLst>
  <p:transition/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黑体" pitchFamily="2" charset="-122"/>
          <a:ea typeface="黑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黑体" pitchFamily="2" charset="-122"/>
          <a:ea typeface="黑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黑体" pitchFamily="2" charset="-122"/>
          <a:ea typeface="黑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003399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Verdana" pitchFamily="34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500">
          <a:solidFill>
            <a:schemeClr val="tx1"/>
          </a:solidFill>
          <a:latin typeface="Verdana" pitchFamily="34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Verdana" pitchFamily="34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Verdana" pitchFamily="34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Verdana" pitchFamily="34" charset="0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Verdana" pitchFamily="34" charset="0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Verdana" pitchFamily="34" charset="0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rgbClr val="003399"/>
          </a:solidFill>
          <a:latin typeface="Verdana" pitchFamily="34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8.wmf"/><Relationship Id="rId26" Type="http://schemas.openxmlformats.org/officeDocument/2006/relationships/image" Target="../media/image32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1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6.wmf"/><Relationship Id="rId22" Type="http://schemas.openxmlformats.org/officeDocument/2006/relationships/image" Target="../media/image30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3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3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7" Type="http://schemas.openxmlformats.org/officeDocument/2006/relationships/image" Target="../media/image39.emf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40.emf"/><Relationship Id="rId4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3.png"/><Relationship Id="rId4" Type="http://schemas.openxmlformats.org/officeDocument/2006/relationships/image" Target="../media/image4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3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45.png"/><Relationship Id="rId4" Type="http://schemas.openxmlformats.org/officeDocument/2006/relationships/image" Target="../media/image4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9.png"/><Relationship Id="rId5" Type="http://schemas.openxmlformats.org/officeDocument/2006/relationships/image" Target="../media/image48.emf"/><Relationship Id="rId4" Type="http://schemas.openxmlformats.org/officeDocument/2006/relationships/oleObject" Target="../embeddings/oleObject3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2.png"/><Relationship Id="rId5" Type="http://schemas.openxmlformats.org/officeDocument/2006/relationships/image" Target="../media/image51.emf"/><Relationship Id="rId4" Type="http://schemas.openxmlformats.org/officeDocument/2006/relationships/image" Target="../media/image50.e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5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5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7" Type="http://schemas.openxmlformats.org/officeDocument/2006/relationships/image" Target="../media/image58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9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61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6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6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6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5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0.vml"/><Relationship Id="rId5" Type="http://schemas.openxmlformats.org/officeDocument/2006/relationships/image" Target="../media/image66.emf"/><Relationship Id="rId4" Type="http://schemas.openxmlformats.org/officeDocument/2006/relationships/oleObject" Target="../embeddings/oleObject5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53.bin"/><Relationship Id="rId4" Type="http://schemas.openxmlformats.org/officeDocument/2006/relationships/image" Target="../media/image67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62.png"/><Relationship Id="rId5" Type="http://schemas.openxmlformats.org/officeDocument/2006/relationships/image" Target="../media/image70.emf"/><Relationship Id="rId4" Type="http://schemas.openxmlformats.org/officeDocument/2006/relationships/image" Target="../media/image69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73.emf"/><Relationship Id="rId5" Type="http://schemas.openxmlformats.org/officeDocument/2006/relationships/image" Target="../media/image72.png"/><Relationship Id="rId4" Type="http://schemas.openxmlformats.org/officeDocument/2006/relationships/image" Target="../media/image7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75.png"/><Relationship Id="rId5" Type="http://schemas.openxmlformats.org/officeDocument/2006/relationships/image" Target="../media/image74.emf"/><Relationship Id="rId4" Type="http://schemas.openxmlformats.org/officeDocument/2006/relationships/oleObject" Target="../embeddings/oleObject56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5" Type="http://schemas.openxmlformats.org/officeDocument/2006/relationships/image" Target="../media/image77.emf"/><Relationship Id="rId4" Type="http://schemas.openxmlformats.org/officeDocument/2006/relationships/package" Target="../embeddings/Microsoft_Word_Document1.doc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7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5" Type="http://schemas.openxmlformats.org/officeDocument/2006/relationships/image" Target="../media/image79.png"/><Relationship Id="rId4" Type="http://schemas.openxmlformats.org/officeDocument/2006/relationships/image" Target="../media/image78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5" Type="http://schemas.openxmlformats.org/officeDocument/2006/relationships/image" Target="../media/image73.png"/><Relationship Id="rId4" Type="http://schemas.openxmlformats.org/officeDocument/2006/relationships/image" Target="../media/image80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4" Type="http://schemas.openxmlformats.org/officeDocument/2006/relationships/image" Target="../media/image81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4" Type="http://schemas.openxmlformats.org/officeDocument/2006/relationships/image" Target="../media/image82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8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790.png"/><Relationship Id="rId5" Type="http://schemas.openxmlformats.org/officeDocument/2006/relationships/image" Target="../media/image85.emf"/><Relationship Id="rId4" Type="http://schemas.openxmlformats.org/officeDocument/2006/relationships/oleObject" Target="../embeddings/oleObject62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package" Target="../embeddings/Microsoft_Word_Document3.docx"/><Relationship Id="rId7" Type="http://schemas.openxmlformats.org/officeDocument/2006/relationships/image" Target="../media/image8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63.bin"/><Relationship Id="rId5" Type="http://schemas.openxmlformats.org/officeDocument/2006/relationships/image" Target="../media/image89.png"/><Relationship Id="rId4" Type="http://schemas.openxmlformats.org/officeDocument/2006/relationships/image" Target="../media/image86.emf"/><Relationship Id="rId9" Type="http://schemas.openxmlformats.org/officeDocument/2006/relationships/image" Target="../media/image88.wmf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70.bin"/><Relationship Id="rId18" Type="http://schemas.openxmlformats.org/officeDocument/2006/relationships/image" Target="../media/image97.wmf"/><Relationship Id="rId26" Type="http://schemas.openxmlformats.org/officeDocument/2006/relationships/image" Target="../media/image101.wmf"/><Relationship Id="rId21" Type="http://schemas.openxmlformats.org/officeDocument/2006/relationships/oleObject" Target="../embeddings/oleObject74.bin"/><Relationship Id="rId34" Type="http://schemas.openxmlformats.org/officeDocument/2006/relationships/image" Target="../media/image105.wmf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94.w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33" Type="http://schemas.openxmlformats.org/officeDocument/2006/relationships/oleObject" Target="../embeddings/oleObject80.bin"/><Relationship Id="rId38" Type="http://schemas.openxmlformats.org/officeDocument/2006/relationships/image" Target="../media/image107.wmf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6.wmf"/><Relationship Id="rId20" Type="http://schemas.openxmlformats.org/officeDocument/2006/relationships/image" Target="../media/image98.wmf"/><Relationship Id="rId29" Type="http://schemas.openxmlformats.org/officeDocument/2006/relationships/oleObject" Target="../embeddings/oleObject78.bin"/><Relationship Id="rId1" Type="http://schemas.openxmlformats.org/officeDocument/2006/relationships/vmlDrawing" Target="../drawings/vmlDrawing43.vml"/><Relationship Id="rId6" Type="http://schemas.openxmlformats.org/officeDocument/2006/relationships/image" Target="../media/image91.w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100.wmf"/><Relationship Id="rId32" Type="http://schemas.openxmlformats.org/officeDocument/2006/relationships/image" Target="../media/image104.wmf"/><Relationship Id="rId37" Type="http://schemas.openxmlformats.org/officeDocument/2006/relationships/oleObject" Target="../embeddings/oleObject82.bin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102.wmf"/><Relationship Id="rId36" Type="http://schemas.openxmlformats.org/officeDocument/2006/relationships/image" Target="../media/image106.wmf"/><Relationship Id="rId10" Type="http://schemas.openxmlformats.org/officeDocument/2006/relationships/image" Target="../media/image93.wmf"/><Relationship Id="rId19" Type="http://schemas.openxmlformats.org/officeDocument/2006/relationships/oleObject" Target="../embeddings/oleObject73.bin"/><Relationship Id="rId31" Type="http://schemas.openxmlformats.org/officeDocument/2006/relationships/oleObject" Target="../embeddings/oleObject79.bin"/><Relationship Id="rId4" Type="http://schemas.openxmlformats.org/officeDocument/2006/relationships/image" Target="../media/image90.w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95.wmf"/><Relationship Id="rId22" Type="http://schemas.openxmlformats.org/officeDocument/2006/relationships/image" Target="../media/image99.wmf"/><Relationship Id="rId27" Type="http://schemas.openxmlformats.org/officeDocument/2006/relationships/oleObject" Target="../embeddings/oleObject77.bin"/><Relationship Id="rId30" Type="http://schemas.openxmlformats.org/officeDocument/2006/relationships/image" Target="../media/image103.wmf"/><Relationship Id="rId35" Type="http://schemas.openxmlformats.org/officeDocument/2006/relationships/oleObject" Target="../embeddings/oleObject81.bin"/><Relationship Id="rId8" Type="http://schemas.openxmlformats.org/officeDocument/2006/relationships/image" Target="../media/image92.wmf"/><Relationship Id="rId3" Type="http://schemas.openxmlformats.org/officeDocument/2006/relationships/oleObject" Target="../embeddings/oleObject65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4" Type="http://schemas.openxmlformats.org/officeDocument/2006/relationships/image" Target="../media/image10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4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5.vml"/><Relationship Id="rId4" Type="http://schemas.openxmlformats.org/officeDocument/2006/relationships/image" Target="../media/image109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oleObject" Target="../embeddings/oleObject84.bin"/><Relationship Id="rId7" Type="http://schemas.openxmlformats.org/officeDocument/2006/relationships/image" Target="../media/image11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5.doc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7.vml"/><Relationship Id="rId4" Type="http://schemas.openxmlformats.org/officeDocument/2006/relationships/image" Target="../media/image115.e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8.vml"/><Relationship Id="rId4" Type="http://schemas.openxmlformats.org/officeDocument/2006/relationships/image" Target="../media/image116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4" Type="http://schemas.openxmlformats.org/officeDocument/2006/relationships/image" Target="../media/image121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4" Type="http://schemas.openxmlformats.org/officeDocument/2006/relationships/image" Target="../media/image12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oleObject" Target="../embeddings/oleObject12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openxmlformats.org/officeDocument/2006/relationships/image" Target="../media/image14.emf"/><Relationship Id="rId9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1713059" y="931669"/>
            <a:ext cx="8532813" cy="13075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  特征函数</a:t>
            </a:r>
            <a:b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33472" y="2102822"/>
            <a:ext cx="6453210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5.1 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5.2 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性质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5.3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r>
              <a:rPr lang="zh-CN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逆转公式与唯一性定理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5.4 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分布函数的再生性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5.5 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多元特征函数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5.6   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特征函数的应用</a:t>
            </a:r>
            <a:endParaRPr lang="en-US" altLang="zh-CN" dirty="0">
              <a:solidFill>
                <a:srgbClr val="0070C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855905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0A4E26E-BBE0-4250-B3AD-ABEF874661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885066"/>
              </p:ext>
            </p:extLst>
          </p:nvPr>
        </p:nvGraphicFramePr>
        <p:xfrm>
          <a:off x="1631504" y="836712"/>
          <a:ext cx="7608703" cy="14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8" name="Equation" r:id="rId3" imgW="4520880" imgH="850680" progId="Equation.DSMT4">
                  <p:embed/>
                </p:oleObj>
              </mc:Choice>
              <mc:Fallback>
                <p:oleObj name="Equation" r:id="rId3" imgW="4520880" imgH="850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1504" y="836712"/>
                        <a:ext cx="7608703" cy="143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9B61DA87-9BF0-4827-BA30-C23FFA7DF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3400249"/>
              </p:ext>
            </p:extLst>
          </p:nvPr>
        </p:nvGraphicFramePr>
        <p:xfrm>
          <a:off x="1343472" y="2402614"/>
          <a:ext cx="4451885" cy="627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89" name="Equation" r:id="rId5" imgW="2793960" imgH="393480" progId="Equation.DSMT4">
                  <p:embed/>
                </p:oleObj>
              </mc:Choice>
              <mc:Fallback>
                <p:oleObj name="Equation" r:id="rId5" imgW="2793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3472" y="2402614"/>
                        <a:ext cx="4451885" cy="627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2ACF115-A4E4-4FC3-9C33-5051774D2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743982"/>
              </p:ext>
            </p:extLst>
          </p:nvPr>
        </p:nvGraphicFramePr>
        <p:xfrm>
          <a:off x="5951984" y="2420888"/>
          <a:ext cx="1810494" cy="69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0" name="Equation" r:id="rId7" imgW="1028520" imgH="393480" progId="Equation.DSMT4">
                  <p:embed/>
                </p:oleObj>
              </mc:Choice>
              <mc:Fallback>
                <p:oleObj name="Equation" r:id="rId7" imgW="10285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51984" y="2420888"/>
                        <a:ext cx="1810494" cy="69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F0C2B49-DB6F-4035-8C46-3C6F01C4F8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994362"/>
              </p:ext>
            </p:extLst>
          </p:nvPr>
        </p:nvGraphicFramePr>
        <p:xfrm>
          <a:off x="3935760" y="3284984"/>
          <a:ext cx="1699811" cy="627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1" name="Equation" r:id="rId9" imgW="1066680" imgH="393480" progId="Equation.DSMT4">
                  <p:embed/>
                </p:oleObj>
              </mc:Choice>
              <mc:Fallback>
                <p:oleObj name="Equation" r:id="rId9" imgW="1066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35760" y="3284984"/>
                        <a:ext cx="1699811" cy="6273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54BB1AB-7B18-452A-8FC8-0501F954D8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475577"/>
              </p:ext>
            </p:extLst>
          </p:nvPr>
        </p:nvGraphicFramePr>
        <p:xfrm>
          <a:off x="5670998" y="3495674"/>
          <a:ext cx="453044" cy="2059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2" name="Equation" r:id="rId11" imgW="279360" imgH="126720" progId="Equation.DSMT4">
                  <p:embed/>
                </p:oleObj>
              </mc:Choice>
              <mc:Fallback>
                <p:oleObj name="Equation" r:id="rId11" imgW="279360" imgH="126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70998" y="3495674"/>
                        <a:ext cx="453044" cy="2059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BBA27F4A-AE00-4FE8-8EE4-BB3CA10BFD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757535"/>
              </p:ext>
            </p:extLst>
          </p:nvPr>
        </p:nvGraphicFramePr>
        <p:xfrm>
          <a:off x="1127448" y="4038113"/>
          <a:ext cx="9242985" cy="605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3" name="Equation" r:id="rId13" imgW="5041800" imgH="330120" progId="Equation.DSMT4">
                  <p:embed/>
                </p:oleObj>
              </mc:Choice>
              <mc:Fallback>
                <p:oleObj name="Equation" r:id="rId13" imgW="50418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127448" y="4038113"/>
                        <a:ext cx="9242985" cy="605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FCDEE47F-4358-4288-A328-3A2F7E1F5E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152891"/>
              </p:ext>
            </p:extLst>
          </p:nvPr>
        </p:nvGraphicFramePr>
        <p:xfrm>
          <a:off x="1271464" y="4806349"/>
          <a:ext cx="2929635" cy="347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4" name="Equation" r:id="rId15" imgW="1714320" imgH="203040" progId="Equation.DSMT4">
                  <p:embed/>
                </p:oleObj>
              </mc:Choice>
              <mc:Fallback>
                <p:oleObj name="Equation" r:id="rId15" imgW="1714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71464" y="4806349"/>
                        <a:ext cx="2929635" cy="3472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21EDB6F-7D49-47FD-93CC-4260B7B11F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3620538"/>
              </p:ext>
            </p:extLst>
          </p:nvPr>
        </p:nvGraphicFramePr>
        <p:xfrm>
          <a:off x="1055440" y="5316467"/>
          <a:ext cx="1381156" cy="36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5" name="Equation" r:id="rId17" imgW="863280" imgH="228600" progId="Equation.DSMT4">
                  <p:embed/>
                </p:oleObj>
              </mc:Choice>
              <mc:Fallback>
                <p:oleObj name="Equation" r:id="rId17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055440" y="5316467"/>
                        <a:ext cx="1381156" cy="36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9CBEE62-0A00-4D36-8D68-B879BA735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88466"/>
              </p:ext>
            </p:extLst>
          </p:nvPr>
        </p:nvGraphicFramePr>
        <p:xfrm>
          <a:off x="2550059" y="5153565"/>
          <a:ext cx="1961739" cy="608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6" name="Equation" r:id="rId19" imgW="1269720" imgH="393480" progId="Equation.DSMT4">
                  <p:embed/>
                </p:oleObj>
              </mc:Choice>
              <mc:Fallback>
                <p:oleObj name="Equation" r:id="rId19" imgW="126972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50059" y="5153565"/>
                        <a:ext cx="1961739" cy="6081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1C42695-689F-46C7-BA86-3739FC28AC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968102"/>
              </p:ext>
            </p:extLst>
          </p:nvPr>
        </p:nvGraphicFramePr>
        <p:xfrm>
          <a:off x="4537075" y="5275263"/>
          <a:ext cx="7334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7" name="Equation" r:id="rId21" imgW="393480" imgH="228600" progId="Equation.DSMT4">
                  <p:embed/>
                </p:oleObj>
              </mc:Choice>
              <mc:Fallback>
                <p:oleObj name="Equation" r:id="rId21" imgW="393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37075" y="5275263"/>
                        <a:ext cx="73342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D3EC67B1-31F3-45BD-A234-C027BE97A5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10351"/>
              </p:ext>
            </p:extLst>
          </p:nvPr>
        </p:nvGraphicFramePr>
        <p:xfrm>
          <a:off x="5276850" y="5360988"/>
          <a:ext cx="17383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8" name="Equation" r:id="rId23" imgW="812520" imgH="152280" progId="Equation.DSMT4">
                  <p:embed/>
                </p:oleObj>
              </mc:Choice>
              <mc:Fallback>
                <p:oleObj name="Equation" r:id="rId23" imgW="812520" imgH="152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276850" y="5360988"/>
                        <a:ext cx="1738313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C8F5941-3357-465B-A5ED-27E827CCDF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3987747"/>
              </p:ext>
            </p:extLst>
          </p:nvPr>
        </p:nvGraphicFramePr>
        <p:xfrm>
          <a:off x="841613" y="6001293"/>
          <a:ext cx="3910011" cy="411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99" name="Equation" r:id="rId25" imgW="1930320" imgH="203040" progId="Equation.DSMT4">
                  <p:embed/>
                </p:oleObj>
              </mc:Choice>
              <mc:Fallback>
                <p:oleObj name="Equation" r:id="rId25" imgW="1930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841613" y="6001293"/>
                        <a:ext cx="3910011" cy="411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52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6448535"/>
              </p:ext>
            </p:extLst>
          </p:nvPr>
        </p:nvGraphicFramePr>
        <p:xfrm>
          <a:off x="1698626" y="1562100"/>
          <a:ext cx="8270875" cy="276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54" name="Document" r:id="rId3" imgW="8499671" imgH="2848139" progId="Word.Document.8">
                  <p:embed/>
                </p:oleObj>
              </mc:Choice>
              <mc:Fallback>
                <p:oleObj name="Document" r:id="rId3" imgW="8499671" imgH="28481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6" y="1562100"/>
                        <a:ext cx="8270875" cy="276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2495550" y="571500"/>
            <a:ext cx="8172450" cy="857250"/>
          </a:xfrm>
        </p:spPr>
        <p:txBody>
          <a:bodyPr/>
          <a:lstStyle/>
          <a:p>
            <a:pPr algn="ctr"/>
            <a:r>
              <a:rPr lang="en-US" altLang="zh-CN" dirty="0"/>
              <a:t>5.2  </a:t>
            </a:r>
            <a:r>
              <a:rPr lang="zh-CN" altLang="en-US" dirty="0"/>
              <a:t>性质</a:t>
            </a:r>
          </a:p>
        </p:txBody>
      </p:sp>
    </p:spTree>
    <p:extLst>
      <p:ext uri="{BB962C8B-B14F-4D97-AF65-F5344CB8AC3E}">
        <p14:creationId xmlns:p14="http://schemas.microsoft.com/office/powerpoint/2010/main" val="273719796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0148321"/>
              </p:ext>
            </p:extLst>
          </p:nvPr>
        </p:nvGraphicFramePr>
        <p:xfrm>
          <a:off x="1852613" y="615950"/>
          <a:ext cx="7931150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9" name="Document" r:id="rId3" imgW="8153838" imgH="3662971" progId="Word.Document.8">
                  <p:embed/>
                </p:oleObj>
              </mc:Choice>
              <mc:Fallback>
                <p:oleObj name="Document" r:id="rId3" imgW="8153838" imgH="366297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615950"/>
                        <a:ext cx="7931150" cy="35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80785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411349"/>
              </p:ext>
            </p:extLst>
          </p:nvPr>
        </p:nvGraphicFramePr>
        <p:xfrm>
          <a:off x="2077482" y="1628800"/>
          <a:ext cx="8013700" cy="487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96" name="Document" r:id="rId3" imgW="8276770" imgH="5014059" progId="Word.Document.8">
                  <p:embed/>
                </p:oleObj>
              </mc:Choice>
              <mc:Fallback>
                <p:oleObj name="Document" r:id="rId3" imgW="8276770" imgH="50140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482" y="1628800"/>
                        <a:ext cx="8013700" cy="487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095376" y="890136"/>
            <a:ext cx="5368777" cy="738664"/>
            <a:chOff x="179512" y="603261"/>
            <a:chExt cx="5368777" cy="738664"/>
          </a:xfrm>
        </p:grpSpPr>
        <p:sp>
          <p:nvSpPr>
            <p:cNvPr id="2" name="Rectangle 12"/>
            <p:cNvSpPr>
              <a:spLocks noChangeArrowheads="1"/>
            </p:cNvSpPr>
            <p:nvPr/>
          </p:nvSpPr>
          <p:spPr bwMode="auto">
            <a:xfrm>
              <a:off x="179512" y="603261"/>
              <a:ext cx="5368777" cy="7386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kumimoji="0" lang="zh-CN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性质</a:t>
              </a:r>
              <a:r>
                <a:rPr kumimoji="0" lang="en-US" altLang="zh-CN" b="1" dirty="0">
                  <a:solidFill>
                    <a:srgbClr val="FF0000"/>
                  </a:solidFill>
                  <a:latin typeface="等线" panose="02010600030101010101" pitchFamily="2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dirty="0">
                  <a:solidFill>
                    <a:srgbClr val="FF0000"/>
                  </a:solidFill>
                  <a:latin typeface="等线" panose="02010600030101010101" pitchFamily="2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r>
                <a:rPr kumimoji="0"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特征函数在        </a:t>
              </a:r>
              <a:r>
                <a:rPr kumimoji="0" lang="zh-CN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上一致连续</a:t>
              </a:r>
              <a:endParaRPr kumimoji="0" lang="zh-CN" altLang="zh-CN" sz="1800" dirty="0">
                <a:latin typeface="Arial" panose="020B0604020202020204" pitchFamily="34" charset="0"/>
              </a:endParaRPr>
            </a:p>
            <a:p>
              <a:endParaRPr kumimoji="0" lang="zh-CN" altLang="en-US" sz="1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1711643"/>
                </p:ext>
              </p:extLst>
            </p:nvPr>
          </p:nvGraphicFramePr>
          <p:xfrm>
            <a:off x="2751212" y="697136"/>
            <a:ext cx="1028700" cy="355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97" name="Equation" r:id="rId5" imgW="583947" imgH="203112" progId="Equation.DSMT4">
                    <p:embed/>
                  </p:oleObj>
                </mc:Choice>
                <mc:Fallback>
                  <p:oleObj name="Equation" r:id="rId5" imgW="583947" imgH="203112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1212" y="697136"/>
                          <a:ext cx="1028700" cy="355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685976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4546927"/>
              </p:ext>
            </p:extLst>
          </p:nvPr>
        </p:nvGraphicFramePr>
        <p:xfrm>
          <a:off x="1997075" y="2208213"/>
          <a:ext cx="8280400" cy="363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7" name="Document" r:id="rId3" imgW="8375415" imgH="3683459" progId="Word.Document.8">
                  <p:embed/>
                </p:oleObj>
              </mc:Choice>
              <mc:Fallback>
                <p:oleObj name="Document" r:id="rId3" imgW="8375415" imgH="36834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208213"/>
                        <a:ext cx="8280400" cy="363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351584" y="5517233"/>
            <a:ext cx="69847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这个性质称为</a:t>
            </a:r>
            <a:r>
              <a:rPr lang="zh-CN" altLang="zh-CN" b="1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非负定性</a:t>
            </a: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，以后我们将会看到，这是特征函数最本质的性质之一。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9177680"/>
              </p:ext>
            </p:extLst>
          </p:nvPr>
        </p:nvGraphicFramePr>
        <p:xfrm>
          <a:off x="1698625" y="760414"/>
          <a:ext cx="8085138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8" name="Document" r:id="rId5" imgW="8159943" imgH="1186844" progId="Word.Document.8">
                  <p:embed/>
                </p:oleObj>
              </mc:Choice>
              <mc:Fallback>
                <p:oleObj name="Document" r:id="rId5" imgW="8159943" imgH="1186844" progId="Word.Document.8">
                  <p:embed/>
                  <p:pic>
                    <p:nvPicPr>
                      <p:cNvPr id="4813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760414"/>
                        <a:ext cx="8085138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5517" y="1116992"/>
            <a:ext cx="4511354" cy="95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350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3713830"/>
              </p:ext>
            </p:extLst>
          </p:nvPr>
        </p:nvGraphicFramePr>
        <p:xfrm>
          <a:off x="2279576" y="2492896"/>
          <a:ext cx="8060324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75" name="Document" r:id="rId4" imgW="6208700" imgH="4255303" progId="Word.Document.8">
                  <p:embed/>
                </p:oleObj>
              </mc:Choice>
              <mc:Fallback>
                <p:oleObj name="Document" r:id="rId4" imgW="6208700" imgH="42553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576" y="2492896"/>
                        <a:ext cx="8060324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279576" y="1196753"/>
            <a:ext cx="74168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24280" indent="-1224280">
              <a:spcAft>
                <a:spcPts val="0"/>
              </a:spcAft>
              <a:tabLst>
                <a:tab pos="540385" algn="l"/>
              </a:tabLst>
            </a:pP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en-US" altLang="zh-CN" b="1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两个相互独立的随机变量之和的特征函数等于</a:t>
            </a:r>
            <a:endParaRPr lang="en-US" altLang="zh-CN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224280" indent="-1224280">
              <a:spcAft>
                <a:spcPts val="0"/>
              </a:spcAft>
              <a:tabLst>
                <a:tab pos="540385" algn="l"/>
              </a:tabLst>
            </a:pP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它们的特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征函数之积。</a:t>
            </a:r>
            <a:r>
              <a:rPr lang="zh-CN" altLang="zh-CN" kern="100" dirty="0"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487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25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420146"/>
              </p:ext>
            </p:extLst>
          </p:nvPr>
        </p:nvGraphicFramePr>
        <p:xfrm>
          <a:off x="1847850" y="908720"/>
          <a:ext cx="8174038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99" name="Document" r:id="rId4" imgW="8257623" imgH="1045947" progId="Word.Document.8">
                  <p:embed/>
                </p:oleObj>
              </mc:Choice>
              <mc:Fallback>
                <p:oleObj name="Document" r:id="rId4" imgW="8257623" imgH="10459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908720"/>
                        <a:ext cx="8174038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847850" y="2276872"/>
            <a:ext cx="792055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78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由于这个性质，独立随机变量和的特征函数可以方便地用各个特征函数相乘来求得，而独立和的分布函数要通过复杂的运算才能得到</a:t>
            </a:r>
            <a:r>
              <a:rPr lang="en-US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9858" y="4063652"/>
            <a:ext cx="7776542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78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相比之下，用特征函数来处理独立和问题就有力得多</a:t>
            </a:r>
            <a:r>
              <a:rPr lang="en-US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独立和问题在概率论的古典问题中占有</a:t>
            </a:r>
            <a:r>
              <a:rPr lang="en-US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中心</a:t>
            </a:r>
            <a:r>
              <a:rPr lang="en-US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地位，而这些问题的解决大大有赖于特征函数的引进。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4545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090350"/>
              </p:ext>
            </p:extLst>
          </p:nvPr>
        </p:nvGraphicFramePr>
        <p:xfrm>
          <a:off x="1914525" y="981075"/>
          <a:ext cx="8096250" cy="259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600" name="Document" r:id="rId3" imgW="8238669" imgH="2646424" progId="Word.Document.8">
                  <p:embed/>
                </p:oleObj>
              </mc:Choice>
              <mc:Fallback>
                <p:oleObj name="Document" r:id="rId3" imgW="8238669" imgH="26464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981075"/>
                        <a:ext cx="8096250" cy="2598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071665" y="4005064"/>
                <a:ext cx="4468211" cy="8410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d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|=|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nor/>
                            </m:rPr>
                            <a:rPr lang="zh-CN" altLang="en-US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𝑡𝑥</m:t>
                          </m:r>
                        </m:sup>
                      </m:sSup>
                      <m:r>
                        <a:rPr lang="zh-CN" altLang="en-US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665" y="4005064"/>
                <a:ext cx="4468211" cy="8410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4133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2544873"/>
              </p:ext>
            </p:extLst>
          </p:nvPr>
        </p:nvGraphicFramePr>
        <p:xfrm>
          <a:off x="2567608" y="1340769"/>
          <a:ext cx="7808912" cy="507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25" name="Document" r:id="rId3" imgW="8190430" imgH="5324529" progId="Word.Document.8">
                  <p:embed/>
                </p:oleObj>
              </mc:Choice>
              <mc:Fallback>
                <p:oleObj name="Document" r:id="rId3" imgW="8190430" imgH="53245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1340769"/>
                        <a:ext cx="7808912" cy="507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937556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1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234434"/>
              </p:ext>
            </p:extLst>
          </p:nvPr>
        </p:nvGraphicFramePr>
        <p:xfrm>
          <a:off x="2212975" y="1489075"/>
          <a:ext cx="80137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6" name="Document" r:id="rId3" imgW="8264228" imgH="2112891" progId="Word.Document.8">
                  <p:embed/>
                </p:oleObj>
              </mc:Choice>
              <mc:Fallback>
                <p:oleObj name="Document" r:id="rId3" imgW="8264228" imgH="21128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1489075"/>
                        <a:ext cx="80137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946" y="3789040"/>
            <a:ext cx="8191500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126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9536" y="764705"/>
            <a:ext cx="842493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sz="2800" kern="100" dirty="0">
                <a:solidFill>
                  <a:srgbClr val="3333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5.1 </a:t>
            </a:r>
            <a:r>
              <a:rPr lang="zh-CN" altLang="zh-CN" sz="2800" kern="100" dirty="0">
                <a:solidFill>
                  <a:srgbClr val="3333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定义</a:t>
            </a:r>
            <a:endParaRPr lang="zh-CN" altLang="zh-CN" sz="2800" kern="1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5000"/>
              </a:lnSpc>
              <a:spcBef>
                <a:spcPts val="1800"/>
              </a:spcBef>
              <a:buFont typeface="Wingdings" panose="05000000000000000000" pitchFamily="2" charset="2"/>
              <a:buChar char=""/>
            </a:pPr>
            <a:r>
              <a:rPr lang="zh-CN" altLang="zh-CN" spc="-100" dirty="0">
                <a:ea typeface="黑体" panose="02010609060101010101" pitchFamily="49" charset="-122"/>
              </a:rPr>
              <a:t>数字特征只反映概率分布的某些侧面，一般并不能通过它们来完全确定分布函数，</a:t>
            </a:r>
            <a:r>
              <a:rPr lang="zh-CN" altLang="en-US" spc="-100" dirty="0">
                <a:ea typeface="黑体" panose="02010609060101010101" pitchFamily="49" charset="-122"/>
              </a:rPr>
              <a:t>下面</a:t>
            </a:r>
            <a:r>
              <a:rPr lang="zh-CN" altLang="zh-CN" spc="-100" dirty="0">
                <a:ea typeface="黑体" panose="02010609060101010101" pitchFamily="49" charset="-122"/>
              </a:rPr>
              <a:t>将要引进的特征函数，既能完全决定分布函数</a:t>
            </a:r>
            <a:r>
              <a:rPr lang="zh-CN" altLang="en-US" spc="-100" dirty="0">
                <a:ea typeface="黑体" panose="02010609060101010101" pitchFamily="49" charset="-122"/>
              </a:rPr>
              <a:t>，</a:t>
            </a:r>
            <a:r>
              <a:rPr lang="zh-CN" altLang="zh-CN" spc="-100" dirty="0">
                <a:ea typeface="黑体" panose="02010609060101010101" pitchFamily="49" charset="-122"/>
              </a:rPr>
              <a:t>又具有良好的分析性质。</a:t>
            </a:r>
            <a:r>
              <a:rPr lang="en-US" altLang="zh-CN" sz="105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9536" y="3356993"/>
            <a:ext cx="6840760" cy="961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1200"/>
              </a:spcBef>
              <a:buFont typeface="Wingdings" panose="05000000000000000000" pitchFamily="2" charset="2"/>
              <a:buChar char=""/>
            </a:pPr>
            <a:r>
              <a:rPr lang="zh-CN" altLang="zh-CN" spc="-100" dirty="0">
                <a:ea typeface="黑体" panose="02010609060101010101" pitchFamily="49" charset="-122"/>
              </a:rPr>
              <a:t>为了定义特征函数，需要稍微拓广一下随机变量的概念，引进复随机变量。</a:t>
            </a:r>
            <a:endParaRPr lang="zh-CN" altLang="zh-CN" spc="-100" dirty="0"/>
          </a:p>
        </p:txBody>
      </p:sp>
    </p:spTree>
    <p:extLst>
      <p:ext uri="{BB962C8B-B14F-4D97-AF65-F5344CB8AC3E}">
        <p14:creationId xmlns:p14="http://schemas.microsoft.com/office/powerpoint/2010/main" val="2441724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778389"/>
              </p:ext>
            </p:extLst>
          </p:nvPr>
        </p:nvGraphicFramePr>
        <p:xfrm>
          <a:off x="2135561" y="1124744"/>
          <a:ext cx="7750175" cy="1617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73" name="Document" r:id="rId3" imgW="8842379" imgH="1840188" progId="Word.Document.8">
                  <p:embed/>
                </p:oleObj>
              </mc:Choice>
              <mc:Fallback>
                <p:oleObj name="Document" r:id="rId3" imgW="8842379" imgH="18401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1" y="1124744"/>
                        <a:ext cx="7750175" cy="1617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624" y="3013516"/>
            <a:ext cx="6264696" cy="156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8086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7924763"/>
              </p:ext>
            </p:extLst>
          </p:nvPr>
        </p:nvGraphicFramePr>
        <p:xfrm>
          <a:off x="1965326" y="627064"/>
          <a:ext cx="7010995" cy="244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6" name="Document" r:id="rId4" imgW="6396660" imgH="2670580" progId="Word.Document.8">
                  <p:embed/>
                </p:oleObj>
              </mc:Choice>
              <mc:Fallback>
                <p:oleObj name="Document" r:id="rId4" imgW="6396660" imgH="26705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6" y="627064"/>
                        <a:ext cx="7010995" cy="24418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1585" y="3212977"/>
            <a:ext cx="633412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3700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438676"/>
              </p:ext>
            </p:extLst>
          </p:nvPr>
        </p:nvGraphicFramePr>
        <p:xfrm>
          <a:off x="2058989" y="769939"/>
          <a:ext cx="8162925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21" name="Document" r:id="rId3" imgW="8955581" imgH="1695895" progId="Word.Document.8">
                  <p:embed/>
                </p:oleObj>
              </mc:Choice>
              <mc:Fallback>
                <p:oleObj name="Document" r:id="rId3" imgW="8955581" imgH="16958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9" y="769939"/>
                        <a:ext cx="8162925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568" y="2204864"/>
            <a:ext cx="7335522" cy="13138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07568" y="4077072"/>
            <a:ext cx="7363560" cy="14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79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63552" y="476673"/>
            <a:ext cx="8208912" cy="3393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300000"/>
              </a:lnSpc>
              <a:spcBef>
                <a:spcPts val="600"/>
              </a:spcBef>
              <a:spcAft>
                <a:spcPts val="860"/>
              </a:spcAft>
            </a:pPr>
            <a:r>
              <a:rPr lang="zh-CN" altLang="zh-CN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5.3 </a:t>
            </a:r>
            <a:r>
              <a:rPr lang="zh-CN" altLang="zh-CN" dirty="0">
                <a:solidFill>
                  <a:srgbClr val="0033CC"/>
                </a:solidFill>
                <a:latin typeface="宋体" panose="02010600030101010101" pitchFamily="2" charset="-122"/>
                <a:ea typeface="黑体" panose="02010609060101010101" pitchFamily="49" charset="-122"/>
                <a:cs typeface="宋体" panose="02010600030101010101" pitchFamily="2" charset="-122"/>
              </a:rPr>
              <a:t>逆转公式与唯一性定理</a:t>
            </a:r>
            <a:endParaRPr lang="zh-CN" altLang="zh-CN" sz="1000" spc="55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zh-CN" altLang="zh-CN" dirty="0">
                <a:latin typeface="宋体" panose="02010600030101010101" pitchFamily="2" charset="-122"/>
                <a:ea typeface="黑体" panose="02010609060101010101" pitchFamily="49" charset="-122"/>
                <a:cs typeface="宋体" panose="02010600030101010101" pitchFamily="2" charset="-122"/>
              </a:rPr>
              <a:t> 现在来证明特征函数与分布函数是相互唯一确定的，由分布函数决定特征函数是显然的，剩下来的是需要证明可由特征函数唯一决定分布函数。</a:t>
            </a:r>
            <a:endParaRPr lang="zh-CN" altLang="zh-CN" sz="10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"/>
            </a:pPr>
            <a:r>
              <a:rPr lang="en-US" altLang="zh-CN" dirty="0">
                <a:latin typeface="黑体" panose="02010609060101010101" pitchFamily="49" charset="-122"/>
                <a:cs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  <a:ea typeface="黑体" panose="02010609060101010101" pitchFamily="49" charset="-122"/>
                <a:cs typeface="宋体" panose="02010600030101010101" pitchFamily="2" charset="-122"/>
              </a:rPr>
              <a:t>下面定理的证明要用到如下数学分析的引理。</a:t>
            </a:r>
            <a:endParaRPr lang="zh-CN" altLang="zh-CN" sz="10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80661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680131"/>
              </p:ext>
            </p:extLst>
          </p:nvPr>
        </p:nvGraphicFramePr>
        <p:xfrm>
          <a:off x="1503363" y="688975"/>
          <a:ext cx="8743951" cy="480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9" name="Document" r:id="rId3" imgW="10021988" imgH="5502931" progId="Word.Document.8">
                  <p:embed/>
                </p:oleObj>
              </mc:Choice>
              <mc:Fallback>
                <p:oleObj name="Document" r:id="rId3" imgW="10021988" imgH="55029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688975"/>
                        <a:ext cx="8743951" cy="480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20001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434558"/>
              </p:ext>
            </p:extLst>
          </p:nvPr>
        </p:nvGraphicFramePr>
        <p:xfrm>
          <a:off x="2058989" y="903288"/>
          <a:ext cx="8129587" cy="443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2" name="Document" r:id="rId3" imgW="9091496" imgH="4957064" progId="Word.Document.8">
                  <p:embed/>
                </p:oleObj>
              </mc:Choice>
              <mc:Fallback>
                <p:oleObj name="Document" r:id="rId3" imgW="9091496" imgH="49570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9" y="903288"/>
                        <a:ext cx="8129587" cy="443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282492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320361"/>
              </p:ext>
            </p:extLst>
          </p:nvPr>
        </p:nvGraphicFramePr>
        <p:xfrm>
          <a:off x="2025650" y="692150"/>
          <a:ext cx="8218488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16" name="Document" r:id="rId3" imgW="9374501" imgH="1980163" progId="Word.Document.8">
                  <p:embed/>
                </p:oleObj>
              </mc:Choice>
              <mc:Fallback>
                <p:oleObj name="Document" r:id="rId3" imgW="9374501" imgH="19801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692150"/>
                        <a:ext cx="8218488" cy="168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560" y="2492897"/>
            <a:ext cx="2838450" cy="6191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9736" y="2924944"/>
            <a:ext cx="4032448" cy="166603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7688" y="4725144"/>
            <a:ext cx="4222845" cy="106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819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7634761"/>
              </p:ext>
            </p:extLst>
          </p:nvPr>
        </p:nvGraphicFramePr>
        <p:xfrm>
          <a:off x="2058988" y="904875"/>
          <a:ext cx="7745412" cy="400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40" name="Document" r:id="rId3" imgW="8535224" imgH="4422092" progId="Word.Document.8">
                  <p:embed/>
                </p:oleObj>
              </mc:Choice>
              <mc:Fallback>
                <p:oleObj name="Document" r:id="rId3" imgW="8535224" imgH="44220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904875"/>
                        <a:ext cx="7745412" cy="400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827935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1237625"/>
              </p:ext>
            </p:extLst>
          </p:nvPr>
        </p:nvGraphicFramePr>
        <p:xfrm>
          <a:off x="2058989" y="411164"/>
          <a:ext cx="8085137" cy="564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6" name="Document" r:id="rId3" imgW="8633280" imgH="6015334" progId="Word.Document.8">
                  <p:embed/>
                </p:oleObj>
              </mc:Choice>
              <mc:Fallback>
                <p:oleObj name="Document" r:id="rId3" imgW="8633280" imgH="6015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9" y="411164"/>
                        <a:ext cx="8085137" cy="564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60AF3E7F-FEC8-44CA-B3CA-6353DD8E49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223925"/>
              </p:ext>
            </p:extLst>
          </p:nvPr>
        </p:nvGraphicFramePr>
        <p:xfrm>
          <a:off x="7896200" y="1052736"/>
          <a:ext cx="1512168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87" name="Equation" r:id="rId5" imgW="977760" imgH="419040" progId="Equation.DSMT4">
                  <p:embed/>
                </p:oleObj>
              </mc:Choice>
              <mc:Fallback>
                <p:oleObj name="Equation" r:id="rId5" imgW="97776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896200" y="1052736"/>
                        <a:ext cx="1512168" cy="6480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391039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8366655"/>
              </p:ext>
            </p:extLst>
          </p:nvPr>
        </p:nvGraphicFramePr>
        <p:xfrm>
          <a:off x="2068514" y="615950"/>
          <a:ext cx="7756525" cy="368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889" name="Document" r:id="rId3" imgW="8135352" imgH="3871894" progId="Word.Document.8">
                  <p:embed/>
                </p:oleObj>
              </mc:Choice>
              <mc:Fallback>
                <p:oleObj name="Document" r:id="rId3" imgW="8135352" imgH="38718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4" y="615950"/>
                        <a:ext cx="7756525" cy="368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473863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866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93081"/>
              </p:ext>
            </p:extLst>
          </p:nvPr>
        </p:nvGraphicFramePr>
        <p:xfrm>
          <a:off x="1852613" y="965201"/>
          <a:ext cx="8424862" cy="162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60" name="Document" r:id="rId4" imgW="8116848" imgH="1570718" progId="Word.Document.12">
                  <p:embed/>
                </p:oleObj>
              </mc:Choice>
              <mc:Fallback>
                <p:oleObj name="Document" r:id="rId4" imgW="8116848" imgH="1570718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965201"/>
                        <a:ext cx="8424862" cy="1624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580873" y="2660720"/>
            <a:ext cx="9354104" cy="1200329"/>
            <a:chOff x="56873" y="2202839"/>
            <a:chExt cx="9354104" cy="1200329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73125516"/>
                </p:ext>
              </p:extLst>
            </p:nvPr>
          </p:nvGraphicFramePr>
          <p:xfrm>
            <a:off x="4864720" y="2636912"/>
            <a:ext cx="787400" cy="332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61" name="Equation" r:id="rId6" imgW="457002" imgH="253890" progId="Equation.DSMT4">
                    <p:embed/>
                  </p:oleObj>
                </mc:Choice>
                <mc:Fallback>
                  <p:oleObj name="Equation" r:id="rId6" imgW="457002" imgH="25389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4720" y="2636912"/>
                          <a:ext cx="787400" cy="33218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09353343"/>
                </p:ext>
              </p:extLst>
            </p:nvPr>
          </p:nvGraphicFramePr>
          <p:xfrm>
            <a:off x="6156176" y="2643378"/>
            <a:ext cx="787400" cy="330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62" name="Equation" r:id="rId8" imgW="494870" imgH="253780" progId="Equation.DSMT4">
                    <p:embed/>
                  </p:oleObj>
                </mc:Choice>
                <mc:Fallback>
                  <p:oleObj name="Equation" r:id="rId8" imgW="494870" imgH="2537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56176" y="2643378"/>
                          <a:ext cx="787400" cy="330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76688553"/>
                </p:ext>
              </p:extLst>
            </p:nvPr>
          </p:nvGraphicFramePr>
          <p:xfrm>
            <a:off x="3057474" y="2959225"/>
            <a:ext cx="1295400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63" name="Equation" r:id="rId10" imgW="647700" imgH="228600" progId="Equation.DSMT4">
                    <p:embed/>
                  </p:oleObj>
                </mc:Choice>
                <mc:Fallback>
                  <p:oleObj name="Equation" r:id="rId10" imgW="64770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7474" y="2959225"/>
                          <a:ext cx="1295400" cy="349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7744023"/>
                </p:ext>
              </p:extLst>
            </p:nvPr>
          </p:nvGraphicFramePr>
          <p:xfrm>
            <a:off x="4692254" y="2992630"/>
            <a:ext cx="1187450" cy="342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164" name="Equation" r:id="rId12" imgW="698500" imgH="228600" progId="Equation.DSMT4">
                    <p:embed/>
                  </p:oleObj>
                </mc:Choice>
                <mc:Fallback>
                  <p:oleObj name="Equation" r:id="rId12" imgW="69850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2254" y="2992630"/>
                          <a:ext cx="1187450" cy="342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12"/>
            <p:cNvSpPr>
              <a:spLocks noChangeArrowheads="1"/>
            </p:cNvSpPr>
            <p:nvPr/>
          </p:nvSpPr>
          <p:spPr bwMode="auto">
            <a:xfrm>
              <a:off x="56873" y="2202839"/>
              <a:ext cx="9354104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kumimoji="0" lang="zh-CN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从定义知道，对复随机变量的研究本质上是对二维随机向量的研究。</a:t>
              </a:r>
              <a:endPara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pPr lvl="0"/>
              <a:r>
                <a:rPr kumimoji="0" lang="en-US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 </a:t>
              </a:r>
              <a:r>
                <a:rPr kumimoji="0" lang="zh-CN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这里举一个例子：如果二维向量</a:t>
              </a:r>
              <a:r>
                <a:rPr kumimoji="0" lang="en-US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      </a:t>
              </a:r>
              <a:r>
                <a:rPr kumimoji="0"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与      </a:t>
              </a:r>
              <a:r>
                <a:rPr kumimoji="0" lang="zh-CN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是独立的</a:t>
              </a:r>
              <a:r>
                <a:rPr kumimoji="0"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  <a:endParaRPr kumimoji="0"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endParaRPr>
            </a:p>
            <a:p>
              <a:r>
                <a:rPr kumimoji="0" lang="en-US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    </a:t>
              </a:r>
              <a:r>
                <a:rPr kumimoji="0" lang="zh-CN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则称复随机变量</a:t>
              </a:r>
              <a:r>
                <a:rPr kumimoji="0" lang="en-US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        </a:t>
              </a:r>
              <a:r>
                <a:rPr kumimoji="0" lang="zh-CN" altLang="en-US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与  </a:t>
              </a:r>
              <a:r>
                <a:rPr kumimoji="0" lang="en-US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     </a:t>
              </a:r>
              <a:r>
                <a:rPr kumimoji="0" lang="zh-CN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是独立的。</a:t>
              </a:r>
              <a:endParaRPr kumimoji="0" lang="zh-CN" altLang="zh-CN" sz="18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7290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135618"/>
              </p:ext>
            </p:extLst>
          </p:nvPr>
        </p:nvGraphicFramePr>
        <p:xfrm>
          <a:off x="1997075" y="1778001"/>
          <a:ext cx="7931150" cy="411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913" name="Document" r:id="rId3" imgW="8461861" imgH="4394266" progId="Word.Document.8">
                  <p:embed/>
                </p:oleObj>
              </mc:Choice>
              <mc:Fallback>
                <p:oleObj name="Document" r:id="rId3" imgW="8461861" imgH="43942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1778001"/>
                        <a:ext cx="7931150" cy="411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016752" y="908721"/>
            <a:ext cx="792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b="1" kern="1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定</a:t>
            </a:r>
            <a:r>
              <a:rPr lang="zh-CN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理</a:t>
            </a: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5.2 </a:t>
            </a:r>
            <a:r>
              <a:rPr lang="en-US" altLang="zh-CN" b="1" kern="100" dirty="0">
                <a:solidFill>
                  <a:srgbClr val="FF0000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zh-CN" b="1" kern="10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唯一性定理）</a:t>
            </a:r>
            <a:r>
              <a:rPr lang="zh-CN" altLang="zh-CN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分布函数由其特征函数唯一决定。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2264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725744"/>
              </p:ext>
            </p:extLst>
          </p:nvPr>
        </p:nvGraphicFramePr>
        <p:xfrm>
          <a:off x="2139951" y="914401"/>
          <a:ext cx="7942263" cy="371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7" name="Document" r:id="rId3" imgW="8628593" imgH="4038410" progId="Word.Document.8">
                  <p:embed/>
                </p:oleObj>
              </mc:Choice>
              <mc:Fallback>
                <p:oleObj name="Document" r:id="rId3" imgW="8628593" imgH="40384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1" y="914401"/>
                        <a:ext cx="7942263" cy="371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0502148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/>
          </p:nvPr>
        </p:nvGraphicFramePr>
        <p:xfrm>
          <a:off x="1993900" y="620689"/>
          <a:ext cx="8229600" cy="543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60" name="Document" r:id="rId3" imgW="9284420" imgH="6144637" progId="Word.Document.8">
                  <p:embed/>
                </p:oleObj>
              </mc:Choice>
              <mc:Fallback>
                <p:oleObj name="Document" r:id="rId3" imgW="9284420" imgH="61446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620689"/>
                        <a:ext cx="8229600" cy="543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88429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58" name="对象 1"/>
          <p:cNvGraphicFramePr>
            <a:graphicFrameLocks noChangeAspect="1"/>
          </p:cNvGraphicFramePr>
          <p:nvPr>
            <p:extLst/>
          </p:nvPr>
        </p:nvGraphicFramePr>
        <p:xfrm>
          <a:off x="1823220" y="620688"/>
          <a:ext cx="8377237" cy="539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84" name="Document" r:id="rId4" imgW="8614770" imgH="5555193" progId="Word.Document.8">
                  <p:embed/>
                </p:oleObj>
              </mc:Choice>
              <mc:Fallback>
                <p:oleObj name="Document" r:id="rId4" imgW="8614770" imgH="55551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220" y="620688"/>
                        <a:ext cx="8377237" cy="539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953247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68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5700070"/>
              </p:ext>
            </p:extLst>
          </p:nvPr>
        </p:nvGraphicFramePr>
        <p:xfrm>
          <a:off x="1919536" y="552822"/>
          <a:ext cx="8147050" cy="352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4" name="Document" r:id="rId3" imgW="8696731" imgH="3762058" progId="Word.Document.8">
                  <p:embed/>
                </p:oleObj>
              </mc:Choice>
              <mc:Fallback>
                <p:oleObj name="Document" r:id="rId3" imgW="8696731" imgH="37620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552822"/>
                        <a:ext cx="8147050" cy="352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97522"/>
              </p:ext>
            </p:extLst>
          </p:nvPr>
        </p:nvGraphicFramePr>
        <p:xfrm>
          <a:off x="2063552" y="4077073"/>
          <a:ext cx="8158162" cy="304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065" name="Document" r:id="rId5" imgW="8410743" imgH="3139996" progId="Word.Document.8">
                  <p:embed/>
                </p:oleObj>
              </mc:Choice>
              <mc:Fallback>
                <p:oleObj name="Document" r:id="rId5" imgW="8410743" imgH="3139996" progId="Word.Document.8">
                  <p:embed/>
                  <p:pic>
                    <p:nvPicPr>
                      <p:cNvPr id="7168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4077073"/>
                        <a:ext cx="8158162" cy="304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5594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989655"/>
              </p:ext>
            </p:extLst>
          </p:nvPr>
        </p:nvGraphicFramePr>
        <p:xfrm>
          <a:off x="1997076" y="976314"/>
          <a:ext cx="8393113" cy="1516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058" name="Document" r:id="rId3" imgW="8780144" imgH="1772718" progId="Word.Document.8">
                  <p:embed/>
                </p:oleObj>
              </mc:Choice>
              <mc:Fallback>
                <p:oleObj name="Document" r:id="rId3" imgW="8780144" imgH="17727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6" y="976314"/>
                        <a:ext cx="8393113" cy="15165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600" y="2492897"/>
            <a:ext cx="7056784" cy="19590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703512" y="4869160"/>
                <a:ext cx="8280920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这个结论简记为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(5.25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4869160"/>
                <a:ext cx="8280920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4261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699576"/>
              </p:ext>
            </p:extLst>
          </p:nvPr>
        </p:nvGraphicFramePr>
        <p:xfrm>
          <a:off x="1991545" y="908721"/>
          <a:ext cx="802322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80" name="Document" r:id="rId3" imgW="8680668" imgH="1356137" progId="Word.Document.8">
                  <p:embed/>
                </p:oleObj>
              </mc:Choice>
              <mc:Fallback>
                <p:oleObj name="Document" r:id="rId3" imgW="8680668" imgH="13561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1545" y="908721"/>
                        <a:ext cx="8023225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5561" y="2276872"/>
            <a:ext cx="6958335" cy="20789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592" y="4725145"/>
            <a:ext cx="6984776" cy="10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540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0459946"/>
              </p:ext>
            </p:extLst>
          </p:nvPr>
        </p:nvGraphicFramePr>
        <p:xfrm>
          <a:off x="1847528" y="548680"/>
          <a:ext cx="80645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22" name="Document" r:id="rId4" imgW="8157429" imgH="2234229" progId="Word.Document.12">
                  <p:embed/>
                </p:oleObj>
              </mc:Choice>
              <mc:Fallback>
                <p:oleObj name="Document" r:id="rId4" imgW="8157429" imgH="223422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47528" y="548680"/>
                        <a:ext cx="8064500" cy="2209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27648" y="2636912"/>
            <a:ext cx="4968552" cy="212224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616" y="4759158"/>
            <a:ext cx="6624736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9023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156569" y="1132537"/>
            <a:ext cx="79453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还有研究这类命题的逆命题一一分布函数的分解问题，即若两个独立随机变量之和服从某一分布，问是否能断定这两个随机变量也分别服从这个分布。</a:t>
            </a:r>
            <a:endParaRPr lang="en-US" altLang="zh-CN" kern="100" dirty="0"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kern="100" dirty="0"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altLang="zh-CN" kern="100" dirty="0">
              <a:latin typeface="等线" panose="02010600030101010101" pitchFamily="2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zh-CN" kern="100" dirty="0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已经证明对于正态分布及泊松分布逆命题的确成立。</a:t>
            </a:r>
            <a:endParaRPr lang="zh-CN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893016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003109"/>
              </p:ext>
            </p:extLst>
          </p:nvPr>
        </p:nvGraphicFramePr>
        <p:xfrm>
          <a:off x="2082800" y="1701800"/>
          <a:ext cx="8058150" cy="233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7" name="Document" r:id="rId4" imgW="8328458" imgH="2413700" progId="Word.Document.12">
                  <p:embed/>
                </p:oleObj>
              </mc:Choice>
              <mc:Fallback>
                <p:oleObj name="Document" r:id="rId4" imgW="8328458" imgH="24137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2800" y="1701800"/>
                        <a:ext cx="8058150" cy="233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标题 1"/>
          <p:cNvSpPr txBox="1">
            <a:spLocks/>
          </p:cNvSpPr>
          <p:nvPr/>
        </p:nvSpPr>
        <p:spPr bwMode="auto">
          <a:xfrm>
            <a:off x="1524000" y="609601"/>
            <a:ext cx="9144000" cy="1103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黑体" pitchFamily="2" charset="-122"/>
                <a:ea typeface="黑体" pitchFamily="2" charset="-122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黑体" pitchFamily="2" charset="-122"/>
                <a:ea typeface="黑体" pitchFamily="2" charset="-122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黑体" pitchFamily="2" charset="-122"/>
                <a:ea typeface="黑体" pitchFamily="2" charset="-122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黑体" pitchFamily="2" charset="-122"/>
                <a:ea typeface="黑体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黑体" pitchFamily="2" charset="-122"/>
                <a:ea typeface="黑体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黑体" pitchFamily="2" charset="-122"/>
                <a:ea typeface="黑体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黑体" pitchFamily="2" charset="-122"/>
                <a:ea typeface="黑体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003399"/>
                </a:solidFill>
                <a:latin typeface="黑体" pitchFamily="2" charset="-122"/>
                <a:ea typeface="黑体" pitchFamily="2" charset="-122"/>
              </a:defRPr>
            </a:lvl9pPr>
          </a:lstStyle>
          <a:p>
            <a:pPr algn="ctr"/>
            <a:r>
              <a:rPr kumimoji="0" lang="en-US" altLang="zh-CN" sz="2800" kern="0" dirty="0"/>
              <a:t>5.5 </a:t>
            </a:r>
            <a:r>
              <a:rPr kumimoji="0" lang="zh-CN" altLang="en-US" sz="2800" kern="0" dirty="0"/>
              <a:t>多元特征函数</a:t>
            </a:r>
            <a:endParaRPr kumimoji="0" lang="zh-CN" altLang="en-US" sz="2800" kern="0" dirty="0">
              <a:solidFill>
                <a:srgbClr val="0066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068514" y="3861049"/>
            <a:ext cx="784391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可以类似于一元的场合，建立起</a:t>
            </a:r>
            <a:r>
              <a:rPr lang="en-US" altLang="zh-CN" i="1" kern="100" dirty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kern="100" dirty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元特征函数的理论， </a:t>
            </a:r>
            <a:r>
              <a:rPr lang="en-US" altLang="zh-CN" kern="100" dirty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zh-CN" altLang="zh-CN" kern="100" dirty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由于方法完全相同，只叙述一些有关结论，证明一概从略</a:t>
            </a:r>
            <a:r>
              <a:rPr lang="en-US" altLang="zh-CN" kern="100" dirty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1050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1484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525831"/>
              </p:ext>
            </p:extLst>
          </p:nvPr>
        </p:nvGraphicFramePr>
        <p:xfrm>
          <a:off x="1703512" y="764705"/>
          <a:ext cx="8591550" cy="396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903" name="Document" r:id="rId3" imgW="8566108" imgH="4547174" progId="Word.Document.8">
                  <p:embed/>
                </p:oleObj>
              </mc:Choice>
              <mc:Fallback>
                <p:oleObj name="Document" r:id="rId3" imgW="8566108" imgH="45471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764705"/>
                        <a:ext cx="8591550" cy="396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2495601" y="4365105"/>
            <a:ext cx="5679639" cy="461665"/>
            <a:chOff x="539552" y="4630192"/>
            <a:chExt cx="5679639" cy="461665"/>
          </a:xfrm>
        </p:grpSpPr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539552" y="4630192"/>
              <a:ext cx="299184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indent="188913"/>
              <a:r>
                <a:rPr kumimoji="0" lang="zh-CN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这里常用欧拉公式</a:t>
              </a:r>
              <a:r>
                <a:rPr kumimoji="0" lang="en-US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kumimoji="0" lang="zh-CN" altLang="zh-CN" sz="1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18028223"/>
                </p:ext>
              </p:extLst>
            </p:nvPr>
          </p:nvGraphicFramePr>
          <p:xfrm>
            <a:off x="3419872" y="4630192"/>
            <a:ext cx="2799319" cy="446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904" name="Equation" r:id="rId5" imgW="1434960" imgH="228600" progId="Equation.DSMT4">
                    <p:embed/>
                  </p:oleObj>
                </mc:Choice>
                <mc:Fallback>
                  <p:oleObj name="Equation" r:id="rId5" imgW="143496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9872" y="4630192"/>
                          <a:ext cx="2799319" cy="44661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3661691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349940"/>
              </p:ext>
            </p:extLst>
          </p:nvPr>
        </p:nvGraphicFramePr>
        <p:xfrm>
          <a:off x="1781175" y="657225"/>
          <a:ext cx="8002588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71" name="Document" r:id="rId3" imgW="8099969" imgH="2448810" progId="Word.Document.12">
                  <p:embed/>
                </p:oleObj>
              </mc:Choice>
              <mc:Fallback>
                <p:oleObj name="Document" r:id="rId3" imgW="8099969" imgH="244881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1175" y="657225"/>
                        <a:ext cx="8002588" cy="2414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9731" y="3717033"/>
            <a:ext cx="8828757" cy="170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997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61552"/>
              </p:ext>
            </p:extLst>
          </p:nvPr>
        </p:nvGraphicFramePr>
        <p:xfrm>
          <a:off x="2006601" y="769939"/>
          <a:ext cx="8208963" cy="291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94" name="Document" r:id="rId3" imgW="8284198" imgH="2951296" progId="Word.Document.12">
                  <p:embed/>
                </p:oleObj>
              </mc:Choice>
              <mc:Fallback>
                <p:oleObj name="Document" r:id="rId3" imgW="8284198" imgH="295129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6601" y="769939"/>
                        <a:ext cx="8208963" cy="291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764814" y="3933057"/>
                <a:ext cx="8927892" cy="15345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性质</m:t>
                                </m:r>
                                <m:r>
                                  <a:rPr lang="zh-CN" altLang="en-US" b="1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：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 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若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𝜉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的特征函数为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),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则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维随机向量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的特征函数为</m:t>
                            </m:r>
                          </m:e>
                        </m:mr>
                        <m:mr>
                          <m:e>
                            <m:d>
                              <m:dPr>
                                <m:begChr m:val=""/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  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1,2,⋯,</m:t>
                                    </m:r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)=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,0,⋯,0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814" y="3933057"/>
                <a:ext cx="8927892" cy="15345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3692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/>
          </p:nvPr>
        </p:nvGraphicFramePr>
        <p:xfrm>
          <a:off x="1788758" y="881997"/>
          <a:ext cx="8212138" cy="319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8" name="Document" r:id="rId3" imgW="7716157" imgH="2991882" progId="Word.Document.12">
                  <p:embed/>
                </p:oleObj>
              </mc:Choice>
              <mc:Fallback>
                <p:oleObj name="Document" r:id="rId3" imgW="7716157" imgH="299188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88758" y="881997"/>
                        <a:ext cx="8212138" cy="3192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098098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906036"/>
              </p:ext>
            </p:extLst>
          </p:nvPr>
        </p:nvGraphicFramePr>
        <p:xfrm>
          <a:off x="1790701" y="585789"/>
          <a:ext cx="8107363" cy="528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42" name="Document" r:id="rId3" imgW="8194418" imgH="5342956" progId="Word.Document.12">
                  <p:embed/>
                </p:oleObj>
              </mc:Choice>
              <mc:Fallback>
                <p:oleObj name="Document" r:id="rId3" imgW="8194418" imgH="534295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0701" y="585789"/>
                        <a:ext cx="8107363" cy="528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16378001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1141236"/>
              </p:ext>
            </p:extLst>
          </p:nvPr>
        </p:nvGraphicFramePr>
        <p:xfrm>
          <a:off x="2109789" y="3379789"/>
          <a:ext cx="8332787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46" name="Document" r:id="rId3" imgW="8422460" imgH="3252500" progId="Word.Document.12">
                  <p:embed/>
                </p:oleObj>
              </mc:Choice>
              <mc:Fallback>
                <p:oleObj name="Document" r:id="rId3" imgW="8422460" imgH="32525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09789" y="3379789"/>
                        <a:ext cx="8332787" cy="321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2207568" y="1196753"/>
            <a:ext cx="6686446" cy="830997"/>
            <a:chOff x="-252536" y="1258123"/>
            <a:chExt cx="6686446" cy="830997"/>
          </a:xfrm>
        </p:grpSpPr>
        <p:sp>
          <p:nvSpPr>
            <p:cNvPr id="2" name="Rectangle 22"/>
            <p:cNvSpPr>
              <a:spLocks noChangeArrowheads="1"/>
            </p:cNvSpPr>
            <p:nvPr/>
          </p:nvSpPr>
          <p:spPr bwMode="auto">
            <a:xfrm>
              <a:off x="-252536" y="1258123"/>
              <a:ext cx="6686446" cy="83099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indent="2667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fontAlgn="ctr">
                <a:buFontTx/>
                <a:buChar char="•"/>
              </a:pPr>
              <a:r>
                <a:rPr kumimoji="0" lang="zh-CN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唯一性定理</a:t>
              </a:r>
              <a:r>
                <a:rPr kumimoji="0" lang="zh-CN" altLang="zh-CN" dirty="0">
                  <a:latin typeface="Calibri" panose="020F050202020403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</a:t>
              </a:r>
              <a:endParaRPr kumimoji="0" lang="zh-CN" altLang="zh-CN" sz="600" dirty="0"/>
            </a:p>
            <a:p>
              <a:pPr lvl="0"/>
              <a:r>
                <a:rPr kumimoji="0" lang="zh-CN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分布函数</a:t>
              </a:r>
              <a:r>
                <a:rPr kumimoji="0" lang="en-US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            </a:t>
              </a:r>
              <a:r>
                <a:rPr kumimoji="0" lang="zh-CN" altLang="zh-CN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由其特征函数唯一决定</a:t>
              </a:r>
              <a:r>
                <a:rPr kumimoji="0" lang="en-US" altLang="zh-CN" dirty="0">
                  <a:latin typeface="Calibri" panose="020F0502020204030204" pitchFamily="34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.</a:t>
              </a:r>
              <a:endParaRPr kumimoji="0" lang="zh-CN" altLang="zh-CN" sz="1800" dirty="0"/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0193296"/>
                </p:ext>
              </p:extLst>
            </p:nvPr>
          </p:nvGraphicFramePr>
          <p:xfrm>
            <a:off x="1331640" y="1673622"/>
            <a:ext cx="1860550" cy="374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47" name="Equation" r:id="rId5" imgW="1866900" imgH="381000" progId="Equation.DSMT4">
                    <p:embed/>
                  </p:oleObj>
                </mc:Choice>
                <mc:Fallback>
                  <p:oleObj name="Equation" r:id="rId5" imgW="1866900" imgH="3810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640" y="1673622"/>
                          <a:ext cx="1860550" cy="374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1574708" y="2164215"/>
            <a:ext cx="8763938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266700"/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有了唯一性定理，可以进一步证明特征函数的如下两个性质，</a:t>
            </a:r>
            <a:endParaRPr kumimoji="0" lang="en-US" altLang="zh-CN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indent="266700"/>
            <a:r>
              <a:rPr kumimoji="0"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它们表征了独立性</a:t>
            </a:r>
            <a:r>
              <a:rPr kumimoji="0" lang="en-US" altLang="zh-CN" dirty="0"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kumimoji="0" lang="en-US" altLang="zh-CN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753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002267"/>
              </p:ext>
            </p:extLst>
          </p:nvPr>
        </p:nvGraphicFramePr>
        <p:xfrm>
          <a:off x="1997076" y="615951"/>
          <a:ext cx="7993063" cy="350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90" name="Document" r:id="rId4" imgW="8080936" imgH="3548672" progId="Word.Document.12">
                  <p:embed/>
                </p:oleObj>
              </mc:Choice>
              <mc:Fallback>
                <p:oleObj name="Document" r:id="rId4" imgW="8080936" imgH="354867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7076" y="615951"/>
                        <a:ext cx="7993063" cy="35036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524000" y="4581128"/>
                <a:ext cx="8568952" cy="879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b="1">
                                <a:latin typeface="Cambria Math" panose="02040503050406030204" pitchFamily="18" charset="0"/>
                              </a:rPr>
                              <m:t>连续性定理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：若特征函数列</m:t>
                            </m:r>
                            <m:r>
                              <m:rPr>
                                <m:nor/>
                              </m:rPr>
                              <a:rPr lang="zh-CN" altLang="en-US">
                                <a:latin typeface="Cambria Math" panose="02040503050406030204" pitchFamily="18" charset="0"/>
                              </a:rPr>
                              <m:t>{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)}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收敛于一个连续函数</m:t>
                            </m:r>
                          </m:e>
                        </m:mr>
                        <m:m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),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则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是某个分布函数所对应的特征函数。</m:t>
                            </m:r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581128"/>
                <a:ext cx="8568952" cy="879600"/>
              </a:xfrm>
              <a:prstGeom prst="rect">
                <a:avLst/>
              </a:prstGeom>
              <a:blipFill>
                <a:blip r:embed="rId6"/>
                <a:stretch>
                  <a:fillRect r="-4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5251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 idx="4294967295"/>
          </p:nvPr>
        </p:nvSpPr>
        <p:spPr>
          <a:xfrm>
            <a:off x="1524000" y="2420938"/>
            <a:ext cx="8229600" cy="971550"/>
          </a:xfrm>
        </p:spPr>
        <p:txBody>
          <a:bodyPr/>
          <a:lstStyle/>
          <a:p>
            <a:pPr algn="ctr" eaLnBrk="1" hangingPunct="1"/>
            <a:r>
              <a:rPr lang="en-US" altLang="zh-CN" sz="2800" dirty="0"/>
              <a:t>5.6</a:t>
            </a:r>
            <a:r>
              <a:rPr lang="zh-CN" altLang="en-US" sz="2800" dirty="0"/>
              <a:t>  特征函数的应用</a:t>
            </a:r>
            <a:endParaRPr lang="zh-CN" altLang="en-US" sz="2800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559911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660478"/>
              </p:ext>
            </p:extLst>
          </p:nvPr>
        </p:nvGraphicFramePr>
        <p:xfrm>
          <a:off x="1919536" y="723633"/>
          <a:ext cx="8223250" cy="284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7" name="Document" r:id="rId3" imgW="8350845" imgH="3506316" progId="Word.Document.12">
                  <p:embed/>
                </p:oleObj>
              </mc:Choice>
              <mc:Fallback>
                <p:oleObj name="Document" r:id="rId3" imgW="8350845" imgH="350631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9536" y="723633"/>
                        <a:ext cx="8223250" cy="28447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1584" y="4941168"/>
            <a:ext cx="6646688" cy="1296144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B8361EF-3167-4FF9-99BE-0E90AFBA71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985189"/>
              </p:ext>
            </p:extLst>
          </p:nvPr>
        </p:nvGraphicFramePr>
        <p:xfrm>
          <a:off x="2711625" y="3875633"/>
          <a:ext cx="28162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8" name="Equation" r:id="rId6" imgW="1155700" imgH="203200" progId="Equation.DSMT4">
                  <p:embed/>
                </p:oleObj>
              </mc:Choice>
              <mc:Fallback>
                <p:oleObj name="Equation" r:id="rId6" imgW="1155700" imgH="203200" progId="Equation.DSMT4">
                  <p:embed/>
                  <p:pic>
                    <p:nvPicPr>
                      <p:cNvPr id="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625" y="3875633"/>
                        <a:ext cx="2816225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9A87DBBA-85A1-404A-9CB4-24250E0AB9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4920579"/>
              </p:ext>
            </p:extLst>
          </p:nvPr>
        </p:nvGraphicFramePr>
        <p:xfrm>
          <a:off x="2592121" y="4441597"/>
          <a:ext cx="38544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69" name="Equation" r:id="rId8" imgW="1689100" imgH="228600" progId="Equation.DSMT4">
                  <p:embed/>
                </p:oleObj>
              </mc:Choice>
              <mc:Fallback>
                <p:oleObj name="Equation" r:id="rId8" imgW="1689100" imgH="228600" progId="Equation.DSMT4">
                  <p:embed/>
                  <p:pic>
                    <p:nvPicPr>
                      <p:cNvPr id="0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121" y="4441597"/>
                        <a:ext cx="38544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76">
            <a:extLst>
              <a:ext uri="{FF2B5EF4-FFF2-40B4-BE49-F238E27FC236}">
                <a16:creationId xmlns:a16="http://schemas.microsoft.com/office/drawing/2014/main" id="{F4ECCA2E-3634-4751-BC05-DA946B104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9" y="3337596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77">
            <a:extLst>
              <a:ext uri="{FF2B5EF4-FFF2-40B4-BE49-F238E27FC236}">
                <a16:creationId xmlns:a16="http://schemas.microsoft.com/office/drawing/2014/main" id="{B3C43261-7806-4E6D-BF08-A9C3BFBBF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9" y="4045621"/>
            <a:ext cx="184731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78">
            <a:extLst>
              <a:ext uri="{FF2B5EF4-FFF2-40B4-BE49-F238E27FC236}">
                <a16:creationId xmlns:a16="http://schemas.microsoft.com/office/drawing/2014/main" id="{3F2DA134-066F-4530-AE6A-77F07B9E6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4338" y="4566321"/>
            <a:ext cx="3305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fontAlgn="ctr"/>
            <a:r>
              <a:rPr kumimoji="0" lang="en-US" altLang="zh-CN">
                <a:solidFill>
                  <a:srgbClr val="000000"/>
                </a:solidFill>
                <a:latin typeface="Calibri" panose="020F050202020403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,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129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75272ED-CF0F-457C-8557-98BE4877A2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92555"/>
              </p:ext>
            </p:extLst>
          </p:nvPr>
        </p:nvGraphicFramePr>
        <p:xfrm>
          <a:off x="1343472" y="836712"/>
          <a:ext cx="6408271" cy="881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34" name="Equation" r:id="rId3" imgW="3416040" imgH="469800" progId="Equation.DSMT4">
                  <p:embed/>
                </p:oleObj>
              </mc:Choice>
              <mc:Fallback>
                <p:oleObj name="Equation" r:id="rId3" imgW="341604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43472" y="836712"/>
                        <a:ext cx="6408271" cy="881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045EED61-761E-4999-B683-8B7EC5F2F4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41343"/>
              </p:ext>
            </p:extLst>
          </p:nvPr>
        </p:nvGraphicFramePr>
        <p:xfrm>
          <a:off x="1490168" y="1926976"/>
          <a:ext cx="4832586" cy="47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35" name="Equation" r:id="rId5" imgW="2336760" imgH="228600" progId="Equation.DSMT4">
                  <p:embed/>
                </p:oleObj>
              </mc:Choice>
              <mc:Fallback>
                <p:oleObj name="Equation" r:id="rId5" imgW="2336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0168" y="1926976"/>
                        <a:ext cx="4832586" cy="472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4A8BC95-1DB5-4121-AA78-D6E4E0D51D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849707"/>
              </p:ext>
            </p:extLst>
          </p:nvPr>
        </p:nvGraphicFramePr>
        <p:xfrm>
          <a:off x="6356266" y="1880589"/>
          <a:ext cx="1211188" cy="623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36" name="Equation" r:id="rId7" imgW="838080" imgH="431640" progId="Equation.DSMT4">
                  <p:embed/>
                </p:oleObj>
              </mc:Choice>
              <mc:Fallback>
                <p:oleObj name="Equation" r:id="rId7" imgW="838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356266" y="1880589"/>
                        <a:ext cx="1211188" cy="623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0C26F96D-7A91-4F08-AC89-D9E806903D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8382168"/>
              </p:ext>
            </p:extLst>
          </p:nvPr>
        </p:nvGraphicFramePr>
        <p:xfrm>
          <a:off x="7677471" y="1840351"/>
          <a:ext cx="1684706" cy="69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37" name="Equation" r:id="rId9" imgW="1054080" imgH="431640" progId="Equation.DSMT4">
                  <p:embed/>
                </p:oleObj>
              </mc:Choice>
              <mc:Fallback>
                <p:oleObj name="Equation" r:id="rId9" imgW="1054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77471" y="1840351"/>
                        <a:ext cx="1684706" cy="69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D7F7101-CE54-42C7-B776-339B163869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955627"/>
              </p:ext>
            </p:extLst>
          </p:nvPr>
        </p:nvGraphicFramePr>
        <p:xfrm>
          <a:off x="9362177" y="1817827"/>
          <a:ext cx="985013" cy="7494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38" name="Equation" r:id="rId11" imgW="583920" imgH="444240" progId="Equation.DSMT4">
                  <p:embed/>
                </p:oleObj>
              </mc:Choice>
              <mc:Fallback>
                <p:oleObj name="Equation" r:id="rId11" imgW="583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362177" y="1817827"/>
                        <a:ext cx="985013" cy="7494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F40CC8D-5123-477B-98FD-A0E3762A49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692885"/>
              </p:ext>
            </p:extLst>
          </p:nvPr>
        </p:nvGraphicFramePr>
        <p:xfrm>
          <a:off x="2063552" y="2717822"/>
          <a:ext cx="1551038" cy="775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39" name="Equation" r:id="rId13" imgW="1091880" imgH="545760" progId="Equation.DSMT4">
                  <p:embed/>
                </p:oleObj>
              </mc:Choice>
              <mc:Fallback>
                <p:oleObj name="Equation" r:id="rId13" imgW="10918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63552" y="2717822"/>
                        <a:ext cx="1551038" cy="775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C55D7DB-E36F-4173-A9C9-659D0C03E2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439072"/>
              </p:ext>
            </p:extLst>
          </p:nvPr>
        </p:nvGraphicFramePr>
        <p:xfrm>
          <a:off x="3599755" y="2838217"/>
          <a:ext cx="2814044" cy="703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0" name="Equation" r:id="rId15" imgW="1777680" imgH="444240" progId="Equation.DSMT4">
                  <p:embed/>
                </p:oleObj>
              </mc:Choice>
              <mc:Fallback>
                <p:oleObj name="Equation" r:id="rId15" imgW="17776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99755" y="2838217"/>
                        <a:ext cx="2814044" cy="7035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35D46C3-C5A0-4C32-BD8F-9A74783BB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161519"/>
              </p:ext>
            </p:extLst>
          </p:nvPr>
        </p:nvGraphicFramePr>
        <p:xfrm>
          <a:off x="6561473" y="2783813"/>
          <a:ext cx="1329461" cy="775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1" name="Equation" r:id="rId17" imgW="761760" imgH="444240" progId="Equation.DSMT4">
                  <p:embed/>
                </p:oleObj>
              </mc:Choice>
              <mc:Fallback>
                <p:oleObj name="Equation" r:id="rId17" imgW="7617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61473" y="2783813"/>
                        <a:ext cx="1329461" cy="7755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A3B0D45-9EEB-4989-9CAD-DDFD0FD152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810061"/>
              </p:ext>
            </p:extLst>
          </p:nvPr>
        </p:nvGraphicFramePr>
        <p:xfrm>
          <a:off x="1505305" y="3703511"/>
          <a:ext cx="1924794" cy="9981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2" name="Equation" r:id="rId19" imgW="1282680" imgH="545760" progId="Equation.DSMT4">
                  <p:embed/>
                </p:oleObj>
              </mc:Choice>
              <mc:Fallback>
                <p:oleObj name="Equation" r:id="rId19" imgW="1282680" imgH="5457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05305" y="3703511"/>
                        <a:ext cx="1924794" cy="9981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5D71B96-EB4E-4378-8D33-540A94747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07159"/>
              </p:ext>
            </p:extLst>
          </p:nvPr>
        </p:nvGraphicFramePr>
        <p:xfrm>
          <a:off x="3411538" y="3917950"/>
          <a:ext cx="45212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3" name="Equation" r:id="rId21" imgW="2590560" imgH="444240" progId="Equation.DSMT4">
                  <p:embed/>
                </p:oleObj>
              </mc:Choice>
              <mc:Fallback>
                <p:oleObj name="Equation" r:id="rId21" imgW="2590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411538" y="3917950"/>
                        <a:ext cx="4521200" cy="776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42C7C81-FD9C-48B0-82E4-935FD5CF1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306314"/>
              </p:ext>
            </p:extLst>
          </p:nvPr>
        </p:nvGraphicFramePr>
        <p:xfrm>
          <a:off x="8050965" y="4007799"/>
          <a:ext cx="1673333" cy="72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4" name="Equation" r:id="rId23" imgW="1028520" imgH="444240" progId="Equation.DSMT4">
                  <p:embed/>
                </p:oleObj>
              </mc:Choice>
              <mc:Fallback>
                <p:oleObj name="Equation" r:id="rId23" imgW="10285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050965" y="4007799"/>
                        <a:ext cx="1673333" cy="723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AFE8177-AAB2-41A6-BBF8-B3B9DBA70C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219608"/>
              </p:ext>
            </p:extLst>
          </p:nvPr>
        </p:nvGraphicFramePr>
        <p:xfrm>
          <a:off x="1717630" y="4952591"/>
          <a:ext cx="1807904" cy="41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5" name="Equation" r:id="rId25" imgW="876240" imgH="203040" progId="Equation.DSMT4">
                  <p:embed/>
                </p:oleObj>
              </mc:Choice>
              <mc:Fallback>
                <p:oleObj name="Equation" r:id="rId25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717630" y="4952591"/>
                        <a:ext cx="1807904" cy="419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CB0505D-8E9C-4E0D-A566-3A5BDD0E5D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2186370"/>
              </p:ext>
            </p:extLst>
          </p:nvPr>
        </p:nvGraphicFramePr>
        <p:xfrm>
          <a:off x="3515141" y="4865217"/>
          <a:ext cx="1572429" cy="456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6" name="Equation" r:id="rId27" imgW="787320" imgH="228600" progId="Equation.DSMT4">
                  <p:embed/>
                </p:oleObj>
              </mc:Choice>
              <mc:Fallback>
                <p:oleObj name="Equation" r:id="rId27" imgW="787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515141" y="4865217"/>
                        <a:ext cx="1572429" cy="456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96A14080-B7C3-4345-B2CD-790A905A0E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7365621"/>
              </p:ext>
            </p:extLst>
          </p:nvPr>
        </p:nvGraphicFramePr>
        <p:xfrm>
          <a:off x="5097038" y="4947429"/>
          <a:ext cx="792406" cy="362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7" name="Equation" r:id="rId29" imgW="444240" imgH="203040" progId="Equation.DSMT4">
                  <p:embed/>
                </p:oleObj>
              </mc:Choice>
              <mc:Fallback>
                <p:oleObj name="Equation" r:id="rId29" imgW="444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097038" y="4947429"/>
                        <a:ext cx="792406" cy="3622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98B8C17-E75D-4CC8-A7DC-014161467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665473"/>
              </p:ext>
            </p:extLst>
          </p:nvPr>
        </p:nvGraphicFramePr>
        <p:xfrm>
          <a:off x="1487488" y="5544263"/>
          <a:ext cx="3163422" cy="404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8" name="Equation" r:id="rId31" imgW="1498320" imgH="228600" progId="Equation.DSMT4">
                  <p:embed/>
                </p:oleObj>
              </mc:Choice>
              <mc:Fallback>
                <p:oleObj name="Equation" r:id="rId31" imgW="1498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1487488" y="5544263"/>
                        <a:ext cx="3163422" cy="4045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41936B03-9617-45E9-8289-821D3247BC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37515"/>
              </p:ext>
            </p:extLst>
          </p:nvPr>
        </p:nvGraphicFramePr>
        <p:xfrm>
          <a:off x="4657468" y="5447873"/>
          <a:ext cx="2321313" cy="69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9" name="Equation" r:id="rId33" imgW="1409400" imgH="419040" progId="Equation.DSMT4">
                  <p:embed/>
                </p:oleObj>
              </mc:Choice>
              <mc:Fallback>
                <p:oleObj name="Equation" r:id="rId33" imgW="140940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57468" y="5447873"/>
                        <a:ext cx="2321313" cy="69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B19673A3-BFF2-4AD8-8F85-EF1D24CD1B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812476"/>
              </p:ext>
            </p:extLst>
          </p:nvPr>
        </p:nvGraphicFramePr>
        <p:xfrm>
          <a:off x="6985340" y="5440708"/>
          <a:ext cx="1358916" cy="640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50" name="Equation" r:id="rId35" imgW="888840" imgH="419040" progId="Equation.DSMT4">
                  <p:embed/>
                </p:oleObj>
              </mc:Choice>
              <mc:Fallback>
                <p:oleObj name="Equation" r:id="rId35" imgW="8888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985340" y="5440708"/>
                        <a:ext cx="1358916" cy="6406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B39C25A5-0D4B-461A-A0B3-F857B82950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769531"/>
              </p:ext>
            </p:extLst>
          </p:nvPr>
        </p:nvGraphicFramePr>
        <p:xfrm>
          <a:off x="8357373" y="5429175"/>
          <a:ext cx="571624" cy="67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51" name="Equation" r:id="rId37" imgW="355320" imgH="419040" progId="Equation.DSMT4">
                  <p:embed/>
                </p:oleObj>
              </mc:Choice>
              <mc:Fallback>
                <p:oleObj name="Equation" r:id="rId37" imgW="355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8357373" y="5429175"/>
                        <a:ext cx="571624" cy="67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68487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382399"/>
              </p:ext>
            </p:extLst>
          </p:nvPr>
        </p:nvGraphicFramePr>
        <p:xfrm>
          <a:off x="1811338" y="565151"/>
          <a:ext cx="8312150" cy="557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38" name="Document" r:id="rId3" imgW="8407018" imgH="5650630" progId="Word.Document.12">
                  <p:embed/>
                </p:oleObj>
              </mc:Choice>
              <mc:Fallback>
                <p:oleObj name="Document" r:id="rId3" imgW="8407018" imgH="56506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11338" y="565151"/>
                        <a:ext cx="8312150" cy="5578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333891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118751"/>
              </p:ext>
            </p:extLst>
          </p:nvPr>
        </p:nvGraphicFramePr>
        <p:xfrm>
          <a:off x="2567609" y="865188"/>
          <a:ext cx="609282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32" name="Document" r:id="rId3" imgW="6093579" imgH="4063934" progId="Word.Document.12">
                  <p:embed/>
                </p:oleObj>
              </mc:Choice>
              <mc:Fallback>
                <p:oleObj name="Document" r:id="rId3" imgW="6093579" imgH="4063934" progId="Word.Documen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9" y="865188"/>
                        <a:ext cx="6092825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429313"/>
              </p:ext>
            </p:extLst>
          </p:nvPr>
        </p:nvGraphicFramePr>
        <p:xfrm>
          <a:off x="2130426" y="852488"/>
          <a:ext cx="8023225" cy="302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933" name="Document" r:id="rId5" imgW="8409663" imgH="3169877" progId="Word.Document.8">
                  <p:embed/>
                </p:oleObj>
              </mc:Choice>
              <mc:Fallback>
                <p:oleObj name="Document" r:id="rId5" imgW="8409663" imgH="31698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6" y="852488"/>
                        <a:ext cx="8023225" cy="302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207568" y="4578500"/>
            <a:ext cx="7200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kern="100" spc="-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显然特征函数只与分布函数有关，因此亦称某一分布函数的</a:t>
            </a:r>
            <a:r>
              <a:rPr lang="zh-CN" altLang="en-US" kern="100" spc="-100" dirty="0">
                <a:latin typeface="等线" panose="02010600030101010101" pitchFamily="2" charset="-122"/>
                <a:ea typeface="Times New Roman" panose="02020603050405020304" pitchFamily="18" charset="0"/>
                <a:cs typeface="Times New Roman" panose="02020603050405020304" pitchFamily="18" charset="0"/>
              </a:rPr>
              <a:t>特</a:t>
            </a: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征函数。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64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/>
          </p:nvPr>
        </p:nvGraphicFramePr>
        <p:xfrm>
          <a:off x="1770064" y="754064"/>
          <a:ext cx="8448675" cy="191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62" name="Document" r:id="rId3" imgW="8453464" imgH="1917670" progId="Word.Document.12">
                  <p:embed/>
                </p:oleObj>
              </mc:Choice>
              <mc:Fallback>
                <p:oleObj name="Document" r:id="rId3" imgW="8453464" imgH="191767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0064" y="754064"/>
                        <a:ext cx="8448675" cy="1912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2469576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1941344"/>
              </p:ext>
            </p:extLst>
          </p:nvPr>
        </p:nvGraphicFramePr>
        <p:xfrm>
          <a:off x="2135561" y="640908"/>
          <a:ext cx="7854329" cy="1849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86" name="Document" r:id="rId3" imgW="5910769" imgH="1856466" progId="Word.Document.12">
                  <p:embed/>
                </p:oleObj>
              </mc:Choice>
              <mc:Fallback>
                <p:oleObj name="Document" r:id="rId3" imgW="5910769" imgH="185646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5561" y="640908"/>
                        <a:ext cx="7854329" cy="1849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7825" y="2332423"/>
            <a:ext cx="7864352" cy="9115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825" y="3208723"/>
            <a:ext cx="6696744" cy="17874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9616" y="4944656"/>
            <a:ext cx="4032448" cy="7680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98470" y="5666998"/>
            <a:ext cx="8269531" cy="76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34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045080"/>
              </p:ext>
            </p:extLst>
          </p:nvPr>
        </p:nvGraphicFramePr>
        <p:xfrm>
          <a:off x="1844675" y="696913"/>
          <a:ext cx="8012113" cy="566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435" name="Document" r:id="rId3" imgW="6123010" imgH="4336547" progId="Word.Document.12">
                  <p:embed/>
                </p:oleObj>
              </mc:Choice>
              <mc:Fallback>
                <p:oleObj name="Document" r:id="rId3" imgW="6123010" imgH="4336547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4675" y="696913"/>
                        <a:ext cx="8012113" cy="5667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4"/>
          <p:cNvSpPr>
            <a:spLocks noChangeArrowheads="1"/>
          </p:cNvSpPr>
          <p:nvPr/>
        </p:nvSpPr>
        <p:spPr bwMode="auto">
          <a:xfrm>
            <a:off x="1524001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88859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2541672"/>
              </p:ext>
            </p:extLst>
          </p:nvPr>
        </p:nvGraphicFramePr>
        <p:xfrm>
          <a:off x="1770064" y="123825"/>
          <a:ext cx="8220075" cy="499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8" name="Document" r:id="rId3" imgW="8315442" imgH="5056130" progId="Word.Document.12">
                  <p:embed/>
                </p:oleObj>
              </mc:Choice>
              <mc:Fallback>
                <p:oleObj name="Document" r:id="rId3" imgW="8315442" imgH="505613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0064" y="123825"/>
                        <a:ext cx="8220075" cy="4992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862890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59594"/>
              </p:ext>
            </p:extLst>
          </p:nvPr>
        </p:nvGraphicFramePr>
        <p:xfrm>
          <a:off x="2047876" y="548680"/>
          <a:ext cx="8259763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83" name="Document" r:id="rId3" imgW="8353150" imgH="2337746" progId="Word.Document.12">
                  <p:embed/>
                </p:oleObj>
              </mc:Choice>
              <mc:Fallback>
                <p:oleObj name="Document" r:id="rId3" imgW="8353150" imgH="2337746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7876" y="548680"/>
                        <a:ext cx="8259763" cy="231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876" y="2780928"/>
            <a:ext cx="8028689" cy="732656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9344" y="3652238"/>
            <a:ext cx="7416824" cy="143294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67608" y="5148572"/>
            <a:ext cx="6336704" cy="155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053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055592"/>
              </p:ext>
            </p:extLst>
          </p:nvPr>
        </p:nvGraphicFramePr>
        <p:xfrm>
          <a:off x="2063553" y="1196752"/>
          <a:ext cx="8105775" cy="337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06" name="Document" r:id="rId3" imgW="8348840" imgH="3459892" progId="Word.Document.12">
                  <p:embed/>
                </p:oleObj>
              </mc:Choice>
              <mc:Fallback>
                <p:oleObj name="Document" r:id="rId3" imgW="8348840" imgH="345989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553" y="1196752"/>
                        <a:ext cx="8105775" cy="337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9490851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120960"/>
              </p:ext>
            </p:extLst>
          </p:nvPr>
        </p:nvGraphicFramePr>
        <p:xfrm>
          <a:off x="1873250" y="1633538"/>
          <a:ext cx="8085138" cy="448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531" name="Document" r:id="rId3" imgW="8176103" imgH="4550409" progId="Word.Document.12">
                  <p:embed/>
                </p:oleObj>
              </mc:Choice>
              <mc:Fallback>
                <p:oleObj name="Document" r:id="rId3" imgW="8176103" imgH="4550409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3250" y="1633538"/>
                        <a:ext cx="8085138" cy="4489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61760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865485"/>
              </p:ext>
            </p:extLst>
          </p:nvPr>
        </p:nvGraphicFramePr>
        <p:xfrm>
          <a:off x="2130426" y="976313"/>
          <a:ext cx="7377113" cy="199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49" name="Document" r:id="rId3" imgW="7735767" imgH="2097051" progId="Word.Document.8">
                  <p:embed/>
                </p:oleObj>
              </mc:Choice>
              <mc:Fallback>
                <p:oleObj name="Document" r:id="rId3" imgW="7735767" imgH="20970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26" y="976313"/>
                        <a:ext cx="7377113" cy="199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9129700"/>
              </p:ext>
            </p:extLst>
          </p:nvPr>
        </p:nvGraphicFramePr>
        <p:xfrm>
          <a:off x="3221039" y="3273425"/>
          <a:ext cx="33686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950" name="Equation" r:id="rId5" imgW="1701720" imgH="444240" progId="Equation.DSMT4">
                  <p:embed/>
                </p:oleObj>
              </mc:Choice>
              <mc:Fallback>
                <p:oleObj name="Equation" r:id="rId5" imgW="1701720" imgH="4442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039" y="3273425"/>
                        <a:ext cx="3368675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9952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687146"/>
              </p:ext>
            </p:extLst>
          </p:nvPr>
        </p:nvGraphicFramePr>
        <p:xfrm>
          <a:off x="1701800" y="1124745"/>
          <a:ext cx="8210624" cy="2231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84" name="Document" r:id="rId3" imgW="8719083" imgH="2624624" progId="Word.Document.8">
                  <p:embed/>
                </p:oleObj>
              </mc:Choice>
              <mc:Fallback>
                <p:oleObj name="Document" r:id="rId3" imgW="8719083" imgH="26246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1124745"/>
                        <a:ext cx="8210624" cy="2231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953320" y="4437112"/>
            <a:ext cx="8714680" cy="1008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78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傅里叶分析是数学中一种非常有力的工具，它在许多数学分支中都起了重大作用，它在概率论中占有突出的地位。</a:t>
            </a:r>
            <a:endParaRPr lang="zh-CN" altLang="zh-CN" sz="105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918878" y="3501008"/>
            <a:ext cx="8136904" cy="528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30000"/>
              </a:lnSpc>
              <a:spcBef>
                <a:spcPts val="780"/>
              </a:spcBef>
              <a:spcAft>
                <a:spcPts val="0"/>
              </a:spcAft>
              <a:buFont typeface="Wingdings" panose="05000000000000000000" pitchFamily="2" charset="2"/>
              <a:buChar char=""/>
            </a:pPr>
            <a:r>
              <a:rPr lang="zh-CN" altLang="zh-CN" kern="100" spc="-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一般情况下的特征函数可以看作是这种傅里叶变换的推广。</a:t>
            </a:r>
            <a:endParaRPr lang="zh-CN" altLang="zh-CN" sz="1050" kern="100" spc="-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7645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406411"/>
              </p:ext>
            </p:extLst>
          </p:nvPr>
        </p:nvGraphicFramePr>
        <p:xfrm>
          <a:off x="1698626" y="1428750"/>
          <a:ext cx="79216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3" name="Document" r:id="rId3" imgW="6121224" imgH="1020625" progId="Word.Document.8">
                  <p:embed/>
                </p:oleObj>
              </mc:Choice>
              <mc:Fallback>
                <p:oleObj name="Document" r:id="rId3" imgW="6121224" imgH="10206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6" y="1428750"/>
                        <a:ext cx="792162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3475240" y="3916168"/>
                <a:ext cx="4706994" cy="5321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=(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m:rPr>
                            <m:nor/>
                          </m:rPr>
                          <a:rPr lang="zh-CN" altLang="en-US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zh-CN" altLang="en-US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 </m:t>
                        </m:r>
                      </m:e>
                      <m:sup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zh-CN" altLang="en-US" i="1">
                        <a:latin typeface="Cambria Math" panose="02040503050406030204" pitchFamily="18" charset="0"/>
                      </a:rPr>
                      <m:t>         </m:t>
                    </m:r>
                  </m:oMath>
                </a14:m>
                <a:r>
                  <a:rPr lang="zh-CN" altLang="en-US" dirty="0"/>
                  <a:t>         （</a:t>
                </a:r>
                <a:r>
                  <a:rPr lang="en-US" altLang="zh-CN" dirty="0"/>
                  <a:t>5.6</a:t>
                </a:r>
                <a:r>
                  <a:rPr lang="zh-CN" altLang="en-US" dirty="0"/>
                  <a:t>）</a:t>
                </a: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0" y="3916168"/>
                <a:ext cx="4706994" cy="532197"/>
              </a:xfrm>
              <a:prstGeom prst="rect">
                <a:avLst/>
              </a:prstGeom>
              <a:blipFill>
                <a:blip r:embed="rId5"/>
                <a:stretch>
                  <a:fillRect r="-1036" b="-2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3136186"/>
              </p:ext>
            </p:extLst>
          </p:nvPr>
        </p:nvGraphicFramePr>
        <p:xfrm>
          <a:off x="3005138" y="5661025"/>
          <a:ext cx="3270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04" name="Equation" r:id="rId6" imgW="1612800" imgH="279360" progId="Equation.DSMT4">
                  <p:embed/>
                </p:oleObj>
              </mc:Choice>
              <mc:Fallback>
                <p:oleObj name="Equation" r:id="rId6" imgW="1612800" imgH="2793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5138" y="5661025"/>
                        <a:ext cx="3270250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1545" y="3232503"/>
            <a:ext cx="5655615" cy="6919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75720" y="2427721"/>
            <a:ext cx="4248472" cy="6225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382463" y="4643266"/>
                <a:ext cx="6264696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3]</m:t>
                          </m:r>
                          <m:r>
                            <m:rPr>
                              <m:nor/>
                            </m:rPr>
                            <a:rPr lang="zh-CN" altLang="en-US" i="1">
                              <a:latin typeface="Cambria Math" panose="02040503050406030204" pitchFamily="18" charset="0"/>
                            </a:rPr>
                            <m:t> 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泊松分布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的特征函数为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63" y="4643266"/>
                <a:ext cx="6264696" cy="50917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073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659697"/>
              </p:ext>
            </p:extLst>
          </p:nvPr>
        </p:nvGraphicFramePr>
        <p:xfrm>
          <a:off x="1858169" y="2132857"/>
          <a:ext cx="8475663" cy="456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38" name="Document" r:id="rId3" imgW="8049333" imgH="4350492" progId="Word.Document.8">
                  <p:embed/>
                </p:oleObj>
              </mc:Choice>
              <mc:Fallback>
                <p:oleObj name="Document" r:id="rId3" imgW="8049333" imgH="43504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169" y="2132857"/>
                        <a:ext cx="8475663" cy="456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917" name="图片 3">
            <a:extLst>
              <a:ext uri="{FF2B5EF4-FFF2-40B4-BE49-F238E27FC236}">
                <a16:creationId xmlns:a16="http://schemas.microsoft.com/office/drawing/2014/main" id="{68023983-D070-4129-913C-8CDD3C66F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205" y="1293318"/>
            <a:ext cx="298806" cy="321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0916" name="图片 4">
            <a:extLst>
              <a:ext uri="{FF2B5EF4-FFF2-40B4-BE49-F238E27FC236}">
                <a16:creationId xmlns:a16="http://schemas.microsoft.com/office/drawing/2014/main" id="{F60A5739-5B5B-452A-9DBA-F42B8372E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696" y="1282430"/>
            <a:ext cx="1460386" cy="348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86">
            <a:extLst>
              <a:ext uri="{FF2B5EF4-FFF2-40B4-BE49-F238E27FC236}">
                <a16:creationId xmlns:a16="http://schemas.microsoft.com/office/drawing/2014/main" id="{6654F7C3-8545-4315-B07D-C49218EBF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823726"/>
            <a:ext cx="107291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Tx/>
              <a:buChar char="•"/>
            </a:pPr>
            <a:r>
              <a:rPr kumimoji="0" lang="en-US" altLang="zh-CN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[</a:t>
            </a:r>
            <a:r>
              <a:rPr kumimoji="0" lang="zh-CN" altLang="en-US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0" lang="en-US" altLang="zh-CN">
                <a:latin typeface="等线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4] </a:t>
            </a:r>
            <a:endParaRPr kumimoji="0" lang="en-US" altLang="zh-CN" sz="1800">
              <a:latin typeface="Arial" panose="020B0604020202020204" pitchFamily="34" charset="0"/>
            </a:endParaRPr>
          </a:p>
        </p:txBody>
      </p:sp>
      <p:sp>
        <p:nvSpPr>
          <p:cNvPr id="4" name="Rectangle 87">
            <a:extLst>
              <a:ext uri="{FF2B5EF4-FFF2-40B4-BE49-F238E27FC236}">
                <a16:creationId xmlns:a16="http://schemas.microsoft.com/office/drawing/2014/main" id="{FD66477E-6D84-419F-B171-D9C2B80A6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1216246"/>
            <a:ext cx="107291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zh-CN" altLang="zh-CN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分布</a:t>
            </a:r>
            <a:endParaRPr kumimoji="0" lang="zh-CN" altLang="zh-CN" sz="1800">
              <a:latin typeface="Arial" panose="020B0604020202020204" pitchFamily="34" charset="0"/>
            </a:endParaRPr>
          </a:p>
        </p:txBody>
      </p:sp>
      <p:sp>
        <p:nvSpPr>
          <p:cNvPr id="5" name="Rectangle 88">
            <a:extLst>
              <a:ext uri="{FF2B5EF4-FFF2-40B4-BE49-F238E27FC236}">
                <a16:creationId xmlns:a16="http://schemas.microsoft.com/office/drawing/2014/main" id="{BF8D59AA-2FF8-4077-B683-0736DE64E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856" y="1203989"/>
            <a:ext cx="40324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zh-CN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的特征函数为</a:t>
            </a:r>
            <a:endParaRPr kumimoji="0" lang="zh-CN" altLang="zh-CN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748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Instructo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黑体"/>
        <a:ea typeface="黑体"/>
        <a:cs typeface=""/>
      </a:majorFont>
      <a:minorFont>
        <a:latin typeface="黑体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  概率论的基本概念</Template>
  <TotalTime>21260</TotalTime>
  <Words>578</Words>
  <Application>Microsoft Office PowerPoint</Application>
  <PresentationFormat>宽屏</PresentationFormat>
  <Paragraphs>70</Paragraphs>
  <Slides>56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56</vt:i4>
      </vt:variant>
    </vt:vector>
  </HeadingPairs>
  <TitlesOfParts>
    <vt:vector size="71" baseType="lpstr">
      <vt:lpstr>Arial Unicode MS</vt:lpstr>
      <vt:lpstr>等线</vt:lpstr>
      <vt:lpstr>黑体</vt:lpstr>
      <vt:lpstr>宋体</vt:lpstr>
      <vt:lpstr>Arial</vt:lpstr>
      <vt:lpstr>Calibri</vt:lpstr>
      <vt:lpstr>Cambria Math</vt:lpstr>
      <vt:lpstr>Tahoma</vt:lpstr>
      <vt:lpstr>Times New Roman</vt:lpstr>
      <vt:lpstr>Verdana</vt:lpstr>
      <vt:lpstr>Wingdings</vt:lpstr>
      <vt:lpstr>Template</vt:lpstr>
      <vt:lpstr>Document</vt:lpstr>
      <vt:lpstr>Equation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5.2  性质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5.6  特征函数的应用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XHH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Administrator</dc:creator>
  <cp:lastModifiedBy>xiaotj</cp:lastModifiedBy>
  <cp:revision>997</cp:revision>
  <cp:lastPrinted>1601-01-01T00:00:00Z</cp:lastPrinted>
  <dcterms:created xsi:type="dcterms:W3CDTF">2004-01-05T08:11:19Z</dcterms:created>
  <dcterms:modified xsi:type="dcterms:W3CDTF">2024-09-20T14:12:36Z</dcterms:modified>
</cp:coreProperties>
</file>