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1" r:id="rId2"/>
    <p:sldId id="262" r:id="rId3"/>
    <p:sldId id="289" r:id="rId4"/>
    <p:sldId id="294" r:id="rId5"/>
    <p:sldId id="295" r:id="rId6"/>
    <p:sldId id="282" r:id="rId7"/>
    <p:sldId id="283" r:id="rId8"/>
    <p:sldId id="285" r:id="rId9"/>
    <p:sldId id="286" r:id="rId10"/>
    <p:sldId id="287" r:id="rId11"/>
    <p:sldId id="290" r:id="rId12"/>
    <p:sldId id="291" r:id="rId13"/>
    <p:sldId id="292" r:id="rId14"/>
    <p:sldId id="293" r:id="rId15"/>
    <p:sldId id="296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3DC"/>
    <a:srgbClr val="969696"/>
    <a:srgbClr val="B00000"/>
    <a:srgbClr val="1B4A55"/>
    <a:srgbClr val="9999FF"/>
    <a:srgbClr val="FF5353"/>
    <a:srgbClr val="F2F2F2"/>
    <a:srgbClr val="3366FF"/>
    <a:srgbClr val="B20000"/>
    <a:srgbClr val="969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7557" autoAdjust="0"/>
  </p:normalViewPr>
  <p:slideViewPr>
    <p:cSldViewPr snapToGrid="0">
      <p:cViewPr>
        <p:scale>
          <a:sx n="77" d="100"/>
          <a:sy n="77" d="100"/>
        </p:scale>
        <p:origin x="-1230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4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FEC91-2C15-4BE7-9708-711DBDB4F327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AD5C-9600-40AF-9551-1A11D1AC9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30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8504A-1433-44C3-ABF3-3CC6BB913454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FCFFC-2B35-4C03-8174-9A8CF4305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3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1513" y="1655762"/>
            <a:ext cx="10644187" cy="2994615"/>
          </a:xfrm>
        </p:spPr>
        <p:txBody>
          <a:bodyPr anchor="ctr"/>
          <a:lstStyle>
            <a:lvl1pPr algn="ctr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百度模板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1514" y="4911634"/>
            <a:ext cx="10644186" cy="101890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Rd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1513" y="6356350"/>
            <a:ext cx="1274853" cy="365125"/>
          </a:xfrm>
        </p:spPr>
        <p:txBody>
          <a:bodyPr/>
          <a:lstStyle/>
          <a:p>
            <a:fld id="{8800E9A5-9CF9-4F61-AD22-8374AEA4CD65}" type="datetimeFigureOut">
              <a:rPr lang="zh-CN" altLang="en-US" smtClean="0"/>
              <a:t>2014/7/23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76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05813" cy="1125008"/>
          </a:xfrm>
          <a:noFill/>
          <a:ln w="12700" cmpd="sng">
            <a:noFill/>
          </a:ln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时间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821267" y="1490134"/>
            <a:ext cx="8864600" cy="45719"/>
          </a:xfrm>
          <a:prstGeom prst="rect">
            <a:avLst/>
          </a:prstGeom>
          <a:gradFill flip="none" rotWithShape="1">
            <a:gsLst>
              <a:gs pos="0">
                <a:srgbClr val="1713DC"/>
              </a:gs>
              <a:gs pos="100000">
                <a:srgbClr val="A1B9FF"/>
              </a:gs>
              <a:gs pos="100000">
                <a:schemeClr val="bg1"/>
              </a:gs>
              <a:gs pos="78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735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百度模板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192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8950636" y="514421"/>
            <a:ext cx="25058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NewDSP</a:t>
            </a:r>
            <a:endParaRPr lang="zh-CN" alt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1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代码赌场之</a:t>
            </a:r>
            <a:r>
              <a:rPr lang="en-US" altLang="zh-CN" dirty="0" smtClean="0">
                <a:latin typeface="+mj-ea"/>
              </a:rPr>
              <a:t>DSP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1514" y="4107050"/>
            <a:ext cx="10644186" cy="182348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DSP</a:t>
            </a:r>
            <a:r>
              <a:rPr lang="zh-CN" altLang="en-US" sz="2800" dirty="0" smtClean="0">
                <a:latin typeface="+mj-ea"/>
                <a:ea typeface="+mj-ea"/>
              </a:rPr>
              <a:t>业务端团队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/>
            </a:r>
            <a:br>
              <a:rPr lang="en-US" altLang="zh-CN" sz="2800" dirty="0" smtClean="0">
                <a:latin typeface="+mj-ea"/>
                <a:ea typeface="+mj-ea"/>
              </a:rPr>
            </a:br>
            <a:r>
              <a:rPr lang="en-US" altLang="zh-CN" sz="1800" dirty="0" smtClean="0">
                <a:latin typeface="+mj-ea"/>
                <a:ea typeface="+mj-ea"/>
              </a:rPr>
              <a:t>2014.07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31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526163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前后端</a:t>
            </a:r>
            <a:r>
              <a:rPr lang="en-US" altLang="zh-CN" b="1" dirty="0" smtClean="0">
                <a:latin typeface="+mj-ea"/>
                <a:ea typeface="+mj-ea"/>
              </a:rPr>
              <a:t>List</a:t>
            </a:r>
            <a:r>
              <a:rPr lang="zh-CN" altLang="en-US" b="1" dirty="0" smtClean="0">
                <a:latin typeface="+mj-ea"/>
                <a:ea typeface="+mj-ea"/>
              </a:rPr>
              <a:t>接口</a:t>
            </a:r>
            <a:r>
              <a:rPr lang="zh-CN" altLang="en-US" dirty="0" smtClean="0">
                <a:latin typeface="+mj-ea"/>
                <a:ea typeface="+mj-ea"/>
              </a:rPr>
              <a:t>对业务透明化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+mj-ea"/>
                <a:ea typeface="+mj-ea"/>
              </a:rPr>
              <a:t>ER1.0</a:t>
            </a:r>
            <a:r>
              <a:rPr lang="zh-CN" altLang="en-US" sz="1800" dirty="0" smtClean="0">
                <a:latin typeface="+mj-ea"/>
                <a:ea typeface="+mj-ea"/>
              </a:rPr>
              <a:t>要求返回</a:t>
            </a:r>
            <a:r>
              <a:rPr lang="en-US" altLang="zh-CN" sz="1800" dirty="0" err="1" smtClean="0">
                <a:latin typeface="+mj-ea"/>
                <a:ea typeface="+mj-ea"/>
              </a:rPr>
              <a:t>pageno</a:t>
            </a:r>
            <a:r>
              <a:rPr lang="en-US" altLang="zh-CN" sz="1800" dirty="0" smtClean="0">
                <a:latin typeface="+mj-ea"/>
                <a:ea typeface="+mj-ea"/>
              </a:rPr>
              <a:t>/</a:t>
            </a:r>
            <a:r>
              <a:rPr lang="en-US" altLang="zh-CN" sz="1800" dirty="0" err="1" smtClean="0">
                <a:latin typeface="+mj-ea"/>
                <a:ea typeface="+mj-ea"/>
              </a:rPr>
              <a:t>pagesize</a:t>
            </a:r>
            <a:r>
              <a:rPr lang="en-US" altLang="zh-CN" sz="1800" dirty="0" smtClean="0">
                <a:latin typeface="+mj-ea"/>
                <a:ea typeface="+mj-ea"/>
              </a:rPr>
              <a:t>/order</a:t>
            </a:r>
            <a:r>
              <a:rPr lang="zh-CN" altLang="en-US" sz="1800" dirty="0" smtClean="0">
                <a:latin typeface="+mj-ea"/>
                <a:ea typeface="+mj-ea"/>
              </a:rPr>
              <a:t>等属性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做法：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请求：自动将前端参数放到会话中</a:t>
            </a:r>
            <a:endParaRPr lang="en-US" altLang="zh-CN" sz="14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返回：自动从会话中获取参数返回前端</a:t>
            </a:r>
            <a:endParaRPr lang="en-US" altLang="zh-CN" sz="1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latin typeface="+mj-ea"/>
                <a:ea typeface="+mj-ea"/>
              </a:rPr>
              <a:t>业务代码无</a:t>
            </a:r>
            <a:r>
              <a:rPr lang="en-US" altLang="zh-CN" sz="1800" b="1" dirty="0" smtClean="0">
                <a:latin typeface="+mj-ea"/>
                <a:ea typeface="+mj-ea"/>
              </a:rPr>
              <a:t>page</a:t>
            </a:r>
            <a:r>
              <a:rPr lang="zh-CN" altLang="en-US" sz="1800" b="1" dirty="0" smtClean="0">
                <a:latin typeface="+mj-ea"/>
                <a:ea typeface="+mj-ea"/>
              </a:rPr>
              <a:t>相关逻辑</a:t>
            </a:r>
            <a:endParaRPr lang="en-US" altLang="zh-CN" sz="1800" b="1" dirty="0" smtClean="0">
              <a:latin typeface="+mj-ea"/>
              <a:ea typeface="+mj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68" y="943986"/>
            <a:ext cx="2637855" cy="358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42" y="2889333"/>
            <a:ext cx="2662095" cy="390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68" y="4702678"/>
            <a:ext cx="2860225" cy="209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5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后端</a:t>
            </a:r>
            <a:r>
              <a:rPr lang="zh-CN" altLang="en-US" b="1" dirty="0" smtClean="0">
                <a:latin typeface="+mj-ea"/>
                <a:ea typeface="+mj-ea"/>
              </a:rPr>
              <a:t>分页自动化</a:t>
            </a:r>
            <a:endParaRPr lang="en-US" altLang="zh-CN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做法：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数据库查询分页：</a:t>
            </a:r>
            <a:r>
              <a:rPr lang="en-US" altLang="zh-CN" sz="1400" dirty="0" smtClean="0">
                <a:latin typeface="+mj-ea"/>
                <a:ea typeface="+mj-ea"/>
              </a:rPr>
              <a:t>page2() 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实现转换接口：专注于将数据库</a:t>
            </a:r>
            <a:r>
              <a:rPr lang="en-US" altLang="zh-CN" sz="1400" dirty="0" smtClean="0">
                <a:latin typeface="+mj-ea"/>
                <a:ea typeface="+mj-ea"/>
              </a:rPr>
              <a:t>Bo</a:t>
            </a:r>
            <a:r>
              <a:rPr lang="zh-CN" altLang="en-US" sz="1400" dirty="0" smtClean="0">
                <a:latin typeface="+mj-ea"/>
                <a:ea typeface="+mj-ea"/>
              </a:rPr>
              <a:t>转成前端需要的</a:t>
            </a:r>
            <a:r>
              <a:rPr lang="en-US" altLang="zh-CN" sz="1400" dirty="0" smtClean="0">
                <a:latin typeface="+mj-ea"/>
                <a:ea typeface="+mj-ea"/>
              </a:rPr>
              <a:t>Vo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返回：自动将</a:t>
            </a:r>
            <a:r>
              <a:rPr lang="en-US" altLang="zh-CN" sz="1400" dirty="0" err="1" smtClean="0">
                <a:latin typeface="+mj-ea"/>
                <a:ea typeface="+mj-ea"/>
              </a:rPr>
              <a:t>page,result</a:t>
            </a:r>
            <a:r>
              <a:rPr lang="zh-CN" altLang="en-US" sz="1400" dirty="0" smtClean="0">
                <a:latin typeface="+mj-ea"/>
                <a:ea typeface="+mj-ea"/>
              </a:rPr>
              <a:t>序列化返回</a:t>
            </a:r>
            <a:endParaRPr lang="en-US" altLang="zh-CN" sz="1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业务代码只需</a:t>
            </a:r>
            <a:r>
              <a:rPr lang="zh-CN" altLang="en-US" sz="1800" b="1" dirty="0" smtClean="0">
                <a:latin typeface="+mj-ea"/>
                <a:ea typeface="+mj-ea"/>
              </a:rPr>
              <a:t>关注数据本身</a:t>
            </a:r>
            <a:r>
              <a:rPr lang="en-US" altLang="zh-CN" sz="1800" b="1" dirty="0" smtClean="0">
                <a:latin typeface="+mj-ea"/>
                <a:ea typeface="+mj-ea"/>
              </a:rPr>
              <a:t/>
            </a:r>
            <a:br>
              <a:rPr lang="en-US" altLang="zh-CN" sz="1800" b="1" dirty="0" smtClean="0">
                <a:latin typeface="+mj-ea"/>
                <a:ea typeface="+mj-ea"/>
              </a:rPr>
            </a:br>
            <a:r>
              <a:rPr lang="zh-CN" altLang="en-US" sz="1800" b="1" dirty="0" smtClean="0">
                <a:latin typeface="+mj-ea"/>
                <a:ea typeface="+mj-ea"/>
              </a:rPr>
              <a:t>（如何转换数据）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latin typeface="+mj-ea"/>
                <a:ea typeface="+mj-ea"/>
              </a:rPr>
              <a:t>业务代码无分页相关</a:t>
            </a:r>
            <a:r>
              <a:rPr lang="zh-CN" altLang="en-US" sz="1800" b="1" dirty="0">
                <a:latin typeface="+mj-ea"/>
                <a:ea typeface="+mj-ea"/>
              </a:rPr>
              <a:t>逻辑</a:t>
            </a:r>
            <a:endParaRPr lang="en-US" altLang="zh-CN" sz="1800" b="1" dirty="0">
              <a:latin typeface="+mj-ea"/>
              <a:ea typeface="+mj-ea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58" y="3811330"/>
            <a:ext cx="3865671" cy="283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29" y="1641474"/>
            <a:ext cx="4727748" cy="1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41" y="3865690"/>
            <a:ext cx="3211102" cy="277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5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异步体系</a:t>
            </a:r>
            <a:r>
              <a:rPr lang="en-US" altLang="zh-CN" dirty="0" smtClean="0">
                <a:latin typeface="+mj-ea"/>
                <a:ea typeface="+mj-ea"/>
              </a:rPr>
              <a:t>/</a:t>
            </a:r>
            <a:r>
              <a:rPr lang="zh-CN" altLang="en-US" dirty="0" smtClean="0">
                <a:latin typeface="+mj-ea"/>
                <a:ea typeface="+mj-ea"/>
              </a:rPr>
              <a:t>全局异常处理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业务代码原则上不抓异常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latin typeface="+mj-ea"/>
                <a:ea typeface="+mj-ea"/>
              </a:rPr>
              <a:t>业务代码专注于 业务逻辑处理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自动捕获异常，并发邮件通知</a:t>
            </a:r>
            <a:endParaRPr lang="en-US" altLang="zh-CN" sz="1800" dirty="0">
              <a:latin typeface="+mj-ea"/>
              <a:ea typeface="+mj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00" y="4151181"/>
            <a:ext cx="3493227" cy="190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60" y="2129864"/>
            <a:ext cx="3617449" cy="404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9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会话</a:t>
            </a:r>
            <a:endParaRPr lang="en-US" altLang="zh-CN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会话请求生成</a:t>
            </a:r>
            <a:r>
              <a:rPr lang="en-US" altLang="zh-CN" sz="1800" dirty="0" err="1" smtClean="0">
                <a:latin typeface="+mj-ea"/>
                <a:ea typeface="+mj-ea"/>
              </a:rPr>
              <a:t>sessionId</a:t>
            </a:r>
            <a:r>
              <a:rPr lang="en-US" altLang="zh-CN" sz="1800" dirty="0" smtClean="0">
                <a:latin typeface="+mj-ea"/>
                <a:ea typeface="+mj-ea"/>
              </a:rPr>
              <a:t>, </a:t>
            </a:r>
            <a:r>
              <a:rPr lang="zh-CN" altLang="en-US" sz="1800" dirty="0" smtClean="0">
                <a:latin typeface="+mj-ea"/>
                <a:ea typeface="+mj-ea"/>
              </a:rPr>
              <a:t>日志含有此字段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可</a:t>
            </a:r>
            <a:r>
              <a:rPr lang="zh-CN" altLang="en-US" sz="1800" dirty="0">
                <a:latin typeface="+mj-ea"/>
                <a:ea typeface="+mj-ea"/>
              </a:rPr>
              <a:t>迅速排查此问题用户此次会话操作信息</a:t>
            </a:r>
            <a:endParaRPr lang="en-US" altLang="zh-CN" sz="1800" dirty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226" y="1616760"/>
            <a:ext cx="3597372" cy="516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48" y="3511311"/>
            <a:ext cx="3082973" cy="307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1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5008844"/>
          </a:xfrm>
        </p:spPr>
        <p:txBody>
          <a:bodyPr wrap="none"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6700" dirty="0">
                <a:latin typeface="+mj-ea"/>
                <a:ea typeface="+mj-ea"/>
              </a:rPr>
              <a:t>缓存</a:t>
            </a:r>
            <a:endParaRPr lang="en-US" altLang="zh-CN" sz="67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适用场景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读多写少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>
                <a:latin typeface="+mj-ea"/>
                <a:ea typeface="+mj-ea"/>
              </a:rPr>
              <a:t>IO</a:t>
            </a:r>
            <a:r>
              <a:rPr lang="zh-CN" altLang="en-US" sz="2900" dirty="0">
                <a:latin typeface="+mj-ea"/>
                <a:ea typeface="+mj-ea"/>
              </a:rPr>
              <a:t>耗时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非频繁改动</a:t>
            </a:r>
            <a:endParaRPr lang="en-US" altLang="zh-CN" sz="29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注解方式，松耦合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>
                <a:latin typeface="+mj-ea"/>
                <a:ea typeface="+mj-ea"/>
              </a:rPr>
              <a:t>@Cacheable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 err="1">
                <a:latin typeface="+mj-ea"/>
                <a:ea typeface="+mj-ea"/>
              </a:rPr>
              <a:t>SpringCache</a:t>
            </a:r>
            <a:r>
              <a:rPr lang="en-US" altLang="zh-CN" sz="2900" dirty="0">
                <a:latin typeface="+mj-ea"/>
                <a:ea typeface="+mj-ea"/>
              </a:rPr>
              <a:t> + </a:t>
            </a:r>
            <a:r>
              <a:rPr lang="en-US" altLang="zh-CN" sz="2900" dirty="0" err="1">
                <a:latin typeface="+mj-ea"/>
                <a:ea typeface="+mj-ea"/>
              </a:rPr>
              <a:t>MemCache</a:t>
            </a:r>
            <a:endParaRPr lang="en-US" altLang="zh-CN" sz="29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应用典型 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b="1" dirty="0">
                <a:latin typeface="+mj-ea"/>
                <a:ea typeface="+mj-ea"/>
              </a:rPr>
              <a:t>UC</a:t>
            </a:r>
            <a:r>
              <a:rPr lang="zh-CN" altLang="en-US" sz="2900" b="1" dirty="0">
                <a:latin typeface="+mj-ea"/>
                <a:ea typeface="+mj-ea"/>
              </a:rPr>
              <a:t>用户</a:t>
            </a:r>
            <a:r>
              <a:rPr lang="zh-CN" altLang="en-US" sz="2900" b="1" dirty="0" smtClean="0">
                <a:latin typeface="+mj-ea"/>
                <a:ea typeface="+mj-ea"/>
              </a:rPr>
              <a:t>数据（</a:t>
            </a:r>
            <a:r>
              <a:rPr lang="en-US" altLang="zh-CN" sz="2900" b="1" dirty="0" smtClean="0">
                <a:latin typeface="+mj-ea"/>
                <a:ea typeface="+mj-ea"/>
              </a:rPr>
              <a:t>UC</a:t>
            </a:r>
            <a:r>
              <a:rPr lang="zh-CN" altLang="en-US" sz="2900" b="1" dirty="0" smtClean="0">
                <a:latin typeface="+mj-ea"/>
                <a:ea typeface="+mj-ea"/>
              </a:rPr>
              <a:t>用户名）</a:t>
            </a:r>
            <a:endParaRPr lang="en-US" altLang="zh-CN" sz="29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提供一站式的预算数据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b="1" dirty="0" smtClean="0">
                <a:latin typeface="+mj-ea"/>
                <a:ea typeface="+mj-ea"/>
              </a:rPr>
              <a:t>权限</a:t>
            </a:r>
            <a:r>
              <a:rPr lang="zh-CN" altLang="en-US" sz="2900" b="1" dirty="0">
                <a:latin typeface="+mj-ea"/>
                <a:ea typeface="+mj-ea"/>
              </a:rPr>
              <a:t>控制</a:t>
            </a:r>
            <a:endParaRPr lang="en-US" altLang="zh-CN" sz="2900" b="1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931" y="1641474"/>
            <a:ext cx="2631235" cy="494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92" y="1641474"/>
            <a:ext cx="45339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1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5008844"/>
          </a:xfrm>
        </p:spPr>
        <p:txBody>
          <a:bodyPr wrap="none"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5800" dirty="0"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en-US" altLang="zh-CN" sz="5800" dirty="0">
                <a:latin typeface="微软雅黑" pitchFamily="34" charset="-122"/>
                <a:ea typeface="微软雅黑" pitchFamily="34" charset="-122"/>
              </a:rPr>
              <a:t>Das</a:t>
            </a:r>
            <a:r>
              <a:rPr lang="zh-CN" altLang="en-US" sz="5800" dirty="0">
                <a:latin typeface="微软雅黑" pitchFamily="34" charset="-122"/>
                <a:ea typeface="微软雅黑" pitchFamily="34" charset="-122"/>
              </a:rPr>
              <a:t>层级</a:t>
            </a:r>
            <a:r>
              <a:rPr lang="en-US" altLang="zh-CN" sz="5800" dirty="0">
                <a:latin typeface="微软雅黑" pitchFamily="34" charset="-122"/>
                <a:ea typeface="微软雅黑" pitchFamily="34" charset="-122"/>
              </a:rPr>
              <a:t>(CDL)</a:t>
            </a:r>
            <a:endParaRPr lang="en-US" altLang="zh-CN" sz="58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适用场景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读多写少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>
                <a:latin typeface="+mj-ea"/>
                <a:ea typeface="+mj-ea"/>
              </a:rPr>
              <a:t>IO</a:t>
            </a:r>
            <a:r>
              <a:rPr lang="zh-CN" altLang="en-US" sz="2900" dirty="0">
                <a:latin typeface="+mj-ea"/>
                <a:ea typeface="+mj-ea"/>
              </a:rPr>
              <a:t>耗时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非频繁改动</a:t>
            </a:r>
            <a:endParaRPr lang="en-US" altLang="zh-CN" sz="29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注解方式，松耦合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>
                <a:latin typeface="+mj-ea"/>
                <a:ea typeface="+mj-ea"/>
              </a:rPr>
              <a:t>@Cacheable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 err="1">
                <a:latin typeface="+mj-ea"/>
                <a:ea typeface="+mj-ea"/>
              </a:rPr>
              <a:t>SpringCache</a:t>
            </a:r>
            <a:r>
              <a:rPr lang="en-US" altLang="zh-CN" sz="2900" dirty="0">
                <a:latin typeface="+mj-ea"/>
                <a:ea typeface="+mj-ea"/>
              </a:rPr>
              <a:t> + </a:t>
            </a:r>
            <a:r>
              <a:rPr lang="en-US" altLang="zh-CN" sz="2900" dirty="0" err="1">
                <a:latin typeface="+mj-ea"/>
                <a:ea typeface="+mj-ea"/>
              </a:rPr>
              <a:t>MemCache</a:t>
            </a:r>
            <a:endParaRPr lang="en-US" altLang="zh-CN" sz="29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应用典型 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b="1" dirty="0">
                <a:latin typeface="+mj-ea"/>
                <a:ea typeface="+mj-ea"/>
              </a:rPr>
              <a:t>UC</a:t>
            </a:r>
            <a:r>
              <a:rPr lang="zh-CN" altLang="en-US" sz="2900" b="1" dirty="0">
                <a:latin typeface="+mj-ea"/>
                <a:ea typeface="+mj-ea"/>
              </a:rPr>
              <a:t>用户</a:t>
            </a:r>
            <a:r>
              <a:rPr lang="zh-CN" altLang="en-US" sz="2900" b="1" dirty="0" smtClean="0">
                <a:latin typeface="+mj-ea"/>
                <a:ea typeface="+mj-ea"/>
              </a:rPr>
              <a:t>数据（</a:t>
            </a:r>
            <a:r>
              <a:rPr lang="en-US" altLang="zh-CN" sz="2900" b="1" dirty="0" smtClean="0">
                <a:latin typeface="+mj-ea"/>
                <a:ea typeface="+mj-ea"/>
              </a:rPr>
              <a:t>UC</a:t>
            </a:r>
            <a:r>
              <a:rPr lang="zh-CN" altLang="en-US" sz="2900" b="1" dirty="0" smtClean="0">
                <a:latin typeface="+mj-ea"/>
                <a:ea typeface="+mj-ea"/>
              </a:rPr>
              <a:t>用户名）</a:t>
            </a:r>
            <a:endParaRPr lang="en-US" altLang="zh-CN" sz="29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提供一站式的预算数据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b="1" dirty="0" smtClean="0">
                <a:latin typeface="+mj-ea"/>
                <a:ea typeface="+mj-ea"/>
              </a:rPr>
              <a:t>权限</a:t>
            </a:r>
            <a:r>
              <a:rPr lang="zh-CN" altLang="en-US" sz="2900" b="1" dirty="0">
                <a:latin typeface="+mj-ea"/>
                <a:ea typeface="+mj-ea"/>
              </a:rPr>
              <a:t>控制</a:t>
            </a:r>
            <a:endParaRPr lang="en-US" altLang="zh-CN" sz="29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90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13DC"/>
                </a:solidFill>
                <a:latin typeface="+mj-ea"/>
              </a:rPr>
              <a:t>互</a:t>
            </a:r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踩</a:t>
            </a:r>
            <a:endParaRPr lang="en-US" altLang="zh-CN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自惭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自夸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713DC"/>
                </a:solidFill>
                <a:latin typeface="+mj-ea"/>
                <a:ea typeface="+mj-ea"/>
              </a:rPr>
              <a:t>互踩</a:t>
            </a:r>
            <a:endParaRPr lang="en-US" altLang="zh-CN" b="1" dirty="0" smtClean="0">
              <a:solidFill>
                <a:srgbClr val="1713D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713DC"/>
                </a:solidFill>
                <a:latin typeface="+mj-ea"/>
                <a:ea typeface="+mj-ea"/>
              </a:rPr>
              <a:t>自惭</a:t>
            </a:r>
            <a:endParaRPr lang="en-US" altLang="zh-CN" b="1" dirty="0" smtClean="0">
              <a:solidFill>
                <a:srgbClr val="1713D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自夸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互踩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部分函数注释并不准确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84" y="2720671"/>
            <a:ext cx="53054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360" y="3428998"/>
            <a:ext cx="3905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4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部分常量定义没有统一处理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18" y="2891737"/>
            <a:ext cx="4362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18" y="3917094"/>
            <a:ext cx="451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4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部分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new</a:t>
            </a:r>
            <a:r>
              <a:rPr lang="zh-CN" altLang="en-US" dirty="0" smtClean="0"/>
              <a:t>时未指定大小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92" y="3023030"/>
            <a:ext cx="7564468" cy="69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3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713DC"/>
                </a:solidFill>
                <a:latin typeface="+mj-ea"/>
              </a:rPr>
              <a:t>互</a:t>
            </a:r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捧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自惭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713DC"/>
                </a:solidFill>
                <a:latin typeface="+mj-ea"/>
                <a:ea typeface="+mj-ea"/>
              </a:rPr>
              <a:t>互捧</a:t>
            </a:r>
            <a:endParaRPr lang="en-US" altLang="zh-CN" b="1" dirty="0" smtClean="0">
              <a:solidFill>
                <a:srgbClr val="1713D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自夸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互踩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7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自惭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713DC"/>
                </a:solidFill>
                <a:latin typeface="+mj-ea"/>
                <a:ea typeface="+mj-ea"/>
              </a:rPr>
              <a:t>自夸</a:t>
            </a:r>
            <a:endParaRPr lang="en-US" altLang="zh-CN" b="1" dirty="0" smtClean="0">
              <a:solidFill>
                <a:srgbClr val="1713D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互踩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前端请求</a:t>
            </a:r>
            <a:r>
              <a:rPr lang="zh-CN" altLang="en-US" b="1" dirty="0" smtClean="0">
                <a:latin typeface="+mj-ea"/>
                <a:ea typeface="+mj-ea"/>
              </a:rPr>
              <a:t>校验自动化</a:t>
            </a:r>
            <a:endParaRPr lang="en-US" altLang="zh-CN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使用</a:t>
            </a:r>
            <a:r>
              <a:rPr lang="en-US" altLang="zh-CN" sz="2000" dirty="0" err="1">
                <a:latin typeface="+mj-ea"/>
                <a:ea typeface="+mj-ea"/>
              </a:rPr>
              <a:t>jsr</a:t>
            </a:r>
            <a:r>
              <a:rPr lang="en-US" altLang="zh-CN" sz="2000" dirty="0">
                <a:latin typeface="+mj-ea"/>
                <a:ea typeface="+mj-ea"/>
              </a:rPr>
              <a:t> 303</a:t>
            </a:r>
            <a:r>
              <a:rPr lang="zh-CN" altLang="en-US" sz="2000" dirty="0">
                <a:latin typeface="+mj-ea"/>
                <a:ea typeface="+mj-ea"/>
              </a:rPr>
              <a:t>代替手工</a:t>
            </a:r>
            <a:r>
              <a:rPr lang="zh-CN" altLang="en-US" sz="2000" dirty="0" smtClean="0">
                <a:latin typeface="+mj-ea"/>
                <a:ea typeface="+mj-ea"/>
              </a:rPr>
              <a:t>验证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统一</a:t>
            </a:r>
            <a:r>
              <a:rPr lang="zh-CN" altLang="en-US" sz="2000" dirty="0">
                <a:latin typeface="+mj-ea"/>
                <a:ea typeface="+mj-ea"/>
              </a:rPr>
              <a:t>的、基于配置的国际化，而不是在代码中</a:t>
            </a:r>
            <a:r>
              <a:rPr lang="zh-CN" altLang="en-US" sz="2000" dirty="0" smtClean="0">
                <a:latin typeface="+mj-ea"/>
                <a:ea typeface="+mj-ea"/>
              </a:rPr>
              <a:t>处理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校验异常自动捕捉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（简单）校验</a:t>
            </a:r>
            <a:r>
              <a:rPr lang="zh-CN" altLang="en-US" sz="2000" b="1" dirty="0" smtClean="0">
                <a:latin typeface="+mj-ea"/>
                <a:ea typeface="+mj-ea"/>
              </a:rPr>
              <a:t>与业务代码解耦</a:t>
            </a:r>
            <a:endParaRPr lang="en-US" altLang="zh-CN" sz="2000" b="1" dirty="0" smtClean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64" y="2147284"/>
            <a:ext cx="5860708" cy="84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56" y="3902286"/>
            <a:ext cx="54483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564" y="5268869"/>
            <a:ext cx="38862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5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前端请求</a:t>
            </a:r>
            <a:r>
              <a:rPr lang="zh-CN" altLang="en-US" b="1" dirty="0" smtClean="0">
                <a:latin typeface="+mj-ea"/>
                <a:ea typeface="+mj-ea"/>
              </a:rPr>
              <a:t>部分表单校验</a:t>
            </a:r>
            <a:r>
              <a:rPr lang="zh-CN" altLang="en-US" dirty="0" smtClean="0">
                <a:latin typeface="+mj-ea"/>
                <a:ea typeface="+mj-ea"/>
              </a:rPr>
              <a:t>自动化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表单中的某些字段（非全字段）需要处理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与全表单校验方式无缝统一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（简单）校验与</a:t>
            </a:r>
            <a:r>
              <a:rPr lang="zh-CN" altLang="en-US" sz="2000" b="1" dirty="0" smtClean="0">
                <a:latin typeface="+mj-ea"/>
                <a:ea typeface="+mj-ea"/>
              </a:rPr>
              <a:t>业务代码解耦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做法：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前端：加一个</a:t>
            </a:r>
            <a:r>
              <a:rPr lang="en-US" altLang="zh-CN" sz="1600" dirty="0" err="1" smtClean="0">
                <a:latin typeface="+mj-ea"/>
                <a:ea typeface="+mj-ea"/>
              </a:rPr>
              <a:t>fieldlist</a:t>
            </a:r>
            <a:r>
              <a:rPr lang="zh-CN" altLang="en-US" sz="1600" dirty="0" smtClean="0">
                <a:latin typeface="+mj-ea"/>
                <a:ea typeface="+mj-ea"/>
              </a:rPr>
              <a:t>参数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后端：注解</a:t>
            </a:r>
            <a:r>
              <a:rPr lang="en-US" altLang="zh-CN" sz="1600" dirty="0" smtClean="0">
                <a:latin typeface="+mj-ea"/>
                <a:ea typeface="+mj-ea"/>
              </a:rPr>
              <a:t>+AOP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0" y="3667577"/>
            <a:ext cx="4790758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57" y="1641472"/>
            <a:ext cx="4666161" cy="174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86" y="5866884"/>
            <a:ext cx="5743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11594</TotalTime>
  <Words>363</Words>
  <Application>Microsoft Office PowerPoint</Application>
  <PresentationFormat>自定义</PresentationFormat>
  <Paragraphs>98</Paragraphs>
  <Slides>16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代码赌场之DSP</vt:lpstr>
      <vt:lpstr>自惭</vt:lpstr>
      <vt:lpstr>自惭</vt:lpstr>
      <vt:lpstr>自惭</vt:lpstr>
      <vt:lpstr>自惭</vt:lpstr>
      <vt:lpstr>互捧</vt:lpstr>
      <vt:lpstr>自夸</vt:lpstr>
      <vt:lpstr>自夸</vt:lpstr>
      <vt:lpstr>自夸</vt:lpstr>
      <vt:lpstr>自夸</vt:lpstr>
      <vt:lpstr>自夸</vt:lpstr>
      <vt:lpstr>自夸</vt:lpstr>
      <vt:lpstr>自夸</vt:lpstr>
      <vt:lpstr>自夸</vt:lpstr>
      <vt:lpstr>自夸</vt:lpstr>
      <vt:lpstr>互踩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liaoqiqi</dc:creator>
  <cp:lastModifiedBy>Liao,Qiqi</cp:lastModifiedBy>
  <cp:revision>1133</cp:revision>
  <dcterms:created xsi:type="dcterms:W3CDTF">2013-08-01T12:39:41Z</dcterms:created>
  <dcterms:modified xsi:type="dcterms:W3CDTF">2014-07-23T06:41:40Z</dcterms:modified>
</cp:coreProperties>
</file>