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74" r:id="rId3"/>
    <p:sldId id="291" r:id="rId4"/>
    <p:sldId id="288" r:id="rId5"/>
    <p:sldId id="281" r:id="rId6"/>
    <p:sldId id="257" r:id="rId7"/>
    <p:sldId id="290" r:id="rId8"/>
    <p:sldId id="286" r:id="rId9"/>
    <p:sldId id="293" r:id="rId10"/>
    <p:sldId id="263" r:id="rId11"/>
    <p:sldId id="287" r:id="rId12"/>
    <p:sldId id="297" r:id="rId13"/>
    <p:sldId id="298" r:id="rId14"/>
    <p:sldId id="296" r:id="rId15"/>
    <p:sldId id="294" r:id="rId16"/>
    <p:sldId id="304" r:id="rId17"/>
    <p:sldId id="295" r:id="rId18"/>
    <p:sldId id="299" r:id="rId19"/>
    <p:sldId id="300" r:id="rId20"/>
    <p:sldId id="301" r:id="rId21"/>
    <p:sldId id="303" r:id="rId22"/>
    <p:sldId id="305" r:id="rId23"/>
    <p:sldId id="306" r:id="rId24"/>
    <p:sldId id="307" r:id="rId25"/>
    <p:sldId id="308" r:id="rId26"/>
    <p:sldId id="309" r:id="rId27"/>
    <p:sldId id="310" r:id="rId28"/>
    <p:sldId id="311" r:id="rId29"/>
    <p:sldId id="312" r:id="rId30"/>
    <p:sldId id="313" r:id="rId31"/>
    <p:sldId id="314" r:id="rId32"/>
    <p:sldId id="315" r:id="rId33"/>
    <p:sldId id="302" r:id="rId34"/>
    <p:sldId id="316" r:id="rId35"/>
    <p:sldId id="317" r:id="rId36"/>
    <p:sldId id="261" r:id="rId37"/>
    <p:sldId id="259" r:id="rId38"/>
    <p:sldId id="264" r:id="rId39"/>
    <p:sldId id="318" r:id="rId40"/>
    <p:sldId id="282" r:id="rId41"/>
    <p:sldId id="283" r:id="rId42"/>
    <p:sldId id="319" r:id="rId43"/>
    <p:sldId id="320" r:id="rId44"/>
    <p:sldId id="32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F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3" autoAdjust="0"/>
    <p:restoredTop sz="94660"/>
  </p:normalViewPr>
  <p:slideViewPr>
    <p:cSldViewPr snapToGrid="0">
      <p:cViewPr varScale="1">
        <p:scale>
          <a:sx n="128" d="100"/>
          <a:sy n="128" d="100"/>
        </p:scale>
        <p:origin x="6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11/20/23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76084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11/20/23</a:t>
            </a:fld>
            <a:endParaRPr lang="en-US" dirty="0"/>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766404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11/20/23</a:t>
            </a:fld>
            <a:endParaRPr lang="en-US" dirty="0"/>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92665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11/20/23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36980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11/20/23</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4219584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11/20/23</a:t>
            </a:fld>
            <a:endParaRPr lang="en-US" dirty="0"/>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71464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11/20/23</a:t>
            </a:fld>
            <a:endParaRPr lang="en-US" dirty="0"/>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dirty="0"/>
          </a:p>
        </p:txBody>
      </p:sp>
    </p:spTree>
    <p:extLst>
      <p:ext uri="{BB962C8B-B14F-4D97-AF65-F5344CB8AC3E}">
        <p14:creationId xmlns:p14="http://schemas.microsoft.com/office/powerpoint/2010/main" val="235998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11/20/23</a:t>
            </a:fld>
            <a:endParaRPr lang="en-US" dirty="0"/>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4118002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11/20/23</a:t>
            </a:fld>
            <a:endParaRPr lang="en-US" dirty="0"/>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dirty="0"/>
          </a:p>
        </p:txBody>
      </p:sp>
    </p:spTree>
    <p:extLst>
      <p:ext uri="{BB962C8B-B14F-4D97-AF65-F5344CB8AC3E}">
        <p14:creationId xmlns:p14="http://schemas.microsoft.com/office/powerpoint/2010/main" val="312016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11/20/23</a:t>
            </a:fld>
            <a:endParaRPr lang="en-US" dirty="0"/>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3729538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11/20/23</a:t>
            </a:fld>
            <a:endParaRPr lang="en-US" dirty="0"/>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09427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dirty="0"/>
          </a:p>
        </p:txBody>
      </p:sp>
    </p:spTree>
    <p:extLst>
      <p:ext uri="{BB962C8B-B14F-4D97-AF65-F5344CB8AC3E}">
        <p14:creationId xmlns:p14="http://schemas.microsoft.com/office/powerpoint/2010/main" val="122070882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kaggle.com/datasets/ashutoshdevpura/imdb-top-10000-movies-updated-august-2023" TargetMode="External"/><Relationship Id="rId2" Type="http://schemas.openxmlformats.org/officeDocument/2006/relationships/hyperlink" Target="https://www.kaggle.com/datasets/rounakbanik/the-movies-datase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towardsdatascience.com/building-a-logistic-regression-in-python-step-by-step-becd4d56c9c8" TargetMode="External"/><Relationship Id="rId7" Type="http://schemas.openxmlformats.org/officeDocument/2006/relationships/hyperlink" Target="https://www.displayr.com/how-to-interpret-logistic-regression-coefficients/" TargetMode="External"/><Relationship Id="rId2" Type="http://schemas.openxmlformats.org/officeDocument/2006/relationships/hyperlink" Target="https://towardsdatascience.com/predict-customer-churn-in-python-e8cd6d3aaa7" TargetMode="External"/><Relationship Id="rId1" Type="http://schemas.openxmlformats.org/officeDocument/2006/relationships/slideLayout" Target="../slideLayouts/slideLayout2.xml"/><Relationship Id="rId6" Type="http://schemas.openxmlformats.org/officeDocument/2006/relationships/hyperlink" Target="https://towardsdatascience.com/demystifying-confusion-matrix-confusion-9e82201592fd" TargetMode="External"/><Relationship Id="rId5" Type="http://schemas.openxmlformats.org/officeDocument/2006/relationships/hyperlink" Target="https://realpython.com/logistic-regression-python/" TargetMode="External"/><Relationship Id="rId4" Type="http://schemas.openxmlformats.org/officeDocument/2006/relationships/hyperlink" Target="https://www.datarmatics.com/data-science/how-to-perform-logistic-regression-in-pythonstep-by-ste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DFDB869C-B4DD-5976-0D5B-E9A7D0F0A454}"/>
              </a:ext>
            </a:extLst>
          </p:cNvPr>
          <p:cNvSpPr>
            <a:spLocks noGrp="1"/>
          </p:cNvSpPr>
          <p:nvPr>
            <p:ph type="ctrTitle"/>
          </p:nvPr>
        </p:nvSpPr>
        <p:spPr>
          <a:xfrm>
            <a:off x="468809" y="471915"/>
            <a:ext cx="4434601" cy="2772477"/>
          </a:xfrm>
        </p:spPr>
        <p:txBody>
          <a:bodyPr>
            <a:normAutofit fontScale="90000"/>
          </a:bodyPr>
          <a:lstStyle/>
          <a:p>
            <a:r>
              <a:rPr lang="en-US" sz="6000" b="1" spc="600" dirty="0">
                <a:highlight>
                  <a:srgbClr val="00FFFF"/>
                </a:highlight>
                <a:latin typeface="+mn-lt"/>
              </a:rPr>
              <a:t>Cinema Rating</a:t>
            </a:r>
            <a:br>
              <a:rPr lang="en-US" sz="6000" b="1" spc="600" dirty="0">
                <a:highlight>
                  <a:srgbClr val="00FFFF"/>
                </a:highlight>
                <a:latin typeface="+mn-lt"/>
              </a:rPr>
            </a:br>
            <a:r>
              <a:rPr lang="en-US" sz="4400" i="0" dirty="0">
                <a:latin typeface="+mn-lt"/>
              </a:rPr>
              <a:t>Logistic Regression Model</a:t>
            </a:r>
          </a:p>
        </p:txBody>
      </p:sp>
      <p:sp>
        <p:nvSpPr>
          <p:cNvPr id="3" name="Subtitle 2">
            <a:extLst>
              <a:ext uri="{FF2B5EF4-FFF2-40B4-BE49-F238E27FC236}">
                <a16:creationId xmlns:a16="http://schemas.microsoft.com/office/drawing/2014/main" id="{9980205A-CA4C-9376-31BC-010FDB8834B8}"/>
              </a:ext>
            </a:extLst>
          </p:cNvPr>
          <p:cNvSpPr>
            <a:spLocks noGrp="1"/>
          </p:cNvSpPr>
          <p:nvPr>
            <p:ph type="subTitle" idx="1"/>
          </p:nvPr>
        </p:nvSpPr>
        <p:spPr>
          <a:xfrm>
            <a:off x="530352" y="3458585"/>
            <a:ext cx="4114800" cy="2266530"/>
          </a:xfrm>
        </p:spPr>
        <p:txBody>
          <a:bodyPr>
            <a:normAutofit/>
          </a:bodyPr>
          <a:lstStyle/>
          <a:p>
            <a:pPr marL="0" marR="0">
              <a:lnSpc>
                <a:spcPct val="115000"/>
              </a:lnSpc>
              <a:spcBef>
                <a:spcPts val="0"/>
              </a:spcBef>
              <a:spcAft>
                <a:spcPts val="1000"/>
              </a:spcAft>
            </a:pPr>
            <a:r>
              <a:rPr lang="en-US" sz="1800" dirty="0">
                <a:effectLst/>
                <a:ea typeface="Times New Roman" panose="02020603050405020304" pitchFamily="18" charset="0"/>
                <a:cs typeface="Times New Roman" panose="02020603050405020304" pitchFamily="18" charset="0"/>
              </a:rPr>
              <a:t>“</a:t>
            </a:r>
            <a:r>
              <a:rPr lang="en-US" sz="1800" dirty="0" err="1">
                <a:effectLst/>
                <a:ea typeface="Times New Roman" panose="02020603050405020304" pitchFamily="18" charset="0"/>
                <a:cs typeface="Times New Roman" panose="02020603050405020304" pitchFamily="18" charset="0"/>
              </a:rPr>
              <a:t>Siskel</a:t>
            </a:r>
            <a:r>
              <a:rPr lang="en-US" sz="1800" dirty="0">
                <a:effectLst/>
                <a:ea typeface="Times New Roman" panose="02020603050405020304" pitchFamily="18" charset="0"/>
                <a:cs typeface="Times New Roman" panose="02020603050405020304" pitchFamily="18" charset="0"/>
              </a:rPr>
              <a:t> and Ebert” style, machine learning </a:t>
            </a:r>
            <a:r>
              <a:rPr lang="en-US" sz="1800" dirty="0">
                <a:ea typeface="Times New Roman" panose="02020603050405020304" pitchFamily="18" charset="0"/>
                <a:cs typeface="Times New Roman" panose="02020603050405020304" pitchFamily="18" charset="0"/>
              </a:rPr>
              <a:t>m</a:t>
            </a:r>
            <a:r>
              <a:rPr lang="en-US" sz="1800" dirty="0">
                <a:effectLst/>
                <a:ea typeface="Times New Roman" panose="02020603050405020304" pitchFamily="18" charset="0"/>
                <a:cs typeface="Times New Roman" panose="02020603050405020304" pitchFamily="18" charset="0"/>
              </a:rPr>
              <a:t>odel that predicts popular movie ratings as ‘high’ or ‘low.’</a:t>
            </a:r>
          </a:p>
        </p:txBody>
      </p:sp>
      <p:sp>
        <p:nvSpPr>
          <p:cNvPr id="11" name="Freeform: Shape 10">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A colorful background with waves&#10;&#10;Description automatically generated with medium confidence">
            <a:extLst>
              <a:ext uri="{FF2B5EF4-FFF2-40B4-BE49-F238E27FC236}">
                <a16:creationId xmlns:a16="http://schemas.microsoft.com/office/drawing/2014/main" id="{51033700-6F1D-F837-7985-C4B13E7B31BF}"/>
              </a:ext>
            </a:extLst>
          </p:cNvPr>
          <p:cNvPicPr>
            <a:picLocks noChangeAspect="1"/>
          </p:cNvPicPr>
          <p:nvPr/>
        </p:nvPicPr>
        <p:blipFill rotWithShape="1">
          <a:blip r:embed="rId2"/>
          <a:srcRect l="21728" r="28255" b="-1"/>
          <a:stretch/>
        </p:blipFill>
        <p:spPr>
          <a:xfrm>
            <a:off x="5334000" y="10"/>
            <a:ext cx="6858000" cy="6855654"/>
          </a:xfrm>
          <a:prstGeom prst="rect">
            <a:avLst/>
          </a:prstGeom>
        </p:spPr>
      </p:pic>
      <p:sp>
        <p:nvSpPr>
          <p:cNvPr id="13" name="Freeform: Shape 12">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28232"/>
            <a:ext cx="886142" cy="693398"/>
            <a:chOff x="10948005" y="3379098"/>
            <a:chExt cx="868640" cy="679702"/>
          </a:xfrm>
          <a:solidFill>
            <a:schemeClr val="accent6"/>
          </a:solidFill>
        </p:grpSpPr>
        <p:sp>
          <p:nvSpPr>
            <p:cNvPr id="16" name="Freeform: Shape 15">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 name="Freeform: Shape 16">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8"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2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2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2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2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4116885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3C8267F-3E58-77C9-EF9D-9D33DF6A8EE2}"/>
              </a:ext>
            </a:extLst>
          </p:cNvPr>
          <p:cNvSpPr/>
          <p:nvPr/>
        </p:nvSpPr>
        <p:spPr>
          <a:xfrm>
            <a:off x="3894666" y="350499"/>
            <a:ext cx="2777067" cy="1210735"/>
          </a:xfrm>
          <a:prstGeom prst="roundRect">
            <a:avLst/>
          </a:prstGeom>
          <a:solidFill>
            <a:srgbClr val="2DF5FF"/>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b="1" dirty="0">
                <a:solidFill>
                  <a:schemeClr val="tx1"/>
                </a:solidFill>
              </a:rPr>
              <a:t>Exploratory Data Analysis</a:t>
            </a:r>
          </a:p>
        </p:txBody>
      </p:sp>
      <p:sp>
        <p:nvSpPr>
          <p:cNvPr id="5" name="Title 1">
            <a:extLst>
              <a:ext uri="{FF2B5EF4-FFF2-40B4-BE49-F238E27FC236}">
                <a16:creationId xmlns:a16="http://schemas.microsoft.com/office/drawing/2014/main" id="{ABB4D797-9D1C-B0BA-C5CE-34CADDD91A73}"/>
              </a:ext>
            </a:extLst>
          </p:cNvPr>
          <p:cNvSpPr>
            <a:spLocks noGrp="1"/>
          </p:cNvSpPr>
          <p:nvPr>
            <p:ph type="title"/>
          </p:nvPr>
        </p:nvSpPr>
        <p:spPr>
          <a:xfrm>
            <a:off x="3017254" y="2443742"/>
            <a:ext cx="4800535" cy="1325563"/>
          </a:xfrm>
        </p:spPr>
        <p:txBody>
          <a:bodyPr/>
          <a:lstStyle/>
          <a:p>
            <a:pPr algn="ctr"/>
            <a:r>
              <a:rPr lang="en-US" b="1" dirty="0">
                <a:highlight>
                  <a:srgbClr val="00FFFF"/>
                </a:highlight>
                <a:latin typeface="+mn-lt"/>
              </a:rPr>
              <a:t>Approach</a:t>
            </a:r>
          </a:p>
        </p:txBody>
      </p:sp>
      <p:sp>
        <p:nvSpPr>
          <p:cNvPr id="6" name="Rectangle: Rounded Corners 5">
            <a:extLst>
              <a:ext uri="{FF2B5EF4-FFF2-40B4-BE49-F238E27FC236}">
                <a16:creationId xmlns:a16="http://schemas.microsoft.com/office/drawing/2014/main" id="{8B80583B-9A7A-8E04-0549-560ECBD162CE}"/>
              </a:ext>
            </a:extLst>
          </p:cNvPr>
          <p:cNvSpPr/>
          <p:nvPr/>
        </p:nvSpPr>
        <p:spPr>
          <a:xfrm>
            <a:off x="7616879" y="1657656"/>
            <a:ext cx="2725124" cy="1210735"/>
          </a:xfrm>
          <a:prstGeom prst="roundRect">
            <a:avLst/>
          </a:prstGeom>
          <a:solidFill>
            <a:srgbClr val="2DF5FF"/>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b="1" dirty="0">
                <a:solidFill>
                  <a:schemeClr val="tx1"/>
                </a:solidFill>
              </a:rPr>
              <a:t>Feature Selection</a:t>
            </a:r>
            <a:endParaRPr lang="en-US" sz="2400" dirty="0"/>
          </a:p>
        </p:txBody>
      </p:sp>
      <p:sp>
        <p:nvSpPr>
          <p:cNvPr id="7" name="Rectangle: Rounded Corners 6">
            <a:extLst>
              <a:ext uri="{FF2B5EF4-FFF2-40B4-BE49-F238E27FC236}">
                <a16:creationId xmlns:a16="http://schemas.microsoft.com/office/drawing/2014/main" id="{B5D16BE6-D9AB-3020-74C2-29F844823EC3}"/>
              </a:ext>
            </a:extLst>
          </p:cNvPr>
          <p:cNvSpPr/>
          <p:nvPr/>
        </p:nvSpPr>
        <p:spPr>
          <a:xfrm>
            <a:off x="7092183" y="4492606"/>
            <a:ext cx="3047999" cy="1210735"/>
          </a:xfrm>
          <a:prstGeom prst="roundRect">
            <a:avLst/>
          </a:prstGeom>
          <a:solidFill>
            <a:srgbClr val="2DF5FF"/>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b="1" dirty="0">
                <a:solidFill>
                  <a:schemeClr val="tx1"/>
                </a:solidFill>
              </a:rPr>
              <a:t>Model Selection</a:t>
            </a:r>
            <a:endParaRPr lang="en-US" sz="2400" dirty="0"/>
          </a:p>
        </p:txBody>
      </p:sp>
      <p:sp>
        <p:nvSpPr>
          <p:cNvPr id="8" name="Rectangle: Rounded Corners 7">
            <a:extLst>
              <a:ext uri="{FF2B5EF4-FFF2-40B4-BE49-F238E27FC236}">
                <a16:creationId xmlns:a16="http://schemas.microsoft.com/office/drawing/2014/main" id="{70FF70B8-8603-4B02-3082-58C1EC0C57F1}"/>
              </a:ext>
            </a:extLst>
          </p:cNvPr>
          <p:cNvSpPr/>
          <p:nvPr/>
        </p:nvSpPr>
        <p:spPr>
          <a:xfrm>
            <a:off x="1238108" y="4492607"/>
            <a:ext cx="3047999" cy="1210735"/>
          </a:xfrm>
          <a:prstGeom prst="roundRect">
            <a:avLst/>
          </a:prstGeom>
          <a:solidFill>
            <a:srgbClr val="2DF5FF"/>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b="1" dirty="0">
                <a:solidFill>
                  <a:schemeClr val="tx1"/>
                </a:solidFill>
              </a:rPr>
              <a:t>Performance</a:t>
            </a:r>
            <a:endParaRPr lang="en-US" sz="2400" dirty="0"/>
          </a:p>
        </p:txBody>
      </p:sp>
      <p:sp>
        <p:nvSpPr>
          <p:cNvPr id="9" name="Rectangle: Rounded Corners 8">
            <a:extLst>
              <a:ext uri="{FF2B5EF4-FFF2-40B4-BE49-F238E27FC236}">
                <a16:creationId xmlns:a16="http://schemas.microsoft.com/office/drawing/2014/main" id="{12374E08-BA91-6C6D-5644-86652B3A08D3}"/>
              </a:ext>
            </a:extLst>
          </p:cNvPr>
          <p:cNvSpPr/>
          <p:nvPr/>
        </p:nvSpPr>
        <p:spPr>
          <a:xfrm>
            <a:off x="493040" y="2218265"/>
            <a:ext cx="3048000" cy="1210735"/>
          </a:xfrm>
          <a:prstGeom prst="roundRect">
            <a:avLst/>
          </a:prstGeom>
          <a:solidFill>
            <a:srgbClr val="2DF5FF"/>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400" b="1" dirty="0">
                <a:solidFill>
                  <a:schemeClr val="tx1"/>
                </a:solidFill>
              </a:rPr>
              <a:t>Evaluation/</a:t>
            </a:r>
            <a:br>
              <a:rPr lang="en-US" sz="2400" b="1" dirty="0">
                <a:solidFill>
                  <a:schemeClr val="tx1"/>
                </a:solidFill>
              </a:rPr>
            </a:br>
            <a:r>
              <a:rPr lang="en-US" sz="2400" b="1" dirty="0">
                <a:solidFill>
                  <a:schemeClr val="tx1"/>
                </a:solidFill>
              </a:rPr>
              <a:t>Conclusion</a:t>
            </a:r>
            <a:endParaRPr lang="en-US" sz="2400" dirty="0"/>
          </a:p>
        </p:txBody>
      </p:sp>
      <p:cxnSp>
        <p:nvCxnSpPr>
          <p:cNvPr id="12" name="Connector: Elbow 11">
            <a:extLst>
              <a:ext uri="{FF2B5EF4-FFF2-40B4-BE49-F238E27FC236}">
                <a16:creationId xmlns:a16="http://schemas.microsoft.com/office/drawing/2014/main" id="{C281E0ED-6F1B-DAB3-563A-8C175E3BFB87}"/>
              </a:ext>
            </a:extLst>
          </p:cNvPr>
          <p:cNvCxnSpPr>
            <a:stCxn id="4" idx="3"/>
          </p:cNvCxnSpPr>
          <p:nvPr/>
        </p:nvCxnSpPr>
        <p:spPr>
          <a:xfrm>
            <a:off x="6671733" y="955866"/>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5F149CD-307D-7E34-9011-7A6EBFF6359D}"/>
              </a:ext>
            </a:extLst>
          </p:cNvPr>
          <p:cNvCxnSpPr>
            <a:cxnSpLocks/>
            <a:stCxn id="6" idx="2"/>
            <a:endCxn id="7" idx="0"/>
          </p:cNvCxnSpPr>
          <p:nvPr/>
        </p:nvCxnSpPr>
        <p:spPr>
          <a:xfrm rot="5400000">
            <a:off x="7985705" y="3498869"/>
            <a:ext cx="1624215" cy="3632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C441E9F-FB78-0B36-5455-31BC0B727CB0}"/>
              </a:ext>
            </a:extLst>
          </p:cNvPr>
          <p:cNvCxnSpPr>
            <a:cxnSpLocks/>
            <a:stCxn id="7" idx="2"/>
            <a:endCxn id="8" idx="3"/>
          </p:cNvCxnSpPr>
          <p:nvPr/>
        </p:nvCxnSpPr>
        <p:spPr>
          <a:xfrm rot="5400000" flipH="1">
            <a:off x="6148462" y="3235620"/>
            <a:ext cx="605366" cy="4330076"/>
          </a:xfrm>
          <a:prstGeom prst="bentConnector4">
            <a:avLst>
              <a:gd name="adj1" fmla="val -37762"/>
              <a:gd name="adj2" fmla="val 675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EB45F33D-5FA4-EA48-1BCB-9BF953C66BF3}"/>
              </a:ext>
            </a:extLst>
          </p:cNvPr>
          <p:cNvCxnSpPr>
            <a:cxnSpLocks/>
            <a:stCxn id="8" idx="0"/>
            <a:endCxn id="9" idx="2"/>
          </p:cNvCxnSpPr>
          <p:nvPr/>
        </p:nvCxnSpPr>
        <p:spPr>
          <a:xfrm rot="16200000" flipV="1">
            <a:off x="1857771" y="3588270"/>
            <a:ext cx="1063607" cy="7450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3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7" y="2521885"/>
            <a:ext cx="11038754" cy="3549045"/>
          </a:xfrm>
        </p:spPr>
        <p:txBody>
          <a:bodyPr>
            <a:noAutofit/>
          </a:bodyPr>
          <a:lstStyle/>
          <a:p>
            <a:pPr marL="0" marR="0">
              <a:lnSpc>
                <a:spcPct val="115000"/>
              </a:lnSpc>
              <a:spcBef>
                <a:spcPts val="0"/>
              </a:spcBef>
              <a:spcAft>
                <a:spcPts val="1000"/>
              </a:spcAft>
            </a:pPr>
            <a:r>
              <a:rPr lang="en-US" sz="2400" dirty="0">
                <a:effectLst/>
                <a:ea typeface="Times New Roman" panose="02020603050405020304" pitchFamily="18" charset="0"/>
                <a:cs typeface="Times New Roman" panose="02020603050405020304" pitchFamily="18" charset="0"/>
              </a:rPr>
              <a:t>The steps involved in this analysis and building the model process include:</a:t>
            </a:r>
          </a:p>
          <a:p>
            <a:pPr marL="342900" marR="0" indent="-342900">
              <a:lnSpc>
                <a:spcPct val="100000"/>
              </a:lnSpc>
              <a:spcBef>
                <a:spcPts val="0"/>
              </a:spcBef>
              <a:spcAft>
                <a:spcPts val="1000"/>
              </a:spcAft>
              <a:buFont typeface="Arial" panose="020B0604020202020204" pitchFamily="34" charset="0"/>
              <a:buChar char="•"/>
            </a:pPr>
            <a:r>
              <a:rPr lang="en-US" sz="2400" dirty="0">
                <a:ea typeface="Times New Roman" panose="02020603050405020304" pitchFamily="18" charset="0"/>
                <a:cs typeface="Times New Roman" panose="02020603050405020304" pitchFamily="18" charset="0"/>
              </a:rPr>
              <a:t>D</a:t>
            </a:r>
            <a:r>
              <a:rPr lang="en-US" sz="2400" dirty="0">
                <a:effectLst/>
                <a:ea typeface="Times New Roman" panose="02020603050405020304" pitchFamily="18" charset="0"/>
                <a:cs typeface="Times New Roman" panose="02020603050405020304" pitchFamily="18" charset="0"/>
              </a:rPr>
              <a:t>ata collection</a:t>
            </a:r>
          </a:p>
          <a:p>
            <a:pPr marL="342900" marR="0" indent="-342900">
              <a:lnSpc>
                <a:spcPct val="100000"/>
              </a:lnSpc>
              <a:spcBef>
                <a:spcPts val="0"/>
              </a:spcBef>
              <a:spcAft>
                <a:spcPts val="1000"/>
              </a:spcAft>
              <a:buFont typeface="Arial" panose="020B0604020202020204" pitchFamily="34" charset="0"/>
              <a:buChar char="•"/>
            </a:pPr>
            <a:r>
              <a:rPr lang="en-US" sz="2400" dirty="0">
                <a:ea typeface="Times New Roman" panose="02020603050405020304" pitchFamily="18" charset="0"/>
                <a:cs typeface="Times New Roman" panose="02020603050405020304" pitchFamily="18" charset="0"/>
              </a:rPr>
              <a:t>D</a:t>
            </a:r>
            <a:r>
              <a:rPr lang="en-US" sz="2400" dirty="0">
                <a:effectLst/>
                <a:ea typeface="Times New Roman" panose="02020603050405020304" pitchFamily="18" charset="0"/>
                <a:cs typeface="Times New Roman" panose="02020603050405020304" pitchFamily="18" charset="0"/>
              </a:rPr>
              <a:t>ata wrangling</a:t>
            </a:r>
          </a:p>
          <a:p>
            <a:pPr marL="342900" marR="0" indent="-342900">
              <a:lnSpc>
                <a:spcPct val="100000"/>
              </a:lnSpc>
              <a:spcBef>
                <a:spcPts val="0"/>
              </a:spcBef>
              <a:spcAft>
                <a:spcPts val="1000"/>
              </a:spcAft>
              <a:buFont typeface="Arial" panose="020B0604020202020204" pitchFamily="34" charset="0"/>
              <a:buChar char="•"/>
            </a:pPr>
            <a:r>
              <a:rPr lang="en-US" sz="2400" dirty="0">
                <a:ea typeface="Times New Roman" panose="02020603050405020304" pitchFamily="18" charset="0"/>
                <a:cs typeface="Times New Roman" panose="02020603050405020304" pitchFamily="18" charset="0"/>
              </a:rPr>
              <a:t>Data cleaning </a:t>
            </a:r>
            <a:r>
              <a:rPr lang="en-US" sz="2400" dirty="0">
                <a:effectLst/>
                <a:ea typeface="Times New Roman" panose="02020603050405020304" pitchFamily="18" charset="0"/>
                <a:cs typeface="Times New Roman" panose="02020603050405020304" pitchFamily="18" charset="0"/>
              </a:rPr>
              <a:t> </a:t>
            </a:r>
          </a:p>
          <a:p>
            <a:pPr marL="800100" lvl="2" indent="-342900">
              <a:lnSpc>
                <a:spcPct val="100000"/>
              </a:lnSpc>
              <a:spcBef>
                <a:spcPts val="0"/>
              </a:spcBef>
              <a:spcAft>
                <a:spcPts val="10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duplicates</a:t>
            </a:r>
          </a:p>
          <a:p>
            <a:pPr marL="800100" lvl="2" indent="-342900">
              <a:lnSpc>
                <a:spcPct val="100000"/>
              </a:lnSpc>
              <a:spcBef>
                <a:spcPts val="0"/>
              </a:spcBef>
              <a:spcAft>
                <a:spcPts val="10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missing or null values</a:t>
            </a:r>
          </a:p>
          <a:p>
            <a:pPr marL="800100" lvl="2" indent="-342900">
              <a:lnSpc>
                <a:spcPct val="100000"/>
              </a:lnSpc>
              <a:spcBef>
                <a:spcPts val="0"/>
              </a:spcBef>
              <a:spcAft>
                <a:spcPts val="1000"/>
              </a:spcAft>
              <a:buFont typeface="Arial" panose="020B0604020202020204" pitchFamily="34" charset="0"/>
              <a:buChar char="•"/>
            </a:pPr>
            <a:r>
              <a:rPr lang="en-US" sz="2000" dirty="0">
                <a:effectLst/>
                <a:ea typeface="Times New Roman" panose="02020603050405020304" pitchFamily="18" charset="0"/>
                <a:cs typeface="Times New Roman" panose="02020603050405020304" pitchFamily="18" charset="0"/>
              </a:rPr>
              <a:t>outliers</a:t>
            </a: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2" y="885557"/>
            <a:ext cx="7673848"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b="1" dirty="0">
                <a:highlight>
                  <a:srgbClr val="00FFFF"/>
                </a:highlight>
                <a:latin typeface="+mn-lt"/>
              </a:rPr>
              <a:t>Data Analysis Process</a:t>
            </a:r>
            <a:endParaRPr lang="en-US" sz="4000" b="1" dirty="0">
              <a:latin typeface="+mn-lt"/>
            </a:endParaRPr>
          </a:p>
        </p:txBody>
      </p:sp>
      <p:sp>
        <p:nvSpPr>
          <p:cNvPr id="2" name="Content Placeholder 2">
            <a:extLst>
              <a:ext uri="{FF2B5EF4-FFF2-40B4-BE49-F238E27FC236}">
                <a16:creationId xmlns:a16="http://schemas.microsoft.com/office/drawing/2014/main" id="{0F07C1CB-8489-87F5-48F3-07F370D82ABB}"/>
              </a:ext>
            </a:extLst>
          </p:cNvPr>
          <p:cNvSpPr txBox="1">
            <a:spLocks/>
          </p:cNvSpPr>
          <p:nvPr/>
        </p:nvSpPr>
        <p:spPr>
          <a:xfrm>
            <a:off x="5875083" y="3086662"/>
            <a:ext cx="5791200" cy="3549045"/>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00000"/>
              </a:lnSpc>
              <a:spcBef>
                <a:spcPts val="0"/>
              </a:spcBef>
              <a:spcAft>
                <a:spcPts val="1000"/>
              </a:spcAft>
            </a:pPr>
            <a:r>
              <a:rPr lang="en-US" sz="2200" dirty="0">
                <a:ea typeface="Times New Roman" panose="02020603050405020304" pitchFamily="18" charset="0"/>
                <a:cs typeface="Times New Roman" panose="02020603050405020304" pitchFamily="18" charset="0"/>
              </a:rPr>
              <a:t>Encoding categorical variables</a:t>
            </a:r>
          </a:p>
          <a:p>
            <a:pPr marL="342900" lvl="1" indent="-342900">
              <a:lnSpc>
                <a:spcPct val="100000"/>
              </a:lnSpc>
              <a:spcBef>
                <a:spcPts val="0"/>
              </a:spcBef>
              <a:spcAft>
                <a:spcPts val="1000"/>
              </a:spcAft>
            </a:pPr>
            <a:r>
              <a:rPr lang="en-US" sz="2200" dirty="0">
                <a:ea typeface="Times New Roman" panose="02020603050405020304" pitchFamily="18" charset="0"/>
                <a:cs typeface="Times New Roman" panose="02020603050405020304" pitchFamily="18" charset="0"/>
              </a:rPr>
              <a:t>Data exploration analysis</a:t>
            </a:r>
          </a:p>
          <a:p>
            <a:pPr marL="342900" lvl="1" indent="-342900">
              <a:lnSpc>
                <a:spcPct val="100000"/>
              </a:lnSpc>
              <a:spcBef>
                <a:spcPts val="0"/>
              </a:spcBef>
              <a:spcAft>
                <a:spcPts val="1000"/>
              </a:spcAft>
            </a:pPr>
            <a:r>
              <a:rPr lang="en-US" sz="2200" dirty="0">
                <a:ea typeface="Times New Roman" panose="02020603050405020304" pitchFamily="18" charset="0"/>
                <a:cs typeface="Times New Roman" panose="02020603050405020304" pitchFamily="18" charset="0"/>
              </a:rPr>
              <a:t>Feature selection </a:t>
            </a:r>
          </a:p>
          <a:p>
            <a:pPr marL="342900" lvl="1" indent="-342900">
              <a:lnSpc>
                <a:spcPct val="100000"/>
              </a:lnSpc>
              <a:spcBef>
                <a:spcPts val="0"/>
              </a:spcBef>
              <a:spcAft>
                <a:spcPts val="1000"/>
              </a:spcAft>
            </a:pPr>
            <a:r>
              <a:rPr lang="en-US" sz="2200" dirty="0">
                <a:ea typeface="Times New Roman" panose="02020603050405020304" pitchFamily="18" charset="0"/>
                <a:cs typeface="Times New Roman" panose="02020603050405020304" pitchFamily="18" charset="0"/>
              </a:rPr>
              <a:t>Splitting data (Test/Train)</a:t>
            </a:r>
          </a:p>
        </p:txBody>
      </p:sp>
    </p:spTree>
    <p:extLst>
      <p:ext uri="{BB962C8B-B14F-4D97-AF65-F5344CB8AC3E}">
        <p14:creationId xmlns:p14="http://schemas.microsoft.com/office/powerpoint/2010/main" val="257765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8" y="2521885"/>
            <a:ext cx="4933788" cy="3549045"/>
          </a:xfrm>
        </p:spPr>
        <p:txBody>
          <a:bodyPr>
            <a:noAutofit/>
          </a:bodyPr>
          <a:lstStyle/>
          <a:p>
            <a:pPr marL="342900" indent="-342900">
              <a:buFont typeface="Symbol" pitchFamily="2" charset="2"/>
              <a:buChar char=""/>
            </a:pPr>
            <a:r>
              <a:rPr lang="en-US" sz="1600" b="1" u="sng" dirty="0">
                <a:effectLst/>
                <a:ea typeface="Times New Roman" panose="02020603050405020304" pitchFamily="18" charset="0"/>
              </a:rPr>
              <a:t>title</a:t>
            </a:r>
            <a:r>
              <a:rPr lang="en-US" sz="1600" dirty="0">
                <a:effectLst/>
                <a:ea typeface="Times New Roman" panose="02020603050405020304" pitchFamily="18" charset="0"/>
              </a:rPr>
              <a:t>: The name/title of the movie</a:t>
            </a:r>
          </a:p>
          <a:p>
            <a:pPr marL="342900" marR="0" lvl="0" indent="-342900">
              <a:buFont typeface="Symbol" pitchFamily="2" charset="2"/>
              <a:buChar char=""/>
            </a:pPr>
            <a:r>
              <a:rPr lang="en-US" sz="1600" b="1" u="sng" dirty="0">
                <a:solidFill>
                  <a:srgbClr val="000000"/>
                </a:solidFill>
                <a:effectLst/>
                <a:ea typeface="Times New Roman" panose="02020603050405020304" pitchFamily="18" charset="0"/>
              </a:rPr>
              <a:t>year</a:t>
            </a:r>
            <a:r>
              <a:rPr lang="en-US" sz="1600" dirty="0">
                <a:solidFill>
                  <a:srgbClr val="000000"/>
                </a:solidFill>
                <a:effectLst/>
                <a:ea typeface="Times New Roman" panose="02020603050405020304" pitchFamily="18" charset="0"/>
              </a:rPr>
              <a:t>: The release year of the movie</a:t>
            </a:r>
            <a:endParaRPr lang="en-US" sz="1600" dirty="0">
              <a:effectLst/>
              <a:ea typeface="Times New Roman" panose="02020603050405020304" pitchFamily="18" charset="0"/>
            </a:endParaRPr>
          </a:p>
          <a:p>
            <a:pPr marL="342900" marR="0" lvl="0" indent="-342900">
              <a:buFont typeface="Symbol" pitchFamily="2" charset="2"/>
              <a:buChar char=""/>
            </a:pPr>
            <a:r>
              <a:rPr lang="en-US" sz="1600" b="1" u="sng" dirty="0">
                <a:solidFill>
                  <a:srgbClr val="000000"/>
                </a:solidFill>
                <a:effectLst/>
                <a:ea typeface="Times New Roman" panose="02020603050405020304" pitchFamily="18" charset="0"/>
              </a:rPr>
              <a:t>runtime</a:t>
            </a:r>
            <a:r>
              <a:rPr lang="en-US" sz="1600" dirty="0">
                <a:solidFill>
                  <a:srgbClr val="000000"/>
                </a:solidFill>
                <a:effectLst/>
                <a:ea typeface="Times New Roman" panose="02020603050405020304" pitchFamily="18" charset="0"/>
              </a:rPr>
              <a:t>: The total duration/length of the movie in minutes</a:t>
            </a:r>
            <a:endParaRPr lang="en-US" sz="1600" dirty="0">
              <a:effectLst/>
              <a:ea typeface="Times New Roman" panose="02020603050405020304" pitchFamily="18" charset="0"/>
            </a:endParaRPr>
          </a:p>
          <a:p>
            <a:pPr marL="342900" marR="0" lvl="0" indent="-342900">
              <a:buFont typeface="Symbol" pitchFamily="2" charset="2"/>
              <a:buChar char=""/>
            </a:pPr>
            <a:r>
              <a:rPr lang="en-US" sz="1600" b="1" u="sng" dirty="0">
                <a:solidFill>
                  <a:srgbClr val="000000"/>
                </a:solidFill>
                <a:effectLst/>
                <a:ea typeface="Times New Roman" panose="02020603050405020304" pitchFamily="18" charset="0"/>
              </a:rPr>
              <a:t>certificate</a:t>
            </a:r>
            <a:r>
              <a:rPr lang="en-US" sz="1600" dirty="0">
                <a:solidFill>
                  <a:srgbClr val="000000"/>
                </a:solidFill>
                <a:effectLst/>
                <a:ea typeface="Times New Roman" panose="02020603050405020304" pitchFamily="18" charset="0"/>
              </a:rPr>
              <a:t>: The age certification or rating of the movie (e.g., PG, R, U/A)</a:t>
            </a:r>
            <a:endParaRPr lang="en-US" sz="1600" dirty="0">
              <a:effectLst/>
              <a:ea typeface="Times New Roman" panose="02020603050405020304" pitchFamily="18" charset="0"/>
            </a:endParaRPr>
          </a:p>
          <a:p>
            <a:pPr marL="342900" marR="0" lvl="0" indent="-342900">
              <a:buFont typeface="Symbol" pitchFamily="2" charset="2"/>
              <a:buChar char=""/>
            </a:pPr>
            <a:r>
              <a:rPr lang="en-US" sz="1600" b="1" u="sng" dirty="0">
                <a:solidFill>
                  <a:srgbClr val="000000"/>
                </a:solidFill>
                <a:effectLst/>
                <a:ea typeface="Times New Roman" panose="02020603050405020304" pitchFamily="18" charset="0"/>
              </a:rPr>
              <a:t>genre</a:t>
            </a:r>
            <a:r>
              <a:rPr lang="en-US" sz="1600" dirty="0">
                <a:solidFill>
                  <a:srgbClr val="000000"/>
                </a:solidFill>
                <a:effectLst/>
                <a:ea typeface="Times New Roman" panose="02020603050405020304" pitchFamily="18" charset="0"/>
              </a:rPr>
              <a:t>: The category or type of movie (e.g., Drama, Action, Romance)</a:t>
            </a:r>
            <a:endParaRPr lang="en-US" sz="1600" dirty="0">
              <a:effectLst/>
              <a:ea typeface="Times New Roman" panose="02020603050405020304" pitchFamily="18" charset="0"/>
            </a:endParaRPr>
          </a:p>
          <a:p>
            <a:pPr marL="342900" marR="0" lvl="0" indent="-342900">
              <a:buFont typeface="Symbol" pitchFamily="2" charset="2"/>
              <a:buChar char=""/>
            </a:pPr>
            <a:r>
              <a:rPr lang="en-US" sz="1600" b="1" u="sng" dirty="0">
                <a:solidFill>
                  <a:srgbClr val="000000"/>
                </a:solidFill>
                <a:effectLst/>
                <a:ea typeface="Times New Roman" panose="02020603050405020304" pitchFamily="18" charset="0"/>
              </a:rPr>
              <a:t>director</a:t>
            </a:r>
            <a:r>
              <a:rPr lang="en-US" sz="1600" dirty="0">
                <a:solidFill>
                  <a:srgbClr val="000000"/>
                </a:solidFill>
                <a:effectLst/>
                <a:ea typeface="Times New Roman" panose="02020603050405020304" pitchFamily="18" charset="0"/>
              </a:rPr>
              <a:t>: The director of the movie</a:t>
            </a:r>
            <a:endParaRPr lang="en-US" sz="1600" dirty="0">
              <a:effectLst/>
              <a:ea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25718" y="975204"/>
            <a:ext cx="7673848" cy="1260743"/>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b="1" dirty="0">
                <a:highlight>
                  <a:srgbClr val="00FFFF"/>
                </a:highlight>
                <a:latin typeface="+mn-lt"/>
              </a:rPr>
              <a:t>Data Collection</a:t>
            </a:r>
          </a:p>
          <a:p>
            <a:r>
              <a:rPr lang="en-US" sz="4000" dirty="0">
                <a:effectLst/>
                <a:latin typeface="+mn-lt"/>
                <a:ea typeface="Times New Roman" panose="02020603050405020304" pitchFamily="18" charset="0"/>
              </a:rPr>
              <a:t>“IMDB Top 10,000” movie dataset</a:t>
            </a:r>
          </a:p>
        </p:txBody>
      </p:sp>
      <p:sp>
        <p:nvSpPr>
          <p:cNvPr id="2" name="Content Placeholder 2">
            <a:extLst>
              <a:ext uri="{FF2B5EF4-FFF2-40B4-BE49-F238E27FC236}">
                <a16:creationId xmlns:a16="http://schemas.microsoft.com/office/drawing/2014/main" id="{78E49CD5-8941-5AE4-0B05-441BF351415E}"/>
              </a:ext>
            </a:extLst>
          </p:cNvPr>
          <p:cNvSpPr txBox="1">
            <a:spLocks/>
          </p:cNvSpPr>
          <p:nvPr/>
        </p:nvSpPr>
        <p:spPr>
          <a:xfrm>
            <a:off x="5979460" y="2524812"/>
            <a:ext cx="5686822" cy="3549045"/>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Symbol" pitchFamily="2" charset="2"/>
              <a:buChar char=""/>
            </a:pPr>
            <a:r>
              <a:rPr lang="en-US" sz="1600" b="1" u="sng" dirty="0">
                <a:solidFill>
                  <a:srgbClr val="000000"/>
                </a:solidFill>
                <a:ea typeface="Times New Roman" panose="02020603050405020304" pitchFamily="18" charset="0"/>
              </a:rPr>
              <a:t>stars</a:t>
            </a:r>
            <a:r>
              <a:rPr lang="en-US" sz="1600" dirty="0">
                <a:solidFill>
                  <a:srgbClr val="000000"/>
                </a:solidFill>
                <a:ea typeface="Times New Roman" panose="02020603050405020304" pitchFamily="18" charset="0"/>
              </a:rPr>
              <a:t>: Leading actors and actresses featured in the movie</a:t>
            </a:r>
            <a:endParaRPr lang="en-US" sz="1600" dirty="0">
              <a:ea typeface="Times New Roman" panose="02020603050405020304" pitchFamily="18" charset="0"/>
            </a:endParaRPr>
          </a:p>
          <a:p>
            <a:pPr marL="342900" indent="-342900">
              <a:buFont typeface="Symbol" pitchFamily="2" charset="2"/>
              <a:buChar char=""/>
            </a:pPr>
            <a:r>
              <a:rPr lang="en-US" sz="1600" b="1" u="sng" dirty="0">
                <a:solidFill>
                  <a:srgbClr val="000000"/>
                </a:solidFill>
                <a:highlight>
                  <a:srgbClr val="00FFFF"/>
                </a:highlight>
                <a:ea typeface="Times New Roman" panose="02020603050405020304" pitchFamily="18" charset="0"/>
              </a:rPr>
              <a:t>rating</a:t>
            </a:r>
            <a:r>
              <a:rPr lang="en-US" sz="1600" dirty="0">
                <a:solidFill>
                  <a:srgbClr val="000000"/>
                </a:solidFill>
                <a:ea typeface="Times New Roman" panose="02020603050405020304" pitchFamily="18" charset="0"/>
              </a:rPr>
              <a:t>: The average IMDB rating of the movie out of 10</a:t>
            </a:r>
            <a:endParaRPr lang="en-US" sz="1600" dirty="0">
              <a:ea typeface="Times New Roman" panose="02020603050405020304" pitchFamily="18" charset="0"/>
            </a:endParaRPr>
          </a:p>
          <a:p>
            <a:pPr marL="342900" indent="-342900">
              <a:buFont typeface="Symbol" pitchFamily="2" charset="2"/>
              <a:buChar char=""/>
            </a:pPr>
            <a:r>
              <a:rPr lang="en-US" sz="1600" b="1" u="sng" dirty="0" err="1">
                <a:solidFill>
                  <a:srgbClr val="000000"/>
                </a:solidFill>
                <a:ea typeface="Times New Roman" panose="02020603050405020304" pitchFamily="18" charset="0"/>
              </a:rPr>
              <a:t>metascore</a:t>
            </a:r>
            <a:r>
              <a:rPr lang="en-US" sz="1600" dirty="0">
                <a:solidFill>
                  <a:srgbClr val="000000"/>
                </a:solidFill>
                <a:ea typeface="Times New Roman" panose="02020603050405020304" pitchFamily="18" charset="0"/>
              </a:rPr>
              <a:t>: The </a:t>
            </a:r>
            <a:r>
              <a:rPr lang="en-US" sz="1600" dirty="0" err="1">
                <a:solidFill>
                  <a:srgbClr val="000000"/>
                </a:solidFill>
                <a:ea typeface="Times New Roman" panose="02020603050405020304" pitchFamily="18" charset="0"/>
              </a:rPr>
              <a:t>metascore</a:t>
            </a:r>
            <a:r>
              <a:rPr lang="en-US" sz="1600" dirty="0">
                <a:solidFill>
                  <a:srgbClr val="000000"/>
                </a:solidFill>
                <a:ea typeface="Times New Roman" panose="02020603050405020304" pitchFamily="18" charset="0"/>
              </a:rPr>
              <a:t> rating based on critical reviews</a:t>
            </a:r>
            <a:endParaRPr lang="en-US" sz="1600" dirty="0">
              <a:ea typeface="Times New Roman" panose="02020603050405020304" pitchFamily="18" charset="0"/>
            </a:endParaRPr>
          </a:p>
          <a:p>
            <a:pPr marL="342900" indent="-342900">
              <a:buFont typeface="Symbol" pitchFamily="2" charset="2"/>
              <a:buChar char=""/>
            </a:pPr>
            <a:r>
              <a:rPr lang="en-US" sz="1600" b="1" u="sng" dirty="0">
                <a:solidFill>
                  <a:srgbClr val="000000"/>
                </a:solidFill>
                <a:ea typeface="Times New Roman" panose="02020603050405020304" pitchFamily="18" charset="0"/>
              </a:rPr>
              <a:t>votes</a:t>
            </a:r>
            <a:r>
              <a:rPr lang="en-US" sz="1600" dirty="0">
                <a:solidFill>
                  <a:srgbClr val="000000"/>
                </a:solidFill>
                <a:ea typeface="Times New Roman" panose="02020603050405020304" pitchFamily="18" charset="0"/>
              </a:rPr>
              <a:t>: The total number of user votes/ratings the movie received on IMDB</a:t>
            </a:r>
            <a:endParaRPr lang="en-US" sz="1600" dirty="0">
              <a:ea typeface="Times New Roman" panose="02020603050405020304" pitchFamily="18" charset="0"/>
            </a:endParaRPr>
          </a:p>
          <a:p>
            <a:pPr marL="342900" indent="-342900">
              <a:buFont typeface="Symbol" pitchFamily="2" charset="2"/>
              <a:buChar char=""/>
            </a:pPr>
            <a:r>
              <a:rPr lang="en-US" sz="1600" b="1" u="sng" dirty="0">
                <a:solidFill>
                  <a:srgbClr val="000000"/>
                </a:solidFill>
                <a:ea typeface="Times New Roman" panose="02020603050405020304" pitchFamily="18" charset="0"/>
              </a:rPr>
              <a:t>gross</a:t>
            </a:r>
            <a:r>
              <a:rPr lang="en-US" sz="1600" dirty="0">
                <a:solidFill>
                  <a:srgbClr val="000000"/>
                </a:solidFill>
                <a:ea typeface="Times New Roman" panose="02020603050405020304" pitchFamily="18" charset="0"/>
              </a:rPr>
              <a:t>: The total box office collection/gross earnings of the movie in millions</a:t>
            </a:r>
            <a:endParaRPr lang="en-US" sz="1600" dirty="0">
              <a:ea typeface="Times New Roman" panose="02020603050405020304" pitchFamily="18" charset="0"/>
            </a:endParaRPr>
          </a:p>
        </p:txBody>
      </p:sp>
    </p:spTree>
    <p:extLst>
      <p:ext uri="{BB962C8B-B14F-4D97-AF65-F5344CB8AC3E}">
        <p14:creationId xmlns:p14="http://schemas.microsoft.com/office/powerpoint/2010/main" val="2362056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E0E47C2-5A82-08F3-E533-2CCD22AF3BF9}"/>
              </a:ext>
            </a:extLst>
          </p:cNvPr>
          <p:cNvSpPr txBox="1">
            <a:spLocks/>
          </p:cNvSpPr>
          <p:nvPr/>
        </p:nvSpPr>
        <p:spPr>
          <a:xfrm>
            <a:off x="525718" y="975204"/>
            <a:ext cx="7673848" cy="1260743"/>
          </a:xfrm>
          <a:prstGeom prst="rect">
            <a:avLst/>
          </a:prstGeom>
        </p:spPr>
        <p:txBody>
          <a:bodyPr vert="horz" lIns="91440" tIns="45720" rIns="91440" bIns="45720" rtlCol="0" anchor="b">
            <a:normAutofit lnSpcReduction="10000"/>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b="1" dirty="0">
                <a:highlight>
                  <a:srgbClr val="00FFFF"/>
                </a:highlight>
                <a:latin typeface="+mn-lt"/>
              </a:rPr>
              <a:t>Data Collection</a:t>
            </a:r>
          </a:p>
          <a:p>
            <a:r>
              <a:rPr lang="en-US" sz="4000" dirty="0">
                <a:effectLst/>
                <a:latin typeface="+mn-lt"/>
                <a:ea typeface="Times New Roman" panose="02020603050405020304" pitchFamily="18" charset="0"/>
              </a:rPr>
              <a:t>“Movies Metadata” dataset</a:t>
            </a:r>
          </a:p>
        </p:txBody>
      </p:sp>
      <p:sp>
        <p:nvSpPr>
          <p:cNvPr id="2" name="Content Placeholder 2">
            <a:extLst>
              <a:ext uri="{FF2B5EF4-FFF2-40B4-BE49-F238E27FC236}">
                <a16:creationId xmlns:a16="http://schemas.microsoft.com/office/drawing/2014/main" id="{78E49CD5-8941-5AE4-0B05-441BF351415E}"/>
              </a:ext>
            </a:extLst>
          </p:cNvPr>
          <p:cNvSpPr txBox="1">
            <a:spLocks/>
          </p:cNvSpPr>
          <p:nvPr/>
        </p:nvSpPr>
        <p:spPr>
          <a:xfrm>
            <a:off x="5970496" y="2604995"/>
            <a:ext cx="5686822" cy="3549045"/>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buFont typeface="Symbol" pitchFamily="2" charset="2"/>
              <a:buChar char=""/>
            </a:pPr>
            <a:r>
              <a:rPr lang="en-US" sz="1800" b="1" u="sng" dirty="0">
                <a:solidFill>
                  <a:srgbClr val="000000"/>
                </a:solidFill>
                <a:effectLst/>
                <a:ea typeface="Times New Roman" panose="02020603050405020304" pitchFamily="18" charset="0"/>
              </a:rPr>
              <a:t>budget</a:t>
            </a:r>
            <a:r>
              <a:rPr lang="en-US" sz="1800" dirty="0">
                <a:solidFill>
                  <a:srgbClr val="000000"/>
                </a:solidFill>
                <a:effectLst/>
                <a:ea typeface="Times New Roman" panose="02020603050405020304" pitchFamily="18" charset="0"/>
              </a:rPr>
              <a:t>: cinema budget for the movie</a:t>
            </a:r>
            <a:endParaRPr lang="en-US" sz="1800" dirty="0">
              <a:effectLst/>
              <a:ea typeface="Times New Roman" panose="02020603050405020304" pitchFamily="18" charset="0"/>
            </a:endParaRPr>
          </a:p>
          <a:p>
            <a:pPr marL="342900" marR="0" lvl="0" indent="-342900">
              <a:buFont typeface="Symbol" pitchFamily="2" charset="2"/>
              <a:buChar char=""/>
            </a:pPr>
            <a:r>
              <a:rPr lang="en-US" sz="1800" b="1" u="sng" dirty="0">
                <a:solidFill>
                  <a:srgbClr val="000000"/>
                </a:solidFill>
                <a:effectLst/>
                <a:ea typeface="Times New Roman" panose="02020603050405020304" pitchFamily="18" charset="0"/>
              </a:rPr>
              <a:t>popularity</a:t>
            </a:r>
            <a:r>
              <a:rPr lang="en-US" sz="1800" dirty="0">
                <a:solidFill>
                  <a:srgbClr val="000000"/>
                </a:solidFill>
                <a:effectLst/>
                <a:ea typeface="Times New Roman" panose="02020603050405020304" pitchFamily="18" charset="0"/>
              </a:rPr>
              <a:t>: how popular the movie</a:t>
            </a:r>
            <a:endParaRPr lang="en-US" sz="1800" dirty="0">
              <a:effectLst/>
              <a:ea typeface="Times New Roman" panose="02020603050405020304" pitchFamily="18" charset="0"/>
            </a:endParaRPr>
          </a:p>
          <a:p>
            <a:pPr marL="342900" marR="0" lvl="0" indent="-342900">
              <a:buFont typeface="Symbol" pitchFamily="2" charset="2"/>
              <a:buChar char=""/>
            </a:pPr>
            <a:r>
              <a:rPr lang="en-US" sz="1800" b="1" u="sng" dirty="0">
                <a:solidFill>
                  <a:srgbClr val="000000"/>
                </a:solidFill>
                <a:effectLst/>
                <a:ea typeface="Times New Roman" panose="02020603050405020304" pitchFamily="18" charset="0"/>
              </a:rPr>
              <a:t>revenue</a:t>
            </a:r>
            <a:r>
              <a:rPr lang="en-US" sz="1800" dirty="0">
                <a:solidFill>
                  <a:srgbClr val="000000"/>
                </a:solidFill>
                <a:effectLst/>
                <a:ea typeface="Times New Roman" panose="02020603050405020304" pitchFamily="18" charset="0"/>
              </a:rPr>
              <a:t>: how much money the movie brought in</a:t>
            </a:r>
            <a:endParaRPr lang="en-US" sz="1800" dirty="0">
              <a:effectLst/>
              <a:ea typeface="Times New Roman" panose="02020603050405020304" pitchFamily="18" charset="0"/>
            </a:endParaRPr>
          </a:p>
          <a:p>
            <a:pPr marL="342900" marR="0" lvl="0" indent="-342900">
              <a:buFont typeface="Symbol" pitchFamily="2" charset="2"/>
              <a:buChar char=""/>
            </a:pPr>
            <a:r>
              <a:rPr lang="en-US" sz="1800" b="1" u="sng" dirty="0">
                <a:solidFill>
                  <a:srgbClr val="000000"/>
                </a:solidFill>
                <a:effectLst/>
                <a:ea typeface="Times New Roman" panose="02020603050405020304" pitchFamily="18" charset="0"/>
              </a:rPr>
              <a:t>runtime</a:t>
            </a:r>
            <a:r>
              <a:rPr lang="en-US" sz="1800" dirty="0">
                <a:solidFill>
                  <a:srgbClr val="000000"/>
                </a:solidFill>
                <a:effectLst/>
                <a:ea typeface="Times New Roman" panose="02020603050405020304" pitchFamily="18" charset="0"/>
              </a:rPr>
              <a:t>: how long the movie was in minuets</a:t>
            </a:r>
            <a:endParaRPr lang="en-US" sz="1800" dirty="0">
              <a:effectLst/>
              <a:ea typeface="Times New Roman" panose="02020603050405020304" pitchFamily="18" charset="0"/>
            </a:endParaRPr>
          </a:p>
          <a:p>
            <a:pPr marL="342900" marR="0" lvl="0" indent="-342900">
              <a:buFont typeface="Symbol" pitchFamily="2" charset="2"/>
              <a:buChar char=""/>
            </a:pPr>
            <a:r>
              <a:rPr lang="en-US" sz="1800" b="1" u="sng" dirty="0">
                <a:solidFill>
                  <a:srgbClr val="000000"/>
                </a:solidFill>
                <a:effectLst/>
                <a:ea typeface="Times New Roman" panose="02020603050405020304" pitchFamily="18" charset="0"/>
              </a:rPr>
              <a:t>title</a:t>
            </a:r>
            <a:r>
              <a:rPr lang="en-US" sz="1800" dirty="0">
                <a:solidFill>
                  <a:srgbClr val="000000"/>
                </a:solidFill>
                <a:effectLst/>
                <a:ea typeface="Times New Roman" panose="02020603050405020304" pitchFamily="18" charset="0"/>
              </a:rPr>
              <a:t>: title of the movie</a:t>
            </a:r>
            <a:endParaRPr lang="en-US" sz="1800" dirty="0">
              <a:effectLst/>
              <a:ea typeface="Times New Roman" panose="02020603050405020304" pitchFamily="18" charset="0"/>
            </a:endParaRPr>
          </a:p>
          <a:p>
            <a:pPr marL="342900" marR="0" lvl="0" indent="-342900">
              <a:buFont typeface="Symbol" pitchFamily="2" charset="2"/>
              <a:buChar char=""/>
            </a:pPr>
            <a:r>
              <a:rPr lang="en-US" sz="1800" b="1" u="sng" dirty="0" err="1">
                <a:solidFill>
                  <a:srgbClr val="000000"/>
                </a:solidFill>
                <a:effectLst/>
                <a:ea typeface="Times New Roman" panose="02020603050405020304" pitchFamily="18" charset="0"/>
              </a:rPr>
              <a:t>vote_average</a:t>
            </a:r>
            <a:r>
              <a:rPr lang="en-US" sz="1800" dirty="0">
                <a:solidFill>
                  <a:srgbClr val="000000"/>
                </a:solidFill>
                <a:effectLst/>
                <a:ea typeface="Times New Roman" panose="02020603050405020304" pitchFamily="18" charset="0"/>
              </a:rPr>
              <a:t>: average of votes</a:t>
            </a:r>
            <a:endParaRPr lang="en-US" sz="1800" dirty="0">
              <a:effectLst/>
              <a:ea typeface="Times New Roman" panose="02020603050405020304" pitchFamily="18" charset="0"/>
            </a:endParaRPr>
          </a:p>
          <a:p>
            <a:pPr marL="342900" marR="0" lvl="0" indent="-342900">
              <a:buFont typeface="Symbol" pitchFamily="2" charset="2"/>
              <a:buChar char=""/>
            </a:pPr>
            <a:r>
              <a:rPr lang="en-US" sz="1800" b="1" u="sng" dirty="0" err="1">
                <a:solidFill>
                  <a:srgbClr val="000000"/>
                </a:solidFill>
                <a:effectLst/>
                <a:ea typeface="Times New Roman" panose="02020603050405020304" pitchFamily="18" charset="0"/>
              </a:rPr>
              <a:t>vote_count</a:t>
            </a:r>
            <a:r>
              <a:rPr lang="en-US" sz="1800" dirty="0">
                <a:solidFill>
                  <a:srgbClr val="000000"/>
                </a:solidFill>
                <a:effectLst/>
                <a:ea typeface="Times New Roman" panose="02020603050405020304" pitchFamily="18" charset="0"/>
              </a:rPr>
              <a:t>: how many people voted.</a:t>
            </a:r>
            <a:endParaRPr lang="en-US" sz="1800" dirty="0">
              <a:effectLst/>
              <a:ea typeface="Times New Roman" panose="02020603050405020304" pitchFamily="18" charset="0"/>
            </a:endParaRPr>
          </a:p>
        </p:txBody>
      </p:sp>
      <p:sp>
        <p:nvSpPr>
          <p:cNvPr id="4" name="Content Placeholder 2">
            <a:extLst>
              <a:ext uri="{FF2B5EF4-FFF2-40B4-BE49-F238E27FC236}">
                <a16:creationId xmlns:a16="http://schemas.microsoft.com/office/drawing/2014/main" id="{59319108-36D4-9B62-77BF-51A7C761C889}"/>
              </a:ext>
            </a:extLst>
          </p:cNvPr>
          <p:cNvSpPr txBox="1">
            <a:spLocks/>
          </p:cNvSpPr>
          <p:nvPr/>
        </p:nvSpPr>
        <p:spPr>
          <a:xfrm>
            <a:off x="454001" y="2604995"/>
            <a:ext cx="4933788" cy="1448876"/>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r>
              <a:rPr lang="en-US" sz="1800" dirty="0">
                <a:solidFill>
                  <a:srgbClr val="000000"/>
                </a:solidFill>
                <a:effectLst/>
                <a:latin typeface="Lato" panose="020F0502020204030203" pitchFamily="34" charset="0"/>
                <a:ea typeface="Times New Roman" panose="02020603050405020304" pitchFamily="18" charset="0"/>
              </a:rPr>
              <a:t>The Movies Metadata file contains information on 45,000 movies featured in the Full </a:t>
            </a:r>
            <a:r>
              <a:rPr lang="en-US" sz="1800" dirty="0" err="1">
                <a:solidFill>
                  <a:srgbClr val="000000"/>
                </a:solidFill>
                <a:effectLst/>
                <a:latin typeface="Lato" panose="020F0502020204030203" pitchFamily="34" charset="0"/>
                <a:ea typeface="Times New Roman" panose="02020603050405020304" pitchFamily="18" charset="0"/>
              </a:rPr>
              <a:t>MovieLens</a:t>
            </a:r>
            <a:r>
              <a:rPr lang="en-US" sz="1800" dirty="0">
                <a:solidFill>
                  <a:srgbClr val="000000"/>
                </a:solidFill>
                <a:effectLst/>
                <a:latin typeface="Lato" panose="020F0502020204030203" pitchFamily="34" charset="0"/>
                <a:ea typeface="Times New Roman" panose="02020603050405020304" pitchFamily="18" charset="0"/>
              </a:rPr>
              <a:t> dataset. With several metadata points, for purposes of this project only the following variables were kept.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449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7" y="2521885"/>
            <a:ext cx="10466961" cy="3549045"/>
          </a:xfrm>
        </p:spPr>
        <p:txBody>
          <a:bodyPr>
            <a:noAutofit/>
          </a:bodyPr>
          <a:lstStyle/>
          <a:p>
            <a:pPr marL="342900" marR="0" indent="-342900">
              <a:lnSpc>
                <a:spcPct val="115000"/>
              </a:lnSpc>
              <a:spcBef>
                <a:spcPts val="0"/>
              </a:spcBef>
              <a:spcAft>
                <a:spcPts val="1000"/>
              </a:spcAft>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Joining two datasets together in SQL (</a:t>
            </a:r>
            <a:r>
              <a:rPr lang="en-US" sz="2400" b="0" i="0" dirty="0">
                <a:solidFill>
                  <a:srgbClr val="202124"/>
                </a:solidFill>
                <a:effectLst/>
              </a:rPr>
              <a:t>Structured query language)</a:t>
            </a:r>
            <a:endParaRPr lang="en-US" sz="2400" dirty="0">
              <a:effectLst/>
              <a:ea typeface="Times New Roman" panose="02020603050405020304" pitchFamily="18" charset="0"/>
              <a:cs typeface="Times New Roman" panose="02020603050405020304" pitchFamily="18" charset="0"/>
            </a:endParaRPr>
          </a:p>
          <a:p>
            <a:pPr marL="342900" marR="0" indent="-342900">
              <a:lnSpc>
                <a:spcPct val="115000"/>
              </a:lnSpc>
              <a:spcBef>
                <a:spcPts val="0"/>
              </a:spcBef>
              <a:spcAft>
                <a:spcPts val="1000"/>
              </a:spcAft>
              <a:buFont typeface="Arial" panose="020B0604020202020204" pitchFamily="34" charset="0"/>
              <a:buChar char="•"/>
            </a:pPr>
            <a:r>
              <a:rPr lang="en-US" sz="2400" dirty="0">
                <a:ea typeface="Times New Roman" panose="02020603050405020304" pitchFamily="18" charset="0"/>
                <a:cs typeface="Times New Roman" panose="02020603050405020304" pitchFamily="18" charset="0"/>
              </a:rPr>
              <a:t>Convert ratings variable (1-10) to Low and High</a:t>
            </a:r>
          </a:p>
          <a:p>
            <a:pPr marL="342900" marR="0" indent="-342900">
              <a:lnSpc>
                <a:spcPct val="115000"/>
              </a:lnSpc>
              <a:spcBef>
                <a:spcPts val="0"/>
              </a:spcBef>
              <a:spcAft>
                <a:spcPts val="1000"/>
              </a:spcAft>
              <a:buFont typeface="Arial" panose="020B0604020202020204" pitchFamily="34" charset="0"/>
              <a:buChar char="•"/>
            </a:pPr>
            <a:r>
              <a:rPr lang="en-US" sz="2400" dirty="0">
                <a:ea typeface="Times New Roman" panose="02020603050405020304" pitchFamily="18" charset="0"/>
                <a:cs typeface="Times New Roman" panose="02020603050405020304" pitchFamily="18" charset="0"/>
              </a:rPr>
              <a:t>Convert string of actors, to first two actors</a:t>
            </a:r>
          </a:p>
          <a:p>
            <a:pPr marL="342900" marR="0" indent="-342900">
              <a:lnSpc>
                <a:spcPct val="115000"/>
              </a:lnSpc>
              <a:spcBef>
                <a:spcPts val="0"/>
              </a:spcBef>
              <a:spcAft>
                <a:spcPts val="1000"/>
              </a:spcAft>
              <a:buFont typeface="Arial" panose="020B0604020202020204" pitchFamily="34" charset="0"/>
              <a:buChar char="•"/>
            </a:pPr>
            <a:r>
              <a:rPr lang="en-US" sz="2400" dirty="0">
                <a:ea typeface="Times New Roman" panose="02020603050405020304" pitchFamily="18" charset="0"/>
                <a:cs typeface="Times New Roman" panose="02020603050405020304" pitchFamily="18" charset="0"/>
              </a:rPr>
              <a:t>Convert string of genres, to first listed genre</a:t>
            </a:r>
          </a:p>
          <a:p>
            <a:pPr marL="342900" marR="0" indent="-342900">
              <a:lnSpc>
                <a:spcPct val="115000"/>
              </a:lnSpc>
              <a:spcBef>
                <a:spcPts val="0"/>
              </a:spcBef>
              <a:spcAft>
                <a:spcPts val="1000"/>
              </a:spcAft>
              <a:buFont typeface="Arial" panose="020B0604020202020204" pitchFamily="34" charset="0"/>
              <a:buChar char="•"/>
            </a:pPr>
            <a:r>
              <a:rPr lang="en-US" sz="2400" dirty="0">
                <a:ea typeface="Times New Roman" panose="02020603050405020304" pitchFamily="18" charset="0"/>
                <a:cs typeface="Times New Roman" panose="02020603050405020304" pitchFamily="18" charset="0"/>
              </a:rPr>
              <a:t>Data file consisting of 16 columns and 9,720 rows of movies</a:t>
            </a:r>
          </a:p>
          <a:p>
            <a:pPr marL="342900" marR="0" indent="-342900">
              <a:lnSpc>
                <a:spcPct val="115000"/>
              </a:lnSpc>
              <a:spcBef>
                <a:spcPts val="0"/>
              </a:spcBef>
              <a:spcAft>
                <a:spcPts val="1000"/>
              </a:spcAft>
              <a:buFont typeface="Arial" panose="020B0604020202020204" pitchFamily="34" charset="0"/>
              <a:buChar char="•"/>
            </a:pPr>
            <a:r>
              <a:rPr lang="en-US" sz="2400" dirty="0">
                <a:ea typeface="Times New Roman" panose="02020603050405020304" pitchFamily="18" charset="0"/>
                <a:cs typeface="Times New Roman" panose="02020603050405020304" pitchFamily="18" charset="0"/>
              </a:rPr>
              <a:t>Title, Runtime, Rating, </a:t>
            </a:r>
            <a:r>
              <a:rPr lang="en-US" sz="2400" dirty="0" err="1">
                <a:ea typeface="Times New Roman" panose="02020603050405020304" pitchFamily="18" charset="0"/>
                <a:cs typeface="Times New Roman" panose="02020603050405020304" pitchFamily="18" charset="0"/>
              </a:rPr>
              <a:t>Metascore</a:t>
            </a:r>
            <a:r>
              <a:rPr lang="en-US" sz="2400" dirty="0">
                <a:ea typeface="Times New Roman" panose="02020603050405020304" pitchFamily="18" charset="0"/>
                <a:cs typeface="Times New Roman" panose="02020603050405020304" pitchFamily="18" charset="0"/>
              </a:rPr>
              <a:t>, Votes, Gross, Popularity, Revenue, Vote Average, Vote Count, Stars, Rating-2, First Genre, Star 1, Star 2 </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2" y="885557"/>
            <a:ext cx="7673848"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b="1" dirty="0">
                <a:highlight>
                  <a:srgbClr val="00FFFF"/>
                </a:highlight>
                <a:latin typeface="+mn-lt"/>
              </a:rPr>
              <a:t>Data Wrangling</a:t>
            </a:r>
            <a:endParaRPr lang="en-US" sz="4000" b="1" dirty="0">
              <a:latin typeface="+mn-lt"/>
            </a:endParaRPr>
          </a:p>
        </p:txBody>
      </p:sp>
    </p:spTree>
    <p:extLst>
      <p:ext uri="{BB962C8B-B14F-4D97-AF65-F5344CB8AC3E}">
        <p14:creationId xmlns:p14="http://schemas.microsoft.com/office/powerpoint/2010/main" val="1924392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E0E47C2-5A82-08F3-E533-2CCD22AF3BF9}"/>
              </a:ext>
            </a:extLst>
          </p:cNvPr>
          <p:cNvSpPr txBox="1">
            <a:spLocks/>
          </p:cNvSpPr>
          <p:nvPr/>
        </p:nvSpPr>
        <p:spPr>
          <a:xfrm>
            <a:off x="530352" y="885557"/>
            <a:ext cx="7673848"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b="1" dirty="0" err="1">
                <a:highlight>
                  <a:srgbClr val="00FFFF"/>
                </a:highlight>
                <a:latin typeface="+mn-lt"/>
              </a:rPr>
              <a:t>Dataframe</a:t>
            </a:r>
            <a:endParaRPr lang="en-US" sz="4000" b="1" dirty="0">
              <a:latin typeface="+mn-lt"/>
            </a:endParaRPr>
          </a:p>
        </p:txBody>
      </p:sp>
      <p:pic>
        <p:nvPicPr>
          <p:cNvPr id="7" name="Picture 6" descr="A screenshot of a computer&#10;&#10;Description automatically generated">
            <a:extLst>
              <a:ext uri="{FF2B5EF4-FFF2-40B4-BE49-F238E27FC236}">
                <a16:creationId xmlns:a16="http://schemas.microsoft.com/office/drawing/2014/main" id="{3924DFA2-5855-EF75-0AC1-855A763351BC}"/>
              </a:ext>
            </a:extLst>
          </p:cNvPr>
          <p:cNvPicPr>
            <a:picLocks noChangeAspect="1"/>
          </p:cNvPicPr>
          <p:nvPr/>
        </p:nvPicPr>
        <p:blipFill rotWithShape="1">
          <a:blip r:embed="rId2">
            <a:extLst>
              <a:ext uri="{28A0092B-C50C-407E-A947-70E740481C1C}">
                <a14:useLocalDpi xmlns:a14="http://schemas.microsoft.com/office/drawing/2010/main" val="0"/>
              </a:ext>
            </a:extLst>
          </a:blip>
          <a:srcRect b="21659"/>
          <a:stretch/>
        </p:blipFill>
        <p:spPr>
          <a:xfrm>
            <a:off x="272845" y="2610097"/>
            <a:ext cx="11646310" cy="4203207"/>
          </a:xfrm>
          <a:prstGeom prst="rect">
            <a:avLst/>
          </a:prstGeom>
        </p:spPr>
      </p:pic>
    </p:spTree>
    <p:extLst>
      <p:ext uri="{BB962C8B-B14F-4D97-AF65-F5344CB8AC3E}">
        <p14:creationId xmlns:p14="http://schemas.microsoft.com/office/powerpoint/2010/main" val="3756808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E0E47C2-5A82-08F3-E533-2CCD22AF3BF9}"/>
              </a:ext>
            </a:extLst>
          </p:cNvPr>
          <p:cNvSpPr txBox="1">
            <a:spLocks/>
          </p:cNvSpPr>
          <p:nvPr/>
        </p:nvSpPr>
        <p:spPr>
          <a:xfrm>
            <a:off x="530352" y="885557"/>
            <a:ext cx="7673848"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b="1" dirty="0" err="1">
                <a:highlight>
                  <a:srgbClr val="00FFFF"/>
                </a:highlight>
                <a:latin typeface="+mn-lt"/>
              </a:rPr>
              <a:t>Dataframe</a:t>
            </a:r>
            <a:endParaRPr lang="en-US" sz="4000" b="1" dirty="0">
              <a:latin typeface="+mn-lt"/>
            </a:endParaRPr>
          </a:p>
        </p:txBody>
      </p:sp>
      <p:pic>
        <p:nvPicPr>
          <p:cNvPr id="5" name="Picture 4" descr="A table with numbers and text&#10;&#10;Description automatically generated">
            <a:extLst>
              <a:ext uri="{FF2B5EF4-FFF2-40B4-BE49-F238E27FC236}">
                <a16:creationId xmlns:a16="http://schemas.microsoft.com/office/drawing/2014/main" id="{7D272E3A-AEF6-41BA-398A-0BED606F5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30" y="2721435"/>
            <a:ext cx="10563021" cy="3109094"/>
          </a:xfrm>
          <a:prstGeom prst="rect">
            <a:avLst/>
          </a:prstGeom>
        </p:spPr>
      </p:pic>
    </p:spTree>
    <p:extLst>
      <p:ext uri="{BB962C8B-B14F-4D97-AF65-F5344CB8AC3E}">
        <p14:creationId xmlns:p14="http://schemas.microsoft.com/office/powerpoint/2010/main" val="301780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7" y="2521885"/>
            <a:ext cx="10466961" cy="3549045"/>
          </a:xfrm>
        </p:spPr>
        <p:txBody>
          <a:bodyPr>
            <a:noAutofit/>
          </a:bodyPr>
          <a:lstStyle/>
          <a:p>
            <a:pPr marL="342900" marR="0" indent="-342900">
              <a:lnSpc>
                <a:spcPct val="115000"/>
              </a:lnSpc>
              <a:spcBef>
                <a:spcPts val="0"/>
              </a:spcBef>
              <a:spcAft>
                <a:spcPts val="1000"/>
              </a:spcAft>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Removing duplicates</a:t>
            </a:r>
          </a:p>
          <a:p>
            <a:pPr marL="342900" marR="0" indent="-342900">
              <a:lnSpc>
                <a:spcPct val="115000"/>
              </a:lnSpc>
              <a:spcBef>
                <a:spcPts val="0"/>
              </a:spcBef>
              <a:spcAft>
                <a:spcPts val="1000"/>
              </a:spcAft>
              <a:buFont typeface="Arial" panose="020B0604020202020204" pitchFamily="34" charset="0"/>
              <a:buChar char="•"/>
            </a:pPr>
            <a:r>
              <a:rPr lang="en-US" sz="2400" dirty="0">
                <a:ea typeface="Times New Roman" panose="02020603050405020304" pitchFamily="18" charset="0"/>
                <a:cs typeface="Times New Roman" panose="02020603050405020304" pitchFamily="18" charset="0"/>
              </a:rPr>
              <a:t>Identifying and treating missing data</a:t>
            </a:r>
          </a:p>
          <a:p>
            <a:pPr marL="342900" marR="0" indent="-342900">
              <a:lnSpc>
                <a:spcPct val="115000"/>
              </a:lnSpc>
              <a:spcBef>
                <a:spcPts val="0"/>
              </a:spcBef>
              <a:spcAft>
                <a:spcPts val="1000"/>
              </a:spcAft>
              <a:buFont typeface="Arial" panose="020B0604020202020204" pitchFamily="34" charset="0"/>
              <a:buChar char="•"/>
            </a:pPr>
            <a:r>
              <a:rPr lang="en-US" sz="2400" dirty="0">
                <a:ea typeface="Times New Roman" panose="02020603050405020304" pitchFamily="18" charset="0"/>
                <a:cs typeface="Times New Roman" panose="02020603050405020304" pitchFamily="18" charset="0"/>
              </a:rPr>
              <a:t>Identifying and treating outliers through exploratory data analysis (EDA)</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2" y="885557"/>
            <a:ext cx="7673848"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b="1" dirty="0">
                <a:highlight>
                  <a:srgbClr val="00FFFF"/>
                </a:highlight>
                <a:latin typeface="+mn-lt"/>
              </a:rPr>
              <a:t>Data Cleaning</a:t>
            </a:r>
            <a:endParaRPr lang="en-US" sz="4000" b="1" dirty="0">
              <a:latin typeface="+mn-lt"/>
            </a:endParaRPr>
          </a:p>
        </p:txBody>
      </p:sp>
    </p:spTree>
    <p:extLst>
      <p:ext uri="{BB962C8B-B14F-4D97-AF65-F5344CB8AC3E}">
        <p14:creationId xmlns:p14="http://schemas.microsoft.com/office/powerpoint/2010/main" val="919339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7" y="2521885"/>
            <a:ext cx="10466961"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Treating Missing data</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2" y="885557"/>
            <a:ext cx="7673848"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b="1" dirty="0">
                <a:highlight>
                  <a:srgbClr val="00FFFF"/>
                </a:highlight>
                <a:latin typeface="+mn-lt"/>
              </a:rPr>
              <a:t>Data Cleaning</a:t>
            </a:r>
            <a:endParaRPr lang="en-US" sz="4000" b="1" dirty="0">
              <a:latin typeface="+mn-lt"/>
            </a:endParaRPr>
          </a:p>
        </p:txBody>
      </p:sp>
      <p:pic>
        <p:nvPicPr>
          <p:cNvPr id="5" name="Picture 4" descr="A screenshot of a computer code&#10;&#10;Description automatically generated">
            <a:extLst>
              <a:ext uri="{FF2B5EF4-FFF2-40B4-BE49-F238E27FC236}">
                <a16:creationId xmlns:a16="http://schemas.microsoft.com/office/drawing/2014/main" id="{8CCF8535-5B5C-C9D8-3486-948C0FD81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825" y="1277578"/>
            <a:ext cx="3595329" cy="5168286"/>
          </a:xfrm>
          <a:prstGeom prst="rect">
            <a:avLst/>
          </a:prstGeom>
        </p:spPr>
      </p:pic>
    </p:spTree>
    <p:extLst>
      <p:ext uri="{BB962C8B-B14F-4D97-AF65-F5344CB8AC3E}">
        <p14:creationId xmlns:p14="http://schemas.microsoft.com/office/powerpoint/2010/main" val="4091573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7" y="2521885"/>
            <a:ext cx="10466961"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EDA </a:t>
            </a:r>
            <a:r>
              <a:rPr lang="en-US" sz="2400" i="1" dirty="0">
                <a:ea typeface="Times New Roman" panose="02020603050405020304" pitchFamily="18" charset="0"/>
                <a:cs typeface="Times New Roman" panose="02020603050405020304" pitchFamily="18" charset="0"/>
              </a:rPr>
              <a:t>(exploratory data analysis) </a:t>
            </a:r>
            <a:r>
              <a:rPr lang="en-US" sz="2400" dirty="0">
                <a:ea typeface="Times New Roman" panose="02020603050405020304" pitchFamily="18" charset="0"/>
                <a:cs typeface="Times New Roman" panose="02020603050405020304" pitchFamily="18" charset="0"/>
              </a:rPr>
              <a:t>- treating outliers; </a:t>
            </a:r>
            <a:r>
              <a:rPr lang="en-US" sz="2400" b="1" i="1" dirty="0">
                <a:highlight>
                  <a:srgbClr val="00FFFF"/>
                </a:highlight>
                <a:ea typeface="Times New Roman" panose="02020603050405020304" pitchFamily="18" charset="0"/>
                <a:cs typeface="Times New Roman" panose="02020603050405020304" pitchFamily="18" charset="0"/>
              </a:rPr>
              <a:t>‘runtime’</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variable</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2" y="885557"/>
            <a:ext cx="7673848"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b="1" dirty="0">
                <a:highlight>
                  <a:srgbClr val="00FFFF"/>
                </a:highlight>
                <a:latin typeface="+mn-lt"/>
              </a:rPr>
              <a:t>Data Cleaning</a:t>
            </a:r>
            <a:endParaRPr lang="en-US" sz="4000" b="1" dirty="0">
              <a:latin typeface="+mn-lt"/>
            </a:endParaRPr>
          </a:p>
        </p:txBody>
      </p:sp>
      <p:pic>
        <p:nvPicPr>
          <p:cNvPr id="2" name="Picture 1" descr="A blue rectangular object with black dots&#10;&#10;Description automatically generated">
            <a:extLst>
              <a:ext uri="{FF2B5EF4-FFF2-40B4-BE49-F238E27FC236}">
                <a16:creationId xmlns:a16="http://schemas.microsoft.com/office/drawing/2014/main" id="{FE56C14F-CEA0-8A98-1B08-053D7940E1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17" y="3209906"/>
            <a:ext cx="5149450" cy="3456320"/>
          </a:xfrm>
          <a:prstGeom prst="rect">
            <a:avLst/>
          </a:prstGeom>
          <a:noFill/>
          <a:ln>
            <a:noFill/>
          </a:ln>
        </p:spPr>
      </p:pic>
      <p:pic>
        <p:nvPicPr>
          <p:cNvPr id="4" name="Picture 3" descr="A blue rectangular object with black lines&#10;&#10;Description automatically generated">
            <a:extLst>
              <a:ext uri="{FF2B5EF4-FFF2-40B4-BE49-F238E27FC236}">
                <a16:creationId xmlns:a16="http://schemas.microsoft.com/office/drawing/2014/main" id="{8BB75EB5-E718-BB97-DC28-DF9EB35EB9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09906"/>
            <a:ext cx="4823031" cy="3456320"/>
          </a:xfrm>
          <a:prstGeom prst="rect">
            <a:avLst/>
          </a:prstGeom>
          <a:noFill/>
          <a:ln>
            <a:noFill/>
          </a:ln>
        </p:spPr>
      </p:pic>
    </p:spTree>
    <p:extLst>
      <p:ext uri="{BB962C8B-B14F-4D97-AF65-F5344CB8AC3E}">
        <p14:creationId xmlns:p14="http://schemas.microsoft.com/office/powerpoint/2010/main" val="320500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2776-2DBF-CE46-E58D-13C404A09ADF}"/>
              </a:ext>
            </a:extLst>
          </p:cNvPr>
          <p:cNvSpPr>
            <a:spLocks noGrp="1"/>
          </p:cNvSpPr>
          <p:nvPr>
            <p:ph type="title"/>
          </p:nvPr>
        </p:nvSpPr>
        <p:spPr/>
        <p:txBody>
          <a:bodyPr/>
          <a:lstStyle/>
          <a:p>
            <a:r>
              <a:rPr lang="en-US" b="1" dirty="0">
                <a:highlight>
                  <a:srgbClr val="00FFFF"/>
                </a:highlight>
                <a:latin typeface="+mn-lt"/>
              </a:rPr>
              <a:t>Data Analyst</a:t>
            </a:r>
          </a:p>
        </p:txBody>
      </p:sp>
      <p:sp>
        <p:nvSpPr>
          <p:cNvPr id="5" name="Content Placeholder 2">
            <a:extLst>
              <a:ext uri="{FF2B5EF4-FFF2-40B4-BE49-F238E27FC236}">
                <a16:creationId xmlns:a16="http://schemas.microsoft.com/office/drawing/2014/main" id="{B84CE696-9DA1-447B-231D-7F96CFFC9EDD}"/>
              </a:ext>
            </a:extLst>
          </p:cNvPr>
          <p:cNvSpPr txBox="1">
            <a:spLocks/>
          </p:cNvSpPr>
          <p:nvPr/>
        </p:nvSpPr>
        <p:spPr>
          <a:xfrm>
            <a:off x="678118" y="2674285"/>
            <a:ext cx="4512448" cy="3549045"/>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Subtitle 2">
            <a:extLst>
              <a:ext uri="{FF2B5EF4-FFF2-40B4-BE49-F238E27FC236}">
                <a16:creationId xmlns:a16="http://schemas.microsoft.com/office/drawing/2014/main" id="{C306C03F-4F0B-DE75-11BA-0D1E7CAD183F}"/>
              </a:ext>
            </a:extLst>
          </p:cNvPr>
          <p:cNvSpPr txBox="1">
            <a:spLocks/>
          </p:cNvSpPr>
          <p:nvPr/>
        </p:nvSpPr>
        <p:spPr>
          <a:xfrm>
            <a:off x="595858" y="2766218"/>
            <a:ext cx="9155908" cy="2146024"/>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Mindy B.</a:t>
            </a:r>
          </a:p>
          <a:p>
            <a:r>
              <a:rPr lang="en-US" sz="4000" dirty="0"/>
              <a:t>Data Analyst</a:t>
            </a:r>
          </a:p>
          <a:p>
            <a:r>
              <a:rPr lang="en-US" sz="4000" dirty="0"/>
              <a:t>Masters in Data Analytics at WGU</a:t>
            </a:r>
          </a:p>
        </p:txBody>
      </p:sp>
    </p:spTree>
    <p:extLst>
      <p:ext uri="{BB962C8B-B14F-4D97-AF65-F5344CB8AC3E}">
        <p14:creationId xmlns:p14="http://schemas.microsoft.com/office/powerpoint/2010/main" val="2497922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7" y="2521885"/>
            <a:ext cx="10466961"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Counts of how many movies are in </a:t>
            </a:r>
            <a:r>
              <a:rPr lang="en-US" sz="2400" b="1" i="1" dirty="0">
                <a:highlight>
                  <a:srgbClr val="00FFFF"/>
                </a:highlight>
                <a:ea typeface="Times New Roman" panose="02020603050405020304" pitchFamily="18" charset="0"/>
                <a:cs typeface="Times New Roman" panose="02020603050405020304" pitchFamily="18" charset="0"/>
              </a:rPr>
              <a:t>‘rating-2’</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variable</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1" y="885557"/>
            <a:ext cx="8299883"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lvl="1" indent="-342900">
              <a:lnSpc>
                <a:spcPct val="100000"/>
              </a:lnSpc>
              <a:spcBef>
                <a:spcPts val="0"/>
              </a:spcBef>
              <a:spcAft>
                <a:spcPts val="1000"/>
              </a:spcAft>
            </a:pPr>
            <a:r>
              <a:rPr lang="en-US" sz="4000" b="1" i="1" dirty="0">
                <a:highlight>
                  <a:srgbClr val="00FFFF"/>
                </a:highlight>
                <a:ea typeface="Times New Roman" panose="02020603050405020304" pitchFamily="18" charset="0"/>
                <a:cs typeface="Times New Roman" panose="02020603050405020304" pitchFamily="18" charset="0"/>
              </a:rPr>
              <a:t>Exploratory Data Analysis</a:t>
            </a:r>
          </a:p>
        </p:txBody>
      </p:sp>
      <p:pic>
        <p:nvPicPr>
          <p:cNvPr id="5" name="Picture 4" descr="A blue and white rectangle with a black border&#10;&#10;Description automatically generated">
            <a:extLst>
              <a:ext uri="{FF2B5EF4-FFF2-40B4-BE49-F238E27FC236}">
                <a16:creationId xmlns:a16="http://schemas.microsoft.com/office/drawing/2014/main" id="{7FB3F91C-A2D4-5138-5559-71A6D49897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1700" y="3065929"/>
            <a:ext cx="6137379" cy="3700687"/>
          </a:xfrm>
          <a:prstGeom prst="rect">
            <a:avLst/>
          </a:prstGeom>
          <a:noFill/>
          <a:ln>
            <a:noFill/>
          </a:ln>
        </p:spPr>
      </p:pic>
    </p:spTree>
    <p:extLst>
      <p:ext uri="{BB962C8B-B14F-4D97-AF65-F5344CB8AC3E}">
        <p14:creationId xmlns:p14="http://schemas.microsoft.com/office/powerpoint/2010/main" val="3675053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7" y="2521885"/>
            <a:ext cx="10466961"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Boxplot of </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err="1">
                <a:highlight>
                  <a:srgbClr val="00FFFF"/>
                </a:highlight>
                <a:ea typeface="Times New Roman" panose="02020603050405020304" pitchFamily="18" charset="0"/>
                <a:cs typeface="Times New Roman" panose="02020603050405020304" pitchFamily="18" charset="0"/>
              </a:rPr>
              <a:t>metascore</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variable</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1" y="885557"/>
            <a:ext cx="8299883"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lvl="1" indent="-342900">
              <a:lnSpc>
                <a:spcPct val="100000"/>
              </a:lnSpc>
              <a:spcBef>
                <a:spcPts val="0"/>
              </a:spcBef>
              <a:spcAft>
                <a:spcPts val="1000"/>
              </a:spcAft>
            </a:pPr>
            <a:r>
              <a:rPr lang="en-US" sz="4000" b="1" i="1" dirty="0">
                <a:highlight>
                  <a:srgbClr val="00FFFF"/>
                </a:highlight>
                <a:ea typeface="Times New Roman" panose="02020603050405020304" pitchFamily="18" charset="0"/>
                <a:cs typeface="Times New Roman" panose="02020603050405020304" pitchFamily="18" charset="0"/>
              </a:rPr>
              <a:t>Exploratory Data Analysis</a:t>
            </a:r>
          </a:p>
        </p:txBody>
      </p:sp>
      <p:pic>
        <p:nvPicPr>
          <p:cNvPr id="2" name="Picture 1" descr="A blue rectangular object with black lines&#10;&#10;Description automatically generated">
            <a:extLst>
              <a:ext uri="{FF2B5EF4-FFF2-40B4-BE49-F238E27FC236}">
                <a16:creationId xmlns:a16="http://schemas.microsoft.com/office/drawing/2014/main" id="{F2FE3EE3-C3B0-C019-E89A-A254F0BE0A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6308" y="2980706"/>
            <a:ext cx="5208624" cy="3877294"/>
          </a:xfrm>
          <a:prstGeom prst="rect">
            <a:avLst/>
          </a:prstGeom>
          <a:noFill/>
          <a:ln>
            <a:noFill/>
          </a:ln>
        </p:spPr>
      </p:pic>
    </p:spTree>
    <p:extLst>
      <p:ext uri="{BB962C8B-B14F-4D97-AF65-F5344CB8AC3E}">
        <p14:creationId xmlns:p14="http://schemas.microsoft.com/office/powerpoint/2010/main" val="918974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7" y="2521885"/>
            <a:ext cx="10466961"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Boxplot of </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err="1">
                <a:highlight>
                  <a:srgbClr val="00FFFF"/>
                </a:highlight>
                <a:ea typeface="Times New Roman" panose="02020603050405020304" pitchFamily="18" charset="0"/>
                <a:cs typeface="Times New Roman" panose="02020603050405020304" pitchFamily="18" charset="0"/>
              </a:rPr>
              <a:t>vote_average</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variable</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1" y="885557"/>
            <a:ext cx="8299883"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lvl="1" indent="-342900">
              <a:lnSpc>
                <a:spcPct val="100000"/>
              </a:lnSpc>
              <a:spcBef>
                <a:spcPts val="0"/>
              </a:spcBef>
              <a:spcAft>
                <a:spcPts val="1000"/>
              </a:spcAft>
            </a:pPr>
            <a:r>
              <a:rPr lang="en-US" sz="4000" b="1" i="1" dirty="0">
                <a:highlight>
                  <a:srgbClr val="00FFFF"/>
                </a:highlight>
                <a:ea typeface="Times New Roman" panose="02020603050405020304" pitchFamily="18" charset="0"/>
                <a:cs typeface="Times New Roman" panose="02020603050405020304" pitchFamily="18" charset="0"/>
              </a:rPr>
              <a:t>Exploratory Data Analysis</a:t>
            </a:r>
          </a:p>
        </p:txBody>
      </p:sp>
      <p:pic>
        <p:nvPicPr>
          <p:cNvPr id="4" name="Picture 3" descr="A blue rectangular object with black dots&#10;&#10;Description automatically generated">
            <a:extLst>
              <a:ext uri="{FF2B5EF4-FFF2-40B4-BE49-F238E27FC236}">
                <a16:creationId xmlns:a16="http://schemas.microsoft.com/office/drawing/2014/main" id="{AA181081-CBF9-F3FD-5761-889B779EBC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5632" y="3015964"/>
            <a:ext cx="5033310" cy="3759990"/>
          </a:xfrm>
          <a:prstGeom prst="rect">
            <a:avLst/>
          </a:prstGeom>
          <a:noFill/>
          <a:ln>
            <a:noFill/>
          </a:ln>
        </p:spPr>
      </p:pic>
    </p:spTree>
    <p:extLst>
      <p:ext uri="{BB962C8B-B14F-4D97-AF65-F5344CB8AC3E}">
        <p14:creationId xmlns:p14="http://schemas.microsoft.com/office/powerpoint/2010/main" val="1199460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7" y="2521885"/>
            <a:ext cx="10466961"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Histogram of </a:t>
            </a:r>
            <a:r>
              <a:rPr lang="en-US" sz="2400" b="1" i="1" dirty="0">
                <a:highlight>
                  <a:srgbClr val="00FFFF"/>
                </a:highlight>
                <a:ea typeface="Times New Roman" panose="02020603050405020304" pitchFamily="18" charset="0"/>
                <a:cs typeface="Times New Roman" panose="02020603050405020304" pitchFamily="18" charset="0"/>
              </a:rPr>
              <a:t>‘genre’</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variable</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1" y="885557"/>
            <a:ext cx="8299883"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lvl="1" indent="-342900">
              <a:lnSpc>
                <a:spcPct val="100000"/>
              </a:lnSpc>
              <a:spcBef>
                <a:spcPts val="0"/>
              </a:spcBef>
              <a:spcAft>
                <a:spcPts val="1000"/>
              </a:spcAft>
            </a:pPr>
            <a:r>
              <a:rPr lang="en-US" sz="4000" b="1" i="1" dirty="0">
                <a:highlight>
                  <a:srgbClr val="00FFFF"/>
                </a:highlight>
                <a:ea typeface="Times New Roman" panose="02020603050405020304" pitchFamily="18" charset="0"/>
                <a:cs typeface="Times New Roman" panose="02020603050405020304" pitchFamily="18" charset="0"/>
              </a:rPr>
              <a:t>Exploratory Data Analysis</a:t>
            </a:r>
          </a:p>
        </p:txBody>
      </p:sp>
      <p:pic>
        <p:nvPicPr>
          <p:cNvPr id="2" name="Picture 1" descr="A blue and black rectangle&#10;&#10;Description automatically generated">
            <a:extLst>
              <a:ext uri="{FF2B5EF4-FFF2-40B4-BE49-F238E27FC236}">
                <a16:creationId xmlns:a16="http://schemas.microsoft.com/office/drawing/2014/main" id="{FFA6FCC4-2E8C-0DD4-E1B5-054D662156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5079" y="3195226"/>
            <a:ext cx="5304215" cy="3502301"/>
          </a:xfrm>
          <a:prstGeom prst="rect">
            <a:avLst/>
          </a:prstGeom>
          <a:noFill/>
          <a:ln>
            <a:noFill/>
          </a:ln>
        </p:spPr>
      </p:pic>
    </p:spTree>
    <p:extLst>
      <p:ext uri="{BB962C8B-B14F-4D97-AF65-F5344CB8AC3E}">
        <p14:creationId xmlns:p14="http://schemas.microsoft.com/office/powerpoint/2010/main" val="3788320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7" y="2521885"/>
            <a:ext cx="10466961"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Histogram of </a:t>
            </a:r>
            <a:r>
              <a:rPr lang="en-US" sz="2400" b="1" i="1" dirty="0">
                <a:highlight>
                  <a:srgbClr val="00FFFF"/>
                </a:highlight>
                <a:ea typeface="Times New Roman" panose="02020603050405020304" pitchFamily="18" charset="0"/>
                <a:cs typeface="Times New Roman" panose="02020603050405020304" pitchFamily="18" charset="0"/>
              </a:rPr>
              <a:t>‘star #1’</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variable</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1" y="885557"/>
            <a:ext cx="8299883"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lvl="1" indent="-342900">
              <a:lnSpc>
                <a:spcPct val="100000"/>
              </a:lnSpc>
              <a:spcBef>
                <a:spcPts val="0"/>
              </a:spcBef>
              <a:spcAft>
                <a:spcPts val="1000"/>
              </a:spcAft>
            </a:pPr>
            <a:r>
              <a:rPr lang="en-US" sz="4000" b="1" i="1" dirty="0">
                <a:highlight>
                  <a:srgbClr val="00FFFF"/>
                </a:highlight>
                <a:ea typeface="Times New Roman" panose="02020603050405020304" pitchFamily="18" charset="0"/>
                <a:cs typeface="Times New Roman" panose="02020603050405020304" pitchFamily="18" charset="0"/>
              </a:rPr>
              <a:t>Exploratory Data Analysis</a:t>
            </a:r>
          </a:p>
        </p:txBody>
      </p:sp>
      <p:pic>
        <p:nvPicPr>
          <p:cNvPr id="4" name="Picture 3" descr="A blue and white bar graph&#10;&#10;Description automatically generated">
            <a:extLst>
              <a:ext uri="{FF2B5EF4-FFF2-40B4-BE49-F238E27FC236}">
                <a16:creationId xmlns:a16="http://schemas.microsoft.com/office/drawing/2014/main" id="{F0946CEC-208B-71C3-5E56-AB558A1CE2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2934" y="3117943"/>
            <a:ext cx="6064250" cy="3616325"/>
          </a:xfrm>
          <a:prstGeom prst="rect">
            <a:avLst/>
          </a:prstGeom>
          <a:noFill/>
          <a:ln>
            <a:noFill/>
          </a:ln>
        </p:spPr>
      </p:pic>
    </p:spTree>
    <p:extLst>
      <p:ext uri="{BB962C8B-B14F-4D97-AF65-F5344CB8AC3E}">
        <p14:creationId xmlns:p14="http://schemas.microsoft.com/office/powerpoint/2010/main" val="255478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7" y="2521885"/>
            <a:ext cx="10466961"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Histogram of </a:t>
            </a:r>
            <a:r>
              <a:rPr lang="en-US" sz="2400" b="1" i="1" dirty="0">
                <a:highlight>
                  <a:srgbClr val="00FFFF"/>
                </a:highlight>
                <a:ea typeface="Times New Roman" panose="02020603050405020304" pitchFamily="18" charset="0"/>
                <a:cs typeface="Times New Roman" panose="02020603050405020304" pitchFamily="18" charset="0"/>
              </a:rPr>
              <a:t>‘star #2’</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variable</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1" y="885557"/>
            <a:ext cx="8299883"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lvl="1" indent="-342900">
              <a:lnSpc>
                <a:spcPct val="100000"/>
              </a:lnSpc>
              <a:spcBef>
                <a:spcPts val="0"/>
              </a:spcBef>
              <a:spcAft>
                <a:spcPts val="1000"/>
              </a:spcAft>
            </a:pPr>
            <a:r>
              <a:rPr lang="en-US" sz="4000" b="1" i="1" dirty="0">
                <a:highlight>
                  <a:srgbClr val="00FFFF"/>
                </a:highlight>
                <a:ea typeface="Times New Roman" panose="02020603050405020304" pitchFamily="18" charset="0"/>
                <a:cs typeface="Times New Roman" panose="02020603050405020304" pitchFamily="18" charset="0"/>
              </a:rPr>
              <a:t>Exploratory Data Analysis</a:t>
            </a:r>
          </a:p>
        </p:txBody>
      </p:sp>
      <p:pic>
        <p:nvPicPr>
          <p:cNvPr id="2" name="Picture 1" descr="A blue and white bar graph&#10;&#10;Description automatically generated">
            <a:extLst>
              <a:ext uri="{FF2B5EF4-FFF2-40B4-BE49-F238E27FC236}">
                <a16:creationId xmlns:a16="http://schemas.microsoft.com/office/drawing/2014/main" id="{331BD56E-98F8-C7C8-3976-3DE39800B3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4497" y="3078032"/>
            <a:ext cx="6108700" cy="3642360"/>
          </a:xfrm>
          <a:prstGeom prst="rect">
            <a:avLst/>
          </a:prstGeom>
          <a:noFill/>
          <a:ln>
            <a:noFill/>
          </a:ln>
        </p:spPr>
      </p:pic>
    </p:spTree>
    <p:extLst>
      <p:ext uri="{BB962C8B-B14F-4D97-AF65-F5344CB8AC3E}">
        <p14:creationId xmlns:p14="http://schemas.microsoft.com/office/powerpoint/2010/main" val="2842486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7" y="2521885"/>
            <a:ext cx="10466961"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Bivariate statistics of </a:t>
            </a:r>
            <a:r>
              <a:rPr lang="en-US" sz="2400" b="1" i="1" dirty="0">
                <a:highlight>
                  <a:srgbClr val="00FFFF"/>
                </a:highlight>
                <a:ea typeface="Times New Roman" panose="02020603050405020304" pitchFamily="18" charset="0"/>
                <a:cs typeface="Times New Roman" panose="02020603050405020304" pitchFamily="18" charset="0"/>
              </a:rPr>
              <a:t>‘rating-2’</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and</a:t>
            </a:r>
            <a:r>
              <a:rPr lang="en-US" sz="2400" b="1" i="1" dirty="0">
                <a:ea typeface="Times New Roman" panose="02020603050405020304" pitchFamily="18" charset="0"/>
                <a:cs typeface="Times New Roman" panose="02020603050405020304" pitchFamily="18" charset="0"/>
              </a:rPr>
              <a:t> </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err="1">
                <a:highlight>
                  <a:srgbClr val="00FFFF"/>
                </a:highlight>
                <a:ea typeface="Times New Roman" panose="02020603050405020304" pitchFamily="18" charset="0"/>
                <a:cs typeface="Times New Roman" panose="02020603050405020304" pitchFamily="18" charset="0"/>
              </a:rPr>
              <a:t>metascore</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variables</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1" y="885557"/>
            <a:ext cx="8299883"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lvl="1" indent="-342900">
              <a:lnSpc>
                <a:spcPct val="100000"/>
              </a:lnSpc>
              <a:spcBef>
                <a:spcPts val="0"/>
              </a:spcBef>
              <a:spcAft>
                <a:spcPts val="1000"/>
              </a:spcAft>
            </a:pPr>
            <a:r>
              <a:rPr lang="en-US" sz="4000" b="1" i="1" dirty="0">
                <a:highlight>
                  <a:srgbClr val="00FFFF"/>
                </a:highlight>
                <a:ea typeface="Times New Roman" panose="02020603050405020304" pitchFamily="18" charset="0"/>
                <a:cs typeface="Times New Roman" panose="02020603050405020304" pitchFamily="18" charset="0"/>
              </a:rPr>
              <a:t>Exploratory Data Analysis</a:t>
            </a:r>
          </a:p>
        </p:txBody>
      </p:sp>
      <p:pic>
        <p:nvPicPr>
          <p:cNvPr id="4" name="Picture 3" descr="A screenshot of a diagram&#10;&#10;Description automatically generated">
            <a:extLst>
              <a:ext uri="{FF2B5EF4-FFF2-40B4-BE49-F238E27FC236}">
                <a16:creationId xmlns:a16="http://schemas.microsoft.com/office/drawing/2014/main" id="{99A94EA4-04AC-CA45-61A9-DE91BF5E06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3553" y="3355097"/>
            <a:ext cx="4589930" cy="3091418"/>
          </a:xfrm>
          <a:prstGeom prst="rect">
            <a:avLst/>
          </a:prstGeom>
          <a:noFill/>
          <a:ln>
            <a:noFill/>
          </a:ln>
        </p:spPr>
      </p:pic>
    </p:spTree>
    <p:extLst>
      <p:ext uri="{BB962C8B-B14F-4D97-AF65-F5344CB8AC3E}">
        <p14:creationId xmlns:p14="http://schemas.microsoft.com/office/powerpoint/2010/main" val="1214227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7" y="2521885"/>
            <a:ext cx="10466961"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Bivariate statistics of </a:t>
            </a:r>
            <a:r>
              <a:rPr lang="en-US" sz="2400" b="1" i="1" dirty="0">
                <a:highlight>
                  <a:srgbClr val="00FFFF"/>
                </a:highlight>
                <a:ea typeface="Times New Roman" panose="02020603050405020304" pitchFamily="18" charset="0"/>
                <a:cs typeface="Times New Roman" panose="02020603050405020304" pitchFamily="18" charset="0"/>
              </a:rPr>
              <a:t>‘rating-2’</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and</a:t>
            </a:r>
            <a:r>
              <a:rPr lang="en-US" sz="2400" b="1" i="1" dirty="0">
                <a:ea typeface="Times New Roman" panose="02020603050405020304" pitchFamily="18" charset="0"/>
                <a:cs typeface="Times New Roman" panose="02020603050405020304" pitchFamily="18" charset="0"/>
              </a:rPr>
              <a:t> </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err="1">
                <a:highlight>
                  <a:srgbClr val="00FFFF"/>
                </a:highlight>
                <a:ea typeface="Times New Roman" panose="02020603050405020304" pitchFamily="18" charset="0"/>
                <a:cs typeface="Times New Roman" panose="02020603050405020304" pitchFamily="18" charset="0"/>
              </a:rPr>
              <a:t>vote_average</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variables</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1" y="885557"/>
            <a:ext cx="8299883"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lvl="1" indent="-342900">
              <a:lnSpc>
                <a:spcPct val="100000"/>
              </a:lnSpc>
              <a:spcBef>
                <a:spcPts val="0"/>
              </a:spcBef>
              <a:spcAft>
                <a:spcPts val="1000"/>
              </a:spcAft>
            </a:pPr>
            <a:r>
              <a:rPr lang="en-US" sz="4000" b="1" i="1" dirty="0">
                <a:highlight>
                  <a:srgbClr val="00FFFF"/>
                </a:highlight>
                <a:ea typeface="Times New Roman" panose="02020603050405020304" pitchFamily="18" charset="0"/>
                <a:cs typeface="Times New Roman" panose="02020603050405020304" pitchFamily="18" charset="0"/>
              </a:rPr>
              <a:t>Exploratory Data Analysis</a:t>
            </a:r>
          </a:p>
        </p:txBody>
      </p:sp>
      <p:pic>
        <p:nvPicPr>
          <p:cNvPr id="2" name="Picture 1" descr="A screenshot of a computer screen&#10;&#10;Description automatically generated">
            <a:extLst>
              <a:ext uri="{FF2B5EF4-FFF2-40B4-BE49-F238E27FC236}">
                <a16:creationId xmlns:a16="http://schemas.microsoft.com/office/drawing/2014/main" id="{CB9D51F2-C781-4098-0816-1EBDD76646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1586" y="3422284"/>
            <a:ext cx="4925961" cy="3369718"/>
          </a:xfrm>
          <a:prstGeom prst="rect">
            <a:avLst/>
          </a:prstGeom>
          <a:noFill/>
          <a:ln>
            <a:noFill/>
          </a:ln>
        </p:spPr>
      </p:pic>
    </p:spTree>
    <p:extLst>
      <p:ext uri="{BB962C8B-B14F-4D97-AF65-F5344CB8AC3E}">
        <p14:creationId xmlns:p14="http://schemas.microsoft.com/office/powerpoint/2010/main" val="3602383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8" y="2521885"/>
            <a:ext cx="4616554"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Bivariate statistics of </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err="1">
                <a:highlight>
                  <a:srgbClr val="00FFFF"/>
                </a:highlight>
                <a:ea typeface="Times New Roman" panose="02020603050405020304" pitchFamily="18" charset="0"/>
                <a:cs typeface="Times New Roman" panose="02020603050405020304" pitchFamily="18" charset="0"/>
              </a:rPr>
              <a:t>first_genre</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and</a:t>
            </a:r>
            <a:r>
              <a:rPr lang="en-US" sz="2400" b="1" i="1" dirty="0">
                <a:ea typeface="Times New Roman" panose="02020603050405020304" pitchFamily="18" charset="0"/>
                <a:cs typeface="Times New Roman" panose="02020603050405020304" pitchFamily="18" charset="0"/>
              </a:rPr>
              <a:t> </a:t>
            </a:r>
            <a:r>
              <a:rPr lang="en-US" sz="2400" b="1" i="1" dirty="0">
                <a:highlight>
                  <a:srgbClr val="00FFFF"/>
                </a:highlight>
                <a:ea typeface="Times New Roman" panose="02020603050405020304" pitchFamily="18" charset="0"/>
                <a:cs typeface="Times New Roman" panose="02020603050405020304" pitchFamily="18" charset="0"/>
              </a:rPr>
              <a:t>‘runtime’</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variables</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1" y="885557"/>
            <a:ext cx="8299883"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lvl="1" indent="-342900">
              <a:lnSpc>
                <a:spcPct val="100000"/>
              </a:lnSpc>
              <a:spcBef>
                <a:spcPts val="0"/>
              </a:spcBef>
              <a:spcAft>
                <a:spcPts val="1000"/>
              </a:spcAft>
            </a:pPr>
            <a:r>
              <a:rPr lang="en-US" sz="4000" b="1" i="1" dirty="0">
                <a:highlight>
                  <a:srgbClr val="00FFFF"/>
                </a:highlight>
                <a:ea typeface="Times New Roman" panose="02020603050405020304" pitchFamily="18" charset="0"/>
                <a:cs typeface="Times New Roman" panose="02020603050405020304" pitchFamily="18" charset="0"/>
              </a:rPr>
              <a:t>Exploratory Data Analysis</a:t>
            </a:r>
          </a:p>
        </p:txBody>
      </p:sp>
      <p:pic>
        <p:nvPicPr>
          <p:cNvPr id="4" name="Picture 3" descr="A screenshot of a graph&#10;&#10;Description automatically generated">
            <a:extLst>
              <a:ext uri="{FF2B5EF4-FFF2-40B4-BE49-F238E27FC236}">
                <a16:creationId xmlns:a16="http://schemas.microsoft.com/office/drawing/2014/main" id="{C5529CE8-5C6A-A1EA-FC5C-B7E73762E3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2272" y="2370432"/>
            <a:ext cx="5850194" cy="4396100"/>
          </a:xfrm>
          <a:prstGeom prst="rect">
            <a:avLst/>
          </a:prstGeom>
          <a:noFill/>
          <a:ln>
            <a:noFill/>
          </a:ln>
        </p:spPr>
      </p:pic>
    </p:spTree>
    <p:extLst>
      <p:ext uri="{BB962C8B-B14F-4D97-AF65-F5344CB8AC3E}">
        <p14:creationId xmlns:p14="http://schemas.microsoft.com/office/powerpoint/2010/main" val="3320866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8" y="2521885"/>
            <a:ext cx="4616554"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Bivariate statistics of </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err="1">
                <a:highlight>
                  <a:srgbClr val="00FFFF"/>
                </a:highlight>
                <a:ea typeface="Times New Roman" panose="02020603050405020304" pitchFamily="18" charset="0"/>
                <a:cs typeface="Times New Roman" panose="02020603050405020304" pitchFamily="18" charset="0"/>
              </a:rPr>
              <a:t>first_genre</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and</a:t>
            </a:r>
            <a:r>
              <a:rPr lang="en-US" sz="2400" b="1" i="1" dirty="0">
                <a:ea typeface="Times New Roman" panose="02020603050405020304" pitchFamily="18" charset="0"/>
                <a:cs typeface="Times New Roman" panose="02020603050405020304" pitchFamily="18" charset="0"/>
              </a:rPr>
              <a:t> </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err="1">
                <a:highlight>
                  <a:srgbClr val="00FFFF"/>
                </a:highlight>
                <a:ea typeface="Times New Roman" panose="02020603050405020304" pitchFamily="18" charset="0"/>
                <a:cs typeface="Times New Roman" panose="02020603050405020304" pitchFamily="18" charset="0"/>
              </a:rPr>
              <a:t>metascore</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variables</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1" y="885557"/>
            <a:ext cx="8299883"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lvl="1" indent="-342900">
              <a:lnSpc>
                <a:spcPct val="100000"/>
              </a:lnSpc>
              <a:spcBef>
                <a:spcPts val="0"/>
              </a:spcBef>
              <a:spcAft>
                <a:spcPts val="1000"/>
              </a:spcAft>
            </a:pPr>
            <a:r>
              <a:rPr lang="en-US" sz="4000" b="1" i="1" dirty="0">
                <a:highlight>
                  <a:srgbClr val="00FFFF"/>
                </a:highlight>
                <a:ea typeface="Times New Roman" panose="02020603050405020304" pitchFamily="18" charset="0"/>
                <a:cs typeface="Times New Roman" panose="02020603050405020304" pitchFamily="18" charset="0"/>
              </a:rPr>
              <a:t>Exploratory Data Analysis</a:t>
            </a:r>
          </a:p>
        </p:txBody>
      </p:sp>
      <p:pic>
        <p:nvPicPr>
          <p:cNvPr id="2" name="Picture 1" descr="A screenshot of a graph&#10;&#10;Description automatically generated">
            <a:extLst>
              <a:ext uri="{FF2B5EF4-FFF2-40B4-BE49-F238E27FC236}">
                <a16:creationId xmlns:a16="http://schemas.microsoft.com/office/drawing/2014/main" id="{8EBF948A-815E-2F8B-7572-1593F00C45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22800" y="2318702"/>
            <a:ext cx="5878052" cy="4430075"/>
          </a:xfrm>
          <a:prstGeom prst="rect">
            <a:avLst/>
          </a:prstGeom>
          <a:noFill/>
          <a:ln>
            <a:noFill/>
          </a:ln>
        </p:spPr>
      </p:pic>
    </p:spTree>
    <p:extLst>
      <p:ext uri="{BB962C8B-B14F-4D97-AF65-F5344CB8AC3E}">
        <p14:creationId xmlns:p14="http://schemas.microsoft.com/office/powerpoint/2010/main" val="2525695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p:txBody>
          <a:bodyPr>
            <a:normAutofit/>
          </a:bodyPr>
          <a:lstStyle/>
          <a:p>
            <a:pPr marL="342900" marR="0" indent="-342900">
              <a:lnSpc>
                <a:spcPct val="115000"/>
              </a:lnSpc>
              <a:spcBef>
                <a:spcPts val="0"/>
              </a:spcBef>
              <a:spcAft>
                <a:spcPts val="1000"/>
              </a:spcAft>
              <a:buFont typeface="Arial" panose="020B0604020202020204" pitchFamily="34" charset="0"/>
              <a:buChar char="•"/>
            </a:pPr>
            <a:r>
              <a:rPr lang="en-US" sz="2400" dirty="0" err="1">
                <a:effectLst/>
                <a:ea typeface="Times New Roman" panose="02020603050405020304" pitchFamily="18" charset="0"/>
                <a:cs typeface="Times New Roman" panose="02020603050405020304" pitchFamily="18" charset="0"/>
              </a:rPr>
              <a:t>Siskel</a:t>
            </a:r>
            <a:r>
              <a:rPr lang="en-US" sz="2400" dirty="0">
                <a:effectLst/>
                <a:ea typeface="Times New Roman" panose="02020603050405020304" pitchFamily="18" charset="0"/>
                <a:cs typeface="Times New Roman" panose="02020603050405020304" pitchFamily="18" charset="0"/>
              </a:rPr>
              <a:t> and Ebert were film critics from Chicago</a:t>
            </a:r>
          </a:p>
          <a:p>
            <a:pPr marL="342900" indent="-342900">
              <a:lnSpc>
                <a:spcPct val="115000"/>
              </a:lnSpc>
              <a:spcBef>
                <a:spcPts val="0"/>
              </a:spcBef>
              <a:spcAft>
                <a:spcPts val="1000"/>
              </a:spcAft>
              <a:buFont typeface="Arial" panose="020B0604020202020204" pitchFamily="34" charset="0"/>
              <a:buChar char="•"/>
            </a:pPr>
            <a:r>
              <a:rPr lang="en-US" sz="2400" dirty="0">
                <a:ea typeface="Times New Roman" panose="02020603050405020304" pitchFamily="18" charset="0"/>
                <a:cs typeface="Times New Roman" panose="02020603050405020304" pitchFamily="18" charset="0"/>
              </a:rPr>
              <a:t>Years active: 1975 – 1999</a:t>
            </a:r>
            <a:endParaRPr lang="en-US" sz="2400" dirty="0">
              <a:effectLst/>
              <a:ea typeface="Times New Roman" panose="02020603050405020304" pitchFamily="18" charset="0"/>
              <a:cs typeface="Times New Roman" panose="02020603050405020304" pitchFamily="18" charset="0"/>
            </a:endParaRPr>
          </a:p>
          <a:p>
            <a:pPr marL="342900" marR="0" indent="-342900">
              <a:lnSpc>
                <a:spcPct val="115000"/>
              </a:lnSpc>
              <a:spcBef>
                <a:spcPts val="0"/>
              </a:spcBef>
              <a:spcAft>
                <a:spcPts val="1000"/>
              </a:spcAft>
              <a:buFont typeface="Arial" panose="020B0604020202020204" pitchFamily="34" charset="0"/>
              <a:buChar char="•"/>
            </a:pPr>
            <a:r>
              <a:rPr lang="en-US" sz="2400" dirty="0">
                <a:solidFill>
                  <a:srgbClr val="202122"/>
                </a:solidFill>
              </a:rPr>
              <a:t>Known for t</a:t>
            </a:r>
            <a:r>
              <a:rPr lang="en-US" sz="2400" b="0" i="0" dirty="0">
                <a:solidFill>
                  <a:srgbClr val="202122"/>
                </a:solidFill>
                <a:effectLst/>
              </a:rPr>
              <a:t>heir binary "Thumbs Up or Thumbs Down" summations of movies</a:t>
            </a:r>
          </a:p>
          <a:p>
            <a:pPr marL="342900" marR="0" indent="-342900">
              <a:lnSpc>
                <a:spcPct val="115000"/>
              </a:lnSpc>
              <a:spcBef>
                <a:spcPts val="0"/>
              </a:spcBef>
              <a:spcAft>
                <a:spcPts val="1000"/>
              </a:spcAft>
              <a:buFont typeface="Arial" panose="020B0604020202020204" pitchFamily="34" charset="0"/>
              <a:buChar char="•"/>
            </a:pPr>
            <a:r>
              <a:rPr lang="en-US" sz="2400" dirty="0">
                <a:solidFill>
                  <a:srgbClr val="202122"/>
                </a:solidFill>
                <a:ea typeface="Times New Roman" panose="02020603050405020304" pitchFamily="18" charset="0"/>
                <a:cs typeface="Times New Roman" panose="02020603050405020304" pitchFamily="18" charset="0"/>
              </a:rPr>
              <a:t>Set standard of movie ratings in American culture</a:t>
            </a:r>
          </a:p>
          <a:p>
            <a:pPr marL="342900" marR="0" indent="-342900">
              <a:lnSpc>
                <a:spcPct val="115000"/>
              </a:lnSpc>
              <a:spcBef>
                <a:spcPts val="0"/>
              </a:spcBef>
              <a:spcAft>
                <a:spcPts val="1000"/>
              </a:spcAft>
              <a:buFont typeface="Arial" panose="020B0604020202020204" pitchFamily="34" charset="0"/>
              <a:buChar char="•"/>
            </a:pPr>
            <a:r>
              <a:rPr lang="en-US" sz="2400" b="0" i="0" dirty="0">
                <a:solidFill>
                  <a:srgbClr val="202122"/>
                </a:solidFill>
                <a:effectLst/>
              </a:rPr>
              <a:t>Together they are credited with forming modern day film criticism</a:t>
            </a:r>
            <a:endParaRPr lang="en-US" sz="2400" dirty="0">
              <a:solidFill>
                <a:srgbClr val="202122"/>
              </a:solidFill>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2" y="885557"/>
            <a:ext cx="7673848"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b="1" dirty="0">
                <a:highlight>
                  <a:srgbClr val="00FFFF"/>
                </a:highlight>
                <a:latin typeface="+mn-lt"/>
              </a:rPr>
              <a:t>Project Subject Context</a:t>
            </a:r>
            <a:endParaRPr lang="en-US" sz="4000" b="1" dirty="0">
              <a:latin typeface="+mn-lt"/>
            </a:endParaRPr>
          </a:p>
        </p:txBody>
      </p:sp>
    </p:spTree>
    <p:extLst>
      <p:ext uri="{BB962C8B-B14F-4D97-AF65-F5344CB8AC3E}">
        <p14:creationId xmlns:p14="http://schemas.microsoft.com/office/powerpoint/2010/main" val="284521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8" y="2521885"/>
            <a:ext cx="4616554"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Bivariate statistics of </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err="1">
                <a:highlight>
                  <a:srgbClr val="00FFFF"/>
                </a:highlight>
                <a:ea typeface="Times New Roman" panose="02020603050405020304" pitchFamily="18" charset="0"/>
                <a:cs typeface="Times New Roman" panose="02020603050405020304" pitchFamily="18" charset="0"/>
              </a:rPr>
              <a:t>first_genre</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and</a:t>
            </a:r>
            <a:r>
              <a:rPr lang="en-US" sz="2400" b="1" i="1" dirty="0">
                <a:ea typeface="Times New Roman" panose="02020603050405020304" pitchFamily="18" charset="0"/>
                <a:cs typeface="Times New Roman" panose="02020603050405020304" pitchFamily="18" charset="0"/>
              </a:rPr>
              <a:t> </a:t>
            </a:r>
            <a:r>
              <a:rPr lang="en-US" sz="2400" b="1" i="1" dirty="0">
                <a:highlight>
                  <a:srgbClr val="00FFFF"/>
                </a:highlight>
                <a:ea typeface="Times New Roman" panose="02020603050405020304" pitchFamily="18" charset="0"/>
                <a:cs typeface="Times New Roman" panose="02020603050405020304" pitchFamily="18" charset="0"/>
              </a:rPr>
              <a:t>‘rating-2’</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variables</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1" y="885557"/>
            <a:ext cx="8299883"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lvl="1" indent="-342900">
              <a:lnSpc>
                <a:spcPct val="100000"/>
              </a:lnSpc>
              <a:spcBef>
                <a:spcPts val="0"/>
              </a:spcBef>
              <a:spcAft>
                <a:spcPts val="1000"/>
              </a:spcAft>
            </a:pPr>
            <a:r>
              <a:rPr lang="en-US" sz="4000" b="1" i="1" dirty="0">
                <a:highlight>
                  <a:srgbClr val="00FFFF"/>
                </a:highlight>
                <a:ea typeface="Times New Roman" panose="02020603050405020304" pitchFamily="18" charset="0"/>
                <a:cs typeface="Times New Roman" panose="02020603050405020304" pitchFamily="18" charset="0"/>
              </a:rPr>
              <a:t>Exploratory Data Analysis</a:t>
            </a:r>
          </a:p>
        </p:txBody>
      </p:sp>
      <p:pic>
        <p:nvPicPr>
          <p:cNvPr id="4" name="Picture 3" descr="A graph of different colored squares&#10;&#10;Description automatically generated">
            <a:extLst>
              <a:ext uri="{FF2B5EF4-FFF2-40B4-BE49-F238E27FC236}">
                <a16:creationId xmlns:a16="http://schemas.microsoft.com/office/drawing/2014/main" id="{E52DED43-BE6C-7799-6098-F500F2CFAE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4399" y="2311400"/>
            <a:ext cx="5018809" cy="4089400"/>
          </a:xfrm>
          <a:prstGeom prst="rect">
            <a:avLst/>
          </a:prstGeom>
          <a:noFill/>
          <a:ln>
            <a:noFill/>
          </a:ln>
        </p:spPr>
      </p:pic>
    </p:spTree>
    <p:extLst>
      <p:ext uri="{BB962C8B-B14F-4D97-AF65-F5344CB8AC3E}">
        <p14:creationId xmlns:p14="http://schemas.microsoft.com/office/powerpoint/2010/main" val="2338518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8" y="2521885"/>
            <a:ext cx="4616554"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Bivariate statistics scatterplot of </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err="1">
                <a:highlight>
                  <a:srgbClr val="00FFFF"/>
                </a:highlight>
                <a:ea typeface="Times New Roman" panose="02020603050405020304" pitchFamily="18" charset="0"/>
                <a:cs typeface="Times New Roman" panose="02020603050405020304" pitchFamily="18" charset="0"/>
              </a:rPr>
              <a:t>vote_average</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and</a:t>
            </a:r>
            <a:r>
              <a:rPr lang="en-US" sz="2400" b="1" i="1" dirty="0">
                <a:ea typeface="Times New Roman" panose="02020603050405020304" pitchFamily="18" charset="0"/>
                <a:cs typeface="Times New Roman" panose="02020603050405020304" pitchFamily="18" charset="0"/>
              </a:rPr>
              <a:t> </a:t>
            </a:r>
            <a:r>
              <a:rPr lang="en-US" sz="2400" b="1" i="1" dirty="0">
                <a:highlight>
                  <a:srgbClr val="00FFFF"/>
                </a:highlight>
                <a:ea typeface="Times New Roman" panose="02020603050405020304" pitchFamily="18" charset="0"/>
                <a:cs typeface="Times New Roman" panose="02020603050405020304" pitchFamily="18" charset="0"/>
              </a:rPr>
              <a:t>‘runtime’</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variables</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1" y="885557"/>
            <a:ext cx="8299883"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lvl="1" indent="-342900">
              <a:lnSpc>
                <a:spcPct val="100000"/>
              </a:lnSpc>
              <a:spcBef>
                <a:spcPts val="0"/>
              </a:spcBef>
              <a:spcAft>
                <a:spcPts val="1000"/>
              </a:spcAft>
            </a:pPr>
            <a:r>
              <a:rPr lang="en-US" sz="4000" b="1" i="1" dirty="0">
                <a:highlight>
                  <a:srgbClr val="00FFFF"/>
                </a:highlight>
                <a:ea typeface="Times New Roman" panose="02020603050405020304" pitchFamily="18" charset="0"/>
                <a:cs typeface="Times New Roman" panose="02020603050405020304" pitchFamily="18" charset="0"/>
              </a:rPr>
              <a:t>Exploratory Data Analysis</a:t>
            </a:r>
          </a:p>
        </p:txBody>
      </p:sp>
      <p:pic>
        <p:nvPicPr>
          <p:cNvPr id="2" name="Picture 1" descr="A blue and white background&#10;&#10;Description automatically generated">
            <a:extLst>
              <a:ext uri="{FF2B5EF4-FFF2-40B4-BE49-F238E27FC236}">
                <a16:creationId xmlns:a16="http://schemas.microsoft.com/office/drawing/2014/main" id="{B035DC1A-81AE-15D4-7C00-9FB1284821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24001" y="2521885"/>
            <a:ext cx="5853055" cy="4104865"/>
          </a:xfrm>
          <a:prstGeom prst="rect">
            <a:avLst/>
          </a:prstGeom>
          <a:noFill/>
          <a:ln>
            <a:noFill/>
          </a:ln>
        </p:spPr>
      </p:pic>
    </p:spTree>
    <p:extLst>
      <p:ext uri="{BB962C8B-B14F-4D97-AF65-F5344CB8AC3E}">
        <p14:creationId xmlns:p14="http://schemas.microsoft.com/office/powerpoint/2010/main" val="4136974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8" y="2521885"/>
            <a:ext cx="4616554"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Bivariate statistics scatterplot of </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err="1">
                <a:highlight>
                  <a:srgbClr val="00FFFF"/>
                </a:highlight>
                <a:ea typeface="Times New Roman" panose="02020603050405020304" pitchFamily="18" charset="0"/>
                <a:cs typeface="Times New Roman" panose="02020603050405020304" pitchFamily="18" charset="0"/>
              </a:rPr>
              <a:t>vote_average</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and</a:t>
            </a:r>
            <a:r>
              <a:rPr lang="en-US" sz="2400" b="1" i="1" dirty="0">
                <a:ea typeface="Times New Roman" panose="02020603050405020304" pitchFamily="18" charset="0"/>
                <a:cs typeface="Times New Roman" panose="02020603050405020304" pitchFamily="18" charset="0"/>
              </a:rPr>
              <a:t> </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err="1">
                <a:highlight>
                  <a:srgbClr val="00FFFF"/>
                </a:highlight>
                <a:ea typeface="Times New Roman" panose="02020603050405020304" pitchFamily="18" charset="0"/>
                <a:cs typeface="Times New Roman" panose="02020603050405020304" pitchFamily="18" charset="0"/>
              </a:rPr>
              <a:t>metascore</a:t>
            </a: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variables</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1" y="885557"/>
            <a:ext cx="8299883"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lvl="1" indent="-342900">
              <a:lnSpc>
                <a:spcPct val="100000"/>
              </a:lnSpc>
              <a:spcBef>
                <a:spcPts val="0"/>
              </a:spcBef>
              <a:spcAft>
                <a:spcPts val="1000"/>
              </a:spcAft>
            </a:pPr>
            <a:r>
              <a:rPr lang="en-US" sz="4000" b="1" i="1" dirty="0">
                <a:highlight>
                  <a:srgbClr val="00FFFF"/>
                </a:highlight>
                <a:ea typeface="Times New Roman" panose="02020603050405020304" pitchFamily="18" charset="0"/>
                <a:cs typeface="Times New Roman" panose="02020603050405020304" pitchFamily="18" charset="0"/>
              </a:rPr>
              <a:t>Exploratory Data Analysis</a:t>
            </a:r>
          </a:p>
        </p:txBody>
      </p:sp>
      <p:pic>
        <p:nvPicPr>
          <p:cNvPr id="4" name="Picture 3" descr="A blue and white dotted background&#10;&#10;Description automatically generated">
            <a:extLst>
              <a:ext uri="{FF2B5EF4-FFF2-40B4-BE49-F238E27FC236}">
                <a16:creationId xmlns:a16="http://schemas.microsoft.com/office/drawing/2014/main" id="{9AEF2E28-7697-2062-51A3-D76ADC8473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2272" y="2610208"/>
            <a:ext cx="5313780" cy="3726193"/>
          </a:xfrm>
          <a:prstGeom prst="rect">
            <a:avLst/>
          </a:prstGeom>
          <a:noFill/>
          <a:ln>
            <a:noFill/>
          </a:ln>
        </p:spPr>
      </p:pic>
    </p:spTree>
    <p:extLst>
      <p:ext uri="{BB962C8B-B14F-4D97-AF65-F5344CB8AC3E}">
        <p14:creationId xmlns:p14="http://schemas.microsoft.com/office/powerpoint/2010/main" val="1059564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7" y="2521885"/>
            <a:ext cx="10466961"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Encoding </a:t>
            </a:r>
            <a:r>
              <a:rPr lang="en-US" sz="2400" b="1" i="1" dirty="0">
                <a:highlight>
                  <a:srgbClr val="00FFFF"/>
                </a:highlight>
                <a:ea typeface="Times New Roman" panose="02020603050405020304" pitchFamily="18" charset="0"/>
                <a:cs typeface="Times New Roman" panose="02020603050405020304" pitchFamily="18" charset="0"/>
              </a:rPr>
              <a:t>‘rating’</a:t>
            </a:r>
            <a:r>
              <a:rPr lang="en-US" sz="2400" b="1" i="1"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variable from text to numeric; ‘low’ - ‘0’ or ‘high’ – ‘1’</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1" y="885557"/>
            <a:ext cx="8299883"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lvl="1" indent="-342900">
              <a:lnSpc>
                <a:spcPct val="100000"/>
              </a:lnSpc>
              <a:spcBef>
                <a:spcPts val="0"/>
              </a:spcBef>
              <a:spcAft>
                <a:spcPts val="1000"/>
              </a:spcAft>
            </a:pPr>
            <a:r>
              <a:rPr lang="en-US" sz="4000" b="1" i="1" dirty="0">
                <a:highlight>
                  <a:srgbClr val="00FFFF"/>
                </a:highlight>
                <a:ea typeface="Times New Roman" panose="02020603050405020304" pitchFamily="18" charset="0"/>
                <a:cs typeface="Times New Roman" panose="02020603050405020304" pitchFamily="18" charset="0"/>
              </a:rPr>
              <a:t>Encoding Categorical Variables</a:t>
            </a:r>
          </a:p>
        </p:txBody>
      </p:sp>
      <p:pic>
        <p:nvPicPr>
          <p:cNvPr id="2" name="Picture 1" descr="A screenshot of a computer code&#10;&#10;Description automatically generated">
            <a:extLst>
              <a:ext uri="{FF2B5EF4-FFF2-40B4-BE49-F238E27FC236}">
                <a16:creationId xmlns:a16="http://schemas.microsoft.com/office/drawing/2014/main" id="{5532E399-F362-93DE-33DB-B830111CCD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6292" y="3217563"/>
            <a:ext cx="3086714" cy="3337608"/>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99500A10-DBDD-2887-D363-0B332820BE2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4204"/>
          <a:stretch/>
        </p:blipFill>
        <p:spPr>
          <a:xfrm>
            <a:off x="6258235" y="3199982"/>
            <a:ext cx="1759974" cy="3355189"/>
          </a:xfrm>
          <a:prstGeom prst="rect">
            <a:avLst/>
          </a:prstGeom>
        </p:spPr>
      </p:pic>
    </p:spTree>
    <p:extLst>
      <p:ext uri="{BB962C8B-B14F-4D97-AF65-F5344CB8AC3E}">
        <p14:creationId xmlns:p14="http://schemas.microsoft.com/office/powerpoint/2010/main" val="2432308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8" y="2521885"/>
            <a:ext cx="3732518" cy="3549045"/>
          </a:xfrm>
        </p:spPr>
        <p:txBody>
          <a:bodyPr>
            <a:noAutofit/>
          </a:bodyPr>
          <a:lstStyle/>
          <a:p>
            <a:pPr marR="0">
              <a:lnSpc>
                <a:spcPct val="115000"/>
              </a:lnSpc>
              <a:spcBef>
                <a:spcPts val="0"/>
              </a:spcBef>
              <a:spcAft>
                <a:spcPts val="1000"/>
              </a:spcAft>
            </a:pPr>
            <a:r>
              <a:rPr lang="en-US" sz="2400" dirty="0">
                <a:ea typeface="Times New Roman" panose="02020603050405020304" pitchFamily="18" charset="0"/>
                <a:cs typeface="Times New Roman" panose="02020603050405020304" pitchFamily="18" charset="0"/>
              </a:rPr>
              <a:t>Correlation heat map to show variables that have the highest correlations with the ’rating-2’ target variable;</a:t>
            </a:r>
            <a:endParaRPr lang="en-US" sz="2400" b="1" i="1" dirty="0">
              <a:highlight>
                <a:srgbClr val="00FFFF"/>
              </a:highlight>
              <a:ea typeface="Times New Roman" panose="02020603050405020304" pitchFamily="18" charset="0"/>
              <a:cs typeface="Times New Roman" panose="02020603050405020304" pitchFamily="18" charset="0"/>
            </a:endParaRPr>
          </a:p>
          <a:p>
            <a:pPr marL="342900" indent="-342900">
              <a:lnSpc>
                <a:spcPct val="115000"/>
              </a:lnSpc>
              <a:spcBef>
                <a:spcPts val="0"/>
              </a:spcBef>
              <a:spcAft>
                <a:spcPts val="1000"/>
              </a:spcAft>
              <a:buFont typeface="Arial" panose="020B0604020202020204" pitchFamily="34" charset="0"/>
              <a:buChar char="•"/>
            </a:pP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err="1">
                <a:highlight>
                  <a:srgbClr val="00FFFF"/>
                </a:highlight>
                <a:ea typeface="Times New Roman" panose="02020603050405020304" pitchFamily="18" charset="0"/>
                <a:cs typeface="Times New Roman" panose="02020603050405020304" pitchFamily="18" charset="0"/>
              </a:rPr>
              <a:t>vote_average</a:t>
            </a:r>
            <a:r>
              <a:rPr lang="en-US" sz="2400" b="1" i="1" dirty="0">
                <a:highlight>
                  <a:srgbClr val="00FFFF"/>
                </a:highlight>
                <a:ea typeface="Times New Roman" panose="02020603050405020304" pitchFamily="18" charset="0"/>
                <a:cs typeface="Times New Roman" panose="02020603050405020304" pitchFamily="18" charset="0"/>
              </a:rPr>
              <a:t>’</a:t>
            </a:r>
          </a:p>
          <a:p>
            <a:pPr marL="342900" indent="-342900">
              <a:lnSpc>
                <a:spcPct val="115000"/>
              </a:lnSpc>
              <a:spcBef>
                <a:spcPts val="0"/>
              </a:spcBef>
              <a:spcAft>
                <a:spcPts val="1000"/>
              </a:spcAft>
              <a:buFont typeface="Arial" panose="020B0604020202020204" pitchFamily="34" charset="0"/>
              <a:buChar char="•"/>
            </a:pPr>
            <a:r>
              <a:rPr lang="en-US" sz="2400" b="1" i="1" dirty="0">
                <a:highlight>
                  <a:srgbClr val="00FFFF"/>
                </a:highlight>
                <a:ea typeface="Times New Roman" panose="02020603050405020304" pitchFamily="18" charset="0"/>
                <a:cs typeface="Times New Roman" panose="02020603050405020304" pitchFamily="18" charset="0"/>
              </a:rPr>
              <a:t>‘</a:t>
            </a:r>
            <a:r>
              <a:rPr lang="en-US" sz="2400" b="1" i="1" dirty="0" err="1">
                <a:highlight>
                  <a:srgbClr val="00FFFF"/>
                </a:highlight>
                <a:ea typeface="Times New Roman" panose="02020603050405020304" pitchFamily="18" charset="0"/>
                <a:cs typeface="Times New Roman" panose="02020603050405020304" pitchFamily="18" charset="0"/>
              </a:rPr>
              <a:t>metascore</a:t>
            </a:r>
            <a:r>
              <a:rPr lang="en-US" sz="2400" b="1" i="1" dirty="0">
                <a:highlight>
                  <a:srgbClr val="00FFFF"/>
                </a:highlight>
                <a:ea typeface="Times New Roman" panose="02020603050405020304" pitchFamily="18" charset="0"/>
                <a:cs typeface="Times New Roman" panose="02020603050405020304" pitchFamily="18" charset="0"/>
              </a:rPr>
              <a:t>’</a:t>
            </a:r>
          </a:p>
          <a:p>
            <a:pPr marL="342900" marR="0" indent="-342900">
              <a:lnSpc>
                <a:spcPct val="115000"/>
              </a:lnSpc>
              <a:spcBef>
                <a:spcPts val="0"/>
              </a:spcBef>
              <a:spcAft>
                <a:spcPts val="1000"/>
              </a:spcAft>
              <a:buFont typeface="Arial" panose="020B0604020202020204" pitchFamily="34" charset="0"/>
              <a:buChar char="•"/>
            </a:pPr>
            <a:r>
              <a:rPr lang="en-US" sz="2400" b="1" i="1" dirty="0">
                <a:highlight>
                  <a:srgbClr val="00FFFF"/>
                </a:highlight>
                <a:ea typeface="Times New Roman" panose="02020603050405020304" pitchFamily="18" charset="0"/>
                <a:cs typeface="Times New Roman" panose="02020603050405020304" pitchFamily="18" charset="0"/>
              </a:rPr>
              <a:t>‘runtime’</a:t>
            </a:r>
            <a:r>
              <a:rPr lang="en-US" sz="2400" b="1" i="1" dirty="0">
                <a:ea typeface="Times New Roman" panose="02020603050405020304" pitchFamily="18" charset="0"/>
                <a:cs typeface="Times New Roman" panose="02020603050405020304" pitchFamily="18" charset="0"/>
              </a:rPr>
              <a:t> </a:t>
            </a:r>
            <a:endParaRPr lang="en-US" sz="2400" dirty="0">
              <a:ea typeface="Times New Roman" panose="02020603050405020304" pitchFamily="18" charset="0"/>
              <a:cs typeface="Times New Roman" panose="02020603050405020304" pitchFamily="18" charset="0"/>
            </a:endParaRP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1" y="885557"/>
            <a:ext cx="8299883"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lvl="1" indent="-342900">
              <a:lnSpc>
                <a:spcPct val="100000"/>
              </a:lnSpc>
              <a:spcBef>
                <a:spcPts val="0"/>
              </a:spcBef>
              <a:spcAft>
                <a:spcPts val="1000"/>
              </a:spcAft>
            </a:pPr>
            <a:r>
              <a:rPr lang="en-US" sz="4000" b="1" i="1" dirty="0">
                <a:highlight>
                  <a:srgbClr val="00FFFF"/>
                </a:highlight>
                <a:ea typeface="Times New Roman" panose="02020603050405020304" pitchFamily="18" charset="0"/>
                <a:cs typeface="Times New Roman" panose="02020603050405020304" pitchFamily="18" charset="0"/>
              </a:rPr>
              <a:t>Feature Selection </a:t>
            </a:r>
          </a:p>
        </p:txBody>
      </p:sp>
      <p:pic>
        <p:nvPicPr>
          <p:cNvPr id="5" name="Picture 4" descr="A screenshot of a game&#10;&#10;Description automatically generated">
            <a:extLst>
              <a:ext uri="{FF2B5EF4-FFF2-40B4-BE49-F238E27FC236}">
                <a16:creationId xmlns:a16="http://schemas.microsoft.com/office/drawing/2014/main" id="{502AF67B-FFA0-AC3D-2D36-9937F6BE09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8537" y="2106519"/>
            <a:ext cx="6077476" cy="4751481"/>
          </a:xfrm>
          <a:prstGeom prst="rect">
            <a:avLst/>
          </a:prstGeom>
          <a:noFill/>
          <a:ln>
            <a:noFill/>
          </a:ln>
        </p:spPr>
      </p:pic>
    </p:spTree>
    <p:extLst>
      <p:ext uri="{BB962C8B-B14F-4D97-AF65-F5344CB8AC3E}">
        <p14:creationId xmlns:p14="http://schemas.microsoft.com/office/powerpoint/2010/main" val="1995042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8" y="2521885"/>
            <a:ext cx="9738870" cy="3549045"/>
          </a:xfrm>
        </p:spPr>
        <p:txBody>
          <a:bodyPr>
            <a:noAutofit/>
          </a:bodyPr>
          <a:lstStyle/>
          <a:p>
            <a:pPr marL="342900" marR="0" indent="-342900">
              <a:spcBef>
                <a:spcPts val="0"/>
              </a:spcBef>
              <a:spcAft>
                <a:spcPts val="0"/>
              </a:spcAft>
              <a:buFont typeface="Arial" panose="020B0604020202020204" pitchFamily="34" charset="0"/>
              <a:buChar char="•"/>
            </a:pPr>
            <a:r>
              <a:rPr lang="en-US" sz="2400" dirty="0">
                <a:solidFill>
                  <a:srgbClr val="000000"/>
                </a:solidFill>
                <a:effectLst/>
                <a:ea typeface="Times New Roman" panose="02020603050405020304" pitchFamily="18" charset="0"/>
              </a:rPr>
              <a:t>A training dataset is used to train the ML model, running congruously is a testing dataset to measure how accurate the ML model is performing. </a:t>
            </a:r>
          </a:p>
          <a:p>
            <a:pPr marL="342900" marR="0" indent="-342900">
              <a:spcBef>
                <a:spcPts val="0"/>
              </a:spcBef>
              <a:spcAft>
                <a:spcPts val="0"/>
              </a:spcAft>
              <a:buFont typeface="Arial" panose="020B0604020202020204" pitchFamily="34" charset="0"/>
              <a:buChar char="•"/>
            </a:pPr>
            <a:r>
              <a:rPr lang="en-US" sz="2400" dirty="0">
                <a:solidFill>
                  <a:srgbClr val="000000"/>
                </a:solidFill>
                <a:effectLst/>
                <a:ea typeface="Times New Roman" panose="02020603050405020304" pitchFamily="18" charset="0"/>
              </a:rPr>
              <a:t>Data splitting makes this possible in Python. </a:t>
            </a:r>
          </a:p>
          <a:p>
            <a:pPr marL="342900" marR="0" indent="-342900">
              <a:spcBef>
                <a:spcPts val="0"/>
              </a:spcBef>
              <a:spcAft>
                <a:spcPts val="0"/>
              </a:spcAft>
              <a:buFont typeface="Arial" panose="020B0604020202020204" pitchFamily="34" charset="0"/>
              <a:buChar char="•"/>
            </a:pPr>
            <a:r>
              <a:rPr lang="en-US" sz="2400" dirty="0">
                <a:solidFill>
                  <a:srgbClr val="000000"/>
                </a:solidFill>
                <a:effectLst/>
                <a:ea typeface="Times New Roman" panose="02020603050405020304" pitchFamily="18" charset="0"/>
              </a:rPr>
              <a:t>This technique divides the </a:t>
            </a:r>
            <a:r>
              <a:rPr lang="en-US" sz="2400" dirty="0" err="1">
                <a:solidFill>
                  <a:srgbClr val="000000"/>
                </a:solidFill>
                <a:effectLst/>
                <a:ea typeface="Times New Roman" panose="02020603050405020304" pitchFamily="18" charset="0"/>
              </a:rPr>
              <a:t>dataframe</a:t>
            </a:r>
            <a:r>
              <a:rPr lang="en-US" sz="2400" dirty="0">
                <a:solidFill>
                  <a:srgbClr val="000000"/>
                </a:solidFill>
                <a:effectLst/>
                <a:ea typeface="Times New Roman" panose="02020603050405020304" pitchFamily="18" charset="0"/>
              </a:rPr>
              <a:t> into two parts: training and testing. </a:t>
            </a:r>
            <a:endParaRPr lang="en-US" sz="2400" dirty="0">
              <a:solidFill>
                <a:srgbClr val="000000"/>
              </a:solidFill>
              <a:ea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solidFill>
                  <a:srgbClr val="000000"/>
                </a:solidFill>
                <a:effectLst/>
                <a:ea typeface="Times New Roman" panose="02020603050405020304" pitchFamily="18" charset="0"/>
              </a:rPr>
              <a:t>Common practice is 80/20 split – 80% for training; 20% for testing. </a:t>
            </a:r>
            <a:endParaRPr lang="en-US" sz="2400" dirty="0">
              <a:effectLst/>
              <a:ea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1" y="885557"/>
            <a:ext cx="8299883"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pPr marL="342900" lvl="1" indent="-342900">
              <a:lnSpc>
                <a:spcPct val="100000"/>
              </a:lnSpc>
              <a:spcBef>
                <a:spcPts val="0"/>
              </a:spcBef>
              <a:spcAft>
                <a:spcPts val="1000"/>
              </a:spcAft>
            </a:pPr>
            <a:r>
              <a:rPr lang="en-US" sz="4000" b="1" i="1" dirty="0">
                <a:highlight>
                  <a:srgbClr val="00FFFF"/>
                </a:highlight>
                <a:ea typeface="Times New Roman" panose="02020603050405020304" pitchFamily="18" charset="0"/>
                <a:cs typeface="Times New Roman" panose="02020603050405020304" pitchFamily="18" charset="0"/>
              </a:rPr>
              <a:t>Splitting Data</a:t>
            </a:r>
          </a:p>
        </p:txBody>
      </p:sp>
    </p:spTree>
    <p:extLst>
      <p:ext uri="{BB962C8B-B14F-4D97-AF65-F5344CB8AC3E}">
        <p14:creationId xmlns:p14="http://schemas.microsoft.com/office/powerpoint/2010/main" val="892292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4ACD60-67D7-F90A-E08A-41B17C890AE9}"/>
              </a:ext>
            </a:extLst>
          </p:cNvPr>
          <p:cNvSpPr>
            <a:spLocks noGrp="1"/>
          </p:cNvSpPr>
          <p:nvPr>
            <p:ph type="title"/>
          </p:nvPr>
        </p:nvSpPr>
        <p:spPr>
          <a:xfrm>
            <a:off x="550430" y="2518676"/>
            <a:ext cx="10372942" cy="3102195"/>
          </a:xfrm>
        </p:spPr>
        <p:txBody>
          <a:bodyPr vert="horz" lIns="91440" tIns="45720" rIns="91440" bIns="45720" rtlCol="0" anchor="b">
            <a:noAutofit/>
          </a:bodyPr>
          <a:lstStyle/>
          <a:p>
            <a:pPr marL="0" marR="0">
              <a:lnSpc>
                <a:spcPct val="115000"/>
              </a:lnSpc>
              <a:spcBef>
                <a:spcPts val="0"/>
              </a:spcBef>
              <a:spcAft>
                <a:spcPts val="0"/>
              </a:spcAft>
            </a:pPr>
            <a:r>
              <a:rPr lang="en-US" sz="2400" i="0" dirty="0">
                <a:effectLst/>
                <a:latin typeface="+mn-lt"/>
                <a:ea typeface="Times New Roman" panose="02020603050405020304" pitchFamily="18" charset="0"/>
                <a:cs typeface="Times New Roman" panose="02020603050405020304" pitchFamily="18" charset="0"/>
              </a:rPr>
              <a:t>If a cinema production company could accurately forecast a </a:t>
            </a:r>
            <a:r>
              <a:rPr lang="en-US" sz="2400" b="1" i="0" dirty="0">
                <a:effectLst/>
                <a:highlight>
                  <a:srgbClr val="00FFFF"/>
                </a:highlight>
                <a:latin typeface="+mn-lt"/>
                <a:ea typeface="Times New Roman" panose="02020603050405020304" pitchFamily="18" charset="0"/>
                <a:cs typeface="Times New Roman" panose="02020603050405020304" pitchFamily="18" charset="0"/>
              </a:rPr>
              <a:t>movie's  rating</a:t>
            </a:r>
            <a:r>
              <a:rPr lang="en-US" sz="2400" i="0" dirty="0">
                <a:effectLst/>
                <a:latin typeface="+mn-lt"/>
                <a:ea typeface="Times New Roman" panose="02020603050405020304" pitchFamily="18" charset="0"/>
                <a:cs typeface="Times New Roman" panose="02020603050405020304" pitchFamily="18" charset="0"/>
              </a:rPr>
              <a:t> based on factors like actors, budget, genre, rating, revenue, runtime, language, and more, it could provide significant advantages for everyone involved. Ultimately, the </a:t>
            </a:r>
            <a:r>
              <a:rPr lang="en-US" sz="2400" b="1" i="0" dirty="0">
                <a:effectLst/>
                <a:highlight>
                  <a:srgbClr val="00FFFF"/>
                </a:highlight>
                <a:latin typeface="+mn-lt"/>
                <a:ea typeface="Times New Roman" panose="02020603050405020304" pitchFamily="18" charset="0"/>
                <a:cs typeface="Times New Roman" panose="02020603050405020304" pitchFamily="18" charset="0"/>
              </a:rPr>
              <a:t>rating serves as an indicator of a movie's popularity</a:t>
            </a:r>
            <a:r>
              <a:rPr lang="en-US" sz="2400" i="0" dirty="0">
                <a:effectLst/>
                <a:latin typeface="+mn-lt"/>
                <a:ea typeface="Times New Roman" panose="02020603050405020304" pitchFamily="18" charset="0"/>
                <a:cs typeface="Times New Roman" panose="02020603050405020304" pitchFamily="18" charset="0"/>
              </a:rPr>
              <a:t> among fans and critiques alike. Identifying the variables that exhibit strong correlations with higher ratings can enhance predictive modeling for the cinema industry.</a:t>
            </a:r>
          </a:p>
        </p:txBody>
      </p:sp>
      <p:sp>
        <p:nvSpPr>
          <p:cNvPr id="5" name="Title 1">
            <a:extLst>
              <a:ext uri="{FF2B5EF4-FFF2-40B4-BE49-F238E27FC236}">
                <a16:creationId xmlns:a16="http://schemas.microsoft.com/office/drawing/2014/main" id="{F25437DE-46F9-8A17-0DF2-1AD3DCC294E4}"/>
              </a:ext>
            </a:extLst>
          </p:cNvPr>
          <p:cNvSpPr txBox="1">
            <a:spLocks/>
          </p:cNvSpPr>
          <p:nvPr/>
        </p:nvSpPr>
        <p:spPr>
          <a:xfrm>
            <a:off x="550429" y="100871"/>
            <a:ext cx="11020681" cy="2065680"/>
          </a:xfrm>
          <a:prstGeom prst="rect">
            <a:avLst/>
          </a:prstGeom>
        </p:spPr>
        <p:txBody>
          <a:bodyPr vert="horz" lIns="91440" tIns="45720" rIns="91440" bIns="45720" rtlCol="0" anchor="b">
            <a:normAutofit fontScale="97500"/>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b="1" dirty="0">
                <a:highlight>
                  <a:srgbClr val="00FFFF"/>
                </a:highlight>
                <a:latin typeface="+mn-lt"/>
              </a:rPr>
              <a:t>Why Data Science</a:t>
            </a:r>
            <a:r>
              <a:rPr lang="en-US" sz="4000" dirty="0">
                <a:latin typeface="+mn-lt"/>
              </a:rPr>
              <a:t> AND MACHINE LEARNING</a:t>
            </a:r>
          </a:p>
        </p:txBody>
      </p:sp>
    </p:spTree>
    <p:extLst>
      <p:ext uri="{BB962C8B-B14F-4D97-AF65-F5344CB8AC3E}">
        <p14:creationId xmlns:p14="http://schemas.microsoft.com/office/powerpoint/2010/main" val="1938082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1" name="Freeform: Shape 10">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2" name="Freeform: Shape 11">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4"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6"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Freeform: Shape 18">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1"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2"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23"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4"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25"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26"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27"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29" name="Rectangle 28">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1" name="Freeform: Shape 30">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3"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0" y="3267662"/>
            <a:ext cx="972241" cy="45718"/>
            <a:chOff x="4886325" y="3371754"/>
            <a:chExt cx="2418492" cy="113728"/>
          </a:xfrm>
          <a:solidFill>
            <a:schemeClr val="accent1"/>
          </a:solidFill>
        </p:grpSpPr>
        <p:sp>
          <p:nvSpPr>
            <p:cNvPr id="34"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35"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6"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37"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38"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39"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41" name="Freeform: Shape 40">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B5ED6D2-9A7F-B7E7-DD70-A70BAB20EEAB}"/>
              </a:ext>
            </a:extLst>
          </p:cNvPr>
          <p:cNvSpPr>
            <a:spLocks noGrp="1"/>
          </p:cNvSpPr>
          <p:nvPr>
            <p:ph type="title"/>
          </p:nvPr>
        </p:nvSpPr>
        <p:spPr>
          <a:xfrm>
            <a:off x="990138" y="1122363"/>
            <a:ext cx="9613136" cy="1978346"/>
          </a:xfrm>
        </p:spPr>
        <p:txBody>
          <a:bodyPr vert="horz" lIns="91440" tIns="45720" rIns="91440" bIns="45720" rtlCol="0" anchor="b">
            <a:noAutofit/>
          </a:bodyPr>
          <a:lstStyle/>
          <a:p>
            <a:r>
              <a:rPr lang="en-US" dirty="0">
                <a:latin typeface="+mn-lt"/>
              </a:rPr>
              <a:t>How would having a “</a:t>
            </a:r>
            <a:r>
              <a:rPr lang="en-US" kern="0" dirty="0" err="1">
                <a:effectLst/>
                <a:latin typeface="+mn-lt"/>
                <a:ea typeface="Times New Roman" panose="02020603050405020304" pitchFamily="18" charset="0"/>
                <a:cs typeface="Times New Roman" panose="02020603050405020304" pitchFamily="18" charset="0"/>
              </a:rPr>
              <a:t>Siskel</a:t>
            </a:r>
            <a:r>
              <a:rPr lang="en-US" kern="0" dirty="0">
                <a:effectLst/>
                <a:latin typeface="+mn-lt"/>
                <a:ea typeface="Times New Roman" panose="02020603050405020304" pitchFamily="18" charset="0"/>
                <a:cs typeface="Times New Roman" panose="02020603050405020304" pitchFamily="18" charset="0"/>
              </a:rPr>
              <a:t> and Ebert” style movie critic machine learning model affect the movie industry?</a:t>
            </a:r>
            <a:endParaRPr lang="en-US" dirty="0">
              <a:latin typeface="+mn-lt"/>
            </a:endParaRPr>
          </a:p>
        </p:txBody>
      </p:sp>
      <p:grpSp>
        <p:nvGrpSpPr>
          <p:cNvPr id="43" name="Group 42">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44" name="Freeform: Shape 43">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7"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48"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49"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49889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2776-2DBF-CE46-E58D-13C404A09ADF}"/>
              </a:ext>
            </a:extLst>
          </p:cNvPr>
          <p:cNvSpPr>
            <a:spLocks noGrp="1"/>
          </p:cNvSpPr>
          <p:nvPr>
            <p:ph type="title"/>
          </p:nvPr>
        </p:nvSpPr>
        <p:spPr/>
        <p:txBody>
          <a:bodyPr/>
          <a:lstStyle/>
          <a:p>
            <a:r>
              <a:rPr lang="en-US" b="1" dirty="0">
                <a:highlight>
                  <a:srgbClr val="00FFFF"/>
                </a:highlight>
                <a:latin typeface="+mn-lt"/>
              </a:rPr>
              <a:t>Summary</a:t>
            </a:r>
          </a:p>
        </p:txBody>
      </p:sp>
      <p:sp>
        <p:nvSpPr>
          <p:cNvPr id="3" name="Content Placeholder 2">
            <a:extLst>
              <a:ext uri="{FF2B5EF4-FFF2-40B4-BE49-F238E27FC236}">
                <a16:creationId xmlns:a16="http://schemas.microsoft.com/office/drawing/2014/main" id="{A59B48B8-DF21-2C0E-4B7E-2908FCA7F913}"/>
              </a:ext>
            </a:extLst>
          </p:cNvPr>
          <p:cNvSpPr>
            <a:spLocks noGrp="1"/>
          </p:cNvSpPr>
          <p:nvPr>
            <p:ph idx="1"/>
          </p:nvPr>
        </p:nvSpPr>
        <p:spPr/>
        <p:txBody>
          <a:bodyPr>
            <a:normAutofit fontScale="92500" lnSpcReduction="10000"/>
          </a:bodyPr>
          <a:lstStyle/>
          <a:p>
            <a:r>
              <a:rPr lang="en-US" sz="4000" dirty="0"/>
              <a:t>What the data showed:</a:t>
            </a:r>
          </a:p>
          <a:p>
            <a:pPr marL="571500" indent="-571500">
              <a:buFont typeface="Arial" panose="020B0604020202020204" pitchFamily="34" charset="0"/>
              <a:buChar char="•"/>
            </a:pPr>
            <a:r>
              <a:rPr lang="en-US" sz="2400" dirty="0"/>
              <a:t>Drama films are more popular in “high” ratings</a:t>
            </a:r>
          </a:p>
          <a:p>
            <a:pPr marL="571500" indent="-571500">
              <a:buFont typeface="Arial" panose="020B0604020202020204" pitchFamily="34" charset="0"/>
              <a:buChar char="•"/>
            </a:pPr>
            <a:r>
              <a:rPr lang="en-US" sz="2400" dirty="0"/>
              <a:t>Action films are more popular in “low” ratings</a:t>
            </a:r>
          </a:p>
          <a:p>
            <a:pPr marL="571500" indent="-571500">
              <a:buFont typeface="Arial" panose="020B0604020202020204" pitchFamily="34" charset="0"/>
              <a:buChar char="•"/>
            </a:pPr>
            <a:r>
              <a:rPr lang="en-US" sz="2400" dirty="0"/>
              <a:t>Clint Eastwood, Nicolas Cage, Robert DeNiro, Jackie Chan were the top actors, staring in several movies</a:t>
            </a:r>
          </a:p>
          <a:p>
            <a:pPr marL="571500" indent="-571500">
              <a:buFont typeface="Arial" panose="020B0604020202020204" pitchFamily="34" charset="0"/>
              <a:buChar char="•"/>
            </a:pPr>
            <a:r>
              <a:rPr lang="en-US" sz="2400" dirty="0"/>
              <a:t>Vote averages are higher in these genres</a:t>
            </a:r>
          </a:p>
          <a:p>
            <a:pPr marL="571500" indent="-571500">
              <a:buFont typeface="Arial" panose="020B0604020202020204" pitchFamily="34" charset="0"/>
              <a:buChar char="•"/>
            </a:pPr>
            <a:r>
              <a:rPr lang="en-US" sz="2400" dirty="0" err="1"/>
              <a:t>Metascore</a:t>
            </a:r>
            <a:r>
              <a:rPr lang="en-US" sz="2400" dirty="0"/>
              <a:t> means are higher in biography and film-noir genres</a:t>
            </a:r>
          </a:p>
          <a:p>
            <a:pPr marL="571500"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3578666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2776-2DBF-CE46-E58D-13C404A09ADF}"/>
              </a:ext>
            </a:extLst>
          </p:cNvPr>
          <p:cNvSpPr>
            <a:spLocks noGrp="1"/>
          </p:cNvSpPr>
          <p:nvPr>
            <p:ph type="title"/>
          </p:nvPr>
        </p:nvSpPr>
        <p:spPr/>
        <p:txBody>
          <a:bodyPr/>
          <a:lstStyle/>
          <a:p>
            <a:r>
              <a:rPr lang="en-US" b="1" dirty="0">
                <a:highlight>
                  <a:srgbClr val="00FFFF"/>
                </a:highlight>
                <a:latin typeface="+mn-lt"/>
              </a:rPr>
              <a:t>Summary</a:t>
            </a:r>
          </a:p>
        </p:txBody>
      </p:sp>
      <p:sp>
        <p:nvSpPr>
          <p:cNvPr id="3" name="Content Placeholder 2">
            <a:extLst>
              <a:ext uri="{FF2B5EF4-FFF2-40B4-BE49-F238E27FC236}">
                <a16:creationId xmlns:a16="http://schemas.microsoft.com/office/drawing/2014/main" id="{A59B48B8-DF21-2C0E-4B7E-2908FCA7F913}"/>
              </a:ext>
            </a:extLst>
          </p:cNvPr>
          <p:cNvSpPr>
            <a:spLocks noGrp="1"/>
          </p:cNvSpPr>
          <p:nvPr>
            <p:ph idx="1"/>
          </p:nvPr>
        </p:nvSpPr>
        <p:spPr/>
        <p:txBody>
          <a:bodyPr>
            <a:normAutofit/>
          </a:bodyPr>
          <a:lstStyle/>
          <a:p>
            <a:r>
              <a:rPr lang="en-US" sz="4000" dirty="0"/>
              <a:t>What the ML Model showed:</a:t>
            </a:r>
          </a:p>
          <a:p>
            <a:pPr marL="571500" indent="-571500">
              <a:buFont typeface="Arial" panose="020B0604020202020204" pitchFamily="34" charset="0"/>
              <a:buChar char="•"/>
            </a:pPr>
            <a:r>
              <a:rPr lang="en-US" sz="1800" kern="0" dirty="0">
                <a:ea typeface="Times New Roman" panose="02020603050405020304" pitchFamily="18" charset="0"/>
                <a:cs typeface="Times New Roman" panose="02020603050405020304" pitchFamily="18" charset="0"/>
              </a:rPr>
              <a:t>L</a:t>
            </a:r>
            <a:r>
              <a:rPr lang="en-US" sz="1800" kern="0" dirty="0">
                <a:effectLst/>
                <a:ea typeface="Times New Roman" panose="02020603050405020304" pitchFamily="18" charset="0"/>
                <a:cs typeface="Times New Roman" panose="02020603050405020304" pitchFamily="18" charset="0"/>
              </a:rPr>
              <a:t>ogistic regression prediction model, created in Python, had an accuracy of 86%</a:t>
            </a:r>
          </a:p>
          <a:p>
            <a:pPr marL="571500" indent="-571500">
              <a:buFont typeface="Arial" panose="020B0604020202020204" pitchFamily="34" charset="0"/>
              <a:buChar char="•"/>
            </a:pPr>
            <a:r>
              <a:rPr lang="en-US" sz="1800" kern="0" dirty="0">
                <a:cs typeface="Times New Roman" panose="02020603050405020304" pitchFamily="18" charset="0"/>
              </a:rPr>
              <a:t>N</a:t>
            </a:r>
            <a:r>
              <a:rPr lang="en-US" sz="1800" kern="0" dirty="0">
                <a:effectLst/>
                <a:ea typeface="Times New Roman" panose="02020603050405020304" pitchFamily="18" charset="0"/>
                <a:cs typeface="Times New Roman" panose="02020603050405020304" pitchFamily="18" charset="0"/>
              </a:rPr>
              <a:t>umber of observations of this model was 6,358</a:t>
            </a:r>
            <a:r>
              <a:rPr lang="en-US" sz="2000" dirty="0">
                <a:effectLst/>
              </a:rPr>
              <a:t> </a:t>
            </a:r>
          </a:p>
          <a:p>
            <a:pPr marL="571500" indent="-571500">
              <a:buFont typeface="Arial" panose="020B0604020202020204" pitchFamily="34" charset="0"/>
              <a:buChar char="•"/>
            </a:pPr>
            <a:r>
              <a:rPr lang="en-US" sz="1800" kern="0" dirty="0">
                <a:effectLst/>
                <a:ea typeface="Times New Roman" panose="02020603050405020304" pitchFamily="18" charset="0"/>
                <a:cs typeface="Times New Roman" panose="02020603050405020304" pitchFamily="18" charset="0"/>
              </a:rPr>
              <a:t>The pseudo r-squared score indicates a good fit model at 0.4493.</a:t>
            </a:r>
            <a:r>
              <a:rPr lang="en-US" sz="2000" dirty="0">
                <a:effectLst/>
              </a:rPr>
              <a:t> </a:t>
            </a:r>
          </a:p>
          <a:p>
            <a:pPr marL="571500" indent="-571500">
              <a:buFont typeface="Arial" panose="020B0604020202020204" pitchFamily="34" charset="0"/>
              <a:buChar char="•"/>
            </a:pPr>
            <a:r>
              <a:rPr lang="en-US" sz="1800" dirty="0">
                <a:solidFill>
                  <a:srgbClr val="000000"/>
                </a:solidFill>
                <a:ea typeface="Times New Roman" panose="02020603050405020304" pitchFamily="18" charset="0"/>
              </a:rPr>
              <a:t>P</a:t>
            </a:r>
            <a:r>
              <a:rPr lang="en-US" sz="1800" dirty="0">
                <a:solidFill>
                  <a:srgbClr val="000000"/>
                </a:solidFill>
                <a:effectLst/>
                <a:ea typeface="Times New Roman" panose="02020603050405020304" pitchFamily="18" charset="0"/>
              </a:rPr>
              <a:t>-value for the dependent variables is less than 0.05, indicating there is strong evidence to reject the null hypothesis, indicating the dependent variables do have an impact on the prediction ranking outcome.</a:t>
            </a:r>
            <a:endParaRPr lang="en-US" sz="1800" dirty="0">
              <a:effectLst/>
              <a:ea typeface="Times New Roman" panose="02020603050405020304" pitchFamily="18" charset="0"/>
            </a:endParaRPr>
          </a:p>
          <a:p>
            <a:pPr marL="571500"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192255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p:txBody>
          <a:bodyPr>
            <a:normAutofit/>
          </a:bodyPr>
          <a:lstStyle/>
          <a:p>
            <a:pPr marL="342900" marR="0" indent="-342900">
              <a:lnSpc>
                <a:spcPct val="115000"/>
              </a:lnSpc>
              <a:spcBef>
                <a:spcPts val="0"/>
              </a:spcBef>
              <a:spcAft>
                <a:spcPts val="1000"/>
              </a:spcAft>
              <a:buFont typeface="Arial" panose="020B0604020202020204" pitchFamily="34" charset="0"/>
              <a:buChar char="•"/>
            </a:pPr>
            <a:r>
              <a:rPr lang="en-US" sz="2400" dirty="0" err="1">
                <a:effectLst/>
                <a:ea typeface="Times New Roman" panose="02020603050405020304" pitchFamily="18" charset="0"/>
                <a:cs typeface="Times New Roman" panose="02020603050405020304" pitchFamily="18" charset="0"/>
              </a:rPr>
              <a:t>IMDb.com</a:t>
            </a:r>
            <a:r>
              <a:rPr lang="en-US" sz="2400" dirty="0">
                <a:effectLst/>
                <a:ea typeface="Times New Roman" panose="02020603050405020304" pitchFamily="18" charset="0"/>
                <a:cs typeface="Times New Roman" panose="02020603050405020304" pitchFamily="18" charset="0"/>
              </a:rPr>
              <a:t> is the largest internet movie database</a:t>
            </a:r>
          </a:p>
          <a:p>
            <a:pPr marL="342900" marR="0" indent="-342900">
              <a:lnSpc>
                <a:spcPct val="115000"/>
              </a:lnSpc>
              <a:spcBef>
                <a:spcPts val="0"/>
              </a:spcBef>
              <a:spcAft>
                <a:spcPts val="1000"/>
              </a:spcAft>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Ranked as the 52nd most visited website in 2019</a:t>
            </a:r>
          </a:p>
          <a:p>
            <a:pPr marL="342900" marR="0" indent="-342900">
              <a:lnSpc>
                <a:spcPct val="115000"/>
              </a:lnSpc>
              <a:spcBef>
                <a:spcPts val="0"/>
              </a:spcBef>
              <a:spcAft>
                <a:spcPts val="1000"/>
              </a:spcAft>
              <a:buFont typeface="Arial" panose="020B0604020202020204" pitchFamily="34" charset="0"/>
              <a:buChar char="•"/>
            </a:pPr>
            <a:r>
              <a:rPr lang="en-US" sz="2400" dirty="0">
                <a:ea typeface="Times New Roman" panose="02020603050405020304" pitchFamily="18" charset="0"/>
                <a:cs typeface="Times New Roman" panose="02020603050405020304" pitchFamily="18" charset="0"/>
              </a:rPr>
              <a:t>Features </a:t>
            </a:r>
            <a:r>
              <a:rPr lang="en-US" sz="2400" dirty="0">
                <a:effectLst/>
                <a:ea typeface="Times New Roman" panose="02020603050405020304" pitchFamily="18" charset="0"/>
                <a:cs typeface="Times New Roman" panose="02020603050405020304" pitchFamily="18" charset="0"/>
              </a:rPr>
              <a:t>popular user ratings, reviews for movies</a:t>
            </a:r>
          </a:p>
          <a:p>
            <a:pPr marL="342900" marR="0" indent="-342900">
              <a:lnSpc>
                <a:spcPct val="115000"/>
              </a:lnSpc>
              <a:spcBef>
                <a:spcPts val="0"/>
              </a:spcBef>
              <a:spcAft>
                <a:spcPts val="1000"/>
              </a:spcAft>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Began as a fan-operated movie database </a:t>
            </a:r>
            <a:endParaRPr lang="en-US" sz="2400" dirty="0">
              <a:ea typeface="Times New Roman" panose="02020603050405020304" pitchFamily="18" charset="0"/>
              <a:cs typeface="Times New Roman" panose="02020603050405020304" pitchFamily="18" charset="0"/>
            </a:endParaRPr>
          </a:p>
          <a:p>
            <a:pPr marL="342900" marR="0" indent="-342900">
              <a:lnSpc>
                <a:spcPct val="115000"/>
              </a:lnSpc>
              <a:spcBef>
                <a:spcPts val="0"/>
              </a:spcBef>
              <a:spcAft>
                <a:spcPts val="1000"/>
              </a:spcAft>
              <a:buFont typeface="Arial" panose="020B0604020202020204" pitchFamily="34" charset="0"/>
              <a:buChar char="•"/>
            </a:pPr>
            <a:r>
              <a:rPr lang="en-US" sz="2400" dirty="0">
                <a:effectLst/>
                <a:ea typeface="Times New Roman" panose="02020603050405020304" pitchFamily="18" charset="0"/>
                <a:cs typeface="Times New Roman" panose="02020603050405020304" pitchFamily="18" charset="0"/>
              </a:rPr>
              <a:t>Has been owned and operated by Amazon since 1998. </a:t>
            </a: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2" y="885557"/>
            <a:ext cx="7673848"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b="1" dirty="0">
                <a:highlight>
                  <a:srgbClr val="00FFFF"/>
                </a:highlight>
                <a:latin typeface="+mn-lt"/>
              </a:rPr>
              <a:t>Project Subject Context</a:t>
            </a:r>
            <a:endParaRPr lang="en-US" sz="4000" b="1" dirty="0">
              <a:latin typeface="+mn-lt"/>
            </a:endParaRPr>
          </a:p>
        </p:txBody>
      </p:sp>
    </p:spTree>
    <p:extLst>
      <p:ext uri="{BB962C8B-B14F-4D97-AF65-F5344CB8AC3E}">
        <p14:creationId xmlns:p14="http://schemas.microsoft.com/office/powerpoint/2010/main" val="3084966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2776-2DBF-CE46-E58D-13C404A09ADF}"/>
              </a:ext>
            </a:extLst>
          </p:cNvPr>
          <p:cNvSpPr>
            <a:spLocks noGrp="1"/>
          </p:cNvSpPr>
          <p:nvPr>
            <p:ph type="title"/>
          </p:nvPr>
        </p:nvSpPr>
        <p:spPr/>
        <p:txBody>
          <a:bodyPr/>
          <a:lstStyle/>
          <a:p>
            <a:r>
              <a:rPr lang="en-US" b="1" dirty="0">
                <a:highlight>
                  <a:srgbClr val="00FFFF"/>
                </a:highlight>
                <a:latin typeface="+mn-lt"/>
              </a:rPr>
              <a:t>Limitations</a:t>
            </a:r>
          </a:p>
        </p:txBody>
      </p:sp>
      <p:sp>
        <p:nvSpPr>
          <p:cNvPr id="5" name="Content Placeholder 2">
            <a:extLst>
              <a:ext uri="{FF2B5EF4-FFF2-40B4-BE49-F238E27FC236}">
                <a16:creationId xmlns:a16="http://schemas.microsoft.com/office/drawing/2014/main" id="{B84CE696-9DA1-447B-231D-7F96CFFC9EDD}"/>
              </a:ext>
            </a:extLst>
          </p:cNvPr>
          <p:cNvSpPr txBox="1">
            <a:spLocks/>
          </p:cNvSpPr>
          <p:nvPr/>
        </p:nvSpPr>
        <p:spPr>
          <a:xfrm>
            <a:off x="678118" y="2674285"/>
            <a:ext cx="4512448" cy="3549045"/>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Subtitle 2">
            <a:extLst>
              <a:ext uri="{FF2B5EF4-FFF2-40B4-BE49-F238E27FC236}">
                <a16:creationId xmlns:a16="http://schemas.microsoft.com/office/drawing/2014/main" id="{C306C03F-4F0B-DE75-11BA-0D1E7CAD183F}"/>
              </a:ext>
            </a:extLst>
          </p:cNvPr>
          <p:cNvSpPr txBox="1">
            <a:spLocks/>
          </p:cNvSpPr>
          <p:nvPr/>
        </p:nvSpPr>
        <p:spPr>
          <a:xfrm>
            <a:off x="595858" y="2766218"/>
            <a:ext cx="10302514" cy="3222206"/>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indent="-285750">
              <a:lnSpc>
                <a:spcPct val="115000"/>
              </a:lnSpc>
              <a:spcBef>
                <a:spcPts val="0"/>
              </a:spcBef>
              <a:spcAft>
                <a:spcPts val="1000"/>
              </a:spcAft>
              <a:buFont typeface="Arial" panose="020B0604020202020204" pitchFamily="34" charset="0"/>
              <a:buChar char="•"/>
            </a:pPr>
            <a:r>
              <a:rPr lang="en-US" sz="1800" dirty="0">
                <a:solidFill>
                  <a:srgbClr val="333333"/>
                </a:solidFill>
                <a:effectLst/>
                <a:ea typeface="Times New Roman" panose="02020603050405020304" pitchFamily="18" charset="0"/>
                <a:cs typeface="Times New Roman" panose="02020603050405020304" pitchFamily="18" charset="0"/>
              </a:rPr>
              <a:t>The availability of an adequate number of data points required to construct a statistically robust machine learning model. </a:t>
            </a:r>
          </a:p>
          <a:p>
            <a:pPr marL="285750" marR="0" indent="-285750">
              <a:lnSpc>
                <a:spcPct val="115000"/>
              </a:lnSpc>
              <a:spcBef>
                <a:spcPts val="0"/>
              </a:spcBef>
              <a:spcAft>
                <a:spcPts val="1000"/>
              </a:spcAft>
              <a:buFont typeface="Arial" panose="020B0604020202020204" pitchFamily="34" charset="0"/>
              <a:buChar char="•"/>
            </a:pPr>
            <a:r>
              <a:rPr lang="en-US" sz="1800" dirty="0">
                <a:solidFill>
                  <a:srgbClr val="333333"/>
                </a:solidFill>
                <a:effectLst/>
                <a:ea typeface="Times New Roman" panose="02020603050405020304" pitchFamily="18" charset="0"/>
                <a:cs typeface="Times New Roman" panose="02020603050405020304" pitchFamily="18" charset="0"/>
              </a:rPr>
              <a:t>The pandemic undeniably altered how fan’s view, rate, and watch movies. </a:t>
            </a:r>
            <a:endParaRPr lang="en-US" sz="1800" dirty="0">
              <a:solidFill>
                <a:srgbClr val="333333"/>
              </a:solidFill>
              <a:ea typeface="Times New Roman" panose="02020603050405020304" pitchFamily="18"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sz="1800" dirty="0">
                <a:solidFill>
                  <a:srgbClr val="333333"/>
                </a:solidFill>
                <a:effectLst/>
                <a:ea typeface="Times New Roman" panose="02020603050405020304" pitchFamily="18" charset="0"/>
                <a:cs typeface="Times New Roman" panose="02020603050405020304" pitchFamily="18" charset="0"/>
              </a:rPr>
              <a:t>The larger movie dataset contained data that hadn't been updated beyond 2017. If this data were updated to 2023, it's possible that the model would have incorporated different variables or outcomes.</a:t>
            </a:r>
          </a:p>
          <a:p>
            <a:pPr marL="285750" marR="0" indent="-285750">
              <a:lnSpc>
                <a:spcPct val="115000"/>
              </a:lnSpc>
              <a:spcBef>
                <a:spcPts val="0"/>
              </a:spcBef>
              <a:spcAft>
                <a:spcPts val="1000"/>
              </a:spcAft>
              <a:buFont typeface="Arial" panose="020B0604020202020204" pitchFamily="34" charset="0"/>
              <a:buChar char="•"/>
            </a:pPr>
            <a:r>
              <a:rPr lang="en-US" sz="1800" dirty="0">
                <a:solidFill>
                  <a:srgbClr val="333333"/>
                </a:solidFill>
                <a:ea typeface="Times New Roman" panose="02020603050405020304" pitchFamily="18" charset="0"/>
                <a:cs typeface="Times New Roman" panose="02020603050405020304" pitchFamily="18" charset="0"/>
              </a:rPr>
              <a:t>Possible bias in target variable of ratings</a:t>
            </a:r>
            <a:endParaRPr lang="en-US" sz="18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490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2776-2DBF-CE46-E58D-13C404A09ADF}"/>
              </a:ext>
            </a:extLst>
          </p:cNvPr>
          <p:cNvSpPr>
            <a:spLocks noGrp="1"/>
          </p:cNvSpPr>
          <p:nvPr>
            <p:ph type="title"/>
          </p:nvPr>
        </p:nvSpPr>
        <p:spPr/>
        <p:txBody>
          <a:bodyPr/>
          <a:lstStyle/>
          <a:p>
            <a:r>
              <a:rPr lang="en-US" b="1" dirty="0">
                <a:highlight>
                  <a:srgbClr val="00FFFF"/>
                </a:highlight>
                <a:latin typeface="+mn-lt"/>
              </a:rPr>
              <a:t>Expected Benefits</a:t>
            </a:r>
          </a:p>
        </p:txBody>
      </p:sp>
      <p:sp>
        <p:nvSpPr>
          <p:cNvPr id="5" name="Content Placeholder 2">
            <a:extLst>
              <a:ext uri="{FF2B5EF4-FFF2-40B4-BE49-F238E27FC236}">
                <a16:creationId xmlns:a16="http://schemas.microsoft.com/office/drawing/2014/main" id="{B84CE696-9DA1-447B-231D-7F96CFFC9EDD}"/>
              </a:ext>
            </a:extLst>
          </p:cNvPr>
          <p:cNvSpPr txBox="1">
            <a:spLocks/>
          </p:cNvSpPr>
          <p:nvPr/>
        </p:nvSpPr>
        <p:spPr>
          <a:xfrm>
            <a:off x="678118" y="2674285"/>
            <a:ext cx="4512448" cy="3549045"/>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Subtitle 2">
            <a:extLst>
              <a:ext uri="{FF2B5EF4-FFF2-40B4-BE49-F238E27FC236}">
                <a16:creationId xmlns:a16="http://schemas.microsoft.com/office/drawing/2014/main" id="{C306C03F-4F0B-DE75-11BA-0D1E7CAD183F}"/>
              </a:ext>
            </a:extLst>
          </p:cNvPr>
          <p:cNvSpPr txBox="1">
            <a:spLocks/>
          </p:cNvSpPr>
          <p:nvPr/>
        </p:nvSpPr>
        <p:spPr>
          <a:xfrm>
            <a:off x="595857" y="2766218"/>
            <a:ext cx="10798283" cy="2146024"/>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15000"/>
              </a:lnSpc>
              <a:spcBef>
                <a:spcPts val="0"/>
              </a:spcBef>
              <a:spcAft>
                <a:spcPts val="1000"/>
              </a:spcAft>
            </a:pPr>
            <a:r>
              <a:rPr lang="en-US" sz="2200" dirty="0">
                <a:effectLst/>
                <a:ea typeface="Times New Roman" panose="02020603050405020304" pitchFamily="18" charset="0"/>
                <a:cs typeface="Calibri" panose="020F0502020204030204" pitchFamily="34" charset="0"/>
              </a:rPr>
              <a:t>In terms of implementing this rating model system for predicting ratings in the cinema industry, it's important to consider the historical context. The cinema rating duo, </a:t>
            </a:r>
            <a:r>
              <a:rPr lang="en-US" sz="2200" dirty="0" err="1">
                <a:effectLst/>
                <a:ea typeface="Times New Roman" panose="02020603050405020304" pitchFamily="18" charset="0"/>
                <a:cs typeface="Calibri" panose="020F0502020204030204" pitchFamily="34" charset="0"/>
              </a:rPr>
              <a:t>Siskel</a:t>
            </a:r>
            <a:r>
              <a:rPr lang="en-US" sz="2200" dirty="0">
                <a:effectLst/>
                <a:ea typeface="Times New Roman" panose="02020603050405020304" pitchFamily="18" charset="0"/>
                <a:cs typeface="Calibri" panose="020F0502020204030204" pitchFamily="34" charset="0"/>
              </a:rPr>
              <a:t> and Ebert, set the standard until 1999. Their ratings and opinions were grounded in their personal experiences with the movies they reviewed. Their success stemmed from their ability to provide contrasting perspectives and critiques based on their individual life experiences and opinions. This machine learning prediction model is designed to replicate the tasks performed by human critics. It aims to demonstrate to the cinema industry which insights and indicators have the most significant impact on ratings.</a:t>
            </a:r>
            <a:endParaRPr lang="en-US" sz="22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136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2776-2DBF-CE46-E58D-13C404A09ADF}"/>
              </a:ext>
            </a:extLst>
          </p:cNvPr>
          <p:cNvSpPr>
            <a:spLocks noGrp="1"/>
          </p:cNvSpPr>
          <p:nvPr>
            <p:ph type="title"/>
          </p:nvPr>
        </p:nvSpPr>
        <p:spPr/>
        <p:txBody>
          <a:bodyPr/>
          <a:lstStyle/>
          <a:p>
            <a:r>
              <a:rPr lang="en-US" b="1" dirty="0">
                <a:highlight>
                  <a:srgbClr val="00FFFF"/>
                </a:highlight>
                <a:latin typeface="+mn-lt"/>
              </a:rPr>
              <a:t>Expected Benefits</a:t>
            </a:r>
          </a:p>
        </p:txBody>
      </p:sp>
      <p:sp>
        <p:nvSpPr>
          <p:cNvPr id="5" name="Content Placeholder 2">
            <a:extLst>
              <a:ext uri="{FF2B5EF4-FFF2-40B4-BE49-F238E27FC236}">
                <a16:creationId xmlns:a16="http://schemas.microsoft.com/office/drawing/2014/main" id="{B84CE696-9DA1-447B-231D-7F96CFFC9EDD}"/>
              </a:ext>
            </a:extLst>
          </p:cNvPr>
          <p:cNvSpPr txBox="1">
            <a:spLocks/>
          </p:cNvSpPr>
          <p:nvPr/>
        </p:nvSpPr>
        <p:spPr>
          <a:xfrm>
            <a:off x="678118" y="2674285"/>
            <a:ext cx="4512448" cy="3549045"/>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Subtitle 2">
            <a:extLst>
              <a:ext uri="{FF2B5EF4-FFF2-40B4-BE49-F238E27FC236}">
                <a16:creationId xmlns:a16="http://schemas.microsoft.com/office/drawing/2014/main" id="{C306C03F-4F0B-DE75-11BA-0D1E7CAD183F}"/>
              </a:ext>
            </a:extLst>
          </p:cNvPr>
          <p:cNvSpPr txBox="1">
            <a:spLocks/>
          </p:cNvSpPr>
          <p:nvPr/>
        </p:nvSpPr>
        <p:spPr>
          <a:xfrm>
            <a:off x="595857" y="2766218"/>
            <a:ext cx="10918025" cy="2146024"/>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15000"/>
              </a:lnSpc>
              <a:spcBef>
                <a:spcPts val="0"/>
              </a:spcBef>
              <a:spcAft>
                <a:spcPts val="1000"/>
              </a:spcAft>
            </a:pPr>
            <a:r>
              <a:rPr lang="en-US" sz="2400" dirty="0">
                <a:effectLst/>
                <a:ea typeface="Times New Roman" panose="02020603050405020304" pitchFamily="18" charset="0"/>
                <a:cs typeface="Times New Roman" panose="02020603050405020304" pitchFamily="18" charset="0"/>
              </a:rPr>
              <a:t>There are several ways to advance this research project. A data analyst could construct a comparative linear regression model to predict a movie's precise numeric rating, using this model as a base. Additionally, an adding a web scraping project to acquire additional movie data, such as budgets of films, to gain deeper insights into the factors influencing a movie's ratings. Further analysis could be performed to formulate a composite target variable, encompassing factors like votes cast, gross profit, budget, etc., instead of relying solely on an already established rating.</a:t>
            </a:r>
          </a:p>
        </p:txBody>
      </p:sp>
    </p:spTree>
    <p:extLst>
      <p:ext uri="{BB962C8B-B14F-4D97-AF65-F5344CB8AC3E}">
        <p14:creationId xmlns:p14="http://schemas.microsoft.com/office/powerpoint/2010/main" val="1181277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2776-2DBF-CE46-E58D-13C404A09ADF}"/>
              </a:ext>
            </a:extLst>
          </p:cNvPr>
          <p:cNvSpPr>
            <a:spLocks noGrp="1"/>
          </p:cNvSpPr>
          <p:nvPr>
            <p:ph type="title"/>
          </p:nvPr>
        </p:nvSpPr>
        <p:spPr/>
        <p:txBody>
          <a:bodyPr/>
          <a:lstStyle/>
          <a:p>
            <a:r>
              <a:rPr lang="en-US" b="1" dirty="0">
                <a:highlight>
                  <a:srgbClr val="00FFFF"/>
                </a:highlight>
                <a:latin typeface="+mn-lt"/>
              </a:rPr>
              <a:t>Sources</a:t>
            </a:r>
          </a:p>
        </p:txBody>
      </p:sp>
      <p:sp>
        <p:nvSpPr>
          <p:cNvPr id="5" name="Content Placeholder 2">
            <a:extLst>
              <a:ext uri="{FF2B5EF4-FFF2-40B4-BE49-F238E27FC236}">
                <a16:creationId xmlns:a16="http://schemas.microsoft.com/office/drawing/2014/main" id="{B84CE696-9DA1-447B-231D-7F96CFFC9EDD}"/>
              </a:ext>
            </a:extLst>
          </p:cNvPr>
          <p:cNvSpPr txBox="1">
            <a:spLocks/>
          </p:cNvSpPr>
          <p:nvPr/>
        </p:nvSpPr>
        <p:spPr>
          <a:xfrm>
            <a:off x="678118" y="2674285"/>
            <a:ext cx="4512448" cy="3549045"/>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Subtitle 2">
            <a:extLst>
              <a:ext uri="{FF2B5EF4-FFF2-40B4-BE49-F238E27FC236}">
                <a16:creationId xmlns:a16="http://schemas.microsoft.com/office/drawing/2014/main" id="{C306C03F-4F0B-DE75-11BA-0D1E7CAD183F}"/>
              </a:ext>
            </a:extLst>
          </p:cNvPr>
          <p:cNvSpPr txBox="1">
            <a:spLocks/>
          </p:cNvSpPr>
          <p:nvPr/>
        </p:nvSpPr>
        <p:spPr>
          <a:xfrm>
            <a:off x="595857" y="2766218"/>
            <a:ext cx="10918025" cy="2146024"/>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fontAlgn="base">
              <a:spcBef>
                <a:spcPts val="0"/>
              </a:spcBef>
              <a:spcAft>
                <a:spcPts val="0"/>
              </a:spcAft>
            </a:pPr>
            <a:r>
              <a:rPr lang="en-US" sz="1800" b="1" dirty="0">
                <a:solidFill>
                  <a:srgbClr val="333333"/>
                </a:solidFill>
                <a:effectLst/>
                <a:latin typeface="Lato" panose="020F0502020204030203" pitchFamily="34" charset="0"/>
                <a:ea typeface="Times New Roman" panose="02020603050405020304" pitchFamily="18" charset="0"/>
                <a:cs typeface="Segoe UI" panose="020B0502040204020203" pitchFamily="34"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err="1">
                <a:solidFill>
                  <a:srgbClr val="333333"/>
                </a:solidFill>
                <a:effectLst/>
                <a:latin typeface="Lato" panose="020F0502020204030203" pitchFamily="34" charset="0"/>
                <a:ea typeface="Times New Roman" panose="02020603050405020304" pitchFamily="18" charset="0"/>
                <a:cs typeface="Segoe UI" panose="020B0502040204020203" pitchFamily="34" charset="0"/>
              </a:rPr>
              <a:t>Banik</a:t>
            </a:r>
            <a:r>
              <a:rPr lang="en-US" sz="1800" dirty="0">
                <a:solidFill>
                  <a:srgbClr val="333333"/>
                </a:solidFill>
                <a:effectLst/>
                <a:latin typeface="Lato" panose="020F0502020204030203" pitchFamily="34" charset="0"/>
                <a:ea typeface="Times New Roman" panose="02020603050405020304" pitchFamily="18" charset="0"/>
                <a:cs typeface="Segoe UI" panose="020B0502040204020203" pitchFamily="34" charset="0"/>
              </a:rPr>
              <a:t>, </a:t>
            </a:r>
            <a:r>
              <a:rPr lang="en-US" sz="1800" dirty="0" err="1">
                <a:solidFill>
                  <a:srgbClr val="333333"/>
                </a:solidFill>
                <a:effectLst/>
                <a:latin typeface="Lato" panose="020F0502020204030203" pitchFamily="34" charset="0"/>
                <a:ea typeface="Times New Roman" panose="02020603050405020304" pitchFamily="18" charset="0"/>
                <a:cs typeface="Segoe UI" panose="020B0502040204020203" pitchFamily="34" charset="0"/>
              </a:rPr>
              <a:t>Rounak</a:t>
            </a:r>
            <a:r>
              <a:rPr lang="en-US" sz="1800" dirty="0">
                <a:solidFill>
                  <a:srgbClr val="333333"/>
                </a:solidFill>
                <a:effectLst/>
                <a:latin typeface="Lato" panose="020F0502020204030203" pitchFamily="34" charset="0"/>
                <a:ea typeface="Times New Roman" panose="02020603050405020304" pitchFamily="18" charset="0"/>
                <a:cs typeface="Segoe UI" panose="020B0502040204020203" pitchFamily="34" charset="0"/>
              </a:rPr>
              <a:t>. (2017). The Movies Dataset. Retrieved </a:t>
            </a:r>
            <a:r>
              <a:rPr lang="en-US" sz="1800" b="1" dirty="0">
                <a:solidFill>
                  <a:srgbClr val="232629"/>
                </a:solidFill>
                <a:effectLst/>
                <a:latin typeface="Lato" panose="020F0502020204030203" pitchFamily="34" charset="0"/>
                <a:ea typeface="Times New Roman" panose="02020603050405020304" pitchFamily="18" charset="0"/>
                <a:cs typeface="Segoe UI" panose="020B0502040204020203" pitchFamily="34" charset="0"/>
              </a:rPr>
              <a:t>September 15, 2023 from </a:t>
            </a:r>
            <a:r>
              <a:rPr lang="en-US" sz="1800" u="sng" dirty="0">
                <a:solidFill>
                  <a:srgbClr val="0000FF"/>
                </a:solidFill>
                <a:effectLst/>
                <a:latin typeface="Lato" panose="020F0502020204030203" pitchFamily="34" charset="0"/>
                <a:ea typeface="Times New Roman" panose="02020603050405020304" pitchFamily="18" charset="0"/>
                <a:hlinkClick r:id="rId2"/>
              </a:rPr>
              <a:t>https://www.kaggle.com/datasets/rounakbanik/the-movies-dataset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b="0" dirty="0">
                <a:solidFill>
                  <a:srgbClr val="232629"/>
                </a:solidFill>
                <a:effectLst/>
                <a:latin typeface="Lato" panose="020F0502020204030203" pitchFamily="34" charset="0"/>
                <a:ea typeface="Times New Roman" panose="02020603050405020304" pitchFamily="18" charset="0"/>
                <a:cs typeface="Segoe UI" panose="020B0502040204020203" pitchFamily="34"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err="1">
                <a:solidFill>
                  <a:srgbClr val="333333"/>
                </a:solidFill>
                <a:effectLst/>
                <a:latin typeface="Lato" panose="020F0502020204030203" pitchFamily="34" charset="0"/>
                <a:ea typeface="Times New Roman" panose="02020603050405020304" pitchFamily="18" charset="0"/>
                <a:cs typeface="Segoe UI" panose="020B0502040204020203" pitchFamily="34" charset="0"/>
              </a:rPr>
              <a:t>Devpura</a:t>
            </a:r>
            <a:r>
              <a:rPr lang="en-US" sz="1800" dirty="0">
                <a:solidFill>
                  <a:srgbClr val="333333"/>
                </a:solidFill>
                <a:effectLst/>
                <a:latin typeface="Lato" panose="020F0502020204030203" pitchFamily="34" charset="0"/>
                <a:ea typeface="Times New Roman" panose="02020603050405020304" pitchFamily="18" charset="0"/>
                <a:cs typeface="Segoe UI" panose="020B0502040204020203" pitchFamily="34" charset="0"/>
              </a:rPr>
              <a:t>, Ashutosh. (August 2023). IMDb Top 10,000 Movies. Retrieved </a:t>
            </a:r>
            <a:r>
              <a:rPr lang="en-US" sz="1800" b="1" dirty="0">
                <a:solidFill>
                  <a:srgbClr val="232629"/>
                </a:solidFill>
                <a:effectLst/>
                <a:latin typeface="Lato" panose="020F0502020204030203" pitchFamily="34" charset="0"/>
                <a:ea typeface="Times New Roman" panose="02020603050405020304" pitchFamily="18" charset="0"/>
                <a:cs typeface="Segoe UI" panose="020B0502040204020203" pitchFamily="34" charset="0"/>
              </a:rPr>
              <a:t>September 15, 2023 from </a:t>
            </a:r>
            <a:r>
              <a:rPr lang="en-US" sz="1800" u="sng" dirty="0">
                <a:solidFill>
                  <a:srgbClr val="0000FF"/>
                </a:solidFill>
                <a:effectLst/>
                <a:latin typeface="Lato" panose="020F0502020204030203" pitchFamily="34" charset="0"/>
                <a:ea typeface="Times New Roman" panose="02020603050405020304" pitchFamily="18" charset="0"/>
                <a:hlinkClick r:id="rId3"/>
              </a:rPr>
              <a:t>https://www.kaggle.com/datasets/ashutoshdevpura/imdb-top-10000-movies-updated-august-2023</a:t>
            </a:r>
            <a:endParaRPr lang="en-US" sz="1800" dirty="0">
              <a:effectLst/>
              <a:latin typeface="Times New Roman" panose="02020603050405020304" pitchFamily="18" charset="0"/>
              <a:ea typeface="Times New Roman" panose="02020603050405020304" pitchFamily="18" charset="0"/>
            </a:endParaRPr>
          </a:p>
          <a:p>
            <a:pPr marL="0" marR="0" fontAlgn="base">
              <a:spcBef>
                <a:spcPts val="0"/>
              </a:spcBef>
              <a:spcAft>
                <a:spcPts val="0"/>
              </a:spcAft>
            </a:pPr>
            <a:r>
              <a:rPr lang="en-US" sz="1800" b="1" dirty="0">
                <a:effectLst/>
                <a:latin typeface="Lato" panose="020F0502020204030203" pitchFamily="34" charset="0"/>
                <a:ea typeface="Times New Roman" panose="02020603050405020304" pitchFamily="18" charset="0"/>
                <a:cs typeface="Segoe UI" panose="020B0502040204020203" pitchFamily="34"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000000"/>
                </a:solidFill>
                <a:effectLst/>
                <a:latin typeface="Lato" panose="020F0502020204030203" pitchFamily="34" charset="0"/>
                <a:ea typeface="Times New Roman" panose="02020603050405020304" pitchFamily="18" charset="0"/>
                <a:cs typeface="Calibri" panose="020F0502020204030204" pitchFamily="34"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47503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2776-2DBF-CE46-E58D-13C404A09ADF}"/>
              </a:ext>
            </a:extLst>
          </p:cNvPr>
          <p:cNvSpPr>
            <a:spLocks noGrp="1"/>
          </p:cNvSpPr>
          <p:nvPr>
            <p:ph type="title"/>
          </p:nvPr>
        </p:nvSpPr>
        <p:spPr/>
        <p:txBody>
          <a:bodyPr/>
          <a:lstStyle/>
          <a:p>
            <a:r>
              <a:rPr lang="en-US" b="1" dirty="0">
                <a:highlight>
                  <a:srgbClr val="00FFFF"/>
                </a:highlight>
                <a:latin typeface="+mn-lt"/>
              </a:rPr>
              <a:t>Sources</a:t>
            </a:r>
          </a:p>
        </p:txBody>
      </p:sp>
      <p:sp>
        <p:nvSpPr>
          <p:cNvPr id="5" name="Content Placeholder 2">
            <a:extLst>
              <a:ext uri="{FF2B5EF4-FFF2-40B4-BE49-F238E27FC236}">
                <a16:creationId xmlns:a16="http://schemas.microsoft.com/office/drawing/2014/main" id="{B84CE696-9DA1-447B-231D-7F96CFFC9EDD}"/>
              </a:ext>
            </a:extLst>
          </p:cNvPr>
          <p:cNvSpPr txBox="1">
            <a:spLocks/>
          </p:cNvSpPr>
          <p:nvPr/>
        </p:nvSpPr>
        <p:spPr>
          <a:xfrm>
            <a:off x="678118" y="2674285"/>
            <a:ext cx="4512448" cy="3549045"/>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Subtitle 2">
            <a:extLst>
              <a:ext uri="{FF2B5EF4-FFF2-40B4-BE49-F238E27FC236}">
                <a16:creationId xmlns:a16="http://schemas.microsoft.com/office/drawing/2014/main" id="{C306C03F-4F0B-DE75-11BA-0D1E7CAD183F}"/>
              </a:ext>
            </a:extLst>
          </p:cNvPr>
          <p:cNvSpPr txBox="1">
            <a:spLocks/>
          </p:cNvSpPr>
          <p:nvPr/>
        </p:nvSpPr>
        <p:spPr>
          <a:xfrm>
            <a:off x="595857" y="2766218"/>
            <a:ext cx="10918025" cy="2146024"/>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spcBef>
                <a:spcPts val="0"/>
              </a:spcBef>
              <a:spcAft>
                <a:spcPts val="0"/>
              </a:spcAft>
            </a:pPr>
            <a:r>
              <a:rPr lang="en-US" sz="1600" dirty="0">
                <a:solidFill>
                  <a:srgbClr val="000000"/>
                </a:solidFill>
                <a:effectLst/>
                <a:latin typeface="Lato" panose="020F0502020204030203" pitchFamily="34" charset="0"/>
                <a:ea typeface="Times New Roman" panose="02020603050405020304" pitchFamily="18" charset="0"/>
                <a:cs typeface="Segoe UI" panose="020B0502040204020203" pitchFamily="34" charset="0"/>
              </a:rPr>
              <a:t> </a:t>
            </a:r>
            <a:r>
              <a:rPr lang="en-US" sz="1600" dirty="0" err="1">
                <a:solidFill>
                  <a:srgbClr val="000000"/>
                </a:solidFill>
                <a:effectLst/>
                <a:latin typeface="Lato" panose="020F0502020204030203" pitchFamily="34" charset="0"/>
                <a:ea typeface="Times New Roman" panose="02020603050405020304" pitchFamily="18" charset="0"/>
                <a:cs typeface="Segoe UI" panose="020B0502040204020203" pitchFamily="34" charset="0"/>
              </a:rPr>
              <a:t>Sree</a:t>
            </a:r>
            <a:r>
              <a:rPr lang="en-US" sz="1600" dirty="0">
                <a:solidFill>
                  <a:srgbClr val="000000"/>
                </a:solidFill>
                <a:effectLst/>
                <a:latin typeface="Lato" panose="020F0502020204030203" pitchFamily="34" charset="0"/>
                <a:ea typeface="Times New Roman" panose="02020603050405020304" pitchFamily="18" charset="0"/>
                <a:cs typeface="Segoe UI" panose="020B0502040204020203" pitchFamily="34" charset="0"/>
              </a:rPr>
              <a:t>.   (2020, October 26).   Predict Customer Churn in Python.   Towards Data Science. </a:t>
            </a:r>
            <a:r>
              <a:rPr lang="en-US" sz="1600" u="sng" dirty="0">
                <a:solidFill>
                  <a:srgbClr val="0000FF"/>
                </a:solidFill>
                <a:effectLst/>
                <a:latin typeface="Lato" panose="020F0502020204030203" pitchFamily="34" charset="0"/>
                <a:ea typeface="Times New Roman" panose="02020603050405020304" pitchFamily="18" charset="0"/>
                <a:cs typeface="Segoe UI" panose="020B0502040204020203" pitchFamily="34" charset="0"/>
                <a:hlinkClick r:id="rId2"/>
              </a:rPr>
              <a:t>https://towardsdatascience.com/predict-customer-churn-in-python-e8cd6d3aaa7</a:t>
            </a:r>
            <a:r>
              <a:rPr lang="en-US" sz="1600" dirty="0">
                <a:solidFill>
                  <a:srgbClr val="000000"/>
                </a:solidFill>
                <a:effectLst/>
                <a:latin typeface="Lato" panose="020F0502020204030203" pitchFamily="34" charset="0"/>
                <a:ea typeface="Times New Roman" panose="02020603050405020304" pitchFamily="18" charset="0"/>
                <a:cs typeface="Segoe UI" panose="020B0502040204020203" pitchFamily="34" charset="0"/>
              </a:rPr>
              <a:t> </a:t>
            </a:r>
            <a:endParaRPr lang="en-US" sz="1600" dirty="0">
              <a:effectLst/>
              <a:latin typeface="Times New Roman" panose="02020603050405020304" pitchFamily="18" charset="0"/>
              <a:ea typeface="Times New Roman" panose="02020603050405020304" pitchFamily="18" charset="0"/>
            </a:endParaRPr>
          </a:p>
          <a:p>
            <a:pPr marL="0" marR="0"/>
            <a:r>
              <a:rPr lang="en-US" sz="1600" i="1" dirty="0">
                <a:solidFill>
                  <a:srgbClr val="000000"/>
                </a:solidFill>
                <a:effectLst/>
                <a:latin typeface="Lato" panose="020F0502020204030203" pitchFamily="34" charset="0"/>
                <a:ea typeface="Times New Roman" panose="02020603050405020304" pitchFamily="18" charset="0"/>
                <a:cs typeface="Times New Roman" panose="02020603050405020304" pitchFamily="18" charset="0"/>
              </a:rPr>
              <a:t> </a:t>
            </a:r>
            <a:r>
              <a:rPr lang="en-US" sz="1600" b="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Li, Susan. (2017, September 28). Building A Logistic Regression in Python, Step by Step. </a:t>
            </a:r>
            <a:r>
              <a:rPr lang="en-US" sz="1600" b="1" i="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Towards Data Science. </a:t>
            </a:r>
            <a:r>
              <a:rPr lang="en-US" sz="1600" i="1" u="sng" dirty="0">
                <a:solidFill>
                  <a:srgbClr val="000000"/>
                </a:solidFill>
                <a:effectLst/>
                <a:latin typeface="Lato" panose="020F0502020204030203" pitchFamily="34" charset="0"/>
                <a:ea typeface="Times New Roman" panose="02020603050405020304" pitchFamily="18" charset="0"/>
                <a:cs typeface="Arial" panose="020B0604020202020204" pitchFamily="34" charset="0"/>
                <a:hlinkClick r:id="rId3"/>
              </a:rPr>
              <a:t>https://towardsdatascience.com/building-a-logistic-regression-in-python-step-by-step-becd4d56c9c8</a:t>
            </a:r>
            <a:r>
              <a:rPr lang="en-US" sz="1600" b="1" i="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 </a:t>
            </a:r>
            <a:endParaRPr lang="en-US" sz="1600" dirty="0">
              <a:effectLst/>
              <a:latin typeface="Times New Roman" panose="02020603050405020304" pitchFamily="18" charset="0"/>
              <a:ea typeface="Times New Roman" panose="02020603050405020304" pitchFamily="18" charset="0"/>
            </a:endParaRPr>
          </a:p>
          <a:p>
            <a:pPr marL="0" marR="0"/>
            <a:r>
              <a:rPr lang="en-US" sz="1600" b="1" dirty="0" err="1">
                <a:solidFill>
                  <a:srgbClr val="333333"/>
                </a:solidFill>
                <a:effectLst/>
                <a:latin typeface="Lato" panose="020F0502020204030203" pitchFamily="34" charset="0"/>
                <a:ea typeface="Times New Roman" panose="02020603050405020304" pitchFamily="18" charset="0"/>
                <a:cs typeface="Arial" panose="020B0604020202020204" pitchFamily="34" charset="0"/>
              </a:rPr>
              <a:t>Datarmat</a:t>
            </a:r>
            <a:r>
              <a:rPr lang="en-US" sz="1600" b="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 (2022, July 28). How to Perform Logistic Regression in Python(Step by Step). </a:t>
            </a:r>
            <a:r>
              <a:rPr lang="en-US" sz="1600" b="1" i="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Data Science</a:t>
            </a:r>
            <a:r>
              <a:rPr lang="en-US" sz="1600" b="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 </a:t>
            </a:r>
            <a:r>
              <a:rPr lang="en-US" sz="1600" u="sng" dirty="0">
                <a:solidFill>
                  <a:srgbClr val="000000"/>
                </a:solidFill>
                <a:effectLst/>
                <a:latin typeface="Lato" panose="020F0502020204030203" pitchFamily="34" charset="0"/>
                <a:ea typeface="Times New Roman" panose="02020603050405020304" pitchFamily="18" charset="0"/>
                <a:cs typeface="Arial" panose="020B0604020202020204" pitchFamily="34" charset="0"/>
                <a:hlinkClick r:id="rId4"/>
              </a:rPr>
              <a:t>https://www.datarmatics.com/data-science/how-to-perform-logistic-regression-in-pythonstep-by-step/</a:t>
            </a:r>
            <a:r>
              <a:rPr lang="en-US" sz="1600" b="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 </a:t>
            </a:r>
            <a:endParaRPr lang="en-US" sz="1600" dirty="0">
              <a:effectLst/>
              <a:latin typeface="Times New Roman" panose="02020603050405020304" pitchFamily="18" charset="0"/>
              <a:ea typeface="Times New Roman" panose="02020603050405020304" pitchFamily="18" charset="0"/>
            </a:endParaRPr>
          </a:p>
          <a:p>
            <a:pPr marL="0" marR="0" fontAlgn="base">
              <a:spcBef>
                <a:spcPts val="0"/>
              </a:spcBef>
              <a:spcAft>
                <a:spcPts val="0"/>
              </a:spcAft>
            </a:pPr>
            <a:r>
              <a:rPr lang="en-US" sz="1600" b="1" kern="0" dirty="0">
                <a:solidFill>
                  <a:srgbClr val="2F5496"/>
                </a:solidFill>
                <a:effectLst/>
                <a:latin typeface="Lato" panose="020F0502020204030203" pitchFamily="34" charset="0"/>
                <a:ea typeface="Times New Roman" panose="02020603050405020304" pitchFamily="18" charset="0"/>
                <a:cs typeface="Times New Roman" panose="02020603050405020304" pitchFamily="18" charset="0"/>
              </a:rPr>
              <a:t> </a:t>
            </a:r>
            <a:endParaRPr lang="en-US"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600" i="1" dirty="0">
                <a:solidFill>
                  <a:srgbClr val="333333"/>
                </a:solidFill>
                <a:effectLst/>
                <a:latin typeface="Lato" panose="020F0502020204030203" pitchFamily="34" charset="0"/>
                <a:ea typeface="Times New Roman" panose="02020603050405020304" pitchFamily="18" charset="0"/>
              </a:rPr>
              <a:t> </a:t>
            </a:r>
            <a:r>
              <a:rPr lang="en-US" sz="1600" b="1" dirty="0" err="1">
                <a:solidFill>
                  <a:srgbClr val="333333"/>
                </a:solidFill>
                <a:effectLst/>
                <a:latin typeface="Lato" panose="020F0502020204030203" pitchFamily="34" charset="0"/>
                <a:ea typeface="Times New Roman" panose="02020603050405020304" pitchFamily="18" charset="0"/>
                <a:cs typeface="Arial" panose="020B0604020202020204" pitchFamily="34" charset="0"/>
              </a:rPr>
              <a:t>Stojiljkovic</a:t>
            </a:r>
            <a:r>
              <a:rPr lang="en-US" sz="1600" b="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 Mirko. Logistic Regression in Python. </a:t>
            </a:r>
            <a:r>
              <a:rPr lang="en-US" sz="1600" b="1" i="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Real Python</a:t>
            </a:r>
            <a:r>
              <a:rPr lang="en-US" sz="1600" b="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 </a:t>
            </a:r>
            <a:r>
              <a:rPr lang="en-US" sz="1600" u="sng" dirty="0">
                <a:solidFill>
                  <a:srgbClr val="000000"/>
                </a:solidFill>
                <a:effectLst/>
                <a:latin typeface="Lato" panose="020F0502020204030203" pitchFamily="34" charset="0"/>
                <a:ea typeface="Times New Roman" panose="02020603050405020304" pitchFamily="18" charset="0"/>
                <a:cs typeface="Arial" panose="020B0604020202020204" pitchFamily="34" charset="0"/>
                <a:hlinkClick r:id="rId5"/>
              </a:rPr>
              <a:t>https://realpython.com/logistic-regression-python/</a:t>
            </a:r>
            <a:r>
              <a:rPr lang="en-US" sz="1600" b="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 </a:t>
            </a:r>
            <a:endParaRPr lang="en-US" sz="1600" dirty="0">
              <a:effectLst/>
              <a:latin typeface="Times New Roman" panose="02020603050405020304" pitchFamily="18" charset="0"/>
              <a:ea typeface="Times New Roman" panose="02020603050405020304" pitchFamily="18" charset="0"/>
            </a:endParaRPr>
          </a:p>
          <a:p>
            <a:pPr marL="0" marR="0"/>
            <a:r>
              <a:rPr lang="en-US" sz="1600" b="1" dirty="0" err="1">
                <a:solidFill>
                  <a:srgbClr val="333333"/>
                </a:solidFill>
                <a:effectLst/>
                <a:latin typeface="Lato" panose="020F0502020204030203" pitchFamily="34" charset="0"/>
                <a:ea typeface="Times New Roman" panose="02020603050405020304" pitchFamily="18" charset="0"/>
                <a:cs typeface="Arial" panose="020B0604020202020204" pitchFamily="34" charset="0"/>
              </a:rPr>
              <a:t>SalRite</a:t>
            </a:r>
            <a:r>
              <a:rPr lang="en-US" sz="1600" b="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 (2018, December 15). Demystifying ‘Confusion Matrix’ Confusion. </a:t>
            </a:r>
            <a:r>
              <a:rPr lang="en-US" sz="1600" b="1" i="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Towards Data Science</a:t>
            </a:r>
            <a:r>
              <a:rPr lang="en-US" sz="1600" b="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 </a:t>
            </a:r>
            <a:r>
              <a:rPr lang="en-US" sz="1600" u="sng" dirty="0">
                <a:solidFill>
                  <a:srgbClr val="000000"/>
                </a:solidFill>
                <a:effectLst/>
                <a:latin typeface="Lato" panose="020F0502020204030203" pitchFamily="34" charset="0"/>
                <a:ea typeface="Times New Roman" panose="02020603050405020304" pitchFamily="18" charset="0"/>
                <a:cs typeface="Arial" panose="020B0604020202020204" pitchFamily="34" charset="0"/>
                <a:hlinkClick r:id="rId6"/>
              </a:rPr>
              <a:t>https://towardsdatascience.com/demystifying-confusion-matrix-confusion-9e82201592fd</a:t>
            </a:r>
            <a:r>
              <a:rPr lang="en-US" sz="1600" b="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 </a:t>
            </a:r>
            <a:endParaRPr lang="en-US" sz="1600" dirty="0">
              <a:effectLst/>
              <a:latin typeface="Times New Roman" panose="02020603050405020304" pitchFamily="18" charset="0"/>
              <a:ea typeface="Times New Roman" panose="02020603050405020304" pitchFamily="18" charset="0"/>
            </a:endParaRPr>
          </a:p>
          <a:p>
            <a:pPr marL="0" marR="0"/>
            <a:r>
              <a:rPr lang="en-US" sz="1600" b="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Bock, Tim. (2022) How to Interpret Logistic Regression Coefficients. </a:t>
            </a:r>
            <a:r>
              <a:rPr lang="en-US" sz="1600" b="1" i="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DISPLAYR.</a:t>
            </a:r>
            <a:r>
              <a:rPr lang="en-US" sz="1600" b="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 </a:t>
            </a:r>
            <a:r>
              <a:rPr lang="en-US" sz="1600" u="sng" dirty="0">
                <a:solidFill>
                  <a:srgbClr val="000000"/>
                </a:solidFill>
                <a:effectLst/>
                <a:latin typeface="Lato" panose="020F0502020204030203" pitchFamily="34" charset="0"/>
                <a:ea typeface="Times New Roman" panose="02020603050405020304" pitchFamily="18" charset="0"/>
                <a:cs typeface="Arial" panose="020B0604020202020204" pitchFamily="34" charset="0"/>
                <a:hlinkClick r:id="rId7"/>
              </a:rPr>
              <a:t>https://www.displayr.com/how-to-interpret-logistic-regression-coefficients/</a:t>
            </a:r>
            <a:r>
              <a:rPr lang="en-US" sz="1600" b="1" dirty="0">
                <a:solidFill>
                  <a:srgbClr val="333333"/>
                </a:solidFill>
                <a:effectLst/>
                <a:latin typeface="Lato" panose="020F0502020204030203" pitchFamily="34" charset="0"/>
                <a:ea typeface="Times New Roman" panose="02020603050405020304" pitchFamily="18" charset="0"/>
                <a:cs typeface="Arial" panose="020B0604020202020204" pitchFamily="34" charset="0"/>
              </a:rPr>
              <a:t>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5319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2776-2DBF-CE46-E58D-13C404A09ADF}"/>
              </a:ext>
            </a:extLst>
          </p:cNvPr>
          <p:cNvSpPr>
            <a:spLocks noGrp="1"/>
          </p:cNvSpPr>
          <p:nvPr>
            <p:ph type="title"/>
          </p:nvPr>
        </p:nvSpPr>
        <p:spPr/>
        <p:txBody>
          <a:bodyPr/>
          <a:lstStyle/>
          <a:p>
            <a:r>
              <a:rPr lang="en-US" b="1" dirty="0">
                <a:highlight>
                  <a:srgbClr val="00FFFF"/>
                </a:highlight>
                <a:latin typeface="+mn-lt"/>
              </a:rPr>
              <a:t>Capstone Topic</a:t>
            </a:r>
          </a:p>
        </p:txBody>
      </p:sp>
      <p:sp>
        <p:nvSpPr>
          <p:cNvPr id="5" name="Content Placeholder 2">
            <a:extLst>
              <a:ext uri="{FF2B5EF4-FFF2-40B4-BE49-F238E27FC236}">
                <a16:creationId xmlns:a16="http://schemas.microsoft.com/office/drawing/2014/main" id="{B84CE696-9DA1-447B-231D-7F96CFFC9EDD}"/>
              </a:ext>
            </a:extLst>
          </p:cNvPr>
          <p:cNvSpPr txBox="1">
            <a:spLocks/>
          </p:cNvSpPr>
          <p:nvPr/>
        </p:nvSpPr>
        <p:spPr>
          <a:xfrm>
            <a:off x="678118" y="2674285"/>
            <a:ext cx="4512448" cy="3549045"/>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7">
            <a:extLst>
              <a:ext uri="{FF2B5EF4-FFF2-40B4-BE49-F238E27FC236}">
                <a16:creationId xmlns:a16="http://schemas.microsoft.com/office/drawing/2014/main" id="{B786C7A0-AB76-E976-47C4-E646B8C3FAA6}"/>
              </a:ext>
            </a:extLst>
          </p:cNvPr>
          <p:cNvSpPr>
            <a:spLocks noGrp="1"/>
          </p:cNvSpPr>
          <p:nvPr>
            <p:ph idx="1"/>
          </p:nvPr>
        </p:nvSpPr>
        <p:spPr>
          <a:xfrm>
            <a:off x="525716" y="2521885"/>
            <a:ext cx="9920309" cy="3549045"/>
          </a:xfrm>
        </p:spPr>
        <p:txBody>
          <a:bodyPr/>
          <a:lstStyle/>
          <a:p>
            <a:r>
              <a:rPr lang="en-US" sz="2400" dirty="0">
                <a:effectLst/>
                <a:ea typeface="Times New Roman" panose="02020603050405020304" pitchFamily="18" charset="0"/>
                <a:cs typeface="Times New Roman" panose="02020603050405020304" pitchFamily="18" charset="0"/>
              </a:rPr>
              <a:t>This capstone project utilizes two popular cinema movie datasets sourced from </a:t>
            </a:r>
            <a:r>
              <a:rPr lang="en-US" sz="2400" dirty="0" err="1">
                <a:effectLst/>
                <a:ea typeface="Times New Roman" panose="02020603050405020304" pitchFamily="18" charset="0"/>
                <a:cs typeface="Times New Roman" panose="02020603050405020304" pitchFamily="18" charset="0"/>
              </a:rPr>
              <a:t>Kaggle.com</a:t>
            </a:r>
            <a:r>
              <a:rPr lang="en-US" sz="2400" dirty="0">
                <a:effectLst/>
                <a:ea typeface="Times New Roman" panose="02020603050405020304" pitchFamily="18" charset="0"/>
                <a:cs typeface="Times New Roman" panose="02020603050405020304" pitchFamily="18" charset="0"/>
              </a:rPr>
              <a:t>. These datasets encompass a wide range of information from 10,000 movies, including </a:t>
            </a:r>
            <a:r>
              <a:rPr lang="en-US" sz="2400" b="1" i="1" dirty="0">
                <a:effectLst/>
                <a:highlight>
                  <a:srgbClr val="00FFFF"/>
                </a:highlight>
                <a:ea typeface="Times New Roman" panose="02020603050405020304" pitchFamily="18" charset="0"/>
                <a:cs typeface="Times New Roman" panose="02020603050405020304" pitchFamily="18" charset="0"/>
              </a:rPr>
              <a:t>IMDb ratings</a:t>
            </a:r>
            <a:r>
              <a:rPr lang="en-US" sz="2400" dirty="0">
                <a:effectLst/>
                <a:ea typeface="Times New Roman" panose="02020603050405020304" pitchFamily="18" charset="0"/>
                <a:cs typeface="Times New Roman" panose="02020603050405020304" pitchFamily="18" charset="0"/>
              </a:rPr>
              <a:t>, vote counts, and box office earnings. Through this dataset, we gained valuable insights into the key metrics contributing to a movie's success and its performance relative to other films in the cinema industry.</a:t>
            </a:r>
          </a:p>
          <a:p>
            <a:endParaRPr lang="en-US" dirty="0"/>
          </a:p>
        </p:txBody>
      </p:sp>
    </p:spTree>
    <p:extLst>
      <p:ext uri="{BB962C8B-B14F-4D97-AF65-F5344CB8AC3E}">
        <p14:creationId xmlns:p14="http://schemas.microsoft.com/office/powerpoint/2010/main" val="261532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p:txBody>
          <a:bodyPr>
            <a:normAutofit/>
          </a:bodyPr>
          <a:lstStyle/>
          <a:p>
            <a:pPr marL="0" marR="0">
              <a:lnSpc>
                <a:spcPct val="115000"/>
              </a:lnSpc>
              <a:spcBef>
                <a:spcPts val="0"/>
              </a:spcBef>
              <a:spcAft>
                <a:spcPts val="1000"/>
              </a:spcAft>
            </a:pPr>
            <a:r>
              <a:rPr lang="en-US" sz="2400" dirty="0">
                <a:effectLst/>
                <a:ea typeface="Times New Roman" panose="02020603050405020304" pitchFamily="18" charset="0"/>
                <a:cs typeface="Times New Roman" panose="02020603050405020304" pitchFamily="18" charset="0"/>
              </a:rPr>
              <a:t>What is the anticipated </a:t>
            </a:r>
            <a:r>
              <a:rPr lang="en-US" sz="2400" b="1" i="1" dirty="0">
                <a:effectLst/>
                <a:highlight>
                  <a:srgbClr val="00FFFF"/>
                </a:highlight>
                <a:ea typeface="Times New Roman" panose="02020603050405020304" pitchFamily="18" charset="0"/>
                <a:cs typeface="Times New Roman" panose="02020603050405020304" pitchFamily="18" charset="0"/>
              </a:rPr>
              <a:t>rating</a:t>
            </a:r>
            <a:r>
              <a:rPr lang="en-US" sz="2400" dirty="0">
                <a:effectLst/>
                <a:ea typeface="Times New Roman" panose="02020603050405020304" pitchFamily="18" charset="0"/>
                <a:cs typeface="Times New Roman" panose="02020603050405020304" pitchFamily="18" charset="0"/>
              </a:rPr>
              <a:t> a movie can achieve by leveraging a set of featured variables extracted from popular movie datasets?</a:t>
            </a: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2" y="885557"/>
            <a:ext cx="7673848"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b="1" dirty="0">
                <a:highlight>
                  <a:srgbClr val="00FFFF"/>
                </a:highlight>
                <a:latin typeface="+mn-lt"/>
              </a:rPr>
              <a:t>Research Question</a:t>
            </a:r>
            <a:endParaRPr lang="en-US" sz="4000" b="1" dirty="0">
              <a:latin typeface="+mn-lt"/>
            </a:endParaRPr>
          </a:p>
        </p:txBody>
      </p:sp>
    </p:spTree>
    <p:extLst>
      <p:ext uri="{BB962C8B-B14F-4D97-AF65-F5344CB8AC3E}">
        <p14:creationId xmlns:p14="http://schemas.microsoft.com/office/powerpoint/2010/main" val="211962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p:txBody>
          <a:bodyPr>
            <a:normAutofit/>
          </a:bodyPr>
          <a:lstStyle/>
          <a:p>
            <a:pPr marR="0">
              <a:lnSpc>
                <a:spcPct val="115000"/>
              </a:lnSpc>
              <a:spcBef>
                <a:spcPts val="0"/>
              </a:spcBef>
              <a:spcAft>
                <a:spcPts val="1000"/>
              </a:spcAft>
            </a:pPr>
            <a:r>
              <a:rPr lang="en-US" sz="2400" dirty="0">
                <a:effectLst/>
                <a:ea typeface="Times New Roman" panose="02020603050405020304" pitchFamily="18" charset="0"/>
                <a:cs typeface="Times New Roman" panose="02020603050405020304" pitchFamily="18" charset="0"/>
              </a:rPr>
              <a:t>The </a:t>
            </a:r>
            <a:r>
              <a:rPr lang="en-US" sz="2400" b="1" i="1" dirty="0">
                <a:effectLst/>
                <a:highlight>
                  <a:srgbClr val="00FFFF"/>
                </a:highlight>
                <a:ea typeface="Times New Roman" panose="02020603050405020304" pitchFamily="18" charset="0"/>
                <a:cs typeface="Times New Roman" panose="02020603050405020304" pitchFamily="18" charset="0"/>
              </a:rPr>
              <a:t>‘rating’ variable</a:t>
            </a:r>
            <a:r>
              <a:rPr lang="en-US" sz="2400" dirty="0">
                <a:effectLst/>
                <a:ea typeface="Times New Roman" panose="02020603050405020304" pitchFamily="18" charset="0"/>
                <a:cs typeface="Times New Roman" panose="02020603050405020304" pitchFamily="18" charset="0"/>
              </a:rPr>
              <a:t> in this dataset serves as an indicator of a movie's popularity among both fans and critics. This rating is composed </a:t>
            </a:r>
            <a:r>
              <a:rPr lang="en-US" sz="2400" dirty="0">
                <a:ea typeface="Times New Roman" panose="02020603050405020304" pitchFamily="18" charset="0"/>
                <a:cs typeface="Times New Roman" panose="02020603050405020304" pitchFamily="18" charset="0"/>
              </a:rPr>
              <a:t>of t</a:t>
            </a:r>
            <a:r>
              <a:rPr lang="en-US" sz="2400" dirty="0">
                <a:solidFill>
                  <a:srgbClr val="000000"/>
                </a:solidFill>
                <a:ea typeface="Times New Roman" panose="02020603050405020304" pitchFamily="18" charset="0"/>
              </a:rPr>
              <a:t>he average IMDB votes of the movie out of 10</a:t>
            </a:r>
            <a:r>
              <a:rPr lang="en-US" sz="2400" dirty="0">
                <a:effectLst/>
                <a:ea typeface="Times New Roman" panose="02020603050405020304" pitchFamily="18" charset="0"/>
                <a:cs typeface="Times New Roman" panose="02020603050405020304" pitchFamily="18" charset="0"/>
              </a:rPr>
              <a:t>. For the purposes of this project this target variable needed to be encoded to a binary variable of ‘0’ or ‘1.’ </a:t>
            </a:r>
            <a:r>
              <a:rPr lang="en-US" sz="2400" dirty="0">
                <a:ea typeface="Times New Roman" panose="02020603050405020304" pitchFamily="18" charset="0"/>
                <a:cs typeface="Times New Roman" panose="02020603050405020304" pitchFamily="18" charset="0"/>
              </a:rPr>
              <a:t>The two choices were:</a:t>
            </a:r>
            <a:endParaRPr lang="en-US" sz="2400" dirty="0">
              <a:effectLst/>
              <a:ea typeface="Times New Roman" panose="02020603050405020304" pitchFamily="18" charset="0"/>
              <a:cs typeface="Times New Roman" panose="02020603050405020304" pitchFamily="18" charset="0"/>
            </a:endParaRPr>
          </a:p>
          <a:p>
            <a:pPr marL="342900" marR="0" indent="-342900">
              <a:lnSpc>
                <a:spcPct val="115000"/>
              </a:lnSpc>
              <a:spcBef>
                <a:spcPts val="0"/>
              </a:spcBef>
              <a:spcAft>
                <a:spcPts val="1000"/>
              </a:spcAft>
              <a:buFont typeface="Arial" panose="020B0604020202020204" pitchFamily="34" charset="0"/>
              <a:buChar char="•"/>
            </a:pPr>
            <a:r>
              <a:rPr lang="en-US" sz="2400" dirty="0">
                <a:ea typeface="Times New Roman" panose="02020603050405020304" pitchFamily="18" charset="0"/>
                <a:cs typeface="Times New Roman" panose="02020603050405020304" pitchFamily="18" charset="0"/>
              </a:rPr>
              <a:t>‘</a:t>
            </a:r>
            <a:r>
              <a:rPr lang="en-US" sz="2400" b="1" i="1" dirty="0">
                <a:highlight>
                  <a:srgbClr val="00FFFF"/>
                </a:highlight>
                <a:ea typeface="Times New Roman" panose="02020603050405020304" pitchFamily="18" charset="0"/>
                <a:cs typeface="Times New Roman" panose="02020603050405020304" pitchFamily="18" charset="0"/>
              </a:rPr>
              <a:t>Low</a:t>
            </a:r>
            <a:r>
              <a:rPr lang="en-US" sz="2400" dirty="0">
                <a:ea typeface="Times New Roman" panose="02020603050405020304" pitchFamily="18" charset="0"/>
                <a:cs typeface="Times New Roman" panose="02020603050405020304" pitchFamily="18" charset="0"/>
              </a:rPr>
              <a:t>,’ or ’0,’ which included </a:t>
            </a:r>
            <a:r>
              <a:rPr lang="en-US" sz="2400" b="1" i="1" dirty="0">
                <a:highlight>
                  <a:srgbClr val="00FFFF"/>
                </a:highlight>
                <a:ea typeface="Times New Roman" panose="02020603050405020304" pitchFamily="18" charset="0"/>
                <a:cs typeface="Times New Roman" panose="02020603050405020304" pitchFamily="18" charset="0"/>
              </a:rPr>
              <a:t>ratings from 7 and below</a:t>
            </a:r>
          </a:p>
          <a:p>
            <a:pPr marL="342900" marR="0" indent="-342900">
              <a:lnSpc>
                <a:spcPct val="115000"/>
              </a:lnSpc>
              <a:spcBef>
                <a:spcPts val="0"/>
              </a:spcBef>
              <a:spcAft>
                <a:spcPts val="1000"/>
              </a:spcAft>
              <a:buFont typeface="Arial" panose="020B0604020202020204" pitchFamily="34" charset="0"/>
              <a:buChar char="•"/>
            </a:pPr>
            <a:r>
              <a:rPr lang="en-US" sz="2400" dirty="0">
                <a:ea typeface="Times New Roman" panose="02020603050405020304" pitchFamily="18" charset="0"/>
                <a:cs typeface="Times New Roman" panose="02020603050405020304" pitchFamily="18" charset="0"/>
              </a:rPr>
              <a:t>‘</a:t>
            </a:r>
            <a:r>
              <a:rPr lang="en-US" sz="2400" b="1" i="1" dirty="0">
                <a:highlight>
                  <a:srgbClr val="00FFFF"/>
                </a:highlight>
                <a:ea typeface="Times New Roman" panose="02020603050405020304" pitchFamily="18" charset="0"/>
                <a:cs typeface="Times New Roman" panose="02020603050405020304" pitchFamily="18" charset="0"/>
              </a:rPr>
              <a:t>High</a:t>
            </a:r>
            <a:r>
              <a:rPr lang="en-US" sz="2400" dirty="0">
                <a:ea typeface="Times New Roman" panose="02020603050405020304" pitchFamily="18" charset="0"/>
                <a:cs typeface="Times New Roman" panose="02020603050405020304" pitchFamily="18" charset="0"/>
              </a:rPr>
              <a:t>,’ or ‘1,’ which included </a:t>
            </a:r>
            <a:r>
              <a:rPr lang="en-US" sz="2400" b="1" i="1" dirty="0">
                <a:highlight>
                  <a:srgbClr val="00FFFF"/>
                </a:highlight>
                <a:ea typeface="Times New Roman" panose="02020603050405020304" pitchFamily="18" charset="0"/>
                <a:cs typeface="Times New Roman" panose="02020603050405020304" pitchFamily="18" charset="0"/>
              </a:rPr>
              <a:t>ratings 7 and above</a:t>
            </a:r>
          </a:p>
          <a:p>
            <a:pPr marL="342900" marR="0" indent="-342900">
              <a:lnSpc>
                <a:spcPct val="115000"/>
              </a:lnSpc>
              <a:spcBef>
                <a:spcPts val="0"/>
              </a:spcBef>
              <a:spcAft>
                <a:spcPts val="1000"/>
              </a:spcAft>
              <a:buFont typeface="Arial" panose="020B0604020202020204" pitchFamily="34" charset="0"/>
              <a:buChar char="•"/>
            </a:pP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2" y="885557"/>
            <a:ext cx="7673848"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b="1" dirty="0">
                <a:highlight>
                  <a:srgbClr val="00FFFF"/>
                </a:highlight>
                <a:latin typeface="+mn-lt"/>
              </a:rPr>
              <a:t>IMDb ‘rating’</a:t>
            </a:r>
            <a:endParaRPr lang="en-US" sz="4000" b="1" dirty="0">
              <a:latin typeface="+mn-lt"/>
            </a:endParaRPr>
          </a:p>
        </p:txBody>
      </p:sp>
    </p:spTree>
    <p:extLst>
      <p:ext uri="{BB962C8B-B14F-4D97-AF65-F5344CB8AC3E}">
        <p14:creationId xmlns:p14="http://schemas.microsoft.com/office/powerpoint/2010/main" val="1122291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7" y="2521885"/>
            <a:ext cx="10466961" cy="3549045"/>
          </a:xfrm>
        </p:spPr>
        <p:txBody>
          <a:bodyPr>
            <a:noAutofit/>
          </a:bodyPr>
          <a:lstStyle/>
          <a:p>
            <a:pPr marL="0" marR="0">
              <a:lnSpc>
                <a:spcPct val="115000"/>
              </a:lnSpc>
              <a:spcBef>
                <a:spcPts val="0"/>
              </a:spcBef>
              <a:spcAft>
                <a:spcPts val="1000"/>
              </a:spcAft>
            </a:pPr>
            <a:r>
              <a:rPr lang="en-US" sz="2400" dirty="0">
                <a:effectLst/>
                <a:ea typeface="Times New Roman" panose="02020603050405020304" pitchFamily="18" charset="0"/>
                <a:cs typeface="Times New Roman" panose="02020603050405020304" pitchFamily="18" charset="0"/>
              </a:rPr>
              <a:t>The established null and alternative hypotheses for this analysis project:</a:t>
            </a:r>
          </a:p>
          <a:p>
            <a:r>
              <a:rPr lang="en-US" sz="2400" b="1" u="sng" kern="0" dirty="0">
                <a:effectLst/>
                <a:ea typeface="Times New Roman" panose="02020603050405020304" pitchFamily="18" charset="0"/>
                <a:cs typeface="Times New Roman" panose="02020603050405020304" pitchFamily="18" charset="0"/>
              </a:rPr>
              <a:t>Null hypothesis</a:t>
            </a:r>
            <a:r>
              <a:rPr lang="en-US" sz="2400" kern="0" dirty="0">
                <a:effectLst/>
                <a:ea typeface="Times New Roman" panose="02020603050405020304" pitchFamily="18" charset="0"/>
                <a:cs typeface="Times New Roman" panose="02020603050405020304" pitchFamily="18" charset="0"/>
              </a:rPr>
              <a:t>: The independent variables have no statistically significant effect on the dependent variable, average IMDb movie rating of high or low from the Internet Movie Database.        </a:t>
            </a:r>
            <a:br>
              <a:rPr lang="en-US" sz="2400" kern="0" dirty="0">
                <a:effectLst/>
                <a:ea typeface="Times New Roman" panose="02020603050405020304" pitchFamily="18" charset="0"/>
                <a:cs typeface="Times New Roman" panose="02020603050405020304" pitchFamily="18" charset="0"/>
              </a:rPr>
            </a:br>
            <a:r>
              <a:rPr lang="en-US" sz="2400" b="1" u="sng" kern="0" dirty="0">
                <a:effectLst/>
                <a:ea typeface="Times New Roman" panose="02020603050405020304" pitchFamily="18" charset="0"/>
                <a:cs typeface="Times New Roman" panose="02020603050405020304" pitchFamily="18" charset="0"/>
              </a:rPr>
              <a:t>Alternate Hypothesis</a:t>
            </a:r>
            <a:r>
              <a:rPr lang="en-US" sz="2400" kern="0" dirty="0">
                <a:effectLst/>
                <a:ea typeface="Times New Roman" panose="02020603050405020304" pitchFamily="18" charset="0"/>
                <a:cs typeface="Times New Roman" panose="02020603050405020304" pitchFamily="18" charset="0"/>
              </a:rPr>
              <a:t>:  The independent variables have a statistically significant effect on the dependent variable, average IMDb movie rating of high or low from the Internet Movie Database.</a:t>
            </a:r>
            <a:r>
              <a:rPr lang="en-US" sz="2400" dirty="0">
                <a:effectLst/>
              </a:rPr>
              <a:t> </a:t>
            </a:r>
            <a:endParaRPr lang="en-US" sz="2400" dirty="0">
              <a:effectLst/>
              <a:ea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2" y="885557"/>
            <a:ext cx="7673848"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b="1" dirty="0">
                <a:highlight>
                  <a:srgbClr val="00FFFF"/>
                </a:highlight>
                <a:latin typeface="+mn-lt"/>
              </a:rPr>
              <a:t>Hypothesis</a:t>
            </a:r>
            <a:endParaRPr lang="en-US" sz="4000" b="1" dirty="0">
              <a:latin typeface="+mn-lt"/>
            </a:endParaRPr>
          </a:p>
        </p:txBody>
      </p:sp>
    </p:spTree>
    <p:extLst>
      <p:ext uri="{BB962C8B-B14F-4D97-AF65-F5344CB8AC3E}">
        <p14:creationId xmlns:p14="http://schemas.microsoft.com/office/powerpoint/2010/main" val="1860929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1449E3-7C9D-179B-8BEB-5665F9DC1CF9}"/>
              </a:ext>
            </a:extLst>
          </p:cNvPr>
          <p:cNvSpPr>
            <a:spLocks noGrp="1"/>
          </p:cNvSpPr>
          <p:nvPr>
            <p:ph idx="1"/>
          </p:nvPr>
        </p:nvSpPr>
        <p:spPr>
          <a:xfrm>
            <a:off x="525717" y="2521885"/>
            <a:ext cx="10466961" cy="3549045"/>
          </a:xfrm>
        </p:spPr>
        <p:txBody>
          <a:bodyPr>
            <a:noAutofit/>
          </a:bodyPr>
          <a:lstStyle/>
          <a:p>
            <a:pPr marL="0" marR="0">
              <a:spcBef>
                <a:spcPts val="0"/>
              </a:spcBef>
              <a:spcAft>
                <a:spcPts val="0"/>
              </a:spcAft>
            </a:pPr>
            <a:r>
              <a:rPr lang="en-US" sz="2400" dirty="0">
                <a:solidFill>
                  <a:srgbClr val="000000"/>
                </a:solidFill>
                <a:effectLst/>
                <a:ea typeface="Times New Roman" panose="02020603050405020304" pitchFamily="18" charset="0"/>
              </a:rPr>
              <a:t>To successfully build a </a:t>
            </a:r>
            <a:r>
              <a:rPr lang="en-US" sz="2400" b="1" i="1" dirty="0">
                <a:solidFill>
                  <a:srgbClr val="000000"/>
                </a:solidFill>
                <a:effectLst/>
                <a:highlight>
                  <a:srgbClr val="00FFFF"/>
                </a:highlight>
                <a:ea typeface="Times New Roman" panose="02020603050405020304" pitchFamily="18" charset="0"/>
              </a:rPr>
              <a:t>logistic regression model</a:t>
            </a:r>
            <a:r>
              <a:rPr lang="en-US" sz="2400" b="1" i="1" dirty="0">
                <a:solidFill>
                  <a:srgbClr val="000000"/>
                </a:solidFill>
                <a:effectLst/>
                <a:ea typeface="Times New Roman" panose="02020603050405020304" pitchFamily="18" charset="0"/>
              </a:rPr>
              <a:t> </a:t>
            </a:r>
            <a:r>
              <a:rPr lang="en-US" sz="2400" dirty="0">
                <a:solidFill>
                  <a:srgbClr val="000000"/>
                </a:solidFill>
                <a:effectLst/>
                <a:ea typeface="Times New Roman" panose="02020603050405020304" pitchFamily="18" charset="0"/>
              </a:rPr>
              <a:t>to predict a movie's rating based on independent variables, </a:t>
            </a:r>
            <a:r>
              <a:rPr lang="en-US" sz="2400" u="sng" dirty="0">
                <a:solidFill>
                  <a:srgbClr val="000000"/>
                </a:solidFill>
                <a:effectLst/>
                <a:ea typeface="Times New Roman" panose="02020603050405020304" pitchFamily="18" charset="0"/>
              </a:rPr>
              <a:t>the null hypothesis must be rejected</a:t>
            </a:r>
            <a:r>
              <a:rPr lang="en-US" sz="2400" dirty="0">
                <a:solidFill>
                  <a:srgbClr val="000000"/>
                </a:solidFill>
                <a:effectLst/>
                <a:ea typeface="Times New Roman" panose="02020603050405020304" pitchFamily="18" charset="0"/>
              </a:rPr>
              <a:t>, and the alternate hypothesis </a:t>
            </a:r>
            <a:r>
              <a:rPr lang="en-US" sz="2400" u="sng" dirty="0">
                <a:solidFill>
                  <a:srgbClr val="000000"/>
                </a:solidFill>
                <a:effectLst/>
                <a:ea typeface="Times New Roman" panose="02020603050405020304" pitchFamily="18" charset="0"/>
              </a:rPr>
              <a:t>must be validated as accurate</a:t>
            </a:r>
            <a:r>
              <a:rPr lang="en-US" sz="2400" dirty="0">
                <a:solidFill>
                  <a:srgbClr val="000000"/>
                </a:solidFill>
                <a:effectLst/>
                <a:ea typeface="Times New Roman" panose="02020603050405020304" pitchFamily="18" charset="0"/>
              </a:rPr>
              <a:t>. If an effective model is generated, it can then be used to predict the rating of a new movie.</a:t>
            </a:r>
            <a:endParaRPr lang="en-US" sz="2400" dirty="0">
              <a:effectLst/>
              <a:ea typeface="Times New Roman" panose="02020603050405020304" pitchFamily="18" charset="0"/>
            </a:endParaRPr>
          </a:p>
          <a:p>
            <a:pPr marL="0" marR="0">
              <a:spcBef>
                <a:spcPts val="0"/>
              </a:spcBef>
              <a:spcAft>
                <a:spcPts val="0"/>
              </a:spcAft>
            </a:pPr>
            <a:r>
              <a:rPr lang="en-US" sz="2400" dirty="0">
                <a:solidFill>
                  <a:srgbClr val="333333"/>
                </a:solidFill>
                <a:effectLst/>
                <a:ea typeface="Times New Roman" panose="02020603050405020304" pitchFamily="18" charset="0"/>
              </a:rPr>
              <a:t> </a:t>
            </a:r>
            <a:endParaRPr lang="en-US" sz="2400" dirty="0">
              <a:effectLst/>
              <a:ea typeface="Times New Roman" panose="02020603050405020304" pitchFamily="18" charset="0"/>
            </a:endParaRPr>
          </a:p>
        </p:txBody>
      </p:sp>
      <p:sp>
        <p:nvSpPr>
          <p:cNvPr id="6" name="Title 1">
            <a:extLst>
              <a:ext uri="{FF2B5EF4-FFF2-40B4-BE49-F238E27FC236}">
                <a16:creationId xmlns:a16="http://schemas.microsoft.com/office/drawing/2014/main" id="{8E0E47C2-5A82-08F3-E533-2CCD22AF3BF9}"/>
              </a:ext>
            </a:extLst>
          </p:cNvPr>
          <p:cNvSpPr txBox="1">
            <a:spLocks/>
          </p:cNvSpPr>
          <p:nvPr/>
        </p:nvSpPr>
        <p:spPr>
          <a:xfrm>
            <a:off x="530352" y="885557"/>
            <a:ext cx="7673848" cy="126074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a:lstStyle>
          <a:p>
            <a:r>
              <a:rPr lang="en-US" sz="4000" b="1" dirty="0">
                <a:highlight>
                  <a:srgbClr val="00FFFF"/>
                </a:highlight>
                <a:latin typeface="+mn-lt"/>
              </a:rPr>
              <a:t>Project Goal</a:t>
            </a:r>
            <a:endParaRPr lang="en-US" sz="4000" b="1" dirty="0">
              <a:latin typeface="+mn-lt"/>
            </a:endParaRPr>
          </a:p>
        </p:txBody>
      </p:sp>
    </p:spTree>
    <p:extLst>
      <p:ext uri="{BB962C8B-B14F-4D97-AF65-F5344CB8AC3E}">
        <p14:creationId xmlns:p14="http://schemas.microsoft.com/office/powerpoint/2010/main" val="4078610878"/>
      </p:ext>
    </p:extLst>
  </p:cSld>
  <p:clrMapOvr>
    <a:masterClrMapping/>
  </p:clrMapOvr>
</p:sld>
</file>

<file path=ppt/theme/theme1.xml><?xml version="1.0" encoding="utf-8"?>
<a:theme xmlns:a="http://schemas.openxmlformats.org/drawingml/2006/main" name="Roca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10793</TotalTime>
  <Words>1959</Words>
  <Application>Microsoft Macintosh PowerPoint</Application>
  <PresentationFormat>Widescreen</PresentationFormat>
  <Paragraphs>168</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Avenir Next LT Pro</vt:lpstr>
      <vt:lpstr>Avenir Next LT Pro Light</vt:lpstr>
      <vt:lpstr>Calibri Light</vt:lpstr>
      <vt:lpstr>Georgia Pro Semibold</vt:lpstr>
      <vt:lpstr>Lato</vt:lpstr>
      <vt:lpstr>Symbol</vt:lpstr>
      <vt:lpstr>Times New Roman</vt:lpstr>
      <vt:lpstr>RocaVTI</vt:lpstr>
      <vt:lpstr>Cinema Rating Logistic Regression Model</vt:lpstr>
      <vt:lpstr>Data Analyst</vt:lpstr>
      <vt:lpstr>PowerPoint Presentation</vt:lpstr>
      <vt:lpstr>PowerPoint Presentation</vt:lpstr>
      <vt:lpstr>Capstone Topic</vt:lpstr>
      <vt:lpstr>PowerPoint Presentation</vt:lpstr>
      <vt:lpstr>PowerPoint Presentation</vt:lpstr>
      <vt:lpstr>PowerPoint Presentation</vt:lpstr>
      <vt:lpstr>PowerPoint Presentation</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a cinema production company could accurately forecast a movie's  rating based on factors like actors, budget, genre, rating, revenue, runtime, language, and more, it could provide significant advantages for everyone involved. Ultimately, the rating serves as an indicator of a movie's popularity among fans and critiques alike. Identifying the variables that exhibit strong correlations with higher ratings can enhance predictive modeling for the cinema industry.</vt:lpstr>
      <vt:lpstr>How would having a “Siskel and Ebert” style movie critic machine learning model affect the movie industry?</vt:lpstr>
      <vt:lpstr>Summary</vt:lpstr>
      <vt:lpstr>Summary</vt:lpstr>
      <vt:lpstr>Limitations</vt:lpstr>
      <vt:lpstr>Expected Benefits</vt:lpstr>
      <vt:lpstr>Expected Benefits</vt:lpstr>
      <vt:lpstr>Sources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Recurring Donors</dc:title>
  <dc:creator>Mindy Brock</dc:creator>
  <cp:lastModifiedBy>Melinda Brock</cp:lastModifiedBy>
  <cp:revision>13</cp:revision>
  <dcterms:created xsi:type="dcterms:W3CDTF">2023-08-08T19:11:42Z</dcterms:created>
  <dcterms:modified xsi:type="dcterms:W3CDTF">2023-11-21T03:16:04Z</dcterms:modified>
</cp:coreProperties>
</file>