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3"/>
  </p:sldMasterIdLst>
  <p:sldIdLst>
    <p:sldId id="256" r:id="rId4"/>
    <p:sldId id="264" r:id="rId5"/>
    <p:sldId id="294" r:id="rId6"/>
    <p:sldId id="301" r:id="rId7"/>
    <p:sldId id="291" r:id="rId8"/>
    <p:sldId id="293" r:id="rId9"/>
    <p:sldId id="296" r:id="rId10"/>
    <p:sldId id="263" r:id="rId11"/>
    <p:sldId id="283" r:id="rId12"/>
    <p:sldId id="295" r:id="rId13"/>
    <p:sldId id="289" r:id="rId14"/>
    <p:sldId id="297" r:id="rId15"/>
    <p:sldId id="302" r:id="rId16"/>
    <p:sldId id="277" r:id="rId17"/>
    <p:sldId id="280" r:id="rId18"/>
    <p:sldId id="286" r:id="rId19"/>
    <p:sldId id="300" r:id="rId20"/>
    <p:sldId id="266" r:id="rId21"/>
    <p:sldId id="272" r:id="rId22"/>
    <p:sldId id="299" r:id="rId23"/>
    <p:sldId id="269" r:id="rId24"/>
    <p:sldId id="303" r:id="rId25"/>
    <p:sldId id="29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523F1-7718-4C19-BDCB-D9AE5B58D3B3}" v="2" dt="2023-11-23T01:16:18.637"/>
    <p1510:client id="{AFB94CDD-4783-48A1-984E-FA7A1EA93827}" v="175" dt="2023-11-22T18:38:14.831"/>
    <p1510:client id="{FDEACA89-F2FA-42BD-BC04-252A59EAD6ED}" v="16" dt="2023-11-22T18:40:08.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5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Rawiszer" userId="ba6b209e-e7c1-4915-860d-12f2a8594391" providerId="ADAL" clId="{058523F1-7718-4C19-BDCB-D9AE5B58D3B3}"/>
    <pc:docChg chg="custSel modSld">
      <pc:chgData name="Michael Rawiszer" userId="ba6b209e-e7c1-4915-860d-12f2a8594391" providerId="ADAL" clId="{058523F1-7718-4C19-BDCB-D9AE5B58D3B3}" dt="2023-11-23T01:18:32.309" v="216" actId="20577"/>
      <pc:docMkLst>
        <pc:docMk/>
      </pc:docMkLst>
      <pc:sldChg chg="addSp delSp modSp mod">
        <pc:chgData name="Michael Rawiszer" userId="ba6b209e-e7c1-4915-860d-12f2a8594391" providerId="ADAL" clId="{058523F1-7718-4C19-BDCB-D9AE5B58D3B3}" dt="2023-11-23T01:18:32.309" v="216" actId="20577"/>
        <pc:sldMkLst>
          <pc:docMk/>
          <pc:sldMk cId="417664237" sldId="303"/>
        </pc:sldMkLst>
        <pc:spChg chg="del mod">
          <ac:chgData name="Michael Rawiszer" userId="ba6b209e-e7c1-4915-860d-12f2a8594391" providerId="ADAL" clId="{058523F1-7718-4C19-BDCB-D9AE5B58D3B3}" dt="2023-11-23T01:05:34.423" v="3"/>
          <ac:spMkLst>
            <pc:docMk/>
            <pc:sldMk cId="417664237" sldId="303"/>
            <ac:spMk id="6" creationId="{27B61E36-1245-B6FE-4299-3F239B8C5F97}"/>
          </ac:spMkLst>
        </pc:spChg>
        <pc:spChg chg="add del mod">
          <ac:chgData name="Michael Rawiszer" userId="ba6b209e-e7c1-4915-860d-12f2a8594391" providerId="ADAL" clId="{058523F1-7718-4C19-BDCB-D9AE5B58D3B3}" dt="2023-11-23T01:15:23.913" v="10"/>
          <ac:spMkLst>
            <pc:docMk/>
            <pc:sldMk cId="417664237" sldId="303"/>
            <ac:spMk id="7" creationId="{336C37B6-F2F2-1CC9-3B2B-722A79A3DA91}"/>
          </ac:spMkLst>
        </pc:spChg>
        <pc:spChg chg="add mod">
          <ac:chgData name="Michael Rawiszer" userId="ba6b209e-e7c1-4915-860d-12f2a8594391" providerId="ADAL" clId="{058523F1-7718-4C19-BDCB-D9AE5B58D3B3}" dt="2023-11-23T01:18:32.309" v="216" actId="20577"/>
          <ac:spMkLst>
            <pc:docMk/>
            <pc:sldMk cId="417664237" sldId="303"/>
            <ac:spMk id="9" creationId="{9ADD0E96-A364-EE02-ADD9-6A3549C38DB6}"/>
          </ac:spMkLst>
        </pc:spChg>
        <pc:picChg chg="add mod">
          <ac:chgData name="Michael Rawiszer" userId="ba6b209e-e7c1-4915-860d-12f2a8594391" providerId="ADAL" clId="{058523F1-7718-4C19-BDCB-D9AE5B58D3B3}" dt="2023-11-23T01:15:02.682" v="7" actId="1076"/>
          <ac:picMkLst>
            <pc:docMk/>
            <pc:sldMk cId="417664237" sldId="303"/>
            <ac:picMk id="4" creationId="{674641A9-C9C2-17EE-2A75-49141D0580BC}"/>
          </ac:picMkLst>
        </pc:picChg>
        <pc:picChg chg="del">
          <ac:chgData name="Michael Rawiszer" userId="ba6b209e-e7c1-4915-860d-12f2a8594391" providerId="ADAL" clId="{058523F1-7718-4C19-BDCB-D9AE5B58D3B3}" dt="2023-11-23T01:05:34.421" v="1" actId="478"/>
          <ac:picMkLst>
            <pc:docMk/>
            <pc:sldMk cId="417664237" sldId="303"/>
            <ac:picMk id="5" creationId="{E2FB16BF-9F5B-DF90-39F9-D22BE52BAA37}"/>
          </ac:picMkLst>
        </pc:picChg>
      </pc:sldChg>
    </pc:docChg>
  </pc:docChgLst>
  <pc:docChgLst>
    <pc:chgData name="Donald Cahilly" userId="S::dbcahilly@my.chattanoogastate.edu::c86c885a-2736-4cb3-b1c1-f4c367d1205a" providerId="AD" clId="Web-{FDEACA89-F2FA-42BD-BC04-252A59EAD6ED}"/>
    <pc:docChg chg="addSld modSld">
      <pc:chgData name="Donald Cahilly" userId="S::dbcahilly@my.chattanoogastate.edu::c86c885a-2736-4cb3-b1c1-f4c367d1205a" providerId="AD" clId="Web-{FDEACA89-F2FA-42BD-BC04-252A59EAD6ED}" dt="2023-11-22T18:40:08.710" v="15" actId="20577"/>
      <pc:docMkLst>
        <pc:docMk/>
      </pc:docMkLst>
      <pc:sldChg chg="modSp add replId">
        <pc:chgData name="Donald Cahilly" userId="S::dbcahilly@my.chattanoogastate.edu::c86c885a-2736-4cb3-b1c1-f4c367d1205a" providerId="AD" clId="Web-{FDEACA89-F2FA-42BD-BC04-252A59EAD6ED}" dt="2023-11-22T18:40:08.710" v="15" actId="20577"/>
        <pc:sldMkLst>
          <pc:docMk/>
          <pc:sldMk cId="417664237" sldId="303"/>
        </pc:sldMkLst>
        <pc:spChg chg="mod">
          <ac:chgData name="Donald Cahilly" userId="S::dbcahilly@my.chattanoogastate.edu::c86c885a-2736-4cb3-b1c1-f4c367d1205a" providerId="AD" clId="Web-{FDEACA89-F2FA-42BD-BC04-252A59EAD6ED}" dt="2023-11-22T18:40:08.710" v="15" actId="20577"/>
          <ac:spMkLst>
            <pc:docMk/>
            <pc:sldMk cId="417664237" sldId="303"/>
            <ac:spMk id="2" creationId="{5D7D1E0C-8BD9-7348-D7DF-94F91B659040}"/>
          </ac:spMkLst>
        </pc:spChg>
      </pc:sldChg>
    </pc:docChg>
  </pc:docChgLst>
  <pc:docChgLst>
    <pc:chgData name="Donald Cahilly" userId="S::dbcahilly@my.chattanoogastate.edu::c86c885a-2736-4cb3-b1c1-f4c367d1205a" providerId="AD" clId="Web-{AFB94CDD-4783-48A1-984E-FA7A1EA93827}"/>
    <pc:docChg chg="modSld">
      <pc:chgData name="Donald Cahilly" userId="S::dbcahilly@my.chattanoogastate.edu::c86c885a-2736-4cb3-b1c1-f4c367d1205a" providerId="AD" clId="Web-{AFB94CDD-4783-48A1-984E-FA7A1EA93827}" dt="2023-11-22T18:38:13.393" v="93" actId="20577"/>
      <pc:docMkLst>
        <pc:docMk/>
      </pc:docMkLst>
      <pc:sldChg chg="modSp">
        <pc:chgData name="Donald Cahilly" userId="S::dbcahilly@my.chattanoogastate.edu::c86c885a-2736-4cb3-b1c1-f4c367d1205a" providerId="AD" clId="Web-{AFB94CDD-4783-48A1-984E-FA7A1EA93827}" dt="2023-11-22T18:32:14.163" v="0" actId="1076"/>
        <pc:sldMkLst>
          <pc:docMk/>
          <pc:sldMk cId="2621251369" sldId="256"/>
        </pc:sldMkLst>
        <pc:picChg chg="mod">
          <ac:chgData name="Donald Cahilly" userId="S::dbcahilly@my.chattanoogastate.edu::c86c885a-2736-4cb3-b1c1-f4c367d1205a" providerId="AD" clId="Web-{AFB94CDD-4783-48A1-984E-FA7A1EA93827}" dt="2023-11-22T18:32:14.163" v="0" actId="1076"/>
          <ac:picMkLst>
            <pc:docMk/>
            <pc:sldMk cId="2621251369" sldId="256"/>
            <ac:picMk id="4" creationId="{4EC08128-795F-522C-0957-64F649775495}"/>
          </ac:picMkLst>
        </pc:picChg>
      </pc:sldChg>
      <pc:sldChg chg="modSp">
        <pc:chgData name="Donald Cahilly" userId="S::dbcahilly@my.chattanoogastate.edu::c86c885a-2736-4cb3-b1c1-f4c367d1205a" providerId="AD" clId="Web-{AFB94CDD-4783-48A1-984E-FA7A1EA93827}" dt="2023-11-22T18:38:13.393" v="93" actId="20577"/>
        <pc:sldMkLst>
          <pc:docMk/>
          <pc:sldMk cId="4044022428" sldId="272"/>
        </pc:sldMkLst>
        <pc:spChg chg="mod">
          <ac:chgData name="Donald Cahilly" userId="S::dbcahilly@my.chattanoogastate.edu::c86c885a-2736-4cb3-b1c1-f4c367d1205a" providerId="AD" clId="Web-{AFB94CDD-4783-48A1-984E-FA7A1EA93827}" dt="2023-11-22T18:38:13.393" v="93" actId="20577"/>
          <ac:spMkLst>
            <pc:docMk/>
            <pc:sldMk cId="4044022428" sldId="272"/>
            <ac:spMk id="2" creationId="{5D7D1E0C-8BD9-7348-D7DF-94F91B659040}"/>
          </ac:spMkLst>
        </pc:spChg>
      </pc:sldChg>
      <pc:sldChg chg="modSp">
        <pc:chgData name="Donald Cahilly" userId="S::dbcahilly@my.chattanoogastate.edu::c86c885a-2736-4cb3-b1c1-f4c367d1205a" providerId="AD" clId="Web-{AFB94CDD-4783-48A1-984E-FA7A1EA93827}" dt="2023-11-22T18:34:51.762" v="5" actId="20577"/>
        <pc:sldMkLst>
          <pc:docMk/>
          <pc:sldMk cId="4219410353" sldId="277"/>
        </pc:sldMkLst>
        <pc:spChg chg="mod">
          <ac:chgData name="Donald Cahilly" userId="S::dbcahilly@my.chattanoogastate.edu::c86c885a-2736-4cb3-b1c1-f4c367d1205a" providerId="AD" clId="Web-{AFB94CDD-4783-48A1-984E-FA7A1EA93827}" dt="2023-11-22T18:34:51.762" v="5" actId="20577"/>
          <ac:spMkLst>
            <pc:docMk/>
            <pc:sldMk cId="4219410353" sldId="277"/>
            <ac:spMk id="2" creationId="{5D7D1E0C-8BD9-7348-D7DF-94F91B659040}"/>
          </ac:spMkLst>
        </pc:spChg>
      </pc:sldChg>
      <pc:sldChg chg="modSp">
        <pc:chgData name="Donald Cahilly" userId="S::dbcahilly@my.chattanoogastate.edu::c86c885a-2736-4cb3-b1c1-f4c367d1205a" providerId="AD" clId="Web-{AFB94CDD-4783-48A1-984E-FA7A1EA93827}" dt="2023-11-22T18:37:48.611" v="90" actId="20577"/>
        <pc:sldMkLst>
          <pc:docMk/>
          <pc:sldMk cId="1929582348" sldId="280"/>
        </pc:sldMkLst>
        <pc:spChg chg="mod">
          <ac:chgData name="Donald Cahilly" userId="S::dbcahilly@my.chattanoogastate.edu::c86c885a-2736-4cb3-b1c1-f4c367d1205a" providerId="AD" clId="Web-{AFB94CDD-4783-48A1-984E-FA7A1EA93827}" dt="2023-11-22T18:37:48.611" v="90" actId="20577"/>
          <ac:spMkLst>
            <pc:docMk/>
            <pc:sldMk cId="1929582348" sldId="280"/>
            <ac:spMk id="6" creationId="{2B919D7D-2A9B-77BE-D70F-76960D211AEC}"/>
          </ac:spMkLst>
        </pc:spChg>
      </pc:sldChg>
      <pc:sldChg chg="modSp">
        <pc:chgData name="Donald Cahilly" userId="S::dbcahilly@my.chattanoogastate.edu::c86c885a-2736-4cb3-b1c1-f4c367d1205a" providerId="AD" clId="Web-{AFB94CDD-4783-48A1-984E-FA7A1EA93827}" dt="2023-11-22T18:33:18.368" v="2" actId="20577"/>
        <pc:sldMkLst>
          <pc:docMk/>
          <pc:sldMk cId="2847695891" sldId="283"/>
        </pc:sldMkLst>
        <pc:spChg chg="mod">
          <ac:chgData name="Donald Cahilly" userId="S::dbcahilly@my.chattanoogastate.edu::c86c885a-2736-4cb3-b1c1-f4c367d1205a" providerId="AD" clId="Web-{AFB94CDD-4783-48A1-984E-FA7A1EA93827}" dt="2023-11-22T18:33:18.368" v="2" actId="20577"/>
          <ac:spMkLst>
            <pc:docMk/>
            <pc:sldMk cId="2847695891" sldId="283"/>
            <ac:spMk id="2" creationId="{5D7D1E0C-8BD9-7348-D7DF-94F91B65904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11/22/2023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7380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0534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56408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46169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16613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901290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10438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9A8DD2-C443-44AD-85B3-4CE72B962C5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74259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9A8DD2-C443-44AD-85B3-4CE72B962C5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04206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9A8DD2-C443-44AD-85B3-4CE72B962C5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4119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10768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2132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9A8DD2-C443-44AD-85B3-4CE72B962C5F}"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7624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9A8DD2-C443-44AD-85B3-4CE72B962C5F}"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39528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2909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036071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28034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11/22/2023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4224104680"/>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4EC08128-795F-522C-0957-64F649775495}"/>
              </a:ext>
            </a:extLst>
          </p:cNvPr>
          <p:cNvPicPr>
            <a:picLocks noChangeAspect="1"/>
          </p:cNvPicPr>
          <p:nvPr/>
        </p:nvPicPr>
        <p:blipFill rotWithShape="1">
          <a:blip r:embed="rId2"/>
          <a:srcRect b="3434"/>
          <a:stretch/>
        </p:blipFill>
        <p:spPr>
          <a:xfrm>
            <a:off x="20" y="8975"/>
            <a:ext cx="12191980" cy="6857990"/>
          </a:xfrm>
          <a:prstGeom prst="rect">
            <a:avLst/>
          </a:prstGeom>
        </p:spPr>
      </p:pic>
      <p:sp>
        <p:nvSpPr>
          <p:cNvPr id="2" name="Title 1">
            <a:extLst>
              <a:ext uri="{FF2B5EF4-FFF2-40B4-BE49-F238E27FC236}">
                <a16:creationId xmlns:a16="http://schemas.microsoft.com/office/drawing/2014/main" id="{5E3CCF3F-41F3-F63B-7A66-D685522A394C}"/>
              </a:ext>
            </a:extLst>
          </p:cNvPr>
          <p:cNvSpPr>
            <a:spLocks noGrp="1"/>
          </p:cNvSpPr>
          <p:nvPr>
            <p:ph type="ctrTitle"/>
          </p:nvPr>
        </p:nvSpPr>
        <p:spPr>
          <a:xfrm>
            <a:off x="1288982" y="2073166"/>
            <a:ext cx="4524083" cy="1810050"/>
          </a:xfrm>
        </p:spPr>
        <p:txBody>
          <a:bodyPr>
            <a:normAutofit/>
          </a:bodyPr>
          <a:lstStyle/>
          <a:p>
            <a:r>
              <a:rPr lang="en-US" sz="3200">
                <a:solidFill>
                  <a:srgbClr val="FFFFFF"/>
                </a:solidFill>
              </a:rPr>
              <a:t>CISP 1020 – Group 2:</a:t>
            </a:r>
            <a:br>
              <a:rPr lang="en-US" sz="3200">
                <a:solidFill>
                  <a:srgbClr val="FFFFFF"/>
                </a:solidFill>
              </a:rPr>
            </a:br>
            <a:r>
              <a:rPr lang="en-US" sz="3200">
                <a:solidFill>
                  <a:srgbClr val="FFFFFF"/>
                </a:solidFill>
              </a:rPr>
              <a:t>Chutes and Ladders</a:t>
            </a:r>
          </a:p>
        </p:txBody>
      </p:sp>
      <p:sp>
        <p:nvSpPr>
          <p:cNvPr id="3" name="Subtitle 2">
            <a:extLst>
              <a:ext uri="{FF2B5EF4-FFF2-40B4-BE49-F238E27FC236}">
                <a16:creationId xmlns:a16="http://schemas.microsoft.com/office/drawing/2014/main" id="{07734BF3-5A7F-BA8F-7F18-2D0F4B9800B0}"/>
              </a:ext>
            </a:extLst>
          </p:cNvPr>
          <p:cNvSpPr>
            <a:spLocks noGrp="1"/>
          </p:cNvSpPr>
          <p:nvPr>
            <p:ph type="subTitle" idx="1"/>
          </p:nvPr>
        </p:nvSpPr>
        <p:spPr>
          <a:xfrm>
            <a:off x="1294592" y="3902644"/>
            <a:ext cx="4518473" cy="1257371"/>
          </a:xfrm>
        </p:spPr>
        <p:txBody>
          <a:bodyPr>
            <a:normAutofit/>
          </a:bodyPr>
          <a:lstStyle/>
          <a:p>
            <a:r>
              <a:rPr lang="en-US">
                <a:solidFill>
                  <a:srgbClr val="FFFFFF"/>
                </a:solidFill>
              </a:rPr>
              <a:t>By Levi Brown, Bruce Cahilly, Ryan Dunn, Orion Meredith, and Michael Rawiszer</a:t>
            </a:r>
          </a:p>
        </p:txBody>
      </p:sp>
    </p:spTree>
    <p:extLst>
      <p:ext uri="{BB962C8B-B14F-4D97-AF65-F5344CB8AC3E}">
        <p14:creationId xmlns:p14="http://schemas.microsoft.com/office/powerpoint/2010/main" val="262125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Michael &amp; Ryan – Menu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B919D7D-2A9B-77BE-D70F-76960D211AEC}"/>
              </a:ext>
            </a:extLst>
          </p:cNvPr>
          <p:cNvSpPr txBox="1"/>
          <p:nvPr/>
        </p:nvSpPr>
        <p:spPr>
          <a:xfrm>
            <a:off x="5492304" y="3464719"/>
            <a:ext cx="5832475" cy="2308324"/>
          </a:xfrm>
          <a:prstGeom prst="rect">
            <a:avLst/>
          </a:prstGeom>
          <a:noFill/>
        </p:spPr>
        <p:txBody>
          <a:bodyPr wrap="square" rtlCol="0">
            <a:spAutoFit/>
          </a:bodyPr>
          <a:lstStyle/>
          <a:p>
            <a:pPr marL="285750" indent="-285750">
              <a:buFont typeface="Arial" panose="020B0604020202020204" pitchFamily="34" charset="0"/>
              <a:buChar char="•"/>
            </a:pPr>
            <a:r>
              <a:rPr lang="en-US"/>
              <a:t>Prints the scores of each individual player at the bottom of the board (the space they are on)</a:t>
            </a:r>
          </a:p>
          <a:p>
            <a:pPr marL="285750" indent="-285750">
              <a:buFont typeface="Arial" panose="020B0604020202020204" pitchFamily="34" charset="0"/>
              <a:buChar char="•"/>
            </a:pPr>
            <a:r>
              <a:rPr lang="en-US"/>
              <a:t>Easily readable format for the end-user</a:t>
            </a:r>
          </a:p>
          <a:p>
            <a:pPr marL="285750" indent="-285750">
              <a:buFont typeface="Arial" panose="020B0604020202020204" pitchFamily="34" charset="0"/>
              <a:buChar char="•"/>
            </a:pPr>
            <a:r>
              <a:rPr lang="en-US"/>
              <a:t>Uses the traits of each player (Identifier and Score) to print output</a:t>
            </a:r>
          </a:p>
          <a:p>
            <a:pPr marL="285750" indent="-285750">
              <a:buFont typeface="Arial" panose="020B0604020202020204" pitchFamily="34" charset="0"/>
              <a:buChar char="•"/>
            </a:pPr>
            <a:r>
              <a:rPr lang="en-US"/>
              <a:t>Takes user input from main class to display commands, show the locations of chutes and ladders, or display the scores of each player in a different format</a:t>
            </a:r>
          </a:p>
        </p:txBody>
      </p:sp>
      <p:pic>
        <p:nvPicPr>
          <p:cNvPr id="3" name="Picture 2" descr="A menu with black text&#10;&#10;Description automatically generated">
            <a:extLst>
              <a:ext uri="{FF2B5EF4-FFF2-40B4-BE49-F238E27FC236}">
                <a16:creationId xmlns:a16="http://schemas.microsoft.com/office/drawing/2014/main" id="{CAB8FF7D-18B4-F6CD-C885-25E7DFDE5439}"/>
              </a:ext>
            </a:extLst>
          </p:cNvPr>
          <p:cNvPicPr>
            <a:picLocks noChangeAspect="1"/>
          </p:cNvPicPr>
          <p:nvPr/>
        </p:nvPicPr>
        <p:blipFill>
          <a:blip r:embed="rId2"/>
          <a:stretch>
            <a:fillRect/>
          </a:stretch>
        </p:blipFill>
        <p:spPr>
          <a:xfrm>
            <a:off x="4758018" y="1043884"/>
            <a:ext cx="7315200" cy="1677410"/>
          </a:xfrm>
          <a:prstGeom prst="rect">
            <a:avLst/>
          </a:prstGeom>
        </p:spPr>
      </p:pic>
    </p:spTree>
    <p:extLst>
      <p:ext uri="{BB962C8B-B14F-4D97-AF65-F5344CB8AC3E}">
        <p14:creationId xmlns:p14="http://schemas.microsoft.com/office/powerpoint/2010/main" val="275360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Bruce - </a:t>
            </a:r>
            <a:br>
              <a:rPr lang="en-US"/>
            </a:br>
            <a:r>
              <a:rPr lang="en-US"/>
              <a:t>SQUARE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A02E3F-3D9E-9566-224A-94E34523986D}"/>
              </a:ext>
            </a:extLst>
          </p:cNvPr>
          <p:cNvSpPr txBox="1"/>
          <p:nvPr/>
        </p:nvSpPr>
        <p:spPr>
          <a:xfrm>
            <a:off x="5492303" y="3666946"/>
            <a:ext cx="5832475" cy="1754326"/>
          </a:xfrm>
          <a:prstGeom prst="rect">
            <a:avLst/>
          </a:prstGeom>
          <a:noFill/>
        </p:spPr>
        <p:txBody>
          <a:bodyPr wrap="square" rtlCol="0">
            <a:spAutoFit/>
          </a:bodyPr>
          <a:lstStyle/>
          <a:p>
            <a:pPr marL="285750" indent="-285750">
              <a:buFont typeface="Arial" panose="020B0604020202020204" pitchFamily="34" charset="0"/>
              <a:buChar char="•"/>
            </a:pPr>
            <a:r>
              <a:rPr lang="en-US"/>
              <a:t>Optimized version of CISP 1010 Project</a:t>
            </a:r>
          </a:p>
          <a:p>
            <a:pPr marL="285750" indent="-285750">
              <a:buFont typeface="Arial" panose="020B0604020202020204" pitchFamily="34" charset="0"/>
              <a:buChar char="•"/>
            </a:pPr>
            <a:r>
              <a:rPr lang="en-US"/>
              <a:t>Uses an array list of players and coordinates</a:t>
            </a:r>
          </a:p>
          <a:p>
            <a:pPr marL="285750" indent="-285750">
              <a:buFont typeface="Arial" panose="020B0604020202020204" pitchFamily="34" charset="0"/>
              <a:buChar char="•"/>
            </a:pPr>
            <a:r>
              <a:rPr lang="en-US"/>
              <a:t>Keeps track of spaces on the board</a:t>
            </a:r>
          </a:p>
          <a:p>
            <a:pPr marL="285750" indent="-285750">
              <a:buFont typeface="Arial" panose="020B0604020202020204" pitchFamily="34" charset="0"/>
              <a:buChar char="•"/>
            </a:pPr>
            <a:r>
              <a:rPr lang="en-US"/>
              <a:t>Manages number of players </a:t>
            </a:r>
          </a:p>
          <a:p>
            <a:pPr marL="285750" indent="-285750">
              <a:buFont typeface="Arial" panose="020B0604020202020204" pitchFamily="34" charset="0"/>
              <a:buChar char="•"/>
            </a:pPr>
            <a:r>
              <a:rPr lang="en-US"/>
              <a:t>Handles player movement</a:t>
            </a:r>
          </a:p>
          <a:p>
            <a:pPr marL="285750" indent="-285750">
              <a:buFont typeface="Arial" panose="020B0604020202020204" pitchFamily="34" charset="0"/>
              <a:buChar char="•"/>
            </a:pPr>
            <a:r>
              <a:rPr lang="en-US"/>
              <a:t>Checks to see if a player is occupying a certain space</a:t>
            </a:r>
          </a:p>
        </p:txBody>
      </p:sp>
      <p:pic>
        <p:nvPicPr>
          <p:cNvPr id="4" name="Picture 3" descr="A white rectangular object with black text&#10;&#10;Description automatically generated">
            <a:extLst>
              <a:ext uri="{FF2B5EF4-FFF2-40B4-BE49-F238E27FC236}">
                <a16:creationId xmlns:a16="http://schemas.microsoft.com/office/drawing/2014/main" id="{8EAD6622-26E9-DF03-674D-F4C92331F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174" y="1441063"/>
            <a:ext cx="6042731" cy="1322758"/>
          </a:xfrm>
          <a:prstGeom prst="rect">
            <a:avLst/>
          </a:prstGeom>
        </p:spPr>
      </p:pic>
    </p:spTree>
    <p:extLst>
      <p:ext uri="{BB962C8B-B14F-4D97-AF65-F5344CB8AC3E}">
        <p14:creationId xmlns:p14="http://schemas.microsoft.com/office/powerpoint/2010/main" val="1810417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ORION-  </a:t>
            </a:r>
            <a:br>
              <a:rPr lang="en-US" dirty="0"/>
            </a:br>
            <a:r>
              <a:rPr lang="en-US" dirty="0"/>
              <a:t>DICECODE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B61E36-1245-B6FE-4299-3F239B8C5F97}"/>
              </a:ext>
            </a:extLst>
          </p:cNvPr>
          <p:cNvSpPr txBox="1"/>
          <p:nvPr/>
        </p:nvSpPr>
        <p:spPr>
          <a:xfrm>
            <a:off x="5492303" y="3666946"/>
            <a:ext cx="5832475"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When called, generates a random integer based on the number of sides for a dice</a:t>
            </a:r>
          </a:p>
          <a:p>
            <a:pPr marL="285750" indent="-285750">
              <a:buFont typeface="Arial" panose="020B0604020202020204" pitchFamily="34" charset="0"/>
              <a:buChar char="•"/>
            </a:pPr>
            <a:r>
              <a:rPr lang="en-US" dirty="0"/>
              <a:t>If the number that is generated is a 1, the program displays a dice with the number 1 and so on and so forth</a:t>
            </a:r>
          </a:p>
          <a:p>
            <a:pPr marL="285750" indent="-285750">
              <a:buFont typeface="Arial" panose="020B0604020202020204" pitchFamily="34" charset="0"/>
              <a:buChar char="•"/>
            </a:pPr>
            <a:r>
              <a:rPr lang="en-US" dirty="0"/>
              <a:t>Allows players to easily tell the number of spaces that they moved and makes the game more interactive</a:t>
            </a:r>
          </a:p>
        </p:txBody>
      </p:sp>
      <p:pic>
        <p:nvPicPr>
          <p:cNvPr id="3" name="Picture 2" descr="A white rectangular object with black text&#10;&#10;Description automatically generated">
            <a:extLst>
              <a:ext uri="{FF2B5EF4-FFF2-40B4-BE49-F238E27FC236}">
                <a16:creationId xmlns:a16="http://schemas.microsoft.com/office/drawing/2014/main" id="{E093C754-8401-FADD-14F6-6219459322D5}"/>
              </a:ext>
            </a:extLst>
          </p:cNvPr>
          <p:cNvPicPr>
            <a:picLocks noChangeAspect="1"/>
          </p:cNvPicPr>
          <p:nvPr/>
        </p:nvPicPr>
        <p:blipFill>
          <a:blip r:embed="rId2"/>
          <a:stretch>
            <a:fillRect/>
          </a:stretch>
        </p:blipFill>
        <p:spPr>
          <a:xfrm>
            <a:off x="4919383" y="1380949"/>
            <a:ext cx="6981264" cy="1529959"/>
          </a:xfrm>
          <a:prstGeom prst="rect">
            <a:avLst/>
          </a:prstGeom>
        </p:spPr>
      </p:pic>
    </p:spTree>
    <p:extLst>
      <p:ext uri="{BB962C8B-B14F-4D97-AF65-F5344CB8AC3E}">
        <p14:creationId xmlns:p14="http://schemas.microsoft.com/office/powerpoint/2010/main" val="393601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ORION-  </a:t>
            </a:r>
            <a:br>
              <a:rPr lang="en-US" dirty="0"/>
            </a:br>
            <a:r>
              <a:rPr lang="en-US" dirty="0"/>
              <a:t>DICECODE Class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black and white image of a rectangle&#10;&#10;Description automatically generated">
            <a:extLst>
              <a:ext uri="{FF2B5EF4-FFF2-40B4-BE49-F238E27FC236}">
                <a16:creationId xmlns:a16="http://schemas.microsoft.com/office/drawing/2014/main" id="{DF2E1E29-284F-C595-F882-4945C0199E72}"/>
              </a:ext>
            </a:extLst>
          </p:cNvPr>
          <p:cNvPicPr>
            <a:picLocks noChangeAspect="1"/>
          </p:cNvPicPr>
          <p:nvPr/>
        </p:nvPicPr>
        <p:blipFill>
          <a:blip r:embed="rId2"/>
          <a:stretch>
            <a:fillRect/>
          </a:stretch>
        </p:blipFill>
        <p:spPr>
          <a:xfrm>
            <a:off x="9818314" y="586628"/>
            <a:ext cx="1990725" cy="2457450"/>
          </a:xfrm>
          <a:prstGeom prst="rect">
            <a:avLst/>
          </a:prstGeom>
        </p:spPr>
      </p:pic>
      <p:pic>
        <p:nvPicPr>
          <p:cNvPr id="5" name="Picture 4" descr="A black and white drawing of a rectangle&#10;&#10;Description automatically generated">
            <a:extLst>
              <a:ext uri="{FF2B5EF4-FFF2-40B4-BE49-F238E27FC236}">
                <a16:creationId xmlns:a16="http://schemas.microsoft.com/office/drawing/2014/main" id="{38E382A7-22FB-37CE-4AE7-4BA158CC9873}"/>
              </a:ext>
            </a:extLst>
          </p:cNvPr>
          <p:cNvPicPr>
            <a:picLocks noChangeAspect="1"/>
          </p:cNvPicPr>
          <p:nvPr/>
        </p:nvPicPr>
        <p:blipFill>
          <a:blip r:embed="rId3"/>
          <a:stretch>
            <a:fillRect/>
          </a:stretch>
        </p:blipFill>
        <p:spPr>
          <a:xfrm>
            <a:off x="5118847" y="556371"/>
            <a:ext cx="2133600" cy="2495550"/>
          </a:xfrm>
          <a:prstGeom prst="rect">
            <a:avLst/>
          </a:prstGeom>
        </p:spPr>
      </p:pic>
      <p:pic>
        <p:nvPicPr>
          <p:cNvPr id="7" name="Picture 6" descr="A black and white image of a triangle&#10;&#10;Description automatically generated">
            <a:extLst>
              <a:ext uri="{FF2B5EF4-FFF2-40B4-BE49-F238E27FC236}">
                <a16:creationId xmlns:a16="http://schemas.microsoft.com/office/drawing/2014/main" id="{8A9381AF-530E-ACC1-1B0B-98FE8962B141}"/>
              </a:ext>
            </a:extLst>
          </p:cNvPr>
          <p:cNvPicPr>
            <a:picLocks noChangeAspect="1"/>
          </p:cNvPicPr>
          <p:nvPr/>
        </p:nvPicPr>
        <p:blipFill>
          <a:blip r:embed="rId4"/>
          <a:stretch>
            <a:fillRect/>
          </a:stretch>
        </p:blipFill>
        <p:spPr>
          <a:xfrm>
            <a:off x="7742424" y="3518086"/>
            <a:ext cx="1704975" cy="2533650"/>
          </a:xfrm>
          <a:prstGeom prst="rect">
            <a:avLst/>
          </a:prstGeom>
        </p:spPr>
      </p:pic>
      <p:pic>
        <p:nvPicPr>
          <p:cNvPr id="9" name="Picture 8">
            <a:extLst>
              <a:ext uri="{FF2B5EF4-FFF2-40B4-BE49-F238E27FC236}">
                <a16:creationId xmlns:a16="http://schemas.microsoft.com/office/drawing/2014/main" id="{38D09C4A-099D-3FAA-FC97-C8ADF38B817E}"/>
              </a:ext>
            </a:extLst>
          </p:cNvPr>
          <p:cNvPicPr>
            <a:picLocks noChangeAspect="1"/>
          </p:cNvPicPr>
          <p:nvPr/>
        </p:nvPicPr>
        <p:blipFill>
          <a:blip r:embed="rId5"/>
          <a:stretch>
            <a:fillRect/>
          </a:stretch>
        </p:blipFill>
        <p:spPr>
          <a:xfrm>
            <a:off x="9894514" y="3522569"/>
            <a:ext cx="1838325" cy="2457450"/>
          </a:xfrm>
          <a:prstGeom prst="rect">
            <a:avLst/>
          </a:prstGeom>
        </p:spPr>
      </p:pic>
      <p:pic>
        <p:nvPicPr>
          <p:cNvPr id="38" name="Picture 37" descr="A black and white image of a house&#10;&#10;Description automatically generated">
            <a:extLst>
              <a:ext uri="{FF2B5EF4-FFF2-40B4-BE49-F238E27FC236}">
                <a16:creationId xmlns:a16="http://schemas.microsoft.com/office/drawing/2014/main" id="{2BBCE7F1-10EC-79AF-B3D7-383DD1407CC1}"/>
              </a:ext>
            </a:extLst>
          </p:cNvPr>
          <p:cNvPicPr>
            <a:picLocks noChangeAspect="1"/>
          </p:cNvPicPr>
          <p:nvPr/>
        </p:nvPicPr>
        <p:blipFill>
          <a:blip r:embed="rId6"/>
          <a:stretch>
            <a:fillRect/>
          </a:stretch>
        </p:blipFill>
        <p:spPr>
          <a:xfrm>
            <a:off x="5546071" y="3589524"/>
            <a:ext cx="1704975" cy="2390775"/>
          </a:xfrm>
          <a:prstGeom prst="rect">
            <a:avLst/>
          </a:prstGeom>
        </p:spPr>
      </p:pic>
      <p:pic>
        <p:nvPicPr>
          <p:cNvPr id="40" name="Picture 39" descr="A black and white image of a house&#10;&#10;Description automatically generated">
            <a:extLst>
              <a:ext uri="{FF2B5EF4-FFF2-40B4-BE49-F238E27FC236}">
                <a16:creationId xmlns:a16="http://schemas.microsoft.com/office/drawing/2014/main" id="{B93B361C-477F-0641-D327-D852C7115564}"/>
              </a:ext>
            </a:extLst>
          </p:cNvPr>
          <p:cNvPicPr>
            <a:picLocks noChangeAspect="1"/>
          </p:cNvPicPr>
          <p:nvPr/>
        </p:nvPicPr>
        <p:blipFill>
          <a:blip r:embed="rId7"/>
          <a:stretch>
            <a:fillRect/>
          </a:stretch>
        </p:blipFill>
        <p:spPr>
          <a:xfrm>
            <a:off x="7742424" y="648821"/>
            <a:ext cx="1704975" cy="2400300"/>
          </a:xfrm>
          <a:prstGeom prst="rect">
            <a:avLst/>
          </a:prstGeom>
        </p:spPr>
      </p:pic>
    </p:spTree>
    <p:extLst>
      <p:ext uri="{BB962C8B-B14F-4D97-AF65-F5344CB8AC3E}">
        <p14:creationId xmlns:p14="http://schemas.microsoft.com/office/powerpoint/2010/main" val="203465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Levi &amp; </a:t>
            </a:r>
            <a:br>
              <a:rPr lang="en-US" dirty="0"/>
            </a:br>
            <a:r>
              <a:rPr lang="en-US" dirty="0"/>
              <a:t>Bruce – </a:t>
            </a:r>
            <a:br>
              <a:rPr lang="en-US" dirty="0"/>
            </a:br>
            <a:r>
              <a:rPr lang="en-US" dirty="0"/>
              <a:t>PLAYER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BAF8258-3EBE-F2B2-AF8C-B7C4418E96DD}"/>
              </a:ext>
            </a:extLst>
          </p:cNvPr>
          <p:cNvSpPr txBox="1"/>
          <p:nvPr/>
        </p:nvSpPr>
        <p:spPr>
          <a:xfrm>
            <a:off x="5492304" y="3080484"/>
            <a:ext cx="5832475" cy="2862322"/>
          </a:xfrm>
          <a:prstGeom prst="rect">
            <a:avLst/>
          </a:prstGeom>
          <a:noFill/>
        </p:spPr>
        <p:txBody>
          <a:bodyPr wrap="square" rtlCol="0">
            <a:spAutoFit/>
          </a:bodyPr>
          <a:lstStyle/>
          <a:p>
            <a:pPr marL="285750" indent="-285750">
              <a:buFont typeface="Arial" panose="020B0604020202020204" pitchFamily="34" charset="0"/>
              <a:buChar char="•"/>
            </a:pPr>
            <a:r>
              <a:rPr lang="en-US"/>
              <a:t>Stores the traits that are added via the </a:t>
            </a:r>
            <a:r>
              <a:rPr lang="en-US" err="1"/>
              <a:t>PlayerTrait</a:t>
            </a:r>
            <a:r>
              <a:rPr lang="en-US"/>
              <a:t> interface in a HashMap of traits</a:t>
            </a:r>
          </a:p>
          <a:p>
            <a:pPr marL="285750" indent="-285750">
              <a:buFont typeface="Arial" panose="020B0604020202020204" pitchFamily="34" charset="0"/>
              <a:buChar char="•"/>
            </a:pPr>
            <a:r>
              <a:rPr lang="en-US"/>
              <a:t>Manages the traits of each instance of Player (add, remove, &amp; get)</a:t>
            </a:r>
          </a:p>
          <a:p>
            <a:pPr marL="285750" indent="-285750">
              <a:buFont typeface="Arial" panose="020B0604020202020204" pitchFamily="34" charset="0"/>
              <a:buChar char="•"/>
            </a:pPr>
            <a:r>
              <a:rPr lang="en-US"/>
              <a:t>Enables traits and classes to easily cooperate with one another</a:t>
            </a:r>
          </a:p>
          <a:p>
            <a:pPr marL="285750" indent="-285750">
              <a:buFont typeface="Arial" panose="020B0604020202020204" pitchFamily="34" charset="0"/>
              <a:buChar char="•"/>
            </a:pPr>
            <a:r>
              <a:rPr lang="en-US"/>
              <a:t>Implements Comparable (equals and </a:t>
            </a:r>
            <a:r>
              <a:rPr lang="en-US" err="1"/>
              <a:t>compareTo</a:t>
            </a:r>
            <a:r>
              <a:rPr lang="en-US"/>
              <a:t>) in order to see if two traits have the same type or class</a:t>
            </a:r>
          </a:p>
          <a:p>
            <a:pPr marL="285750" indent="-285750">
              <a:buFont typeface="Arial" panose="020B0604020202020204" pitchFamily="34" charset="0"/>
              <a:buChar char="•"/>
            </a:pPr>
            <a:r>
              <a:rPr lang="en-US"/>
              <a:t> Can also output the number associated with the player as well as the HashMap of traits</a:t>
            </a:r>
          </a:p>
        </p:txBody>
      </p:sp>
      <p:pic>
        <p:nvPicPr>
          <p:cNvPr id="5" name="Picture 4" descr="A screenshot of a computer&#10;&#10;Description automatically generated">
            <a:extLst>
              <a:ext uri="{FF2B5EF4-FFF2-40B4-BE49-F238E27FC236}">
                <a16:creationId xmlns:a16="http://schemas.microsoft.com/office/drawing/2014/main" id="{5BFDA693-1058-0038-9FC1-C6FB98A2E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9905" y="633617"/>
            <a:ext cx="6149291" cy="1942196"/>
          </a:xfrm>
          <a:prstGeom prst="rect">
            <a:avLst/>
          </a:prstGeom>
        </p:spPr>
      </p:pic>
    </p:spTree>
    <p:extLst>
      <p:ext uri="{BB962C8B-B14F-4D97-AF65-F5344CB8AC3E}">
        <p14:creationId xmlns:p14="http://schemas.microsoft.com/office/powerpoint/2010/main" val="4219410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BRUCE - PLAYERTRAIT Interface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Content Placeholder 4" descr="A screenshot of a video game&#10;&#10;Description automatically generated">
            <a:extLst>
              <a:ext uri="{FF2B5EF4-FFF2-40B4-BE49-F238E27FC236}">
                <a16:creationId xmlns:a16="http://schemas.microsoft.com/office/drawing/2014/main" id="{E6D48658-DA6A-2180-9681-888494D589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2451" y="1089726"/>
            <a:ext cx="7258270" cy="1653141"/>
          </a:xfrm>
        </p:spPr>
      </p:pic>
      <p:sp>
        <p:nvSpPr>
          <p:cNvPr id="6" name="TextBox 5">
            <a:extLst>
              <a:ext uri="{FF2B5EF4-FFF2-40B4-BE49-F238E27FC236}">
                <a16:creationId xmlns:a16="http://schemas.microsoft.com/office/drawing/2014/main" id="{2B919D7D-2A9B-77BE-D70F-76960D211AEC}"/>
              </a:ext>
            </a:extLst>
          </p:cNvPr>
          <p:cNvSpPr txBox="1"/>
          <p:nvPr/>
        </p:nvSpPr>
        <p:spPr>
          <a:xfrm>
            <a:off x="5492303" y="3666946"/>
            <a:ext cx="5832475"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Interface allows for arbitrary </a:t>
            </a:r>
            <a:r>
              <a:rPr lang="en-US" dirty="0" err="1"/>
              <a:t>PlayerTraits</a:t>
            </a:r>
            <a:r>
              <a:rPr lang="en-US" dirty="0"/>
              <a:t> via generics</a:t>
            </a:r>
          </a:p>
          <a:p>
            <a:pPr marL="285750" indent="-285750">
              <a:buFont typeface="Arial" panose="020B0604020202020204" pitchFamily="34" charset="0"/>
              <a:buChar char="•"/>
            </a:pPr>
            <a:r>
              <a:rPr lang="en-US" dirty="0"/>
              <a:t>All traits must implement </a:t>
            </a:r>
            <a:r>
              <a:rPr lang="en-US" dirty="0" err="1"/>
              <a:t>getTraitValue</a:t>
            </a:r>
            <a:r>
              <a:rPr lang="en-US" dirty="0"/>
              <a:t>() &amp; </a:t>
            </a:r>
            <a:r>
              <a:rPr lang="en-US" dirty="0" err="1"/>
              <a:t>setTraitValue</a:t>
            </a:r>
            <a:r>
              <a:rPr lang="en-US" dirty="0"/>
              <a:t>()</a:t>
            </a:r>
          </a:p>
          <a:p>
            <a:pPr marL="285750" indent="-285750">
              <a:buFont typeface="Arial" panose="020B0604020202020204" pitchFamily="34" charset="0"/>
              <a:buChar char="•"/>
            </a:pPr>
            <a:r>
              <a:rPr lang="en-US" dirty="0"/>
              <a:t>Traits set a static String KEY to allow uniform access to traits inside of other data structures</a:t>
            </a:r>
          </a:p>
        </p:txBody>
      </p:sp>
    </p:spTree>
    <p:extLst>
      <p:ext uri="{BB962C8B-B14F-4D97-AF65-F5344CB8AC3E}">
        <p14:creationId xmlns:p14="http://schemas.microsoft.com/office/powerpoint/2010/main" val="192958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Ryan - </a:t>
            </a:r>
            <a:br>
              <a:rPr lang="en-US" dirty="0"/>
            </a:br>
            <a:r>
              <a:rPr lang="en-US" dirty="0"/>
              <a:t>score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F8AF55-F39E-4ECF-5691-B465D1E572E2}"/>
              </a:ext>
            </a:extLst>
          </p:cNvPr>
          <p:cNvSpPr txBox="1"/>
          <p:nvPr/>
        </p:nvSpPr>
        <p:spPr>
          <a:xfrm>
            <a:off x="5492304" y="3464719"/>
            <a:ext cx="5832475" cy="1754326"/>
          </a:xfrm>
          <a:prstGeom prst="rect">
            <a:avLst/>
          </a:prstGeom>
          <a:noFill/>
        </p:spPr>
        <p:txBody>
          <a:bodyPr wrap="square" rtlCol="0">
            <a:spAutoFit/>
          </a:bodyPr>
          <a:lstStyle/>
          <a:p>
            <a:pPr marL="285750" indent="-285750">
              <a:buFont typeface="Arial" panose="020B0604020202020204" pitchFamily="34" charset="0"/>
              <a:buChar char="•"/>
            </a:pPr>
            <a:r>
              <a:rPr lang="en-US"/>
              <a:t>Creates Score as a trait that is unique to each player</a:t>
            </a:r>
          </a:p>
          <a:p>
            <a:pPr marL="285750" indent="-285750">
              <a:buFont typeface="Arial" panose="020B0604020202020204" pitchFamily="34" charset="0"/>
              <a:buChar char="•"/>
            </a:pPr>
            <a:r>
              <a:rPr lang="en-US"/>
              <a:t>The score of each player is equal to the space that their token resides on </a:t>
            </a:r>
          </a:p>
          <a:p>
            <a:pPr marL="285750" indent="-285750">
              <a:buFont typeface="Arial" panose="020B0604020202020204" pitchFamily="34" charset="0"/>
              <a:buChar char="•"/>
            </a:pPr>
            <a:r>
              <a:rPr lang="en-US"/>
              <a:t>Manipulates the score trait according to argument passed in the method</a:t>
            </a:r>
          </a:p>
          <a:p>
            <a:pPr marL="285750" indent="-285750">
              <a:buFont typeface="Arial" panose="020B0604020202020204" pitchFamily="34" charset="0"/>
              <a:buChar char="•"/>
            </a:pPr>
            <a:r>
              <a:rPr lang="en-US"/>
              <a:t>Formatted by the Menu class</a:t>
            </a:r>
          </a:p>
        </p:txBody>
      </p:sp>
      <p:pic>
        <p:nvPicPr>
          <p:cNvPr id="9" name="Picture 8" descr="A screen shot of a computer&#10;&#10;Description automatically generated">
            <a:extLst>
              <a:ext uri="{FF2B5EF4-FFF2-40B4-BE49-F238E27FC236}">
                <a16:creationId xmlns:a16="http://schemas.microsoft.com/office/drawing/2014/main" id="{F3151D9B-CA23-0C03-BAB0-5D7CB12B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5964" y="1201146"/>
            <a:ext cx="7205153" cy="1622117"/>
          </a:xfrm>
          <a:prstGeom prst="rect">
            <a:avLst/>
          </a:prstGeom>
        </p:spPr>
      </p:pic>
    </p:spTree>
    <p:extLst>
      <p:ext uri="{BB962C8B-B14F-4D97-AF65-F5344CB8AC3E}">
        <p14:creationId xmlns:p14="http://schemas.microsoft.com/office/powerpoint/2010/main" val="47504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Levi – </a:t>
            </a:r>
            <a:br>
              <a:rPr lang="en-US"/>
            </a:br>
            <a:r>
              <a:rPr lang="en-US"/>
              <a:t>Name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1294BE-78DD-DB29-A296-4887BEBAF4F1}"/>
              </a:ext>
            </a:extLst>
          </p:cNvPr>
          <p:cNvSpPr txBox="1"/>
          <p:nvPr/>
        </p:nvSpPr>
        <p:spPr>
          <a:xfrm>
            <a:off x="5492303" y="3666946"/>
            <a:ext cx="5832475"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Uses input to store the names of each player</a:t>
            </a:r>
          </a:p>
          <a:p>
            <a:pPr marL="285750" indent="-285750">
              <a:buFont typeface="Arial" panose="020B0604020202020204" pitchFamily="34" charset="0"/>
              <a:buChar char="•"/>
            </a:pPr>
            <a:r>
              <a:rPr lang="en-US" dirty="0"/>
              <a:t>This value is then abbreviated in the Identifier class to allow for any size name to fit within the Menu score display</a:t>
            </a:r>
          </a:p>
          <a:p>
            <a:pPr marL="285750" indent="-285750">
              <a:buFont typeface="Arial" panose="020B0604020202020204" pitchFamily="34" charset="0"/>
              <a:buChar char="•"/>
            </a:pPr>
            <a:r>
              <a:rPr lang="en-US" dirty="0"/>
              <a:t>Easily converts any size name into a 3-character identifier that the player can associate with their piece</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4" name="Picture 3" descr="A close-up of a name&#10;&#10;Description automatically generated">
            <a:extLst>
              <a:ext uri="{FF2B5EF4-FFF2-40B4-BE49-F238E27FC236}">
                <a16:creationId xmlns:a16="http://schemas.microsoft.com/office/drawing/2014/main" id="{86C9EC1E-D7A3-8000-D8A3-85E56D85B066}"/>
              </a:ext>
            </a:extLst>
          </p:cNvPr>
          <p:cNvPicPr>
            <a:picLocks noChangeAspect="1"/>
          </p:cNvPicPr>
          <p:nvPr/>
        </p:nvPicPr>
        <p:blipFill>
          <a:blip r:embed="rId2"/>
          <a:stretch>
            <a:fillRect/>
          </a:stretch>
        </p:blipFill>
        <p:spPr>
          <a:xfrm>
            <a:off x="4724400" y="1437116"/>
            <a:ext cx="7382435" cy="1686563"/>
          </a:xfrm>
          <a:prstGeom prst="rect">
            <a:avLst/>
          </a:prstGeom>
        </p:spPr>
      </p:pic>
    </p:spTree>
    <p:extLst>
      <p:ext uri="{BB962C8B-B14F-4D97-AF65-F5344CB8AC3E}">
        <p14:creationId xmlns:p14="http://schemas.microsoft.com/office/powerpoint/2010/main" val="59438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Bruce - COLOR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370A97-2D4A-77AD-77EB-E0BA0F77C7BF}"/>
              </a:ext>
            </a:extLst>
          </p:cNvPr>
          <p:cNvSpPr txBox="1"/>
          <p:nvPr/>
        </p:nvSpPr>
        <p:spPr>
          <a:xfrm>
            <a:off x="5492303" y="3666946"/>
            <a:ext cx="5832475" cy="203132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Color codes each player’s token based on a random integer</a:t>
            </a:r>
          </a:p>
          <a:p>
            <a:pPr marL="285750" indent="-285750">
              <a:buFont typeface="Arial" panose="020B0604020202020204" pitchFamily="34" charset="0"/>
              <a:buChar char="•"/>
            </a:pPr>
            <a:r>
              <a:rPr lang="en-US" dirty="0">
                <a:latin typeface="TW Cen MT"/>
              </a:rPr>
              <a:t>Colors are selected from an array of ASCII codes that correspond to specific colors</a:t>
            </a:r>
            <a:endParaRPr lang="en-US" dirty="0"/>
          </a:p>
          <a:p>
            <a:pPr marL="285750" indent="-285750">
              <a:buFont typeface="Arial" panose="020B0604020202020204" pitchFamily="34" charset="0"/>
              <a:buChar char="•"/>
            </a:pPr>
            <a:r>
              <a:rPr lang="en-US" dirty="0"/>
              <a:t>Adds the color of the token as a trait using the </a:t>
            </a:r>
            <a:r>
              <a:rPr lang="en-US" dirty="0" err="1"/>
              <a:t>PlayerTrait</a:t>
            </a:r>
            <a:r>
              <a:rPr lang="en-US" dirty="0"/>
              <a:t> interface</a:t>
            </a:r>
          </a:p>
          <a:p>
            <a:pPr marL="285750" indent="-285750">
              <a:buFont typeface="Arial" panose="020B0604020202020204" pitchFamily="34" charset="0"/>
              <a:buChar char="•"/>
            </a:pPr>
            <a:r>
              <a:rPr lang="en-US" dirty="0"/>
              <a:t>Allows players to easily find their piece on the board</a:t>
            </a:r>
          </a:p>
        </p:txBody>
      </p:sp>
      <p:pic>
        <p:nvPicPr>
          <p:cNvPr id="6" name="Picture 5" descr="A white box with black text&#10;&#10;Description automatically generated">
            <a:extLst>
              <a:ext uri="{FF2B5EF4-FFF2-40B4-BE49-F238E27FC236}">
                <a16:creationId xmlns:a16="http://schemas.microsoft.com/office/drawing/2014/main" id="{3B436189-1D3C-CAC7-82B7-4B434CC0F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263" y="1426416"/>
            <a:ext cx="7198553" cy="1203576"/>
          </a:xfrm>
          <a:prstGeom prst="rect">
            <a:avLst/>
          </a:prstGeom>
        </p:spPr>
      </p:pic>
    </p:spTree>
    <p:extLst>
      <p:ext uri="{BB962C8B-B14F-4D97-AF65-F5344CB8AC3E}">
        <p14:creationId xmlns:p14="http://schemas.microsoft.com/office/powerpoint/2010/main" val="294838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LEVI &amp; </a:t>
            </a:r>
            <a:br>
              <a:rPr lang="en-US" dirty="0"/>
            </a:br>
            <a:r>
              <a:rPr lang="en-US" dirty="0"/>
              <a:t>Bruce –IDENTIFIER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AAC0C6-7880-E84F-4349-DEB5D60E5797}"/>
              </a:ext>
            </a:extLst>
          </p:cNvPr>
          <p:cNvSpPr txBox="1"/>
          <p:nvPr/>
        </p:nvSpPr>
        <p:spPr>
          <a:xfrm>
            <a:off x="5492303" y="3666946"/>
            <a:ext cx="5832475" cy="203132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Allows each player to have a string of characters associated with them</a:t>
            </a:r>
          </a:p>
          <a:p>
            <a:pPr marL="285750" indent="-285750">
              <a:buFont typeface="Arial" panose="020B0604020202020204" pitchFamily="34" charset="0"/>
              <a:buChar char="•"/>
            </a:pPr>
            <a:r>
              <a:rPr lang="en-US"/>
              <a:t>The first three letters of the player's name (provided in name class) is set as the identifier</a:t>
            </a:r>
          </a:p>
          <a:p>
            <a:pPr marL="285750" indent="-285750">
              <a:buFont typeface="Arial" panose="020B0604020202020204" pitchFamily="34" charset="0"/>
              <a:buChar char="•"/>
            </a:pPr>
            <a:r>
              <a:rPr lang="en-US"/>
              <a:t>Adds Identifier as a trait of each player</a:t>
            </a:r>
          </a:p>
          <a:p>
            <a:pPr marL="285750" indent="-285750">
              <a:buFont typeface="Arial" panose="020B0604020202020204" pitchFamily="34" charset="0"/>
              <a:buChar char="•"/>
            </a:pPr>
            <a:r>
              <a:rPr lang="en-US"/>
              <a:t>Used in Menu to allow any player's name to fit within the bounds of the menu</a:t>
            </a:r>
          </a:p>
        </p:txBody>
      </p:sp>
      <p:pic>
        <p:nvPicPr>
          <p:cNvPr id="3" name="Picture 2" descr="A white rectangular object with black text&#10;&#10;Description automatically generated">
            <a:extLst>
              <a:ext uri="{FF2B5EF4-FFF2-40B4-BE49-F238E27FC236}">
                <a16:creationId xmlns:a16="http://schemas.microsoft.com/office/drawing/2014/main" id="{ABC441D4-1F85-FD49-CDB0-907994E56B12}"/>
              </a:ext>
            </a:extLst>
          </p:cNvPr>
          <p:cNvPicPr>
            <a:picLocks noChangeAspect="1"/>
          </p:cNvPicPr>
          <p:nvPr/>
        </p:nvPicPr>
        <p:blipFill>
          <a:blip r:embed="rId2"/>
          <a:stretch>
            <a:fillRect/>
          </a:stretch>
        </p:blipFill>
        <p:spPr>
          <a:xfrm>
            <a:off x="4858870" y="1387290"/>
            <a:ext cx="7113493" cy="1573304"/>
          </a:xfrm>
          <a:prstGeom prst="rect">
            <a:avLst/>
          </a:prstGeom>
        </p:spPr>
      </p:pic>
    </p:spTree>
    <p:extLst>
      <p:ext uri="{BB962C8B-B14F-4D97-AF65-F5344CB8AC3E}">
        <p14:creationId xmlns:p14="http://schemas.microsoft.com/office/powerpoint/2010/main" val="404402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3165A-0A8E-1DC7-E4D8-5041E96C985A}"/>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Project Objective</a:t>
            </a:r>
          </a:p>
        </p:txBody>
      </p:sp>
      <p:sp>
        <p:nvSpPr>
          <p:cNvPr id="3" name="Content Placeholder 2">
            <a:extLst>
              <a:ext uri="{FF2B5EF4-FFF2-40B4-BE49-F238E27FC236}">
                <a16:creationId xmlns:a16="http://schemas.microsoft.com/office/drawing/2014/main" id="{E483E17B-4123-1910-21CE-2E9A32D242BF}"/>
              </a:ext>
            </a:extLst>
          </p:cNvPr>
          <p:cNvSpPr>
            <a:spLocks noGrp="1"/>
          </p:cNvSpPr>
          <p:nvPr>
            <p:ph idx="1"/>
          </p:nvPr>
        </p:nvSpPr>
        <p:spPr>
          <a:xfrm>
            <a:off x="1577446" y="2413001"/>
            <a:ext cx="9048218" cy="3033180"/>
          </a:xfrm>
        </p:spPr>
        <p:txBody>
          <a:bodyPr anchor="ctr">
            <a:normAutofit/>
          </a:bodyPr>
          <a:lstStyle/>
          <a:p>
            <a:r>
              <a:rPr lang="en-US" sz="1600" b="0" i="0">
                <a:effectLst/>
                <a:latin typeface="Arial" panose="020B0604020202020204" pitchFamily="34" charset="0"/>
              </a:rPr>
              <a:t>Create a program that emulate the Snake and Ladder game. It is played between two or more players on a gameboard having numbered, gridded squares. Ladders and snakes are pictured on the board, each connecting two specific board squares. The object of the game is to navigate one's game piece, according to dice rolls, from the start (bottom square) to the finish (top square), helped or hindered by ladders and snakes, respectively.</a:t>
            </a:r>
            <a:endParaRPr lang="en-US" sz="2000">
              <a:solidFill>
                <a:srgbClr val="FFFFFF"/>
              </a:solidFill>
            </a:endParaRPr>
          </a:p>
        </p:txBody>
      </p:sp>
    </p:spTree>
    <p:extLst>
      <p:ext uri="{BB962C8B-B14F-4D97-AF65-F5344CB8AC3E}">
        <p14:creationId xmlns:p14="http://schemas.microsoft.com/office/powerpoint/2010/main" val="498796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Michael - Events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1294BE-78DD-DB29-A296-4887BEBAF4F1}"/>
              </a:ext>
            </a:extLst>
          </p:cNvPr>
          <p:cNvSpPr txBox="1"/>
          <p:nvPr/>
        </p:nvSpPr>
        <p:spPr>
          <a:xfrm>
            <a:off x="5492303" y="3666946"/>
            <a:ext cx="5832475" cy="175432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Events refers to a space affected by a chute or ladder</a:t>
            </a:r>
          </a:p>
          <a:p>
            <a:pPr marL="285750" indent="-285750">
              <a:buFont typeface="Arial" panose="020B0604020202020204" pitchFamily="34" charset="0"/>
              <a:buChar char="•"/>
            </a:pPr>
            <a:r>
              <a:rPr lang="en-US" dirty="0"/>
              <a:t>Can retrieve the spaces where any chutes or ladders on the board start as well as where they end up</a:t>
            </a:r>
          </a:p>
          <a:p>
            <a:pPr marL="285750" indent="-285750">
              <a:buFont typeface="Arial" panose="020B0604020202020204" pitchFamily="34" charset="0"/>
              <a:buChar char="•"/>
            </a:pPr>
            <a:r>
              <a:rPr lang="en-US" dirty="0"/>
              <a:t>Enables end-user to use the menu class and enter the commands "-e" to display which spaces are affected by a chute or a ladder</a:t>
            </a:r>
          </a:p>
        </p:txBody>
      </p:sp>
      <p:pic>
        <p:nvPicPr>
          <p:cNvPr id="3" name="Picture 2" descr="A white text on a white background&#10;&#10;Description automatically generated">
            <a:extLst>
              <a:ext uri="{FF2B5EF4-FFF2-40B4-BE49-F238E27FC236}">
                <a16:creationId xmlns:a16="http://schemas.microsoft.com/office/drawing/2014/main" id="{9CE66860-051A-1D45-65AC-46AB8EC0B2B7}"/>
              </a:ext>
            </a:extLst>
          </p:cNvPr>
          <p:cNvPicPr>
            <a:picLocks noChangeAspect="1"/>
          </p:cNvPicPr>
          <p:nvPr/>
        </p:nvPicPr>
        <p:blipFill>
          <a:blip r:embed="rId2"/>
          <a:stretch>
            <a:fillRect/>
          </a:stretch>
        </p:blipFill>
        <p:spPr>
          <a:xfrm>
            <a:off x="5184785" y="725331"/>
            <a:ext cx="6454588" cy="2538631"/>
          </a:xfrm>
          <a:prstGeom prst="rect">
            <a:avLst/>
          </a:prstGeom>
        </p:spPr>
      </p:pic>
    </p:spTree>
    <p:extLst>
      <p:ext uri="{BB962C8B-B14F-4D97-AF65-F5344CB8AC3E}">
        <p14:creationId xmlns:p14="http://schemas.microsoft.com/office/powerpoint/2010/main" val="2136351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Bruce- COORDS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descr="A white rectangular object with black text&#10;&#10;Description automatically generated">
            <a:extLst>
              <a:ext uri="{FF2B5EF4-FFF2-40B4-BE49-F238E27FC236}">
                <a16:creationId xmlns:a16="http://schemas.microsoft.com/office/drawing/2014/main" id="{E2FB16BF-9F5B-DF90-39F9-D22BE52BA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340" y="1190580"/>
            <a:ext cx="7025608" cy="1535842"/>
          </a:xfrm>
          <a:prstGeom prst="rect">
            <a:avLst/>
          </a:prstGeom>
        </p:spPr>
      </p:pic>
      <p:sp>
        <p:nvSpPr>
          <p:cNvPr id="6" name="TextBox 5">
            <a:extLst>
              <a:ext uri="{FF2B5EF4-FFF2-40B4-BE49-F238E27FC236}">
                <a16:creationId xmlns:a16="http://schemas.microsoft.com/office/drawing/2014/main" id="{27B61E36-1245-B6FE-4299-3F239B8C5F97}"/>
              </a:ext>
            </a:extLst>
          </p:cNvPr>
          <p:cNvSpPr txBox="1"/>
          <p:nvPr/>
        </p:nvSpPr>
        <p:spPr>
          <a:xfrm>
            <a:off x="5492303" y="3666946"/>
            <a:ext cx="5832475" cy="1754326"/>
          </a:xfrm>
          <a:prstGeom prst="rect">
            <a:avLst/>
          </a:prstGeom>
          <a:noFill/>
        </p:spPr>
        <p:txBody>
          <a:bodyPr wrap="square" rtlCol="0">
            <a:spAutoFit/>
          </a:bodyPr>
          <a:lstStyle/>
          <a:p>
            <a:pPr marL="285750" indent="-285750">
              <a:buFont typeface="Arial" panose="020B0604020202020204" pitchFamily="34" charset="0"/>
              <a:buChar char="•"/>
            </a:pPr>
            <a:r>
              <a:rPr lang="en-US"/>
              <a:t>Game board based on an x/y coordinate system in which each character has an x and y value</a:t>
            </a:r>
          </a:p>
          <a:p>
            <a:pPr marL="285750" indent="-285750">
              <a:buFont typeface="Arial" panose="020B0604020202020204" pitchFamily="34" charset="0"/>
              <a:buChar char="•"/>
            </a:pPr>
            <a:r>
              <a:rPr lang="en-US"/>
              <a:t>Manages the coordinates of each player which is then used to determine which space the player is on in Board()</a:t>
            </a:r>
          </a:p>
          <a:p>
            <a:pPr marL="285750" indent="-285750">
              <a:buFont typeface="Arial" panose="020B0604020202020204" pitchFamily="34" charset="0"/>
              <a:buChar char="•"/>
            </a:pPr>
            <a:r>
              <a:rPr lang="en-US"/>
              <a:t>Also uses the </a:t>
            </a:r>
            <a:r>
              <a:rPr lang="en-US" err="1"/>
              <a:t>toString</a:t>
            </a:r>
            <a:r>
              <a:rPr lang="en-US"/>
              <a:t>() method to neatly format the coordinate of the respective plate</a:t>
            </a:r>
          </a:p>
        </p:txBody>
      </p:sp>
    </p:spTree>
    <p:extLst>
      <p:ext uri="{BB962C8B-B14F-4D97-AF65-F5344CB8AC3E}">
        <p14:creationId xmlns:p14="http://schemas.microsoft.com/office/powerpoint/2010/main" val="18092419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Michael – Score-manager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4641A9-C9C2-17EE-2A75-49141D0580BC}"/>
              </a:ext>
            </a:extLst>
          </p:cNvPr>
          <p:cNvPicPr>
            <a:picLocks noChangeAspect="1"/>
          </p:cNvPicPr>
          <p:nvPr/>
        </p:nvPicPr>
        <p:blipFill>
          <a:blip r:embed="rId2"/>
          <a:stretch>
            <a:fillRect/>
          </a:stretch>
        </p:blipFill>
        <p:spPr>
          <a:xfrm>
            <a:off x="4788808" y="102034"/>
            <a:ext cx="7239467" cy="3248025"/>
          </a:xfrm>
          <a:prstGeom prst="rect">
            <a:avLst/>
          </a:prstGeom>
        </p:spPr>
      </p:pic>
      <p:sp>
        <p:nvSpPr>
          <p:cNvPr id="9" name="TextBox 8">
            <a:extLst>
              <a:ext uri="{FF2B5EF4-FFF2-40B4-BE49-F238E27FC236}">
                <a16:creationId xmlns:a16="http://schemas.microsoft.com/office/drawing/2014/main" id="{9ADD0E96-A364-EE02-ADD9-6A3549C38DB6}"/>
              </a:ext>
            </a:extLst>
          </p:cNvPr>
          <p:cNvSpPr txBox="1"/>
          <p:nvPr/>
        </p:nvSpPr>
        <p:spPr>
          <a:xfrm>
            <a:off x="5140176" y="3714272"/>
            <a:ext cx="70803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 Gets the score of players and </a:t>
            </a:r>
            <a:r>
              <a:rPr lang="en-US"/>
              <a:t>their names </a:t>
            </a:r>
            <a:r>
              <a:rPr lang="en-US" dirty="0"/>
              <a:t>lists them in a file named “scores.txt” </a:t>
            </a:r>
          </a:p>
          <a:p>
            <a:endParaRPr lang="en-US" dirty="0"/>
          </a:p>
          <a:p>
            <a:pPr marL="285750" indent="-285750">
              <a:buFont typeface="Arial" panose="020B0604020202020204" pitchFamily="34" charset="0"/>
              <a:buChar char="•"/>
            </a:pPr>
            <a:r>
              <a:rPr lang="en-US" dirty="0"/>
              <a:t>Also displays the scores of players at the end of the game.  </a:t>
            </a:r>
          </a:p>
        </p:txBody>
      </p:sp>
    </p:spTree>
    <p:extLst>
      <p:ext uri="{BB962C8B-B14F-4D97-AF65-F5344CB8AC3E}">
        <p14:creationId xmlns:p14="http://schemas.microsoft.com/office/powerpoint/2010/main" val="417664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96E66-F438-6DD8-DF15-09491D2E6F32}"/>
              </a:ext>
            </a:extLst>
          </p:cNvPr>
          <p:cNvSpPr>
            <a:spLocks noGrp="1"/>
          </p:cNvSpPr>
          <p:nvPr>
            <p:ph type="title"/>
          </p:nvPr>
        </p:nvSpPr>
        <p:spPr>
          <a:xfrm>
            <a:off x="1577445" y="1168078"/>
            <a:ext cx="9048219" cy="1092200"/>
          </a:xfrm>
        </p:spPr>
        <p:txBody>
          <a:bodyPr anchor="ctr">
            <a:normAutofit/>
          </a:bodyPr>
          <a:lstStyle/>
          <a:p>
            <a:pPr algn="ctr"/>
            <a:r>
              <a:rPr lang="en-US">
                <a:solidFill>
                  <a:srgbClr val="FFFFFF"/>
                </a:solidFill>
              </a:rPr>
              <a:t>Demonstration</a:t>
            </a:r>
          </a:p>
        </p:txBody>
      </p:sp>
      <p:sp>
        <p:nvSpPr>
          <p:cNvPr id="3" name="Content Placeholder 2">
            <a:extLst>
              <a:ext uri="{FF2B5EF4-FFF2-40B4-BE49-F238E27FC236}">
                <a16:creationId xmlns:a16="http://schemas.microsoft.com/office/drawing/2014/main" id="{6F82CEDA-68D5-4514-6DCB-597B0A65454E}"/>
              </a:ext>
            </a:extLst>
          </p:cNvPr>
          <p:cNvSpPr>
            <a:spLocks noGrp="1"/>
          </p:cNvSpPr>
          <p:nvPr>
            <p:ph idx="1"/>
          </p:nvPr>
        </p:nvSpPr>
        <p:spPr>
          <a:xfrm>
            <a:off x="1577446" y="2413001"/>
            <a:ext cx="9048218" cy="3033180"/>
          </a:xfrm>
        </p:spPr>
        <p:txBody>
          <a:bodyPr anchor="ctr">
            <a:normAutofit/>
          </a:bodyPr>
          <a:lstStyle/>
          <a:p>
            <a:pPr algn="ctr"/>
            <a:r>
              <a:rPr lang="en-US" sz="2000">
                <a:solidFill>
                  <a:srgbClr val="FFFFFF"/>
                </a:solidFill>
              </a:rPr>
              <a:t>Now that you have seen how the code works, we will provide a demonstration of the program.</a:t>
            </a:r>
          </a:p>
        </p:txBody>
      </p:sp>
    </p:spTree>
    <p:extLst>
      <p:ext uri="{BB962C8B-B14F-4D97-AF65-F5344CB8AC3E}">
        <p14:creationId xmlns:p14="http://schemas.microsoft.com/office/powerpoint/2010/main" val="324606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79C7643A-5438-F561-7097-295B5DFCA007}"/>
              </a:ext>
            </a:extLst>
          </p:cNvPr>
          <p:cNvSpPr>
            <a:spLocks noGrp="1"/>
          </p:cNvSpPr>
          <p:nvPr>
            <p:ph type="title"/>
          </p:nvPr>
        </p:nvSpPr>
        <p:spPr>
          <a:xfrm>
            <a:off x="1141411" y="748240"/>
            <a:ext cx="9906000" cy="1117073"/>
          </a:xfrm>
        </p:spPr>
        <p:txBody>
          <a:bodyPr>
            <a:normAutofit/>
          </a:bodyPr>
          <a:lstStyle/>
          <a:p>
            <a:pPr algn="ctr"/>
            <a:r>
              <a:rPr lang="en-US" sz="4000"/>
              <a:t>Analysis:</a:t>
            </a:r>
          </a:p>
        </p:txBody>
      </p:sp>
      <p:sp>
        <p:nvSpPr>
          <p:cNvPr id="3" name="Content Placeholder 2">
            <a:extLst>
              <a:ext uri="{FF2B5EF4-FFF2-40B4-BE49-F238E27FC236}">
                <a16:creationId xmlns:a16="http://schemas.microsoft.com/office/drawing/2014/main" id="{6BF6299A-3301-2595-E27A-6D7E27613A9A}"/>
              </a:ext>
            </a:extLst>
          </p:cNvPr>
          <p:cNvSpPr>
            <a:spLocks noGrp="1"/>
          </p:cNvSpPr>
          <p:nvPr>
            <p:ph idx="1"/>
          </p:nvPr>
        </p:nvSpPr>
        <p:spPr>
          <a:xfrm>
            <a:off x="1206500" y="2249487"/>
            <a:ext cx="9840911" cy="3541714"/>
          </a:xfrm>
        </p:spPr>
        <p:txBody>
          <a:bodyPr anchor="t">
            <a:normAutofit/>
          </a:bodyPr>
          <a:lstStyle/>
          <a:p>
            <a:r>
              <a:rPr lang="en-US" dirty="0"/>
              <a:t>Minimum Requirements –</a:t>
            </a:r>
          </a:p>
          <a:p>
            <a:pPr lvl="1"/>
            <a:r>
              <a:rPr lang="en-US" dirty="0"/>
              <a:t>A means of printing the board</a:t>
            </a:r>
          </a:p>
          <a:p>
            <a:pPr lvl="1"/>
            <a:r>
              <a:rPr lang="en-US" dirty="0"/>
              <a:t>Accepting a variable number of players</a:t>
            </a:r>
          </a:p>
          <a:p>
            <a:pPr lvl="1"/>
            <a:r>
              <a:rPr lang="en-US" dirty="0"/>
              <a:t>Keeping track of each player’s position</a:t>
            </a:r>
          </a:p>
          <a:p>
            <a:pPr lvl="1"/>
            <a:r>
              <a:rPr lang="en-US" dirty="0"/>
              <a:t>Moving each player according to a random dice roll</a:t>
            </a:r>
          </a:p>
          <a:p>
            <a:pPr lvl="1"/>
            <a:r>
              <a:rPr lang="en-US" dirty="0"/>
              <a:t>Readjusting player position if they land on a chute or ladder</a:t>
            </a:r>
          </a:p>
          <a:p>
            <a:pPr lvl="1"/>
            <a:r>
              <a:rPr lang="en-US" dirty="0"/>
              <a:t>Stopping the game once a player wins (reaches end of board)</a:t>
            </a:r>
          </a:p>
          <a:p>
            <a:pPr lvl="1"/>
            <a:endParaRPr lang="en-US"/>
          </a:p>
          <a:p>
            <a:pPr lvl="1"/>
            <a:endParaRPr lang="en-US"/>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00292947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6="http://schemas.microsoft.com/office/drawing/2014/main" xmlns:p14="http://schemas.microsoft.com/office/powerpoint/2010/main" xmlns:a14="http://schemas.microsoft.com/office/drawing/2010/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79C7643A-5438-F561-7097-295B5DFCA007}"/>
              </a:ext>
            </a:extLst>
          </p:cNvPr>
          <p:cNvSpPr>
            <a:spLocks noGrp="1"/>
          </p:cNvSpPr>
          <p:nvPr>
            <p:ph type="title"/>
          </p:nvPr>
        </p:nvSpPr>
        <p:spPr>
          <a:xfrm>
            <a:off x="1141411" y="748240"/>
            <a:ext cx="9906000" cy="1117073"/>
          </a:xfrm>
        </p:spPr>
        <p:txBody>
          <a:bodyPr>
            <a:normAutofit/>
          </a:bodyPr>
          <a:lstStyle/>
          <a:p>
            <a:pPr algn="ctr"/>
            <a:r>
              <a:rPr lang="en-US" sz="4000"/>
              <a:t>Analysis:</a:t>
            </a:r>
          </a:p>
        </p:txBody>
      </p:sp>
      <p:sp>
        <p:nvSpPr>
          <p:cNvPr id="3" name="Content Placeholder 2">
            <a:extLst>
              <a:ext uri="{FF2B5EF4-FFF2-40B4-BE49-F238E27FC236}">
                <a16:creationId xmlns:a16="http://schemas.microsoft.com/office/drawing/2014/main" id="{6BF6299A-3301-2595-E27A-6D7E27613A9A}"/>
              </a:ext>
            </a:extLst>
          </p:cNvPr>
          <p:cNvSpPr>
            <a:spLocks noGrp="1"/>
          </p:cNvSpPr>
          <p:nvPr>
            <p:ph idx="1"/>
          </p:nvPr>
        </p:nvSpPr>
        <p:spPr>
          <a:xfrm>
            <a:off x="1206500" y="2249487"/>
            <a:ext cx="9840911" cy="3541714"/>
          </a:xfrm>
        </p:spPr>
        <p:txBody>
          <a:bodyPr anchor="t">
            <a:normAutofit/>
          </a:bodyPr>
          <a:lstStyle/>
          <a:p>
            <a:r>
              <a:rPr lang="en-US" dirty="0"/>
              <a:t>Extra Features - </a:t>
            </a:r>
          </a:p>
          <a:p>
            <a:pPr lvl="1"/>
            <a:r>
              <a:rPr lang="en-US" dirty="0"/>
              <a:t>Each player's piece is color coded with a unique, random color</a:t>
            </a:r>
          </a:p>
          <a:p>
            <a:pPr lvl="1"/>
            <a:r>
              <a:rPr lang="en-US" dirty="0"/>
              <a:t>Displays an ASCII art version of a dice depending on the number rolled</a:t>
            </a:r>
          </a:p>
          <a:p>
            <a:pPr lvl="1"/>
            <a:r>
              <a:rPr lang="en-US" dirty="0">
                <a:latin typeface="TW Cen MT"/>
              </a:rPr>
              <a:t>Allows players to enter their full names which is abbreviated based on the first three letters of the entered name and displayed in the menu</a:t>
            </a:r>
            <a:endParaRPr lang="en-US" dirty="0"/>
          </a:p>
          <a:p>
            <a:pPr lvl="1"/>
            <a:r>
              <a:rPr lang="en-US" dirty="0"/>
              <a:t>Players can bring up a menu between turns with various commands</a:t>
            </a:r>
          </a:p>
          <a:p>
            <a:pPr lvl="1"/>
            <a:r>
              <a:rPr lang="en-US" dirty="0"/>
              <a:t>Menu allows each player to track their score as well as the spaces affected by a chute or ladder</a:t>
            </a:r>
          </a:p>
          <a:p>
            <a:pPr lvl="1"/>
            <a:endParaRPr lang="en-US" dirty="0"/>
          </a:p>
          <a:p>
            <a:pPr lvl="1"/>
            <a:endParaRPr lang="en-US"/>
          </a:p>
          <a:p>
            <a:pPr lvl="1"/>
            <a:endParaRPr lang="en-US"/>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97290658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165A-0A8E-1DC7-E4D8-5041E96C985A}"/>
              </a:ext>
            </a:extLst>
          </p:cNvPr>
          <p:cNvSpPr>
            <a:spLocks noGrp="1"/>
          </p:cNvSpPr>
          <p:nvPr>
            <p:ph type="title"/>
          </p:nvPr>
        </p:nvSpPr>
        <p:spPr>
          <a:xfrm>
            <a:off x="1141413" y="618518"/>
            <a:ext cx="9905998" cy="1478570"/>
          </a:xfrm>
        </p:spPr>
        <p:txBody>
          <a:bodyPr>
            <a:normAutofit/>
          </a:bodyPr>
          <a:lstStyle/>
          <a:p>
            <a:pPr algn="ctr"/>
            <a:r>
              <a:rPr lang="en-US"/>
              <a:t>Board Games Comparison:</a:t>
            </a:r>
          </a:p>
        </p:txBody>
      </p:sp>
      <p:pic>
        <p:nvPicPr>
          <p:cNvPr id="1026" name="Picture 2" descr="What Are the Odds? Chutes and Ladders">
            <a:extLst>
              <a:ext uri="{FF2B5EF4-FFF2-40B4-BE49-F238E27FC236}">
                <a16:creationId xmlns:a16="http://schemas.microsoft.com/office/drawing/2014/main" id="{291D20F3-3201-DD07-2469-D147553E3E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98686" y="2097088"/>
            <a:ext cx="3494597" cy="354781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Content Placeholder 4" descr="A screenshot of a computer screen&#10;&#10;Description automatically generated">
            <a:extLst>
              <a:ext uri="{FF2B5EF4-FFF2-40B4-BE49-F238E27FC236}">
                <a16:creationId xmlns:a16="http://schemas.microsoft.com/office/drawing/2014/main" id="{CE6F52E0-CDC7-2464-D33D-8C43249DFE8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498719" y="2103190"/>
            <a:ext cx="3324429" cy="3541712"/>
          </a:xfrm>
        </p:spPr>
      </p:pic>
    </p:spTree>
    <p:extLst>
      <p:ext uri="{BB962C8B-B14F-4D97-AF65-F5344CB8AC3E}">
        <p14:creationId xmlns:p14="http://schemas.microsoft.com/office/powerpoint/2010/main" val="3110538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B22E95-22CF-6DD7-9237-5F34FEFEC381}"/>
              </a:ext>
            </a:extLst>
          </p:cNvPr>
          <p:cNvSpPr>
            <a:spLocks noGrp="1"/>
          </p:cNvSpPr>
          <p:nvPr>
            <p:ph type="title"/>
          </p:nvPr>
        </p:nvSpPr>
        <p:spPr>
          <a:xfrm>
            <a:off x="8194878" y="1065955"/>
            <a:ext cx="2851413" cy="4817318"/>
          </a:xfrm>
        </p:spPr>
        <p:txBody>
          <a:bodyPr anchor="ctr">
            <a:normAutofit/>
          </a:bodyPr>
          <a:lstStyle/>
          <a:p>
            <a:r>
              <a:rPr lang="en-US"/>
              <a:t>UML Diagram for Project</a:t>
            </a:r>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pic>
        <p:nvPicPr>
          <p:cNvPr id="13" name="Content Placeholder 12" descr="A diagram of a company&#10;&#10;Description automatically generated">
            <a:extLst>
              <a:ext uri="{FF2B5EF4-FFF2-40B4-BE49-F238E27FC236}">
                <a16:creationId xmlns:a16="http://schemas.microsoft.com/office/drawing/2014/main" id="{46D15941-9459-086C-B2AA-217F4684CDF3}"/>
              </a:ext>
            </a:extLst>
          </p:cNvPr>
          <p:cNvPicPr>
            <a:picLocks noGrp="1" noChangeAspect="1"/>
          </p:cNvPicPr>
          <p:nvPr>
            <p:ph idx="1"/>
          </p:nvPr>
        </p:nvPicPr>
        <p:blipFill>
          <a:blip r:embed="rId3"/>
          <a:stretch>
            <a:fillRect/>
          </a:stretch>
        </p:blipFill>
        <p:spPr>
          <a:xfrm>
            <a:off x="249228" y="674267"/>
            <a:ext cx="7062339" cy="5504329"/>
          </a:xfrm>
        </p:spPr>
      </p:pic>
    </p:spTree>
    <p:extLst>
      <p:ext uri="{BB962C8B-B14F-4D97-AF65-F5344CB8AC3E}">
        <p14:creationId xmlns:p14="http://schemas.microsoft.com/office/powerpoint/2010/main" val="36506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LEVI- </a:t>
            </a:r>
            <a:br>
              <a:rPr lang="en-US" dirty="0"/>
            </a:br>
            <a:r>
              <a:rPr lang="en-US" dirty="0"/>
              <a:t>Game Main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7B61E36-1245-B6FE-4299-3F239B8C5F97}"/>
              </a:ext>
            </a:extLst>
          </p:cNvPr>
          <p:cNvSpPr txBox="1"/>
          <p:nvPr/>
        </p:nvSpPr>
        <p:spPr>
          <a:xfrm>
            <a:off x="5492303" y="3666946"/>
            <a:ext cx="5832475" cy="286232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Contains the main game logic</a:t>
            </a:r>
          </a:p>
          <a:p>
            <a:pPr marL="285750" indent="-285750">
              <a:buFont typeface="Arial" panose="020B0604020202020204" pitchFamily="34" charset="0"/>
              <a:buChar char="•"/>
            </a:pPr>
            <a:r>
              <a:rPr lang="en-US" dirty="0"/>
              <a:t>Manages the turns of each player</a:t>
            </a:r>
          </a:p>
          <a:p>
            <a:pPr marL="285750" indent="-285750">
              <a:buFont typeface="Arial" panose="020B0604020202020204" pitchFamily="34" charset="0"/>
              <a:buChar char="•"/>
            </a:pPr>
            <a:r>
              <a:rPr lang="en-US" dirty="0"/>
              <a:t>Uses Dice class to roll a dice every turn </a:t>
            </a:r>
          </a:p>
          <a:p>
            <a:pPr marL="285750" indent="-285750">
              <a:buFont typeface="Arial" panose="020B0604020202020204" pitchFamily="34" charset="0"/>
              <a:buChar char="•"/>
            </a:pPr>
            <a:r>
              <a:rPr lang="en-US" dirty="0"/>
              <a:t>Moves players according to dice rolls</a:t>
            </a:r>
          </a:p>
          <a:p>
            <a:pPr marL="285750" indent="-285750">
              <a:buFont typeface="Arial" panose="020B0604020202020204" pitchFamily="34" charset="0"/>
              <a:buChar char="•"/>
            </a:pPr>
            <a:r>
              <a:rPr lang="en-US" dirty="0"/>
              <a:t>Allows user to request the commands from the Menu</a:t>
            </a:r>
          </a:p>
          <a:p>
            <a:pPr marL="285750" indent="-285750">
              <a:buFont typeface="Arial" panose="020B0604020202020204" pitchFamily="34" charset="0"/>
              <a:buChar char="•"/>
            </a:pPr>
            <a:r>
              <a:rPr lang="en-US" dirty="0"/>
              <a:t>Updates the scores of each player for the Menu class</a:t>
            </a:r>
          </a:p>
          <a:p>
            <a:pPr marL="285750" indent="-285750">
              <a:buFont typeface="Arial" panose="020B0604020202020204" pitchFamily="34" charset="0"/>
              <a:buChar char="•"/>
            </a:pPr>
            <a:r>
              <a:rPr lang="en-US" dirty="0"/>
              <a:t>Handles errors (invalid number of players, passed final space,  &amp; </a:t>
            </a:r>
            <a:r>
              <a:rPr lang="en-US" dirty="0" err="1"/>
              <a:t>FileNotFoundException</a:t>
            </a:r>
            <a:r>
              <a:rPr lang="en-US" dirty="0"/>
              <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3" name="Picture 2" descr="A white and black text on a white background&#10;&#10;Description automatically generated">
            <a:extLst>
              <a:ext uri="{FF2B5EF4-FFF2-40B4-BE49-F238E27FC236}">
                <a16:creationId xmlns:a16="http://schemas.microsoft.com/office/drawing/2014/main" id="{E5E64383-6B5A-8CEA-A210-A7F65A907971}"/>
              </a:ext>
            </a:extLst>
          </p:cNvPr>
          <p:cNvPicPr>
            <a:picLocks noChangeAspect="1"/>
          </p:cNvPicPr>
          <p:nvPr/>
        </p:nvPicPr>
        <p:blipFill>
          <a:blip r:embed="rId2"/>
          <a:stretch>
            <a:fillRect/>
          </a:stretch>
        </p:blipFill>
        <p:spPr>
          <a:xfrm>
            <a:off x="5490882" y="968128"/>
            <a:ext cx="6096000" cy="1918568"/>
          </a:xfrm>
          <a:prstGeom prst="rect">
            <a:avLst/>
          </a:prstGeom>
        </p:spPr>
      </p:pic>
    </p:spTree>
    <p:extLst>
      <p:ext uri="{BB962C8B-B14F-4D97-AF65-F5344CB8AC3E}">
        <p14:creationId xmlns:p14="http://schemas.microsoft.com/office/powerpoint/2010/main" val="1646138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a:t>Bruce - Board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1294BE-78DD-DB29-A296-4887BEBAF4F1}"/>
              </a:ext>
            </a:extLst>
          </p:cNvPr>
          <p:cNvSpPr txBox="1"/>
          <p:nvPr/>
        </p:nvSpPr>
        <p:spPr>
          <a:xfrm>
            <a:off x="5492303" y="3666946"/>
            <a:ext cx="5832475" cy="203132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t>References information held in external classes to print a recreation of the Chutes and Ladders Game Board.</a:t>
            </a:r>
          </a:p>
          <a:p>
            <a:pPr marL="285750" indent="-285750">
              <a:buFont typeface="Arial" panose="020B0604020202020204" pitchFamily="34" charset="0"/>
              <a:buChar char="•"/>
            </a:pPr>
            <a:r>
              <a:rPr lang="en-US" dirty="0"/>
              <a:t>The methods of this class are called in the main method to produce the Board.</a:t>
            </a:r>
          </a:p>
          <a:p>
            <a:pPr marL="285750" indent="-285750">
              <a:buFont typeface="Arial" panose="020B0604020202020204" pitchFamily="34" charset="0"/>
              <a:buChar char="•"/>
            </a:pPr>
            <a:r>
              <a:rPr lang="en-US" dirty="0"/>
              <a:t>Dependent on Squares, </a:t>
            </a:r>
            <a:r>
              <a:rPr lang="en-US" dirty="0" err="1"/>
              <a:t>RuleSet</a:t>
            </a:r>
            <a:r>
              <a:rPr lang="en-US" dirty="0"/>
              <a:t>, and Player classes for information about the board dimensions / player positions</a:t>
            </a:r>
          </a:p>
          <a:p>
            <a:pPr marL="285750" indent="-285750">
              <a:buFont typeface="Arial" panose="020B0604020202020204" pitchFamily="34" charset="0"/>
              <a:buChar char="•"/>
            </a:pPr>
            <a:endParaRPr lang="en-US" dirty="0"/>
          </a:p>
        </p:txBody>
      </p:sp>
      <p:pic>
        <p:nvPicPr>
          <p:cNvPr id="9" name="Content Placeholder 8" descr="A white rectangular object with black text&#10;&#10;Description automatically generated">
            <a:extLst>
              <a:ext uri="{FF2B5EF4-FFF2-40B4-BE49-F238E27FC236}">
                <a16:creationId xmlns:a16="http://schemas.microsoft.com/office/drawing/2014/main" id="{E45912A9-21FC-A6F8-76E0-2E296B7E7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2303" y="1382713"/>
            <a:ext cx="5832475" cy="1292327"/>
          </a:xfrm>
        </p:spPr>
      </p:pic>
    </p:spTree>
    <p:extLst>
      <p:ext uri="{BB962C8B-B14F-4D97-AF65-F5344CB8AC3E}">
        <p14:creationId xmlns:p14="http://schemas.microsoft.com/office/powerpoint/2010/main" val="525823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5D7D1E0C-8BD9-7348-D7DF-94F91B659040}"/>
              </a:ext>
            </a:extLst>
          </p:cNvPr>
          <p:cNvSpPr>
            <a:spLocks noGrp="1"/>
          </p:cNvSpPr>
          <p:nvPr>
            <p:ph type="title"/>
          </p:nvPr>
        </p:nvSpPr>
        <p:spPr>
          <a:xfrm>
            <a:off x="1019015" y="1093787"/>
            <a:ext cx="3059969" cy="4697413"/>
          </a:xfrm>
        </p:spPr>
        <p:txBody>
          <a:bodyPr>
            <a:normAutofit/>
          </a:bodyPr>
          <a:lstStyle/>
          <a:p>
            <a:r>
              <a:rPr lang="en-US" dirty="0"/>
              <a:t>Bruce -</a:t>
            </a:r>
            <a:br>
              <a:rPr lang="en-US" dirty="0"/>
            </a:br>
            <a:r>
              <a:rPr lang="en-US" dirty="0"/>
              <a:t>ruleset CLASS CRC CARD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B86C096-B3FE-81A7-828D-9E6B0D3E7F10}"/>
              </a:ext>
            </a:extLst>
          </p:cNvPr>
          <p:cNvSpPr txBox="1"/>
          <p:nvPr/>
        </p:nvSpPr>
        <p:spPr>
          <a:xfrm>
            <a:off x="5492304" y="3464719"/>
            <a:ext cx="5832475"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t>Specifies the rules of the game such as the number of players, the size of the board, the number of sides on the dice, and the spaces with a chute or ladder present</a:t>
            </a:r>
          </a:p>
          <a:p>
            <a:pPr marL="285750" indent="-285750">
              <a:buFont typeface="Arial" panose="020B0604020202020204" pitchFamily="34" charset="0"/>
              <a:buChar char="•"/>
            </a:pPr>
            <a:r>
              <a:rPr lang="en-US"/>
              <a:t>Specifies the dimensions, number of players, number of dice rolls per player, the number of sides on the die, and the spaces with chutes &amp; ladders.</a:t>
            </a:r>
          </a:p>
          <a:p>
            <a:pPr marL="285750" indent="-285750">
              <a:buFont typeface="Arial" panose="020B0604020202020204" pitchFamily="34" charset="0"/>
              <a:buChar char="•"/>
            </a:pPr>
            <a:r>
              <a:rPr lang="en-US"/>
              <a:t>Used by the Board class to make the appropriate accommodations for a variable number of players</a:t>
            </a:r>
          </a:p>
        </p:txBody>
      </p:sp>
      <p:pic>
        <p:nvPicPr>
          <p:cNvPr id="6" name="Picture 5" descr="A white rectangular object with black text&#10;&#10;Description automatically generated">
            <a:extLst>
              <a:ext uri="{FF2B5EF4-FFF2-40B4-BE49-F238E27FC236}">
                <a16:creationId xmlns:a16="http://schemas.microsoft.com/office/drawing/2014/main" id="{4DF7ED18-F3B9-B937-931A-20D43E7CA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0512" y="1216271"/>
            <a:ext cx="6907263" cy="1559555"/>
          </a:xfrm>
          <a:prstGeom prst="rect">
            <a:avLst/>
          </a:prstGeom>
        </p:spPr>
      </p:pic>
    </p:spTree>
    <p:extLst>
      <p:ext uri="{BB962C8B-B14F-4D97-AF65-F5344CB8AC3E}">
        <p14:creationId xmlns:p14="http://schemas.microsoft.com/office/powerpoint/2010/main" val="2847695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217F040138C94B96CD005D600808F3" ma:contentTypeVersion="6" ma:contentTypeDescription="Create a new document." ma:contentTypeScope="" ma:versionID="8c6d6c933707601710ac9b92dd3566eb">
  <xsd:schema xmlns:xsd="http://www.w3.org/2001/XMLSchema" xmlns:xs="http://www.w3.org/2001/XMLSchema" xmlns:p="http://schemas.microsoft.com/office/2006/metadata/properties" xmlns:ns2="f37e92ca-97d5-475a-ae88-b2d7d0429bd5" targetNamespace="http://schemas.microsoft.com/office/2006/metadata/properties" ma:root="true" ma:fieldsID="1ead0d2046666a7d49adfac77785f036" ns2:_="">
    <xsd:import namespace="f37e92ca-97d5-475a-ae88-b2d7d0429bd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7e92ca-97d5-475a-ae88-b2d7d0429b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3B91DE-C94C-4166-A831-ED52434B64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7e92ca-97d5-475a-ae88-b2d7d0429b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818097-174B-4A3C-8439-AFE001289A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0</TotalTime>
  <Words>1200</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TW Cen MT</vt:lpstr>
      <vt:lpstr>TW Cen MT</vt:lpstr>
      <vt:lpstr>Circuit</vt:lpstr>
      <vt:lpstr>CISP 1020 – Group 2: Chutes and Ladders</vt:lpstr>
      <vt:lpstr>Project Objective</vt:lpstr>
      <vt:lpstr>Analysis:</vt:lpstr>
      <vt:lpstr>Analysis:</vt:lpstr>
      <vt:lpstr>Board Games Comparison:</vt:lpstr>
      <vt:lpstr>UML Diagram for Project</vt:lpstr>
      <vt:lpstr>LEVI-  Game Main Class CRC CARD</vt:lpstr>
      <vt:lpstr>Bruce - Board Class CRC CARD</vt:lpstr>
      <vt:lpstr>Bruce - ruleset CLASS CRC CARD</vt:lpstr>
      <vt:lpstr>Michael &amp; Ryan – Menu class CRC CARD</vt:lpstr>
      <vt:lpstr>Bruce -  SQUARE Class CRC CARD</vt:lpstr>
      <vt:lpstr>ORION-   DICECODE Class CRC CARD</vt:lpstr>
      <vt:lpstr>ORION-   DICECODE Class</vt:lpstr>
      <vt:lpstr>Levi &amp;  Bruce –  PLAYER CLASS CRC CARD</vt:lpstr>
      <vt:lpstr>BRUCE - PLAYERTRAIT Interface CRC CARD</vt:lpstr>
      <vt:lpstr>Ryan -  score CLASS CRC CARD</vt:lpstr>
      <vt:lpstr>Levi –  Name Class CRC CARD</vt:lpstr>
      <vt:lpstr>Bruce - COLOR Class CRC CARD</vt:lpstr>
      <vt:lpstr>LEVI &amp;  Bruce –IDENTIFIER Class CRC CARD</vt:lpstr>
      <vt:lpstr>Michael - Events Class CRC CARD</vt:lpstr>
      <vt:lpstr>Bruce- COORDS Class CRC CARD</vt:lpstr>
      <vt:lpstr>Michael – Score-manager Class CRC CARD</vt:lpstr>
      <vt:lpstr>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CISP 1020 – Group 2: Chutes and Ladders</dc:title>
  <dc:creator>Ryan Dunn</dc:creator>
  <cp:lastModifiedBy>Mike Rawiszer</cp:lastModifiedBy>
  <cp:revision>258</cp:revision>
  <dcterms:created xsi:type="dcterms:W3CDTF">2023-11-13T22:43:56Z</dcterms:created>
  <dcterms:modified xsi:type="dcterms:W3CDTF">2023-11-23T01:18:33Z</dcterms:modified>
</cp:coreProperties>
</file>