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2"/>
    <p:sldId id="257" r:id="rId3"/>
    <p:sldId id="258" r:id="rId4"/>
  </p:sldIdLst>
  <p:sldSz cx="18288000" cy="10287000"/>
  <p:notesSz cx="6858000" cy="9144000"/>
  <p:embeddedFontLst>
    <p:embeddedFont>
      <p:font typeface="Open Sans Bold" panose="020B0604020202020204" charset="0"/>
      <p:bold r:id="rId6"/>
    </p:embeddedFont>
    <p:embeddedFont>
      <p:font typeface="Gadugi" panose="020B0502040204020203" pitchFamily="34" charset="0"/>
      <p:regular r:id="rId7"/>
      <p:bold r:id="rId8"/>
    </p:embeddedFont>
    <p:embeddedFont>
      <p:font typeface="Calibri" panose="020F0502020204030204" pitchFamily="34" charset="0"/>
      <p:regular r:id="rId9"/>
      <p:bold r:id="rId10"/>
      <p:italic r:id="rId11"/>
      <p:boldItalic r:id="rId12"/>
    </p:embeddedFont>
    <p:embeddedFont>
      <p:font typeface="Open Sans" panose="020B0604020202020204" charset="0"/>
      <p:regular r:id="rId13"/>
      <p:bold r:id="rId14"/>
      <p:italic r:id="rId15"/>
      <p:boldItalic r:id="rId16"/>
    </p:embeddedFont>
    <p:embeddedFont>
      <p:font typeface="DM Sans Bold" panose="020B0604020202020204" charset="0"/>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079"/>
    <a:srgbClr val="FFFFFF"/>
    <a:srgbClr val="A97EFF"/>
    <a:srgbClr val="FF8CED"/>
    <a:srgbClr val="5E17EB"/>
    <a:srgbClr val="E78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82" autoAdjust="0"/>
    <p:restoredTop sz="86496" autoAdjust="0"/>
  </p:normalViewPr>
  <p:slideViewPr>
    <p:cSldViewPr showGuides="1">
      <p:cViewPr varScale="1">
        <p:scale>
          <a:sx n="48" d="100"/>
          <a:sy n="48" d="100"/>
        </p:scale>
        <p:origin x="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245BB-F875-42B3-991A-E0E5DDE72451}" type="datetimeFigureOut">
              <a:rPr lang="en-US" smtClean="0"/>
              <a:t>2/25/2024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8534E-6FAD-4979-B87E-12D0AE64F4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5E58534E-6FAD-4979-B87E-12D0AE64F43E}"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955" y="-6826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111" b="-9111"/>
            </a:stretch>
          </a:blipFill>
        </p:spPr>
      </p:sp>
      <p:grpSp>
        <p:nvGrpSpPr>
          <p:cNvPr id="3" name="Group 3"/>
          <p:cNvGrpSpPr/>
          <p:nvPr/>
        </p:nvGrpSpPr>
        <p:grpSpPr>
          <a:xfrm>
            <a:off x="10875984" y="3859570"/>
            <a:ext cx="9949661" cy="99496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42975" cap="sq">
              <a:solidFill>
                <a:srgbClr val="F5F0FF"/>
              </a:solidFill>
              <a:prstDash val="solid"/>
              <a:miter/>
            </a:ln>
          </p:spPr>
        </p:sp>
        <p:sp>
          <p:nvSpPr>
            <p:cNvPr id="5" name="TextBox 5"/>
            <p:cNvSpPr txBox="1"/>
            <p:nvPr/>
          </p:nvSpPr>
          <p:spPr>
            <a:xfrm>
              <a:off x="76200" y="47625"/>
              <a:ext cx="660400" cy="688975"/>
            </a:xfrm>
            <a:prstGeom prst="rect">
              <a:avLst/>
            </a:prstGeom>
          </p:spPr>
          <p:txBody>
            <a:bodyPr lIns="67300" tIns="67300" rIns="67300" bIns="67300" rtlCol="0" anchor="ctr"/>
            <a:lstStyle/>
            <a:p>
              <a:pPr algn="ctr">
                <a:lnSpc>
                  <a:spcPts val="1960"/>
                </a:lnSpc>
                <a:spcBef>
                  <a:spcPct val="0"/>
                </a:spcBef>
              </a:pPr>
              <a:endParaRPr/>
            </a:p>
          </p:txBody>
        </p:sp>
      </p:grpSp>
      <p:grpSp>
        <p:nvGrpSpPr>
          <p:cNvPr id="7" name="Group 7"/>
          <p:cNvGrpSpPr/>
          <p:nvPr/>
        </p:nvGrpSpPr>
        <p:grpSpPr>
          <a:xfrm>
            <a:off x="8468429" y="412056"/>
            <a:ext cx="1351141" cy="1233288"/>
            <a:chOff x="0" y="0"/>
            <a:chExt cx="1801521" cy="1644384"/>
          </a:xfrm>
        </p:grpSpPr>
        <p:sp>
          <p:nvSpPr>
            <p:cNvPr id="8" name="Freeform 8"/>
            <p:cNvSpPr/>
            <p:nvPr/>
          </p:nvSpPr>
          <p:spPr>
            <a:xfrm>
              <a:off x="250867" y="0"/>
              <a:ext cx="1299787" cy="959191"/>
            </a:xfrm>
            <a:custGeom>
              <a:avLst/>
              <a:gdLst/>
              <a:ahLst/>
              <a:cxnLst/>
              <a:rect l="l" t="t" r="r" b="b"/>
              <a:pathLst>
                <a:path w="1299787" h="959191">
                  <a:moveTo>
                    <a:pt x="0" y="0"/>
                  </a:moveTo>
                  <a:lnTo>
                    <a:pt x="1299787" y="0"/>
                  </a:lnTo>
                  <a:lnTo>
                    <a:pt x="1299787" y="959191"/>
                  </a:lnTo>
                  <a:lnTo>
                    <a:pt x="0" y="95919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TextBox 9"/>
            <p:cNvSpPr txBox="1"/>
            <p:nvPr/>
          </p:nvSpPr>
          <p:spPr>
            <a:xfrm>
              <a:off x="0" y="977843"/>
              <a:ext cx="1801521" cy="666541"/>
            </a:xfrm>
            <a:prstGeom prst="rect">
              <a:avLst/>
            </a:prstGeom>
          </p:spPr>
          <p:txBody>
            <a:bodyPr lIns="0" tIns="0" rIns="0" bIns="0" rtlCol="0" anchor="t">
              <a:spAutoFit/>
            </a:bodyPr>
            <a:lstStyle/>
            <a:p>
              <a:pPr>
                <a:lnSpc>
                  <a:spcPts val="3725"/>
                </a:lnSpc>
              </a:pPr>
              <a:r>
                <a:rPr lang="en-US" sz="2660">
                  <a:solidFill>
                    <a:srgbClr val="5E17EB"/>
                  </a:solidFill>
                  <a:latin typeface="Agrandir" panose="00000500000000000000"/>
                </a:rPr>
                <a:t>Nomade</a:t>
              </a:r>
            </a:p>
          </p:txBody>
        </p:sp>
      </p:grpSp>
      <p:sp>
        <p:nvSpPr>
          <p:cNvPr id="10" name="TextBox 10"/>
          <p:cNvSpPr txBox="1"/>
          <p:nvPr/>
        </p:nvSpPr>
        <p:spPr>
          <a:xfrm>
            <a:off x="1713737" y="1756828"/>
            <a:ext cx="11843370" cy="3546292"/>
          </a:xfrm>
          <a:prstGeom prst="rect">
            <a:avLst/>
          </a:prstGeom>
        </p:spPr>
        <p:txBody>
          <a:bodyPr lIns="0" tIns="0" rIns="0" bIns="0" rtlCol="0" anchor="t">
            <a:spAutoFit/>
          </a:bodyPr>
          <a:lstStyle/>
          <a:p>
            <a:pPr>
              <a:lnSpc>
                <a:spcPts val="9225"/>
              </a:lnSpc>
            </a:pPr>
            <a:r>
              <a:rPr lang="fr-FR" sz="8235" dirty="0" smtClean="0">
                <a:solidFill>
                  <a:srgbClr val="FFFFFF"/>
                </a:solidFill>
              </a:rPr>
              <a:t>Gestion </a:t>
            </a:r>
            <a:r>
              <a:rPr lang="fr-FR" sz="8235" dirty="0">
                <a:solidFill>
                  <a:srgbClr val="FFFFFF"/>
                </a:solidFill>
              </a:rPr>
              <a:t>d'une base de données pour un jeu de Blackjack</a:t>
            </a:r>
            <a:endParaRPr lang="en-US" sz="8235" dirty="0">
              <a:solidFill>
                <a:srgbClr val="FFFFFF"/>
              </a:solidFill>
            </a:endParaRPr>
          </a:p>
        </p:txBody>
      </p:sp>
      <p:sp>
        <p:nvSpPr>
          <p:cNvPr id="11" name="Freeform 11"/>
          <p:cNvSpPr/>
          <p:nvPr/>
        </p:nvSpPr>
        <p:spPr>
          <a:xfrm>
            <a:off x="0" y="8542782"/>
            <a:ext cx="3488435" cy="1744218"/>
          </a:xfrm>
          <a:custGeom>
            <a:avLst/>
            <a:gdLst/>
            <a:ahLst/>
            <a:cxnLst/>
            <a:rect l="l" t="t" r="r" b="b"/>
            <a:pathLst>
              <a:path w="3488435" h="1744218">
                <a:moveTo>
                  <a:pt x="0" y="0"/>
                </a:moveTo>
                <a:lnTo>
                  <a:pt x="3488435" y="0"/>
                </a:lnTo>
                <a:lnTo>
                  <a:pt x="3488435" y="1744218"/>
                </a:lnTo>
                <a:lnTo>
                  <a:pt x="0" y="1744218"/>
                </a:lnTo>
                <a:lnTo>
                  <a:pt x="0" y="0"/>
                </a:lnTo>
                <a:close/>
              </a:path>
            </a:pathLst>
          </a:custGeom>
          <a:blipFill>
            <a:blip r:embed="rId6">
              <a:alphaModFix amt="64000"/>
              <a:extLst>
                <a:ext uri="{96DAC541-7B7A-43D3-8B79-37D633B846F1}">
                  <asvg:svgBlip xmlns:asvg="http://schemas.microsoft.com/office/drawing/2016/SVG/main" xmlns="" r:embed="rId7"/>
                </a:ext>
              </a:extLst>
            </a:blip>
            <a:stretch>
              <a:fillRect/>
            </a:stretch>
          </a:blipFill>
        </p:spPr>
      </p:sp>
      <p:pic>
        <p:nvPicPr>
          <p:cNvPr id="17" name="Imag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83913" y="-383770"/>
            <a:ext cx="6897152" cy="1591651"/>
          </a:xfrm>
          <a:prstGeom prst="rect">
            <a:avLst/>
          </a:prstGeom>
        </p:spPr>
      </p:pic>
      <p:sp>
        <p:nvSpPr>
          <p:cNvPr id="19" name="ZoneTexte 18"/>
          <p:cNvSpPr txBox="1"/>
          <p:nvPr/>
        </p:nvSpPr>
        <p:spPr>
          <a:xfrm>
            <a:off x="1832405" y="6401764"/>
            <a:ext cx="10648334" cy="1015663"/>
          </a:xfrm>
          <a:prstGeom prst="rect">
            <a:avLst/>
          </a:prstGeom>
          <a:noFill/>
        </p:spPr>
        <p:txBody>
          <a:bodyPr wrap="square">
            <a:spAutoFit/>
          </a:bodyPr>
          <a:lstStyle/>
          <a:p>
            <a:r>
              <a:rPr lang="fr-FR" sz="3600" b="1" dirty="0" err="1">
                <a:solidFill>
                  <a:schemeClr val="tx2">
                    <a:lumMod val="20000"/>
                    <a:lumOff val="80000"/>
                  </a:schemeClr>
                </a:solidFill>
                <a:latin typeface="+mj-lt"/>
              </a:rPr>
              <a:t>Realisé</a:t>
            </a:r>
            <a:r>
              <a:rPr lang="fr-FR" sz="3600" b="1" dirty="0">
                <a:solidFill>
                  <a:schemeClr val="tx2">
                    <a:lumMod val="20000"/>
                    <a:lumOff val="80000"/>
                  </a:schemeClr>
                </a:solidFill>
                <a:latin typeface="+mj-lt"/>
              </a:rPr>
              <a:t> </a:t>
            </a:r>
            <a:r>
              <a:rPr lang="fr-FR" sz="3600" b="1" dirty="0">
                <a:solidFill>
                  <a:srgbClr val="FF8CED"/>
                </a:solidFill>
                <a:latin typeface="+mj-lt"/>
              </a:rPr>
              <a:t>par</a:t>
            </a:r>
            <a:r>
              <a:rPr lang="fr-FR" sz="3600" b="1" dirty="0">
                <a:solidFill>
                  <a:srgbClr val="92D050"/>
                </a:solidFill>
                <a:latin typeface="+mj-lt"/>
              </a:rPr>
              <a:t>:  </a:t>
            </a:r>
            <a:r>
              <a:rPr lang="fr-FR" sz="6000" b="1" dirty="0" err="1" smtClean="0">
                <a:solidFill>
                  <a:srgbClr val="E7862A"/>
                </a:solidFill>
                <a:latin typeface="+mj-lt"/>
              </a:rPr>
              <a:t>Ouadi</a:t>
            </a:r>
            <a:r>
              <a:rPr lang="fr-FR" sz="6000" b="1" dirty="0" smtClean="0">
                <a:solidFill>
                  <a:srgbClr val="E7862A"/>
                </a:solidFill>
                <a:latin typeface="+mj-lt"/>
              </a:rPr>
              <a:t> </a:t>
            </a:r>
            <a:r>
              <a:rPr lang="fr-FR" sz="6000" b="1" dirty="0" err="1" smtClean="0">
                <a:solidFill>
                  <a:srgbClr val="E7862A"/>
                </a:solidFill>
                <a:latin typeface="+mj-lt"/>
              </a:rPr>
              <a:t>Reda</a:t>
            </a:r>
            <a:endParaRPr lang="fr-FR" sz="6000" b="1" dirty="0" smtClean="0">
              <a:solidFill>
                <a:srgbClr val="E7862A"/>
              </a:solidFill>
              <a:latin typeface="+mj-lt"/>
            </a:endParaRPr>
          </a:p>
        </p:txBody>
      </p:sp>
      <p:sp>
        <p:nvSpPr>
          <p:cNvPr id="20" name="ZoneTexte 19"/>
          <p:cNvSpPr txBox="1"/>
          <p:nvPr/>
        </p:nvSpPr>
        <p:spPr>
          <a:xfrm>
            <a:off x="6186473" y="9693830"/>
            <a:ext cx="1925527" cy="523220"/>
          </a:xfrm>
          <a:prstGeom prst="rect">
            <a:avLst/>
          </a:prstGeom>
          <a:noFill/>
        </p:spPr>
        <p:txBody>
          <a:bodyPr wrap="none" rtlCol="0">
            <a:spAutoFit/>
          </a:bodyPr>
          <a:lstStyle/>
          <a:p>
            <a:fld id="{C5949CC1-6E07-4745-9859-1C9472BE2AD1}" type="datetime1">
              <a:rPr lang="en-US" sz="2800" smtClean="0">
                <a:solidFill>
                  <a:srgbClr val="A97EFF"/>
                </a:solidFill>
              </a:rPr>
              <a:t>2/25/2024</a:t>
            </a:fld>
            <a:endParaRPr lang="en-US" sz="2800" dirty="0">
              <a:solidFill>
                <a:srgbClr val="A97E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45875"/>
            <a:ext cx="6844598" cy="1607225"/>
            <a:chOff x="0" y="0"/>
            <a:chExt cx="1784415" cy="419010"/>
          </a:xfrm>
        </p:grpSpPr>
        <p:sp>
          <p:nvSpPr>
            <p:cNvPr id="3" name="Freeform 3"/>
            <p:cNvSpPr/>
            <p:nvPr/>
          </p:nvSpPr>
          <p:spPr>
            <a:xfrm>
              <a:off x="0" y="0"/>
              <a:ext cx="1784415" cy="419010"/>
            </a:xfrm>
            <a:custGeom>
              <a:avLst/>
              <a:gdLst/>
              <a:ahLst/>
              <a:cxnLst/>
              <a:rect l="l" t="t" r="r" b="b"/>
              <a:pathLst>
                <a:path w="1784415" h="419010">
                  <a:moveTo>
                    <a:pt x="113110" y="0"/>
                  </a:moveTo>
                  <a:lnTo>
                    <a:pt x="1671305" y="0"/>
                  </a:lnTo>
                  <a:cubicBezTo>
                    <a:pt x="1701303" y="0"/>
                    <a:pt x="1730073" y="11917"/>
                    <a:pt x="1751285" y="33129"/>
                  </a:cubicBezTo>
                  <a:cubicBezTo>
                    <a:pt x="1772498" y="54341"/>
                    <a:pt x="1784415" y="83111"/>
                    <a:pt x="1784415" y="113110"/>
                  </a:cubicBezTo>
                  <a:lnTo>
                    <a:pt x="1784415" y="305900"/>
                  </a:lnTo>
                  <a:cubicBezTo>
                    <a:pt x="1784415" y="335899"/>
                    <a:pt x="1772498" y="364669"/>
                    <a:pt x="1751285" y="385881"/>
                  </a:cubicBezTo>
                  <a:cubicBezTo>
                    <a:pt x="1730073" y="407093"/>
                    <a:pt x="1701303" y="419010"/>
                    <a:pt x="1671305" y="419010"/>
                  </a:cubicBezTo>
                  <a:lnTo>
                    <a:pt x="113110" y="419010"/>
                  </a:lnTo>
                  <a:cubicBezTo>
                    <a:pt x="83111" y="419010"/>
                    <a:pt x="54341" y="407093"/>
                    <a:pt x="33129" y="385881"/>
                  </a:cubicBezTo>
                  <a:cubicBezTo>
                    <a:pt x="11917" y="364669"/>
                    <a:pt x="0" y="335899"/>
                    <a:pt x="0" y="305900"/>
                  </a:cubicBezTo>
                  <a:lnTo>
                    <a:pt x="0" y="113110"/>
                  </a:lnTo>
                  <a:cubicBezTo>
                    <a:pt x="0" y="83111"/>
                    <a:pt x="11917" y="54341"/>
                    <a:pt x="33129" y="33129"/>
                  </a:cubicBezTo>
                  <a:cubicBezTo>
                    <a:pt x="54341" y="11917"/>
                    <a:pt x="83111" y="0"/>
                    <a:pt x="113110" y="0"/>
                  </a:cubicBezTo>
                  <a:close/>
                </a:path>
              </a:pathLst>
            </a:custGeom>
            <a:solidFill>
              <a:srgbClr val="FFFFFF"/>
            </a:solidFill>
            <a:ln w="38100" cap="rnd">
              <a:solidFill>
                <a:srgbClr val="5E17EB"/>
              </a:solidFill>
              <a:prstDash val="solid"/>
              <a:round/>
            </a:ln>
          </p:spPr>
        </p:sp>
        <p:sp>
          <p:nvSpPr>
            <p:cNvPr id="4" name="TextBox 4"/>
            <p:cNvSpPr txBox="1"/>
            <p:nvPr/>
          </p:nvSpPr>
          <p:spPr>
            <a:xfrm>
              <a:off x="0" y="-38100"/>
              <a:ext cx="1784415" cy="457110"/>
            </a:xfrm>
            <a:prstGeom prst="rect">
              <a:avLst/>
            </a:prstGeom>
          </p:spPr>
          <p:txBody>
            <a:bodyPr lIns="50800" tIns="50800" rIns="50800" bIns="50800" rtlCol="0" anchor="ctr"/>
            <a:lstStyle/>
            <a:p>
              <a:pPr algn="ctr">
                <a:lnSpc>
                  <a:spcPts val="2660"/>
                </a:lnSpc>
                <a:spcBef>
                  <a:spcPct val="0"/>
                </a:spcBef>
              </a:pPr>
              <a:endParaRPr/>
            </a:p>
          </p:txBody>
        </p:sp>
      </p:grpSp>
      <p:sp>
        <p:nvSpPr>
          <p:cNvPr id="5" name="Freeform 5"/>
          <p:cNvSpPr/>
          <p:nvPr/>
        </p:nvSpPr>
        <p:spPr>
          <a:xfrm>
            <a:off x="2249730" y="1699732"/>
            <a:ext cx="11855157" cy="8801100"/>
          </a:xfrm>
          <a:custGeom>
            <a:avLst/>
            <a:gdLst/>
            <a:ahLst/>
            <a:cxnLst/>
            <a:rect l="l" t="t" r="r" b="b"/>
            <a:pathLst>
              <a:path w="11855157" h="8801100">
                <a:moveTo>
                  <a:pt x="0" y="0"/>
                </a:moveTo>
                <a:lnTo>
                  <a:pt x="11855157" y="0"/>
                </a:lnTo>
                <a:lnTo>
                  <a:pt x="11855157" y="8801100"/>
                </a:lnTo>
                <a:lnTo>
                  <a:pt x="0" y="8801100"/>
                </a:lnTo>
                <a:lnTo>
                  <a:pt x="0" y="0"/>
                </a:lnTo>
                <a:close/>
              </a:path>
            </a:pathLst>
          </a:custGeom>
          <a:blipFill>
            <a:blip r:embed="rId2">
              <a:alphaModFix amt="6000"/>
              <a:extLst>
                <a:ext uri="{96DAC541-7B7A-43D3-8B79-37D633B846F1}">
                  <asvg:svgBlip xmlns:asvg="http://schemas.microsoft.com/office/drawing/2016/SVG/main" xmlns="" r:embed="rId3"/>
                </a:ext>
              </a:extLst>
            </a:blip>
            <a:stretch>
              <a:fillRect r="-599"/>
            </a:stretch>
          </a:blipFill>
        </p:spPr>
      </p:sp>
      <p:grpSp>
        <p:nvGrpSpPr>
          <p:cNvPr id="6" name="Group 6"/>
          <p:cNvGrpSpPr/>
          <p:nvPr/>
        </p:nvGrpSpPr>
        <p:grpSpPr>
          <a:xfrm>
            <a:off x="15664390" y="6690405"/>
            <a:ext cx="6159240" cy="615924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42975" cap="sq">
              <a:solidFill>
                <a:srgbClr val="5E17EB"/>
              </a:solidFill>
              <a:prstDash val="solid"/>
              <a:miter/>
            </a:ln>
          </p:spPr>
        </p:sp>
        <p:sp>
          <p:nvSpPr>
            <p:cNvPr id="8" name="TextBox 8"/>
            <p:cNvSpPr txBox="1"/>
            <p:nvPr/>
          </p:nvSpPr>
          <p:spPr>
            <a:xfrm>
              <a:off x="76200" y="47625"/>
              <a:ext cx="660400" cy="688975"/>
            </a:xfrm>
            <a:prstGeom prst="rect">
              <a:avLst/>
            </a:prstGeom>
          </p:spPr>
          <p:txBody>
            <a:bodyPr lIns="67300" tIns="67300" rIns="67300" bIns="67300" rtlCol="0" anchor="ctr"/>
            <a:lstStyle/>
            <a:p>
              <a:pPr algn="ctr">
                <a:lnSpc>
                  <a:spcPts val="1960"/>
                </a:lnSpc>
                <a:spcBef>
                  <a:spcPct val="0"/>
                </a:spcBef>
              </a:pPr>
              <a:endParaRPr/>
            </a:p>
          </p:txBody>
        </p:sp>
      </p:grpSp>
      <p:grpSp>
        <p:nvGrpSpPr>
          <p:cNvPr id="9" name="Group 9"/>
          <p:cNvGrpSpPr/>
          <p:nvPr/>
        </p:nvGrpSpPr>
        <p:grpSpPr>
          <a:xfrm>
            <a:off x="-2654320" y="8113002"/>
            <a:ext cx="5308640" cy="53086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42975" cap="sq">
              <a:solidFill>
                <a:srgbClr val="5E17EB"/>
              </a:solidFill>
              <a:prstDash val="solid"/>
              <a:miter/>
            </a:ln>
          </p:spPr>
        </p:sp>
        <p:sp>
          <p:nvSpPr>
            <p:cNvPr id="11" name="TextBox 11"/>
            <p:cNvSpPr txBox="1"/>
            <p:nvPr/>
          </p:nvSpPr>
          <p:spPr>
            <a:xfrm>
              <a:off x="76200" y="47625"/>
              <a:ext cx="660400" cy="688975"/>
            </a:xfrm>
            <a:prstGeom prst="rect">
              <a:avLst/>
            </a:prstGeom>
          </p:spPr>
          <p:txBody>
            <a:bodyPr lIns="67300" tIns="67300" rIns="67300" bIns="67300" rtlCol="0" anchor="ctr"/>
            <a:lstStyle/>
            <a:p>
              <a:pPr algn="ctr">
                <a:lnSpc>
                  <a:spcPts val="1960"/>
                </a:lnSpc>
                <a:spcBef>
                  <a:spcPct val="0"/>
                </a:spcBef>
              </a:pPr>
              <a:endParaRPr/>
            </a:p>
          </p:txBody>
        </p:sp>
      </p:grpSp>
      <p:grpSp>
        <p:nvGrpSpPr>
          <p:cNvPr id="12" name="Group 12"/>
          <p:cNvGrpSpPr/>
          <p:nvPr/>
        </p:nvGrpSpPr>
        <p:grpSpPr>
          <a:xfrm>
            <a:off x="10511757" y="3192123"/>
            <a:ext cx="919546" cy="91954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17EB"/>
            </a:solidFill>
            <a:ln cap="sq">
              <a:noFill/>
              <a:prstDash val="solid"/>
              <a:miter/>
            </a:ln>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4480"/>
                </a:lnSpc>
              </a:pPr>
              <a:r>
                <a:rPr lang="en-US" sz="3200">
                  <a:solidFill>
                    <a:srgbClr val="F5F0FF"/>
                  </a:solidFill>
                  <a:latin typeface="Open Sans Bold" panose="020B0806030504020204"/>
                </a:rPr>
                <a:t>1</a:t>
              </a:r>
            </a:p>
          </p:txBody>
        </p:sp>
      </p:grpSp>
      <p:grpSp>
        <p:nvGrpSpPr>
          <p:cNvPr id="15" name="Group 15"/>
          <p:cNvGrpSpPr/>
          <p:nvPr/>
        </p:nvGrpSpPr>
        <p:grpSpPr>
          <a:xfrm>
            <a:off x="9362863" y="5133300"/>
            <a:ext cx="919546" cy="919546"/>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17EB"/>
            </a:solidFill>
            <a:ln cap="sq">
              <a:noFill/>
              <a:prstDash val="solid"/>
              <a:miter/>
            </a:ln>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4480"/>
                </a:lnSpc>
              </a:pPr>
              <a:r>
                <a:rPr lang="en-US" sz="3200">
                  <a:solidFill>
                    <a:srgbClr val="F5F0FF"/>
                  </a:solidFill>
                  <a:latin typeface="Open Sans Bold" panose="020B0806030504020204"/>
                </a:rPr>
                <a:t>2</a:t>
              </a:r>
            </a:p>
          </p:txBody>
        </p:sp>
      </p:grpSp>
      <p:grpSp>
        <p:nvGrpSpPr>
          <p:cNvPr id="21" name="Group 21"/>
          <p:cNvGrpSpPr/>
          <p:nvPr/>
        </p:nvGrpSpPr>
        <p:grpSpPr>
          <a:xfrm>
            <a:off x="8092259" y="6774716"/>
            <a:ext cx="919546" cy="919546"/>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E17EB"/>
            </a:solidFill>
            <a:ln cap="sq">
              <a:noFill/>
              <a:prstDash val="solid"/>
              <a:miter/>
            </a:ln>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4480"/>
                </a:lnSpc>
              </a:pPr>
              <a:r>
                <a:rPr lang="en-US" sz="3200">
                  <a:solidFill>
                    <a:srgbClr val="F5F0FF"/>
                  </a:solidFill>
                  <a:latin typeface="Open Sans Bold" panose="020B0806030504020204"/>
                </a:rPr>
                <a:t>3</a:t>
              </a:r>
            </a:p>
          </p:txBody>
        </p:sp>
      </p:grpSp>
      <p:sp>
        <p:nvSpPr>
          <p:cNvPr id="30" name="Freeform 30"/>
          <p:cNvSpPr/>
          <p:nvPr/>
        </p:nvSpPr>
        <p:spPr>
          <a:xfrm>
            <a:off x="2901657" y="7012032"/>
            <a:ext cx="6242343" cy="3274968"/>
          </a:xfrm>
          <a:custGeom>
            <a:avLst/>
            <a:gdLst/>
            <a:ahLst/>
            <a:cxnLst/>
            <a:rect l="l" t="t" r="r" b="b"/>
            <a:pathLst>
              <a:path w="6242343" h="3274968">
                <a:moveTo>
                  <a:pt x="0" y="0"/>
                </a:moveTo>
                <a:lnTo>
                  <a:pt x="6242343" y="0"/>
                </a:lnTo>
                <a:lnTo>
                  <a:pt x="6242343" y="3274968"/>
                </a:lnTo>
                <a:lnTo>
                  <a:pt x="0" y="3274968"/>
                </a:lnTo>
                <a:lnTo>
                  <a:pt x="0" y="0"/>
                </a:lnTo>
                <a:close/>
              </a:path>
            </a:pathLst>
          </a:custGeom>
          <a:blipFill>
            <a:blip r:embed="rId4"/>
            <a:stretch>
              <a:fillRect/>
            </a:stretch>
          </a:blipFill>
        </p:spPr>
      </p:sp>
      <p:sp>
        <p:nvSpPr>
          <p:cNvPr id="31" name="TextBox 31"/>
          <p:cNvSpPr txBox="1"/>
          <p:nvPr/>
        </p:nvSpPr>
        <p:spPr>
          <a:xfrm>
            <a:off x="2112541" y="2028330"/>
            <a:ext cx="4676916" cy="1152395"/>
          </a:xfrm>
          <a:prstGeom prst="rect">
            <a:avLst/>
          </a:prstGeom>
        </p:spPr>
        <p:txBody>
          <a:bodyPr lIns="0" tIns="0" rIns="0" bIns="0" rtlCol="0" anchor="t">
            <a:spAutoFit/>
          </a:bodyPr>
          <a:lstStyle/>
          <a:p>
            <a:pPr algn="ctr">
              <a:lnSpc>
                <a:spcPts val="9475"/>
              </a:lnSpc>
            </a:pPr>
            <a:r>
              <a:rPr lang="en-US" sz="6770" dirty="0">
                <a:solidFill>
                  <a:srgbClr val="5E17EB"/>
                </a:solidFill>
                <a:latin typeface="DM Sans Bold"/>
              </a:rPr>
              <a:t>SOMMAIRE</a:t>
            </a:r>
          </a:p>
        </p:txBody>
      </p:sp>
      <p:sp>
        <p:nvSpPr>
          <p:cNvPr id="32" name="TextBox 32"/>
          <p:cNvSpPr txBox="1"/>
          <p:nvPr/>
        </p:nvSpPr>
        <p:spPr>
          <a:xfrm>
            <a:off x="11691847" y="3366774"/>
            <a:ext cx="3432088" cy="527590"/>
          </a:xfrm>
          <a:prstGeom prst="rect">
            <a:avLst/>
          </a:prstGeom>
        </p:spPr>
        <p:txBody>
          <a:bodyPr lIns="0" tIns="0" rIns="0" bIns="0" rtlCol="0" anchor="t">
            <a:spAutoFit/>
          </a:bodyPr>
          <a:lstStyle/>
          <a:p>
            <a:pPr>
              <a:lnSpc>
                <a:spcPts val="4310"/>
              </a:lnSpc>
            </a:pPr>
            <a:r>
              <a:rPr lang="en-US" sz="3080" dirty="0">
                <a:solidFill>
                  <a:srgbClr val="5E17EB"/>
                </a:solidFill>
                <a:latin typeface="DM Sans Bold"/>
              </a:rPr>
              <a:t>INTRODUCTION</a:t>
            </a:r>
          </a:p>
        </p:txBody>
      </p:sp>
      <p:sp>
        <p:nvSpPr>
          <p:cNvPr id="38" name="TextBox 33"/>
          <p:cNvSpPr txBox="1"/>
          <p:nvPr/>
        </p:nvSpPr>
        <p:spPr>
          <a:xfrm>
            <a:off x="9142354" y="7004785"/>
            <a:ext cx="6628446" cy="1102866"/>
          </a:xfrm>
          <a:prstGeom prst="rect">
            <a:avLst/>
          </a:prstGeom>
        </p:spPr>
        <p:txBody>
          <a:bodyPr wrap="square" lIns="0" tIns="0" rIns="0" bIns="0" rtlCol="0" anchor="t">
            <a:spAutoFit/>
          </a:bodyPr>
          <a:lstStyle/>
          <a:p>
            <a:pPr>
              <a:lnSpc>
                <a:spcPts val="4310"/>
              </a:lnSpc>
            </a:pPr>
            <a:r>
              <a:rPr lang="en-US" sz="3080" dirty="0">
                <a:solidFill>
                  <a:srgbClr val="5E17EB"/>
                </a:solidFill>
                <a:latin typeface="DM Sans Bold"/>
              </a:rPr>
              <a:t> </a:t>
            </a:r>
            <a:r>
              <a:rPr lang="en-US" sz="3080" dirty="0" smtClean="0">
                <a:solidFill>
                  <a:srgbClr val="5E17EB"/>
                </a:solidFill>
                <a:latin typeface="DM Sans Bold"/>
              </a:rPr>
              <a:t>le code et</a:t>
            </a:r>
            <a:r>
              <a:rPr lang="en-US" sz="3080" dirty="0" smtClean="0">
                <a:solidFill>
                  <a:srgbClr val="5E17EB"/>
                </a:solidFill>
                <a:latin typeface="DM Sans Bold"/>
              </a:rPr>
              <a:t> </a:t>
            </a:r>
            <a:r>
              <a:rPr lang="en-US" sz="3080" dirty="0" smtClean="0">
                <a:solidFill>
                  <a:srgbClr val="5E17EB"/>
                </a:solidFill>
                <a:latin typeface="DM Sans Bold"/>
              </a:rPr>
              <a:t>Conclusion  </a:t>
            </a:r>
            <a:endParaRPr lang="en-US" sz="3080" dirty="0">
              <a:solidFill>
                <a:srgbClr val="5E17EB"/>
              </a:solidFill>
              <a:latin typeface="DM Sans Bold"/>
            </a:endParaRPr>
          </a:p>
          <a:p>
            <a:pPr>
              <a:lnSpc>
                <a:spcPts val="4310"/>
              </a:lnSpc>
            </a:pPr>
            <a:endParaRPr lang="en-US" sz="3080" dirty="0">
              <a:solidFill>
                <a:srgbClr val="5E17EB"/>
              </a:solidFill>
              <a:latin typeface="DM Sans Bold"/>
            </a:endParaRPr>
          </a:p>
        </p:txBody>
      </p:sp>
      <p:sp>
        <p:nvSpPr>
          <p:cNvPr id="39" name="Rectangle 38"/>
          <p:cNvSpPr/>
          <p:nvPr/>
        </p:nvSpPr>
        <p:spPr>
          <a:xfrm>
            <a:off x="10363200" y="4767879"/>
            <a:ext cx="8109189" cy="1099660"/>
          </a:xfrm>
          <a:prstGeom prst="rect">
            <a:avLst/>
          </a:prstGeom>
        </p:spPr>
        <p:txBody>
          <a:bodyPr wrap="square">
            <a:spAutoFit/>
          </a:bodyPr>
          <a:lstStyle/>
          <a:p>
            <a:pPr>
              <a:lnSpc>
                <a:spcPts val="9315"/>
              </a:lnSpc>
            </a:pPr>
            <a:r>
              <a:rPr lang="en-US" sz="3080" dirty="0">
                <a:solidFill>
                  <a:srgbClr val="5E17EB"/>
                </a:solidFill>
                <a:latin typeface="DM Sans Bold"/>
              </a:rPr>
              <a:t> </a:t>
            </a:r>
            <a:r>
              <a:rPr lang="en-US" sz="3080" dirty="0" smtClean="0">
                <a:solidFill>
                  <a:srgbClr val="5E17EB"/>
                </a:solidFill>
                <a:latin typeface="DM Sans Bold"/>
              </a:rPr>
              <a:t>Les </a:t>
            </a:r>
            <a:r>
              <a:rPr lang="en-US" sz="3080" dirty="0" err="1" smtClean="0">
                <a:solidFill>
                  <a:srgbClr val="5E17EB"/>
                </a:solidFill>
                <a:latin typeface="DM Sans Bold"/>
              </a:rPr>
              <a:t>outils</a:t>
            </a:r>
            <a:endParaRPr lang="en-US" sz="3080" dirty="0">
              <a:solidFill>
                <a:srgbClr val="5E17EB"/>
              </a:solidFill>
              <a:latin typeface="DM Sans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E17EB"/>
        </a:solidFill>
        <a:effectLst/>
      </p:bgPr>
    </p:bg>
    <p:spTree>
      <p:nvGrpSpPr>
        <p:cNvPr id="1" name=""/>
        <p:cNvGrpSpPr/>
        <p:nvPr/>
      </p:nvGrpSpPr>
      <p:grpSpPr>
        <a:xfrm>
          <a:off x="0" y="0"/>
          <a:ext cx="0" cy="0"/>
          <a:chOff x="0" y="0"/>
          <a:chExt cx="0" cy="0"/>
        </a:xfrm>
      </p:grpSpPr>
      <p:grpSp>
        <p:nvGrpSpPr>
          <p:cNvPr id="2" name="Group 2"/>
          <p:cNvGrpSpPr/>
          <p:nvPr/>
        </p:nvGrpSpPr>
        <p:grpSpPr>
          <a:xfrm>
            <a:off x="-2729826" y="-2503972"/>
            <a:ext cx="5021747" cy="502174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42975" cap="sq">
              <a:solidFill>
                <a:srgbClr val="F5F0FF"/>
              </a:solidFill>
              <a:prstDash val="solid"/>
              <a:miter/>
            </a:ln>
          </p:spPr>
        </p:sp>
        <p:sp>
          <p:nvSpPr>
            <p:cNvPr id="4" name="TextBox 4"/>
            <p:cNvSpPr txBox="1"/>
            <p:nvPr/>
          </p:nvSpPr>
          <p:spPr>
            <a:xfrm>
              <a:off x="76200" y="47625"/>
              <a:ext cx="660400" cy="688975"/>
            </a:xfrm>
            <a:prstGeom prst="rect">
              <a:avLst/>
            </a:prstGeom>
          </p:spPr>
          <p:txBody>
            <a:bodyPr lIns="67300" tIns="67300" rIns="67300" bIns="67300" rtlCol="0" anchor="ctr"/>
            <a:lstStyle/>
            <a:p>
              <a:pPr algn="ctr">
                <a:lnSpc>
                  <a:spcPts val="1960"/>
                </a:lnSpc>
                <a:spcBef>
                  <a:spcPct val="0"/>
                </a:spcBef>
              </a:pPr>
              <a:r>
                <a:rPr lang="en-US" sz="1400">
                  <a:solidFill>
                    <a:srgbClr val="F5F0FF"/>
                  </a:solidFill>
                  <a:ea typeface="Open Sans" panose="020B0606030504020204"/>
                </a:rPr>
                <a:t>☺☺</a:t>
              </a:r>
            </a:p>
          </p:txBody>
        </p:sp>
      </p:grpSp>
      <p:sp>
        <p:nvSpPr>
          <p:cNvPr id="5" name="Freeform 5"/>
          <p:cNvSpPr/>
          <p:nvPr/>
        </p:nvSpPr>
        <p:spPr>
          <a:xfrm>
            <a:off x="4419600" y="2517775"/>
            <a:ext cx="11855157" cy="8801100"/>
          </a:xfrm>
          <a:custGeom>
            <a:avLst/>
            <a:gdLst/>
            <a:ahLst/>
            <a:cxnLst/>
            <a:rect l="l" t="t" r="r" b="b"/>
            <a:pathLst>
              <a:path w="11855157" h="8801100">
                <a:moveTo>
                  <a:pt x="0" y="0"/>
                </a:moveTo>
                <a:lnTo>
                  <a:pt x="11855157" y="0"/>
                </a:lnTo>
                <a:lnTo>
                  <a:pt x="11855157" y="8801100"/>
                </a:lnTo>
                <a:lnTo>
                  <a:pt x="0" y="8801100"/>
                </a:lnTo>
                <a:lnTo>
                  <a:pt x="0" y="0"/>
                </a:lnTo>
                <a:close/>
              </a:path>
            </a:pathLst>
          </a:custGeom>
          <a:blipFill>
            <a:blip r:embed="rId2">
              <a:alphaModFix amt="6000"/>
              <a:extLst>
                <a:ext uri="{96DAC541-7B7A-43D3-8B79-37D633B846F1}">
                  <asvg:svgBlip xmlns:asvg="http://schemas.microsoft.com/office/drawing/2016/SVG/main" xmlns="" r:embed="rId3"/>
                </a:ext>
              </a:extLst>
            </a:blip>
            <a:stretch>
              <a:fillRect r="-599"/>
            </a:stretch>
          </a:blipFill>
        </p:spPr>
      </p:sp>
      <p:grpSp>
        <p:nvGrpSpPr>
          <p:cNvPr id="6" name="Group 6"/>
          <p:cNvGrpSpPr/>
          <p:nvPr/>
        </p:nvGrpSpPr>
        <p:grpSpPr>
          <a:xfrm>
            <a:off x="2935728" y="366262"/>
            <a:ext cx="7074431" cy="1585109"/>
            <a:chOff x="0" y="0"/>
            <a:chExt cx="2605059" cy="583694"/>
          </a:xfrm>
        </p:grpSpPr>
        <p:sp>
          <p:nvSpPr>
            <p:cNvPr id="7" name="Freeform 7"/>
            <p:cNvSpPr/>
            <p:nvPr/>
          </p:nvSpPr>
          <p:spPr>
            <a:xfrm>
              <a:off x="0" y="0"/>
              <a:ext cx="2605059" cy="583694"/>
            </a:xfrm>
            <a:custGeom>
              <a:avLst/>
              <a:gdLst/>
              <a:ahLst/>
              <a:cxnLst/>
              <a:rect l="l" t="t" r="r" b="b"/>
              <a:pathLst>
                <a:path w="2605059" h="583694">
                  <a:moveTo>
                    <a:pt x="109435" y="0"/>
                  </a:moveTo>
                  <a:lnTo>
                    <a:pt x="2495624" y="0"/>
                  </a:lnTo>
                  <a:cubicBezTo>
                    <a:pt x="2524648" y="0"/>
                    <a:pt x="2552483" y="11530"/>
                    <a:pt x="2573006" y="32053"/>
                  </a:cubicBezTo>
                  <a:cubicBezTo>
                    <a:pt x="2593529" y="52576"/>
                    <a:pt x="2605059" y="80411"/>
                    <a:pt x="2605059" y="109435"/>
                  </a:cubicBezTo>
                  <a:lnTo>
                    <a:pt x="2605059" y="474259"/>
                  </a:lnTo>
                  <a:cubicBezTo>
                    <a:pt x="2605059" y="503283"/>
                    <a:pt x="2593529" y="531118"/>
                    <a:pt x="2573006" y="551641"/>
                  </a:cubicBezTo>
                  <a:cubicBezTo>
                    <a:pt x="2552483" y="572164"/>
                    <a:pt x="2524648" y="583694"/>
                    <a:pt x="2495624" y="583694"/>
                  </a:cubicBezTo>
                  <a:lnTo>
                    <a:pt x="109435" y="583694"/>
                  </a:lnTo>
                  <a:cubicBezTo>
                    <a:pt x="80411" y="583694"/>
                    <a:pt x="52576" y="572164"/>
                    <a:pt x="32053" y="551641"/>
                  </a:cubicBezTo>
                  <a:cubicBezTo>
                    <a:pt x="11530" y="531118"/>
                    <a:pt x="0" y="503283"/>
                    <a:pt x="0" y="474259"/>
                  </a:cubicBezTo>
                  <a:lnTo>
                    <a:pt x="0" y="109435"/>
                  </a:lnTo>
                  <a:cubicBezTo>
                    <a:pt x="0" y="80411"/>
                    <a:pt x="11530" y="52576"/>
                    <a:pt x="32053" y="32053"/>
                  </a:cubicBezTo>
                  <a:cubicBezTo>
                    <a:pt x="52576" y="11530"/>
                    <a:pt x="80411" y="0"/>
                    <a:pt x="109435" y="0"/>
                  </a:cubicBezTo>
                  <a:close/>
                </a:path>
              </a:pathLst>
            </a:custGeom>
            <a:solidFill>
              <a:srgbClr val="F5F0FF"/>
            </a:solidFill>
            <a:ln cap="rnd">
              <a:noFill/>
              <a:prstDash val="solid"/>
              <a:round/>
            </a:ln>
          </p:spPr>
        </p:sp>
        <p:sp>
          <p:nvSpPr>
            <p:cNvPr id="8" name="TextBox 8"/>
            <p:cNvSpPr txBox="1"/>
            <p:nvPr/>
          </p:nvSpPr>
          <p:spPr>
            <a:xfrm>
              <a:off x="0" y="-38100"/>
              <a:ext cx="2605059" cy="621794"/>
            </a:xfrm>
            <a:prstGeom prst="rect">
              <a:avLst/>
            </a:prstGeom>
          </p:spPr>
          <p:txBody>
            <a:bodyPr lIns="50800" tIns="50800" rIns="50800" bIns="50800" rtlCol="0" anchor="ctr"/>
            <a:lstStyle/>
            <a:p>
              <a:pPr algn="ctr">
                <a:lnSpc>
                  <a:spcPts val="2660"/>
                </a:lnSpc>
                <a:spcBef>
                  <a:spcPct val="0"/>
                </a:spcBef>
              </a:pPr>
              <a:endParaRPr/>
            </a:p>
          </p:txBody>
        </p:sp>
      </p:grpSp>
      <p:grpSp>
        <p:nvGrpSpPr>
          <p:cNvPr id="9" name="Group 9"/>
          <p:cNvGrpSpPr/>
          <p:nvPr/>
        </p:nvGrpSpPr>
        <p:grpSpPr>
          <a:xfrm>
            <a:off x="15322816" y="7612353"/>
            <a:ext cx="6159240" cy="615924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42975" cap="sq">
              <a:solidFill>
                <a:srgbClr val="F5F0FF"/>
              </a:solidFill>
              <a:prstDash val="solid"/>
              <a:miter/>
            </a:ln>
          </p:spPr>
        </p:sp>
        <p:sp>
          <p:nvSpPr>
            <p:cNvPr id="11" name="TextBox 11"/>
            <p:cNvSpPr txBox="1"/>
            <p:nvPr/>
          </p:nvSpPr>
          <p:spPr>
            <a:xfrm>
              <a:off x="76200" y="47625"/>
              <a:ext cx="660400" cy="688975"/>
            </a:xfrm>
            <a:prstGeom prst="rect">
              <a:avLst/>
            </a:prstGeom>
          </p:spPr>
          <p:txBody>
            <a:bodyPr lIns="67300" tIns="67300" rIns="67300" bIns="67300" rtlCol="0" anchor="ctr"/>
            <a:lstStyle/>
            <a:p>
              <a:pPr algn="ctr">
                <a:lnSpc>
                  <a:spcPts val="1960"/>
                </a:lnSpc>
                <a:spcBef>
                  <a:spcPct val="0"/>
                </a:spcBef>
              </a:pPr>
              <a:endParaRPr/>
            </a:p>
          </p:txBody>
        </p:sp>
      </p:grpSp>
      <p:sp>
        <p:nvSpPr>
          <p:cNvPr id="12" name="TextBox 12"/>
          <p:cNvSpPr txBox="1"/>
          <p:nvPr/>
        </p:nvSpPr>
        <p:spPr>
          <a:xfrm>
            <a:off x="3505200" y="534346"/>
            <a:ext cx="7322348" cy="1145473"/>
          </a:xfrm>
          <a:prstGeom prst="rect">
            <a:avLst/>
          </a:prstGeom>
        </p:spPr>
        <p:txBody>
          <a:bodyPr lIns="0" tIns="0" rIns="0" bIns="0" rtlCol="0" anchor="t">
            <a:spAutoFit/>
          </a:bodyPr>
          <a:lstStyle/>
          <a:p>
            <a:pPr>
              <a:lnSpc>
                <a:spcPts val="9315"/>
              </a:lnSpc>
            </a:pPr>
            <a:r>
              <a:rPr lang="en-US" sz="6650" dirty="0">
                <a:solidFill>
                  <a:srgbClr val="5E17EB"/>
                </a:solidFill>
                <a:latin typeface="DM Sans Bold"/>
              </a:rPr>
              <a:t>INTODUCTION</a:t>
            </a:r>
          </a:p>
        </p:txBody>
      </p:sp>
      <p:sp>
        <p:nvSpPr>
          <p:cNvPr id="14" name="Rectangle 13"/>
          <p:cNvSpPr/>
          <p:nvPr/>
        </p:nvSpPr>
        <p:spPr>
          <a:xfrm>
            <a:off x="1611630" y="2853690"/>
            <a:ext cx="16278225" cy="5119556"/>
          </a:xfrm>
          <a:prstGeom prst="rect">
            <a:avLst/>
          </a:prstGeom>
        </p:spPr>
        <p:txBody>
          <a:bodyPr wrap="square">
            <a:noAutofit/>
          </a:bodyPr>
          <a:lstStyle/>
          <a:p>
            <a:pPr>
              <a:lnSpc>
                <a:spcPct val="150000"/>
              </a:lnSpc>
            </a:pPr>
            <a:r>
              <a:rPr lang="fr-FR" sz="3200" dirty="0" smtClean="0">
                <a:solidFill>
                  <a:schemeClr val="bg1"/>
                </a:solidFill>
                <a:latin typeface="Gadugi" panose="020B0502040204020203" charset="0"/>
                <a:cs typeface="Gadugi" panose="020B0502040204020203" charset="0"/>
              </a:rPr>
              <a:t>Le </a:t>
            </a:r>
            <a:r>
              <a:rPr lang="fr-FR" sz="3200" dirty="0">
                <a:solidFill>
                  <a:schemeClr val="bg1"/>
                </a:solidFill>
                <a:latin typeface="Gadugi" panose="020B0502040204020203" charset="0"/>
                <a:cs typeface="Gadugi" panose="020B0502040204020203" charset="0"/>
              </a:rPr>
              <a:t>Blackjack, aussi connu sous le nom de 21, est un jeu de cartes populaire où les joueurs cherchent à battre le croupier en obtenant une main dont la valeur est plus proche de 21 sans la dépasser. Pour offrir une expérience authentique, un système de gestion de base de données (SGBD) a été développé. Ce SGBD utilise une base de données relationnelle pour stocker les données du jeu, telles que les joueurs, les cartes, les mains et les paquets de cartes, assurant ainsi une gestion efficace et précise du jeu.</a:t>
            </a:r>
          </a:p>
          <a:p>
            <a:pPr>
              <a:lnSpc>
                <a:spcPct val="150000"/>
              </a:lnSpc>
            </a:pPr>
            <a:r>
              <a:rPr lang="fr-FR" sz="3200" dirty="0">
                <a:solidFill>
                  <a:schemeClr val="bg1"/>
                </a:solidFill>
                <a:latin typeface="Gadugi" panose="020B0502040204020203" charset="0"/>
                <a:cs typeface="Gadugi" panose="020B0502040204020203" charset="0"/>
              </a:rPr>
              <a:t>Versions de Java</a:t>
            </a:r>
            <a:endParaRPr lang="fr-FR" sz="3200" dirty="0">
              <a:solidFill>
                <a:schemeClr val="bg1"/>
              </a:solidFill>
              <a:latin typeface="Gadugi" panose="020B0502040204020203" charset="0"/>
              <a:cs typeface="Gadugi"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139</Words>
  <Application>Microsoft Office PowerPoint</Application>
  <PresentationFormat>Custom</PresentationFormat>
  <Paragraphs>16</Paragraphs>
  <Slides>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Open Sans Bold</vt:lpstr>
      <vt:lpstr>Gadugi</vt:lpstr>
      <vt:lpstr>Calibri</vt:lpstr>
      <vt:lpstr>Agrandir</vt:lpstr>
      <vt:lpstr>Open Sans</vt:lpstr>
      <vt:lpstr>Arial</vt:lpstr>
      <vt:lpstr>DM Sans Bold</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fin-sAAS</dc:title>
  <dc:creator>user</dc:creator>
  <cp:lastModifiedBy>reda</cp:lastModifiedBy>
  <cp:revision>47</cp:revision>
  <dcterms:created xsi:type="dcterms:W3CDTF">2006-08-16T00:00:00Z</dcterms:created>
  <dcterms:modified xsi:type="dcterms:W3CDTF">2024-02-25T23:01:23Z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C45176AD506E46FA8EAFD5F61C914991_12</vt:lpwstr>
  </property>
  <property fmtid="{D5CDD505-2E9C-101B-9397-08002B2CF9AE}" pid="3" name="KSOProductBuildVer">
    <vt:lpwstr>1036-12.2.0.13431</vt:lpwstr>
  </property>
</Properties>
</file>