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1" r:id="rId10"/>
    <p:sldId id="269" r:id="rId11"/>
    <p:sldId id="273" r:id="rId12"/>
    <p:sldId id="272" r:id="rId13"/>
    <p:sldId id="266" r:id="rId14"/>
  </p:sldIdLst>
  <p:sldSz cx="18288000" cy="10287000"/>
  <p:notesSz cx="6858000" cy="9144000"/>
  <p:embeddedFontLst>
    <p:embeddedFont>
      <p:font typeface="Open Sans Bold" panose="020B0604020202020204" charset="0"/>
      <p:bold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 Bold" panose="020B0604020202020204" charset="0"/>
      <p:bold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Gadugi" panose="020B0502040204020203" pitchFamily="34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079"/>
    <a:srgbClr val="FFFFFF"/>
    <a:srgbClr val="A97EFF"/>
    <a:srgbClr val="FF8CED"/>
    <a:srgbClr val="5E17EB"/>
    <a:srgbClr val="E78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86496" autoAdjust="0"/>
  </p:normalViewPr>
  <p:slideViewPr>
    <p:cSldViewPr showGuides="1">
      <p:cViewPr varScale="1">
        <p:scale>
          <a:sx n="37" d="100"/>
          <a:sy n="37" d="100"/>
        </p:scale>
        <p:origin x="636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245BB-F875-42B3-991A-E0E5DDE7245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8534E-6FAD-4979-B87E-12D0AE64F43E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8534E-6FAD-4979-B87E-12D0AE64F43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955" y="-6826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111" b="-911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875984" y="3859570"/>
            <a:ext cx="9949661" cy="99496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F5F0F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468429" y="412056"/>
            <a:ext cx="1351141" cy="1233288"/>
            <a:chOff x="0" y="0"/>
            <a:chExt cx="1801521" cy="1644384"/>
          </a:xfrm>
        </p:grpSpPr>
        <p:sp>
          <p:nvSpPr>
            <p:cNvPr id="8" name="Freeform 8"/>
            <p:cNvSpPr/>
            <p:nvPr/>
          </p:nvSpPr>
          <p:spPr>
            <a:xfrm>
              <a:off x="250867" y="0"/>
              <a:ext cx="1299787" cy="959191"/>
            </a:xfrm>
            <a:custGeom>
              <a:avLst/>
              <a:gdLst/>
              <a:ahLst/>
              <a:cxnLst/>
              <a:rect l="l" t="t" r="r" b="b"/>
              <a:pathLst>
                <a:path w="1299787" h="959191">
                  <a:moveTo>
                    <a:pt x="0" y="0"/>
                  </a:moveTo>
                  <a:lnTo>
                    <a:pt x="1299787" y="0"/>
                  </a:lnTo>
                  <a:lnTo>
                    <a:pt x="1299787" y="959191"/>
                  </a:lnTo>
                  <a:lnTo>
                    <a:pt x="0" y="959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0" y="977843"/>
              <a:ext cx="1801521" cy="666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25"/>
                </a:lnSpc>
              </a:pPr>
              <a:r>
                <a:rPr lang="en-US" sz="2660">
                  <a:solidFill>
                    <a:srgbClr val="5E17EB"/>
                  </a:solidFill>
                  <a:latin typeface="Agrandir" panose="00000500000000000000"/>
                </a:rPr>
                <a:t>Nomade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13737" y="1756828"/>
            <a:ext cx="11843370" cy="3546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25"/>
              </a:lnSpc>
            </a:pPr>
            <a:r>
              <a:rPr lang="en-US" sz="8235" dirty="0" smtClean="0">
                <a:solidFill>
                  <a:srgbClr val="FFFFFF"/>
                </a:solidFill>
                <a:latin typeface="DM Sans Bold"/>
              </a:rPr>
              <a:t>Java 8 :features(</a:t>
            </a:r>
          </a:p>
          <a:p>
            <a:pPr>
              <a:lnSpc>
                <a:spcPts val="9225"/>
              </a:lnSpc>
            </a:pPr>
            <a:r>
              <a:rPr lang="en-US" sz="8235" dirty="0" err="1" smtClean="0">
                <a:solidFill>
                  <a:srgbClr val="FFFFFF"/>
                </a:solidFill>
                <a:latin typeface="DM Sans Bold"/>
              </a:rPr>
              <a:t>Streams,Lambda</a:t>
            </a:r>
            <a:r>
              <a:rPr lang="en-US" sz="8235" dirty="0" smtClean="0">
                <a:solidFill>
                  <a:srgbClr val="FFFFFF"/>
                </a:solidFill>
                <a:latin typeface="DM Sans Bold"/>
              </a:rPr>
              <a:t> expressions….)</a:t>
            </a:r>
            <a:endParaRPr lang="en-US" sz="8235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0" y="8542782"/>
            <a:ext cx="3488435" cy="1744218"/>
          </a:xfrm>
          <a:custGeom>
            <a:avLst/>
            <a:gdLst/>
            <a:ahLst/>
            <a:cxnLst/>
            <a:rect l="l" t="t" r="r" b="b"/>
            <a:pathLst>
              <a:path w="3488435" h="1744218">
                <a:moveTo>
                  <a:pt x="0" y="0"/>
                </a:moveTo>
                <a:lnTo>
                  <a:pt x="3488435" y="0"/>
                </a:lnTo>
                <a:lnTo>
                  <a:pt x="3488435" y="1744218"/>
                </a:lnTo>
                <a:lnTo>
                  <a:pt x="0" y="1744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13" y="-383770"/>
            <a:ext cx="6897152" cy="1591651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832405" y="6401764"/>
            <a:ext cx="106483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Realisé</a:t>
            </a:r>
            <a:r>
              <a:rPr lang="fr-FR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fr-FR" sz="3600" b="1" dirty="0">
                <a:solidFill>
                  <a:srgbClr val="FF8CED"/>
                </a:solidFill>
                <a:latin typeface="+mj-lt"/>
              </a:rPr>
              <a:t>par</a:t>
            </a:r>
            <a:r>
              <a:rPr lang="fr-FR" sz="3600" b="1" dirty="0">
                <a:solidFill>
                  <a:srgbClr val="92D050"/>
                </a:solidFill>
                <a:latin typeface="+mj-lt"/>
              </a:rPr>
              <a:t>:  </a:t>
            </a:r>
            <a:r>
              <a:rPr lang="fr-FR" sz="6000" b="1" dirty="0" err="1" smtClean="0">
                <a:solidFill>
                  <a:srgbClr val="E7862A"/>
                </a:solidFill>
                <a:latin typeface="+mj-lt"/>
              </a:rPr>
              <a:t>Ouadi</a:t>
            </a:r>
            <a:r>
              <a:rPr lang="fr-FR" sz="6000" b="1" dirty="0" smtClean="0">
                <a:solidFill>
                  <a:srgbClr val="E7862A"/>
                </a:solidFill>
                <a:latin typeface="+mj-lt"/>
              </a:rPr>
              <a:t> </a:t>
            </a:r>
            <a:r>
              <a:rPr lang="fr-FR" sz="6000" b="1" dirty="0" err="1" smtClean="0">
                <a:solidFill>
                  <a:srgbClr val="E7862A"/>
                </a:solidFill>
                <a:latin typeface="+mj-lt"/>
              </a:rPr>
              <a:t>Reda</a:t>
            </a:r>
            <a:endParaRPr lang="fr-FR" sz="6000" b="1" dirty="0" smtClean="0">
              <a:solidFill>
                <a:srgbClr val="E7862A"/>
              </a:solidFill>
              <a:latin typeface="+mj-l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186473" y="9693830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5949CC1-6E07-4745-9859-1C9472BE2AD1}" type="datetime1">
              <a:rPr lang="en-US" sz="2800" smtClean="0">
                <a:solidFill>
                  <a:srgbClr val="A97EFF"/>
                </a:solidFill>
              </a:rPr>
              <a:t>2/14/2024</a:t>
            </a:fld>
            <a:endParaRPr lang="en-US" sz="2800" dirty="0">
              <a:solidFill>
                <a:srgbClr val="A97E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78967" y="-2133934"/>
            <a:ext cx="5021747" cy="50217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30430" y="-423429"/>
            <a:ext cx="1942127" cy="19421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940"/>
                </a:lnSpc>
              </a:pPr>
              <a:r>
                <a:rPr lang="en-US" sz="7100" dirty="0">
                  <a:solidFill>
                    <a:srgbClr val="F5F0FF"/>
                  </a:solidFill>
                  <a:latin typeface="Open Sans Bold" panose="020B0806030504020204"/>
                </a:rPr>
                <a:t>5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441721" y="1333395"/>
            <a:ext cx="11855157" cy="8801100"/>
          </a:xfrm>
          <a:custGeom>
            <a:avLst/>
            <a:gdLst/>
            <a:ahLst/>
            <a:cxnLst/>
            <a:rect l="l" t="t" r="r" b="b"/>
            <a:pathLst>
              <a:path w="11855157" h="8801100">
                <a:moveTo>
                  <a:pt x="0" y="0"/>
                </a:moveTo>
                <a:lnTo>
                  <a:pt x="11855157" y="0"/>
                </a:lnTo>
                <a:lnTo>
                  <a:pt x="11855157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r="-599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971991" y="-244920"/>
            <a:ext cx="16911436" cy="1763618"/>
            <a:chOff x="0" y="0"/>
            <a:chExt cx="2209884" cy="6494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9884" cy="649427"/>
            </a:xfrm>
            <a:custGeom>
              <a:avLst/>
              <a:gdLst/>
              <a:ahLst/>
              <a:cxnLst/>
              <a:rect l="l" t="t" r="r" b="b"/>
              <a:pathLst>
                <a:path w="2209884" h="649427">
                  <a:moveTo>
                    <a:pt x="129005" y="0"/>
                  </a:moveTo>
                  <a:lnTo>
                    <a:pt x="2080880" y="0"/>
                  </a:lnTo>
                  <a:cubicBezTo>
                    <a:pt x="2152127" y="0"/>
                    <a:pt x="2209884" y="57757"/>
                    <a:pt x="2209884" y="129005"/>
                  </a:cubicBezTo>
                  <a:lnTo>
                    <a:pt x="2209884" y="520423"/>
                  </a:lnTo>
                  <a:cubicBezTo>
                    <a:pt x="2209884" y="591670"/>
                    <a:pt x="2152127" y="649427"/>
                    <a:pt x="2080880" y="649427"/>
                  </a:cubicBezTo>
                  <a:lnTo>
                    <a:pt x="129005" y="649427"/>
                  </a:lnTo>
                  <a:cubicBezTo>
                    <a:pt x="57757" y="649427"/>
                    <a:pt x="0" y="591670"/>
                    <a:pt x="0" y="520423"/>
                  </a:cubicBezTo>
                  <a:lnTo>
                    <a:pt x="0" y="129005"/>
                  </a:lnTo>
                  <a:cubicBezTo>
                    <a:pt x="0" y="57757"/>
                    <a:pt x="57757" y="0"/>
                    <a:pt x="129005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209884" cy="687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23725" y="6392315"/>
            <a:ext cx="6159240" cy="615924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54064" y="-161502"/>
            <a:ext cx="16133935" cy="123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9315"/>
              </a:lnSpc>
            </a:pPr>
            <a:r>
              <a:rPr lang="fr-FR" altLang="en-US" sz="665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fr-FR" sz="6650" dirty="0">
                <a:solidFill>
                  <a:srgbClr val="FFFFFF"/>
                </a:solidFill>
                <a:latin typeface="DM Sans Bold"/>
                <a:sym typeface="+mn-ea"/>
              </a:rPr>
              <a:t>Java 8 : Nouvelles fonctionnalités</a:t>
            </a:r>
            <a:r>
              <a:rPr lang="fr-FR" sz="6650" dirty="0">
                <a:solidFill>
                  <a:srgbClr val="FFFFFF"/>
                </a:solidFill>
                <a:latin typeface="DM Sans Bold"/>
              </a:rPr>
              <a:t> </a:t>
            </a:r>
            <a:endParaRPr lang="en-US" sz="665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15672" y="873411"/>
            <a:ext cx="1426435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5"/>
              </a:lnSpc>
            </a:pPr>
            <a:endParaRPr lang="fr-FR" sz="1400" dirty="0">
              <a:solidFill>
                <a:srgbClr val="5E17EB"/>
              </a:solidFill>
              <a:latin typeface="Montserrat" panose="00000500000000000000"/>
            </a:endParaRPr>
          </a:p>
          <a:p>
            <a:pPr lvl="0">
              <a:lnSpc>
                <a:spcPts val="4405"/>
              </a:lnSpc>
            </a:pPr>
            <a:endParaRPr lang="fr-FR" sz="3145" dirty="0">
              <a:solidFill>
                <a:srgbClr val="5E17EB"/>
              </a:solidFill>
              <a:latin typeface="Montserrat" panose="00000500000000000000"/>
            </a:endParaRPr>
          </a:p>
          <a:p>
            <a:pPr lvl="0">
              <a:lnSpc>
                <a:spcPct val="150000"/>
              </a:lnSpc>
            </a:pPr>
            <a:r>
              <a:rPr lang="fr-FR" sz="4000" dirty="0" smtClean="0">
                <a:solidFill>
                  <a:srgbClr val="5E17EB"/>
                </a:solidFill>
                <a:latin typeface="Montserrat" panose="00000500000000000000"/>
              </a:rPr>
              <a:t>.</a:t>
            </a:r>
            <a:endParaRPr lang="fr-FR" sz="4000" dirty="0">
              <a:solidFill>
                <a:srgbClr val="5E17EB"/>
              </a:solidFill>
              <a:latin typeface="Montserrat" panose="00000500000000000000"/>
            </a:endParaRPr>
          </a:p>
        </p:txBody>
      </p:sp>
      <p:sp>
        <p:nvSpPr>
          <p:cNvPr id="17" name="TextBox 36"/>
          <p:cNvSpPr txBox="1"/>
          <p:nvPr/>
        </p:nvSpPr>
        <p:spPr>
          <a:xfrm>
            <a:off x="1334004" y="2938686"/>
            <a:ext cx="14972796" cy="4419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fr-FR" sz="3145" dirty="0">
              <a:solidFill>
                <a:srgbClr val="5E17EB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4000" dirty="0" smtClean="0"/>
              <a:t>Nouvelles </a:t>
            </a:r>
            <a:r>
              <a:rPr lang="fr-FR" sz="4000" dirty="0"/>
              <a:t>API pour la date et l'heure </a:t>
            </a:r>
            <a:r>
              <a:rPr lang="fr-FR" sz="4000" dirty="0">
                <a:solidFill>
                  <a:srgbClr val="5E17EB"/>
                </a:solidFill>
              </a:rPr>
              <a:t>: Java 8 a introduit de nouvelles classes dans le package </a:t>
            </a:r>
            <a:r>
              <a:rPr lang="fr-FR" sz="4000" dirty="0" err="1">
                <a:solidFill>
                  <a:srgbClr val="5E17EB"/>
                </a:solidFill>
              </a:rPr>
              <a:t>java.time</a:t>
            </a:r>
            <a:r>
              <a:rPr lang="fr-FR" sz="4000" dirty="0">
                <a:solidFill>
                  <a:srgbClr val="5E17EB"/>
                </a:solidFill>
              </a:rPr>
              <a:t> pour gérer la date et l'heure de manière plus efficace et plus flexible. Ces classes offrent une meilleure gestion des fuseaux horaires, des durées, et des périodes.</a:t>
            </a:r>
            <a:endParaRPr lang="fr-FR" sz="4000" dirty="0" smtClean="0">
              <a:solidFill>
                <a:srgbClr val="5E17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78967" y="-2133934"/>
            <a:ext cx="5021747" cy="50217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30430" y="-423429"/>
            <a:ext cx="1942127" cy="19421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940"/>
                </a:lnSpc>
              </a:pPr>
              <a:r>
                <a:rPr lang="en-US" sz="7100" dirty="0">
                  <a:solidFill>
                    <a:srgbClr val="F5F0FF"/>
                  </a:solidFill>
                  <a:latin typeface="Open Sans Bold" panose="020B0806030504020204"/>
                </a:rPr>
                <a:t>5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441721" y="1333395"/>
            <a:ext cx="13950679" cy="8801100"/>
          </a:xfrm>
          <a:custGeom>
            <a:avLst/>
            <a:gdLst/>
            <a:ahLst/>
            <a:cxnLst/>
            <a:rect l="l" t="t" r="r" b="b"/>
            <a:pathLst>
              <a:path w="11855157" h="8801100">
                <a:moveTo>
                  <a:pt x="0" y="0"/>
                </a:moveTo>
                <a:lnTo>
                  <a:pt x="11855157" y="0"/>
                </a:lnTo>
                <a:lnTo>
                  <a:pt x="11855157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r="-599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971991" y="-244920"/>
            <a:ext cx="16911436" cy="1763618"/>
            <a:chOff x="0" y="0"/>
            <a:chExt cx="2209884" cy="6494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9884" cy="649427"/>
            </a:xfrm>
            <a:custGeom>
              <a:avLst/>
              <a:gdLst/>
              <a:ahLst/>
              <a:cxnLst/>
              <a:rect l="l" t="t" r="r" b="b"/>
              <a:pathLst>
                <a:path w="2209884" h="649427">
                  <a:moveTo>
                    <a:pt x="129005" y="0"/>
                  </a:moveTo>
                  <a:lnTo>
                    <a:pt x="2080880" y="0"/>
                  </a:lnTo>
                  <a:cubicBezTo>
                    <a:pt x="2152127" y="0"/>
                    <a:pt x="2209884" y="57757"/>
                    <a:pt x="2209884" y="129005"/>
                  </a:cubicBezTo>
                  <a:lnTo>
                    <a:pt x="2209884" y="520423"/>
                  </a:lnTo>
                  <a:cubicBezTo>
                    <a:pt x="2209884" y="591670"/>
                    <a:pt x="2152127" y="649427"/>
                    <a:pt x="2080880" y="649427"/>
                  </a:cubicBezTo>
                  <a:lnTo>
                    <a:pt x="129005" y="649427"/>
                  </a:lnTo>
                  <a:cubicBezTo>
                    <a:pt x="57757" y="649427"/>
                    <a:pt x="0" y="591670"/>
                    <a:pt x="0" y="520423"/>
                  </a:cubicBezTo>
                  <a:lnTo>
                    <a:pt x="0" y="129005"/>
                  </a:lnTo>
                  <a:cubicBezTo>
                    <a:pt x="0" y="57757"/>
                    <a:pt x="57757" y="0"/>
                    <a:pt x="129005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209884" cy="687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23725" y="6392315"/>
            <a:ext cx="6159240" cy="615924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54064" y="-161502"/>
            <a:ext cx="16133935" cy="123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9315"/>
              </a:lnSpc>
            </a:pPr>
            <a:r>
              <a:rPr lang="fr-FR" altLang="en-US" sz="665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fr-FR" sz="6650" dirty="0">
                <a:solidFill>
                  <a:srgbClr val="FFFFFF"/>
                </a:solidFill>
                <a:latin typeface="DM Sans Bold"/>
                <a:sym typeface="+mn-ea"/>
              </a:rPr>
              <a:t>Java 8 : Nouvelles fonctionnalités</a:t>
            </a:r>
            <a:r>
              <a:rPr lang="fr-FR" sz="6650" dirty="0">
                <a:solidFill>
                  <a:srgbClr val="FFFFFF"/>
                </a:solidFill>
                <a:latin typeface="DM Sans Bold"/>
              </a:rPr>
              <a:t> </a:t>
            </a:r>
            <a:endParaRPr lang="en-US" sz="665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15672" y="873411"/>
            <a:ext cx="1426435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5"/>
              </a:lnSpc>
            </a:pPr>
            <a:endParaRPr lang="fr-FR" sz="1400" dirty="0">
              <a:solidFill>
                <a:srgbClr val="5E17EB"/>
              </a:solidFill>
              <a:latin typeface="Montserrat" panose="00000500000000000000"/>
            </a:endParaRPr>
          </a:p>
          <a:p>
            <a:pPr lvl="0">
              <a:lnSpc>
                <a:spcPts val="4405"/>
              </a:lnSpc>
            </a:pPr>
            <a:endParaRPr lang="fr-FR" sz="3145" dirty="0">
              <a:solidFill>
                <a:srgbClr val="5E17EB"/>
              </a:solidFill>
              <a:latin typeface="Montserrat" panose="00000500000000000000"/>
            </a:endParaRPr>
          </a:p>
          <a:p>
            <a:pPr lvl="0">
              <a:lnSpc>
                <a:spcPct val="150000"/>
              </a:lnSpc>
            </a:pPr>
            <a:r>
              <a:rPr lang="fr-FR" sz="4000" dirty="0" smtClean="0">
                <a:solidFill>
                  <a:srgbClr val="5E17EB"/>
                </a:solidFill>
                <a:latin typeface="Montserrat" panose="00000500000000000000"/>
              </a:rPr>
              <a:t>.</a:t>
            </a:r>
            <a:endParaRPr lang="fr-FR" sz="4000" dirty="0">
              <a:solidFill>
                <a:srgbClr val="5E17EB"/>
              </a:solidFill>
              <a:latin typeface="Montserrat" panose="0000050000000000000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1" y="2103877"/>
            <a:ext cx="16420179" cy="1591471"/>
          </a:xfrm>
          <a:prstGeom prst="rect">
            <a:avLst/>
          </a:prstGeom>
        </p:spPr>
      </p:pic>
      <p:sp>
        <p:nvSpPr>
          <p:cNvPr id="20" name="TextBox 36"/>
          <p:cNvSpPr txBox="1"/>
          <p:nvPr/>
        </p:nvSpPr>
        <p:spPr>
          <a:xfrm>
            <a:off x="1029620" y="3833286"/>
            <a:ext cx="15277179" cy="5432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fr-FR" sz="3145" dirty="0">
              <a:latin typeface="Montserrat" panose="00000500000000000000"/>
            </a:endParaRPr>
          </a:p>
          <a:p>
            <a:pPr>
              <a:lnSpc>
                <a:spcPct val="150000"/>
              </a:lnSpc>
            </a:pPr>
            <a:r>
              <a:rPr lang="fr-FR" sz="4000" dirty="0" smtClean="0"/>
              <a:t>.Les </a:t>
            </a:r>
            <a:r>
              <a:rPr lang="fr-FR" sz="4000" dirty="0"/>
              <a:t>expressions lambda permettent de passer des fonctions anonymes comme des arguments.</a:t>
            </a:r>
          </a:p>
          <a:p>
            <a:pPr>
              <a:lnSpc>
                <a:spcPct val="150000"/>
              </a:lnSpc>
            </a:pPr>
            <a:r>
              <a:rPr lang="fr-FR" sz="4000" dirty="0"/>
              <a:t>Elles rendent le code plus lisible et plus concis.</a:t>
            </a:r>
          </a:p>
          <a:p>
            <a:pPr>
              <a:lnSpc>
                <a:spcPct val="150000"/>
              </a:lnSpc>
            </a:pPr>
            <a:r>
              <a:rPr lang="fr-FR" sz="4000" dirty="0" smtClean="0">
                <a:solidFill>
                  <a:schemeClr val="accent1"/>
                </a:solidFill>
              </a:rPr>
              <a:t>.</a:t>
            </a:r>
            <a:r>
              <a:rPr lang="fr-FR" sz="4000" dirty="0" err="1" smtClean="0">
                <a:solidFill>
                  <a:schemeClr val="accent1"/>
                </a:solidFill>
              </a:rPr>
              <a:t>forEach</a:t>
            </a:r>
            <a:r>
              <a:rPr lang="fr-FR" sz="4000" dirty="0" smtClean="0"/>
              <a:t> </a:t>
            </a:r>
            <a:r>
              <a:rPr lang="fr-FR" sz="4000" dirty="0"/>
              <a:t>: Méthode de l'interface </a:t>
            </a:r>
            <a:r>
              <a:rPr lang="fr-FR" sz="4000" dirty="0" err="1"/>
              <a:t>Iterable</a:t>
            </a:r>
            <a:r>
              <a:rPr lang="fr-FR" sz="4000" dirty="0"/>
              <a:t> qui prend un Consumer en argument et applique ce consumer à chaque élément de la collection</a:t>
            </a:r>
            <a:r>
              <a:rPr lang="fr-FR" sz="4000" dirty="0">
                <a:solidFill>
                  <a:srgbClr val="5E17EB"/>
                </a:solidFill>
              </a:rPr>
              <a:t>.</a:t>
            </a:r>
            <a:endParaRPr lang="fr-FR" sz="4000" dirty="0" smtClean="0">
              <a:solidFill>
                <a:srgbClr val="5E1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78967" y="-2133934"/>
            <a:ext cx="5021747" cy="50217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30430" y="-423429"/>
            <a:ext cx="1942127" cy="19421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940"/>
                </a:lnSpc>
              </a:pPr>
              <a:r>
                <a:rPr lang="en-US" sz="7100" dirty="0">
                  <a:solidFill>
                    <a:srgbClr val="F5F0FF"/>
                  </a:solidFill>
                  <a:latin typeface="Open Sans Bold" panose="020B0806030504020204"/>
                </a:rPr>
                <a:t>5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441721" y="1181100"/>
            <a:ext cx="11855157" cy="8801100"/>
          </a:xfrm>
          <a:custGeom>
            <a:avLst/>
            <a:gdLst/>
            <a:ahLst/>
            <a:cxnLst/>
            <a:rect l="l" t="t" r="r" b="b"/>
            <a:pathLst>
              <a:path w="11855157" h="8801100">
                <a:moveTo>
                  <a:pt x="0" y="0"/>
                </a:moveTo>
                <a:lnTo>
                  <a:pt x="11855157" y="0"/>
                </a:lnTo>
                <a:lnTo>
                  <a:pt x="11855157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r="-599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971991" y="-244920"/>
            <a:ext cx="16911436" cy="1763618"/>
            <a:chOff x="0" y="0"/>
            <a:chExt cx="2209884" cy="6494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9884" cy="649427"/>
            </a:xfrm>
            <a:custGeom>
              <a:avLst/>
              <a:gdLst/>
              <a:ahLst/>
              <a:cxnLst/>
              <a:rect l="l" t="t" r="r" b="b"/>
              <a:pathLst>
                <a:path w="2209884" h="649427">
                  <a:moveTo>
                    <a:pt x="129005" y="0"/>
                  </a:moveTo>
                  <a:lnTo>
                    <a:pt x="2080880" y="0"/>
                  </a:lnTo>
                  <a:cubicBezTo>
                    <a:pt x="2152127" y="0"/>
                    <a:pt x="2209884" y="57757"/>
                    <a:pt x="2209884" y="129005"/>
                  </a:cubicBezTo>
                  <a:lnTo>
                    <a:pt x="2209884" y="520423"/>
                  </a:lnTo>
                  <a:cubicBezTo>
                    <a:pt x="2209884" y="591670"/>
                    <a:pt x="2152127" y="649427"/>
                    <a:pt x="2080880" y="649427"/>
                  </a:cubicBezTo>
                  <a:lnTo>
                    <a:pt x="129005" y="649427"/>
                  </a:lnTo>
                  <a:cubicBezTo>
                    <a:pt x="57757" y="649427"/>
                    <a:pt x="0" y="591670"/>
                    <a:pt x="0" y="520423"/>
                  </a:cubicBezTo>
                  <a:lnTo>
                    <a:pt x="0" y="129005"/>
                  </a:lnTo>
                  <a:cubicBezTo>
                    <a:pt x="0" y="57757"/>
                    <a:pt x="57757" y="0"/>
                    <a:pt x="129005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209884" cy="687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23725" y="6392315"/>
            <a:ext cx="6159240" cy="615924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54064" y="-161502"/>
            <a:ext cx="16133935" cy="123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9315"/>
              </a:lnSpc>
            </a:pPr>
            <a:r>
              <a:rPr lang="fr-FR" altLang="en-US" sz="665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fr-FR" sz="6650" dirty="0">
                <a:solidFill>
                  <a:srgbClr val="FFFFFF"/>
                </a:solidFill>
                <a:latin typeface="DM Sans Bold"/>
                <a:sym typeface="+mn-ea"/>
              </a:rPr>
              <a:t>Java 8 : Nouvelles fonctionnalités</a:t>
            </a:r>
            <a:r>
              <a:rPr lang="fr-FR" sz="6650" dirty="0">
                <a:solidFill>
                  <a:srgbClr val="FFFFFF"/>
                </a:solidFill>
                <a:latin typeface="DM Sans Bold"/>
              </a:rPr>
              <a:t> </a:t>
            </a:r>
            <a:endParaRPr lang="en-US" sz="665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15672" y="873411"/>
            <a:ext cx="1426435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5"/>
              </a:lnSpc>
            </a:pPr>
            <a:endParaRPr lang="fr-FR" sz="1400" dirty="0">
              <a:solidFill>
                <a:srgbClr val="5E17EB"/>
              </a:solidFill>
              <a:latin typeface="Montserrat" panose="00000500000000000000"/>
            </a:endParaRPr>
          </a:p>
          <a:p>
            <a:pPr lvl="0">
              <a:lnSpc>
                <a:spcPts val="4405"/>
              </a:lnSpc>
            </a:pPr>
            <a:endParaRPr lang="fr-FR" sz="3145" dirty="0">
              <a:solidFill>
                <a:srgbClr val="5E17EB"/>
              </a:solidFill>
              <a:latin typeface="Montserrat" panose="00000500000000000000"/>
            </a:endParaRPr>
          </a:p>
          <a:p>
            <a:pPr lvl="0">
              <a:lnSpc>
                <a:spcPct val="150000"/>
              </a:lnSpc>
            </a:pPr>
            <a:r>
              <a:rPr lang="fr-FR" sz="4000" dirty="0" smtClean="0">
                <a:solidFill>
                  <a:srgbClr val="5E17EB"/>
                </a:solidFill>
                <a:latin typeface="Montserrat" panose="00000500000000000000"/>
              </a:rPr>
              <a:t>.</a:t>
            </a:r>
            <a:endParaRPr lang="fr-FR" sz="4000" dirty="0">
              <a:solidFill>
                <a:srgbClr val="5E17EB"/>
              </a:solidFill>
              <a:latin typeface="Montserrat" panose="0000050000000000000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5978"/>
            <a:ext cx="16356399" cy="3285006"/>
          </a:xfrm>
          <a:prstGeom prst="rect">
            <a:avLst/>
          </a:prstGeom>
        </p:spPr>
      </p:pic>
      <p:sp>
        <p:nvSpPr>
          <p:cNvPr id="20" name="TextBox 36"/>
          <p:cNvSpPr txBox="1"/>
          <p:nvPr/>
        </p:nvSpPr>
        <p:spPr>
          <a:xfrm>
            <a:off x="1211696" y="5575862"/>
            <a:ext cx="15704703" cy="3629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fr-FR" sz="3145" dirty="0">
              <a:latin typeface="Montserrat" panose="00000500000000000000"/>
            </a:endParaRPr>
          </a:p>
          <a:p>
            <a:pPr>
              <a:lnSpc>
                <a:spcPct val="150000"/>
              </a:lnSpc>
            </a:pPr>
            <a:r>
              <a:rPr lang="fr-FR" sz="3145" dirty="0" err="1">
                <a:solidFill>
                  <a:srgbClr val="0070C0"/>
                </a:solidFill>
              </a:rPr>
              <a:t>stream</a:t>
            </a:r>
            <a:r>
              <a:rPr lang="fr-FR" sz="3145" dirty="0"/>
              <a:t> : Méthode de l'interface Collection qui retourne un </a:t>
            </a:r>
            <a:r>
              <a:rPr lang="fr-FR" sz="3145" dirty="0" err="1"/>
              <a:t>stream</a:t>
            </a:r>
            <a:r>
              <a:rPr lang="fr-FR" sz="3145" dirty="0"/>
              <a:t> pour la collection.</a:t>
            </a:r>
          </a:p>
          <a:p>
            <a:pPr>
              <a:lnSpc>
                <a:spcPct val="150000"/>
              </a:lnSpc>
            </a:pPr>
            <a:r>
              <a:rPr lang="fr-FR" sz="3145" dirty="0" err="1">
                <a:solidFill>
                  <a:schemeClr val="accent1"/>
                </a:solidFill>
              </a:rPr>
              <a:t>filter</a:t>
            </a:r>
            <a:r>
              <a:rPr lang="fr-FR" sz="3145" dirty="0"/>
              <a:t> : Opération de </a:t>
            </a:r>
            <a:r>
              <a:rPr lang="fr-FR" sz="3145" dirty="0" err="1"/>
              <a:t>stream</a:t>
            </a:r>
            <a:r>
              <a:rPr lang="fr-FR" sz="3145" dirty="0"/>
              <a:t> qui filtre les éléments en fonction d'un prédicat.</a:t>
            </a:r>
          </a:p>
          <a:p>
            <a:pPr>
              <a:lnSpc>
                <a:spcPct val="150000"/>
              </a:lnSpc>
            </a:pPr>
            <a:r>
              <a:rPr lang="fr-FR" sz="3145" dirty="0" err="1">
                <a:solidFill>
                  <a:srgbClr val="0070C0"/>
                </a:solidFill>
              </a:rPr>
              <a:t>mapToInt</a:t>
            </a:r>
            <a:r>
              <a:rPr lang="fr-FR" sz="3145" dirty="0">
                <a:solidFill>
                  <a:srgbClr val="0070C0"/>
                </a:solidFill>
              </a:rPr>
              <a:t> </a:t>
            </a:r>
            <a:r>
              <a:rPr lang="fr-FR" sz="3145" dirty="0"/>
              <a:t>: Opération de </a:t>
            </a:r>
            <a:r>
              <a:rPr lang="fr-FR" sz="3145" dirty="0" err="1"/>
              <a:t>stream</a:t>
            </a:r>
            <a:r>
              <a:rPr lang="fr-FR" sz="3145" dirty="0"/>
              <a:t> qui transforme chaque élément en un </a:t>
            </a:r>
            <a:r>
              <a:rPr lang="fr-FR" sz="3145" dirty="0" err="1"/>
              <a:t>int</a:t>
            </a:r>
            <a:r>
              <a:rPr lang="fr-FR" sz="3145" dirty="0"/>
              <a:t>.</a:t>
            </a:r>
          </a:p>
          <a:p>
            <a:pPr>
              <a:lnSpc>
                <a:spcPct val="150000"/>
              </a:lnSpc>
            </a:pPr>
            <a:r>
              <a:rPr lang="fr-FR" sz="3145" dirty="0" err="1">
                <a:solidFill>
                  <a:srgbClr val="0070C0"/>
                </a:solidFill>
              </a:rPr>
              <a:t>sum</a:t>
            </a:r>
            <a:r>
              <a:rPr lang="fr-FR" sz="3145" dirty="0"/>
              <a:t> : Opération de </a:t>
            </a:r>
            <a:r>
              <a:rPr lang="fr-FR" sz="3145" dirty="0" err="1"/>
              <a:t>stream</a:t>
            </a:r>
            <a:r>
              <a:rPr lang="fr-FR" sz="3145" dirty="0"/>
              <a:t> qui calcule la somme des éléments.</a:t>
            </a:r>
            <a:endParaRPr lang="fr-FR" sz="3145" dirty="0"/>
          </a:p>
        </p:txBody>
      </p:sp>
    </p:spTree>
    <p:extLst>
      <p:ext uri="{BB962C8B-B14F-4D97-AF65-F5344CB8AC3E}">
        <p14:creationId xmlns:p14="http://schemas.microsoft.com/office/powerpoint/2010/main" val="400735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96232" y="249569"/>
            <a:ext cx="6844598" cy="1607225"/>
            <a:chOff x="0" y="0"/>
            <a:chExt cx="1784415" cy="419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4415" cy="419010"/>
            </a:xfrm>
            <a:custGeom>
              <a:avLst/>
              <a:gdLst/>
              <a:ahLst/>
              <a:cxnLst/>
              <a:rect l="l" t="t" r="r" b="b"/>
              <a:pathLst>
                <a:path w="1784415" h="419010">
                  <a:moveTo>
                    <a:pt x="113110" y="0"/>
                  </a:moveTo>
                  <a:lnTo>
                    <a:pt x="1671305" y="0"/>
                  </a:lnTo>
                  <a:cubicBezTo>
                    <a:pt x="1701303" y="0"/>
                    <a:pt x="1730073" y="11917"/>
                    <a:pt x="1751285" y="33129"/>
                  </a:cubicBezTo>
                  <a:cubicBezTo>
                    <a:pt x="1772498" y="54341"/>
                    <a:pt x="1784415" y="83111"/>
                    <a:pt x="1784415" y="113110"/>
                  </a:cubicBezTo>
                  <a:lnTo>
                    <a:pt x="1784415" y="305900"/>
                  </a:lnTo>
                  <a:cubicBezTo>
                    <a:pt x="1784415" y="335899"/>
                    <a:pt x="1772498" y="364669"/>
                    <a:pt x="1751285" y="385881"/>
                  </a:cubicBezTo>
                  <a:cubicBezTo>
                    <a:pt x="1730073" y="407093"/>
                    <a:pt x="1701303" y="419010"/>
                    <a:pt x="1671305" y="419010"/>
                  </a:cubicBezTo>
                  <a:lnTo>
                    <a:pt x="113110" y="419010"/>
                  </a:lnTo>
                  <a:cubicBezTo>
                    <a:pt x="83111" y="419010"/>
                    <a:pt x="54341" y="407093"/>
                    <a:pt x="33129" y="385881"/>
                  </a:cubicBezTo>
                  <a:cubicBezTo>
                    <a:pt x="11917" y="364669"/>
                    <a:pt x="0" y="335899"/>
                    <a:pt x="0" y="305900"/>
                  </a:cubicBezTo>
                  <a:lnTo>
                    <a:pt x="0" y="113110"/>
                  </a:lnTo>
                  <a:cubicBezTo>
                    <a:pt x="0" y="83111"/>
                    <a:pt x="11917" y="54341"/>
                    <a:pt x="33129" y="33129"/>
                  </a:cubicBezTo>
                  <a:cubicBezTo>
                    <a:pt x="54341" y="11917"/>
                    <a:pt x="83111" y="0"/>
                    <a:pt x="1131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5E17EB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84415" cy="457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695399" y="1790552"/>
            <a:ext cx="11855157" cy="8801100"/>
          </a:xfrm>
          <a:custGeom>
            <a:avLst/>
            <a:gdLst/>
            <a:ahLst/>
            <a:cxnLst/>
            <a:rect l="l" t="t" r="r" b="b"/>
            <a:pathLst>
              <a:path w="11855157" h="8801100">
                <a:moveTo>
                  <a:pt x="0" y="0"/>
                </a:moveTo>
                <a:lnTo>
                  <a:pt x="11855157" y="0"/>
                </a:lnTo>
                <a:lnTo>
                  <a:pt x="11855157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r="-599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664390" y="6690405"/>
            <a:ext cx="6159240" cy="615924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2654320" y="8113002"/>
            <a:ext cx="5308640" cy="530864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4876800" y="383152"/>
            <a:ext cx="6613006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75"/>
              </a:lnSpc>
            </a:pPr>
            <a:r>
              <a:rPr lang="en-US" sz="6770" dirty="0" smtClean="0">
                <a:solidFill>
                  <a:srgbClr val="5E17EB"/>
                </a:solidFill>
                <a:latin typeface="DM Sans Bold"/>
              </a:rPr>
              <a:t>CONCLUSION</a:t>
            </a:r>
            <a:endParaRPr lang="en-US" sz="6770" dirty="0">
              <a:solidFill>
                <a:srgbClr val="5E17EB"/>
              </a:solidFill>
              <a:latin typeface="DM Sans Bold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267110" y="3625161"/>
            <a:ext cx="13423880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5E17EB"/>
                </a:solidFill>
              </a:rPr>
              <a:t>En </a:t>
            </a:r>
            <a:r>
              <a:rPr lang="fr-FR" sz="3200" b="1" dirty="0">
                <a:solidFill>
                  <a:srgbClr val="5E17EB"/>
                </a:solidFill>
              </a:rPr>
              <a:t>conclusion, Java 8 a apporté un ensemble de fonctionnalités qui ont considérablement amélioré la productivité des développeurs Java et ouvert la voie à de nouvelles façons de penser et de développer des applications en Java.</a:t>
            </a:r>
            <a:endParaRPr lang="fr-FR" sz="2800" dirty="0">
              <a:solidFill>
                <a:srgbClr val="5E17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845875"/>
            <a:ext cx="6844598" cy="1607225"/>
            <a:chOff x="0" y="0"/>
            <a:chExt cx="1784415" cy="419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4415" cy="419010"/>
            </a:xfrm>
            <a:custGeom>
              <a:avLst/>
              <a:gdLst/>
              <a:ahLst/>
              <a:cxnLst/>
              <a:rect l="l" t="t" r="r" b="b"/>
              <a:pathLst>
                <a:path w="1784415" h="419010">
                  <a:moveTo>
                    <a:pt x="113110" y="0"/>
                  </a:moveTo>
                  <a:lnTo>
                    <a:pt x="1671305" y="0"/>
                  </a:lnTo>
                  <a:cubicBezTo>
                    <a:pt x="1701303" y="0"/>
                    <a:pt x="1730073" y="11917"/>
                    <a:pt x="1751285" y="33129"/>
                  </a:cubicBezTo>
                  <a:cubicBezTo>
                    <a:pt x="1772498" y="54341"/>
                    <a:pt x="1784415" y="83111"/>
                    <a:pt x="1784415" y="113110"/>
                  </a:cubicBezTo>
                  <a:lnTo>
                    <a:pt x="1784415" y="305900"/>
                  </a:lnTo>
                  <a:cubicBezTo>
                    <a:pt x="1784415" y="335899"/>
                    <a:pt x="1772498" y="364669"/>
                    <a:pt x="1751285" y="385881"/>
                  </a:cubicBezTo>
                  <a:cubicBezTo>
                    <a:pt x="1730073" y="407093"/>
                    <a:pt x="1701303" y="419010"/>
                    <a:pt x="1671305" y="419010"/>
                  </a:cubicBezTo>
                  <a:lnTo>
                    <a:pt x="113110" y="419010"/>
                  </a:lnTo>
                  <a:cubicBezTo>
                    <a:pt x="83111" y="419010"/>
                    <a:pt x="54341" y="407093"/>
                    <a:pt x="33129" y="385881"/>
                  </a:cubicBezTo>
                  <a:cubicBezTo>
                    <a:pt x="11917" y="364669"/>
                    <a:pt x="0" y="335899"/>
                    <a:pt x="0" y="305900"/>
                  </a:cubicBezTo>
                  <a:lnTo>
                    <a:pt x="0" y="113110"/>
                  </a:lnTo>
                  <a:cubicBezTo>
                    <a:pt x="0" y="83111"/>
                    <a:pt x="11917" y="54341"/>
                    <a:pt x="33129" y="33129"/>
                  </a:cubicBezTo>
                  <a:cubicBezTo>
                    <a:pt x="54341" y="11917"/>
                    <a:pt x="83111" y="0"/>
                    <a:pt x="1131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5E17EB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84415" cy="457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249730" y="1699732"/>
            <a:ext cx="11855157" cy="8801100"/>
          </a:xfrm>
          <a:custGeom>
            <a:avLst/>
            <a:gdLst/>
            <a:ahLst/>
            <a:cxnLst/>
            <a:rect l="l" t="t" r="r" b="b"/>
            <a:pathLst>
              <a:path w="11855157" h="8801100">
                <a:moveTo>
                  <a:pt x="0" y="0"/>
                </a:moveTo>
                <a:lnTo>
                  <a:pt x="11855157" y="0"/>
                </a:lnTo>
                <a:lnTo>
                  <a:pt x="11855157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r="-599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664390" y="6690405"/>
            <a:ext cx="6159240" cy="615924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2654320" y="8113002"/>
            <a:ext cx="5308640" cy="530864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11757" y="3192123"/>
            <a:ext cx="919546" cy="91954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5F0FF"/>
                  </a:solidFill>
                  <a:latin typeface="Open Sans Bold" panose="020B0806030504020204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362863" y="5133300"/>
            <a:ext cx="919546" cy="91954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5F0FF"/>
                  </a:solidFill>
                  <a:latin typeface="Open Sans Bold" panose="020B0806030504020204"/>
                </a:rPr>
                <a:t>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092259" y="6774716"/>
            <a:ext cx="919546" cy="919546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5F0FF"/>
                  </a:solidFill>
                  <a:latin typeface="Open Sans Bold" panose="020B0806030504020204"/>
                </a:rPr>
                <a:t>3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2901657" y="7012032"/>
            <a:ext cx="6242343" cy="3274968"/>
          </a:xfrm>
          <a:custGeom>
            <a:avLst/>
            <a:gdLst/>
            <a:ahLst/>
            <a:cxnLst/>
            <a:rect l="l" t="t" r="r" b="b"/>
            <a:pathLst>
              <a:path w="6242343" h="3274968">
                <a:moveTo>
                  <a:pt x="0" y="0"/>
                </a:moveTo>
                <a:lnTo>
                  <a:pt x="6242343" y="0"/>
                </a:lnTo>
                <a:lnTo>
                  <a:pt x="6242343" y="3274968"/>
                </a:lnTo>
                <a:lnTo>
                  <a:pt x="0" y="327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112541" y="2028330"/>
            <a:ext cx="4676916" cy="1152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75"/>
              </a:lnSpc>
            </a:pPr>
            <a:r>
              <a:rPr lang="en-US" sz="6770" dirty="0">
                <a:solidFill>
                  <a:srgbClr val="5E17EB"/>
                </a:solidFill>
                <a:latin typeface="DM Sans Bold"/>
              </a:rPr>
              <a:t>SOMMAIRE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691847" y="3366774"/>
            <a:ext cx="3432088" cy="527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0"/>
              </a:lnSpc>
            </a:pPr>
            <a:r>
              <a:rPr lang="en-US" sz="3080" dirty="0">
                <a:solidFill>
                  <a:srgbClr val="5E17EB"/>
                </a:solidFill>
                <a:latin typeface="DM Sans Bold"/>
              </a:rPr>
              <a:t>INTRODUCTION</a:t>
            </a:r>
          </a:p>
        </p:txBody>
      </p:sp>
      <p:sp>
        <p:nvSpPr>
          <p:cNvPr id="38" name="TextBox 33"/>
          <p:cNvSpPr txBox="1"/>
          <p:nvPr/>
        </p:nvSpPr>
        <p:spPr>
          <a:xfrm>
            <a:off x="9142354" y="7004785"/>
            <a:ext cx="6628446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10"/>
              </a:lnSpc>
            </a:pPr>
            <a:r>
              <a:rPr lang="en-US" sz="3080" dirty="0">
                <a:solidFill>
                  <a:srgbClr val="5E17EB"/>
                </a:solidFill>
                <a:latin typeface="DM Sans Bold"/>
              </a:rPr>
              <a:t> </a:t>
            </a:r>
            <a:r>
              <a:rPr lang="en-US" sz="3080" dirty="0" smtClean="0">
                <a:solidFill>
                  <a:srgbClr val="5E17EB"/>
                </a:solidFill>
                <a:latin typeface="DM Sans Bold"/>
              </a:rPr>
              <a:t>Des examples et Conclusion  </a:t>
            </a:r>
            <a:endParaRPr lang="en-US" sz="3080" dirty="0">
              <a:solidFill>
                <a:srgbClr val="5E17EB"/>
              </a:solidFill>
              <a:latin typeface="DM Sans Bold"/>
            </a:endParaRPr>
          </a:p>
          <a:p>
            <a:pPr>
              <a:lnSpc>
                <a:spcPts val="4310"/>
              </a:lnSpc>
            </a:pPr>
            <a:endParaRPr lang="en-US" sz="3080" dirty="0">
              <a:solidFill>
                <a:srgbClr val="5E17EB"/>
              </a:solidFill>
              <a:latin typeface="DM Sans Bold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63200" y="4767879"/>
            <a:ext cx="8109189" cy="128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315"/>
              </a:lnSpc>
            </a:pPr>
            <a:r>
              <a:rPr lang="en-US" sz="3080" dirty="0">
                <a:solidFill>
                  <a:srgbClr val="5E17EB"/>
                </a:solidFill>
                <a:latin typeface="DM Sans Bold"/>
              </a:rPr>
              <a:t> </a:t>
            </a:r>
            <a:r>
              <a:rPr lang="en-US" sz="3080" dirty="0" smtClean="0">
                <a:solidFill>
                  <a:srgbClr val="5E17EB"/>
                </a:solidFill>
                <a:latin typeface="DM Sans Bold"/>
              </a:rPr>
              <a:t>Versions </a:t>
            </a:r>
            <a:r>
              <a:rPr lang="en-US" sz="3080" dirty="0">
                <a:solidFill>
                  <a:srgbClr val="5E17EB"/>
                </a:solidFill>
                <a:latin typeface="DM Sans Bold"/>
              </a:rPr>
              <a:t>et features </a:t>
            </a:r>
            <a:r>
              <a:rPr lang="en-US" sz="3080" dirty="0" smtClean="0">
                <a:solidFill>
                  <a:srgbClr val="5E17EB"/>
                </a:solidFill>
                <a:latin typeface="DM Sans Bold"/>
              </a:rPr>
              <a:t>de Java 8 </a:t>
            </a:r>
            <a:endParaRPr lang="en-US" sz="3080" dirty="0">
              <a:solidFill>
                <a:srgbClr val="5E17EB"/>
              </a:solidFill>
              <a:latin typeface="DM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29826" y="-2503972"/>
            <a:ext cx="5021747" cy="50217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F5F0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5F0FF"/>
                  </a:solidFill>
                  <a:ea typeface="Open Sans" panose="020B0606030504020204"/>
                </a:rPr>
                <a:t>☺☺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419600" y="2517775"/>
            <a:ext cx="11855157" cy="8801100"/>
          </a:xfrm>
          <a:custGeom>
            <a:avLst/>
            <a:gdLst/>
            <a:ahLst/>
            <a:cxnLst/>
            <a:rect l="l" t="t" r="r" b="b"/>
            <a:pathLst>
              <a:path w="11855157" h="8801100">
                <a:moveTo>
                  <a:pt x="0" y="0"/>
                </a:moveTo>
                <a:lnTo>
                  <a:pt x="11855157" y="0"/>
                </a:lnTo>
                <a:lnTo>
                  <a:pt x="11855157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r="-599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935728" y="366262"/>
            <a:ext cx="7074431" cy="1585109"/>
            <a:chOff x="0" y="0"/>
            <a:chExt cx="2605059" cy="5836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05059" cy="583694"/>
            </a:xfrm>
            <a:custGeom>
              <a:avLst/>
              <a:gdLst/>
              <a:ahLst/>
              <a:cxnLst/>
              <a:rect l="l" t="t" r="r" b="b"/>
              <a:pathLst>
                <a:path w="2605059" h="583694">
                  <a:moveTo>
                    <a:pt x="109435" y="0"/>
                  </a:moveTo>
                  <a:lnTo>
                    <a:pt x="2495624" y="0"/>
                  </a:lnTo>
                  <a:cubicBezTo>
                    <a:pt x="2524648" y="0"/>
                    <a:pt x="2552483" y="11530"/>
                    <a:pt x="2573006" y="32053"/>
                  </a:cubicBezTo>
                  <a:cubicBezTo>
                    <a:pt x="2593529" y="52576"/>
                    <a:pt x="2605059" y="80411"/>
                    <a:pt x="2605059" y="109435"/>
                  </a:cubicBezTo>
                  <a:lnTo>
                    <a:pt x="2605059" y="474259"/>
                  </a:lnTo>
                  <a:cubicBezTo>
                    <a:pt x="2605059" y="503283"/>
                    <a:pt x="2593529" y="531118"/>
                    <a:pt x="2573006" y="551641"/>
                  </a:cubicBezTo>
                  <a:cubicBezTo>
                    <a:pt x="2552483" y="572164"/>
                    <a:pt x="2524648" y="583694"/>
                    <a:pt x="2495624" y="583694"/>
                  </a:cubicBezTo>
                  <a:lnTo>
                    <a:pt x="109435" y="583694"/>
                  </a:lnTo>
                  <a:cubicBezTo>
                    <a:pt x="80411" y="583694"/>
                    <a:pt x="52576" y="572164"/>
                    <a:pt x="32053" y="551641"/>
                  </a:cubicBezTo>
                  <a:cubicBezTo>
                    <a:pt x="11530" y="531118"/>
                    <a:pt x="0" y="503283"/>
                    <a:pt x="0" y="474259"/>
                  </a:cubicBezTo>
                  <a:lnTo>
                    <a:pt x="0" y="109435"/>
                  </a:lnTo>
                  <a:cubicBezTo>
                    <a:pt x="0" y="80411"/>
                    <a:pt x="11530" y="52576"/>
                    <a:pt x="32053" y="32053"/>
                  </a:cubicBezTo>
                  <a:cubicBezTo>
                    <a:pt x="52576" y="11530"/>
                    <a:pt x="80411" y="0"/>
                    <a:pt x="109435" y="0"/>
                  </a:cubicBezTo>
                  <a:close/>
                </a:path>
              </a:pathLst>
            </a:custGeom>
            <a:solidFill>
              <a:srgbClr val="F5F0FF"/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605059" cy="6217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322816" y="7612353"/>
            <a:ext cx="6159240" cy="615924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F5F0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505200" y="534346"/>
            <a:ext cx="7322348" cy="1145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5"/>
              </a:lnSpc>
            </a:pPr>
            <a:r>
              <a:rPr lang="en-US" sz="6650" dirty="0">
                <a:solidFill>
                  <a:srgbClr val="5E17EB"/>
                </a:solidFill>
                <a:latin typeface="DM Sans Bold"/>
              </a:rPr>
              <a:t>INTODUCTION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1630" y="2853690"/>
            <a:ext cx="16278225" cy="4907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chemeClr val="bg1"/>
                </a:solidFill>
                <a:latin typeface="Gadugi" panose="020B0502040204020203" charset="0"/>
                <a:cs typeface="Gadugi" panose="020B0502040204020203" charset="0"/>
              </a:rPr>
              <a:t>Java </a:t>
            </a:r>
            <a:r>
              <a:rPr lang="fr-FR" sz="3200" dirty="0">
                <a:solidFill>
                  <a:schemeClr val="bg1"/>
                </a:solidFill>
                <a:latin typeface="Gadugi" panose="020B0502040204020203" charset="0"/>
                <a:cs typeface="Gadugi" panose="020B0502040204020203" charset="0"/>
              </a:rPr>
              <a:t>8, publié en 2014, a été l'une des mises à jour les plus importantes de la plateforme Java depuis de nombreuses années. Cette version a introduit un certain nombre de fonctionnalités qui ont radicalement transformé la façon dont le code Java est écrit et structuré. Parmi ces fonctionnalités, les expressions lambda et les </a:t>
            </a:r>
            <a:r>
              <a:rPr lang="fr-FR" sz="3200" dirty="0" err="1">
                <a:solidFill>
                  <a:schemeClr val="bg1"/>
                </a:solidFill>
                <a:latin typeface="Gadugi" panose="020B0502040204020203" charset="0"/>
                <a:cs typeface="Gadugi" panose="020B0502040204020203" charset="0"/>
              </a:rPr>
              <a:t>streams</a:t>
            </a:r>
            <a:r>
              <a:rPr lang="fr-FR" sz="3200" dirty="0">
                <a:solidFill>
                  <a:schemeClr val="bg1"/>
                </a:solidFill>
                <a:latin typeface="Gadugi" panose="020B0502040204020203" charset="0"/>
                <a:cs typeface="Gadugi" panose="020B0502040204020203" charset="0"/>
              </a:rPr>
              <a:t> sont particulièrement remarquables, offrant aux développeurs de nouvelles façons puissantes et concises de manipuler les données et d'écrire du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6049" y="-201217"/>
            <a:ext cx="1942127" cy="194212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940"/>
                </a:lnSpc>
              </a:pPr>
              <a:r>
                <a:rPr lang="en-US" sz="7100" dirty="0">
                  <a:solidFill>
                    <a:srgbClr val="F5F0FF"/>
                  </a:solidFill>
                  <a:latin typeface="Open Sans Bold" panose="020B0806030504020204"/>
                </a:rPr>
                <a:t>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417218" y="7207380"/>
            <a:ext cx="6159240" cy="615924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695492" y="-6886"/>
            <a:ext cx="16336339" cy="1585109"/>
            <a:chOff x="0" y="0"/>
            <a:chExt cx="6015626" cy="58369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015626" cy="583694"/>
            </a:xfrm>
            <a:custGeom>
              <a:avLst/>
              <a:gdLst/>
              <a:ahLst/>
              <a:cxnLst/>
              <a:rect l="l" t="t" r="r" b="b"/>
              <a:pathLst>
                <a:path w="6015626" h="583694">
                  <a:moveTo>
                    <a:pt x="47391" y="0"/>
                  </a:moveTo>
                  <a:lnTo>
                    <a:pt x="5968235" y="0"/>
                  </a:lnTo>
                  <a:cubicBezTo>
                    <a:pt x="5994408" y="0"/>
                    <a:pt x="6015626" y="21218"/>
                    <a:pt x="6015626" y="47391"/>
                  </a:cubicBezTo>
                  <a:lnTo>
                    <a:pt x="6015626" y="536303"/>
                  </a:lnTo>
                  <a:cubicBezTo>
                    <a:pt x="6015626" y="548872"/>
                    <a:pt x="6010633" y="560926"/>
                    <a:pt x="6001745" y="569814"/>
                  </a:cubicBezTo>
                  <a:cubicBezTo>
                    <a:pt x="5992858" y="578701"/>
                    <a:pt x="5980804" y="583694"/>
                    <a:pt x="5968235" y="583694"/>
                  </a:cubicBezTo>
                  <a:lnTo>
                    <a:pt x="47391" y="583694"/>
                  </a:lnTo>
                  <a:cubicBezTo>
                    <a:pt x="34822" y="583694"/>
                    <a:pt x="22768" y="578701"/>
                    <a:pt x="13880" y="569814"/>
                  </a:cubicBezTo>
                  <a:cubicBezTo>
                    <a:pt x="4993" y="560926"/>
                    <a:pt x="0" y="548872"/>
                    <a:pt x="0" y="536303"/>
                  </a:cubicBezTo>
                  <a:lnTo>
                    <a:pt x="0" y="47391"/>
                  </a:lnTo>
                  <a:cubicBezTo>
                    <a:pt x="0" y="34822"/>
                    <a:pt x="4993" y="22768"/>
                    <a:pt x="13880" y="13880"/>
                  </a:cubicBezTo>
                  <a:cubicBezTo>
                    <a:pt x="22768" y="4993"/>
                    <a:pt x="34822" y="0"/>
                    <a:pt x="47391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6015626" cy="6217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979173" y="153473"/>
            <a:ext cx="14002814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15"/>
              </a:lnSpc>
            </a:pPr>
            <a:r>
              <a:rPr lang="en-US" sz="6650" dirty="0" smtClean="0">
                <a:solidFill>
                  <a:srgbClr val="FFFFFF"/>
                </a:solidFill>
                <a:latin typeface="DM Sans Bold"/>
              </a:rPr>
              <a:t> </a:t>
            </a:r>
            <a:r>
              <a:rPr lang="fr-FR" sz="6650" dirty="0" smtClean="0">
                <a:solidFill>
                  <a:srgbClr val="FFFFFF"/>
                </a:solidFill>
                <a:latin typeface="DM Sans Bold"/>
              </a:rPr>
              <a:t>.	Versions de Java </a:t>
            </a:r>
            <a:endParaRPr lang="en-US" sz="6650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-2042574" y="-6438900"/>
            <a:ext cx="5021747" cy="9583561"/>
            <a:chOff x="-46461" y="47625"/>
            <a:chExt cx="812800" cy="1551157"/>
          </a:xfrm>
        </p:grpSpPr>
        <p:sp>
          <p:nvSpPr>
            <p:cNvPr id="26" name="Freeform 26"/>
            <p:cNvSpPr/>
            <p:nvPr/>
          </p:nvSpPr>
          <p:spPr>
            <a:xfrm>
              <a:off x="-46461" y="785982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5908159" y="424172"/>
            <a:ext cx="1351141" cy="1233288"/>
            <a:chOff x="0" y="0"/>
            <a:chExt cx="1801521" cy="1644384"/>
          </a:xfrm>
        </p:grpSpPr>
        <p:sp>
          <p:nvSpPr>
            <p:cNvPr id="29" name="Freeform 29"/>
            <p:cNvSpPr/>
            <p:nvPr/>
          </p:nvSpPr>
          <p:spPr>
            <a:xfrm>
              <a:off x="250867" y="0"/>
              <a:ext cx="1299787" cy="959191"/>
            </a:xfrm>
            <a:custGeom>
              <a:avLst/>
              <a:gdLst/>
              <a:ahLst/>
              <a:cxnLst/>
              <a:rect l="l" t="t" r="r" b="b"/>
              <a:pathLst>
                <a:path w="1299787" h="959191">
                  <a:moveTo>
                    <a:pt x="0" y="0"/>
                  </a:moveTo>
                  <a:lnTo>
                    <a:pt x="1299787" y="0"/>
                  </a:lnTo>
                  <a:lnTo>
                    <a:pt x="1299787" y="959191"/>
                  </a:lnTo>
                  <a:lnTo>
                    <a:pt x="0" y="959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TextBox 30"/>
            <p:cNvSpPr txBox="1"/>
            <p:nvPr/>
          </p:nvSpPr>
          <p:spPr>
            <a:xfrm>
              <a:off x="0" y="977843"/>
              <a:ext cx="1801521" cy="666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25"/>
                </a:lnSpc>
              </a:pPr>
              <a:r>
                <a:rPr lang="en-US" sz="2660">
                  <a:solidFill>
                    <a:srgbClr val="5E17EB"/>
                  </a:solidFill>
                  <a:latin typeface="Agrandir" panose="00000500000000000000"/>
                </a:rPr>
                <a:t>Nomade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2209800" y="2700030"/>
            <a:ext cx="15773399" cy="5180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5"/>
              </a:lnSpc>
            </a:pPr>
            <a:endParaRPr lang="fr-FR" sz="3145" dirty="0">
              <a:solidFill>
                <a:srgbClr val="5E17EB"/>
              </a:solidFill>
              <a:latin typeface="Montserrat" panose="00000500000000000000"/>
            </a:endParaRPr>
          </a:p>
          <a:p>
            <a:pPr>
              <a:lnSpc>
                <a:spcPct val="150000"/>
              </a:lnSpc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</a:rPr>
              <a:t>Java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</a:rPr>
              <a:t>1.0 (1996) </a:t>
            </a:r>
            <a:r>
              <a:rPr lang="fr-FR" sz="4000" dirty="0">
                <a:solidFill>
                  <a:srgbClr val="5E17EB"/>
                </a:solidFill>
                <a:latin typeface="Montserrat" panose="00000500000000000000"/>
              </a:rPr>
              <a:t>: Première version publique de Java.</a:t>
            </a:r>
          </a:p>
          <a:p>
            <a:pPr>
              <a:lnSpc>
                <a:spcPct val="150000"/>
              </a:lnSpc>
            </a:pPr>
            <a:r>
              <a:rPr lang="fr-FR" sz="4000" b="1" dirty="0">
                <a:latin typeface="Montserrat" panose="00000500000000000000"/>
              </a:rPr>
              <a:t>Java 2 (1998) </a:t>
            </a:r>
            <a:r>
              <a:rPr lang="fr-FR" sz="4000" dirty="0">
                <a:solidFill>
                  <a:srgbClr val="5E17EB"/>
                </a:solidFill>
                <a:latin typeface="Montserrat" panose="00000500000000000000"/>
              </a:rPr>
              <a:t>: Introduction des collections, Swing GUI, etc.</a:t>
            </a:r>
          </a:p>
          <a:p>
            <a:pPr>
              <a:lnSpc>
                <a:spcPct val="150000"/>
              </a:lnSpc>
            </a:pPr>
            <a:r>
              <a:rPr lang="fr-FR" sz="4000" b="1" dirty="0">
                <a:latin typeface="Montserrat" panose="00000500000000000000"/>
              </a:rPr>
              <a:t>Java 5 (2004) </a:t>
            </a:r>
            <a:r>
              <a:rPr lang="fr-FR" sz="4000" dirty="0">
                <a:solidFill>
                  <a:srgbClr val="5E17EB"/>
                </a:solidFill>
                <a:latin typeface="Montserrat" panose="00000500000000000000"/>
              </a:rPr>
              <a:t>: Introduit les génériques, les types énumérés, les annotations, etc.</a:t>
            </a:r>
          </a:p>
          <a:p>
            <a:pPr>
              <a:lnSpc>
                <a:spcPct val="150000"/>
              </a:lnSpc>
            </a:pPr>
            <a:r>
              <a:rPr lang="fr-FR" sz="4000" b="1" dirty="0">
                <a:latin typeface="Montserrat" panose="00000500000000000000"/>
              </a:rPr>
              <a:t>Java 8 (2014) </a:t>
            </a:r>
            <a:r>
              <a:rPr lang="fr-FR" sz="4000" dirty="0">
                <a:solidFill>
                  <a:srgbClr val="5E17EB"/>
                </a:solidFill>
                <a:latin typeface="Montserrat" panose="00000500000000000000"/>
              </a:rPr>
              <a:t>: Ajout majeur des </a:t>
            </a:r>
            <a:r>
              <a:rPr lang="fr-FR" sz="4000" dirty="0" err="1">
                <a:solidFill>
                  <a:srgbClr val="5E17EB"/>
                </a:solidFill>
                <a:latin typeface="Montserrat" panose="00000500000000000000"/>
              </a:rPr>
              <a:t>streams</a:t>
            </a:r>
            <a:r>
              <a:rPr lang="fr-FR" sz="4000" dirty="0">
                <a:solidFill>
                  <a:srgbClr val="5E17EB"/>
                </a:solidFill>
                <a:latin typeface="Montserrat" panose="00000500000000000000"/>
              </a:rPr>
              <a:t>, des </a:t>
            </a:r>
            <a:r>
              <a:rPr lang="fr-FR" sz="4000" dirty="0" err="1">
                <a:solidFill>
                  <a:srgbClr val="5E17EB"/>
                </a:solidFill>
                <a:latin typeface="Montserrat" panose="00000500000000000000"/>
              </a:rPr>
              <a:t>lambdas</a:t>
            </a:r>
            <a:r>
              <a:rPr lang="fr-FR" sz="4000" dirty="0">
                <a:solidFill>
                  <a:srgbClr val="5E17EB"/>
                </a:solidFill>
                <a:latin typeface="Montserrat" panose="00000500000000000000"/>
              </a:rPr>
              <a:t>, etc.</a:t>
            </a:r>
            <a:endParaRPr lang="fr-FR" sz="4000" dirty="0" smtClean="0">
              <a:solidFill>
                <a:srgbClr val="5E17EB"/>
              </a:solidFill>
              <a:latin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6049" y="-201217"/>
            <a:ext cx="1942127" cy="194212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940"/>
                </a:lnSpc>
              </a:pPr>
              <a:r>
                <a:rPr lang="en-US" sz="7100" dirty="0">
                  <a:solidFill>
                    <a:srgbClr val="F5F0FF"/>
                  </a:solidFill>
                  <a:latin typeface="Open Sans Bold" panose="020B0806030504020204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34003" y="2563089"/>
            <a:ext cx="15337152" cy="6683736"/>
            <a:chOff x="0" y="-38100"/>
            <a:chExt cx="2289144" cy="2315794"/>
          </a:xfrm>
        </p:grpSpPr>
        <p:sp>
          <p:nvSpPr>
            <p:cNvPr id="6" name="Freeform 6"/>
            <p:cNvSpPr/>
            <p:nvPr/>
          </p:nvSpPr>
          <p:spPr>
            <a:xfrm>
              <a:off x="74472" y="-3295"/>
              <a:ext cx="2214672" cy="2277694"/>
            </a:xfrm>
            <a:custGeom>
              <a:avLst/>
              <a:gdLst/>
              <a:ahLst/>
              <a:cxnLst/>
              <a:rect l="l" t="t" r="r" b="b"/>
              <a:pathLst>
                <a:path w="2214672" h="2277694">
                  <a:moveTo>
                    <a:pt x="80073" y="0"/>
                  </a:moveTo>
                  <a:lnTo>
                    <a:pt x="2134599" y="0"/>
                  </a:lnTo>
                  <a:cubicBezTo>
                    <a:pt x="2155836" y="0"/>
                    <a:pt x="2176202" y="8436"/>
                    <a:pt x="2191219" y="23453"/>
                  </a:cubicBezTo>
                  <a:cubicBezTo>
                    <a:pt x="2206235" y="38469"/>
                    <a:pt x="2214672" y="58836"/>
                    <a:pt x="2214672" y="80073"/>
                  </a:cubicBezTo>
                  <a:lnTo>
                    <a:pt x="2214672" y="2197621"/>
                  </a:lnTo>
                  <a:cubicBezTo>
                    <a:pt x="2214672" y="2218858"/>
                    <a:pt x="2206235" y="2239225"/>
                    <a:pt x="2191219" y="2254241"/>
                  </a:cubicBezTo>
                  <a:cubicBezTo>
                    <a:pt x="2176202" y="2269258"/>
                    <a:pt x="2155836" y="2277694"/>
                    <a:pt x="2134599" y="2277694"/>
                  </a:cubicBezTo>
                  <a:lnTo>
                    <a:pt x="80073" y="2277694"/>
                  </a:lnTo>
                  <a:cubicBezTo>
                    <a:pt x="58836" y="2277694"/>
                    <a:pt x="38469" y="2269258"/>
                    <a:pt x="23453" y="2254241"/>
                  </a:cubicBezTo>
                  <a:cubicBezTo>
                    <a:pt x="8436" y="2239225"/>
                    <a:pt x="0" y="2218858"/>
                    <a:pt x="0" y="2197621"/>
                  </a:cubicBezTo>
                  <a:lnTo>
                    <a:pt x="0" y="80073"/>
                  </a:lnTo>
                  <a:cubicBezTo>
                    <a:pt x="0" y="58836"/>
                    <a:pt x="8436" y="38469"/>
                    <a:pt x="23453" y="23453"/>
                  </a:cubicBezTo>
                  <a:cubicBezTo>
                    <a:pt x="38469" y="8436"/>
                    <a:pt x="58836" y="0"/>
                    <a:pt x="8007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5E17EB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14672" cy="23157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255359" y="1980752"/>
            <a:ext cx="11855157" cy="8801100"/>
          </a:xfrm>
          <a:custGeom>
            <a:avLst/>
            <a:gdLst/>
            <a:ahLst/>
            <a:cxnLst/>
            <a:rect l="l" t="t" r="r" b="b"/>
            <a:pathLst>
              <a:path w="11855157" h="8801100">
                <a:moveTo>
                  <a:pt x="0" y="0"/>
                </a:moveTo>
                <a:lnTo>
                  <a:pt x="11855157" y="0"/>
                </a:lnTo>
                <a:lnTo>
                  <a:pt x="11855157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r="-599"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2837007" y="-110982"/>
            <a:ext cx="16336339" cy="1585109"/>
            <a:chOff x="0" y="0"/>
            <a:chExt cx="6015626" cy="58369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015626" cy="583694"/>
            </a:xfrm>
            <a:custGeom>
              <a:avLst/>
              <a:gdLst/>
              <a:ahLst/>
              <a:cxnLst/>
              <a:rect l="l" t="t" r="r" b="b"/>
              <a:pathLst>
                <a:path w="6015626" h="583694">
                  <a:moveTo>
                    <a:pt x="47391" y="0"/>
                  </a:moveTo>
                  <a:lnTo>
                    <a:pt x="5968235" y="0"/>
                  </a:lnTo>
                  <a:cubicBezTo>
                    <a:pt x="5994408" y="0"/>
                    <a:pt x="6015626" y="21218"/>
                    <a:pt x="6015626" y="47391"/>
                  </a:cubicBezTo>
                  <a:lnTo>
                    <a:pt x="6015626" y="536303"/>
                  </a:lnTo>
                  <a:cubicBezTo>
                    <a:pt x="6015626" y="548872"/>
                    <a:pt x="6010633" y="560926"/>
                    <a:pt x="6001745" y="569814"/>
                  </a:cubicBezTo>
                  <a:cubicBezTo>
                    <a:pt x="5992858" y="578701"/>
                    <a:pt x="5980804" y="583694"/>
                    <a:pt x="5968235" y="583694"/>
                  </a:cubicBezTo>
                  <a:lnTo>
                    <a:pt x="47391" y="583694"/>
                  </a:lnTo>
                  <a:cubicBezTo>
                    <a:pt x="34822" y="583694"/>
                    <a:pt x="22768" y="578701"/>
                    <a:pt x="13880" y="569814"/>
                  </a:cubicBezTo>
                  <a:cubicBezTo>
                    <a:pt x="4993" y="560926"/>
                    <a:pt x="0" y="548872"/>
                    <a:pt x="0" y="536303"/>
                  </a:cubicBezTo>
                  <a:lnTo>
                    <a:pt x="0" y="47391"/>
                  </a:lnTo>
                  <a:cubicBezTo>
                    <a:pt x="0" y="34822"/>
                    <a:pt x="4993" y="22768"/>
                    <a:pt x="13880" y="13880"/>
                  </a:cubicBezTo>
                  <a:cubicBezTo>
                    <a:pt x="22768" y="4993"/>
                    <a:pt x="34822" y="0"/>
                    <a:pt x="47391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6015626" cy="6217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055888" y="11355"/>
            <a:ext cx="14401983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15"/>
              </a:lnSpc>
            </a:pPr>
            <a:r>
              <a:rPr lang="en-US" sz="665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fr-FR" sz="665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fr-FR" sz="6650" dirty="0" smtClean="0">
                <a:solidFill>
                  <a:srgbClr val="FFFFFF"/>
                </a:solidFill>
                <a:latin typeface="DM Sans Bold"/>
              </a:rPr>
              <a:t>Java 8 : Nouvelles fonctionnalités</a:t>
            </a:r>
            <a:endParaRPr lang="en-US" sz="6650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-2434220" y="-5633479"/>
            <a:ext cx="5021747" cy="9154228"/>
            <a:chOff x="1045" y="47625"/>
            <a:chExt cx="812800" cy="1481667"/>
          </a:xfrm>
        </p:grpSpPr>
        <p:sp>
          <p:nvSpPr>
            <p:cNvPr id="26" name="Freeform 26"/>
            <p:cNvSpPr/>
            <p:nvPr/>
          </p:nvSpPr>
          <p:spPr>
            <a:xfrm>
              <a:off x="1045" y="716492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13200" y="3098630"/>
            <a:ext cx="14946669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5E17EB"/>
                </a:solidFill>
              </a:rPr>
              <a:t>.</a:t>
            </a:r>
            <a:endParaRPr lang="fr-FR" sz="3200" b="1" dirty="0">
              <a:solidFill>
                <a:srgbClr val="5E17EB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1288390"/>
            <a:ext cx="16764000" cy="8701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6049" y="-201217"/>
            <a:ext cx="1942127" cy="194212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940"/>
                </a:lnSpc>
              </a:pPr>
              <a:r>
                <a:rPr lang="en-US" sz="7100" dirty="0">
                  <a:solidFill>
                    <a:srgbClr val="F5F0FF"/>
                  </a:solidFill>
                  <a:latin typeface="Open Sans Bold" panose="020B0806030504020204"/>
                </a:rPr>
                <a:t>3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186305" y="-22860"/>
            <a:ext cx="15777845" cy="1584960"/>
            <a:chOff x="0" y="0"/>
            <a:chExt cx="4784928" cy="5836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784928" cy="583694"/>
            </a:xfrm>
            <a:custGeom>
              <a:avLst/>
              <a:gdLst/>
              <a:ahLst/>
              <a:cxnLst/>
              <a:rect l="l" t="t" r="r" b="b"/>
              <a:pathLst>
                <a:path w="4784928" h="583694">
                  <a:moveTo>
                    <a:pt x="59580" y="0"/>
                  </a:moveTo>
                  <a:lnTo>
                    <a:pt x="4725349" y="0"/>
                  </a:lnTo>
                  <a:cubicBezTo>
                    <a:pt x="4741150" y="0"/>
                    <a:pt x="4756305" y="6277"/>
                    <a:pt x="4767478" y="17451"/>
                  </a:cubicBezTo>
                  <a:cubicBezTo>
                    <a:pt x="4778651" y="28624"/>
                    <a:pt x="4784928" y="43778"/>
                    <a:pt x="4784928" y="59580"/>
                  </a:cubicBezTo>
                  <a:lnTo>
                    <a:pt x="4784928" y="524114"/>
                  </a:lnTo>
                  <a:cubicBezTo>
                    <a:pt x="4784928" y="539916"/>
                    <a:pt x="4778651" y="555070"/>
                    <a:pt x="4767478" y="566244"/>
                  </a:cubicBezTo>
                  <a:cubicBezTo>
                    <a:pt x="4756305" y="577417"/>
                    <a:pt x="4741150" y="583694"/>
                    <a:pt x="4725349" y="583694"/>
                  </a:cubicBezTo>
                  <a:lnTo>
                    <a:pt x="59580" y="583694"/>
                  </a:lnTo>
                  <a:cubicBezTo>
                    <a:pt x="43778" y="583694"/>
                    <a:pt x="28624" y="577417"/>
                    <a:pt x="17451" y="566244"/>
                  </a:cubicBezTo>
                  <a:cubicBezTo>
                    <a:pt x="6277" y="555070"/>
                    <a:pt x="0" y="539916"/>
                    <a:pt x="0" y="524114"/>
                  </a:cubicBezTo>
                  <a:lnTo>
                    <a:pt x="0" y="59580"/>
                  </a:lnTo>
                  <a:cubicBezTo>
                    <a:pt x="0" y="43778"/>
                    <a:pt x="6277" y="28624"/>
                    <a:pt x="17451" y="17451"/>
                  </a:cubicBezTo>
                  <a:cubicBezTo>
                    <a:pt x="28624" y="6277"/>
                    <a:pt x="43778" y="0"/>
                    <a:pt x="59580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784928" cy="6217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06800" y="6819900"/>
            <a:ext cx="6159240" cy="615924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2900982" y="-7429500"/>
            <a:ext cx="5522019" cy="10710865"/>
            <a:chOff x="76200" y="47625"/>
            <a:chExt cx="893772" cy="1733618"/>
          </a:xfrm>
        </p:grpSpPr>
        <p:sp>
          <p:nvSpPr>
            <p:cNvPr id="13" name="Freeform 13"/>
            <p:cNvSpPr/>
            <p:nvPr/>
          </p:nvSpPr>
          <p:spPr>
            <a:xfrm>
              <a:off x="157172" y="968443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893060" y="75565"/>
            <a:ext cx="15146655" cy="1285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9315"/>
              </a:lnSpc>
            </a:pPr>
            <a:r>
              <a:rPr lang="en-US" sz="665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fr-FR" sz="6650" dirty="0" smtClean="0">
                <a:solidFill>
                  <a:srgbClr val="FFFFFF"/>
                </a:solidFill>
                <a:latin typeface="DM Sans Bold"/>
                <a:sym typeface="+mn-ea"/>
              </a:rPr>
              <a:t>Java 8 : Nouvelles fonctionnalités</a:t>
            </a:r>
            <a:r>
              <a:rPr lang="fr-FR" sz="6650" dirty="0">
                <a:solidFill>
                  <a:srgbClr val="FFFFFF"/>
                </a:solidFill>
                <a:latin typeface="DM Sans Bold"/>
              </a:rPr>
              <a:t> </a:t>
            </a:r>
            <a:endParaRPr lang="en-US" sz="665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17" name="TextBox 36"/>
          <p:cNvSpPr txBox="1"/>
          <p:nvPr/>
        </p:nvSpPr>
        <p:spPr>
          <a:xfrm>
            <a:off x="1334004" y="2938686"/>
            <a:ext cx="14972796" cy="6265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fr-FR" sz="3145" dirty="0">
              <a:solidFill>
                <a:srgbClr val="5E17EB"/>
              </a:solidFill>
              <a:latin typeface="Montserrat" panose="00000500000000000000"/>
            </a:endParaRPr>
          </a:p>
          <a:p>
            <a:pPr>
              <a:lnSpc>
                <a:spcPct val="150000"/>
              </a:lnSpc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</a:t>
            </a:r>
            <a:r>
              <a:rPr lang="fr-FR" sz="4000" dirty="0" smtClean="0">
                <a:solidFill>
                  <a:srgbClr val="5E17EB"/>
                </a:solidFill>
              </a:rPr>
              <a:t>: </a:t>
            </a:r>
            <a:r>
              <a:rPr lang="fr-FR" sz="4000" dirty="0">
                <a:solidFill>
                  <a:srgbClr val="5E17EB"/>
                </a:solidFill>
              </a:rPr>
              <a:t>Les expressions lambda sont des </a:t>
            </a:r>
            <a:r>
              <a:rPr lang="fr-FR" sz="4000" dirty="0" smtClean="0">
                <a:solidFill>
                  <a:srgbClr val="5E17EB"/>
                </a:solidFill>
              </a:rPr>
              <a:t>fonctions </a:t>
            </a:r>
            <a:r>
              <a:rPr lang="fr-FR" sz="4000" dirty="0">
                <a:solidFill>
                  <a:srgbClr val="5E17EB"/>
                </a:solidFill>
              </a:rPr>
              <a:t>anonymes qui peuvent être utilisées pour créer des instances de types fonctionnels, comme les interfaces fonctionnelles. Elles permettent de passer des comportements en tant qu'arguments à des méthodes, ce qui rend le code plus concis et lisible.</a:t>
            </a:r>
          </a:p>
          <a:p>
            <a:pPr>
              <a:lnSpc>
                <a:spcPct val="150000"/>
              </a:lnSpc>
            </a:pPr>
            <a:endParaRPr lang="fr-FR" sz="4000" dirty="0" smtClean="0">
              <a:solidFill>
                <a:srgbClr val="5E17EB"/>
              </a:solidFill>
              <a:latin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78967" y="-2133934"/>
            <a:ext cx="5021747" cy="50217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30430" y="-423429"/>
            <a:ext cx="1942127" cy="19421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940"/>
                </a:lnSpc>
              </a:pPr>
              <a:r>
                <a:rPr lang="en-US" sz="7100" dirty="0">
                  <a:solidFill>
                    <a:srgbClr val="F5F0FF"/>
                  </a:solidFill>
                  <a:latin typeface="Open Sans Bold" panose="020B0806030504020204"/>
                </a:rPr>
                <a:t>5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340211" y="1453813"/>
            <a:ext cx="11855157" cy="8801100"/>
          </a:xfrm>
          <a:custGeom>
            <a:avLst/>
            <a:gdLst/>
            <a:ahLst/>
            <a:cxnLst/>
            <a:rect l="l" t="t" r="r" b="b"/>
            <a:pathLst>
              <a:path w="11855157" h="8801100">
                <a:moveTo>
                  <a:pt x="0" y="0"/>
                </a:moveTo>
                <a:lnTo>
                  <a:pt x="11855157" y="0"/>
                </a:lnTo>
                <a:lnTo>
                  <a:pt x="11855157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r="-599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971991" y="-244920"/>
            <a:ext cx="16911436" cy="1763618"/>
            <a:chOff x="0" y="0"/>
            <a:chExt cx="2209884" cy="6494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9884" cy="649427"/>
            </a:xfrm>
            <a:custGeom>
              <a:avLst/>
              <a:gdLst/>
              <a:ahLst/>
              <a:cxnLst/>
              <a:rect l="l" t="t" r="r" b="b"/>
              <a:pathLst>
                <a:path w="2209884" h="649427">
                  <a:moveTo>
                    <a:pt x="129005" y="0"/>
                  </a:moveTo>
                  <a:lnTo>
                    <a:pt x="2080880" y="0"/>
                  </a:lnTo>
                  <a:cubicBezTo>
                    <a:pt x="2152127" y="0"/>
                    <a:pt x="2209884" y="57757"/>
                    <a:pt x="2209884" y="129005"/>
                  </a:cubicBezTo>
                  <a:lnTo>
                    <a:pt x="2209884" y="520423"/>
                  </a:lnTo>
                  <a:cubicBezTo>
                    <a:pt x="2209884" y="591670"/>
                    <a:pt x="2152127" y="649427"/>
                    <a:pt x="2080880" y="649427"/>
                  </a:cubicBezTo>
                  <a:lnTo>
                    <a:pt x="129005" y="649427"/>
                  </a:lnTo>
                  <a:cubicBezTo>
                    <a:pt x="57757" y="649427"/>
                    <a:pt x="0" y="591670"/>
                    <a:pt x="0" y="520423"/>
                  </a:cubicBezTo>
                  <a:lnTo>
                    <a:pt x="0" y="129005"/>
                  </a:lnTo>
                  <a:cubicBezTo>
                    <a:pt x="0" y="57757"/>
                    <a:pt x="57757" y="0"/>
                    <a:pt x="129005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209884" cy="687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23725" y="6392315"/>
            <a:ext cx="6159240" cy="615924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54064" y="-161502"/>
            <a:ext cx="16133935" cy="1285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9315"/>
              </a:lnSpc>
            </a:pPr>
            <a:r>
              <a:rPr lang="en-US" sz="665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fr-FR" sz="6650" dirty="0" smtClean="0">
                <a:solidFill>
                  <a:srgbClr val="FFFFFF"/>
                </a:solidFill>
                <a:latin typeface="DM Sans Bold"/>
                <a:sym typeface="+mn-ea"/>
              </a:rPr>
              <a:t>Java 8 : Nouvelles fonctionnalités</a:t>
            </a:r>
            <a:endParaRPr lang="en-US" sz="665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28800" y="1660264"/>
            <a:ext cx="14264356" cy="1636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5"/>
              </a:lnSpc>
            </a:pPr>
            <a:endParaRPr lang="fr-FR" sz="1400" dirty="0">
              <a:solidFill>
                <a:srgbClr val="5E17EB"/>
              </a:solidFill>
              <a:latin typeface="Montserrat" panose="00000500000000000000"/>
            </a:endParaRPr>
          </a:p>
          <a:p>
            <a:pPr lvl="0">
              <a:lnSpc>
                <a:spcPts val="4405"/>
              </a:lnSpc>
            </a:pPr>
            <a:endParaRPr lang="fr-FR" sz="3145" dirty="0">
              <a:solidFill>
                <a:srgbClr val="5E17EB"/>
              </a:solidFill>
              <a:latin typeface="Montserrat" panose="00000500000000000000"/>
            </a:endParaRPr>
          </a:p>
          <a:p>
            <a:pPr>
              <a:lnSpc>
                <a:spcPct val="150000"/>
              </a:lnSpc>
            </a:pPr>
            <a:endParaRPr lang="fr-FR" dirty="0">
              <a:solidFill>
                <a:srgbClr val="5E17EB"/>
              </a:solidFill>
              <a:latin typeface="Montserrat" panose="00000500000000000000"/>
            </a:endParaRPr>
          </a:p>
        </p:txBody>
      </p:sp>
      <p:sp>
        <p:nvSpPr>
          <p:cNvPr id="17" name="TextBox 36"/>
          <p:cNvSpPr txBox="1"/>
          <p:nvPr/>
        </p:nvSpPr>
        <p:spPr>
          <a:xfrm>
            <a:off x="1334004" y="2938686"/>
            <a:ext cx="14972796" cy="5247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fr-FR" sz="3145" dirty="0">
              <a:solidFill>
                <a:srgbClr val="5E17EB"/>
              </a:solidFill>
              <a:latin typeface="Montserrat" panose="00000500000000000000"/>
            </a:endParaRPr>
          </a:p>
          <a:p>
            <a:pPr>
              <a:lnSpc>
                <a:spcPct val="150000"/>
              </a:lnSpc>
            </a:pPr>
            <a:r>
              <a:rPr lang="fr-FR" sz="4000" dirty="0" err="1" smtClean="0"/>
              <a:t>Streams</a:t>
            </a:r>
            <a:r>
              <a:rPr lang="fr-FR" sz="4000" dirty="0" smtClean="0">
                <a:solidFill>
                  <a:srgbClr val="5E17EB"/>
                </a:solidFill>
              </a:rPr>
              <a:t> </a:t>
            </a:r>
            <a:r>
              <a:rPr lang="fr-FR" sz="4000" dirty="0">
                <a:solidFill>
                  <a:srgbClr val="5E17EB"/>
                </a:solidFill>
              </a:rPr>
              <a:t>: Les </a:t>
            </a:r>
            <a:r>
              <a:rPr lang="fr-FR" sz="4000" dirty="0" err="1">
                <a:solidFill>
                  <a:srgbClr val="5E17EB"/>
                </a:solidFill>
              </a:rPr>
              <a:t>streams</a:t>
            </a:r>
            <a:r>
              <a:rPr lang="fr-FR" sz="4000" dirty="0">
                <a:solidFill>
                  <a:srgbClr val="5E17EB"/>
                </a:solidFill>
              </a:rPr>
              <a:t> en Java 8 représentent une séquence d'éléments sur laquelle des opérations peuvent être effectuées de manière séquentielle ou parallèle. Ils permettent de traiter des collections de manière fonctionnelle, en facilitant les opérations de </a:t>
            </a:r>
            <a:r>
              <a:rPr lang="fr-FR" sz="4000" dirty="0" err="1" smtClean="0">
                <a:solidFill>
                  <a:srgbClr val="5E17EB"/>
                </a:solidFill>
              </a:rPr>
              <a:t>filtrale</a:t>
            </a:r>
            <a:r>
              <a:rPr lang="fr-FR" sz="4000" dirty="0">
                <a:solidFill>
                  <a:srgbClr val="5E17EB"/>
                </a:solidFill>
              </a:rPr>
              <a:t>, de </a:t>
            </a:r>
            <a:r>
              <a:rPr lang="fr-FR" sz="4000" dirty="0" err="1">
                <a:solidFill>
                  <a:srgbClr val="5E17EB"/>
                </a:solidFill>
              </a:rPr>
              <a:t>mapping</a:t>
            </a:r>
            <a:r>
              <a:rPr lang="fr-FR" sz="4000" dirty="0">
                <a:solidFill>
                  <a:srgbClr val="5E17EB"/>
                </a:solidFill>
              </a:rPr>
              <a:t>, de tri, etc.</a:t>
            </a:r>
            <a:endParaRPr lang="fr-FR" sz="4000" dirty="0" smtClean="0">
              <a:solidFill>
                <a:srgbClr val="5E17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78967" y="-2133934"/>
            <a:ext cx="5021747" cy="50217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30430" y="-423429"/>
            <a:ext cx="1942127" cy="19421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940"/>
                </a:lnSpc>
              </a:pPr>
              <a:r>
                <a:rPr lang="en-US" sz="7100" dirty="0">
                  <a:solidFill>
                    <a:srgbClr val="F5F0FF"/>
                  </a:solidFill>
                  <a:latin typeface="Open Sans Bold" panose="020B0806030504020204"/>
                </a:rPr>
                <a:t>5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971991" y="1406990"/>
            <a:ext cx="11855157" cy="8801100"/>
          </a:xfrm>
          <a:custGeom>
            <a:avLst/>
            <a:gdLst/>
            <a:ahLst/>
            <a:cxnLst/>
            <a:rect l="l" t="t" r="r" b="b"/>
            <a:pathLst>
              <a:path w="11855157" h="8801100">
                <a:moveTo>
                  <a:pt x="0" y="0"/>
                </a:moveTo>
                <a:lnTo>
                  <a:pt x="11855157" y="0"/>
                </a:lnTo>
                <a:lnTo>
                  <a:pt x="11855157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r="-599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971991" y="-244920"/>
            <a:ext cx="16911436" cy="1763618"/>
            <a:chOff x="0" y="0"/>
            <a:chExt cx="2209884" cy="6494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9884" cy="649427"/>
            </a:xfrm>
            <a:custGeom>
              <a:avLst/>
              <a:gdLst/>
              <a:ahLst/>
              <a:cxnLst/>
              <a:rect l="l" t="t" r="r" b="b"/>
              <a:pathLst>
                <a:path w="2209884" h="649427">
                  <a:moveTo>
                    <a:pt x="129005" y="0"/>
                  </a:moveTo>
                  <a:lnTo>
                    <a:pt x="2080880" y="0"/>
                  </a:lnTo>
                  <a:cubicBezTo>
                    <a:pt x="2152127" y="0"/>
                    <a:pt x="2209884" y="57757"/>
                    <a:pt x="2209884" y="129005"/>
                  </a:cubicBezTo>
                  <a:lnTo>
                    <a:pt x="2209884" y="520423"/>
                  </a:lnTo>
                  <a:cubicBezTo>
                    <a:pt x="2209884" y="591670"/>
                    <a:pt x="2152127" y="649427"/>
                    <a:pt x="2080880" y="649427"/>
                  </a:cubicBezTo>
                  <a:lnTo>
                    <a:pt x="129005" y="649427"/>
                  </a:lnTo>
                  <a:cubicBezTo>
                    <a:pt x="57757" y="649427"/>
                    <a:pt x="0" y="591670"/>
                    <a:pt x="0" y="520423"/>
                  </a:cubicBezTo>
                  <a:lnTo>
                    <a:pt x="0" y="129005"/>
                  </a:lnTo>
                  <a:cubicBezTo>
                    <a:pt x="0" y="57757"/>
                    <a:pt x="57757" y="0"/>
                    <a:pt x="129005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209884" cy="687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23725" y="6392315"/>
            <a:ext cx="6159240" cy="615924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54064" y="-161502"/>
            <a:ext cx="16133935" cy="1285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9315"/>
              </a:lnSpc>
            </a:pPr>
            <a:r>
              <a:rPr lang="en-US" sz="665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fr-FR" altLang="en-US" sz="665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fr-FR" sz="6650" dirty="0" smtClean="0">
                <a:solidFill>
                  <a:srgbClr val="FFFFFF"/>
                </a:solidFill>
                <a:latin typeface="DM Sans Bold"/>
                <a:sym typeface="+mn-ea"/>
              </a:rPr>
              <a:t>Java 8 : Nouvelles fonctionnalités</a:t>
            </a:r>
            <a:r>
              <a:rPr lang="fr-FR" sz="6650" dirty="0" smtClean="0">
                <a:solidFill>
                  <a:srgbClr val="FFFFFF"/>
                </a:solidFill>
                <a:latin typeface="DM Sans Bold"/>
              </a:rPr>
              <a:t> </a:t>
            </a:r>
            <a:endParaRPr lang="en-US" sz="665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15672" y="873411"/>
            <a:ext cx="1426435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5"/>
              </a:lnSpc>
            </a:pPr>
            <a:endParaRPr lang="fr-FR" sz="1400" dirty="0">
              <a:solidFill>
                <a:srgbClr val="5E17EB"/>
              </a:solidFill>
              <a:latin typeface="Montserrat" panose="00000500000000000000"/>
            </a:endParaRPr>
          </a:p>
          <a:p>
            <a:pPr lvl="0">
              <a:lnSpc>
                <a:spcPts val="4405"/>
              </a:lnSpc>
            </a:pPr>
            <a:endParaRPr lang="fr-FR" sz="3145" dirty="0">
              <a:solidFill>
                <a:srgbClr val="5E17EB"/>
              </a:solidFill>
              <a:latin typeface="Montserrat" panose="00000500000000000000"/>
            </a:endParaRPr>
          </a:p>
          <a:p>
            <a:pPr lvl="0">
              <a:lnSpc>
                <a:spcPct val="150000"/>
              </a:lnSpc>
            </a:pPr>
            <a:r>
              <a:rPr lang="fr-FR" sz="4000" dirty="0" smtClean="0">
                <a:solidFill>
                  <a:srgbClr val="5E17EB"/>
                </a:solidFill>
                <a:latin typeface="Montserrat" panose="00000500000000000000"/>
              </a:rPr>
              <a:t>.</a:t>
            </a:r>
            <a:endParaRPr lang="fr-FR" dirty="0">
              <a:solidFill>
                <a:srgbClr val="5E17EB"/>
              </a:solidFill>
              <a:latin typeface="Montserrat" panose="00000500000000000000"/>
            </a:endParaRPr>
          </a:p>
        </p:txBody>
      </p:sp>
      <p:sp>
        <p:nvSpPr>
          <p:cNvPr id="17" name="TextBox 36"/>
          <p:cNvSpPr txBox="1"/>
          <p:nvPr/>
        </p:nvSpPr>
        <p:spPr>
          <a:xfrm>
            <a:off x="1334004" y="2938686"/>
            <a:ext cx="14972796" cy="5247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fr-FR" sz="3145" dirty="0">
              <a:solidFill>
                <a:srgbClr val="5E17EB"/>
              </a:solidFill>
              <a:latin typeface="Montserrat" panose="00000500000000000000"/>
            </a:endParaRPr>
          </a:p>
          <a:p>
            <a:pPr>
              <a:lnSpc>
                <a:spcPct val="150000"/>
              </a:lnSpc>
            </a:pPr>
            <a:r>
              <a:rPr lang="fr-FR" sz="4000" dirty="0" smtClean="0"/>
              <a:t>Interfaces </a:t>
            </a:r>
            <a:r>
              <a:rPr lang="fr-FR" sz="4000" dirty="0"/>
              <a:t>fonctionnelles </a:t>
            </a:r>
            <a:r>
              <a:rPr lang="fr-FR" sz="4000" dirty="0">
                <a:solidFill>
                  <a:srgbClr val="5E17EB"/>
                </a:solidFill>
              </a:rPr>
              <a:t>: Les interfaces fonctionnelles sont des interfaces </a:t>
            </a:r>
            <a:r>
              <a:rPr lang="fr-FR" sz="4000" dirty="0" smtClean="0">
                <a:solidFill>
                  <a:srgbClr val="5E17EB"/>
                </a:solidFill>
              </a:rPr>
              <a:t>lui </a:t>
            </a:r>
            <a:r>
              <a:rPr lang="fr-FR" sz="4000" dirty="0">
                <a:solidFill>
                  <a:srgbClr val="5E17EB"/>
                </a:solidFill>
              </a:rPr>
              <a:t>définissent un seul comportement abstrait. Elles sont souvent utilisées en conjonction avec les expressions lambda pour définir des comportements à la volée sans avoir besoin de créer des classes </a:t>
            </a:r>
            <a:r>
              <a:rPr lang="fr-FR" sz="4000" dirty="0" smtClean="0">
                <a:solidFill>
                  <a:srgbClr val="5E17EB"/>
                </a:solidFill>
              </a:rPr>
              <a:t>d'implémentation.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78967" y="-2133934"/>
            <a:ext cx="5021747" cy="50217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30430" y="-423429"/>
            <a:ext cx="1942127" cy="19421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940"/>
                </a:lnSpc>
              </a:pPr>
              <a:r>
                <a:rPr lang="en-US" sz="7100" dirty="0">
                  <a:solidFill>
                    <a:srgbClr val="F5F0FF"/>
                  </a:solidFill>
                  <a:latin typeface="Open Sans Bold" panose="020B0806030504020204"/>
                </a:rPr>
                <a:t>5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971991" y="1406990"/>
            <a:ext cx="11855157" cy="8801100"/>
          </a:xfrm>
          <a:custGeom>
            <a:avLst/>
            <a:gdLst/>
            <a:ahLst/>
            <a:cxnLst/>
            <a:rect l="l" t="t" r="r" b="b"/>
            <a:pathLst>
              <a:path w="11855157" h="8801100">
                <a:moveTo>
                  <a:pt x="0" y="0"/>
                </a:moveTo>
                <a:lnTo>
                  <a:pt x="11855157" y="0"/>
                </a:lnTo>
                <a:lnTo>
                  <a:pt x="11855157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r="-599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971991" y="-244920"/>
            <a:ext cx="16911436" cy="1763618"/>
            <a:chOff x="0" y="0"/>
            <a:chExt cx="2209884" cy="6494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9884" cy="649427"/>
            </a:xfrm>
            <a:custGeom>
              <a:avLst/>
              <a:gdLst/>
              <a:ahLst/>
              <a:cxnLst/>
              <a:rect l="l" t="t" r="r" b="b"/>
              <a:pathLst>
                <a:path w="2209884" h="649427">
                  <a:moveTo>
                    <a:pt x="129005" y="0"/>
                  </a:moveTo>
                  <a:lnTo>
                    <a:pt x="2080880" y="0"/>
                  </a:lnTo>
                  <a:cubicBezTo>
                    <a:pt x="2152127" y="0"/>
                    <a:pt x="2209884" y="57757"/>
                    <a:pt x="2209884" y="129005"/>
                  </a:cubicBezTo>
                  <a:lnTo>
                    <a:pt x="2209884" y="520423"/>
                  </a:lnTo>
                  <a:cubicBezTo>
                    <a:pt x="2209884" y="591670"/>
                    <a:pt x="2152127" y="649427"/>
                    <a:pt x="2080880" y="649427"/>
                  </a:cubicBezTo>
                  <a:lnTo>
                    <a:pt x="129005" y="649427"/>
                  </a:lnTo>
                  <a:cubicBezTo>
                    <a:pt x="57757" y="649427"/>
                    <a:pt x="0" y="591670"/>
                    <a:pt x="0" y="520423"/>
                  </a:cubicBezTo>
                  <a:lnTo>
                    <a:pt x="0" y="129005"/>
                  </a:lnTo>
                  <a:cubicBezTo>
                    <a:pt x="0" y="57757"/>
                    <a:pt x="57757" y="0"/>
                    <a:pt x="129005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209884" cy="687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23725" y="6392315"/>
            <a:ext cx="6159240" cy="615924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42975" cap="sq">
              <a:solidFill>
                <a:srgbClr val="5E17E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67300" tIns="67300" rIns="67300" bIns="673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54064" y="-161502"/>
            <a:ext cx="16133935" cy="123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9315"/>
              </a:lnSpc>
            </a:pPr>
            <a:r>
              <a:rPr lang="fr-FR" altLang="en-US" sz="665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fr-FR" sz="6650" dirty="0">
                <a:solidFill>
                  <a:srgbClr val="FFFFFF"/>
                </a:solidFill>
                <a:latin typeface="DM Sans Bold"/>
                <a:sym typeface="+mn-ea"/>
              </a:rPr>
              <a:t>Java 8 : Nouvelles fonctionnalités</a:t>
            </a:r>
            <a:r>
              <a:rPr lang="fr-FR" sz="6650" dirty="0">
                <a:solidFill>
                  <a:srgbClr val="FFFFFF"/>
                </a:solidFill>
                <a:latin typeface="DM Sans Bold"/>
              </a:rPr>
              <a:t> </a:t>
            </a:r>
            <a:endParaRPr lang="en-US" sz="665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15672" y="873411"/>
            <a:ext cx="1426435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5"/>
              </a:lnSpc>
            </a:pPr>
            <a:endParaRPr lang="fr-FR" sz="1400" dirty="0">
              <a:solidFill>
                <a:srgbClr val="5E17EB"/>
              </a:solidFill>
              <a:latin typeface="Montserrat" panose="00000500000000000000"/>
            </a:endParaRPr>
          </a:p>
          <a:p>
            <a:pPr lvl="0">
              <a:lnSpc>
                <a:spcPts val="4405"/>
              </a:lnSpc>
            </a:pPr>
            <a:endParaRPr lang="fr-FR" sz="3145" dirty="0">
              <a:solidFill>
                <a:srgbClr val="5E17EB"/>
              </a:solidFill>
              <a:latin typeface="Montserrat" panose="00000500000000000000"/>
            </a:endParaRPr>
          </a:p>
          <a:p>
            <a:pPr lvl="0">
              <a:lnSpc>
                <a:spcPct val="150000"/>
              </a:lnSpc>
            </a:pPr>
            <a:r>
              <a:rPr lang="fr-FR" sz="4000" dirty="0" smtClean="0">
                <a:solidFill>
                  <a:srgbClr val="5E17EB"/>
                </a:solidFill>
                <a:latin typeface="Montserrat" panose="00000500000000000000"/>
              </a:rPr>
              <a:t>.</a:t>
            </a:r>
            <a:endParaRPr lang="fr-FR" dirty="0">
              <a:solidFill>
                <a:srgbClr val="5E17EB"/>
              </a:solidFill>
              <a:latin typeface="Montserrat" panose="00000500000000000000"/>
            </a:endParaRPr>
          </a:p>
        </p:txBody>
      </p:sp>
      <p:sp>
        <p:nvSpPr>
          <p:cNvPr id="17" name="TextBox 36"/>
          <p:cNvSpPr txBox="1"/>
          <p:nvPr/>
        </p:nvSpPr>
        <p:spPr>
          <a:xfrm>
            <a:off x="1334004" y="2938686"/>
            <a:ext cx="14972796" cy="4419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fr-FR" sz="3145" dirty="0">
              <a:solidFill>
                <a:srgbClr val="5E17EB"/>
              </a:solidFill>
              <a:latin typeface="Montserrat" panose="00000500000000000000"/>
            </a:endParaRPr>
          </a:p>
          <a:p>
            <a:pPr>
              <a:lnSpc>
                <a:spcPct val="150000"/>
              </a:lnSpc>
            </a:pPr>
            <a:r>
              <a:rPr lang="fr-FR" sz="4000" dirty="0" smtClean="0"/>
              <a:t>Méthodes </a:t>
            </a:r>
            <a:r>
              <a:rPr lang="fr-FR" sz="4000" dirty="0"/>
              <a:t>par défaut dans les interfaces </a:t>
            </a:r>
            <a:r>
              <a:rPr lang="fr-FR" sz="4000" dirty="0">
                <a:solidFill>
                  <a:srgbClr val="5E17EB"/>
                </a:solidFill>
              </a:rPr>
              <a:t>: Les méthodes par défaut sont des méthodes définies dans une interface avec une implémentation par défaut. Elles permettent d'ajouter de nouvelles fonctionnalités à une interface sans casser les implémentations existantes.</a:t>
            </a:r>
            <a:endParaRPr lang="fr-FR" sz="4000" dirty="0" smtClean="0">
              <a:solidFill>
                <a:srgbClr val="5E17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615</Words>
  <Application>Microsoft Office PowerPoint</Application>
  <PresentationFormat>Personnalisé</PresentationFormat>
  <Paragraphs>78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Open Sans Bold</vt:lpstr>
      <vt:lpstr>Montserrat</vt:lpstr>
      <vt:lpstr>Calibri</vt:lpstr>
      <vt:lpstr>DM Sans Bold</vt:lpstr>
      <vt:lpstr>Open Sans</vt:lpstr>
      <vt:lpstr>Agrandir</vt:lpstr>
      <vt:lpstr>Gadugi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fin-sAAS</dc:title>
  <dc:creator>user</dc:creator>
  <cp:lastModifiedBy>user</cp:lastModifiedBy>
  <cp:revision>46</cp:revision>
  <dcterms:created xsi:type="dcterms:W3CDTF">2006-08-16T00:00:00Z</dcterms:created>
  <dcterms:modified xsi:type="dcterms:W3CDTF">2024-02-14T08:11:28Z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C45176AD506E46FA8EAFD5F61C914991_12</vt:lpwstr>
  </property>
  <property fmtid="{D5CDD505-2E9C-101B-9397-08002B2CF9AE}" pid="3" name="KSOProductBuildVer">
    <vt:lpwstr>1036-12.2.0.13431</vt:lpwstr>
  </property>
</Properties>
</file>