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3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91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33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4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4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7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6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7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0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8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3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1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2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6C66-42E2-4C1E-ABE5-1F09CD5CD538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1282-5E11-4583-9CCF-7E81E9B1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Relazione </a:t>
            </a:r>
            <a:r>
              <a:rPr lang="it-IT" dirty="0" err="1"/>
              <a:t>Hanabi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BB72B9-3FD4-4C36-A4CF-99D33EB8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Mihail </a:t>
            </a:r>
            <a:r>
              <a:rPr lang="it-IT" dirty="0" err="1"/>
              <a:t>Bida</a:t>
            </a:r>
            <a:r>
              <a:rPr lang="it-IT" dirty="0"/>
              <a:t>, Francesco Pandolfi</a:t>
            </a:r>
          </a:p>
        </p:txBody>
      </p:sp>
    </p:spTree>
    <p:extLst>
      <p:ext uri="{BB962C8B-B14F-4D97-AF65-F5344CB8AC3E}">
        <p14:creationId xmlns:p14="http://schemas.microsoft.com/office/powerpoint/2010/main" val="185245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ADB8-5AB3-4E52-A7D8-A366724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Bot prodotti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15C36-FE38-4301-80AD-658AF919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22" y="2133600"/>
            <a:ext cx="9596790" cy="2122311"/>
          </a:xfrm>
        </p:spPr>
        <p:txBody>
          <a:bodyPr>
            <a:normAutofit/>
          </a:bodyPr>
          <a:lstStyle/>
          <a:p>
            <a:r>
              <a:rPr lang="it-IT" dirty="0"/>
              <a:t>Bot1 implementa una strategia basata sulla classificazione degli altri giocatori in «fasi». Si cerca di evitare le «fasi critiche»</a:t>
            </a:r>
          </a:p>
          <a:p>
            <a:r>
              <a:rPr lang="it-IT" dirty="0"/>
              <a:t>Bot2 implementa una strategia più aggressiva che punta a suggerire le carte giocabili e giocarle il prima possibile.</a:t>
            </a:r>
          </a:p>
          <a:p>
            <a:r>
              <a:rPr lang="it-IT" dirty="0"/>
              <a:t>Le prestazioni possono essere migliorate con l’introduzione di convenzioni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EFAEAFF-7D95-4DCC-A4E0-53E809C1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53919"/>
              </p:ext>
            </p:extLst>
          </p:nvPr>
        </p:nvGraphicFramePr>
        <p:xfrm>
          <a:off x="564444" y="4507088"/>
          <a:ext cx="1094017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044">
                  <a:extLst>
                    <a:ext uri="{9D8B030D-6E8A-4147-A177-3AD203B41FA5}">
                      <a16:colId xmlns:a16="http://schemas.microsoft.com/office/drawing/2014/main" val="2397050885"/>
                    </a:ext>
                  </a:extLst>
                </a:gridCol>
                <a:gridCol w="2735044">
                  <a:extLst>
                    <a:ext uri="{9D8B030D-6E8A-4147-A177-3AD203B41FA5}">
                      <a16:colId xmlns:a16="http://schemas.microsoft.com/office/drawing/2014/main" val="2756279651"/>
                    </a:ext>
                  </a:extLst>
                </a:gridCol>
                <a:gridCol w="2735044">
                  <a:extLst>
                    <a:ext uri="{9D8B030D-6E8A-4147-A177-3AD203B41FA5}">
                      <a16:colId xmlns:a16="http://schemas.microsoft.com/office/drawing/2014/main" val="4106987487"/>
                    </a:ext>
                  </a:extLst>
                </a:gridCol>
                <a:gridCol w="2735044">
                  <a:extLst>
                    <a:ext uri="{9D8B030D-6E8A-4147-A177-3AD203B41FA5}">
                      <a16:colId xmlns:a16="http://schemas.microsoft.com/office/drawing/2014/main" val="3518336349"/>
                    </a:ext>
                  </a:extLst>
                </a:gridCol>
              </a:tblGrid>
              <a:tr h="3328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Giocatori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Bot1/Bot2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75653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11.77|2.88|17|6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14.37|3.07|20|8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12.71|2.90|19|8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68614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11.81</a:t>
                      </a:r>
                      <a:r>
                        <a:rPr lang="it-IT" dirty="0"/>
                        <a:t>|2.48|17|6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17.65</a:t>
                      </a:r>
                      <a:r>
                        <a:rPr lang="it-IT" dirty="0"/>
                        <a:t>|1.53|21|13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15.14</a:t>
                      </a:r>
                      <a:r>
                        <a:rPr lang="it-IT" dirty="0"/>
                        <a:t>|2.24|18(2)| 8(2)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82153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8.86|2.15|14|2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17.25|1.31|20|14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13.35|2.17|19|7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90846"/>
                  </a:ext>
                </a:extLst>
              </a:tr>
              <a:tr h="58253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none" dirty="0"/>
                        <a:t>9.44|2.11|15|4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16.33|1.11|19|14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13.12|1.75|17(2)|8(1)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3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A9EF1-C872-47AC-AE61-2E47052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676DE8-92DE-4424-9285-B7B18614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mazzo di </a:t>
            </a:r>
            <a:r>
              <a:rPr lang="it-IT" dirty="0" err="1"/>
              <a:t>Hanabi</a:t>
            </a:r>
            <a:r>
              <a:rPr lang="it-IT" dirty="0"/>
              <a:t> è formato da 50 carte suddivise in 5 colori (10 per ogni colore). Ogni colore è composto: 3 carte di valore 1, 2 di valore 2,3,4 e 1 di valore 5.</a:t>
            </a:r>
          </a:p>
          <a:p>
            <a:r>
              <a:rPr lang="it-IT" dirty="0"/>
              <a:t>In campo ci sono 8 gettoni informazione e 3 gettoni errore. </a:t>
            </a:r>
          </a:p>
          <a:p>
            <a:r>
              <a:rPr lang="it-IT" dirty="0"/>
              <a:t>Ogni giocatore tiene le proprie carte rivolte verso gli altri (4 carte </a:t>
            </a:r>
            <a:r>
              <a:rPr lang="it-IT"/>
              <a:t>in 4 e 5 </a:t>
            </a:r>
            <a:r>
              <a:rPr lang="it-IT" dirty="0"/>
              <a:t>giocatori e 5 carte </a:t>
            </a:r>
            <a:r>
              <a:rPr lang="it-IT"/>
              <a:t>in 2 e 3 </a:t>
            </a:r>
            <a:r>
              <a:rPr lang="it-IT" dirty="0"/>
              <a:t>giocatori), quindi vede tutto tranne le proprie carte.</a:t>
            </a:r>
          </a:p>
          <a:p>
            <a:r>
              <a:rPr lang="it-IT" dirty="0"/>
              <a:t>Lo scopo del gioco e completare le scale di colore da 1 a 5. Ogni carta giocata vale 1 punto.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9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7B633-167D-42A2-962F-67AFAFE2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4314D-5DEE-4A79-8C7B-7A4705DF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ogni turno ogni giocatore può fare una delle seguenti mosse: </a:t>
            </a:r>
            <a:br>
              <a:rPr lang="it-IT" dirty="0"/>
            </a:br>
            <a:r>
              <a:rPr lang="it-IT" dirty="0"/>
              <a:t>1-indicare tutte le carte di uno stesso colore o valore nella mano di un compagno.</a:t>
            </a:r>
            <a:br>
              <a:rPr lang="it-IT" dirty="0"/>
            </a:br>
            <a:r>
              <a:rPr lang="it-IT" dirty="0"/>
              <a:t>2- scartare una carta dalla propria mano. </a:t>
            </a:r>
            <a:br>
              <a:rPr lang="it-IT" dirty="0"/>
            </a:br>
            <a:r>
              <a:rPr lang="it-IT" dirty="0"/>
              <a:t>3- giocare una carta.</a:t>
            </a:r>
          </a:p>
          <a:p>
            <a:r>
              <a:rPr lang="it-IT" dirty="0"/>
              <a:t>Giocare o scartare una carta fa pescare una carta dal mazzo. Finite le carte da pescare, il gioco termina quando è nuovamente il turno di chi ha pescato l’ultima carta.</a:t>
            </a:r>
          </a:p>
          <a:p>
            <a:r>
              <a:rPr lang="it-IT" dirty="0"/>
              <a:t>Scartare una carta aumenta i gettoni informazione di 1.</a:t>
            </a:r>
          </a:p>
          <a:p>
            <a:r>
              <a:rPr lang="it-IT" dirty="0"/>
              <a:t>Giocare una carta sbagliata fa perdere un gettone errore. Finiti i gettoni errore la partita è conclusa.</a:t>
            </a:r>
          </a:p>
        </p:txBody>
      </p:sp>
    </p:spTree>
    <p:extLst>
      <p:ext uri="{BB962C8B-B14F-4D97-AF65-F5344CB8AC3E}">
        <p14:creationId xmlns:p14="http://schemas.microsoft.com/office/powerpoint/2010/main" val="37284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FE1B-A602-406E-A4F3-26F3FA3E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C4484-736A-46DA-A04F-B373E3B0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differenza di giochi come dama, </a:t>
            </a:r>
            <a:r>
              <a:rPr lang="it-IT" dirty="0" err="1"/>
              <a:t>tablut</a:t>
            </a:r>
            <a:r>
              <a:rPr lang="it-IT" dirty="0"/>
              <a:t> o scacchi, in </a:t>
            </a:r>
            <a:r>
              <a:rPr lang="it-IT" dirty="0" err="1"/>
              <a:t>Hanabi</a:t>
            </a:r>
            <a:r>
              <a:rPr lang="it-IT" dirty="0"/>
              <a:t> nessun giocatore ha la conoscenza completa dello stato della partita.</a:t>
            </a:r>
          </a:p>
          <a:p>
            <a:r>
              <a:rPr lang="it-IT" dirty="0"/>
              <a:t>I giocatori cooperano al fine di raggiungere il punteggio massimo, non sono in competizione.</a:t>
            </a:r>
          </a:p>
          <a:p>
            <a:r>
              <a:rPr lang="it-IT" dirty="0"/>
              <a:t>Esiste una componente di casualità dovuta alle carte pescate dal mazzo</a:t>
            </a:r>
          </a:p>
          <a:p>
            <a:r>
              <a:rPr lang="it-IT" dirty="0"/>
              <a:t>I giocatori possono scegliere se avanzare con la partita (giocando o scartando) o dare suggerimenti per dare una migliore conoscenza dello stato attuale agli altri</a:t>
            </a:r>
          </a:p>
        </p:txBody>
      </p:sp>
    </p:spTree>
    <p:extLst>
      <p:ext uri="{BB962C8B-B14F-4D97-AF65-F5344CB8AC3E}">
        <p14:creationId xmlns:p14="http://schemas.microsoft.com/office/powerpoint/2010/main" val="38396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55434-0CAF-4D97-9F4B-B6DD1692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E5114-0062-46D4-BB4E-85AD593A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possiamo usare algoritmo min-max perché i giocatori cooperano.</a:t>
            </a:r>
          </a:p>
          <a:p>
            <a:r>
              <a:rPr lang="it-IT" dirty="0"/>
              <a:t>Una ricerca nello spazio degli stati in stile scacchi è impraticabile a causa della conoscenza incompleta dello stato attuale e della componente casuale data dalla pesca di una nuova carta.</a:t>
            </a:r>
          </a:p>
          <a:p>
            <a:r>
              <a:rPr lang="it-IT" dirty="0"/>
              <a:t>Si potrebbe pensare di risolvere queste variabili nell’esplorazione dello spazio degli stati simulando per ognuna tutti i valori che possono essere assunti.</a:t>
            </a:r>
          </a:p>
          <a:p>
            <a:r>
              <a:rPr lang="it-IT" dirty="0"/>
              <a:t>Tuttavia così facendo si genera un elevato numero di stati da esplorare.</a:t>
            </a:r>
            <a:br>
              <a:rPr lang="it-IT" dirty="0"/>
            </a:br>
            <a:r>
              <a:rPr lang="it-IT" dirty="0"/>
              <a:t>Inoltre più si avanza nell’esplorazione più i risultati ottenuti diventano probabilistici.</a:t>
            </a:r>
          </a:p>
        </p:txBody>
      </p:sp>
    </p:spTree>
    <p:extLst>
      <p:ext uri="{BB962C8B-B14F-4D97-AF65-F5344CB8AC3E}">
        <p14:creationId xmlns:p14="http://schemas.microsoft.com/office/powerpoint/2010/main" val="237189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F2830-26B0-4230-AA68-6F5A3D6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Quindi?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AFD33-3A23-4AFC-8001-A07A7046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Usiamo un’esplorazione degli stati più prossimi da quello attuale (a distanza 1) e scegliamo la mossa in funzione di due parametri: giocabilità e inutilità .</a:t>
            </a:r>
          </a:p>
          <a:p>
            <a:r>
              <a:rPr lang="it-IT" dirty="0"/>
              <a:t>Giocabilità indica la sicurezza che si ha nel giocare una determinata carta, ovvero la probabilità che una volta giocata la carta essa non si commetta errore.</a:t>
            </a:r>
          </a:p>
          <a:p>
            <a:r>
              <a:rPr lang="it-IT" dirty="0"/>
              <a:t>Inutilità indica la sicurezza che si ha nello scartare una determinata carta, ovvero la probabilità che scartandola non si comprometta il risultato massimo raggiungibile</a:t>
            </a:r>
          </a:p>
        </p:txBody>
      </p:sp>
    </p:spTree>
    <p:extLst>
      <p:ext uri="{BB962C8B-B14F-4D97-AF65-F5344CB8AC3E}">
        <p14:creationId xmlns:p14="http://schemas.microsoft.com/office/powerpoint/2010/main" val="30946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B0626-BB0E-4ED7-ACFE-991E4710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</a:t>
            </a:r>
            <a:r>
              <a:rPr lang="it-IT" dirty="0" err="1"/>
              <a:t>hanabi-unibo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4DB29-9790-4EED-80B9-59CA1A5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L’elaborato dell’attività consiste in un framework java che consente di giocare attraverso </a:t>
            </a:r>
            <a:r>
              <a:rPr lang="it-IT" dirty="0" err="1"/>
              <a:t>gui</a:t>
            </a:r>
            <a:r>
              <a:rPr lang="it-IT" dirty="0"/>
              <a:t> swing con utenti reali o bot.</a:t>
            </a:r>
          </a:p>
          <a:p>
            <a:r>
              <a:rPr lang="it-IT" dirty="0"/>
              <a:t>I bot possono essere scritti in qualsiasi linguaggio di programmazione a patto che comunico con il server </a:t>
            </a:r>
            <a:r>
              <a:rPr lang="it-IT" dirty="0" err="1"/>
              <a:t>host</a:t>
            </a:r>
            <a:r>
              <a:rPr lang="it-IT" dirty="0"/>
              <a:t> della partita seguendo il protocollo di gioco</a:t>
            </a:r>
          </a:p>
          <a:p>
            <a:r>
              <a:rPr lang="it-IT" dirty="0"/>
              <a:t>Il framework offre librerie di supporto allo sviluppo dei bot.</a:t>
            </a:r>
          </a:p>
        </p:txBody>
      </p:sp>
    </p:spTree>
    <p:extLst>
      <p:ext uri="{BB962C8B-B14F-4D97-AF65-F5344CB8AC3E}">
        <p14:creationId xmlns:p14="http://schemas.microsoft.com/office/powerpoint/2010/main" val="40807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9C467-A11C-42A9-8506-9E348B92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gioco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7334670-808F-4293-9D28-218E5119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92" y="1380848"/>
            <a:ext cx="7954529" cy="5506981"/>
          </a:xfrm>
        </p:spPr>
      </p:pic>
    </p:spTree>
    <p:extLst>
      <p:ext uri="{BB962C8B-B14F-4D97-AF65-F5344CB8AC3E}">
        <p14:creationId xmlns:p14="http://schemas.microsoft.com/office/powerpoint/2010/main" val="29981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312A-DA32-45E2-B178-C18A5EB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 sul calcolo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7576A-6D25-45D1-A1BF-D404C278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Definire una formula che permetta di calcolare giocabilità e inutilità si è rivelato difficile.</a:t>
            </a:r>
          </a:p>
          <a:p>
            <a:r>
              <a:rPr lang="it-IT" dirty="0"/>
              <a:t>Giocabilità e inutilità di una data carta sono calcolate sommando per ogni tipo di carta giocabile/inutile le probabilità che la carta data sia proprio di quel tipo.</a:t>
            </a:r>
          </a:p>
          <a:p>
            <a:r>
              <a:rPr lang="it-IT" dirty="0"/>
              <a:t>Una carta è giocabile se la scala del suo colore ha valore precedente a quello della carta data.</a:t>
            </a:r>
          </a:p>
          <a:p>
            <a:r>
              <a:rPr lang="it-IT" dirty="0"/>
              <a:t>Una carta è inutile se:</a:t>
            </a:r>
            <a:br>
              <a:rPr lang="it-IT" dirty="0"/>
            </a:br>
            <a:r>
              <a:rPr lang="it-IT" dirty="0"/>
              <a:t>- La scala dello stesso colore ha valore maggiore o uguale della carta</a:t>
            </a:r>
            <a:br>
              <a:rPr lang="it-IT" dirty="0"/>
            </a:br>
            <a:r>
              <a:rPr lang="it-IT" dirty="0"/>
              <a:t>- Tra gli scarti sono presenti tutti gli esemplari di carte di stesso colore e uno qualsiasi dei valori inferiori</a:t>
            </a:r>
            <a:br>
              <a:rPr lang="it-IT" dirty="0"/>
            </a:br>
            <a:r>
              <a:rPr lang="it-IT" dirty="0"/>
              <a:t>- Almeno una copia della carta è nel mazzo o in mano ad un compagno</a:t>
            </a:r>
          </a:p>
        </p:txBody>
      </p:sp>
    </p:spTree>
    <p:extLst>
      <p:ext uri="{BB962C8B-B14F-4D97-AF65-F5344CB8AC3E}">
        <p14:creationId xmlns:p14="http://schemas.microsoft.com/office/powerpoint/2010/main" val="22894443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755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Filo</vt:lpstr>
      <vt:lpstr>Relazione Hanabi</vt:lpstr>
      <vt:lpstr>Regole Hanabi (1)</vt:lpstr>
      <vt:lpstr>Regole Hanabi (2)</vt:lpstr>
      <vt:lpstr>Analisi del gioco</vt:lpstr>
      <vt:lpstr>Problemi</vt:lpstr>
      <vt:lpstr>Quindi?</vt:lpstr>
      <vt:lpstr>Framework hanabi-unibo</vt:lpstr>
      <vt:lpstr>Protocollo di gioco</vt:lpstr>
      <vt:lpstr>Nota sul calcolo dei parametri</vt:lpstr>
      <vt:lpstr>Bot prodotti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Hanabi</dc:title>
  <dc:creator>Francesco Pandolfi - francesco.pandolfi2@studio.unibo.it; Mihail Bida - mihail.bida@studio.unibo.it</dc:creator>
  <cp:lastModifiedBy>Francesco Pandolfi - francesco.pandolfi2@studio.unibo.it</cp:lastModifiedBy>
  <cp:revision>20</cp:revision>
  <dcterms:created xsi:type="dcterms:W3CDTF">2020-12-05T14:25:36Z</dcterms:created>
  <dcterms:modified xsi:type="dcterms:W3CDTF">2020-12-15T18:07:31Z</dcterms:modified>
</cp:coreProperties>
</file>