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sldIdLst>
    <p:sldId id="256" r:id="rId2"/>
    <p:sldId id="257" r:id="rId3"/>
    <p:sldId id="285" r:id="rId4"/>
    <p:sldId id="286" r:id="rId5"/>
    <p:sldId id="287" r:id="rId6"/>
    <p:sldId id="288" r:id="rId7"/>
    <p:sldId id="289" r:id="rId8"/>
    <p:sldId id="290" r:id="rId9"/>
    <p:sldId id="291" r:id="rId10"/>
    <p:sldId id="328" r:id="rId11"/>
    <p:sldId id="295" r:id="rId12"/>
    <p:sldId id="296" r:id="rId13"/>
    <p:sldId id="297" r:id="rId14"/>
    <p:sldId id="298" r:id="rId15"/>
    <p:sldId id="329" r:id="rId16"/>
    <p:sldId id="330"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6" r:id="rId40"/>
    <p:sldId id="321" r:id="rId41"/>
    <p:sldId id="323" r:id="rId42"/>
    <p:sldId id="324" r:id="rId43"/>
    <p:sldId id="325" r:id="rId44"/>
    <p:sldId id="327" r:id="rId45"/>
    <p:sldId id="28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86380" autoAdjust="0"/>
  </p:normalViewPr>
  <p:slideViewPr>
    <p:cSldViewPr>
      <p:cViewPr varScale="1">
        <p:scale>
          <a:sx n="63" d="100"/>
          <a:sy n="63" d="100"/>
        </p:scale>
        <p:origin x="-1350" y="-96"/>
      </p:cViewPr>
      <p:guideLst>
        <p:guide orient="horz" pos="2160"/>
        <p:guide pos="288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B7E63-999B-4D64-986A-915DCA1927A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9278E34B-FFF2-4105-B09F-EEF1A64276EB}">
      <dgm:prSet phldrT="[Text]"/>
      <dgm:spPr/>
      <dgm:t>
        <a:bodyPr/>
        <a:lstStyle/>
        <a:p>
          <a:r>
            <a:rPr lang="en-US" dirty="0" smtClean="0"/>
            <a:t>Step 1</a:t>
          </a:r>
          <a:endParaRPr lang="en-IN" dirty="0"/>
        </a:p>
      </dgm:t>
    </dgm:pt>
    <dgm:pt modelId="{943EF16F-D837-4C1E-8F22-FA05F4D3157D}" type="parTrans" cxnId="{9126D93C-884F-4E36-9FCC-1081198ACE9E}">
      <dgm:prSet/>
      <dgm:spPr/>
      <dgm:t>
        <a:bodyPr/>
        <a:lstStyle/>
        <a:p>
          <a:endParaRPr lang="en-IN"/>
        </a:p>
      </dgm:t>
    </dgm:pt>
    <dgm:pt modelId="{923E4045-639C-44C3-8309-80178774C2F9}" type="sibTrans" cxnId="{9126D93C-884F-4E36-9FCC-1081198ACE9E}">
      <dgm:prSet/>
      <dgm:spPr/>
      <dgm:t>
        <a:bodyPr/>
        <a:lstStyle/>
        <a:p>
          <a:endParaRPr lang="en-IN"/>
        </a:p>
      </dgm:t>
    </dgm:pt>
    <dgm:pt modelId="{7C293983-115E-4685-B408-BE1275D4FE65}">
      <dgm:prSet phldrT="[Text]"/>
      <dgm:spPr/>
      <dgm:t>
        <a:bodyPr/>
        <a:lstStyle/>
        <a:p>
          <a:r>
            <a:rPr lang="en-US" dirty="0" smtClean="0"/>
            <a:t>Specify what information will be sought</a:t>
          </a:r>
          <a:endParaRPr lang="en-IN" dirty="0"/>
        </a:p>
      </dgm:t>
    </dgm:pt>
    <dgm:pt modelId="{9E1BF3DF-D8E4-4365-8978-625A3C057865}" type="parTrans" cxnId="{6CFA0A46-91AA-42F3-A2B4-5CA2CC29029C}">
      <dgm:prSet/>
      <dgm:spPr/>
      <dgm:t>
        <a:bodyPr/>
        <a:lstStyle/>
        <a:p>
          <a:endParaRPr lang="en-IN"/>
        </a:p>
      </dgm:t>
    </dgm:pt>
    <dgm:pt modelId="{15099C46-B66A-4E3E-B84E-1C48F174E071}" type="sibTrans" cxnId="{6CFA0A46-91AA-42F3-A2B4-5CA2CC29029C}">
      <dgm:prSet/>
      <dgm:spPr/>
      <dgm:t>
        <a:bodyPr/>
        <a:lstStyle/>
        <a:p>
          <a:endParaRPr lang="en-IN"/>
        </a:p>
      </dgm:t>
    </dgm:pt>
    <dgm:pt modelId="{0A6433DD-AC5D-4375-846B-79C110516FA8}">
      <dgm:prSet/>
      <dgm:spPr/>
      <dgm:t>
        <a:bodyPr/>
        <a:lstStyle/>
        <a:p>
          <a:r>
            <a:rPr lang="en-US" dirty="0" smtClean="0"/>
            <a:t>Step 2</a:t>
          </a:r>
          <a:endParaRPr lang="en-IN" dirty="0"/>
        </a:p>
      </dgm:t>
    </dgm:pt>
    <dgm:pt modelId="{AD2FF164-8B48-43C9-82F8-3C936EDF44A3}" type="parTrans" cxnId="{A57302C2-FAA5-4CEB-ACF0-CA79B31193D0}">
      <dgm:prSet/>
      <dgm:spPr/>
      <dgm:t>
        <a:bodyPr/>
        <a:lstStyle/>
        <a:p>
          <a:endParaRPr lang="en-IN"/>
        </a:p>
      </dgm:t>
    </dgm:pt>
    <dgm:pt modelId="{BBC38486-AF03-4014-B614-B167527357F3}" type="sibTrans" cxnId="{A57302C2-FAA5-4CEB-ACF0-CA79B31193D0}">
      <dgm:prSet/>
      <dgm:spPr/>
      <dgm:t>
        <a:bodyPr/>
        <a:lstStyle/>
        <a:p>
          <a:endParaRPr lang="en-IN"/>
        </a:p>
      </dgm:t>
    </dgm:pt>
    <dgm:pt modelId="{414BD767-A628-49D4-B3E3-400F1A499497}">
      <dgm:prSet/>
      <dgm:spPr/>
      <dgm:t>
        <a:bodyPr/>
        <a:lstStyle/>
        <a:p>
          <a:r>
            <a:rPr lang="en-US" dirty="0" smtClean="0"/>
            <a:t>Step 7</a:t>
          </a:r>
          <a:endParaRPr lang="en-IN" dirty="0"/>
        </a:p>
      </dgm:t>
    </dgm:pt>
    <dgm:pt modelId="{D1C16C89-15A8-42FE-8312-10ACBAB8E0FD}" type="parTrans" cxnId="{45A46FDD-0571-4F21-9627-705B19D288C7}">
      <dgm:prSet/>
      <dgm:spPr/>
      <dgm:t>
        <a:bodyPr/>
        <a:lstStyle/>
        <a:p>
          <a:endParaRPr lang="en-IN"/>
        </a:p>
      </dgm:t>
    </dgm:pt>
    <dgm:pt modelId="{0A616CDA-1174-41B0-9B35-D0E665704441}" type="sibTrans" cxnId="{45A46FDD-0571-4F21-9627-705B19D288C7}">
      <dgm:prSet/>
      <dgm:spPr/>
      <dgm:t>
        <a:bodyPr/>
        <a:lstStyle/>
        <a:p>
          <a:endParaRPr lang="en-IN"/>
        </a:p>
      </dgm:t>
    </dgm:pt>
    <dgm:pt modelId="{EFCD3A7D-8611-4C04-9864-F6A91F6369E4}">
      <dgm:prSet/>
      <dgm:spPr/>
      <dgm:t>
        <a:bodyPr/>
        <a:lstStyle/>
        <a:p>
          <a:r>
            <a:rPr lang="en-US" dirty="0" smtClean="0"/>
            <a:t>Step 6</a:t>
          </a:r>
          <a:endParaRPr lang="en-IN" dirty="0"/>
        </a:p>
      </dgm:t>
    </dgm:pt>
    <dgm:pt modelId="{A323C5A7-EE53-4FB8-AB5C-12D6819EE255}" type="parTrans" cxnId="{C81E4925-E5ED-4E2C-AB02-1BE4180DFDBC}">
      <dgm:prSet/>
      <dgm:spPr/>
      <dgm:t>
        <a:bodyPr/>
        <a:lstStyle/>
        <a:p>
          <a:endParaRPr lang="en-IN"/>
        </a:p>
      </dgm:t>
    </dgm:pt>
    <dgm:pt modelId="{19B34D47-C669-4809-8811-A2E58CE4AA94}" type="sibTrans" cxnId="{C81E4925-E5ED-4E2C-AB02-1BE4180DFDBC}">
      <dgm:prSet/>
      <dgm:spPr/>
      <dgm:t>
        <a:bodyPr/>
        <a:lstStyle/>
        <a:p>
          <a:endParaRPr lang="en-IN"/>
        </a:p>
      </dgm:t>
    </dgm:pt>
    <dgm:pt modelId="{96C58A08-4A9C-4EEE-9357-756CBD53B9CD}">
      <dgm:prSet/>
      <dgm:spPr/>
      <dgm:t>
        <a:bodyPr/>
        <a:lstStyle/>
        <a:p>
          <a:r>
            <a:rPr lang="en-US" dirty="0" smtClean="0"/>
            <a:t>Step 5</a:t>
          </a:r>
          <a:endParaRPr lang="en-IN" dirty="0"/>
        </a:p>
      </dgm:t>
    </dgm:pt>
    <dgm:pt modelId="{7B50F5F4-8E97-4D95-BE48-2A4F3AB19C5F}" type="parTrans" cxnId="{8FDF14EA-1962-491F-87F4-B566914393F0}">
      <dgm:prSet/>
      <dgm:spPr/>
      <dgm:t>
        <a:bodyPr/>
        <a:lstStyle/>
        <a:p>
          <a:endParaRPr lang="en-IN"/>
        </a:p>
      </dgm:t>
    </dgm:pt>
    <dgm:pt modelId="{D67C01B7-29C7-4326-96C1-2332CE0DA649}" type="sibTrans" cxnId="{8FDF14EA-1962-491F-87F4-B566914393F0}">
      <dgm:prSet/>
      <dgm:spPr/>
      <dgm:t>
        <a:bodyPr/>
        <a:lstStyle/>
        <a:p>
          <a:endParaRPr lang="en-IN"/>
        </a:p>
      </dgm:t>
    </dgm:pt>
    <dgm:pt modelId="{99681F31-0200-4617-9C3D-21D6EAD0E899}">
      <dgm:prSet/>
      <dgm:spPr/>
      <dgm:t>
        <a:bodyPr/>
        <a:lstStyle/>
        <a:p>
          <a:r>
            <a:rPr lang="en-US" dirty="0" smtClean="0"/>
            <a:t>Step 4</a:t>
          </a:r>
          <a:endParaRPr lang="en-IN" dirty="0"/>
        </a:p>
      </dgm:t>
    </dgm:pt>
    <dgm:pt modelId="{8ED54FEF-D396-43B8-8D03-F76F3970F6D6}" type="parTrans" cxnId="{0848C221-F4C3-4E90-B1E1-3A515DA3F0F0}">
      <dgm:prSet/>
      <dgm:spPr/>
      <dgm:t>
        <a:bodyPr/>
        <a:lstStyle/>
        <a:p>
          <a:endParaRPr lang="en-IN"/>
        </a:p>
      </dgm:t>
    </dgm:pt>
    <dgm:pt modelId="{677B10DB-FC43-4368-B3E5-785A9A4C2FEC}" type="sibTrans" cxnId="{0848C221-F4C3-4E90-B1E1-3A515DA3F0F0}">
      <dgm:prSet/>
      <dgm:spPr/>
      <dgm:t>
        <a:bodyPr/>
        <a:lstStyle/>
        <a:p>
          <a:endParaRPr lang="en-IN"/>
        </a:p>
      </dgm:t>
    </dgm:pt>
    <dgm:pt modelId="{1C629FB6-5108-4DC5-B039-EA5FE97C2D04}">
      <dgm:prSet/>
      <dgm:spPr/>
      <dgm:t>
        <a:bodyPr/>
        <a:lstStyle/>
        <a:p>
          <a:r>
            <a:rPr lang="en-US" dirty="0" smtClean="0"/>
            <a:t>Step 3</a:t>
          </a:r>
          <a:endParaRPr lang="en-IN" dirty="0"/>
        </a:p>
      </dgm:t>
    </dgm:pt>
    <dgm:pt modelId="{CDE698DE-4647-46D3-9D76-45A27B3CBD1B}" type="parTrans" cxnId="{D756A579-7529-455B-AF31-8C8105A8D080}">
      <dgm:prSet/>
      <dgm:spPr/>
      <dgm:t>
        <a:bodyPr/>
        <a:lstStyle/>
        <a:p>
          <a:endParaRPr lang="en-IN"/>
        </a:p>
      </dgm:t>
    </dgm:pt>
    <dgm:pt modelId="{3CAAD1F4-6A87-4BA2-AB6C-56665362E9CC}" type="sibTrans" cxnId="{D756A579-7529-455B-AF31-8C8105A8D080}">
      <dgm:prSet/>
      <dgm:spPr/>
      <dgm:t>
        <a:bodyPr/>
        <a:lstStyle/>
        <a:p>
          <a:endParaRPr lang="en-IN"/>
        </a:p>
      </dgm:t>
    </dgm:pt>
    <dgm:pt modelId="{C8EAC82C-A8FF-4DF0-B301-FA22826C1BCE}">
      <dgm:prSet/>
      <dgm:spPr/>
      <dgm:t>
        <a:bodyPr/>
        <a:lstStyle/>
        <a:p>
          <a:r>
            <a:rPr lang="en-US" dirty="0" smtClean="0"/>
            <a:t> Determine type of questionnaire &amp; method of administration</a:t>
          </a:r>
          <a:endParaRPr lang="en-IN" dirty="0"/>
        </a:p>
      </dgm:t>
    </dgm:pt>
    <dgm:pt modelId="{2F17F7EE-E808-4757-B73C-604EF22A324F}" type="parTrans" cxnId="{DFFFA058-C749-494E-9720-BCF3EC51EB3C}">
      <dgm:prSet/>
      <dgm:spPr/>
      <dgm:t>
        <a:bodyPr/>
        <a:lstStyle/>
        <a:p>
          <a:endParaRPr lang="en-IN"/>
        </a:p>
      </dgm:t>
    </dgm:pt>
    <dgm:pt modelId="{5D2CD3FC-DEA5-4F5E-8CBD-A28E670AAABE}" type="sibTrans" cxnId="{DFFFA058-C749-494E-9720-BCF3EC51EB3C}">
      <dgm:prSet/>
      <dgm:spPr/>
      <dgm:t>
        <a:bodyPr/>
        <a:lstStyle/>
        <a:p>
          <a:endParaRPr lang="en-IN"/>
        </a:p>
      </dgm:t>
    </dgm:pt>
    <dgm:pt modelId="{92971F7D-F32B-4E1E-AFA0-138753C588A1}">
      <dgm:prSet/>
      <dgm:spPr/>
      <dgm:t>
        <a:bodyPr/>
        <a:lstStyle/>
        <a:p>
          <a:r>
            <a:rPr lang="en-US" dirty="0" smtClean="0"/>
            <a:t>Determine the contents of the individual questions </a:t>
          </a:r>
          <a:endParaRPr lang="en-IN" dirty="0"/>
        </a:p>
      </dgm:t>
    </dgm:pt>
    <dgm:pt modelId="{928667C5-CEBE-4D37-8416-B8EC43D3AB8D}" type="parTrans" cxnId="{38A6B238-4F58-4044-927F-B36549A16D7B}">
      <dgm:prSet/>
      <dgm:spPr/>
      <dgm:t>
        <a:bodyPr/>
        <a:lstStyle/>
        <a:p>
          <a:endParaRPr lang="en-IN"/>
        </a:p>
      </dgm:t>
    </dgm:pt>
    <dgm:pt modelId="{2D2BEEE2-7DEC-4828-9CF1-37204CB6D2C5}" type="sibTrans" cxnId="{38A6B238-4F58-4044-927F-B36549A16D7B}">
      <dgm:prSet/>
      <dgm:spPr/>
      <dgm:t>
        <a:bodyPr/>
        <a:lstStyle/>
        <a:p>
          <a:endParaRPr lang="en-IN"/>
        </a:p>
      </dgm:t>
    </dgm:pt>
    <dgm:pt modelId="{82351E9D-5A4B-4447-B528-8A690884237F}">
      <dgm:prSet/>
      <dgm:spPr/>
      <dgm:t>
        <a:bodyPr/>
        <a:lstStyle/>
        <a:p>
          <a:r>
            <a:rPr lang="en-US" dirty="0" smtClean="0"/>
            <a:t>Determine the form of response to each question </a:t>
          </a:r>
          <a:endParaRPr lang="en-IN" dirty="0"/>
        </a:p>
      </dgm:t>
    </dgm:pt>
    <dgm:pt modelId="{21609050-AE5C-4976-AECB-C6B49D677AC1}" type="parTrans" cxnId="{550C383E-B55B-4DBD-863C-907D8654F3DA}">
      <dgm:prSet/>
      <dgm:spPr/>
      <dgm:t>
        <a:bodyPr/>
        <a:lstStyle/>
        <a:p>
          <a:endParaRPr lang="en-IN"/>
        </a:p>
      </dgm:t>
    </dgm:pt>
    <dgm:pt modelId="{FB9FC1C7-557E-4C9B-BBF0-FCD4240E41FD}" type="sibTrans" cxnId="{550C383E-B55B-4DBD-863C-907D8654F3DA}">
      <dgm:prSet/>
      <dgm:spPr/>
      <dgm:t>
        <a:bodyPr/>
        <a:lstStyle/>
        <a:p>
          <a:endParaRPr lang="en-IN"/>
        </a:p>
      </dgm:t>
    </dgm:pt>
    <dgm:pt modelId="{8AEDDEB9-4B77-4A3E-8599-14057B57BF6D}">
      <dgm:prSet/>
      <dgm:spPr/>
      <dgm:t>
        <a:bodyPr/>
        <a:lstStyle/>
        <a:p>
          <a:r>
            <a:rPr lang="en-US" dirty="0" smtClean="0"/>
            <a:t>Determine the question phrasing</a:t>
          </a:r>
          <a:endParaRPr lang="en-IN" dirty="0"/>
        </a:p>
      </dgm:t>
    </dgm:pt>
    <dgm:pt modelId="{70324804-4AF0-415C-9D85-3DE6C0BED3ED}" type="parTrans" cxnId="{D72ACB64-D5C9-4F86-9335-A152FB45B01F}">
      <dgm:prSet/>
      <dgm:spPr/>
      <dgm:t>
        <a:bodyPr/>
        <a:lstStyle/>
        <a:p>
          <a:endParaRPr lang="en-IN"/>
        </a:p>
      </dgm:t>
    </dgm:pt>
    <dgm:pt modelId="{CB7C5369-93B6-4BC2-B519-CFF978AC11F9}" type="sibTrans" cxnId="{D72ACB64-D5C9-4F86-9335-A152FB45B01F}">
      <dgm:prSet/>
      <dgm:spPr/>
      <dgm:t>
        <a:bodyPr/>
        <a:lstStyle/>
        <a:p>
          <a:endParaRPr lang="en-IN"/>
        </a:p>
      </dgm:t>
    </dgm:pt>
    <dgm:pt modelId="{39033FA9-E613-4CEE-8E34-A64F94D854B9}">
      <dgm:prSet/>
      <dgm:spPr/>
      <dgm:t>
        <a:bodyPr/>
        <a:lstStyle/>
        <a:p>
          <a:r>
            <a:rPr lang="en-US" dirty="0" smtClean="0"/>
            <a:t>Determine the number of questions </a:t>
          </a:r>
          <a:endParaRPr lang="en-IN" dirty="0"/>
        </a:p>
      </dgm:t>
    </dgm:pt>
    <dgm:pt modelId="{1614D14C-CFF4-4754-84C4-EE0504CEE3EF}" type="parTrans" cxnId="{AC9441E8-7FC6-47E4-B050-88CED39E3625}">
      <dgm:prSet/>
      <dgm:spPr/>
      <dgm:t>
        <a:bodyPr/>
        <a:lstStyle/>
        <a:p>
          <a:endParaRPr lang="en-IN"/>
        </a:p>
      </dgm:t>
    </dgm:pt>
    <dgm:pt modelId="{AEF81076-EBC0-454F-B7B0-A4052C58A1B7}" type="sibTrans" cxnId="{AC9441E8-7FC6-47E4-B050-88CED39E3625}">
      <dgm:prSet/>
      <dgm:spPr/>
      <dgm:t>
        <a:bodyPr/>
        <a:lstStyle/>
        <a:p>
          <a:endParaRPr lang="en-IN"/>
        </a:p>
      </dgm:t>
    </dgm:pt>
    <dgm:pt modelId="{6951C9FD-8D42-41A9-BE30-915D0DEB090F}">
      <dgm:prSet/>
      <dgm:spPr/>
      <dgm:t>
        <a:bodyPr/>
        <a:lstStyle/>
        <a:p>
          <a:r>
            <a:rPr lang="en-US" dirty="0" smtClean="0"/>
            <a:t>Pretest the questionnaire and revise, if necessary</a:t>
          </a:r>
          <a:endParaRPr lang="en-IN" dirty="0"/>
        </a:p>
      </dgm:t>
    </dgm:pt>
    <dgm:pt modelId="{261AE6A6-CD4A-4FF9-BB0A-E55C854F5344}" type="parTrans" cxnId="{6FC0C8C3-6BF8-4B3F-A8D2-74A5F396FF19}">
      <dgm:prSet/>
      <dgm:spPr/>
      <dgm:t>
        <a:bodyPr/>
        <a:lstStyle/>
        <a:p>
          <a:endParaRPr lang="en-IN"/>
        </a:p>
      </dgm:t>
    </dgm:pt>
    <dgm:pt modelId="{641367A7-C9E7-407C-AB29-0C9B711F5BC3}" type="sibTrans" cxnId="{6FC0C8C3-6BF8-4B3F-A8D2-74A5F396FF19}">
      <dgm:prSet/>
      <dgm:spPr/>
      <dgm:t>
        <a:bodyPr/>
        <a:lstStyle/>
        <a:p>
          <a:endParaRPr lang="en-IN"/>
        </a:p>
      </dgm:t>
    </dgm:pt>
    <dgm:pt modelId="{D9DDCBA9-5AD4-423F-8FF8-BBC5FFD3EFEC}" type="pres">
      <dgm:prSet presAssocID="{3E2B7E63-999B-4D64-986A-915DCA1927A8}" presName="linearFlow" presStyleCnt="0">
        <dgm:presLayoutVars>
          <dgm:dir/>
          <dgm:animLvl val="lvl"/>
          <dgm:resizeHandles val="exact"/>
        </dgm:presLayoutVars>
      </dgm:prSet>
      <dgm:spPr/>
      <dgm:t>
        <a:bodyPr/>
        <a:lstStyle/>
        <a:p>
          <a:endParaRPr lang="en-IN"/>
        </a:p>
      </dgm:t>
    </dgm:pt>
    <dgm:pt modelId="{0A48AD79-8530-4BEB-BB21-3B1E9BF1B53D}" type="pres">
      <dgm:prSet presAssocID="{9278E34B-FFF2-4105-B09F-EEF1A64276EB}" presName="composite" presStyleCnt="0"/>
      <dgm:spPr/>
    </dgm:pt>
    <dgm:pt modelId="{4F1DCB71-B16A-483E-BBD0-8F6E02B2E40B}" type="pres">
      <dgm:prSet presAssocID="{9278E34B-FFF2-4105-B09F-EEF1A64276EB}" presName="parentText" presStyleLbl="alignNode1" presStyleIdx="0" presStyleCnt="7">
        <dgm:presLayoutVars>
          <dgm:chMax val="1"/>
          <dgm:bulletEnabled val="1"/>
        </dgm:presLayoutVars>
      </dgm:prSet>
      <dgm:spPr/>
      <dgm:t>
        <a:bodyPr/>
        <a:lstStyle/>
        <a:p>
          <a:endParaRPr lang="en-IN"/>
        </a:p>
      </dgm:t>
    </dgm:pt>
    <dgm:pt modelId="{7EC612D0-CD3C-4677-AF88-09033A6FA650}" type="pres">
      <dgm:prSet presAssocID="{9278E34B-FFF2-4105-B09F-EEF1A64276EB}" presName="descendantText" presStyleLbl="alignAcc1" presStyleIdx="0" presStyleCnt="7">
        <dgm:presLayoutVars>
          <dgm:bulletEnabled val="1"/>
        </dgm:presLayoutVars>
      </dgm:prSet>
      <dgm:spPr/>
      <dgm:t>
        <a:bodyPr/>
        <a:lstStyle/>
        <a:p>
          <a:endParaRPr lang="en-IN"/>
        </a:p>
      </dgm:t>
    </dgm:pt>
    <dgm:pt modelId="{FA77DDB2-0F43-4E14-9EEC-F2EE7129D776}" type="pres">
      <dgm:prSet presAssocID="{923E4045-639C-44C3-8309-80178774C2F9}" presName="sp" presStyleCnt="0"/>
      <dgm:spPr/>
    </dgm:pt>
    <dgm:pt modelId="{D56FA913-ABA7-4373-8B21-165F0D44C032}" type="pres">
      <dgm:prSet presAssocID="{0A6433DD-AC5D-4375-846B-79C110516FA8}" presName="composite" presStyleCnt="0"/>
      <dgm:spPr/>
    </dgm:pt>
    <dgm:pt modelId="{D7D125C2-5B43-4D0D-A662-002978E79C62}" type="pres">
      <dgm:prSet presAssocID="{0A6433DD-AC5D-4375-846B-79C110516FA8}" presName="parentText" presStyleLbl="alignNode1" presStyleIdx="1" presStyleCnt="7">
        <dgm:presLayoutVars>
          <dgm:chMax val="1"/>
          <dgm:bulletEnabled val="1"/>
        </dgm:presLayoutVars>
      </dgm:prSet>
      <dgm:spPr/>
      <dgm:t>
        <a:bodyPr/>
        <a:lstStyle/>
        <a:p>
          <a:endParaRPr lang="en-IN"/>
        </a:p>
      </dgm:t>
    </dgm:pt>
    <dgm:pt modelId="{E4FB4A8B-FFEE-43A5-AA2D-AA65381F0DF8}" type="pres">
      <dgm:prSet presAssocID="{0A6433DD-AC5D-4375-846B-79C110516FA8}" presName="descendantText" presStyleLbl="alignAcc1" presStyleIdx="1" presStyleCnt="7">
        <dgm:presLayoutVars>
          <dgm:bulletEnabled val="1"/>
        </dgm:presLayoutVars>
      </dgm:prSet>
      <dgm:spPr/>
      <dgm:t>
        <a:bodyPr/>
        <a:lstStyle/>
        <a:p>
          <a:endParaRPr lang="en-IN"/>
        </a:p>
      </dgm:t>
    </dgm:pt>
    <dgm:pt modelId="{E17CB3D0-BB7B-41A9-878F-14CFF724AA0D}" type="pres">
      <dgm:prSet presAssocID="{BBC38486-AF03-4014-B614-B167527357F3}" presName="sp" presStyleCnt="0"/>
      <dgm:spPr/>
    </dgm:pt>
    <dgm:pt modelId="{6735F9D3-97C4-460A-840F-28AB97D538FD}" type="pres">
      <dgm:prSet presAssocID="{1C629FB6-5108-4DC5-B039-EA5FE97C2D04}" presName="composite" presStyleCnt="0"/>
      <dgm:spPr/>
    </dgm:pt>
    <dgm:pt modelId="{4238B8E5-ACC3-40D2-8D0B-4CA6F015E59A}" type="pres">
      <dgm:prSet presAssocID="{1C629FB6-5108-4DC5-B039-EA5FE97C2D04}" presName="parentText" presStyleLbl="alignNode1" presStyleIdx="2" presStyleCnt="7">
        <dgm:presLayoutVars>
          <dgm:chMax val="1"/>
          <dgm:bulletEnabled val="1"/>
        </dgm:presLayoutVars>
      </dgm:prSet>
      <dgm:spPr/>
      <dgm:t>
        <a:bodyPr/>
        <a:lstStyle/>
        <a:p>
          <a:endParaRPr lang="en-IN"/>
        </a:p>
      </dgm:t>
    </dgm:pt>
    <dgm:pt modelId="{4DDCA2E5-90DC-455A-83B1-E0DBA77601B2}" type="pres">
      <dgm:prSet presAssocID="{1C629FB6-5108-4DC5-B039-EA5FE97C2D04}" presName="descendantText" presStyleLbl="alignAcc1" presStyleIdx="2" presStyleCnt="7">
        <dgm:presLayoutVars>
          <dgm:bulletEnabled val="1"/>
        </dgm:presLayoutVars>
      </dgm:prSet>
      <dgm:spPr/>
      <dgm:t>
        <a:bodyPr/>
        <a:lstStyle/>
        <a:p>
          <a:endParaRPr lang="en-IN"/>
        </a:p>
      </dgm:t>
    </dgm:pt>
    <dgm:pt modelId="{1EF82031-3914-49A8-B749-5A3B805EF685}" type="pres">
      <dgm:prSet presAssocID="{3CAAD1F4-6A87-4BA2-AB6C-56665362E9CC}" presName="sp" presStyleCnt="0"/>
      <dgm:spPr/>
    </dgm:pt>
    <dgm:pt modelId="{9CEDAE67-2190-4799-87C3-2FEFFCADC5D6}" type="pres">
      <dgm:prSet presAssocID="{99681F31-0200-4617-9C3D-21D6EAD0E899}" presName="composite" presStyleCnt="0"/>
      <dgm:spPr/>
    </dgm:pt>
    <dgm:pt modelId="{B448CEE6-6443-496D-9D68-049C9CE04BD1}" type="pres">
      <dgm:prSet presAssocID="{99681F31-0200-4617-9C3D-21D6EAD0E899}" presName="parentText" presStyleLbl="alignNode1" presStyleIdx="3" presStyleCnt="7">
        <dgm:presLayoutVars>
          <dgm:chMax val="1"/>
          <dgm:bulletEnabled val="1"/>
        </dgm:presLayoutVars>
      </dgm:prSet>
      <dgm:spPr/>
      <dgm:t>
        <a:bodyPr/>
        <a:lstStyle/>
        <a:p>
          <a:endParaRPr lang="en-IN"/>
        </a:p>
      </dgm:t>
    </dgm:pt>
    <dgm:pt modelId="{F2272124-732C-4B63-859B-6234F11A6BEA}" type="pres">
      <dgm:prSet presAssocID="{99681F31-0200-4617-9C3D-21D6EAD0E899}" presName="descendantText" presStyleLbl="alignAcc1" presStyleIdx="3" presStyleCnt="7">
        <dgm:presLayoutVars>
          <dgm:bulletEnabled val="1"/>
        </dgm:presLayoutVars>
      </dgm:prSet>
      <dgm:spPr/>
      <dgm:t>
        <a:bodyPr/>
        <a:lstStyle/>
        <a:p>
          <a:endParaRPr lang="en-IN"/>
        </a:p>
      </dgm:t>
    </dgm:pt>
    <dgm:pt modelId="{14E5ED30-2BAE-4437-8203-D5482063D933}" type="pres">
      <dgm:prSet presAssocID="{677B10DB-FC43-4368-B3E5-785A9A4C2FEC}" presName="sp" presStyleCnt="0"/>
      <dgm:spPr/>
    </dgm:pt>
    <dgm:pt modelId="{83064128-9CE0-4A08-9D80-4BB5175E6D90}" type="pres">
      <dgm:prSet presAssocID="{96C58A08-4A9C-4EEE-9357-756CBD53B9CD}" presName="composite" presStyleCnt="0"/>
      <dgm:spPr/>
    </dgm:pt>
    <dgm:pt modelId="{6B73B145-AA51-4295-913C-4D0BAEB22676}" type="pres">
      <dgm:prSet presAssocID="{96C58A08-4A9C-4EEE-9357-756CBD53B9CD}" presName="parentText" presStyleLbl="alignNode1" presStyleIdx="4" presStyleCnt="7">
        <dgm:presLayoutVars>
          <dgm:chMax val="1"/>
          <dgm:bulletEnabled val="1"/>
        </dgm:presLayoutVars>
      </dgm:prSet>
      <dgm:spPr/>
      <dgm:t>
        <a:bodyPr/>
        <a:lstStyle/>
        <a:p>
          <a:endParaRPr lang="en-IN"/>
        </a:p>
      </dgm:t>
    </dgm:pt>
    <dgm:pt modelId="{DDA69328-1681-4575-A226-446C30226B70}" type="pres">
      <dgm:prSet presAssocID="{96C58A08-4A9C-4EEE-9357-756CBD53B9CD}" presName="descendantText" presStyleLbl="alignAcc1" presStyleIdx="4" presStyleCnt="7">
        <dgm:presLayoutVars>
          <dgm:bulletEnabled val="1"/>
        </dgm:presLayoutVars>
      </dgm:prSet>
      <dgm:spPr/>
      <dgm:t>
        <a:bodyPr/>
        <a:lstStyle/>
        <a:p>
          <a:endParaRPr lang="en-IN"/>
        </a:p>
      </dgm:t>
    </dgm:pt>
    <dgm:pt modelId="{676C2D04-23F4-4DF8-8EE1-C720024B0CD9}" type="pres">
      <dgm:prSet presAssocID="{D67C01B7-29C7-4326-96C1-2332CE0DA649}" presName="sp" presStyleCnt="0"/>
      <dgm:spPr/>
    </dgm:pt>
    <dgm:pt modelId="{C37D8AC7-FF12-4A9C-91AA-53A9F8AD7F30}" type="pres">
      <dgm:prSet presAssocID="{EFCD3A7D-8611-4C04-9864-F6A91F6369E4}" presName="composite" presStyleCnt="0"/>
      <dgm:spPr/>
    </dgm:pt>
    <dgm:pt modelId="{B99E7FB6-AAE9-4E75-A461-E942C0F2D331}" type="pres">
      <dgm:prSet presAssocID="{EFCD3A7D-8611-4C04-9864-F6A91F6369E4}" presName="parentText" presStyleLbl="alignNode1" presStyleIdx="5" presStyleCnt="7">
        <dgm:presLayoutVars>
          <dgm:chMax val="1"/>
          <dgm:bulletEnabled val="1"/>
        </dgm:presLayoutVars>
      </dgm:prSet>
      <dgm:spPr/>
      <dgm:t>
        <a:bodyPr/>
        <a:lstStyle/>
        <a:p>
          <a:endParaRPr lang="en-IN"/>
        </a:p>
      </dgm:t>
    </dgm:pt>
    <dgm:pt modelId="{32A18E99-AFB3-4543-BC3B-D5D26FE08AEB}" type="pres">
      <dgm:prSet presAssocID="{EFCD3A7D-8611-4C04-9864-F6A91F6369E4}" presName="descendantText" presStyleLbl="alignAcc1" presStyleIdx="5" presStyleCnt="7">
        <dgm:presLayoutVars>
          <dgm:bulletEnabled val="1"/>
        </dgm:presLayoutVars>
      </dgm:prSet>
      <dgm:spPr/>
      <dgm:t>
        <a:bodyPr/>
        <a:lstStyle/>
        <a:p>
          <a:endParaRPr lang="en-IN"/>
        </a:p>
      </dgm:t>
    </dgm:pt>
    <dgm:pt modelId="{8F0F1829-06DB-4A21-912F-56C9C743AA08}" type="pres">
      <dgm:prSet presAssocID="{19B34D47-C669-4809-8811-A2E58CE4AA94}" presName="sp" presStyleCnt="0"/>
      <dgm:spPr/>
    </dgm:pt>
    <dgm:pt modelId="{0EF70C1D-1DDB-4062-8673-74F6032219F4}" type="pres">
      <dgm:prSet presAssocID="{414BD767-A628-49D4-B3E3-400F1A499497}" presName="composite" presStyleCnt="0"/>
      <dgm:spPr/>
    </dgm:pt>
    <dgm:pt modelId="{E340D4C4-8197-4687-866A-9F0418F78B02}" type="pres">
      <dgm:prSet presAssocID="{414BD767-A628-49D4-B3E3-400F1A499497}" presName="parentText" presStyleLbl="alignNode1" presStyleIdx="6" presStyleCnt="7">
        <dgm:presLayoutVars>
          <dgm:chMax val="1"/>
          <dgm:bulletEnabled val="1"/>
        </dgm:presLayoutVars>
      </dgm:prSet>
      <dgm:spPr/>
      <dgm:t>
        <a:bodyPr/>
        <a:lstStyle/>
        <a:p>
          <a:endParaRPr lang="en-IN"/>
        </a:p>
      </dgm:t>
    </dgm:pt>
    <dgm:pt modelId="{4DD711E4-CC20-4E5B-ADFD-78D2B83FF33A}" type="pres">
      <dgm:prSet presAssocID="{414BD767-A628-49D4-B3E3-400F1A499497}" presName="descendantText" presStyleLbl="alignAcc1" presStyleIdx="6" presStyleCnt="7">
        <dgm:presLayoutVars>
          <dgm:bulletEnabled val="1"/>
        </dgm:presLayoutVars>
      </dgm:prSet>
      <dgm:spPr/>
      <dgm:t>
        <a:bodyPr/>
        <a:lstStyle/>
        <a:p>
          <a:endParaRPr lang="en-IN"/>
        </a:p>
      </dgm:t>
    </dgm:pt>
  </dgm:ptLst>
  <dgm:cxnLst>
    <dgm:cxn modelId="{762473B2-8C40-4A4D-A55E-847502BD73CA}" type="presOf" srcId="{39033FA9-E613-4CEE-8E34-A64F94D854B9}" destId="{32A18E99-AFB3-4543-BC3B-D5D26FE08AEB}" srcOrd="0" destOrd="0" presId="urn:microsoft.com/office/officeart/2005/8/layout/chevron2"/>
    <dgm:cxn modelId="{C41D6874-F47A-4255-84E8-E2128F3EB31B}" type="presOf" srcId="{0A6433DD-AC5D-4375-846B-79C110516FA8}" destId="{D7D125C2-5B43-4D0D-A662-002978E79C62}" srcOrd="0" destOrd="0" presId="urn:microsoft.com/office/officeart/2005/8/layout/chevron2"/>
    <dgm:cxn modelId="{45A46FDD-0571-4F21-9627-705B19D288C7}" srcId="{3E2B7E63-999B-4D64-986A-915DCA1927A8}" destId="{414BD767-A628-49D4-B3E3-400F1A499497}" srcOrd="6" destOrd="0" parTransId="{D1C16C89-15A8-42FE-8312-10ACBAB8E0FD}" sibTransId="{0A616CDA-1174-41B0-9B35-D0E665704441}"/>
    <dgm:cxn modelId="{0848C221-F4C3-4E90-B1E1-3A515DA3F0F0}" srcId="{3E2B7E63-999B-4D64-986A-915DCA1927A8}" destId="{99681F31-0200-4617-9C3D-21D6EAD0E899}" srcOrd="3" destOrd="0" parTransId="{8ED54FEF-D396-43B8-8D03-F76F3970F6D6}" sibTransId="{677B10DB-FC43-4368-B3E5-785A9A4C2FEC}"/>
    <dgm:cxn modelId="{9126D93C-884F-4E36-9FCC-1081198ACE9E}" srcId="{3E2B7E63-999B-4D64-986A-915DCA1927A8}" destId="{9278E34B-FFF2-4105-B09F-EEF1A64276EB}" srcOrd="0" destOrd="0" parTransId="{943EF16F-D837-4C1E-8F22-FA05F4D3157D}" sibTransId="{923E4045-639C-44C3-8309-80178774C2F9}"/>
    <dgm:cxn modelId="{0A643A29-2257-40F3-AB5E-74A8A55D1CD5}" type="presOf" srcId="{3E2B7E63-999B-4D64-986A-915DCA1927A8}" destId="{D9DDCBA9-5AD4-423F-8FF8-BBC5FFD3EFEC}" srcOrd="0" destOrd="0" presId="urn:microsoft.com/office/officeart/2005/8/layout/chevron2"/>
    <dgm:cxn modelId="{29083146-3D5A-4CE5-AA28-F7FC997DCF39}" type="presOf" srcId="{C8EAC82C-A8FF-4DF0-B301-FA22826C1BCE}" destId="{E4FB4A8B-FFEE-43A5-AA2D-AA65381F0DF8}" srcOrd="0" destOrd="0" presId="urn:microsoft.com/office/officeart/2005/8/layout/chevron2"/>
    <dgm:cxn modelId="{AC9441E8-7FC6-47E4-B050-88CED39E3625}" srcId="{EFCD3A7D-8611-4C04-9864-F6A91F6369E4}" destId="{39033FA9-E613-4CEE-8E34-A64F94D854B9}" srcOrd="0" destOrd="0" parTransId="{1614D14C-CFF4-4754-84C4-EE0504CEE3EF}" sibTransId="{AEF81076-EBC0-454F-B7B0-A4052C58A1B7}"/>
    <dgm:cxn modelId="{C81E4925-E5ED-4E2C-AB02-1BE4180DFDBC}" srcId="{3E2B7E63-999B-4D64-986A-915DCA1927A8}" destId="{EFCD3A7D-8611-4C04-9864-F6A91F6369E4}" srcOrd="5" destOrd="0" parTransId="{A323C5A7-EE53-4FB8-AB5C-12D6819EE255}" sibTransId="{19B34D47-C669-4809-8811-A2E58CE4AA94}"/>
    <dgm:cxn modelId="{DDD5F547-C486-40AB-AAA8-87E15A3BA2CF}" type="presOf" srcId="{414BD767-A628-49D4-B3E3-400F1A499497}" destId="{E340D4C4-8197-4687-866A-9F0418F78B02}" srcOrd="0" destOrd="0" presId="urn:microsoft.com/office/officeart/2005/8/layout/chevron2"/>
    <dgm:cxn modelId="{8FDF14EA-1962-491F-87F4-B566914393F0}" srcId="{3E2B7E63-999B-4D64-986A-915DCA1927A8}" destId="{96C58A08-4A9C-4EEE-9357-756CBD53B9CD}" srcOrd="4" destOrd="0" parTransId="{7B50F5F4-8E97-4D95-BE48-2A4F3AB19C5F}" sibTransId="{D67C01B7-29C7-4326-96C1-2332CE0DA649}"/>
    <dgm:cxn modelId="{010F58C5-36B8-4BF9-AD4D-35522247DC62}" type="presOf" srcId="{6951C9FD-8D42-41A9-BE30-915D0DEB090F}" destId="{4DD711E4-CC20-4E5B-ADFD-78D2B83FF33A}" srcOrd="0" destOrd="0" presId="urn:microsoft.com/office/officeart/2005/8/layout/chevron2"/>
    <dgm:cxn modelId="{A57302C2-FAA5-4CEB-ACF0-CA79B31193D0}" srcId="{3E2B7E63-999B-4D64-986A-915DCA1927A8}" destId="{0A6433DD-AC5D-4375-846B-79C110516FA8}" srcOrd="1" destOrd="0" parTransId="{AD2FF164-8B48-43C9-82F8-3C936EDF44A3}" sibTransId="{BBC38486-AF03-4014-B614-B167527357F3}"/>
    <dgm:cxn modelId="{FC2C46EB-E784-42AB-BFB2-4133CC866B1B}" type="presOf" srcId="{96C58A08-4A9C-4EEE-9357-756CBD53B9CD}" destId="{6B73B145-AA51-4295-913C-4D0BAEB22676}" srcOrd="0" destOrd="0" presId="urn:microsoft.com/office/officeart/2005/8/layout/chevron2"/>
    <dgm:cxn modelId="{6CFA0A46-91AA-42F3-A2B4-5CA2CC29029C}" srcId="{9278E34B-FFF2-4105-B09F-EEF1A64276EB}" destId="{7C293983-115E-4685-B408-BE1275D4FE65}" srcOrd="0" destOrd="0" parTransId="{9E1BF3DF-D8E4-4365-8978-625A3C057865}" sibTransId="{15099C46-B66A-4E3E-B84E-1C48F174E071}"/>
    <dgm:cxn modelId="{175140B5-BC5E-4101-AE41-2E4DE37EEB49}" type="presOf" srcId="{82351E9D-5A4B-4447-B528-8A690884237F}" destId="{F2272124-732C-4B63-859B-6234F11A6BEA}" srcOrd="0" destOrd="0" presId="urn:microsoft.com/office/officeart/2005/8/layout/chevron2"/>
    <dgm:cxn modelId="{39F532E0-F643-4744-ACBC-EF4F7C2CE675}" type="presOf" srcId="{7C293983-115E-4685-B408-BE1275D4FE65}" destId="{7EC612D0-CD3C-4677-AF88-09033A6FA650}" srcOrd="0" destOrd="0" presId="urn:microsoft.com/office/officeart/2005/8/layout/chevron2"/>
    <dgm:cxn modelId="{D756A579-7529-455B-AF31-8C8105A8D080}" srcId="{3E2B7E63-999B-4D64-986A-915DCA1927A8}" destId="{1C629FB6-5108-4DC5-B039-EA5FE97C2D04}" srcOrd="2" destOrd="0" parTransId="{CDE698DE-4647-46D3-9D76-45A27B3CBD1B}" sibTransId="{3CAAD1F4-6A87-4BA2-AB6C-56665362E9CC}"/>
    <dgm:cxn modelId="{6FC0C8C3-6BF8-4B3F-A8D2-74A5F396FF19}" srcId="{414BD767-A628-49D4-B3E3-400F1A499497}" destId="{6951C9FD-8D42-41A9-BE30-915D0DEB090F}" srcOrd="0" destOrd="0" parTransId="{261AE6A6-CD4A-4FF9-BB0A-E55C854F5344}" sibTransId="{641367A7-C9E7-407C-AB29-0C9B711F5BC3}"/>
    <dgm:cxn modelId="{974B4BBF-087F-4D6C-B350-BC804F70C86D}" type="presOf" srcId="{99681F31-0200-4617-9C3D-21D6EAD0E899}" destId="{B448CEE6-6443-496D-9D68-049C9CE04BD1}" srcOrd="0" destOrd="0" presId="urn:microsoft.com/office/officeart/2005/8/layout/chevron2"/>
    <dgm:cxn modelId="{BDA8E663-3B6F-45E5-8A28-7D00BB299F6C}" type="presOf" srcId="{EFCD3A7D-8611-4C04-9864-F6A91F6369E4}" destId="{B99E7FB6-AAE9-4E75-A461-E942C0F2D331}" srcOrd="0" destOrd="0" presId="urn:microsoft.com/office/officeart/2005/8/layout/chevron2"/>
    <dgm:cxn modelId="{09CF7F75-5BD8-4525-9235-BFD038D97E41}" type="presOf" srcId="{1C629FB6-5108-4DC5-B039-EA5FE97C2D04}" destId="{4238B8E5-ACC3-40D2-8D0B-4CA6F015E59A}" srcOrd="0" destOrd="0" presId="urn:microsoft.com/office/officeart/2005/8/layout/chevron2"/>
    <dgm:cxn modelId="{C5EBEB77-B2AE-433A-95F5-2AF942E7D853}" type="presOf" srcId="{92971F7D-F32B-4E1E-AFA0-138753C588A1}" destId="{4DDCA2E5-90DC-455A-83B1-E0DBA77601B2}" srcOrd="0" destOrd="0" presId="urn:microsoft.com/office/officeart/2005/8/layout/chevron2"/>
    <dgm:cxn modelId="{B627E6CC-74A7-46AC-B7F2-876F604029BA}" type="presOf" srcId="{9278E34B-FFF2-4105-B09F-EEF1A64276EB}" destId="{4F1DCB71-B16A-483E-BBD0-8F6E02B2E40B}" srcOrd="0" destOrd="0" presId="urn:microsoft.com/office/officeart/2005/8/layout/chevron2"/>
    <dgm:cxn modelId="{D72ACB64-D5C9-4F86-9335-A152FB45B01F}" srcId="{96C58A08-4A9C-4EEE-9357-756CBD53B9CD}" destId="{8AEDDEB9-4B77-4A3E-8599-14057B57BF6D}" srcOrd="0" destOrd="0" parTransId="{70324804-4AF0-415C-9D85-3DE6C0BED3ED}" sibTransId="{CB7C5369-93B6-4BC2-B519-CFF978AC11F9}"/>
    <dgm:cxn modelId="{550C383E-B55B-4DBD-863C-907D8654F3DA}" srcId="{99681F31-0200-4617-9C3D-21D6EAD0E899}" destId="{82351E9D-5A4B-4447-B528-8A690884237F}" srcOrd="0" destOrd="0" parTransId="{21609050-AE5C-4976-AECB-C6B49D677AC1}" sibTransId="{FB9FC1C7-557E-4C9B-BBF0-FCD4240E41FD}"/>
    <dgm:cxn modelId="{DFFFA058-C749-494E-9720-BCF3EC51EB3C}" srcId="{0A6433DD-AC5D-4375-846B-79C110516FA8}" destId="{C8EAC82C-A8FF-4DF0-B301-FA22826C1BCE}" srcOrd="0" destOrd="0" parTransId="{2F17F7EE-E808-4757-B73C-604EF22A324F}" sibTransId="{5D2CD3FC-DEA5-4F5E-8CBD-A28E670AAABE}"/>
    <dgm:cxn modelId="{01251D5C-8681-4EF0-8CD4-8D71BCF4A949}" type="presOf" srcId="{8AEDDEB9-4B77-4A3E-8599-14057B57BF6D}" destId="{DDA69328-1681-4575-A226-446C30226B70}" srcOrd="0" destOrd="0" presId="urn:microsoft.com/office/officeart/2005/8/layout/chevron2"/>
    <dgm:cxn modelId="{38A6B238-4F58-4044-927F-B36549A16D7B}" srcId="{1C629FB6-5108-4DC5-B039-EA5FE97C2D04}" destId="{92971F7D-F32B-4E1E-AFA0-138753C588A1}" srcOrd="0" destOrd="0" parTransId="{928667C5-CEBE-4D37-8416-B8EC43D3AB8D}" sibTransId="{2D2BEEE2-7DEC-4828-9CF1-37204CB6D2C5}"/>
    <dgm:cxn modelId="{AE41629F-A14B-448C-A13A-205E35B16A71}" type="presParOf" srcId="{D9DDCBA9-5AD4-423F-8FF8-BBC5FFD3EFEC}" destId="{0A48AD79-8530-4BEB-BB21-3B1E9BF1B53D}" srcOrd="0" destOrd="0" presId="urn:microsoft.com/office/officeart/2005/8/layout/chevron2"/>
    <dgm:cxn modelId="{C427CDEB-0BBB-49E1-A0C3-6FFA33BDD469}" type="presParOf" srcId="{0A48AD79-8530-4BEB-BB21-3B1E9BF1B53D}" destId="{4F1DCB71-B16A-483E-BBD0-8F6E02B2E40B}" srcOrd="0" destOrd="0" presId="urn:microsoft.com/office/officeart/2005/8/layout/chevron2"/>
    <dgm:cxn modelId="{1C71A538-EE9D-49A0-8C72-E44A70C9D098}" type="presParOf" srcId="{0A48AD79-8530-4BEB-BB21-3B1E9BF1B53D}" destId="{7EC612D0-CD3C-4677-AF88-09033A6FA650}" srcOrd="1" destOrd="0" presId="urn:microsoft.com/office/officeart/2005/8/layout/chevron2"/>
    <dgm:cxn modelId="{8EC03995-8A59-4FF2-BB26-B529D4CC4AED}" type="presParOf" srcId="{D9DDCBA9-5AD4-423F-8FF8-BBC5FFD3EFEC}" destId="{FA77DDB2-0F43-4E14-9EEC-F2EE7129D776}" srcOrd="1" destOrd="0" presId="urn:microsoft.com/office/officeart/2005/8/layout/chevron2"/>
    <dgm:cxn modelId="{53533E06-75CB-4983-85F7-91A349E212D6}" type="presParOf" srcId="{D9DDCBA9-5AD4-423F-8FF8-BBC5FFD3EFEC}" destId="{D56FA913-ABA7-4373-8B21-165F0D44C032}" srcOrd="2" destOrd="0" presId="urn:microsoft.com/office/officeart/2005/8/layout/chevron2"/>
    <dgm:cxn modelId="{BC3097FE-6E68-46DC-ADCD-A66BC9168200}" type="presParOf" srcId="{D56FA913-ABA7-4373-8B21-165F0D44C032}" destId="{D7D125C2-5B43-4D0D-A662-002978E79C62}" srcOrd="0" destOrd="0" presId="urn:microsoft.com/office/officeart/2005/8/layout/chevron2"/>
    <dgm:cxn modelId="{96A4E8E2-BC45-4685-BDFB-B2974FE33CDA}" type="presParOf" srcId="{D56FA913-ABA7-4373-8B21-165F0D44C032}" destId="{E4FB4A8B-FFEE-43A5-AA2D-AA65381F0DF8}" srcOrd="1" destOrd="0" presId="urn:microsoft.com/office/officeart/2005/8/layout/chevron2"/>
    <dgm:cxn modelId="{0E7B837F-5546-43EE-8832-5510F399549E}" type="presParOf" srcId="{D9DDCBA9-5AD4-423F-8FF8-BBC5FFD3EFEC}" destId="{E17CB3D0-BB7B-41A9-878F-14CFF724AA0D}" srcOrd="3" destOrd="0" presId="urn:microsoft.com/office/officeart/2005/8/layout/chevron2"/>
    <dgm:cxn modelId="{BB9C796F-49B9-42E9-A468-7D49062F96A7}" type="presParOf" srcId="{D9DDCBA9-5AD4-423F-8FF8-BBC5FFD3EFEC}" destId="{6735F9D3-97C4-460A-840F-28AB97D538FD}" srcOrd="4" destOrd="0" presId="urn:microsoft.com/office/officeart/2005/8/layout/chevron2"/>
    <dgm:cxn modelId="{82334CC7-D932-4311-A5EE-9E2F721C2548}" type="presParOf" srcId="{6735F9D3-97C4-460A-840F-28AB97D538FD}" destId="{4238B8E5-ACC3-40D2-8D0B-4CA6F015E59A}" srcOrd="0" destOrd="0" presId="urn:microsoft.com/office/officeart/2005/8/layout/chevron2"/>
    <dgm:cxn modelId="{8C4E4275-A9B0-4D3D-8E3C-6DF0F9CAB517}" type="presParOf" srcId="{6735F9D3-97C4-460A-840F-28AB97D538FD}" destId="{4DDCA2E5-90DC-455A-83B1-E0DBA77601B2}" srcOrd="1" destOrd="0" presId="urn:microsoft.com/office/officeart/2005/8/layout/chevron2"/>
    <dgm:cxn modelId="{930AA055-DB83-4B7D-8914-EBF95D98E96D}" type="presParOf" srcId="{D9DDCBA9-5AD4-423F-8FF8-BBC5FFD3EFEC}" destId="{1EF82031-3914-49A8-B749-5A3B805EF685}" srcOrd="5" destOrd="0" presId="urn:microsoft.com/office/officeart/2005/8/layout/chevron2"/>
    <dgm:cxn modelId="{3B2F014B-B05F-4CD1-BF3A-09E6FAF340C4}" type="presParOf" srcId="{D9DDCBA9-5AD4-423F-8FF8-BBC5FFD3EFEC}" destId="{9CEDAE67-2190-4799-87C3-2FEFFCADC5D6}" srcOrd="6" destOrd="0" presId="urn:microsoft.com/office/officeart/2005/8/layout/chevron2"/>
    <dgm:cxn modelId="{15DA5159-0FD3-482F-BD2B-6D79EFCCB561}" type="presParOf" srcId="{9CEDAE67-2190-4799-87C3-2FEFFCADC5D6}" destId="{B448CEE6-6443-496D-9D68-049C9CE04BD1}" srcOrd="0" destOrd="0" presId="urn:microsoft.com/office/officeart/2005/8/layout/chevron2"/>
    <dgm:cxn modelId="{1C7A83E9-8324-4DCE-AC30-8C1A918A04C4}" type="presParOf" srcId="{9CEDAE67-2190-4799-87C3-2FEFFCADC5D6}" destId="{F2272124-732C-4B63-859B-6234F11A6BEA}" srcOrd="1" destOrd="0" presId="urn:microsoft.com/office/officeart/2005/8/layout/chevron2"/>
    <dgm:cxn modelId="{F75B537B-6BE5-44AC-A546-EB8E1D7603F0}" type="presParOf" srcId="{D9DDCBA9-5AD4-423F-8FF8-BBC5FFD3EFEC}" destId="{14E5ED30-2BAE-4437-8203-D5482063D933}" srcOrd="7" destOrd="0" presId="urn:microsoft.com/office/officeart/2005/8/layout/chevron2"/>
    <dgm:cxn modelId="{CBE16114-75AB-4ED2-9C11-44C726EEAF52}" type="presParOf" srcId="{D9DDCBA9-5AD4-423F-8FF8-BBC5FFD3EFEC}" destId="{83064128-9CE0-4A08-9D80-4BB5175E6D90}" srcOrd="8" destOrd="0" presId="urn:microsoft.com/office/officeart/2005/8/layout/chevron2"/>
    <dgm:cxn modelId="{1EEE0294-DB30-4AF0-AC6C-BFFB6B649169}" type="presParOf" srcId="{83064128-9CE0-4A08-9D80-4BB5175E6D90}" destId="{6B73B145-AA51-4295-913C-4D0BAEB22676}" srcOrd="0" destOrd="0" presId="urn:microsoft.com/office/officeart/2005/8/layout/chevron2"/>
    <dgm:cxn modelId="{E8B00BE0-DD72-4CA3-9C4F-95CE97DC3DF1}" type="presParOf" srcId="{83064128-9CE0-4A08-9D80-4BB5175E6D90}" destId="{DDA69328-1681-4575-A226-446C30226B70}" srcOrd="1" destOrd="0" presId="urn:microsoft.com/office/officeart/2005/8/layout/chevron2"/>
    <dgm:cxn modelId="{B7B8A258-531E-4A49-8CB7-5C3A92E7D92D}" type="presParOf" srcId="{D9DDCBA9-5AD4-423F-8FF8-BBC5FFD3EFEC}" destId="{676C2D04-23F4-4DF8-8EE1-C720024B0CD9}" srcOrd="9" destOrd="0" presId="urn:microsoft.com/office/officeart/2005/8/layout/chevron2"/>
    <dgm:cxn modelId="{B4D195EC-6351-468B-8F9C-B1C9C7144E34}" type="presParOf" srcId="{D9DDCBA9-5AD4-423F-8FF8-BBC5FFD3EFEC}" destId="{C37D8AC7-FF12-4A9C-91AA-53A9F8AD7F30}" srcOrd="10" destOrd="0" presId="urn:microsoft.com/office/officeart/2005/8/layout/chevron2"/>
    <dgm:cxn modelId="{C91AAC07-A830-4D8F-A5CC-F02A2F0B4A8A}" type="presParOf" srcId="{C37D8AC7-FF12-4A9C-91AA-53A9F8AD7F30}" destId="{B99E7FB6-AAE9-4E75-A461-E942C0F2D331}" srcOrd="0" destOrd="0" presId="urn:microsoft.com/office/officeart/2005/8/layout/chevron2"/>
    <dgm:cxn modelId="{72900CC6-2419-4F16-B2E1-71876F9FCA5F}" type="presParOf" srcId="{C37D8AC7-FF12-4A9C-91AA-53A9F8AD7F30}" destId="{32A18E99-AFB3-4543-BC3B-D5D26FE08AEB}" srcOrd="1" destOrd="0" presId="urn:microsoft.com/office/officeart/2005/8/layout/chevron2"/>
    <dgm:cxn modelId="{2B2058D8-0102-4495-B70D-6E6840F3AF83}" type="presParOf" srcId="{D9DDCBA9-5AD4-423F-8FF8-BBC5FFD3EFEC}" destId="{8F0F1829-06DB-4A21-912F-56C9C743AA08}" srcOrd="11" destOrd="0" presId="urn:microsoft.com/office/officeart/2005/8/layout/chevron2"/>
    <dgm:cxn modelId="{D2F1CA12-6A80-4D5F-98EB-C50BECA939BA}" type="presParOf" srcId="{D9DDCBA9-5AD4-423F-8FF8-BBC5FFD3EFEC}" destId="{0EF70C1D-1DDB-4062-8673-74F6032219F4}" srcOrd="12" destOrd="0" presId="urn:microsoft.com/office/officeart/2005/8/layout/chevron2"/>
    <dgm:cxn modelId="{1E2B8A03-6AFD-4AAC-9E80-8E17930004B0}" type="presParOf" srcId="{0EF70C1D-1DDB-4062-8673-74F6032219F4}" destId="{E340D4C4-8197-4687-866A-9F0418F78B02}" srcOrd="0" destOrd="0" presId="urn:microsoft.com/office/officeart/2005/8/layout/chevron2"/>
    <dgm:cxn modelId="{67F214BA-65BF-4FAA-9D12-EF47DFEBAA63}" type="presParOf" srcId="{0EF70C1D-1DDB-4062-8673-74F6032219F4}" destId="{4DD711E4-CC20-4E5B-ADFD-78D2B83FF33A}"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81B8E-DF93-41CB-B264-3B7304AB3499}" type="datetimeFigureOut">
              <a:rPr lang="en-US" smtClean="0"/>
              <a:pPr/>
              <a:t>3/5/2020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A891BC-C510-438C-9BC7-FAC79DF2C2C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3/5/2020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3/5/2020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3/5/2020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3/5/2020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wipe dir="d"/>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Questionnaire.doc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9829800" cy="1828800"/>
          </a:xfrm>
        </p:spPr>
        <p:txBody>
          <a:bodyPr>
            <a:noAutofit/>
          </a:bodyPr>
          <a:lstStyle/>
          <a:p>
            <a:pPr algn="ctr"/>
            <a:r>
              <a:rPr lang="en-US" sz="4000" dirty="0" smtClean="0">
                <a:latin typeface="Baskerville Old Face" pitchFamily="18" charset="0"/>
                <a:cs typeface="Aharoni" pitchFamily="2" charset="-79"/>
              </a:rPr>
              <a:t>Unit – 3</a:t>
            </a:r>
            <a:br>
              <a:rPr lang="en-US" sz="4000" dirty="0" smtClean="0">
                <a:latin typeface="Baskerville Old Face" pitchFamily="18" charset="0"/>
                <a:cs typeface="Aharoni" pitchFamily="2" charset="-79"/>
              </a:rPr>
            </a:br>
            <a:r>
              <a:rPr lang="en-US" sz="4000" dirty="0" smtClean="0">
                <a:latin typeface="Baskerville Old Face" pitchFamily="18" charset="0"/>
                <a:cs typeface="Aharoni" pitchFamily="2" charset="-79"/>
              </a:rPr>
              <a:t>Measurement, Attitude Scales </a:t>
            </a:r>
            <a:br>
              <a:rPr lang="en-US" sz="4000" dirty="0" smtClean="0">
                <a:latin typeface="Baskerville Old Face" pitchFamily="18" charset="0"/>
                <a:cs typeface="Aharoni" pitchFamily="2" charset="-79"/>
              </a:rPr>
            </a:br>
            <a:r>
              <a:rPr lang="en-US" sz="4000" dirty="0" smtClean="0">
                <a:latin typeface="Baskerville Old Face" pitchFamily="18" charset="0"/>
                <a:cs typeface="Aharoni" pitchFamily="2" charset="-79"/>
              </a:rPr>
              <a:t>and </a:t>
            </a:r>
            <a:br>
              <a:rPr lang="en-US" sz="4000" dirty="0" smtClean="0">
                <a:latin typeface="Baskerville Old Face" pitchFamily="18" charset="0"/>
                <a:cs typeface="Aharoni" pitchFamily="2" charset="-79"/>
              </a:rPr>
            </a:br>
            <a:r>
              <a:rPr lang="en-US" sz="4000" dirty="0" smtClean="0">
                <a:latin typeface="Baskerville Old Face" pitchFamily="18" charset="0"/>
                <a:cs typeface="Aharoni" pitchFamily="2" charset="-79"/>
              </a:rPr>
              <a:t>Questionnaire Design</a:t>
            </a:r>
            <a:endParaRPr lang="en-IN" sz="4000" dirty="0">
              <a:latin typeface="Baskerville Old Face" pitchFamily="18" charset="0"/>
              <a:cs typeface="Aharoni" pitchFamily="2" charset="-79"/>
            </a:endParaRPr>
          </a:p>
        </p:txBody>
      </p:sp>
      <p:sp>
        <p:nvSpPr>
          <p:cNvPr id="3" name="Subtitle 2"/>
          <p:cNvSpPr>
            <a:spLocks noGrp="1"/>
          </p:cNvSpPr>
          <p:nvPr>
            <p:ph type="subTitle" idx="1"/>
          </p:nvPr>
        </p:nvSpPr>
        <p:spPr>
          <a:xfrm>
            <a:off x="533400" y="4038600"/>
            <a:ext cx="7854696" cy="1752600"/>
          </a:xfrm>
        </p:spPr>
        <p:txBody>
          <a:bodyPr>
            <a:normAutofit fontScale="92500" lnSpcReduction="20000"/>
          </a:bodyPr>
          <a:lstStyle/>
          <a:p>
            <a:endParaRPr lang="en-US" b="1" dirty="0" smtClean="0">
              <a:effectLst>
                <a:outerShdw blurRad="38100" dist="38100" dir="2700000" algn="tl">
                  <a:srgbClr val="000000">
                    <a:alpha val="43137"/>
                  </a:srgbClr>
                </a:outerShdw>
              </a:effectLst>
            </a:endParaRPr>
          </a:p>
          <a:p>
            <a:pPr algn="ctr"/>
            <a:r>
              <a:rPr lang="en-US" b="1" dirty="0" smtClean="0">
                <a:effectLst>
                  <a:outerShdw blurRad="38100" dist="38100" dir="2700000" algn="tl">
                    <a:srgbClr val="000000">
                      <a:alpha val="43137"/>
                    </a:srgbClr>
                  </a:outerShdw>
                </a:effectLst>
              </a:rPr>
              <a:t>Dr. </a:t>
            </a:r>
            <a:r>
              <a:rPr lang="en-US" b="1" dirty="0" err="1" smtClean="0">
                <a:effectLst>
                  <a:outerShdw blurRad="38100" dist="38100" dir="2700000" algn="tl">
                    <a:srgbClr val="000000">
                      <a:alpha val="43137"/>
                    </a:srgbClr>
                  </a:outerShdw>
                </a:effectLst>
              </a:rPr>
              <a:t>Mohd</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Sarwar</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Alam</a:t>
            </a:r>
            <a:endParaRPr lang="en-US" b="1" dirty="0" smtClean="0">
              <a:effectLst>
                <a:outerShdw blurRad="38100" dist="38100" dir="2700000" algn="tl">
                  <a:srgbClr val="000000">
                    <a:alpha val="43137"/>
                  </a:srgbClr>
                </a:outerShdw>
              </a:effectLst>
            </a:endParaRPr>
          </a:p>
          <a:p>
            <a:pPr algn="ctr"/>
            <a:r>
              <a:rPr lang="en-US" b="1" dirty="0" smtClean="0">
                <a:effectLst>
                  <a:outerShdw blurRad="38100" dist="38100" dir="2700000" algn="tl">
                    <a:srgbClr val="000000">
                      <a:alpha val="43137"/>
                    </a:srgbClr>
                  </a:outerShdw>
                </a:effectLst>
              </a:rPr>
              <a:t>Asst. Professor</a:t>
            </a:r>
          </a:p>
          <a:p>
            <a:pPr algn="ctr"/>
            <a:r>
              <a:rPr lang="en-US" b="1" dirty="0" smtClean="0">
                <a:effectLst>
                  <a:outerShdw blurRad="38100" dist="38100" dir="2700000" algn="tl">
                    <a:srgbClr val="000000">
                      <a:alpha val="43137"/>
                    </a:srgbClr>
                  </a:outerShdw>
                </a:effectLst>
              </a:rPr>
              <a:t>Dept. of Business Administration</a:t>
            </a:r>
          </a:p>
          <a:p>
            <a:pPr algn="ctr"/>
            <a:r>
              <a:rPr lang="en-US" b="1" dirty="0" smtClean="0">
                <a:effectLst>
                  <a:outerShdw blurRad="38100" dist="38100" dir="2700000" algn="tl">
                    <a:srgbClr val="000000">
                      <a:alpha val="43137"/>
                    </a:srgbClr>
                  </a:outerShdw>
                </a:effectLst>
              </a:rPr>
              <a:t>AMUCM</a:t>
            </a:r>
          </a:p>
          <a:p>
            <a:pPr algn="ctr"/>
            <a:r>
              <a:rPr lang="en-US" dirty="0" smtClean="0">
                <a:effectLst>
                  <a:outerShdw blurRad="38100" dist="38100" dir="2700000" algn="tl">
                    <a:srgbClr val="000000">
                      <a:alpha val="43137"/>
                    </a:srgbClr>
                  </a:outerShdw>
                </a:effectLst>
              </a:rPr>
              <a:t>©Dr. </a:t>
            </a:r>
            <a:r>
              <a:rPr lang="en-US" dirty="0" err="1" smtClean="0">
                <a:effectLst>
                  <a:outerShdw blurRad="38100" dist="38100" dir="2700000" algn="tl">
                    <a:srgbClr val="000000">
                      <a:alpha val="43137"/>
                    </a:srgbClr>
                  </a:outerShdw>
                </a:effectLst>
              </a:rPr>
              <a:t>Mohd</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Sarwar</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Alam</a:t>
            </a:r>
            <a:endParaRPr lang="en-IN" b="1"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020762"/>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295400"/>
            <a:ext cx="7467600" cy="4873752"/>
          </a:xfrm>
        </p:spPr>
        <p:txBody>
          <a:bodyPr>
            <a:normAutofit fontScale="92500"/>
          </a:bodyPr>
          <a:lstStyle/>
          <a:p>
            <a:pPr algn="just">
              <a:lnSpc>
                <a:spcPct val="150000"/>
              </a:lnSpc>
              <a:buFont typeface="Wingdings" pitchFamily="2" charset="2"/>
              <a:buChar char="q"/>
            </a:pPr>
            <a:r>
              <a:rPr lang="en-US" dirty="0" smtClean="0"/>
              <a:t>E.g. Quality rankings, rankings of teams in a tournament, occupational status.</a:t>
            </a:r>
          </a:p>
          <a:p>
            <a:pPr algn="just">
              <a:lnSpc>
                <a:spcPct val="150000"/>
              </a:lnSpc>
              <a:buFont typeface="Wingdings" pitchFamily="2" charset="2"/>
              <a:buChar char="q"/>
            </a:pPr>
            <a:r>
              <a:rPr lang="en-US" dirty="0" smtClean="0"/>
              <a:t>In market research, they are used to measure relative attitudes, opinions, perceptions, and preferences. </a:t>
            </a:r>
          </a:p>
          <a:p>
            <a:pPr algn="just">
              <a:lnSpc>
                <a:spcPct val="150000"/>
              </a:lnSpc>
              <a:buFont typeface="Wingdings" pitchFamily="2" charset="2"/>
              <a:buChar char="q"/>
            </a:pPr>
            <a:r>
              <a:rPr lang="en-US" b="1" dirty="0" smtClean="0"/>
              <a:t>Descriptive statistics using ordinal scale data:</a:t>
            </a:r>
            <a:r>
              <a:rPr lang="en-US" dirty="0" smtClean="0"/>
              <a:t> Percentile, Median</a:t>
            </a:r>
            <a:r>
              <a:rPr lang="en-US" i="1" dirty="0" smtClean="0"/>
              <a:t>. Mean can’t be calculated for ordinal data.</a:t>
            </a:r>
          </a:p>
          <a:p>
            <a:pPr algn="just">
              <a:lnSpc>
                <a:spcPct val="150000"/>
              </a:lnSpc>
              <a:buFont typeface="Wingdings" pitchFamily="2" charset="2"/>
              <a:buChar char="q"/>
            </a:pPr>
            <a:r>
              <a:rPr lang="en-US" b="1" dirty="0" smtClean="0"/>
              <a:t>Inferential Statistics using ordinal scale data:  </a:t>
            </a:r>
            <a:r>
              <a:rPr lang="en-US" dirty="0" smtClean="0"/>
              <a:t>Rank-order correlation, Friedman ANOVA</a:t>
            </a:r>
          </a:p>
          <a:p>
            <a:pPr algn="just">
              <a:lnSpc>
                <a:spcPct val="150000"/>
              </a:lnSpc>
              <a:buNone/>
            </a:pPr>
            <a:endParaRPr lang="en-US" dirty="0" smtClean="0"/>
          </a:p>
          <a:p>
            <a:endParaRPr lang="en-IN"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lgn="ctr"/>
            <a:r>
              <a:rPr lang="en-US" dirty="0" smtClean="0"/>
              <a:t> </a:t>
            </a:r>
            <a:r>
              <a:rPr lang="en-US" b="1" dirty="0" smtClean="0"/>
              <a:t>Interval Scale</a:t>
            </a:r>
            <a:endParaRPr lang="en-IN" b="1" dirty="0"/>
          </a:p>
        </p:txBody>
      </p:sp>
      <p:sp>
        <p:nvSpPr>
          <p:cNvPr id="3" name="Content Placeholder 2"/>
          <p:cNvSpPr>
            <a:spLocks noGrp="1"/>
          </p:cNvSpPr>
          <p:nvPr>
            <p:ph sz="quarter" idx="1"/>
          </p:nvPr>
        </p:nvSpPr>
        <p:spPr>
          <a:xfrm>
            <a:off x="228600" y="1295400"/>
            <a:ext cx="8229600" cy="4389120"/>
          </a:xfrm>
        </p:spPr>
        <p:txBody>
          <a:bodyPr>
            <a:noAutofit/>
          </a:bodyPr>
          <a:lstStyle/>
          <a:p>
            <a:pPr>
              <a:lnSpc>
                <a:spcPct val="150000"/>
              </a:lnSpc>
              <a:buFont typeface="Wingdings" pitchFamily="2" charset="2"/>
              <a:buChar char="q"/>
            </a:pPr>
            <a:r>
              <a:rPr lang="en-US" sz="2000" dirty="0" smtClean="0"/>
              <a:t>An interval scale contains all the information of an ordinal scale and also allows you to compare the differences between objects.</a:t>
            </a:r>
          </a:p>
          <a:p>
            <a:pPr>
              <a:lnSpc>
                <a:spcPct val="150000"/>
              </a:lnSpc>
              <a:buFont typeface="Wingdings" pitchFamily="2" charset="2"/>
              <a:buChar char="q"/>
            </a:pPr>
            <a:r>
              <a:rPr lang="en-US" sz="2000" dirty="0" smtClean="0"/>
              <a:t>Such scales can determine the equality of differences. </a:t>
            </a:r>
          </a:p>
          <a:p>
            <a:pPr>
              <a:lnSpc>
                <a:spcPct val="150000"/>
              </a:lnSpc>
              <a:buFont typeface="Wingdings" pitchFamily="2" charset="2"/>
              <a:buChar char="q"/>
            </a:pPr>
            <a:r>
              <a:rPr lang="en-US" sz="2000" dirty="0" smtClean="0"/>
              <a:t>There is a constant or equal interval between scale values. </a:t>
            </a:r>
          </a:p>
          <a:p>
            <a:pPr>
              <a:lnSpc>
                <a:spcPct val="150000"/>
              </a:lnSpc>
              <a:buFont typeface="Wingdings" pitchFamily="2" charset="2"/>
              <a:buChar char="q"/>
            </a:pPr>
            <a:r>
              <a:rPr lang="en-US" sz="2000" dirty="0" smtClean="0">
                <a:sym typeface="Wingdings" pitchFamily="2" charset="2"/>
              </a:rPr>
              <a:t>Four objects: A, B, C, and D. </a:t>
            </a:r>
          </a:p>
          <a:p>
            <a:pPr algn="just">
              <a:lnSpc>
                <a:spcPct val="150000"/>
              </a:lnSpc>
              <a:buFont typeface="Wingdings" pitchFamily="2" charset="2"/>
              <a:buChar char="ü"/>
            </a:pPr>
            <a:r>
              <a:rPr lang="en-US" sz="2000" dirty="0" smtClean="0">
                <a:sym typeface="Wingdings" pitchFamily="2" charset="2"/>
              </a:rPr>
              <a:t>Distance between adjacent objects is equal on some characteristics.</a:t>
            </a:r>
          </a:p>
          <a:p>
            <a:pPr algn="just">
              <a:lnSpc>
                <a:spcPct val="150000"/>
              </a:lnSpc>
              <a:buFont typeface="Wingdings" pitchFamily="2" charset="2"/>
              <a:buChar char="ü"/>
            </a:pPr>
            <a:r>
              <a:rPr lang="en-US" sz="2000" dirty="0" smtClean="0">
                <a:sym typeface="Wingdings" pitchFamily="2" charset="2"/>
              </a:rPr>
              <a:t>In the assignment of numbers to the objects, we must arbitrarily decide how to represent the size of the distance between adjacent objects and where to assign the zero point  (o,1,2,3 or 7,9,11,13)</a:t>
            </a:r>
            <a:endParaRPr lang="en-IN" sz="2000"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447800"/>
            <a:ext cx="8229600" cy="4693920"/>
          </a:xfrm>
        </p:spPr>
        <p:txBody>
          <a:bodyPr>
            <a:normAutofit/>
          </a:bodyPr>
          <a:lstStyle/>
          <a:p>
            <a:pPr algn="just">
              <a:buFont typeface="Wingdings" pitchFamily="2" charset="2"/>
              <a:buChar char="q"/>
            </a:pPr>
            <a:r>
              <a:rPr lang="en-US" b="1" dirty="0" smtClean="0"/>
              <a:t>E.g. </a:t>
            </a:r>
            <a:r>
              <a:rPr lang="en-US" dirty="0" smtClean="0"/>
              <a:t>Temperature scale (Freezing point of water, 0° on Celsius scale, 32° on Fahrenheit scale), Performance rating on a 0 to 10 scale, Attitudinal data obtained from rating scales.</a:t>
            </a:r>
          </a:p>
          <a:p>
            <a:pPr algn="just">
              <a:lnSpc>
                <a:spcPct val="150000"/>
              </a:lnSpc>
              <a:buFont typeface="Wingdings" pitchFamily="2" charset="2"/>
              <a:buChar char="q"/>
            </a:pPr>
            <a:r>
              <a:rPr lang="en-US" b="1" dirty="0" smtClean="0"/>
              <a:t>Descriptive statistics using interval scale data:</a:t>
            </a:r>
            <a:r>
              <a:rPr lang="en-US" dirty="0" smtClean="0"/>
              <a:t> Range, Mean, Standard Deviation</a:t>
            </a:r>
            <a:endParaRPr lang="en-US" i="1" dirty="0" smtClean="0"/>
          </a:p>
          <a:p>
            <a:pPr algn="just">
              <a:lnSpc>
                <a:spcPct val="150000"/>
              </a:lnSpc>
              <a:buFont typeface="Wingdings" pitchFamily="2" charset="2"/>
              <a:buChar char="q"/>
            </a:pPr>
            <a:r>
              <a:rPr lang="en-US" b="1" dirty="0" smtClean="0"/>
              <a:t>Inferential Statistics using interval scale data:  </a:t>
            </a:r>
            <a:r>
              <a:rPr lang="en-US" dirty="0" smtClean="0"/>
              <a:t>Product moment, Correlation, T-test, ANOVA, Regression, Factor analysis</a:t>
            </a: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Ratio Scale</a:t>
            </a:r>
            <a:endParaRPr lang="en-IN" b="1" dirty="0"/>
          </a:p>
        </p:txBody>
      </p:sp>
      <p:sp>
        <p:nvSpPr>
          <p:cNvPr id="3" name="Content Placeholder 2"/>
          <p:cNvSpPr>
            <a:spLocks noGrp="1"/>
          </p:cNvSpPr>
          <p:nvPr>
            <p:ph sz="quarter" idx="1"/>
          </p:nvPr>
        </p:nvSpPr>
        <p:spPr>
          <a:xfrm>
            <a:off x="381000" y="1295400"/>
            <a:ext cx="7467600" cy="4873752"/>
          </a:xfrm>
        </p:spPr>
        <p:txBody>
          <a:bodyPr>
            <a:normAutofit fontScale="92500"/>
          </a:bodyPr>
          <a:lstStyle/>
          <a:p>
            <a:pPr algn="just">
              <a:lnSpc>
                <a:spcPct val="150000"/>
              </a:lnSpc>
              <a:spcBef>
                <a:spcPct val="75000"/>
              </a:spcBef>
              <a:buFont typeface="Wingdings" pitchFamily="2" charset="2"/>
              <a:buChar char="q"/>
              <a:defRPr/>
            </a:pPr>
            <a:r>
              <a:rPr lang="en-US" dirty="0" smtClean="0">
                <a:cs typeface="Times New Roman" pitchFamily="18" charset="0"/>
              </a:rPr>
              <a:t>Ratio Scale possesses all the properties of the nominal, ordinal, and interval scales.</a:t>
            </a:r>
          </a:p>
          <a:p>
            <a:pPr algn="just">
              <a:lnSpc>
                <a:spcPct val="150000"/>
              </a:lnSpc>
              <a:spcBef>
                <a:spcPct val="75000"/>
              </a:spcBef>
              <a:buFont typeface="Wingdings" pitchFamily="2" charset="2"/>
              <a:buChar char="q"/>
              <a:defRPr/>
            </a:pPr>
            <a:r>
              <a:rPr lang="en-US" dirty="0" smtClean="0">
                <a:cs typeface="Times New Roman" pitchFamily="18" charset="0"/>
              </a:rPr>
              <a:t>In such scales, we can identify or classify objects, rank the objects, and compare intervals or differences.</a:t>
            </a:r>
          </a:p>
          <a:p>
            <a:pPr algn="just">
              <a:lnSpc>
                <a:spcPct val="150000"/>
              </a:lnSpc>
              <a:spcBef>
                <a:spcPct val="75000"/>
              </a:spcBef>
              <a:buFont typeface="Wingdings" pitchFamily="2" charset="2"/>
              <a:buChar char="q"/>
              <a:defRPr/>
            </a:pPr>
            <a:r>
              <a:rPr lang="en-US" dirty="0" smtClean="0">
                <a:cs typeface="Times New Roman" pitchFamily="18" charset="0"/>
              </a:rPr>
              <a:t>It has an absolute zero point.  </a:t>
            </a:r>
            <a:endParaRPr lang="en-IN" dirty="0" smtClean="0">
              <a:cs typeface="Times New Roman" pitchFamily="18" charset="0"/>
            </a:endParaRPr>
          </a:p>
          <a:p>
            <a:pPr algn="just">
              <a:lnSpc>
                <a:spcPct val="150000"/>
              </a:lnSpc>
              <a:spcBef>
                <a:spcPct val="75000"/>
              </a:spcBef>
              <a:buFont typeface="Wingdings" pitchFamily="2" charset="2"/>
              <a:buChar char="q"/>
              <a:defRPr/>
            </a:pPr>
            <a:r>
              <a:rPr lang="en-US" dirty="0" smtClean="0">
                <a:cs typeface="Times New Roman" pitchFamily="18" charset="0"/>
              </a:rPr>
              <a:t>A person weighing 100 Kg is said to be twice as heavy as one weighing 50 kg. </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524000"/>
            <a:ext cx="7467600" cy="4873752"/>
          </a:xfrm>
        </p:spPr>
        <p:txBody>
          <a:bodyPr/>
          <a:lstStyle/>
          <a:p>
            <a:pPr algn="just">
              <a:lnSpc>
                <a:spcPct val="150000"/>
              </a:lnSpc>
              <a:buFont typeface="Wingdings" pitchFamily="2" charset="2"/>
              <a:buChar char="q"/>
            </a:pPr>
            <a:r>
              <a:rPr lang="en-US" b="1" dirty="0" smtClean="0"/>
              <a:t>E.g. </a:t>
            </a:r>
            <a:r>
              <a:rPr lang="en-US" dirty="0" smtClean="0"/>
              <a:t>Height, Age, Sales, Income, Units produced</a:t>
            </a:r>
          </a:p>
          <a:p>
            <a:pPr algn="just">
              <a:lnSpc>
                <a:spcPct val="150000"/>
              </a:lnSpc>
              <a:buFont typeface="Wingdings" pitchFamily="2" charset="2"/>
              <a:buChar char="q"/>
            </a:pPr>
            <a:r>
              <a:rPr lang="en-US" dirty="0" smtClean="0"/>
              <a:t>All statistical techniques can be applied to ratio data. </a:t>
            </a:r>
          </a:p>
          <a:p>
            <a:pPr algn="just">
              <a:lnSpc>
                <a:spcPct val="150000"/>
              </a:lnSpc>
              <a:buFont typeface="Wingdings" pitchFamily="2" charset="2"/>
              <a:buChar char="q"/>
            </a:pPr>
            <a:r>
              <a:rPr lang="en-US" dirty="0" smtClean="0"/>
              <a:t>These include specialized statistics like Geometric mean, Harmonic mean</a:t>
            </a:r>
            <a:r>
              <a:rPr lang="en-US" i="1" dirty="0" smtClean="0"/>
              <a:t> </a:t>
            </a:r>
            <a:r>
              <a:rPr lang="en-US" dirty="0" smtClean="0"/>
              <a:t>and</a:t>
            </a:r>
            <a:r>
              <a:rPr lang="en-US" i="1" dirty="0" smtClean="0"/>
              <a:t> </a:t>
            </a:r>
            <a:r>
              <a:rPr lang="en-US" dirty="0" smtClean="0"/>
              <a:t>Coefficient of variation</a:t>
            </a: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914400"/>
          </a:xfrm>
        </p:spPr>
        <p:txBody>
          <a:bodyPr/>
          <a:lstStyle/>
          <a:p>
            <a:pPr algn="ctr"/>
            <a:r>
              <a:rPr lang="en-US" b="1" dirty="0" smtClean="0"/>
              <a:t>Primary Scales of Measurement</a:t>
            </a:r>
            <a:endParaRPr lang="en-IN" b="1" dirty="0"/>
          </a:p>
        </p:txBody>
      </p:sp>
      <p:pic>
        <p:nvPicPr>
          <p:cNvPr id="1026" name="Picture 2" descr="C:\Users\dell\Desktop\AMUCM\RMM(fmsr000)\Primary scales of measurement.PNG"/>
          <p:cNvPicPr>
            <a:picLocks noGrp="1" noChangeAspect="1" noChangeArrowheads="1"/>
          </p:cNvPicPr>
          <p:nvPr>
            <p:ph sz="quarter" idx="1"/>
          </p:nvPr>
        </p:nvPicPr>
        <p:blipFill>
          <a:blip r:embed="rId2"/>
          <a:srcRect/>
          <a:stretch>
            <a:fillRect/>
          </a:stretch>
        </p:blipFill>
        <p:spPr bwMode="auto">
          <a:xfrm>
            <a:off x="762000" y="1447800"/>
            <a:ext cx="6858000" cy="4648200"/>
          </a:xfrm>
          <a:prstGeom prst="rect">
            <a:avLst/>
          </a:prstGeom>
          <a:noFill/>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990600"/>
          </a:xfrm>
        </p:spPr>
        <p:txBody>
          <a:bodyPr/>
          <a:lstStyle/>
          <a:p>
            <a:pPr algn="ctr"/>
            <a:r>
              <a:rPr lang="en-US" b="1" dirty="0" smtClean="0"/>
              <a:t>CONTINUED</a:t>
            </a:r>
            <a:endParaRPr lang="en-IN" b="1" dirty="0"/>
          </a:p>
        </p:txBody>
      </p:sp>
      <p:pic>
        <p:nvPicPr>
          <p:cNvPr id="2050" name="Picture 2" descr="C:\Users\dell\Desktop\AMUCM\RMM(fmsr000)\Primary scales of measurement 2.PNG"/>
          <p:cNvPicPr>
            <a:picLocks noGrp="1" noChangeAspect="1" noChangeArrowheads="1"/>
          </p:cNvPicPr>
          <p:nvPr>
            <p:ph sz="quarter" idx="1"/>
          </p:nvPr>
        </p:nvPicPr>
        <p:blipFill>
          <a:blip r:embed="rId2"/>
          <a:srcRect/>
          <a:stretch>
            <a:fillRect/>
          </a:stretch>
        </p:blipFill>
        <p:spPr bwMode="auto">
          <a:xfrm>
            <a:off x="609600" y="1676400"/>
            <a:ext cx="7391400" cy="4343400"/>
          </a:xfrm>
          <a:prstGeom prst="rect">
            <a:avLst/>
          </a:prstGeom>
          <a:noFill/>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Measurement of Attitudes</a:t>
            </a:r>
            <a:endParaRPr lang="en-IN" b="1" dirty="0"/>
          </a:p>
        </p:txBody>
      </p:sp>
      <p:sp>
        <p:nvSpPr>
          <p:cNvPr id="3" name="Content Placeholder 2"/>
          <p:cNvSpPr>
            <a:spLocks noGrp="1"/>
          </p:cNvSpPr>
          <p:nvPr>
            <p:ph sz="quarter" idx="1"/>
          </p:nvPr>
        </p:nvSpPr>
        <p:spPr>
          <a:xfrm>
            <a:off x="457200" y="1371600"/>
            <a:ext cx="8229600" cy="4648200"/>
          </a:xfrm>
        </p:spPr>
        <p:txBody>
          <a:bodyPr>
            <a:normAutofit/>
          </a:bodyPr>
          <a:lstStyle/>
          <a:p>
            <a:pPr>
              <a:lnSpc>
                <a:spcPct val="150000"/>
              </a:lnSpc>
              <a:buFont typeface="Wingdings" pitchFamily="2" charset="2"/>
              <a:buChar char="q"/>
            </a:pPr>
            <a:r>
              <a:rPr lang="en-US" sz="2400" b="1" dirty="0" smtClean="0"/>
              <a:t>What is Attitude?</a:t>
            </a:r>
          </a:p>
          <a:p>
            <a:pPr algn="just">
              <a:lnSpc>
                <a:spcPct val="150000"/>
              </a:lnSpc>
              <a:buNone/>
            </a:pPr>
            <a:r>
              <a:rPr lang="en-US" sz="2400" dirty="0" smtClean="0"/>
              <a:t>	It reflects inner feelings of a person that are focused on any object, brand, service, event, people that can exist in the person’s psychological world.</a:t>
            </a:r>
          </a:p>
          <a:p>
            <a:pPr algn="just">
              <a:lnSpc>
                <a:spcPct val="150000"/>
              </a:lnSpc>
              <a:buFont typeface="Wingdings" pitchFamily="2" charset="2"/>
              <a:buChar char="q"/>
            </a:pPr>
            <a:r>
              <a:rPr lang="en-US" sz="2400" dirty="0" smtClean="0"/>
              <a:t>Attitudes are an outcome of psychological process. They are not directly observable but can be inferred from what people say or do. </a:t>
            </a:r>
          </a:p>
          <a:p>
            <a:pPr algn="just">
              <a:lnSpc>
                <a:spcPct val="150000"/>
              </a:lnSpc>
              <a:buNone/>
            </a:pPr>
            <a:endParaRPr lang="en-IN" sz="2400" dirty="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600200"/>
            <a:ext cx="8229600" cy="4038600"/>
          </a:xfrm>
        </p:spPr>
        <p:txBody>
          <a:bodyPr>
            <a:normAutofit fontScale="92500" lnSpcReduction="20000"/>
          </a:bodyPr>
          <a:lstStyle/>
          <a:p>
            <a:pPr algn="just">
              <a:lnSpc>
                <a:spcPct val="120000"/>
              </a:lnSpc>
              <a:buFont typeface="Wingdings" pitchFamily="2" charset="2"/>
              <a:buChar char="q"/>
            </a:pPr>
            <a:r>
              <a:rPr lang="en-US" sz="2800" b="1" dirty="0" smtClean="0"/>
              <a:t>Components of Attitude</a:t>
            </a:r>
          </a:p>
          <a:p>
            <a:pPr marL="514350" indent="-514350" algn="just">
              <a:lnSpc>
                <a:spcPct val="120000"/>
              </a:lnSpc>
              <a:buAutoNum type="arabicPeriod"/>
            </a:pPr>
            <a:r>
              <a:rPr lang="en-US" sz="2800" b="1" dirty="0" smtClean="0"/>
              <a:t>Cognitive: </a:t>
            </a:r>
            <a:r>
              <a:rPr lang="en-US" sz="2800" dirty="0" smtClean="0"/>
              <a:t>a person’s belief about the object of concern (functionality or utility, e.g. speed, durability).</a:t>
            </a:r>
          </a:p>
          <a:p>
            <a:pPr marL="514350" indent="-514350" algn="just">
              <a:lnSpc>
                <a:spcPct val="120000"/>
              </a:lnSpc>
              <a:buAutoNum type="arabicPeriod"/>
            </a:pPr>
            <a:r>
              <a:rPr lang="en-US" sz="2800" b="1" dirty="0" smtClean="0"/>
              <a:t>Affective: </a:t>
            </a:r>
            <a:r>
              <a:rPr lang="en-US" sz="2800" dirty="0" smtClean="0"/>
              <a:t>a person’s feeling about the object (Good, bad).</a:t>
            </a:r>
          </a:p>
          <a:p>
            <a:pPr marL="514350" indent="-514350" algn="just">
              <a:lnSpc>
                <a:spcPct val="120000"/>
              </a:lnSpc>
              <a:buAutoNum type="arabicPeriod"/>
            </a:pPr>
            <a:r>
              <a:rPr lang="en-US" sz="2800" b="1" dirty="0" smtClean="0"/>
              <a:t>Conative/Behavioral:</a:t>
            </a:r>
            <a:r>
              <a:rPr lang="en-US" sz="2800" dirty="0" smtClean="0"/>
              <a:t> a person’s readiness to respond behaviorally to the object.</a:t>
            </a:r>
          </a:p>
          <a:p>
            <a:pPr algn="just">
              <a:lnSpc>
                <a:spcPct val="120000"/>
              </a:lnSpc>
              <a:buNone/>
            </a:pPr>
            <a:r>
              <a:rPr lang="en-US" sz="2800" dirty="0" smtClean="0"/>
              <a:t> </a:t>
            </a:r>
          </a:p>
          <a:p>
            <a:pPr>
              <a:buNone/>
            </a:pPr>
            <a:endParaRPr lang="en-IN"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219200"/>
            <a:ext cx="8229600" cy="4953000"/>
          </a:xfrm>
        </p:spPr>
        <p:txBody>
          <a:bodyPr>
            <a:normAutofit fontScale="70000" lnSpcReduction="20000"/>
          </a:bodyPr>
          <a:lstStyle/>
          <a:p>
            <a:pPr algn="just">
              <a:lnSpc>
                <a:spcPct val="120000"/>
              </a:lnSpc>
              <a:buFont typeface="Wingdings" pitchFamily="2" charset="2"/>
              <a:buChar char="q"/>
            </a:pPr>
            <a:r>
              <a:rPr lang="en-US" sz="3600" b="1" i="1" dirty="0" smtClean="0"/>
              <a:t>Attitude</a:t>
            </a:r>
            <a:r>
              <a:rPr lang="en-US" sz="3600" b="1" dirty="0" smtClean="0"/>
              <a:t> in Marketing Research</a:t>
            </a:r>
          </a:p>
          <a:p>
            <a:pPr algn="just">
              <a:lnSpc>
                <a:spcPct val="120000"/>
              </a:lnSpc>
              <a:buFont typeface="Wingdings" pitchFamily="2" charset="2"/>
              <a:buChar char="ü"/>
            </a:pPr>
            <a:r>
              <a:rPr lang="en-US" sz="3600" dirty="0" smtClean="0"/>
              <a:t>For marketers, attitudes are important to measure as  they are related to consumers’ behavior. </a:t>
            </a:r>
          </a:p>
          <a:p>
            <a:pPr algn="just">
              <a:lnSpc>
                <a:spcPct val="120000"/>
              </a:lnSpc>
              <a:buFont typeface="Wingdings" pitchFamily="2" charset="2"/>
              <a:buChar char="ü"/>
            </a:pPr>
            <a:r>
              <a:rPr lang="en-US" sz="3600" dirty="0" smtClean="0"/>
              <a:t>The market/business researchers deal with attitudes in two ways/steps;</a:t>
            </a:r>
          </a:p>
          <a:p>
            <a:pPr marL="514350" indent="-514350" algn="just">
              <a:lnSpc>
                <a:spcPct val="120000"/>
              </a:lnSpc>
              <a:buAutoNum type="arabicPeriod"/>
            </a:pPr>
            <a:r>
              <a:rPr lang="en-US" sz="3600" dirty="0" smtClean="0"/>
              <a:t>Measuring the attitudes that customers or respondents have toward the object of concern (marketing efforts, advertisement/promotion).</a:t>
            </a:r>
          </a:p>
          <a:p>
            <a:pPr marL="514350" indent="-514350" algn="just">
              <a:lnSpc>
                <a:spcPct val="120000"/>
              </a:lnSpc>
              <a:buAutoNum type="arabicPeriod"/>
            </a:pPr>
            <a:r>
              <a:rPr lang="en-US" sz="3600" dirty="0" smtClean="0"/>
              <a:t>Having discovered these attitudes, we compare the effectiveness of alternative potential strategies for improving or otherwise shaping them. </a:t>
            </a:r>
          </a:p>
          <a:p>
            <a:pPr marL="514350" indent="-514350" algn="just">
              <a:lnSpc>
                <a:spcPct val="160000"/>
              </a:lnSpc>
              <a:buNone/>
            </a:pPr>
            <a:endParaRPr lang="en-US" dirty="0" smtClean="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4400" b="1" dirty="0" smtClean="0"/>
              <a:t>Syllabus</a:t>
            </a:r>
            <a:endParaRPr lang="en-IN" sz="4400" b="1" dirty="0"/>
          </a:p>
        </p:txBody>
      </p:sp>
      <p:sp>
        <p:nvSpPr>
          <p:cNvPr id="3" name="Content Placeholder 2"/>
          <p:cNvSpPr>
            <a:spLocks noGrp="1"/>
          </p:cNvSpPr>
          <p:nvPr>
            <p:ph sz="quarter" idx="1"/>
          </p:nvPr>
        </p:nvSpPr>
        <p:spPr>
          <a:xfrm>
            <a:off x="304800" y="1935480"/>
            <a:ext cx="8610600" cy="4389120"/>
          </a:xfrm>
        </p:spPr>
        <p:txBody>
          <a:bodyPr>
            <a:normAutofit/>
          </a:bodyPr>
          <a:lstStyle/>
          <a:p>
            <a:pPr algn="just">
              <a:buFont typeface="Wingdings" pitchFamily="2" charset="2"/>
              <a:buChar char="q"/>
            </a:pPr>
            <a:r>
              <a:rPr lang="en-US" sz="2800" dirty="0" smtClean="0"/>
              <a:t>Concept of Measurement</a:t>
            </a:r>
          </a:p>
          <a:p>
            <a:pPr algn="just">
              <a:buFont typeface="Wingdings" pitchFamily="2" charset="2"/>
              <a:buChar char="q"/>
            </a:pPr>
            <a:r>
              <a:rPr lang="en-US" sz="2800" dirty="0" smtClean="0"/>
              <a:t>Scales of Measurement, Types and Properties</a:t>
            </a:r>
          </a:p>
          <a:p>
            <a:pPr algn="just">
              <a:buFont typeface="Wingdings" pitchFamily="2" charset="2"/>
              <a:buChar char="q"/>
            </a:pPr>
            <a:r>
              <a:rPr lang="en-US" sz="2800" dirty="0" smtClean="0"/>
              <a:t>Measurement of Attitudes &amp; Scaling Procedures</a:t>
            </a:r>
          </a:p>
          <a:p>
            <a:pPr algn="just">
              <a:buFont typeface="Wingdings" pitchFamily="2" charset="2"/>
              <a:buChar char="q"/>
            </a:pPr>
            <a:r>
              <a:rPr lang="en-US" sz="2800" dirty="0" smtClean="0"/>
              <a:t>Questionnaire Design and Testing</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295400"/>
            <a:ext cx="7467600" cy="4873752"/>
          </a:xfrm>
        </p:spPr>
        <p:txBody>
          <a:bodyPr>
            <a:normAutofit fontScale="92500" lnSpcReduction="20000"/>
          </a:bodyPr>
          <a:lstStyle/>
          <a:p>
            <a:pPr algn="just">
              <a:lnSpc>
                <a:spcPct val="120000"/>
              </a:lnSpc>
              <a:buFont typeface="Wingdings" pitchFamily="2" charset="2"/>
              <a:buChar char="q"/>
            </a:pPr>
            <a:r>
              <a:rPr lang="en-US" b="1" dirty="0" smtClean="0"/>
              <a:t>Attitude scaling procedures</a:t>
            </a:r>
          </a:p>
          <a:p>
            <a:pPr algn="just">
              <a:lnSpc>
                <a:spcPct val="120000"/>
              </a:lnSpc>
              <a:buFont typeface="Wingdings" pitchFamily="2" charset="2"/>
              <a:buChar char="ü"/>
            </a:pPr>
            <a:r>
              <a:rPr lang="en-US" dirty="0" smtClean="0"/>
              <a:t>Attitude scaling is the term used to refer to the process of measuring attitudes. </a:t>
            </a:r>
          </a:p>
          <a:p>
            <a:pPr algn="just">
              <a:lnSpc>
                <a:spcPct val="120000"/>
              </a:lnSpc>
              <a:buFont typeface="Wingdings" pitchFamily="2" charset="2"/>
              <a:buChar char="ü"/>
            </a:pPr>
            <a:r>
              <a:rPr lang="en-US" dirty="0" smtClean="0"/>
              <a:t>Attitude scaling in marketing tends to focus on the measurement of;</a:t>
            </a:r>
          </a:p>
          <a:p>
            <a:pPr marL="514350" indent="-514350" algn="just">
              <a:lnSpc>
                <a:spcPct val="120000"/>
              </a:lnSpc>
              <a:buFont typeface="+mj-lt"/>
              <a:buAutoNum type="arabicPeriod"/>
            </a:pPr>
            <a:r>
              <a:rPr lang="en-US" dirty="0" smtClean="0"/>
              <a:t>Respondent’s beliefs regarding the product’s attribute </a:t>
            </a:r>
            <a:r>
              <a:rPr lang="en-US" b="1" dirty="0" smtClean="0"/>
              <a:t>(Cognitive component)</a:t>
            </a:r>
          </a:p>
          <a:p>
            <a:pPr marL="514350" indent="-514350" algn="just">
              <a:lnSpc>
                <a:spcPct val="120000"/>
              </a:lnSpc>
              <a:buFont typeface="+mj-lt"/>
              <a:buAutoNum type="arabicPeriod"/>
            </a:pPr>
            <a:r>
              <a:rPr lang="en-US" dirty="0" smtClean="0"/>
              <a:t>Respondent’s feelings regarding the desirability of these attributes </a:t>
            </a:r>
            <a:r>
              <a:rPr lang="en-US" b="1" dirty="0" smtClean="0"/>
              <a:t>(Affective component)</a:t>
            </a:r>
          </a:p>
          <a:p>
            <a:pPr marL="514350" indent="-514350" algn="just">
              <a:lnSpc>
                <a:spcPct val="120000"/>
              </a:lnSpc>
              <a:buFont typeface="+mj-lt"/>
              <a:buAutoNum type="arabicPeriod"/>
            </a:pPr>
            <a:r>
              <a:rPr lang="en-US" dirty="0" smtClean="0"/>
              <a:t>Combination of beliefs and feelings typically to determine intention to buy </a:t>
            </a:r>
            <a:r>
              <a:rPr lang="en-US" b="1" dirty="0" smtClean="0"/>
              <a:t>(Behavioral component)</a:t>
            </a:r>
          </a:p>
          <a:p>
            <a:pPr algn="just">
              <a:buNone/>
            </a:pPr>
            <a:endParaRPr lang="en-US" dirty="0" smtClean="0"/>
          </a:p>
          <a:p>
            <a:pPr>
              <a:buNone/>
            </a:pPr>
            <a:endParaRPr lang="en-IN" b="1" dirty="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371600"/>
            <a:ext cx="8229600" cy="4770120"/>
          </a:xfrm>
        </p:spPr>
        <p:txBody>
          <a:bodyPr>
            <a:noAutofit/>
          </a:bodyPr>
          <a:lstStyle/>
          <a:p>
            <a:pPr>
              <a:lnSpc>
                <a:spcPct val="120000"/>
              </a:lnSpc>
              <a:buFont typeface="Wingdings" pitchFamily="2" charset="2"/>
              <a:buChar char="q"/>
            </a:pPr>
            <a:r>
              <a:rPr lang="en-US" sz="1800" b="1" dirty="0" smtClean="0"/>
              <a:t>General methods of attitude measurement</a:t>
            </a:r>
          </a:p>
          <a:p>
            <a:pPr algn="just">
              <a:lnSpc>
                <a:spcPct val="120000"/>
              </a:lnSpc>
              <a:buFont typeface="Wingdings" pitchFamily="2" charset="2"/>
              <a:buChar char="ü"/>
            </a:pPr>
            <a:r>
              <a:rPr lang="en-US" sz="1800" dirty="0" smtClean="0"/>
              <a:t>The attitude measuring techniques can be grouped on the basis of two factors i.e. </a:t>
            </a:r>
            <a:r>
              <a:rPr lang="en-US" sz="1800" b="1" dirty="0" smtClean="0"/>
              <a:t>‘communicating with respondents’ </a:t>
            </a:r>
            <a:r>
              <a:rPr lang="en-US" sz="1800" dirty="0" smtClean="0"/>
              <a:t>and </a:t>
            </a:r>
            <a:r>
              <a:rPr lang="en-US" sz="1800" b="1" dirty="0" smtClean="0"/>
              <a:t>‘observing respondents’.</a:t>
            </a:r>
          </a:p>
          <a:p>
            <a:pPr algn="just">
              <a:lnSpc>
                <a:spcPct val="120000"/>
              </a:lnSpc>
              <a:buFont typeface="Wingdings" pitchFamily="2" charset="2"/>
              <a:buChar char="ü"/>
            </a:pPr>
            <a:r>
              <a:rPr lang="en-US" sz="1800" b="1" dirty="0" smtClean="0"/>
              <a:t>Measurement techniques based on communication with respondents;</a:t>
            </a:r>
          </a:p>
          <a:p>
            <a:pPr marL="514350" indent="-514350" algn="just">
              <a:lnSpc>
                <a:spcPct val="120000"/>
              </a:lnSpc>
              <a:buAutoNum type="arabicPeriod"/>
            </a:pPr>
            <a:r>
              <a:rPr lang="en-US" sz="1800" b="1" dirty="0" smtClean="0"/>
              <a:t>Self Reports: </a:t>
            </a:r>
            <a:r>
              <a:rPr lang="en-US" sz="1800" dirty="0" smtClean="0"/>
              <a:t>Respondents are directly asked to report their beliefs or feelings by responding to questions present in a questionnaire.</a:t>
            </a:r>
          </a:p>
          <a:p>
            <a:pPr marL="514350" indent="-514350" algn="just">
              <a:lnSpc>
                <a:spcPct val="120000"/>
              </a:lnSpc>
              <a:buAutoNum type="arabicPeriod"/>
            </a:pPr>
            <a:r>
              <a:rPr lang="en-US" sz="1800" b="1" dirty="0" smtClean="0"/>
              <a:t>Responses to unstructured or partially structured stimuli:</a:t>
            </a:r>
            <a:r>
              <a:rPr lang="en-US" sz="1800" dirty="0" smtClean="0"/>
              <a:t> The respondents are given a situation like showing a picture of the product and are asked to express their reactions. </a:t>
            </a:r>
          </a:p>
          <a:p>
            <a:pPr marL="514350" indent="-514350" algn="just">
              <a:lnSpc>
                <a:spcPct val="120000"/>
              </a:lnSpc>
              <a:buAutoNum type="arabicPeriod"/>
            </a:pPr>
            <a:r>
              <a:rPr lang="en-US" sz="1800" b="1" dirty="0" smtClean="0"/>
              <a:t>Performance of objective tasks: </a:t>
            </a:r>
            <a:r>
              <a:rPr lang="en-US" sz="1800" dirty="0" smtClean="0"/>
              <a:t>Respondents are asked to memorize and/or report the factual information about the products.</a:t>
            </a:r>
          </a:p>
          <a:p>
            <a:pPr marL="514350" indent="-514350" algn="just">
              <a:lnSpc>
                <a:spcPct val="120000"/>
              </a:lnSpc>
              <a:buAutoNum type="arabicPeriod"/>
            </a:pPr>
            <a:endParaRPr lang="en-IN" sz="1800" dirty="0"/>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381000" y="1295400"/>
            <a:ext cx="8229600" cy="4617720"/>
          </a:xfrm>
        </p:spPr>
        <p:txBody>
          <a:bodyPr>
            <a:normAutofit fontScale="92500" lnSpcReduction="10000"/>
          </a:bodyPr>
          <a:lstStyle/>
          <a:p>
            <a:pPr algn="just">
              <a:lnSpc>
                <a:spcPct val="150000"/>
              </a:lnSpc>
              <a:buFont typeface="Wingdings" pitchFamily="2" charset="2"/>
              <a:buChar char="q"/>
            </a:pPr>
            <a:r>
              <a:rPr lang="en-US" b="1" dirty="0" smtClean="0"/>
              <a:t>Measurement techniques based on observing respondents;</a:t>
            </a:r>
          </a:p>
          <a:p>
            <a:pPr marL="514350" indent="-514350" algn="just">
              <a:lnSpc>
                <a:spcPct val="150000"/>
              </a:lnSpc>
              <a:buAutoNum type="arabicPeriod"/>
            </a:pPr>
            <a:r>
              <a:rPr lang="en-US" b="1" dirty="0" smtClean="0"/>
              <a:t>Overt behavior: </a:t>
            </a:r>
            <a:r>
              <a:rPr lang="en-US" dirty="0" smtClean="0"/>
              <a:t>Individuals are put in a situation allowing behavior patterns to be exhibited and inferences to be drawn regarding the individuals’ beliefs and feelings. </a:t>
            </a:r>
          </a:p>
          <a:p>
            <a:pPr marL="514350" indent="-514350" algn="just">
              <a:lnSpc>
                <a:spcPct val="150000"/>
              </a:lnSpc>
              <a:buAutoNum type="arabicPeriod"/>
            </a:pPr>
            <a:r>
              <a:rPr lang="en-US" b="1" dirty="0" smtClean="0"/>
              <a:t>Physiological reactions:  </a:t>
            </a:r>
            <a:r>
              <a:rPr lang="en-US" dirty="0" smtClean="0"/>
              <a:t>Respondents are exposed to products or advertisements and their physiological reactions (skin, eye) are measured.</a:t>
            </a:r>
            <a:endParaRPr lang="en-IN" dirty="0"/>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Self Reporting Techniques</a:t>
            </a:r>
            <a:endParaRPr lang="en-IN" b="1" dirty="0"/>
          </a:p>
        </p:txBody>
      </p:sp>
      <p:sp>
        <p:nvSpPr>
          <p:cNvPr id="3" name="Content Placeholder 2"/>
          <p:cNvSpPr>
            <a:spLocks noGrp="1"/>
          </p:cNvSpPr>
          <p:nvPr>
            <p:ph sz="quarter" idx="1"/>
          </p:nvPr>
        </p:nvSpPr>
        <p:spPr>
          <a:xfrm>
            <a:off x="457200" y="1447800"/>
            <a:ext cx="7467600" cy="4873752"/>
          </a:xfrm>
        </p:spPr>
        <p:txBody>
          <a:bodyPr>
            <a:normAutofit/>
          </a:bodyPr>
          <a:lstStyle/>
          <a:p>
            <a:pPr>
              <a:lnSpc>
                <a:spcPct val="150000"/>
              </a:lnSpc>
              <a:buFont typeface="Wingdings" pitchFamily="2" charset="2"/>
              <a:buChar char="q"/>
            </a:pPr>
            <a:r>
              <a:rPr lang="en-US" dirty="0" smtClean="0"/>
              <a:t>The most common tool of attitude measurement </a:t>
            </a:r>
          </a:p>
          <a:p>
            <a:pPr>
              <a:lnSpc>
                <a:spcPct val="150000"/>
              </a:lnSpc>
              <a:buFont typeface="Wingdings" pitchFamily="2" charset="2"/>
              <a:buChar char="q"/>
            </a:pPr>
            <a:r>
              <a:rPr lang="en-US" dirty="0" smtClean="0"/>
              <a:t>Measurement scales for self reporting techniques:</a:t>
            </a:r>
          </a:p>
          <a:p>
            <a:pPr marL="571500" indent="-571500">
              <a:lnSpc>
                <a:spcPct val="150000"/>
              </a:lnSpc>
              <a:buFont typeface="+mj-lt"/>
              <a:buAutoNum type="arabicPeriod"/>
            </a:pPr>
            <a:r>
              <a:rPr lang="en-US" dirty="0" smtClean="0"/>
              <a:t>Nominal Scale</a:t>
            </a:r>
          </a:p>
          <a:p>
            <a:pPr marL="571500" indent="-571500">
              <a:lnSpc>
                <a:spcPct val="150000"/>
              </a:lnSpc>
              <a:buFont typeface="+mj-lt"/>
              <a:buAutoNum type="arabicPeriod"/>
            </a:pPr>
            <a:r>
              <a:rPr lang="en-US" dirty="0" smtClean="0"/>
              <a:t>Rating Scales </a:t>
            </a:r>
          </a:p>
          <a:p>
            <a:pPr marL="571500" indent="-571500">
              <a:lnSpc>
                <a:spcPct val="150000"/>
              </a:lnSpc>
              <a:buNone/>
            </a:pPr>
            <a:r>
              <a:rPr lang="en-US" b="1" dirty="0" smtClean="0"/>
              <a:t>1. Nominal Scale</a:t>
            </a:r>
          </a:p>
          <a:p>
            <a:pPr marL="571500" indent="-571500">
              <a:lnSpc>
                <a:spcPct val="150000"/>
              </a:lnSpc>
              <a:buFont typeface="Wingdings" pitchFamily="2" charset="2"/>
              <a:buChar char="ü"/>
            </a:pPr>
            <a:r>
              <a:rPr lang="en-US" dirty="0" smtClean="0"/>
              <a:t>Simplest self-reporting scale</a:t>
            </a:r>
          </a:p>
          <a:p>
            <a:pPr marL="571500" indent="-571500">
              <a:lnSpc>
                <a:spcPct val="150000"/>
              </a:lnSpc>
              <a:buFont typeface="Wingdings" pitchFamily="2" charset="2"/>
              <a:buChar char="ü"/>
            </a:pPr>
            <a:r>
              <a:rPr lang="en-US" dirty="0" smtClean="0"/>
              <a:t>Yes/No/Don’t Know</a:t>
            </a: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2. Rating Scales</a:t>
            </a:r>
            <a:endParaRPr lang="en-IN" b="1" dirty="0"/>
          </a:p>
        </p:txBody>
      </p:sp>
      <p:sp>
        <p:nvSpPr>
          <p:cNvPr id="3" name="Content Placeholder 2"/>
          <p:cNvSpPr>
            <a:spLocks noGrp="1"/>
          </p:cNvSpPr>
          <p:nvPr>
            <p:ph sz="quarter" idx="1"/>
          </p:nvPr>
        </p:nvSpPr>
        <p:spPr>
          <a:xfrm>
            <a:off x="381000" y="1371600"/>
            <a:ext cx="8229600" cy="4953000"/>
          </a:xfrm>
        </p:spPr>
        <p:txBody>
          <a:bodyPr>
            <a:normAutofit fontScale="70000" lnSpcReduction="20000"/>
          </a:bodyPr>
          <a:lstStyle/>
          <a:p>
            <a:pPr algn="just">
              <a:lnSpc>
                <a:spcPct val="120000"/>
              </a:lnSpc>
              <a:buFont typeface="Wingdings" pitchFamily="2" charset="2"/>
              <a:buChar char="q"/>
            </a:pPr>
            <a:r>
              <a:rPr lang="en-US" sz="3300" dirty="0" smtClean="0"/>
              <a:t>Refer to measurement situations which involve ordinal, interval, and ratio scales. </a:t>
            </a:r>
          </a:p>
          <a:p>
            <a:pPr algn="just">
              <a:lnSpc>
                <a:spcPct val="120000"/>
              </a:lnSpc>
              <a:buFont typeface="Wingdings" pitchFamily="2" charset="2"/>
              <a:buChar char="q"/>
            </a:pPr>
            <a:r>
              <a:rPr lang="en-US" sz="3300" dirty="0" smtClean="0"/>
              <a:t>Typically focus on developing ordinal or interval scales. </a:t>
            </a:r>
          </a:p>
          <a:p>
            <a:pPr algn="just">
              <a:lnSpc>
                <a:spcPct val="120000"/>
              </a:lnSpc>
              <a:buFont typeface="Wingdings" pitchFamily="2" charset="2"/>
              <a:buChar char="q"/>
            </a:pPr>
            <a:r>
              <a:rPr lang="en-US" sz="3300" dirty="0" smtClean="0"/>
              <a:t>The rater places the object being rated at some point along a continuum or an ordered series of categories.</a:t>
            </a:r>
          </a:p>
          <a:p>
            <a:pPr algn="just">
              <a:lnSpc>
                <a:spcPct val="120000"/>
              </a:lnSpc>
              <a:buFont typeface="Wingdings" pitchFamily="2" charset="2"/>
              <a:buChar char="q"/>
            </a:pPr>
            <a:r>
              <a:rPr lang="en-US" sz="3300" b="1" dirty="0" smtClean="0"/>
              <a:t>Types of rating scales</a:t>
            </a:r>
          </a:p>
          <a:p>
            <a:pPr marL="571500" indent="-571500" algn="just">
              <a:lnSpc>
                <a:spcPct val="120000"/>
              </a:lnSpc>
              <a:buFont typeface="+mj-lt"/>
              <a:buAutoNum type="romanUcPeriod"/>
            </a:pPr>
            <a:r>
              <a:rPr lang="en-US" sz="3300" dirty="0" smtClean="0"/>
              <a:t>Summated-rating scales</a:t>
            </a:r>
          </a:p>
          <a:p>
            <a:pPr marL="571500" indent="-571500" algn="just">
              <a:lnSpc>
                <a:spcPct val="120000"/>
              </a:lnSpc>
              <a:buFont typeface="+mj-lt"/>
              <a:buAutoNum type="romanUcPeriod"/>
            </a:pPr>
            <a:r>
              <a:rPr lang="en-US" sz="3300" dirty="0" smtClean="0"/>
              <a:t>Semantic-Differential scales</a:t>
            </a:r>
          </a:p>
          <a:p>
            <a:pPr marL="571500" indent="-571500" algn="just">
              <a:lnSpc>
                <a:spcPct val="120000"/>
              </a:lnSpc>
              <a:buFont typeface="+mj-lt"/>
              <a:buAutoNum type="romanUcPeriod"/>
            </a:pPr>
            <a:r>
              <a:rPr lang="en-US" sz="3300" dirty="0" smtClean="0"/>
              <a:t>Staple scales</a:t>
            </a:r>
          </a:p>
          <a:p>
            <a:pPr marL="571500" indent="-571500" algn="just">
              <a:lnSpc>
                <a:spcPct val="120000"/>
              </a:lnSpc>
              <a:buFont typeface="+mj-lt"/>
              <a:buAutoNum type="romanUcPeriod"/>
            </a:pPr>
            <a:r>
              <a:rPr lang="en-US" sz="3300" dirty="0" smtClean="0"/>
              <a:t>Rank order rating scales</a:t>
            </a:r>
          </a:p>
          <a:p>
            <a:pPr marL="571500" indent="-571500" algn="just">
              <a:lnSpc>
                <a:spcPct val="120000"/>
              </a:lnSpc>
              <a:buFont typeface="+mj-lt"/>
              <a:buAutoNum type="romanUcPeriod"/>
            </a:pPr>
            <a:r>
              <a:rPr lang="en-US" sz="3300" dirty="0" smtClean="0"/>
              <a:t>Constant sum rating scales</a:t>
            </a:r>
          </a:p>
          <a:p>
            <a:pPr marL="571500" indent="-571500" algn="just">
              <a:buFont typeface="+mj-lt"/>
              <a:buAutoNum type="romanUcPeriod"/>
            </a:pPr>
            <a:endParaRPr lang="en-US" dirty="0" smtClean="0"/>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b="1" dirty="0" smtClean="0"/>
              <a:t>Summated Rating Scale</a:t>
            </a:r>
            <a:endParaRPr lang="en-IN" b="1" dirty="0"/>
          </a:p>
        </p:txBody>
      </p:sp>
      <p:sp>
        <p:nvSpPr>
          <p:cNvPr id="3" name="Content Placeholder 2"/>
          <p:cNvSpPr>
            <a:spLocks noGrp="1"/>
          </p:cNvSpPr>
          <p:nvPr>
            <p:ph sz="quarter" idx="1"/>
          </p:nvPr>
        </p:nvSpPr>
        <p:spPr>
          <a:xfrm>
            <a:off x="457200" y="1600200"/>
            <a:ext cx="8229600" cy="4389120"/>
          </a:xfrm>
        </p:spPr>
        <p:txBody>
          <a:bodyPr>
            <a:normAutofit fontScale="92500"/>
          </a:bodyPr>
          <a:lstStyle/>
          <a:p>
            <a:pPr algn="just">
              <a:lnSpc>
                <a:spcPct val="160000"/>
              </a:lnSpc>
              <a:buFont typeface="Wingdings" pitchFamily="2" charset="2"/>
              <a:buChar char="q"/>
            </a:pPr>
            <a:r>
              <a:rPr lang="en-US" dirty="0" smtClean="0"/>
              <a:t>Also known as Likert Scale</a:t>
            </a:r>
          </a:p>
          <a:p>
            <a:pPr algn="just">
              <a:lnSpc>
                <a:spcPct val="160000"/>
              </a:lnSpc>
              <a:buFont typeface="Wingdings" pitchFamily="2" charset="2"/>
              <a:buChar char="q"/>
            </a:pPr>
            <a:r>
              <a:rPr lang="en-US" dirty="0" smtClean="0"/>
              <a:t>One of the most widely used attitude-scaling technique</a:t>
            </a:r>
          </a:p>
          <a:p>
            <a:pPr algn="just">
              <a:lnSpc>
                <a:spcPct val="160000"/>
              </a:lnSpc>
              <a:buFont typeface="Wingdings" pitchFamily="2" charset="2"/>
              <a:buChar char="q"/>
            </a:pPr>
            <a:r>
              <a:rPr lang="en-US" dirty="0" smtClean="0"/>
              <a:t>Allows respondents to express the intensity of their feelings</a:t>
            </a:r>
          </a:p>
          <a:p>
            <a:pPr algn="just">
              <a:lnSpc>
                <a:spcPct val="160000"/>
              </a:lnSpc>
              <a:buFont typeface="Wingdings" pitchFamily="2" charset="2"/>
              <a:buChar char="q"/>
            </a:pPr>
            <a:r>
              <a:rPr lang="en-US" dirty="0" smtClean="0">
                <a:cs typeface="Times New Roman" pitchFamily="18" charset="0"/>
              </a:rPr>
              <a:t>It requires the respondents to indicate a degree of agreement or disagreement with each of a series of statements about the object. </a:t>
            </a:r>
          </a:p>
          <a:p>
            <a:pPr algn="just">
              <a:buNone/>
            </a:pPr>
            <a:r>
              <a:rPr lang="en-US" dirty="0" smtClean="0">
                <a:cs typeface="Times New Roman" pitchFamily="18" charset="0"/>
              </a:rPr>
              <a:t> </a:t>
            </a:r>
          </a:p>
          <a:p>
            <a:pPr algn="just">
              <a:buClr>
                <a:srgbClr val="CC0000"/>
              </a:buClr>
              <a:buNone/>
              <a:defRPr/>
            </a:pPr>
            <a:r>
              <a:rPr lang="en-US" dirty="0" smtClean="0">
                <a:cs typeface="Times New Roman" pitchFamily="18" charset="0"/>
              </a:rPr>
              <a:t> </a:t>
            </a:r>
          </a:p>
          <a:p>
            <a:endParaRPr lang="en-IN"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t>Continued</a:t>
            </a:r>
            <a:endParaRPr lang="en-IN" b="1" dirty="0"/>
          </a:p>
        </p:txBody>
      </p:sp>
      <p:graphicFrame>
        <p:nvGraphicFramePr>
          <p:cNvPr id="4" name="Content Placeholder 3"/>
          <p:cNvGraphicFramePr>
            <a:graphicFrameLocks noGrp="1"/>
          </p:cNvGraphicFramePr>
          <p:nvPr>
            <p:ph sz="quarter" idx="1"/>
          </p:nvPr>
        </p:nvGraphicFramePr>
        <p:xfrm>
          <a:off x="228601" y="1752600"/>
          <a:ext cx="8686798" cy="3855720"/>
        </p:xfrm>
        <a:graphic>
          <a:graphicData uri="http://schemas.openxmlformats.org/drawingml/2006/table">
            <a:tbl>
              <a:tblPr firstRow="1" bandRow="1">
                <a:tableStyleId>{5C22544A-7EE6-4342-B048-85BDC9FD1C3A}</a:tableStyleId>
              </a:tblPr>
              <a:tblGrid>
                <a:gridCol w="4343400"/>
                <a:gridCol w="884766"/>
                <a:gridCol w="884766"/>
                <a:gridCol w="884766"/>
                <a:gridCol w="804334"/>
                <a:gridCol w="884766"/>
              </a:tblGrid>
              <a:tr h="808039">
                <a:tc rowSpan="2">
                  <a:txBody>
                    <a:bodyPr/>
                    <a:lstStyle/>
                    <a:p>
                      <a:pPr algn="ctr"/>
                      <a:endParaRPr lang="en-US" i="1" dirty="0" smtClean="0"/>
                    </a:p>
                    <a:p>
                      <a:pPr algn="ctr"/>
                      <a:endParaRPr lang="en-US" i="1" dirty="0" smtClean="0"/>
                    </a:p>
                    <a:p>
                      <a:pPr algn="ctr"/>
                      <a:r>
                        <a:rPr lang="en-US" i="1" dirty="0" smtClean="0"/>
                        <a:t>Statement</a:t>
                      </a:r>
                      <a:endParaRPr lang="en-IN" i="1" dirty="0"/>
                    </a:p>
                  </a:txBody>
                  <a:tcPr/>
                </a:tc>
                <a:tc>
                  <a:txBody>
                    <a:bodyPr/>
                    <a:lstStyle/>
                    <a:p>
                      <a:r>
                        <a:rPr lang="en-US" sz="1200" dirty="0" smtClean="0"/>
                        <a:t>Strongly Disagree</a:t>
                      </a:r>
                    </a:p>
                    <a:p>
                      <a:endParaRPr lang="en-IN" sz="1200" dirty="0"/>
                    </a:p>
                  </a:txBody>
                  <a:tcPr/>
                </a:tc>
                <a:tc>
                  <a:txBody>
                    <a:bodyPr/>
                    <a:lstStyle/>
                    <a:p>
                      <a:r>
                        <a:rPr lang="en-US" sz="1200" dirty="0" smtClean="0"/>
                        <a:t>Disagree</a:t>
                      </a:r>
                    </a:p>
                    <a:p>
                      <a:endParaRPr lang="en-US" sz="1200" dirty="0" smtClean="0"/>
                    </a:p>
                    <a:p>
                      <a:endParaRPr lang="en-IN" sz="1200" dirty="0"/>
                    </a:p>
                  </a:txBody>
                  <a:tcPr/>
                </a:tc>
                <a:tc>
                  <a:txBody>
                    <a:bodyPr/>
                    <a:lstStyle/>
                    <a:p>
                      <a:r>
                        <a:rPr lang="en-US" sz="1200" dirty="0" smtClean="0"/>
                        <a:t>Neither</a:t>
                      </a:r>
                      <a:r>
                        <a:rPr lang="en-US" sz="1200" baseline="0" dirty="0" smtClean="0"/>
                        <a:t> agree nor disagree</a:t>
                      </a:r>
                    </a:p>
                    <a:p>
                      <a:endParaRPr lang="en-IN" sz="1200" dirty="0"/>
                    </a:p>
                  </a:txBody>
                  <a:tcPr/>
                </a:tc>
                <a:tc>
                  <a:txBody>
                    <a:bodyPr/>
                    <a:lstStyle/>
                    <a:p>
                      <a:r>
                        <a:rPr lang="en-US" sz="1200" dirty="0" smtClean="0"/>
                        <a:t>Agree</a:t>
                      </a:r>
                    </a:p>
                    <a:p>
                      <a:endParaRPr lang="en-US" sz="1200" dirty="0" smtClean="0"/>
                    </a:p>
                    <a:p>
                      <a:endParaRPr lang="en-IN" sz="1200" dirty="0"/>
                    </a:p>
                  </a:txBody>
                  <a:tcPr/>
                </a:tc>
                <a:tc>
                  <a:txBody>
                    <a:bodyPr/>
                    <a:lstStyle/>
                    <a:p>
                      <a:r>
                        <a:rPr lang="en-US" sz="1200" dirty="0" smtClean="0"/>
                        <a:t>Strongly Agree</a:t>
                      </a:r>
                      <a:endParaRPr lang="en-IN" sz="1200" dirty="0"/>
                    </a:p>
                  </a:txBody>
                  <a:tcPr/>
                </a:tc>
              </a:tr>
              <a:tr h="777240">
                <a:tc vMerge="1">
                  <a:txBody>
                    <a:bodyPr/>
                    <a:lstStyle/>
                    <a:p>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tc>
                  <a:txBody>
                    <a:bodyPr/>
                    <a:lstStyle/>
                    <a:p>
                      <a:pPr algn="ctr"/>
                      <a:r>
                        <a:rPr lang="en-US" dirty="0" smtClean="0"/>
                        <a:t>4</a:t>
                      </a:r>
                      <a:endParaRPr lang="en-IN" dirty="0"/>
                    </a:p>
                  </a:txBody>
                  <a:tcPr/>
                </a:tc>
                <a:tc>
                  <a:txBody>
                    <a:bodyPr/>
                    <a:lstStyle/>
                    <a:p>
                      <a:pPr algn="ctr"/>
                      <a:r>
                        <a:rPr lang="en-US" dirty="0" smtClean="0"/>
                        <a:t>5</a:t>
                      </a:r>
                      <a:endParaRPr lang="en-IN" dirty="0"/>
                    </a:p>
                  </a:txBody>
                  <a:tcPr/>
                </a:tc>
              </a:tr>
              <a:tr h="777240">
                <a:tc>
                  <a:txBody>
                    <a:bodyPr/>
                    <a:lstStyle/>
                    <a:p>
                      <a:r>
                        <a:rPr lang="en-US" dirty="0" smtClean="0"/>
                        <a:t>Big </a:t>
                      </a:r>
                      <a:r>
                        <a:rPr lang="en-US" dirty="0" err="1" smtClean="0"/>
                        <a:t>Bazar</a:t>
                      </a:r>
                      <a:r>
                        <a:rPr lang="en-US" baseline="0" dirty="0" smtClean="0"/>
                        <a:t> </a:t>
                      </a:r>
                      <a:r>
                        <a:rPr lang="en-US" dirty="0" smtClean="0"/>
                        <a:t>sells quality</a:t>
                      </a:r>
                      <a:r>
                        <a:rPr lang="en-US" baseline="0" dirty="0" smtClean="0"/>
                        <a:t> merchandise</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r>
              <a:tr h="609600">
                <a:tc>
                  <a:txBody>
                    <a:bodyPr/>
                    <a:lstStyle/>
                    <a:p>
                      <a:r>
                        <a:rPr lang="en-US" dirty="0" smtClean="0"/>
                        <a:t>Big </a:t>
                      </a:r>
                      <a:r>
                        <a:rPr lang="en-US" dirty="0" err="1" smtClean="0"/>
                        <a:t>Bazar</a:t>
                      </a:r>
                      <a:r>
                        <a:rPr lang="en-US" dirty="0" smtClean="0"/>
                        <a:t> has poor in-store</a:t>
                      </a:r>
                      <a:r>
                        <a:rPr lang="en-US" baseline="0" dirty="0" smtClean="0"/>
                        <a:t> service</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685800">
                <a:tc>
                  <a:txBody>
                    <a:bodyPr/>
                    <a:lstStyle/>
                    <a:p>
                      <a:r>
                        <a:rPr lang="en-US" dirty="0" smtClean="0"/>
                        <a:t>I like to shop at Big </a:t>
                      </a:r>
                      <a:r>
                        <a:rPr lang="en-US" dirty="0" err="1" smtClean="0"/>
                        <a:t>Bazar</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Semantic Differential Scale</a:t>
            </a:r>
            <a:endParaRPr lang="en-IN" b="1" dirty="0"/>
          </a:p>
        </p:txBody>
      </p:sp>
      <p:sp>
        <p:nvSpPr>
          <p:cNvPr id="3" name="Content Placeholder 2"/>
          <p:cNvSpPr>
            <a:spLocks noGrp="1"/>
          </p:cNvSpPr>
          <p:nvPr>
            <p:ph sz="quarter" idx="1"/>
          </p:nvPr>
        </p:nvSpPr>
        <p:spPr>
          <a:xfrm>
            <a:off x="457200" y="1447800"/>
            <a:ext cx="7467600" cy="4873752"/>
          </a:xfrm>
        </p:spPr>
        <p:txBody>
          <a:bodyPr>
            <a:normAutofit fontScale="85000" lnSpcReduction="10000"/>
          </a:bodyPr>
          <a:lstStyle/>
          <a:p>
            <a:pPr>
              <a:lnSpc>
                <a:spcPct val="150000"/>
              </a:lnSpc>
              <a:buFont typeface="Wingdings" pitchFamily="2" charset="2"/>
              <a:buChar char="q"/>
            </a:pPr>
            <a:r>
              <a:rPr lang="en-US" sz="2400" dirty="0" smtClean="0"/>
              <a:t>Simple and widely used</a:t>
            </a:r>
          </a:p>
          <a:p>
            <a:pPr algn="just">
              <a:lnSpc>
                <a:spcPct val="150000"/>
              </a:lnSpc>
              <a:buFont typeface="Wingdings" pitchFamily="2" charset="2"/>
              <a:buChar char="q"/>
            </a:pPr>
            <a:r>
              <a:rPr lang="en-US" sz="2400" dirty="0" smtClean="0"/>
              <a:t>The respondents are asked to express their feelings related to an object by selecting a position along a scale bounded by bipolar adjectives or phrases. </a:t>
            </a:r>
          </a:p>
          <a:p>
            <a:pPr algn="just">
              <a:lnSpc>
                <a:spcPct val="150000"/>
              </a:lnSpc>
              <a:buFont typeface="Wingdings" pitchFamily="2" charset="2"/>
              <a:buChar char="q"/>
            </a:pPr>
            <a:r>
              <a:rPr lang="en-US" sz="2400" dirty="0" smtClean="0">
                <a:cs typeface="Times New Roman" pitchFamily="18" charset="0"/>
              </a:rPr>
              <a:t>It is a seven-point rating scale with end points associated with bipolar labels that have semantic meaning.  </a:t>
            </a:r>
          </a:p>
          <a:p>
            <a:pPr algn="just">
              <a:lnSpc>
                <a:spcPct val="150000"/>
              </a:lnSpc>
              <a:buFont typeface="Wingdings" pitchFamily="2" charset="2"/>
              <a:buChar char="q"/>
            </a:pPr>
            <a:r>
              <a:rPr lang="en-US" sz="2400" i="1" dirty="0" smtClean="0">
                <a:cs typeface="Times New Roman" pitchFamily="18" charset="0"/>
              </a:rPr>
              <a:t>Samsung is </a:t>
            </a:r>
          </a:p>
          <a:p>
            <a:pPr marL="1600200" lvl="3" indent="-228600" fontAlgn="base">
              <a:lnSpc>
                <a:spcPct val="150000"/>
              </a:lnSpc>
              <a:spcBef>
                <a:spcPct val="40000"/>
              </a:spcBef>
              <a:spcAft>
                <a:spcPct val="0"/>
              </a:spcAft>
              <a:buClr>
                <a:srgbClr val="CC0000"/>
              </a:buClr>
              <a:buSzPct val="70000"/>
              <a:buNone/>
              <a:defRPr/>
            </a:pPr>
            <a:r>
              <a:rPr lang="en-US" kern="0" dirty="0" smtClean="0">
                <a:solidFill>
                  <a:srgbClr val="FF9933">
                    <a:lumMod val="50000"/>
                  </a:srgbClr>
                </a:solidFill>
                <a:latin typeface="Verdana"/>
                <a:cs typeface="Times New Roman" pitchFamily="18" charset="0"/>
              </a:rPr>
              <a:t>Powerful 	--:--:--:--:-X-:--:--: Weak</a:t>
            </a:r>
          </a:p>
          <a:p>
            <a:pPr marL="1600200" lvl="3" indent="-228600" fontAlgn="base">
              <a:lnSpc>
                <a:spcPct val="150000"/>
              </a:lnSpc>
              <a:spcBef>
                <a:spcPct val="40000"/>
              </a:spcBef>
              <a:spcAft>
                <a:spcPct val="0"/>
              </a:spcAft>
              <a:buClr>
                <a:srgbClr val="CC0000"/>
              </a:buClr>
              <a:buSzPct val="70000"/>
              <a:buNone/>
              <a:defRPr/>
            </a:pPr>
            <a:r>
              <a:rPr lang="en-US" kern="0" dirty="0" smtClean="0">
                <a:solidFill>
                  <a:srgbClr val="FF9933">
                    <a:lumMod val="50000"/>
                  </a:srgbClr>
                </a:solidFill>
                <a:latin typeface="Verdana"/>
                <a:cs typeface="Times New Roman" pitchFamily="18" charset="0"/>
              </a:rPr>
              <a:t>Unreliable 	--:--:--:--:--:-X-:--: Reliable</a:t>
            </a:r>
          </a:p>
          <a:p>
            <a:pPr marL="1600200" lvl="3" indent="-228600" fontAlgn="base">
              <a:lnSpc>
                <a:spcPct val="150000"/>
              </a:lnSpc>
              <a:spcBef>
                <a:spcPct val="40000"/>
              </a:spcBef>
              <a:spcAft>
                <a:spcPct val="0"/>
              </a:spcAft>
              <a:buClr>
                <a:srgbClr val="CC0000"/>
              </a:buClr>
              <a:buSzPct val="70000"/>
              <a:buNone/>
              <a:defRPr/>
            </a:pPr>
            <a:r>
              <a:rPr lang="en-US" kern="0" dirty="0" smtClean="0">
                <a:solidFill>
                  <a:srgbClr val="FF9933">
                    <a:lumMod val="50000"/>
                  </a:srgbClr>
                </a:solidFill>
                <a:latin typeface="Verdana"/>
                <a:cs typeface="Times New Roman" pitchFamily="18" charset="0"/>
              </a:rPr>
              <a:t>Modern 	--:--:--:--:--:--:-X-: Old-fashioned</a:t>
            </a:r>
            <a:endParaRPr lang="en-US" sz="1400" kern="0" dirty="0" smtClean="0">
              <a:solidFill>
                <a:srgbClr val="FF9933">
                  <a:lumMod val="50000"/>
                </a:srgbClr>
              </a:solidFill>
              <a:latin typeface="Verdana"/>
              <a:cs typeface="Times New Roman" pitchFamily="18" charset="0"/>
            </a:endParaRPr>
          </a:p>
          <a:p>
            <a:pPr algn="just"/>
            <a:endParaRPr lang="en-US" sz="2400" dirty="0" smtClean="0">
              <a:cs typeface="Times New Roman" pitchFamily="18" charset="0"/>
            </a:endParaRPr>
          </a:p>
          <a:p>
            <a:pPr algn="just"/>
            <a:endParaRPr lang="en-IN"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447800"/>
            <a:ext cx="8229600" cy="4389120"/>
          </a:xfrm>
        </p:spPr>
        <p:txBody>
          <a:bodyPr>
            <a:normAutofit fontScale="92500" lnSpcReduction="10000"/>
          </a:bodyPr>
          <a:lstStyle/>
          <a:p>
            <a:pPr algn="just">
              <a:buFont typeface="Wingdings" pitchFamily="2" charset="2"/>
              <a:buChar char="q"/>
            </a:pPr>
            <a:r>
              <a:rPr lang="en-US" dirty="0" smtClean="0">
                <a:cs typeface="Times New Roman" pitchFamily="18" charset="0"/>
              </a:rPr>
              <a:t>The negative adjective or phrase sometimes appears at the left side of the scale and sometimes at the right.  </a:t>
            </a:r>
          </a:p>
          <a:p>
            <a:pPr algn="just">
              <a:buFont typeface="Wingdings" pitchFamily="2" charset="2"/>
              <a:buChar char="q"/>
            </a:pPr>
            <a:r>
              <a:rPr lang="en-US" dirty="0" smtClean="0"/>
              <a:t>Frequently used in corporate or brand image studies.</a:t>
            </a:r>
          </a:p>
          <a:p>
            <a:pPr algn="just">
              <a:buFont typeface="Wingdings" pitchFamily="2" charset="2"/>
              <a:buChar char="q"/>
            </a:pPr>
            <a:r>
              <a:rPr lang="en-US" dirty="0" smtClean="0"/>
              <a:t>Some of the commonly used bipolar  adjectives</a:t>
            </a:r>
          </a:p>
          <a:p>
            <a:pPr marL="0" lvl="0" indent="0" eaLnBrk="0" fontAlgn="base" hangingPunct="0">
              <a:lnSpc>
                <a:spcPct val="75000"/>
              </a:lnSpc>
              <a:spcBef>
                <a:spcPct val="50000"/>
              </a:spcBef>
              <a:spcAft>
                <a:spcPct val="0"/>
              </a:spcAft>
              <a:buClrTx/>
              <a:buSzTx/>
              <a:buNone/>
              <a:defRPr/>
            </a:pPr>
            <a:r>
              <a:rPr lang="en-US" sz="1800" dirty="0" smtClean="0">
                <a:solidFill>
                  <a:srgbClr val="FF9933">
                    <a:lumMod val="50000"/>
                  </a:srgbClr>
                </a:solidFill>
                <a:effectLst>
                  <a:outerShdw blurRad="38100" dist="38100" dir="2700000" algn="tl">
                    <a:srgbClr val="000000"/>
                  </a:outerShdw>
                </a:effectLst>
                <a:latin typeface="Arial" charset="0"/>
              </a:rPr>
              <a:t> </a:t>
            </a:r>
            <a:r>
              <a:rPr lang="en-US" sz="1800" b="1" dirty="0" smtClean="0">
                <a:solidFill>
                  <a:srgbClr val="FF9933">
                    <a:lumMod val="50000"/>
                  </a:srgbClr>
                </a:solidFill>
                <a:effectLst>
                  <a:outerShdw blurRad="38100" dist="38100" dir="2700000" algn="tl">
                    <a:srgbClr val="000000"/>
                  </a:outerShdw>
                </a:effectLst>
                <a:latin typeface="Arial" charset="0"/>
              </a:rPr>
              <a:t>1. </a:t>
            </a:r>
            <a:r>
              <a:rPr lang="en-US" sz="1800" b="1" dirty="0" smtClean="0">
                <a:solidFill>
                  <a:srgbClr val="FF9933">
                    <a:lumMod val="50000"/>
                  </a:srgbClr>
                </a:solidFill>
                <a:latin typeface="Arial" charset="0"/>
              </a:rPr>
              <a:t>Rugged	 	:---:---:---:---:---:---:---:       Delicate     			                                </a:t>
            </a:r>
          </a:p>
          <a:p>
            <a:pPr marL="0" lvl="0" indent="0" eaLnBrk="0" fontAlgn="base" hangingPunct="0">
              <a:lnSpc>
                <a:spcPct val="75000"/>
              </a:lnSpc>
              <a:spcBef>
                <a:spcPct val="50000"/>
              </a:spcBef>
              <a:spcAft>
                <a:spcPct val="0"/>
              </a:spcAft>
              <a:buClrTx/>
              <a:buSzTx/>
              <a:buNone/>
              <a:defRPr/>
            </a:pPr>
            <a:r>
              <a:rPr lang="en-US" sz="1800" b="1" dirty="0" smtClean="0">
                <a:solidFill>
                  <a:srgbClr val="FF9933">
                    <a:lumMod val="50000"/>
                  </a:srgbClr>
                </a:solidFill>
                <a:latin typeface="Arial" charset="0"/>
              </a:rPr>
              <a:t>  2. Excitable 		:---:---:---:---:---:---:---:       Calm			</a:t>
            </a:r>
          </a:p>
          <a:p>
            <a:pPr marL="0" lvl="0" indent="0" eaLnBrk="0" fontAlgn="base" hangingPunct="0">
              <a:lnSpc>
                <a:spcPct val="75000"/>
              </a:lnSpc>
              <a:spcBef>
                <a:spcPct val="50000"/>
              </a:spcBef>
              <a:spcAft>
                <a:spcPct val="0"/>
              </a:spcAft>
              <a:buClrTx/>
              <a:buSzTx/>
              <a:buNone/>
              <a:defRPr/>
            </a:pPr>
            <a:r>
              <a:rPr lang="en-US" sz="1800" b="1" dirty="0" smtClean="0">
                <a:solidFill>
                  <a:srgbClr val="FF9933">
                    <a:lumMod val="50000"/>
                  </a:srgbClr>
                </a:solidFill>
                <a:latin typeface="Arial" charset="0"/>
              </a:rPr>
              <a:t>  3. Uncomfortable 	:---:---:---:---:---:---:---:       Comfortable		                   </a:t>
            </a:r>
          </a:p>
          <a:p>
            <a:pPr marL="0" lvl="0" indent="0" eaLnBrk="0" fontAlgn="base" hangingPunct="0">
              <a:lnSpc>
                <a:spcPct val="75000"/>
              </a:lnSpc>
              <a:spcBef>
                <a:spcPct val="50000"/>
              </a:spcBef>
              <a:spcAft>
                <a:spcPct val="0"/>
              </a:spcAft>
              <a:buClrTx/>
              <a:buSzTx/>
              <a:buNone/>
              <a:defRPr/>
            </a:pPr>
            <a:r>
              <a:rPr lang="en-US" sz="1800" b="1" dirty="0" smtClean="0">
                <a:solidFill>
                  <a:srgbClr val="FF9933">
                    <a:lumMod val="50000"/>
                  </a:srgbClr>
                </a:solidFill>
                <a:latin typeface="Arial" charset="0"/>
              </a:rPr>
              <a:t>  4. Dominating 		:---:---:---:---:---:---:---:       Submissive		       	                   		       	       </a:t>
            </a:r>
          </a:p>
          <a:p>
            <a:pPr marL="0" lvl="0" indent="0" eaLnBrk="0" fontAlgn="base" hangingPunct="0">
              <a:lnSpc>
                <a:spcPct val="75000"/>
              </a:lnSpc>
              <a:spcBef>
                <a:spcPct val="50000"/>
              </a:spcBef>
              <a:spcAft>
                <a:spcPct val="0"/>
              </a:spcAft>
              <a:buClrTx/>
              <a:buSzTx/>
              <a:buNone/>
              <a:defRPr/>
            </a:pPr>
            <a:r>
              <a:rPr lang="en-US" sz="1800" b="1" dirty="0" smtClean="0">
                <a:solidFill>
                  <a:srgbClr val="FF9933">
                    <a:lumMod val="50000"/>
                  </a:srgbClr>
                </a:solidFill>
                <a:latin typeface="Arial" charset="0"/>
              </a:rPr>
              <a:t>  5. Pleasant 		:---:---:---:---:---:---:---:        Unpleasant		       	     </a:t>
            </a:r>
          </a:p>
          <a:p>
            <a:pPr marL="0" lvl="0" indent="0" eaLnBrk="0" fontAlgn="base" hangingPunct="0">
              <a:lnSpc>
                <a:spcPct val="75000"/>
              </a:lnSpc>
              <a:spcBef>
                <a:spcPct val="50000"/>
              </a:spcBef>
              <a:spcAft>
                <a:spcPct val="0"/>
              </a:spcAft>
              <a:buClrTx/>
              <a:buSzTx/>
              <a:buNone/>
              <a:defRPr/>
            </a:pPr>
            <a:r>
              <a:rPr lang="en-US" sz="1800" b="1" dirty="0" smtClean="0">
                <a:solidFill>
                  <a:srgbClr val="FF9933">
                    <a:lumMod val="50000"/>
                  </a:srgbClr>
                </a:solidFill>
                <a:latin typeface="Arial" charset="0"/>
              </a:rPr>
              <a:t>  6. Contemporary 	:---:---:---:---:---:---:---:        Obsolete	 </a:t>
            </a:r>
            <a:endParaRPr lang="en-US" sz="2800" dirty="0" smtClean="0"/>
          </a:p>
          <a:p>
            <a:pPr algn="just"/>
            <a:endParaRPr lang="en-US" sz="2800" dirty="0" smtClean="0">
              <a:cs typeface="Times New Roman" pitchFamily="18" charset="0"/>
            </a:endParaRPr>
          </a:p>
          <a:p>
            <a:endParaRPr lang="en-IN" dirty="0"/>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Staple Scale</a:t>
            </a:r>
            <a:endParaRPr lang="en-IN" b="1" dirty="0"/>
          </a:p>
        </p:txBody>
      </p:sp>
      <p:sp>
        <p:nvSpPr>
          <p:cNvPr id="3" name="Content Placeholder 2"/>
          <p:cNvSpPr>
            <a:spLocks noGrp="1"/>
          </p:cNvSpPr>
          <p:nvPr>
            <p:ph sz="quarter" idx="1"/>
          </p:nvPr>
        </p:nvSpPr>
        <p:spPr>
          <a:xfrm>
            <a:off x="457200" y="1371600"/>
            <a:ext cx="8229600" cy="4953000"/>
          </a:xfrm>
        </p:spPr>
        <p:txBody>
          <a:bodyPr>
            <a:normAutofit fontScale="85000" lnSpcReduction="20000"/>
          </a:bodyPr>
          <a:lstStyle/>
          <a:p>
            <a:pPr>
              <a:lnSpc>
                <a:spcPct val="170000"/>
              </a:lnSpc>
              <a:buFont typeface="Wingdings" pitchFamily="2" charset="2"/>
              <a:buChar char="q"/>
            </a:pPr>
            <a:r>
              <a:rPr lang="en-US" dirty="0" smtClean="0"/>
              <a:t>Slight modification of the semantic differential scale</a:t>
            </a:r>
          </a:p>
          <a:p>
            <a:pPr>
              <a:lnSpc>
                <a:spcPct val="170000"/>
              </a:lnSpc>
              <a:buFont typeface="Wingdings" pitchFamily="2" charset="2"/>
              <a:buChar char="q"/>
            </a:pPr>
            <a:r>
              <a:rPr lang="en-US" b="1" dirty="0" smtClean="0"/>
              <a:t>Modifications</a:t>
            </a:r>
          </a:p>
          <a:p>
            <a:pPr marL="937260" lvl="1" indent="-571500" algn="just">
              <a:lnSpc>
                <a:spcPct val="170000"/>
              </a:lnSpc>
              <a:buFont typeface="Wingdings" pitchFamily="2" charset="2"/>
              <a:buChar char="ü"/>
            </a:pPr>
            <a:r>
              <a:rPr lang="en-US" dirty="0" smtClean="0"/>
              <a:t>Adjectives or descriptive phrases are tested separately instead of simultaneously as bipolar objects</a:t>
            </a:r>
          </a:p>
          <a:p>
            <a:pPr marL="937260" lvl="1" indent="-571500" algn="just">
              <a:lnSpc>
                <a:spcPct val="170000"/>
              </a:lnSpc>
              <a:buFont typeface="Wingdings" pitchFamily="2" charset="2"/>
              <a:buChar char="ü"/>
            </a:pPr>
            <a:r>
              <a:rPr lang="en-US" dirty="0" smtClean="0"/>
              <a:t>Points on the scale are identified by numbers </a:t>
            </a:r>
          </a:p>
          <a:p>
            <a:pPr marL="937260" lvl="1" indent="-571500" algn="just">
              <a:lnSpc>
                <a:spcPct val="170000"/>
              </a:lnSpc>
              <a:buFont typeface="Wingdings" pitchFamily="2" charset="2"/>
              <a:buChar char="ü"/>
            </a:pPr>
            <a:r>
              <a:rPr lang="en-US" dirty="0" smtClean="0"/>
              <a:t>There are ten scale positions rather than seven</a:t>
            </a:r>
          </a:p>
          <a:p>
            <a:pPr>
              <a:lnSpc>
                <a:spcPct val="170000"/>
              </a:lnSpc>
              <a:buFont typeface="Wingdings" pitchFamily="2" charset="2"/>
              <a:buChar char="q"/>
              <a:defRPr/>
            </a:pPr>
            <a:r>
              <a:rPr lang="en-US" dirty="0" smtClean="0">
                <a:cs typeface="Times New Roman" pitchFamily="18" charset="0"/>
              </a:rPr>
              <a:t>It is a unipolar rating scale with ten categories numbered from -5 to +5, without a neutral point (zero).</a:t>
            </a:r>
            <a:endParaRPr lang="en-US" dirty="0" smtClean="0"/>
          </a:p>
          <a:p>
            <a:pPr marL="571500" indent="-571500" algn="just">
              <a:lnSpc>
                <a:spcPct val="170000"/>
              </a:lnSpc>
              <a:buFont typeface="Wingdings" pitchFamily="2" charset="2"/>
              <a:buChar char="q"/>
            </a:pPr>
            <a:r>
              <a:rPr lang="en-US" dirty="0" smtClean="0"/>
              <a:t>Respondents are asked to rate how accurately each of a number of statements describes the object of interest.</a:t>
            </a:r>
          </a:p>
          <a:p>
            <a:pPr>
              <a:buNone/>
            </a:pPr>
            <a:endParaRPr lang="en-IN"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pPr algn="ctr"/>
            <a:r>
              <a:rPr lang="en-US" b="1" dirty="0" smtClean="0"/>
              <a:t>Concept of Measurement </a:t>
            </a:r>
            <a:endParaRPr lang="en-IN" b="1" dirty="0"/>
          </a:p>
        </p:txBody>
      </p:sp>
      <p:sp>
        <p:nvSpPr>
          <p:cNvPr id="3" name="Content Placeholder 2"/>
          <p:cNvSpPr>
            <a:spLocks noGrp="1"/>
          </p:cNvSpPr>
          <p:nvPr>
            <p:ph sz="quarter" idx="1"/>
          </p:nvPr>
        </p:nvSpPr>
        <p:spPr>
          <a:xfrm>
            <a:off x="457200" y="1524000"/>
            <a:ext cx="8229600" cy="4876800"/>
          </a:xfrm>
        </p:spPr>
        <p:txBody>
          <a:bodyPr>
            <a:normAutofit/>
          </a:bodyPr>
          <a:lstStyle/>
          <a:p>
            <a:pPr algn="just">
              <a:buFont typeface="Wingdings" pitchFamily="2" charset="2"/>
              <a:buChar char="q"/>
            </a:pPr>
            <a:r>
              <a:rPr lang="en-US" dirty="0" smtClean="0"/>
              <a:t>The process of measurement is a fundamental aspect of business research. </a:t>
            </a:r>
          </a:p>
          <a:p>
            <a:pPr algn="just">
              <a:buFont typeface="Wingdings" pitchFamily="2" charset="2"/>
              <a:buChar char="q"/>
            </a:pPr>
            <a:r>
              <a:rPr lang="en-US" dirty="0" smtClean="0"/>
              <a:t>Best way to understand something is to measure it.</a:t>
            </a:r>
          </a:p>
          <a:p>
            <a:pPr algn="just">
              <a:buFont typeface="Wingdings" pitchFamily="2" charset="2"/>
              <a:buChar char="q"/>
            </a:pPr>
            <a:r>
              <a:rPr lang="en-US" dirty="0" smtClean="0"/>
              <a:t>How to measure a person’s attitude toward smartphones? </a:t>
            </a:r>
          </a:p>
          <a:p>
            <a:pPr algn="just">
              <a:buFont typeface="Wingdings" pitchFamily="2" charset="2"/>
              <a:buChar char="q"/>
            </a:pPr>
            <a:r>
              <a:rPr lang="en-US" dirty="0" smtClean="0"/>
              <a:t>How to measure the likelihood of youths falling in the age group of 21 to 30 years using a certain Smartphone brand?</a:t>
            </a:r>
          </a:p>
          <a:p>
            <a:pPr algn="just">
              <a:buFont typeface="Wingdings" pitchFamily="2" charset="2"/>
              <a:buChar char="q"/>
            </a:pPr>
            <a:r>
              <a:rPr lang="en-US" dirty="0" smtClean="0"/>
              <a:t>Market potential of a new product, buyer’s attitude, perceptions, or preferences toward a new brand.</a:t>
            </a:r>
          </a:p>
          <a:p>
            <a:pPr algn="just"/>
            <a:endParaRPr lang="en-US" dirty="0" smtClean="0"/>
          </a:p>
          <a:p>
            <a:endParaRPr lang="en-IN" dirty="0"/>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752600"/>
            <a:ext cx="7924800" cy="3733800"/>
          </a:xfrm>
        </p:spPr>
        <p:txBody>
          <a:bodyPr/>
          <a:lstStyle/>
          <a:p>
            <a:pPr>
              <a:buFont typeface="Wingdings" pitchFamily="2" charset="2"/>
              <a:buChar char="q"/>
            </a:pPr>
            <a:r>
              <a:rPr lang="en-US" b="1" dirty="0" smtClean="0"/>
              <a:t>Pizza Hut</a:t>
            </a:r>
          </a:p>
          <a:p>
            <a:pPr>
              <a:buNone/>
            </a:pPr>
            <a:r>
              <a:rPr lang="en-US" sz="2200" dirty="0" smtClean="0">
                <a:solidFill>
                  <a:srgbClr val="7030A0"/>
                </a:solidFill>
              </a:rPr>
              <a:t>+5  +4  +3  +2  +1    		Service 	 -1  -2  -3  -4  -5 </a:t>
            </a:r>
          </a:p>
          <a:p>
            <a:pPr>
              <a:buNone/>
            </a:pPr>
            <a:r>
              <a:rPr lang="en-US" dirty="0" smtClean="0">
                <a:solidFill>
                  <a:srgbClr val="7030A0"/>
                </a:solidFill>
              </a:rPr>
              <a:t>+5  +4  +3  +2  +1    	Food  	           -1  -2  -3  -4  -5 </a:t>
            </a:r>
            <a:endParaRPr lang="en-IN" dirty="0" smtClean="0">
              <a:solidFill>
                <a:srgbClr val="7030A0"/>
              </a:solidFill>
            </a:endParaRPr>
          </a:p>
          <a:p>
            <a:pPr>
              <a:buNone/>
            </a:pPr>
            <a:r>
              <a:rPr lang="en-US" dirty="0" smtClean="0">
                <a:solidFill>
                  <a:srgbClr val="7030A0"/>
                </a:solidFill>
              </a:rPr>
              <a:t>+5  +4  +3  +2  +1    	Prices		-1  -2  -3  -4  -5 </a:t>
            </a:r>
            <a:endParaRPr lang="en-IN" dirty="0" smtClean="0">
              <a:solidFill>
                <a:srgbClr val="7030A0"/>
              </a:solidFill>
            </a:endParaRPr>
          </a:p>
          <a:p>
            <a:pPr>
              <a:buNone/>
            </a:pPr>
            <a:endParaRPr lang="en-US" dirty="0" smtClean="0">
              <a:solidFill>
                <a:srgbClr val="7030A0"/>
              </a:solidFill>
            </a:endParaRP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Rank-Order Rating Scale</a:t>
            </a:r>
            <a:endParaRPr lang="en-IN" sz="3600" b="1" dirty="0"/>
          </a:p>
        </p:txBody>
      </p:sp>
      <p:sp>
        <p:nvSpPr>
          <p:cNvPr id="3" name="Content Placeholder 2"/>
          <p:cNvSpPr>
            <a:spLocks noGrp="1"/>
          </p:cNvSpPr>
          <p:nvPr>
            <p:ph sz="quarter" idx="1"/>
          </p:nvPr>
        </p:nvSpPr>
        <p:spPr>
          <a:xfrm>
            <a:off x="457200" y="1371600"/>
            <a:ext cx="8229600" cy="4648200"/>
          </a:xfrm>
        </p:spPr>
        <p:txBody>
          <a:bodyPr>
            <a:normAutofit fontScale="70000" lnSpcReduction="20000"/>
          </a:bodyPr>
          <a:lstStyle/>
          <a:p>
            <a:pPr algn="just">
              <a:lnSpc>
                <a:spcPct val="160000"/>
              </a:lnSpc>
              <a:buFont typeface="Wingdings" pitchFamily="2" charset="2"/>
              <a:buChar char="q"/>
            </a:pPr>
            <a:r>
              <a:rPr lang="en-US" sz="2600" dirty="0" smtClean="0"/>
              <a:t>Respondents are required to arrange a number of objects according to some criteria like quality, taste, attractiveness etc.</a:t>
            </a:r>
          </a:p>
          <a:p>
            <a:pPr algn="just">
              <a:lnSpc>
                <a:spcPct val="160000"/>
              </a:lnSpc>
              <a:buFont typeface="Wingdings" pitchFamily="2" charset="2"/>
              <a:buChar char="q"/>
            </a:pPr>
            <a:r>
              <a:rPr lang="en-US" sz="2600" dirty="0" smtClean="0"/>
              <a:t>It results in purely ordinal scale that describes the objects from most favored to least favored but says nothing about the distance between any of the objects.</a:t>
            </a:r>
          </a:p>
          <a:p>
            <a:pPr algn="just">
              <a:lnSpc>
                <a:spcPct val="160000"/>
              </a:lnSpc>
              <a:buFont typeface="Wingdings" pitchFamily="2" charset="2"/>
              <a:buChar char="q"/>
            </a:pPr>
            <a:r>
              <a:rPr lang="en-US" sz="2600" dirty="0" smtClean="0"/>
              <a:t>E.g. Rank the following smartphones on the basis of camera usage;</a:t>
            </a:r>
          </a:p>
          <a:p>
            <a:pPr lvl="1" algn="just">
              <a:lnSpc>
                <a:spcPct val="160000"/>
              </a:lnSpc>
              <a:buNone/>
            </a:pPr>
            <a:r>
              <a:rPr lang="en-US" sz="2600" b="1" dirty="0" smtClean="0"/>
              <a:t>Apple </a:t>
            </a:r>
            <a:r>
              <a:rPr lang="en-US" sz="2600" b="1" dirty="0" err="1" smtClean="0"/>
              <a:t>i</a:t>
            </a:r>
            <a:r>
              <a:rPr lang="en-US" sz="2600" b="1" dirty="0" smtClean="0"/>
              <a:t>-Phone </a:t>
            </a:r>
          </a:p>
          <a:p>
            <a:pPr lvl="1" algn="just">
              <a:lnSpc>
                <a:spcPct val="160000"/>
              </a:lnSpc>
              <a:buNone/>
            </a:pPr>
            <a:r>
              <a:rPr lang="en-US" sz="2600" b="1" dirty="0" smtClean="0"/>
              <a:t>Samsung Note 10</a:t>
            </a:r>
          </a:p>
          <a:p>
            <a:pPr lvl="1" algn="just">
              <a:lnSpc>
                <a:spcPct val="160000"/>
              </a:lnSpc>
              <a:buNone/>
            </a:pPr>
            <a:r>
              <a:rPr lang="en-US" sz="2600" b="1" dirty="0" smtClean="0"/>
              <a:t>MI 5</a:t>
            </a:r>
          </a:p>
          <a:p>
            <a:pPr lvl="1" algn="just">
              <a:lnSpc>
                <a:spcPct val="160000"/>
              </a:lnSpc>
              <a:buNone/>
            </a:pPr>
            <a:r>
              <a:rPr lang="en-US" sz="2600" b="1" dirty="0" smtClean="0"/>
              <a:t>OPPO F1  </a:t>
            </a:r>
          </a:p>
          <a:p>
            <a:pPr>
              <a:lnSpc>
                <a:spcPct val="170000"/>
              </a:lnSpc>
              <a:buNone/>
            </a:pPr>
            <a:endParaRPr lang="en-IN" dirty="0"/>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Constant-Sum Rating Scale</a:t>
            </a:r>
            <a:endParaRPr lang="en-IN" sz="3600" b="1" dirty="0"/>
          </a:p>
        </p:txBody>
      </p:sp>
      <p:sp>
        <p:nvSpPr>
          <p:cNvPr id="3" name="Content Placeholder 2"/>
          <p:cNvSpPr>
            <a:spLocks noGrp="1"/>
          </p:cNvSpPr>
          <p:nvPr>
            <p:ph sz="quarter" idx="1"/>
          </p:nvPr>
        </p:nvSpPr>
        <p:spPr>
          <a:xfrm>
            <a:off x="457200" y="1295400"/>
            <a:ext cx="8229600" cy="4800600"/>
          </a:xfrm>
        </p:spPr>
        <p:txBody>
          <a:bodyPr>
            <a:noAutofit/>
          </a:bodyPr>
          <a:lstStyle/>
          <a:p>
            <a:pPr algn="just">
              <a:lnSpc>
                <a:spcPct val="160000"/>
              </a:lnSpc>
              <a:buFont typeface="Wingdings" pitchFamily="2" charset="2"/>
              <a:buChar char="q"/>
            </a:pPr>
            <a:r>
              <a:rPr lang="en-US" sz="1800" dirty="0" smtClean="0"/>
              <a:t>Respondents are required to allocate a given number of points among a number of objects according to some criterion.</a:t>
            </a:r>
          </a:p>
          <a:p>
            <a:pPr algn="just">
              <a:lnSpc>
                <a:spcPct val="160000"/>
              </a:lnSpc>
              <a:buFont typeface="Wingdings" pitchFamily="2" charset="2"/>
              <a:buChar char="q"/>
            </a:pPr>
            <a:r>
              <a:rPr lang="en-US" sz="1800" dirty="0" smtClean="0"/>
              <a:t>They are asked to allocate their points in proportion to their preferences for the objects.</a:t>
            </a:r>
          </a:p>
          <a:p>
            <a:pPr algn="just">
              <a:lnSpc>
                <a:spcPct val="160000"/>
              </a:lnSpc>
              <a:buFont typeface="Wingdings" pitchFamily="2" charset="2"/>
              <a:buChar char="q"/>
            </a:pPr>
            <a:r>
              <a:rPr lang="en-US" sz="1800" dirty="0" smtClean="0"/>
              <a:t>It is advisable to allocate round numbers.</a:t>
            </a:r>
          </a:p>
          <a:p>
            <a:pPr algn="just">
              <a:lnSpc>
                <a:spcPct val="160000"/>
              </a:lnSpc>
              <a:buFont typeface="Wingdings" pitchFamily="2" charset="2"/>
              <a:buChar char="q"/>
            </a:pPr>
            <a:r>
              <a:rPr lang="en-US" sz="1800" dirty="0" smtClean="0"/>
              <a:t>E.g. Please divide 100 points among the following apparel brands so as to reflect how much overall quality each one has:</a:t>
            </a:r>
          </a:p>
          <a:p>
            <a:pPr>
              <a:lnSpc>
                <a:spcPct val="160000"/>
              </a:lnSpc>
              <a:buNone/>
            </a:pPr>
            <a:r>
              <a:rPr lang="en-US" sz="1800" dirty="0" smtClean="0"/>
              <a:t>	</a:t>
            </a:r>
            <a:r>
              <a:rPr lang="en-US" sz="1800" b="1" dirty="0" smtClean="0"/>
              <a:t>Peter England</a:t>
            </a:r>
          </a:p>
          <a:p>
            <a:pPr>
              <a:lnSpc>
                <a:spcPct val="160000"/>
              </a:lnSpc>
              <a:buNone/>
            </a:pPr>
            <a:r>
              <a:rPr lang="en-US" sz="1800" b="1" dirty="0" smtClean="0"/>
              <a:t>	Van Heusen</a:t>
            </a:r>
          </a:p>
          <a:p>
            <a:pPr>
              <a:lnSpc>
                <a:spcPct val="160000"/>
              </a:lnSpc>
              <a:buNone/>
            </a:pPr>
            <a:r>
              <a:rPr lang="en-US" sz="1800" b="1" dirty="0" smtClean="0"/>
              <a:t>	Turtle</a:t>
            </a:r>
          </a:p>
          <a:p>
            <a:pPr>
              <a:buNone/>
            </a:pPr>
            <a:r>
              <a:rPr lang="en-US" sz="1800" dirty="0" smtClean="0"/>
              <a:t>	</a:t>
            </a: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pPr algn="ctr"/>
            <a:r>
              <a:rPr lang="en-US" sz="3600" b="1" dirty="0" smtClean="0"/>
              <a:t>Questionnaire Design</a:t>
            </a:r>
            <a:endParaRPr lang="en-IN" sz="3600" b="1" dirty="0"/>
          </a:p>
        </p:txBody>
      </p:sp>
      <p:graphicFrame>
        <p:nvGraphicFramePr>
          <p:cNvPr id="4" name="Content Placeholder 3"/>
          <p:cNvGraphicFramePr>
            <a:graphicFrameLocks noGrp="1"/>
          </p:cNvGraphicFramePr>
          <p:nvPr>
            <p:ph sz="quarter" idx="1"/>
          </p:nvPr>
        </p:nvGraphicFramePr>
        <p:xfrm>
          <a:off x="457200" y="1752600"/>
          <a:ext cx="8229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457200" y="1447800"/>
            <a:ext cx="8229600" cy="4724400"/>
          </a:xfrm>
        </p:spPr>
        <p:txBody>
          <a:bodyPr>
            <a:normAutofit fontScale="85000" lnSpcReduction="10000"/>
          </a:bodyPr>
          <a:lstStyle/>
          <a:p>
            <a:pPr>
              <a:buNone/>
            </a:pPr>
            <a:r>
              <a:rPr lang="en-US" b="1" dirty="0" smtClean="0"/>
              <a:t>Step 1: Specify what information is needed</a:t>
            </a:r>
          </a:p>
          <a:p>
            <a:pPr>
              <a:lnSpc>
                <a:spcPct val="160000"/>
              </a:lnSpc>
              <a:buFont typeface="Wingdings" pitchFamily="2" charset="2"/>
              <a:buChar char="q"/>
            </a:pPr>
            <a:r>
              <a:rPr lang="en-US" dirty="0" smtClean="0"/>
              <a:t>A questionnaire must serve two functions;</a:t>
            </a:r>
          </a:p>
          <a:p>
            <a:pPr marL="880110" lvl="1" indent="-514350" algn="just">
              <a:lnSpc>
                <a:spcPct val="160000"/>
              </a:lnSpc>
              <a:buAutoNum type="arabicPeriod"/>
            </a:pPr>
            <a:r>
              <a:rPr lang="en-US" dirty="0" smtClean="0"/>
              <a:t>It must translate research objectives into specific questions that respondent can answer.</a:t>
            </a:r>
          </a:p>
          <a:p>
            <a:pPr marL="880110" lvl="1" indent="-514350" algn="just">
              <a:lnSpc>
                <a:spcPct val="160000"/>
              </a:lnSpc>
              <a:buAutoNum type="arabicPeriod"/>
            </a:pPr>
            <a:r>
              <a:rPr lang="en-US" dirty="0" smtClean="0"/>
              <a:t>It must motivate the respondent to corporate with the survey and to finish the information correctly.</a:t>
            </a:r>
          </a:p>
          <a:p>
            <a:pPr algn="just">
              <a:lnSpc>
                <a:spcPct val="160000"/>
              </a:lnSpc>
              <a:buFont typeface="Wingdings" pitchFamily="2" charset="2"/>
              <a:buChar char="q"/>
            </a:pPr>
            <a:r>
              <a:rPr lang="en-US" dirty="0" smtClean="0"/>
              <a:t>Research objectives </a:t>
            </a:r>
            <a:r>
              <a:rPr lang="en-US" dirty="0" smtClean="0">
                <a:sym typeface="Wingdings" pitchFamily="2" charset="2"/>
              </a:rPr>
              <a:t> Hypotheses  Questionnaire</a:t>
            </a:r>
          </a:p>
          <a:p>
            <a:pPr algn="just">
              <a:lnSpc>
                <a:spcPct val="160000"/>
              </a:lnSpc>
              <a:buNone/>
            </a:pPr>
            <a:r>
              <a:rPr lang="en-US" dirty="0" smtClean="0">
                <a:sym typeface="Wingdings" pitchFamily="2" charset="2"/>
              </a:rPr>
              <a:t>			(Assumed relationships)</a:t>
            </a:r>
          </a:p>
          <a:p>
            <a:pPr algn="just">
              <a:lnSpc>
                <a:spcPct val="160000"/>
              </a:lnSpc>
              <a:buFont typeface="Wingdings" pitchFamily="2" charset="2"/>
              <a:buChar char="q"/>
            </a:pPr>
            <a:r>
              <a:rPr lang="en-US" dirty="0" smtClean="0">
                <a:sym typeface="Wingdings" pitchFamily="2" charset="2"/>
              </a:rPr>
              <a:t>Hypotheses  Guide to what information is needed, deciding the type of questions and form of response</a:t>
            </a:r>
            <a:endParaRPr lang="en-IN" dirty="0"/>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457200" y="1295400"/>
            <a:ext cx="8229600" cy="4648200"/>
          </a:xfrm>
        </p:spPr>
        <p:txBody>
          <a:bodyPr>
            <a:normAutofit fontScale="85000" lnSpcReduction="20000"/>
          </a:bodyPr>
          <a:lstStyle/>
          <a:p>
            <a:pPr algn="just">
              <a:lnSpc>
                <a:spcPct val="160000"/>
              </a:lnSpc>
              <a:buNone/>
            </a:pPr>
            <a:r>
              <a:rPr lang="en-US" b="1" dirty="0" smtClean="0"/>
              <a:t>Step 2: Type of Questionnaire and Method of Administration</a:t>
            </a:r>
          </a:p>
          <a:p>
            <a:pPr algn="just">
              <a:lnSpc>
                <a:spcPct val="160000"/>
              </a:lnSpc>
              <a:buFont typeface="Wingdings" pitchFamily="2" charset="2"/>
              <a:buChar char="q"/>
            </a:pPr>
            <a:r>
              <a:rPr lang="en-US" b="1" dirty="0" smtClean="0"/>
              <a:t>This stage involves decisions with respect to;</a:t>
            </a:r>
          </a:p>
          <a:p>
            <a:pPr marL="937260" lvl="1" indent="-571500" algn="just">
              <a:lnSpc>
                <a:spcPct val="160000"/>
              </a:lnSpc>
              <a:buFont typeface="+mj-lt"/>
              <a:buAutoNum type="romanUcPeriod"/>
            </a:pPr>
            <a:r>
              <a:rPr lang="en-US" dirty="0" smtClean="0"/>
              <a:t>Structure of the questionnaire.</a:t>
            </a:r>
          </a:p>
          <a:p>
            <a:pPr marL="937260" lvl="1" indent="-571500" algn="just">
              <a:lnSpc>
                <a:spcPct val="160000"/>
              </a:lnSpc>
              <a:buFont typeface="+mj-lt"/>
              <a:buAutoNum type="romanUcPeriod"/>
            </a:pPr>
            <a:r>
              <a:rPr lang="en-US" dirty="0" smtClean="0"/>
              <a:t>Disguise to be used.</a:t>
            </a:r>
          </a:p>
          <a:p>
            <a:pPr marL="937260" lvl="1" indent="-571500" algn="just">
              <a:lnSpc>
                <a:spcPct val="160000"/>
              </a:lnSpc>
              <a:buFont typeface="+mj-lt"/>
              <a:buAutoNum type="romanUcPeriod"/>
            </a:pPr>
            <a:r>
              <a:rPr lang="en-US" dirty="0" smtClean="0"/>
              <a:t>Mode of administration. </a:t>
            </a:r>
          </a:p>
          <a:p>
            <a:pPr marL="571500" indent="-571500" algn="just">
              <a:lnSpc>
                <a:spcPct val="160000"/>
              </a:lnSpc>
              <a:buFont typeface="Wingdings" pitchFamily="2" charset="2"/>
              <a:buChar char="q"/>
            </a:pPr>
            <a:r>
              <a:rPr lang="en-US" b="1" dirty="0" smtClean="0"/>
              <a:t>Type of Questionnaires</a:t>
            </a:r>
          </a:p>
          <a:p>
            <a:pPr marL="937260" lvl="1" indent="-571500" algn="just">
              <a:lnSpc>
                <a:spcPct val="160000"/>
              </a:lnSpc>
              <a:buFont typeface="+mj-lt"/>
              <a:buAutoNum type="romanUcPeriod"/>
            </a:pPr>
            <a:r>
              <a:rPr lang="en-US" dirty="0" smtClean="0"/>
              <a:t>Structured non-disguised questionnaire</a:t>
            </a:r>
          </a:p>
          <a:p>
            <a:pPr marL="937260" lvl="1" indent="-571500" algn="just">
              <a:lnSpc>
                <a:spcPct val="160000"/>
              </a:lnSpc>
              <a:buFont typeface="+mj-lt"/>
              <a:buAutoNum type="romanUcPeriod"/>
            </a:pPr>
            <a:r>
              <a:rPr lang="en-US" dirty="0" smtClean="0"/>
              <a:t>Structured disguised questionnaire</a:t>
            </a:r>
          </a:p>
          <a:p>
            <a:pPr marL="937260" lvl="1" indent="-571500" algn="just">
              <a:lnSpc>
                <a:spcPct val="160000"/>
              </a:lnSpc>
              <a:buFont typeface="+mj-lt"/>
              <a:buAutoNum type="romanUcPeriod"/>
            </a:pPr>
            <a:r>
              <a:rPr lang="en-US" dirty="0" smtClean="0"/>
              <a:t>Unstructured non-disguised questionnaire</a:t>
            </a:r>
          </a:p>
          <a:p>
            <a:pPr marL="937260" lvl="1" indent="-571500" algn="just">
              <a:lnSpc>
                <a:spcPct val="160000"/>
              </a:lnSpc>
              <a:buFont typeface="+mj-lt"/>
              <a:buAutoNum type="romanUcPeriod"/>
            </a:pPr>
            <a:r>
              <a:rPr lang="en-US" dirty="0" smtClean="0"/>
              <a:t>Unstructured disguised questionnaire</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457200" y="1371600"/>
            <a:ext cx="8229600" cy="4724400"/>
          </a:xfrm>
        </p:spPr>
        <p:txBody>
          <a:bodyPr>
            <a:normAutofit fontScale="92500"/>
          </a:bodyPr>
          <a:lstStyle/>
          <a:p>
            <a:pPr algn="just">
              <a:lnSpc>
                <a:spcPct val="120000"/>
              </a:lnSpc>
              <a:buNone/>
            </a:pPr>
            <a:r>
              <a:rPr lang="en-US" b="1" dirty="0" smtClean="0"/>
              <a:t>Step 3: Determine the contents of individual questions </a:t>
            </a:r>
          </a:p>
          <a:p>
            <a:pPr algn="just">
              <a:lnSpc>
                <a:spcPct val="120000"/>
              </a:lnSpc>
              <a:buFont typeface="Wingdings" pitchFamily="2" charset="2"/>
              <a:buChar char="q"/>
            </a:pPr>
            <a:r>
              <a:rPr lang="en-US" b="1" dirty="0" smtClean="0"/>
              <a:t>Question 1: Is the question necessary?</a:t>
            </a:r>
          </a:p>
          <a:p>
            <a:pPr marL="937260" lvl="1" indent="-571500" algn="just">
              <a:lnSpc>
                <a:spcPct val="120000"/>
              </a:lnSpc>
              <a:buFont typeface="+mj-lt"/>
              <a:buAutoNum type="romanUcPeriod"/>
            </a:pPr>
            <a:r>
              <a:rPr lang="en-US" dirty="0" smtClean="0"/>
              <a:t>Extra questions add to the expense of the survey.</a:t>
            </a:r>
          </a:p>
          <a:p>
            <a:pPr marL="937260" lvl="1" indent="-571500" algn="just">
              <a:lnSpc>
                <a:spcPct val="120000"/>
              </a:lnSpc>
              <a:buFont typeface="+mj-lt"/>
              <a:buAutoNum type="romanUcPeriod"/>
            </a:pPr>
            <a:r>
              <a:rPr lang="en-US" dirty="0" smtClean="0"/>
              <a:t>They make the questionnaire lengthy.</a:t>
            </a:r>
          </a:p>
          <a:p>
            <a:pPr marL="937260" lvl="1" indent="-571500" algn="just">
              <a:lnSpc>
                <a:spcPct val="120000"/>
              </a:lnSpc>
              <a:buFont typeface="+mj-lt"/>
              <a:buAutoNum type="romanUcPeriod"/>
            </a:pPr>
            <a:r>
              <a:rPr lang="en-US" dirty="0" smtClean="0"/>
              <a:t>Go back to your research objectives.</a:t>
            </a:r>
          </a:p>
          <a:p>
            <a:pPr marL="571500" indent="-571500" algn="just">
              <a:lnSpc>
                <a:spcPct val="120000"/>
              </a:lnSpc>
              <a:buFont typeface="Wingdings" pitchFamily="2" charset="2"/>
              <a:buChar char="q"/>
            </a:pPr>
            <a:r>
              <a:rPr lang="en-US" b="1" dirty="0" smtClean="0"/>
              <a:t>Question 2: Do the respondents have the necessary information?</a:t>
            </a:r>
          </a:p>
          <a:p>
            <a:pPr marL="937260" lvl="1" indent="-571500" algn="just">
              <a:lnSpc>
                <a:spcPct val="120000"/>
              </a:lnSpc>
              <a:buFont typeface="+mj-lt"/>
              <a:buAutoNum type="romanUcPeriod"/>
            </a:pPr>
            <a:r>
              <a:rPr lang="en-US" dirty="0" smtClean="0"/>
              <a:t>Whether the respondent have the information sought?</a:t>
            </a:r>
          </a:p>
          <a:p>
            <a:pPr marL="937260" lvl="1" indent="-571500" algn="just">
              <a:lnSpc>
                <a:spcPct val="120000"/>
              </a:lnSpc>
              <a:buFont typeface="+mj-lt"/>
              <a:buAutoNum type="romanUcPeriod"/>
            </a:pPr>
            <a:r>
              <a:rPr lang="en-US" dirty="0" smtClean="0"/>
              <a:t>Whether the respondent will be able to give a reliable answer?</a:t>
            </a:r>
          </a:p>
          <a:p>
            <a:pPr marL="937260" lvl="1" indent="-571500" algn="just">
              <a:lnSpc>
                <a:spcPct val="120000"/>
              </a:lnSpc>
              <a:buFont typeface="+mj-lt"/>
              <a:buAutoNum type="romanUcPeriod"/>
            </a:pPr>
            <a:r>
              <a:rPr lang="en-US" dirty="0" smtClean="0"/>
              <a:t>Is the issue within the respondents’ experience?</a:t>
            </a:r>
          </a:p>
          <a:p>
            <a:pPr marL="937260" lvl="1" indent="-571500" algn="just">
              <a:lnSpc>
                <a:spcPct val="120000"/>
              </a:lnSpc>
              <a:buFont typeface="+mj-lt"/>
              <a:buAutoNum type="romanUcPeriod"/>
            </a:pPr>
            <a:r>
              <a:rPr lang="en-US" dirty="0" smtClean="0"/>
              <a:t>Can the respondents be expected to remember the information?</a:t>
            </a:r>
          </a:p>
          <a:p>
            <a:pPr marL="937260" lvl="1" indent="-571500" algn="just">
              <a:lnSpc>
                <a:spcPct val="120000"/>
              </a:lnSpc>
              <a:buFont typeface="+mj-lt"/>
              <a:buAutoNum type="romanUcPeriod"/>
            </a:pPr>
            <a:endParaRPr lang="en-IN" b="1" dirty="0"/>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457200" y="1295400"/>
            <a:ext cx="7467600" cy="4873752"/>
          </a:xfrm>
        </p:spPr>
        <p:txBody>
          <a:bodyPr>
            <a:normAutofit fontScale="85000" lnSpcReduction="20000"/>
          </a:bodyPr>
          <a:lstStyle/>
          <a:p>
            <a:pPr algn="just">
              <a:lnSpc>
                <a:spcPct val="150000"/>
              </a:lnSpc>
              <a:buFont typeface="Wingdings" pitchFamily="2" charset="2"/>
              <a:buChar char="q"/>
            </a:pPr>
            <a:r>
              <a:rPr lang="en-US" b="1" dirty="0" smtClean="0"/>
              <a:t>Question 3: Will respondents provide information?</a:t>
            </a:r>
          </a:p>
          <a:p>
            <a:pPr marL="571500" indent="-571500" algn="just">
              <a:lnSpc>
                <a:spcPct val="150000"/>
              </a:lnSpc>
              <a:buFont typeface="+mj-lt"/>
              <a:buAutoNum type="romanUcPeriod"/>
            </a:pPr>
            <a:r>
              <a:rPr lang="en-US" dirty="0" smtClean="0"/>
              <a:t>Respondents have the necessary information but they don’t want to disclose it or may not be able to communicate.</a:t>
            </a:r>
          </a:p>
          <a:p>
            <a:pPr marL="571500" indent="-571500" algn="just">
              <a:lnSpc>
                <a:spcPct val="150000"/>
              </a:lnSpc>
              <a:buFont typeface="+mj-lt"/>
              <a:buAutoNum type="romanUcPeriod"/>
            </a:pPr>
            <a:r>
              <a:rPr lang="en-US" dirty="0" smtClean="0"/>
              <a:t>If they don’t wish to share then a researcher may take these steps;</a:t>
            </a:r>
          </a:p>
          <a:p>
            <a:pPr marL="937260" lvl="1" indent="-571500" algn="just">
              <a:lnSpc>
                <a:spcPct val="150000"/>
              </a:lnSpc>
              <a:buFont typeface="Wingdings" pitchFamily="2" charset="2"/>
              <a:buChar char="ü"/>
            </a:pPr>
            <a:r>
              <a:rPr lang="en-US" dirty="0" smtClean="0"/>
              <a:t>Hiding the question in a group of questions.</a:t>
            </a:r>
          </a:p>
          <a:p>
            <a:pPr marL="937260" lvl="1" indent="-571500" algn="just">
              <a:lnSpc>
                <a:spcPct val="150000"/>
              </a:lnSpc>
              <a:buFont typeface="Wingdings" pitchFamily="2" charset="2"/>
              <a:buChar char="ü"/>
            </a:pPr>
            <a:r>
              <a:rPr lang="en-US" dirty="0" smtClean="0"/>
              <a:t>Phrasing the question in terms of other and how they might feel or act.</a:t>
            </a:r>
          </a:p>
          <a:p>
            <a:pPr marL="937260" lvl="1" indent="-571500" algn="just">
              <a:lnSpc>
                <a:spcPct val="150000"/>
              </a:lnSpc>
              <a:buFont typeface="Wingdings" pitchFamily="2" charset="2"/>
              <a:buChar char="ü"/>
            </a:pPr>
            <a:r>
              <a:rPr lang="en-US" dirty="0" smtClean="0"/>
              <a:t>Stating the response in terms of a number of categories that the respondent may simply check.</a:t>
            </a:r>
          </a:p>
          <a:p>
            <a:pPr algn="just">
              <a:buNone/>
            </a:pPr>
            <a:endParaRPr lang="en-US" b="1" dirty="0" smtClean="0"/>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533400" y="1524000"/>
            <a:ext cx="8229600" cy="4800600"/>
          </a:xfrm>
        </p:spPr>
        <p:txBody>
          <a:bodyPr>
            <a:normAutofit/>
          </a:bodyPr>
          <a:lstStyle/>
          <a:p>
            <a:pPr algn="just">
              <a:lnSpc>
                <a:spcPct val="150000"/>
              </a:lnSpc>
              <a:buNone/>
            </a:pPr>
            <a:r>
              <a:rPr lang="en-US" sz="1800" b="1" dirty="0" smtClean="0"/>
              <a:t>Step 4: Determine forms of response/response format</a:t>
            </a:r>
          </a:p>
          <a:p>
            <a:pPr algn="just">
              <a:lnSpc>
                <a:spcPct val="150000"/>
              </a:lnSpc>
              <a:buFont typeface="Wingdings" pitchFamily="2" charset="2"/>
              <a:buChar char="q"/>
            </a:pPr>
            <a:r>
              <a:rPr lang="en-US" sz="1800" dirty="0" smtClean="0"/>
              <a:t>Decide on the particular form of response.</a:t>
            </a:r>
          </a:p>
          <a:p>
            <a:pPr algn="just">
              <a:lnSpc>
                <a:spcPct val="150000"/>
              </a:lnSpc>
              <a:buFont typeface="Wingdings" pitchFamily="2" charset="2"/>
              <a:buChar char="q"/>
            </a:pPr>
            <a:r>
              <a:rPr lang="en-US" sz="1800" dirty="0" smtClean="0"/>
              <a:t>Open ended or fixed alternative?</a:t>
            </a:r>
          </a:p>
          <a:p>
            <a:pPr algn="just">
              <a:lnSpc>
                <a:spcPct val="150000"/>
              </a:lnSpc>
              <a:buFont typeface="Wingdings" pitchFamily="2" charset="2"/>
              <a:buChar char="q"/>
            </a:pPr>
            <a:r>
              <a:rPr lang="en-US" sz="1800" dirty="0" smtClean="0"/>
              <a:t>If fixed alternative then which type i.e. </a:t>
            </a:r>
            <a:r>
              <a:rPr lang="en-US" sz="1800" i="1" dirty="0" smtClean="0"/>
              <a:t>dichotomous</a:t>
            </a:r>
            <a:r>
              <a:rPr lang="en-US" sz="1800" dirty="0" smtClean="0"/>
              <a:t>, </a:t>
            </a:r>
            <a:r>
              <a:rPr lang="en-US" sz="1800" i="1" dirty="0" smtClean="0"/>
              <a:t>multichotomous</a:t>
            </a:r>
            <a:r>
              <a:rPr lang="en-US" sz="1800" dirty="0" smtClean="0"/>
              <a:t>, or </a:t>
            </a:r>
            <a:r>
              <a:rPr lang="en-US" sz="1800" i="1" dirty="0" smtClean="0"/>
              <a:t>scale</a:t>
            </a:r>
            <a:r>
              <a:rPr lang="en-US" sz="1800" dirty="0" smtClean="0"/>
              <a:t>?</a:t>
            </a: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371600"/>
            <a:ext cx="7467600" cy="4873752"/>
          </a:xfrm>
        </p:spPr>
        <p:txBody>
          <a:bodyPr>
            <a:normAutofit fontScale="92500" lnSpcReduction="10000"/>
          </a:bodyPr>
          <a:lstStyle/>
          <a:p>
            <a:pPr algn="just">
              <a:lnSpc>
                <a:spcPct val="150000"/>
              </a:lnSpc>
              <a:buFont typeface="Wingdings" pitchFamily="2" charset="2"/>
              <a:buChar char="q"/>
            </a:pPr>
            <a:r>
              <a:rPr lang="en-US" sz="1900" b="1" dirty="0" smtClean="0"/>
              <a:t>Open ended questions</a:t>
            </a:r>
          </a:p>
          <a:p>
            <a:pPr marL="571500" indent="-571500" algn="just">
              <a:lnSpc>
                <a:spcPct val="150000"/>
              </a:lnSpc>
              <a:buFont typeface="+mj-lt"/>
              <a:buAutoNum type="romanUcPeriod"/>
            </a:pPr>
            <a:r>
              <a:rPr lang="en-US" sz="1900" dirty="0" smtClean="0"/>
              <a:t>Respondents are free to reply to the questions in their own words.</a:t>
            </a:r>
          </a:p>
          <a:p>
            <a:pPr marL="571500" indent="-571500" algn="just">
              <a:lnSpc>
                <a:spcPct val="150000"/>
              </a:lnSpc>
              <a:buFont typeface="+mj-lt"/>
              <a:buAutoNum type="romanUcPeriod"/>
            </a:pPr>
            <a:r>
              <a:rPr lang="en-US" sz="1900" dirty="0" smtClean="0"/>
              <a:t>For example;</a:t>
            </a:r>
          </a:p>
          <a:p>
            <a:pPr lvl="1" algn="just">
              <a:lnSpc>
                <a:spcPct val="150000"/>
              </a:lnSpc>
              <a:buNone/>
            </a:pPr>
            <a:r>
              <a:rPr lang="en-US" sz="1900" dirty="0" smtClean="0"/>
              <a:t>What is your age?</a:t>
            </a:r>
          </a:p>
          <a:p>
            <a:pPr lvl="1" algn="just">
              <a:lnSpc>
                <a:spcPct val="150000"/>
              </a:lnSpc>
              <a:buNone/>
            </a:pPr>
            <a:r>
              <a:rPr lang="en-US" sz="1900" dirty="0" smtClean="0"/>
              <a:t>How much do you earn per month?</a:t>
            </a:r>
          </a:p>
          <a:p>
            <a:pPr lvl="1" algn="just">
              <a:lnSpc>
                <a:spcPct val="150000"/>
              </a:lnSpc>
              <a:buNone/>
            </a:pPr>
            <a:r>
              <a:rPr lang="en-US" sz="1900" dirty="0" smtClean="0"/>
              <a:t>Since how long you are using this brand?</a:t>
            </a:r>
          </a:p>
          <a:p>
            <a:pPr lvl="1" algn="just">
              <a:lnSpc>
                <a:spcPct val="150000"/>
              </a:lnSpc>
              <a:buNone/>
            </a:pPr>
            <a:r>
              <a:rPr lang="en-US" sz="1900" dirty="0" smtClean="0"/>
              <a:t>Tell us  about your experience with this brand.</a:t>
            </a:r>
          </a:p>
          <a:p>
            <a:pPr marL="514350" indent="-514350" algn="just">
              <a:lnSpc>
                <a:spcPct val="150000"/>
              </a:lnSpc>
              <a:spcBef>
                <a:spcPts val="100"/>
              </a:spcBef>
              <a:buFont typeface="+mj-lt"/>
              <a:buAutoNum type="romanUcPeriod"/>
            </a:pPr>
            <a:r>
              <a:rPr lang="en-US" sz="1900" dirty="0" smtClean="0"/>
              <a:t>Open ended questions are often used as openers.</a:t>
            </a:r>
          </a:p>
          <a:p>
            <a:pPr marL="514350" indent="-514350" algn="just">
              <a:lnSpc>
                <a:spcPct val="150000"/>
              </a:lnSpc>
              <a:spcBef>
                <a:spcPts val="100"/>
              </a:spcBef>
              <a:buFont typeface="+mj-lt"/>
              <a:buAutoNum type="romanUcPeriod"/>
            </a:pPr>
            <a:r>
              <a:rPr lang="en-US" sz="1900" dirty="0" smtClean="0"/>
              <a:t>It is advisable that one should proceed from general to specific questions (funnel approach) in preparing a questionnaire.</a:t>
            </a:r>
          </a:p>
          <a:p>
            <a:pPr marL="400050" indent="-400050" algn="just">
              <a:lnSpc>
                <a:spcPct val="150000"/>
              </a:lnSpc>
              <a:buFont typeface="+mj-lt"/>
              <a:buAutoNum type="romanUcPeriod"/>
            </a:pPr>
            <a:endParaRPr lang="en-US" dirty="0" smtClean="0"/>
          </a:p>
          <a:p>
            <a:pPr lvl="1" algn="just">
              <a:lnSpc>
                <a:spcPct val="150000"/>
              </a:lnSpc>
              <a:buNone/>
            </a:pPr>
            <a:endParaRPr lang="en-IN" sz="1800" dirty="0" smtClean="0"/>
          </a:p>
          <a:p>
            <a:endParaRPr lang="en-IN"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533400" y="1447800"/>
            <a:ext cx="8229600" cy="4724400"/>
          </a:xfrm>
        </p:spPr>
        <p:txBody>
          <a:bodyPr>
            <a:normAutofit/>
          </a:bodyPr>
          <a:lstStyle/>
          <a:p>
            <a:pPr algn="just">
              <a:buFont typeface="Wingdings" pitchFamily="2" charset="2"/>
              <a:buChar char="q"/>
            </a:pPr>
            <a:r>
              <a:rPr lang="en-US" b="1" dirty="0" smtClean="0"/>
              <a:t>Definition:</a:t>
            </a:r>
            <a:r>
              <a:rPr lang="en-US" dirty="0" smtClean="0"/>
              <a:t> Measurement may be defined as the assignment of numbers to characteristics of objects, persons, states or events, according to rules. </a:t>
            </a:r>
          </a:p>
          <a:p>
            <a:pPr algn="just">
              <a:buFont typeface="Wingdings" pitchFamily="2" charset="2"/>
              <a:buChar char="q"/>
            </a:pPr>
            <a:r>
              <a:rPr lang="en-US" dirty="0" smtClean="0"/>
              <a:t>It should be noted it is the characteristics of the objects, events or persons which are measured and not the objects or events themselves.</a:t>
            </a:r>
          </a:p>
          <a:p>
            <a:pPr algn="just">
              <a:buFont typeface="Wingdings" pitchFamily="2" charset="2"/>
              <a:buChar char="q"/>
            </a:pPr>
            <a:r>
              <a:rPr lang="en-US" dirty="0" smtClean="0"/>
              <a:t>Person’s characteristics </a:t>
            </a:r>
            <a:r>
              <a:rPr lang="en-US" dirty="0" smtClean="0">
                <a:sym typeface="Wingdings" pitchFamily="2" charset="2"/>
              </a:rPr>
              <a:t> </a:t>
            </a:r>
            <a:r>
              <a:rPr lang="en-US" dirty="0" smtClean="0"/>
              <a:t>Buyer’s age, height, weight, income  </a:t>
            </a:r>
          </a:p>
          <a:p>
            <a:pPr algn="just">
              <a:buFont typeface="Wingdings" pitchFamily="2" charset="2"/>
              <a:buChar char="q"/>
            </a:pPr>
            <a:r>
              <a:rPr lang="en-US" dirty="0" smtClean="0"/>
              <a:t>Product’s characteristics </a:t>
            </a:r>
            <a:r>
              <a:rPr lang="en-US" dirty="0" smtClean="0">
                <a:sym typeface="Wingdings" pitchFamily="2" charset="2"/>
              </a:rPr>
              <a:t> Weight, taste, colour, utility</a:t>
            </a:r>
            <a:endParaRPr lang="en-IN" dirty="0"/>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381000" y="1219200"/>
            <a:ext cx="8229600" cy="5105400"/>
          </a:xfrm>
        </p:spPr>
        <p:txBody>
          <a:bodyPr>
            <a:normAutofit fontScale="25000" lnSpcReduction="20000"/>
          </a:bodyPr>
          <a:lstStyle/>
          <a:p>
            <a:pPr algn="just">
              <a:lnSpc>
                <a:spcPct val="120000"/>
              </a:lnSpc>
              <a:spcBef>
                <a:spcPts val="100"/>
              </a:spcBef>
              <a:buFont typeface="Wingdings" pitchFamily="2" charset="2"/>
              <a:buChar char="q"/>
            </a:pPr>
            <a:r>
              <a:rPr lang="en-US" sz="8000" b="1" dirty="0" smtClean="0"/>
              <a:t>Fixed alternative questions</a:t>
            </a:r>
          </a:p>
          <a:p>
            <a:pPr marL="514350" indent="-514350" algn="just">
              <a:lnSpc>
                <a:spcPct val="120000"/>
              </a:lnSpc>
              <a:spcBef>
                <a:spcPts val="100"/>
              </a:spcBef>
              <a:buAutoNum type="arabicPeriod"/>
            </a:pPr>
            <a:r>
              <a:rPr lang="en-US" sz="8000" b="1" dirty="0" smtClean="0"/>
              <a:t>Dichotomous questions</a:t>
            </a:r>
          </a:p>
          <a:p>
            <a:pPr marL="571500" indent="-571500" algn="just">
              <a:lnSpc>
                <a:spcPct val="120000"/>
              </a:lnSpc>
              <a:spcBef>
                <a:spcPts val="100"/>
              </a:spcBef>
              <a:buFont typeface="+mj-lt"/>
              <a:buAutoNum type="romanUcPeriod"/>
            </a:pPr>
            <a:r>
              <a:rPr lang="en-US" sz="8000" dirty="0" smtClean="0"/>
              <a:t>Only two alternatives are given for a particular question.</a:t>
            </a:r>
          </a:p>
          <a:p>
            <a:pPr marL="571500" indent="-571500" algn="just">
              <a:lnSpc>
                <a:spcPct val="120000"/>
              </a:lnSpc>
              <a:spcBef>
                <a:spcPts val="100"/>
              </a:spcBef>
              <a:buFont typeface="+mj-lt"/>
              <a:buAutoNum type="romanUcPeriod"/>
            </a:pPr>
            <a:r>
              <a:rPr lang="en-US" sz="8000" dirty="0" smtClean="0"/>
              <a:t>For example, Do you have a Smart TV?    a) Yes     b)No</a:t>
            </a:r>
          </a:p>
          <a:p>
            <a:pPr marL="514350" indent="-514350" algn="just">
              <a:lnSpc>
                <a:spcPct val="120000"/>
              </a:lnSpc>
              <a:spcBef>
                <a:spcPts val="100"/>
              </a:spcBef>
              <a:buNone/>
            </a:pPr>
            <a:r>
              <a:rPr lang="en-US" sz="8000" b="1" dirty="0" smtClean="0"/>
              <a:t>2. Multichotomous questions</a:t>
            </a:r>
          </a:p>
          <a:p>
            <a:pPr marL="571500" indent="-571500" algn="just">
              <a:lnSpc>
                <a:spcPct val="120000"/>
              </a:lnSpc>
              <a:spcBef>
                <a:spcPts val="100"/>
              </a:spcBef>
              <a:buFont typeface="+mj-lt"/>
              <a:buAutoNum type="romanUcPeriod"/>
            </a:pPr>
            <a:r>
              <a:rPr lang="en-US" sz="8000" dirty="0" smtClean="0"/>
              <a:t>More than two alternatives are given for a particular  question. The respondent has to choose one which is closely related to his/her position on the subject.</a:t>
            </a:r>
          </a:p>
          <a:p>
            <a:pPr marL="571500" indent="-571500" algn="just">
              <a:lnSpc>
                <a:spcPct val="120000"/>
              </a:lnSpc>
              <a:spcBef>
                <a:spcPts val="100"/>
              </a:spcBef>
              <a:buFont typeface="+mj-lt"/>
              <a:buAutoNum type="romanUcPeriod"/>
            </a:pPr>
            <a:r>
              <a:rPr lang="en-US" sz="8000" dirty="0" smtClean="0"/>
              <a:t>For example;</a:t>
            </a:r>
          </a:p>
          <a:p>
            <a:pPr marL="514350" indent="-514350" algn="just">
              <a:lnSpc>
                <a:spcPct val="120000"/>
              </a:lnSpc>
              <a:spcBef>
                <a:spcPts val="100"/>
              </a:spcBef>
              <a:buNone/>
            </a:pPr>
            <a:r>
              <a:rPr lang="en-US" sz="8000" dirty="0" smtClean="0"/>
              <a:t>	Do you intend to purchase a two wheeler this year?</a:t>
            </a:r>
          </a:p>
          <a:p>
            <a:pPr marL="514350" indent="-514350" algn="just">
              <a:lnSpc>
                <a:spcPct val="120000"/>
              </a:lnSpc>
              <a:spcBef>
                <a:spcPts val="100"/>
              </a:spcBef>
              <a:buNone/>
            </a:pPr>
            <a:r>
              <a:rPr lang="en-US" sz="8000" dirty="0" smtClean="0"/>
              <a:t>	a) Definitely intend to buy 	b)  Probably will buy		c) Definitely intend not to buy		d) Undecided</a:t>
            </a:r>
          </a:p>
          <a:p>
            <a:pPr marL="514350" indent="-514350" algn="just">
              <a:lnSpc>
                <a:spcPct val="120000"/>
              </a:lnSpc>
              <a:buNone/>
            </a:pPr>
            <a:endParaRPr lang="en-US" sz="8000" dirty="0" smtClean="0"/>
          </a:p>
          <a:p>
            <a:pPr marL="514350" indent="-514350" algn="just">
              <a:lnSpc>
                <a:spcPct val="120000"/>
              </a:lnSpc>
              <a:buNone/>
            </a:pPr>
            <a:endParaRPr lang="en-US" sz="8000" dirty="0" smtClean="0"/>
          </a:p>
          <a:p>
            <a:pPr marL="514350" indent="-514350" algn="just">
              <a:lnSpc>
                <a:spcPct val="150000"/>
              </a:lnSpc>
              <a:buNone/>
            </a:pPr>
            <a:endParaRPr lang="en-IN" dirty="0"/>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ctr"/>
            <a:r>
              <a:rPr lang="en-US" sz="3600" b="1" dirty="0" smtClean="0"/>
              <a:t>Continued</a:t>
            </a:r>
            <a:endParaRPr lang="en-IN" sz="3600" b="1" dirty="0"/>
          </a:p>
        </p:txBody>
      </p:sp>
      <p:sp>
        <p:nvSpPr>
          <p:cNvPr id="3" name="Content Placeholder 2"/>
          <p:cNvSpPr>
            <a:spLocks noGrp="1"/>
          </p:cNvSpPr>
          <p:nvPr>
            <p:ph sz="quarter" idx="1"/>
          </p:nvPr>
        </p:nvSpPr>
        <p:spPr>
          <a:xfrm>
            <a:off x="457200" y="1143000"/>
            <a:ext cx="8229600" cy="5105400"/>
          </a:xfrm>
        </p:spPr>
        <p:txBody>
          <a:bodyPr>
            <a:normAutofit fontScale="62500" lnSpcReduction="20000"/>
          </a:bodyPr>
          <a:lstStyle/>
          <a:p>
            <a:pPr>
              <a:lnSpc>
                <a:spcPct val="120000"/>
              </a:lnSpc>
              <a:buNone/>
            </a:pPr>
            <a:r>
              <a:rPr lang="en-US" sz="2900" b="1" dirty="0" smtClean="0"/>
              <a:t>Scales</a:t>
            </a:r>
          </a:p>
          <a:p>
            <a:pPr algn="just">
              <a:lnSpc>
                <a:spcPct val="120000"/>
              </a:lnSpc>
              <a:buFont typeface="Wingdings" pitchFamily="2" charset="2"/>
              <a:buChar char="q"/>
            </a:pPr>
            <a:r>
              <a:rPr lang="en-US" sz="2900" dirty="0" smtClean="0"/>
              <a:t>Options are given on some scale like Likert scale, Ranking scale, Semantic differential scale, Staple scale etc. </a:t>
            </a:r>
          </a:p>
          <a:p>
            <a:pPr algn="just">
              <a:lnSpc>
                <a:spcPct val="120000"/>
              </a:lnSpc>
              <a:buFont typeface="Wingdings" pitchFamily="2" charset="2"/>
              <a:buChar char="q"/>
            </a:pPr>
            <a:r>
              <a:rPr lang="en-US" sz="2900" dirty="0" smtClean="0"/>
              <a:t>For example;</a:t>
            </a:r>
          </a:p>
          <a:p>
            <a:pPr marL="571500" indent="-571500" algn="just">
              <a:lnSpc>
                <a:spcPct val="120000"/>
              </a:lnSpc>
              <a:buNone/>
            </a:pPr>
            <a:r>
              <a:rPr lang="en-US" sz="2900" dirty="0" smtClean="0"/>
              <a:t>	Q: Please rate your satisfaction level regarding the overall quality of product A (1: Highly Dissatisfied, 5: Highly Satisfied)</a:t>
            </a:r>
          </a:p>
          <a:p>
            <a:pPr marL="571500" indent="-571500" algn="just">
              <a:lnSpc>
                <a:spcPct val="170000"/>
              </a:lnSpc>
              <a:buNone/>
            </a:pPr>
            <a:r>
              <a:rPr lang="en-US" sz="2900" b="1" dirty="0" smtClean="0"/>
              <a:t>Step 5: Determine the question phrasing/wording</a:t>
            </a:r>
          </a:p>
          <a:p>
            <a:pPr marL="571500" indent="-571500" algn="just">
              <a:lnSpc>
                <a:spcPct val="120000"/>
              </a:lnSpc>
              <a:buFont typeface="Wingdings" pitchFamily="2" charset="2"/>
              <a:buChar char="q"/>
            </a:pPr>
            <a:r>
              <a:rPr lang="en-US" sz="2900" dirty="0" smtClean="0"/>
              <a:t>Question phrasing: </a:t>
            </a:r>
            <a:r>
              <a:rPr lang="en-US" sz="2900" dirty="0" smtClean="0">
                <a:sym typeface="Wingdings" pitchFamily="2" charset="2"/>
              </a:rPr>
              <a:t>translation of the desired question content into words and phrases that is easily understandable by the respondents</a:t>
            </a:r>
          </a:p>
          <a:p>
            <a:pPr marL="571500" indent="-571500" algn="just">
              <a:lnSpc>
                <a:spcPct val="120000"/>
              </a:lnSpc>
              <a:buFont typeface="Wingdings" pitchFamily="2" charset="2"/>
              <a:buChar char="q"/>
            </a:pPr>
            <a:r>
              <a:rPr lang="en-US" sz="2900" dirty="0" smtClean="0">
                <a:sym typeface="Wingdings" pitchFamily="2" charset="2"/>
              </a:rPr>
              <a:t>Keep your questions simple and straightforward as much as possible. </a:t>
            </a:r>
          </a:p>
          <a:p>
            <a:pPr marL="571500" indent="-571500" algn="just">
              <a:lnSpc>
                <a:spcPct val="120000"/>
              </a:lnSpc>
              <a:buFont typeface="Wingdings" pitchFamily="2" charset="2"/>
              <a:buChar char="q"/>
            </a:pPr>
            <a:r>
              <a:rPr lang="en-US" sz="2900" dirty="0" smtClean="0">
                <a:sym typeface="Wingdings" pitchFamily="2" charset="2"/>
              </a:rPr>
              <a:t>Address the following issues;</a:t>
            </a:r>
          </a:p>
          <a:p>
            <a:pPr marL="937260" lvl="1" indent="-571500" algn="just">
              <a:lnSpc>
                <a:spcPct val="120000"/>
              </a:lnSpc>
              <a:buFont typeface="+mj-lt"/>
              <a:buAutoNum type="romanUcPeriod"/>
            </a:pPr>
            <a:r>
              <a:rPr lang="en-US" sz="2900" dirty="0" smtClean="0">
                <a:sym typeface="Wingdings" pitchFamily="2" charset="2"/>
              </a:rPr>
              <a:t>Meaning of words</a:t>
            </a:r>
          </a:p>
          <a:p>
            <a:pPr marL="937260" lvl="1" indent="-571500" algn="just">
              <a:lnSpc>
                <a:spcPct val="120000"/>
              </a:lnSpc>
              <a:buFont typeface="+mj-lt"/>
              <a:buAutoNum type="romanUcPeriod"/>
            </a:pPr>
            <a:r>
              <a:rPr lang="en-US" sz="2900" dirty="0" smtClean="0">
                <a:sym typeface="Wingdings" pitchFamily="2" charset="2"/>
              </a:rPr>
              <a:t>Biased words</a:t>
            </a:r>
          </a:p>
          <a:p>
            <a:pPr marL="937260" lvl="1" indent="-571500" algn="just">
              <a:lnSpc>
                <a:spcPct val="120000"/>
              </a:lnSpc>
              <a:buFont typeface="+mj-lt"/>
              <a:buAutoNum type="romanUcPeriod"/>
            </a:pPr>
            <a:r>
              <a:rPr lang="en-US" sz="2900" dirty="0" smtClean="0">
                <a:sym typeface="Wingdings" pitchFamily="2" charset="2"/>
              </a:rPr>
              <a:t>Leading questions</a:t>
            </a:r>
          </a:p>
          <a:p>
            <a:pPr marL="571500" indent="-571500" algn="just">
              <a:lnSpc>
                <a:spcPct val="170000"/>
              </a:lnSpc>
              <a:buFont typeface="Wingdings" pitchFamily="2" charset="2"/>
              <a:buChar char="§"/>
            </a:pPr>
            <a:endParaRPr lang="en-US" sz="2500" dirty="0" smtClean="0"/>
          </a:p>
          <a:p>
            <a:pPr algn="just">
              <a:buNone/>
            </a:pPr>
            <a:endParaRPr lang="en-US" dirty="0" smtClean="0"/>
          </a:p>
          <a:p>
            <a:pPr algn="just">
              <a:buNone/>
            </a:pPr>
            <a:endParaRPr lang="en-US" dirty="0" smtClean="0"/>
          </a:p>
          <a:p>
            <a:pPr algn="just">
              <a:buFont typeface="Wingdings" pitchFamily="2" charset="2"/>
              <a:buChar char="§"/>
            </a:pPr>
            <a:endParaRPr lang="en-IN" dirty="0"/>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68362"/>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066800"/>
            <a:ext cx="7467600" cy="4873752"/>
          </a:xfrm>
        </p:spPr>
        <p:txBody>
          <a:bodyPr>
            <a:normAutofit lnSpcReduction="10000"/>
          </a:bodyPr>
          <a:lstStyle/>
          <a:p>
            <a:pPr>
              <a:buNone/>
            </a:pPr>
            <a:r>
              <a:rPr lang="en-US" b="1" dirty="0" smtClean="0"/>
              <a:t>Step 6: Number and Sequence of Questions</a:t>
            </a:r>
          </a:p>
          <a:p>
            <a:pPr algn="just">
              <a:buFont typeface="Wingdings" pitchFamily="2" charset="2"/>
              <a:buChar char="q"/>
            </a:pPr>
            <a:r>
              <a:rPr lang="en-US" dirty="0" smtClean="0"/>
              <a:t>This stage involves putting the questions together in the questionnaire.</a:t>
            </a:r>
          </a:p>
          <a:p>
            <a:pPr algn="just">
              <a:buFont typeface="Wingdings" pitchFamily="2" charset="2"/>
              <a:buChar char="q"/>
            </a:pPr>
            <a:r>
              <a:rPr lang="en-US" dirty="0" smtClean="0"/>
              <a:t>Basic principle for number of questions is that each question should be necessary. </a:t>
            </a:r>
          </a:p>
          <a:p>
            <a:pPr algn="just">
              <a:buFont typeface="Wingdings" pitchFamily="2" charset="2"/>
              <a:buChar char="q"/>
            </a:pPr>
            <a:r>
              <a:rPr lang="en-US" b="1" dirty="0" smtClean="0"/>
              <a:t>Sequence:</a:t>
            </a:r>
            <a:r>
              <a:rPr lang="en-US" dirty="0" smtClean="0"/>
              <a:t> A typical questionnaire consists of two types of questions;</a:t>
            </a:r>
          </a:p>
          <a:p>
            <a:pPr algn="just">
              <a:buNone/>
            </a:pPr>
            <a:r>
              <a:rPr lang="en-US" dirty="0" smtClean="0"/>
              <a:t>	1. Basic information (Questions on the topic)</a:t>
            </a:r>
          </a:p>
          <a:p>
            <a:pPr algn="just">
              <a:buNone/>
            </a:pPr>
            <a:r>
              <a:rPr lang="en-US" dirty="0" smtClean="0"/>
              <a:t>	2. Classification information (Personal information)</a:t>
            </a:r>
          </a:p>
          <a:p>
            <a:pPr algn="just">
              <a:buFont typeface="Wingdings" pitchFamily="2" charset="2"/>
              <a:buChar char="q"/>
            </a:pPr>
            <a:r>
              <a:rPr lang="en-US" dirty="0" smtClean="0"/>
              <a:t>In basic information questions, put the simple/general questions first and specific/sensitive questions later.</a:t>
            </a:r>
          </a:p>
          <a:p>
            <a:pPr>
              <a:buNone/>
            </a:pPr>
            <a:endParaRPr lang="en-IN" b="1" dirty="0"/>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715962"/>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371600"/>
            <a:ext cx="7467600" cy="4873752"/>
          </a:xfrm>
        </p:spPr>
        <p:txBody>
          <a:bodyPr/>
          <a:lstStyle/>
          <a:p>
            <a:pPr algn="just">
              <a:buNone/>
            </a:pPr>
            <a:r>
              <a:rPr lang="en-US" b="1" dirty="0" smtClean="0"/>
              <a:t>Step 7: Re-examination, Revision and Pretesting the questionnaire </a:t>
            </a:r>
          </a:p>
          <a:p>
            <a:pPr algn="just">
              <a:buFont typeface="Wingdings" pitchFamily="2" charset="2"/>
              <a:buChar char="q"/>
            </a:pPr>
            <a:r>
              <a:rPr lang="en-US" dirty="0" smtClean="0"/>
              <a:t>Re-examine and revise the questionnaire in order to remove ambiguous, confusing, and biased questions. </a:t>
            </a:r>
          </a:p>
          <a:p>
            <a:pPr algn="just">
              <a:buFont typeface="Wingdings" pitchFamily="2" charset="2"/>
              <a:buChar char="q"/>
            </a:pPr>
            <a:r>
              <a:rPr lang="en-US" dirty="0" smtClean="0"/>
              <a:t>Go for pretesting with a small sample/subject experts/industry experts.</a:t>
            </a:r>
          </a:p>
          <a:p>
            <a:pPr algn="just">
              <a:buFont typeface="Wingdings" pitchFamily="2" charset="2"/>
              <a:buChar char="q"/>
            </a:pPr>
            <a:endParaRPr lang="en-US" dirty="0" smtClean="0"/>
          </a:p>
          <a:p>
            <a:pPr algn="ctr">
              <a:buNone/>
            </a:pPr>
            <a:r>
              <a:rPr lang="en-US" b="1" dirty="0" smtClean="0"/>
              <a:t>*******</a:t>
            </a:r>
            <a:endParaRPr lang="en-IN" b="1" dirty="0"/>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lstStyle/>
          <a:p>
            <a:pPr algn="ctr"/>
            <a:r>
              <a:rPr lang="en-US" b="1" dirty="0" smtClean="0"/>
              <a:t>Sample Questionnaire</a:t>
            </a:r>
            <a:endParaRPr lang="en-IN" b="1" dirty="0"/>
          </a:p>
        </p:txBody>
      </p:sp>
      <p:sp>
        <p:nvSpPr>
          <p:cNvPr id="3" name="Content Placeholder 2"/>
          <p:cNvSpPr>
            <a:spLocks noGrp="1"/>
          </p:cNvSpPr>
          <p:nvPr>
            <p:ph sz="quarter" idx="1"/>
          </p:nvPr>
        </p:nvSpPr>
        <p:spPr/>
        <p:txBody>
          <a:bodyPr/>
          <a:lstStyle/>
          <a:p>
            <a:pPr>
              <a:buNone/>
            </a:pPr>
            <a:endParaRPr lang="en-IN" dirty="0" smtClean="0">
              <a:hlinkClick r:id="rId2" action="ppaction://hlinkfile"/>
            </a:endParaRPr>
          </a:p>
          <a:p>
            <a:pPr>
              <a:buNone/>
            </a:pPr>
            <a:endParaRPr lang="en-IN" smtClean="0">
              <a:hlinkClick r:id="rId2" action="ppaction://hlinkfile"/>
            </a:endParaRPr>
          </a:p>
          <a:p>
            <a:pPr algn="ctr">
              <a:buNone/>
            </a:pPr>
            <a:r>
              <a:rPr lang="en-IN" smtClean="0">
                <a:hlinkClick r:id="rId2" action="ppaction://hlinkfile"/>
              </a:rPr>
              <a:t>Questionnaire.docx</a:t>
            </a:r>
            <a:endParaRPr lang="en-IN"/>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8229600" cy="4389120"/>
          </a:xfrm>
        </p:spPr>
        <p:txBody>
          <a:bodyPr/>
          <a:lstStyle/>
          <a:p>
            <a:pPr>
              <a:buNone/>
            </a:pPr>
            <a:endParaRPr lang="en-US" dirty="0" smtClean="0"/>
          </a:p>
          <a:p>
            <a:pPr>
              <a:buNone/>
            </a:pPr>
            <a:endParaRPr lang="en-US" dirty="0" smtClean="0"/>
          </a:p>
          <a:p>
            <a:pPr>
              <a:buNone/>
            </a:pPr>
            <a:endParaRPr lang="en-US" dirty="0" smtClean="0"/>
          </a:p>
          <a:p>
            <a:pPr algn="ctr">
              <a:buNone/>
            </a:pPr>
            <a:r>
              <a:rPr lang="en-US" sz="8800" b="1" dirty="0" smtClean="0">
                <a:solidFill>
                  <a:srgbClr val="00B050"/>
                </a:solidFill>
                <a:latin typeface="Freestyle Script" pitchFamily="66" charset="0"/>
              </a:rPr>
              <a:t>Thank You</a:t>
            </a:r>
            <a:endParaRPr lang="en-IN" sz="8800" b="1" dirty="0">
              <a:solidFill>
                <a:srgbClr val="00B050"/>
              </a:solidFill>
              <a:latin typeface="Freestyle Script" pitchFamily="66"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t>Continued</a:t>
            </a:r>
            <a:endParaRPr lang="en-IN" b="1" dirty="0"/>
          </a:p>
        </p:txBody>
      </p:sp>
      <p:sp>
        <p:nvSpPr>
          <p:cNvPr id="3" name="Content Placeholder 2"/>
          <p:cNvSpPr>
            <a:spLocks noGrp="1"/>
          </p:cNvSpPr>
          <p:nvPr>
            <p:ph sz="quarter" idx="1"/>
          </p:nvPr>
        </p:nvSpPr>
        <p:spPr>
          <a:xfrm>
            <a:off x="457200" y="1905000"/>
            <a:ext cx="8229600" cy="4389120"/>
          </a:xfrm>
        </p:spPr>
        <p:txBody>
          <a:bodyPr/>
          <a:lstStyle/>
          <a:p>
            <a:pPr algn="just">
              <a:lnSpc>
                <a:spcPct val="150000"/>
              </a:lnSpc>
              <a:buFont typeface="Wingdings" pitchFamily="2" charset="2"/>
              <a:buChar char="q"/>
            </a:pPr>
            <a:r>
              <a:rPr lang="en-US" dirty="0" smtClean="0"/>
              <a:t>The second important thing is establishing the rules that specify how the numbers are to be assigned to the characteristics to be measured. </a:t>
            </a:r>
          </a:p>
          <a:p>
            <a:pPr algn="just">
              <a:lnSpc>
                <a:spcPct val="150000"/>
              </a:lnSpc>
              <a:buFont typeface="Wingdings" pitchFamily="2" charset="2"/>
              <a:buChar char="q"/>
            </a:pPr>
            <a:r>
              <a:rPr lang="en-US" dirty="0" smtClean="0"/>
              <a:t>Such rules are arbitrary in nature. </a:t>
            </a:r>
            <a:endParaRPr lang="en-IN"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t>Scales of Measurement</a:t>
            </a:r>
            <a:endParaRPr lang="en-IN" b="1" dirty="0"/>
          </a:p>
        </p:txBody>
      </p:sp>
      <p:sp>
        <p:nvSpPr>
          <p:cNvPr id="3" name="Content Placeholder 2"/>
          <p:cNvSpPr>
            <a:spLocks noGrp="1"/>
          </p:cNvSpPr>
          <p:nvPr>
            <p:ph sz="quarter" idx="1"/>
          </p:nvPr>
        </p:nvSpPr>
        <p:spPr>
          <a:xfrm>
            <a:off x="457200" y="1752600"/>
            <a:ext cx="8229600" cy="4389120"/>
          </a:xfrm>
        </p:spPr>
        <p:txBody>
          <a:bodyPr/>
          <a:lstStyle/>
          <a:p>
            <a:pPr algn="just">
              <a:buFont typeface="Wingdings" pitchFamily="2" charset="2"/>
              <a:buChar char="q"/>
            </a:pPr>
            <a:r>
              <a:rPr lang="en-US" dirty="0" smtClean="0"/>
              <a:t>Scales </a:t>
            </a:r>
            <a:r>
              <a:rPr lang="en-US" dirty="0" smtClean="0">
                <a:sym typeface="Wingdings" pitchFamily="2" charset="2"/>
              </a:rPr>
              <a:t> </a:t>
            </a:r>
            <a:r>
              <a:rPr lang="en-US" dirty="0" smtClean="0"/>
              <a:t>Numbers assigned</a:t>
            </a:r>
          </a:p>
          <a:p>
            <a:pPr algn="just">
              <a:buFont typeface="Wingdings" pitchFamily="2" charset="2"/>
              <a:buChar char="q"/>
            </a:pPr>
            <a:r>
              <a:rPr lang="en-US" dirty="0" smtClean="0"/>
              <a:t>Enrolment Number, Marks, Ranking </a:t>
            </a:r>
            <a:r>
              <a:rPr lang="en-US" dirty="0" smtClean="0">
                <a:sym typeface="Wingdings" pitchFamily="2" charset="2"/>
              </a:rPr>
              <a:t> Different numbers/scales</a:t>
            </a:r>
          </a:p>
          <a:p>
            <a:pPr algn="just">
              <a:buFont typeface="Wingdings" pitchFamily="2" charset="2"/>
              <a:buChar char="q"/>
            </a:pPr>
            <a:r>
              <a:rPr lang="en-US" b="1" dirty="0" smtClean="0">
                <a:sym typeface="Wingdings" pitchFamily="2" charset="2"/>
              </a:rPr>
              <a:t>Scales (Primary) of measurement:</a:t>
            </a:r>
          </a:p>
          <a:p>
            <a:pPr marL="514350" indent="-514350" algn="just">
              <a:buAutoNum type="arabicPeriod"/>
            </a:pPr>
            <a:r>
              <a:rPr lang="en-US" dirty="0" smtClean="0">
                <a:sym typeface="Wingdings" pitchFamily="2" charset="2"/>
              </a:rPr>
              <a:t>Nominal</a:t>
            </a:r>
          </a:p>
          <a:p>
            <a:pPr marL="514350" indent="-514350" algn="just">
              <a:buAutoNum type="arabicPeriod"/>
            </a:pPr>
            <a:r>
              <a:rPr lang="en-US" dirty="0" smtClean="0">
                <a:sym typeface="Wingdings" pitchFamily="2" charset="2"/>
              </a:rPr>
              <a:t>Ordinal</a:t>
            </a:r>
          </a:p>
          <a:p>
            <a:pPr marL="514350" indent="-514350" algn="just">
              <a:buAutoNum type="arabicPeriod"/>
            </a:pPr>
            <a:r>
              <a:rPr lang="en-US" dirty="0" smtClean="0">
                <a:sym typeface="Wingdings" pitchFamily="2" charset="2"/>
              </a:rPr>
              <a:t>Interval</a:t>
            </a:r>
          </a:p>
          <a:p>
            <a:pPr marL="514350" indent="-514350" algn="just">
              <a:buAutoNum type="arabicPeriod"/>
            </a:pPr>
            <a:r>
              <a:rPr lang="en-US" dirty="0" smtClean="0">
                <a:sym typeface="Wingdings" pitchFamily="2" charset="2"/>
              </a:rPr>
              <a:t>Ratio</a:t>
            </a:r>
            <a:endParaRPr lang="en-US" dirty="0" smtClean="0"/>
          </a:p>
          <a:p>
            <a:pPr>
              <a:buNone/>
            </a:pP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ctr"/>
            <a:r>
              <a:rPr lang="en-US" b="1" dirty="0" smtClean="0"/>
              <a:t>Nominal Scale</a:t>
            </a:r>
            <a:endParaRPr lang="en-IN" b="1" dirty="0"/>
          </a:p>
        </p:txBody>
      </p:sp>
      <p:sp>
        <p:nvSpPr>
          <p:cNvPr id="3" name="Content Placeholder 2"/>
          <p:cNvSpPr>
            <a:spLocks noGrp="1"/>
          </p:cNvSpPr>
          <p:nvPr>
            <p:ph sz="quarter" idx="1"/>
          </p:nvPr>
        </p:nvSpPr>
        <p:spPr>
          <a:xfrm>
            <a:off x="457200" y="1371600"/>
            <a:ext cx="7467600" cy="4873752"/>
          </a:xfrm>
        </p:spPr>
        <p:txBody>
          <a:bodyPr>
            <a:normAutofit fontScale="92500" lnSpcReduction="20000"/>
          </a:bodyPr>
          <a:lstStyle/>
          <a:p>
            <a:pPr algn="just">
              <a:spcBef>
                <a:spcPct val="60000"/>
              </a:spcBef>
              <a:buFont typeface="Wingdings" pitchFamily="2" charset="2"/>
              <a:buChar char="q"/>
              <a:defRPr/>
            </a:pPr>
            <a:r>
              <a:rPr lang="en-US" sz="2800" dirty="0" smtClean="0">
                <a:cs typeface="Times New Roman" pitchFamily="18" charset="0"/>
              </a:rPr>
              <a:t>The numbers serve only as labels or tags for identifying and classifying objects.  </a:t>
            </a:r>
          </a:p>
          <a:p>
            <a:pPr algn="just">
              <a:spcBef>
                <a:spcPct val="60000"/>
              </a:spcBef>
              <a:buFont typeface="Wingdings" pitchFamily="2" charset="2"/>
              <a:buChar char="q"/>
              <a:defRPr/>
            </a:pPr>
            <a:r>
              <a:rPr lang="en-US" sz="2800" dirty="0" smtClean="0">
                <a:cs typeface="Times New Roman" pitchFamily="18" charset="0"/>
              </a:rPr>
              <a:t>The numbers do not reflect the amount of the characteristic possessed by the objects. </a:t>
            </a:r>
          </a:p>
          <a:p>
            <a:pPr algn="just">
              <a:spcBef>
                <a:spcPct val="60000"/>
              </a:spcBef>
              <a:buFont typeface="Wingdings" pitchFamily="2" charset="2"/>
              <a:buChar char="q"/>
              <a:defRPr/>
            </a:pPr>
            <a:r>
              <a:rPr lang="en-US" sz="2800" dirty="0" smtClean="0">
                <a:cs typeface="Times New Roman" pitchFamily="18" charset="0"/>
              </a:rPr>
              <a:t>E.g. Student’s Enrolment number, numbers assigned to the Football players.</a:t>
            </a:r>
          </a:p>
          <a:p>
            <a:pPr algn="just">
              <a:spcBef>
                <a:spcPct val="60000"/>
              </a:spcBef>
              <a:buFont typeface="Wingdings" pitchFamily="2" charset="2"/>
              <a:buChar char="q"/>
              <a:defRPr/>
            </a:pPr>
            <a:r>
              <a:rPr lang="en-US" sz="2800" dirty="0" smtClean="0">
                <a:cs typeface="Times New Roman" pitchFamily="18" charset="0"/>
              </a:rPr>
              <a:t>Nominal scales are used for identifying respondents, brands, attributes, banks and other objects. </a:t>
            </a:r>
          </a:p>
          <a:p>
            <a:pPr algn="just">
              <a:spcBef>
                <a:spcPct val="60000"/>
              </a:spcBef>
              <a:buFont typeface="Wingdings" pitchFamily="2" charset="2"/>
              <a:buChar char="q"/>
              <a:defRPr/>
            </a:pPr>
            <a:r>
              <a:rPr lang="en-US" sz="2800" dirty="0" smtClean="0">
                <a:cs typeface="Times New Roman" pitchFamily="18" charset="0"/>
              </a:rPr>
              <a:t>They are also used as labels for classifying the classes or categories like gender, marital Status etc. </a:t>
            </a:r>
          </a:p>
          <a:p>
            <a:pPr>
              <a:buNone/>
            </a:pPr>
            <a:endParaRPr lang="en-IN"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ctr"/>
            <a:r>
              <a:rPr lang="en-US" b="1" dirty="0" smtClean="0"/>
              <a:t>CONTINUED</a:t>
            </a:r>
            <a:endParaRPr lang="en-IN" dirty="0"/>
          </a:p>
        </p:txBody>
      </p:sp>
      <p:sp>
        <p:nvSpPr>
          <p:cNvPr id="3" name="Content Placeholder 2"/>
          <p:cNvSpPr>
            <a:spLocks noGrp="1"/>
          </p:cNvSpPr>
          <p:nvPr>
            <p:ph sz="quarter" idx="1"/>
          </p:nvPr>
        </p:nvSpPr>
        <p:spPr>
          <a:xfrm>
            <a:off x="457200" y="1447800"/>
            <a:ext cx="7467600" cy="4873752"/>
          </a:xfrm>
        </p:spPr>
        <p:txBody>
          <a:bodyPr>
            <a:normAutofit fontScale="92500"/>
          </a:bodyPr>
          <a:lstStyle/>
          <a:p>
            <a:pPr algn="just">
              <a:lnSpc>
                <a:spcPct val="150000"/>
              </a:lnSpc>
              <a:buFont typeface="Wingdings" pitchFamily="2" charset="2"/>
              <a:buChar char="q"/>
            </a:pPr>
            <a:r>
              <a:rPr lang="en-US" dirty="0" smtClean="0">
                <a:cs typeface="Times New Roman" pitchFamily="18" charset="0"/>
              </a:rPr>
              <a:t>The only permissible operation on the numbers in a nominal scale is counting.  </a:t>
            </a:r>
          </a:p>
          <a:p>
            <a:pPr algn="just">
              <a:lnSpc>
                <a:spcPct val="150000"/>
              </a:lnSpc>
              <a:buFont typeface="Wingdings" pitchFamily="2" charset="2"/>
              <a:buChar char="q"/>
            </a:pPr>
            <a:r>
              <a:rPr lang="en-US" dirty="0" smtClean="0"/>
              <a:t>Only a limited number of statistics, all of which are based on frequency counts, are permissible.</a:t>
            </a:r>
          </a:p>
          <a:p>
            <a:pPr algn="just">
              <a:lnSpc>
                <a:spcPct val="150000"/>
              </a:lnSpc>
              <a:buFont typeface="Wingdings" pitchFamily="2" charset="2"/>
              <a:buChar char="q"/>
            </a:pPr>
            <a:r>
              <a:rPr lang="en-US" b="1" dirty="0" smtClean="0"/>
              <a:t>Descriptive statistics using nominal scale data:</a:t>
            </a:r>
            <a:r>
              <a:rPr lang="en-US" dirty="0" smtClean="0"/>
              <a:t> Percentage, Mode. </a:t>
            </a:r>
            <a:r>
              <a:rPr lang="en-US" i="1" dirty="0" smtClean="0"/>
              <a:t>Mean or Median cannot be calculated for nominal data.</a:t>
            </a:r>
          </a:p>
          <a:p>
            <a:pPr algn="just">
              <a:lnSpc>
                <a:spcPct val="150000"/>
              </a:lnSpc>
              <a:buFont typeface="Wingdings" pitchFamily="2" charset="2"/>
              <a:buChar char="q"/>
            </a:pPr>
            <a:r>
              <a:rPr lang="en-US" b="1" dirty="0" smtClean="0"/>
              <a:t>Inferential Statistics using nominal scale data:  </a:t>
            </a:r>
            <a:r>
              <a:rPr lang="en-US" dirty="0" smtClean="0"/>
              <a:t>Chi-square test, Binomial test</a:t>
            </a:r>
          </a:p>
          <a:p>
            <a:pPr algn="just">
              <a:lnSpc>
                <a:spcPct val="150000"/>
              </a:lnSpc>
              <a:buFont typeface="Wingdings" pitchFamily="2" charset="2"/>
              <a:buChar char="q"/>
            </a:pPr>
            <a:endParaRPr lang="en-IN"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en-US" b="1" dirty="0" smtClean="0"/>
              <a:t>Ordinal Scale</a:t>
            </a:r>
            <a:endParaRPr lang="en-IN" b="1" dirty="0"/>
          </a:p>
        </p:txBody>
      </p:sp>
      <p:sp>
        <p:nvSpPr>
          <p:cNvPr id="3" name="Content Placeholder 2"/>
          <p:cNvSpPr>
            <a:spLocks noGrp="1"/>
          </p:cNvSpPr>
          <p:nvPr>
            <p:ph sz="quarter" idx="1"/>
          </p:nvPr>
        </p:nvSpPr>
        <p:spPr>
          <a:xfrm>
            <a:off x="457200" y="1524000"/>
            <a:ext cx="8229600" cy="4572000"/>
          </a:xfrm>
        </p:spPr>
        <p:txBody>
          <a:bodyPr>
            <a:noAutofit/>
          </a:bodyPr>
          <a:lstStyle/>
          <a:p>
            <a:pPr algn="just">
              <a:buFont typeface="Wingdings" pitchFamily="2" charset="2"/>
              <a:buChar char="q"/>
            </a:pPr>
            <a:r>
              <a:rPr lang="en-US" dirty="0" smtClean="0"/>
              <a:t>Also known as </a:t>
            </a:r>
            <a:r>
              <a:rPr lang="en-US" b="1" dirty="0" smtClean="0"/>
              <a:t>Ranking Scales.</a:t>
            </a:r>
          </a:p>
          <a:p>
            <a:pPr algn="just">
              <a:spcBef>
                <a:spcPct val="65000"/>
              </a:spcBef>
              <a:buFont typeface="Wingdings" pitchFamily="2" charset="2"/>
              <a:buChar char="q"/>
              <a:defRPr/>
            </a:pPr>
            <a:r>
              <a:rPr lang="en-US" dirty="0" smtClean="0">
                <a:cs typeface="Times New Roman" pitchFamily="18" charset="0"/>
              </a:rPr>
              <a:t>A ranking scale in which numbers are assigned to objects to indicate the relative extent to which the objects possess some characteristic.  </a:t>
            </a:r>
          </a:p>
          <a:p>
            <a:pPr algn="just">
              <a:spcBef>
                <a:spcPct val="65000"/>
              </a:spcBef>
              <a:buFont typeface="Wingdings" pitchFamily="2" charset="2"/>
              <a:buChar char="q"/>
              <a:defRPr/>
            </a:pPr>
            <a:r>
              <a:rPr lang="en-US" dirty="0" smtClean="0">
                <a:cs typeface="Times New Roman" pitchFamily="18" charset="0"/>
              </a:rPr>
              <a:t>Can determine whether an object has more or less of a characteristic than some other object, but not how much more or less. </a:t>
            </a:r>
          </a:p>
          <a:p>
            <a:pPr algn="just">
              <a:spcBef>
                <a:spcPct val="65000"/>
              </a:spcBef>
              <a:buFont typeface="Wingdings" pitchFamily="2" charset="2"/>
              <a:buChar char="q"/>
              <a:defRPr/>
            </a:pPr>
            <a:r>
              <a:rPr lang="en-US" dirty="0" smtClean="0">
                <a:cs typeface="Times New Roman" pitchFamily="18" charset="0"/>
              </a:rPr>
              <a:t>Indicates the relative position of two or more items on some characteristics but not the magnitude of the differences between the items. </a:t>
            </a:r>
            <a:endParaRPr lang="en-IN"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2300</TotalTime>
  <Words>2343</Words>
  <Application>Microsoft Office PowerPoint</Application>
  <PresentationFormat>On-screen Show (4:3)</PresentationFormat>
  <Paragraphs>316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Oriel</vt:lpstr>
      <vt:lpstr>Unit – 3 Measurement, Attitude Scales  and  Questionnaire Design</vt:lpstr>
      <vt:lpstr>Syllabus</vt:lpstr>
      <vt:lpstr>Concept of Measurement </vt:lpstr>
      <vt:lpstr>CONTINUED</vt:lpstr>
      <vt:lpstr>Continued</vt:lpstr>
      <vt:lpstr>Scales of Measurement</vt:lpstr>
      <vt:lpstr>Nominal Scale</vt:lpstr>
      <vt:lpstr>CONTINUED</vt:lpstr>
      <vt:lpstr>Ordinal Scale</vt:lpstr>
      <vt:lpstr>CONTINUED</vt:lpstr>
      <vt:lpstr> Interval Scale</vt:lpstr>
      <vt:lpstr>Continued</vt:lpstr>
      <vt:lpstr>Ratio Scale</vt:lpstr>
      <vt:lpstr>Continued</vt:lpstr>
      <vt:lpstr>Primary Scales of Measurement</vt:lpstr>
      <vt:lpstr>CONTINUED</vt:lpstr>
      <vt:lpstr>Measurement of Attitudes</vt:lpstr>
      <vt:lpstr>CONTINUED</vt:lpstr>
      <vt:lpstr>Continued</vt:lpstr>
      <vt:lpstr>CONTINUED</vt:lpstr>
      <vt:lpstr>Continued</vt:lpstr>
      <vt:lpstr>Continued</vt:lpstr>
      <vt:lpstr>Self Reporting Techniques</vt:lpstr>
      <vt:lpstr>2. Rating Scales</vt:lpstr>
      <vt:lpstr>Summated Rating Scale</vt:lpstr>
      <vt:lpstr>Continued</vt:lpstr>
      <vt:lpstr>Semantic Differential Scale</vt:lpstr>
      <vt:lpstr>Continued</vt:lpstr>
      <vt:lpstr>Staple Scale</vt:lpstr>
      <vt:lpstr>Continued</vt:lpstr>
      <vt:lpstr>Rank-Order Rating Scale</vt:lpstr>
      <vt:lpstr>Constant-Sum Rating Scale</vt:lpstr>
      <vt:lpstr>Questionnaire Design</vt:lpstr>
      <vt:lpstr>Continued</vt:lpstr>
      <vt:lpstr>Continued</vt:lpstr>
      <vt:lpstr>Continued</vt:lpstr>
      <vt:lpstr>Continued</vt:lpstr>
      <vt:lpstr>Continued</vt:lpstr>
      <vt:lpstr>Continued</vt:lpstr>
      <vt:lpstr>Continued</vt:lpstr>
      <vt:lpstr>Continued</vt:lpstr>
      <vt:lpstr>Continued</vt:lpstr>
      <vt:lpstr>Continued</vt:lpstr>
      <vt:lpstr>Sample Questionnaire</vt:lpstr>
      <vt:lpstr>Slide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dc:title>
  <dc:creator>dell</dc:creator>
  <cp:lastModifiedBy>dell</cp:lastModifiedBy>
  <cp:revision>485</cp:revision>
  <dcterms:created xsi:type="dcterms:W3CDTF">2006-08-16T00:00:00Z</dcterms:created>
  <dcterms:modified xsi:type="dcterms:W3CDTF">2020-03-05T06:09:19Z</dcterms:modified>
</cp:coreProperties>
</file>