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94" r:id="rId4"/>
    <p:sldId id="290" r:id="rId5"/>
    <p:sldId id="295" r:id="rId6"/>
    <p:sldId id="291" r:id="rId7"/>
    <p:sldId id="296" r:id="rId8"/>
    <p:sldId id="289" r:id="rId9"/>
    <p:sldId id="297" r:id="rId10"/>
    <p:sldId id="267" r:id="rId11"/>
    <p:sldId id="298" r:id="rId12"/>
    <p:sldId id="269" r:id="rId13"/>
    <p:sldId id="299" r:id="rId14"/>
    <p:sldId id="273" r:id="rId15"/>
    <p:sldId id="275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3CD"/>
    <a:srgbClr val="83C2DB"/>
    <a:srgbClr val="2980B4"/>
    <a:srgbClr val="2780A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3366" autoAdjust="0"/>
  </p:normalViewPr>
  <p:slideViewPr>
    <p:cSldViewPr snapToGrid="0">
      <p:cViewPr varScale="1">
        <p:scale>
          <a:sx n="81" d="100"/>
          <a:sy n="81" d="100"/>
        </p:scale>
        <p:origin x="-1469" y="-77"/>
      </p:cViewPr>
      <p:guideLst>
        <p:guide orient="horz" pos="219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8AABB-E324-4079-B847-302B6FDA9423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BDBD3-B360-416E-8AB2-9B609EF3A7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FEDBA-EF02-428E-96EF-5D6319D04FD7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DFE4-6BB0-4234-85F6-D9F9DA49DC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1DD348AF-6A15-4C44-A6F2-992535364A9C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D640E15-24D5-4545-81C7-13459183C3F6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6202F5-D3D5-4843-85F1-8A2EB9CB3BC9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E52A3CE-476F-4328-BE14-E9DA14ADC333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6202F5-D3D5-4843-85F1-8A2EB9CB3BC9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AA2BE37-947E-45E7-B41B-420F09E5E776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21F31B5-F41E-4E1E-90C3-ECEE4A6CA08E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D40F884-8F2D-4333-B65D-D9B28B38E5E7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6202F5-D3D5-4843-85F1-8A2EB9CB3BC9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6202F5-D3D5-4843-85F1-8A2EB9CB3BC9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D3CDD30-4657-454B-8DD2-7C96A34262F7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D3CDD30-4657-454B-8DD2-7C96A34262F7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0110B2C-1C12-4B89-BEED-164202F4B9F6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6202F5-D3D5-4843-85F1-8A2EB9CB3BC9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软件硬件</a:t>
            </a:r>
            <a:endParaRPr lang="en-US" altLang="zh-CN" dirty="0"/>
          </a:p>
          <a:p>
            <a:r>
              <a:rPr lang="zh-CN" altLang="en-US" dirty="0"/>
              <a:t>软件：目标跟踪、深度学习</a:t>
            </a:r>
            <a:endParaRPr lang="en-US" altLang="zh-CN" dirty="0"/>
          </a:p>
          <a:p>
            <a:r>
              <a:rPr lang="zh-CN" altLang="en-US" dirty="0"/>
              <a:t>目标跟踪：生成式、判别式</a:t>
            </a:r>
            <a:r>
              <a:rPr lang="en-US" altLang="zh-CN" dirty="0"/>
              <a:t>——</a:t>
            </a:r>
            <a:r>
              <a:rPr lang="zh-CN" altLang="en-US" dirty="0"/>
              <a:t>区别：速度、准确性</a:t>
            </a:r>
            <a:endParaRPr lang="en-US" altLang="zh-CN" dirty="0"/>
          </a:p>
          <a:p>
            <a:r>
              <a:rPr lang="zh-CN" altLang="en-US" dirty="0"/>
              <a:t>深度学习：提高准确性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硬件：网络摄像头</a:t>
            </a:r>
            <a:r>
              <a:rPr lang="en-US" altLang="zh-CN" dirty="0"/>
              <a:t>+</a:t>
            </a:r>
            <a:r>
              <a:rPr lang="zh-CN" altLang="en-US" dirty="0"/>
              <a:t>树莓派系统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DA904F3-BC83-4C9F-9C2B-1CB84D8397E1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BDFE4-6BB0-4234-85F6-D9F9DA49DCC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A6202F5-D3D5-4843-85F1-8A2EB9CB3BC9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CDBA-6835-4F1F-960E-5BA70DAB32DE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3171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7093-2898-4CDE-8782-FEDB9C74B3A7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384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A465-7874-4CCE-BB8B-53892FBD894E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0400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0A60-DEE1-49F8-9C93-9379AE0612A4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31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967-8E44-4945-913C-C8F71D809D4A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063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FE17-5F45-4869-8931-ADF6433B502A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80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C965-A78E-41CE-A597-E33FE92121D3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67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EEE9-13EE-43B4-8E46-E3CCE2465F4E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683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B4A6-8AA6-4E27-A7C9-789FD9DBB72F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28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0C400-934F-4957-912B-96E7DB864EC6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008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7E6B-DCB1-4E44-A32A-D1A7AA854A53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454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0B89-CF52-4C1B-A29C-5F38E390EB85}" type="datetime1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554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1" y="887730"/>
            <a:ext cx="2417921" cy="5113020"/>
          </a:xfrm>
          <a:prstGeom prst="rect">
            <a:avLst/>
          </a:prstGeom>
        </p:spPr>
      </p:pic>
      <p:pic>
        <p:nvPicPr>
          <p:cNvPr id="5" name="图片 4" descr="1换]"/>
          <p:cNvPicPr>
            <a:picLocks noChangeAspect="1"/>
          </p:cNvPicPr>
          <p:nvPr/>
        </p:nvPicPr>
        <p:blipFill>
          <a:blip r:embed="rId3" cstate="print"/>
          <a:srcRect l="52522"/>
          <a:stretch>
            <a:fillRect/>
          </a:stretch>
        </p:blipFill>
        <p:spPr>
          <a:xfrm flipH="1" flipV="1">
            <a:off x="6705600" y="975058"/>
            <a:ext cx="2438400" cy="511302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4266248" y="2190274"/>
            <a:ext cx="643414" cy="498634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29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文本框 6"/>
          <p:cNvSpPr txBox="1"/>
          <p:nvPr/>
        </p:nvSpPr>
        <p:spPr>
          <a:xfrm>
            <a:off x="1921669" y="2793206"/>
            <a:ext cx="53401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嵌入式目标跟踪系统</a:t>
            </a:r>
          </a:p>
        </p:txBody>
      </p:sp>
      <p:sp>
        <p:nvSpPr>
          <p:cNvPr id="3075" name="文本框 3074"/>
          <p:cNvSpPr txBox="1"/>
          <p:nvPr/>
        </p:nvSpPr>
        <p:spPr>
          <a:xfrm>
            <a:off x="3312369" y="4821912"/>
            <a:ext cx="2360645" cy="4616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lstStyle/>
          <a:p>
            <a:pPr lvl="0" algn="ctr" eaLnBrk="0" latinLnBrk="0" hangingPunct="0"/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答辩人：程添红</a:t>
            </a:r>
          </a:p>
        </p:txBody>
      </p:sp>
      <p:sp>
        <p:nvSpPr>
          <p:cNvPr id="3076" name="文本框 3075"/>
          <p:cNvSpPr txBox="1"/>
          <p:nvPr/>
        </p:nvSpPr>
        <p:spPr>
          <a:xfrm>
            <a:off x="2924644" y="4215420"/>
            <a:ext cx="2832343" cy="4616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anchor="t">
            <a:spAutoFit/>
          </a:bodyPr>
          <a:lstStyle/>
          <a:p>
            <a:pPr lvl="0" algn="ctr" eaLnBrk="0" latinLnBrk="0" hangingPunct="0"/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指导老师：杨建磊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13096" y="3556159"/>
            <a:ext cx="5358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latinLnBrk="0" hangingPunct="0"/>
            <a:r>
              <a:rPr lang="en-US" altLang="zh-CN" sz="15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                     ——  </a:t>
            </a:r>
            <a:r>
              <a:rPr lang="zh-CN" altLang="en-US" sz="15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冯如杯开题答辩</a:t>
            </a:r>
            <a:endParaRPr lang="en-US" altLang="zh-CN" sz="1500" dirty="0">
              <a:solidFill>
                <a:srgbClr val="2980B4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/>
          <p:cNvSpPr/>
          <p:nvPr/>
        </p:nvSpPr>
        <p:spPr>
          <a:xfrm>
            <a:off x="2119308" y="5246017"/>
            <a:ext cx="5686086" cy="10442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3C2DB"/>
            </a:solidFill>
            <a:miter/>
          </a:ln>
        </p:spPr>
        <p:txBody>
          <a:bodyPr anchor="ctr"/>
          <a:lstStyle/>
          <a:p>
            <a:pPr lvl="0" algn="ctr" eaLnBrk="1" hangingPunct="1"/>
            <a:r>
              <a:rPr lang="zh-CN" altLang="en-US" sz="97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掉哟个</a:t>
            </a:r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Rectangle 1"/>
          <p:cNvSpPr/>
          <p:nvPr/>
        </p:nvSpPr>
        <p:spPr>
          <a:xfrm>
            <a:off x="2117737" y="3896413"/>
            <a:ext cx="5678230" cy="10442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3C2DB"/>
            </a:solidFill>
            <a:miter/>
          </a:ln>
        </p:spPr>
        <p:txBody>
          <a:bodyPr anchor="ctr"/>
          <a:lstStyle/>
          <a:p>
            <a:pPr lvl="0" algn="ctr" eaLnBrk="1" hangingPunct="1"/>
            <a:r>
              <a:rPr lang="zh-CN" altLang="en-US" sz="97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掉哟个</a:t>
            </a:r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Rectangle 1"/>
          <p:cNvSpPr/>
          <p:nvPr/>
        </p:nvSpPr>
        <p:spPr>
          <a:xfrm>
            <a:off x="2116165" y="2565663"/>
            <a:ext cx="5660948" cy="10442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3C2DB"/>
            </a:solidFill>
            <a:miter/>
          </a:ln>
        </p:spPr>
        <p:txBody>
          <a:bodyPr anchor="ctr"/>
          <a:lstStyle/>
          <a:p>
            <a:pPr lvl="0" algn="ctr" eaLnBrk="1" hangingPunct="1"/>
            <a:r>
              <a:rPr lang="zh-CN" altLang="en-US" sz="97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掉哟个</a:t>
            </a:r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Rectangle 1"/>
          <p:cNvSpPr/>
          <p:nvPr/>
        </p:nvSpPr>
        <p:spPr>
          <a:xfrm>
            <a:off x="2124021" y="1253766"/>
            <a:ext cx="5653092" cy="10442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83C2DB"/>
            </a:solidFill>
            <a:miter/>
          </a:ln>
        </p:spPr>
        <p:txBody>
          <a:bodyPr anchor="ctr"/>
          <a:lstStyle/>
          <a:p>
            <a:pPr lvl="0" algn="ctr" eaLnBrk="1" hangingPunct="1"/>
            <a:r>
              <a:rPr lang="zh-CN" altLang="en-US" sz="97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掉哟个</a:t>
            </a:r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0" y="440552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03399" y="705626"/>
            <a:ext cx="2261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20485" name="Rectangle 3"/>
          <p:cNvSpPr/>
          <p:nvPr/>
        </p:nvSpPr>
        <p:spPr>
          <a:xfrm>
            <a:off x="813464" y="1164800"/>
            <a:ext cx="1202531" cy="1202531"/>
          </a:xfrm>
          <a:prstGeom prst="rect">
            <a:avLst/>
          </a:prstGeom>
          <a:solidFill>
            <a:srgbClr val="83C2DB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486" name="Rectangle 5"/>
          <p:cNvSpPr/>
          <p:nvPr/>
        </p:nvSpPr>
        <p:spPr>
          <a:xfrm>
            <a:off x="805365" y="2475125"/>
            <a:ext cx="1202531" cy="1202531"/>
          </a:xfrm>
          <a:prstGeom prst="rect">
            <a:avLst/>
          </a:prstGeom>
          <a:solidFill>
            <a:srgbClr val="2980B4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487" name="Rectangle 6"/>
          <p:cNvSpPr/>
          <p:nvPr/>
        </p:nvSpPr>
        <p:spPr>
          <a:xfrm>
            <a:off x="795258" y="3796308"/>
            <a:ext cx="1201103" cy="1202531"/>
          </a:xfrm>
          <a:prstGeom prst="rect">
            <a:avLst/>
          </a:prstGeom>
          <a:solidFill>
            <a:srgbClr val="83C2DB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488" name="Rectangle 7"/>
          <p:cNvSpPr/>
          <p:nvPr/>
        </p:nvSpPr>
        <p:spPr>
          <a:xfrm>
            <a:off x="791262" y="5134913"/>
            <a:ext cx="1181100" cy="1202531"/>
          </a:xfrm>
          <a:prstGeom prst="rect">
            <a:avLst/>
          </a:prstGeom>
          <a:solidFill>
            <a:srgbClr val="2980B4"/>
          </a:solidFill>
          <a:ln w="9525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en-US" altLang="zh-CN" sz="97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489" name="Freeform 132"/>
          <p:cNvSpPr>
            <a:spLocks noEditPoints="1"/>
          </p:cNvSpPr>
          <p:nvPr/>
        </p:nvSpPr>
        <p:spPr>
          <a:xfrm>
            <a:off x="1288856" y="2970592"/>
            <a:ext cx="215265" cy="299085"/>
          </a:xfrm>
          <a:custGeom>
            <a:avLst/>
            <a:gdLst/>
            <a:ahLst/>
            <a:cxnLst>
              <a:cxn ang="0">
                <a:pos x="69148" y="0"/>
              </a:cxn>
              <a:cxn ang="0">
                <a:pos x="69148" y="0"/>
              </a:cxn>
              <a:cxn ang="0">
                <a:pos x="69148" y="48617"/>
              </a:cxn>
              <a:cxn ang="0">
                <a:pos x="69148" y="70611"/>
              </a:cxn>
              <a:cxn ang="0">
                <a:pos x="47251" y="70611"/>
              </a:cxn>
              <a:cxn ang="0">
                <a:pos x="0" y="70611"/>
              </a:cxn>
              <a:cxn ang="0">
                <a:pos x="0" y="333375"/>
              </a:cxn>
              <a:cxn ang="0">
                <a:pos x="239712" y="333375"/>
              </a:cxn>
              <a:cxn ang="0">
                <a:pos x="239712" y="0"/>
              </a:cxn>
              <a:cxn ang="0">
                <a:pos x="69148" y="0"/>
              </a:cxn>
              <a:cxn ang="0">
                <a:pos x="187851" y="193311"/>
              </a:cxn>
              <a:cxn ang="0">
                <a:pos x="154430" y="193311"/>
              </a:cxn>
              <a:cxn ang="0">
                <a:pos x="140600" y="193311"/>
              </a:cxn>
              <a:cxn ang="0">
                <a:pos x="140600" y="266237"/>
              </a:cxn>
              <a:cxn ang="0">
                <a:pos x="127923" y="278970"/>
              </a:cxn>
              <a:cxn ang="0">
                <a:pos x="111789" y="278970"/>
              </a:cxn>
              <a:cxn ang="0">
                <a:pos x="99112" y="266237"/>
              </a:cxn>
              <a:cxn ang="0">
                <a:pos x="99112" y="193311"/>
              </a:cxn>
              <a:cxn ang="0">
                <a:pos x="85282" y="193311"/>
              </a:cxn>
              <a:cxn ang="0">
                <a:pos x="51861" y="193311"/>
              </a:cxn>
              <a:cxn ang="0">
                <a:pos x="46098" y="182893"/>
              </a:cxn>
              <a:cxn ang="0">
                <a:pos x="111789" y="105337"/>
              </a:cxn>
              <a:cxn ang="0">
                <a:pos x="127923" y="105337"/>
              </a:cxn>
              <a:cxn ang="0">
                <a:pos x="192461" y="182893"/>
              </a:cxn>
              <a:cxn ang="0">
                <a:pos x="187851" y="193311"/>
              </a:cxn>
            </a:cxnLst>
            <a:rect l="0" t="0" r="0" b="0"/>
            <a:pathLst>
              <a:path w="208" h="288"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42"/>
                  <a:pt x="60" y="42"/>
                  <a:pt x="60" y="42"/>
                </a:cubicBezTo>
                <a:cubicBezTo>
                  <a:pt x="60" y="61"/>
                  <a:pt x="60" y="61"/>
                  <a:pt x="60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88"/>
                  <a:pt x="0" y="288"/>
                  <a:pt x="0" y="288"/>
                </a:cubicBezTo>
                <a:cubicBezTo>
                  <a:pt x="208" y="288"/>
                  <a:pt x="208" y="288"/>
                  <a:pt x="208" y="288"/>
                </a:cubicBezTo>
                <a:cubicBezTo>
                  <a:pt x="208" y="0"/>
                  <a:pt x="208" y="0"/>
                  <a:pt x="208" y="0"/>
                </a:cubicBezTo>
                <a:lnTo>
                  <a:pt x="60" y="0"/>
                </a:lnTo>
                <a:close/>
                <a:moveTo>
                  <a:pt x="163" y="167"/>
                </a:moveTo>
                <a:cubicBezTo>
                  <a:pt x="134" y="167"/>
                  <a:pt x="134" y="167"/>
                  <a:pt x="134" y="167"/>
                </a:cubicBezTo>
                <a:cubicBezTo>
                  <a:pt x="131" y="167"/>
                  <a:pt x="126" y="167"/>
                  <a:pt x="122" y="167"/>
                </a:cubicBezTo>
                <a:cubicBezTo>
                  <a:pt x="122" y="230"/>
                  <a:pt x="122" y="230"/>
                  <a:pt x="122" y="230"/>
                </a:cubicBezTo>
                <a:cubicBezTo>
                  <a:pt x="122" y="236"/>
                  <a:pt x="117" y="241"/>
                  <a:pt x="111" y="241"/>
                </a:cubicBezTo>
                <a:cubicBezTo>
                  <a:pt x="97" y="241"/>
                  <a:pt x="97" y="241"/>
                  <a:pt x="97" y="241"/>
                </a:cubicBezTo>
                <a:cubicBezTo>
                  <a:pt x="91" y="241"/>
                  <a:pt x="86" y="236"/>
                  <a:pt x="86" y="230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81" y="167"/>
                  <a:pt x="77" y="167"/>
                  <a:pt x="74" y="167"/>
                </a:cubicBezTo>
                <a:cubicBezTo>
                  <a:pt x="45" y="167"/>
                  <a:pt x="45" y="167"/>
                  <a:pt x="45" y="167"/>
                </a:cubicBezTo>
                <a:cubicBezTo>
                  <a:pt x="38" y="167"/>
                  <a:pt x="36" y="163"/>
                  <a:pt x="40" y="158"/>
                </a:cubicBezTo>
                <a:cubicBezTo>
                  <a:pt x="97" y="91"/>
                  <a:pt x="97" y="91"/>
                  <a:pt x="97" y="91"/>
                </a:cubicBezTo>
                <a:cubicBezTo>
                  <a:pt x="101" y="86"/>
                  <a:pt x="107" y="86"/>
                  <a:pt x="111" y="91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72" y="163"/>
                  <a:pt x="170" y="167"/>
                  <a:pt x="163" y="167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490" name="Freeform 220"/>
          <p:cNvSpPr/>
          <p:nvPr/>
        </p:nvSpPr>
        <p:spPr>
          <a:xfrm>
            <a:off x="1259234" y="1584852"/>
            <a:ext cx="377666" cy="281940"/>
          </a:xfrm>
          <a:custGeom>
            <a:avLst/>
            <a:gdLst/>
            <a:ahLst/>
            <a:cxnLst>
              <a:cxn ang="0">
                <a:pos x="384421" y="282893"/>
              </a:cxn>
              <a:cxn ang="0">
                <a:pos x="384421" y="0"/>
              </a:cxn>
              <a:cxn ang="0">
                <a:pos x="299800" y="0"/>
              </a:cxn>
              <a:cxn ang="0">
                <a:pos x="299800" y="282893"/>
              </a:cxn>
              <a:cxn ang="0">
                <a:pos x="251445" y="282893"/>
              </a:cxn>
              <a:cxn ang="0">
                <a:pos x="251445" y="174088"/>
              </a:cxn>
              <a:cxn ang="0">
                <a:pos x="166824" y="174088"/>
              </a:cxn>
              <a:cxn ang="0">
                <a:pos x="166824" y="282893"/>
              </a:cxn>
              <a:cxn ang="0">
                <a:pos x="120887" y="282893"/>
              </a:cxn>
              <a:cxn ang="0">
                <a:pos x="120887" y="77372"/>
              </a:cxn>
              <a:cxn ang="0">
                <a:pos x="36266" y="77372"/>
              </a:cxn>
              <a:cxn ang="0">
                <a:pos x="36266" y="282893"/>
              </a:cxn>
              <a:cxn ang="0">
                <a:pos x="0" y="282893"/>
              </a:cxn>
              <a:cxn ang="0">
                <a:pos x="0" y="314325"/>
              </a:cxn>
              <a:cxn ang="0">
                <a:pos x="420687" y="314325"/>
              </a:cxn>
              <a:cxn ang="0">
                <a:pos x="420687" y="282893"/>
              </a:cxn>
              <a:cxn ang="0">
                <a:pos x="384421" y="282893"/>
              </a:cxn>
            </a:cxnLst>
            <a:rect l="0" t="0" r="0" b="0"/>
            <a:pathLst>
              <a:path w="174" h="130">
                <a:moveTo>
                  <a:pt x="159" y="117"/>
                </a:moveTo>
                <a:lnTo>
                  <a:pt x="159" y="0"/>
                </a:lnTo>
                <a:lnTo>
                  <a:pt x="124" y="0"/>
                </a:lnTo>
                <a:lnTo>
                  <a:pt x="124" y="117"/>
                </a:lnTo>
                <a:lnTo>
                  <a:pt x="104" y="117"/>
                </a:lnTo>
                <a:lnTo>
                  <a:pt x="104" y="72"/>
                </a:lnTo>
                <a:lnTo>
                  <a:pt x="69" y="72"/>
                </a:lnTo>
                <a:lnTo>
                  <a:pt x="69" y="117"/>
                </a:lnTo>
                <a:lnTo>
                  <a:pt x="50" y="117"/>
                </a:lnTo>
                <a:lnTo>
                  <a:pt x="50" y="32"/>
                </a:lnTo>
                <a:lnTo>
                  <a:pt x="15" y="32"/>
                </a:lnTo>
                <a:lnTo>
                  <a:pt x="15" y="117"/>
                </a:lnTo>
                <a:lnTo>
                  <a:pt x="0" y="117"/>
                </a:lnTo>
                <a:lnTo>
                  <a:pt x="0" y="130"/>
                </a:lnTo>
                <a:lnTo>
                  <a:pt x="174" y="130"/>
                </a:lnTo>
                <a:lnTo>
                  <a:pt x="174" y="117"/>
                </a:lnTo>
                <a:lnTo>
                  <a:pt x="159" y="117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pic>
        <p:nvPicPr>
          <p:cNvPr id="20491" name="组合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7880" y="4292629"/>
            <a:ext cx="279083" cy="300514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492" name="Freeform 289"/>
          <p:cNvSpPr>
            <a:spLocks noEditPoints="1"/>
          </p:cNvSpPr>
          <p:nvPr/>
        </p:nvSpPr>
        <p:spPr>
          <a:xfrm>
            <a:off x="1275315" y="5573260"/>
            <a:ext cx="294799" cy="299085"/>
          </a:xfrm>
          <a:custGeom>
            <a:avLst/>
            <a:gdLst/>
            <a:ahLst/>
            <a:cxnLst>
              <a:cxn ang="0">
                <a:pos x="244146" y="20836"/>
              </a:cxn>
              <a:cxn ang="0">
                <a:pos x="163149" y="0"/>
              </a:cxn>
              <a:cxn ang="0">
                <a:pos x="0" y="0"/>
              </a:cxn>
              <a:cxn ang="0">
                <a:pos x="0" y="77556"/>
              </a:cxn>
              <a:cxn ang="0">
                <a:pos x="161992" y="77556"/>
              </a:cxn>
              <a:cxn ang="0">
                <a:pos x="208276" y="90289"/>
              </a:cxn>
              <a:cxn ang="0">
                <a:pos x="251088" y="167845"/>
              </a:cxn>
              <a:cxn ang="0">
                <a:pos x="210590" y="243086"/>
              </a:cxn>
              <a:cxn ang="0">
                <a:pos x="161992" y="255819"/>
              </a:cxn>
              <a:cxn ang="0">
                <a:pos x="0" y="255819"/>
              </a:cxn>
              <a:cxn ang="0">
                <a:pos x="0" y="333375"/>
              </a:cxn>
              <a:cxn ang="0">
                <a:pos x="161992" y="333375"/>
              </a:cxn>
              <a:cxn ang="0">
                <a:pos x="242988" y="313697"/>
              </a:cxn>
              <a:cxn ang="0">
                <a:pos x="328613" y="167845"/>
              </a:cxn>
              <a:cxn ang="0">
                <a:pos x="244146" y="20836"/>
              </a:cxn>
              <a:cxn ang="0">
                <a:pos x="60169" y="57878"/>
              </a:cxn>
              <a:cxn ang="0">
                <a:pos x="21985" y="57878"/>
              </a:cxn>
              <a:cxn ang="0">
                <a:pos x="21985" y="19678"/>
              </a:cxn>
              <a:cxn ang="0">
                <a:pos x="60169" y="19678"/>
              </a:cxn>
              <a:cxn ang="0">
                <a:pos x="60169" y="57878"/>
              </a:cxn>
              <a:cxn ang="0">
                <a:pos x="60169" y="314854"/>
              </a:cxn>
              <a:cxn ang="0">
                <a:pos x="21985" y="314854"/>
              </a:cxn>
              <a:cxn ang="0">
                <a:pos x="21985" y="275497"/>
              </a:cxn>
              <a:cxn ang="0">
                <a:pos x="60169" y="275497"/>
              </a:cxn>
              <a:cxn ang="0">
                <a:pos x="60169" y="314854"/>
              </a:cxn>
            </a:cxnLst>
            <a:rect l="0" t="0" r="0" b="0"/>
            <a:pathLst>
              <a:path w="284" h="288">
                <a:moveTo>
                  <a:pt x="211" y="18"/>
                </a:moveTo>
                <a:cubicBezTo>
                  <a:pt x="177" y="1"/>
                  <a:pt x="144" y="0"/>
                  <a:pt x="1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"/>
                  <a:pt x="0" y="67"/>
                  <a:pt x="0" y="67"/>
                </a:cubicBezTo>
                <a:cubicBezTo>
                  <a:pt x="140" y="67"/>
                  <a:pt x="140" y="67"/>
                  <a:pt x="140" y="67"/>
                </a:cubicBezTo>
                <a:cubicBezTo>
                  <a:pt x="141" y="67"/>
                  <a:pt x="161" y="68"/>
                  <a:pt x="180" y="78"/>
                </a:cubicBezTo>
                <a:cubicBezTo>
                  <a:pt x="205" y="91"/>
                  <a:pt x="217" y="112"/>
                  <a:pt x="217" y="145"/>
                </a:cubicBezTo>
                <a:cubicBezTo>
                  <a:pt x="217" y="177"/>
                  <a:pt x="206" y="198"/>
                  <a:pt x="182" y="210"/>
                </a:cubicBezTo>
                <a:cubicBezTo>
                  <a:pt x="162" y="221"/>
                  <a:pt x="140" y="221"/>
                  <a:pt x="140" y="221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88"/>
                  <a:pt x="0" y="288"/>
                  <a:pt x="0" y="288"/>
                </a:cubicBezTo>
                <a:cubicBezTo>
                  <a:pt x="140" y="288"/>
                  <a:pt x="140" y="288"/>
                  <a:pt x="140" y="288"/>
                </a:cubicBezTo>
                <a:cubicBezTo>
                  <a:pt x="144" y="288"/>
                  <a:pt x="177" y="288"/>
                  <a:pt x="210" y="271"/>
                </a:cubicBezTo>
                <a:cubicBezTo>
                  <a:pt x="258" y="247"/>
                  <a:pt x="284" y="203"/>
                  <a:pt x="284" y="145"/>
                </a:cubicBezTo>
                <a:cubicBezTo>
                  <a:pt x="284" y="87"/>
                  <a:pt x="258" y="42"/>
                  <a:pt x="211" y="18"/>
                </a:cubicBezTo>
                <a:close/>
                <a:moveTo>
                  <a:pt x="52" y="50"/>
                </a:moveTo>
                <a:cubicBezTo>
                  <a:pt x="19" y="50"/>
                  <a:pt x="19" y="50"/>
                  <a:pt x="19" y="50"/>
                </a:cubicBezTo>
                <a:cubicBezTo>
                  <a:pt x="19" y="17"/>
                  <a:pt x="19" y="17"/>
                  <a:pt x="19" y="17"/>
                </a:cubicBezTo>
                <a:cubicBezTo>
                  <a:pt x="52" y="17"/>
                  <a:pt x="52" y="17"/>
                  <a:pt x="52" y="17"/>
                </a:cubicBezTo>
                <a:lnTo>
                  <a:pt x="52" y="50"/>
                </a:lnTo>
                <a:close/>
                <a:moveTo>
                  <a:pt x="52" y="272"/>
                </a:moveTo>
                <a:cubicBezTo>
                  <a:pt x="19" y="272"/>
                  <a:pt x="19" y="272"/>
                  <a:pt x="19" y="272"/>
                </a:cubicBezTo>
                <a:cubicBezTo>
                  <a:pt x="19" y="238"/>
                  <a:pt x="19" y="238"/>
                  <a:pt x="19" y="238"/>
                </a:cubicBezTo>
                <a:cubicBezTo>
                  <a:pt x="52" y="238"/>
                  <a:pt x="52" y="238"/>
                  <a:pt x="52" y="238"/>
                </a:cubicBezTo>
                <a:lnTo>
                  <a:pt x="52" y="272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 sz="1350"/>
          </a:p>
        </p:txBody>
      </p:sp>
      <p:sp>
        <p:nvSpPr>
          <p:cNvPr id="20493" name="TextBox 13"/>
          <p:cNvSpPr txBox="1"/>
          <p:nvPr/>
        </p:nvSpPr>
        <p:spPr>
          <a:xfrm>
            <a:off x="2295246" y="1460046"/>
            <a:ext cx="3879311" cy="6771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Tensor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平台的操作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Kerse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库函数调用</a:t>
            </a:r>
          </a:p>
        </p:txBody>
      </p:sp>
      <p:sp>
        <p:nvSpPr>
          <p:cNvPr id="20495" name="TextBox 13"/>
          <p:cNvSpPr txBox="1"/>
          <p:nvPr/>
        </p:nvSpPr>
        <p:spPr>
          <a:xfrm>
            <a:off x="2323368" y="2793959"/>
            <a:ext cx="4275394" cy="6771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深度学习的模型训练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对目标跟踪算法的理解与优化</a:t>
            </a:r>
          </a:p>
        </p:txBody>
      </p:sp>
      <p:sp>
        <p:nvSpPr>
          <p:cNvPr id="20497" name="TextBox 13"/>
          <p:cNvSpPr txBox="1"/>
          <p:nvPr/>
        </p:nvSpPr>
        <p:spPr>
          <a:xfrm>
            <a:off x="2317377" y="4134426"/>
            <a:ext cx="5242919" cy="6771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树莓派系统配置调试，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NCS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加速棒的使用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小车的运动设计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2332699" y="5411145"/>
            <a:ext cx="5171038" cy="6771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软硬协同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defTabSz="683419"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硬件运行与调试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换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-2662713" y="801529"/>
            <a:ext cx="5976461" cy="59493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7689" y="2687479"/>
            <a:ext cx="97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144" y="3103721"/>
            <a:ext cx="646331" cy="2416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6" name="图片 5" descr="唯6]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7615714" y="960596"/>
            <a:ext cx="3695700" cy="4987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260" y="1869281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8260" y="2576989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8191" y="1845469"/>
            <a:ext cx="511969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1526" y="255603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8260" y="3246120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260" y="3964781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8065" y="3210684"/>
            <a:ext cx="502463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72004" y="3934302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20" name="文本框 16"/>
          <p:cNvSpPr txBox="1"/>
          <p:nvPr/>
        </p:nvSpPr>
        <p:spPr>
          <a:xfrm>
            <a:off x="4931878" y="4616964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任务安排</a:t>
            </a:r>
          </a:p>
        </p:txBody>
      </p:sp>
      <p:sp>
        <p:nvSpPr>
          <p:cNvPr id="21" name="文本框 18"/>
          <p:cNvSpPr txBox="1"/>
          <p:nvPr/>
        </p:nvSpPr>
        <p:spPr>
          <a:xfrm>
            <a:off x="4405621" y="458648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05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0" y="120041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8240" y="337798"/>
            <a:ext cx="6035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预期结果：小车实时跟踪摄像范围内的目标模型</a:t>
            </a:r>
          </a:p>
          <a:p>
            <a:endParaRPr lang="zh-CN" altLang="en-US" sz="1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 descr="计算机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117" y="698014"/>
            <a:ext cx="5367109" cy="326272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 descr="小车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5353" y="4051713"/>
            <a:ext cx="4273746" cy="246848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换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-2662713" y="801529"/>
            <a:ext cx="5976461" cy="59493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7689" y="2687479"/>
            <a:ext cx="97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144" y="3103721"/>
            <a:ext cx="646331" cy="2416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6" name="图片 5" descr="唯6]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7615714" y="960596"/>
            <a:ext cx="3695700" cy="4987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260" y="1869281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8260" y="2576989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8191" y="1845469"/>
            <a:ext cx="511969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1526" y="255603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8260" y="3246120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260" y="3964781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8065" y="3210684"/>
            <a:ext cx="502463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72004" y="3934302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20" name="文本框 16"/>
          <p:cNvSpPr txBox="1"/>
          <p:nvPr/>
        </p:nvSpPr>
        <p:spPr>
          <a:xfrm>
            <a:off x="4931878" y="4616964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任务安排</a:t>
            </a:r>
          </a:p>
        </p:txBody>
      </p:sp>
      <p:sp>
        <p:nvSpPr>
          <p:cNvPr id="21" name="文本框 18"/>
          <p:cNvSpPr txBox="1"/>
          <p:nvPr/>
        </p:nvSpPr>
        <p:spPr>
          <a:xfrm>
            <a:off x="4405621" y="458648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05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4" cstate="print"/>
          <a:srcRect l="52921"/>
          <a:stretch>
            <a:fillRect/>
          </a:stretch>
        </p:blipFill>
        <p:spPr>
          <a:xfrm>
            <a:off x="-8572" y="808197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0533" y="1054418"/>
            <a:ext cx="2261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时间计划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60508" y="3496392"/>
            <a:ext cx="1496378" cy="271939"/>
          </a:xfrm>
          <a:prstGeom prst="rect">
            <a:avLst/>
          </a:prstGeom>
          <a:solidFill>
            <a:srgbClr val="29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18975" y="4441062"/>
            <a:ext cx="15960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分工合作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深入学习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掌握核心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尝试编写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2778006" y="2987846"/>
            <a:ext cx="453390" cy="299085"/>
            <a:chOff x="2141517" y="2373325"/>
            <a:chExt cx="476251" cy="314325"/>
          </a:xfrm>
          <a:solidFill>
            <a:srgbClr val="2980B4"/>
          </a:solidFill>
        </p:grpSpPr>
        <p:sp>
          <p:nvSpPr>
            <p:cNvPr id="42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2347721" y="2543892"/>
            <a:ext cx="1338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  <a:sym typeface="+mn-ea"/>
              </a:rPr>
              <a:t>深入学习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65914" y="3829477"/>
            <a:ext cx="1496378" cy="271939"/>
          </a:xfrm>
          <a:prstGeom prst="rect">
            <a:avLst/>
          </a:prstGeom>
          <a:solidFill>
            <a:srgbClr val="8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480" y="4579562"/>
            <a:ext cx="1474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了解内容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查找资料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安装软件</a:t>
            </a:r>
          </a:p>
        </p:txBody>
      </p:sp>
      <p:grpSp>
        <p:nvGrpSpPr>
          <p:cNvPr id="8" name="Group 50"/>
          <p:cNvGrpSpPr/>
          <p:nvPr/>
        </p:nvGrpSpPr>
        <p:grpSpPr>
          <a:xfrm>
            <a:off x="1229958" y="3336608"/>
            <a:ext cx="362903" cy="347663"/>
            <a:chOff x="1003288" y="2254241"/>
            <a:chExt cx="381000" cy="365126"/>
          </a:xfrm>
          <a:solidFill>
            <a:srgbClr val="83C2DB"/>
          </a:solidFill>
        </p:grpSpPr>
        <p:sp>
          <p:nvSpPr>
            <p:cNvPr id="29" name="Freeform 16"/>
            <p:cNvSpPr/>
            <p:nvPr/>
          </p:nvSpPr>
          <p:spPr bwMode="auto">
            <a:xfrm>
              <a:off x="1058850" y="2411404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1003288" y="2254241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1190613" y="2411404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557962" y="2816307"/>
            <a:ext cx="171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</a:rPr>
              <a:t>初步了解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24989" y="3155873"/>
            <a:ext cx="1496378" cy="271939"/>
          </a:xfrm>
          <a:prstGeom prst="rect">
            <a:avLst/>
          </a:prstGeom>
          <a:solidFill>
            <a:srgbClr val="8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68182" y="4063892"/>
            <a:ext cx="1607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代码编写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调试修改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环境搭建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硬件连接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4349115" y="2591684"/>
            <a:ext cx="445770" cy="373380"/>
            <a:chOff x="2951142" y="2589225"/>
            <a:chExt cx="468313" cy="392113"/>
          </a:xfrm>
          <a:solidFill>
            <a:srgbClr val="83C2DB"/>
          </a:solidFill>
        </p:grpSpPr>
        <p:sp>
          <p:nvSpPr>
            <p:cNvPr id="22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3871149" y="2121307"/>
            <a:ext cx="1403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  <a:sym typeface="+mn-ea"/>
              </a:rPr>
              <a:t>正式实践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9470" y="2816307"/>
            <a:ext cx="1496378" cy="271939"/>
          </a:xfrm>
          <a:prstGeom prst="rect">
            <a:avLst/>
          </a:prstGeom>
          <a:solidFill>
            <a:srgbClr val="29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419" y="3768331"/>
            <a:ext cx="15666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返校工作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软硬整合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调试运行</a:t>
            </a:r>
            <a:endParaRPr lang="zh-CN" alt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  <p:grpSp>
        <p:nvGrpSpPr>
          <p:cNvPr id="11" name="Group 52"/>
          <p:cNvGrpSpPr/>
          <p:nvPr/>
        </p:nvGrpSpPr>
        <p:grpSpPr>
          <a:xfrm>
            <a:off x="5929061" y="2280897"/>
            <a:ext cx="417195" cy="328613"/>
            <a:chOff x="1058564" y="1781841"/>
            <a:chExt cx="649993" cy="512092"/>
          </a:xfrm>
          <a:solidFill>
            <a:srgbClr val="2980B4"/>
          </a:solidFill>
        </p:grpSpPr>
        <p:sp>
          <p:nvSpPr>
            <p:cNvPr id="54" name="Freeform 31"/>
            <p:cNvSpPr/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523369" y="1808366"/>
            <a:ext cx="1222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  <a:sym typeface="+mn-ea"/>
              </a:rPr>
              <a:t>初步整合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53952" y="2476264"/>
            <a:ext cx="1496378" cy="271939"/>
          </a:xfrm>
          <a:prstGeom prst="rect">
            <a:avLst/>
          </a:prstGeom>
          <a:solidFill>
            <a:srgbClr val="83C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01857" y="3461602"/>
            <a:ext cx="1600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适应环境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完善系统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>
              <a:buFont typeface="Wingdings" pitchFamily="2" charset="2"/>
              <a:buChar char="l"/>
            </a:pPr>
            <a:r>
              <a:rPr lang="zh-CN" altLang="en-US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撰写论文</a:t>
            </a:r>
            <a:endParaRPr lang="en-US" altLang="zh-CN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</p:txBody>
      </p:sp>
      <p:sp>
        <p:nvSpPr>
          <p:cNvPr id="52" name="Freeform 15"/>
          <p:cNvSpPr>
            <a:spLocks noEditPoints="1"/>
          </p:cNvSpPr>
          <p:nvPr/>
        </p:nvSpPr>
        <p:spPr bwMode="auto">
          <a:xfrm>
            <a:off x="7540454" y="1992241"/>
            <a:ext cx="323374" cy="322898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rgbClr val="83C2DB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70545" y="1502418"/>
            <a:ext cx="1263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" pitchFamily="34" charset="0"/>
                <a:sym typeface="+mn-ea"/>
              </a:rPr>
              <a:t>完善提高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3674" y="4214339"/>
            <a:ext cx="163083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12月到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1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月</a:t>
            </a:r>
          </a:p>
          <a:p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1971746" y="3842953"/>
            <a:ext cx="20644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 至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2019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年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1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月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20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日</a:t>
            </a:r>
            <a:endParaRPr lang="en-US" altLang="zh-CN" sz="15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  <a:sym typeface="+mn-ea"/>
            </a:endParaRPr>
          </a:p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为期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20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  <a:sym typeface="+mn-ea"/>
              </a:rPr>
              <a:t>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666585" y="3479180"/>
            <a:ext cx="18108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至2019年2月1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4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日</a:t>
            </a:r>
            <a:endParaRPr lang="en-US" altLang="zh-CN" sz="15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为期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</a:t>
            </a:r>
            <a:endParaRPr lang="zh-CN" altLang="en-US" sz="1500" dirty="0"/>
          </a:p>
        </p:txBody>
      </p:sp>
      <p:sp>
        <p:nvSpPr>
          <p:cNvPr id="7" name="文本框 6"/>
          <p:cNvSpPr txBox="1"/>
          <p:nvPr/>
        </p:nvSpPr>
        <p:spPr>
          <a:xfrm>
            <a:off x="5273360" y="3191767"/>
            <a:ext cx="1756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至2019年2月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24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日</a:t>
            </a:r>
            <a:endParaRPr lang="en-US" altLang="zh-CN" sz="15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为期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15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76891" y="2877310"/>
            <a:ext cx="165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至2019年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3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月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7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Open Sans Light" panose="020B0306030504020204" pitchFamily="34" charset="0"/>
              </a:rPr>
              <a:t>日</a:t>
            </a:r>
            <a:endParaRPr lang="en-US" altLang="zh-CN" sz="15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Open Sans Light" panose="020B0306030504020204" pitchFamily="34" charset="0"/>
            </a:endParaRPr>
          </a:p>
          <a:p>
            <a:pPr algn="ctr"/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为期</a:t>
            </a:r>
            <a:r>
              <a:rPr lang="en-US" altLang="zh-CN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</a:t>
            </a:r>
            <a:endParaRPr lang="zh-CN" altLang="en-US" sz="1500" dirty="0"/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>
          <a:xfrm>
            <a:off x="6420243" y="6299789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-8572" y="808197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0533" y="1054418"/>
            <a:ext cx="2261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任务分配</a:t>
            </a:r>
          </a:p>
        </p:txBody>
      </p:sp>
      <p:sp>
        <p:nvSpPr>
          <p:cNvPr id="27" name="MH_SubTitle_2"/>
          <p:cNvSpPr/>
          <p:nvPr/>
        </p:nvSpPr>
        <p:spPr>
          <a:xfrm flipH="1">
            <a:off x="4852904" y="2718175"/>
            <a:ext cx="1839278" cy="2098834"/>
          </a:xfrm>
          <a:custGeom>
            <a:avLst/>
            <a:gdLst>
              <a:gd name="connsiteX0" fmla="*/ 78457 w 1916906"/>
              <a:gd name="connsiteY0" fmla="*/ 920854 h 2186309"/>
              <a:gd name="connsiteX1" fmla="*/ 54241 w 1916906"/>
              <a:gd name="connsiteY1" fmla="*/ 925175 h 2186309"/>
              <a:gd name="connsiteX2" fmla="*/ 33202 w 1916906"/>
              <a:gd name="connsiteY2" fmla="*/ 1214806 h 2186309"/>
              <a:gd name="connsiteX3" fmla="*/ 230961 w 1916906"/>
              <a:gd name="connsiteY3" fmla="*/ 1314669 h 2186309"/>
              <a:gd name="connsiteX4" fmla="*/ 281786 w 1916906"/>
              <a:gd name="connsiteY4" fmla="*/ 1078286 h 2186309"/>
              <a:gd name="connsiteX5" fmla="*/ 78457 w 1916906"/>
              <a:gd name="connsiteY5" fmla="*/ 920854 h 2186309"/>
              <a:gd name="connsiteX6" fmla="*/ 1293897 w 1916906"/>
              <a:gd name="connsiteY6" fmla="*/ 766890 h 2186309"/>
              <a:gd name="connsiteX7" fmla="*/ 1067837 w 1916906"/>
              <a:gd name="connsiteY7" fmla="*/ 787836 h 2186309"/>
              <a:gd name="connsiteX8" fmla="*/ 281258 w 1916906"/>
              <a:gd name="connsiteY8" fmla="*/ 1393250 h 2186309"/>
              <a:gd name="connsiteX9" fmla="*/ 138106 w 1916906"/>
              <a:gd name="connsiteY9" fmla="*/ 2183852 h 2186309"/>
              <a:gd name="connsiteX10" fmla="*/ 138889 w 1916906"/>
              <a:gd name="connsiteY10" fmla="*/ 2186309 h 2186309"/>
              <a:gd name="connsiteX11" fmla="*/ 1014596 w 1916906"/>
              <a:gd name="connsiteY11" fmla="*/ 2186309 h 2186309"/>
              <a:gd name="connsiteX12" fmla="*/ 1031570 w 1916906"/>
              <a:gd name="connsiteY12" fmla="*/ 2155006 h 2186309"/>
              <a:gd name="connsiteX13" fmla="*/ 1138758 w 1916906"/>
              <a:gd name="connsiteY13" fmla="*/ 2045233 h 2186309"/>
              <a:gd name="connsiteX14" fmla="*/ 1660994 w 1916906"/>
              <a:gd name="connsiteY14" fmla="*/ 1832340 h 2186309"/>
              <a:gd name="connsiteX15" fmla="*/ 1880204 w 1916906"/>
              <a:gd name="connsiteY15" fmla="*/ 1014035 h 2186309"/>
              <a:gd name="connsiteX16" fmla="*/ 1293897 w 1916906"/>
              <a:gd name="connsiteY16" fmla="*/ 766890 h 2186309"/>
              <a:gd name="connsiteX17" fmla="*/ 320534 w 1916906"/>
              <a:gd name="connsiteY17" fmla="*/ 646208 h 2186309"/>
              <a:gd name="connsiteX18" fmla="*/ 275212 w 1916906"/>
              <a:gd name="connsiteY18" fmla="*/ 657975 h 2186309"/>
              <a:gd name="connsiteX19" fmla="*/ 221936 w 1916906"/>
              <a:gd name="connsiteY19" fmla="*/ 920995 h 2186309"/>
              <a:gd name="connsiteX20" fmla="*/ 406800 w 1916906"/>
              <a:gd name="connsiteY20" fmla="*/ 1020858 h 2186309"/>
              <a:gd name="connsiteX21" fmla="*/ 476968 w 1916906"/>
              <a:gd name="connsiteY21" fmla="*/ 771169 h 2186309"/>
              <a:gd name="connsiteX22" fmla="*/ 320534 w 1916906"/>
              <a:gd name="connsiteY22" fmla="*/ 646208 h 2186309"/>
              <a:gd name="connsiteX23" fmla="*/ 636068 w 1916906"/>
              <a:gd name="connsiteY23" fmla="*/ 405149 h 2186309"/>
              <a:gd name="connsiteX24" fmla="*/ 590193 w 1916906"/>
              <a:gd name="connsiteY24" fmla="*/ 415487 h 2186309"/>
              <a:gd name="connsiteX25" fmla="*/ 498233 w 1916906"/>
              <a:gd name="connsiteY25" fmla="*/ 718424 h 2186309"/>
              <a:gd name="connsiteX26" fmla="*/ 734676 w 1916906"/>
              <a:gd name="connsiteY26" fmla="*/ 811634 h 2186309"/>
              <a:gd name="connsiteX27" fmla="*/ 804844 w 1916906"/>
              <a:gd name="connsiteY27" fmla="*/ 561945 h 2186309"/>
              <a:gd name="connsiteX28" fmla="*/ 636068 w 1916906"/>
              <a:gd name="connsiteY28" fmla="*/ 405149 h 2186309"/>
              <a:gd name="connsiteX29" fmla="*/ 1001918 w 1916906"/>
              <a:gd name="connsiteY29" fmla="*/ 234444 h 2186309"/>
              <a:gd name="connsiteX30" fmla="*/ 913824 w 1916906"/>
              <a:gd name="connsiteY30" fmla="*/ 247466 h 2186309"/>
              <a:gd name="connsiteX31" fmla="*/ 841205 w 1916906"/>
              <a:gd name="connsiteY31" fmla="*/ 490527 h 2186309"/>
              <a:gd name="connsiteX32" fmla="*/ 1064754 w 1916906"/>
              <a:gd name="connsiteY32" fmla="*/ 617002 h 2186309"/>
              <a:gd name="connsiteX33" fmla="*/ 1147816 w 1916906"/>
              <a:gd name="connsiteY33" fmla="*/ 347354 h 2186309"/>
              <a:gd name="connsiteX34" fmla="*/ 1001918 w 1916906"/>
              <a:gd name="connsiteY34" fmla="*/ 234444 h 2186309"/>
              <a:gd name="connsiteX35" fmla="*/ 1426162 w 1916906"/>
              <a:gd name="connsiteY35" fmla="*/ 59 h 2186309"/>
              <a:gd name="connsiteX36" fmla="*/ 1351520 w 1916906"/>
              <a:gd name="connsiteY36" fmla="*/ 9448 h 2186309"/>
              <a:gd name="connsiteX37" fmla="*/ 1235468 w 1916906"/>
              <a:gd name="connsiteY37" fmla="*/ 495109 h 2186309"/>
              <a:gd name="connsiteX38" fmla="*/ 1654546 w 1916906"/>
              <a:gd name="connsiteY38" fmla="*/ 641472 h 2186309"/>
              <a:gd name="connsiteX39" fmla="*/ 1725467 w 1916906"/>
              <a:gd name="connsiteY39" fmla="*/ 209034 h 2186309"/>
              <a:gd name="connsiteX40" fmla="*/ 1426162 w 1916906"/>
              <a:gd name="connsiteY40" fmla="*/ 59 h 218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16906" h="2186309">
                <a:moveTo>
                  <a:pt x="78457" y="920854"/>
                </a:moveTo>
                <a:cubicBezTo>
                  <a:pt x="69249" y="920077"/>
                  <a:pt x="61043" y="921360"/>
                  <a:pt x="54241" y="925175"/>
                </a:cubicBezTo>
                <a:cubicBezTo>
                  <a:pt x="-32417" y="955691"/>
                  <a:pt x="3749" y="1149890"/>
                  <a:pt x="33202" y="1214806"/>
                </a:cubicBezTo>
                <a:cubicBezTo>
                  <a:pt x="62655" y="1279721"/>
                  <a:pt x="163740" y="1337421"/>
                  <a:pt x="230961" y="1314669"/>
                </a:cubicBezTo>
                <a:cubicBezTo>
                  <a:pt x="298181" y="1291915"/>
                  <a:pt x="381620" y="1210284"/>
                  <a:pt x="281786" y="1078286"/>
                </a:cubicBezTo>
                <a:cubicBezTo>
                  <a:pt x="256488" y="1032643"/>
                  <a:pt x="142913" y="926287"/>
                  <a:pt x="78457" y="920854"/>
                </a:cubicBezTo>
                <a:close/>
                <a:moveTo>
                  <a:pt x="1293897" y="766890"/>
                </a:moveTo>
                <a:cubicBezTo>
                  <a:pt x="1212633" y="765105"/>
                  <a:pt x="1134459" y="772036"/>
                  <a:pt x="1067837" y="787836"/>
                </a:cubicBezTo>
                <a:cubicBezTo>
                  <a:pt x="801345" y="851039"/>
                  <a:pt x="431696" y="1149310"/>
                  <a:pt x="281258" y="1393250"/>
                </a:cubicBezTo>
                <a:cubicBezTo>
                  <a:pt x="149624" y="1606696"/>
                  <a:pt x="90389" y="1995024"/>
                  <a:pt x="138106" y="2183852"/>
                </a:cubicBezTo>
                <a:lnTo>
                  <a:pt x="138889" y="2186309"/>
                </a:lnTo>
                <a:lnTo>
                  <a:pt x="1014596" y="2186309"/>
                </a:lnTo>
                <a:lnTo>
                  <a:pt x="1031570" y="2155006"/>
                </a:lnTo>
                <a:cubicBezTo>
                  <a:pt x="1049569" y="2125068"/>
                  <a:pt x="1076433" y="2091803"/>
                  <a:pt x="1138758" y="2045233"/>
                </a:cubicBezTo>
                <a:cubicBezTo>
                  <a:pt x="1263407" y="1952092"/>
                  <a:pt x="1440709" y="1931024"/>
                  <a:pt x="1660994" y="1832340"/>
                </a:cubicBezTo>
                <a:cubicBezTo>
                  <a:pt x="1881279" y="1733656"/>
                  <a:pt x="1974766" y="1224710"/>
                  <a:pt x="1880204" y="1014035"/>
                </a:cubicBezTo>
                <a:cubicBezTo>
                  <a:pt x="1809283" y="856028"/>
                  <a:pt x="1537688" y="772244"/>
                  <a:pt x="1293897" y="766890"/>
                </a:cubicBezTo>
                <a:close/>
                <a:moveTo>
                  <a:pt x="320534" y="646208"/>
                </a:moveTo>
                <a:cubicBezTo>
                  <a:pt x="306742" y="647887"/>
                  <a:pt x="291686" y="651666"/>
                  <a:pt x="275212" y="657975"/>
                </a:cubicBezTo>
                <a:cubicBezTo>
                  <a:pt x="156318" y="688491"/>
                  <a:pt x="200005" y="860514"/>
                  <a:pt x="221936" y="920995"/>
                </a:cubicBezTo>
                <a:cubicBezTo>
                  <a:pt x="243867" y="981475"/>
                  <a:pt x="319163" y="1045829"/>
                  <a:pt x="406800" y="1020858"/>
                </a:cubicBezTo>
                <a:cubicBezTo>
                  <a:pt x="494437" y="995887"/>
                  <a:pt x="531670" y="849945"/>
                  <a:pt x="476968" y="771169"/>
                </a:cubicBezTo>
                <a:cubicBezTo>
                  <a:pt x="451669" y="725526"/>
                  <a:pt x="417075" y="634450"/>
                  <a:pt x="320534" y="646208"/>
                </a:cubicBezTo>
                <a:close/>
                <a:moveTo>
                  <a:pt x="636068" y="405149"/>
                </a:moveTo>
                <a:cubicBezTo>
                  <a:pt x="621924" y="405919"/>
                  <a:pt x="606666" y="409178"/>
                  <a:pt x="590193" y="415487"/>
                </a:cubicBezTo>
                <a:cubicBezTo>
                  <a:pt x="471298" y="446003"/>
                  <a:pt x="474152" y="652400"/>
                  <a:pt x="498233" y="718424"/>
                </a:cubicBezTo>
                <a:cubicBezTo>
                  <a:pt x="522312" y="784449"/>
                  <a:pt x="619100" y="851020"/>
                  <a:pt x="734676" y="811634"/>
                </a:cubicBezTo>
                <a:cubicBezTo>
                  <a:pt x="850252" y="772248"/>
                  <a:pt x="833757" y="614109"/>
                  <a:pt x="804844" y="561945"/>
                </a:cubicBezTo>
                <a:cubicBezTo>
                  <a:pt x="779545" y="516302"/>
                  <a:pt x="735078" y="399758"/>
                  <a:pt x="636068" y="405149"/>
                </a:cubicBezTo>
                <a:close/>
                <a:moveTo>
                  <a:pt x="1001918" y="234444"/>
                </a:moveTo>
                <a:cubicBezTo>
                  <a:pt x="976062" y="231521"/>
                  <a:pt x="946771" y="234848"/>
                  <a:pt x="913824" y="247466"/>
                </a:cubicBezTo>
                <a:cubicBezTo>
                  <a:pt x="769140" y="277982"/>
                  <a:pt x="816050" y="428937"/>
                  <a:pt x="841205" y="490527"/>
                </a:cubicBezTo>
                <a:cubicBezTo>
                  <a:pt x="866360" y="552116"/>
                  <a:pt x="985097" y="646993"/>
                  <a:pt x="1064754" y="617002"/>
                </a:cubicBezTo>
                <a:cubicBezTo>
                  <a:pt x="1144411" y="587010"/>
                  <a:pt x="1176729" y="399518"/>
                  <a:pt x="1147816" y="347354"/>
                </a:cubicBezTo>
                <a:cubicBezTo>
                  <a:pt x="1126131" y="308232"/>
                  <a:pt x="1079484" y="243215"/>
                  <a:pt x="1001918" y="234444"/>
                </a:cubicBezTo>
                <a:close/>
                <a:moveTo>
                  <a:pt x="1426162" y="59"/>
                </a:moveTo>
                <a:cubicBezTo>
                  <a:pt x="1402713" y="508"/>
                  <a:pt x="1377847" y="3488"/>
                  <a:pt x="1351520" y="9448"/>
                </a:cubicBezTo>
                <a:cubicBezTo>
                  <a:pt x="1140906" y="57127"/>
                  <a:pt x="1184963" y="389772"/>
                  <a:pt x="1235468" y="495109"/>
                </a:cubicBezTo>
                <a:cubicBezTo>
                  <a:pt x="1285972" y="600446"/>
                  <a:pt x="1465424" y="754572"/>
                  <a:pt x="1654546" y="641472"/>
                </a:cubicBezTo>
                <a:cubicBezTo>
                  <a:pt x="1843669" y="528373"/>
                  <a:pt x="1771674" y="313263"/>
                  <a:pt x="1725467" y="209034"/>
                </a:cubicBezTo>
                <a:cubicBezTo>
                  <a:pt x="1685037" y="117834"/>
                  <a:pt x="1590308" y="-3079"/>
                  <a:pt x="1426162" y="59"/>
                </a:cubicBezTo>
                <a:close/>
              </a:path>
            </a:pathLst>
          </a:custGeom>
          <a:solidFill>
            <a:srgbClr val="83C2DB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5000" tIns="405000" rIns="68580" numCol="1" spcCol="0" rtlCol="0" fromWordArt="0" anchor="ctr" anchorCtr="0" forceAA="0" compatLnSpc="1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目标跟踪    </a:t>
            </a:r>
            <a:endParaRPr lang="zh-CN" altLang="en-US" sz="2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硬件基础</a:t>
            </a:r>
            <a:endParaRPr lang="en-US" altLang="zh-CN" sz="2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MH_SubTitle_1"/>
          <p:cNvSpPr/>
          <p:nvPr/>
        </p:nvSpPr>
        <p:spPr>
          <a:xfrm>
            <a:off x="2534995" y="2718175"/>
            <a:ext cx="1839278" cy="2098834"/>
          </a:xfrm>
          <a:custGeom>
            <a:avLst/>
            <a:gdLst>
              <a:gd name="connsiteX0" fmla="*/ 78408 w 1915716"/>
              <a:gd name="connsiteY0" fmla="*/ 920854 h 2186309"/>
              <a:gd name="connsiteX1" fmla="*/ 281611 w 1915716"/>
              <a:gd name="connsiteY1" fmla="*/ 1078286 h 2186309"/>
              <a:gd name="connsiteX2" fmla="*/ 230817 w 1915716"/>
              <a:gd name="connsiteY2" fmla="*/ 1314669 h 2186309"/>
              <a:gd name="connsiteX3" fmla="*/ 33181 w 1915716"/>
              <a:gd name="connsiteY3" fmla="*/ 1214806 h 2186309"/>
              <a:gd name="connsiteX4" fmla="*/ 54207 w 1915716"/>
              <a:gd name="connsiteY4" fmla="*/ 925175 h 2186309"/>
              <a:gd name="connsiteX5" fmla="*/ 78408 w 1915716"/>
              <a:gd name="connsiteY5" fmla="*/ 920854 h 2186309"/>
              <a:gd name="connsiteX6" fmla="*/ 1293094 w 1915716"/>
              <a:gd name="connsiteY6" fmla="*/ 766890 h 2186309"/>
              <a:gd name="connsiteX7" fmla="*/ 1879037 w 1915716"/>
              <a:gd name="connsiteY7" fmla="*/ 1014035 h 2186309"/>
              <a:gd name="connsiteX8" fmla="*/ 1659963 w 1915716"/>
              <a:gd name="connsiteY8" fmla="*/ 1832340 h 2186309"/>
              <a:gd name="connsiteX9" fmla="*/ 1138051 w 1915716"/>
              <a:gd name="connsiteY9" fmla="*/ 2045233 h 2186309"/>
              <a:gd name="connsiteX10" fmla="*/ 1030930 w 1915716"/>
              <a:gd name="connsiteY10" fmla="*/ 2155006 h 2186309"/>
              <a:gd name="connsiteX11" fmla="*/ 1013966 w 1915716"/>
              <a:gd name="connsiteY11" fmla="*/ 2186309 h 2186309"/>
              <a:gd name="connsiteX12" fmla="*/ 138802 w 1915716"/>
              <a:gd name="connsiteY12" fmla="*/ 2186309 h 2186309"/>
              <a:gd name="connsiteX13" fmla="*/ 138020 w 1915716"/>
              <a:gd name="connsiteY13" fmla="*/ 2183852 h 2186309"/>
              <a:gd name="connsiteX14" fmla="*/ 281083 w 1915716"/>
              <a:gd name="connsiteY14" fmla="*/ 1393250 h 2186309"/>
              <a:gd name="connsiteX15" fmla="*/ 1067174 w 1915716"/>
              <a:gd name="connsiteY15" fmla="*/ 787836 h 2186309"/>
              <a:gd name="connsiteX16" fmla="*/ 1293094 w 1915716"/>
              <a:gd name="connsiteY16" fmla="*/ 766890 h 2186309"/>
              <a:gd name="connsiteX17" fmla="*/ 320334 w 1915716"/>
              <a:gd name="connsiteY17" fmla="*/ 646208 h 2186309"/>
              <a:gd name="connsiteX18" fmla="*/ 476672 w 1915716"/>
              <a:gd name="connsiteY18" fmla="*/ 771169 h 2186309"/>
              <a:gd name="connsiteX19" fmla="*/ 406548 w 1915716"/>
              <a:gd name="connsiteY19" fmla="*/ 1020858 h 2186309"/>
              <a:gd name="connsiteX20" fmla="*/ 221798 w 1915716"/>
              <a:gd name="connsiteY20" fmla="*/ 920995 h 2186309"/>
              <a:gd name="connsiteX21" fmla="*/ 275041 w 1915716"/>
              <a:gd name="connsiteY21" fmla="*/ 657975 h 2186309"/>
              <a:gd name="connsiteX22" fmla="*/ 320334 w 1915716"/>
              <a:gd name="connsiteY22" fmla="*/ 646208 h 2186309"/>
              <a:gd name="connsiteX23" fmla="*/ 635674 w 1915716"/>
              <a:gd name="connsiteY23" fmla="*/ 405149 h 2186309"/>
              <a:gd name="connsiteX24" fmla="*/ 804345 w 1915716"/>
              <a:gd name="connsiteY24" fmla="*/ 561945 h 2186309"/>
              <a:gd name="connsiteX25" fmla="*/ 734221 w 1915716"/>
              <a:gd name="connsiteY25" fmla="*/ 811634 h 2186309"/>
              <a:gd name="connsiteX26" fmla="*/ 497924 w 1915716"/>
              <a:gd name="connsiteY26" fmla="*/ 718424 h 2186309"/>
              <a:gd name="connsiteX27" fmla="*/ 589827 w 1915716"/>
              <a:gd name="connsiteY27" fmla="*/ 415487 h 2186309"/>
              <a:gd name="connsiteX28" fmla="*/ 635674 w 1915716"/>
              <a:gd name="connsiteY28" fmla="*/ 405149 h 2186309"/>
              <a:gd name="connsiteX29" fmla="*/ 1001296 w 1915716"/>
              <a:gd name="connsiteY29" fmla="*/ 234444 h 2186309"/>
              <a:gd name="connsiteX30" fmla="*/ 1147103 w 1915716"/>
              <a:gd name="connsiteY30" fmla="*/ 347354 h 2186309"/>
              <a:gd name="connsiteX31" fmla="*/ 1064093 w 1915716"/>
              <a:gd name="connsiteY31" fmla="*/ 617002 h 2186309"/>
              <a:gd name="connsiteX32" fmla="*/ 840683 w 1915716"/>
              <a:gd name="connsiteY32" fmla="*/ 490527 h 2186309"/>
              <a:gd name="connsiteX33" fmla="*/ 913256 w 1915716"/>
              <a:gd name="connsiteY33" fmla="*/ 247466 h 2186309"/>
              <a:gd name="connsiteX34" fmla="*/ 1001296 w 1915716"/>
              <a:gd name="connsiteY34" fmla="*/ 234444 h 2186309"/>
              <a:gd name="connsiteX35" fmla="*/ 1425277 w 1915716"/>
              <a:gd name="connsiteY35" fmla="*/ 59 h 2186309"/>
              <a:gd name="connsiteX36" fmla="*/ 1724396 w 1915716"/>
              <a:gd name="connsiteY36" fmla="*/ 209034 h 2186309"/>
              <a:gd name="connsiteX37" fmla="*/ 1653519 w 1915716"/>
              <a:gd name="connsiteY37" fmla="*/ 641472 h 2186309"/>
              <a:gd name="connsiteX38" fmla="*/ 1234700 w 1915716"/>
              <a:gd name="connsiteY38" fmla="*/ 495109 h 2186309"/>
              <a:gd name="connsiteX39" fmla="*/ 1350681 w 1915716"/>
              <a:gd name="connsiteY39" fmla="*/ 9448 h 2186309"/>
              <a:gd name="connsiteX40" fmla="*/ 1425277 w 1915716"/>
              <a:gd name="connsiteY40" fmla="*/ 59 h 218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15716" h="2186309">
                <a:moveTo>
                  <a:pt x="78408" y="920854"/>
                </a:moveTo>
                <a:cubicBezTo>
                  <a:pt x="142824" y="926287"/>
                  <a:pt x="256328" y="1032643"/>
                  <a:pt x="281611" y="1078286"/>
                </a:cubicBezTo>
                <a:cubicBezTo>
                  <a:pt x="381383" y="1210284"/>
                  <a:pt x="297996" y="1291915"/>
                  <a:pt x="230817" y="1314669"/>
                </a:cubicBezTo>
                <a:cubicBezTo>
                  <a:pt x="163638" y="1337421"/>
                  <a:pt x="62616" y="1279721"/>
                  <a:pt x="33181" y="1214806"/>
                </a:cubicBezTo>
                <a:cubicBezTo>
                  <a:pt x="3746" y="1149890"/>
                  <a:pt x="-32396" y="955691"/>
                  <a:pt x="54207" y="925175"/>
                </a:cubicBezTo>
                <a:cubicBezTo>
                  <a:pt x="61006" y="921360"/>
                  <a:pt x="69206" y="920077"/>
                  <a:pt x="78408" y="920854"/>
                </a:cubicBezTo>
                <a:close/>
                <a:moveTo>
                  <a:pt x="1293094" y="766890"/>
                </a:moveTo>
                <a:cubicBezTo>
                  <a:pt x="1536733" y="772244"/>
                  <a:pt x="1808160" y="856028"/>
                  <a:pt x="1879037" y="1014035"/>
                </a:cubicBezTo>
                <a:cubicBezTo>
                  <a:pt x="1973540" y="1224710"/>
                  <a:pt x="1880111" y="1733656"/>
                  <a:pt x="1659963" y="1832340"/>
                </a:cubicBezTo>
                <a:cubicBezTo>
                  <a:pt x="1439814" y="1931024"/>
                  <a:pt x="1262622" y="1952092"/>
                  <a:pt x="1138051" y="2045233"/>
                </a:cubicBezTo>
                <a:cubicBezTo>
                  <a:pt x="1075765" y="2091803"/>
                  <a:pt x="1048917" y="2125068"/>
                  <a:pt x="1030930" y="2155006"/>
                </a:cubicBezTo>
                <a:lnTo>
                  <a:pt x="1013966" y="2186309"/>
                </a:lnTo>
                <a:lnTo>
                  <a:pt x="138802" y="2186309"/>
                </a:lnTo>
                <a:lnTo>
                  <a:pt x="138020" y="2183852"/>
                </a:lnTo>
                <a:cubicBezTo>
                  <a:pt x="90333" y="1995024"/>
                  <a:pt x="149531" y="1606696"/>
                  <a:pt x="281083" y="1393250"/>
                </a:cubicBezTo>
                <a:cubicBezTo>
                  <a:pt x="431428" y="1149310"/>
                  <a:pt x="800848" y="851039"/>
                  <a:pt x="1067174" y="787836"/>
                </a:cubicBezTo>
                <a:cubicBezTo>
                  <a:pt x="1133755" y="772036"/>
                  <a:pt x="1211880" y="765105"/>
                  <a:pt x="1293094" y="766890"/>
                </a:cubicBezTo>
                <a:close/>
                <a:moveTo>
                  <a:pt x="320334" y="646208"/>
                </a:moveTo>
                <a:cubicBezTo>
                  <a:pt x="416815" y="634450"/>
                  <a:pt x="451389" y="725526"/>
                  <a:pt x="476672" y="771169"/>
                </a:cubicBezTo>
                <a:cubicBezTo>
                  <a:pt x="531340" y="849945"/>
                  <a:pt x="494130" y="995887"/>
                  <a:pt x="406548" y="1020858"/>
                </a:cubicBezTo>
                <a:cubicBezTo>
                  <a:pt x="318965" y="1045829"/>
                  <a:pt x="243716" y="981475"/>
                  <a:pt x="221798" y="920995"/>
                </a:cubicBezTo>
                <a:cubicBezTo>
                  <a:pt x="199881" y="860514"/>
                  <a:pt x="156221" y="688491"/>
                  <a:pt x="275041" y="657975"/>
                </a:cubicBezTo>
                <a:cubicBezTo>
                  <a:pt x="291505" y="651666"/>
                  <a:pt x="306551" y="647887"/>
                  <a:pt x="320334" y="646208"/>
                </a:cubicBezTo>
                <a:close/>
                <a:moveTo>
                  <a:pt x="635674" y="405149"/>
                </a:moveTo>
                <a:cubicBezTo>
                  <a:pt x="734622" y="399758"/>
                  <a:pt x="779062" y="516302"/>
                  <a:pt x="804345" y="561945"/>
                </a:cubicBezTo>
                <a:cubicBezTo>
                  <a:pt x="833239" y="614109"/>
                  <a:pt x="849724" y="772248"/>
                  <a:pt x="734221" y="811634"/>
                </a:cubicBezTo>
                <a:cubicBezTo>
                  <a:pt x="618716" y="851020"/>
                  <a:pt x="521989" y="784449"/>
                  <a:pt x="497924" y="718424"/>
                </a:cubicBezTo>
                <a:cubicBezTo>
                  <a:pt x="473858" y="652400"/>
                  <a:pt x="471006" y="446003"/>
                  <a:pt x="589827" y="415487"/>
                </a:cubicBezTo>
                <a:cubicBezTo>
                  <a:pt x="606290" y="409178"/>
                  <a:pt x="621538" y="405919"/>
                  <a:pt x="635674" y="405149"/>
                </a:cubicBezTo>
                <a:close/>
                <a:moveTo>
                  <a:pt x="1001296" y="234444"/>
                </a:moveTo>
                <a:cubicBezTo>
                  <a:pt x="1078814" y="243215"/>
                  <a:pt x="1125432" y="308232"/>
                  <a:pt x="1147103" y="347354"/>
                </a:cubicBezTo>
                <a:cubicBezTo>
                  <a:pt x="1175998" y="399518"/>
                  <a:pt x="1143699" y="587010"/>
                  <a:pt x="1064093" y="617002"/>
                </a:cubicBezTo>
                <a:cubicBezTo>
                  <a:pt x="984486" y="646993"/>
                  <a:pt x="865822" y="552116"/>
                  <a:pt x="840683" y="490527"/>
                </a:cubicBezTo>
                <a:cubicBezTo>
                  <a:pt x="815544" y="428937"/>
                  <a:pt x="768662" y="277982"/>
                  <a:pt x="913256" y="247466"/>
                </a:cubicBezTo>
                <a:cubicBezTo>
                  <a:pt x="946183" y="234848"/>
                  <a:pt x="975456" y="231521"/>
                  <a:pt x="1001296" y="234444"/>
                </a:cubicBezTo>
                <a:close/>
                <a:moveTo>
                  <a:pt x="1425277" y="59"/>
                </a:moveTo>
                <a:cubicBezTo>
                  <a:pt x="1589321" y="-3079"/>
                  <a:pt x="1683991" y="117834"/>
                  <a:pt x="1724396" y="209034"/>
                </a:cubicBezTo>
                <a:cubicBezTo>
                  <a:pt x="1770574" y="313263"/>
                  <a:pt x="1842524" y="528373"/>
                  <a:pt x="1653519" y="641472"/>
                </a:cubicBezTo>
                <a:cubicBezTo>
                  <a:pt x="1464514" y="754572"/>
                  <a:pt x="1285174" y="600446"/>
                  <a:pt x="1234700" y="495109"/>
                </a:cubicBezTo>
                <a:cubicBezTo>
                  <a:pt x="1184228" y="389772"/>
                  <a:pt x="1140198" y="57127"/>
                  <a:pt x="1350681" y="9448"/>
                </a:cubicBezTo>
                <a:cubicBezTo>
                  <a:pt x="1376991" y="3488"/>
                  <a:pt x="1401842" y="508"/>
                  <a:pt x="1425277" y="59"/>
                </a:cubicBezTo>
                <a:close/>
              </a:path>
            </a:pathLst>
          </a:custGeom>
          <a:solidFill>
            <a:srgbClr val="2980B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405000" anchor="ctr">
            <a:normAutofit/>
          </a:bodyPr>
          <a:lstStyle/>
          <a:p>
            <a:pPr algn="ctr" defTabSz="685800">
              <a:lnSpc>
                <a:spcPct val="120000"/>
              </a:lnSpc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目标跟踪</a:t>
            </a:r>
            <a:r>
              <a:rPr lang="en-US" altLang="zh-CN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 algn="ctr" defTabSz="685800">
              <a:lnSpc>
                <a:spcPct val="120000"/>
              </a:lnSpc>
              <a:defRPr/>
            </a:pPr>
            <a:r>
              <a:rPr lang="zh-CN" altLang="en-US" sz="2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深度学习</a:t>
            </a:r>
          </a:p>
        </p:txBody>
      </p:sp>
      <p:sp>
        <p:nvSpPr>
          <p:cNvPr id="25" name="MH_Other_3"/>
          <p:cNvSpPr/>
          <p:nvPr/>
        </p:nvSpPr>
        <p:spPr bwMode="auto">
          <a:xfrm>
            <a:off x="847165" y="5550434"/>
            <a:ext cx="7519988" cy="62865"/>
          </a:xfrm>
          <a:prstGeom prst="rect">
            <a:avLst/>
          </a:prstGeom>
          <a:solidFill>
            <a:srgbClr val="83C2DB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 defTabSz="685800">
              <a:defRPr/>
            </a:pPr>
            <a:endParaRPr lang="zh-CN" altLang="en-US" sz="1013" b="1" kern="10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4838" y="1640788"/>
            <a:ext cx="57501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96825" y="2298779"/>
            <a:ext cx="1608265" cy="642384"/>
          </a:xfrm>
          <a:prstGeom prst="rect">
            <a:avLst/>
          </a:prstGeom>
          <a:solidFill>
            <a:srgbClr val="29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尹俊成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刘子明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0459" y="2309776"/>
            <a:ext cx="1608265" cy="642384"/>
          </a:xfrm>
          <a:prstGeom prst="rect">
            <a:avLst/>
          </a:prstGeom>
          <a:solidFill>
            <a:srgbClr val="298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程添红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丛睿轩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-39528" y="915353"/>
            <a:ext cx="2417921" cy="5113020"/>
          </a:xfrm>
          <a:prstGeom prst="rect">
            <a:avLst/>
          </a:prstGeom>
        </p:spPr>
      </p:pic>
      <p:pic>
        <p:nvPicPr>
          <p:cNvPr id="5" name="图片 4" descr="1换]"/>
          <p:cNvPicPr>
            <a:picLocks noChangeAspect="1"/>
          </p:cNvPicPr>
          <p:nvPr/>
        </p:nvPicPr>
        <p:blipFill>
          <a:blip r:embed="rId3" cstate="print"/>
          <a:srcRect l="52522"/>
          <a:stretch>
            <a:fillRect/>
          </a:stretch>
        </p:blipFill>
        <p:spPr>
          <a:xfrm flipH="1" flipV="1">
            <a:off x="6801803" y="937736"/>
            <a:ext cx="2438400" cy="5113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66499" y="2921794"/>
            <a:ext cx="4272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latin typeface="Segoe Script" panose="030B0504020000000003" charset="0"/>
                <a:ea typeface="方正舒体" panose="02010601030101010101" pitchFamily="2" charset="-122"/>
                <a:sym typeface="+mn-ea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4253" y="3651886"/>
            <a:ext cx="20597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2700" dirty="0">
                <a:solidFill>
                  <a:schemeClr val="bg1">
                    <a:lumMod val="50000"/>
                  </a:schemeClr>
                </a:solidFill>
                <a:latin typeface="Segoe Script" panose="030B0504020000000003" charset="0"/>
                <a:ea typeface="方正舒体" panose="02010601030101010101" pitchFamily="2" charset="-122"/>
                <a:sym typeface="+mn-ea"/>
              </a:rPr>
              <a:t>感谢聆听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换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-2662713" y="801529"/>
            <a:ext cx="5976461" cy="59493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7689" y="2687479"/>
            <a:ext cx="97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144" y="3103721"/>
            <a:ext cx="646331" cy="2416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6" name="图片 5" descr="唯6]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7615714" y="960596"/>
            <a:ext cx="3695700" cy="4987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260" y="1869281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8260" y="2576989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8191" y="1845469"/>
            <a:ext cx="511969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1526" y="255603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8260" y="3246120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260" y="3964781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8065" y="3210684"/>
            <a:ext cx="502463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72004" y="3934302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20" name="文本框 16"/>
          <p:cNvSpPr txBox="1"/>
          <p:nvPr/>
        </p:nvSpPr>
        <p:spPr>
          <a:xfrm>
            <a:off x="4931878" y="4616964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任务安排</a:t>
            </a:r>
          </a:p>
        </p:txBody>
      </p:sp>
      <p:sp>
        <p:nvSpPr>
          <p:cNvPr id="21" name="文本框 18"/>
          <p:cNvSpPr txBox="1"/>
          <p:nvPr/>
        </p:nvSpPr>
        <p:spPr>
          <a:xfrm>
            <a:off x="4405621" y="458648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05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换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-2662713" y="801529"/>
            <a:ext cx="5976461" cy="59493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7689" y="2687479"/>
            <a:ext cx="97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144" y="3103721"/>
            <a:ext cx="646331" cy="2416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6" name="图片 5" descr="唯6]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7615714" y="960596"/>
            <a:ext cx="3695700" cy="4987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260" y="1869281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8260" y="2576989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8191" y="1845469"/>
            <a:ext cx="511969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1526" y="255603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8260" y="3246120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260" y="3964781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8065" y="3210684"/>
            <a:ext cx="502463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72004" y="3934302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20" name="文本框 16"/>
          <p:cNvSpPr txBox="1"/>
          <p:nvPr/>
        </p:nvSpPr>
        <p:spPr>
          <a:xfrm>
            <a:off x="4931878" y="4616964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任务安排</a:t>
            </a:r>
          </a:p>
        </p:txBody>
      </p:sp>
      <p:sp>
        <p:nvSpPr>
          <p:cNvPr id="21" name="文本框 18"/>
          <p:cNvSpPr txBox="1"/>
          <p:nvPr/>
        </p:nvSpPr>
        <p:spPr>
          <a:xfrm>
            <a:off x="4405621" y="458648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05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C:\Users\Administrator\Desktop\唯美花朵设计矢量\1换].png1换]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59721" y="3697679"/>
            <a:ext cx="342424" cy="340995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22" name="图片 21" descr="C:\Users\Administrator\Desktop\唯美花朵设计矢量\1换].png1换]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509973" y="3691897"/>
            <a:ext cx="342424" cy="340995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24" name="图片 23" descr="C:\Users\Administrator\Desktop\唯美花朵设计矢量\1换].png1换]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53227" y="2449019"/>
            <a:ext cx="342424" cy="340995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pic>
        <p:nvPicPr>
          <p:cNvPr id="4" name="图片 3" descr="1换]"/>
          <p:cNvPicPr>
            <a:picLocks noChangeAspect="1"/>
          </p:cNvPicPr>
          <p:nvPr/>
        </p:nvPicPr>
        <p:blipFill>
          <a:blip r:embed="rId4" cstate="print"/>
          <a:srcRect l="52921"/>
          <a:stretch>
            <a:fillRect/>
          </a:stretch>
        </p:blipFill>
        <p:spPr>
          <a:xfrm>
            <a:off x="-8572" y="808197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64673" y="1050846"/>
            <a:ext cx="2978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研究背景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计算机视觉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227262" y="2173764"/>
            <a:ext cx="4141177" cy="2246769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424B5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目标跟踪是在给定某视频序列初始帧的目标大小与位置的情况下，预测后续帧中该目标的大小，位置与运动轨迹。</a:t>
            </a:r>
            <a:endParaRPr lang="en-US" altLang="zh-CN" sz="28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 descr="blac换]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3430" y="2109033"/>
            <a:ext cx="2787491" cy="1541621"/>
          </a:xfrm>
          <a:prstGeom prst="rect">
            <a:avLst/>
          </a:prstGeom>
        </p:spPr>
      </p:pic>
      <p:pic>
        <p:nvPicPr>
          <p:cNvPr id="14" name="图片 13" descr="C:\Users\Administrator\Desktop\唯美花朵设计矢量\1换].png1换]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505578" y="2460973"/>
            <a:ext cx="342424" cy="340995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0" y="0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24714" y="257744"/>
            <a:ext cx="2978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目标跟踪应用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ln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362341" y="634481"/>
            <a:ext cx="8417765" cy="5710334"/>
            <a:chOff x="362341" y="634481"/>
            <a:chExt cx="8417765" cy="5710334"/>
          </a:xfrm>
        </p:grpSpPr>
        <p:pic>
          <p:nvPicPr>
            <p:cNvPr id="12" name="图片 11" descr="跟踪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291" y="3832470"/>
              <a:ext cx="4030824" cy="2512345"/>
            </a:xfrm>
            <a:prstGeom prst="rect">
              <a:avLst/>
            </a:prstGeom>
            <a:ln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a:ln>
          </p:spPr>
        </p:pic>
        <p:pic>
          <p:nvPicPr>
            <p:cNvPr id="15" name="图片 14" descr="csyP-fyhskrq1561254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341" y="634481"/>
              <a:ext cx="4088362" cy="2799183"/>
            </a:xfrm>
            <a:prstGeom prst="rect">
              <a:avLst/>
            </a:prstGeom>
            <a:ln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a:ln>
            <a:effectLst>
              <a:outerShdw blurRad="7620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7" name="图片 16" descr="F3hc6m1nuWhZyumq-dpc-SZpjEnoKEy5qIoZySnp9opXdtmIDKmnaWqcqorXat3HuYbbGXom2Vf4N-aWCbm3qhiYK-q6WqnZast5WbhIq0lJmpy5elcMWlZI-Al2Focq6ulsye1XaepJ3J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8288" y="643812"/>
              <a:ext cx="4051818" cy="2961691"/>
            </a:xfrm>
            <a:prstGeom prst="rect">
              <a:avLst/>
            </a:prstGeom>
            <a:ln>
              <a:gradFill>
                <a:gsLst>
                  <a:gs pos="0">
                    <a:srgbClr val="FC9FCB"/>
                  </a:gs>
                  <a:gs pos="13000">
                    <a:srgbClr val="F8B049"/>
                  </a:gs>
                  <a:gs pos="21001">
                    <a:srgbClr val="F8B049"/>
                  </a:gs>
                  <a:gs pos="63000">
                    <a:srgbClr val="FEE7F2"/>
                  </a:gs>
                  <a:gs pos="67000">
                    <a:srgbClr val="F952A0"/>
                  </a:gs>
                  <a:gs pos="69000">
                    <a:srgbClr val="C50849"/>
                  </a:gs>
                  <a:gs pos="82001">
                    <a:srgbClr val="B43E85"/>
                  </a:gs>
                  <a:gs pos="100000">
                    <a:srgbClr val="F8B049"/>
                  </a:gs>
                </a:gsLst>
                <a:lin ang="5400000" scaled="0"/>
              </a:gradFill>
            </a:ln>
          </p:spPr>
        </p:pic>
      </p:grpSp>
      <p:pic>
        <p:nvPicPr>
          <p:cNvPr id="19" name="图片 18" descr="跟踪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3894" y="3666930"/>
            <a:ext cx="4086808" cy="2697421"/>
          </a:xfrm>
          <a:prstGeom prst="rect">
            <a:avLst/>
          </a:prstGeom>
          <a:ln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0" y="223935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1872" y="496010"/>
            <a:ext cx="27241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研究背景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目标跟踪</a:t>
            </a:r>
          </a:p>
        </p:txBody>
      </p:sp>
      <p:pic>
        <p:nvPicPr>
          <p:cNvPr id="11" name="图片 10" descr="C:\Users\Administrator\Desktop\唯美花朵设计矢量\1换].png1换]">
            <a:extLst>
              <a:ext uri="{FF2B5EF4-FFF2-40B4-BE49-F238E27FC236}">
                <a16:creationId xmlns:a16="http://schemas.microsoft.com/office/drawing/2014/main" xmlns="" id="{4B66CEB2-573B-406B-8E15-E9EF9940628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40811" y="1097959"/>
            <a:ext cx="342424" cy="340995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文本框 2">
            <a:extLst>
              <a:ext uri="{FF2B5EF4-FFF2-40B4-BE49-F238E27FC236}">
                <a16:creationId xmlns:a16="http://schemas.microsoft.com/office/drawing/2014/main" xmlns="" id="{96A5B968-41EF-483A-A61D-97A5353D46A3}"/>
              </a:ext>
            </a:extLst>
          </p:cNvPr>
          <p:cNvSpPr txBox="1"/>
          <p:nvPr/>
        </p:nvSpPr>
        <p:spPr>
          <a:xfrm>
            <a:off x="1015572" y="991079"/>
            <a:ext cx="709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开题初衷：为商场购物车安装目标跟踪设备，配置商品导航功能。在繁杂的流动环境中实现“小车跟人走”，增强用户体验。</a:t>
            </a:r>
            <a:endParaRPr lang="en-US" altLang="zh-CN" sz="20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89047" y="5934670"/>
            <a:ext cx="30059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跟踪对象：人</a:t>
            </a:r>
            <a:endParaRPr lang="en-US" altLang="zh-CN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跟踪实现：小车搭载平台</a:t>
            </a:r>
          </a:p>
          <a:p>
            <a:endParaRPr lang="zh-CN" altLang="en-US" dirty="0"/>
          </a:p>
        </p:txBody>
      </p:sp>
      <p:pic>
        <p:nvPicPr>
          <p:cNvPr id="9" name="图片 8" descr="timg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4181" y="1837642"/>
            <a:ext cx="7004120" cy="3895405"/>
          </a:xfrm>
          <a:prstGeom prst="rect">
            <a:avLst/>
          </a:prstGeom>
          <a:ln>
            <a:gradFill>
              <a:gsLst>
                <a:gs pos="0">
                  <a:srgbClr val="000000"/>
                </a:gs>
                <a:gs pos="39999">
                  <a:srgbClr val="0A128C"/>
                </a:gs>
                <a:gs pos="70000">
                  <a:srgbClr val="181CC7"/>
                </a:gs>
                <a:gs pos="88000">
                  <a:srgbClr val="7005D4"/>
                </a:gs>
                <a:gs pos="100000">
                  <a:srgbClr val="8C3D91"/>
                </a:gs>
              </a:gsLst>
              <a:lin ang="5400000" scaled="0"/>
            </a:gra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换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-2662713" y="801529"/>
            <a:ext cx="5976461" cy="59493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7689" y="2687479"/>
            <a:ext cx="97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144" y="3103721"/>
            <a:ext cx="646331" cy="2416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6" name="图片 5" descr="唯6]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7615714" y="960596"/>
            <a:ext cx="3695700" cy="4987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260" y="1869281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8260" y="2576989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8191" y="1845469"/>
            <a:ext cx="511969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1526" y="255603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8260" y="3246120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260" y="3964781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8065" y="3210684"/>
            <a:ext cx="502463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72004" y="3934302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20" name="文本框 16"/>
          <p:cNvSpPr txBox="1"/>
          <p:nvPr/>
        </p:nvSpPr>
        <p:spPr>
          <a:xfrm>
            <a:off x="4931878" y="4616964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任务安排</a:t>
            </a:r>
          </a:p>
        </p:txBody>
      </p:sp>
      <p:sp>
        <p:nvSpPr>
          <p:cNvPr id="21" name="文本框 18"/>
          <p:cNvSpPr txBox="1"/>
          <p:nvPr/>
        </p:nvSpPr>
        <p:spPr>
          <a:xfrm>
            <a:off x="4405621" y="458648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05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换]"/>
          <p:cNvPicPr>
            <a:picLocks noChangeAspect="1"/>
          </p:cNvPicPr>
          <p:nvPr/>
        </p:nvPicPr>
        <p:blipFill>
          <a:blip r:embed="rId3" cstate="print"/>
          <a:srcRect l="52921"/>
          <a:stretch>
            <a:fillRect/>
          </a:stretch>
        </p:blipFill>
        <p:spPr>
          <a:xfrm>
            <a:off x="0" y="836478"/>
            <a:ext cx="377666" cy="79867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50533" y="1054418"/>
            <a:ext cx="22617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  <a:endParaRPr lang="en-US" altLang="zh-CN" sz="15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Text Placeholder 2"/>
          <p:cNvSpPr txBox="1"/>
          <p:nvPr/>
        </p:nvSpPr>
        <p:spPr>
          <a:xfrm>
            <a:off x="471339" y="1487476"/>
            <a:ext cx="4194929" cy="82209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+mn-ea"/>
                <a:cs typeface="Roboto condensed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判别式方法：速度快，准确性低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生成式方法：速度慢，准确性高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8" name="Text Placeholder 2"/>
          <p:cNvSpPr txBox="1"/>
          <p:nvPr/>
        </p:nvSpPr>
        <p:spPr>
          <a:xfrm>
            <a:off x="4983877" y="1761737"/>
            <a:ext cx="3525580" cy="282416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提高准确性：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</a:rPr>
              <a:t>SiameseFC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(2017)</a:t>
            </a:r>
          </a:p>
          <a:p>
            <a:endParaRPr lang="zh-CN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Text Placeholder 8"/>
          <p:cNvSpPr txBox="1"/>
          <p:nvPr/>
        </p:nvSpPr>
        <p:spPr>
          <a:xfrm>
            <a:off x="6538298" y="2458132"/>
            <a:ext cx="2228153" cy="906780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endParaRPr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 flipV="1">
            <a:off x="3155273" y="2819939"/>
            <a:ext cx="0" cy="393383"/>
          </a:xfrm>
          <a:prstGeom prst="line">
            <a:avLst/>
          </a:prstGeom>
          <a:ln>
            <a:solidFill>
              <a:srgbClr val="2980B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2131862" y="2416321"/>
            <a:ext cx="1023170" cy="411721"/>
          </a:xfrm>
          <a:prstGeom prst="line">
            <a:avLst/>
          </a:prstGeom>
          <a:ln>
            <a:solidFill>
              <a:srgbClr val="2980B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266084" y="2441543"/>
            <a:ext cx="651761" cy="793115"/>
          </a:xfrm>
          <a:prstGeom prst="line">
            <a:avLst/>
          </a:prstGeom>
          <a:ln>
            <a:solidFill>
              <a:schemeClr val="accent5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5350167" y="3705433"/>
            <a:ext cx="609667" cy="12534"/>
          </a:xfrm>
          <a:prstGeom prst="line">
            <a:avLst/>
          </a:prstGeom>
          <a:ln>
            <a:solidFill>
              <a:srgbClr val="51B3C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356524" y="4637674"/>
            <a:ext cx="4763" cy="453390"/>
          </a:xfrm>
          <a:prstGeom prst="line">
            <a:avLst/>
          </a:prstGeom>
          <a:ln>
            <a:solidFill>
              <a:srgbClr val="2980B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5926513" y="5100492"/>
            <a:ext cx="1453629" cy="169093"/>
          </a:xfrm>
          <a:prstGeom prst="line">
            <a:avLst/>
          </a:prstGeom>
          <a:ln>
            <a:solidFill>
              <a:srgbClr val="2980B4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97"/>
          <p:cNvGrpSpPr/>
          <p:nvPr/>
        </p:nvGrpSpPr>
        <p:grpSpPr>
          <a:xfrm>
            <a:off x="2449288" y="3196949"/>
            <a:ext cx="1355408" cy="1355884"/>
            <a:chOff x="2714799" y="2648622"/>
            <a:chExt cx="1891378" cy="1891378"/>
          </a:xfrm>
          <a:solidFill>
            <a:srgbClr val="2980B4"/>
          </a:solidFill>
        </p:grpSpPr>
        <p:sp>
          <p:nvSpPr>
            <p:cNvPr id="99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grpFill/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Text Placeholder 2"/>
            <p:cNvSpPr txBox="1"/>
            <p:nvPr/>
          </p:nvSpPr>
          <p:spPr>
            <a:xfrm>
              <a:off x="3146847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目标跟踪</a:t>
              </a:r>
            </a:p>
          </p:txBody>
        </p:sp>
      </p:grpSp>
      <p:grpSp>
        <p:nvGrpSpPr>
          <p:cNvPr id="3" name="组合 100"/>
          <p:cNvGrpSpPr/>
          <p:nvPr/>
        </p:nvGrpSpPr>
        <p:grpSpPr>
          <a:xfrm>
            <a:off x="3578953" y="3196949"/>
            <a:ext cx="1355408" cy="1355884"/>
            <a:chOff x="4290947" y="2648622"/>
            <a:chExt cx="1891378" cy="1891378"/>
          </a:xfrm>
          <a:solidFill>
            <a:srgbClr val="83C2DB"/>
          </a:solidFill>
        </p:grpSpPr>
        <p:sp>
          <p:nvSpPr>
            <p:cNvPr id="102" name="Oval 9"/>
            <p:cNvSpPr/>
            <p:nvPr/>
          </p:nvSpPr>
          <p:spPr>
            <a:xfrm>
              <a:off x="4290947" y="2648622"/>
              <a:ext cx="1891378" cy="1891378"/>
            </a:xfrm>
            <a:prstGeom prst="ellipse">
              <a:avLst/>
            </a:prstGeom>
            <a:grpFill/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Text Placeholder 2"/>
            <p:cNvSpPr txBox="1"/>
            <p:nvPr/>
          </p:nvSpPr>
          <p:spPr>
            <a:xfrm>
              <a:off x="4739406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深度学习</a:t>
              </a:r>
            </a:p>
          </p:txBody>
        </p:sp>
      </p:grpSp>
      <p:grpSp>
        <p:nvGrpSpPr>
          <p:cNvPr id="5" name="组合 103"/>
          <p:cNvGrpSpPr/>
          <p:nvPr/>
        </p:nvGrpSpPr>
        <p:grpSpPr>
          <a:xfrm>
            <a:off x="6650540" y="3215803"/>
            <a:ext cx="1355408" cy="1355884"/>
            <a:chOff x="5880251" y="2661771"/>
            <a:chExt cx="1891378" cy="1891378"/>
          </a:xfrm>
          <a:solidFill>
            <a:srgbClr val="2980B4"/>
          </a:solidFill>
        </p:grpSpPr>
        <p:sp>
          <p:nvSpPr>
            <p:cNvPr id="105" name="Oval 10"/>
            <p:cNvSpPr/>
            <p:nvPr/>
          </p:nvSpPr>
          <p:spPr>
            <a:xfrm>
              <a:off x="5880251" y="2661771"/>
              <a:ext cx="1891378" cy="1891378"/>
            </a:xfrm>
            <a:prstGeom prst="ellipse">
              <a:avLst/>
            </a:prstGeom>
            <a:grpFill/>
            <a:ln w="666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sz="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Text Placeholder 2"/>
            <p:cNvSpPr txBox="1"/>
            <p:nvPr/>
          </p:nvSpPr>
          <p:spPr>
            <a:xfrm>
              <a:off x="6315199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硬件实现</a:t>
              </a:r>
            </a:p>
          </p:txBody>
        </p:sp>
      </p:grpSp>
      <p:sp>
        <p:nvSpPr>
          <p:cNvPr id="85" name="Text Placeholder 2"/>
          <p:cNvSpPr txBox="1"/>
          <p:nvPr/>
        </p:nvSpPr>
        <p:spPr>
          <a:xfrm>
            <a:off x="4428794" y="5251686"/>
            <a:ext cx="4278627" cy="1493192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2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树莓派系统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NCS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神经计算棒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(Intel)</a:t>
            </a: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网络摄像头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l"/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智能小车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endParaRPr lang="zh-CN" altLang="en-US" sz="15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6" name="Text Placeholder 8"/>
          <p:cNvSpPr txBox="1"/>
          <p:nvPr/>
        </p:nvSpPr>
        <p:spPr>
          <a:xfrm>
            <a:off x="1833384" y="4293478"/>
            <a:ext cx="1995488" cy="906780"/>
          </a:xfrm>
          <a:prstGeom prst="rect">
            <a:avLst/>
          </a:prstGeom>
        </p:spPr>
        <p:txBody>
          <a:bodyPr vert="horz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2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3020204020204" charset="-122"/>
                <a:ea typeface="微软雅黑" panose="020B050302020402020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2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2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2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20204"/>
              <a:buChar char="•"/>
              <a:defRPr sz="2000"/>
            </a:lvl9pPr>
          </a:lstStyle>
          <a:p>
            <a:endParaRPr lang="zh-CN" altLang="en-US" sz="788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Freeform 8"/>
          <p:cNvSpPr/>
          <p:nvPr/>
        </p:nvSpPr>
        <p:spPr>
          <a:xfrm>
            <a:off x="5247806" y="3368777"/>
            <a:ext cx="604815" cy="9392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1240" h="1434">
                <a:moveTo>
                  <a:pt x="0" y="0"/>
                </a:moveTo>
                <a:lnTo>
                  <a:pt x="1240" y="718"/>
                </a:lnTo>
                <a:lnTo>
                  <a:pt x="0" y="1434"/>
                </a:lnTo>
                <a:lnTo>
                  <a:pt x="333" y="718"/>
                </a:lnTo>
                <a:lnTo>
                  <a:pt x="0" y="0"/>
                </a:lnTo>
                <a:close/>
              </a:path>
            </a:pathLst>
          </a:custGeom>
          <a:solidFill>
            <a:srgbClr val="2980B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9"/>
          <p:cNvSpPr/>
          <p:nvPr/>
        </p:nvSpPr>
        <p:spPr>
          <a:xfrm>
            <a:off x="5645155" y="3368777"/>
            <a:ext cx="604815" cy="9392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1240" h="1434">
                <a:moveTo>
                  <a:pt x="0" y="0"/>
                </a:moveTo>
                <a:lnTo>
                  <a:pt x="109" y="234"/>
                </a:lnTo>
                <a:lnTo>
                  <a:pt x="945" y="718"/>
                </a:lnTo>
                <a:lnTo>
                  <a:pt x="109" y="1200"/>
                </a:lnTo>
                <a:lnTo>
                  <a:pt x="0" y="1434"/>
                </a:lnTo>
                <a:lnTo>
                  <a:pt x="1240" y="718"/>
                </a:lnTo>
                <a:lnTo>
                  <a:pt x="0" y="0"/>
                </a:lnTo>
                <a:close/>
              </a:path>
            </a:pathLst>
          </a:custGeom>
          <a:solidFill>
            <a:srgbClr val="2980B4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21"/>
          <p:cNvSpPr/>
          <p:nvPr/>
        </p:nvSpPr>
        <p:spPr>
          <a:xfrm>
            <a:off x="5603766" y="3799070"/>
            <a:ext cx="107540" cy="143334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0" t="0" r="0" b="0"/>
            <a:pathLst>
              <a:path w="129" h="128">
                <a:moveTo>
                  <a:pt x="62" y="0"/>
                </a:moveTo>
                <a:cubicBezTo>
                  <a:pt x="48" y="1"/>
                  <a:pt x="35" y="7"/>
                  <a:pt x="24" y="18"/>
                </a:cubicBezTo>
                <a:cubicBezTo>
                  <a:pt x="0" y="42"/>
                  <a:pt x="0" y="80"/>
                  <a:pt x="24" y="104"/>
                </a:cubicBezTo>
                <a:cubicBezTo>
                  <a:pt x="48" y="128"/>
                  <a:pt x="87" y="128"/>
                  <a:pt x="111" y="104"/>
                </a:cubicBezTo>
                <a:cubicBezTo>
                  <a:pt x="122" y="94"/>
                  <a:pt x="127" y="80"/>
                  <a:pt x="129" y="66"/>
                </a:cubicBezTo>
                <a:cubicBezTo>
                  <a:pt x="62" y="66"/>
                  <a:pt x="62" y="66"/>
                  <a:pt x="62" y="66"/>
                </a:cubicBezTo>
                <a:lnTo>
                  <a:pt x="62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Freeform 22"/>
          <p:cNvSpPr/>
          <p:nvPr/>
        </p:nvSpPr>
        <p:spPr>
          <a:xfrm>
            <a:off x="5665507" y="3799002"/>
            <a:ext cx="75415" cy="6599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68" h="68">
                <a:moveTo>
                  <a:pt x="49" y="20"/>
                </a:moveTo>
                <a:cubicBezTo>
                  <a:pt x="35" y="6"/>
                  <a:pt x="18" y="0"/>
                  <a:pt x="0" y="2"/>
                </a:cubicBezTo>
                <a:cubicBezTo>
                  <a:pt x="0" y="68"/>
                  <a:pt x="0" y="68"/>
                  <a:pt x="0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8" y="51"/>
                  <a:pt x="62" y="33"/>
                  <a:pt x="49" y="2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1">
            <a:extLst>
              <a:ext uri="{FF2B5EF4-FFF2-40B4-BE49-F238E27FC236}">
                <a16:creationId xmlns:a16="http://schemas.microsoft.com/office/drawing/2014/main" xmlns="" id="{E18035C6-AAE9-414D-9A9C-3B2051E0DDA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换]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 flipV="1">
            <a:off x="-2662713" y="801529"/>
            <a:ext cx="5976461" cy="59493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7689" y="2687479"/>
            <a:ext cx="9710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49144" y="3103721"/>
            <a:ext cx="646331" cy="24164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>
                <a:solidFill>
                  <a:schemeClr val="bg1"/>
                </a:solidFill>
              </a:rPr>
              <a:t>contents</a:t>
            </a:r>
          </a:p>
        </p:txBody>
      </p:sp>
      <p:pic>
        <p:nvPicPr>
          <p:cNvPr id="6" name="图片 5" descr="唯6]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7615714" y="960596"/>
            <a:ext cx="3695700" cy="4987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260" y="1869281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</a:rPr>
              <a:t>选题背景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98260" y="2576989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预行方案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8191" y="1845469"/>
            <a:ext cx="511969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61526" y="255603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02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98260" y="3246120"/>
            <a:ext cx="252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项目难点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898260" y="3964781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预期结果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48065" y="3210684"/>
            <a:ext cx="502463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03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372004" y="3934302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04</a:t>
            </a:r>
          </a:p>
        </p:txBody>
      </p:sp>
      <p:sp>
        <p:nvSpPr>
          <p:cNvPr id="20" name="文本框 16"/>
          <p:cNvSpPr txBox="1"/>
          <p:nvPr/>
        </p:nvSpPr>
        <p:spPr>
          <a:xfrm>
            <a:off x="4931878" y="4616964"/>
            <a:ext cx="249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2980B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任务安排</a:t>
            </a:r>
          </a:p>
        </p:txBody>
      </p:sp>
      <p:sp>
        <p:nvSpPr>
          <p:cNvPr id="21" name="文本框 18"/>
          <p:cNvSpPr txBox="1"/>
          <p:nvPr/>
        </p:nvSpPr>
        <p:spPr>
          <a:xfrm>
            <a:off x="4405621" y="4586484"/>
            <a:ext cx="472440" cy="461665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ctr" defTabSz="685800">
              <a:defRPr/>
            </a:pPr>
            <a:r>
              <a:rPr lang="en-US" altLang="zh-CN" sz="2400" b="1" dirty="0">
                <a:solidFill>
                  <a:srgbClr val="2980B4"/>
                </a:solidFill>
                <a:latin typeface="Vladimir Script" panose="03050402040407070305" charset="0"/>
                <a:ea typeface="方正舒体" panose="02010601030101010101" pitchFamily="2" charset="-122"/>
                <a:sym typeface="+mn-ea"/>
              </a:rPr>
              <a:t>05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夏雨家 https://xnwe.taobao.com/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525</Words>
  <Application>Microsoft Office PowerPoint</Application>
  <PresentationFormat>全屏显示(4:3)</PresentationFormat>
  <Paragraphs>207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夏雨家 https://xnwe.taobao.com/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</dc:description>
  <cp:lastModifiedBy>Red</cp:lastModifiedBy>
  <cp:revision>302</cp:revision>
  <dcterms:created xsi:type="dcterms:W3CDTF">2018-11-08T00:21:00Z</dcterms:created>
  <dcterms:modified xsi:type="dcterms:W3CDTF">2018-12-23T10:38:00Z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2052-10.1.0.7669</vt:lpwstr>
  </property>
  <property fmtid="{D5CDD505-2E9C-101B-9397-08002B2CF9AE}" pid="3" name="KSORubyTemplateID">
    <vt:lpwstr>13</vt:lpwstr>
  </property>
</Properties>
</file>