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1FF"/>
    <a:srgbClr val="538034"/>
    <a:srgbClr val="F58101"/>
    <a:srgbClr val="A518FC"/>
    <a:srgbClr val="8BC7B1"/>
    <a:srgbClr val="A9D18E"/>
    <a:srgbClr val="B9FFF2"/>
    <a:srgbClr val="E4BAFE"/>
    <a:srgbClr val="FBF0E3"/>
    <a:srgbClr val="00B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2556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82021-A589-429B-8818-8BD9EF7C6009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831DB-0769-4107-A410-A82655BCE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17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59A8D-8AAA-AD40-FAF0-2272D60C2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6D96F5-A5D1-9B68-A30D-D1AC36337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070B17-45B6-F929-34D1-A7FC38A7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085C-01B8-48DF-9CFA-E0590E9841F3}" type="datetime1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4D41C-A9BD-D88F-BCD9-E25C4046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22C17-7D42-97CE-13AE-4CB15FE8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890-9201-4188-B86D-B703E73AE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11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BD605-0502-1397-199F-88D9D647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424DEE-A8AA-5E51-88C8-33CD4A3FE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75376D-AF23-E2B7-5A5C-CCC12525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80E0-FE76-4387-9FFE-005A862C8995}" type="datetime1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297037-1AD1-D2EB-DA12-EE2168C0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72EEE-FE2A-41E0-C675-D9A8ED87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890-9201-4188-B86D-B703E73AE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CF46F7-E05E-F9F3-35B3-FEEA8CC34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0031D9-865E-7F56-CE90-1F84A876A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9D2DB-D77B-9DA0-67F7-5DF485E8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1F0-EB0F-49D6-BB06-B7F6040C85BA}" type="datetime1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2072D-F378-4557-2701-A4FE4ACB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38079-936F-A3B1-7A9A-1A22602A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890-9201-4188-B86D-B703E73AE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1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04BDF-8DA7-55BF-183E-B4915EE8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DE389-2E3E-4531-931B-3C9D69D4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4F0C1-1C09-B540-606A-3739A2D2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2FF2-1FCF-424C-A79A-47386B5D30F9}" type="datetime1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BACA56-2FF8-DE7F-2377-6F6E4CCD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B0A2E8-C707-3695-0AFF-9C2C0DD1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890-9201-4188-B86D-B703E73AE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07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38F414-A496-5553-D6E3-C1BA8EB4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B0B25F-1159-0809-AEF2-C158847B1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7D161-4BF1-8CAB-3E6D-3BBAA6B1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1973-7005-4500-A0A6-C9B4A654F0C6}" type="datetime1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DD250-BC6E-E0A7-5EC2-CE1B3484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DA2EB-F59F-01A3-1B8E-E824B8EA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890-9201-4188-B86D-B703E73AE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78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BBB53-1BFC-5305-F070-85BCB923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03994-37EF-77C0-BD0B-F828F7469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5330E4-EA2F-5ACB-8FC3-989F6893A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20A742-E654-1698-BF54-D76A4E72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1FED-1A11-4B9C-97D0-3BD7FF12F1A0}" type="datetime1">
              <a:rPr lang="fr-FR" smtClean="0"/>
              <a:t>20/11/2023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8801E9-11D2-3626-9195-D3A0665C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71E68E-A8C8-537F-734D-733F13C2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890-9201-4188-B86D-B703E73AE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34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6622E-EAB7-0356-0E3A-DED2BAE5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307A64-F2D0-CDCB-EDAB-88AF0170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DF547C-4A28-AF80-E7CF-21D7A9047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EB1921-EC50-4AB7-25DB-E7FDC7CAD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0F9FBC-0267-D3D9-49FA-8C1D27B37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AF92B-C1B1-39A8-DAC8-93BE8E00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DE3C-3FA3-49AA-A19D-9DC9704DF351}" type="datetime1">
              <a:rPr lang="fr-FR" smtClean="0"/>
              <a:t>20/11/2023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43D752-AB32-8D4D-D963-1BECDBD4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E566FF-D648-B780-251B-974E6861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890-9201-4188-B86D-B703E73AE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14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0B4F6-8965-79D4-0C71-407BC81A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9325EF-0510-5BBF-D739-EC87BE84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9EB-C1CA-4290-9728-B74D9F34D0B5}" type="datetime1">
              <a:rPr lang="fr-FR" smtClean="0"/>
              <a:t>20/11/2023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9B1A95-2F27-101B-3440-332D3B9F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0F0070-E71F-EC8B-01EA-FC6933F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890-9201-4188-B86D-B703E73AE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2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56A2E3-BD04-49F3-2663-E05753BD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910D-8181-46CD-A11A-8FD1FA3D6F45}" type="datetime1">
              <a:rPr lang="fr-FR" smtClean="0"/>
              <a:t>20/11/2023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8BFDD8-1AB7-5B5F-9C19-83A60DE8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046FD5-690D-E470-D9A3-3E69CA80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890-9201-4188-B86D-B703E73AE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37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335BE-C9C8-183B-8239-925DF737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0B0309-0081-99A7-BB5D-FEDA8CA7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1A5158-8186-592E-3952-25E62690B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ED2D2E-FA7E-E2AC-B951-9B8C2896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C28A-E142-4F69-B83D-FCE44E9B105B}" type="datetime1">
              <a:rPr lang="fr-FR" smtClean="0"/>
              <a:t>20/11/2023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BD00-3950-C35B-C008-0488DDA4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5754BC-C024-4D3B-1709-AE514808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890-9201-4188-B86D-B703E73AE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94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514AC-63DF-3EF0-6BD4-172438A4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B82707-6E32-47C6-52A3-0687B6D31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95F491-BADF-C518-DEC1-BB8611EA3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AC9818-4280-60F2-6EBC-33AF4FC2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B92F-C691-4BD3-8B2B-B070D95C333D}" type="datetime1">
              <a:rPr lang="fr-FR" smtClean="0"/>
              <a:t>20/11/2023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F1AB4E-8326-BD7A-4542-6D645E43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CAB10-9E90-934F-86AF-44E8A2E8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0890-9201-4188-B86D-B703E73AE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7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E02EE8-EE82-F056-D75C-56C8E1FE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D2326E-9001-3965-28F2-C5EC99566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BB48B5-E8F6-3EDC-EA71-FDA98FA37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7137-5C9F-4B7E-A1D5-3F9F1DFA908E}" type="datetime1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EE61D0-829D-0FEE-1C62-450AD3E14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461261-493B-F283-B7F9-8E8191F8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0890-9201-4188-B86D-B703E73AE3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75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maintenance-pn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NP14slM=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egomariano.com/react/" TargetMode="External"/><Relationship Id="rId7" Type="http://schemas.openxmlformats.org/officeDocument/2006/relationships/hyperlink" Target="https://www.flickr.com/photos/markusspiske/31906693748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commons.wikimedia.org/wiki/File:JavaScript-logo.png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ebp"/><Relationship Id="rId4" Type="http://schemas.openxmlformats.org/officeDocument/2006/relationships/hyperlink" Target="https://www.freepngimg.com/png/71302-express.js-chrome-javascript-system-node.js-v8-runtim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smanzanas.com/2012/11/brad-pitt-dona-100-000-dolares-a-la-causa-del-matrimonio-igualitario.html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27B9DC-ECBF-A9D9-1AFB-D8388FB81B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9CB0D6-8AFC-5E1D-73B0-4394FB961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6" y="526223"/>
            <a:ext cx="5324400" cy="2109521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8D178598-CFF0-457E-970F-F0A05C44CA96}"/>
              </a:ext>
            </a:extLst>
          </p:cNvPr>
          <p:cNvSpPr/>
          <p:nvPr/>
        </p:nvSpPr>
        <p:spPr>
          <a:xfrm>
            <a:off x="-1863471" y="3776321"/>
            <a:ext cx="7181279" cy="7329523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C0E1ED-ECC4-C900-F214-26DDE234D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89" y="4530603"/>
            <a:ext cx="1529036" cy="8659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85E4238-85BF-E696-FFAE-81561271AC3E}"/>
              </a:ext>
            </a:extLst>
          </p:cNvPr>
          <p:cNvSpPr txBox="1"/>
          <p:nvPr/>
        </p:nvSpPr>
        <p:spPr>
          <a:xfrm>
            <a:off x="1618391" y="3962042"/>
            <a:ext cx="233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Développé par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99287E5-709B-1411-9C30-71BF12747087}"/>
              </a:ext>
            </a:extLst>
          </p:cNvPr>
          <p:cNvSpPr txBox="1"/>
          <p:nvPr/>
        </p:nvSpPr>
        <p:spPr>
          <a:xfrm>
            <a:off x="178130" y="6413630"/>
            <a:ext cx="81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20/11/2023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A7CF3A3-12E4-358C-3C0D-B74E9B63C984}"/>
              </a:ext>
            </a:extLst>
          </p:cNvPr>
          <p:cNvSpPr/>
          <p:nvPr/>
        </p:nvSpPr>
        <p:spPr>
          <a:xfrm>
            <a:off x="9288704" y="-1991386"/>
            <a:ext cx="4933379" cy="5035219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83B85C4-EEA6-4B57-D199-ABF8DF3467B5}"/>
              </a:ext>
            </a:extLst>
          </p:cNvPr>
          <p:cNvSpPr txBox="1"/>
          <p:nvPr/>
        </p:nvSpPr>
        <p:spPr>
          <a:xfrm>
            <a:off x="6096000" y="1312483"/>
            <a:ext cx="5909340" cy="436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fr-FR" sz="3600" b="1" dirty="0">
                <a:ln w="12700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92D050"/>
                </a:solidFill>
              </a:rPr>
              <a:t>Plan du site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fr-FR" sz="3600" b="1" dirty="0">
                <a:ln w="12700">
                  <a:solidFill>
                    <a:srgbClr val="538034"/>
                  </a:solidFill>
                  <a:prstDash val="solid"/>
                </a:ln>
                <a:solidFill>
                  <a:srgbClr val="F58101"/>
                </a:solidFill>
              </a:rPr>
              <a:t>Choix technologiques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fr-FR" sz="3600" b="1" dirty="0">
                <a:ln w="12700">
                  <a:solidFill>
                    <a:srgbClr val="9A57CD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</a:rPr>
              <a:t>Organisation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fr-FR" sz="36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rgbClr val="B9FFF2"/>
                </a:solidFill>
              </a:rPr>
              <a:t>Maintenance et mise à jour</a:t>
            </a:r>
          </a:p>
        </p:txBody>
      </p:sp>
    </p:spTree>
    <p:extLst>
      <p:ext uri="{BB962C8B-B14F-4D97-AF65-F5344CB8AC3E}">
        <p14:creationId xmlns:p14="http://schemas.microsoft.com/office/powerpoint/2010/main" val="262990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1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7B9D5-3238-C7BA-AFF4-0FBB2DC7B09D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7CA5DB-1391-70F7-6281-5AB3C05FDBDA}"/>
              </a:ext>
            </a:extLst>
          </p:cNvPr>
          <p:cNvSpPr txBox="1"/>
          <p:nvPr/>
        </p:nvSpPr>
        <p:spPr>
          <a:xfrm>
            <a:off x="2514600" y="3194868"/>
            <a:ext cx="8486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3 itérations pour des mises à jours dans un maximum de 15 jours de travail. </a:t>
            </a:r>
          </a:p>
          <a:p>
            <a:r>
              <a:rPr lang="fr-FR" sz="2000" dirty="0"/>
              <a:t>(3 sprints)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4E2A57-2C00-F3BC-923A-1E503F96DF95}"/>
              </a:ext>
            </a:extLst>
          </p:cNvPr>
          <p:cNvSpPr txBox="1"/>
          <p:nvPr/>
        </p:nvSpPr>
        <p:spPr>
          <a:xfrm>
            <a:off x="3171826" y="4218011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Au-delà facturation à prévoir.</a:t>
            </a:r>
          </a:p>
        </p:txBody>
      </p:sp>
      <p:sp>
        <p:nvSpPr>
          <p:cNvPr id="12" name="Flèche : virage 11">
            <a:extLst>
              <a:ext uri="{FF2B5EF4-FFF2-40B4-BE49-F238E27FC236}">
                <a16:creationId xmlns:a16="http://schemas.microsoft.com/office/drawing/2014/main" id="{2993F590-4F51-60B9-5923-7F0350C9327A}"/>
              </a:ext>
            </a:extLst>
          </p:cNvPr>
          <p:cNvSpPr/>
          <p:nvPr/>
        </p:nvSpPr>
        <p:spPr>
          <a:xfrm flipV="1">
            <a:off x="2660650" y="4066138"/>
            <a:ext cx="419100" cy="421243"/>
          </a:xfrm>
          <a:prstGeom prst="bentArrow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481D406-1069-6DB6-BC01-2CC5B10574F8}"/>
              </a:ext>
            </a:extLst>
          </p:cNvPr>
          <p:cNvSpPr/>
          <p:nvPr/>
        </p:nvSpPr>
        <p:spPr>
          <a:xfrm>
            <a:off x="9481479" y="4222676"/>
            <a:ext cx="4325537" cy="4325410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D498BD0-5B10-49CC-F162-BF2DC33BF108}"/>
              </a:ext>
            </a:extLst>
          </p:cNvPr>
          <p:cNvSpPr txBox="1"/>
          <p:nvPr/>
        </p:nvSpPr>
        <p:spPr>
          <a:xfrm>
            <a:off x="2514599" y="5204017"/>
            <a:ext cx="848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En cas de faille de sécurité majeure sur l’application, la maintenance est offerte.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3ACBCC0-3EF7-97E8-D28D-F3F95D9285A6}"/>
              </a:ext>
            </a:extLst>
          </p:cNvPr>
          <p:cNvSpPr/>
          <p:nvPr/>
        </p:nvSpPr>
        <p:spPr>
          <a:xfrm>
            <a:off x="5824068" y="-2389054"/>
            <a:ext cx="4325537" cy="4325410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DBC09-BE19-A7ED-3ED2-2ED3E3245409}"/>
              </a:ext>
            </a:extLst>
          </p:cNvPr>
          <p:cNvSpPr/>
          <p:nvPr/>
        </p:nvSpPr>
        <p:spPr>
          <a:xfrm>
            <a:off x="1447932" y="472619"/>
            <a:ext cx="92961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rgbClr val="0070C0"/>
                  </a:solidFill>
                  <a:prstDash val="solid"/>
                </a:ln>
                <a:solidFill>
                  <a:srgbClr val="B9FFF2"/>
                </a:solidFill>
                <a:effectLst/>
              </a:rPr>
              <a:t>MAINTENANCE ET MISE A JOUR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B6C052D-58BB-FF65-6D32-C85CD7F6D18A}"/>
              </a:ext>
            </a:extLst>
          </p:cNvPr>
          <p:cNvSpPr/>
          <p:nvPr/>
        </p:nvSpPr>
        <p:spPr>
          <a:xfrm>
            <a:off x="-2373601" y="1679641"/>
            <a:ext cx="4325537" cy="4325410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802EB0D9-22E8-CF8F-04E9-61D7D06D8AF4}"/>
              </a:ext>
            </a:extLst>
          </p:cNvPr>
          <p:cNvSpPr/>
          <p:nvPr/>
        </p:nvSpPr>
        <p:spPr>
          <a:xfrm>
            <a:off x="1281300" y="3330013"/>
            <a:ext cx="590425" cy="466725"/>
          </a:xfrm>
          <a:prstGeom prst="chevron">
            <a:avLst/>
          </a:prstGeom>
          <a:solidFill>
            <a:srgbClr val="A9D18E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 : chevron 13">
            <a:extLst>
              <a:ext uri="{FF2B5EF4-FFF2-40B4-BE49-F238E27FC236}">
                <a16:creationId xmlns:a16="http://schemas.microsoft.com/office/drawing/2014/main" id="{473B8D5E-6869-FEF6-6953-321E2BE924C8}"/>
              </a:ext>
            </a:extLst>
          </p:cNvPr>
          <p:cNvSpPr/>
          <p:nvPr/>
        </p:nvSpPr>
        <p:spPr>
          <a:xfrm>
            <a:off x="1281300" y="5183161"/>
            <a:ext cx="590425" cy="466725"/>
          </a:xfrm>
          <a:prstGeom prst="chevron">
            <a:avLst/>
          </a:prstGeom>
          <a:solidFill>
            <a:srgbClr val="A9D18E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EE3CED4-3C0D-A397-03A5-6F2FD33B503F}"/>
              </a:ext>
            </a:extLst>
          </p:cNvPr>
          <p:cNvSpPr txBox="1"/>
          <p:nvPr/>
        </p:nvSpPr>
        <p:spPr>
          <a:xfrm>
            <a:off x="178130" y="6413630"/>
            <a:ext cx="81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20/11/2023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07D3486-C8D8-544A-9D38-2038888C0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9798" y="1507161"/>
            <a:ext cx="2103928" cy="14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9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2BF52-3435-730F-9EBE-4E3F46AFCA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ED2113-73A3-7BB7-2F46-9DFE58BF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06" y="5197353"/>
            <a:ext cx="1529036" cy="86598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3E48E67-D295-7DC8-5017-13DD68B7368D}"/>
              </a:ext>
            </a:extLst>
          </p:cNvPr>
          <p:cNvSpPr txBox="1"/>
          <p:nvPr/>
        </p:nvSpPr>
        <p:spPr>
          <a:xfrm>
            <a:off x="4926083" y="4674133"/>
            <a:ext cx="233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Développé par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DA8C4-5D84-5C4A-226A-F9A951111E85}"/>
              </a:ext>
            </a:extLst>
          </p:cNvPr>
          <p:cNvSpPr/>
          <p:nvPr/>
        </p:nvSpPr>
        <p:spPr>
          <a:xfrm>
            <a:off x="3144517" y="2705725"/>
            <a:ext cx="590296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?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0D3707F-FD00-6F9D-0601-558F5A03B834}"/>
              </a:ext>
            </a:extLst>
          </p:cNvPr>
          <p:cNvSpPr/>
          <p:nvPr/>
        </p:nvSpPr>
        <p:spPr>
          <a:xfrm>
            <a:off x="8637946" y="4879625"/>
            <a:ext cx="4325537" cy="4325410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915644E-830E-151D-CE78-B3CB7C4AF52D}"/>
              </a:ext>
            </a:extLst>
          </p:cNvPr>
          <p:cNvSpPr/>
          <p:nvPr/>
        </p:nvSpPr>
        <p:spPr>
          <a:xfrm>
            <a:off x="-2753279" y="3034648"/>
            <a:ext cx="4325537" cy="4325410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59E93A9-9093-D590-D61B-2D7823958484}"/>
              </a:ext>
            </a:extLst>
          </p:cNvPr>
          <p:cNvSpPr/>
          <p:nvPr/>
        </p:nvSpPr>
        <p:spPr>
          <a:xfrm>
            <a:off x="11134687" y="-1539068"/>
            <a:ext cx="2433675" cy="2433604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A8F1D0-3FCB-CA10-676A-ED64A74E6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00" y="227545"/>
            <a:ext cx="5324400" cy="2109521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1188020E-3CDA-7F90-6B27-3DC31BE57FFF}"/>
              </a:ext>
            </a:extLst>
          </p:cNvPr>
          <p:cNvSpPr/>
          <p:nvPr/>
        </p:nvSpPr>
        <p:spPr>
          <a:xfrm>
            <a:off x="500063" y="-1539068"/>
            <a:ext cx="2433675" cy="2433604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00826F-A7E1-BA6A-600D-A88F25459709}"/>
              </a:ext>
            </a:extLst>
          </p:cNvPr>
          <p:cNvSpPr txBox="1"/>
          <p:nvPr/>
        </p:nvSpPr>
        <p:spPr>
          <a:xfrm>
            <a:off x="178130" y="6413630"/>
            <a:ext cx="81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20/11/2023</a:t>
            </a:r>
          </a:p>
        </p:txBody>
      </p:sp>
    </p:spTree>
    <p:extLst>
      <p:ext uri="{BB962C8B-B14F-4D97-AF65-F5344CB8AC3E}">
        <p14:creationId xmlns:p14="http://schemas.microsoft.com/office/powerpoint/2010/main" val="127362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008663C-F122-9CDD-0375-BBE4BDF39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D5B39DA8-6ADE-9AD5-D698-BCB918413BC7}"/>
              </a:ext>
            </a:extLst>
          </p:cNvPr>
          <p:cNvSpPr/>
          <p:nvPr/>
        </p:nvSpPr>
        <p:spPr>
          <a:xfrm>
            <a:off x="9238481" y="4607090"/>
            <a:ext cx="4933379" cy="5035219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9A1C0D1-FF39-5FCD-28D6-8B390C430A4B}"/>
              </a:ext>
            </a:extLst>
          </p:cNvPr>
          <p:cNvSpPr/>
          <p:nvPr/>
        </p:nvSpPr>
        <p:spPr>
          <a:xfrm>
            <a:off x="-3267844" y="-3165310"/>
            <a:ext cx="4933379" cy="5035219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D497A5-79A0-3986-7BAB-9AE919987B21}"/>
              </a:ext>
            </a:extLst>
          </p:cNvPr>
          <p:cNvSpPr txBox="1"/>
          <p:nvPr/>
        </p:nvSpPr>
        <p:spPr>
          <a:xfrm>
            <a:off x="178130" y="6413630"/>
            <a:ext cx="81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20/11/2023</a:t>
            </a:r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8BE13E8F-D1C9-E043-CA9D-5E5AC30EF950}"/>
              </a:ext>
            </a:extLst>
          </p:cNvPr>
          <p:cNvSpPr/>
          <p:nvPr/>
        </p:nvSpPr>
        <p:spPr>
          <a:xfrm>
            <a:off x="584859" y="476001"/>
            <a:ext cx="3914775" cy="1857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7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A878FF-E10A-ED16-DF0D-F0CD36008E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A518FC"/>
                </a:solidFill>
              </a:ln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1660CE3-EF05-C05C-4AC5-F71709386A7A}"/>
              </a:ext>
            </a:extLst>
          </p:cNvPr>
          <p:cNvSpPr/>
          <p:nvPr/>
        </p:nvSpPr>
        <p:spPr>
          <a:xfrm>
            <a:off x="9396028" y="-2252437"/>
            <a:ext cx="4601344" cy="4696329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FF1C0F-CD5E-F529-C43F-1772D819032E}"/>
              </a:ext>
            </a:extLst>
          </p:cNvPr>
          <p:cNvSpPr/>
          <p:nvPr/>
        </p:nvSpPr>
        <p:spPr>
          <a:xfrm>
            <a:off x="3576638" y="434788"/>
            <a:ext cx="5038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 algn="ctr"/>
            <a:r>
              <a:rPr lang="fr-FR" sz="5400" b="1" dirty="0">
                <a:ln w="22225">
                  <a:solidFill>
                    <a:srgbClr val="538034"/>
                  </a:solidFill>
                  <a:prstDash val="solid"/>
                </a:ln>
                <a:solidFill>
                  <a:srgbClr val="F58101"/>
                </a:solidFill>
              </a:rPr>
              <a:t>FRONT</a:t>
            </a:r>
            <a:r>
              <a:rPr lang="fr-FR" sz="5400" b="1" dirty="0">
                <a:ln w="22225">
                  <a:solidFill>
                    <a:srgbClr val="A9D18E"/>
                  </a:solidFill>
                  <a:prstDash val="solid"/>
                </a:ln>
                <a:solidFill>
                  <a:srgbClr val="F58101"/>
                </a:solidFill>
              </a:rPr>
              <a:t> </a:t>
            </a:r>
            <a:r>
              <a:rPr lang="fr-FR" sz="5400" b="1" dirty="0">
                <a:ln w="22225">
                  <a:solidFill>
                    <a:srgbClr val="538034"/>
                  </a:solidFill>
                  <a:prstDash val="solid"/>
                </a:ln>
                <a:solidFill>
                  <a:srgbClr val="F58101"/>
                </a:solidFill>
              </a:rPr>
              <a:t>END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808F78A-E81B-32DC-3641-F5BF07A46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4452" y="4206159"/>
            <a:ext cx="1311707" cy="126474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B83A871-BC89-42DB-7893-442B60DB2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98956" y="2381080"/>
            <a:ext cx="1162697" cy="116269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B523EEC-1E1C-6B9D-9B51-49BD51D8058C}"/>
              </a:ext>
            </a:extLst>
          </p:cNvPr>
          <p:cNvSpPr txBox="1"/>
          <p:nvPr/>
        </p:nvSpPr>
        <p:spPr>
          <a:xfrm>
            <a:off x="2933713" y="2268305"/>
            <a:ext cx="503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Langage de programmation simple, largement utilisés dans la création d’application web.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409E0F4-178B-8D3F-27B4-7CDC3D71C2B6}"/>
              </a:ext>
            </a:extLst>
          </p:cNvPr>
          <p:cNvSpPr txBox="1"/>
          <p:nvPr/>
        </p:nvSpPr>
        <p:spPr>
          <a:xfrm>
            <a:off x="2933713" y="4206159"/>
            <a:ext cx="503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Librairie complémentaire à Javascript permettant de simplifier grandement certains points de développements et ainsi gagner du temps.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F16B2F6-4DE2-71FE-7A6B-14D6901E8BA3}"/>
              </a:ext>
            </a:extLst>
          </p:cNvPr>
          <p:cNvSpPr/>
          <p:nvPr/>
        </p:nvSpPr>
        <p:spPr>
          <a:xfrm>
            <a:off x="9717305" y="5470900"/>
            <a:ext cx="4601344" cy="4696329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4C4F55D-FAD1-A680-4FE6-513AB50FE81A}"/>
              </a:ext>
            </a:extLst>
          </p:cNvPr>
          <p:cNvSpPr txBox="1"/>
          <p:nvPr/>
        </p:nvSpPr>
        <p:spPr>
          <a:xfrm>
            <a:off x="178130" y="6413630"/>
            <a:ext cx="81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20/11/2023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12FB26-98D4-A794-82F3-64808C2E5B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32000" y="1938078"/>
            <a:ext cx="2397248" cy="3594117"/>
          </a:xfrm>
          <a:prstGeom prst="snip2DiagRect">
            <a:avLst/>
          </a:prstGeom>
          <a:noFill/>
          <a:ln w="88900" cap="sq" cmpd="sng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475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15B67-051C-801D-40D7-60A9FED413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6EEA4A9-2766-1F35-33F7-0015609E37C6}"/>
              </a:ext>
            </a:extLst>
          </p:cNvPr>
          <p:cNvSpPr/>
          <p:nvPr/>
        </p:nvSpPr>
        <p:spPr>
          <a:xfrm>
            <a:off x="-1373572" y="4694463"/>
            <a:ext cx="4601344" cy="4696329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E11AE4B-88DD-A660-DAE8-6123E48CA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68" y="1792918"/>
            <a:ext cx="3220064" cy="166364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47A3277-095A-6203-12AD-E2B59C731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76314" y="3888214"/>
            <a:ext cx="3622866" cy="2219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1A0E2A2-B98E-F02B-4050-39A4BDFA4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80" y="4338253"/>
            <a:ext cx="3751820" cy="1213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AA41BE97-A8AB-9401-1234-7096D6BE99CD}"/>
              </a:ext>
            </a:extLst>
          </p:cNvPr>
          <p:cNvSpPr/>
          <p:nvPr/>
        </p:nvSpPr>
        <p:spPr>
          <a:xfrm>
            <a:off x="10718800" y="1411210"/>
            <a:ext cx="4601344" cy="4696329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502A6-BECE-C060-76FC-12C16E7FF8D3}"/>
              </a:ext>
            </a:extLst>
          </p:cNvPr>
          <p:cNvSpPr/>
          <p:nvPr/>
        </p:nvSpPr>
        <p:spPr>
          <a:xfrm>
            <a:off x="4540351" y="387139"/>
            <a:ext cx="3111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rgbClr val="538034"/>
                  </a:solidFill>
                  <a:prstDash val="solid"/>
                </a:ln>
                <a:solidFill>
                  <a:srgbClr val="F58101"/>
                </a:solidFill>
              </a:rPr>
              <a:t>BACK END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DA9FF22-A645-D55F-EFCE-9847BC8BC271}"/>
              </a:ext>
            </a:extLst>
          </p:cNvPr>
          <p:cNvSpPr txBox="1"/>
          <p:nvPr/>
        </p:nvSpPr>
        <p:spPr>
          <a:xfrm>
            <a:off x="178130" y="6413630"/>
            <a:ext cx="81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20/11/2023</a:t>
            </a:r>
          </a:p>
        </p:txBody>
      </p:sp>
    </p:spTree>
    <p:extLst>
      <p:ext uri="{BB962C8B-B14F-4D97-AF65-F5344CB8AC3E}">
        <p14:creationId xmlns:p14="http://schemas.microsoft.com/office/powerpoint/2010/main" val="134053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BE1F79-80C7-0A42-67E2-980801BF1E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380C42-D276-5625-81B7-5C63057E9031}"/>
              </a:ext>
            </a:extLst>
          </p:cNvPr>
          <p:cNvSpPr/>
          <p:nvPr/>
        </p:nvSpPr>
        <p:spPr>
          <a:xfrm>
            <a:off x="3799028" y="387139"/>
            <a:ext cx="4593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rgbClr val="538034"/>
                  </a:solidFill>
                  <a:prstDash val="solid"/>
                </a:ln>
                <a:solidFill>
                  <a:srgbClr val="F58101"/>
                </a:solidFill>
              </a:rPr>
              <a:t>HEBERGEMENT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83E9322-9703-C401-B683-4F34652DF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09" y="2352675"/>
            <a:ext cx="4112666" cy="235009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398D48A-9687-6188-E137-2E4144C34B59}"/>
              </a:ext>
            </a:extLst>
          </p:cNvPr>
          <p:cNvSpPr txBox="1"/>
          <p:nvPr/>
        </p:nvSpPr>
        <p:spPr>
          <a:xfrm>
            <a:off x="178130" y="6413630"/>
            <a:ext cx="81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20/11/2023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AFE0A8D-6BBA-AD16-CE67-FA9B95E7B466}"/>
              </a:ext>
            </a:extLst>
          </p:cNvPr>
          <p:cNvSpPr txBox="1"/>
          <p:nvPr/>
        </p:nvSpPr>
        <p:spPr>
          <a:xfrm>
            <a:off x="1343025" y="2425272"/>
            <a:ext cx="4752975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/>
              <a:t>Microsoft Azure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www.qwenta-menumaker.fr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effectLst/>
                <a:ea typeface="Montserrat" panose="00000500000000000000" pitchFamily="2" charset="0"/>
                <a:cs typeface="Montserrat" panose="00000500000000000000" pitchFamily="2" charset="0"/>
              </a:rPr>
              <a:t>qwenta.menumaker@contact.fr</a:t>
            </a:r>
            <a:endParaRPr lang="fr-FR" sz="24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D908153-E039-C565-3EA7-24F6675CB4BB}"/>
              </a:ext>
            </a:extLst>
          </p:cNvPr>
          <p:cNvSpPr/>
          <p:nvPr/>
        </p:nvSpPr>
        <p:spPr>
          <a:xfrm>
            <a:off x="-1597956" y="-2150722"/>
            <a:ext cx="4601344" cy="4696329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FBFC18-D6D8-B342-D6B2-5F9D80E27437}"/>
              </a:ext>
            </a:extLst>
          </p:cNvPr>
          <p:cNvSpPr/>
          <p:nvPr/>
        </p:nvSpPr>
        <p:spPr>
          <a:xfrm>
            <a:off x="2589545" y="5257102"/>
            <a:ext cx="3523938" cy="3596682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309273C-8219-3AC5-C6B2-2C16C2E191FA}"/>
              </a:ext>
            </a:extLst>
          </p:cNvPr>
          <p:cNvSpPr/>
          <p:nvPr/>
        </p:nvSpPr>
        <p:spPr>
          <a:xfrm>
            <a:off x="11225671" y="-342712"/>
            <a:ext cx="3523938" cy="3596682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9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6A4F91-480B-2466-A752-869C39E15C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5B855E6-EACF-0E21-E157-43B6099C7B2A}"/>
              </a:ext>
            </a:extLst>
          </p:cNvPr>
          <p:cNvSpPr/>
          <p:nvPr/>
        </p:nvSpPr>
        <p:spPr>
          <a:xfrm>
            <a:off x="8038611" y="2452178"/>
            <a:ext cx="1554255" cy="66829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7FBDE5-274A-89F7-7D8B-9164124EE3B3}"/>
              </a:ext>
            </a:extLst>
          </p:cNvPr>
          <p:cNvSpPr/>
          <p:nvPr/>
        </p:nvSpPr>
        <p:spPr>
          <a:xfrm>
            <a:off x="3799028" y="387139"/>
            <a:ext cx="4593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rgbClr val="538034"/>
                  </a:solidFill>
                  <a:prstDash val="solid"/>
                </a:ln>
                <a:solidFill>
                  <a:srgbClr val="F58101"/>
                </a:solidFill>
              </a:rPr>
              <a:t>HEBERGEMENT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758A498-84D6-8BDC-4429-7547E2CE3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6" y="2599161"/>
            <a:ext cx="3892153" cy="2224088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BE2E164-E325-5C2D-172E-08AFB77EF8C4}"/>
              </a:ext>
            </a:extLst>
          </p:cNvPr>
          <p:cNvSpPr/>
          <p:nvPr/>
        </p:nvSpPr>
        <p:spPr>
          <a:xfrm>
            <a:off x="5250514" y="2503125"/>
            <a:ext cx="1725938" cy="566574"/>
          </a:xfrm>
          <a:prstGeom prst="rightArrow">
            <a:avLst>
              <a:gd name="adj1" fmla="val 32145"/>
              <a:gd name="adj2" fmla="val 75506"/>
            </a:avLst>
          </a:prstGeom>
          <a:solidFill>
            <a:schemeClr val="bg1"/>
          </a:solidFill>
          <a:ln>
            <a:solidFill>
              <a:srgbClr val="00B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199FD9-BBEA-AC75-CDEF-B104E310AFD5}"/>
              </a:ext>
            </a:extLst>
          </p:cNvPr>
          <p:cNvSpPr txBox="1"/>
          <p:nvPr/>
        </p:nvSpPr>
        <p:spPr>
          <a:xfrm>
            <a:off x="5279269" y="2316956"/>
            <a:ext cx="13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 1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6CA1C41-3B80-1240-2F73-A9AC8795E68C}"/>
              </a:ext>
            </a:extLst>
          </p:cNvPr>
          <p:cNvSpPr/>
          <p:nvPr/>
        </p:nvSpPr>
        <p:spPr>
          <a:xfrm>
            <a:off x="5250514" y="3521001"/>
            <a:ext cx="1725938" cy="566574"/>
          </a:xfrm>
          <a:prstGeom prst="rightArrow">
            <a:avLst>
              <a:gd name="adj1" fmla="val 32145"/>
              <a:gd name="adj2" fmla="val 75506"/>
            </a:avLst>
          </a:prstGeom>
          <a:solidFill>
            <a:schemeClr val="bg1"/>
          </a:solidFill>
          <a:ln>
            <a:solidFill>
              <a:srgbClr val="00B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2383C63-EFDB-E96F-9D55-E5E2EA1FDD6C}"/>
              </a:ext>
            </a:extLst>
          </p:cNvPr>
          <p:cNvSpPr txBox="1"/>
          <p:nvPr/>
        </p:nvSpPr>
        <p:spPr>
          <a:xfrm>
            <a:off x="5279269" y="3334832"/>
            <a:ext cx="13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 2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07A6252-48A5-DF62-50B0-294B75CA65BD}"/>
              </a:ext>
            </a:extLst>
          </p:cNvPr>
          <p:cNvSpPr/>
          <p:nvPr/>
        </p:nvSpPr>
        <p:spPr>
          <a:xfrm>
            <a:off x="5233031" y="4538877"/>
            <a:ext cx="1725938" cy="566574"/>
          </a:xfrm>
          <a:prstGeom prst="rightArrow">
            <a:avLst>
              <a:gd name="adj1" fmla="val 32145"/>
              <a:gd name="adj2" fmla="val 75506"/>
            </a:avLst>
          </a:prstGeom>
          <a:solidFill>
            <a:schemeClr val="bg1"/>
          </a:solidFill>
          <a:ln>
            <a:solidFill>
              <a:srgbClr val="00B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89FA58-8445-F59C-4189-982E5C3CFCE8}"/>
              </a:ext>
            </a:extLst>
          </p:cNvPr>
          <p:cNvSpPr txBox="1"/>
          <p:nvPr/>
        </p:nvSpPr>
        <p:spPr>
          <a:xfrm>
            <a:off x="5261786" y="4352708"/>
            <a:ext cx="13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 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B55BA57-BAB0-3547-5D2A-152ACE9B1CD3}"/>
              </a:ext>
            </a:extLst>
          </p:cNvPr>
          <p:cNvSpPr txBox="1"/>
          <p:nvPr/>
        </p:nvSpPr>
        <p:spPr>
          <a:xfrm>
            <a:off x="8087318" y="2555579"/>
            <a:ext cx="14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/>
              <a:t>Front-end</a:t>
            </a:r>
            <a:endParaRPr lang="fr-FR" sz="2400" b="1" u="sng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5E3E314-FAB7-E690-6073-0BE4B17E9874}"/>
              </a:ext>
            </a:extLst>
          </p:cNvPr>
          <p:cNvSpPr/>
          <p:nvPr/>
        </p:nvSpPr>
        <p:spPr>
          <a:xfrm>
            <a:off x="8029970" y="3470138"/>
            <a:ext cx="1554255" cy="66829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0E1266E-8C97-3074-7F68-FAA7E5DB4A82}"/>
              </a:ext>
            </a:extLst>
          </p:cNvPr>
          <p:cNvSpPr txBox="1"/>
          <p:nvPr/>
        </p:nvSpPr>
        <p:spPr>
          <a:xfrm>
            <a:off x="8087317" y="3573455"/>
            <a:ext cx="14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/>
              <a:t>Back-end</a:t>
            </a:r>
            <a:endParaRPr lang="fr-FR" sz="2400" b="1" u="sng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6834B27-88EB-A715-E7C2-FCCB13AD4A88}"/>
              </a:ext>
            </a:extLst>
          </p:cNvPr>
          <p:cNvSpPr/>
          <p:nvPr/>
        </p:nvSpPr>
        <p:spPr>
          <a:xfrm>
            <a:off x="8029970" y="4500479"/>
            <a:ext cx="2933474" cy="66829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081D15F-98EC-B467-EBC3-1F026E7E0798}"/>
              </a:ext>
            </a:extLst>
          </p:cNvPr>
          <p:cNvSpPr txBox="1"/>
          <p:nvPr/>
        </p:nvSpPr>
        <p:spPr>
          <a:xfrm>
            <a:off x="8077425" y="4591331"/>
            <a:ext cx="293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Base de données SQL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6A54A50-76B9-163E-3E41-73A5D89BB0E7}"/>
              </a:ext>
            </a:extLst>
          </p:cNvPr>
          <p:cNvSpPr txBox="1"/>
          <p:nvPr/>
        </p:nvSpPr>
        <p:spPr>
          <a:xfrm>
            <a:off x="178130" y="6413630"/>
            <a:ext cx="81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20/11/2023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701968-905B-D48E-22CA-18713C340AB0}"/>
              </a:ext>
            </a:extLst>
          </p:cNvPr>
          <p:cNvSpPr/>
          <p:nvPr/>
        </p:nvSpPr>
        <p:spPr>
          <a:xfrm>
            <a:off x="-1597956" y="-2150722"/>
            <a:ext cx="4601344" cy="4696329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0595F51-4AB4-580C-3724-473B51752AAD}"/>
              </a:ext>
            </a:extLst>
          </p:cNvPr>
          <p:cNvSpPr/>
          <p:nvPr/>
        </p:nvSpPr>
        <p:spPr>
          <a:xfrm>
            <a:off x="2589545" y="5257102"/>
            <a:ext cx="3523938" cy="3596682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DAC0E43D-4E1B-472A-0BA4-C2D056DACA6C}"/>
              </a:ext>
            </a:extLst>
          </p:cNvPr>
          <p:cNvSpPr/>
          <p:nvPr/>
        </p:nvSpPr>
        <p:spPr>
          <a:xfrm>
            <a:off x="11225671" y="-342712"/>
            <a:ext cx="3523938" cy="3596682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21688B-8363-175C-93CA-8C82BBD7532C}"/>
              </a:ext>
            </a:extLst>
          </p:cNvPr>
          <p:cNvSpPr txBox="1"/>
          <p:nvPr/>
        </p:nvSpPr>
        <p:spPr>
          <a:xfrm>
            <a:off x="2052701" y="1653046"/>
            <a:ext cx="190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33434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54344-B6EE-1588-6E60-7F2CC7B7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4EE58-5C5C-B351-D310-E54C0A03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74D66-177B-38D1-FF1C-E2537AFC9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CA449-91E2-84A3-1E8F-9F6A4927024F}"/>
              </a:ext>
            </a:extLst>
          </p:cNvPr>
          <p:cNvSpPr/>
          <p:nvPr/>
        </p:nvSpPr>
        <p:spPr>
          <a:xfrm>
            <a:off x="3799028" y="387139"/>
            <a:ext cx="4593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rgbClr val="538034"/>
                  </a:solidFill>
                  <a:prstDash val="solid"/>
                </a:ln>
                <a:solidFill>
                  <a:srgbClr val="F58101"/>
                </a:solidFill>
              </a:rPr>
              <a:t>HEBERGEMENT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E9B9975-7176-D1AE-3735-430D9B44F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6" y="2599161"/>
            <a:ext cx="3892153" cy="222408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F1144C5-B1E9-1540-76E4-1061365B7AE8}"/>
              </a:ext>
            </a:extLst>
          </p:cNvPr>
          <p:cNvSpPr/>
          <p:nvPr/>
        </p:nvSpPr>
        <p:spPr>
          <a:xfrm>
            <a:off x="8038611" y="2452178"/>
            <a:ext cx="1554255" cy="66829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D602A7-F9AD-1C13-FA61-B1D53F0B3790}"/>
              </a:ext>
            </a:extLst>
          </p:cNvPr>
          <p:cNvSpPr txBox="1"/>
          <p:nvPr/>
        </p:nvSpPr>
        <p:spPr>
          <a:xfrm>
            <a:off x="8087318" y="2555579"/>
            <a:ext cx="14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/>
              <a:t>Front-end</a:t>
            </a:r>
            <a:endParaRPr lang="fr-FR" sz="2400" b="1" u="sng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BD78CA6-B4CD-D36C-11D6-10109A16958A}"/>
              </a:ext>
            </a:extLst>
          </p:cNvPr>
          <p:cNvSpPr/>
          <p:nvPr/>
        </p:nvSpPr>
        <p:spPr>
          <a:xfrm>
            <a:off x="8029970" y="3470138"/>
            <a:ext cx="1554255" cy="66829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B56CAD-8949-5014-C7B5-0BA7144CF197}"/>
              </a:ext>
            </a:extLst>
          </p:cNvPr>
          <p:cNvSpPr txBox="1"/>
          <p:nvPr/>
        </p:nvSpPr>
        <p:spPr>
          <a:xfrm>
            <a:off x="8087317" y="3573455"/>
            <a:ext cx="145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/>
              <a:t>Back-end</a:t>
            </a:r>
            <a:endParaRPr lang="fr-FR" sz="2400" b="1" u="sng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FD11A38-DB27-8F7F-828F-C111EB479656}"/>
              </a:ext>
            </a:extLst>
          </p:cNvPr>
          <p:cNvSpPr/>
          <p:nvPr/>
        </p:nvSpPr>
        <p:spPr>
          <a:xfrm>
            <a:off x="8029970" y="4500479"/>
            <a:ext cx="2933474" cy="66829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BC049A-7201-8EF8-0B7F-CE82AF111C13}"/>
              </a:ext>
            </a:extLst>
          </p:cNvPr>
          <p:cNvSpPr txBox="1"/>
          <p:nvPr/>
        </p:nvSpPr>
        <p:spPr>
          <a:xfrm>
            <a:off x="8077425" y="4591331"/>
            <a:ext cx="2933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Base de données SQL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5B6EA7A0-4794-7A29-692B-78E81C310613}"/>
              </a:ext>
            </a:extLst>
          </p:cNvPr>
          <p:cNvSpPr/>
          <p:nvPr/>
        </p:nvSpPr>
        <p:spPr>
          <a:xfrm>
            <a:off x="5490255" y="2980940"/>
            <a:ext cx="1910154" cy="1646694"/>
          </a:xfrm>
          <a:prstGeom prst="rightArrow">
            <a:avLst>
              <a:gd name="adj1" fmla="val 37525"/>
              <a:gd name="adj2" fmla="val 48607"/>
            </a:avLst>
          </a:prstGeom>
          <a:solidFill>
            <a:schemeClr val="bg1"/>
          </a:solidFill>
          <a:ln>
            <a:solidFill>
              <a:srgbClr val="00B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49DFF1-5773-AA7C-833F-D19A4E9E6D77}"/>
              </a:ext>
            </a:extLst>
          </p:cNvPr>
          <p:cNvSpPr txBox="1"/>
          <p:nvPr/>
        </p:nvSpPr>
        <p:spPr>
          <a:xfrm>
            <a:off x="5822400" y="3619621"/>
            <a:ext cx="133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SERVEUR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1A4347-9DAC-B1C9-5C93-7A8FA4872124}"/>
              </a:ext>
            </a:extLst>
          </p:cNvPr>
          <p:cNvSpPr txBox="1"/>
          <p:nvPr/>
        </p:nvSpPr>
        <p:spPr>
          <a:xfrm>
            <a:off x="178130" y="6413630"/>
            <a:ext cx="81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20/11/2023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D9FBD6E-65C0-61A5-7E74-A7750ECA9DD7}"/>
              </a:ext>
            </a:extLst>
          </p:cNvPr>
          <p:cNvSpPr/>
          <p:nvPr/>
        </p:nvSpPr>
        <p:spPr>
          <a:xfrm>
            <a:off x="-1597956" y="-2150722"/>
            <a:ext cx="4601344" cy="4696329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82BA12C-C198-5E66-4EBC-A4D07A9BAA3E}"/>
              </a:ext>
            </a:extLst>
          </p:cNvPr>
          <p:cNvSpPr/>
          <p:nvPr/>
        </p:nvSpPr>
        <p:spPr>
          <a:xfrm>
            <a:off x="2589545" y="5257102"/>
            <a:ext cx="3523938" cy="3596682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7614C54-4AF2-80C0-64A9-4F3C526F2B31}"/>
              </a:ext>
            </a:extLst>
          </p:cNvPr>
          <p:cNvSpPr/>
          <p:nvPr/>
        </p:nvSpPr>
        <p:spPr>
          <a:xfrm>
            <a:off x="11225671" y="-342712"/>
            <a:ext cx="3523938" cy="3596682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04BCC8-14C1-ACC2-6ED9-040D864EF616}"/>
              </a:ext>
            </a:extLst>
          </p:cNvPr>
          <p:cNvSpPr txBox="1"/>
          <p:nvPr/>
        </p:nvSpPr>
        <p:spPr>
          <a:xfrm>
            <a:off x="2052701" y="1653046"/>
            <a:ext cx="190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/>
              <a:t>Solution 2</a:t>
            </a:r>
          </a:p>
        </p:txBody>
      </p:sp>
    </p:spTree>
    <p:extLst>
      <p:ext uri="{BB962C8B-B14F-4D97-AF65-F5344CB8AC3E}">
        <p14:creationId xmlns:p14="http://schemas.microsoft.com/office/powerpoint/2010/main" val="332469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F053AE-45F5-36DE-ACD0-8D6CF55C4C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A93BD-2A62-3A36-A24D-D526D5FB1821}"/>
              </a:ext>
            </a:extLst>
          </p:cNvPr>
          <p:cNvSpPr/>
          <p:nvPr/>
        </p:nvSpPr>
        <p:spPr>
          <a:xfrm>
            <a:off x="3758183" y="640618"/>
            <a:ext cx="4675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rgbClr val="9A57CD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</a:rPr>
              <a:t>ORGANISATION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B2F31C-C255-A2CE-63AC-938DE060BEEC}"/>
              </a:ext>
            </a:extLst>
          </p:cNvPr>
          <p:cNvSpPr txBox="1"/>
          <p:nvPr/>
        </p:nvSpPr>
        <p:spPr>
          <a:xfrm>
            <a:off x="5860962" y="1719404"/>
            <a:ext cx="497147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Utilisation de la méthode agile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Daily meeting avec l’équipe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Sprints d’une semaine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Réunion avec </a:t>
            </a:r>
            <a:r>
              <a:rPr lang="fr-FR" dirty="0" err="1"/>
              <a:t>Qwenta</a:t>
            </a:r>
            <a:r>
              <a:rPr lang="fr-FR" dirty="0"/>
              <a:t> à la fin des sprints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Rétrospective (pros / cons)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Développement en binôme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A053D9-14EE-36FA-EEC6-816414163E8B}"/>
              </a:ext>
            </a:extLst>
          </p:cNvPr>
          <p:cNvSpPr txBox="1"/>
          <p:nvPr/>
        </p:nvSpPr>
        <p:spPr>
          <a:xfrm>
            <a:off x="6760854" y="5037379"/>
            <a:ext cx="315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semaines de développement (prévue par le Poker planning)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AA51FD42-43B5-EFC6-4171-0D9C4365FB4A}"/>
              </a:ext>
            </a:extLst>
          </p:cNvPr>
          <p:cNvSpPr/>
          <p:nvPr/>
        </p:nvSpPr>
        <p:spPr>
          <a:xfrm>
            <a:off x="5860962" y="5197052"/>
            <a:ext cx="657701" cy="326986"/>
          </a:xfrm>
          <a:prstGeom prst="rightArrow">
            <a:avLst>
              <a:gd name="adj1" fmla="val 31841"/>
              <a:gd name="adj2" fmla="val 6861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94D2D9-792E-36BF-03BC-1C8257641F96}"/>
              </a:ext>
            </a:extLst>
          </p:cNvPr>
          <p:cNvSpPr/>
          <p:nvPr/>
        </p:nvSpPr>
        <p:spPr>
          <a:xfrm>
            <a:off x="8597350" y="-2318951"/>
            <a:ext cx="4325537" cy="4325410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40365AD-B768-7B7F-12A1-49452B219627}"/>
              </a:ext>
            </a:extLst>
          </p:cNvPr>
          <p:cNvSpPr/>
          <p:nvPr/>
        </p:nvSpPr>
        <p:spPr>
          <a:xfrm>
            <a:off x="-1092352" y="4497146"/>
            <a:ext cx="4325537" cy="4325410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D41E82-EC1D-0033-C894-B0FD9C25F431}"/>
              </a:ext>
            </a:extLst>
          </p:cNvPr>
          <p:cNvSpPr txBox="1"/>
          <p:nvPr/>
        </p:nvSpPr>
        <p:spPr>
          <a:xfrm>
            <a:off x="178130" y="6413630"/>
            <a:ext cx="81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20/11/2023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52A0AC-6026-8414-354D-770EF2AFB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347" t="-110" r="49960" b="110"/>
          <a:stretch/>
        </p:blipFill>
        <p:spPr>
          <a:xfrm>
            <a:off x="0" y="1820632"/>
            <a:ext cx="4768610" cy="40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2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A1BA05-7F78-FA88-B746-E0FC0A7327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C2F8B902-6B4D-F8E7-7D49-651CF08E8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80" r="2980" b="14163"/>
          <a:stretch/>
        </p:blipFill>
        <p:spPr>
          <a:xfrm>
            <a:off x="599339" y="2542520"/>
            <a:ext cx="2279394" cy="2774068"/>
          </a:xfrm>
          <a:prstGeom prst="rect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7EAD7472-D852-D2C8-2F35-CBF7207035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" t="-52" r="2154" b="22412"/>
          <a:stretch/>
        </p:blipFill>
        <p:spPr>
          <a:xfrm>
            <a:off x="3478074" y="2537017"/>
            <a:ext cx="2279395" cy="2774068"/>
          </a:xfrm>
          <a:prstGeom prst="rect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ABF529D8-B59E-A2FC-0DB6-7AE907B2C0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" r="5402" b="30039"/>
          <a:stretch/>
        </p:blipFill>
        <p:spPr>
          <a:xfrm>
            <a:off x="6362188" y="2538850"/>
            <a:ext cx="2279396" cy="2772235"/>
          </a:xfrm>
          <a:prstGeom prst="rect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A587A7D4-01BC-B596-57BF-48F3529201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8" t="2742" r="52662" b="32891"/>
          <a:stretch/>
        </p:blipFill>
        <p:spPr>
          <a:xfrm>
            <a:off x="9277093" y="2538850"/>
            <a:ext cx="2279396" cy="2772235"/>
          </a:xfrm>
          <a:prstGeom prst="rect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FE4A353C-DA50-AF3B-675B-71E7836D0205}"/>
              </a:ext>
            </a:extLst>
          </p:cNvPr>
          <p:cNvSpPr/>
          <p:nvPr/>
        </p:nvSpPr>
        <p:spPr>
          <a:xfrm>
            <a:off x="391229" y="6217382"/>
            <a:ext cx="2358913" cy="2407608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D88D745-0F35-DDD2-A65A-2B77DE1359F1}"/>
              </a:ext>
            </a:extLst>
          </p:cNvPr>
          <p:cNvSpPr txBox="1"/>
          <p:nvPr/>
        </p:nvSpPr>
        <p:spPr>
          <a:xfrm>
            <a:off x="1351907" y="5588214"/>
            <a:ext cx="6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Brad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A508734-2226-4A3E-5341-388F95660165}"/>
              </a:ext>
            </a:extLst>
          </p:cNvPr>
          <p:cNvSpPr txBox="1"/>
          <p:nvPr/>
        </p:nvSpPr>
        <p:spPr>
          <a:xfrm>
            <a:off x="7116302" y="5588214"/>
            <a:ext cx="77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72AD5D9-3589-DB02-B702-559126E25D29}"/>
              </a:ext>
            </a:extLst>
          </p:cNvPr>
          <p:cNvSpPr txBox="1"/>
          <p:nvPr/>
        </p:nvSpPr>
        <p:spPr>
          <a:xfrm>
            <a:off x="4286886" y="5588214"/>
            <a:ext cx="66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Jean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9228475-F7A4-7633-E9F9-429609763068}"/>
              </a:ext>
            </a:extLst>
          </p:cNvPr>
          <p:cNvSpPr txBox="1"/>
          <p:nvPr/>
        </p:nvSpPr>
        <p:spPr>
          <a:xfrm>
            <a:off x="10156257" y="5588214"/>
            <a:ext cx="52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Eva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B29385B-BEFC-BBDE-2B28-84F309E5EB22}"/>
              </a:ext>
            </a:extLst>
          </p:cNvPr>
          <p:cNvSpPr/>
          <p:nvPr/>
        </p:nvSpPr>
        <p:spPr>
          <a:xfrm>
            <a:off x="3326208" y="6279762"/>
            <a:ext cx="2358913" cy="2407608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46E9C87-9FD5-B901-E81E-264AC791E118}"/>
              </a:ext>
            </a:extLst>
          </p:cNvPr>
          <p:cNvSpPr/>
          <p:nvPr/>
        </p:nvSpPr>
        <p:spPr>
          <a:xfrm>
            <a:off x="6282671" y="6279762"/>
            <a:ext cx="2358913" cy="2407608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E3935611-D6C6-33C9-42A1-7A4CFAAAE931}"/>
              </a:ext>
            </a:extLst>
          </p:cNvPr>
          <p:cNvSpPr/>
          <p:nvPr/>
        </p:nvSpPr>
        <p:spPr>
          <a:xfrm>
            <a:off x="9120011" y="6253690"/>
            <a:ext cx="2358913" cy="2407608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D387986-D7C3-C0DF-EB81-BF9E0DA3407D}"/>
              </a:ext>
            </a:extLst>
          </p:cNvPr>
          <p:cNvSpPr/>
          <p:nvPr/>
        </p:nvSpPr>
        <p:spPr>
          <a:xfrm>
            <a:off x="-1771540" y="-2042726"/>
            <a:ext cx="4325537" cy="4325410"/>
          </a:xfrm>
          <a:prstGeom prst="ellipse">
            <a:avLst/>
          </a:prstGeom>
          <a:gradFill flip="none" rotWithShape="1">
            <a:gsLst>
              <a:gs pos="24000">
                <a:srgbClr val="8BC7B1"/>
              </a:gs>
              <a:gs pos="64000">
                <a:srgbClr val="FBF0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DB3CF9-0D16-DD3B-93D3-721461C025A0}"/>
              </a:ext>
            </a:extLst>
          </p:cNvPr>
          <p:cNvSpPr/>
          <p:nvPr/>
        </p:nvSpPr>
        <p:spPr>
          <a:xfrm>
            <a:off x="1631637" y="640618"/>
            <a:ext cx="8928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22225">
                  <a:solidFill>
                    <a:srgbClr val="9A57CD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</a:rPr>
              <a:t>L’EQUIPE DE DEVELOPPEMENT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2917991-CECF-B00A-5392-756E6040B024}"/>
              </a:ext>
            </a:extLst>
          </p:cNvPr>
          <p:cNvSpPr txBox="1"/>
          <p:nvPr/>
        </p:nvSpPr>
        <p:spPr>
          <a:xfrm>
            <a:off x="178130" y="6413630"/>
            <a:ext cx="813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20/11/2023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2CDC6B4-ACE8-10F4-57F0-69504B6713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08" y="1630739"/>
            <a:ext cx="1013184" cy="5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12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198</Words>
  <Application>Microsoft Office PowerPoint</Application>
  <PresentationFormat>Grand écran</PresentationFormat>
  <Paragraphs>59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Prunelle Ureshi</dc:creator>
  <cp:lastModifiedBy>Prunelle Ureshi</cp:lastModifiedBy>
  <cp:revision>18</cp:revision>
  <dcterms:created xsi:type="dcterms:W3CDTF">2023-11-17T12:59:17Z</dcterms:created>
  <dcterms:modified xsi:type="dcterms:W3CDTF">2023-11-20T16:58:49Z</dcterms:modified>
</cp:coreProperties>
</file>