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Lst>
  <p:notesMasterIdLst>
    <p:notesMasterId r:id="rId43"/>
  </p:notesMasterIdLst>
  <p:sldIdLst>
    <p:sldId id="256" r:id="rId3"/>
    <p:sldId id="338" r:id="rId4"/>
    <p:sldId id="359" r:id="rId5"/>
    <p:sldId id="347" r:id="rId6"/>
    <p:sldId id="348" r:id="rId7"/>
    <p:sldId id="349" r:id="rId8"/>
    <p:sldId id="350" r:id="rId9"/>
    <p:sldId id="366" r:id="rId10"/>
    <p:sldId id="425" r:id="rId11"/>
    <p:sldId id="423" r:id="rId12"/>
    <p:sldId id="424" r:id="rId13"/>
    <p:sldId id="339" r:id="rId14"/>
    <p:sldId id="422" r:id="rId15"/>
    <p:sldId id="371" r:id="rId16"/>
    <p:sldId id="372" r:id="rId17"/>
    <p:sldId id="373" r:id="rId18"/>
    <p:sldId id="369" r:id="rId19"/>
    <p:sldId id="353" r:id="rId20"/>
    <p:sldId id="374" r:id="rId21"/>
    <p:sldId id="426" r:id="rId22"/>
    <p:sldId id="420" r:id="rId23"/>
    <p:sldId id="375" r:id="rId24"/>
    <p:sldId id="343" r:id="rId25"/>
    <p:sldId id="376" r:id="rId26"/>
    <p:sldId id="377" r:id="rId27"/>
    <p:sldId id="378" r:id="rId28"/>
    <p:sldId id="379" r:id="rId29"/>
    <p:sldId id="380" r:id="rId30"/>
    <p:sldId id="383" r:id="rId31"/>
    <p:sldId id="384" r:id="rId32"/>
    <p:sldId id="385" r:id="rId33"/>
    <p:sldId id="386" r:id="rId34"/>
    <p:sldId id="387" r:id="rId35"/>
    <p:sldId id="388" r:id="rId36"/>
    <p:sldId id="389" r:id="rId37"/>
    <p:sldId id="390" r:id="rId38"/>
    <p:sldId id="391" r:id="rId39"/>
    <p:sldId id="392" r:id="rId40"/>
    <p:sldId id="393" r:id="rId41"/>
    <p:sldId id="42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91203" autoAdjust="0"/>
  </p:normalViewPr>
  <p:slideViewPr>
    <p:cSldViewPr>
      <p:cViewPr varScale="1">
        <p:scale>
          <a:sx n="84" d="100"/>
          <a:sy n="84" d="100"/>
        </p:scale>
        <p:origin x="177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17B42-CA09-4FE2-BAE2-3EB3E8ABA27C}" type="datetimeFigureOut">
              <a:rPr lang="en-US" smtClean="0"/>
              <a:pPr/>
              <a:t>1/14/2015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0A4B2-C13D-42E4-AD51-2B7E5DF6F508}" type="slidenum">
              <a:rPr lang="en-US" smtClean="0"/>
              <a:pPr/>
              <a:t>‹#›</a:t>
            </a:fld>
            <a:endParaRPr lang="en-US"/>
          </a:p>
        </p:txBody>
      </p:sp>
    </p:spTree>
    <p:extLst>
      <p:ext uri="{BB962C8B-B14F-4D97-AF65-F5344CB8AC3E}">
        <p14:creationId xmlns:p14="http://schemas.microsoft.com/office/powerpoint/2010/main" val="718012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A4B2-C13D-42E4-AD51-2B7E5DF6F508}" type="slidenum">
              <a:rPr lang="en-US" smtClean="0"/>
              <a:pPr/>
              <a:t>1</a:t>
            </a:fld>
            <a:endParaRPr lang="en-US"/>
          </a:p>
        </p:txBody>
      </p:sp>
    </p:spTree>
    <p:extLst>
      <p:ext uri="{BB962C8B-B14F-4D97-AF65-F5344CB8AC3E}">
        <p14:creationId xmlns:p14="http://schemas.microsoft.com/office/powerpoint/2010/main" val="130390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D5EB20-9DE7-4717-8702-1E9D1AD7C08E}" type="slidenum">
              <a:rPr lang="en-US">
                <a:solidFill>
                  <a:srgbClr val="000000"/>
                </a:solidFill>
              </a:rPr>
              <a:pPr eaLnBrk="1" hangingPunct="1"/>
              <a:t>32</a:t>
            </a:fld>
            <a:endParaRPr lang="en-US">
              <a:solidFill>
                <a:srgbClr val="000000"/>
              </a:solidFill>
            </a:endParaRPr>
          </a:p>
        </p:txBody>
      </p:sp>
      <p:sp>
        <p:nvSpPr>
          <p:cNvPr id="14233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A2C55313-AC11-419B-8BA2-A99121013CEE}" type="slidenum">
              <a:rPr lang="ar-SA" sz="1200" smtClean="0">
                <a:solidFill>
                  <a:srgbClr val="0000FF"/>
                </a:solidFill>
                <a:latin typeface="Marlett" pitchFamily="2" charset="2"/>
              </a:rPr>
              <a:pPr algn="r" fontAlgn="base">
                <a:spcBef>
                  <a:spcPct val="0"/>
                </a:spcBef>
                <a:spcAft>
                  <a:spcPct val="0"/>
                </a:spcAft>
              </a:pPr>
              <a:t>32</a:t>
            </a:fld>
            <a:endParaRPr lang="en-US" sz="1200" smtClean="0">
              <a:solidFill>
                <a:srgbClr val="0000FF"/>
              </a:solidFill>
              <a:latin typeface="Marlett" pitchFamily="2" charset="2"/>
            </a:endParaRPr>
          </a:p>
        </p:txBody>
      </p:sp>
      <p:sp>
        <p:nvSpPr>
          <p:cNvPr id="142340" name="Rectangle 2"/>
          <p:cNvSpPr>
            <a:spLocks noGrp="1" noRot="1" noChangeAspect="1" noChangeArrowheads="1" noTextEdit="1"/>
          </p:cNvSpPr>
          <p:nvPr>
            <p:ph type="sldImg"/>
          </p:nvPr>
        </p:nvSpPr>
        <p:spPr>
          <a:xfrm>
            <a:off x="1144588" y="685800"/>
            <a:ext cx="4572000" cy="3429000"/>
          </a:xfrm>
          <a:ln/>
        </p:spPr>
      </p:sp>
      <p:sp>
        <p:nvSpPr>
          <p:cNvPr id="14234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smtClean="0"/>
              <a:t>This is because splitting the application up to utilize the cores is not simple, and coordination among the various code parts requires care.</a:t>
            </a:r>
          </a:p>
        </p:txBody>
      </p:sp>
    </p:spTree>
    <p:extLst>
      <p:ext uri="{BB962C8B-B14F-4D97-AF65-F5344CB8AC3E}">
        <p14:creationId xmlns:p14="http://schemas.microsoft.com/office/powerpoint/2010/main" val="1237476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7478F4-146D-4D33-8F30-B21B3F327D15}" type="slidenum">
              <a:rPr lang="en-US">
                <a:solidFill>
                  <a:srgbClr val="000000"/>
                </a:solidFill>
              </a:rPr>
              <a:pPr eaLnBrk="1" hangingPunct="1"/>
              <a:t>33</a:t>
            </a:fld>
            <a:endParaRPr lang="en-US">
              <a:solidFill>
                <a:srgbClr val="000000"/>
              </a:solidFill>
            </a:endParaRPr>
          </a:p>
        </p:txBody>
      </p:sp>
      <p:sp>
        <p:nvSpPr>
          <p:cNvPr id="1433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DD12B00F-C450-4EA5-A924-4FE56D326EE7}" type="slidenum">
              <a:rPr lang="ar-SA" sz="1200" smtClean="0">
                <a:solidFill>
                  <a:srgbClr val="0000FF"/>
                </a:solidFill>
                <a:latin typeface="Marlett" pitchFamily="2" charset="2"/>
              </a:rPr>
              <a:pPr algn="r" fontAlgn="base">
                <a:spcBef>
                  <a:spcPct val="0"/>
                </a:spcBef>
                <a:spcAft>
                  <a:spcPct val="0"/>
                </a:spcAft>
              </a:pPr>
              <a:t>33</a:t>
            </a:fld>
            <a:endParaRPr lang="en-US" sz="1200" smtClean="0">
              <a:solidFill>
                <a:srgbClr val="0000FF"/>
              </a:solidFill>
              <a:latin typeface="Marlett" pitchFamily="2" charset="2"/>
            </a:endParaRPr>
          </a:p>
        </p:txBody>
      </p:sp>
      <p:sp>
        <p:nvSpPr>
          <p:cNvPr id="143364" name="Rectangle 2"/>
          <p:cNvSpPr>
            <a:spLocks noGrp="1" noRot="1" noChangeAspect="1" noChangeArrowheads="1" noTextEdit="1"/>
          </p:cNvSpPr>
          <p:nvPr>
            <p:ph type="sldImg"/>
          </p:nvPr>
        </p:nvSpPr>
        <p:spPr>
          <a:xfrm>
            <a:off x="1144588" y="685800"/>
            <a:ext cx="4572000" cy="3429000"/>
          </a:xfrm>
          <a:ln/>
        </p:spPr>
      </p:sp>
      <p:sp>
        <p:nvSpPr>
          <p:cNvPr id="14336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ormAutofit fontScale="55000" lnSpcReduction="20000"/>
          </a:bodyPr>
          <a:lstStyle/>
          <a:p>
            <a:pPr eaLnBrk="1" hangingPunct="1"/>
            <a:r>
              <a:rPr lang="en-US" smtClean="0"/>
              <a:t>Here is our course overview. (at the end, we aim to give you a basic understanding of the issues, not to make you experts)</a:t>
            </a:r>
          </a:p>
          <a:p>
            <a:pPr eaLnBrk="1" hangingPunct="1"/>
            <a:endParaRPr lang="en-US" smtClean="0"/>
          </a:p>
          <a:p>
            <a:pPr eaLnBrk="1" hangingPunct="1"/>
            <a:r>
              <a:rPr lang="en-US" smtClean="0"/>
              <a:t>In this course, we will study a variety of synchronization algorithms,</a:t>
            </a:r>
          </a:p>
          <a:p>
            <a:pPr eaLnBrk="1" hangingPunct="1"/>
            <a:r>
              <a:rPr lang="en-US" smtClean="0"/>
              <a:t>with an emphasis on informal reasoning about correctness.</a:t>
            </a:r>
          </a:p>
          <a:p>
            <a:pPr eaLnBrk="1" hangingPunct="1"/>
            <a:r>
              <a:rPr lang="en-US" smtClean="0"/>
              <a:t>Reasoning about multiprocessor programs is different in many ways from the more</a:t>
            </a:r>
          </a:p>
          <a:p>
            <a:pPr eaLnBrk="1" hangingPunct="1"/>
            <a:r>
              <a:rPr lang="en-US" smtClean="0"/>
              <a:t>familiar style of reasoning about sequential programs.</a:t>
            </a:r>
          </a:p>
          <a:p>
            <a:pPr eaLnBrk="1" hangingPunct="1"/>
            <a:r>
              <a:rPr lang="en-US" smtClean="0"/>
              <a:t>Sequential correctness is mostly concerned with safety properties,</a:t>
            </a:r>
          </a:p>
          <a:p>
            <a:pPr eaLnBrk="1" hangingPunct="1"/>
            <a:r>
              <a:rPr lang="en-US" smtClean="0"/>
              <a:t>that is, ensuing that a program transforms each before-state to the correct</a:t>
            </a:r>
          </a:p>
          <a:p>
            <a:pPr eaLnBrk="1" hangingPunct="1"/>
            <a:r>
              <a:rPr lang="en-US" smtClean="0"/>
              <a:t>after-state.</a:t>
            </a:r>
          </a:p>
          <a:p>
            <a:pPr eaLnBrk="1" hangingPunct="1"/>
            <a:r>
              <a:rPr lang="en-US" smtClean="0"/>
              <a:t>Naturally, concurrent correctness is also concerned with safety,</a:t>
            </a:r>
          </a:p>
          <a:p>
            <a:pPr eaLnBrk="1" hangingPunct="1"/>
            <a:r>
              <a:rPr lang="en-US" smtClean="0"/>
              <a:t>but the problem is much, much harder,</a:t>
            </a:r>
          </a:p>
          <a:p>
            <a:pPr eaLnBrk="1" hangingPunct="1"/>
            <a:r>
              <a:rPr lang="en-US" smtClean="0"/>
              <a:t>because safety must be ensured despite the vast number of ways steps of</a:t>
            </a:r>
          </a:p>
          <a:p>
            <a:pPr eaLnBrk="1" hangingPunct="1"/>
            <a:r>
              <a:rPr lang="en-US" smtClean="0"/>
              <a:t>concurrent threads can be be interleaved. </a:t>
            </a:r>
          </a:p>
          <a:p>
            <a:pPr eaLnBrk="1" hangingPunct="1"/>
            <a:r>
              <a:rPr lang="en-US" smtClean="0"/>
              <a:t>Equally important, concurrent correctness encompasses a variety of</a:t>
            </a:r>
          </a:p>
          <a:p>
            <a:pPr eaLnBrk="1" hangingPunct="1"/>
            <a:r>
              <a:rPr lang="en-US" smtClean="0"/>
              <a:t>\emph{liveness} properties that have no counterparts in the sequential world.</a:t>
            </a:r>
          </a:p>
          <a:p>
            <a:pPr eaLnBrk="1" hangingPunct="1"/>
            <a:endParaRPr lang="en-US" smtClean="0"/>
          </a:p>
          <a:p>
            <a:pPr eaLnBrk="1" hangingPunct="1"/>
            <a:r>
              <a:rPr lang="en-US" smtClean="0"/>
              <a:t>The second part of the book concerns performance.</a:t>
            </a:r>
          </a:p>
          <a:p>
            <a:pPr eaLnBrk="1" hangingPunct="1"/>
            <a:r>
              <a:rPr lang="en-US" smtClean="0"/>
              <a:t>Analyzing the performance of synchronization algorithms is also different</a:t>
            </a:r>
          </a:p>
          <a:p>
            <a:pPr eaLnBrk="1" hangingPunct="1"/>
            <a:r>
              <a:rPr lang="en-US" smtClean="0"/>
              <a:t>in flavor from analyzing the performance of sequential programs.</a:t>
            </a:r>
          </a:p>
          <a:p>
            <a:pPr eaLnBrk="1" hangingPunct="1"/>
            <a:r>
              <a:rPr lang="en-US" smtClean="0"/>
              <a:t>Sequential programming is based on a collection of well-established and</a:t>
            </a:r>
          </a:p>
          <a:p>
            <a:pPr eaLnBrk="1" hangingPunct="1"/>
            <a:r>
              <a:rPr lang="en-US" smtClean="0"/>
              <a:t>well-understood abstractions.</a:t>
            </a:r>
          </a:p>
          <a:p>
            <a:pPr eaLnBrk="1" hangingPunct="1"/>
            <a:r>
              <a:rPr lang="en-US" smtClean="0"/>
              <a:t>When you write a sequential program,</a:t>
            </a:r>
          </a:p>
          <a:p>
            <a:pPr eaLnBrk="1" hangingPunct="1"/>
            <a:r>
              <a:rPr lang="en-US" smtClean="0"/>
              <a:t>you usually do not need to be aware that underneath it all,</a:t>
            </a:r>
          </a:p>
          <a:p>
            <a:pPr eaLnBrk="1" hangingPunct="1"/>
            <a:r>
              <a:rPr lang="en-US" smtClean="0"/>
              <a:t>pages are being swapped from disk to memory,</a:t>
            </a:r>
          </a:p>
          <a:p>
            <a:pPr eaLnBrk="1" hangingPunct="1"/>
            <a:r>
              <a:rPr lang="en-US" smtClean="0"/>
              <a:t>and smaller units of memory are being moved in and out of a hierarchy of</a:t>
            </a:r>
          </a:p>
          <a:p>
            <a:pPr eaLnBrk="1" hangingPunct="1"/>
            <a:r>
              <a:rPr lang="en-US" smtClean="0"/>
              <a:t>processor caches.</a:t>
            </a:r>
          </a:p>
          <a:p>
            <a:pPr eaLnBrk="1" hangingPunct="1"/>
            <a:r>
              <a:rPr lang="en-US" smtClean="0"/>
              <a:t>This complex memory hierarchy is essentially invisible,</a:t>
            </a:r>
          </a:p>
          <a:p>
            <a:pPr eaLnBrk="1" hangingPunct="1"/>
            <a:r>
              <a:rPr lang="en-US" smtClean="0"/>
              <a:t>hiding behind a simple programming abstraction.</a:t>
            </a:r>
          </a:p>
          <a:p>
            <a:pPr eaLnBrk="1" hangingPunct="1"/>
            <a:endParaRPr lang="en-US" smtClean="0"/>
          </a:p>
          <a:p>
            <a:pPr eaLnBrk="1" hangingPunct="1"/>
            <a:r>
              <a:rPr lang="en-US" smtClean="0"/>
              <a:t>In the multiprocessor context, this abstraction breaks down,</a:t>
            </a:r>
          </a:p>
          <a:p>
            <a:pPr eaLnBrk="1" hangingPunct="1"/>
            <a:r>
              <a:rPr lang="en-US" smtClean="0"/>
              <a:t>at least from a performance perspective.</a:t>
            </a:r>
          </a:p>
          <a:p>
            <a:pPr eaLnBrk="1" hangingPunct="1"/>
            <a:r>
              <a:rPr lang="en-US" smtClean="0"/>
              <a:t>To achieve adequate performance,</a:t>
            </a:r>
          </a:p>
          <a:p>
            <a:pPr eaLnBrk="1" hangingPunct="1"/>
            <a:r>
              <a:rPr lang="en-US" smtClean="0"/>
              <a:t>the programmer must sometimes ``outwit'' the underlying memory system,</a:t>
            </a:r>
          </a:p>
          <a:p>
            <a:pPr eaLnBrk="1" hangingPunct="1"/>
            <a:r>
              <a:rPr lang="en-US" smtClean="0"/>
              <a:t>writing programs that would seem bizarre to someone unfamiliar with</a:t>
            </a:r>
          </a:p>
          <a:p>
            <a:pPr eaLnBrk="1" hangingPunct="1"/>
            <a:r>
              <a:rPr lang="en-US" smtClean="0"/>
              <a:t>multiprocessor architectures.</a:t>
            </a:r>
          </a:p>
          <a:p>
            <a:pPr eaLnBrk="1" hangingPunct="1"/>
            <a:r>
              <a:rPr lang="en-US" smtClean="0"/>
              <a:t>Someday, perhaps, concurrent architectures will provide the same degree of</a:t>
            </a:r>
          </a:p>
          <a:p>
            <a:pPr eaLnBrk="1" hangingPunct="1"/>
            <a:r>
              <a:rPr lang="en-US" smtClean="0"/>
              <a:t>efficient abstraction now provided by sequential architectures,</a:t>
            </a:r>
          </a:p>
          <a:p>
            <a:pPr eaLnBrk="1" hangingPunct="1"/>
            <a:r>
              <a:rPr lang="en-US" smtClean="0"/>
              <a:t>but in the meantime, programmers should beware.</a:t>
            </a:r>
          </a:p>
          <a:p>
            <a:pPr eaLnBrk="1" hangingPunct="1"/>
            <a:endParaRPr lang="en-US" smtClean="0"/>
          </a:p>
          <a:p>
            <a:pPr eaLnBrk="1" hangingPunct="1"/>
            <a:r>
              <a:rPr lang="en-US" smtClean="0"/>
              <a:t>We start then with fundamentals, trying to understand what is and is not computable before we try and write programs. This is similar to the process you have probably gone through with sequential computation of learning computability and complexity theory so that you will not try and solve unsolvable problems. There are many such computational pitfals when programming multiprocessors. </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2794013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B122E9-5426-493C-BFC0-4542C5F3A397}" type="slidenum">
              <a:rPr lang="en-US">
                <a:solidFill>
                  <a:srgbClr val="000000"/>
                </a:solidFill>
              </a:rPr>
              <a:pPr eaLnBrk="1" hangingPunct="1"/>
              <a:t>34</a:t>
            </a:fld>
            <a:endParaRPr lang="en-US">
              <a:solidFill>
                <a:srgbClr val="000000"/>
              </a:solidFill>
            </a:endParaRPr>
          </a:p>
        </p:txBody>
      </p:sp>
      <p:sp>
        <p:nvSpPr>
          <p:cNvPr id="14438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CF8F09F6-382A-4C2F-811B-AD4FC96997B4}" type="slidenum">
              <a:rPr lang="ar-SA" sz="1200" smtClean="0">
                <a:solidFill>
                  <a:srgbClr val="0000FF"/>
                </a:solidFill>
                <a:latin typeface="Marlett" pitchFamily="2" charset="2"/>
              </a:rPr>
              <a:pPr algn="r" fontAlgn="base">
                <a:spcBef>
                  <a:spcPct val="0"/>
                </a:spcBef>
                <a:spcAft>
                  <a:spcPct val="0"/>
                </a:spcAft>
              </a:pPr>
              <a:t>34</a:t>
            </a:fld>
            <a:endParaRPr lang="en-US" sz="1200" smtClean="0">
              <a:solidFill>
                <a:srgbClr val="0000FF"/>
              </a:solidFill>
              <a:latin typeface="Marlett" pitchFamily="2" charset="2"/>
            </a:endParaRPr>
          </a:p>
        </p:txBody>
      </p:sp>
      <p:sp>
        <p:nvSpPr>
          <p:cNvPr id="144388" name="Rectangle 2"/>
          <p:cNvSpPr>
            <a:spLocks noGrp="1" noRot="1" noChangeAspect="1" noChangeArrowheads="1" noTextEdit="1"/>
          </p:cNvSpPr>
          <p:nvPr>
            <p:ph type="sldImg"/>
          </p:nvPr>
        </p:nvSpPr>
        <p:spPr>
          <a:xfrm>
            <a:off x="1144588" y="685800"/>
            <a:ext cx="4572000" cy="3429000"/>
          </a:xfrm>
          <a:ln/>
        </p:spPr>
      </p:sp>
      <p:sp>
        <p:nvSpPr>
          <p:cNvPr id="144389"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pPr eaLnBrk="1" hangingPunct="1"/>
            <a:endParaRPr lang="en-US" smtClean="0"/>
          </a:p>
        </p:txBody>
      </p:sp>
    </p:spTree>
    <p:extLst>
      <p:ext uri="{BB962C8B-B14F-4D97-AF65-F5344CB8AC3E}">
        <p14:creationId xmlns:p14="http://schemas.microsoft.com/office/powerpoint/2010/main" val="3366880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8B0BF0-9A39-41D4-AE30-3D1EE12A3599}" type="slidenum">
              <a:rPr lang="en-US">
                <a:solidFill>
                  <a:srgbClr val="000000"/>
                </a:solidFill>
              </a:rPr>
              <a:pPr eaLnBrk="1" hangingPunct="1"/>
              <a:t>35</a:t>
            </a:fld>
            <a:endParaRPr lang="en-US">
              <a:solidFill>
                <a:srgbClr val="000000"/>
              </a:solidFill>
            </a:endParaRPr>
          </a:p>
        </p:txBody>
      </p:sp>
      <p:sp>
        <p:nvSpPr>
          <p:cNvPr id="1454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9473EF21-31E5-48FA-8E91-C32517ECC86A}" type="slidenum">
              <a:rPr lang="ar-SA" sz="1200" smtClean="0">
                <a:solidFill>
                  <a:srgbClr val="0000FF"/>
                </a:solidFill>
                <a:latin typeface="Marlett" pitchFamily="2" charset="2"/>
              </a:rPr>
              <a:pPr algn="r" fontAlgn="base">
                <a:spcBef>
                  <a:spcPct val="0"/>
                </a:spcBef>
                <a:spcAft>
                  <a:spcPct val="0"/>
                </a:spcAft>
              </a:pPr>
              <a:t>35</a:t>
            </a:fld>
            <a:endParaRPr lang="en-US" sz="1200" smtClean="0">
              <a:solidFill>
                <a:srgbClr val="0000FF"/>
              </a:solidFill>
              <a:latin typeface="Marlett" pitchFamily="2" charset="2"/>
            </a:endParaRPr>
          </a:p>
        </p:txBody>
      </p:sp>
      <p:sp>
        <p:nvSpPr>
          <p:cNvPr id="145412" name="Rectangle 2"/>
          <p:cNvSpPr>
            <a:spLocks noGrp="1" noRot="1" noChangeAspect="1" noChangeArrowheads="1" noTextEdit="1"/>
          </p:cNvSpPr>
          <p:nvPr>
            <p:ph type="sldImg"/>
          </p:nvPr>
        </p:nvSpPr>
        <p:spPr>
          <a:xfrm>
            <a:off x="1144588" y="685800"/>
            <a:ext cx="4572000" cy="3429000"/>
          </a:xfrm>
          <a:ln/>
        </p:spPr>
      </p:sp>
      <p:sp>
        <p:nvSpPr>
          <p:cNvPr id="145413"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pPr eaLnBrk="1" hangingPunct="1"/>
            <a:endParaRPr lang="en-US" smtClean="0"/>
          </a:p>
        </p:txBody>
      </p:sp>
    </p:spTree>
    <p:extLst>
      <p:ext uri="{BB962C8B-B14F-4D97-AF65-F5344CB8AC3E}">
        <p14:creationId xmlns:p14="http://schemas.microsoft.com/office/powerpoint/2010/main" val="354125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2FE279-C773-4F58-848A-0A5E7A5E08BE}" type="slidenum">
              <a:rPr lang="en-US">
                <a:solidFill>
                  <a:srgbClr val="000000"/>
                </a:solidFill>
              </a:rPr>
              <a:pPr eaLnBrk="1" hangingPunct="1"/>
              <a:t>36</a:t>
            </a:fld>
            <a:endParaRPr lang="en-US">
              <a:solidFill>
                <a:srgbClr val="000000"/>
              </a:solidFill>
            </a:endParaRPr>
          </a:p>
        </p:txBody>
      </p:sp>
      <p:sp>
        <p:nvSpPr>
          <p:cNvPr id="14643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E12CF3D1-8A1F-4002-92E7-CBC656285E90}" type="slidenum">
              <a:rPr lang="ar-SA" sz="1200" smtClean="0">
                <a:solidFill>
                  <a:srgbClr val="0000FF"/>
                </a:solidFill>
                <a:latin typeface="Marlett" pitchFamily="2" charset="2"/>
              </a:rPr>
              <a:pPr algn="r" fontAlgn="base">
                <a:spcBef>
                  <a:spcPct val="0"/>
                </a:spcBef>
                <a:spcAft>
                  <a:spcPct val="0"/>
                </a:spcAft>
              </a:pPr>
              <a:t>36</a:t>
            </a:fld>
            <a:endParaRPr lang="en-US" sz="1200" smtClean="0">
              <a:solidFill>
                <a:srgbClr val="0000FF"/>
              </a:solidFill>
              <a:latin typeface="Marlett" pitchFamily="2" charset="2"/>
            </a:endParaRPr>
          </a:p>
        </p:txBody>
      </p:sp>
      <p:sp>
        <p:nvSpPr>
          <p:cNvPr id="146436" name="Rectangle 2"/>
          <p:cNvSpPr>
            <a:spLocks noGrp="1" noRot="1" noChangeAspect="1" noChangeArrowheads="1" noTextEdit="1"/>
          </p:cNvSpPr>
          <p:nvPr>
            <p:ph type="sldImg"/>
          </p:nvPr>
        </p:nvSpPr>
        <p:spPr>
          <a:xfrm>
            <a:off x="1144588" y="685800"/>
            <a:ext cx="4572000" cy="3429000"/>
          </a:xfrm>
          <a:ln/>
        </p:spPr>
      </p:sp>
      <p:sp>
        <p:nvSpPr>
          <p:cNvPr id="146437"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pPr eaLnBrk="1" hangingPunct="1"/>
            <a:endParaRPr lang="en-US" smtClean="0"/>
          </a:p>
        </p:txBody>
      </p:sp>
    </p:spTree>
    <p:extLst>
      <p:ext uri="{BB962C8B-B14F-4D97-AF65-F5344CB8AC3E}">
        <p14:creationId xmlns:p14="http://schemas.microsoft.com/office/powerpoint/2010/main" val="3382229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A468E9-E539-40D9-BC59-B95AAFF18704}" type="slidenum">
              <a:rPr lang="en-US">
                <a:solidFill>
                  <a:srgbClr val="000000"/>
                </a:solidFill>
              </a:rPr>
              <a:pPr eaLnBrk="1" hangingPunct="1"/>
              <a:t>37</a:t>
            </a:fld>
            <a:endParaRPr lang="en-US">
              <a:solidFill>
                <a:srgbClr val="000000"/>
              </a:solidFill>
            </a:endParaRPr>
          </a:p>
        </p:txBody>
      </p:sp>
      <p:sp>
        <p:nvSpPr>
          <p:cNvPr id="14745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41B91288-04F5-4501-B809-4BFFE0DDDA82}" type="slidenum">
              <a:rPr lang="ar-SA" sz="1200" smtClean="0">
                <a:solidFill>
                  <a:srgbClr val="0000FF"/>
                </a:solidFill>
                <a:latin typeface="Marlett" pitchFamily="2" charset="2"/>
              </a:rPr>
              <a:pPr algn="r" fontAlgn="base">
                <a:spcBef>
                  <a:spcPct val="0"/>
                </a:spcBef>
                <a:spcAft>
                  <a:spcPct val="0"/>
                </a:spcAft>
              </a:pPr>
              <a:t>37</a:t>
            </a:fld>
            <a:endParaRPr lang="en-US" sz="1200" smtClean="0">
              <a:solidFill>
                <a:srgbClr val="0000FF"/>
              </a:solidFill>
              <a:latin typeface="Marlett" pitchFamily="2" charset="2"/>
            </a:endParaRPr>
          </a:p>
        </p:txBody>
      </p:sp>
      <p:sp>
        <p:nvSpPr>
          <p:cNvPr id="147460" name="Rectangle 2"/>
          <p:cNvSpPr>
            <a:spLocks noGrp="1" noRot="1" noChangeAspect="1" noChangeArrowheads="1" noTextEdit="1"/>
          </p:cNvSpPr>
          <p:nvPr>
            <p:ph type="sldImg"/>
          </p:nvPr>
        </p:nvSpPr>
        <p:spPr>
          <a:xfrm>
            <a:off x="1144588" y="685800"/>
            <a:ext cx="4572000" cy="3429000"/>
          </a:xfrm>
          <a:ln/>
        </p:spPr>
      </p:sp>
      <p:sp>
        <p:nvSpPr>
          <p:cNvPr id="14746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smtClean="0"/>
          </a:p>
        </p:txBody>
      </p:sp>
    </p:spTree>
    <p:extLst>
      <p:ext uri="{BB962C8B-B14F-4D97-AF65-F5344CB8AC3E}">
        <p14:creationId xmlns:p14="http://schemas.microsoft.com/office/powerpoint/2010/main" val="3679696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47E4E-64D7-4E3B-9B7F-3B422C901B40}" type="slidenum">
              <a:rPr lang="en-US">
                <a:solidFill>
                  <a:srgbClr val="000000"/>
                </a:solidFill>
              </a:rPr>
              <a:pPr eaLnBrk="1" hangingPunct="1"/>
              <a:t>38</a:t>
            </a:fld>
            <a:endParaRPr lang="en-US">
              <a:solidFill>
                <a:srgbClr val="000000"/>
              </a:solidFill>
            </a:endParaRPr>
          </a:p>
        </p:txBody>
      </p:sp>
      <p:sp>
        <p:nvSpPr>
          <p:cNvPr id="14848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8DF006FD-A71C-40D4-9B31-D5451F726619}" type="slidenum">
              <a:rPr lang="ar-SA" sz="1200" smtClean="0">
                <a:solidFill>
                  <a:srgbClr val="0000FF"/>
                </a:solidFill>
                <a:latin typeface="Marlett" pitchFamily="2" charset="2"/>
              </a:rPr>
              <a:pPr algn="r" fontAlgn="base">
                <a:spcBef>
                  <a:spcPct val="0"/>
                </a:spcBef>
                <a:spcAft>
                  <a:spcPct val="0"/>
                </a:spcAft>
              </a:pPr>
              <a:t>38</a:t>
            </a:fld>
            <a:endParaRPr lang="en-US" sz="1200" smtClean="0">
              <a:solidFill>
                <a:srgbClr val="0000FF"/>
              </a:solidFill>
              <a:latin typeface="Marlett" pitchFamily="2" charset="2"/>
            </a:endParaRPr>
          </a:p>
        </p:txBody>
      </p:sp>
      <p:sp>
        <p:nvSpPr>
          <p:cNvPr id="148484" name="Rectangle 2"/>
          <p:cNvSpPr>
            <a:spLocks noGrp="1" noRot="1" noChangeAspect="1" noChangeArrowheads="1" noTextEdit="1"/>
          </p:cNvSpPr>
          <p:nvPr>
            <p:ph type="sldImg"/>
          </p:nvPr>
        </p:nvSpPr>
        <p:spPr>
          <a:xfrm>
            <a:off x="1144588" y="685800"/>
            <a:ext cx="4572000" cy="3429000"/>
          </a:xfrm>
          <a:ln/>
        </p:spPr>
      </p:sp>
      <p:sp>
        <p:nvSpPr>
          <p:cNvPr id="14848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smtClean="0"/>
              <a:t>We want to understand what we can and cannot compute before we try and write code. In fact, as we will see there are problems that are Turing computable but not asynchronously computable. </a:t>
            </a:r>
          </a:p>
          <a:p>
            <a:pPr eaLnBrk="1" hangingPunct="1"/>
            <a:endParaRPr lang="en-US" smtClean="0"/>
          </a:p>
        </p:txBody>
      </p:sp>
    </p:spTree>
    <p:extLst>
      <p:ext uri="{BB962C8B-B14F-4D97-AF65-F5344CB8AC3E}">
        <p14:creationId xmlns:p14="http://schemas.microsoft.com/office/powerpoint/2010/main" val="2790395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6C51A24-DACD-45AA-9A1D-9C3B0434DBBC}" type="slidenum">
              <a:rPr lang="en-US">
                <a:solidFill>
                  <a:srgbClr val="000000"/>
                </a:solidFill>
              </a:rPr>
              <a:pPr eaLnBrk="1" hangingPunct="1"/>
              <a:t>39</a:t>
            </a:fld>
            <a:endParaRPr lang="en-US">
              <a:solidFill>
                <a:srgbClr val="000000"/>
              </a:solidFill>
            </a:endParaRPr>
          </a:p>
        </p:txBody>
      </p:sp>
      <p:sp>
        <p:nvSpPr>
          <p:cNvPr id="14950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20196FF0-AD5B-4A31-8C76-A289A2595ADE}" type="slidenum">
              <a:rPr lang="ar-SA" sz="1200" smtClean="0">
                <a:solidFill>
                  <a:srgbClr val="0000FF"/>
                </a:solidFill>
                <a:latin typeface="Marlett" pitchFamily="2" charset="2"/>
              </a:rPr>
              <a:pPr algn="r" fontAlgn="base">
                <a:spcBef>
                  <a:spcPct val="0"/>
                </a:spcBef>
                <a:spcAft>
                  <a:spcPct val="0"/>
                </a:spcAft>
              </a:pPr>
              <a:t>39</a:t>
            </a:fld>
            <a:endParaRPr lang="en-US" sz="1200" smtClean="0">
              <a:solidFill>
                <a:srgbClr val="0000FF"/>
              </a:solidFill>
              <a:latin typeface="Marlett" pitchFamily="2" charset="2"/>
            </a:endParaRPr>
          </a:p>
        </p:txBody>
      </p:sp>
      <p:sp>
        <p:nvSpPr>
          <p:cNvPr id="149508" name="Rectangle 2"/>
          <p:cNvSpPr>
            <a:spLocks noGrp="1" noRot="1" noChangeAspect="1" noChangeArrowheads="1" noTextEdit="1"/>
          </p:cNvSpPr>
          <p:nvPr>
            <p:ph type="sldImg"/>
          </p:nvPr>
        </p:nvSpPr>
        <p:spPr>
          <a:xfrm>
            <a:off x="1144588" y="685800"/>
            <a:ext cx="4572000" cy="3429000"/>
          </a:xfrm>
          <a:ln/>
        </p:spPr>
      </p:sp>
      <p:sp>
        <p:nvSpPr>
          <p:cNvPr id="14950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smtClean="0"/>
              <a:t>We will use the terms above, even though there are also terms like strands, CPUs, chips etc also…</a:t>
            </a:r>
          </a:p>
        </p:txBody>
      </p:sp>
    </p:spTree>
    <p:extLst>
      <p:ext uri="{BB962C8B-B14F-4D97-AF65-F5344CB8AC3E}">
        <p14:creationId xmlns:p14="http://schemas.microsoft.com/office/powerpoint/2010/main" val="1533601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0A4B2-C13D-42E4-AD51-2B7E5DF6F508}" type="slidenum">
              <a:rPr lang="en-US" smtClean="0"/>
              <a:pPr/>
              <a:t>40</a:t>
            </a:fld>
            <a:endParaRPr lang="en-US"/>
          </a:p>
        </p:txBody>
      </p:sp>
    </p:spTree>
    <p:extLst>
      <p:ext uri="{BB962C8B-B14F-4D97-AF65-F5344CB8AC3E}">
        <p14:creationId xmlns:p14="http://schemas.microsoft.com/office/powerpoint/2010/main" val="349675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58298A-8A12-489C-8D9D-0246268C4C35}" type="slidenum">
              <a:rPr lang="en-US">
                <a:solidFill>
                  <a:srgbClr val="000000"/>
                </a:solidFill>
              </a:rPr>
              <a:pPr eaLnBrk="1" hangingPunct="1"/>
              <a:t>22</a:t>
            </a:fld>
            <a:endParaRPr lang="en-US">
              <a:solidFill>
                <a:srgbClr val="000000"/>
              </a:solidFill>
            </a:endParaRPr>
          </a:p>
        </p:txBody>
      </p:sp>
      <p:sp>
        <p:nvSpPr>
          <p:cNvPr id="13209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52F0DE8D-D0DB-44D7-9EC2-C23A1BD0419C}" type="slidenum">
              <a:rPr lang="ar-SA" sz="1200" smtClean="0">
                <a:solidFill>
                  <a:srgbClr val="0000FF"/>
                </a:solidFill>
                <a:latin typeface="Marlett" pitchFamily="2" charset="2"/>
              </a:rPr>
              <a:pPr algn="r" fontAlgn="base">
                <a:spcBef>
                  <a:spcPct val="0"/>
                </a:spcBef>
                <a:spcAft>
                  <a:spcPct val="0"/>
                </a:spcAft>
              </a:pPr>
              <a:t>22</a:t>
            </a:fld>
            <a:endParaRPr lang="en-US" sz="1200" smtClean="0">
              <a:solidFill>
                <a:srgbClr val="0000FF"/>
              </a:solidFill>
              <a:latin typeface="Marlett" pitchFamily="2" charset="2"/>
            </a:endParaRPr>
          </a:p>
        </p:txBody>
      </p:sp>
      <p:sp>
        <p:nvSpPr>
          <p:cNvPr id="132100" name="Rectangle 2"/>
          <p:cNvSpPr>
            <a:spLocks noGrp="1" noRot="1" noChangeAspect="1" noChangeArrowheads="1" noTextEdit="1"/>
          </p:cNvSpPr>
          <p:nvPr>
            <p:ph type="sldImg"/>
          </p:nvPr>
        </p:nvSpPr>
        <p:spPr>
          <a:xfrm>
            <a:off x="1144588" y="685800"/>
            <a:ext cx="4572000" cy="3429000"/>
          </a:xfrm>
          <a:ln/>
        </p:spPr>
      </p:sp>
      <p:sp>
        <p:nvSpPr>
          <p:cNvPr id="13210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smtClean="0"/>
          </a:p>
        </p:txBody>
      </p:sp>
    </p:spTree>
    <p:extLst>
      <p:ext uri="{BB962C8B-B14F-4D97-AF65-F5344CB8AC3E}">
        <p14:creationId xmlns:p14="http://schemas.microsoft.com/office/powerpoint/2010/main" val="2174815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9F39DD-0D24-44B5-978C-5FFEBC86F9AE}" type="slidenum">
              <a:rPr lang="en-US">
                <a:solidFill>
                  <a:srgbClr val="000000"/>
                </a:solidFill>
              </a:rPr>
              <a:pPr eaLnBrk="1" hangingPunct="1"/>
              <a:t>24</a:t>
            </a:fld>
            <a:endParaRPr lang="en-US">
              <a:solidFill>
                <a:srgbClr val="000000"/>
              </a:solidFill>
            </a:endParaRPr>
          </a:p>
        </p:txBody>
      </p:sp>
      <p:sp>
        <p:nvSpPr>
          <p:cNvPr id="13312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198F913B-D59C-4C66-89CD-72E2256F03B0}" type="slidenum">
              <a:rPr lang="ar-SA" sz="1200" smtClean="0">
                <a:solidFill>
                  <a:srgbClr val="0000FF"/>
                </a:solidFill>
                <a:latin typeface="Marlett" pitchFamily="2" charset="2"/>
              </a:rPr>
              <a:pPr algn="r" fontAlgn="base">
                <a:spcBef>
                  <a:spcPct val="0"/>
                </a:spcBef>
                <a:spcAft>
                  <a:spcPct val="0"/>
                </a:spcAft>
              </a:pPr>
              <a:t>24</a:t>
            </a:fld>
            <a:endParaRPr lang="en-US" sz="1200" smtClean="0">
              <a:solidFill>
                <a:srgbClr val="0000FF"/>
              </a:solidFill>
              <a:latin typeface="Marlett" pitchFamily="2" charset="2"/>
            </a:endParaRPr>
          </a:p>
        </p:txBody>
      </p:sp>
      <p:sp>
        <p:nvSpPr>
          <p:cNvPr id="133124" name="Rectangle 2"/>
          <p:cNvSpPr>
            <a:spLocks noGrp="1" noRot="1" noChangeAspect="1" noChangeArrowheads="1" noTextEdit="1"/>
          </p:cNvSpPr>
          <p:nvPr>
            <p:ph type="sldImg"/>
          </p:nvPr>
        </p:nvSpPr>
        <p:spPr>
          <a:xfrm>
            <a:off x="1144588" y="685800"/>
            <a:ext cx="4572000" cy="3429000"/>
          </a:xfrm>
          <a:ln/>
        </p:spPr>
      </p:sp>
      <p:sp>
        <p:nvSpPr>
          <p:cNvPr id="133125"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smtClean="0"/>
              <a:t>Most of you have probably heard of Moore’s law, which states that the number of transistors on a chip tends to double about every two years. Moore’s law has been the engine of growth for our field, and the reason you can buy a laptop for a few thousand dollars that would have cost millions a decade earlier. The green dots on this graph show</a:t>
            </a:r>
          </a:p>
        </p:txBody>
      </p:sp>
    </p:spTree>
    <p:extLst>
      <p:ext uri="{BB962C8B-B14F-4D97-AF65-F5344CB8AC3E}">
        <p14:creationId xmlns:p14="http://schemas.microsoft.com/office/powerpoint/2010/main" val="3189470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60C368-88D5-4722-8DED-C069315C6E88}" type="slidenum">
              <a:rPr lang="en-US">
                <a:solidFill>
                  <a:srgbClr val="000000"/>
                </a:solidFill>
              </a:rPr>
              <a:pPr eaLnBrk="1" hangingPunct="1"/>
              <a:t>26</a:t>
            </a:fld>
            <a:endParaRPr lang="en-US">
              <a:solidFill>
                <a:srgbClr val="000000"/>
              </a:solidFill>
            </a:endParaRPr>
          </a:p>
        </p:txBody>
      </p:sp>
      <p:sp>
        <p:nvSpPr>
          <p:cNvPr id="13414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984737DC-7451-4DA9-98C9-C6BFD6687B12}" type="slidenum">
              <a:rPr lang="ar-SA" sz="1200" smtClean="0">
                <a:solidFill>
                  <a:srgbClr val="0000FF"/>
                </a:solidFill>
                <a:latin typeface="Marlett" pitchFamily="2" charset="2"/>
              </a:rPr>
              <a:pPr algn="r" fontAlgn="base">
                <a:spcBef>
                  <a:spcPct val="0"/>
                </a:spcBef>
                <a:spcAft>
                  <a:spcPct val="0"/>
                </a:spcAft>
              </a:pPr>
              <a:t>26</a:t>
            </a:fld>
            <a:endParaRPr lang="en-US" sz="1200" smtClean="0">
              <a:solidFill>
                <a:srgbClr val="0000FF"/>
              </a:solidFill>
              <a:latin typeface="Marlett" pitchFamily="2" charset="2"/>
            </a:endParaRPr>
          </a:p>
        </p:txBody>
      </p:sp>
      <p:sp>
        <p:nvSpPr>
          <p:cNvPr id="134148" name="Rectangle 2"/>
          <p:cNvSpPr>
            <a:spLocks noGrp="1" noRot="1" noChangeAspect="1" noChangeArrowheads="1" noTextEdit="1"/>
          </p:cNvSpPr>
          <p:nvPr>
            <p:ph type="sldImg"/>
          </p:nvPr>
        </p:nvSpPr>
        <p:spPr>
          <a:xfrm>
            <a:off x="1144588" y="685800"/>
            <a:ext cx="4572000" cy="3429000"/>
          </a:xfrm>
          <a:ln/>
        </p:spPr>
      </p:sp>
      <p:sp>
        <p:nvSpPr>
          <p:cNvPr id="134149"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smtClean="0"/>
              <a:t>Traditionally, we have had inexpensive single processor with an associated memory on a chip, which we call a uniprocessor. </a:t>
            </a:r>
          </a:p>
        </p:txBody>
      </p:sp>
    </p:spTree>
    <p:extLst>
      <p:ext uri="{BB962C8B-B14F-4D97-AF65-F5344CB8AC3E}">
        <p14:creationId xmlns:p14="http://schemas.microsoft.com/office/powerpoint/2010/main" val="68256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A30BBF-8443-490C-A1F6-82DA8785B046}" type="slidenum">
              <a:rPr lang="en-US">
                <a:solidFill>
                  <a:srgbClr val="000000"/>
                </a:solidFill>
              </a:rPr>
              <a:pPr eaLnBrk="1" hangingPunct="1"/>
              <a:t>27</a:t>
            </a:fld>
            <a:endParaRPr lang="en-US">
              <a:solidFill>
                <a:srgbClr val="000000"/>
              </a:solidFill>
            </a:endParaRPr>
          </a:p>
        </p:txBody>
      </p:sp>
      <p:sp>
        <p:nvSpPr>
          <p:cNvPr id="1351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8AEB36D7-395D-4102-BF08-5281ECBB1BC2}" type="slidenum">
              <a:rPr lang="ar-SA" sz="1200" smtClean="0">
                <a:solidFill>
                  <a:srgbClr val="0000FF"/>
                </a:solidFill>
                <a:latin typeface="Marlett" pitchFamily="2" charset="2"/>
              </a:rPr>
              <a:pPr algn="r" fontAlgn="base">
                <a:spcBef>
                  <a:spcPct val="0"/>
                </a:spcBef>
                <a:spcAft>
                  <a:spcPct val="0"/>
                </a:spcAft>
              </a:pPr>
              <a:t>27</a:t>
            </a:fld>
            <a:endParaRPr lang="en-US" sz="1200" smtClean="0">
              <a:solidFill>
                <a:srgbClr val="0000FF"/>
              </a:solidFill>
              <a:latin typeface="Marlett" pitchFamily="2" charset="2"/>
            </a:endParaRPr>
          </a:p>
        </p:txBody>
      </p:sp>
      <p:sp>
        <p:nvSpPr>
          <p:cNvPr id="135172" name="Rectangle 2"/>
          <p:cNvSpPr>
            <a:spLocks noGrp="1" noRot="1" noChangeAspect="1" noChangeArrowheads="1" noTextEdit="1"/>
          </p:cNvSpPr>
          <p:nvPr>
            <p:ph type="sldImg"/>
          </p:nvPr>
        </p:nvSpPr>
        <p:spPr>
          <a:xfrm>
            <a:off x="1144588" y="685800"/>
            <a:ext cx="4572000" cy="3429000"/>
          </a:xfrm>
          <a:ln/>
        </p:spPr>
      </p:sp>
      <p:sp>
        <p:nvSpPr>
          <p:cNvPr id="135173"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smtClean="0"/>
              <a:t>And we had expensive multiprocessor chips in the enterprise, that is, in server farms, high performance computing centers and so on. The </a:t>
            </a:r>
          </a:p>
          <a:p>
            <a:pPr eaLnBrk="1" hangingPunct="1"/>
            <a:r>
              <a:rPr lang="en-US" smtClean="0"/>
              <a:t>Shared memory multiprocessor (SMP) consists of multiple CPUs connected by a bus or interconnect network to a shared memory. </a:t>
            </a:r>
          </a:p>
        </p:txBody>
      </p:sp>
    </p:spTree>
    <p:extLst>
      <p:ext uri="{BB962C8B-B14F-4D97-AF65-F5344CB8AC3E}">
        <p14:creationId xmlns:p14="http://schemas.microsoft.com/office/powerpoint/2010/main" val="345513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B289E93-A976-45C7-AC54-14BA290AA4D9}" type="slidenum">
              <a:rPr lang="en-US">
                <a:solidFill>
                  <a:srgbClr val="000000"/>
                </a:solidFill>
              </a:rPr>
              <a:pPr eaLnBrk="1" hangingPunct="1"/>
              <a:t>28</a:t>
            </a:fld>
            <a:endParaRPr lang="en-US">
              <a:solidFill>
                <a:srgbClr val="000000"/>
              </a:solidFill>
            </a:endParaRPr>
          </a:p>
        </p:txBody>
      </p:sp>
      <p:sp>
        <p:nvSpPr>
          <p:cNvPr id="13619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FF2BC654-D99F-4A55-856C-077C9C57797E}" type="slidenum">
              <a:rPr lang="ar-SA" sz="1200" smtClean="0">
                <a:solidFill>
                  <a:srgbClr val="0000FF"/>
                </a:solidFill>
                <a:latin typeface="Marlett" pitchFamily="2" charset="2"/>
              </a:rPr>
              <a:pPr algn="r" fontAlgn="base">
                <a:spcBef>
                  <a:spcPct val="0"/>
                </a:spcBef>
                <a:spcAft>
                  <a:spcPct val="0"/>
                </a:spcAft>
              </a:pPr>
              <a:t>28</a:t>
            </a:fld>
            <a:endParaRPr lang="en-US" sz="1200" smtClean="0">
              <a:solidFill>
                <a:srgbClr val="0000FF"/>
              </a:solidFill>
              <a:latin typeface="Marlett" pitchFamily="2" charset="2"/>
            </a:endParaRPr>
          </a:p>
        </p:txBody>
      </p:sp>
      <p:sp>
        <p:nvSpPr>
          <p:cNvPr id="136196" name="Rectangle 2"/>
          <p:cNvSpPr>
            <a:spLocks noGrp="1" noRot="1" noChangeAspect="1" noChangeArrowheads="1" noTextEdit="1"/>
          </p:cNvSpPr>
          <p:nvPr>
            <p:ph type="sldImg"/>
          </p:nvPr>
        </p:nvSpPr>
        <p:spPr>
          <a:xfrm>
            <a:off x="1144588" y="685800"/>
            <a:ext cx="4572000" cy="3429000"/>
          </a:xfrm>
          <a:ln/>
        </p:spPr>
      </p:sp>
      <p:sp>
        <p:nvSpPr>
          <p:cNvPr id="136197"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smtClean="0"/>
              <a:t>The revolution we are going through is that the desktop is now becoming a multiprocessor also. We call this type of processor a system-on-a-chip or a multicore machine or a chip multiprocessor (CMP). The chip you see here is the Sun T2000 Niagara CMP that has 8 cores and shared cache and memory. We will learn about the Niagara in more detail later. It is the machine you will be using for your homework assignments. </a:t>
            </a:r>
          </a:p>
        </p:txBody>
      </p:sp>
    </p:spTree>
    <p:extLst>
      <p:ext uri="{BB962C8B-B14F-4D97-AF65-F5344CB8AC3E}">
        <p14:creationId xmlns:p14="http://schemas.microsoft.com/office/powerpoint/2010/main" val="1170185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D4EB7E-DC24-4172-A621-FDFDFF699F7F}" type="slidenum">
              <a:rPr lang="en-US">
                <a:solidFill>
                  <a:srgbClr val="000000"/>
                </a:solidFill>
              </a:rPr>
              <a:pPr eaLnBrk="1" hangingPunct="1"/>
              <a:t>29</a:t>
            </a:fld>
            <a:endParaRPr lang="en-US">
              <a:solidFill>
                <a:srgbClr val="000000"/>
              </a:solidFill>
            </a:endParaRPr>
          </a:p>
        </p:txBody>
      </p:sp>
      <p:sp>
        <p:nvSpPr>
          <p:cNvPr id="1392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D7AE1799-A4D5-461A-BF4A-CB4DBEAA34A1}" type="slidenum">
              <a:rPr lang="ar-SA" sz="1200" smtClean="0">
                <a:solidFill>
                  <a:srgbClr val="0000FF"/>
                </a:solidFill>
                <a:latin typeface="Marlett" pitchFamily="2" charset="2"/>
              </a:rPr>
              <a:pPr algn="r" fontAlgn="base">
                <a:spcBef>
                  <a:spcPct val="0"/>
                </a:spcBef>
                <a:spcAft>
                  <a:spcPct val="0"/>
                </a:spcAft>
              </a:pPr>
              <a:t>29</a:t>
            </a:fld>
            <a:endParaRPr lang="en-US" sz="1200" smtClean="0">
              <a:solidFill>
                <a:srgbClr val="0000FF"/>
              </a:solidFill>
              <a:latin typeface="Marlett" pitchFamily="2" charset="2"/>
            </a:endParaRPr>
          </a:p>
        </p:txBody>
      </p:sp>
      <p:sp>
        <p:nvSpPr>
          <p:cNvPr id="139268" name="Rectangle 2"/>
          <p:cNvSpPr>
            <a:spLocks noGrp="1" noRot="1" noChangeAspect="1" noChangeArrowheads="1" noTextEdit="1"/>
          </p:cNvSpPr>
          <p:nvPr>
            <p:ph type="sldImg"/>
          </p:nvPr>
        </p:nvSpPr>
        <p:spPr>
          <a:xfrm>
            <a:off x="1144588" y="685800"/>
            <a:ext cx="4572000" cy="3429000"/>
          </a:xfrm>
          <a:ln/>
        </p:spPr>
      </p:sp>
      <p:sp>
        <p:nvSpPr>
          <p:cNvPr id="139269" name="Rectangle 3"/>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smtClean="0"/>
              <a:t>Why do you care? Because the way you wrote software until now will disappear in the next few years. The free ride where you write software once and trust Intel, Sun, IBM, and AMD to make it faster is no longer valid. </a:t>
            </a:r>
          </a:p>
        </p:txBody>
      </p:sp>
    </p:spTree>
    <p:extLst>
      <p:ext uri="{BB962C8B-B14F-4D97-AF65-F5344CB8AC3E}">
        <p14:creationId xmlns:p14="http://schemas.microsoft.com/office/powerpoint/2010/main" val="3516605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B450F2-99A9-4C0A-A1D8-B88F2BE709B2}" type="slidenum">
              <a:rPr lang="en-US">
                <a:solidFill>
                  <a:srgbClr val="000000"/>
                </a:solidFill>
              </a:rPr>
              <a:pPr eaLnBrk="1" hangingPunct="1"/>
              <a:t>30</a:t>
            </a:fld>
            <a:endParaRPr lang="en-US">
              <a:solidFill>
                <a:srgbClr val="000000"/>
              </a:solidFill>
            </a:endParaRPr>
          </a:p>
        </p:txBody>
      </p:sp>
      <p:sp>
        <p:nvSpPr>
          <p:cNvPr id="14029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24C0A4F7-60C3-4E03-A395-9EA743634D11}" type="slidenum">
              <a:rPr lang="ar-SA" sz="1200" smtClean="0">
                <a:solidFill>
                  <a:srgbClr val="0000FF"/>
                </a:solidFill>
                <a:latin typeface="Marlett" pitchFamily="2" charset="2"/>
              </a:rPr>
              <a:pPr algn="r" fontAlgn="base">
                <a:spcBef>
                  <a:spcPct val="0"/>
                </a:spcBef>
                <a:spcAft>
                  <a:spcPct val="0"/>
                </a:spcAft>
              </a:pPr>
              <a:t>30</a:t>
            </a:fld>
            <a:endParaRPr lang="en-US" sz="1200" smtClean="0">
              <a:solidFill>
                <a:srgbClr val="0000FF"/>
              </a:solidFill>
              <a:latin typeface="Marlett" pitchFamily="2" charset="2"/>
            </a:endParaRPr>
          </a:p>
        </p:txBody>
      </p:sp>
      <p:sp>
        <p:nvSpPr>
          <p:cNvPr id="140292" name="Rectangle 2"/>
          <p:cNvSpPr>
            <a:spLocks noGrp="1" noRot="1" noChangeAspect="1" noChangeArrowheads="1" noTextEdit="1"/>
          </p:cNvSpPr>
          <p:nvPr>
            <p:ph type="sldImg"/>
          </p:nvPr>
        </p:nvSpPr>
        <p:spPr>
          <a:xfrm>
            <a:off x="1144588" y="685800"/>
            <a:ext cx="4572000" cy="3429000"/>
          </a:xfrm>
          <a:ln/>
        </p:spPr>
      </p:sp>
      <p:sp>
        <p:nvSpPr>
          <p:cNvPr id="14029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smtClean="0"/>
              <a:t>Recall the traditional scaling process for software: write it once, trust Intel to make the CPU faster to improve performance. </a:t>
            </a:r>
          </a:p>
        </p:txBody>
      </p:sp>
    </p:spTree>
    <p:extLst>
      <p:ext uri="{BB962C8B-B14F-4D97-AF65-F5344CB8AC3E}">
        <p14:creationId xmlns:p14="http://schemas.microsoft.com/office/powerpoint/2010/main" val="1738825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8F67C4-4639-449F-9669-53848CD0CA7B}" type="slidenum">
              <a:rPr lang="en-US">
                <a:solidFill>
                  <a:srgbClr val="000000"/>
                </a:solidFill>
              </a:rPr>
              <a:pPr eaLnBrk="1" hangingPunct="1"/>
              <a:t>31</a:t>
            </a:fld>
            <a:endParaRPr lang="en-US">
              <a:solidFill>
                <a:srgbClr val="000000"/>
              </a:solidFill>
            </a:endParaRPr>
          </a:p>
        </p:txBody>
      </p:sp>
      <p:sp>
        <p:nvSpPr>
          <p:cNvPr id="14131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59528A08-BC9C-4DBB-BC8F-067176D10026}" type="slidenum">
              <a:rPr lang="ar-SA" sz="1200" smtClean="0">
                <a:solidFill>
                  <a:srgbClr val="0000FF"/>
                </a:solidFill>
                <a:latin typeface="Marlett" pitchFamily="2" charset="2"/>
              </a:rPr>
              <a:pPr algn="r" fontAlgn="base">
                <a:spcBef>
                  <a:spcPct val="0"/>
                </a:spcBef>
                <a:spcAft>
                  <a:spcPct val="0"/>
                </a:spcAft>
              </a:pPr>
              <a:t>31</a:t>
            </a:fld>
            <a:endParaRPr lang="en-US" sz="1200" smtClean="0">
              <a:solidFill>
                <a:srgbClr val="0000FF"/>
              </a:solidFill>
              <a:latin typeface="Marlett" pitchFamily="2" charset="2"/>
            </a:endParaRPr>
          </a:p>
        </p:txBody>
      </p:sp>
      <p:sp>
        <p:nvSpPr>
          <p:cNvPr id="141316" name="Rectangle 2"/>
          <p:cNvSpPr>
            <a:spLocks noGrp="1" noRot="1" noChangeAspect="1" noChangeArrowheads="1" noTextEdit="1"/>
          </p:cNvSpPr>
          <p:nvPr>
            <p:ph type="sldImg"/>
          </p:nvPr>
        </p:nvSpPr>
        <p:spPr>
          <a:xfrm>
            <a:off x="1144588" y="685800"/>
            <a:ext cx="4572000" cy="3429000"/>
          </a:xfrm>
          <a:ln/>
        </p:spPr>
      </p:sp>
      <p:sp>
        <p:nvSpPr>
          <p:cNvPr id="14131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smtClean="0"/>
              <a:t>With multicores, we will have to parallelize the code to make software faster, and we cannot do this automatically (except in a limited way on the level of individual instructions). </a:t>
            </a:r>
          </a:p>
        </p:txBody>
      </p:sp>
    </p:spTree>
    <p:extLst>
      <p:ext uri="{BB962C8B-B14F-4D97-AF65-F5344CB8AC3E}">
        <p14:creationId xmlns:p14="http://schemas.microsoft.com/office/powerpoint/2010/main" val="3160666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fld id="{008E98F5-0A45-46E3-AB26-0D533356E77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4566520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fld id="{2E323D32-0190-4B20-8AF1-C76409EE2BF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4559644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fld id="{CB59982A-DB0D-41F4-A244-FA36DB4809C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0388961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fld id="{0FB911CA-8FEC-4065-A144-7206C93ADE7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5974990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fld id="{B1A0B065-FEAF-49B5-961C-217B036C180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552018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dirty="0" smtClean="0">
                <a:latin typeface="Comic Sans MS" pitchFamily="66" charset="0"/>
              </a:defRPr>
            </a:lvl1pPr>
          </a:lstStyle>
          <a:p>
            <a:pPr>
              <a:defRPr/>
            </a:pPr>
            <a:r>
              <a:rPr lang="en-US">
                <a:solidFill>
                  <a:srgbClr val="000000"/>
                </a:solidFill>
              </a:rPr>
              <a:t>Art of Multiprocessor Programming</a:t>
            </a:r>
          </a:p>
        </p:txBody>
      </p:sp>
      <p:sp>
        <p:nvSpPr>
          <p:cNvPr id="3" name="Slide Number Placeholder 2"/>
          <p:cNvSpPr>
            <a:spLocks noGrp="1"/>
          </p:cNvSpPr>
          <p:nvPr>
            <p:ph type="sldNum" sz="quarter" idx="11"/>
          </p:nvPr>
        </p:nvSpPr>
        <p:spPr/>
        <p:txBody>
          <a:bodyPr/>
          <a:lstStyle>
            <a:lvl1pPr>
              <a:defRPr/>
            </a:lvl1pPr>
          </a:lstStyle>
          <a:p>
            <a:fld id="{B608D12C-CF7E-4CE3-8AE6-67E5E71EAA8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149699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fld id="{6C7019A2-F2C4-4A7E-A559-08F54CB8F2E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3505170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fld id="{E40CE4C8-550A-45AF-86AB-40999E93D41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1552582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fld id="{07F770A4-D52A-41D0-82EF-A958BA4EB07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390168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fld id="{3D8F321F-7E78-4EDC-9438-8EB8E3FEF13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370523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fld id="{5A814FA9-999D-435F-9503-EAF2DA40A77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618783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CC00486-5105-419C-99BB-37CFDD8B5F5B}" type="datetimeFigureOut">
              <a:rPr lang="en-US" smtClean="0"/>
              <a:pPr/>
              <a:t>1/14/2015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73D71F76-0209-402B-90C2-B6586BC4E158}" type="slidenum">
              <a:rPr lang="en-US" smtClean="0"/>
              <a:pPr/>
              <a:t>‹#›</a:t>
            </a:fld>
            <a:endParaRPr lang="en-US"/>
          </a:p>
        </p:txBody>
      </p:sp>
    </p:spTree>
    <p:extLst>
      <p:ext uri="{BB962C8B-B14F-4D97-AF65-F5344CB8AC3E}">
        <p14:creationId xmlns:p14="http://schemas.microsoft.com/office/powerpoint/2010/main" val="28631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fld id="{CE5464B8-6FA6-41D9-B162-C0828404EA0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682649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3" name="Straight Connector 12"/>
          <p:cNvCxnSpPr/>
          <p:nvPr userDrawn="1"/>
        </p:nvCxnSpPr>
        <p:spPr>
          <a:xfrm>
            <a:off x="457200" y="6096000"/>
            <a:ext cx="8229600" cy="1588"/>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5" name="Picture 4" descr="Boulder FL master.eps"/>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7200" y="6172200"/>
            <a:ext cx="2133600" cy="4310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tx1"/>
          </a:solidFill>
          <a:latin typeface="Verdana" panose="020B060403050404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mn-ea"/>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3124200" y="6245225"/>
            <a:ext cx="3124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r>
              <a:rPr lang="en-US">
                <a:solidFill>
                  <a:srgbClr val="000000"/>
                </a:solidFill>
              </a:rPr>
              <a:t>Art of Multiprocessor Programming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467B79A-C8E4-48CD-AEB9-724822939905}" type="slidenum">
              <a:rPr lang="en-US" smtClean="0">
                <a:solidFill>
                  <a:srgbClr val="000000"/>
                </a:solidFill>
              </a:rPr>
              <a:pPr fontAlgn="base">
                <a:spcBef>
                  <a:spcPct val="0"/>
                </a:spcBef>
                <a:spcAft>
                  <a:spcPct val="0"/>
                </a:spcAft>
              </a:pPr>
              <a:t>‹#›</a:t>
            </a:fld>
            <a:endParaRPr lang="en-US" smtClean="0">
              <a:solidFill>
                <a:srgbClr val="000000"/>
              </a:solidFill>
            </a:endParaRPr>
          </a:p>
        </p:txBody>
      </p:sp>
      <p:pic>
        <p:nvPicPr>
          <p:cNvPr id="5126" name="Picture 6"/>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5638" y="6157913"/>
            <a:ext cx="5873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1205728"/>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FF"/>
          </a:solidFill>
          <a:latin typeface="+mn-lt"/>
        </a:defRPr>
      </a:lvl2pPr>
      <a:lvl3pPr marL="1143000" indent="-228600" algn="l" rtl="0" eaLnBrk="0" fontAlgn="base" hangingPunct="0">
        <a:spcBef>
          <a:spcPct val="20000"/>
        </a:spcBef>
        <a:spcAft>
          <a:spcPct val="0"/>
        </a:spcAft>
        <a:buChar char="•"/>
        <a:defRPr sz="2400">
          <a:solidFill>
            <a:srgbClr val="0000FF"/>
          </a:solidFill>
          <a:latin typeface="+mn-lt"/>
        </a:defRPr>
      </a:lvl3pPr>
      <a:lvl4pPr marL="1600200" indent="-228600" algn="l" rtl="0" eaLnBrk="0" fontAlgn="base" hangingPunct="0">
        <a:spcBef>
          <a:spcPct val="20000"/>
        </a:spcBef>
        <a:spcAft>
          <a:spcPct val="0"/>
        </a:spcAft>
        <a:buChar char="–"/>
        <a:defRPr sz="2000">
          <a:solidFill>
            <a:srgbClr val="0000FF"/>
          </a:solidFill>
          <a:latin typeface="+mn-lt"/>
        </a:defRPr>
      </a:lvl4pPr>
      <a:lvl5pPr marL="2057400" indent="-228600" algn="l" rtl="0" eaLnBrk="0" fontAlgn="base" hangingPunct="0">
        <a:spcBef>
          <a:spcPct val="20000"/>
        </a:spcBef>
        <a:spcAft>
          <a:spcPct val="0"/>
        </a:spcAft>
        <a:buChar char="»"/>
        <a:defRPr sz="2000">
          <a:solidFill>
            <a:srgbClr val="0000FF"/>
          </a:solidFill>
          <a:latin typeface="+mn-lt"/>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ecee.colorado.edu/pavol" TargetMode="External"/><Relationship Id="rId2" Type="http://schemas.openxmlformats.org/officeDocument/2006/relationships/hyperlink" Target="mailto:pavol.cerny@colorado.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ags" Target="../tags/tag1.xml"/><Relationship Id="rId5" Type="http://schemas.openxmlformats.org/officeDocument/2006/relationships/image" Target="../media/image6.jpe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5 cover slide copy copy.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Rectangle 1"/>
          <p:cNvSpPr/>
          <p:nvPr/>
        </p:nvSpPr>
        <p:spPr>
          <a:xfrm>
            <a:off x="-13384" y="0"/>
            <a:ext cx="457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pic>
        <p:nvPicPr>
          <p:cNvPr id="1028" name="Picture 4" descr="http://www.colorado.edu/sites/default/files/attached-files/scenic_sout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09600"/>
            <a:ext cx="6324600" cy="41995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1752600"/>
            <a:ext cx="6888480" cy="1384995"/>
          </a:xfrm>
          <a:prstGeom prst="rect">
            <a:avLst/>
          </a:prstGeom>
          <a:noFill/>
        </p:spPr>
        <p:txBody>
          <a:bodyPr wrap="square" rtlCol="0">
            <a:spAutoFit/>
          </a:bodyPr>
          <a:lstStyle/>
          <a:p>
            <a:r>
              <a:rPr lang="en-US" sz="2800" b="1" dirty="0" smtClean="0">
                <a:solidFill>
                  <a:schemeClr val="bg1"/>
                </a:solidFill>
                <a:latin typeface="Verdana" pitchFamily="34" charset="0"/>
                <a:ea typeface="Verdana" pitchFamily="34" charset="0"/>
                <a:cs typeface="Verdana" pitchFamily="34" charset="0"/>
              </a:rPr>
              <a:t>Lecture 1: Introduction</a:t>
            </a:r>
          </a:p>
          <a:p>
            <a:r>
              <a:rPr lang="en-US" sz="2800" b="1" dirty="0">
                <a:solidFill>
                  <a:schemeClr val="bg1"/>
                </a:solidFill>
                <a:latin typeface="Verdana" pitchFamily="34" charset="0"/>
                <a:ea typeface="Verdana" pitchFamily="34" charset="0"/>
                <a:cs typeface="Verdana" pitchFamily="34" charset="0"/>
              </a:rPr>
              <a:t>t</a:t>
            </a:r>
            <a:r>
              <a:rPr lang="en-US" sz="2800" b="1" dirty="0" smtClean="0">
                <a:solidFill>
                  <a:schemeClr val="bg1"/>
                </a:solidFill>
                <a:latin typeface="Verdana" pitchFamily="34" charset="0"/>
                <a:ea typeface="Verdana" pitchFamily="34" charset="0"/>
                <a:cs typeface="Verdana" pitchFamily="34" charset="0"/>
              </a:rPr>
              <a:t>o Concurrent </a:t>
            </a:r>
          </a:p>
          <a:p>
            <a:r>
              <a:rPr lang="en-US" sz="2800" b="1" dirty="0" smtClean="0">
                <a:solidFill>
                  <a:schemeClr val="bg1"/>
                </a:solidFill>
                <a:latin typeface="Verdana" pitchFamily="34" charset="0"/>
                <a:ea typeface="Verdana" pitchFamily="34" charset="0"/>
                <a:cs typeface="Verdana" pitchFamily="34" charset="0"/>
              </a:rPr>
              <a:t>Programming</a:t>
            </a:r>
            <a:endParaRPr lang="en-US" sz="2800" b="1" dirty="0">
              <a:solidFill>
                <a:schemeClr val="bg1"/>
              </a:solidFill>
              <a:latin typeface="Verdana" pitchFamily="34" charset="0"/>
              <a:ea typeface="Verdana" pitchFamily="34" charset="0"/>
              <a:cs typeface="Verdana" pitchFamily="34" charset="0"/>
            </a:endParaRPr>
          </a:p>
        </p:txBody>
      </p:sp>
      <p:sp>
        <p:nvSpPr>
          <p:cNvPr id="5" name="TextBox 4"/>
          <p:cNvSpPr txBox="1"/>
          <p:nvPr/>
        </p:nvSpPr>
        <p:spPr>
          <a:xfrm>
            <a:off x="762000" y="3772763"/>
            <a:ext cx="5486400" cy="707886"/>
          </a:xfrm>
          <a:prstGeom prst="rect">
            <a:avLst/>
          </a:prstGeom>
          <a:noFill/>
        </p:spPr>
        <p:txBody>
          <a:bodyPr wrap="square" rtlCol="0">
            <a:spAutoFit/>
          </a:bodyPr>
          <a:lstStyle/>
          <a:p>
            <a:r>
              <a:rPr lang="en-US" sz="2000" b="1" dirty="0" smtClean="0">
                <a:solidFill>
                  <a:schemeClr val="bg1"/>
                </a:solidFill>
                <a:latin typeface="Verdana" pitchFamily="34" charset="0"/>
                <a:ea typeface="Verdana" pitchFamily="34" charset="0"/>
                <a:cs typeface="Verdana" pitchFamily="34" charset="0"/>
              </a:rPr>
              <a:t>ECEN 4003, </a:t>
            </a:r>
            <a:r>
              <a:rPr lang="en-US" sz="2000" b="1" smtClean="0">
                <a:solidFill>
                  <a:schemeClr val="bg1"/>
                </a:solidFill>
                <a:latin typeface="Verdana" pitchFamily="34" charset="0"/>
                <a:ea typeface="Verdana" pitchFamily="34" charset="0"/>
                <a:cs typeface="Verdana" pitchFamily="34" charset="0"/>
              </a:rPr>
              <a:t>CSCI 4830-012: </a:t>
            </a:r>
            <a:endParaRPr lang="en-US" sz="2000" b="1" dirty="0" smtClean="0">
              <a:solidFill>
                <a:schemeClr val="bg1"/>
              </a:solidFill>
              <a:latin typeface="Verdana" pitchFamily="34" charset="0"/>
              <a:ea typeface="Verdana" pitchFamily="34" charset="0"/>
              <a:cs typeface="Verdana" pitchFamily="34" charset="0"/>
            </a:endParaRPr>
          </a:p>
          <a:p>
            <a:r>
              <a:rPr lang="en-US" sz="2000" b="1" dirty="0" smtClean="0">
                <a:solidFill>
                  <a:schemeClr val="bg1"/>
                </a:solidFill>
                <a:latin typeface="Verdana" pitchFamily="34" charset="0"/>
                <a:ea typeface="Verdana" pitchFamily="34" charset="0"/>
                <a:cs typeface="Verdana" pitchFamily="34" charset="0"/>
              </a:rPr>
              <a:t>Concurrent 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of you have seen…?</a:t>
            </a:r>
            <a:endParaRPr lang="en-US" dirty="0"/>
          </a:p>
        </p:txBody>
      </p:sp>
      <p:sp>
        <p:nvSpPr>
          <p:cNvPr id="3" name="TextBox 2"/>
          <p:cNvSpPr txBox="1"/>
          <p:nvPr/>
        </p:nvSpPr>
        <p:spPr>
          <a:xfrm>
            <a:off x="1219200" y="1676400"/>
            <a:ext cx="6477000" cy="3877985"/>
          </a:xfrm>
          <a:prstGeom prst="rect">
            <a:avLst/>
          </a:prstGeom>
          <a:noFill/>
        </p:spPr>
        <p:txBody>
          <a:bodyPr wrap="square" rtlCol="0">
            <a:spAutoFit/>
          </a:bodyPr>
          <a:lstStyle/>
          <a:p>
            <a:pPr marL="342900" indent="-342900">
              <a:buFont typeface="+mj-lt"/>
              <a:buAutoNum type="arabicPeriod"/>
            </a:pPr>
            <a:r>
              <a:rPr lang="en-US" sz="2400" dirty="0" smtClean="0"/>
              <a:t>Programming in Java?</a:t>
            </a:r>
          </a:p>
          <a:p>
            <a:pPr marL="342900" indent="-342900">
              <a:buFont typeface="+mj-lt"/>
              <a:buAutoNum type="arabicPeriod"/>
            </a:pPr>
            <a:r>
              <a:rPr lang="en-US" sz="2400" dirty="0" smtClean="0"/>
              <a:t>Have you programmed concurrent programs? In Java? In </a:t>
            </a:r>
            <a:r>
              <a:rPr lang="en-US" sz="2400" dirty="0" err="1" smtClean="0"/>
              <a:t>pthreads</a:t>
            </a:r>
            <a:r>
              <a:rPr lang="en-US" sz="2400" dirty="0" smtClean="0"/>
              <a:t>? …</a:t>
            </a:r>
          </a:p>
          <a:p>
            <a:pPr marL="342900" indent="-342900">
              <a:buFont typeface="+mj-lt"/>
              <a:buAutoNum type="arabicPeriod"/>
            </a:pPr>
            <a:r>
              <a:rPr lang="en-US" sz="2400" dirty="0" smtClean="0"/>
              <a:t>Bakery algorithm? </a:t>
            </a:r>
          </a:p>
          <a:p>
            <a:pPr marL="342900" indent="-342900">
              <a:buFont typeface="+mj-lt"/>
              <a:buAutoNum type="arabicPeriod"/>
            </a:pPr>
            <a:r>
              <a:rPr lang="en-US" sz="2400" dirty="0" smtClean="0"/>
              <a:t>Queue locks?</a:t>
            </a:r>
          </a:p>
          <a:p>
            <a:pPr marL="342900" indent="-342900">
              <a:buFont typeface="+mj-lt"/>
              <a:buAutoNum type="arabicPeriod"/>
            </a:pPr>
            <a:r>
              <a:rPr lang="en-US" sz="2400" dirty="0" err="1" smtClean="0"/>
              <a:t>Linearizability</a:t>
            </a:r>
            <a:r>
              <a:rPr lang="en-US" sz="2400" dirty="0" smtClean="0"/>
              <a:t>? Sequential consistency?</a:t>
            </a:r>
          </a:p>
          <a:p>
            <a:pPr marL="342900" indent="-342900">
              <a:buFont typeface="+mj-lt"/>
              <a:buAutoNum type="arabicPeriod"/>
            </a:pPr>
            <a:r>
              <a:rPr lang="en-US" sz="2400" dirty="0" err="1" smtClean="0"/>
              <a:t>compareAndSet</a:t>
            </a:r>
            <a:r>
              <a:rPr lang="en-US" sz="2400" dirty="0" smtClean="0"/>
              <a:t>?</a:t>
            </a:r>
          </a:p>
          <a:p>
            <a:pPr marL="342900" indent="-342900">
              <a:buFont typeface="+mj-lt"/>
              <a:buAutoNum type="arabicPeriod"/>
            </a:pPr>
            <a:r>
              <a:rPr lang="en-US" sz="2400" dirty="0" smtClean="0"/>
              <a:t>Concurrent </a:t>
            </a:r>
            <a:r>
              <a:rPr lang="en-US" sz="2400" dirty="0" err="1" smtClean="0"/>
              <a:t>Hashtables</a:t>
            </a:r>
            <a:r>
              <a:rPr lang="en-US" sz="2400" dirty="0" smtClean="0"/>
              <a:t>?</a:t>
            </a:r>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Tree>
    <p:extLst>
      <p:ext uri="{BB962C8B-B14F-4D97-AF65-F5344CB8AC3E}">
        <p14:creationId xmlns:p14="http://schemas.microsoft.com/office/powerpoint/2010/main" val="3521000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7772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Grading</a:t>
            </a:r>
            <a:endParaRPr lang="en-US" sz="4400" dirty="0">
              <a:latin typeface="Verdana" pitchFamily="34" charset="0"/>
              <a:ea typeface="Verdana" pitchFamily="34" charset="0"/>
              <a:cs typeface="Verdana" pitchFamily="34" charset="0"/>
            </a:endParaRPr>
          </a:p>
        </p:txBody>
      </p:sp>
      <p:sp>
        <p:nvSpPr>
          <p:cNvPr id="3" name="TextBox 2"/>
          <p:cNvSpPr txBox="1"/>
          <p:nvPr/>
        </p:nvSpPr>
        <p:spPr>
          <a:xfrm>
            <a:off x="381000" y="1295400"/>
            <a:ext cx="7772400" cy="2677656"/>
          </a:xfrm>
          <a:prstGeom prst="rect">
            <a:avLst/>
          </a:prstGeom>
          <a:noFill/>
        </p:spPr>
        <p:txBody>
          <a:bodyPr wrap="square" rtlCol="0">
            <a:spAutoFit/>
          </a:bodyPr>
          <a:lstStyle/>
          <a:p>
            <a:r>
              <a:rPr lang="en-US" sz="2400" dirty="0" smtClean="0">
                <a:latin typeface="Verdana" pitchFamily="34" charset="0"/>
                <a:ea typeface="Verdana" pitchFamily="34" charset="0"/>
                <a:cs typeface="Verdana" pitchFamily="34" charset="0"/>
              </a:rPr>
              <a:t>The course will be graded based on </a:t>
            </a:r>
          </a:p>
          <a:p>
            <a:pPr lvl="1">
              <a:buFont typeface="Wingdings" pitchFamily="2" charset="2"/>
              <a:buChar char="q"/>
            </a:pPr>
            <a:r>
              <a:rPr lang="en-US" sz="2400" dirty="0" smtClean="0">
                <a:solidFill>
                  <a:schemeClr val="accent2"/>
                </a:solidFill>
                <a:latin typeface="Verdana" pitchFamily="34" charset="0"/>
                <a:ea typeface="Verdana" pitchFamily="34" charset="0"/>
                <a:cs typeface="Verdana" pitchFamily="34" charset="0"/>
              </a:rPr>
              <a:t>course project</a:t>
            </a:r>
            <a:r>
              <a:rPr lang="en-US" sz="2400" dirty="0" smtClean="0">
                <a:latin typeface="Verdana" pitchFamily="34" charset="0"/>
                <a:ea typeface="Verdana" pitchFamily="34" charset="0"/>
                <a:cs typeface="Verdana" pitchFamily="34" charset="0"/>
              </a:rPr>
              <a:t>(30% of the course grade), </a:t>
            </a:r>
          </a:p>
          <a:p>
            <a:pPr lvl="1">
              <a:buFont typeface="Wingdings" pitchFamily="2" charset="2"/>
              <a:buChar char="q"/>
            </a:pPr>
            <a:r>
              <a:rPr lang="en-US" sz="2400" dirty="0" smtClean="0">
                <a:solidFill>
                  <a:schemeClr val="accent2"/>
                </a:solidFill>
                <a:latin typeface="Verdana" pitchFamily="34" charset="0"/>
                <a:ea typeface="Verdana" pitchFamily="34" charset="0"/>
                <a:cs typeface="Verdana" pitchFamily="34" charset="0"/>
              </a:rPr>
              <a:t>homework</a:t>
            </a:r>
            <a:r>
              <a:rPr lang="en-US" sz="2400" dirty="0" smtClean="0">
                <a:latin typeface="Verdana" pitchFamily="34" charset="0"/>
                <a:ea typeface="Verdana" pitchFamily="34" charset="0"/>
                <a:cs typeface="Verdana" pitchFamily="34" charset="0"/>
              </a:rPr>
              <a:t> (30%)</a:t>
            </a:r>
          </a:p>
          <a:p>
            <a:pPr lvl="1">
              <a:buFont typeface="Wingdings" pitchFamily="2" charset="2"/>
              <a:buChar char="q"/>
            </a:pPr>
            <a:r>
              <a:rPr lang="en-US" sz="2400" dirty="0">
                <a:solidFill>
                  <a:schemeClr val="accent2"/>
                </a:solidFill>
                <a:latin typeface="Verdana" pitchFamily="34" charset="0"/>
                <a:ea typeface="Verdana" pitchFamily="34" charset="0"/>
                <a:cs typeface="Verdana" pitchFamily="34" charset="0"/>
              </a:rPr>
              <a:t>e</a:t>
            </a:r>
            <a:r>
              <a:rPr lang="en-US" sz="2400" dirty="0" smtClean="0">
                <a:solidFill>
                  <a:schemeClr val="accent2"/>
                </a:solidFill>
                <a:latin typeface="Verdana" pitchFamily="34" charset="0"/>
                <a:ea typeface="Verdana" pitchFamily="34" charset="0"/>
                <a:cs typeface="Verdana" pitchFamily="34" charset="0"/>
              </a:rPr>
              <a:t>xams (3 midterms)</a:t>
            </a:r>
            <a:r>
              <a:rPr lang="en-US" sz="2400" dirty="0" smtClean="0">
                <a:latin typeface="Verdana" pitchFamily="34" charset="0"/>
                <a:ea typeface="Verdana" pitchFamily="34" charset="0"/>
                <a:cs typeface="Verdana" pitchFamily="34" charset="0"/>
              </a:rPr>
              <a:t> (30%)</a:t>
            </a:r>
          </a:p>
          <a:p>
            <a:pPr lvl="1">
              <a:buFont typeface="Wingdings" pitchFamily="2" charset="2"/>
              <a:buChar char="q"/>
            </a:pPr>
            <a:r>
              <a:rPr lang="en-US" sz="2400" dirty="0" smtClean="0">
                <a:solidFill>
                  <a:schemeClr val="accent2"/>
                </a:solidFill>
                <a:latin typeface="Verdana" pitchFamily="34" charset="0"/>
                <a:ea typeface="Verdana" pitchFamily="34" charset="0"/>
                <a:cs typeface="Verdana" pitchFamily="34" charset="0"/>
              </a:rPr>
              <a:t>class participation</a:t>
            </a:r>
            <a:r>
              <a:rPr lang="en-US" sz="2400" dirty="0" smtClean="0">
                <a:latin typeface="Verdana" pitchFamily="34" charset="0"/>
                <a:ea typeface="Verdana" pitchFamily="34" charset="0"/>
                <a:cs typeface="Verdana" pitchFamily="34" charset="0"/>
              </a:rPr>
              <a:t> (10%).</a:t>
            </a:r>
            <a:endParaRPr lang="en-US" sz="2400" dirty="0">
              <a:latin typeface="Verdana" pitchFamily="34" charset="0"/>
              <a:ea typeface="Verdana" pitchFamily="34" charset="0"/>
              <a:cs typeface="Verdana" pitchFamily="34" charset="0"/>
            </a:endParaRPr>
          </a:p>
          <a:p>
            <a:pPr lvl="1">
              <a:buFont typeface="Wingdings" pitchFamily="2" charset="2"/>
              <a:buChar char="q"/>
            </a:pPr>
            <a:endParaRPr lang="en-US" sz="2400" dirty="0" smtClean="0">
              <a:latin typeface="Verdana" pitchFamily="34" charset="0"/>
              <a:ea typeface="Verdana" pitchFamily="34" charset="0"/>
              <a:cs typeface="Verdana" pitchFamily="34" charset="0"/>
            </a:endParaRPr>
          </a:p>
          <a:p>
            <a:r>
              <a:rPr lang="en-US" sz="2400" dirty="0" smtClean="0">
                <a:latin typeface="Verdana" pitchFamily="34" charset="0"/>
                <a:ea typeface="Verdana" pitchFamily="34" charset="0"/>
                <a:cs typeface="Verdana" pitchFamily="34" charset="0"/>
              </a:rPr>
              <a:t>Subject to change within next couple of weeks.</a:t>
            </a:r>
          </a:p>
        </p:txBody>
      </p:sp>
    </p:spTree>
    <p:extLst>
      <p:ext uri="{BB962C8B-B14F-4D97-AF65-F5344CB8AC3E}">
        <p14:creationId xmlns:p14="http://schemas.microsoft.com/office/powerpoint/2010/main" val="4117238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7772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Course projects</a:t>
            </a:r>
            <a:endParaRPr lang="en-US" sz="4400" dirty="0">
              <a:latin typeface="Verdana" pitchFamily="34" charset="0"/>
              <a:ea typeface="Verdana" pitchFamily="34" charset="0"/>
              <a:cs typeface="Verdana" pitchFamily="34" charset="0"/>
            </a:endParaRPr>
          </a:p>
        </p:txBody>
      </p:sp>
      <p:sp>
        <p:nvSpPr>
          <p:cNvPr id="3" name="TextBox 2"/>
          <p:cNvSpPr txBox="1"/>
          <p:nvPr/>
        </p:nvSpPr>
        <p:spPr>
          <a:xfrm>
            <a:off x="381000" y="1295400"/>
            <a:ext cx="7772400" cy="1631216"/>
          </a:xfrm>
          <a:prstGeom prst="rect">
            <a:avLst/>
          </a:prstGeom>
          <a:noFill/>
        </p:spPr>
        <p:txBody>
          <a:bodyPr wrap="square" rtlCol="0">
            <a:spAutoFit/>
          </a:bodyPr>
          <a:lstStyle/>
          <a:p>
            <a:r>
              <a:rPr lang="en-US" sz="2000" dirty="0">
                <a:latin typeface="Verdana" pitchFamily="34" charset="0"/>
                <a:ea typeface="Verdana" pitchFamily="34" charset="0"/>
                <a:cs typeface="Verdana" pitchFamily="34" charset="0"/>
              </a:rPr>
              <a:t>The goal of your project is to </a:t>
            </a:r>
            <a:r>
              <a:rPr lang="en-US" sz="2000" dirty="0" smtClean="0">
                <a:latin typeface="Verdana" pitchFamily="34" charset="0"/>
                <a:ea typeface="Verdana" pitchFamily="34" charset="0"/>
                <a:cs typeface="Verdana" pitchFamily="34" charset="0"/>
              </a:rPr>
              <a:t>write a larger concurrent program, and test its performance for various inputs and environments. Work on your own or in pairs. Performance study should be an integral part of the project. </a:t>
            </a:r>
            <a:endParaRPr lang="en-US" sz="2000" dirty="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 </a:t>
            </a:r>
          </a:p>
        </p:txBody>
      </p:sp>
      <p:sp>
        <p:nvSpPr>
          <p:cNvPr id="6" name="TextBox 5"/>
          <p:cNvSpPr txBox="1"/>
          <p:nvPr/>
        </p:nvSpPr>
        <p:spPr>
          <a:xfrm>
            <a:off x="838200" y="2926616"/>
            <a:ext cx="7772400" cy="2862322"/>
          </a:xfrm>
          <a:prstGeom prst="rect">
            <a:avLst/>
          </a:prstGeom>
          <a:noFill/>
        </p:spPr>
        <p:txBody>
          <a:bodyPr wrap="square" rtlCol="0">
            <a:spAutoFit/>
          </a:bodyPr>
          <a:lstStyle/>
          <a:p>
            <a:r>
              <a:rPr lang="en-US" sz="2000" dirty="0" smtClean="0">
                <a:latin typeface="Verdana" pitchFamily="34" charset="0"/>
                <a:ea typeface="Verdana" pitchFamily="34" charset="0"/>
                <a:cs typeface="Verdana" pitchFamily="34" charset="0"/>
              </a:rPr>
              <a:t>Preliminary deadlines.</a:t>
            </a:r>
          </a:p>
          <a:p>
            <a:endParaRPr lang="en-US" sz="2000" dirty="0" smtClean="0">
              <a:latin typeface="Verdana" pitchFamily="34" charset="0"/>
              <a:ea typeface="Verdana" pitchFamily="34" charset="0"/>
              <a:cs typeface="Verdana" pitchFamily="34" charset="0"/>
            </a:endParaRPr>
          </a:p>
          <a:p>
            <a:pPr marL="342900" indent="-342900">
              <a:buFont typeface="Arial" panose="020B0604020202020204" pitchFamily="34" charset="0"/>
              <a:buChar char="•"/>
            </a:pPr>
            <a:r>
              <a:rPr lang="en-US" sz="2000" dirty="0" smtClean="0">
                <a:solidFill>
                  <a:schemeClr val="accent2"/>
                </a:solidFill>
                <a:latin typeface="Verdana" pitchFamily="34" charset="0"/>
                <a:ea typeface="Verdana" pitchFamily="34" charset="0"/>
                <a:cs typeface="Verdana" pitchFamily="34" charset="0"/>
              </a:rPr>
              <a:t>Feb 13</a:t>
            </a:r>
            <a:r>
              <a:rPr lang="en-US" sz="2000" dirty="0" smtClean="0">
                <a:latin typeface="Verdana" pitchFamily="34" charset="0"/>
                <a:ea typeface="Verdana" pitchFamily="34" charset="0"/>
                <a:cs typeface="Verdana" pitchFamily="34" charset="0"/>
              </a:rPr>
              <a:t>: </a:t>
            </a:r>
            <a:r>
              <a:rPr lang="en-US" sz="2000" dirty="0">
                <a:latin typeface="Verdana" pitchFamily="34" charset="0"/>
                <a:ea typeface="Verdana" pitchFamily="34" charset="0"/>
                <a:cs typeface="Verdana" pitchFamily="34" charset="0"/>
              </a:rPr>
              <a:t>project proposal</a:t>
            </a:r>
          </a:p>
          <a:p>
            <a:pPr marL="342900" indent="-342900">
              <a:buFont typeface="Arial" panose="020B0604020202020204" pitchFamily="34" charset="0"/>
              <a:buChar char="•"/>
            </a:pPr>
            <a:r>
              <a:rPr lang="en-US" sz="2000" dirty="0" smtClean="0">
                <a:solidFill>
                  <a:schemeClr val="accent2"/>
                </a:solidFill>
                <a:latin typeface="Verdana" pitchFamily="34" charset="0"/>
                <a:ea typeface="Verdana" pitchFamily="34" charset="0"/>
                <a:cs typeface="Verdana" pitchFamily="34" charset="0"/>
              </a:rPr>
              <a:t>April 3</a:t>
            </a:r>
            <a:r>
              <a:rPr lang="en-US" sz="2000" dirty="0" smtClean="0">
                <a:latin typeface="Verdana" pitchFamily="34" charset="0"/>
                <a:ea typeface="Verdana" pitchFamily="34" charset="0"/>
                <a:cs typeface="Verdana" pitchFamily="34" charset="0"/>
              </a:rPr>
              <a:t>: </a:t>
            </a:r>
            <a:r>
              <a:rPr lang="en-US" sz="2000" dirty="0">
                <a:latin typeface="Verdana" pitchFamily="34" charset="0"/>
                <a:ea typeface="Verdana" pitchFamily="34" charset="0"/>
                <a:cs typeface="Verdana" pitchFamily="34" charset="0"/>
              </a:rPr>
              <a:t>checkpoint (project works on motivating </a:t>
            </a:r>
            <a:r>
              <a:rPr lang="en-US" sz="2000" dirty="0" smtClean="0">
                <a:latin typeface="Verdana" pitchFamily="34" charset="0"/>
                <a:ea typeface="Verdana" pitchFamily="34" charset="0"/>
                <a:cs typeface="Verdana" pitchFamily="34" charset="0"/>
              </a:rPr>
              <a:t>examples, performance testing can begin)</a:t>
            </a:r>
            <a:endParaRPr lang="en-US" sz="2000" dirty="0">
              <a:latin typeface="Verdana" pitchFamily="34" charset="0"/>
              <a:ea typeface="Verdana" pitchFamily="34" charset="0"/>
              <a:cs typeface="Verdana" pitchFamily="34" charset="0"/>
            </a:endParaRPr>
          </a:p>
          <a:p>
            <a:pPr marL="342900" indent="-342900">
              <a:buFont typeface="Arial" panose="020B0604020202020204" pitchFamily="34" charset="0"/>
              <a:buChar char="•"/>
            </a:pPr>
            <a:r>
              <a:rPr lang="en-US" sz="2000" dirty="0" smtClean="0">
                <a:solidFill>
                  <a:schemeClr val="accent2"/>
                </a:solidFill>
                <a:latin typeface="Verdana" pitchFamily="34" charset="0"/>
                <a:ea typeface="Verdana" pitchFamily="34" charset="0"/>
                <a:cs typeface="Verdana" pitchFamily="34" charset="0"/>
              </a:rPr>
              <a:t>April 27</a:t>
            </a:r>
            <a:r>
              <a:rPr lang="en-US" sz="2000" dirty="0" smtClean="0">
                <a:latin typeface="Verdana" pitchFamily="34" charset="0"/>
                <a:ea typeface="Verdana" pitchFamily="34" charset="0"/>
                <a:cs typeface="Verdana" pitchFamily="34" charset="0"/>
              </a:rPr>
              <a:t>: </a:t>
            </a:r>
            <a:r>
              <a:rPr lang="en-US" sz="2000" dirty="0">
                <a:latin typeface="Verdana" pitchFamily="34" charset="0"/>
                <a:ea typeface="Verdana" pitchFamily="34" charset="0"/>
                <a:cs typeface="Verdana" pitchFamily="34" charset="0"/>
              </a:rPr>
              <a:t>project submission deadline (submit source code, examples, project report)</a:t>
            </a:r>
          </a:p>
          <a:p>
            <a:pPr marL="342900" indent="-342900">
              <a:buFont typeface="Arial" panose="020B0604020202020204" pitchFamily="34" charset="0"/>
              <a:buChar char="•"/>
            </a:pPr>
            <a:r>
              <a:rPr lang="en-US" sz="2000" dirty="0" smtClean="0">
                <a:solidFill>
                  <a:schemeClr val="accent2"/>
                </a:solidFill>
                <a:latin typeface="Verdana" pitchFamily="34" charset="0"/>
                <a:ea typeface="Verdana" pitchFamily="34" charset="0"/>
                <a:cs typeface="Verdana" pitchFamily="34" charset="0"/>
              </a:rPr>
              <a:t>week of April 27</a:t>
            </a:r>
            <a:r>
              <a:rPr lang="en-US" sz="2000" dirty="0" smtClean="0">
                <a:latin typeface="Verdana" pitchFamily="34" charset="0"/>
                <a:ea typeface="Verdana" pitchFamily="34" charset="0"/>
                <a:cs typeface="Verdana" pitchFamily="34" charset="0"/>
              </a:rPr>
              <a:t>: </a:t>
            </a:r>
            <a:r>
              <a:rPr lang="en-US" sz="2000" dirty="0">
                <a:latin typeface="Verdana" pitchFamily="34" charset="0"/>
                <a:ea typeface="Verdana" pitchFamily="34" charset="0"/>
                <a:cs typeface="Verdana" pitchFamily="34" charset="0"/>
              </a:rPr>
              <a:t>project presentations, demos</a:t>
            </a:r>
          </a:p>
          <a:p>
            <a:endParaRPr lang="en-US" sz="2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40981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594"/>
            <a:ext cx="8229600" cy="786606"/>
          </a:xfrm>
        </p:spPr>
        <p:txBody>
          <a:bodyPr>
            <a:normAutofit/>
          </a:bodyPr>
          <a:lstStyle/>
          <a:p>
            <a:r>
              <a:rPr lang="en-US" sz="2800" dirty="0" smtClean="0"/>
              <a:t>Sample Project 1: Web server</a:t>
            </a:r>
            <a:endParaRPr lang="en-US" sz="2800" dirty="0"/>
          </a:p>
        </p:txBody>
      </p:sp>
      <p:sp>
        <p:nvSpPr>
          <p:cNvPr id="8" name="Content Placeholder 2"/>
          <p:cNvSpPr txBox="1">
            <a:spLocks/>
          </p:cNvSpPr>
          <p:nvPr/>
        </p:nvSpPr>
        <p:spPr>
          <a:xfrm>
            <a:off x="419100" y="990600"/>
            <a:ext cx="7696200" cy="4572000"/>
          </a:xfrm>
          <a:prstGeom prst="rect">
            <a:avLst/>
          </a:prstGeom>
        </p:spPr>
        <p:txBody>
          <a:bodyPr>
            <a:noAutofit/>
          </a:bodyPr>
          <a:lstStyle/>
          <a:p>
            <a:r>
              <a:rPr lang="en-US" sz="1600" dirty="0" smtClean="0">
                <a:latin typeface="Verdana" panose="020B0604030504040204" pitchFamily="34" charset="0"/>
                <a:ea typeface="Verdana" panose="020B0604030504040204" pitchFamily="34" charset="0"/>
                <a:cs typeface="Verdana" panose="020B0604030504040204" pitchFamily="34" charset="0"/>
              </a:rPr>
              <a:t>Implement </a:t>
            </a:r>
            <a:r>
              <a:rPr lang="en-US" sz="1600" dirty="0">
                <a:latin typeface="Verdana" panose="020B0604030504040204" pitchFamily="34" charset="0"/>
                <a:ea typeface="Verdana" panose="020B0604030504040204" pitchFamily="34" charset="0"/>
                <a:cs typeface="Verdana" panose="020B0604030504040204" pitchFamily="34" charset="0"/>
              </a:rPr>
              <a:t>a web-server that handles a very small subset of the HTTP/1.1 protocol, </a:t>
            </a:r>
            <a:r>
              <a:rPr lang="en-US" sz="1600" dirty="0" smtClean="0">
                <a:latin typeface="Verdana" panose="020B0604030504040204" pitchFamily="34" charset="0"/>
                <a:ea typeface="Verdana" panose="020B0604030504040204" pitchFamily="34" charset="0"/>
                <a:cs typeface="Verdana" panose="020B0604030504040204" pitchFamily="34" charset="0"/>
              </a:rPr>
              <a:t>a full </a:t>
            </a:r>
            <a:r>
              <a:rPr lang="en-US" sz="1600" dirty="0">
                <a:latin typeface="Verdana" panose="020B0604030504040204" pitchFamily="34" charset="0"/>
                <a:ea typeface="Verdana" panose="020B0604030504040204" pitchFamily="34" charset="0"/>
                <a:cs typeface="Verdana" panose="020B0604030504040204" pitchFamily="34" charset="0"/>
              </a:rPr>
              <a:t>description of which is available in the W3C </a:t>
            </a:r>
            <a:r>
              <a:rPr lang="en-US" sz="1600" dirty="0" smtClean="0">
                <a:latin typeface="Verdana" panose="020B0604030504040204" pitchFamily="34" charset="0"/>
                <a:ea typeface="Verdana" panose="020B0604030504040204" pitchFamily="34" charset="0"/>
                <a:cs typeface="Verdana" panose="020B0604030504040204" pitchFamily="34" charset="0"/>
              </a:rPr>
              <a:t>RFC-2616. </a:t>
            </a:r>
            <a:r>
              <a:rPr lang="en-US" sz="1600" dirty="0">
                <a:latin typeface="Verdana" panose="020B0604030504040204" pitchFamily="34" charset="0"/>
                <a:ea typeface="Verdana" panose="020B0604030504040204" pitchFamily="34" charset="0"/>
                <a:cs typeface="Verdana" panose="020B0604030504040204" pitchFamily="34" charset="0"/>
              </a:rPr>
              <a:t>The server must be concurrent</a:t>
            </a:r>
            <a:r>
              <a:rPr lang="en-US" sz="1600" dirty="0" smtClean="0">
                <a:latin typeface="Verdana" panose="020B0604030504040204" pitchFamily="34" charset="0"/>
                <a:ea typeface="Verdana" panose="020B0604030504040204" pitchFamily="34" charset="0"/>
                <a:cs typeface="Verdana" panose="020B0604030504040204" pitchFamily="34" charset="0"/>
              </a:rPr>
              <a:t>, i.e</a:t>
            </a:r>
            <a:r>
              <a:rPr lang="en-US" sz="1600" dirty="0">
                <a:latin typeface="Verdana" panose="020B0604030504040204" pitchFamily="34" charset="0"/>
                <a:ea typeface="Verdana" panose="020B0604030504040204" pitchFamily="34" charset="0"/>
                <a:cs typeface="Verdana" panose="020B0604030504040204" pitchFamily="34" charset="0"/>
              </a:rPr>
              <a:t>., able to serve more than one request at the same time. Additionally, for </a:t>
            </a:r>
            <a:r>
              <a:rPr lang="en-US" sz="1600" dirty="0" smtClean="0">
                <a:latin typeface="Verdana" panose="020B0604030504040204" pitchFamily="34" charset="0"/>
                <a:ea typeface="Verdana" panose="020B0604030504040204" pitchFamily="34" charset="0"/>
                <a:cs typeface="Verdana" panose="020B0604030504040204" pitchFamily="34" charset="0"/>
              </a:rPr>
              <a:t>record-keeping purposes</a:t>
            </a:r>
            <a:r>
              <a:rPr lang="en-US" sz="1600" dirty="0">
                <a:latin typeface="Verdana" panose="020B0604030504040204" pitchFamily="34" charset="0"/>
                <a:ea typeface="Verdana" panose="020B0604030504040204" pitchFamily="34" charset="0"/>
                <a:cs typeface="Verdana" panose="020B0604030504040204" pitchFamily="34" charset="0"/>
              </a:rPr>
              <a:t>, the server </a:t>
            </a:r>
            <a:r>
              <a:rPr lang="en-US" sz="1600" dirty="0" smtClean="0">
                <a:latin typeface="Verdana" panose="020B0604030504040204" pitchFamily="34" charset="0"/>
                <a:ea typeface="Verdana" panose="020B0604030504040204" pitchFamily="34" charset="0"/>
                <a:cs typeface="Verdana" panose="020B0604030504040204" pitchFamily="34" charset="0"/>
              </a:rPr>
              <a:t>should </a:t>
            </a:r>
            <a:r>
              <a:rPr lang="en-US" sz="1600" dirty="0">
                <a:latin typeface="Verdana" panose="020B0604030504040204" pitchFamily="34" charset="0"/>
                <a:ea typeface="Verdana" panose="020B0604030504040204" pitchFamily="34" charset="0"/>
                <a:cs typeface="Verdana" panose="020B0604030504040204" pitchFamily="34" charset="0"/>
              </a:rPr>
              <a:t>be able to record the each client's IP address along with the </a:t>
            </a:r>
            <a:r>
              <a:rPr lang="en-US" sz="1600" dirty="0" smtClean="0">
                <a:latin typeface="Verdana" panose="020B0604030504040204" pitchFamily="34" charset="0"/>
                <a:ea typeface="Verdana" panose="020B0604030504040204" pitchFamily="34" charset="0"/>
                <a:cs typeface="Verdana" panose="020B0604030504040204" pitchFamily="34" charset="0"/>
              </a:rPr>
              <a:t>requested files </a:t>
            </a:r>
            <a:r>
              <a:rPr lang="en-US" sz="1600" dirty="0">
                <a:latin typeface="Verdana" panose="020B0604030504040204" pitchFamily="34" charset="0"/>
                <a:ea typeface="Verdana" panose="020B0604030504040204" pitchFamily="34" charset="0"/>
                <a:cs typeface="Verdana" panose="020B0604030504040204" pitchFamily="34" charset="0"/>
              </a:rPr>
              <a:t>in a </a:t>
            </a:r>
            <a:r>
              <a:rPr lang="en-US" sz="1600" dirty="0" smtClean="0">
                <a:latin typeface="Verdana" panose="020B0604030504040204" pitchFamily="34" charset="0"/>
                <a:ea typeface="Verdana" panose="020B0604030504040204" pitchFamily="34" charset="0"/>
                <a:cs typeface="Verdana" panose="020B0604030504040204" pitchFamily="34" charset="0"/>
              </a:rPr>
              <a:t>shared data-structure.</a:t>
            </a:r>
          </a:p>
          <a:p>
            <a:endParaRPr lang="en-US" sz="1600" dirty="0">
              <a:latin typeface="Verdana" panose="020B0604030504040204" pitchFamily="34" charset="0"/>
              <a:ea typeface="Verdana" panose="020B0604030504040204" pitchFamily="34" charset="0"/>
              <a:cs typeface="Verdana" panose="020B0604030504040204" pitchFamily="34" charset="0"/>
            </a:endParaRPr>
          </a:p>
          <a:p>
            <a:endParaRPr lang="en-US" sz="1600" dirty="0" smtClean="0">
              <a:latin typeface="Verdana" panose="020B0604030504040204" pitchFamily="34" charset="0"/>
              <a:ea typeface="Verdana" panose="020B0604030504040204" pitchFamily="34" charset="0"/>
              <a:cs typeface="Verdana" panose="020B0604030504040204" pitchFamily="34" charset="0"/>
            </a:endParaRPr>
          </a:p>
          <a:p>
            <a:endParaRPr lang="en-US" sz="1600" dirty="0" smtClean="0">
              <a:latin typeface="Verdana" panose="020B0604030504040204" pitchFamily="34" charset="0"/>
              <a:ea typeface="Verdana" panose="020B0604030504040204" pitchFamily="34" charset="0"/>
              <a:cs typeface="Verdana" panose="020B0604030504040204" pitchFamily="34" charset="0"/>
            </a:endParaRPr>
          </a:p>
          <a:p>
            <a:endParaRPr lang="en-US" sz="1600" dirty="0">
              <a:latin typeface="Verdana" panose="020B0604030504040204" pitchFamily="34" charset="0"/>
              <a:ea typeface="Verdana" panose="020B0604030504040204" pitchFamily="34" charset="0"/>
              <a:cs typeface="Verdana" panose="020B0604030504040204" pitchFamily="34" charset="0"/>
            </a:endParaRPr>
          </a:p>
          <a:p>
            <a:endParaRPr lang="en-US" sz="1600" dirty="0" smtClean="0">
              <a:latin typeface="Verdana" panose="020B0604030504040204" pitchFamily="34" charset="0"/>
              <a:ea typeface="Verdana" panose="020B0604030504040204" pitchFamily="34" charset="0"/>
              <a:cs typeface="Verdana" panose="020B0604030504040204" pitchFamily="34" charset="0"/>
            </a:endParaRPr>
          </a:p>
          <a:p>
            <a:endParaRPr lang="en-US" sz="1600" dirty="0">
              <a:latin typeface="Verdana" panose="020B0604030504040204" pitchFamily="34" charset="0"/>
              <a:ea typeface="Verdana" panose="020B0604030504040204" pitchFamily="34" charset="0"/>
              <a:cs typeface="Verdana" panose="020B0604030504040204" pitchFamily="34" charset="0"/>
            </a:endParaRPr>
          </a:p>
          <a:p>
            <a:r>
              <a:rPr lang="en-US" sz="1600" dirty="0" smtClean="0">
                <a:latin typeface="Verdana" panose="020B0604030504040204" pitchFamily="34" charset="0"/>
                <a:ea typeface="Verdana" panose="020B0604030504040204" pitchFamily="34" charset="0"/>
                <a:cs typeface="Verdana" panose="020B0604030504040204" pitchFamily="34" charset="0"/>
              </a:rPr>
              <a:t>A </a:t>
            </a:r>
            <a:r>
              <a:rPr lang="en-US" sz="1600" dirty="0">
                <a:latin typeface="Verdana" panose="020B0604030504040204" pitchFamily="34" charset="0"/>
                <a:ea typeface="Verdana" panose="020B0604030504040204" pitchFamily="34" charset="0"/>
                <a:cs typeface="Verdana" panose="020B0604030504040204" pitchFamily="34" charset="0"/>
              </a:rPr>
              <a:t>performance evaluation. The evaluation must compare the performance of the </a:t>
            </a:r>
            <a:r>
              <a:rPr lang="en-US" sz="1600" dirty="0" smtClean="0">
                <a:latin typeface="Verdana" panose="020B0604030504040204" pitchFamily="34" charset="0"/>
                <a:ea typeface="Verdana" panose="020B0604030504040204" pitchFamily="34" charset="0"/>
                <a:cs typeface="Verdana" panose="020B0604030504040204" pitchFamily="34" charset="0"/>
              </a:rPr>
              <a:t>concurrent </a:t>
            </a:r>
            <a:r>
              <a:rPr lang="en-US" sz="1600" dirty="0">
                <a:latin typeface="Verdana" panose="020B0604030504040204" pitchFamily="34" charset="0"/>
                <a:ea typeface="Verdana" panose="020B0604030504040204" pitchFamily="34" charset="0"/>
                <a:cs typeface="Verdana" panose="020B0604030504040204" pitchFamily="34" charset="0"/>
              </a:rPr>
              <a:t>web-server with a version of the web-server that processes requests sequentially</a:t>
            </a:r>
            <a:r>
              <a:rPr lang="en-US" sz="1600" dirty="0" smtClean="0">
                <a:latin typeface="Verdana" panose="020B0604030504040204" pitchFamily="34" charset="0"/>
                <a:ea typeface="Verdana" panose="020B0604030504040204" pitchFamily="34" charset="0"/>
                <a:cs typeface="Verdana" panose="020B0604030504040204" pitchFamily="34" charset="0"/>
              </a:rPr>
              <a:t>. In </a:t>
            </a:r>
            <a:r>
              <a:rPr lang="en-US" sz="1600" dirty="0">
                <a:latin typeface="Verdana" panose="020B0604030504040204" pitchFamily="34" charset="0"/>
                <a:ea typeface="Verdana" panose="020B0604030504040204" pitchFamily="34" charset="0"/>
                <a:cs typeface="Verdana" panose="020B0604030504040204" pitchFamily="34" charset="0"/>
              </a:rPr>
              <a:t>particular, the evaluation must examine the </a:t>
            </a:r>
            <a:r>
              <a:rPr lang="en-US" sz="1600" dirty="0" smtClean="0">
                <a:latin typeface="Verdana" panose="020B0604030504040204" pitchFamily="34" charset="0"/>
                <a:ea typeface="Verdana" panose="020B0604030504040204" pitchFamily="34" charset="0"/>
                <a:cs typeface="Verdana" panose="020B0604030504040204" pitchFamily="34" charset="0"/>
              </a:rPr>
              <a:t>effect </a:t>
            </a:r>
            <a:r>
              <a:rPr lang="en-US" sz="1600" dirty="0">
                <a:latin typeface="Verdana" panose="020B0604030504040204" pitchFamily="34" charset="0"/>
                <a:ea typeface="Verdana" panose="020B0604030504040204" pitchFamily="34" charset="0"/>
                <a:cs typeface="Verdana" panose="020B0604030504040204" pitchFamily="34" charset="0"/>
              </a:rPr>
              <a:t>on the speed-up of the </a:t>
            </a:r>
            <a:r>
              <a:rPr lang="en-US" sz="1600" dirty="0" smtClean="0">
                <a:latin typeface="Verdana" panose="020B0604030504040204" pitchFamily="34" charset="0"/>
                <a:ea typeface="Verdana" panose="020B0604030504040204" pitchFamily="34" charset="0"/>
                <a:cs typeface="Verdana" panose="020B0604030504040204" pitchFamily="34" charset="0"/>
              </a:rPr>
              <a:t>concurrent web-server </a:t>
            </a:r>
            <a:r>
              <a:rPr lang="en-US" sz="1600" dirty="0">
                <a:latin typeface="Verdana" panose="020B0604030504040204" pitchFamily="34" charset="0"/>
                <a:ea typeface="Verdana" panose="020B0604030504040204" pitchFamily="34" charset="0"/>
                <a:cs typeface="Verdana" panose="020B0604030504040204" pitchFamily="34" charset="0"/>
              </a:rPr>
              <a:t>when the size of the served pages varies. The evaluation must also examine </a:t>
            </a:r>
            <a:r>
              <a:rPr lang="en-US" sz="1600" dirty="0" smtClean="0">
                <a:latin typeface="Verdana" panose="020B0604030504040204" pitchFamily="34" charset="0"/>
                <a:ea typeface="Verdana" panose="020B0604030504040204" pitchFamily="34" charset="0"/>
                <a:cs typeface="Verdana" panose="020B0604030504040204" pitchFamily="34" charset="0"/>
              </a:rPr>
              <a:t>the effect </a:t>
            </a:r>
            <a:r>
              <a:rPr lang="en-US" sz="1600" dirty="0">
                <a:latin typeface="Verdana" panose="020B0604030504040204" pitchFamily="34" charset="0"/>
                <a:ea typeface="Verdana" panose="020B0604030504040204" pitchFamily="34" charset="0"/>
                <a:cs typeface="Verdana" panose="020B0604030504040204" pitchFamily="34" charset="0"/>
              </a:rPr>
              <a:t>of logging on the performance. To make the measurements, you can use </a:t>
            </a:r>
            <a:r>
              <a:rPr lang="en-US" sz="1600" dirty="0" err="1" smtClean="0">
                <a:latin typeface="Verdana" panose="020B0604030504040204" pitchFamily="34" charset="0"/>
                <a:ea typeface="Verdana" panose="020B0604030504040204" pitchFamily="34" charset="0"/>
                <a:cs typeface="Verdana" panose="020B0604030504040204" pitchFamily="34" charset="0"/>
              </a:rPr>
              <a:t>httperf</a:t>
            </a:r>
            <a:r>
              <a:rPr lang="en-US" sz="1600" dirty="0">
                <a:latin typeface="Verdana" panose="020B0604030504040204" pitchFamily="34" charset="0"/>
                <a:ea typeface="Verdana" panose="020B0604030504040204" pitchFamily="34" charset="0"/>
                <a:cs typeface="Verdana" panose="020B0604030504040204" pitchFamily="34" charset="0"/>
              </a:rPr>
              <a: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895600"/>
            <a:ext cx="639998" cy="126628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2867025"/>
            <a:ext cx="727400" cy="1019719"/>
          </a:xfrm>
          <a:prstGeom prst="rect">
            <a:avLst/>
          </a:prstGeom>
        </p:spPr>
      </p:pic>
    </p:spTree>
    <p:extLst>
      <p:ext uri="{BB962C8B-B14F-4D97-AF65-F5344CB8AC3E}">
        <p14:creationId xmlns:p14="http://schemas.microsoft.com/office/powerpoint/2010/main" val="198868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Sample Project 2: Irregular data parallelism</a:t>
            </a:r>
            <a:endParaRPr lang="en-US" sz="2800" dirty="0"/>
          </a:p>
        </p:txBody>
      </p:sp>
      <p:pic>
        <p:nvPicPr>
          <p:cNvPr id="4" name="Content Placeholder 3" descr="withcavities.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371600" y="1371600"/>
            <a:ext cx="6019800" cy="2011362"/>
          </a:xfrm>
          <a:prstGeom prst="rect">
            <a:avLst/>
          </a:prstGeom>
        </p:spPr>
      </p:pic>
      <p:cxnSp>
        <p:nvCxnSpPr>
          <p:cNvPr id="5" name="Straight Arrow Connector 4"/>
          <p:cNvCxnSpPr/>
          <p:nvPr/>
        </p:nvCxnSpPr>
        <p:spPr>
          <a:xfrm rot="10800000">
            <a:off x="4419600" y="2133600"/>
            <a:ext cx="1290638" cy="8493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TextBox 5"/>
          <p:cNvSpPr txBox="1">
            <a:spLocks noChangeArrowheads="1"/>
          </p:cNvSpPr>
          <p:nvPr/>
        </p:nvSpPr>
        <p:spPr bwMode="auto">
          <a:xfrm>
            <a:off x="5710238" y="2906712"/>
            <a:ext cx="1681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sz="2400"/>
              <a:t>Cavity</a:t>
            </a:r>
          </a:p>
        </p:txBody>
      </p:sp>
      <p:sp>
        <p:nvSpPr>
          <p:cNvPr id="7" name="Content Placeholder 2"/>
          <p:cNvSpPr txBox="1">
            <a:spLocks/>
          </p:cNvSpPr>
          <p:nvPr/>
        </p:nvSpPr>
        <p:spPr>
          <a:xfrm>
            <a:off x="762000" y="3671887"/>
            <a:ext cx="7696200" cy="2895600"/>
          </a:xfrm>
          <a:prstGeom prst="rect">
            <a:avLst/>
          </a:prstGeom>
        </p:spPr>
        <p:txBody>
          <a:bodyPr>
            <a:normAutofit/>
          </a:bodyPr>
          <a:lstStyle/>
          <a:p>
            <a:pPr marL="514350" indent="-514350" fontAlgn="auto">
              <a:spcBef>
                <a:spcPct val="20000"/>
              </a:spcBef>
              <a:spcAft>
                <a:spcPts val="0"/>
              </a:spcAft>
              <a:buFont typeface="Arial"/>
              <a:buNone/>
              <a:defRPr/>
            </a:pPr>
            <a:r>
              <a:rPr lang="en-US" sz="2800" dirty="0" smtClean="0">
                <a:latin typeface="+mn-lt"/>
              </a:rPr>
              <a:t>Example: </a:t>
            </a:r>
            <a:r>
              <a:rPr lang="en-US" sz="3000" b="1" dirty="0" smtClean="0">
                <a:latin typeface="+mn-lt"/>
              </a:rPr>
              <a:t>Delaunay mesh refinement</a:t>
            </a:r>
          </a:p>
          <a:p>
            <a:pPr marL="514350" indent="-514350" fontAlgn="auto">
              <a:spcBef>
                <a:spcPct val="20000"/>
              </a:spcBef>
              <a:spcAft>
                <a:spcPts val="0"/>
              </a:spcAft>
              <a:buFont typeface="Arial"/>
              <a:buNone/>
              <a:defRPr/>
            </a:pPr>
            <a:r>
              <a:rPr lang="en-US" sz="2800" dirty="0" smtClean="0">
                <a:solidFill>
                  <a:schemeClr val="tx2"/>
                </a:solidFill>
              </a:rPr>
              <a:t>Effects of updates are local, but not bounded statically (“irregular”).</a:t>
            </a:r>
          </a:p>
          <a:p>
            <a:pPr marL="514350" indent="-514350">
              <a:spcBef>
                <a:spcPct val="20000"/>
              </a:spcBef>
              <a:defRPr/>
            </a:pPr>
            <a:r>
              <a:rPr lang="en-US" sz="2800" dirty="0" smtClean="0">
                <a:solidFill>
                  <a:schemeClr val="tx2"/>
                </a:solidFill>
              </a:rPr>
              <a:t>Can we still exploit locality for parallelism?</a:t>
            </a:r>
          </a:p>
          <a:p>
            <a:pPr marL="514350" indent="-514350" fontAlgn="auto">
              <a:spcBef>
                <a:spcPct val="20000"/>
              </a:spcBef>
              <a:spcAft>
                <a:spcPts val="0"/>
              </a:spcAft>
              <a:buFont typeface="Arial"/>
              <a:buNone/>
              <a:defRPr/>
            </a:pPr>
            <a:endParaRPr lang="en-US" sz="3500" dirty="0">
              <a:solidFill>
                <a:schemeClr val="tx2"/>
              </a:solidFill>
              <a:latin typeface="+mn-lt"/>
            </a:endParaRPr>
          </a:p>
          <a:p>
            <a:pPr marL="514350" indent="-514350" fontAlgn="auto">
              <a:spcBef>
                <a:spcPct val="20000"/>
              </a:spcBef>
              <a:spcAft>
                <a:spcPts val="0"/>
              </a:spcAft>
              <a:buFont typeface="Arial"/>
              <a:buNone/>
              <a:defRPr/>
            </a:pPr>
            <a:endParaRPr lang="en-US" sz="2800" dirty="0">
              <a:latin typeface="+mn-lt"/>
            </a:endParaRPr>
          </a:p>
          <a:p>
            <a:pPr marL="514350" indent="-514350" fontAlgn="auto">
              <a:spcBef>
                <a:spcPct val="20000"/>
              </a:spcBef>
              <a:spcAft>
                <a:spcPts val="0"/>
              </a:spcAft>
              <a:buFont typeface="+mj-lt"/>
              <a:buAutoNum type="arabicPeriod"/>
              <a:defRPr/>
            </a:pPr>
            <a:endParaRPr lang="en-US" sz="3200" dirty="0">
              <a:latin typeface="+mn-lt"/>
            </a:endParaRPr>
          </a:p>
        </p:txBody>
      </p:sp>
    </p:spTree>
    <p:extLst>
      <p:ext uri="{BB962C8B-B14F-4D97-AF65-F5344CB8AC3E}">
        <p14:creationId xmlns:p14="http://schemas.microsoft.com/office/powerpoint/2010/main" val="829252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5350" y="5641109"/>
            <a:ext cx="5459412" cy="369332"/>
          </a:xfrm>
          <a:prstGeom prst="rect">
            <a:avLst/>
          </a:prstGeom>
          <a:noFill/>
        </p:spPr>
        <p:txBody>
          <a:bodyPr wrap="square" rtlCol="0">
            <a:spAutoFit/>
          </a:bodyPr>
          <a:lstStyle/>
          <a:p>
            <a:r>
              <a:rPr lang="en-US" dirty="0" smtClean="0"/>
              <a:t>http://iss.ices.utexas.edu/lonestar/index.html</a:t>
            </a:r>
            <a:endParaRPr lang="en-US" dirty="0"/>
          </a:p>
        </p:txBody>
      </p:sp>
      <p:sp>
        <p:nvSpPr>
          <p:cNvPr id="5" name="TextBox 4"/>
          <p:cNvSpPr txBox="1"/>
          <p:nvPr/>
        </p:nvSpPr>
        <p:spPr>
          <a:xfrm>
            <a:off x="381000" y="1295400"/>
            <a:ext cx="6400800" cy="461665"/>
          </a:xfrm>
          <a:prstGeom prst="rect">
            <a:avLst/>
          </a:prstGeom>
          <a:noFill/>
        </p:spPr>
        <p:txBody>
          <a:bodyPr wrap="square" rtlCol="0">
            <a:spAutoFit/>
          </a:bodyPr>
          <a:lstStyle/>
          <a:p>
            <a:r>
              <a:rPr lang="en-US" sz="2400" dirty="0" smtClean="0"/>
              <a:t>Locality of effects: Mesh </a:t>
            </a:r>
            <a:r>
              <a:rPr lang="en-US" sz="2400" dirty="0" err="1" smtClean="0"/>
              <a:t>retriangulation</a:t>
            </a:r>
            <a:endParaRPr lang="en-US" sz="2400" dirty="0"/>
          </a:p>
        </p:txBody>
      </p:sp>
      <p:sp>
        <p:nvSpPr>
          <p:cNvPr id="6" name="Oval 5"/>
          <p:cNvSpPr/>
          <p:nvPr/>
        </p:nvSpPr>
        <p:spPr>
          <a:xfrm>
            <a:off x="685800" y="2209800"/>
            <a:ext cx="2195513" cy="2193925"/>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6"/>
          <p:cNvSpPr/>
          <p:nvPr/>
        </p:nvSpPr>
        <p:spPr>
          <a:xfrm>
            <a:off x="2295525" y="2305050"/>
            <a:ext cx="92075" cy="9048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2590800" y="3986212"/>
            <a:ext cx="92075" cy="90488"/>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Oval 8"/>
          <p:cNvSpPr/>
          <p:nvPr/>
        </p:nvSpPr>
        <p:spPr>
          <a:xfrm>
            <a:off x="549275" y="3409950"/>
            <a:ext cx="90488"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9"/>
          <p:cNvSpPr/>
          <p:nvPr/>
        </p:nvSpPr>
        <p:spPr>
          <a:xfrm>
            <a:off x="639763" y="2117725"/>
            <a:ext cx="92075"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10"/>
          <p:cNvSpPr/>
          <p:nvPr/>
        </p:nvSpPr>
        <p:spPr>
          <a:xfrm>
            <a:off x="2782888" y="3592512"/>
            <a:ext cx="92075"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1252538" y="5375275"/>
            <a:ext cx="90487"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3" name="Straight Connector 12"/>
          <p:cNvCxnSpPr>
            <a:stCxn id="7" idx="3"/>
            <a:endCxn id="9" idx="7"/>
          </p:cNvCxnSpPr>
          <p:nvPr/>
        </p:nvCxnSpPr>
        <p:spPr>
          <a:xfrm rot="5400000">
            <a:off x="946944" y="2062956"/>
            <a:ext cx="1041400" cy="168116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8" idx="2"/>
            <a:endCxn id="9" idx="5"/>
          </p:cNvCxnSpPr>
          <p:nvPr/>
        </p:nvCxnSpPr>
        <p:spPr>
          <a:xfrm rot="10800000">
            <a:off x="627063" y="3487737"/>
            <a:ext cx="1963737" cy="5429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2"/>
            <a:endCxn id="10" idx="6"/>
          </p:cNvCxnSpPr>
          <p:nvPr/>
        </p:nvCxnSpPr>
        <p:spPr>
          <a:xfrm rot="10800000">
            <a:off x="731838" y="2163762"/>
            <a:ext cx="1563687" cy="18573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0" idx="4"/>
            <a:endCxn id="9" idx="1"/>
          </p:cNvCxnSpPr>
          <p:nvPr/>
        </p:nvCxnSpPr>
        <p:spPr>
          <a:xfrm rot="5400000">
            <a:off x="16669" y="2755106"/>
            <a:ext cx="1214437" cy="1238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4"/>
            <a:endCxn id="12" idx="1"/>
          </p:cNvCxnSpPr>
          <p:nvPr/>
        </p:nvCxnSpPr>
        <p:spPr>
          <a:xfrm rot="16200000" flipH="1">
            <a:off x="-13493" y="4110831"/>
            <a:ext cx="1887537" cy="6699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7"/>
            <a:endCxn id="8" idx="3"/>
          </p:cNvCxnSpPr>
          <p:nvPr/>
        </p:nvCxnSpPr>
        <p:spPr>
          <a:xfrm rot="5400000" flipH="1" flipV="1">
            <a:off x="1304926" y="4089399"/>
            <a:ext cx="1325562" cy="127476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5"/>
            <a:endCxn id="11" idx="1"/>
          </p:cNvCxnSpPr>
          <p:nvPr/>
        </p:nvCxnSpPr>
        <p:spPr>
          <a:xfrm rot="16200000" flipH="1">
            <a:off x="1973262" y="2782888"/>
            <a:ext cx="1223963" cy="42386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3"/>
          </p:cNvCxnSpPr>
          <p:nvPr/>
        </p:nvCxnSpPr>
        <p:spPr>
          <a:xfrm rot="5400000">
            <a:off x="2568576" y="3757612"/>
            <a:ext cx="315912" cy="14128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7" idx="4"/>
            <a:endCxn id="8" idx="1"/>
          </p:cNvCxnSpPr>
          <p:nvPr/>
        </p:nvCxnSpPr>
        <p:spPr>
          <a:xfrm rot="16200000" flipH="1">
            <a:off x="1671638" y="3065462"/>
            <a:ext cx="1603375" cy="2635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1751013" y="3286125"/>
            <a:ext cx="92075" cy="92075"/>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Oval 22"/>
          <p:cNvSpPr/>
          <p:nvPr/>
        </p:nvSpPr>
        <p:spPr>
          <a:xfrm>
            <a:off x="6446838" y="2241550"/>
            <a:ext cx="2193925" cy="2195512"/>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8056563" y="2336800"/>
            <a:ext cx="90487"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8351838" y="4017962"/>
            <a:ext cx="92075"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5"/>
          <p:cNvSpPr/>
          <p:nvPr/>
        </p:nvSpPr>
        <p:spPr>
          <a:xfrm>
            <a:off x="6310313" y="3441700"/>
            <a:ext cx="90487"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6400800" y="2151062"/>
            <a:ext cx="92075" cy="90488"/>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8543925" y="3625850"/>
            <a:ext cx="92075" cy="9048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7011988" y="5408612"/>
            <a:ext cx="92075" cy="90488"/>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0" name="Straight Connector 29"/>
          <p:cNvCxnSpPr>
            <a:stCxn id="39" idx="1"/>
            <a:endCxn id="27" idx="5"/>
          </p:cNvCxnSpPr>
          <p:nvPr/>
        </p:nvCxnSpPr>
        <p:spPr>
          <a:xfrm rot="16200000" flipV="1">
            <a:off x="6450013" y="2257425"/>
            <a:ext cx="1103312" cy="104616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39" idx="3"/>
            <a:endCxn id="26" idx="6"/>
          </p:cNvCxnSpPr>
          <p:nvPr/>
        </p:nvCxnSpPr>
        <p:spPr>
          <a:xfrm rot="5400000">
            <a:off x="6917531" y="2880519"/>
            <a:ext cx="90487" cy="112395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4" idx="2"/>
            <a:endCxn id="27" idx="6"/>
          </p:cNvCxnSpPr>
          <p:nvPr/>
        </p:nvCxnSpPr>
        <p:spPr>
          <a:xfrm rot="10800000">
            <a:off x="6492875" y="2195512"/>
            <a:ext cx="1563688" cy="1873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7" idx="4"/>
            <a:endCxn id="26" idx="1"/>
          </p:cNvCxnSpPr>
          <p:nvPr/>
        </p:nvCxnSpPr>
        <p:spPr>
          <a:xfrm rot="5400000">
            <a:off x="5777707" y="2786856"/>
            <a:ext cx="1214437" cy="1238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6" idx="4"/>
            <a:endCxn id="29" idx="1"/>
          </p:cNvCxnSpPr>
          <p:nvPr/>
        </p:nvCxnSpPr>
        <p:spPr>
          <a:xfrm rot="16200000" flipH="1">
            <a:off x="5746750" y="4141788"/>
            <a:ext cx="1887537" cy="67151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29" idx="7"/>
            <a:endCxn id="25" idx="3"/>
          </p:cNvCxnSpPr>
          <p:nvPr/>
        </p:nvCxnSpPr>
        <p:spPr>
          <a:xfrm rot="5400000" flipH="1" flipV="1">
            <a:off x="7065170" y="4121943"/>
            <a:ext cx="1325562" cy="127317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39" idx="6"/>
            <a:endCxn id="28" idx="1"/>
          </p:cNvCxnSpPr>
          <p:nvPr/>
        </p:nvCxnSpPr>
        <p:spPr>
          <a:xfrm>
            <a:off x="7604125" y="3363912"/>
            <a:ext cx="952500" cy="27463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28" idx="3"/>
          </p:cNvCxnSpPr>
          <p:nvPr/>
        </p:nvCxnSpPr>
        <p:spPr>
          <a:xfrm rot="5400000">
            <a:off x="8329612" y="3790950"/>
            <a:ext cx="314325" cy="13970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9" idx="5"/>
            <a:endCxn id="25" idx="1"/>
          </p:cNvCxnSpPr>
          <p:nvPr/>
        </p:nvCxnSpPr>
        <p:spPr>
          <a:xfrm rot="16200000" flipH="1">
            <a:off x="7660482" y="3326606"/>
            <a:ext cx="633412" cy="77470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7512050" y="3317875"/>
            <a:ext cx="92075"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Oval 39"/>
          <p:cNvSpPr/>
          <p:nvPr/>
        </p:nvSpPr>
        <p:spPr>
          <a:xfrm>
            <a:off x="3549650" y="2209800"/>
            <a:ext cx="2193925" cy="2193925"/>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Oval 40"/>
          <p:cNvSpPr/>
          <p:nvPr/>
        </p:nvSpPr>
        <p:spPr>
          <a:xfrm>
            <a:off x="5159375" y="2305050"/>
            <a:ext cx="90488" cy="9048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1"/>
          <p:cNvSpPr/>
          <p:nvPr/>
        </p:nvSpPr>
        <p:spPr>
          <a:xfrm>
            <a:off x="5454650" y="3986212"/>
            <a:ext cx="92075" cy="90488"/>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3413125" y="3409950"/>
            <a:ext cx="90488"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Oval 43"/>
          <p:cNvSpPr/>
          <p:nvPr/>
        </p:nvSpPr>
        <p:spPr>
          <a:xfrm>
            <a:off x="3503613" y="2117725"/>
            <a:ext cx="92075"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5646738" y="3592512"/>
            <a:ext cx="92075"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4114800" y="5375275"/>
            <a:ext cx="92075" cy="920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7" name="Straight Connector 46"/>
          <p:cNvCxnSpPr>
            <a:stCxn id="41" idx="3"/>
            <a:endCxn id="43" idx="7"/>
          </p:cNvCxnSpPr>
          <p:nvPr/>
        </p:nvCxnSpPr>
        <p:spPr>
          <a:xfrm rot="5400000">
            <a:off x="3810794" y="2062956"/>
            <a:ext cx="1041400" cy="1681162"/>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42" idx="2"/>
            <a:endCxn id="43" idx="5"/>
          </p:cNvCxnSpPr>
          <p:nvPr/>
        </p:nvCxnSpPr>
        <p:spPr>
          <a:xfrm rot="10800000">
            <a:off x="3490913" y="3487737"/>
            <a:ext cx="1963737" cy="542925"/>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41" idx="2"/>
            <a:endCxn id="44" idx="6"/>
          </p:cNvCxnSpPr>
          <p:nvPr/>
        </p:nvCxnSpPr>
        <p:spPr>
          <a:xfrm rot="10800000">
            <a:off x="3595688" y="2163762"/>
            <a:ext cx="1563687" cy="185738"/>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4" idx="4"/>
            <a:endCxn id="43" idx="1"/>
          </p:cNvCxnSpPr>
          <p:nvPr/>
        </p:nvCxnSpPr>
        <p:spPr>
          <a:xfrm rot="5400000">
            <a:off x="2880519" y="2755106"/>
            <a:ext cx="1214437" cy="123825"/>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3" idx="4"/>
            <a:endCxn id="46" idx="1"/>
          </p:cNvCxnSpPr>
          <p:nvPr/>
        </p:nvCxnSpPr>
        <p:spPr>
          <a:xfrm rot="16200000" flipH="1">
            <a:off x="2849563" y="4110037"/>
            <a:ext cx="1887537" cy="67151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6" idx="7"/>
            <a:endCxn id="42" idx="3"/>
          </p:cNvCxnSpPr>
          <p:nvPr/>
        </p:nvCxnSpPr>
        <p:spPr>
          <a:xfrm rot="5400000" flipH="1" flipV="1">
            <a:off x="4167188" y="4089400"/>
            <a:ext cx="1325562" cy="1274762"/>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41" idx="5"/>
            <a:endCxn id="45" idx="1"/>
          </p:cNvCxnSpPr>
          <p:nvPr/>
        </p:nvCxnSpPr>
        <p:spPr>
          <a:xfrm rot="16200000" flipH="1">
            <a:off x="4836319" y="2783681"/>
            <a:ext cx="1223963" cy="42227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45" idx="3"/>
          </p:cNvCxnSpPr>
          <p:nvPr/>
        </p:nvCxnSpPr>
        <p:spPr>
          <a:xfrm rot="5400000">
            <a:off x="5431632" y="3758406"/>
            <a:ext cx="315912" cy="13970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1" idx="4"/>
            <a:endCxn id="42" idx="1"/>
          </p:cNvCxnSpPr>
          <p:nvPr/>
        </p:nvCxnSpPr>
        <p:spPr>
          <a:xfrm rot="16200000" flipH="1">
            <a:off x="4534694" y="3066256"/>
            <a:ext cx="1603375" cy="26193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4614863" y="3286125"/>
            <a:ext cx="90487" cy="92075"/>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7" name="Straight Connector 56"/>
          <p:cNvCxnSpPr>
            <a:stCxn id="39" idx="4"/>
            <a:endCxn id="29" idx="0"/>
          </p:cNvCxnSpPr>
          <p:nvPr/>
        </p:nvCxnSpPr>
        <p:spPr>
          <a:xfrm rot="5400000">
            <a:off x="6308726" y="4159249"/>
            <a:ext cx="1998662" cy="5000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24" idx="3"/>
            <a:endCxn id="39" idx="7"/>
          </p:cNvCxnSpPr>
          <p:nvPr/>
        </p:nvCxnSpPr>
        <p:spPr>
          <a:xfrm rot="5400000">
            <a:off x="7370763" y="2633662"/>
            <a:ext cx="917575" cy="479425"/>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24" idx="5"/>
            <a:endCxn id="28" idx="1"/>
          </p:cNvCxnSpPr>
          <p:nvPr/>
        </p:nvCxnSpPr>
        <p:spPr>
          <a:xfrm rot="16200000" flipH="1">
            <a:off x="7733506" y="2815431"/>
            <a:ext cx="1223963" cy="422275"/>
          </a:xfrm>
          <a:prstGeom prst="line">
            <a:avLst/>
          </a:prstGeom>
        </p:spPr>
        <p:style>
          <a:lnRef idx="2">
            <a:schemeClr val="accent1"/>
          </a:lnRef>
          <a:fillRef idx="0">
            <a:schemeClr val="accent1"/>
          </a:fillRef>
          <a:effectRef idx="1">
            <a:schemeClr val="accent1"/>
          </a:effectRef>
          <a:fontRef idx="minor">
            <a:schemeClr val="tx1"/>
          </a:fontRef>
        </p:style>
      </p:cxnSp>
      <p:sp>
        <p:nvSpPr>
          <p:cNvPr id="60" name="Title 1"/>
          <p:cNvSpPr txBox="1">
            <a:spLocks/>
          </p:cNvSpPr>
          <p:nvPr/>
        </p:nvSpPr>
        <p:spPr>
          <a:xfrm>
            <a:off x="273049" y="5714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Verdana" panose="020B0604030504040204" pitchFamily="34" charset="0"/>
                <a:ea typeface="+mj-ea"/>
                <a:cs typeface="+mj-cs"/>
              </a:defRPr>
            </a:lvl1pPr>
          </a:lstStyle>
          <a:p>
            <a:r>
              <a:rPr lang="en-US" sz="2800" dirty="0" smtClean="0"/>
              <a:t>Sample Project 2: Irregular data parallelism</a:t>
            </a:r>
            <a:endParaRPr lang="en-US" sz="2800" dirty="0"/>
          </a:p>
        </p:txBody>
      </p:sp>
    </p:spTree>
    <p:extLst>
      <p:ext uri="{BB962C8B-B14F-4D97-AF65-F5344CB8AC3E}">
        <p14:creationId xmlns:p14="http://schemas.microsoft.com/office/powerpoint/2010/main" val="2808513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550" y="1219200"/>
            <a:ext cx="7010400" cy="830997"/>
          </a:xfrm>
          <a:prstGeom prst="rect">
            <a:avLst/>
          </a:prstGeom>
          <a:noFill/>
        </p:spPr>
        <p:txBody>
          <a:bodyPr wrap="square" rtlCol="0">
            <a:spAutoFit/>
          </a:bodyPr>
          <a:lstStyle/>
          <a:p>
            <a:r>
              <a:rPr lang="en-US" sz="2400" dirty="0" err="1" smtClean="0"/>
              <a:t>Lonestar</a:t>
            </a:r>
            <a:r>
              <a:rPr lang="en-US" sz="2400" dirty="0" smtClean="0"/>
              <a:t> benchmark suite:</a:t>
            </a:r>
          </a:p>
          <a:p>
            <a:r>
              <a:rPr lang="en-US" sz="2400" dirty="0" smtClean="0">
                <a:latin typeface="Arial" pitchFamily="34" charset="0"/>
                <a:cs typeface="Arial" pitchFamily="34" charset="0"/>
              </a:rPr>
              <a:t>http://iss.ices.utexas.edu/lonestar/index.html</a:t>
            </a:r>
            <a:endParaRPr lang="en-US" sz="2400" dirty="0">
              <a:latin typeface="Arial" pitchFamily="34" charset="0"/>
              <a:cs typeface="Arial" pitchFamily="34" charset="0"/>
            </a:endParaRPr>
          </a:p>
        </p:txBody>
      </p:sp>
      <p:sp>
        <p:nvSpPr>
          <p:cNvPr id="61" name="TextBox 60"/>
          <p:cNvSpPr txBox="1"/>
          <p:nvPr/>
        </p:nvSpPr>
        <p:spPr>
          <a:xfrm>
            <a:off x="1447800" y="2179151"/>
            <a:ext cx="4267200" cy="1631216"/>
          </a:xfrm>
          <a:prstGeom prst="rect">
            <a:avLst/>
          </a:prstGeom>
          <a:noFill/>
        </p:spPr>
        <p:txBody>
          <a:bodyPr wrap="square" rtlCol="0">
            <a:spAutoFit/>
          </a:bodyPr>
          <a:lstStyle/>
          <a:p>
            <a:pPr marL="457200" indent="-457200">
              <a:buFont typeface="+mj-lt"/>
              <a:buAutoNum type="arabicPeriod"/>
            </a:pPr>
            <a:r>
              <a:rPr lang="en-US" sz="2000" dirty="0" smtClean="0"/>
              <a:t>Barnes-Hut N-body Simulation</a:t>
            </a:r>
          </a:p>
          <a:p>
            <a:pPr marL="457200" indent="-457200">
              <a:buFont typeface="+mj-lt"/>
              <a:buAutoNum type="arabicPeriod"/>
            </a:pPr>
            <a:r>
              <a:rPr lang="en-US" sz="2000" dirty="0" smtClean="0"/>
              <a:t>Delaunay Mesh refinement</a:t>
            </a:r>
          </a:p>
          <a:p>
            <a:pPr marL="457200" indent="-457200">
              <a:buFont typeface="+mj-lt"/>
              <a:buAutoNum type="arabicPeriod"/>
            </a:pPr>
            <a:r>
              <a:rPr lang="en-US" sz="2000" dirty="0" smtClean="0"/>
              <a:t>Focused communities</a:t>
            </a:r>
          </a:p>
          <a:p>
            <a:pPr marL="457200" indent="-457200">
              <a:buFont typeface="+mj-lt"/>
              <a:buAutoNum type="arabicPeriod"/>
            </a:pPr>
            <a:r>
              <a:rPr lang="en-US" sz="2000" dirty="0" smtClean="0"/>
              <a:t>Delaunay triangulation</a:t>
            </a:r>
          </a:p>
          <a:p>
            <a:pPr marL="457200" indent="-457200">
              <a:buFont typeface="+mj-lt"/>
              <a:buAutoNum type="arabicPeriod"/>
            </a:pPr>
            <a:r>
              <a:rPr lang="en-US" sz="2000" dirty="0" smtClean="0"/>
              <a:t>…</a:t>
            </a:r>
          </a:p>
        </p:txBody>
      </p:sp>
      <p:sp>
        <p:nvSpPr>
          <p:cNvPr id="62" name="TextBox 61"/>
          <p:cNvSpPr txBox="1"/>
          <p:nvPr/>
        </p:nvSpPr>
        <p:spPr>
          <a:xfrm>
            <a:off x="209550" y="4114800"/>
            <a:ext cx="8077200" cy="1692771"/>
          </a:xfrm>
          <a:prstGeom prst="rect">
            <a:avLst/>
          </a:prstGeom>
          <a:noFill/>
        </p:spPr>
        <p:txBody>
          <a:bodyPr wrap="square" rtlCol="0">
            <a:spAutoFit/>
          </a:bodyPr>
          <a:lstStyle/>
          <a:p>
            <a:r>
              <a:rPr lang="en-US" sz="2000" b="1" dirty="0" smtClean="0">
                <a:solidFill>
                  <a:srgbClr val="FF0000"/>
                </a:solidFill>
              </a:rPr>
              <a:t>Project:  </a:t>
            </a:r>
            <a:r>
              <a:rPr lang="en-US" sz="2000" dirty="0" smtClean="0"/>
              <a:t>1. pick one of these applications,  </a:t>
            </a:r>
          </a:p>
          <a:p>
            <a:r>
              <a:rPr lang="en-US" sz="2000" dirty="0"/>
              <a:t> </a:t>
            </a:r>
            <a:r>
              <a:rPr lang="en-US" sz="2000" dirty="0" smtClean="0"/>
              <a:t>               2. find a good (possibly novel) way of parallelizing it, </a:t>
            </a:r>
          </a:p>
          <a:p>
            <a:r>
              <a:rPr lang="en-US" sz="2000" dirty="0"/>
              <a:t> </a:t>
            </a:r>
            <a:r>
              <a:rPr lang="en-US" sz="2000" dirty="0" smtClean="0"/>
              <a:t>               3. implement it (by modifying the sequential implementation </a:t>
            </a:r>
          </a:p>
          <a:p>
            <a:r>
              <a:rPr lang="en-US" sz="2000" dirty="0"/>
              <a:t> </a:t>
            </a:r>
            <a:r>
              <a:rPr lang="en-US" sz="2000" dirty="0" smtClean="0"/>
              <a:t>                                        provided in </a:t>
            </a:r>
            <a:r>
              <a:rPr lang="en-US" sz="2000" dirty="0" err="1" smtClean="0"/>
              <a:t>Lonestar</a:t>
            </a:r>
            <a:r>
              <a:rPr lang="en-US" sz="2000" dirty="0" smtClean="0"/>
              <a:t> benchmarks),  </a:t>
            </a:r>
          </a:p>
          <a:p>
            <a:r>
              <a:rPr lang="en-US" sz="2000" dirty="0"/>
              <a:t> </a:t>
            </a:r>
            <a:r>
              <a:rPr lang="en-US" sz="2000" dirty="0" smtClean="0"/>
              <a:t>               4. confirm improvement in running time by experimentation.</a:t>
            </a:r>
            <a:r>
              <a:rPr lang="en-US" sz="2400" dirty="0" smtClean="0"/>
              <a:t> </a:t>
            </a:r>
            <a:endParaRPr lang="en-US" sz="2400" dirty="0"/>
          </a:p>
        </p:txBody>
      </p:sp>
      <p:sp>
        <p:nvSpPr>
          <p:cNvPr id="7" name="Title 1"/>
          <p:cNvSpPr>
            <a:spLocks noGrp="1"/>
          </p:cNvSpPr>
          <p:nvPr>
            <p:ph type="title"/>
          </p:nvPr>
        </p:nvSpPr>
        <p:spPr>
          <a:xfrm>
            <a:off x="457200" y="274638"/>
            <a:ext cx="8229600" cy="1143000"/>
          </a:xfrm>
        </p:spPr>
        <p:txBody>
          <a:bodyPr>
            <a:normAutofit/>
          </a:bodyPr>
          <a:lstStyle/>
          <a:p>
            <a:r>
              <a:rPr lang="en-US" sz="2800" dirty="0" smtClean="0"/>
              <a:t>Sample Project 2: Irregular data parallelism</a:t>
            </a:r>
            <a:endParaRPr lang="en-US" sz="2800" dirty="0"/>
          </a:p>
        </p:txBody>
      </p:sp>
    </p:spTree>
    <p:extLst>
      <p:ext uri="{BB962C8B-B14F-4D97-AF65-F5344CB8AC3E}">
        <p14:creationId xmlns:p14="http://schemas.microsoft.com/office/powerpoint/2010/main" val="141279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72" y="31054"/>
            <a:ext cx="8229600" cy="1249362"/>
          </a:xfrm>
        </p:spPr>
        <p:txBody>
          <a:bodyPr>
            <a:normAutofit/>
          </a:bodyPr>
          <a:lstStyle/>
          <a:p>
            <a:r>
              <a:rPr lang="en-US" sz="2400" dirty="0" smtClean="0"/>
              <a:t>Sample Project 3: Deductive verification: proving a concurrent data structure correct </a:t>
            </a:r>
            <a:endParaRPr lang="en-US" sz="2400" dirty="0"/>
          </a:p>
        </p:txBody>
      </p:sp>
      <p:sp>
        <p:nvSpPr>
          <p:cNvPr id="3" name="TextBox 2"/>
          <p:cNvSpPr txBox="1"/>
          <p:nvPr/>
        </p:nvSpPr>
        <p:spPr>
          <a:xfrm>
            <a:off x="386108" y="1180685"/>
            <a:ext cx="8229600" cy="1631216"/>
          </a:xfrm>
          <a:prstGeom prst="rect">
            <a:avLst/>
          </a:prstGeom>
          <a:noFill/>
        </p:spPr>
        <p:txBody>
          <a:bodyPr wrap="square" rtlCol="0">
            <a:spAutoFit/>
          </a:bodyPr>
          <a:lstStyle/>
          <a:p>
            <a:pPr marL="342900" indent="-342900">
              <a:buFont typeface="+mj-lt"/>
              <a:buAutoNum type="arabicPeriod"/>
            </a:pPr>
            <a:r>
              <a:rPr lang="en-US" sz="2000" dirty="0" smtClean="0"/>
              <a:t>Pick an implementation of a concurrent data structure: a stack, a queue, a set, ..</a:t>
            </a:r>
          </a:p>
          <a:p>
            <a:pPr marL="342900" indent="-342900">
              <a:buFont typeface="+mj-lt"/>
              <a:buAutoNum type="arabicPeriod"/>
            </a:pPr>
            <a:r>
              <a:rPr lang="en-US" sz="2000" dirty="0" smtClean="0"/>
              <a:t>Pick a theorem </a:t>
            </a:r>
            <a:r>
              <a:rPr lang="en-US" sz="2000" dirty="0" err="1" smtClean="0"/>
              <a:t>prover</a:t>
            </a:r>
            <a:r>
              <a:rPr lang="en-US" sz="2000" dirty="0" smtClean="0"/>
              <a:t> or a verification tool: for example: PVS  or  QED</a:t>
            </a:r>
          </a:p>
          <a:p>
            <a:pPr marL="342900" indent="-342900">
              <a:buFont typeface="+mj-lt"/>
              <a:buAutoNum type="arabicPeriod"/>
            </a:pPr>
            <a:r>
              <a:rPr lang="en-US" sz="2000" dirty="0" smtClean="0"/>
              <a:t>Prove that the implementation is </a:t>
            </a:r>
            <a:r>
              <a:rPr lang="en-US" sz="2000" dirty="0" err="1" smtClean="0"/>
              <a:t>linearizable</a:t>
            </a:r>
            <a:endParaRPr lang="en-US" sz="2000" dirty="0" smtClean="0"/>
          </a:p>
        </p:txBody>
      </p:sp>
      <p:sp>
        <p:nvSpPr>
          <p:cNvPr id="4" name="Rectangle 3"/>
          <p:cNvSpPr/>
          <p:nvPr/>
        </p:nvSpPr>
        <p:spPr>
          <a:xfrm>
            <a:off x="1145239" y="4144521"/>
            <a:ext cx="1194612" cy="4251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 name="Straight Connector 4"/>
          <p:cNvCxnSpPr>
            <a:stCxn id="4" idx="0"/>
            <a:endCxn id="4" idx="2"/>
          </p:cNvCxnSpPr>
          <p:nvPr/>
        </p:nvCxnSpPr>
        <p:spPr>
          <a:xfrm>
            <a:off x="1742545" y="4144521"/>
            <a:ext cx="0" cy="4251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11"/>
          <p:cNvSpPr txBox="1">
            <a:spLocks noChangeArrowheads="1"/>
          </p:cNvSpPr>
          <p:nvPr/>
        </p:nvSpPr>
        <p:spPr bwMode="auto">
          <a:xfrm>
            <a:off x="1259992" y="4124275"/>
            <a:ext cx="397223" cy="466921"/>
          </a:xfrm>
          <a:prstGeom prst="rect">
            <a:avLst/>
          </a:prstGeom>
          <a:noFill/>
          <a:ln w="9525">
            <a:noFill/>
            <a:miter lim="800000"/>
            <a:headEnd/>
            <a:tailEnd/>
          </a:ln>
        </p:spPr>
        <p:txBody>
          <a:bodyPr>
            <a:spAutoFit/>
          </a:bodyPr>
          <a:lstStyle/>
          <a:p>
            <a:r>
              <a:rPr lang="en-US" sz="2400" dirty="0"/>
              <a:t>3</a:t>
            </a:r>
          </a:p>
        </p:txBody>
      </p:sp>
      <p:sp>
        <p:nvSpPr>
          <p:cNvPr id="7" name="Rectangle 6"/>
          <p:cNvSpPr/>
          <p:nvPr/>
        </p:nvSpPr>
        <p:spPr>
          <a:xfrm>
            <a:off x="2910676" y="4148316"/>
            <a:ext cx="1194612" cy="4251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a:stCxn id="7" idx="0"/>
            <a:endCxn id="7" idx="2"/>
          </p:cNvCxnSpPr>
          <p:nvPr/>
        </p:nvCxnSpPr>
        <p:spPr>
          <a:xfrm>
            <a:off x="3507982" y="4148316"/>
            <a:ext cx="0" cy="4251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20"/>
          <p:cNvSpPr txBox="1">
            <a:spLocks noChangeArrowheads="1"/>
          </p:cNvSpPr>
          <p:nvPr/>
        </p:nvSpPr>
        <p:spPr bwMode="auto">
          <a:xfrm>
            <a:off x="2987178" y="4126805"/>
            <a:ext cx="397223" cy="466921"/>
          </a:xfrm>
          <a:prstGeom prst="rect">
            <a:avLst/>
          </a:prstGeom>
          <a:noFill/>
          <a:ln w="9525">
            <a:noFill/>
            <a:miter lim="800000"/>
            <a:headEnd/>
            <a:tailEnd/>
          </a:ln>
        </p:spPr>
        <p:txBody>
          <a:bodyPr>
            <a:spAutoFit/>
          </a:bodyPr>
          <a:lstStyle/>
          <a:p>
            <a:r>
              <a:rPr lang="en-US" sz="2400" dirty="0"/>
              <a:t>5</a:t>
            </a:r>
          </a:p>
        </p:txBody>
      </p:sp>
      <p:sp>
        <p:nvSpPr>
          <p:cNvPr id="10" name="Rectangle 9"/>
          <p:cNvSpPr/>
          <p:nvPr/>
        </p:nvSpPr>
        <p:spPr>
          <a:xfrm>
            <a:off x="4723191" y="4141990"/>
            <a:ext cx="1194612" cy="4251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a:stCxn id="10" idx="0"/>
            <a:endCxn id="10" idx="2"/>
          </p:cNvCxnSpPr>
          <p:nvPr/>
        </p:nvCxnSpPr>
        <p:spPr>
          <a:xfrm>
            <a:off x="5320497" y="4141990"/>
            <a:ext cx="0" cy="4251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711835" y="4371021"/>
            <a:ext cx="776792"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TextBox 34"/>
          <p:cNvSpPr txBox="1">
            <a:spLocks noChangeArrowheads="1"/>
          </p:cNvSpPr>
          <p:nvPr/>
        </p:nvSpPr>
        <p:spPr bwMode="auto">
          <a:xfrm>
            <a:off x="4837944" y="4121744"/>
            <a:ext cx="398695" cy="465656"/>
          </a:xfrm>
          <a:prstGeom prst="rect">
            <a:avLst/>
          </a:prstGeom>
          <a:noFill/>
          <a:ln w="9525">
            <a:noFill/>
            <a:miter lim="800000"/>
            <a:headEnd/>
            <a:tailEnd/>
          </a:ln>
        </p:spPr>
        <p:txBody>
          <a:bodyPr>
            <a:spAutoFit/>
          </a:bodyPr>
          <a:lstStyle/>
          <a:p>
            <a:r>
              <a:rPr lang="en-US" sz="2400" dirty="0"/>
              <a:t>7</a:t>
            </a:r>
          </a:p>
        </p:txBody>
      </p:sp>
      <p:sp>
        <p:nvSpPr>
          <p:cNvPr id="14" name="Rectangle 13"/>
          <p:cNvSpPr/>
          <p:nvPr/>
        </p:nvSpPr>
        <p:spPr>
          <a:xfrm>
            <a:off x="6488627" y="4144521"/>
            <a:ext cx="1194612" cy="4251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a:stCxn id="14" idx="0"/>
            <a:endCxn id="14" idx="2"/>
          </p:cNvCxnSpPr>
          <p:nvPr/>
        </p:nvCxnSpPr>
        <p:spPr>
          <a:xfrm>
            <a:off x="7085933" y="4144521"/>
            <a:ext cx="0" cy="4251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477272" y="4388737"/>
            <a:ext cx="776792"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7" name="TextBox 38"/>
          <p:cNvSpPr txBox="1">
            <a:spLocks noChangeArrowheads="1"/>
          </p:cNvSpPr>
          <p:nvPr/>
        </p:nvSpPr>
        <p:spPr bwMode="auto">
          <a:xfrm>
            <a:off x="6565130" y="4124275"/>
            <a:ext cx="397223" cy="465656"/>
          </a:xfrm>
          <a:prstGeom prst="rect">
            <a:avLst/>
          </a:prstGeom>
          <a:noFill/>
          <a:ln w="9525">
            <a:noFill/>
            <a:miter lim="800000"/>
            <a:headEnd/>
            <a:tailEnd/>
          </a:ln>
        </p:spPr>
        <p:txBody>
          <a:bodyPr>
            <a:spAutoFit/>
          </a:bodyPr>
          <a:lstStyle/>
          <a:p>
            <a:r>
              <a:rPr lang="en-US" sz="2400" dirty="0"/>
              <a:t>9</a:t>
            </a:r>
          </a:p>
        </p:txBody>
      </p:sp>
      <p:sp>
        <p:nvSpPr>
          <p:cNvPr id="18" name="Rounded Rectangle 17"/>
          <p:cNvSpPr/>
          <p:nvPr/>
        </p:nvSpPr>
        <p:spPr>
          <a:xfrm>
            <a:off x="5029200" y="2895600"/>
            <a:ext cx="2181786" cy="668115"/>
          </a:xfrm>
          <a:prstGeom prst="roundRect">
            <a:avLst>
              <a:gd name="adj" fmla="val 2969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TextBox 50"/>
          <p:cNvSpPr txBox="1">
            <a:spLocks noChangeArrowheads="1"/>
          </p:cNvSpPr>
          <p:nvPr/>
        </p:nvSpPr>
        <p:spPr bwMode="auto">
          <a:xfrm>
            <a:off x="5107639" y="3048000"/>
            <a:ext cx="2118524" cy="367986"/>
          </a:xfrm>
          <a:prstGeom prst="rect">
            <a:avLst/>
          </a:prstGeom>
          <a:noFill/>
          <a:ln w="9525">
            <a:noFill/>
            <a:miter lim="800000"/>
            <a:headEnd/>
            <a:tailEnd/>
          </a:ln>
        </p:spPr>
        <p:txBody>
          <a:bodyPr wrap="square">
            <a:spAutoFit/>
          </a:bodyPr>
          <a:lstStyle/>
          <a:p>
            <a:r>
              <a:rPr lang="en-US" dirty="0">
                <a:latin typeface="Comic Sans MS" pitchFamily="66" charset="0"/>
              </a:rPr>
              <a:t>P1: remove(7)</a:t>
            </a:r>
          </a:p>
        </p:txBody>
      </p:sp>
      <p:cxnSp>
        <p:nvCxnSpPr>
          <p:cNvPr id="20" name="Curved Connector 52"/>
          <p:cNvCxnSpPr>
            <a:cxnSpLocks noChangeShapeType="1"/>
            <a:stCxn id="18" idx="2"/>
            <a:endCxn id="9" idx="0"/>
          </p:cNvCxnSpPr>
          <p:nvPr/>
        </p:nvCxnSpPr>
        <p:spPr bwMode="auto">
          <a:xfrm rot="5400000">
            <a:off x="4376825" y="2382803"/>
            <a:ext cx="552967" cy="2935038"/>
          </a:xfrm>
          <a:prstGeom prst="curvedConnector3">
            <a:avLst>
              <a:gd name="adj1" fmla="val 48972"/>
            </a:avLst>
          </a:prstGeom>
          <a:noFill/>
          <a:ln w="9525" algn="ctr">
            <a:solidFill>
              <a:srgbClr val="4A7EBB"/>
            </a:solidFill>
            <a:round/>
            <a:headEnd/>
            <a:tailEnd type="arrow" w="med" len="med"/>
          </a:ln>
        </p:spPr>
      </p:cxnSp>
      <p:cxnSp>
        <p:nvCxnSpPr>
          <p:cNvPr id="21" name="Curved Connector 54"/>
          <p:cNvCxnSpPr>
            <a:cxnSpLocks noChangeShapeType="1"/>
            <a:stCxn id="18" idx="2"/>
            <a:endCxn id="10" idx="0"/>
          </p:cNvCxnSpPr>
          <p:nvPr/>
        </p:nvCxnSpPr>
        <p:spPr bwMode="auto">
          <a:xfrm rot="5400000">
            <a:off x="5441648" y="3452687"/>
            <a:ext cx="558029" cy="800331"/>
          </a:xfrm>
          <a:prstGeom prst="curvedConnector3">
            <a:avLst>
              <a:gd name="adj1" fmla="val 49889"/>
            </a:avLst>
          </a:prstGeom>
          <a:noFill/>
          <a:ln w="9525" algn="ctr">
            <a:solidFill>
              <a:srgbClr val="4A7EBB"/>
            </a:solidFill>
            <a:round/>
            <a:headEnd/>
            <a:tailEnd type="arrow" w="med" len="med"/>
          </a:ln>
        </p:spPr>
      </p:cxnSp>
      <p:sp>
        <p:nvSpPr>
          <p:cNvPr id="22" name="Rounded Rectangle 21"/>
          <p:cNvSpPr/>
          <p:nvPr/>
        </p:nvSpPr>
        <p:spPr>
          <a:xfrm>
            <a:off x="2898906" y="5264373"/>
            <a:ext cx="2137650" cy="668115"/>
          </a:xfrm>
          <a:prstGeom prst="roundRect">
            <a:avLst>
              <a:gd name="adj" fmla="val 2969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TextBox 57"/>
          <p:cNvSpPr txBox="1">
            <a:spLocks noChangeArrowheads="1"/>
          </p:cNvSpPr>
          <p:nvPr/>
        </p:nvSpPr>
        <p:spPr bwMode="auto">
          <a:xfrm>
            <a:off x="2974039" y="5410200"/>
            <a:ext cx="2278746" cy="369332"/>
          </a:xfrm>
          <a:prstGeom prst="rect">
            <a:avLst/>
          </a:prstGeom>
          <a:noFill/>
          <a:ln w="9525">
            <a:noFill/>
            <a:miter lim="800000"/>
            <a:headEnd/>
            <a:tailEnd/>
          </a:ln>
        </p:spPr>
        <p:txBody>
          <a:bodyPr wrap="square">
            <a:spAutoFit/>
          </a:bodyPr>
          <a:lstStyle/>
          <a:p>
            <a:r>
              <a:rPr lang="en-US" dirty="0">
                <a:latin typeface="Comic Sans MS" pitchFamily="66" charset="0"/>
              </a:rPr>
              <a:t>P2: remove(5)</a:t>
            </a:r>
          </a:p>
        </p:txBody>
      </p:sp>
      <p:cxnSp>
        <p:nvCxnSpPr>
          <p:cNvPr id="24" name="Curved Connector 23"/>
          <p:cNvCxnSpPr>
            <a:stCxn id="22" idx="0"/>
            <a:endCxn id="7" idx="2"/>
          </p:cNvCxnSpPr>
          <p:nvPr/>
        </p:nvCxnSpPr>
        <p:spPr>
          <a:xfrm rot="16200000" flipV="1">
            <a:off x="3392778" y="4688684"/>
            <a:ext cx="690892" cy="460485"/>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22" idx="0"/>
            <a:endCxn id="4" idx="2"/>
          </p:cNvCxnSpPr>
          <p:nvPr/>
        </p:nvCxnSpPr>
        <p:spPr>
          <a:xfrm rot="16200000" flipV="1">
            <a:off x="2508162" y="3804068"/>
            <a:ext cx="694688" cy="2225922"/>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a:off x="1985293" y="3532082"/>
            <a:ext cx="2737898" cy="883228"/>
          </a:xfrm>
          <a:custGeom>
            <a:avLst/>
            <a:gdLst>
              <a:gd name="connsiteX0" fmla="*/ 0 w 2961564"/>
              <a:gd name="connsiteY0" fmla="*/ 54591 h 1129406"/>
              <a:gd name="connsiteX1" fmla="*/ 1187355 w 2961564"/>
              <a:gd name="connsiteY1" fmla="*/ 941695 h 1129406"/>
              <a:gd name="connsiteX2" fmla="*/ 2265528 w 2961564"/>
              <a:gd name="connsiteY2" fmla="*/ 1050877 h 1129406"/>
              <a:gd name="connsiteX3" fmla="*/ 2961564 w 2961564"/>
              <a:gd name="connsiteY3" fmla="*/ 0 h 1129406"/>
              <a:gd name="connsiteX4" fmla="*/ 2961564 w 2961564"/>
              <a:gd name="connsiteY4" fmla="*/ 0 h 1129406"/>
              <a:gd name="connsiteX0" fmla="*/ 0 w 2961564"/>
              <a:gd name="connsiteY0" fmla="*/ 54591 h 1119200"/>
              <a:gd name="connsiteX1" fmla="*/ 1187355 w 2961564"/>
              <a:gd name="connsiteY1" fmla="*/ 941695 h 1119200"/>
              <a:gd name="connsiteX2" fmla="*/ 2156346 w 2961564"/>
              <a:gd name="connsiteY2" fmla="*/ 1037229 h 1119200"/>
              <a:gd name="connsiteX3" fmla="*/ 2961564 w 2961564"/>
              <a:gd name="connsiteY3" fmla="*/ 0 h 1119200"/>
              <a:gd name="connsiteX4" fmla="*/ 2961564 w 2961564"/>
              <a:gd name="connsiteY4" fmla="*/ 0 h 1119200"/>
              <a:gd name="connsiteX0" fmla="*/ 0 w 2961564"/>
              <a:gd name="connsiteY0" fmla="*/ 54591 h 1069200"/>
              <a:gd name="connsiteX1" fmla="*/ 914400 w 2961564"/>
              <a:gd name="connsiteY1" fmla="*/ 736978 h 1069200"/>
              <a:gd name="connsiteX2" fmla="*/ 2156346 w 2961564"/>
              <a:gd name="connsiteY2" fmla="*/ 1037229 h 1069200"/>
              <a:gd name="connsiteX3" fmla="*/ 2961564 w 2961564"/>
              <a:gd name="connsiteY3" fmla="*/ 0 h 1069200"/>
              <a:gd name="connsiteX4" fmla="*/ 2961564 w 2961564"/>
              <a:gd name="connsiteY4" fmla="*/ 0 h 1069200"/>
              <a:gd name="connsiteX0" fmla="*/ 0 w 2961564"/>
              <a:gd name="connsiteY0" fmla="*/ 54591 h 1038375"/>
              <a:gd name="connsiteX1" fmla="*/ 914400 w 2961564"/>
              <a:gd name="connsiteY1" fmla="*/ 736978 h 1038375"/>
              <a:gd name="connsiteX2" fmla="*/ 2156346 w 2961564"/>
              <a:gd name="connsiteY2" fmla="*/ 1037229 h 1038375"/>
              <a:gd name="connsiteX3" fmla="*/ 2442949 w 2961564"/>
              <a:gd name="connsiteY3" fmla="*/ 641444 h 1038375"/>
              <a:gd name="connsiteX4" fmla="*/ 2961564 w 2961564"/>
              <a:gd name="connsiteY4" fmla="*/ 0 h 1038375"/>
              <a:gd name="connsiteX5" fmla="*/ 2961564 w 2961564"/>
              <a:gd name="connsiteY5" fmla="*/ 0 h 1038375"/>
              <a:gd name="connsiteX0" fmla="*/ 0 w 2961564"/>
              <a:gd name="connsiteY0" fmla="*/ 54591 h 943848"/>
              <a:gd name="connsiteX1" fmla="*/ 914400 w 2961564"/>
              <a:gd name="connsiteY1" fmla="*/ 736978 h 943848"/>
              <a:gd name="connsiteX2" fmla="*/ 1883391 w 2961564"/>
              <a:gd name="connsiteY2" fmla="*/ 941695 h 943848"/>
              <a:gd name="connsiteX3" fmla="*/ 2442949 w 2961564"/>
              <a:gd name="connsiteY3" fmla="*/ 641444 h 943848"/>
              <a:gd name="connsiteX4" fmla="*/ 2961564 w 2961564"/>
              <a:gd name="connsiteY4" fmla="*/ 0 h 943848"/>
              <a:gd name="connsiteX5" fmla="*/ 2961564 w 2961564"/>
              <a:gd name="connsiteY5" fmla="*/ 0 h 943848"/>
              <a:gd name="connsiteX0" fmla="*/ 0 w 2961564"/>
              <a:gd name="connsiteY0" fmla="*/ 1036395 h 1754287"/>
              <a:gd name="connsiteX1" fmla="*/ 914400 w 2961564"/>
              <a:gd name="connsiteY1" fmla="*/ 1718782 h 1754287"/>
              <a:gd name="connsiteX2" fmla="*/ 1664522 w 2961564"/>
              <a:gd name="connsiteY2" fmla="*/ 104 h 1754287"/>
              <a:gd name="connsiteX3" fmla="*/ 2442949 w 2961564"/>
              <a:gd name="connsiteY3" fmla="*/ 1623248 h 1754287"/>
              <a:gd name="connsiteX4" fmla="*/ 2961564 w 2961564"/>
              <a:gd name="connsiteY4" fmla="*/ 981804 h 1754287"/>
              <a:gd name="connsiteX5" fmla="*/ 2961564 w 2961564"/>
              <a:gd name="connsiteY5" fmla="*/ 981804 h 1754287"/>
              <a:gd name="connsiteX0" fmla="*/ 0 w 2961564"/>
              <a:gd name="connsiteY0" fmla="*/ 1137705 h 1737941"/>
              <a:gd name="connsiteX1" fmla="*/ 613456 w 2961564"/>
              <a:gd name="connsiteY1" fmla="*/ 275958 h 1737941"/>
              <a:gd name="connsiteX2" fmla="*/ 1664522 w 2961564"/>
              <a:gd name="connsiteY2" fmla="*/ 101414 h 1737941"/>
              <a:gd name="connsiteX3" fmla="*/ 2442949 w 2961564"/>
              <a:gd name="connsiteY3" fmla="*/ 1724558 h 1737941"/>
              <a:gd name="connsiteX4" fmla="*/ 2961564 w 2961564"/>
              <a:gd name="connsiteY4" fmla="*/ 1083114 h 1737941"/>
              <a:gd name="connsiteX5" fmla="*/ 2961564 w 2961564"/>
              <a:gd name="connsiteY5" fmla="*/ 1083114 h 1737941"/>
              <a:gd name="connsiteX0" fmla="*/ 0 w 2961564"/>
              <a:gd name="connsiteY0" fmla="*/ 1045089 h 1119950"/>
              <a:gd name="connsiteX1" fmla="*/ 613456 w 2961564"/>
              <a:gd name="connsiteY1" fmla="*/ 183342 h 1119950"/>
              <a:gd name="connsiteX2" fmla="*/ 1664522 w 2961564"/>
              <a:gd name="connsiteY2" fmla="*/ 8798 h 1119950"/>
              <a:gd name="connsiteX3" fmla="*/ 2607100 w 2961564"/>
              <a:gd name="connsiteY3" fmla="*/ 345163 h 1119950"/>
              <a:gd name="connsiteX4" fmla="*/ 2961564 w 2961564"/>
              <a:gd name="connsiteY4" fmla="*/ 990498 h 1119950"/>
              <a:gd name="connsiteX5" fmla="*/ 2961564 w 2961564"/>
              <a:gd name="connsiteY5" fmla="*/ 990498 h 1119950"/>
              <a:gd name="connsiteX0" fmla="*/ 0 w 2961564"/>
              <a:gd name="connsiteY0" fmla="*/ 1040868 h 1040989"/>
              <a:gd name="connsiteX1" fmla="*/ 144773 w 2961564"/>
              <a:gd name="connsiteY1" fmla="*/ 633993 h 1040989"/>
              <a:gd name="connsiteX2" fmla="*/ 613456 w 2961564"/>
              <a:gd name="connsiteY2" fmla="*/ 179121 h 1040989"/>
              <a:gd name="connsiteX3" fmla="*/ 1664522 w 2961564"/>
              <a:gd name="connsiteY3" fmla="*/ 4577 h 1040989"/>
              <a:gd name="connsiteX4" fmla="*/ 2607100 w 2961564"/>
              <a:gd name="connsiteY4" fmla="*/ 340942 h 1040989"/>
              <a:gd name="connsiteX5" fmla="*/ 2961564 w 2961564"/>
              <a:gd name="connsiteY5" fmla="*/ 986277 h 1040989"/>
              <a:gd name="connsiteX6" fmla="*/ 2961564 w 2961564"/>
              <a:gd name="connsiteY6" fmla="*/ 986277 h 1040989"/>
              <a:gd name="connsiteX0" fmla="*/ 0 w 2961564"/>
              <a:gd name="connsiteY0" fmla="*/ 1036526 h 1036647"/>
              <a:gd name="connsiteX1" fmla="*/ 144773 w 2961564"/>
              <a:gd name="connsiteY1" fmla="*/ 629651 h 1036647"/>
              <a:gd name="connsiteX2" fmla="*/ 613456 w 2961564"/>
              <a:gd name="connsiteY2" fmla="*/ 174779 h 1036647"/>
              <a:gd name="connsiteX3" fmla="*/ 1664522 w 2961564"/>
              <a:gd name="connsiteY3" fmla="*/ 235 h 1036647"/>
              <a:gd name="connsiteX4" fmla="*/ 2401853 w 2961564"/>
              <a:gd name="connsiteY4" fmla="*/ 142030 h 1036647"/>
              <a:gd name="connsiteX5" fmla="*/ 2607100 w 2961564"/>
              <a:gd name="connsiteY5" fmla="*/ 336600 h 1036647"/>
              <a:gd name="connsiteX6" fmla="*/ 2961564 w 2961564"/>
              <a:gd name="connsiteY6" fmla="*/ 981935 h 1036647"/>
              <a:gd name="connsiteX7" fmla="*/ 2961564 w 2961564"/>
              <a:gd name="connsiteY7" fmla="*/ 981935 h 1036647"/>
              <a:gd name="connsiteX0" fmla="*/ 0 w 2961564"/>
              <a:gd name="connsiteY0" fmla="*/ 1039468 h 1039589"/>
              <a:gd name="connsiteX1" fmla="*/ 144773 w 2961564"/>
              <a:gd name="connsiteY1" fmla="*/ 632593 h 1039589"/>
              <a:gd name="connsiteX2" fmla="*/ 613456 w 2961564"/>
              <a:gd name="connsiteY2" fmla="*/ 177721 h 1039589"/>
              <a:gd name="connsiteX3" fmla="*/ 1664522 w 2961564"/>
              <a:gd name="connsiteY3" fmla="*/ 3177 h 1039589"/>
              <a:gd name="connsiteX4" fmla="*/ 2401853 w 2961564"/>
              <a:gd name="connsiteY4" fmla="*/ 144972 h 1039589"/>
              <a:gd name="connsiteX5" fmla="*/ 2961564 w 2961564"/>
              <a:gd name="connsiteY5" fmla="*/ 984877 h 1039589"/>
              <a:gd name="connsiteX6" fmla="*/ 2961564 w 2961564"/>
              <a:gd name="connsiteY6" fmla="*/ 984877 h 1039589"/>
              <a:gd name="connsiteX0" fmla="*/ 0 w 2961564"/>
              <a:gd name="connsiteY0" fmla="*/ 1080703 h 1080824"/>
              <a:gd name="connsiteX1" fmla="*/ 144773 w 2961564"/>
              <a:gd name="connsiteY1" fmla="*/ 673828 h 1080824"/>
              <a:gd name="connsiteX2" fmla="*/ 613456 w 2961564"/>
              <a:gd name="connsiteY2" fmla="*/ 218956 h 1080824"/>
              <a:gd name="connsiteX3" fmla="*/ 1664522 w 2961564"/>
              <a:gd name="connsiteY3" fmla="*/ 44412 h 1080824"/>
              <a:gd name="connsiteX4" fmla="*/ 2961564 w 2961564"/>
              <a:gd name="connsiteY4" fmla="*/ 1026112 h 1080824"/>
              <a:gd name="connsiteX5" fmla="*/ 2961564 w 2961564"/>
              <a:gd name="connsiteY5" fmla="*/ 1026112 h 1080824"/>
              <a:gd name="connsiteX0" fmla="*/ 0 w 2961564"/>
              <a:gd name="connsiteY0" fmla="*/ 1090735 h 1090735"/>
              <a:gd name="connsiteX1" fmla="*/ 613456 w 2961564"/>
              <a:gd name="connsiteY1" fmla="*/ 228988 h 1090735"/>
              <a:gd name="connsiteX2" fmla="*/ 1664522 w 2961564"/>
              <a:gd name="connsiteY2" fmla="*/ 54444 h 1090735"/>
              <a:gd name="connsiteX3" fmla="*/ 2961564 w 2961564"/>
              <a:gd name="connsiteY3" fmla="*/ 1036144 h 1090735"/>
              <a:gd name="connsiteX4" fmla="*/ 2961564 w 2961564"/>
              <a:gd name="connsiteY4" fmla="*/ 1036144 h 1090735"/>
              <a:gd name="connsiteX0" fmla="*/ 0 w 2961564"/>
              <a:gd name="connsiteY0" fmla="*/ 1036291 h 1036291"/>
              <a:gd name="connsiteX1" fmla="*/ 1664522 w 2961564"/>
              <a:gd name="connsiteY1" fmla="*/ 0 h 1036291"/>
              <a:gd name="connsiteX2" fmla="*/ 2961564 w 2961564"/>
              <a:gd name="connsiteY2" fmla="*/ 981700 h 1036291"/>
              <a:gd name="connsiteX3" fmla="*/ 2961564 w 2961564"/>
              <a:gd name="connsiteY3" fmla="*/ 981700 h 1036291"/>
              <a:gd name="connsiteX0" fmla="*/ 0 w 2961564"/>
              <a:gd name="connsiteY0" fmla="*/ 1100244 h 1100244"/>
              <a:gd name="connsiteX1" fmla="*/ 787698 w 2961564"/>
              <a:gd name="connsiteY1" fmla="*/ 205747 h 1100244"/>
              <a:gd name="connsiteX2" fmla="*/ 1664522 w 2961564"/>
              <a:gd name="connsiteY2" fmla="*/ 63953 h 1100244"/>
              <a:gd name="connsiteX3" fmla="*/ 2961564 w 2961564"/>
              <a:gd name="connsiteY3" fmla="*/ 1045653 h 1100244"/>
              <a:gd name="connsiteX4" fmla="*/ 2961564 w 2961564"/>
              <a:gd name="connsiteY4" fmla="*/ 1045653 h 1100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564" h="1100244">
                <a:moveTo>
                  <a:pt x="0" y="1100244"/>
                </a:moveTo>
                <a:cubicBezTo>
                  <a:pt x="135843" y="996311"/>
                  <a:pt x="510278" y="378462"/>
                  <a:pt x="787698" y="205747"/>
                </a:cubicBezTo>
                <a:cubicBezTo>
                  <a:pt x="1065118" y="33032"/>
                  <a:pt x="1302211" y="-76031"/>
                  <a:pt x="1664522" y="63953"/>
                </a:cubicBezTo>
                <a:cubicBezTo>
                  <a:pt x="2026833" y="203937"/>
                  <a:pt x="2745390" y="882036"/>
                  <a:pt x="2961564" y="1045653"/>
                </a:cubicBezTo>
                <a:lnTo>
                  <a:pt x="2961564" y="1045653"/>
                </a:lnTo>
              </a:path>
            </a:pathLst>
          </a:custGeom>
          <a:ln w="57150" cmpd="sng">
            <a:prstDash val="solid"/>
            <a:tailEnd type="arrow"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Freeform 26"/>
          <p:cNvSpPr/>
          <p:nvPr/>
        </p:nvSpPr>
        <p:spPr>
          <a:xfrm>
            <a:off x="3750730" y="4354572"/>
            <a:ext cx="2737898" cy="757956"/>
          </a:xfrm>
          <a:custGeom>
            <a:avLst/>
            <a:gdLst>
              <a:gd name="connsiteX0" fmla="*/ 0 w 2961564"/>
              <a:gd name="connsiteY0" fmla="*/ 54591 h 1129406"/>
              <a:gd name="connsiteX1" fmla="*/ 1187355 w 2961564"/>
              <a:gd name="connsiteY1" fmla="*/ 941695 h 1129406"/>
              <a:gd name="connsiteX2" fmla="*/ 2265528 w 2961564"/>
              <a:gd name="connsiteY2" fmla="*/ 1050877 h 1129406"/>
              <a:gd name="connsiteX3" fmla="*/ 2961564 w 2961564"/>
              <a:gd name="connsiteY3" fmla="*/ 0 h 1129406"/>
              <a:gd name="connsiteX4" fmla="*/ 2961564 w 2961564"/>
              <a:gd name="connsiteY4" fmla="*/ 0 h 1129406"/>
              <a:gd name="connsiteX0" fmla="*/ 0 w 2961564"/>
              <a:gd name="connsiteY0" fmla="*/ 54591 h 1119200"/>
              <a:gd name="connsiteX1" fmla="*/ 1187355 w 2961564"/>
              <a:gd name="connsiteY1" fmla="*/ 941695 h 1119200"/>
              <a:gd name="connsiteX2" fmla="*/ 2156346 w 2961564"/>
              <a:gd name="connsiteY2" fmla="*/ 1037229 h 1119200"/>
              <a:gd name="connsiteX3" fmla="*/ 2961564 w 2961564"/>
              <a:gd name="connsiteY3" fmla="*/ 0 h 1119200"/>
              <a:gd name="connsiteX4" fmla="*/ 2961564 w 2961564"/>
              <a:gd name="connsiteY4" fmla="*/ 0 h 1119200"/>
              <a:gd name="connsiteX0" fmla="*/ 0 w 2961564"/>
              <a:gd name="connsiteY0" fmla="*/ 54591 h 1069200"/>
              <a:gd name="connsiteX1" fmla="*/ 914400 w 2961564"/>
              <a:gd name="connsiteY1" fmla="*/ 736978 h 1069200"/>
              <a:gd name="connsiteX2" fmla="*/ 2156346 w 2961564"/>
              <a:gd name="connsiteY2" fmla="*/ 1037229 h 1069200"/>
              <a:gd name="connsiteX3" fmla="*/ 2961564 w 2961564"/>
              <a:gd name="connsiteY3" fmla="*/ 0 h 1069200"/>
              <a:gd name="connsiteX4" fmla="*/ 2961564 w 2961564"/>
              <a:gd name="connsiteY4" fmla="*/ 0 h 1069200"/>
              <a:gd name="connsiteX0" fmla="*/ 0 w 2961564"/>
              <a:gd name="connsiteY0" fmla="*/ 54591 h 1038375"/>
              <a:gd name="connsiteX1" fmla="*/ 914400 w 2961564"/>
              <a:gd name="connsiteY1" fmla="*/ 736978 h 1038375"/>
              <a:gd name="connsiteX2" fmla="*/ 2156346 w 2961564"/>
              <a:gd name="connsiteY2" fmla="*/ 1037229 h 1038375"/>
              <a:gd name="connsiteX3" fmla="*/ 2442949 w 2961564"/>
              <a:gd name="connsiteY3" fmla="*/ 641444 h 1038375"/>
              <a:gd name="connsiteX4" fmla="*/ 2961564 w 2961564"/>
              <a:gd name="connsiteY4" fmla="*/ 0 h 1038375"/>
              <a:gd name="connsiteX5" fmla="*/ 2961564 w 2961564"/>
              <a:gd name="connsiteY5" fmla="*/ 0 h 1038375"/>
              <a:gd name="connsiteX0" fmla="*/ 0 w 2961564"/>
              <a:gd name="connsiteY0" fmla="*/ 54591 h 943848"/>
              <a:gd name="connsiteX1" fmla="*/ 914400 w 2961564"/>
              <a:gd name="connsiteY1" fmla="*/ 736978 h 943848"/>
              <a:gd name="connsiteX2" fmla="*/ 1883391 w 2961564"/>
              <a:gd name="connsiteY2" fmla="*/ 941695 h 943848"/>
              <a:gd name="connsiteX3" fmla="*/ 2442949 w 2961564"/>
              <a:gd name="connsiteY3" fmla="*/ 641444 h 943848"/>
              <a:gd name="connsiteX4" fmla="*/ 2961564 w 2961564"/>
              <a:gd name="connsiteY4" fmla="*/ 0 h 943848"/>
              <a:gd name="connsiteX5" fmla="*/ 2961564 w 2961564"/>
              <a:gd name="connsiteY5" fmla="*/ 0 h 94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1564" h="943848">
                <a:moveTo>
                  <a:pt x="0" y="54591"/>
                </a:moveTo>
                <a:cubicBezTo>
                  <a:pt x="404883" y="415119"/>
                  <a:pt x="600502" y="589127"/>
                  <a:pt x="914400" y="736978"/>
                </a:cubicBezTo>
                <a:cubicBezTo>
                  <a:pt x="1228298" y="884829"/>
                  <a:pt x="1628633" y="957617"/>
                  <a:pt x="1883391" y="941695"/>
                </a:cubicBezTo>
                <a:cubicBezTo>
                  <a:pt x="2138149" y="925773"/>
                  <a:pt x="2308746" y="814315"/>
                  <a:pt x="2442949" y="641444"/>
                </a:cubicBezTo>
                <a:cubicBezTo>
                  <a:pt x="2577152" y="468573"/>
                  <a:pt x="2875128" y="106907"/>
                  <a:pt x="2961564" y="0"/>
                </a:cubicBezTo>
                <a:lnTo>
                  <a:pt x="2961564" y="0"/>
                </a:lnTo>
              </a:path>
            </a:pathLst>
          </a:custGeom>
          <a:ln w="57150" cmpd="sng">
            <a:prstDash val="solid"/>
            <a:tailEnd type="arrow"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Oval 27"/>
          <p:cNvSpPr/>
          <p:nvPr/>
        </p:nvSpPr>
        <p:spPr>
          <a:xfrm>
            <a:off x="4392172" y="3867404"/>
            <a:ext cx="1858122" cy="1007235"/>
          </a:xfrm>
          <a:prstGeom prst="ellipse">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9" name="Picture 3" descr="C:\Users\pavol\AppData\Local\Microsoft\Windows\Temporary Internet Files\Content.IE5\B8FVJGKT\MC900330947[1].wmf"/>
          <p:cNvPicPr>
            <a:picLocks noChangeAspect="1" noChangeArrowheads="1"/>
          </p:cNvPicPr>
          <p:nvPr/>
        </p:nvPicPr>
        <p:blipFill>
          <a:blip r:embed="rId2" cstate="print"/>
          <a:srcRect/>
          <a:stretch>
            <a:fillRect/>
          </a:stretch>
        </p:blipFill>
        <p:spPr bwMode="auto">
          <a:xfrm>
            <a:off x="1373839" y="4648200"/>
            <a:ext cx="228600" cy="340217"/>
          </a:xfrm>
          <a:prstGeom prst="rect">
            <a:avLst/>
          </a:prstGeom>
          <a:noFill/>
          <a:ln w="9525">
            <a:noFill/>
            <a:miter lim="800000"/>
            <a:headEnd/>
            <a:tailEnd/>
          </a:ln>
        </p:spPr>
      </p:pic>
      <p:pic>
        <p:nvPicPr>
          <p:cNvPr id="30" name="Picture 3" descr="C:\Users\pavol\AppData\Local\Microsoft\Windows\Temporary Internet Files\Content.IE5\B8FVJGKT\MC900330947[1].wmf"/>
          <p:cNvPicPr>
            <a:picLocks noChangeAspect="1" noChangeArrowheads="1"/>
          </p:cNvPicPr>
          <p:nvPr/>
        </p:nvPicPr>
        <p:blipFill>
          <a:blip r:embed="rId2" cstate="print"/>
          <a:srcRect/>
          <a:stretch>
            <a:fillRect/>
          </a:stretch>
        </p:blipFill>
        <p:spPr bwMode="auto">
          <a:xfrm>
            <a:off x="2897839" y="3733800"/>
            <a:ext cx="228600" cy="340217"/>
          </a:xfrm>
          <a:prstGeom prst="rect">
            <a:avLst/>
          </a:prstGeom>
          <a:noFill/>
          <a:ln w="9525">
            <a:noFill/>
            <a:miter lim="800000"/>
            <a:headEnd/>
            <a:tailEnd/>
          </a:ln>
        </p:spPr>
      </p:pic>
    </p:spTree>
    <p:extLst>
      <p:ext uri="{BB962C8B-B14F-4D97-AF65-F5344CB8AC3E}">
        <p14:creationId xmlns:p14="http://schemas.microsoft.com/office/powerpoint/2010/main" val="2056827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31" y="4981"/>
            <a:ext cx="8229600" cy="1249362"/>
          </a:xfrm>
        </p:spPr>
        <p:txBody>
          <a:bodyPr>
            <a:normAutofit/>
          </a:bodyPr>
          <a:lstStyle/>
          <a:p>
            <a:r>
              <a:rPr lang="en-US" sz="2400" dirty="0" smtClean="0"/>
              <a:t>Sample Project </a:t>
            </a:r>
            <a:r>
              <a:rPr lang="en-US" sz="2400" dirty="0"/>
              <a:t>3</a:t>
            </a:r>
            <a:r>
              <a:rPr lang="en-US" sz="2400" dirty="0" smtClean="0"/>
              <a:t>: Deductive verification: proving a concurrent data structure correct </a:t>
            </a:r>
            <a:endParaRPr lang="en-US" sz="2400" dirty="0"/>
          </a:p>
        </p:txBody>
      </p:sp>
      <p:sp>
        <p:nvSpPr>
          <p:cNvPr id="3" name="TextBox 2"/>
          <p:cNvSpPr txBox="1"/>
          <p:nvPr/>
        </p:nvSpPr>
        <p:spPr>
          <a:xfrm>
            <a:off x="457200" y="4332511"/>
            <a:ext cx="8229600" cy="1631216"/>
          </a:xfrm>
          <a:prstGeom prst="rect">
            <a:avLst/>
          </a:prstGeom>
          <a:noFill/>
        </p:spPr>
        <p:txBody>
          <a:bodyPr wrap="square" rtlCol="0">
            <a:spAutoFit/>
          </a:bodyPr>
          <a:lstStyle/>
          <a:p>
            <a:pPr marL="342900" indent="-342900"/>
            <a:r>
              <a:rPr lang="en-US" sz="2000" dirty="0" smtClean="0"/>
              <a:t>References:</a:t>
            </a:r>
          </a:p>
          <a:p>
            <a:pPr marL="342900" indent="-342900">
              <a:buFont typeface="+mj-lt"/>
              <a:buAutoNum type="arabicPeriod"/>
            </a:pPr>
            <a:r>
              <a:rPr lang="en-US" sz="2000" dirty="0" smtClean="0"/>
              <a:t>R. Colvin, L. Groves, V. </a:t>
            </a:r>
            <a:r>
              <a:rPr lang="en-US" sz="2000" dirty="0" err="1" smtClean="0"/>
              <a:t>Luchangco</a:t>
            </a:r>
            <a:r>
              <a:rPr lang="en-US" sz="2000" dirty="0" smtClean="0"/>
              <a:t>, M. </a:t>
            </a:r>
            <a:r>
              <a:rPr lang="en-US" sz="2000" dirty="0" err="1" smtClean="0"/>
              <a:t>Moir</a:t>
            </a:r>
            <a:r>
              <a:rPr lang="en-US" sz="2000" dirty="0" smtClean="0"/>
              <a:t>: Formal Verification of a Lazy Concurrent List-Based Set Algorithm. CAV 2006</a:t>
            </a:r>
          </a:p>
          <a:p>
            <a:pPr marL="342900" indent="-342900">
              <a:buFont typeface="+mj-lt"/>
              <a:buAutoNum type="arabicPeriod"/>
            </a:pPr>
            <a:r>
              <a:rPr lang="en-US" sz="2000" dirty="0" smtClean="0"/>
              <a:t>T. </a:t>
            </a:r>
            <a:r>
              <a:rPr lang="en-US" sz="2000" dirty="0" err="1" smtClean="0"/>
              <a:t>Elmas</a:t>
            </a:r>
            <a:r>
              <a:rPr lang="en-US" sz="2000" dirty="0" smtClean="0"/>
              <a:t>, S. </a:t>
            </a:r>
            <a:r>
              <a:rPr lang="en-US" sz="2000" dirty="0" err="1" smtClean="0"/>
              <a:t>Qadeer</a:t>
            </a:r>
            <a:r>
              <a:rPr lang="en-US" sz="2000" dirty="0" smtClean="0"/>
              <a:t>, A. </a:t>
            </a:r>
            <a:r>
              <a:rPr lang="en-US" sz="2000" dirty="0" err="1" smtClean="0"/>
              <a:t>Sezgin</a:t>
            </a:r>
            <a:r>
              <a:rPr lang="en-US" sz="2000" dirty="0" smtClean="0"/>
              <a:t>, O. </a:t>
            </a:r>
            <a:r>
              <a:rPr lang="en-US" sz="2000" dirty="0" err="1" smtClean="0"/>
              <a:t>Subasi</a:t>
            </a:r>
            <a:r>
              <a:rPr lang="en-US" sz="2000" dirty="0" smtClean="0"/>
              <a:t>, S. </a:t>
            </a:r>
            <a:r>
              <a:rPr lang="en-US" sz="2000" dirty="0" err="1" smtClean="0"/>
              <a:t>Tasiran</a:t>
            </a:r>
            <a:r>
              <a:rPr lang="en-US" sz="2000" dirty="0" smtClean="0"/>
              <a:t>: Simplifying </a:t>
            </a:r>
            <a:r>
              <a:rPr lang="en-US" sz="2000" dirty="0" err="1" smtClean="0"/>
              <a:t>Linearizability</a:t>
            </a:r>
            <a:r>
              <a:rPr lang="en-US" sz="2000" dirty="0" smtClean="0"/>
              <a:t> Proofs with Reduction and Abstraction. TACAS 2010.</a:t>
            </a:r>
          </a:p>
        </p:txBody>
      </p:sp>
      <p:sp>
        <p:nvSpPr>
          <p:cNvPr id="4" name="Rectangle 3"/>
          <p:cNvSpPr/>
          <p:nvPr/>
        </p:nvSpPr>
        <p:spPr>
          <a:xfrm>
            <a:off x="1221439" y="2391921"/>
            <a:ext cx="1194612" cy="4251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 name="Straight Connector 4"/>
          <p:cNvCxnSpPr>
            <a:stCxn id="4" idx="0"/>
            <a:endCxn id="4" idx="2"/>
          </p:cNvCxnSpPr>
          <p:nvPr/>
        </p:nvCxnSpPr>
        <p:spPr>
          <a:xfrm>
            <a:off x="1818745" y="2391921"/>
            <a:ext cx="0" cy="4251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11"/>
          <p:cNvSpPr txBox="1">
            <a:spLocks noChangeArrowheads="1"/>
          </p:cNvSpPr>
          <p:nvPr/>
        </p:nvSpPr>
        <p:spPr bwMode="auto">
          <a:xfrm>
            <a:off x="1336192" y="2371675"/>
            <a:ext cx="397223" cy="466921"/>
          </a:xfrm>
          <a:prstGeom prst="rect">
            <a:avLst/>
          </a:prstGeom>
          <a:noFill/>
          <a:ln w="9525">
            <a:noFill/>
            <a:miter lim="800000"/>
            <a:headEnd/>
            <a:tailEnd/>
          </a:ln>
        </p:spPr>
        <p:txBody>
          <a:bodyPr>
            <a:spAutoFit/>
          </a:bodyPr>
          <a:lstStyle/>
          <a:p>
            <a:r>
              <a:rPr lang="en-US" sz="2400" dirty="0"/>
              <a:t>3</a:t>
            </a:r>
          </a:p>
        </p:txBody>
      </p:sp>
      <p:sp>
        <p:nvSpPr>
          <p:cNvPr id="7" name="Rectangle 6"/>
          <p:cNvSpPr/>
          <p:nvPr/>
        </p:nvSpPr>
        <p:spPr>
          <a:xfrm>
            <a:off x="2986876" y="2395716"/>
            <a:ext cx="1194612" cy="4251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a:stCxn id="7" idx="0"/>
            <a:endCxn id="7" idx="2"/>
          </p:cNvCxnSpPr>
          <p:nvPr/>
        </p:nvCxnSpPr>
        <p:spPr>
          <a:xfrm>
            <a:off x="3584182" y="2395716"/>
            <a:ext cx="0" cy="4251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20"/>
          <p:cNvSpPr txBox="1">
            <a:spLocks noChangeArrowheads="1"/>
          </p:cNvSpPr>
          <p:nvPr/>
        </p:nvSpPr>
        <p:spPr bwMode="auto">
          <a:xfrm>
            <a:off x="3063378" y="2374205"/>
            <a:ext cx="397223" cy="466921"/>
          </a:xfrm>
          <a:prstGeom prst="rect">
            <a:avLst/>
          </a:prstGeom>
          <a:noFill/>
          <a:ln w="9525">
            <a:noFill/>
            <a:miter lim="800000"/>
            <a:headEnd/>
            <a:tailEnd/>
          </a:ln>
        </p:spPr>
        <p:txBody>
          <a:bodyPr>
            <a:spAutoFit/>
          </a:bodyPr>
          <a:lstStyle/>
          <a:p>
            <a:r>
              <a:rPr lang="en-US" sz="2400" dirty="0"/>
              <a:t>5</a:t>
            </a:r>
          </a:p>
        </p:txBody>
      </p:sp>
      <p:sp>
        <p:nvSpPr>
          <p:cNvPr id="10" name="Rectangle 9"/>
          <p:cNvSpPr/>
          <p:nvPr/>
        </p:nvSpPr>
        <p:spPr>
          <a:xfrm>
            <a:off x="4799391" y="2389390"/>
            <a:ext cx="1194612" cy="4251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a:stCxn id="10" idx="0"/>
            <a:endCxn id="10" idx="2"/>
          </p:cNvCxnSpPr>
          <p:nvPr/>
        </p:nvCxnSpPr>
        <p:spPr>
          <a:xfrm>
            <a:off x="5396697" y="2389390"/>
            <a:ext cx="0" cy="4251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788035" y="2618421"/>
            <a:ext cx="776792"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TextBox 34"/>
          <p:cNvSpPr txBox="1">
            <a:spLocks noChangeArrowheads="1"/>
          </p:cNvSpPr>
          <p:nvPr/>
        </p:nvSpPr>
        <p:spPr bwMode="auto">
          <a:xfrm>
            <a:off x="4914144" y="2369144"/>
            <a:ext cx="398695" cy="465656"/>
          </a:xfrm>
          <a:prstGeom prst="rect">
            <a:avLst/>
          </a:prstGeom>
          <a:noFill/>
          <a:ln w="9525">
            <a:noFill/>
            <a:miter lim="800000"/>
            <a:headEnd/>
            <a:tailEnd/>
          </a:ln>
        </p:spPr>
        <p:txBody>
          <a:bodyPr>
            <a:spAutoFit/>
          </a:bodyPr>
          <a:lstStyle/>
          <a:p>
            <a:r>
              <a:rPr lang="en-US" sz="2400" dirty="0"/>
              <a:t>7</a:t>
            </a:r>
          </a:p>
        </p:txBody>
      </p:sp>
      <p:sp>
        <p:nvSpPr>
          <p:cNvPr id="14" name="Rectangle 13"/>
          <p:cNvSpPr/>
          <p:nvPr/>
        </p:nvSpPr>
        <p:spPr>
          <a:xfrm>
            <a:off x="6564827" y="2391921"/>
            <a:ext cx="1194612" cy="4251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a:stCxn id="14" idx="0"/>
            <a:endCxn id="14" idx="2"/>
          </p:cNvCxnSpPr>
          <p:nvPr/>
        </p:nvCxnSpPr>
        <p:spPr>
          <a:xfrm>
            <a:off x="7162133" y="2391921"/>
            <a:ext cx="0" cy="4251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53472" y="2636137"/>
            <a:ext cx="776792"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7" name="TextBox 38"/>
          <p:cNvSpPr txBox="1">
            <a:spLocks noChangeArrowheads="1"/>
          </p:cNvSpPr>
          <p:nvPr/>
        </p:nvSpPr>
        <p:spPr bwMode="auto">
          <a:xfrm>
            <a:off x="6641330" y="2371675"/>
            <a:ext cx="397223" cy="465656"/>
          </a:xfrm>
          <a:prstGeom prst="rect">
            <a:avLst/>
          </a:prstGeom>
          <a:noFill/>
          <a:ln w="9525">
            <a:noFill/>
            <a:miter lim="800000"/>
            <a:headEnd/>
            <a:tailEnd/>
          </a:ln>
        </p:spPr>
        <p:txBody>
          <a:bodyPr>
            <a:spAutoFit/>
          </a:bodyPr>
          <a:lstStyle/>
          <a:p>
            <a:r>
              <a:rPr lang="en-US" sz="2400" dirty="0"/>
              <a:t>9</a:t>
            </a:r>
          </a:p>
        </p:txBody>
      </p:sp>
      <p:sp>
        <p:nvSpPr>
          <p:cNvPr id="18" name="Rounded Rectangle 17"/>
          <p:cNvSpPr/>
          <p:nvPr/>
        </p:nvSpPr>
        <p:spPr>
          <a:xfrm>
            <a:off x="5105400" y="1143000"/>
            <a:ext cx="2181786" cy="668115"/>
          </a:xfrm>
          <a:prstGeom prst="roundRect">
            <a:avLst>
              <a:gd name="adj" fmla="val 2969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TextBox 50"/>
          <p:cNvSpPr txBox="1">
            <a:spLocks noChangeArrowheads="1"/>
          </p:cNvSpPr>
          <p:nvPr/>
        </p:nvSpPr>
        <p:spPr bwMode="auto">
          <a:xfrm>
            <a:off x="5183839" y="1295400"/>
            <a:ext cx="2118524" cy="367986"/>
          </a:xfrm>
          <a:prstGeom prst="rect">
            <a:avLst/>
          </a:prstGeom>
          <a:noFill/>
          <a:ln w="9525">
            <a:noFill/>
            <a:miter lim="800000"/>
            <a:headEnd/>
            <a:tailEnd/>
          </a:ln>
        </p:spPr>
        <p:txBody>
          <a:bodyPr wrap="square">
            <a:spAutoFit/>
          </a:bodyPr>
          <a:lstStyle/>
          <a:p>
            <a:r>
              <a:rPr lang="en-US" dirty="0">
                <a:latin typeface="Comic Sans MS" pitchFamily="66" charset="0"/>
              </a:rPr>
              <a:t>P1: remove(7)</a:t>
            </a:r>
          </a:p>
        </p:txBody>
      </p:sp>
      <p:cxnSp>
        <p:nvCxnSpPr>
          <p:cNvPr id="20" name="Curved Connector 52"/>
          <p:cNvCxnSpPr>
            <a:cxnSpLocks noChangeShapeType="1"/>
            <a:stCxn id="18" idx="2"/>
            <a:endCxn id="9" idx="0"/>
          </p:cNvCxnSpPr>
          <p:nvPr/>
        </p:nvCxnSpPr>
        <p:spPr bwMode="auto">
          <a:xfrm rot="5400000">
            <a:off x="4453025" y="630203"/>
            <a:ext cx="552967" cy="2935038"/>
          </a:xfrm>
          <a:prstGeom prst="curvedConnector3">
            <a:avLst>
              <a:gd name="adj1" fmla="val 48972"/>
            </a:avLst>
          </a:prstGeom>
          <a:noFill/>
          <a:ln w="9525" algn="ctr">
            <a:solidFill>
              <a:srgbClr val="4A7EBB"/>
            </a:solidFill>
            <a:round/>
            <a:headEnd/>
            <a:tailEnd type="arrow" w="med" len="med"/>
          </a:ln>
        </p:spPr>
      </p:cxnSp>
      <p:cxnSp>
        <p:nvCxnSpPr>
          <p:cNvPr id="21" name="Curved Connector 54"/>
          <p:cNvCxnSpPr>
            <a:cxnSpLocks noChangeShapeType="1"/>
            <a:stCxn id="18" idx="2"/>
            <a:endCxn id="10" idx="0"/>
          </p:cNvCxnSpPr>
          <p:nvPr/>
        </p:nvCxnSpPr>
        <p:spPr bwMode="auto">
          <a:xfrm rot="5400000">
            <a:off x="5517848" y="1700087"/>
            <a:ext cx="558029" cy="800331"/>
          </a:xfrm>
          <a:prstGeom prst="curvedConnector3">
            <a:avLst>
              <a:gd name="adj1" fmla="val 49889"/>
            </a:avLst>
          </a:prstGeom>
          <a:noFill/>
          <a:ln w="9525" algn="ctr">
            <a:solidFill>
              <a:srgbClr val="4A7EBB"/>
            </a:solidFill>
            <a:round/>
            <a:headEnd/>
            <a:tailEnd type="arrow" w="med" len="med"/>
          </a:ln>
        </p:spPr>
      </p:cxnSp>
      <p:sp>
        <p:nvSpPr>
          <p:cNvPr id="22" name="Rounded Rectangle 21"/>
          <p:cNvSpPr/>
          <p:nvPr/>
        </p:nvSpPr>
        <p:spPr>
          <a:xfrm>
            <a:off x="2975106" y="3511773"/>
            <a:ext cx="2137650" cy="668115"/>
          </a:xfrm>
          <a:prstGeom prst="roundRect">
            <a:avLst>
              <a:gd name="adj" fmla="val 2969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TextBox 57"/>
          <p:cNvSpPr txBox="1">
            <a:spLocks noChangeArrowheads="1"/>
          </p:cNvSpPr>
          <p:nvPr/>
        </p:nvSpPr>
        <p:spPr bwMode="auto">
          <a:xfrm>
            <a:off x="3050239" y="3657600"/>
            <a:ext cx="2278746" cy="369332"/>
          </a:xfrm>
          <a:prstGeom prst="rect">
            <a:avLst/>
          </a:prstGeom>
          <a:noFill/>
          <a:ln w="9525">
            <a:noFill/>
            <a:miter lim="800000"/>
            <a:headEnd/>
            <a:tailEnd/>
          </a:ln>
        </p:spPr>
        <p:txBody>
          <a:bodyPr wrap="square">
            <a:spAutoFit/>
          </a:bodyPr>
          <a:lstStyle/>
          <a:p>
            <a:r>
              <a:rPr lang="en-US" dirty="0">
                <a:latin typeface="Comic Sans MS" pitchFamily="66" charset="0"/>
              </a:rPr>
              <a:t>P2: remove(5)</a:t>
            </a:r>
          </a:p>
        </p:txBody>
      </p:sp>
      <p:cxnSp>
        <p:nvCxnSpPr>
          <p:cNvPr id="24" name="Curved Connector 23"/>
          <p:cNvCxnSpPr>
            <a:stCxn id="22" idx="0"/>
            <a:endCxn id="7" idx="2"/>
          </p:cNvCxnSpPr>
          <p:nvPr/>
        </p:nvCxnSpPr>
        <p:spPr>
          <a:xfrm rot="16200000" flipV="1">
            <a:off x="3468978" y="2936084"/>
            <a:ext cx="690892" cy="460485"/>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22" idx="0"/>
            <a:endCxn id="4" idx="2"/>
          </p:cNvCxnSpPr>
          <p:nvPr/>
        </p:nvCxnSpPr>
        <p:spPr>
          <a:xfrm rot="16200000" flipV="1">
            <a:off x="2584362" y="2051468"/>
            <a:ext cx="694688" cy="2225922"/>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a:off x="2061493" y="1779482"/>
            <a:ext cx="2737898" cy="883228"/>
          </a:xfrm>
          <a:custGeom>
            <a:avLst/>
            <a:gdLst>
              <a:gd name="connsiteX0" fmla="*/ 0 w 2961564"/>
              <a:gd name="connsiteY0" fmla="*/ 54591 h 1129406"/>
              <a:gd name="connsiteX1" fmla="*/ 1187355 w 2961564"/>
              <a:gd name="connsiteY1" fmla="*/ 941695 h 1129406"/>
              <a:gd name="connsiteX2" fmla="*/ 2265528 w 2961564"/>
              <a:gd name="connsiteY2" fmla="*/ 1050877 h 1129406"/>
              <a:gd name="connsiteX3" fmla="*/ 2961564 w 2961564"/>
              <a:gd name="connsiteY3" fmla="*/ 0 h 1129406"/>
              <a:gd name="connsiteX4" fmla="*/ 2961564 w 2961564"/>
              <a:gd name="connsiteY4" fmla="*/ 0 h 1129406"/>
              <a:gd name="connsiteX0" fmla="*/ 0 w 2961564"/>
              <a:gd name="connsiteY0" fmla="*/ 54591 h 1119200"/>
              <a:gd name="connsiteX1" fmla="*/ 1187355 w 2961564"/>
              <a:gd name="connsiteY1" fmla="*/ 941695 h 1119200"/>
              <a:gd name="connsiteX2" fmla="*/ 2156346 w 2961564"/>
              <a:gd name="connsiteY2" fmla="*/ 1037229 h 1119200"/>
              <a:gd name="connsiteX3" fmla="*/ 2961564 w 2961564"/>
              <a:gd name="connsiteY3" fmla="*/ 0 h 1119200"/>
              <a:gd name="connsiteX4" fmla="*/ 2961564 w 2961564"/>
              <a:gd name="connsiteY4" fmla="*/ 0 h 1119200"/>
              <a:gd name="connsiteX0" fmla="*/ 0 w 2961564"/>
              <a:gd name="connsiteY0" fmla="*/ 54591 h 1069200"/>
              <a:gd name="connsiteX1" fmla="*/ 914400 w 2961564"/>
              <a:gd name="connsiteY1" fmla="*/ 736978 h 1069200"/>
              <a:gd name="connsiteX2" fmla="*/ 2156346 w 2961564"/>
              <a:gd name="connsiteY2" fmla="*/ 1037229 h 1069200"/>
              <a:gd name="connsiteX3" fmla="*/ 2961564 w 2961564"/>
              <a:gd name="connsiteY3" fmla="*/ 0 h 1069200"/>
              <a:gd name="connsiteX4" fmla="*/ 2961564 w 2961564"/>
              <a:gd name="connsiteY4" fmla="*/ 0 h 1069200"/>
              <a:gd name="connsiteX0" fmla="*/ 0 w 2961564"/>
              <a:gd name="connsiteY0" fmla="*/ 54591 h 1038375"/>
              <a:gd name="connsiteX1" fmla="*/ 914400 w 2961564"/>
              <a:gd name="connsiteY1" fmla="*/ 736978 h 1038375"/>
              <a:gd name="connsiteX2" fmla="*/ 2156346 w 2961564"/>
              <a:gd name="connsiteY2" fmla="*/ 1037229 h 1038375"/>
              <a:gd name="connsiteX3" fmla="*/ 2442949 w 2961564"/>
              <a:gd name="connsiteY3" fmla="*/ 641444 h 1038375"/>
              <a:gd name="connsiteX4" fmla="*/ 2961564 w 2961564"/>
              <a:gd name="connsiteY4" fmla="*/ 0 h 1038375"/>
              <a:gd name="connsiteX5" fmla="*/ 2961564 w 2961564"/>
              <a:gd name="connsiteY5" fmla="*/ 0 h 1038375"/>
              <a:gd name="connsiteX0" fmla="*/ 0 w 2961564"/>
              <a:gd name="connsiteY0" fmla="*/ 54591 h 943848"/>
              <a:gd name="connsiteX1" fmla="*/ 914400 w 2961564"/>
              <a:gd name="connsiteY1" fmla="*/ 736978 h 943848"/>
              <a:gd name="connsiteX2" fmla="*/ 1883391 w 2961564"/>
              <a:gd name="connsiteY2" fmla="*/ 941695 h 943848"/>
              <a:gd name="connsiteX3" fmla="*/ 2442949 w 2961564"/>
              <a:gd name="connsiteY3" fmla="*/ 641444 h 943848"/>
              <a:gd name="connsiteX4" fmla="*/ 2961564 w 2961564"/>
              <a:gd name="connsiteY4" fmla="*/ 0 h 943848"/>
              <a:gd name="connsiteX5" fmla="*/ 2961564 w 2961564"/>
              <a:gd name="connsiteY5" fmla="*/ 0 h 943848"/>
              <a:gd name="connsiteX0" fmla="*/ 0 w 2961564"/>
              <a:gd name="connsiteY0" fmla="*/ 1036395 h 1754287"/>
              <a:gd name="connsiteX1" fmla="*/ 914400 w 2961564"/>
              <a:gd name="connsiteY1" fmla="*/ 1718782 h 1754287"/>
              <a:gd name="connsiteX2" fmla="*/ 1664522 w 2961564"/>
              <a:gd name="connsiteY2" fmla="*/ 104 h 1754287"/>
              <a:gd name="connsiteX3" fmla="*/ 2442949 w 2961564"/>
              <a:gd name="connsiteY3" fmla="*/ 1623248 h 1754287"/>
              <a:gd name="connsiteX4" fmla="*/ 2961564 w 2961564"/>
              <a:gd name="connsiteY4" fmla="*/ 981804 h 1754287"/>
              <a:gd name="connsiteX5" fmla="*/ 2961564 w 2961564"/>
              <a:gd name="connsiteY5" fmla="*/ 981804 h 1754287"/>
              <a:gd name="connsiteX0" fmla="*/ 0 w 2961564"/>
              <a:gd name="connsiteY0" fmla="*/ 1137705 h 1737941"/>
              <a:gd name="connsiteX1" fmla="*/ 613456 w 2961564"/>
              <a:gd name="connsiteY1" fmla="*/ 275958 h 1737941"/>
              <a:gd name="connsiteX2" fmla="*/ 1664522 w 2961564"/>
              <a:gd name="connsiteY2" fmla="*/ 101414 h 1737941"/>
              <a:gd name="connsiteX3" fmla="*/ 2442949 w 2961564"/>
              <a:gd name="connsiteY3" fmla="*/ 1724558 h 1737941"/>
              <a:gd name="connsiteX4" fmla="*/ 2961564 w 2961564"/>
              <a:gd name="connsiteY4" fmla="*/ 1083114 h 1737941"/>
              <a:gd name="connsiteX5" fmla="*/ 2961564 w 2961564"/>
              <a:gd name="connsiteY5" fmla="*/ 1083114 h 1737941"/>
              <a:gd name="connsiteX0" fmla="*/ 0 w 2961564"/>
              <a:gd name="connsiteY0" fmla="*/ 1045089 h 1119950"/>
              <a:gd name="connsiteX1" fmla="*/ 613456 w 2961564"/>
              <a:gd name="connsiteY1" fmla="*/ 183342 h 1119950"/>
              <a:gd name="connsiteX2" fmla="*/ 1664522 w 2961564"/>
              <a:gd name="connsiteY2" fmla="*/ 8798 h 1119950"/>
              <a:gd name="connsiteX3" fmla="*/ 2607100 w 2961564"/>
              <a:gd name="connsiteY3" fmla="*/ 345163 h 1119950"/>
              <a:gd name="connsiteX4" fmla="*/ 2961564 w 2961564"/>
              <a:gd name="connsiteY4" fmla="*/ 990498 h 1119950"/>
              <a:gd name="connsiteX5" fmla="*/ 2961564 w 2961564"/>
              <a:gd name="connsiteY5" fmla="*/ 990498 h 1119950"/>
              <a:gd name="connsiteX0" fmla="*/ 0 w 2961564"/>
              <a:gd name="connsiteY0" fmla="*/ 1040868 h 1040989"/>
              <a:gd name="connsiteX1" fmla="*/ 144773 w 2961564"/>
              <a:gd name="connsiteY1" fmla="*/ 633993 h 1040989"/>
              <a:gd name="connsiteX2" fmla="*/ 613456 w 2961564"/>
              <a:gd name="connsiteY2" fmla="*/ 179121 h 1040989"/>
              <a:gd name="connsiteX3" fmla="*/ 1664522 w 2961564"/>
              <a:gd name="connsiteY3" fmla="*/ 4577 h 1040989"/>
              <a:gd name="connsiteX4" fmla="*/ 2607100 w 2961564"/>
              <a:gd name="connsiteY4" fmla="*/ 340942 h 1040989"/>
              <a:gd name="connsiteX5" fmla="*/ 2961564 w 2961564"/>
              <a:gd name="connsiteY5" fmla="*/ 986277 h 1040989"/>
              <a:gd name="connsiteX6" fmla="*/ 2961564 w 2961564"/>
              <a:gd name="connsiteY6" fmla="*/ 986277 h 1040989"/>
              <a:gd name="connsiteX0" fmla="*/ 0 w 2961564"/>
              <a:gd name="connsiteY0" fmla="*/ 1036526 h 1036647"/>
              <a:gd name="connsiteX1" fmla="*/ 144773 w 2961564"/>
              <a:gd name="connsiteY1" fmla="*/ 629651 h 1036647"/>
              <a:gd name="connsiteX2" fmla="*/ 613456 w 2961564"/>
              <a:gd name="connsiteY2" fmla="*/ 174779 h 1036647"/>
              <a:gd name="connsiteX3" fmla="*/ 1664522 w 2961564"/>
              <a:gd name="connsiteY3" fmla="*/ 235 h 1036647"/>
              <a:gd name="connsiteX4" fmla="*/ 2401853 w 2961564"/>
              <a:gd name="connsiteY4" fmla="*/ 142030 h 1036647"/>
              <a:gd name="connsiteX5" fmla="*/ 2607100 w 2961564"/>
              <a:gd name="connsiteY5" fmla="*/ 336600 h 1036647"/>
              <a:gd name="connsiteX6" fmla="*/ 2961564 w 2961564"/>
              <a:gd name="connsiteY6" fmla="*/ 981935 h 1036647"/>
              <a:gd name="connsiteX7" fmla="*/ 2961564 w 2961564"/>
              <a:gd name="connsiteY7" fmla="*/ 981935 h 1036647"/>
              <a:gd name="connsiteX0" fmla="*/ 0 w 2961564"/>
              <a:gd name="connsiteY0" fmla="*/ 1039468 h 1039589"/>
              <a:gd name="connsiteX1" fmla="*/ 144773 w 2961564"/>
              <a:gd name="connsiteY1" fmla="*/ 632593 h 1039589"/>
              <a:gd name="connsiteX2" fmla="*/ 613456 w 2961564"/>
              <a:gd name="connsiteY2" fmla="*/ 177721 h 1039589"/>
              <a:gd name="connsiteX3" fmla="*/ 1664522 w 2961564"/>
              <a:gd name="connsiteY3" fmla="*/ 3177 h 1039589"/>
              <a:gd name="connsiteX4" fmla="*/ 2401853 w 2961564"/>
              <a:gd name="connsiteY4" fmla="*/ 144972 h 1039589"/>
              <a:gd name="connsiteX5" fmla="*/ 2961564 w 2961564"/>
              <a:gd name="connsiteY5" fmla="*/ 984877 h 1039589"/>
              <a:gd name="connsiteX6" fmla="*/ 2961564 w 2961564"/>
              <a:gd name="connsiteY6" fmla="*/ 984877 h 1039589"/>
              <a:gd name="connsiteX0" fmla="*/ 0 w 2961564"/>
              <a:gd name="connsiteY0" fmla="*/ 1080703 h 1080824"/>
              <a:gd name="connsiteX1" fmla="*/ 144773 w 2961564"/>
              <a:gd name="connsiteY1" fmla="*/ 673828 h 1080824"/>
              <a:gd name="connsiteX2" fmla="*/ 613456 w 2961564"/>
              <a:gd name="connsiteY2" fmla="*/ 218956 h 1080824"/>
              <a:gd name="connsiteX3" fmla="*/ 1664522 w 2961564"/>
              <a:gd name="connsiteY3" fmla="*/ 44412 h 1080824"/>
              <a:gd name="connsiteX4" fmla="*/ 2961564 w 2961564"/>
              <a:gd name="connsiteY4" fmla="*/ 1026112 h 1080824"/>
              <a:gd name="connsiteX5" fmla="*/ 2961564 w 2961564"/>
              <a:gd name="connsiteY5" fmla="*/ 1026112 h 1080824"/>
              <a:gd name="connsiteX0" fmla="*/ 0 w 2961564"/>
              <a:gd name="connsiteY0" fmla="*/ 1090735 h 1090735"/>
              <a:gd name="connsiteX1" fmla="*/ 613456 w 2961564"/>
              <a:gd name="connsiteY1" fmla="*/ 228988 h 1090735"/>
              <a:gd name="connsiteX2" fmla="*/ 1664522 w 2961564"/>
              <a:gd name="connsiteY2" fmla="*/ 54444 h 1090735"/>
              <a:gd name="connsiteX3" fmla="*/ 2961564 w 2961564"/>
              <a:gd name="connsiteY3" fmla="*/ 1036144 h 1090735"/>
              <a:gd name="connsiteX4" fmla="*/ 2961564 w 2961564"/>
              <a:gd name="connsiteY4" fmla="*/ 1036144 h 1090735"/>
              <a:gd name="connsiteX0" fmla="*/ 0 w 2961564"/>
              <a:gd name="connsiteY0" fmla="*/ 1036291 h 1036291"/>
              <a:gd name="connsiteX1" fmla="*/ 1664522 w 2961564"/>
              <a:gd name="connsiteY1" fmla="*/ 0 h 1036291"/>
              <a:gd name="connsiteX2" fmla="*/ 2961564 w 2961564"/>
              <a:gd name="connsiteY2" fmla="*/ 981700 h 1036291"/>
              <a:gd name="connsiteX3" fmla="*/ 2961564 w 2961564"/>
              <a:gd name="connsiteY3" fmla="*/ 981700 h 1036291"/>
              <a:gd name="connsiteX0" fmla="*/ 0 w 2961564"/>
              <a:gd name="connsiteY0" fmla="*/ 1100244 h 1100244"/>
              <a:gd name="connsiteX1" fmla="*/ 787698 w 2961564"/>
              <a:gd name="connsiteY1" fmla="*/ 205747 h 1100244"/>
              <a:gd name="connsiteX2" fmla="*/ 1664522 w 2961564"/>
              <a:gd name="connsiteY2" fmla="*/ 63953 h 1100244"/>
              <a:gd name="connsiteX3" fmla="*/ 2961564 w 2961564"/>
              <a:gd name="connsiteY3" fmla="*/ 1045653 h 1100244"/>
              <a:gd name="connsiteX4" fmla="*/ 2961564 w 2961564"/>
              <a:gd name="connsiteY4" fmla="*/ 1045653 h 1100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564" h="1100244">
                <a:moveTo>
                  <a:pt x="0" y="1100244"/>
                </a:moveTo>
                <a:cubicBezTo>
                  <a:pt x="135843" y="996311"/>
                  <a:pt x="510278" y="378462"/>
                  <a:pt x="787698" y="205747"/>
                </a:cubicBezTo>
                <a:cubicBezTo>
                  <a:pt x="1065118" y="33032"/>
                  <a:pt x="1302211" y="-76031"/>
                  <a:pt x="1664522" y="63953"/>
                </a:cubicBezTo>
                <a:cubicBezTo>
                  <a:pt x="2026833" y="203937"/>
                  <a:pt x="2745390" y="882036"/>
                  <a:pt x="2961564" y="1045653"/>
                </a:cubicBezTo>
                <a:lnTo>
                  <a:pt x="2961564" y="1045653"/>
                </a:lnTo>
              </a:path>
            </a:pathLst>
          </a:custGeom>
          <a:ln w="57150" cmpd="sng">
            <a:prstDash val="solid"/>
            <a:tailEnd type="arrow"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Freeform 26"/>
          <p:cNvSpPr/>
          <p:nvPr/>
        </p:nvSpPr>
        <p:spPr>
          <a:xfrm>
            <a:off x="3826930" y="2601972"/>
            <a:ext cx="2737898" cy="757956"/>
          </a:xfrm>
          <a:custGeom>
            <a:avLst/>
            <a:gdLst>
              <a:gd name="connsiteX0" fmla="*/ 0 w 2961564"/>
              <a:gd name="connsiteY0" fmla="*/ 54591 h 1129406"/>
              <a:gd name="connsiteX1" fmla="*/ 1187355 w 2961564"/>
              <a:gd name="connsiteY1" fmla="*/ 941695 h 1129406"/>
              <a:gd name="connsiteX2" fmla="*/ 2265528 w 2961564"/>
              <a:gd name="connsiteY2" fmla="*/ 1050877 h 1129406"/>
              <a:gd name="connsiteX3" fmla="*/ 2961564 w 2961564"/>
              <a:gd name="connsiteY3" fmla="*/ 0 h 1129406"/>
              <a:gd name="connsiteX4" fmla="*/ 2961564 w 2961564"/>
              <a:gd name="connsiteY4" fmla="*/ 0 h 1129406"/>
              <a:gd name="connsiteX0" fmla="*/ 0 w 2961564"/>
              <a:gd name="connsiteY0" fmla="*/ 54591 h 1119200"/>
              <a:gd name="connsiteX1" fmla="*/ 1187355 w 2961564"/>
              <a:gd name="connsiteY1" fmla="*/ 941695 h 1119200"/>
              <a:gd name="connsiteX2" fmla="*/ 2156346 w 2961564"/>
              <a:gd name="connsiteY2" fmla="*/ 1037229 h 1119200"/>
              <a:gd name="connsiteX3" fmla="*/ 2961564 w 2961564"/>
              <a:gd name="connsiteY3" fmla="*/ 0 h 1119200"/>
              <a:gd name="connsiteX4" fmla="*/ 2961564 w 2961564"/>
              <a:gd name="connsiteY4" fmla="*/ 0 h 1119200"/>
              <a:gd name="connsiteX0" fmla="*/ 0 w 2961564"/>
              <a:gd name="connsiteY0" fmla="*/ 54591 h 1069200"/>
              <a:gd name="connsiteX1" fmla="*/ 914400 w 2961564"/>
              <a:gd name="connsiteY1" fmla="*/ 736978 h 1069200"/>
              <a:gd name="connsiteX2" fmla="*/ 2156346 w 2961564"/>
              <a:gd name="connsiteY2" fmla="*/ 1037229 h 1069200"/>
              <a:gd name="connsiteX3" fmla="*/ 2961564 w 2961564"/>
              <a:gd name="connsiteY3" fmla="*/ 0 h 1069200"/>
              <a:gd name="connsiteX4" fmla="*/ 2961564 w 2961564"/>
              <a:gd name="connsiteY4" fmla="*/ 0 h 1069200"/>
              <a:gd name="connsiteX0" fmla="*/ 0 w 2961564"/>
              <a:gd name="connsiteY0" fmla="*/ 54591 h 1038375"/>
              <a:gd name="connsiteX1" fmla="*/ 914400 w 2961564"/>
              <a:gd name="connsiteY1" fmla="*/ 736978 h 1038375"/>
              <a:gd name="connsiteX2" fmla="*/ 2156346 w 2961564"/>
              <a:gd name="connsiteY2" fmla="*/ 1037229 h 1038375"/>
              <a:gd name="connsiteX3" fmla="*/ 2442949 w 2961564"/>
              <a:gd name="connsiteY3" fmla="*/ 641444 h 1038375"/>
              <a:gd name="connsiteX4" fmla="*/ 2961564 w 2961564"/>
              <a:gd name="connsiteY4" fmla="*/ 0 h 1038375"/>
              <a:gd name="connsiteX5" fmla="*/ 2961564 w 2961564"/>
              <a:gd name="connsiteY5" fmla="*/ 0 h 1038375"/>
              <a:gd name="connsiteX0" fmla="*/ 0 w 2961564"/>
              <a:gd name="connsiteY0" fmla="*/ 54591 h 943848"/>
              <a:gd name="connsiteX1" fmla="*/ 914400 w 2961564"/>
              <a:gd name="connsiteY1" fmla="*/ 736978 h 943848"/>
              <a:gd name="connsiteX2" fmla="*/ 1883391 w 2961564"/>
              <a:gd name="connsiteY2" fmla="*/ 941695 h 943848"/>
              <a:gd name="connsiteX3" fmla="*/ 2442949 w 2961564"/>
              <a:gd name="connsiteY3" fmla="*/ 641444 h 943848"/>
              <a:gd name="connsiteX4" fmla="*/ 2961564 w 2961564"/>
              <a:gd name="connsiteY4" fmla="*/ 0 h 943848"/>
              <a:gd name="connsiteX5" fmla="*/ 2961564 w 2961564"/>
              <a:gd name="connsiteY5" fmla="*/ 0 h 94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1564" h="943848">
                <a:moveTo>
                  <a:pt x="0" y="54591"/>
                </a:moveTo>
                <a:cubicBezTo>
                  <a:pt x="404883" y="415119"/>
                  <a:pt x="600502" y="589127"/>
                  <a:pt x="914400" y="736978"/>
                </a:cubicBezTo>
                <a:cubicBezTo>
                  <a:pt x="1228298" y="884829"/>
                  <a:pt x="1628633" y="957617"/>
                  <a:pt x="1883391" y="941695"/>
                </a:cubicBezTo>
                <a:cubicBezTo>
                  <a:pt x="2138149" y="925773"/>
                  <a:pt x="2308746" y="814315"/>
                  <a:pt x="2442949" y="641444"/>
                </a:cubicBezTo>
                <a:cubicBezTo>
                  <a:pt x="2577152" y="468573"/>
                  <a:pt x="2875128" y="106907"/>
                  <a:pt x="2961564" y="0"/>
                </a:cubicBezTo>
                <a:lnTo>
                  <a:pt x="2961564" y="0"/>
                </a:lnTo>
              </a:path>
            </a:pathLst>
          </a:custGeom>
          <a:ln w="57150" cmpd="sng">
            <a:prstDash val="solid"/>
            <a:tailEnd type="arrow"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Oval 27"/>
          <p:cNvSpPr/>
          <p:nvPr/>
        </p:nvSpPr>
        <p:spPr>
          <a:xfrm>
            <a:off x="4468372" y="2114804"/>
            <a:ext cx="1858122" cy="1007235"/>
          </a:xfrm>
          <a:prstGeom prst="ellipse">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9" name="Picture 3" descr="C:\Users\pavol\AppData\Local\Microsoft\Windows\Temporary Internet Files\Content.IE5\B8FVJGKT\MC900330947[1].wmf"/>
          <p:cNvPicPr>
            <a:picLocks noChangeAspect="1" noChangeArrowheads="1"/>
          </p:cNvPicPr>
          <p:nvPr/>
        </p:nvPicPr>
        <p:blipFill>
          <a:blip r:embed="rId2" cstate="print"/>
          <a:srcRect/>
          <a:stretch>
            <a:fillRect/>
          </a:stretch>
        </p:blipFill>
        <p:spPr bwMode="auto">
          <a:xfrm>
            <a:off x="1450039" y="2895600"/>
            <a:ext cx="228600" cy="340217"/>
          </a:xfrm>
          <a:prstGeom prst="rect">
            <a:avLst/>
          </a:prstGeom>
          <a:noFill/>
          <a:ln w="9525">
            <a:noFill/>
            <a:miter lim="800000"/>
            <a:headEnd/>
            <a:tailEnd/>
          </a:ln>
        </p:spPr>
      </p:pic>
      <p:pic>
        <p:nvPicPr>
          <p:cNvPr id="30" name="Picture 3" descr="C:\Users\pavol\AppData\Local\Microsoft\Windows\Temporary Internet Files\Content.IE5\B8FVJGKT\MC900330947[1].wmf"/>
          <p:cNvPicPr>
            <a:picLocks noChangeAspect="1" noChangeArrowheads="1"/>
          </p:cNvPicPr>
          <p:nvPr/>
        </p:nvPicPr>
        <p:blipFill>
          <a:blip r:embed="rId2" cstate="print"/>
          <a:srcRect/>
          <a:stretch>
            <a:fillRect/>
          </a:stretch>
        </p:blipFill>
        <p:spPr bwMode="auto">
          <a:xfrm>
            <a:off x="2974039" y="1981200"/>
            <a:ext cx="228600" cy="340217"/>
          </a:xfrm>
          <a:prstGeom prst="rect">
            <a:avLst/>
          </a:prstGeom>
          <a:noFill/>
          <a:ln w="9525">
            <a:noFill/>
            <a:miter lim="800000"/>
            <a:headEnd/>
            <a:tailEnd/>
          </a:ln>
        </p:spPr>
      </p:pic>
    </p:spTree>
    <p:extLst>
      <p:ext uri="{BB962C8B-B14F-4D97-AF65-F5344CB8AC3E}">
        <p14:creationId xmlns:p14="http://schemas.microsoft.com/office/powerpoint/2010/main" val="1234294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990600"/>
          </a:xfrm>
        </p:spPr>
        <p:txBody>
          <a:bodyPr>
            <a:normAutofit/>
          </a:bodyPr>
          <a:lstStyle/>
          <a:p>
            <a:r>
              <a:rPr lang="en-US" sz="2400" dirty="0" smtClean="0"/>
              <a:t>Sample Project 4: Performance measurement/ performance model for concurrent programs</a:t>
            </a:r>
            <a:endParaRPr lang="en-US" sz="2400" dirty="0"/>
          </a:p>
        </p:txBody>
      </p:sp>
      <p:sp>
        <p:nvSpPr>
          <p:cNvPr id="3" name="TextBox 2"/>
          <p:cNvSpPr txBox="1"/>
          <p:nvPr/>
        </p:nvSpPr>
        <p:spPr>
          <a:xfrm>
            <a:off x="533400" y="1152525"/>
            <a:ext cx="8229600" cy="3970318"/>
          </a:xfrm>
          <a:prstGeom prst="rect">
            <a:avLst/>
          </a:prstGeom>
          <a:noFill/>
        </p:spPr>
        <p:txBody>
          <a:bodyPr wrap="square" rtlCol="0">
            <a:spAutoFit/>
          </a:bodyPr>
          <a:lstStyle/>
          <a:p>
            <a:pPr marL="342900" indent="-342900">
              <a:buFont typeface="+mj-lt"/>
              <a:buAutoNum type="arabicPeriod"/>
            </a:pPr>
            <a:r>
              <a:rPr lang="en-US" dirty="0" smtClean="0"/>
              <a:t>Pick a problem with at least three-four different solutions</a:t>
            </a:r>
          </a:p>
          <a:p>
            <a:pPr marL="800100" lvl="1" indent="-342900">
              <a:buFont typeface="+mj-lt"/>
              <a:buAutoNum type="arabicPeriod"/>
            </a:pPr>
            <a:r>
              <a:rPr lang="en-US" dirty="0" smtClean="0"/>
              <a:t>Lock implementations</a:t>
            </a:r>
          </a:p>
          <a:p>
            <a:pPr marL="800100" lvl="1" indent="-342900">
              <a:buFont typeface="+mj-lt"/>
              <a:buAutoNum type="arabicPeriod"/>
            </a:pPr>
            <a:r>
              <a:rPr lang="en-US" dirty="0" smtClean="0"/>
              <a:t>Data structures: queues, stacks, sets…</a:t>
            </a:r>
          </a:p>
          <a:p>
            <a:pPr marL="800100" lvl="1" indent="-342900"/>
            <a:endParaRPr lang="en-US" dirty="0" smtClean="0"/>
          </a:p>
          <a:p>
            <a:pPr marL="342900" indent="-342900">
              <a:buFont typeface="+mj-lt"/>
              <a:buAutoNum type="arabicPeriod"/>
            </a:pPr>
            <a:r>
              <a:rPr lang="en-US" dirty="0" smtClean="0"/>
              <a:t>Examine the performance of the solutions in different settings:</a:t>
            </a:r>
          </a:p>
          <a:p>
            <a:pPr marL="800100" lvl="1" indent="-342900">
              <a:buFont typeface="+mj-lt"/>
              <a:buAutoNum type="arabicPeriod"/>
            </a:pPr>
            <a:r>
              <a:rPr lang="en-US" dirty="0" smtClean="0"/>
              <a:t>small number of threads </a:t>
            </a:r>
            <a:r>
              <a:rPr lang="en-US" dirty="0" err="1" smtClean="0"/>
              <a:t>vs</a:t>
            </a:r>
            <a:r>
              <a:rPr lang="en-US" dirty="0" smtClean="0"/>
              <a:t> large number of threads</a:t>
            </a:r>
          </a:p>
          <a:p>
            <a:pPr marL="800100" lvl="1" indent="-342900">
              <a:buFont typeface="+mj-lt"/>
              <a:buAutoNum type="arabicPeriod"/>
            </a:pPr>
            <a:r>
              <a:rPr lang="en-US" dirty="0" smtClean="0"/>
              <a:t>2 cores, small amount of memory (laptop) </a:t>
            </a:r>
            <a:r>
              <a:rPr lang="en-US" dirty="0" err="1" smtClean="0"/>
              <a:t>vs</a:t>
            </a:r>
            <a:r>
              <a:rPr lang="en-US" dirty="0" smtClean="0"/>
              <a:t> 8 cores, large memory/cache (server)</a:t>
            </a:r>
          </a:p>
          <a:p>
            <a:pPr marL="800100" lvl="1" indent="-342900">
              <a:buFont typeface="+mj-lt"/>
              <a:buAutoNum type="arabicPeriod"/>
            </a:pPr>
            <a:r>
              <a:rPr lang="en-US" dirty="0" smtClean="0"/>
              <a:t>different usage models</a:t>
            </a:r>
          </a:p>
          <a:p>
            <a:pPr marL="800100" lvl="1" indent="-342900">
              <a:buFont typeface="+mj-lt"/>
              <a:buAutoNum type="arabicPeriod"/>
            </a:pPr>
            <a:r>
              <a:rPr lang="en-US" dirty="0" smtClean="0"/>
              <a:t>input that generates little </a:t>
            </a:r>
            <a:r>
              <a:rPr lang="en-US" dirty="0" err="1" smtClean="0"/>
              <a:t>vs</a:t>
            </a:r>
            <a:r>
              <a:rPr lang="en-US" dirty="0" smtClean="0"/>
              <a:t> input that generates lots of contention</a:t>
            </a:r>
          </a:p>
          <a:p>
            <a:pPr marL="800100" lvl="1" indent="-342900"/>
            <a:endParaRPr lang="en-US" dirty="0" smtClean="0"/>
          </a:p>
          <a:p>
            <a:pPr marL="342900" indent="-342900"/>
            <a:r>
              <a:rPr lang="en-US" dirty="0" smtClean="0"/>
              <a:t>3a.  Find a hybrid solution that works well in a particular setting</a:t>
            </a:r>
          </a:p>
          <a:p>
            <a:pPr marL="342900" indent="-342900"/>
            <a:r>
              <a:rPr lang="en-US" dirty="0" smtClean="0"/>
              <a:t>	or</a:t>
            </a:r>
          </a:p>
          <a:p>
            <a:pPr marL="342900" indent="-342900"/>
            <a:r>
              <a:rPr lang="en-US" dirty="0" smtClean="0"/>
              <a:t>3b.  Find a performance model that explains the data</a:t>
            </a:r>
          </a:p>
        </p:txBody>
      </p:sp>
    </p:spTree>
    <p:extLst>
      <p:ext uri="{BB962C8B-B14F-4D97-AF65-F5344CB8AC3E}">
        <p14:creationId xmlns:p14="http://schemas.microsoft.com/office/powerpoint/2010/main" val="3740665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7772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Welcome</a:t>
            </a:r>
            <a:endParaRPr lang="en-US" sz="4400" dirty="0">
              <a:latin typeface="Verdana" pitchFamily="34" charset="0"/>
              <a:ea typeface="Verdana" pitchFamily="34" charset="0"/>
              <a:cs typeface="Verdana" pitchFamily="34" charset="0"/>
            </a:endParaRPr>
          </a:p>
        </p:txBody>
      </p:sp>
      <p:sp>
        <p:nvSpPr>
          <p:cNvPr id="3" name="TextBox 2"/>
          <p:cNvSpPr txBox="1"/>
          <p:nvPr/>
        </p:nvSpPr>
        <p:spPr>
          <a:xfrm>
            <a:off x="381000" y="1295400"/>
            <a:ext cx="7772400" cy="4093428"/>
          </a:xfrm>
          <a:prstGeom prst="rect">
            <a:avLst/>
          </a:prstGeom>
          <a:noFill/>
        </p:spPr>
        <p:txBody>
          <a:bodyPr wrap="square" rtlCol="0">
            <a:spAutoFit/>
          </a:bodyPr>
          <a:lstStyle/>
          <a:p>
            <a:r>
              <a:rPr lang="en-US" sz="2000" dirty="0" smtClean="0">
                <a:latin typeface="Verdana" pitchFamily="34" charset="0"/>
                <a:ea typeface="Verdana" pitchFamily="34" charset="0"/>
                <a:cs typeface="Verdana" pitchFamily="34" charset="0"/>
              </a:rPr>
              <a:t>What: Concurrent Programming  </a:t>
            </a:r>
          </a:p>
          <a:p>
            <a:r>
              <a:rPr lang="en-US" sz="2000" dirty="0" smtClean="0">
                <a:latin typeface="Verdana" pitchFamily="34" charset="0"/>
                <a:ea typeface="Verdana" pitchFamily="34" charset="0"/>
                <a:cs typeface="Verdana" pitchFamily="34" charset="0"/>
              </a:rPr>
              <a:t>          </a:t>
            </a:r>
            <a:r>
              <a:rPr lang="en-US" sz="2000" dirty="0">
                <a:latin typeface="Consolas" panose="020B0609020204030204" pitchFamily="49" charset="0"/>
                <a:ea typeface="Verdana" pitchFamily="34" charset="0"/>
                <a:cs typeface="Consolas" panose="020B0609020204030204" pitchFamily="49" charset="0"/>
              </a:rPr>
              <a:t>http://ecee.colorado.edu/pavol/ecen4003</a:t>
            </a:r>
            <a:r>
              <a:rPr lang="en-US" sz="2000" dirty="0" smtClean="0">
                <a:latin typeface="Consolas" panose="020B0609020204030204" pitchFamily="49" charset="0"/>
                <a:ea typeface="Verdana" pitchFamily="34" charset="0"/>
                <a:cs typeface="Consolas" panose="020B0609020204030204" pitchFamily="49" charset="0"/>
              </a:rPr>
              <a:t>/</a:t>
            </a: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Where: ECCR 151</a:t>
            </a: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When:  Lecture: MWF 2pm-2.50pm</a:t>
            </a:r>
          </a:p>
          <a:p>
            <a:r>
              <a:rPr lang="en-US" sz="2000" dirty="0" smtClean="0">
                <a:latin typeface="Verdana" pitchFamily="34" charset="0"/>
                <a:ea typeface="Verdana" pitchFamily="34" charset="0"/>
                <a:cs typeface="Verdana" pitchFamily="34" charset="0"/>
              </a:rPr>
              <a:t>	 Office hours: Wed 3-4pm and by appointment</a:t>
            </a: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Who:  </a:t>
            </a:r>
            <a:r>
              <a:rPr lang="en-US" sz="2000" dirty="0" err="1" smtClean="0">
                <a:latin typeface="Verdana" pitchFamily="34" charset="0"/>
                <a:ea typeface="Verdana" pitchFamily="34" charset="0"/>
                <a:cs typeface="Verdana" pitchFamily="34" charset="0"/>
              </a:rPr>
              <a:t>Pavol</a:t>
            </a:r>
            <a:r>
              <a:rPr lang="en-US" sz="2000" dirty="0" smtClean="0">
                <a:latin typeface="Verdana" pitchFamily="34" charset="0"/>
                <a:ea typeface="Verdana" pitchFamily="34" charset="0"/>
                <a:cs typeface="Verdana" pitchFamily="34" charset="0"/>
              </a:rPr>
              <a:t> </a:t>
            </a:r>
            <a:r>
              <a:rPr lang="en-US" sz="2000" dirty="0" err="1" smtClean="0">
                <a:latin typeface="Verdana" pitchFamily="34" charset="0"/>
                <a:ea typeface="Verdana" pitchFamily="34" charset="0"/>
                <a:cs typeface="Verdana" pitchFamily="34" charset="0"/>
              </a:rPr>
              <a:t>Cerny</a:t>
            </a:r>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hlinkClick r:id="rId2"/>
              </a:rPr>
              <a:t>pavol.cerny@colorado.edu</a:t>
            </a:r>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	</a:t>
            </a:r>
            <a:r>
              <a:rPr lang="en-US" sz="2000" dirty="0" smtClean="0">
                <a:latin typeface="Verdana" pitchFamily="34" charset="0"/>
                <a:ea typeface="Verdana" pitchFamily="34" charset="0"/>
                <a:cs typeface="Verdana" pitchFamily="34" charset="0"/>
                <a:hlinkClick r:id="rId3"/>
              </a:rPr>
              <a:t>http://ecee.colorado.edu/pavol</a:t>
            </a:r>
            <a:endParaRPr lang="en-US" sz="2000" dirty="0" smtClean="0">
              <a:latin typeface="Verdana" pitchFamily="34" charset="0"/>
              <a:ea typeface="Verdana" pitchFamily="34" charset="0"/>
              <a:cs typeface="Verdana" pitchFamily="34" charset="0"/>
            </a:endParaRPr>
          </a:p>
          <a:p>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Why?	Topic for today.</a:t>
            </a:r>
          </a:p>
        </p:txBody>
      </p:sp>
    </p:spTree>
    <p:extLst>
      <p:ext uri="{BB962C8B-B14F-4D97-AF65-F5344CB8AC3E}">
        <p14:creationId xmlns:p14="http://schemas.microsoft.com/office/powerpoint/2010/main" val="3204210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990600"/>
          </a:xfrm>
        </p:spPr>
        <p:txBody>
          <a:bodyPr>
            <a:normAutofit/>
          </a:bodyPr>
          <a:lstStyle/>
          <a:p>
            <a:r>
              <a:rPr lang="en-US" sz="2400" dirty="0" smtClean="0"/>
              <a:t>Further Projects</a:t>
            </a:r>
            <a:endParaRPr lang="en-US" sz="2400" dirty="0"/>
          </a:p>
        </p:txBody>
      </p:sp>
      <p:sp>
        <p:nvSpPr>
          <p:cNvPr id="3" name="TextBox 2"/>
          <p:cNvSpPr txBox="1"/>
          <p:nvPr/>
        </p:nvSpPr>
        <p:spPr>
          <a:xfrm>
            <a:off x="533400" y="1152525"/>
            <a:ext cx="8229600" cy="3046988"/>
          </a:xfrm>
          <a:prstGeom prst="rect">
            <a:avLst/>
          </a:prstGeom>
          <a:noFill/>
        </p:spPr>
        <p:txBody>
          <a:bodyPr wrap="square" rtlCol="0">
            <a:spAutoFit/>
          </a:bodyPr>
          <a:lstStyle/>
          <a:p>
            <a:r>
              <a:rPr lang="en-US" sz="2400" dirty="0" smtClean="0"/>
              <a:t>4.	Big Data processing in a </a:t>
            </a:r>
            <a:r>
              <a:rPr lang="en-US" sz="2400" dirty="0" err="1" smtClean="0"/>
              <a:t>MapReduce</a:t>
            </a:r>
            <a:r>
              <a:rPr lang="en-US" sz="2400" dirty="0" smtClean="0"/>
              <a:t> Framework  	(e.g., Hadoop)</a:t>
            </a:r>
          </a:p>
          <a:p>
            <a:pPr marL="342900" indent="-342900">
              <a:buFont typeface="+mj-lt"/>
              <a:buAutoNum type="arabicPeriod"/>
            </a:pPr>
            <a:endParaRPr lang="en-US" sz="2400" dirty="0" smtClean="0"/>
          </a:p>
          <a:p>
            <a:pPr marL="342900" indent="-342900">
              <a:buFont typeface="+mj-lt"/>
              <a:buAutoNum type="arabicPeriod"/>
            </a:pPr>
            <a:endParaRPr lang="en-US" sz="2400" dirty="0" smtClean="0"/>
          </a:p>
          <a:p>
            <a:pPr marL="342900" indent="-342900">
              <a:buAutoNum type="arabicPeriod" startAt="5"/>
            </a:pPr>
            <a:r>
              <a:rPr lang="en-US" sz="2400" dirty="0" smtClean="0"/>
              <a:t>         Concurrent Processing of Photos</a:t>
            </a:r>
          </a:p>
          <a:p>
            <a:pPr marL="342900" indent="-342900">
              <a:buAutoNum type="arabicPeriod" startAt="5"/>
            </a:pPr>
            <a:endParaRPr lang="en-US" sz="2400" dirty="0" smtClean="0"/>
          </a:p>
          <a:p>
            <a:pPr marL="342900" indent="-342900">
              <a:buAutoNum type="arabicPeriod" startAt="5"/>
            </a:pPr>
            <a:endParaRPr lang="en-US" sz="2400" dirty="0"/>
          </a:p>
          <a:p>
            <a:pPr marL="342900" indent="-342900">
              <a:buAutoNum type="arabicPeriod" startAt="5"/>
            </a:pPr>
            <a:r>
              <a:rPr lang="en-US" sz="2400" dirty="0" smtClean="0"/>
              <a:t>         Concurrent Editor</a:t>
            </a:r>
          </a:p>
        </p:txBody>
      </p:sp>
    </p:spTree>
    <p:extLst>
      <p:ext uri="{BB962C8B-B14F-4D97-AF65-F5344CB8AC3E}">
        <p14:creationId xmlns:p14="http://schemas.microsoft.com/office/powerpoint/2010/main" val="1118745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438400"/>
            <a:ext cx="5334000" cy="1143000"/>
          </a:xfrm>
        </p:spPr>
        <p:txBody>
          <a:bodyPr>
            <a:normAutofit fontScale="90000"/>
          </a:bodyPr>
          <a:lstStyle/>
          <a:p>
            <a:r>
              <a:rPr lang="en-US" dirty="0" smtClean="0"/>
              <a:t>Project 7: Your own!</a:t>
            </a:r>
            <a:endParaRPr lang="en-US" dirty="0"/>
          </a:p>
        </p:txBody>
      </p:sp>
    </p:spTree>
    <p:extLst>
      <p:ext uri="{BB962C8B-B14F-4D97-AF65-F5344CB8AC3E}">
        <p14:creationId xmlns:p14="http://schemas.microsoft.com/office/powerpoint/2010/main" val="3296486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g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mag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5"/>
          <p:cNvSpPr>
            <a:spLocks noGrp="1" noChangeArrowheads="1"/>
          </p:cNvSpPr>
          <p:nvPr>
            <p:ph type="subTitle" idx="4294967295"/>
          </p:nvPr>
        </p:nvSpPr>
        <p:spPr>
          <a:xfrm>
            <a:off x="1103313" y="4198938"/>
            <a:ext cx="6777037" cy="1927225"/>
          </a:xfrm>
        </p:spPr>
        <p:txBody>
          <a:bodyPr/>
          <a:lstStyle/>
          <a:p>
            <a:pPr marL="0" indent="0" algn="ctr" eaLnBrk="1" hangingPunct="1">
              <a:lnSpc>
                <a:spcPct val="80000"/>
              </a:lnSpc>
              <a:buFontTx/>
              <a:buNone/>
            </a:pPr>
            <a:r>
              <a:rPr lang="en-US" sz="2800" dirty="0" smtClean="0">
                <a:solidFill>
                  <a:schemeClr val="hlink"/>
                </a:solidFill>
              </a:rPr>
              <a:t>Adapted from companion slides for</a:t>
            </a:r>
          </a:p>
          <a:p>
            <a:pPr marL="0" indent="0" algn="ctr" eaLnBrk="1" hangingPunct="1">
              <a:lnSpc>
                <a:spcPct val="80000"/>
              </a:lnSpc>
              <a:buFontTx/>
              <a:buNone/>
            </a:pPr>
            <a:r>
              <a:rPr lang="en-US" sz="2800" dirty="0" smtClean="0">
                <a:solidFill>
                  <a:schemeClr val="tx1"/>
                </a:solidFill>
              </a:rPr>
              <a:t>The Art of Multiprocessor Programming</a:t>
            </a:r>
          </a:p>
          <a:p>
            <a:pPr marL="0" indent="0" algn="ctr" eaLnBrk="1" hangingPunct="1">
              <a:lnSpc>
                <a:spcPct val="80000"/>
              </a:lnSpc>
              <a:buFontTx/>
              <a:buNone/>
            </a:pPr>
            <a:r>
              <a:rPr lang="en-US" sz="2800" dirty="0" smtClean="0">
                <a:solidFill>
                  <a:schemeClr val="hlink"/>
                </a:solidFill>
              </a:rPr>
              <a:t>by Maurice </a:t>
            </a:r>
            <a:r>
              <a:rPr lang="en-US" sz="2800" dirty="0" err="1" smtClean="0">
                <a:solidFill>
                  <a:schemeClr val="hlink"/>
                </a:solidFill>
              </a:rPr>
              <a:t>Herlihy</a:t>
            </a:r>
            <a:r>
              <a:rPr lang="en-US" sz="2800" dirty="0" smtClean="0">
                <a:solidFill>
                  <a:schemeClr val="hlink"/>
                </a:solidFill>
              </a:rPr>
              <a:t> &amp; </a:t>
            </a:r>
            <a:r>
              <a:rPr lang="en-US" sz="2800" dirty="0" err="1" smtClean="0">
                <a:solidFill>
                  <a:schemeClr val="hlink"/>
                </a:solidFill>
              </a:rPr>
              <a:t>Nir</a:t>
            </a:r>
            <a:r>
              <a:rPr lang="en-US" sz="2800" dirty="0" smtClean="0">
                <a:solidFill>
                  <a:schemeClr val="hlink"/>
                </a:solidFill>
              </a:rPr>
              <a:t> </a:t>
            </a:r>
            <a:r>
              <a:rPr lang="en-US" sz="2800" dirty="0" err="1" smtClean="0">
                <a:solidFill>
                  <a:schemeClr val="hlink"/>
                </a:solidFill>
              </a:rPr>
              <a:t>Shavit</a:t>
            </a:r>
            <a:endParaRPr lang="en-US" sz="2800" dirty="0" smtClean="0">
              <a:solidFill>
                <a:schemeClr val="hlink"/>
              </a:solidFill>
            </a:endParaRPr>
          </a:p>
        </p:txBody>
      </p:sp>
      <p:sp>
        <p:nvSpPr>
          <p:cNvPr id="7174" name="Rectangle 6"/>
          <p:cNvSpPr>
            <a:spLocks noChangeArrowheads="1"/>
          </p:cNvSpPr>
          <p:nvPr/>
        </p:nvSpPr>
        <p:spPr bwMode="auto">
          <a:xfrm>
            <a:off x="392113" y="5927725"/>
            <a:ext cx="1509712" cy="930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endParaRPr lang="en-US" sz="4400" b="1" smtClean="0">
              <a:solidFill>
                <a:srgbClr val="0000FF"/>
              </a:solidFill>
              <a:latin typeface="Comic Sans MS" panose="030F0702030302020204" pitchFamily="66" charset="0"/>
            </a:endParaRPr>
          </a:p>
        </p:txBody>
      </p:sp>
      <p:pic>
        <p:nvPicPr>
          <p:cNvPr id="7175"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9775" y="1577975"/>
            <a:ext cx="229711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Box 8"/>
          <p:cNvSpPr txBox="1">
            <a:spLocks noChangeArrowheads="1"/>
          </p:cNvSpPr>
          <p:nvPr>
            <p:custDataLst>
              <p:tags r:id="rId1"/>
            </p:custDataLst>
          </p:nvPr>
        </p:nvSpPr>
        <p:spPr bwMode="auto">
          <a:xfrm>
            <a:off x="0" y="71120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smtClean="0">
                <a:solidFill>
                  <a:srgbClr val="000000"/>
                </a:solidFill>
              </a:rPr>
              <a:t>TexPoint fonts used in EMF. </a:t>
            </a:r>
          </a:p>
          <a:p>
            <a:pPr eaLnBrk="1" fontAlgn="base" hangingPunct="1">
              <a:spcBef>
                <a:spcPct val="0"/>
              </a:spcBef>
              <a:spcAft>
                <a:spcPct val="0"/>
              </a:spcAft>
            </a:pPr>
            <a:r>
              <a:rPr lang="en-US" smtClean="0">
                <a:solidFill>
                  <a:srgbClr val="000000"/>
                </a:solidFill>
              </a:rPr>
              <a:t>Read the TexPoint manual before you delete this box.: </a:t>
            </a:r>
            <a:r>
              <a:rPr lang="en-US" smtClean="0">
                <a:solidFill>
                  <a:srgbClr val="000000"/>
                </a:solidFill>
                <a:latin typeface="CMR10"/>
              </a:rPr>
              <a:t>A</a:t>
            </a:r>
            <a:r>
              <a:rPr lang="en-US" smtClean="0">
                <a:solidFill>
                  <a:srgbClr val="000000"/>
                </a:solidFill>
                <a:latin typeface="CMSY10ORIG"/>
              </a:rPr>
              <a:t>A</a:t>
            </a:r>
            <a:r>
              <a:rPr lang="en-US" smtClean="0">
                <a:solidFill>
                  <a:srgbClr val="000000"/>
                </a:solidFill>
                <a:latin typeface="CMMI10"/>
              </a:rPr>
              <a:t>A</a:t>
            </a:r>
            <a:r>
              <a:rPr lang="en-US" smtClean="0">
                <a:solidFill>
                  <a:srgbClr val="000000"/>
                </a:solidFill>
                <a:latin typeface="CMMI7"/>
              </a:rPr>
              <a:t>A</a:t>
            </a:r>
            <a:endParaRPr lang="en-US" smtClean="0">
              <a:solidFill>
                <a:srgbClr val="000000"/>
              </a:solidFill>
            </a:endParaRPr>
          </a:p>
        </p:txBody>
      </p:sp>
    </p:spTree>
    <p:extLst>
      <p:ext uri="{BB962C8B-B14F-4D97-AF65-F5344CB8AC3E}">
        <p14:creationId xmlns:p14="http://schemas.microsoft.com/office/powerpoint/2010/main" val="72634561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7772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Reading from today</a:t>
            </a:r>
            <a:endParaRPr lang="en-US" sz="4400" dirty="0">
              <a:latin typeface="Verdana" pitchFamily="34" charset="0"/>
              <a:ea typeface="Verdana" pitchFamily="34" charset="0"/>
              <a:cs typeface="Verdana" pitchFamily="34" charset="0"/>
            </a:endParaRPr>
          </a:p>
        </p:txBody>
      </p:sp>
      <p:sp>
        <p:nvSpPr>
          <p:cNvPr id="4" name="TextBox 3"/>
          <p:cNvSpPr txBox="1"/>
          <p:nvPr/>
        </p:nvSpPr>
        <p:spPr>
          <a:xfrm>
            <a:off x="367636" y="1752600"/>
            <a:ext cx="7772400" cy="1569660"/>
          </a:xfrm>
          <a:prstGeom prst="rect">
            <a:avLst/>
          </a:prstGeom>
          <a:noFill/>
        </p:spPr>
        <p:txBody>
          <a:bodyPr wrap="square" rtlCol="0">
            <a:spAutoFit/>
          </a:bodyPr>
          <a:lstStyle/>
          <a:p>
            <a:pPr lvl="1">
              <a:buFont typeface="Wingdings" pitchFamily="2" charset="2"/>
              <a:buChar char="q"/>
            </a:pPr>
            <a:r>
              <a:rPr lang="en-US" sz="2400" dirty="0" smtClean="0">
                <a:solidFill>
                  <a:schemeClr val="tx2"/>
                </a:solidFill>
                <a:latin typeface="Verdana" pitchFamily="34" charset="0"/>
                <a:ea typeface="Verdana" pitchFamily="34" charset="0"/>
                <a:cs typeface="Verdana" pitchFamily="34" charset="0"/>
              </a:rPr>
              <a:t>The art of multiprocessor programming</a:t>
            </a:r>
            <a:r>
              <a:rPr lang="en-US" sz="2400" dirty="0" smtClean="0">
                <a:latin typeface="Verdana" pitchFamily="34" charset="0"/>
                <a:ea typeface="Verdana" pitchFamily="34" charset="0"/>
                <a:cs typeface="Verdana" pitchFamily="34" charset="0"/>
              </a:rPr>
              <a:t> </a:t>
            </a:r>
          </a:p>
          <a:p>
            <a:pPr lvl="1"/>
            <a:r>
              <a:rPr lang="en-US" sz="2400" dirty="0">
                <a:latin typeface="Verdana" pitchFamily="34" charset="0"/>
                <a:ea typeface="Verdana" pitchFamily="34" charset="0"/>
                <a:cs typeface="Verdana" pitchFamily="34" charset="0"/>
              </a:rPr>
              <a:t>	</a:t>
            </a:r>
            <a:r>
              <a:rPr lang="en-US" sz="2400" dirty="0" smtClean="0">
                <a:latin typeface="Verdana" pitchFamily="34" charset="0"/>
                <a:ea typeface="Verdana" pitchFamily="34" charset="0"/>
                <a:cs typeface="Verdana" pitchFamily="34" charset="0"/>
              </a:rPr>
              <a:t>	by </a:t>
            </a:r>
            <a:r>
              <a:rPr lang="en-US" sz="2400" dirty="0">
                <a:latin typeface="Verdana" pitchFamily="34" charset="0"/>
                <a:ea typeface="Verdana" pitchFamily="34" charset="0"/>
                <a:cs typeface="Verdana" pitchFamily="34" charset="0"/>
              </a:rPr>
              <a:t>M</a:t>
            </a:r>
            <a:r>
              <a:rPr lang="en-US" sz="2400" dirty="0" smtClean="0">
                <a:latin typeface="Verdana" pitchFamily="34" charset="0"/>
                <a:ea typeface="Verdana" pitchFamily="34" charset="0"/>
                <a:cs typeface="Verdana" pitchFamily="34" charset="0"/>
              </a:rPr>
              <a:t>aurice </a:t>
            </a:r>
            <a:r>
              <a:rPr lang="en-US" sz="2400" dirty="0" err="1" smtClean="0">
                <a:latin typeface="Verdana" pitchFamily="34" charset="0"/>
                <a:ea typeface="Verdana" pitchFamily="34" charset="0"/>
                <a:cs typeface="Verdana" pitchFamily="34" charset="0"/>
              </a:rPr>
              <a:t>Herlihy</a:t>
            </a:r>
            <a:r>
              <a:rPr lang="en-US" sz="2400" dirty="0" smtClean="0">
                <a:latin typeface="Verdana" pitchFamily="34" charset="0"/>
                <a:ea typeface="Verdana" pitchFamily="34" charset="0"/>
                <a:cs typeface="Verdana" pitchFamily="34" charset="0"/>
              </a:rPr>
              <a:t> and </a:t>
            </a:r>
            <a:r>
              <a:rPr lang="en-US" sz="2400" dirty="0" err="1" smtClean="0">
                <a:latin typeface="Verdana" pitchFamily="34" charset="0"/>
                <a:ea typeface="Verdana" pitchFamily="34" charset="0"/>
                <a:cs typeface="Verdana" pitchFamily="34" charset="0"/>
              </a:rPr>
              <a:t>Nir</a:t>
            </a:r>
            <a:r>
              <a:rPr lang="en-US" sz="2400" dirty="0" smtClean="0">
                <a:latin typeface="Verdana" pitchFamily="34" charset="0"/>
                <a:ea typeface="Verdana" pitchFamily="34" charset="0"/>
                <a:cs typeface="Verdana" pitchFamily="34" charset="0"/>
              </a:rPr>
              <a:t> </a:t>
            </a:r>
            <a:r>
              <a:rPr lang="en-US" sz="2400" dirty="0" err="1" smtClean="0">
                <a:latin typeface="Verdana" pitchFamily="34" charset="0"/>
                <a:ea typeface="Verdana" pitchFamily="34" charset="0"/>
                <a:cs typeface="Verdana" pitchFamily="34" charset="0"/>
              </a:rPr>
              <a:t>Shavit</a:t>
            </a:r>
            <a:endParaRPr lang="en-US" sz="2400" dirty="0" smtClean="0">
              <a:latin typeface="Verdana" pitchFamily="34" charset="0"/>
              <a:ea typeface="Verdana" pitchFamily="34" charset="0"/>
              <a:cs typeface="Verdana" pitchFamily="34" charset="0"/>
            </a:endParaRPr>
          </a:p>
          <a:p>
            <a:pPr lvl="1"/>
            <a:endParaRPr lang="en-US" sz="2400" dirty="0">
              <a:latin typeface="Verdana" pitchFamily="34" charset="0"/>
              <a:ea typeface="Verdana" pitchFamily="34" charset="0"/>
              <a:cs typeface="Verdana" pitchFamily="34" charset="0"/>
            </a:endParaRPr>
          </a:p>
          <a:p>
            <a:pPr lvl="1"/>
            <a:r>
              <a:rPr lang="en-US" sz="2400" dirty="0" smtClean="0">
                <a:latin typeface="Verdana" pitchFamily="34" charset="0"/>
                <a:ea typeface="Verdana" pitchFamily="34" charset="0"/>
                <a:cs typeface="Verdana" pitchFamily="34" charset="0"/>
              </a:rPr>
              <a:t>	Chapter 1, Introduction</a:t>
            </a:r>
          </a:p>
        </p:txBody>
      </p:sp>
    </p:spTree>
    <p:extLst>
      <p:ext uri="{BB962C8B-B14F-4D97-AF65-F5344CB8AC3E}">
        <p14:creationId xmlns:p14="http://schemas.microsoft.com/office/powerpoint/2010/main" val="2790406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
        <p:nvSpPr>
          <p:cNvPr id="8195"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85B95562-4C50-432F-8080-34A2F448CCC1}" type="slidenum">
              <a:rPr lang="ar-SA" sz="1400" smtClean="0">
                <a:solidFill>
                  <a:srgbClr val="000000"/>
                </a:solidFill>
                <a:latin typeface="Comic Sans MS" panose="030F0702030302020204" pitchFamily="66" charset="0"/>
              </a:rPr>
              <a:pPr algn="r" fontAlgn="base">
                <a:spcBef>
                  <a:spcPct val="0"/>
                </a:spcBef>
                <a:spcAft>
                  <a:spcPct val="0"/>
                </a:spcAft>
              </a:pPr>
              <a:t>24</a:t>
            </a:fld>
            <a:endParaRPr lang="en-US" sz="1400" smtClean="0">
              <a:solidFill>
                <a:srgbClr val="000000"/>
              </a:solidFill>
              <a:latin typeface="Comic Sans MS" panose="030F0702030302020204" pitchFamily="66" charset="0"/>
              <a:cs typeface="Arial" panose="020B0604020202020204" pitchFamily="34" charset="0"/>
            </a:endParaRPr>
          </a:p>
        </p:txBody>
      </p:sp>
      <p:sp>
        <p:nvSpPr>
          <p:cNvPr id="8196" name="Rectangle 2"/>
          <p:cNvSpPr>
            <a:spLocks noGrp="1" noChangeArrowheads="1"/>
          </p:cNvSpPr>
          <p:nvPr>
            <p:ph type="title" idx="4294967295"/>
          </p:nvPr>
        </p:nvSpPr>
        <p:spPr>
          <a:xfrm>
            <a:off x="642938" y="233363"/>
            <a:ext cx="7772400" cy="1143000"/>
          </a:xfrm>
        </p:spPr>
        <p:txBody>
          <a:bodyPr/>
          <a:lstStyle/>
          <a:p>
            <a:pPr eaLnBrk="1" hangingPunct="1"/>
            <a:r>
              <a:rPr lang="en-US" smtClean="0"/>
              <a:t>Moore’s Law</a:t>
            </a:r>
          </a:p>
        </p:txBody>
      </p:sp>
      <p:pic>
        <p:nvPicPr>
          <p:cNvPr id="8197" name="Picture 3" descr="concurrency-dd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41413"/>
            <a:ext cx="6119813"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AutoShape 5"/>
          <p:cNvSpPr>
            <a:spLocks noChangeArrowheads="1"/>
          </p:cNvSpPr>
          <p:nvPr/>
        </p:nvSpPr>
        <p:spPr bwMode="auto">
          <a:xfrm>
            <a:off x="7062788" y="2606675"/>
            <a:ext cx="1727200" cy="1150938"/>
          </a:xfrm>
          <a:prstGeom prst="wedgeRoundRectCallout">
            <a:avLst>
              <a:gd name="adj1" fmla="val -87338"/>
              <a:gd name="adj2" fmla="val -24856"/>
              <a:gd name="adj3" fmla="val 16667"/>
            </a:avLst>
          </a:prstGeom>
          <a:solidFill>
            <a:srgbClr val="FFFF99"/>
          </a:solidFill>
          <a:ln w="38100" algn="ctr">
            <a:solidFill>
              <a:srgbClr val="CC6600"/>
            </a:solidFill>
            <a:miter lim="800000"/>
            <a:headEnd/>
            <a:tailEnd/>
          </a:ln>
        </p:spPr>
        <p:txBody>
          <a:bodyPr/>
          <a:lstStyle/>
          <a:p>
            <a:pPr algn="ctr" fontAlgn="base">
              <a:spcBef>
                <a:spcPct val="0"/>
              </a:spcBef>
              <a:spcAft>
                <a:spcPct val="0"/>
              </a:spcAft>
              <a:defRPr/>
            </a:pPr>
            <a:r>
              <a:rPr lang="en-GB" sz="2000">
                <a:solidFill>
                  <a:srgbClr val="000000"/>
                </a:solidFill>
              </a:rPr>
              <a:t>Clock speed flattening sharply</a:t>
            </a:r>
          </a:p>
        </p:txBody>
      </p:sp>
      <p:sp>
        <p:nvSpPr>
          <p:cNvPr id="7175" name="AutoShape 6"/>
          <p:cNvSpPr>
            <a:spLocks noChangeArrowheads="1"/>
          </p:cNvSpPr>
          <p:nvPr/>
        </p:nvSpPr>
        <p:spPr bwMode="auto">
          <a:xfrm>
            <a:off x="7099300" y="1246188"/>
            <a:ext cx="1727200" cy="1150937"/>
          </a:xfrm>
          <a:prstGeom prst="wedgeRoundRectCallout">
            <a:avLst>
              <a:gd name="adj1" fmla="val -99153"/>
              <a:gd name="adj2" fmla="val 49435"/>
              <a:gd name="adj3" fmla="val 16667"/>
            </a:avLst>
          </a:prstGeom>
          <a:solidFill>
            <a:srgbClr val="FFFF99"/>
          </a:solidFill>
          <a:ln w="38100" algn="ctr">
            <a:solidFill>
              <a:srgbClr val="CC6600"/>
            </a:solidFill>
            <a:miter lim="800000"/>
            <a:headEnd/>
            <a:tailEnd/>
          </a:ln>
        </p:spPr>
        <p:txBody>
          <a:bodyPr/>
          <a:lstStyle/>
          <a:p>
            <a:pPr algn="ctr" fontAlgn="base">
              <a:spcBef>
                <a:spcPct val="0"/>
              </a:spcBef>
              <a:spcAft>
                <a:spcPct val="0"/>
              </a:spcAft>
              <a:defRPr/>
            </a:pPr>
            <a:r>
              <a:rPr lang="en-GB" sz="2000" dirty="0">
                <a:solidFill>
                  <a:srgbClr val="000000"/>
                </a:solidFill>
              </a:rPr>
              <a:t>Transistor count still rising</a:t>
            </a:r>
          </a:p>
        </p:txBody>
      </p:sp>
    </p:spTree>
    <p:extLst>
      <p:ext uri="{BB962C8B-B14F-4D97-AF65-F5344CB8AC3E}">
        <p14:creationId xmlns:p14="http://schemas.microsoft.com/office/powerpoint/2010/main" val="74760405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pPr eaLnBrk="1" hangingPunct="1"/>
            <a:r>
              <a:rPr lang="en-US" smtClean="0"/>
              <a:t>Moore’s Law (in practice)</a:t>
            </a:r>
          </a:p>
        </p:txBody>
      </p:sp>
      <p:sp>
        <p:nvSpPr>
          <p:cNvPr id="9219"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mtClean="0">
                <a:solidFill>
                  <a:srgbClr val="000000"/>
                </a:solidFill>
              </a:rPr>
              <a:t>Art of Multiprocessor Programming</a:t>
            </a:r>
          </a:p>
        </p:txBody>
      </p:sp>
      <p:sp>
        <p:nvSpPr>
          <p:cNvPr id="9220"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7C9B72-17AD-460E-9DA8-4449B35E2F65}" type="slidenum">
              <a:rPr lang="en-US">
                <a:solidFill>
                  <a:srgbClr val="000000"/>
                </a:solidFill>
              </a:rPr>
              <a:pPr eaLnBrk="1" hangingPunct="1"/>
              <a:t>25</a:t>
            </a:fld>
            <a:endParaRPr lang="en-US">
              <a:solidFill>
                <a:srgbClr val="000000"/>
              </a:solidFill>
            </a:endParaRPr>
          </a:p>
        </p:txBody>
      </p:sp>
      <p:pic>
        <p:nvPicPr>
          <p:cNvPr id="9221" name="Picture 2" descr="http://www.diymyride.com/wp-content/uploads/2011/02/popped-hoo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675" y="1617663"/>
            <a:ext cx="4979988"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9595675"/>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
        <p:nvSpPr>
          <p:cNvPr id="921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9BD35CEB-CDB2-4460-A463-CE91E5EA4116}" type="slidenum">
              <a:rPr lang="ar-SA" sz="1400" smtClean="0">
                <a:solidFill>
                  <a:srgbClr val="000000"/>
                </a:solidFill>
              </a:rPr>
              <a:pPr algn="r" fontAlgn="base">
                <a:spcBef>
                  <a:spcPct val="0"/>
                </a:spcBef>
                <a:spcAft>
                  <a:spcPct val="0"/>
                </a:spcAft>
              </a:pPr>
              <a:t>26</a:t>
            </a:fld>
            <a:endParaRPr lang="en-US" sz="1400" smtClean="0">
              <a:solidFill>
                <a:srgbClr val="000000"/>
              </a:solidFill>
              <a:cs typeface="Arial" panose="020B0604020202020204" pitchFamily="34" charset="0"/>
            </a:endParaRPr>
          </a:p>
        </p:txBody>
      </p:sp>
      <p:sp>
        <p:nvSpPr>
          <p:cNvPr id="9220" name="Rectangle 42"/>
          <p:cNvSpPr>
            <a:spLocks noChangeArrowheads="1"/>
          </p:cNvSpPr>
          <p:nvPr/>
        </p:nvSpPr>
        <p:spPr bwMode="auto">
          <a:xfrm>
            <a:off x="3078163" y="2262188"/>
            <a:ext cx="3133725" cy="2771775"/>
          </a:xfrm>
          <a:prstGeom prst="rect">
            <a:avLst/>
          </a:prstGeom>
          <a:solidFill>
            <a:schemeClr val="folHlink"/>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0245" name="Rectangle 4"/>
          <p:cNvSpPr>
            <a:spLocks noGrp="1" noChangeArrowheads="1"/>
          </p:cNvSpPr>
          <p:nvPr>
            <p:ph type="title" idx="4294967295"/>
          </p:nvPr>
        </p:nvSpPr>
        <p:spPr/>
        <p:txBody>
          <a:bodyPr/>
          <a:lstStyle/>
          <a:p>
            <a:pPr eaLnBrk="1" hangingPunct="1"/>
            <a:r>
              <a:rPr lang="en-US" sz="4000" smtClean="0"/>
              <a:t>Nearly Extinct: the Uniprocesor</a:t>
            </a:r>
          </a:p>
        </p:txBody>
      </p:sp>
      <p:grpSp>
        <p:nvGrpSpPr>
          <p:cNvPr id="10246" name="Group 5"/>
          <p:cNvGrpSpPr>
            <a:grpSpLocks/>
          </p:cNvGrpSpPr>
          <p:nvPr/>
        </p:nvGrpSpPr>
        <p:grpSpPr bwMode="auto">
          <a:xfrm>
            <a:off x="4105275" y="2532063"/>
            <a:ext cx="1052513" cy="1346200"/>
            <a:chOff x="2496" y="2725"/>
            <a:chExt cx="712" cy="739"/>
          </a:xfrm>
        </p:grpSpPr>
        <p:sp>
          <p:nvSpPr>
            <p:cNvPr id="9223" name="Rectangle 6"/>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9224" name="Freeform 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0251" name="Group 8"/>
            <p:cNvGrpSpPr>
              <a:grpSpLocks/>
            </p:cNvGrpSpPr>
            <p:nvPr/>
          </p:nvGrpSpPr>
          <p:grpSpPr bwMode="auto">
            <a:xfrm>
              <a:off x="3072" y="2832"/>
              <a:ext cx="136" cy="632"/>
              <a:chOff x="3072" y="2832"/>
              <a:chExt cx="136" cy="632"/>
            </a:xfrm>
          </p:grpSpPr>
          <p:sp>
            <p:nvSpPr>
              <p:cNvPr id="9226" name="Freeform 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9227" name="Freeform 10"/>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9228" name="Freeform 11"/>
              <p:cNvSpPr>
                <a:spLocks/>
              </p:cNvSpPr>
              <p:nvPr/>
            </p:nvSpPr>
            <p:spPr bwMode="auto">
              <a:xfrm>
                <a:off x="3072" y="2832"/>
                <a:ext cx="128"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0252" name="Group 12"/>
            <p:cNvGrpSpPr>
              <a:grpSpLocks/>
            </p:cNvGrpSpPr>
            <p:nvPr/>
          </p:nvGrpSpPr>
          <p:grpSpPr bwMode="auto">
            <a:xfrm flipH="1">
              <a:off x="2496" y="2832"/>
              <a:ext cx="136" cy="632"/>
              <a:chOff x="3072" y="2832"/>
              <a:chExt cx="136" cy="632"/>
            </a:xfrm>
          </p:grpSpPr>
          <p:sp>
            <p:nvSpPr>
              <p:cNvPr id="9230" name="Freeform 1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9231" name="Freeform 14"/>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9232" name="Freeform 15"/>
              <p:cNvSpPr>
                <a:spLocks/>
              </p:cNvSpPr>
              <p:nvPr/>
            </p:nvSpPr>
            <p:spPr bwMode="auto">
              <a:xfrm>
                <a:off x="3072" y="2832"/>
                <a:ext cx="128"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sp>
        <p:nvSpPr>
          <p:cNvPr id="9233" name="Rectangle 37"/>
          <p:cNvSpPr>
            <a:spLocks noChangeArrowheads="1"/>
          </p:cNvSpPr>
          <p:nvPr/>
        </p:nvSpPr>
        <p:spPr bwMode="auto">
          <a:xfrm>
            <a:off x="3432175" y="4124325"/>
            <a:ext cx="2462213" cy="498475"/>
          </a:xfrm>
          <a:prstGeom prst="rect">
            <a:avLst/>
          </a:prstGeom>
          <a:solidFill>
            <a:schemeClr val="hlink"/>
          </a:solidFill>
          <a:ln w="38100">
            <a:solidFill>
              <a:schemeClr val="tx1"/>
            </a:solidFill>
            <a:miter lim="800000"/>
            <a:headEnd/>
            <a:tailEnd/>
          </a:ln>
        </p:spPr>
        <p:txBody>
          <a:bodyPr wrap="none" anchor="ctr"/>
          <a:lstStyle/>
          <a:p>
            <a:pPr algn="ctr" eaLnBrk="0" fontAlgn="base" hangingPunct="0">
              <a:spcBef>
                <a:spcPct val="0"/>
              </a:spcBef>
              <a:spcAft>
                <a:spcPct val="0"/>
              </a:spcAft>
              <a:defRPr/>
            </a:pPr>
            <a:r>
              <a:rPr lang="en-US" sz="2400">
                <a:solidFill>
                  <a:srgbClr val="000000"/>
                </a:solidFill>
              </a:rPr>
              <a:t>memory</a:t>
            </a:r>
          </a:p>
        </p:txBody>
      </p:sp>
      <p:sp>
        <p:nvSpPr>
          <p:cNvPr id="9234" name="Text Box 60"/>
          <p:cNvSpPr txBox="1">
            <a:spLocks noChangeArrowheads="1"/>
          </p:cNvSpPr>
          <p:nvPr/>
        </p:nvSpPr>
        <p:spPr bwMode="auto">
          <a:xfrm>
            <a:off x="4238625" y="2870200"/>
            <a:ext cx="731838" cy="461963"/>
          </a:xfrm>
          <a:prstGeom prst="rect">
            <a:avLst/>
          </a:prstGeom>
          <a:noFill/>
          <a:ln w="9525">
            <a:noFill/>
            <a:miter lim="800000"/>
            <a:headEnd/>
            <a:tailEnd/>
          </a:ln>
        </p:spPr>
        <p:txBody>
          <a:bodyPr wrap="none">
            <a:spAutoFit/>
          </a:bodyPr>
          <a:lstStyle/>
          <a:p>
            <a:pPr algn="r" eaLnBrk="0" fontAlgn="base" hangingPunct="0">
              <a:spcBef>
                <a:spcPct val="0"/>
              </a:spcBef>
              <a:spcAft>
                <a:spcPct val="0"/>
              </a:spcAft>
              <a:defRPr/>
            </a:pPr>
            <a:r>
              <a:rPr lang="en-US" sz="2400" b="1">
                <a:solidFill>
                  <a:srgbClr val="000000"/>
                </a:solidFill>
              </a:rPr>
              <a:t>cpu</a:t>
            </a:r>
          </a:p>
        </p:txBody>
      </p:sp>
    </p:spTree>
    <p:extLst>
      <p:ext uri="{BB962C8B-B14F-4D97-AF65-F5344CB8AC3E}">
        <p14:creationId xmlns:p14="http://schemas.microsoft.com/office/powerpoint/2010/main" val="392426459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
        <p:nvSpPr>
          <p:cNvPr id="1126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6993FCE8-CD0C-46F5-84B5-56FE7DAD24E8}" type="slidenum">
              <a:rPr lang="ar-SA" sz="1400" smtClean="0">
                <a:solidFill>
                  <a:srgbClr val="000000"/>
                </a:solidFill>
              </a:rPr>
              <a:pPr algn="r" fontAlgn="base">
                <a:spcBef>
                  <a:spcPct val="0"/>
                </a:spcBef>
                <a:spcAft>
                  <a:spcPct val="0"/>
                </a:spcAft>
              </a:pPr>
              <a:t>27</a:t>
            </a:fld>
            <a:endParaRPr lang="en-US" sz="1400" smtClean="0">
              <a:solidFill>
                <a:srgbClr val="000000"/>
              </a:solidFill>
              <a:cs typeface="Arial" panose="020B0604020202020204" pitchFamily="34" charset="0"/>
            </a:endParaRPr>
          </a:p>
        </p:txBody>
      </p:sp>
      <p:sp>
        <p:nvSpPr>
          <p:cNvPr id="11268" name="Rectangle 3"/>
          <p:cNvSpPr>
            <a:spLocks noGrp="1" noChangeArrowheads="1"/>
          </p:cNvSpPr>
          <p:nvPr>
            <p:ph type="title" idx="4294967295"/>
          </p:nvPr>
        </p:nvSpPr>
        <p:spPr>
          <a:xfrm>
            <a:off x="242888" y="609600"/>
            <a:ext cx="8845550" cy="1143000"/>
          </a:xfrm>
        </p:spPr>
        <p:txBody>
          <a:bodyPr/>
          <a:lstStyle/>
          <a:p>
            <a:pPr eaLnBrk="1" hangingPunct="1"/>
            <a:r>
              <a:rPr lang="en-US" sz="4000" smtClean="0"/>
              <a:t>Endangered: </a:t>
            </a:r>
            <a:br>
              <a:rPr lang="en-US" sz="4000" smtClean="0"/>
            </a:br>
            <a:r>
              <a:rPr lang="en-US" sz="4000" smtClean="0"/>
              <a:t>The Shared Memory Multiprocessor</a:t>
            </a:r>
            <a:br>
              <a:rPr lang="en-US" sz="4000" smtClean="0"/>
            </a:br>
            <a:r>
              <a:rPr lang="en-US" sz="4000" smtClean="0"/>
              <a:t>(SMP)</a:t>
            </a:r>
          </a:p>
        </p:txBody>
      </p:sp>
      <p:grpSp>
        <p:nvGrpSpPr>
          <p:cNvPr id="11269" name="Group 59"/>
          <p:cNvGrpSpPr>
            <a:grpSpLocks/>
          </p:cNvGrpSpPr>
          <p:nvPr/>
        </p:nvGrpSpPr>
        <p:grpSpPr bwMode="auto">
          <a:xfrm>
            <a:off x="2425700" y="2700338"/>
            <a:ext cx="4267200" cy="2527300"/>
            <a:chOff x="2038" y="1558"/>
            <a:chExt cx="1847" cy="1318"/>
          </a:xfrm>
        </p:grpSpPr>
        <p:sp>
          <p:nvSpPr>
            <p:cNvPr id="11270" name="Rectangle 4"/>
            <p:cNvSpPr>
              <a:spLocks noChangeArrowheads="1"/>
            </p:cNvSpPr>
            <p:nvPr/>
          </p:nvSpPr>
          <p:spPr bwMode="auto">
            <a:xfrm>
              <a:off x="2262" y="2073"/>
              <a:ext cx="335" cy="138"/>
            </a:xfrm>
            <a:prstGeom prst="rect">
              <a:avLst/>
            </a:prstGeom>
            <a:solidFill>
              <a:srgbClr val="FF3399"/>
            </a:solidFill>
            <a:ln w="38100">
              <a:solidFill>
                <a:schemeClr val="tx1"/>
              </a:solidFill>
              <a:miter lim="800000"/>
              <a:headEnd/>
              <a:tailEnd/>
            </a:ln>
          </p:spPr>
          <p:txBody>
            <a:bodyPr wrap="none" anchor="ctr"/>
            <a:lstStyle/>
            <a:p>
              <a:pPr algn="ctr" eaLnBrk="0" fontAlgn="base" hangingPunct="0">
                <a:spcBef>
                  <a:spcPct val="0"/>
                </a:spcBef>
                <a:spcAft>
                  <a:spcPct val="0"/>
                </a:spcAft>
                <a:defRPr/>
              </a:pPr>
              <a:r>
                <a:rPr lang="en-US" sz="1600">
                  <a:solidFill>
                    <a:srgbClr val="FFFFFF"/>
                  </a:solidFill>
                </a:rPr>
                <a:t>cache</a:t>
              </a:r>
            </a:p>
          </p:txBody>
        </p:sp>
        <p:sp>
          <p:nvSpPr>
            <p:cNvPr id="11271" name="AutoShape 5"/>
            <p:cNvSpPr>
              <a:spLocks noChangeArrowheads="1"/>
            </p:cNvSpPr>
            <p:nvPr/>
          </p:nvSpPr>
          <p:spPr bwMode="auto">
            <a:xfrm>
              <a:off x="2038" y="2223"/>
              <a:ext cx="1845" cy="228"/>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fontAlgn="base" hangingPunct="0">
                <a:spcBef>
                  <a:spcPct val="0"/>
                </a:spcBef>
                <a:spcAft>
                  <a:spcPct val="0"/>
                </a:spcAft>
                <a:defRPr/>
              </a:pPr>
              <a:r>
                <a:rPr lang="en-US" sz="2000">
                  <a:solidFill>
                    <a:srgbClr val="000000"/>
                  </a:solidFill>
                </a:rPr>
                <a:t>Bus</a:t>
              </a:r>
            </a:p>
          </p:txBody>
        </p:sp>
        <p:grpSp>
          <p:nvGrpSpPr>
            <p:cNvPr id="11272" name="Group 6"/>
            <p:cNvGrpSpPr>
              <a:grpSpLocks/>
            </p:cNvGrpSpPr>
            <p:nvPr/>
          </p:nvGrpSpPr>
          <p:grpSpPr bwMode="auto">
            <a:xfrm>
              <a:off x="2813" y="1577"/>
              <a:ext cx="315" cy="418"/>
              <a:chOff x="2496" y="2725"/>
              <a:chExt cx="712" cy="739"/>
            </a:xfrm>
          </p:grpSpPr>
          <p:sp>
            <p:nvSpPr>
              <p:cNvPr id="2" name="Rectangle 7"/>
              <p:cNvSpPr>
                <a:spLocks noChangeArrowheads="1"/>
              </p:cNvSpPr>
              <p:nvPr/>
            </p:nvSpPr>
            <p:spPr bwMode="auto">
              <a:xfrm>
                <a:off x="2592" y="3312"/>
                <a:ext cx="527" cy="145"/>
              </a:xfrm>
              <a:prstGeom prst="rect">
                <a:avLst/>
              </a:prstGeom>
              <a:solidFill>
                <a:schemeClr val="accent1"/>
              </a:solidFill>
              <a:ln w="38100"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 name="Freeform 8"/>
              <p:cNvSpPr>
                <a:spLocks/>
              </p:cNvSpPr>
              <p:nvPr/>
            </p:nvSpPr>
            <p:spPr bwMode="auto">
              <a:xfrm>
                <a:off x="2592" y="2725"/>
                <a:ext cx="527"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4" name="Group 9"/>
              <p:cNvGrpSpPr>
                <a:grpSpLocks/>
              </p:cNvGrpSpPr>
              <p:nvPr/>
            </p:nvGrpSpPr>
            <p:grpSpPr bwMode="auto">
              <a:xfrm>
                <a:off x="3072" y="2832"/>
                <a:ext cx="136" cy="632"/>
                <a:chOff x="3072" y="2832"/>
                <a:chExt cx="136" cy="632"/>
              </a:xfrm>
            </p:grpSpPr>
            <p:sp>
              <p:nvSpPr>
                <p:cNvPr id="11276" name="Freeform 10"/>
                <p:cNvSpPr>
                  <a:spLocks/>
                </p:cNvSpPr>
                <p:nvPr/>
              </p:nvSpPr>
              <p:spPr bwMode="auto">
                <a:xfrm>
                  <a:off x="3072" y="3120"/>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77" name="Freeform 11"/>
                <p:cNvSpPr>
                  <a:spLocks/>
                </p:cNvSpPr>
                <p:nvPr/>
              </p:nvSpPr>
              <p:spPr bwMode="auto">
                <a:xfrm>
                  <a:off x="3072"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78" name="Freeform 12"/>
                <p:cNvSpPr>
                  <a:spLocks/>
                </p:cNvSpPr>
                <p:nvPr/>
              </p:nvSpPr>
              <p:spPr bwMode="auto">
                <a:xfrm>
                  <a:off x="3072" y="2832"/>
                  <a:ext cx="126"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5" name="Group 13"/>
              <p:cNvGrpSpPr>
                <a:grpSpLocks/>
              </p:cNvGrpSpPr>
              <p:nvPr/>
            </p:nvGrpSpPr>
            <p:grpSpPr bwMode="auto">
              <a:xfrm flipH="1">
                <a:off x="2496" y="2832"/>
                <a:ext cx="136" cy="632"/>
                <a:chOff x="3072" y="2832"/>
                <a:chExt cx="136" cy="632"/>
              </a:xfrm>
            </p:grpSpPr>
            <p:sp>
              <p:nvSpPr>
                <p:cNvPr id="11280" name="Freeform 14"/>
                <p:cNvSpPr>
                  <a:spLocks/>
                </p:cNvSpPr>
                <p:nvPr/>
              </p:nvSpPr>
              <p:spPr bwMode="auto">
                <a:xfrm>
                  <a:off x="3073" y="3120"/>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81" name="Freeform 15"/>
                <p:cNvSpPr>
                  <a:spLocks/>
                </p:cNvSpPr>
                <p:nvPr/>
              </p:nvSpPr>
              <p:spPr bwMode="auto">
                <a:xfrm>
                  <a:off x="3073"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82" name="Freeform 16"/>
                <p:cNvSpPr>
                  <a:spLocks/>
                </p:cNvSpPr>
                <p:nvPr/>
              </p:nvSpPr>
              <p:spPr bwMode="auto">
                <a:xfrm>
                  <a:off x="3073" y="2832"/>
                  <a:ext cx="126"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1273" name="Group 17"/>
            <p:cNvGrpSpPr>
              <a:grpSpLocks/>
            </p:cNvGrpSpPr>
            <p:nvPr/>
          </p:nvGrpSpPr>
          <p:grpSpPr bwMode="auto">
            <a:xfrm>
              <a:off x="2263" y="1558"/>
              <a:ext cx="378" cy="457"/>
              <a:chOff x="1008" y="2720"/>
              <a:chExt cx="856" cy="808"/>
            </a:xfrm>
          </p:grpSpPr>
          <p:sp>
            <p:nvSpPr>
              <p:cNvPr id="11284" name="Rectangle 18"/>
              <p:cNvSpPr>
                <a:spLocks noChangeArrowheads="1"/>
              </p:cNvSpPr>
              <p:nvPr/>
            </p:nvSpPr>
            <p:spPr bwMode="auto">
              <a:xfrm>
                <a:off x="1031" y="3304"/>
                <a:ext cx="490" cy="160"/>
              </a:xfrm>
              <a:prstGeom prst="rect">
                <a:avLst/>
              </a:prstGeom>
              <a:solidFill>
                <a:srgbClr val="FF33CC"/>
              </a:solidFill>
              <a:ln w="38100"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85" name="Freeform 19"/>
              <p:cNvSpPr>
                <a:spLocks/>
              </p:cNvSpPr>
              <p:nvPr/>
            </p:nvSpPr>
            <p:spPr bwMode="auto">
              <a:xfrm flipH="1">
                <a:off x="1007" y="3168"/>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86" name="Freeform 20"/>
              <p:cNvSpPr>
                <a:spLocks/>
              </p:cNvSpPr>
              <p:nvPr/>
            </p:nvSpPr>
            <p:spPr bwMode="auto">
              <a:xfrm flipH="1">
                <a:off x="1076" y="3000"/>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87" name="Freeform 21"/>
              <p:cNvSpPr>
                <a:spLocks/>
              </p:cNvSpPr>
              <p:nvPr/>
            </p:nvSpPr>
            <p:spPr bwMode="auto">
              <a:xfrm flipH="1">
                <a:off x="1200" y="2801"/>
                <a:ext cx="126"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88" name="Freeform 22"/>
              <p:cNvSpPr>
                <a:spLocks/>
              </p:cNvSpPr>
              <p:nvPr/>
            </p:nvSpPr>
            <p:spPr bwMode="auto">
              <a:xfrm>
                <a:off x="1031" y="2720"/>
                <a:ext cx="745" cy="591"/>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89" name="Freeform 23"/>
              <p:cNvSpPr>
                <a:spLocks/>
              </p:cNvSpPr>
              <p:nvPr/>
            </p:nvSpPr>
            <p:spPr bwMode="auto">
              <a:xfrm>
                <a:off x="1521" y="2720"/>
                <a:ext cx="247"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90" name="Freeform 24"/>
              <p:cNvSpPr>
                <a:spLocks/>
              </p:cNvSpPr>
              <p:nvPr/>
            </p:nvSpPr>
            <p:spPr bwMode="auto">
              <a:xfrm>
                <a:off x="1585" y="3184"/>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91" name="Freeform 25"/>
              <p:cNvSpPr>
                <a:spLocks/>
              </p:cNvSpPr>
              <p:nvPr/>
            </p:nvSpPr>
            <p:spPr bwMode="auto">
              <a:xfrm>
                <a:off x="1669" y="3008"/>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92" name="Freeform 26"/>
              <p:cNvSpPr>
                <a:spLocks/>
              </p:cNvSpPr>
              <p:nvPr/>
            </p:nvSpPr>
            <p:spPr bwMode="auto">
              <a:xfrm>
                <a:off x="1737" y="2840"/>
                <a:ext cx="128"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1274" name="Group 27"/>
            <p:cNvGrpSpPr>
              <a:grpSpLocks/>
            </p:cNvGrpSpPr>
            <p:nvPr/>
          </p:nvGrpSpPr>
          <p:grpSpPr bwMode="auto">
            <a:xfrm flipH="1">
              <a:off x="3299" y="1558"/>
              <a:ext cx="379" cy="457"/>
              <a:chOff x="1008" y="2720"/>
              <a:chExt cx="856" cy="808"/>
            </a:xfrm>
          </p:grpSpPr>
          <p:sp>
            <p:nvSpPr>
              <p:cNvPr id="11294" name="Rectangle 28"/>
              <p:cNvSpPr>
                <a:spLocks noChangeArrowheads="1"/>
              </p:cNvSpPr>
              <p:nvPr/>
            </p:nvSpPr>
            <p:spPr bwMode="auto">
              <a:xfrm>
                <a:off x="1031" y="3304"/>
                <a:ext cx="489" cy="160"/>
              </a:xfrm>
              <a:prstGeom prst="rect">
                <a:avLst/>
              </a:prstGeom>
              <a:solidFill>
                <a:srgbClr val="FFFF99"/>
              </a:solidFill>
              <a:ln w="38100"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95" name="Freeform 29"/>
              <p:cNvSpPr>
                <a:spLocks/>
              </p:cNvSpPr>
              <p:nvPr/>
            </p:nvSpPr>
            <p:spPr bwMode="auto">
              <a:xfrm flipH="1">
                <a:off x="1008" y="3168"/>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96" name="Freeform 30"/>
              <p:cNvSpPr>
                <a:spLocks/>
              </p:cNvSpPr>
              <p:nvPr/>
            </p:nvSpPr>
            <p:spPr bwMode="auto">
              <a:xfrm flipH="1">
                <a:off x="1076" y="3000"/>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97" name="Freeform 31"/>
              <p:cNvSpPr>
                <a:spLocks/>
              </p:cNvSpPr>
              <p:nvPr/>
            </p:nvSpPr>
            <p:spPr bwMode="auto">
              <a:xfrm flipH="1">
                <a:off x="1200" y="2801"/>
                <a:ext cx="127"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98" name="Freeform 32"/>
              <p:cNvSpPr>
                <a:spLocks/>
              </p:cNvSpPr>
              <p:nvPr/>
            </p:nvSpPr>
            <p:spPr bwMode="auto">
              <a:xfrm>
                <a:off x="1031" y="2720"/>
                <a:ext cx="745" cy="591"/>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299" name="Freeform 3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300" name="Freeform 34"/>
              <p:cNvSpPr>
                <a:spLocks/>
              </p:cNvSpPr>
              <p:nvPr/>
            </p:nvSpPr>
            <p:spPr bwMode="auto">
              <a:xfrm>
                <a:off x="1583" y="3184"/>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301" name="Freeform 35"/>
              <p:cNvSpPr>
                <a:spLocks/>
              </p:cNvSpPr>
              <p:nvPr/>
            </p:nvSpPr>
            <p:spPr bwMode="auto">
              <a:xfrm>
                <a:off x="1669" y="3008"/>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302" name="Freeform 36"/>
              <p:cNvSpPr>
                <a:spLocks/>
              </p:cNvSpPr>
              <p:nvPr/>
            </p:nvSpPr>
            <p:spPr bwMode="auto">
              <a:xfrm>
                <a:off x="1737" y="2840"/>
                <a:ext cx="127"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sp>
          <p:nvSpPr>
            <p:cNvPr id="11303" name="AutoShape 37"/>
            <p:cNvSpPr>
              <a:spLocks noChangeArrowheads="1"/>
            </p:cNvSpPr>
            <p:nvPr/>
          </p:nvSpPr>
          <p:spPr bwMode="auto">
            <a:xfrm>
              <a:off x="2040" y="2219"/>
              <a:ext cx="1845" cy="229"/>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fontAlgn="base" hangingPunct="0">
                <a:spcBef>
                  <a:spcPct val="0"/>
                </a:spcBef>
                <a:spcAft>
                  <a:spcPct val="0"/>
                </a:spcAft>
                <a:defRPr/>
              </a:pPr>
              <a:r>
                <a:rPr lang="en-US" sz="1400">
                  <a:solidFill>
                    <a:srgbClr val="000000"/>
                  </a:solidFill>
                </a:rPr>
                <a:t>Bus</a:t>
              </a:r>
            </a:p>
          </p:txBody>
        </p:sp>
        <p:sp>
          <p:nvSpPr>
            <p:cNvPr id="11304" name="Rectangle 38"/>
            <p:cNvSpPr>
              <a:spLocks noChangeArrowheads="1"/>
            </p:cNvSpPr>
            <p:nvPr/>
          </p:nvSpPr>
          <p:spPr bwMode="auto">
            <a:xfrm>
              <a:off x="2197" y="2562"/>
              <a:ext cx="1552" cy="314"/>
            </a:xfrm>
            <a:prstGeom prst="rect">
              <a:avLst/>
            </a:prstGeom>
            <a:solidFill>
              <a:schemeClr val="hlink"/>
            </a:solidFill>
            <a:ln w="38100">
              <a:solidFill>
                <a:schemeClr val="tx1"/>
              </a:solidFill>
              <a:miter lim="800000"/>
              <a:headEnd/>
              <a:tailEnd/>
            </a:ln>
          </p:spPr>
          <p:txBody>
            <a:bodyPr wrap="none" anchor="ctr"/>
            <a:lstStyle/>
            <a:p>
              <a:pPr algn="ctr" eaLnBrk="0" fontAlgn="base" hangingPunct="0">
                <a:spcBef>
                  <a:spcPct val="0"/>
                </a:spcBef>
                <a:spcAft>
                  <a:spcPct val="0"/>
                </a:spcAft>
                <a:defRPr/>
              </a:pPr>
              <a:r>
                <a:rPr lang="en-US" sz="2400">
                  <a:solidFill>
                    <a:srgbClr val="000000"/>
                  </a:solidFill>
                </a:rPr>
                <a:t>shared memory</a:t>
              </a:r>
            </a:p>
          </p:txBody>
        </p:sp>
        <p:sp>
          <p:nvSpPr>
            <p:cNvPr id="11305" name="AutoShape 39"/>
            <p:cNvSpPr>
              <a:spLocks noChangeArrowheads="1"/>
            </p:cNvSpPr>
            <p:nvPr/>
          </p:nvSpPr>
          <p:spPr bwMode="auto">
            <a:xfrm>
              <a:off x="2868" y="2408"/>
              <a:ext cx="228" cy="126"/>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1306" name="Rectangle 40"/>
            <p:cNvSpPr>
              <a:spLocks noChangeArrowheads="1"/>
            </p:cNvSpPr>
            <p:nvPr/>
          </p:nvSpPr>
          <p:spPr bwMode="auto">
            <a:xfrm>
              <a:off x="3351" y="2073"/>
              <a:ext cx="335" cy="137"/>
            </a:xfrm>
            <a:prstGeom prst="rect">
              <a:avLst/>
            </a:prstGeom>
            <a:solidFill>
              <a:srgbClr val="FFFF99"/>
            </a:solidFill>
            <a:ln w="38100">
              <a:solidFill>
                <a:schemeClr val="tx1"/>
              </a:solidFill>
              <a:miter lim="800000"/>
              <a:headEnd/>
              <a:tailEnd/>
            </a:ln>
          </p:spPr>
          <p:txBody>
            <a:bodyPr wrap="none" anchor="ctr"/>
            <a:lstStyle/>
            <a:p>
              <a:pPr algn="ctr" eaLnBrk="0" fontAlgn="base" hangingPunct="0">
                <a:spcBef>
                  <a:spcPct val="0"/>
                </a:spcBef>
                <a:spcAft>
                  <a:spcPct val="0"/>
                </a:spcAft>
                <a:defRPr/>
              </a:pPr>
              <a:r>
                <a:rPr lang="en-US" sz="1600">
                  <a:solidFill>
                    <a:srgbClr val="000000"/>
                  </a:solidFill>
                </a:rPr>
                <a:t>cache</a:t>
              </a:r>
            </a:p>
          </p:txBody>
        </p:sp>
        <p:sp>
          <p:nvSpPr>
            <p:cNvPr id="11307" name="Rectangle 41"/>
            <p:cNvSpPr>
              <a:spLocks noChangeArrowheads="1"/>
            </p:cNvSpPr>
            <p:nvPr/>
          </p:nvSpPr>
          <p:spPr bwMode="auto">
            <a:xfrm>
              <a:off x="2830" y="2073"/>
              <a:ext cx="335" cy="137"/>
            </a:xfrm>
            <a:prstGeom prst="rect">
              <a:avLst/>
            </a:prstGeom>
            <a:solidFill>
              <a:schemeClr val="accent1"/>
            </a:solidFill>
            <a:ln w="38100">
              <a:solidFill>
                <a:schemeClr val="tx1"/>
              </a:solidFill>
              <a:miter lim="800000"/>
              <a:headEnd/>
              <a:tailEnd/>
            </a:ln>
          </p:spPr>
          <p:txBody>
            <a:bodyPr wrap="none" anchor="ctr"/>
            <a:lstStyle/>
            <a:p>
              <a:pPr algn="ctr" eaLnBrk="0" fontAlgn="base" hangingPunct="0">
                <a:spcBef>
                  <a:spcPct val="0"/>
                </a:spcBef>
                <a:spcAft>
                  <a:spcPct val="0"/>
                </a:spcAft>
                <a:defRPr/>
              </a:pPr>
              <a:r>
                <a:rPr lang="en-US" sz="1600">
                  <a:solidFill>
                    <a:srgbClr val="FFFFFF"/>
                  </a:solidFill>
                </a:rPr>
                <a:t>cache</a:t>
              </a:r>
            </a:p>
          </p:txBody>
        </p:sp>
      </p:grpSp>
    </p:spTree>
    <p:extLst>
      <p:ext uri="{BB962C8B-B14F-4D97-AF65-F5344CB8AC3E}">
        <p14:creationId xmlns:p14="http://schemas.microsoft.com/office/powerpoint/2010/main" val="211346431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
        <p:nvSpPr>
          <p:cNvPr id="1331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86F18230-D7F3-4177-9C03-BE986BA07391}" type="slidenum">
              <a:rPr lang="ar-SA" sz="1400" smtClean="0">
                <a:solidFill>
                  <a:srgbClr val="000000"/>
                </a:solidFill>
              </a:rPr>
              <a:pPr algn="r" fontAlgn="base">
                <a:spcBef>
                  <a:spcPct val="0"/>
                </a:spcBef>
                <a:spcAft>
                  <a:spcPct val="0"/>
                </a:spcAft>
              </a:pPr>
              <a:t>28</a:t>
            </a:fld>
            <a:endParaRPr lang="en-US" sz="1400" smtClean="0">
              <a:solidFill>
                <a:srgbClr val="000000"/>
              </a:solidFill>
              <a:cs typeface="Arial" panose="020B0604020202020204" pitchFamily="34" charset="0"/>
            </a:endParaRPr>
          </a:p>
        </p:txBody>
      </p:sp>
      <p:sp>
        <p:nvSpPr>
          <p:cNvPr id="13316" name="Rectangle 2"/>
          <p:cNvSpPr>
            <a:spLocks noChangeArrowheads="1"/>
          </p:cNvSpPr>
          <p:nvPr/>
        </p:nvSpPr>
        <p:spPr bwMode="auto">
          <a:xfrm>
            <a:off x="3221038" y="2233613"/>
            <a:ext cx="3133725" cy="2771775"/>
          </a:xfrm>
          <a:prstGeom prst="rect">
            <a:avLst/>
          </a:prstGeom>
          <a:solidFill>
            <a:schemeClr val="folHlink"/>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2293" name="Rectangle 3"/>
          <p:cNvSpPr>
            <a:spLocks noGrp="1" noChangeArrowheads="1"/>
          </p:cNvSpPr>
          <p:nvPr>
            <p:ph type="title" idx="4294967295"/>
          </p:nvPr>
        </p:nvSpPr>
        <p:spPr>
          <a:xfrm>
            <a:off x="265113" y="609600"/>
            <a:ext cx="8672512" cy="1143000"/>
          </a:xfrm>
        </p:spPr>
        <p:txBody>
          <a:bodyPr/>
          <a:lstStyle/>
          <a:p>
            <a:pPr eaLnBrk="1" hangingPunct="1"/>
            <a:r>
              <a:rPr lang="en-US" sz="4000" dirty="0" smtClean="0"/>
              <a:t>The New Boss: </a:t>
            </a:r>
            <a:br>
              <a:rPr lang="en-US" sz="4000" dirty="0" smtClean="0"/>
            </a:br>
            <a:r>
              <a:rPr lang="en-US" sz="4000" dirty="0" smtClean="0"/>
              <a:t>The Multicore Processor</a:t>
            </a:r>
            <a:br>
              <a:rPr lang="en-US" sz="4000" dirty="0" smtClean="0"/>
            </a:br>
            <a:endParaRPr lang="en-US" sz="4000" dirty="0" smtClean="0"/>
          </a:p>
        </p:txBody>
      </p:sp>
      <p:sp>
        <p:nvSpPr>
          <p:cNvPr id="13318" name="Rectangle 4"/>
          <p:cNvSpPr>
            <a:spLocks noChangeArrowheads="1"/>
          </p:cNvSpPr>
          <p:nvPr/>
        </p:nvSpPr>
        <p:spPr bwMode="auto">
          <a:xfrm>
            <a:off x="3590925" y="3319463"/>
            <a:ext cx="531813" cy="219075"/>
          </a:xfrm>
          <a:prstGeom prst="rect">
            <a:avLst/>
          </a:prstGeom>
          <a:solidFill>
            <a:srgbClr val="FF3399"/>
          </a:solidFill>
          <a:ln w="38100">
            <a:solidFill>
              <a:schemeClr val="tx1"/>
            </a:solidFill>
            <a:miter lim="800000"/>
            <a:headEnd/>
            <a:tailEnd/>
          </a:ln>
        </p:spPr>
        <p:txBody>
          <a:bodyPr wrap="none" anchor="ctr"/>
          <a:lstStyle/>
          <a:p>
            <a:pPr algn="ctr" eaLnBrk="0" fontAlgn="base" hangingPunct="0">
              <a:spcBef>
                <a:spcPct val="0"/>
              </a:spcBef>
              <a:spcAft>
                <a:spcPct val="0"/>
              </a:spcAft>
              <a:defRPr/>
            </a:pPr>
            <a:r>
              <a:rPr lang="en-US" sz="1600">
                <a:solidFill>
                  <a:srgbClr val="FFFFFF"/>
                </a:solidFill>
              </a:rPr>
              <a:t>cache</a:t>
            </a:r>
          </a:p>
        </p:txBody>
      </p:sp>
      <p:sp>
        <p:nvSpPr>
          <p:cNvPr id="13319" name="AutoShape 5"/>
          <p:cNvSpPr>
            <a:spLocks noChangeArrowheads="1"/>
          </p:cNvSpPr>
          <p:nvPr/>
        </p:nvSpPr>
        <p:spPr bwMode="auto">
          <a:xfrm>
            <a:off x="3235325" y="3557588"/>
            <a:ext cx="2928938" cy="361950"/>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fontAlgn="base" hangingPunct="0">
              <a:spcBef>
                <a:spcPct val="0"/>
              </a:spcBef>
              <a:spcAft>
                <a:spcPct val="0"/>
              </a:spcAft>
              <a:defRPr/>
            </a:pPr>
            <a:r>
              <a:rPr lang="en-US" sz="2000">
                <a:solidFill>
                  <a:srgbClr val="000000"/>
                </a:solidFill>
              </a:rPr>
              <a:t>Bus</a:t>
            </a:r>
          </a:p>
        </p:txBody>
      </p:sp>
      <p:grpSp>
        <p:nvGrpSpPr>
          <p:cNvPr id="12296" name="Group 6"/>
          <p:cNvGrpSpPr>
            <a:grpSpLocks/>
          </p:cNvGrpSpPr>
          <p:nvPr/>
        </p:nvGrpSpPr>
        <p:grpSpPr bwMode="auto">
          <a:xfrm>
            <a:off x="4465638" y="2532063"/>
            <a:ext cx="500062" cy="663575"/>
            <a:chOff x="2496" y="2725"/>
            <a:chExt cx="712" cy="739"/>
          </a:xfrm>
        </p:grpSpPr>
        <p:sp>
          <p:nvSpPr>
            <p:cNvPr id="13321" name="Rectangle 7"/>
            <p:cNvSpPr>
              <a:spLocks noChangeArrowheads="1"/>
            </p:cNvSpPr>
            <p:nvPr/>
          </p:nvSpPr>
          <p:spPr bwMode="auto">
            <a:xfrm>
              <a:off x="2591" y="3312"/>
              <a:ext cx="529" cy="143"/>
            </a:xfrm>
            <a:prstGeom prst="rect">
              <a:avLst/>
            </a:prstGeom>
            <a:solidFill>
              <a:schemeClr val="accent1"/>
            </a:solidFill>
            <a:ln w="38100"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22" name="Freeform 8"/>
            <p:cNvSpPr>
              <a:spLocks/>
            </p:cNvSpPr>
            <p:nvPr/>
          </p:nvSpPr>
          <p:spPr bwMode="auto">
            <a:xfrm>
              <a:off x="2591" y="2725"/>
              <a:ext cx="529"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2341" name="Group 9"/>
            <p:cNvGrpSpPr>
              <a:grpSpLocks/>
            </p:cNvGrpSpPr>
            <p:nvPr/>
          </p:nvGrpSpPr>
          <p:grpSpPr bwMode="auto">
            <a:xfrm>
              <a:off x="3072" y="2832"/>
              <a:ext cx="136" cy="632"/>
              <a:chOff x="3072" y="2832"/>
              <a:chExt cx="136" cy="632"/>
            </a:xfrm>
          </p:grpSpPr>
          <p:sp>
            <p:nvSpPr>
              <p:cNvPr id="13324" name="Freeform 10"/>
              <p:cNvSpPr>
                <a:spLocks/>
              </p:cNvSpPr>
              <p:nvPr/>
            </p:nvSpPr>
            <p:spPr bwMode="auto">
              <a:xfrm>
                <a:off x="3072" y="3121"/>
                <a:ext cx="136"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25" name="Freeform 11"/>
              <p:cNvSpPr>
                <a:spLocks/>
              </p:cNvSpPr>
              <p:nvPr/>
            </p:nvSpPr>
            <p:spPr bwMode="auto">
              <a:xfrm>
                <a:off x="3072" y="2976"/>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26" name="Freeform 12"/>
              <p:cNvSpPr>
                <a:spLocks/>
              </p:cNvSpPr>
              <p:nvPr/>
            </p:nvSpPr>
            <p:spPr bwMode="auto">
              <a:xfrm>
                <a:off x="3072" y="2833"/>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2342" name="Group 13"/>
            <p:cNvGrpSpPr>
              <a:grpSpLocks/>
            </p:cNvGrpSpPr>
            <p:nvPr/>
          </p:nvGrpSpPr>
          <p:grpSpPr bwMode="auto">
            <a:xfrm flipH="1">
              <a:off x="2496" y="2832"/>
              <a:ext cx="136" cy="632"/>
              <a:chOff x="3072" y="2832"/>
              <a:chExt cx="136" cy="632"/>
            </a:xfrm>
          </p:grpSpPr>
          <p:sp>
            <p:nvSpPr>
              <p:cNvPr id="13328" name="Freeform 14"/>
              <p:cNvSpPr>
                <a:spLocks/>
              </p:cNvSpPr>
              <p:nvPr/>
            </p:nvSpPr>
            <p:spPr bwMode="auto">
              <a:xfrm>
                <a:off x="3072" y="3121"/>
                <a:ext cx="136"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29" name="Freeform 15"/>
              <p:cNvSpPr>
                <a:spLocks/>
              </p:cNvSpPr>
              <p:nvPr/>
            </p:nvSpPr>
            <p:spPr bwMode="auto">
              <a:xfrm>
                <a:off x="3072" y="2976"/>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30" name="Freeform 16"/>
              <p:cNvSpPr>
                <a:spLocks/>
              </p:cNvSpPr>
              <p:nvPr/>
            </p:nvSpPr>
            <p:spPr bwMode="auto">
              <a:xfrm>
                <a:off x="3072" y="2833"/>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2297" name="Group 17"/>
          <p:cNvGrpSpPr>
            <a:grpSpLocks/>
          </p:cNvGrpSpPr>
          <p:nvPr/>
        </p:nvGrpSpPr>
        <p:grpSpPr bwMode="auto">
          <a:xfrm>
            <a:off x="3592513" y="2501900"/>
            <a:ext cx="600075" cy="725488"/>
            <a:chOff x="1008" y="2720"/>
            <a:chExt cx="856" cy="808"/>
          </a:xfrm>
        </p:grpSpPr>
        <p:sp>
          <p:nvSpPr>
            <p:cNvPr id="13332" name="Rectangle 18"/>
            <p:cNvSpPr>
              <a:spLocks noChangeArrowheads="1"/>
            </p:cNvSpPr>
            <p:nvPr/>
          </p:nvSpPr>
          <p:spPr bwMode="auto">
            <a:xfrm>
              <a:off x="1033" y="3303"/>
              <a:ext cx="487" cy="161"/>
            </a:xfrm>
            <a:prstGeom prst="rect">
              <a:avLst/>
            </a:prstGeom>
            <a:solidFill>
              <a:srgbClr val="FF33CC"/>
            </a:solidFill>
            <a:ln w="38100"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33" name="Freeform 19"/>
            <p:cNvSpPr>
              <a:spLocks/>
            </p:cNvSpPr>
            <p:nvPr/>
          </p:nvSpPr>
          <p:spPr bwMode="auto">
            <a:xfrm flipH="1">
              <a:off x="1008" y="3167"/>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34" name="Freeform 20"/>
            <p:cNvSpPr>
              <a:spLocks/>
            </p:cNvSpPr>
            <p:nvPr/>
          </p:nvSpPr>
          <p:spPr bwMode="auto">
            <a:xfrm flipH="1">
              <a:off x="1076" y="2999"/>
              <a:ext cx="125"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35" name="Freeform 2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36" name="Freeform 22"/>
            <p:cNvSpPr>
              <a:spLocks/>
            </p:cNvSpPr>
            <p:nvPr/>
          </p:nvSpPr>
          <p:spPr bwMode="auto">
            <a:xfrm>
              <a:off x="1033" y="2720"/>
              <a:ext cx="743"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37" name="Freeform 23"/>
            <p:cNvSpPr>
              <a:spLocks/>
            </p:cNvSpPr>
            <p:nvPr/>
          </p:nvSpPr>
          <p:spPr bwMode="auto">
            <a:xfrm>
              <a:off x="1520" y="2720"/>
              <a:ext cx="249"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38" name="Freeform 24"/>
            <p:cNvSpPr>
              <a:spLocks/>
            </p:cNvSpPr>
            <p:nvPr/>
          </p:nvSpPr>
          <p:spPr bwMode="auto">
            <a:xfrm>
              <a:off x="1583" y="3183"/>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39" name="Freeform 25"/>
            <p:cNvSpPr>
              <a:spLocks/>
            </p:cNvSpPr>
            <p:nvPr/>
          </p:nvSpPr>
          <p:spPr bwMode="auto">
            <a:xfrm>
              <a:off x="1669" y="3008"/>
              <a:ext cx="122" cy="311"/>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40" name="Freeform 2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2298" name="Group 27"/>
          <p:cNvGrpSpPr>
            <a:grpSpLocks/>
          </p:cNvGrpSpPr>
          <p:nvPr/>
        </p:nvGrpSpPr>
        <p:grpSpPr bwMode="auto">
          <a:xfrm flipH="1">
            <a:off x="5237163" y="2501900"/>
            <a:ext cx="601662" cy="725488"/>
            <a:chOff x="1008" y="2720"/>
            <a:chExt cx="856" cy="808"/>
          </a:xfrm>
        </p:grpSpPr>
        <p:sp>
          <p:nvSpPr>
            <p:cNvPr id="13342" name="Rectangle 28"/>
            <p:cNvSpPr>
              <a:spLocks noChangeArrowheads="1"/>
            </p:cNvSpPr>
            <p:nvPr/>
          </p:nvSpPr>
          <p:spPr bwMode="auto">
            <a:xfrm>
              <a:off x="1033" y="3303"/>
              <a:ext cx="488" cy="161"/>
            </a:xfrm>
            <a:prstGeom prst="rect">
              <a:avLst/>
            </a:prstGeom>
            <a:solidFill>
              <a:srgbClr val="FFFF99"/>
            </a:solidFill>
            <a:ln w="38100"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43" name="Freeform 29"/>
            <p:cNvSpPr>
              <a:spLocks/>
            </p:cNvSpPr>
            <p:nvPr/>
          </p:nvSpPr>
          <p:spPr bwMode="auto">
            <a:xfrm flipH="1">
              <a:off x="1008" y="3167"/>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44" name="Freeform 30"/>
            <p:cNvSpPr>
              <a:spLocks/>
            </p:cNvSpPr>
            <p:nvPr/>
          </p:nvSpPr>
          <p:spPr bwMode="auto">
            <a:xfrm flipH="1">
              <a:off x="1078" y="2999"/>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45" name="Freeform 31"/>
            <p:cNvSpPr>
              <a:spLocks/>
            </p:cNvSpPr>
            <p:nvPr/>
          </p:nvSpPr>
          <p:spPr bwMode="auto">
            <a:xfrm flipH="1">
              <a:off x="1200" y="2800"/>
              <a:ext cx="126"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46" name="Freeform 32"/>
            <p:cNvSpPr>
              <a:spLocks/>
            </p:cNvSpPr>
            <p:nvPr/>
          </p:nvSpPr>
          <p:spPr bwMode="auto">
            <a:xfrm>
              <a:off x="1033" y="2720"/>
              <a:ext cx="743"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47" name="Freeform 33"/>
            <p:cNvSpPr>
              <a:spLocks/>
            </p:cNvSpPr>
            <p:nvPr/>
          </p:nvSpPr>
          <p:spPr bwMode="auto">
            <a:xfrm>
              <a:off x="1521" y="2720"/>
              <a:ext cx="246"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48" name="Freeform 34"/>
            <p:cNvSpPr>
              <a:spLocks/>
            </p:cNvSpPr>
            <p:nvPr/>
          </p:nvSpPr>
          <p:spPr bwMode="auto">
            <a:xfrm>
              <a:off x="1584" y="3183"/>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49" name="Freeform 35"/>
            <p:cNvSpPr>
              <a:spLocks/>
            </p:cNvSpPr>
            <p:nvPr/>
          </p:nvSpPr>
          <p:spPr bwMode="auto">
            <a:xfrm>
              <a:off x="1670" y="3008"/>
              <a:ext cx="122" cy="311"/>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50" name="Freeform 36"/>
            <p:cNvSpPr>
              <a:spLocks/>
            </p:cNvSpPr>
            <p:nvPr/>
          </p:nvSpPr>
          <p:spPr bwMode="auto">
            <a:xfrm>
              <a:off x="1738" y="2840"/>
              <a:ext cx="126"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sp>
        <p:nvSpPr>
          <p:cNvPr id="13351" name="AutoShape 37"/>
          <p:cNvSpPr>
            <a:spLocks noChangeArrowheads="1"/>
          </p:cNvSpPr>
          <p:nvPr/>
        </p:nvSpPr>
        <p:spPr bwMode="auto">
          <a:xfrm>
            <a:off x="3238500" y="3551238"/>
            <a:ext cx="2928938" cy="363537"/>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fontAlgn="base" hangingPunct="0">
              <a:spcBef>
                <a:spcPct val="0"/>
              </a:spcBef>
              <a:spcAft>
                <a:spcPct val="0"/>
              </a:spcAft>
              <a:defRPr/>
            </a:pPr>
            <a:r>
              <a:rPr lang="en-US" sz="1400">
                <a:solidFill>
                  <a:srgbClr val="000000"/>
                </a:solidFill>
              </a:rPr>
              <a:t>Bus</a:t>
            </a:r>
          </a:p>
        </p:txBody>
      </p:sp>
      <p:sp>
        <p:nvSpPr>
          <p:cNvPr id="13352" name="Rectangle 38"/>
          <p:cNvSpPr>
            <a:spLocks noChangeArrowheads="1"/>
          </p:cNvSpPr>
          <p:nvPr/>
        </p:nvSpPr>
        <p:spPr bwMode="auto">
          <a:xfrm>
            <a:off x="3487738" y="4095750"/>
            <a:ext cx="2462212" cy="498475"/>
          </a:xfrm>
          <a:prstGeom prst="rect">
            <a:avLst/>
          </a:prstGeom>
          <a:solidFill>
            <a:schemeClr val="hlink"/>
          </a:solidFill>
          <a:ln w="38100">
            <a:solidFill>
              <a:schemeClr val="tx1"/>
            </a:solidFill>
            <a:miter lim="800000"/>
            <a:headEnd/>
            <a:tailEnd/>
          </a:ln>
        </p:spPr>
        <p:txBody>
          <a:bodyPr wrap="none" anchor="ctr"/>
          <a:lstStyle/>
          <a:p>
            <a:pPr algn="ctr" eaLnBrk="0" fontAlgn="base" hangingPunct="0">
              <a:spcBef>
                <a:spcPct val="0"/>
              </a:spcBef>
              <a:spcAft>
                <a:spcPct val="0"/>
              </a:spcAft>
              <a:defRPr/>
            </a:pPr>
            <a:r>
              <a:rPr lang="en-US" sz="2400">
                <a:solidFill>
                  <a:srgbClr val="000000"/>
                </a:solidFill>
              </a:rPr>
              <a:t>shared memory</a:t>
            </a:r>
          </a:p>
        </p:txBody>
      </p:sp>
      <p:sp>
        <p:nvSpPr>
          <p:cNvPr id="13353" name="AutoShape 39"/>
          <p:cNvSpPr>
            <a:spLocks noChangeArrowheads="1"/>
          </p:cNvSpPr>
          <p:nvPr/>
        </p:nvSpPr>
        <p:spPr bwMode="auto">
          <a:xfrm>
            <a:off x="4552950" y="3851275"/>
            <a:ext cx="361950" cy="200025"/>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54" name="Rectangle 40"/>
          <p:cNvSpPr>
            <a:spLocks noChangeArrowheads="1"/>
          </p:cNvSpPr>
          <p:nvPr/>
        </p:nvSpPr>
        <p:spPr bwMode="auto">
          <a:xfrm>
            <a:off x="5319713" y="3319463"/>
            <a:ext cx="531812" cy="217487"/>
          </a:xfrm>
          <a:prstGeom prst="rect">
            <a:avLst/>
          </a:prstGeom>
          <a:solidFill>
            <a:srgbClr val="FFFF99"/>
          </a:solidFill>
          <a:ln w="38100">
            <a:solidFill>
              <a:schemeClr val="tx1"/>
            </a:solidFill>
            <a:miter lim="800000"/>
            <a:headEnd/>
            <a:tailEnd/>
          </a:ln>
        </p:spPr>
        <p:txBody>
          <a:bodyPr wrap="none" anchor="ctr"/>
          <a:lstStyle/>
          <a:p>
            <a:pPr algn="ctr" eaLnBrk="0" fontAlgn="base" hangingPunct="0">
              <a:spcBef>
                <a:spcPct val="0"/>
              </a:spcBef>
              <a:spcAft>
                <a:spcPct val="0"/>
              </a:spcAft>
              <a:defRPr/>
            </a:pPr>
            <a:r>
              <a:rPr lang="en-US" sz="1600">
                <a:solidFill>
                  <a:srgbClr val="000000"/>
                </a:solidFill>
              </a:rPr>
              <a:t>cache</a:t>
            </a:r>
          </a:p>
        </p:txBody>
      </p:sp>
      <p:sp>
        <p:nvSpPr>
          <p:cNvPr id="13355" name="Rectangle 41"/>
          <p:cNvSpPr>
            <a:spLocks noChangeArrowheads="1"/>
          </p:cNvSpPr>
          <p:nvPr/>
        </p:nvSpPr>
        <p:spPr bwMode="auto">
          <a:xfrm>
            <a:off x="4492625" y="3319463"/>
            <a:ext cx="531813" cy="217487"/>
          </a:xfrm>
          <a:prstGeom prst="rect">
            <a:avLst/>
          </a:prstGeom>
          <a:solidFill>
            <a:schemeClr val="accent1"/>
          </a:solidFill>
          <a:ln w="38100">
            <a:solidFill>
              <a:schemeClr val="tx1"/>
            </a:solidFill>
            <a:miter lim="800000"/>
            <a:headEnd/>
            <a:tailEnd/>
          </a:ln>
        </p:spPr>
        <p:txBody>
          <a:bodyPr wrap="none" anchor="ctr"/>
          <a:lstStyle/>
          <a:p>
            <a:pPr algn="ctr" eaLnBrk="0" fontAlgn="base" hangingPunct="0">
              <a:spcBef>
                <a:spcPct val="0"/>
              </a:spcBef>
              <a:spcAft>
                <a:spcPct val="0"/>
              </a:spcAft>
              <a:defRPr/>
            </a:pPr>
            <a:r>
              <a:rPr lang="en-US" sz="1600">
                <a:solidFill>
                  <a:srgbClr val="FFFFFF"/>
                </a:solidFill>
              </a:rPr>
              <a:t>cache</a:t>
            </a:r>
          </a:p>
        </p:txBody>
      </p:sp>
      <p:grpSp>
        <p:nvGrpSpPr>
          <p:cNvPr id="7" name="Group 43"/>
          <p:cNvGrpSpPr>
            <a:grpSpLocks/>
          </p:cNvGrpSpPr>
          <p:nvPr/>
        </p:nvGrpSpPr>
        <p:grpSpPr bwMode="auto">
          <a:xfrm>
            <a:off x="1965325" y="2157413"/>
            <a:ext cx="4489450" cy="3830637"/>
            <a:chOff x="1156" y="1498"/>
            <a:chExt cx="2764" cy="2349"/>
          </a:xfrm>
        </p:grpSpPr>
        <p:pic>
          <p:nvPicPr>
            <p:cNvPr id="12307"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 y="1498"/>
              <a:ext cx="2118"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9" name="Line 45"/>
            <p:cNvSpPr>
              <a:spLocks noChangeShapeType="1"/>
            </p:cNvSpPr>
            <p:nvPr/>
          </p:nvSpPr>
          <p:spPr bwMode="auto">
            <a:xfrm>
              <a:off x="1156" y="2795"/>
              <a:ext cx="0" cy="0"/>
            </a:xfrm>
            <a:prstGeom prst="line">
              <a:avLst/>
            </a:prstGeom>
            <a:noFill/>
            <a:ln w="9525">
              <a:solidFill>
                <a:schemeClr val="tx1"/>
              </a:solidFill>
              <a:round/>
              <a:headEnd/>
              <a:tailEnd/>
            </a:ln>
          </p:spPr>
          <p:txBody>
            <a:bodyPr/>
            <a:lstStyle/>
            <a:p>
              <a:pPr fontAlgn="base">
                <a:spcBef>
                  <a:spcPct val="0"/>
                </a:spcBef>
                <a:spcAft>
                  <a:spcPct val="0"/>
                </a:spcAft>
                <a:defRPr/>
              </a:pPr>
              <a:endParaRPr lang="en-US">
                <a:solidFill>
                  <a:srgbClr val="000000"/>
                </a:solidFill>
              </a:endParaRPr>
            </a:p>
          </p:txBody>
        </p:sp>
        <p:sp>
          <p:nvSpPr>
            <p:cNvPr id="13360" name="Rectangle 46"/>
            <p:cNvSpPr>
              <a:spLocks noChangeArrowheads="1"/>
            </p:cNvSpPr>
            <p:nvPr/>
          </p:nvSpPr>
          <p:spPr bwMode="auto">
            <a:xfrm>
              <a:off x="2725" y="3401"/>
              <a:ext cx="950" cy="247"/>
            </a:xfrm>
            <a:prstGeom prst="rect">
              <a:avLst/>
            </a:prstGeom>
            <a:solidFill>
              <a:schemeClr val="bg1"/>
            </a:solidFill>
            <a:ln w="9525">
              <a:no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2310" name="Group 47"/>
            <p:cNvGrpSpPr>
              <a:grpSpLocks/>
            </p:cNvGrpSpPr>
            <p:nvPr/>
          </p:nvGrpSpPr>
          <p:grpSpPr bwMode="auto">
            <a:xfrm>
              <a:off x="2929" y="3427"/>
              <a:ext cx="445" cy="420"/>
              <a:chOff x="1008" y="2720"/>
              <a:chExt cx="856" cy="808"/>
            </a:xfrm>
          </p:grpSpPr>
          <p:sp>
            <p:nvSpPr>
              <p:cNvPr id="13362" name="Rectangle 48"/>
              <p:cNvSpPr>
                <a:spLocks noChangeArrowheads="1"/>
              </p:cNvSpPr>
              <p:nvPr/>
            </p:nvSpPr>
            <p:spPr bwMode="auto">
              <a:xfrm>
                <a:off x="1032" y="3305"/>
                <a:ext cx="487" cy="159"/>
              </a:xfrm>
              <a:prstGeom prst="rect">
                <a:avLst/>
              </a:prstGeom>
              <a:solidFill>
                <a:srgbClr val="FF33CC"/>
              </a:solidFill>
              <a:ln w="38100"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63" name="Freeform 49"/>
              <p:cNvSpPr>
                <a:spLocks/>
              </p:cNvSpPr>
              <p:nvPr/>
            </p:nvSpPr>
            <p:spPr bwMode="auto">
              <a:xfrm flipH="1">
                <a:off x="1008" y="3168"/>
                <a:ext cx="135"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64" name="Freeform 50"/>
              <p:cNvSpPr>
                <a:spLocks/>
              </p:cNvSpPr>
              <p:nvPr/>
            </p:nvSpPr>
            <p:spPr bwMode="auto">
              <a:xfrm flipH="1">
                <a:off x="1077" y="3000"/>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65" name="Freeform 51"/>
              <p:cNvSpPr>
                <a:spLocks/>
              </p:cNvSpPr>
              <p:nvPr/>
            </p:nvSpPr>
            <p:spPr bwMode="auto">
              <a:xfrm flipH="1">
                <a:off x="1200" y="2801"/>
                <a:ext cx="128" cy="318"/>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66" name="Freeform 52"/>
              <p:cNvSpPr>
                <a:spLocks/>
              </p:cNvSpPr>
              <p:nvPr/>
            </p:nvSpPr>
            <p:spPr bwMode="auto">
              <a:xfrm>
                <a:off x="1032" y="2721"/>
                <a:ext cx="743"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67" name="Freeform 53"/>
              <p:cNvSpPr>
                <a:spLocks/>
              </p:cNvSpPr>
              <p:nvPr/>
            </p:nvSpPr>
            <p:spPr bwMode="auto">
              <a:xfrm>
                <a:off x="1519" y="2721"/>
                <a:ext cx="248" cy="758"/>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68" name="Freeform 54"/>
              <p:cNvSpPr>
                <a:spLocks/>
              </p:cNvSpPr>
              <p:nvPr/>
            </p:nvSpPr>
            <p:spPr bwMode="auto">
              <a:xfrm>
                <a:off x="1583" y="3185"/>
                <a:ext cx="135"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69" name="Freeform 55"/>
              <p:cNvSpPr>
                <a:spLocks/>
              </p:cNvSpPr>
              <p:nvPr/>
            </p:nvSpPr>
            <p:spPr bwMode="auto">
              <a:xfrm>
                <a:off x="1668" y="3009"/>
                <a:ext cx="124" cy="311"/>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13370" name="Freeform 56"/>
              <p:cNvSpPr>
                <a:spLocks/>
              </p:cNvSpPr>
              <p:nvPr/>
            </p:nvSpPr>
            <p:spPr bwMode="auto">
              <a:xfrm>
                <a:off x="1735" y="2841"/>
                <a:ext cx="128"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sp>
          <p:nvSpPr>
            <p:cNvPr id="13371" name="Line 57"/>
            <p:cNvSpPr>
              <a:spLocks noChangeShapeType="1"/>
            </p:cNvSpPr>
            <p:nvPr/>
          </p:nvSpPr>
          <p:spPr bwMode="auto">
            <a:xfrm flipH="1" flipV="1">
              <a:off x="3173" y="3155"/>
              <a:ext cx="9" cy="21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defRPr/>
              </a:pPr>
              <a:endParaRPr lang="en-US">
                <a:solidFill>
                  <a:srgbClr val="000000"/>
                </a:solidFill>
              </a:endParaRPr>
            </a:p>
          </p:txBody>
        </p:sp>
      </p:grpSp>
    </p:spTree>
    <p:extLst>
      <p:ext uri="{BB962C8B-B14F-4D97-AF65-F5344CB8AC3E}">
        <p14:creationId xmlns:p14="http://schemas.microsoft.com/office/powerpoint/2010/main" val="14036809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
        <p:nvSpPr>
          <p:cNvPr id="1945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BE8C61FB-FC53-4E40-A7B6-31F99C8C5F63}" type="slidenum">
              <a:rPr lang="ar-SA" sz="1400" smtClean="0">
                <a:solidFill>
                  <a:srgbClr val="000000"/>
                </a:solidFill>
              </a:rPr>
              <a:pPr algn="r" fontAlgn="base">
                <a:spcBef>
                  <a:spcPct val="0"/>
                </a:spcBef>
                <a:spcAft>
                  <a:spcPct val="0"/>
                </a:spcAft>
              </a:pPr>
              <a:t>29</a:t>
            </a:fld>
            <a:endParaRPr lang="en-US" sz="1400" smtClean="0">
              <a:solidFill>
                <a:srgbClr val="000000"/>
              </a:solidFill>
              <a:cs typeface="Arial" panose="020B0604020202020204" pitchFamily="34" charset="0"/>
            </a:endParaRPr>
          </a:p>
        </p:txBody>
      </p:sp>
      <p:sp>
        <p:nvSpPr>
          <p:cNvPr id="15364" name="Rectangle 2"/>
          <p:cNvSpPr>
            <a:spLocks noGrp="1" noChangeArrowheads="1"/>
          </p:cNvSpPr>
          <p:nvPr>
            <p:ph type="title" idx="4294967295"/>
          </p:nvPr>
        </p:nvSpPr>
        <p:spPr/>
        <p:txBody>
          <a:bodyPr/>
          <a:lstStyle/>
          <a:p>
            <a:pPr eaLnBrk="1" hangingPunct="1"/>
            <a:r>
              <a:rPr lang="en-US" smtClean="0"/>
              <a:t>Why do we care?	</a:t>
            </a:r>
          </a:p>
        </p:txBody>
      </p:sp>
      <p:sp>
        <p:nvSpPr>
          <p:cNvPr id="19461" name="Rectangle 3"/>
          <p:cNvSpPr>
            <a:spLocks noGrp="1" noChangeArrowheads="1"/>
          </p:cNvSpPr>
          <p:nvPr>
            <p:ph type="body" idx="4294967295"/>
          </p:nvPr>
        </p:nvSpPr>
        <p:spPr/>
        <p:txBody>
          <a:bodyPr/>
          <a:lstStyle/>
          <a:p>
            <a:pPr eaLnBrk="1" hangingPunct="1">
              <a:defRPr/>
            </a:pPr>
            <a:r>
              <a:rPr lang="en-US">
                <a:latin typeface="+mj-lt"/>
              </a:rPr>
              <a:t>Time no longer cures software bloat</a:t>
            </a:r>
          </a:p>
          <a:p>
            <a:pPr lvl="1" eaLnBrk="1" hangingPunct="1">
              <a:defRPr/>
            </a:pPr>
            <a:r>
              <a:rPr lang="en-US">
                <a:latin typeface="+mj-lt"/>
              </a:rPr>
              <a:t>The “free ride” is over</a:t>
            </a:r>
          </a:p>
          <a:p>
            <a:pPr eaLnBrk="1" hangingPunct="1">
              <a:defRPr/>
            </a:pPr>
            <a:r>
              <a:rPr lang="en-US">
                <a:latin typeface="+mj-lt"/>
              </a:rPr>
              <a:t>When you double your program’s path length</a:t>
            </a:r>
          </a:p>
          <a:p>
            <a:pPr lvl="1" eaLnBrk="1" hangingPunct="1">
              <a:defRPr/>
            </a:pPr>
            <a:r>
              <a:rPr lang="en-US">
                <a:latin typeface="+mj-lt"/>
              </a:rPr>
              <a:t>You can’t just wait 6 months</a:t>
            </a:r>
          </a:p>
          <a:p>
            <a:pPr lvl="1" eaLnBrk="1" hangingPunct="1">
              <a:defRPr/>
            </a:pPr>
            <a:r>
              <a:rPr lang="en-US">
                <a:latin typeface="+mj-lt"/>
              </a:rPr>
              <a:t>Your software must somehow exploit twice as much concurrency</a:t>
            </a:r>
          </a:p>
        </p:txBody>
      </p:sp>
    </p:spTree>
    <p:extLst>
      <p:ext uri="{BB962C8B-B14F-4D97-AF65-F5344CB8AC3E}">
        <p14:creationId xmlns:p14="http://schemas.microsoft.com/office/powerpoint/2010/main" val="3546728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2667000"/>
            <a:ext cx="2819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Example</a:t>
            </a:r>
            <a:endParaRPr lang="en-US" sz="4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411807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
        <p:nvSpPr>
          <p:cNvPr id="2150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9EADCD95-9906-45E6-A5EF-FFFB37648608}" type="slidenum">
              <a:rPr lang="ar-SA" sz="1400" smtClean="0">
                <a:solidFill>
                  <a:srgbClr val="000000"/>
                </a:solidFill>
              </a:rPr>
              <a:pPr algn="r" fontAlgn="base">
                <a:spcBef>
                  <a:spcPct val="0"/>
                </a:spcBef>
                <a:spcAft>
                  <a:spcPct val="0"/>
                </a:spcAft>
              </a:pPr>
              <a:t>30</a:t>
            </a:fld>
            <a:endParaRPr lang="en-US" sz="1400" smtClean="0">
              <a:solidFill>
                <a:srgbClr val="000000"/>
              </a:solidFill>
              <a:cs typeface="Arial" panose="020B0604020202020204" pitchFamily="34" charset="0"/>
            </a:endParaRPr>
          </a:p>
        </p:txBody>
      </p:sp>
      <p:sp>
        <p:nvSpPr>
          <p:cNvPr id="16388" name="Rectangle 2"/>
          <p:cNvSpPr>
            <a:spLocks noGrp="1" noChangeArrowheads="1"/>
          </p:cNvSpPr>
          <p:nvPr>
            <p:ph type="title" idx="4294967295"/>
          </p:nvPr>
        </p:nvSpPr>
        <p:spPr>
          <a:xfrm>
            <a:off x="685800" y="350838"/>
            <a:ext cx="7772400" cy="1143000"/>
          </a:xfrm>
        </p:spPr>
        <p:txBody>
          <a:bodyPr/>
          <a:lstStyle/>
          <a:p>
            <a:pPr eaLnBrk="1" hangingPunct="1"/>
            <a:r>
              <a:rPr lang="en-US" smtClean="0"/>
              <a:t>Traditional Scaling Process</a:t>
            </a:r>
          </a:p>
        </p:txBody>
      </p:sp>
      <p:sp>
        <p:nvSpPr>
          <p:cNvPr id="21509" name="Rectangle 3"/>
          <p:cNvSpPr>
            <a:spLocks noChangeArrowheads="1"/>
          </p:cNvSpPr>
          <p:nvPr/>
        </p:nvSpPr>
        <p:spPr bwMode="auto">
          <a:xfrm>
            <a:off x="2616200" y="3246438"/>
            <a:ext cx="1125538" cy="652462"/>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10" name="Text Box 4"/>
          <p:cNvSpPr txBox="1">
            <a:spLocks noChangeArrowheads="1"/>
          </p:cNvSpPr>
          <p:nvPr/>
        </p:nvSpPr>
        <p:spPr bwMode="auto">
          <a:xfrm>
            <a:off x="596900" y="3402013"/>
            <a:ext cx="1385888" cy="396875"/>
          </a:xfrm>
          <a:prstGeom prst="rect">
            <a:avLst/>
          </a:prstGeom>
          <a:noFill/>
          <a:ln w="9525">
            <a:noFill/>
            <a:miter lim="800000"/>
            <a:headEnd/>
            <a:tailEnd/>
          </a:ln>
        </p:spPr>
        <p:txBody>
          <a:bodyPr wrap="none">
            <a:spAutoFit/>
          </a:bodyPr>
          <a:lstStyle/>
          <a:p>
            <a:pPr algn="ctr" fontAlgn="base">
              <a:spcBef>
                <a:spcPct val="0"/>
              </a:spcBef>
              <a:spcAft>
                <a:spcPct val="0"/>
              </a:spcAft>
              <a:defRPr/>
            </a:pPr>
            <a:r>
              <a:rPr lang="en-US" sz="2000">
                <a:solidFill>
                  <a:srgbClr val="000000"/>
                </a:solidFill>
                <a:cs typeface="Arial" pitchFamily="34" charset="0"/>
              </a:rPr>
              <a:t>User code</a:t>
            </a:r>
          </a:p>
        </p:txBody>
      </p:sp>
      <p:sp>
        <p:nvSpPr>
          <p:cNvPr id="21511" name="Rectangle 5"/>
          <p:cNvSpPr>
            <a:spLocks noChangeArrowheads="1"/>
          </p:cNvSpPr>
          <p:nvPr/>
        </p:nvSpPr>
        <p:spPr bwMode="auto">
          <a:xfrm>
            <a:off x="6389688" y="3246438"/>
            <a:ext cx="1125537" cy="652462"/>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12" name="Rectangle 6"/>
          <p:cNvSpPr>
            <a:spLocks noChangeArrowheads="1"/>
          </p:cNvSpPr>
          <p:nvPr/>
        </p:nvSpPr>
        <p:spPr bwMode="auto">
          <a:xfrm>
            <a:off x="4530725" y="3246438"/>
            <a:ext cx="1125538" cy="652462"/>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13" name="Text Box 7"/>
          <p:cNvSpPr txBox="1">
            <a:spLocks noChangeArrowheads="1"/>
          </p:cNvSpPr>
          <p:nvPr/>
        </p:nvSpPr>
        <p:spPr bwMode="auto">
          <a:xfrm>
            <a:off x="619125" y="4640263"/>
            <a:ext cx="1839913" cy="701675"/>
          </a:xfrm>
          <a:prstGeom prst="rect">
            <a:avLst/>
          </a:prstGeom>
          <a:noFill/>
          <a:ln w="9525">
            <a:noFill/>
            <a:miter lim="800000"/>
            <a:headEnd/>
            <a:tailEnd/>
          </a:ln>
        </p:spPr>
        <p:txBody>
          <a:bodyPr>
            <a:spAutoFit/>
          </a:bodyPr>
          <a:lstStyle/>
          <a:p>
            <a:pPr fontAlgn="base">
              <a:spcBef>
                <a:spcPct val="0"/>
              </a:spcBef>
              <a:spcAft>
                <a:spcPct val="0"/>
              </a:spcAft>
              <a:defRPr/>
            </a:pPr>
            <a:r>
              <a:rPr lang="en-US" sz="2000">
                <a:solidFill>
                  <a:srgbClr val="000000"/>
                </a:solidFill>
                <a:cs typeface="Arial" pitchFamily="34" charset="0"/>
              </a:rPr>
              <a:t>Traditional</a:t>
            </a:r>
          </a:p>
          <a:p>
            <a:pPr fontAlgn="base">
              <a:spcBef>
                <a:spcPct val="0"/>
              </a:spcBef>
              <a:spcAft>
                <a:spcPct val="0"/>
              </a:spcAft>
              <a:defRPr/>
            </a:pPr>
            <a:r>
              <a:rPr lang="en-US" sz="2000">
                <a:solidFill>
                  <a:srgbClr val="000000"/>
                </a:solidFill>
                <a:cs typeface="Arial" pitchFamily="34" charset="0"/>
              </a:rPr>
              <a:t>Uniprocessor </a:t>
            </a:r>
          </a:p>
        </p:txBody>
      </p:sp>
      <p:sp>
        <p:nvSpPr>
          <p:cNvPr id="562184" name="Rectangle 8"/>
          <p:cNvSpPr>
            <a:spLocks noChangeArrowheads="1"/>
          </p:cNvSpPr>
          <p:nvPr/>
        </p:nvSpPr>
        <p:spPr bwMode="auto">
          <a:xfrm>
            <a:off x="2603500" y="1685925"/>
            <a:ext cx="4935538" cy="1176338"/>
          </a:xfrm>
          <a:prstGeom prst="rect">
            <a:avLst/>
          </a:prstGeom>
          <a:solidFill>
            <a:schemeClr val="bg1">
              <a:alpha val="50000"/>
            </a:schemeClr>
          </a:solidFill>
          <a:ln w="9525">
            <a:solidFill>
              <a:schemeClr val="tx1"/>
            </a:solidFill>
            <a:miter lim="800000"/>
            <a:headEnd/>
            <a:tailEnd/>
          </a:ln>
          <a:effectLst/>
        </p:spPr>
        <p:txBody>
          <a:bodyPr wrap="none" anchor="ctr"/>
          <a:lstStyle/>
          <a:p>
            <a:pPr algn="ctr" fontAlgn="base">
              <a:spcBef>
                <a:spcPct val="0"/>
              </a:spcBef>
              <a:spcAft>
                <a:spcPct val="0"/>
              </a:spcAft>
              <a:defRPr/>
            </a:pPr>
            <a:endParaRPr lang="en-US" sz="2400">
              <a:solidFill>
                <a:srgbClr val="000000"/>
              </a:solidFill>
              <a:effectLst>
                <a:outerShdw blurRad="38100" dist="38100" dir="2700000" algn="tl">
                  <a:srgbClr val="C0C0C0"/>
                </a:outerShdw>
              </a:effectLst>
              <a:cs typeface="Times New Roman" pitchFamily="18" charset="0"/>
            </a:endParaRPr>
          </a:p>
        </p:txBody>
      </p:sp>
      <p:sp>
        <p:nvSpPr>
          <p:cNvPr id="21515" name="Freeform 9"/>
          <p:cNvSpPr>
            <a:spLocks/>
          </p:cNvSpPr>
          <p:nvPr/>
        </p:nvSpPr>
        <p:spPr bwMode="auto">
          <a:xfrm>
            <a:off x="2590800" y="1990725"/>
            <a:ext cx="4891088" cy="871538"/>
          </a:xfrm>
          <a:custGeom>
            <a:avLst/>
            <a:gdLst>
              <a:gd name="T0" fmla="*/ 0 w 3081"/>
              <a:gd name="T1" fmla="*/ 2147483647 h 549"/>
              <a:gd name="T2" fmla="*/ 2147483647 w 3081"/>
              <a:gd name="T3" fmla="*/ 2147483647 h 549"/>
              <a:gd name="T4" fmla="*/ 2147483647 w 3081"/>
              <a:gd name="T5" fmla="*/ 0 h 549"/>
              <a:gd name="T6" fmla="*/ 0 60000 65536"/>
              <a:gd name="T7" fmla="*/ 0 60000 65536"/>
              <a:gd name="T8" fmla="*/ 0 60000 65536"/>
              <a:gd name="T9" fmla="*/ 0 w 3081"/>
              <a:gd name="T10" fmla="*/ 0 h 549"/>
              <a:gd name="T11" fmla="*/ 3081 w 3081"/>
              <a:gd name="T12" fmla="*/ 549 h 549"/>
            </a:gdLst>
            <a:ahLst/>
            <a:cxnLst>
              <a:cxn ang="T6">
                <a:pos x="T0" y="T1"/>
              </a:cxn>
              <a:cxn ang="T7">
                <a:pos x="T2" y="T3"/>
              </a:cxn>
              <a:cxn ang="T8">
                <a:pos x="T4" y="T5"/>
              </a:cxn>
            </a:cxnLst>
            <a:rect l="T9" t="T10" r="T11" b="T12"/>
            <a:pathLst>
              <a:path w="3081" h="549">
                <a:moveTo>
                  <a:pt x="0" y="549"/>
                </a:moveTo>
                <a:cubicBezTo>
                  <a:pt x="520" y="535"/>
                  <a:pt x="1041" y="521"/>
                  <a:pt x="1554" y="430"/>
                </a:cubicBezTo>
                <a:cubicBezTo>
                  <a:pt x="2067" y="339"/>
                  <a:pt x="2574" y="169"/>
                  <a:pt x="3081" y="0"/>
                </a:cubicBezTo>
              </a:path>
            </a:pathLst>
          </a:custGeom>
          <a:noFill/>
          <a:ln w="38100">
            <a:solidFill>
              <a:schemeClr val="accent2"/>
            </a:solidFill>
            <a:round/>
            <a:headEnd/>
            <a:tailEnd type="triangle" w="med" len="me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16" name="Oval 10"/>
          <p:cNvSpPr>
            <a:spLocks noChangeArrowheads="1"/>
          </p:cNvSpPr>
          <p:nvPr/>
        </p:nvSpPr>
        <p:spPr bwMode="auto">
          <a:xfrm>
            <a:off x="3068638" y="2776538"/>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17" name="Oval 11"/>
          <p:cNvSpPr>
            <a:spLocks noChangeArrowheads="1"/>
          </p:cNvSpPr>
          <p:nvPr/>
        </p:nvSpPr>
        <p:spPr bwMode="auto">
          <a:xfrm>
            <a:off x="4924425" y="2614613"/>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18" name="Oval 12"/>
          <p:cNvSpPr>
            <a:spLocks noChangeArrowheads="1"/>
          </p:cNvSpPr>
          <p:nvPr/>
        </p:nvSpPr>
        <p:spPr bwMode="auto">
          <a:xfrm>
            <a:off x="7042150" y="2062163"/>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19" name="Text Box 13"/>
          <p:cNvSpPr txBox="1">
            <a:spLocks noChangeArrowheads="1"/>
          </p:cNvSpPr>
          <p:nvPr/>
        </p:nvSpPr>
        <p:spPr bwMode="auto">
          <a:xfrm>
            <a:off x="631825" y="2063750"/>
            <a:ext cx="1212850" cy="400050"/>
          </a:xfrm>
          <a:prstGeom prst="rect">
            <a:avLst/>
          </a:prstGeom>
          <a:noFill/>
          <a:ln w="9525">
            <a:noFill/>
            <a:miter lim="800000"/>
            <a:headEnd/>
            <a:tailEnd/>
          </a:ln>
        </p:spPr>
        <p:txBody>
          <a:bodyPr wrap="none">
            <a:spAutoFit/>
          </a:bodyPr>
          <a:lstStyle/>
          <a:p>
            <a:pPr algn="ctr" fontAlgn="base">
              <a:spcBef>
                <a:spcPct val="0"/>
              </a:spcBef>
              <a:spcAft>
                <a:spcPct val="0"/>
              </a:spcAft>
              <a:defRPr/>
            </a:pPr>
            <a:r>
              <a:rPr lang="en-US" sz="2000">
                <a:solidFill>
                  <a:srgbClr val="000000"/>
                </a:solidFill>
                <a:cs typeface="Arial" pitchFamily="34" charset="0"/>
              </a:rPr>
              <a:t>Speedup</a:t>
            </a:r>
          </a:p>
        </p:txBody>
      </p:sp>
      <p:sp>
        <p:nvSpPr>
          <p:cNvPr id="562190" name="Text Box 14"/>
          <p:cNvSpPr txBox="1">
            <a:spLocks noChangeArrowheads="1"/>
          </p:cNvSpPr>
          <p:nvPr/>
        </p:nvSpPr>
        <p:spPr bwMode="auto">
          <a:xfrm>
            <a:off x="2746375" y="2333625"/>
            <a:ext cx="765175" cy="461963"/>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cs typeface="Times New Roman" pitchFamily="18" charset="0"/>
              </a:rPr>
              <a:t>1.8x</a:t>
            </a:r>
          </a:p>
        </p:txBody>
      </p:sp>
      <p:sp>
        <p:nvSpPr>
          <p:cNvPr id="562191" name="Text Box 15"/>
          <p:cNvSpPr txBox="1">
            <a:spLocks noChangeArrowheads="1"/>
          </p:cNvSpPr>
          <p:nvPr/>
        </p:nvSpPr>
        <p:spPr bwMode="auto">
          <a:xfrm>
            <a:off x="6788150" y="1608138"/>
            <a:ext cx="511175" cy="461962"/>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cs typeface="Times New Roman" pitchFamily="18" charset="0"/>
              </a:rPr>
              <a:t>7x</a:t>
            </a:r>
          </a:p>
        </p:txBody>
      </p:sp>
      <p:sp>
        <p:nvSpPr>
          <p:cNvPr id="562192" name="Text Box 16"/>
          <p:cNvSpPr txBox="1">
            <a:spLocks noChangeArrowheads="1"/>
          </p:cNvSpPr>
          <p:nvPr/>
        </p:nvSpPr>
        <p:spPr bwMode="auto">
          <a:xfrm>
            <a:off x="4602163" y="2085975"/>
            <a:ext cx="765175" cy="461963"/>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cs typeface="Times New Roman" pitchFamily="18" charset="0"/>
              </a:rPr>
              <a:t>3.6x</a:t>
            </a:r>
          </a:p>
        </p:txBody>
      </p:sp>
      <p:sp>
        <p:nvSpPr>
          <p:cNvPr id="21523" name="Line 17"/>
          <p:cNvSpPr>
            <a:spLocks noChangeShapeType="1"/>
          </p:cNvSpPr>
          <p:nvPr/>
        </p:nvSpPr>
        <p:spPr bwMode="auto">
          <a:xfrm>
            <a:off x="2814638" y="6153150"/>
            <a:ext cx="4254500"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defRPr/>
            </a:pPr>
            <a:endParaRPr lang="en-US">
              <a:solidFill>
                <a:srgbClr val="000000"/>
              </a:solidFill>
            </a:endParaRPr>
          </a:p>
        </p:txBody>
      </p:sp>
      <p:sp>
        <p:nvSpPr>
          <p:cNvPr id="21524" name="Text Box 18"/>
          <p:cNvSpPr txBox="1">
            <a:spLocks noChangeArrowheads="1"/>
          </p:cNvSpPr>
          <p:nvPr/>
        </p:nvSpPr>
        <p:spPr bwMode="auto">
          <a:xfrm>
            <a:off x="3395663" y="5688013"/>
            <a:ext cx="2868612" cy="457200"/>
          </a:xfrm>
          <a:prstGeom prst="rect">
            <a:avLst/>
          </a:prstGeom>
          <a:noFill/>
          <a:ln w="9525">
            <a:noFill/>
            <a:miter lim="800000"/>
            <a:headEnd/>
            <a:tailEnd/>
          </a:ln>
        </p:spPr>
        <p:txBody>
          <a:bodyPr wrap="none">
            <a:spAutoFit/>
          </a:bodyPr>
          <a:lstStyle/>
          <a:p>
            <a:pPr algn="ctr" fontAlgn="base">
              <a:spcBef>
                <a:spcPct val="0"/>
              </a:spcBef>
              <a:spcAft>
                <a:spcPct val="0"/>
              </a:spcAft>
              <a:defRPr/>
            </a:pPr>
            <a:r>
              <a:rPr lang="en-US" sz="2400" b="1">
                <a:solidFill>
                  <a:srgbClr val="000000"/>
                </a:solidFill>
                <a:cs typeface="Times New Roman" pitchFamily="18" charset="0"/>
              </a:rPr>
              <a:t>Time: Moore’s law</a:t>
            </a:r>
          </a:p>
        </p:txBody>
      </p:sp>
      <p:grpSp>
        <p:nvGrpSpPr>
          <p:cNvPr id="16405" name="Group 34"/>
          <p:cNvGrpSpPr>
            <a:grpSpLocks/>
          </p:cNvGrpSpPr>
          <p:nvPr/>
        </p:nvGrpSpPr>
        <p:grpSpPr bwMode="auto">
          <a:xfrm>
            <a:off x="3016250" y="4773613"/>
            <a:ext cx="284163" cy="417512"/>
            <a:chOff x="2496" y="2725"/>
            <a:chExt cx="712" cy="739"/>
          </a:xfrm>
        </p:grpSpPr>
        <p:sp>
          <p:nvSpPr>
            <p:cNvPr id="21526" name="Rectangle 35"/>
            <p:cNvSpPr>
              <a:spLocks noChangeArrowheads="1"/>
            </p:cNvSpPr>
            <p:nvPr/>
          </p:nvSpPr>
          <p:spPr bwMode="auto">
            <a:xfrm>
              <a:off x="2591" y="3312"/>
              <a:ext cx="529" cy="143"/>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27" name="Freeform 36"/>
            <p:cNvSpPr>
              <a:spLocks/>
            </p:cNvSpPr>
            <p:nvPr/>
          </p:nvSpPr>
          <p:spPr bwMode="auto">
            <a:xfrm>
              <a:off x="2591" y="2725"/>
              <a:ext cx="529"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6433" name="Group 37"/>
            <p:cNvGrpSpPr>
              <a:grpSpLocks/>
            </p:cNvGrpSpPr>
            <p:nvPr/>
          </p:nvGrpSpPr>
          <p:grpSpPr bwMode="auto">
            <a:xfrm>
              <a:off x="3072" y="2832"/>
              <a:ext cx="136" cy="632"/>
              <a:chOff x="3072" y="2832"/>
              <a:chExt cx="136" cy="632"/>
            </a:xfrm>
          </p:grpSpPr>
          <p:sp>
            <p:nvSpPr>
              <p:cNvPr id="21529" name="Freeform 38"/>
              <p:cNvSpPr>
                <a:spLocks/>
              </p:cNvSpPr>
              <p:nvPr/>
            </p:nvSpPr>
            <p:spPr bwMode="auto">
              <a:xfrm>
                <a:off x="3073" y="3121"/>
                <a:ext cx="135"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30" name="Freeform 39"/>
              <p:cNvSpPr>
                <a:spLocks/>
              </p:cNvSpPr>
              <p:nvPr/>
            </p:nvSpPr>
            <p:spPr bwMode="auto">
              <a:xfrm>
                <a:off x="3073" y="2975"/>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31" name="Freeform 40"/>
              <p:cNvSpPr>
                <a:spLocks/>
              </p:cNvSpPr>
              <p:nvPr/>
            </p:nvSpPr>
            <p:spPr bwMode="auto">
              <a:xfrm>
                <a:off x="3073"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6434" name="Group 41"/>
            <p:cNvGrpSpPr>
              <a:grpSpLocks/>
            </p:cNvGrpSpPr>
            <p:nvPr/>
          </p:nvGrpSpPr>
          <p:grpSpPr bwMode="auto">
            <a:xfrm flipH="1">
              <a:off x="2496" y="2832"/>
              <a:ext cx="136" cy="632"/>
              <a:chOff x="3072" y="2832"/>
              <a:chExt cx="136" cy="632"/>
            </a:xfrm>
          </p:grpSpPr>
          <p:sp>
            <p:nvSpPr>
              <p:cNvPr id="21533" name="Freeform 42"/>
              <p:cNvSpPr>
                <a:spLocks/>
              </p:cNvSpPr>
              <p:nvPr/>
            </p:nvSpPr>
            <p:spPr bwMode="auto">
              <a:xfrm>
                <a:off x="3073" y="3121"/>
                <a:ext cx="135"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34" name="Freeform 43"/>
              <p:cNvSpPr>
                <a:spLocks/>
              </p:cNvSpPr>
              <p:nvPr/>
            </p:nvSpPr>
            <p:spPr bwMode="auto">
              <a:xfrm>
                <a:off x="3073" y="2975"/>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35" name="Freeform 44"/>
              <p:cNvSpPr>
                <a:spLocks/>
              </p:cNvSpPr>
              <p:nvPr/>
            </p:nvSpPr>
            <p:spPr bwMode="auto">
              <a:xfrm>
                <a:off x="3073"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6406" name="Group 57"/>
          <p:cNvGrpSpPr>
            <a:grpSpLocks/>
          </p:cNvGrpSpPr>
          <p:nvPr/>
        </p:nvGrpSpPr>
        <p:grpSpPr bwMode="auto">
          <a:xfrm>
            <a:off x="4838700" y="4708525"/>
            <a:ext cx="487363" cy="620713"/>
            <a:chOff x="2496" y="2725"/>
            <a:chExt cx="712" cy="739"/>
          </a:xfrm>
        </p:grpSpPr>
        <p:sp>
          <p:nvSpPr>
            <p:cNvPr id="21537" name="Rectangle 58"/>
            <p:cNvSpPr>
              <a:spLocks noChangeArrowheads="1"/>
            </p:cNvSpPr>
            <p:nvPr/>
          </p:nvSpPr>
          <p:spPr bwMode="auto">
            <a:xfrm>
              <a:off x="2591" y="3313"/>
              <a:ext cx="529" cy="144"/>
            </a:xfrm>
            <a:prstGeom prst="rect">
              <a:avLst/>
            </a:prstGeom>
            <a:solidFill>
              <a:schemeClr val="accent2"/>
            </a:solidFill>
            <a:ln w="6350"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38" name="Freeform 59"/>
            <p:cNvSpPr>
              <a:spLocks/>
            </p:cNvSpPr>
            <p:nvPr/>
          </p:nvSpPr>
          <p:spPr bwMode="auto">
            <a:xfrm>
              <a:off x="2591" y="2725"/>
              <a:ext cx="529" cy="588"/>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635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6423" name="Group 60"/>
            <p:cNvGrpSpPr>
              <a:grpSpLocks/>
            </p:cNvGrpSpPr>
            <p:nvPr/>
          </p:nvGrpSpPr>
          <p:grpSpPr bwMode="auto">
            <a:xfrm>
              <a:off x="3072" y="2832"/>
              <a:ext cx="136" cy="632"/>
              <a:chOff x="3072" y="2832"/>
              <a:chExt cx="136" cy="632"/>
            </a:xfrm>
          </p:grpSpPr>
          <p:sp>
            <p:nvSpPr>
              <p:cNvPr id="21540" name="Freeform 61"/>
              <p:cNvSpPr>
                <a:spLocks/>
              </p:cNvSpPr>
              <p:nvPr/>
            </p:nvSpPr>
            <p:spPr bwMode="auto">
              <a:xfrm>
                <a:off x="3071" y="3120"/>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41" name="Freeform 62"/>
              <p:cNvSpPr>
                <a:spLocks/>
              </p:cNvSpPr>
              <p:nvPr/>
            </p:nvSpPr>
            <p:spPr bwMode="auto">
              <a:xfrm>
                <a:off x="3071"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42" name="Freeform 63"/>
              <p:cNvSpPr>
                <a:spLocks/>
              </p:cNvSpPr>
              <p:nvPr/>
            </p:nvSpPr>
            <p:spPr bwMode="auto">
              <a:xfrm>
                <a:off x="3071" y="2833"/>
                <a:ext cx="128"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6424" name="Group 64"/>
            <p:cNvGrpSpPr>
              <a:grpSpLocks/>
            </p:cNvGrpSpPr>
            <p:nvPr/>
          </p:nvGrpSpPr>
          <p:grpSpPr bwMode="auto">
            <a:xfrm flipH="1">
              <a:off x="2496" y="2832"/>
              <a:ext cx="136" cy="632"/>
              <a:chOff x="3072" y="2832"/>
              <a:chExt cx="136" cy="632"/>
            </a:xfrm>
          </p:grpSpPr>
          <p:sp>
            <p:nvSpPr>
              <p:cNvPr id="21544" name="Freeform 65"/>
              <p:cNvSpPr>
                <a:spLocks/>
              </p:cNvSpPr>
              <p:nvPr/>
            </p:nvSpPr>
            <p:spPr bwMode="auto">
              <a:xfrm>
                <a:off x="3071" y="3120"/>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45" name="Freeform 66"/>
              <p:cNvSpPr>
                <a:spLocks/>
              </p:cNvSpPr>
              <p:nvPr/>
            </p:nvSpPr>
            <p:spPr bwMode="auto">
              <a:xfrm>
                <a:off x="3071"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46" name="Freeform 67"/>
              <p:cNvSpPr>
                <a:spLocks/>
              </p:cNvSpPr>
              <p:nvPr/>
            </p:nvSpPr>
            <p:spPr bwMode="auto">
              <a:xfrm>
                <a:off x="3071" y="2833"/>
                <a:ext cx="128"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6407" name="Group 69"/>
          <p:cNvGrpSpPr>
            <a:grpSpLocks/>
          </p:cNvGrpSpPr>
          <p:nvPr/>
        </p:nvGrpSpPr>
        <p:grpSpPr bwMode="auto">
          <a:xfrm>
            <a:off x="6572250" y="4614863"/>
            <a:ext cx="762000" cy="881062"/>
            <a:chOff x="2496" y="2725"/>
            <a:chExt cx="712" cy="739"/>
          </a:xfrm>
        </p:grpSpPr>
        <p:sp>
          <p:nvSpPr>
            <p:cNvPr id="21548" name="Rectangle 70"/>
            <p:cNvSpPr>
              <a:spLocks noChangeArrowheads="1"/>
            </p:cNvSpPr>
            <p:nvPr/>
          </p:nvSpPr>
          <p:spPr bwMode="auto">
            <a:xfrm>
              <a:off x="2592" y="3312"/>
              <a:ext cx="528" cy="144"/>
            </a:xfrm>
            <a:prstGeom prst="rect">
              <a:avLst/>
            </a:prstGeom>
            <a:solidFill>
              <a:schemeClr val="accent2"/>
            </a:solidFill>
            <a:ln w="6350"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49" name="Freeform 7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635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6413" name="Group 72"/>
            <p:cNvGrpSpPr>
              <a:grpSpLocks/>
            </p:cNvGrpSpPr>
            <p:nvPr/>
          </p:nvGrpSpPr>
          <p:grpSpPr bwMode="auto">
            <a:xfrm>
              <a:off x="3072" y="2832"/>
              <a:ext cx="136" cy="632"/>
              <a:chOff x="3072" y="2832"/>
              <a:chExt cx="136" cy="632"/>
            </a:xfrm>
          </p:grpSpPr>
          <p:sp>
            <p:nvSpPr>
              <p:cNvPr id="21551" name="Freeform 73"/>
              <p:cNvSpPr>
                <a:spLocks/>
              </p:cNvSpPr>
              <p:nvPr/>
            </p:nvSpPr>
            <p:spPr bwMode="auto">
              <a:xfrm>
                <a:off x="3072" y="3119"/>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52" name="Freeform 74"/>
              <p:cNvSpPr>
                <a:spLocks/>
              </p:cNvSpPr>
              <p:nvPr/>
            </p:nvSpPr>
            <p:spPr bwMode="auto">
              <a:xfrm>
                <a:off x="3072"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53" name="Freeform 75"/>
              <p:cNvSpPr>
                <a:spLocks/>
              </p:cNvSpPr>
              <p:nvPr/>
            </p:nvSpPr>
            <p:spPr bwMode="auto">
              <a:xfrm>
                <a:off x="3072" y="2832"/>
                <a:ext cx="128"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6414" name="Group 76"/>
            <p:cNvGrpSpPr>
              <a:grpSpLocks/>
            </p:cNvGrpSpPr>
            <p:nvPr/>
          </p:nvGrpSpPr>
          <p:grpSpPr bwMode="auto">
            <a:xfrm flipH="1">
              <a:off x="2496" y="2832"/>
              <a:ext cx="136" cy="632"/>
              <a:chOff x="3072" y="2832"/>
              <a:chExt cx="136" cy="632"/>
            </a:xfrm>
          </p:grpSpPr>
          <p:sp>
            <p:nvSpPr>
              <p:cNvPr id="21555" name="Freeform 77"/>
              <p:cNvSpPr>
                <a:spLocks/>
              </p:cNvSpPr>
              <p:nvPr/>
            </p:nvSpPr>
            <p:spPr bwMode="auto">
              <a:xfrm>
                <a:off x="3072" y="3119"/>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56" name="Freeform 78"/>
              <p:cNvSpPr>
                <a:spLocks/>
              </p:cNvSpPr>
              <p:nvPr/>
            </p:nvSpPr>
            <p:spPr bwMode="auto">
              <a:xfrm>
                <a:off x="3072"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57" name="Freeform 79"/>
              <p:cNvSpPr>
                <a:spLocks/>
              </p:cNvSpPr>
              <p:nvPr/>
            </p:nvSpPr>
            <p:spPr bwMode="auto">
              <a:xfrm>
                <a:off x="3072" y="2832"/>
                <a:ext cx="128"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sp>
        <p:nvSpPr>
          <p:cNvPr id="21558" name="Rectangle 23"/>
          <p:cNvSpPr>
            <a:spLocks noChangeArrowheads="1"/>
          </p:cNvSpPr>
          <p:nvPr/>
        </p:nvSpPr>
        <p:spPr bwMode="auto">
          <a:xfrm>
            <a:off x="2627313" y="4484688"/>
            <a:ext cx="1074737"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59" name="Rectangle 56"/>
          <p:cNvSpPr>
            <a:spLocks noChangeArrowheads="1"/>
          </p:cNvSpPr>
          <p:nvPr/>
        </p:nvSpPr>
        <p:spPr bwMode="auto">
          <a:xfrm>
            <a:off x="4565650" y="4506913"/>
            <a:ext cx="1074738"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60" name="Rectangle 68"/>
          <p:cNvSpPr>
            <a:spLocks noChangeArrowheads="1"/>
          </p:cNvSpPr>
          <p:nvPr/>
        </p:nvSpPr>
        <p:spPr bwMode="auto">
          <a:xfrm>
            <a:off x="6429375" y="4529138"/>
            <a:ext cx="1074738"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Tree>
    <p:extLst>
      <p:ext uri="{BB962C8B-B14F-4D97-AF65-F5344CB8AC3E}">
        <p14:creationId xmlns:p14="http://schemas.microsoft.com/office/powerpoint/2010/main" val="83962622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Ideal Scaling Process</a:t>
            </a:r>
          </a:p>
        </p:txBody>
      </p:sp>
      <p:sp>
        <p:nvSpPr>
          <p:cNvPr id="188"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
        <p:nvSpPr>
          <p:cNvPr id="2355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9C7BE8C0-13AC-45C4-9EE1-CFE961711B0B}" type="slidenum">
              <a:rPr lang="ar-SA" sz="1400" smtClean="0">
                <a:solidFill>
                  <a:srgbClr val="000000"/>
                </a:solidFill>
              </a:rPr>
              <a:pPr algn="r" fontAlgn="base">
                <a:spcBef>
                  <a:spcPct val="0"/>
                </a:spcBef>
                <a:spcAft>
                  <a:spcPct val="0"/>
                </a:spcAft>
              </a:pPr>
              <a:t>31</a:t>
            </a:fld>
            <a:endParaRPr lang="en-US" sz="1400" smtClean="0">
              <a:solidFill>
                <a:srgbClr val="000000"/>
              </a:solidFill>
              <a:cs typeface="Arial" panose="020B0604020202020204" pitchFamily="34" charset="0"/>
            </a:endParaRPr>
          </a:p>
        </p:txBody>
      </p:sp>
      <p:sp>
        <p:nvSpPr>
          <p:cNvPr id="23557" name="Text Box 48"/>
          <p:cNvSpPr txBox="1">
            <a:spLocks noChangeArrowheads="1"/>
          </p:cNvSpPr>
          <p:nvPr/>
        </p:nvSpPr>
        <p:spPr bwMode="auto">
          <a:xfrm>
            <a:off x="1030288" y="3130550"/>
            <a:ext cx="1385887" cy="396875"/>
          </a:xfrm>
          <a:prstGeom prst="rect">
            <a:avLst/>
          </a:prstGeom>
          <a:noFill/>
          <a:ln w="9525">
            <a:noFill/>
            <a:miter lim="800000"/>
            <a:headEnd/>
            <a:tailEnd/>
          </a:ln>
        </p:spPr>
        <p:txBody>
          <a:bodyPr wrap="none">
            <a:spAutoFit/>
          </a:bodyPr>
          <a:lstStyle/>
          <a:p>
            <a:pPr algn="ctr" fontAlgn="base">
              <a:spcBef>
                <a:spcPct val="0"/>
              </a:spcBef>
              <a:spcAft>
                <a:spcPct val="0"/>
              </a:spcAft>
              <a:defRPr/>
            </a:pPr>
            <a:r>
              <a:rPr lang="en-US" sz="2000">
                <a:solidFill>
                  <a:srgbClr val="000000"/>
                </a:solidFill>
                <a:cs typeface="Arial" pitchFamily="34" charset="0"/>
              </a:rPr>
              <a:t>User code</a:t>
            </a:r>
          </a:p>
        </p:txBody>
      </p:sp>
      <p:sp>
        <p:nvSpPr>
          <p:cNvPr id="23558" name="Text Box 52"/>
          <p:cNvSpPr txBox="1">
            <a:spLocks noChangeArrowheads="1"/>
          </p:cNvSpPr>
          <p:nvPr/>
        </p:nvSpPr>
        <p:spPr bwMode="auto">
          <a:xfrm>
            <a:off x="1039813" y="4338638"/>
            <a:ext cx="1384300" cy="396875"/>
          </a:xfrm>
          <a:prstGeom prst="rect">
            <a:avLst/>
          </a:prstGeom>
          <a:noFill/>
          <a:ln w="9525">
            <a:noFill/>
            <a:miter lim="800000"/>
            <a:headEnd/>
            <a:tailEnd/>
          </a:ln>
        </p:spPr>
        <p:txBody>
          <a:bodyPr>
            <a:spAutoFit/>
          </a:bodyPr>
          <a:lstStyle/>
          <a:p>
            <a:pPr algn="ctr" fontAlgn="base">
              <a:spcBef>
                <a:spcPct val="0"/>
              </a:spcBef>
              <a:spcAft>
                <a:spcPct val="0"/>
              </a:spcAft>
              <a:defRPr/>
            </a:pPr>
            <a:r>
              <a:rPr lang="en-US" sz="2000">
                <a:solidFill>
                  <a:srgbClr val="000000"/>
                </a:solidFill>
                <a:cs typeface="Arial" pitchFamily="34" charset="0"/>
              </a:rPr>
              <a:t>Multicore</a:t>
            </a:r>
          </a:p>
        </p:txBody>
      </p:sp>
      <p:grpSp>
        <p:nvGrpSpPr>
          <p:cNvPr id="17415" name="Group 53"/>
          <p:cNvGrpSpPr>
            <a:grpSpLocks/>
          </p:cNvGrpSpPr>
          <p:nvPr/>
        </p:nvGrpSpPr>
        <p:grpSpPr bwMode="auto">
          <a:xfrm>
            <a:off x="1046163" y="1628775"/>
            <a:ext cx="6507162" cy="1284288"/>
            <a:chOff x="344" y="743"/>
            <a:chExt cx="4099" cy="809"/>
          </a:xfrm>
        </p:grpSpPr>
        <p:sp>
          <p:nvSpPr>
            <p:cNvPr id="563254" name="Rectangle 54"/>
            <p:cNvSpPr>
              <a:spLocks noChangeArrowheads="1"/>
            </p:cNvSpPr>
            <p:nvPr/>
          </p:nvSpPr>
          <p:spPr bwMode="auto">
            <a:xfrm>
              <a:off x="1334" y="792"/>
              <a:ext cx="3109" cy="741"/>
            </a:xfrm>
            <a:prstGeom prst="rect">
              <a:avLst/>
            </a:prstGeom>
            <a:solidFill>
              <a:schemeClr val="bg1">
                <a:alpha val="50000"/>
              </a:schemeClr>
            </a:solidFill>
            <a:ln w="9525">
              <a:solidFill>
                <a:schemeClr val="tx1"/>
              </a:solidFill>
              <a:miter lim="800000"/>
              <a:headEnd/>
              <a:tailEnd/>
            </a:ln>
            <a:effectLst/>
          </p:spPr>
          <p:txBody>
            <a:bodyPr wrap="none" anchor="ctr"/>
            <a:lstStyle/>
            <a:p>
              <a:pPr algn="ctr" fontAlgn="base">
                <a:spcBef>
                  <a:spcPct val="0"/>
                </a:spcBef>
                <a:spcAft>
                  <a:spcPct val="0"/>
                </a:spcAft>
                <a:defRPr/>
              </a:pPr>
              <a:endParaRPr lang="en-US" sz="2400">
                <a:solidFill>
                  <a:srgbClr val="000000"/>
                </a:solidFill>
                <a:effectLst>
                  <a:outerShdw blurRad="38100" dist="38100" dir="2700000" algn="tl">
                    <a:srgbClr val="C0C0C0"/>
                  </a:outerShdw>
                </a:effectLst>
                <a:cs typeface="Times New Roman" pitchFamily="18" charset="0"/>
              </a:endParaRPr>
            </a:p>
          </p:txBody>
        </p:sp>
        <p:sp>
          <p:nvSpPr>
            <p:cNvPr id="23561" name="Freeform 55"/>
            <p:cNvSpPr>
              <a:spLocks/>
            </p:cNvSpPr>
            <p:nvPr/>
          </p:nvSpPr>
          <p:spPr bwMode="auto">
            <a:xfrm>
              <a:off x="1326" y="984"/>
              <a:ext cx="3081" cy="549"/>
            </a:xfrm>
            <a:custGeom>
              <a:avLst/>
              <a:gdLst>
                <a:gd name="T0" fmla="*/ 0 w 3081"/>
                <a:gd name="T1" fmla="*/ 549 h 549"/>
                <a:gd name="T2" fmla="*/ 1554 w 3081"/>
                <a:gd name="T3" fmla="*/ 430 h 549"/>
                <a:gd name="T4" fmla="*/ 3081 w 3081"/>
                <a:gd name="T5" fmla="*/ 0 h 549"/>
                <a:gd name="T6" fmla="*/ 0 60000 65536"/>
                <a:gd name="T7" fmla="*/ 0 60000 65536"/>
                <a:gd name="T8" fmla="*/ 0 60000 65536"/>
                <a:gd name="T9" fmla="*/ 0 w 3081"/>
                <a:gd name="T10" fmla="*/ 0 h 549"/>
                <a:gd name="T11" fmla="*/ 3081 w 3081"/>
                <a:gd name="T12" fmla="*/ 549 h 549"/>
              </a:gdLst>
              <a:ahLst/>
              <a:cxnLst>
                <a:cxn ang="T6">
                  <a:pos x="T0" y="T1"/>
                </a:cxn>
                <a:cxn ang="T7">
                  <a:pos x="T2" y="T3"/>
                </a:cxn>
                <a:cxn ang="T8">
                  <a:pos x="T4" y="T5"/>
                </a:cxn>
              </a:cxnLst>
              <a:rect l="T9" t="T10" r="T11" b="T12"/>
              <a:pathLst>
                <a:path w="3081" h="549">
                  <a:moveTo>
                    <a:pt x="0" y="549"/>
                  </a:moveTo>
                  <a:cubicBezTo>
                    <a:pt x="520" y="535"/>
                    <a:pt x="1041" y="521"/>
                    <a:pt x="1554" y="430"/>
                  </a:cubicBezTo>
                  <a:cubicBezTo>
                    <a:pt x="2067" y="339"/>
                    <a:pt x="2574" y="169"/>
                    <a:pt x="3081" y="0"/>
                  </a:cubicBezTo>
                </a:path>
              </a:pathLst>
            </a:custGeom>
            <a:noFill/>
            <a:ln w="38100">
              <a:solidFill>
                <a:schemeClr val="accent2"/>
              </a:solidFill>
              <a:round/>
              <a:headEnd/>
              <a:tailEnd type="triangle" w="med" len="me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62" name="Oval 56"/>
            <p:cNvSpPr>
              <a:spLocks noChangeArrowheads="1"/>
            </p:cNvSpPr>
            <p:nvPr/>
          </p:nvSpPr>
          <p:spPr bwMode="auto">
            <a:xfrm>
              <a:off x="1627" y="1479"/>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63" name="Oval 57"/>
            <p:cNvSpPr>
              <a:spLocks noChangeArrowheads="1"/>
            </p:cNvSpPr>
            <p:nvPr/>
          </p:nvSpPr>
          <p:spPr bwMode="auto">
            <a:xfrm>
              <a:off x="2796" y="1377"/>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64" name="Oval 58"/>
            <p:cNvSpPr>
              <a:spLocks noChangeArrowheads="1"/>
            </p:cNvSpPr>
            <p:nvPr/>
          </p:nvSpPr>
          <p:spPr bwMode="auto">
            <a:xfrm>
              <a:off x="4130" y="1029"/>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65" name="Text Box 59"/>
            <p:cNvSpPr txBox="1">
              <a:spLocks noChangeArrowheads="1"/>
            </p:cNvSpPr>
            <p:nvPr/>
          </p:nvSpPr>
          <p:spPr bwMode="auto">
            <a:xfrm>
              <a:off x="344" y="1147"/>
              <a:ext cx="764" cy="252"/>
            </a:xfrm>
            <a:prstGeom prst="rect">
              <a:avLst/>
            </a:prstGeom>
            <a:noFill/>
            <a:ln w="9525">
              <a:noFill/>
              <a:miter lim="800000"/>
              <a:headEnd/>
              <a:tailEnd/>
            </a:ln>
          </p:spPr>
          <p:txBody>
            <a:bodyPr wrap="none">
              <a:spAutoFit/>
            </a:bodyPr>
            <a:lstStyle/>
            <a:p>
              <a:pPr algn="ctr" fontAlgn="base">
                <a:spcBef>
                  <a:spcPct val="0"/>
                </a:spcBef>
                <a:spcAft>
                  <a:spcPct val="0"/>
                </a:spcAft>
                <a:defRPr/>
              </a:pPr>
              <a:r>
                <a:rPr lang="en-US" sz="2000">
                  <a:solidFill>
                    <a:srgbClr val="000000"/>
                  </a:solidFill>
                  <a:cs typeface="Arial" pitchFamily="34" charset="0"/>
                </a:rPr>
                <a:t>Speedup</a:t>
              </a:r>
            </a:p>
          </p:txBody>
        </p:sp>
        <p:sp>
          <p:nvSpPr>
            <p:cNvPr id="563260" name="Text Box 60"/>
            <p:cNvSpPr txBox="1">
              <a:spLocks noChangeArrowheads="1"/>
            </p:cNvSpPr>
            <p:nvPr/>
          </p:nvSpPr>
          <p:spPr bwMode="auto">
            <a:xfrm>
              <a:off x="1424" y="1200"/>
              <a:ext cx="483" cy="291"/>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cs typeface="Times New Roman" pitchFamily="18" charset="0"/>
                </a:rPr>
                <a:t>1.8x</a:t>
              </a:r>
            </a:p>
          </p:txBody>
        </p:sp>
        <p:sp>
          <p:nvSpPr>
            <p:cNvPr id="563261" name="Text Box 61"/>
            <p:cNvSpPr txBox="1">
              <a:spLocks noChangeArrowheads="1"/>
            </p:cNvSpPr>
            <p:nvPr/>
          </p:nvSpPr>
          <p:spPr bwMode="auto">
            <a:xfrm>
              <a:off x="3970" y="743"/>
              <a:ext cx="321" cy="291"/>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cs typeface="Times New Roman" pitchFamily="18" charset="0"/>
                </a:rPr>
                <a:t>7x</a:t>
              </a:r>
            </a:p>
          </p:txBody>
        </p:sp>
        <p:sp>
          <p:nvSpPr>
            <p:cNvPr id="563262" name="Text Box 62"/>
            <p:cNvSpPr txBox="1">
              <a:spLocks noChangeArrowheads="1"/>
            </p:cNvSpPr>
            <p:nvPr/>
          </p:nvSpPr>
          <p:spPr bwMode="auto">
            <a:xfrm>
              <a:off x="2593" y="1044"/>
              <a:ext cx="483" cy="291"/>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cs typeface="Times New Roman" pitchFamily="18" charset="0"/>
                </a:rPr>
                <a:t>3.6x</a:t>
              </a:r>
            </a:p>
          </p:txBody>
        </p:sp>
      </p:grpSp>
      <p:sp>
        <p:nvSpPr>
          <p:cNvPr id="563434" name="Text Box 234"/>
          <p:cNvSpPr txBox="1">
            <a:spLocks noChangeArrowheads="1"/>
          </p:cNvSpPr>
          <p:nvPr/>
        </p:nvSpPr>
        <p:spPr bwMode="auto">
          <a:xfrm>
            <a:off x="1004888" y="5483225"/>
            <a:ext cx="4619625" cy="457200"/>
          </a:xfrm>
          <a:prstGeom prst="rect">
            <a:avLst/>
          </a:prstGeom>
          <a:noFill/>
          <a:ln w="9525">
            <a:noFill/>
            <a:miter lim="800000"/>
            <a:headEnd/>
            <a:tailEnd/>
          </a:ln>
        </p:spPr>
        <p:txBody>
          <a:bodyPr wrap="none">
            <a:spAutoFit/>
          </a:bodyPr>
          <a:lstStyle/>
          <a:p>
            <a:pPr algn="ctr" fontAlgn="base">
              <a:spcBef>
                <a:spcPct val="0"/>
              </a:spcBef>
              <a:spcAft>
                <a:spcPct val="0"/>
              </a:spcAft>
              <a:defRPr/>
            </a:pPr>
            <a:r>
              <a:rPr lang="en-US" sz="2400" b="1">
                <a:solidFill>
                  <a:srgbClr val="CC0000"/>
                </a:solidFill>
                <a:cs typeface="Arial" pitchFamily="34" charset="0"/>
              </a:rPr>
              <a:t>Unfortunately, not so simple…</a:t>
            </a:r>
          </a:p>
        </p:txBody>
      </p:sp>
      <p:sp>
        <p:nvSpPr>
          <p:cNvPr id="23570" name="Rectangle 236"/>
          <p:cNvSpPr>
            <a:spLocks noChangeArrowheads="1"/>
          </p:cNvSpPr>
          <p:nvPr/>
        </p:nvSpPr>
        <p:spPr bwMode="auto">
          <a:xfrm>
            <a:off x="4568825" y="3224213"/>
            <a:ext cx="515938" cy="31908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71" name="Rectangle 239"/>
          <p:cNvSpPr>
            <a:spLocks noChangeArrowheads="1"/>
          </p:cNvSpPr>
          <p:nvPr/>
        </p:nvSpPr>
        <p:spPr bwMode="auto">
          <a:xfrm>
            <a:off x="2624138" y="3224213"/>
            <a:ext cx="544512" cy="71278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72" name="Rectangle 240"/>
          <p:cNvSpPr>
            <a:spLocks noChangeArrowheads="1"/>
          </p:cNvSpPr>
          <p:nvPr/>
        </p:nvSpPr>
        <p:spPr bwMode="auto">
          <a:xfrm>
            <a:off x="3213100" y="3230563"/>
            <a:ext cx="544513" cy="71278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73" name="Rectangle 241"/>
          <p:cNvSpPr>
            <a:spLocks noChangeArrowheads="1"/>
          </p:cNvSpPr>
          <p:nvPr/>
        </p:nvSpPr>
        <p:spPr bwMode="auto">
          <a:xfrm>
            <a:off x="5140325" y="3232150"/>
            <a:ext cx="515938" cy="319088"/>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74" name="Rectangle 242"/>
          <p:cNvSpPr>
            <a:spLocks noChangeArrowheads="1"/>
          </p:cNvSpPr>
          <p:nvPr/>
        </p:nvSpPr>
        <p:spPr bwMode="auto">
          <a:xfrm>
            <a:off x="4576763" y="3640138"/>
            <a:ext cx="515937" cy="31908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75" name="Rectangle 243"/>
          <p:cNvSpPr>
            <a:spLocks noChangeArrowheads="1"/>
          </p:cNvSpPr>
          <p:nvPr/>
        </p:nvSpPr>
        <p:spPr bwMode="auto">
          <a:xfrm>
            <a:off x="5148263" y="3632200"/>
            <a:ext cx="515937" cy="319088"/>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76" name="Rectangle 244"/>
          <p:cNvSpPr>
            <a:spLocks noChangeArrowheads="1"/>
          </p:cNvSpPr>
          <p:nvPr/>
        </p:nvSpPr>
        <p:spPr bwMode="auto">
          <a:xfrm>
            <a:off x="6462713" y="3240088"/>
            <a:ext cx="219075" cy="327025"/>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77" name="Rectangle 245"/>
          <p:cNvSpPr>
            <a:spLocks noChangeArrowheads="1"/>
          </p:cNvSpPr>
          <p:nvPr/>
        </p:nvSpPr>
        <p:spPr bwMode="auto">
          <a:xfrm>
            <a:off x="6723063" y="3240088"/>
            <a:ext cx="220662" cy="327025"/>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78" name="Rectangle 246"/>
          <p:cNvSpPr>
            <a:spLocks noChangeArrowheads="1"/>
          </p:cNvSpPr>
          <p:nvPr/>
        </p:nvSpPr>
        <p:spPr bwMode="auto">
          <a:xfrm>
            <a:off x="6464300" y="3633788"/>
            <a:ext cx="222250" cy="32543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79" name="Rectangle 247"/>
          <p:cNvSpPr>
            <a:spLocks noChangeArrowheads="1"/>
          </p:cNvSpPr>
          <p:nvPr/>
        </p:nvSpPr>
        <p:spPr bwMode="auto">
          <a:xfrm>
            <a:off x="6726238" y="3633788"/>
            <a:ext cx="220662" cy="32543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80" name="Rectangle 250"/>
          <p:cNvSpPr>
            <a:spLocks noChangeArrowheads="1"/>
          </p:cNvSpPr>
          <p:nvPr/>
        </p:nvSpPr>
        <p:spPr bwMode="auto">
          <a:xfrm>
            <a:off x="7007225" y="3240088"/>
            <a:ext cx="219075" cy="327025"/>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81" name="Rectangle 251"/>
          <p:cNvSpPr>
            <a:spLocks noChangeArrowheads="1"/>
          </p:cNvSpPr>
          <p:nvPr/>
        </p:nvSpPr>
        <p:spPr bwMode="auto">
          <a:xfrm>
            <a:off x="7281863" y="3240088"/>
            <a:ext cx="220662" cy="327025"/>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82" name="Rectangle 252"/>
          <p:cNvSpPr>
            <a:spLocks noChangeArrowheads="1"/>
          </p:cNvSpPr>
          <p:nvPr/>
        </p:nvSpPr>
        <p:spPr bwMode="auto">
          <a:xfrm>
            <a:off x="7008813" y="3633788"/>
            <a:ext cx="222250" cy="32543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83" name="Rectangle 253"/>
          <p:cNvSpPr>
            <a:spLocks noChangeArrowheads="1"/>
          </p:cNvSpPr>
          <p:nvPr/>
        </p:nvSpPr>
        <p:spPr bwMode="auto">
          <a:xfrm>
            <a:off x="7285038" y="3633788"/>
            <a:ext cx="220662" cy="32543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431" name="Group 276"/>
          <p:cNvGrpSpPr>
            <a:grpSpLocks/>
          </p:cNvGrpSpPr>
          <p:nvPr/>
        </p:nvGrpSpPr>
        <p:grpSpPr bwMode="auto">
          <a:xfrm>
            <a:off x="2709863" y="4311650"/>
            <a:ext cx="227012" cy="344488"/>
            <a:chOff x="2496" y="2725"/>
            <a:chExt cx="712" cy="739"/>
          </a:xfrm>
        </p:grpSpPr>
        <p:sp>
          <p:nvSpPr>
            <p:cNvPr id="23585" name="Rectangle 277"/>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86" name="Freeform 278"/>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580" name="Group 279"/>
            <p:cNvGrpSpPr>
              <a:grpSpLocks/>
            </p:cNvGrpSpPr>
            <p:nvPr/>
          </p:nvGrpSpPr>
          <p:grpSpPr bwMode="auto">
            <a:xfrm>
              <a:off x="3072" y="2832"/>
              <a:ext cx="136" cy="632"/>
              <a:chOff x="3072" y="2832"/>
              <a:chExt cx="136" cy="632"/>
            </a:xfrm>
          </p:grpSpPr>
          <p:sp>
            <p:nvSpPr>
              <p:cNvPr id="23588" name="Freeform 280"/>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89" name="Freeform 281"/>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90" name="Freeform 282"/>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7581" name="Group 283"/>
            <p:cNvGrpSpPr>
              <a:grpSpLocks/>
            </p:cNvGrpSpPr>
            <p:nvPr/>
          </p:nvGrpSpPr>
          <p:grpSpPr bwMode="auto">
            <a:xfrm flipH="1">
              <a:off x="2496" y="2832"/>
              <a:ext cx="136" cy="632"/>
              <a:chOff x="3072" y="2832"/>
              <a:chExt cx="136" cy="632"/>
            </a:xfrm>
          </p:grpSpPr>
          <p:sp>
            <p:nvSpPr>
              <p:cNvPr id="23592" name="Freeform 284"/>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93" name="Freeform 285"/>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94" name="Freeform 286"/>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7432" name="Group 287"/>
          <p:cNvGrpSpPr>
            <a:grpSpLocks/>
          </p:cNvGrpSpPr>
          <p:nvPr/>
        </p:nvGrpSpPr>
        <p:grpSpPr bwMode="auto">
          <a:xfrm>
            <a:off x="3414713" y="4311650"/>
            <a:ext cx="227012" cy="344488"/>
            <a:chOff x="2496" y="2725"/>
            <a:chExt cx="712" cy="739"/>
          </a:xfrm>
        </p:grpSpPr>
        <p:sp>
          <p:nvSpPr>
            <p:cNvPr id="23596" name="Rectangle 288"/>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597" name="Freeform 289"/>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570" name="Group 290"/>
            <p:cNvGrpSpPr>
              <a:grpSpLocks/>
            </p:cNvGrpSpPr>
            <p:nvPr/>
          </p:nvGrpSpPr>
          <p:grpSpPr bwMode="auto">
            <a:xfrm>
              <a:off x="3072" y="2832"/>
              <a:ext cx="136" cy="632"/>
              <a:chOff x="3072" y="2832"/>
              <a:chExt cx="136" cy="632"/>
            </a:xfrm>
          </p:grpSpPr>
          <p:sp>
            <p:nvSpPr>
              <p:cNvPr id="23599" name="Freeform 291"/>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00" name="Freeform 292"/>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01" name="Freeform 293"/>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7571" name="Group 294"/>
            <p:cNvGrpSpPr>
              <a:grpSpLocks/>
            </p:cNvGrpSpPr>
            <p:nvPr/>
          </p:nvGrpSpPr>
          <p:grpSpPr bwMode="auto">
            <a:xfrm flipH="1">
              <a:off x="2496" y="2832"/>
              <a:ext cx="136" cy="632"/>
              <a:chOff x="3072" y="2832"/>
              <a:chExt cx="136" cy="632"/>
            </a:xfrm>
          </p:grpSpPr>
          <p:sp>
            <p:nvSpPr>
              <p:cNvPr id="23603" name="Freeform 295"/>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04" name="Freeform 296"/>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05" name="Freeform 297"/>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7433" name="Group 298"/>
          <p:cNvGrpSpPr>
            <a:grpSpLocks/>
          </p:cNvGrpSpPr>
          <p:nvPr/>
        </p:nvGrpSpPr>
        <p:grpSpPr bwMode="auto">
          <a:xfrm>
            <a:off x="4662488" y="4319588"/>
            <a:ext cx="227012" cy="344487"/>
            <a:chOff x="2496" y="2725"/>
            <a:chExt cx="712" cy="739"/>
          </a:xfrm>
        </p:grpSpPr>
        <p:sp>
          <p:nvSpPr>
            <p:cNvPr id="23607" name="Rectangle 299"/>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08" name="Freeform 300"/>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560" name="Group 301"/>
            <p:cNvGrpSpPr>
              <a:grpSpLocks/>
            </p:cNvGrpSpPr>
            <p:nvPr/>
          </p:nvGrpSpPr>
          <p:grpSpPr bwMode="auto">
            <a:xfrm>
              <a:off x="3072" y="2832"/>
              <a:ext cx="136" cy="632"/>
              <a:chOff x="3072" y="2832"/>
              <a:chExt cx="136" cy="632"/>
            </a:xfrm>
          </p:grpSpPr>
          <p:sp>
            <p:nvSpPr>
              <p:cNvPr id="23610" name="Freeform 302"/>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11" name="Freeform 303"/>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12" name="Freeform 304"/>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7561" name="Group 305"/>
            <p:cNvGrpSpPr>
              <a:grpSpLocks/>
            </p:cNvGrpSpPr>
            <p:nvPr/>
          </p:nvGrpSpPr>
          <p:grpSpPr bwMode="auto">
            <a:xfrm flipH="1">
              <a:off x="2496" y="2832"/>
              <a:ext cx="136" cy="632"/>
              <a:chOff x="3072" y="2832"/>
              <a:chExt cx="136" cy="632"/>
            </a:xfrm>
          </p:grpSpPr>
          <p:sp>
            <p:nvSpPr>
              <p:cNvPr id="23614" name="Freeform 306"/>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15" name="Freeform 307"/>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16" name="Freeform 308"/>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7434" name="Group 309"/>
          <p:cNvGrpSpPr>
            <a:grpSpLocks/>
          </p:cNvGrpSpPr>
          <p:nvPr/>
        </p:nvGrpSpPr>
        <p:grpSpPr bwMode="auto">
          <a:xfrm>
            <a:off x="5295900" y="4305300"/>
            <a:ext cx="227013" cy="344488"/>
            <a:chOff x="2496" y="2725"/>
            <a:chExt cx="712" cy="739"/>
          </a:xfrm>
        </p:grpSpPr>
        <p:sp>
          <p:nvSpPr>
            <p:cNvPr id="23618" name="Rectangle 310"/>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19" name="Freeform 311"/>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550" name="Group 312"/>
            <p:cNvGrpSpPr>
              <a:grpSpLocks/>
            </p:cNvGrpSpPr>
            <p:nvPr/>
          </p:nvGrpSpPr>
          <p:grpSpPr bwMode="auto">
            <a:xfrm>
              <a:off x="3072" y="2832"/>
              <a:ext cx="136" cy="632"/>
              <a:chOff x="3072" y="2832"/>
              <a:chExt cx="136" cy="632"/>
            </a:xfrm>
          </p:grpSpPr>
          <p:sp>
            <p:nvSpPr>
              <p:cNvPr id="23621" name="Freeform 313"/>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22" name="Freeform 314"/>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23" name="Freeform 315"/>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7551" name="Group 316"/>
            <p:cNvGrpSpPr>
              <a:grpSpLocks/>
            </p:cNvGrpSpPr>
            <p:nvPr/>
          </p:nvGrpSpPr>
          <p:grpSpPr bwMode="auto">
            <a:xfrm flipH="1">
              <a:off x="2496" y="2832"/>
              <a:ext cx="136" cy="632"/>
              <a:chOff x="3072" y="2832"/>
              <a:chExt cx="136" cy="632"/>
            </a:xfrm>
          </p:grpSpPr>
          <p:sp>
            <p:nvSpPr>
              <p:cNvPr id="23625" name="Freeform 317"/>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26" name="Freeform 318"/>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27" name="Freeform 319"/>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7435" name="Group 320"/>
          <p:cNvGrpSpPr>
            <a:grpSpLocks/>
          </p:cNvGrpSpPr>
          <p:nvPr/>
        </p:nvGrpSpPr>
        <p:grpSpPr bwMode="auto">
          <a:xfrm>
            <a:off x="4670425" y="4733925"/>
            <a:ext cx="227013" cy="344488"/>
            <a:chOff x="2496" y="2725"/>
            <a:chExt cx="712" cy="739"/>
          </a:xfrm>
        </p:grpSpPr>
        <p:sp>
          <p:nvSpPr>
            <p:cNvPr id="23629" name="Rectangle 321"/>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30" name="Freeform 322"/>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540" name="Group 323"/>
            <p:cNvGrpSpPr>
              <a:grpSpLocks/>
            </p:cNvGrpSpPr>
            <p:nvPr/>
          </p:nvGrpSpPr>
          <p:grpSpPr bwMode="auto">
            <a:xfrm>
              <a:off x="3072" y="2832"/>
              <a:ext cx="136" cy="632"/>
              <a:chOff x="3072" y="2832"/>
              <a:chExt cx="136" cy="632"/>
            </a:xfrm>
          </p:grpSpPr>
          <p:sp>
            <p:nvSpPr>
              <p:cNvPr id="23632" name="Freeform 324"/>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33" name="Freeform 325"/>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34" name="Freeform 326"/>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7541" name="Group 327"/>
            <p:cNvGrpSpPr>
              <a:grpSpLocks/>
            </p:cNvGrpSpPr>
            <p:nvPr/>
          </p:nvGrpSpPr>
          <p:grpSpPr bwMode="auto">
            <a:xfrm flipH="1">
              <a:off x="2496" y="2832"/>
              <a:ext cx="136" cy="632"/>
              <a:chOff x="3072" y="2832"/>
              <a:chExt cx="136" cy="632"/>
            </a:xfrm>
          </p:grpSpPr>
          <p:sp>
            <p:nvSpPr>
              <p:cNvPr id="23636" name="Freeform 328"/>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37" name="Freeform 329"/>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38" name="Freeform 330"/>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7436" name="Group 331"/>
          <p:cNvGrpSpPr>
            <a:grpSpLocks/>
          </p:cNvGrpSpPr>
          <p:nvPr/>
        </p:nvGrpSpPr>
        <p:grpSpPr bwMode="auto">
          <a:xfrm>
            <a:off x="5289550" y="4733925"/>
            <a:ext cx="227013" cy="344488"/>
            <a:chOff x="2496" y="2725"/>
            <a:chExt cx="712" cy="739"/>
          </a:xfrm>
        </p:grpSpPr>
        <p:sp>
          <p:nvSpPr>
            <p:cNvPr id="23640" name="Rectangle 332"/>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41" name="Freeform 333"/>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530" name="Group 334"/>
            <p:cNvGrpSpPr>
              <a:grpSpLocks/>
            </p:cNvGrpSpPr>
            <p:nvPr/>
          </p:nvGrpSpPr>
          <p:grpSpPr bwMode="auto">
            <a:xfrm>
              <a:off x="3072" y="2832"/>
              <a:ext cx="136" cy="632"/>
              <a:chOff x="3072" y="2832"/>
              <a:chExt cx="136" cy="632"/>
            </a:xfrm>
          </p:grpSpPr>
          <p:sp>
            <p:nvSpPr>
              <p:cNvPr id="23643" name="Freeform 335"/>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44" name="Freeform 336"/>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45" name="Freeform 337"/>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7531" name="Group 338"/>
            <p:cNvGrpSpPr>
              <a:grpSpLocks/>
            </p:cNvGrpSpPr>
            <p:nvPr/>
          </p:nvGrpSpPr>
          <p:grpSpPr bwMode="auto">
            <a:xfrm flipH="1">
              <a:off x="2496" y="2832"/>
              <a:ext cx="136" cy="632"/>
              <a:chOff x="3072" y="2832"/>
              <a:chExt cx="136" cy="632"/>
            </a:xfrm>
          </p:grpSpPr>
          <p:sp>
            <p:nvSpPr>
              <p:cNvPr id="23647" name="Freeform 339"/>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48" name="Freeform 340"/>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49" name="Freeform 341"/>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sp>
        <p:nvSpPr>
          <p:cNvPr id="23650" name="Rectangle 50"/>
          <p:cNvSpPr>
            <a:spLocks noChangeArrowheads="1"/>
          </p:cNvSpPr>
          <p:nvPr/>
        </p:nvSpPr>
        <p:spPr bwMode="auto">
          <a:xfrm>
            <a:off x="4503738" y="4276725"/>
            <a:ext cx="1160462" cy="842963"/>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51" name="Rectangle 49"/>
          <p:cNvSpPr>
            <a:spLocks noChangeArrowheads="1"/>
          </p:cNvSpPr>
          <p:nvPr/>
        </p:nvSpPr>
        <p:spPr bwMode="auto">
          <a:xfrm>
            <a:off x="2633663" y="4275138"/>
            <a:ext cx="1101725" cy="452437"/>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439" name="Group 342"/>
          <p:cNvGrpSpPr>
            <a:grpSpLocks/>
          </p:cNvGrpSpPr>
          <p:nvPr/>
        </p:nvGrpSpPr>
        <p:grpSpPr bwMode="auto">
          <a:xfrm>
            <a:off x="6556375" y="4298950"/>
            <a:ext cx="227013" cy="344488"/>
            <a:chOff x="2496" y="2725"/>
            <a:chExt cx="712" cy="739"/>
          </a:xfrm>
        </p:grpSpPr>
        <p:sp>
          <p:nvSpPr>
            <p:cNvPr id="23653" name="Rectangle 343"/>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54" name="Freeform 344"/>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520" name="Group 345"/>
            <p:cNvGrpSpPr>
              <a:grpSpLocks/>
            </p:cNvGrpSpPr>
            <p:nvPr/>
          </p:nvGrpSpPr>
          <p:grpSpPr bwMode="auto">
            <a:xfrm>
              <a:off x="3072" y="2832"/>
              <a:ext cx="136" cy="632"/>
              <a:chOff x="3072" y="2832"/>
              <a:chExt cx="136" cy="632"/>
            </a:xfrm>
          </p:grpSpPr>
          <p:sp>
            <p:nvSpPr>
              <p:cNvPr id="23656" name="Freeform 346"/>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57" name="Freeform 347"/>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58" name="Freeform 348"/>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7521" name="Group 349"/>
            <p:cNvGrpSpPr>
              <a:grpSpLocks/>
            </p:cNvGrpSpPr>
            <p:nvPr/>
          </p:nvGrpSpPr>
          <p:grpSpPr bwMode="auto">
            <a:xfrm flipH="1">
              <a:off x="2496" y="2832"/>
              <a:ext cx="136" cy="632"/>
              <a:chOff x="3072" y="2832"/>
              <a:chExt cx="136" cy="632"/>
            </a:xfrm>
          </p:grpSpPr>
          <p:sp>
            <p:nvSpPr>
              <p:cNvPr id="23660" name="Freeform 350"/>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61" name="Freeform 351"/>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62" name="Freeform 352"/>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7440" name="Group 353"/>
          <p:cNvGrpSpPr>
            <a:grpSpLocks/>
          </p:cNvGrpSpPr>
          <p:nvPr/>
        </p:nvGrpSpPr>
        <p:grpSpPr bwMode="auto">
          <a:xfrm>
            <a:off x="7189788" y="4284663"/>
            <a:ext cx="227012" cy="344487"/>
            <a:chOff x="2496" y="2725"/>
            <a:chExt cx="712" cy="739"/>
          </a:xfrm>
        </p:grpSpPr>
        <p:sp>
          <p:nvSpPr>
            <p:cNvPr id="23664" name="Rectangle 354"/>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65" name="Freeform 355"/>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510" name="Group 356"/>
            <p:cNvGrpSpPr>
              <a:grpSpLocks/>
            </p:cNvGrpSpPr>
            <p:nvPr/>
          </p:nvGrpSpPr>
          <p:grpSpPr bwMode="auto">
            <a:xfrm>
              <a:off x="3072" y="2832"/>
              <a:ext cx="136" cy="632"/>
              <a:chOff x="3072" y="2832"/>
              <a:chExt cx="136" cy="632"/>
            </a:xfrm>
          </p:grpSpPr>
          <p:sp>
            <p:nvSpPr>
              <p:cNvPr id="23667" name="Freeform 357"/>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68" name="Freeform 358"/>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69" name="Freeform 359"/>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7511" name="Group 360"/>
            <p:cNvGrpSpPr>
              <a:grpSpLocks/>
            </p:cNvGrpSpPr>
            <p:nvPr/>
          </p:nvGrpSpPr>
          <p:grpSpPr bwMode="auto">
            <a:xfrm flipH="1">
              <a:off x="2496" y="2832"/>
              <a:ext cx="136" cy="632"/>
              <a:chOff x="3072" y="2832"/>
              <a:chExt cx="136" cy="632"/>
            </a:xfrm>
          </p:grpSpPr>
          <p:sp>
            <p:nvSpPr>
              <p:cNvPr id="23671" name="Freeform 361"/>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72" name="Freeform 362"/>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73" name="Freeform 363"/>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7441" name="Group 364"/>
          <p:cNvGrpSpPr>
            <a:grpSpLocks/>
          </p:cNvGrpSpPr>
          <p:nvPr/>
        </p:nvGrpSpPr>
        <p:grpSpPr bwMode="auto">
          <a:xfrm>
            <a:off x="6564313" y="4713288"/>
            <a:ext cx="227012" cy="344487"/>
            <a:chOff x="2496" y="2725"/>
            <a:chExt cx="712" cy="739"/>
          </a:xfrm>
        </p:grpSpPr>
        <p:sp>
          <p:nvSpPr>
            <p:cNvPr id="23675" name="Rectangle 365"/>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76" name="Freeform 366"/>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500" name="Group 367"/>
            <p:cNvGrpSpPr>
              <a:grpSpLocks/>
            </p:cNvGrpSpPr>
            <p:nvPr/>
          </p:nvGrpSpPr>
          <p:grpSpPr bwMode="auto">
            <a:xfrm>
              <a:off x="3072" y="2832"/>
              <a:ext cx="136" cy="632"/>
              <a:chOff x="3072" y="2832"/>
              <a:chExt cx="136" cy="632"/>
            </a:xfrm>
          </p:grpSpPr>
          <p:sp>
            <p:nvSpPr>
              <p:cNvPr id="23678" name="Freeform 368"/>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79" name="Freeform 369"/>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80" name="Freeform 370"/>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7501" name="Group 371"/>
            <p:cNvGrpSpPr>
              <a:grpSpLocks/>
            </p:cNvGrpSpPr>
            <p:nvPr/>
          </p:nvGrpSpPr>
          <p:grpSpPr bwMode="auto">
            <a:xfrm flipH="1">
              <a:off x="2496" y="2832"/>
              <a:ext cx="136" cy="632"/>
              <a:chOff x="3072" y="2832"/>
              <a:chExt cx="136" cy="632"/>
            </a:xfrm>
          </p:grpSpPr>
          <p:sp>
            <p:nvSpPr>
              <p:cNvPr id="23682" name="Freeform 372"/>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83" name="Freeform 373"/>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84" name="Freeform 374"/>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7442" name="Group 375"/>
          <p:cNvGrpSpPr>
            <a:grpSpLocks/>
          </p:cNvGrpSpPr>
          <p:nvPr/>
        </p:nvGrpSpPr>
        <p:grpSpPr bwMode="auto">
          <a:xfrm>
            <a:off x="7183438" y="4713288"/>
            <a:ext cx="227012" cy="344487"/>
            <a:chOff x="2496" y="2725"/>
            <a:chExt cx="712" cy="739"/>
          </a:xfrm>
        </p:grpSpPr>
        <p:sp>
          <p:nvSpPr>
            <p:cNvPr id="23686" name="Rectangle 376"/>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87" name="Freeform 377"/>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490" name="Group 378"/>
            <p:cNvGrpSpPr>
              <a:grpSpLocks/>
            </p:cNvGrpSpPr>
            <p:nvPr/>
          </p:nvGrpSpPr>
          <p:grpSpPr bwMode="auto">
            <a:xfrm>
              <a:off x="3072" y="2832"/>
              <a:ext cx="136" cy="632"/>
              <a:chOff x="3072" y="2832"/>
              <a:chExt cx="136" cy="632"/>
            </a:xfrm>
          </p:grpSpPr>
          <p:sp>
            <p:nvSpPr>
              <p:cNvPr id="23689" name="Freeform 379"/>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90" name="Freeform 380"/>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91" name="Freeform 381"/>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7491" name="Group 382"/>
            <p:cNvGrpSpPr>
              <a:grpSpLocks/>
            </p:cNvGrpSpPr>
            <p:nvPr/>
          </p:nvGrpSpPr>
          <p:grpSpPr bwMode="auto">
            <a:xfrm flipH="1">
              <a:off x="2496" y="2832"/>
              <a:ext cx="136" cy="632"/>
              <a:chOff x="3072" y="2832"/>
              <a:chExt cx="136" cy="632"/>
            </a:xfrm>
          </p:grpSpPr>
          <p:sp>
            <p:nvSpPr>
              <p:cNvPr id="23693" name="Freeform 383"/>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94" name="Freeform 384"/>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95" name="Freeform 385"/>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7443" name="Group 386"/>
          <p:cNvGrpSpPr>
            <a:grpSpLocks/>
          </p:cNvGrpSpPr>
          <p:nvPr/>
        </p:nvGrpSpPr>
        <p:grpSpPr bwMode="auto">
          <a:xfrm>
            <a:off x="6548438" y="5162550"/>
            <a:ext cx="227012" cy="344488"/>
            <a:chOff x="2496" y="2725"/>
            <a:chExt cx="712" cy="739"/>
          </a:xfrm>
        </p:grpSpPr>
        <p:sp>
          <p:nvSpPr>
            <p:cNvPr id="23697" name="Rectangle 387"/>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698" name="Freeform 388"/>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480" name="Group 389"/>
            <p:cNvGrpSpPr>
              <a:grpSpLocks/>
            </p:cNvGrpSpPr>
            <p:nvPr/>
          </p:nvGrpSpPr>
          <p:grpSpPr bwMode="auto">
            <a:xfrm>
              <a:off x="3072" y="2832"/>
              <a:ext cx="136" cy="632"/>
              <a:chOff x="3072" y="2832"/>
              <a:chExt cx="136" cy="632"/>
            </a:xfrm>
          </p:grpSpPr>
          <p:sp>
            <p:nvSpPr>
              <p:cNvPr id="23700" name="Freeform 390"/>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01" name="Freeform 391"/>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02" name="Freeform 392"/>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7481" name="Group 393"/>
            <p:cNvGrpSpPr>
              <a:grpSpLocks/>
            </p:cNvGrpSpPr>
            <p:nvPr/>
          </p:nvGrpSpPr>
          <p:grpSpPr bwMode="auto">
            <a:xfrm flipH="1">
              <a:off x="2496" y="2832"/>
              <a:ext cx="136" cy="632"/>
              <a:chOff x="3072" y="2832"/>
              <a:chExt cx="136" cy="632"/>
            </a:xfrm>
          </p:grpSpPr>
          <p:sp>
            <p:nvSpPr>
              <p:cNvPr id="23704" name="Freeform 394"/>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05" name="Freeform 395"/>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06" name="Freeform 396"/>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7444" name="Group 397"/>
          <p:cNvGrpSpPr>
            <a:grpSpLocks/>
          </p:cNvGrpSpPr>
          <p:nvPr/>
        </p:nvGrpSpPr>
        <p:grpSpPr bwMode="auto">
          <a:xfrm>
            <a:off x="7181850" y="5148263"/>
            <a:ext cx="227013" cy="344487"/>
            <a:chOff x="2496" y="2725"/>
            <a:chExt cx="712" cy="739"/>
          </a:xfrm>
        </p:grpSpPr>
        <p:sp>
          <p:nvSpPr>
            <p:cNvPr id="23708" name="Rectangle 398"/>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09" name="Freeform 399"/>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470" name="Group 400"/>
            <p:cNvGrpSpPr>
              <a:grpSpLocks/>
            </p:cNvGrpSpPr>
            <p:nvPr/>
          </p:nvGrpSpPr>
          <p:grpSpPr bwMode="auto">
            <a:xfrm>
              <a:off x="3072" y="2832"/>
              <a:ext cx="136" cy="632"/>
              <a:chOff x="3072" y="2832"/>
              <a:chExt cx="136" cy="632"/>
            </a:xfrm>
          </p:grpSpPr>
          <p:sp>
            <p:nvSpPr>
              <p:cNvPr id="23711" name="Freeform 401"/>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12" name="Freeform 402"/>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13" name="Freeform 403"/>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7471" name="Group 404"/>
            <p:cNvGrpSpPr>
              <a:grpSpLocks/>
            </p:cNvGrpSpPr>
            <p:nvPr/>
          </p:nvGrpSpPr>
          <p:grpSpPr bwMode="auto">
            <a:xfrm flipH="1">
              <a:off x="2496" y="2832"/>
              <a:ext cx="136" cy="632"/>
              <a:chOff x="3072" y="2832"/>
              <a:chExt cx="136" cy="632"/>
            </a:xfrm>
          </p:grpSpPr>
          <p:sp>
            <p:nvSpPr>
              <p:cNvPr id="23715" name="Freeform 405"/>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16" name="Freeform 406"/>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17" name="Freeform 407"/>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7445" name="Group 408"/>
          <p:cNvGrpSpPr>
            <a:grpSpLocks/>
          </p:cNvGrpSpPr>
          <p:nvPr/>
        </p:nvGrpSpPr>
        <p:grpSpPr bwMode="auto">
          <a:xfrm>
            <a:off x="6556375" y="5576888"/>
            <a:ext cx="227013" cy="344487"/>
            <a:chOff x="2496" y="2725"/>
            <a:chExt cx="712" cy="739"/>
          </a:xfrm>
        </p:grpSpPr>
        <p:sp>
          <p:nvSpPr>
            <p:cNvPr id="23719" name="Rectangle 409"/>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20" name="Freeform 410"/>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460" name="Group 411"/>
            <p:cNvGrpSpPr>
              <a:grpSpLocks/>
            </p:cNvGrpSpPr>
            <p:nvPr/>
          </p:nvGrpSpPr>
          <p:grpSpPr bwMode="auto">
            <a:xfrm>
              <a:off x="3072" y="2832"/>
              <a:ext cx="136" cy="632"/>
              <a:chOff x="3072" y="2832"/>
              <a:chExt cx="136" cy="632"/>
            </a:xfrm>
          </p:grpSpPr>
          <p:sp>
            <p:nvSpPr>
              <p:cNvPr id="23722" name="Freeform 412"/>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23" name="Freeform 413"/>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24" name="Freeform 414"/>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7461" name="Group 415"/>
            <p:cNvGrpSpPr>
              <a:grpSpLocks/>
            </p:cNvGrpSpPr>
            <p:nvPr/>
          </p:nvGrpSpPr>
          <p:grpSpPr bwMode="auto">
            <a:xfrm flipH="1">
              <a:off x="2496" y="2832"/>
              <a:ext cx="136" cy="632"/>
              <a:chOff x="3072" y="2832"/>
              <a:chExt cx="136" cy="632"/>
            </a:xfrm>
          </p:grpSpPr>
          <p:sp>
            <p:nvSpPr>
              <p:cNvPr id="23726" name="Freeform 416"/>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27" name="Freeform 417"/>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28" name="Freeform 418"/>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7446" name="Group 419"/>
          <p:cNvGrpSpPr>
            <a:grpSpLocks/>
          </p:cNvGrpSpPr>
          <p:nvPr/>
        </p:nvGrpSpPr>
        <p:grpSpPr bwMode="auto">
          <a:xfrm>
            <a:off x="7175500" y="5576888"/>
            <a:ext cx="227013" cy="344487"/>
            <a:chOff x="2496" y="2725"/>
            <a:chExt cx="712" cy="739"/>
          </a:xfrm>
        </p:grpSpPr>
        <p:sp>
          <p:nvSpPr>
            <p:cNvPr id="23730" name="Rectangle 420"/>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31" name="Freeform 421"/>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7450" name="Group 422"/>
            <p:cNvGrpSpPr>
              <a:grpSpLocks/>
            </p:cNvGrpSpPr>
            <p:nvPr/>
          </p:nvGrpSpPr>
          <p:grpSpPr bwMode="auto">
            <a:xfrm>
              <a:off x="3072" y="2832"/>
              <a:ext cx="136" cy="632"/>
              <a:chOff x="3072" y="2832"/>
              <a:chExt cx="136" cy="632"/>
            </a:xfrm>
          </p:grpSpPr>
          <p:sp>
            <p:nvSpPr>
              <p:cNvPr id="23733" name="Freeform 423"/>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34" name="Freeform 424"/>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35" name="Freeform 425"/>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7451" name="Group 426"/>
            <p:cNvGrpSpPr>
              <a:grpSpLocks/>
            </p:cNvGrpSpPr>
            <p:nvPr/>
          </p:nvGrpSpPr>
          <p:grpSpPr bwMode="auto">
            <a:xfrm flipH="1">
              <a:off x="2496" y="2832"/>
              <a:ext cx="136" cy="632"/>
              <a:chOff x="3072" y="2832"/>
              <a:chExt cx="136" cy="632"/>
            </a:xfrm>
          </p:grpSpPr>
          <p:sp>
            <p:nvSpPr>
              <p:cNvPr id="23737" name="Freeform 427"/>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38" name="Freeform 428"/>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3739" name="Freeform 429"/>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sp>
        <p:nvSpPr>
          <p:cNvPr id="23740" name="Rectangle 51"/>
          <p:cNvSpPr>
            <a:spLocks noChangeArrowheads="1"/>
          </p:cNvSpPr>
          <p:nvPr/>
        </p:nvSpPr>
        <p:spPr bwMode="auto">
          <a:xfrm>
            <a:off x="6418263" y="4230688"/>
            <a:ext cx="1160462" cy="1757362"/>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Tree>
    <p:extLst>
      <p:ext uri="{BB962C8B-B14F-4D97-AF65-F5344CB8AC3E}">
        <p14:creationId xmlns:p14="http://schemas.microsoft.com/office/powerpoint/2010/main" val="23122355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Actual Scaling Process</a:t>
            </a:r>
          </a:p>
        </p:txBody>
      </p:sp>
      <p:sp>
        <p:nvSpPr>
          <p:cNvPr id="427"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
        <p:nvSpPr>
          <p:cNvPr id="2560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6B5D3B7E-EB86-40A6-B0BB-64BDB95AB3C3}" type="slidenum">
              <a:rPr lang="ar-SA" sz="1400" smtClean="0">
                <a:solidFill>
                  <a:srgbClr val="000000"/>
                </a:solidFill>
              </a:rPr>
              <a:pPr algn="r" fontAlgn="base">
                <a:spcBef>
                  <a:spcPct val="0"/>
                </a:spcBef>
                <a:spcAft>
                  <a:spcPct val="0"/>
                </a:spcAft>
              </a:pPr>
              <a:t>32</a:t>
            </a:fld>
            <a:endParaRPr lang="en-US" sz="1400" smtClean="0">
              <a:solidFill>
                <a:srgbClr val="000000"/>
              </a:solidFill>
              <a:cs typeface="Arial" panose="020B0604020202020204" pitchFamily="34" charset="0"/>
            </a:endParaRPr>
          </a:p>
        </p:txBody>
      </p:sp>
      <p:sp>
        <p:nvSpPr>
          <p:cNvPr id="25604" name="Rectangle 306"/>
          <p:cNvSpPr>
            <a:spLocks noChangeArrowheads="1"/>
          </p:cNvSpPr>
          <p:nvPr/>
        </p:nvSpPr>
        <p:spPr bwMode="auto">
          <a:xfrm>
            <a:off x="4351338" y="2992438"/>
            <a:ext cx="646112" cy="31908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605" name="Rectangle 307"/>
          <p:cNvSpPr>
            <a:spLocks noChangeArrowheads="1"/>
          </p:cNvSpPr>
          <p:nvPr/>
        </p:nvSpPr>
        <p:spPr bwMode="auto">
          <a:xfrm>
            <a:off x="2406650" y="2992438"/>
            <a:ext cx="544513" cy="71278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606" name="Rectangle 308"/>
          <p:cNvSpPr>
            <a:spLocks noChangeArrowheads="1"/>
          </p:cNvSpPr>
          <p:nvPr/>
        </p:nvSpPr>
        <p:spPr bwMode="auto">
          <a:xfrm>
            <a:off x="2995613" y="2998788"/>
            <a:ext cx="544512" cy="71278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607" name="Rectangle 309"/>
          <p:cNvSpPr>
            <a:spLocks noChangeArrowheads="1"/>
          </p:cNvSpPr>
          <p:nvPr/>
        </p:nvSpPr>
        <p:spPr bwMode="auto">
          <a:xfrm>
            <a:off x="5054600" y="3000375"/>
            <a:ext cx="384175" cy="404813"/>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608" name="Rectangle 310"/>
          <p:cNvSpPr>
            <a:spLocks noChangeArrowheads="1"/>
          </p:cNvSpPr>
          <p:nvPr/>
        </p:nvSpPr>
        <p:spPr bwMode="auto">
          <a:xfrm>
            <a:off x="4359275" y="3379788"/>
            <a:ext cx="646113" cy="347662"/>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609" name="Rectangle 311"/>
          <p:cNvSpPr>
            <a:spLocks noChangeArrowheads="1"/>
          </p:cNvSpPr>
          <p:nvPr/>
        </p:nvSpPr>
        <p:spPr bwMode="auto">
          <a:xfrm>
            <a:off x="5032375" y="3486150"/>
            <a:ext cx="414338" cy="233363"/>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610" name="Rectangle 312"/>
          <p:cNvSpPr>
            <a:spLocks noChangeArrowheads="1"/>
          </p:cNvSpPr>
          <p:nvPr/>
        </p:nvSpPr>
        <p:spPr bwMode="auto">
          <a:xfrm>
            <a:off x="6245225" y="3008313"/>
            <a:ext cx="320675" cy="341312"/>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611" name="Rectangle 313"/>
          <p:cNvSpPr>
            <a:spLocks noChangeArrowheads="1"/>
          </p:cNvSpPr>
          <p:nvPr/>
        </p:nvSpPr>
        <p:spPr bwMode="auto">
          <a:xfrm>
            <a:off x="6592888" y="3008313"/>
            <a:ext cx="133350" cy="298450"/>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612" name="Rectangle 314"/>
          <p:cNvSpPr>
            <a:spLocks noChangeArrowheads="1"/>
          </p:cNvSpPr>
          <p:nvPr/>
        </p:nvSpPr>
        <p:spPr bwMode="auto">
          <a:xfrm>
            <a:off x="6246813" y="3402013"/>
            <a:ext cx="222250" cy="32543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613" name="Rectangle 315"/>
          <p:cNvSpPr>
            <a:spLocks noChangeArrowheads="1"/>
          </p:cNvSpPr>
          <p:nvPr/>
        </p:nvSpPr>
        <p:spPr bwMode="auto">
          <a:xfrm>
            <a:off x="6508750" y="3402013"/>
            <a:ext cx="220663" cy="32543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614" name="Rectangle 316"/>
          <p:cNvSpPr>
            <a:spLocks noChangeArrowheads="1"/>
          </p:cNvSpPr>
          <p:nvPr/>
        </p:nvSpPr>
        <p:spPr bwMode="auto">
          <a:xfrm>
            <a:off x="6804025" y="3008313"/>
            <a:ext cx="204788" cy="254000"/>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615" name="Rectangle 317"/>
          <p:cNvSpPr>
            <a:spLocks noChangeArrowheads="1"/>
          </p:cNvSpPr>
          <p:nvPr/>
        </p:nvSpPr>
        <p:spPr bwMode="auto">
          <a:xfrm>
            <a:off x="7064375" y="3008313"/>
            <a:ext cx="219075" cy="500062"/>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616" name="Rectangle 318"/>
          <p:cNvSpPr>
            <a:spLocks noChangeArrowheads="1"/>
          </p:cNvSpPr>
          <p:nvPr/>
        </p:nvSpPr>
        <p:spPr bwMode="auto">
          <a:xfrm>
            <a:off x="6791325" y="3300413"/>
            <a:ext cx="222250" cy="427037"/>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617" name="Rectangle 319"/>
          <p:cNvSpPr>
            <a:spLocks noChangeArrowheads="1"/>
          </p:cNvSpPr>
          <p:nvPr/>
        </p:nvSpPr>
        <p:spPr bwMode="auto">
          <a:xfrm>
            <a:off x="7067550" y="3517900"/>
            <a:ext cx="206375" cy="209550"/>
          </a:xfrm>
          <a:prstGeom prst="rect">
            <a:avLst/>
          </a:prstGeom>
          <a:solidFill>
            <a:srgbClr val="FFFFCC"/>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451" name="Group 170"/>
          <p:cNvGrpSpPr>
            <a:grpSpLocks/>
          </p:cNvGrpSpPr>
          <p:nvPr/>
        </p:nvGrpSpPr>
        <p:grpSpPr bwMode="auto">
          <a:xfrm>
            <a:off x="6596063" y="3028950"/>
            <a:ext cx="192087" cy="417513"/>
            <a:chOff x="2160" y="1548"/>
            <a:chExt cx="309" cy="441"/>
          </a:xfrm>
        </p:grpSpPr>
        <p:sp>
          <p:nvSpPr>
            <p:cNvPr id="25740" name="Freeform 171"/>
            <p:cNvSpPr>
              <a:spLocks/>
            </p:cNvSpPr>
            <p:nvPr/>
          </p:nvSpPr>
          <p:spPr bwMode="auto">
            <a:xfrm>
              <a:off x="2160" y="1548"/>
              <a:ext cx="140"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41" name="Freeform 172"/>
            <p:cNvSpPr>
              <a:spLocks/>
            </p:cNvSpPr>
            <p:nvPr/>
          </p:nvSpPr>
          <p:spPr bwMode="auto">
            <a:xfrm>
              <a:off x="2267" y="1692"/>
              <a:ext cx="143" cy="293"/>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42" name="Freeform 173"/>
            <p:cNvSpPr>
              <a:spLocks/>
            </p:cNvSpPr>
            <p:nvPr/>
          </p:nvSpPr>
          <p:spPr bwMode="auto">
            <a:xfrm>
              <a:off x="2201" y="1587"/>
              <a:ext cx="232"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43" name="Freeform 174"/>
            <p:cNvSpPr>
              <a:spLocks/>
            </p:cNvSpPr>
            <p:nvPr/>
          </p:nvSpPr>
          <p:spPr bwMode="auto">
            <a:xfrm>
              <a:off x="2280" y="1680"/>
              <a:ext cx="189" cy="292"/>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44" name="Freeform 175"/>
            <p:cNvSpPr>
              <a:spLocks/>
            </p:cNvSpPr>
            <p:nvPr/>
          </p:nvSpPr>
          <p:spPr bwMode="auto">
            <a:xfrm>
              <a:off x="2173" y="1634"/>
              <a:ext cx="171" cy="355"/>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45" name="Freeform 176"/>
            <p:cNvSpPr>
              <a:spLocks/>
            </p:cNvSpPr>
            <p:nvPr/>
          </p:nvSpPr>
          <p:spPr bwMode="auto">
            <a:xfrm>
              <a:off x="2252" y="1590"/>
              <a:ext cx="110"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46" name="Freeform 177"/>
            <p:cNvSpPr>
              <a:spLocks/>
            </p:cNvSpPr>
            <p:nvPr/>
          </p:nvSpPr>
          <p:spPr bwMode="auto">
            <a:xfrm>
              <a:off x="2303" y="1843"/>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grpSp>
      <p:grpSp>
        <p:nvGrpSpPr>
          <p:cNvPr id="18452" name="Group 178"/>
          <p:cNvGrpSpPr>
            <a:grpSpLocks/>
          </p:cNvGrpSpPr>
          <p:nvPr/>
        </p:nvGrpSpPr>
        <p:grpSpPr bwMode="auto">
          <a:xfrm>
            <a:off x="6215063" y="3114675"/>
            <a:ext cx="206375" cy="344488"/>
            <a:chOff x="2160" y="1548"/>
            <a:chExt cx="309" cy="441"/>
          </a:xfrm>
        </p:grpSpPr>
        <p:sp>
          <p:nvSpPr>
            <p:cNvPr id="25748" name="Freeform 179"/>
            <p:cNvSpPr>
              <a:spLocks/>
            </p:cNvSpPr>
            <p:nvPr/>
          </p:nvSpPr>
          <p:spPr bwMode="auto">
            <a:xfrm>
              <a:off x="2160" y="1548"/>
              <a:ext cx="140" cy="429"/>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49" name="Freeform 180"/>
            <p:cNvSpPr>
              <a:spLocks/>
            </p:cNvSpPr>
            <p:nvPr/>
          </p:nvSpPr>
          <p:spPr bwMode="auto">
            <a:xfrm>
              <a:off x="2267" y="1692"/>
              <a:ext cx="145" cy="293"/>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50" name="Freeform 181"/>
            <p:cNvSpPr>
              <a:spLocks/>
            </p:cNvSpPr>
            <p:nvPr/>
          </p:nvSpPr>
          <p:spPr bwMode="auto">
            <a:xfrm>
              <a:off x="2200" y="1587"/>
              <a:ext cx="233"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51" name="Freeform 182"/>
            <p:cNvSpPr>
              <a:spLocks/>
            </p:cNvSpPr>
            <p:nvPr/>
          </p:nvSpPr>
          <p:spPr bwMode="auto">
            <a:xfrm>
              <a:off x="2279" y="1680"/>
              <a:ext cx="190"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52" name="Freeform 183"/>
            <p:cNvSpPr>
              <a:spLocks/>
            </p:cNvSpPr>
            <p:nvPr/>
          </p:nvSpPr>
          <p:spPr bwMode="auto">
            <a:xfrm>
              <a:off x="2174" y="1633"/>
              <a:ext cx="169"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53" name="Freeform 184"/>
            <p:cNvSpPr>
              <a:spLocks/>
            </p:cNvSpPr>
            <p:nvPr/>
          </p:nvSpPr>
          <p:spPr bwMode="auto">
            <a:xfrm>
              <a:off x="2250" y="1591"/>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54" name="Freeform 185"/>
            <p:cNvSpPr>
              <a:spLocks/>
            </p:cNvSpPr>
            <p:nvPr/>
          </p:nvSpPr>
          <p:spPr bwMode="auto">
            <a:xfrm>
              <a:off x="2305" y="1843"/>
              <a:ext cx="126"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grpSp>
      <p:sp>
        <p:nvSpPr>
          <p:cNvPr id="25835" name="Rectangle 267"/>
          <p:cNvSpPr>
            <a:spLocks noChangeArrowheads="1"/>
          </p:cNvSpPr>
          <p:nvPr/>
        </p:nvSpPr>
        <p:spPr bwMode="auto">
          <a:xfrm>
            <a:off x="2403475" y="1473200"/>
            <a:ext cx="4906963" cy="1117600"/>
          </a:xfrm>
          <a:prstGeom prst="rect">
            <a:avLst/>
          </a:prstGeom>
          <a:solidFill>
            <a:schemeClr val="bg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36" name="Oval 268"/>
          <p:cNvSpPr>
            <a:spLocks noChangeArrowheads="1"/>
          </p:cNvSpPr>
          <p:nvPr/>
        </p:nvSpPr>
        <p:spPr bwMode="auto">
          <a:xfrm>
            <a:off x="2897188" y="2505075"/>
            <a:ext cx="88900" cy="115888"/>
          </a:xfrm>
          <a:prstGeom prst="ellipse">
            <a:avLst/>
          </a:prstGeom>
          <a:solidFill>
            <a:srgbClr val="CC0000">
              <a:alpha val="50195"/>
            </a:srgbClr>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37" name="Oval 269"/>
          <p:cNvSpPr>
            <a:spLocks noChangeArrowheads="1"/>
          </p:cNvSpPr>
          <p:nvPr/>
        </p:nvSpPr>
        <p:spPr bwMode="auto">
          <a:xfrm>
            <a:off x="4738688" y="2473325"/>
            <a:ext cx="88900" cy="115888"/>
          </a:xfrm>
          <a:prstGeom prst="ellipse">
            <a:avLst/>
          </a:prstGeom>
          <a:solidFill>
            <a:srgbClr val="CC0000">
              <a:alpha val="50195"/>
            </a:srgbClr>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38" name="Oval 270"/>
          <p:cNvSpPr>
            <a:spLocks noChangeArrowheads="1"/>
          </p:cNvSpPr>
          <p:nvPr/>
        </p:nvSpPr>
        <p:spPr bwMode="auto">
          <a:xfrm>
            <a:off x="6769100" y="2341563"/>
            <a:ext cx="88900" cy="115887"/>
          </a:xfrm>
          <a:prstGeom prst="ellipse">
            <a:avLst/>
          </a:prstGeom>
          <a:solidFill>
            <a:srgbClr val="CC0000">
              <a:alpha val="50195"/>
            </a:srgbClr>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457" name="Group 271"/>
          <p:cNvGrpSpPr>
            <a:grpSpLocks/>
          </p:cNvGrpSpPr>
          <p:nvPr/>
        </p:nvGrpSpPr>
        <p:grpSpPr bwMode="auto">
          <a:xfrm>
            <a:off x="6192838" y="2808288"/>
            <a:ext cx="119062" cy="200025"/>
            <a:chOff x="2160" y="1548"/>
            <a:chExt cx="309" cy="441"/>
          </a:xfrm>
        </p:grpSpPr>
        <p:sp>
          <p:nvSpPr>
            <p:cNvPr id="25840" name="Freeform 272"/>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41" name="Freeform 273"/>
            <p:cNvSpPr>
              <a:spLocks/>
            </p:cNvSpPr>
            <p:nvPr/>
          </p:nvSpPr>
          <p:spPr bwMode="auto">
            <a:xfrm>
              <a:off x="2267" y="1691"/>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42" name="Freeform 274"/>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43" name="Freeform 275"/>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44" name="Freeform 276"/>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45" name="Freeform 277"/>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46" name="Freeform 278"/>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grpSp>
      <p:grpSp>
        <p:nvGrpSpPr>
          <p:cNvPr id="18458" name="Group 279"/>
          <p:cNvGrpSpPr>
            <a:grpSpLocks/>
          </p:cNvGrpSpPr>
          <p:nvPr/>
        </p:nvGrpSpPr>
        <p:grpSpPr bwMode="auto">
          <a:xfrm>
            <a:off x="7051675" y="3314700"/>
            <a:ext cx="119063" cy="200025"/>
            <a:chOff x="2160" y="1548"/>
            <a:chExt cx="309" cy="441"/>
          </a:xfrm>
        </p:grpSpPr>
        <p:sp>
          <p:nvSpPr>
            <p:cNvPr id="25848" name="Freeform 280"/>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49" name="Freeform 281"/>
            <p:cNvSpPr>
              <a:spLocks/>
            </p:cNvSpPr>
            <p:nvPr/>
          </p:nvSpPr>
          <p:spPr bwMode="auto">
            <a:xfrm>
              <a:off x="2267" y="1692"/>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50" name="Freeform 282"/>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51" name="Freeform 283"/>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52" name="Freeform 284"/>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53" name="Freeform 285"/>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54" name="Freeform 286"/>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grpSp>
      <p:grpSp>
        <p:nvGrpSpPr>
          <p:cNvPr id="18459" name="Group 287"/>
          <p:cNvGrpSpPr>
            <a:grpSpLocks/>
          </p:cNvGrpSpPr>
          <p:nvPr/>
        </p:nvGrpSpPr>
        <p:grpSpPr bwMode="auto">
          <a:xfrm>
            <a:off x="7165975" y="2924175"/>
            <a:ext cx="119063" cy="200025"/>
            <a:chOff x="2160" y="1548"/>
            <a:chExt cx="309" cy="441"/>
          </a:xfrm>
        </p:grpSpPr>
        <p:sp>
          <p:nvSpPr>
            <p:cNvPr id="25856" name="Freeform 288"/>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57" name="Freeform 289"/>
            <p:cNvSpPr>
              <a:spLocks/>
            </p:cNvSpPr>
            <p:nvPr/>
          </p:nvSpPr>
          <p:spPr bwMode="auto">
            <a:xfrm>
              <a:off x="2267" y="1692"/>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58" name="Freeform 290"/>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59" name="Freeform 291"/>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60" name="Freeform 292"/>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61" name="Freeform 293"/>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62" name="Freeform 294"/>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grpSp>
      <p:sp>
        <p:nvSpPr>
          <p:cNvPr id="25863" name="Freeform 298"/>
          <p:cNvSpPr>
            <a:spLocks/>
          </p:cNvSpPr>
          <p:nvPr/>
        </p:nvSpPr>
        <p:spPr bwMode="auto">
          <a:xfrm>
            <a:off x="2390775" y="2373313"/>
            <a:ext cx="4848225" cy="217487"/>
          </a:xfrm>
          <a:custGeom>
            <a:avLst/>
            <a:gdLst>
              <a:gd name="T0" fmla="*/ 0 w 3054"/>
              <a:gd name="T1" fmla="*/ 2147483647 h 137"/>
              <a:gd name="T2" fmla="*/ 2147483647 w 3054"/>
              <a:gd name="T3" fmla="*/ 2147483647 h 137"/>
              <a:gd name="T4" fmla="*/ 2147483647 w 3054"/>
              <a:gd name="T5" fmla="*/ 0 h 137"/>
              <a:gd name="T6" fmla="*/ 0 60000 65536"/>
              <a:gd name="T7" fmla="*/ 0 60000 65536"/>
              <a:gd name="T8" fmla="*/ 0 60000 65536"/>
              <a:gd name="T9" fmla="*/ 0 w 3054"/>
              <a:gd name="T10" fmla="*/ 0 h 137"/>
              <a:gd name="T11" fmla="*/ 3054 w 3054"/>
              <a:gd name="T12" fmla="*/ 137 h 137"/>
            </a:gdLst>
            <a:ahLst/>
            <a:cxnLst>
              <a:cxn ang="T6">
                <a:pos x="T0" y="T1"/>
              </a:cxn>
              <a:cxn ang="T7">
                <a:pos x="T2" y="T3"/>
              </a:cxn>
              <a:cxn ang="T8">
                <a:pos x="T4" y="T5"/>
              </a:cxn>
            </a:cxnLst>
            <a:rect l="T9" t="T10" r="T11" b="T12"/>
            <a:pathLst>
              <a:path w="3054" h="137">
                <a:moveTo>
                  <a:pt x="0" y="137"/>
                </a:moveTo>
                <a:cubicBezTo>
                  <a:pt x="495" y="134"/>
                  <a:pt x="990" y="132"/>
                  <a:pt x="1499" y="109"/>
                </a:cubicBezTo>
                <a:cubicBezTo>
                  <a:pt x="2008" y="86"/>
                  <a:pt x="2531" y="43"/>
                  <a:pt x="3054" y="0"/>
                </a:cubicBezTo>
              </a:path>
            </a:pathLst>
          </a:custGeom>
          <a:noFill/>
          <a:ln w="38100">
            <a:solidFill>
              <a:srgbClr val="CC0000"/>
            </a:solidFill>
            <a:round/>
            <a:headEnd/>
            <a:tailEnd type="triangle" w="med" len="me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564523" name="Text Box 299"/>
          <p:cNvSpPr txBox="1">
            <a:spLocks noChangeArrowheads="1"/>
          </p:cNvSpPr>
          <p:nvPr/>
        </p:nvSpPr>
        <p:spPr bwMode="auto">
          <a:xfrm>
            <a:off x="2559050" y="2133600"/>
            <a:ext cx="765175" cy="461963"/>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cs typeface="Times New Roman" pitchFamily="18" charset="0"/>
              </a:rPr>
              <a:t>1.8x</a:t>
            </a:r>
          </a:p>
        </p:txBody>
      </p:sp>
      <p:sp>
        <p:nvSpPr>
          <p:cNvPr id="564524" name="Text Box 300"/>
          <p:cNvSpPr txBox="1">
            <a:spLocks noChangeArrowheads="1"/>
          </p:cNvSpPr>
          <p:nvPr/>
        </p:nvSpPr>
        <p:spPr bwMode="auto">
          <a:xfrm>
            <a:off x="4486275" y="2062163"/>
            <a:ext cx="511175" cy="461962"/>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cs typeface="Times New Roman" pitchFamily="18" charset="0"/>
              </a:rPr>
              <a:t>2x</a:t>
            </a:r>
          </a:p>
        </p:txBody>
      </p:sp>
      <p:sp>
        <p:nvSpPr>
          <p:cNvPr id="564525" name="Text Box 301"/>
          <p:cNvSpPr txBox="1">
            <a:spLocks noChangeArrowheads="1"/>
          </p:cNvSpPr>
          <p:nvPr/>
        </p:nvSpPr>
        <p:spPr bwMode="auto">
          <a:xfrm>
            <a:off x="6464300" y="1931988"/>
            <a:ext cx="765175" cy="461962"/>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effectLst>
                  <a:outerShdw blurRad="38100" dist="38100" dir="2700000" algn="tl">
                    <a:srgbClr val="C0C0C0"/>
                  </a:outerShdw>
                </a:effectLst>
                <a:cs typeface="Times New Roman" pitchFamily="18" charset="0"/>
              </a:rPr>
              <a:t>2.9x</a:t>
            </a:r>
          </a:p>
        </p:txBody>
      </p:sp>
      <p:sp>
        <p:nvSpPr>
          <p:cNvPr id="25867" name="Text Box 302"/>
          <p:cNvSpPr txBox="1">
            <a:spLocks noChangeArrowheads="1"/>
          </p:cNvSpPr>
          <p:nvPr/>
        </p:nvSpPr>
        <p:spPr bwMode="auto">
          <a:xfrm>
            <a:off x="685800" y="3081338"/>
            <a:ext cx="1385888" cy="396875"/>
          </a:xfrm>
          <a:prstGeom prst="rect">
            <a:avLst/>
          </a:prstGeom>
          <a:noFill/>
          <a:ln w="9525">
            <a:noFill/>
            <a:miter lim="800000"/>
            <a:headEnd/>
            <a:tailEnd/>
          </a:ln>
        </p:spPr>
        <p:txBody>
          <a:bodyPr wrap="none">
            <a:spAutoFit/>
          </a:bodyPr>
          <a:lstStyle/>
          <a:p>
            <a:pPr algn="ctr" fontAlgn="base">
              <a:spcBef>
                <a:spcPct val="0"/>
              </a:spcBef>
              <a:spcAft>
                <a:spcPct val="0"/>
              </a:spcAft>
              <a:defRPr/>
            </a:pPr>
            <a:r>
              <a:rPr lang="en-US" sz="2000">
                <a:solidFill>
                  <a:srgbClr val="000000"/>
                </a:solidFill>
                <a:cs typeface="Arial" pitchFamily="34" charset="0"/>
              </a:rPr>
              <a:t>User code</a:t>
            </a:r>
          </a:p>
        </p:txBody>
      </p:sp>
      <p:sp>
        <p:nvSpPr>
          <p:cNvPr id="25868" name="Text Box 303"/>
          <p:cNvSpPr txBox="1">
            <a:spLocks noChangeArrowheads="1"/>
          </p:cNvSpPr>
          <p:nvPr/>
        </p:nvSpPr>
        <p:spPr bwMode="auto">
          <a:xfrm>
            <a:off x="623888" y="4103688"/>
            <a:ext cx="1408112" cy="396875"/>
          </a:xfrm>
          <a:prstGeom prst="rect">
            <a:avLst/>
          </a:prstGeom>
          <a:noFill/>
          <a:ln w="9525">
            <a:noFill/>
            <a:miter lim="800000"/>
            <a:headEnd/>
            <a:tailEnd/>
          </a:ln>
        </p:spPr>
        <p:txBody>
          <a:bodyPr>
            <a:spAutoFit/>
          </a:bodyPr>
          <a:lstStyle/>
          <a:p>
            <a:pPr algn="ctr" fontAlgn="base">
              <a:spcBef>
                <a:spcPct val="0"/>
              </a:spcBef>
              <a:spcAft>
                <a:spcPct val="0"/>
              </a:spcAft>
              <a:defRPr/>
            </a:pPr>
            <a:r>
              <a:rPr lang="en-US" sz="2000">
                <a:solidFill>
                  <a:srgbClr val="000000"/>
                </a:solidFill>
                <a:cs typeface="Arial" pitchFamily="34" charset="0"/>
              </a:rPr>
              <a:t>Multicore</a:t>
            </a:r>
          </a:p>
        </p:txBody>
      </p:sp>
      <p:sp>
        <p:nvSpPr>
          <p:cNvPr id="25869" name="Text Box 304"/>
          <p:cNvSpPr txBox="1">
            <a:spLocks noChangeArrowheads="1"/>
          </p:cNvSpPr>
          <p:nvPr/>
        </p:nvSpPr>
        <p:spPr bwMode="auto">
          <a:xfrm>
            <a:off x="695325" y="1744663"/>
            <a:ext cx="1212850" cy="400050"/>
          </a:xfrm>
          <a:prstGeom prst="rect">
            <a:avLst/>
          </a:prstGeom>
          <a:noFill/>
          <a:ln w="9525">
            <a:noFill/>
            <a:miter lim="800000"/>
            <a:headEnd/>
            <a:tailEnd/>
          </a:ln>
        </p:spPr>
        <p:txBody>
          <a:bodyPr wrap="none">
            <a:spAutoFit/>
          </a:bodyPr>
          <a:lstStyle/>
          <a:p>
            <a:pPr algn="ctr" fontAlgn="base">
              <a:spcBef>
                <a:spcPct val="0"/>
              </a:spcBef>
              <a:spcAft>
                <a:spcPct val="0"/>
              </a:spcAft>
              <a:defRPr/>
            </a:pPr>
            <a:r>
              <a:rPr lang="en-US" sz="2000" dirty="0">
                <a:solidFill>
                  <a:srgbClr val="000000"/>
                </a:solidFill>
                <a:cs typeface="Arial" pitchFamily="34" charset="0"/>
              </a:rPr>
              <a:t>Speedup</a:t>
            </a:r>
          </a:p>
        </p:txBody>
      </p:sp>
      <p:sp>
        <p:nvSpPr>
          <p:cNvPr id="564529" name="Text Box 305"/>
          <p:cNvSpPr txBox="1">
            <a:spLocks noChangeArrowheads="1"/>
          </p:cNvSpPr>
          <p:nvPr/>
        </p:nvSpPr>
        <p:spPr bwMode="auto">
          <a:xfrm>
            <a:off x="704850" y="5310188"/>
            <a:ext cx="5445125" cy="830262"/>
          </a:xfrm>
          <a:prstGeom prst="rect">
            <a:avLst/>
          </a:prstGeom>
          <a:noFill/>
          <a:ln w="9525">
            <a:noFill/>
            <a:miter lim="800000"/>
            <a:headEnd/>
            <a:tailEnd/>
          </a:ln>
        </p:spPr>
        <p:txBody>
          <a:bodyPr wrap="none">
            <a:spAutoFit/>
          </a:bodyPr>
          <a:lstStyle/>
          <a:p>
            <a:pPr fontAlgn="base">
              <a:spcBef>
                <a:spcPct val="0"/>
              </a:spcBef>
              <a:spcAft>
                <a:spcPct val="0"/>
              </a:spcAft>
              <a:defRPr/>
            </a:pPr>
            <a:r>
              <a:rPr lang="en-US" sz="2400" b="1" dirty="0">
                <a:solidFill>
                  <a:srgbClr val="CC0000"/>
                </a:solidFill>
                <a:cs typeface="Arial" pitchFamily="34" charset="0"/>
              </a:rPr>
              <a:t>Parallelization and Synchronization </a:t>
            </a:r>
          </a:p>
          <a:p>
            <a:pPr fontAlgn="base">
              <a:spcBef>
                <a:spcPct val="0"/>
              </a:spcBef>
              <a:spcAft>
                <a:spcPct val="0"/>
              </a:spcAft>
              <a:defRPr/>
            </a:pPr>
            <a:r>
              <a:rPr lang="en-US" sz="2400" b="1" dirty="0">
                <a:solidFill>
                  <a:srgbClr val="CC0000"/>
                </a:solidFill>
                <a:cs typeface="Arial" pitchFamily="34" charset="0"/>
              </a:rPr>
              <a:t>require great care… </a:t>
            </a:r>
          </a:p>
        </p:txBody>
      </p:sp>
      <p:grpSp>
        <p:nvGrpSpPr>
          <p:cNvPr id="18468" name="Group 321"/>
          <p:cNvGrpSpPr>
            <a:grpSpLocks/>
          </p:cNvGrpSpPr>
          <p:nvPr/>
        </p:nvGrpSpPr>
        <p:grpSpPr bwMode="auto">
          <a:xfrm>
            <a:off x="2484438" y="4187825"/>
            <a:ext cx="227012" cy="344488"/>
            <a:chOff x="2496" y="2725"/>
            <a:chExt cx="712" cy="739"/>
          </a:xfrm>
        </p:grpSpPr>
        <p:sp>
          <p:nvSpPr>
            <p:cNvPr id="25872" name="Rectangle 322"/>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73" name="Freeform 323"/>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733" name="Group 324"/>
            <p:cNvGrpSpPr>
              <a:grpSpLocks/>
            </p:cNvGrpSpPr>
            <p:nvPr/>
          </p:nvGrpSpPr>
          <p:grpSpPr bwMode="auto">
            <a:xfrm>
              <a:off x="3072" y="2832"/>
              <a:ext cx="136" cy="632"/>
              <a:chOff x="3072" y="2832"/>
              <a:chExt cx="136" cy="632"/>
            </a:xfrm>
          </p:grpSpPr>
          <p:sp>
            <p:nvSpPr>
              <p:cNvPr id="25875" name="Freeform 325"/>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76" name="Freeform 326"/>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77" name="Freeform 327"/>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8734" name="Group 328"/>
            <p:cNvGrpSpPr>
              <a:grpSpLocks/>
            </p:cNvGrpSpPr>
            <p:nvPr/>
          </p:nvGrpSpPr>
          <p:grpSpPr bwMode="auto">
            <a:xfrm flipH="1">
              <a:off x="2496" y="2832"/>
              <a:ext cx="136" cy="632"/>
              <a:chOff x="3072" y="2832"/>
              <a:chExt cx="136" cy="632"/>
            </a:xfrm>
          </p:grpSpPr>
          <p:sp>
            <p:nvSpPr>
              <p:cNvPr id="25879" name="Freeform 329"/>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80" name="Freeform 330"/>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81" name="Freeform 331"/>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8469" name="Group 332"/>
          <p:cNvGrpSpPr>
            <a:grpSpLocks/>
          </p:cNvGrpSpPr>
          <p:nvPr/>
        </p:nvGrpSpPr>
        <p:grpSpPr bwMode="auto">
          <a:xfrm>
            <a:off x="3189288" y="4187825"/>
            <a:ext cx="227012" cy="344488"/>
            <a:chOff x="2496" y="2725"/>
            <a:chExt cx="712" cy="739"/>
          </a:xfrm>
        </p:grpSpPr>
        <p:sp>
          <p:nvSpPr>
            <p:cNvPr id="25883" name="Rectangle 333"/>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84" name="Freeform 334"/>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723" name="Group 335"/>
            <p:cNvGrpSpPr>
              <a:grpSpLocks/>
            </p:cNvGrpSpPr>
            <p:nvPr/>
          </p:nvGrpSpPr>
          <p:grpSpPr bwMode="auto">
            <a:xfrm>
              <a:off x="3072" y="2832"/>
              <a:ext cx="136" cy="632"/>
              <a:chOff x="3072" y="2832"/>
              <a:chExt cx="136" cy="632"/>
            </a:xfrm>
          </p:grpSpPr>
          <p:sp>
            <p:nvSpPr>
              <p:cNvPr id="25886" name="Freeform 336"/>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87" name="Freeform 337"/>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88" name="Freeform 338"/>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8724" name="Group 339"/>
            <p:cNvGrpSpPr>
              <a:grpSpLocks/>
            </p:cNvGrpSpPr>
            <p:nvPr/>
          </p:nvGrpSpPr>
          <p:grpSpPr bwMode="auto">
            <a:xfrm flipH="1">
              <a:off x="2496" y="2832"/>
              <a:ext cx="136" cy="632"/>
              <a:chOff x="3072" y="2832"/>
              <a:chExt cx="136" cy="632"/>
            </a:xfrm>
          </p:grpSpPr>
          <p:sp>
            <p:nvSpPr>
              <p:cNvPr id="25890" name="Freeform 340"/>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91" name="Freeform 341"/>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92" name="Freeform 342"/>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8470" name="Group 343"/>
          <p:cNvGrpSpPr>
            <a:grpSpLocks/>
          </p:cNvGrpSpPr>
          <p:nvPr/>
        </p:nvGrpSpPr>
        <p:grpSpPr bwMode="auto">
          <a:xfrm>
            <a:off x="4437063" y="4195763"/>
            <a:ext cx="227012" cy="344487"/>
            <a:chOff x="2496" y="2725"/>
            <a:chExt cx="712" cy="739"/>
          </a:xfrm>
        </p:grpSpPr>
        <p:sp>
          <p:nvSpPr>
            <p:cNvPr id="25894" name="Rectangle 344"/>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95" name="Freeform 345"/>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713" name="Group 346"/>
            <p:cNvGrpSpPr>
              <a:grpSpLocks/>
            </p:cNvGrpSpPr>
            <p:nvPr/>
          </p:nvGrpSpPr>
          <p:grpSpPr bwMode="auto">
            <a:xfrm>
              <a:off x="3072" y="2832"/>
              <a:ext cx="136" cy="632"/>
              <a:chOff x="3072" y="2832"/>
              <a:chExt cx="136" cy="632"/>
            </a:xfrm>
          </p:grpSpPr>
          <p:sp>
            <p:nvSpPr>
              <p:cNvPr id="25897" name="Freeform 347"/>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98" name="Freeform 348"/>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899" name="Freeform 349"/>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8714" name="Group 350"/>
            <p:cNvGrpSpPr>
              <a:grpSpLocks/>
            </p:cNvGrpSpPr>
            <p:nvPr/>
          </p:nvGrpSpPr>
          <p:grpSpPr bwMode="auto">
            <a:xfrm flipH="1">
              <a:off x="2496" y="2832"/>
              <a:ext cx="136" cy="632"/>
              <a:chOff x="3072" y="2832"/>
              <a:chExt cx="136" cy="632"/>
            </a:xfrm>
          </p:grpSpPr>
          <p:sp>
            <p:nvSpPr>
              <p:cNvPr id="25901" name="Freeform 351"/>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02" name="Freeform 352"/>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03" name="Freeform 353"/>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8471" name="Group 354"/>
          <p:cNvGrpSpPr>
            <a:grpSpLocks/>
          </p:cNvGrpSpPr>
          <p:nvPr/>
        </p:nvGrpSpPr>
        <p:grpSpPr bwMode="auto">
          <a:xfrm>
            <a:off x="5070475" y="4181475"/>
            <a:ext cx="227013" cy="344488"/>
            <a:chOff x="2496" y="2725"/>
            <a:chExt cx="712" cy="739"/>
          </a:xfrm>
        </p:grpSpPr>
        <p:sp>
          <p:nvSpPr>
            <p:cNvPr id="25905" name="Rectangle 355"/>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06" name="Freeform 356"/>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703" name="Group 357"/>
            <p:cNvGrpSpPr>
              <a:grpSpLocks/>
            </p:cNvGrpSpPr>
            <p:nvPr/>
          </p:nvGrpSpPr>
          <p:grpSpPr bwMode="auto">
            <a:xfrm>
              <a:off x="3072" y="2832"/>
              <a:ext cx="136" cy="632"/>
              <a:chOff x="3072" y="2832"/>
              <a:chExt cx="136" cy="632"/>
            </a:xfrm>
          </p:grpSpPr>
          <p:sp>
            <p:nvSpPr>
              <p:cNvPr id="25908" name="Freeform 358"/>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09" name="Freeform 359"/>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10" name="Freeform 360"/>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8704" name="Group 361"/>
            <p:cNvGrpSpPr>
              <a:grpSpLocks/>
            </p:cNvGrpSpPr>
            <p:nvPr/>
          </p:nvGrpSpPr>
          <p:grpSpPr bwMode="auto">
            <a:xfrm flipH="1">
              <a:off x="2496" y="2832"/>
              <a:ext cx="136" cy="632"/>
              <a:chOff x="3072" y="2832"/>
              <a:chExt cx="136" cy="632"/>
            </a:xfrm>
          </p:grpSpPr>
          <p:sp>
            <p:nvSpPr>
              <p:cNvPr id="25912" name="Freeform 362"/>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13" name="Freeform 363"/>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14" name="Freeform 364"/>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8472" name="Group 365"/>
          <p:cNvGrpSpPr>
            <a:grpSpLocks/>
          </p:cNvGrpSpPr>
          <p:nvPr/>
        </p:nvGrpSpPr>
        <p:grpSpPr bwMode="auto">
          <a:xfrm>
            <a:off x="4445000" y="4610100"/>
            <a:ext cx="227013" cy="344488"/>
            <a:chOff x="2496" y="2725"/>
            <a:chExt cx="712" cy="739"/>
          </a:xfrm>
        </p:grpSpPr>
        <p:sp>
          <p:nvSpPr>
            <p:cNvPr id="25916" name="Rectangle 366"/>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17" name="Freeform 367"/>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693" name="Group 368"/>
            <p:cNvGrpSpPr>
              <a:grpSpLocks/>
            </p:cNvGrpSpPr>
            <p:nvPr/>
          </p:nvGrpSpPr>
          <p:grpSpPr bwMode="auto">
            <a:xfrm>
              <a:off x="3072" y="2832"/>
              <a:ext cx="136" cy="632"/>
              <a:chOff x="3072" y="2832"/>
              <a:chExt cx="136" cy="632"/>
            </a:xfrm>
          </p:grpSpPr>
          <p:sp>
            <p:nvSpPr>
              <p:cNvPr id="25919" name="Freeform 369"/>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20" name="Freeform 370"/>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21" name="Freeform 371"/>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8694" name="Group 372"/>
            <p:cNvGrpSpPr>
              <a:grpSpLocks/>
            </p:cNvGrpSpPr>
            <p:nvPr/>
          </p:nvGrpSpPr>
          <p:grpSpPr bwMode="auto">
            <a:xfrm flipH="1">
              <a:off x="2496" y="2832"/>
              <a:ext cx="136" cy="632"/>
              <a:chOff x="3072" y="2832"/>
              <a:chExt cx="136" cy="632"/>
            </a:xfrm>
          </p:grpSpPr>
          <p:sp>
            <p:nvSpPr>
              <p:cNvPr id="25923" name="Freeform 373"/>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24" name="Freeform 374"/>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25" name="Freeform 375"/>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8473" name="Group 376"/>
          <p:cNvGrpSpPr>
            <a:grpSpLocks/>
          </p:cNvGrpSpPr>
          <p:nvPr/>
        </p:nvGrpSpPr>
        <p:grpSpPr bwMode="auto">
          <a:xfrm>
            <a:off x="5064125" y="4610100"/>
            <a:ext cx="227013" cy="344488"/>
            <a:chOff x="2496" y="2725"/>
            <a:chExt cx="712" cy="739"/>
          </a:xfrm>
        </p:grpSpPr>
        <p:sp>
          <p:nvSpPr>
            <p:cNvPr id="25927" name="Rectangle 377"/>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28" name="Freeform 378"/>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683" name="Group 379"/>
            <p:cNvGrpSpPr>
              <a:grpSpLocks/>
            </p:cNvGrpSpPr>
            <p:nvPr/>
          </p:nvGrpSpPr>
          <p:grpSpPr bwMode="auto">
            <a:xfrm>
              <a:off x="3072" y="2832"/>
              <a:ext cx="136" cy="632"/>
              <a:chOff x="3072" y="2832"/>
              <a:chExt cx="136" cy="632"/>
            </a:xfrm>
          </p:grpSpPr>
          <p:sp>
            <p:nvSpPr>
              <p:cNvPr id="25930" name="Freeform 380"/>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31" name="Freeform 381"/>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32" name="Freeform 382"/>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8684" name="Group 383"/>
            <p:cNvGrpSpPr>
              <a:grpSpLocks/>
            </p:cNvGrpSpPr>
            <p:nvPr/>
          </p:nvGrpSpPr>
          <p:grpSpPr bwMode="auto">
            <a:xfrm flipH="1">
              <a:off x="2496" y="2832"/>
              <a:ext cx="136" cy="632"/>
              <a:chOff x="3072" y="2832"/>
              <a:chExt cx="136" cy="632"/>
            </a:xfrm>
          </p:grpSpPr>
          <p:sp>
            <p:nvSpPr>
              <p:cNvPr id="25934" name="Freeform 384"/>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35" name="Freeform 385"/>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36" name="Freeform 386"/>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sp>
        <p:nvSpPr>
          <p:cNvPr id="25937" name="Rectangle 387"/>
          <p:cNvSpPr>
            <a:spLocks noChangeArrowheads="1"/>
          </p:cNvSpPr>
          <p:nvPr/>
        </p:nvSpPr>
        <p:spPr bwMode="auto">
          <a:xfrm>
            <a:off x="4278313" y="4152900"/>
            <a:ext cx="1160462" cy="842963"/>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38" name="Rectangle 388"/>
          <p:cNvSpPr>
            <a:spLocks noChangeArrowheads="1"/>
          </p:cNvSpPr>
          <p:nvPr/>
        </p:nvSpPr>
        <p:spPr bwMode="auto">
          <a:xfrm>
            <a:off x="2408238" y="4151313"/>
            <a:ext cx="1101725" cy="452437"/>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476" name="Group 389"/>
          <p:cNvGrpSpPr>
            <a:grpSpLocks/>
          </p:cNvGrpSpPr>
          <p:nvPr/>
        </p:nvGrpSpPr>
        <p:grpSpPr bwMode="auto">
          <a:xfrm>
            <a:off x="6330950" y="4175125"/>
            <a:ext cx="227013" cy="344488"/>
            <a:chOff x="2496" y="2725"/>
            <a:chExt cx="712" cy="739"/>
          </a:xfrm>
        </p:grpSpPr>
        <p:sp>
          <p:nvSpPr>
            <p:cNvPr id="25940" name="Rectangle 390"/>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41" name="Freeform 391"/>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673" name="Group 392"/>
            <p:cNvGrpSpPr>
              <a:grpSpLocks/>
            </p:cNvGrpSpPr>
            <p:nvPr/>
          </p:nvGrpSpPr>
          <p:grpSpPr bwMode="auto">
            <a:xfrm>
              <a:off x="3072" y="2832"/>
              <a:ext cx="136" cy="632"/>
              <a:chOff x="3072" y="2832"/>
              <a:chExt cx="136" cy="632"/>
            </a:xfrm>
          </p:grpSpPr>
          <p:sp>
            <p:nvSpPr>
              <p:cNvPr id="25943" name="Freeform 393"/>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44" name="Freeform 394"/>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45" name="Freeform 395"/>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8674" name="Group 396"/>
            <p:cNvGrpSpPr>
              <a:grpSpLocks/>
            </p:cNvGrpSpPr>
            <p:nvPr/>
          </p:nvGrpSpPr>
          <p:grpSpPr bwMode="auto">
            <a:xfrm flipH="1">
              <a:off x="2496" y="2832"/>
              <a:ext cx="136" cy="632"/>
              <a:chOff x="3072" y="2832"/>
              <a:chExt cx="136" cy="632"/>
            </a:xfrm>
          </p:grpSpPr>
          <p:sp>
            <p:nvSpPr>
              <p:cNvPr id="25947" name="Freeform 397"/>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48" name="Freeform 398"/>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49" name="Freeform 399"/>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8477" name="Group 400"/>
          <p:cNvGrpSpPr>
            <a:grpSpLocks/>
          </p:cNvGrpSpPr>
          <p:nvPr/>
        </p:nvGrpSpPr>
        <p:grpSpPr bwMode="auto">
          <a:xfrm>
            <a:off x="6964363" y="4160838"/>
            <a:ext cx="227012" cy="344487"/>
            <a:chOff x="2496" y="2725"/>
            <a:chExt cx="712" cy="739"/>
          </a:xfrm>
        </p:grpSpPr>
        <p:sp>
          <p:nvSpPr>
            <p:cNvPr id="25951" name="Rectangle 401"/>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52" name="Freeform 402"/>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663" name="Group 403"/>
            <p:cNvGrpSpPr>
              <a:grpSpLocks/>
            </p:cNvGrpSpPr>
            <p:nvPr/>
          </p:nvGrpSpPr>
          <p:grpSpPr bwMode="auto">
            <a:xfrm>
              <a:off x="3072" y="2832"/>
              <a:ext cx="136" cy="632"/>
              <a:chOff x="3072" y="2832"/>
              <a:chExt cx="136" cy="632"/>
            </a:xfrm>
          </p:grpSpPr>
          <p:sp>
            <p:nvSpPr>
              <p:cNvPr id="25954" name="Freeform 404"/>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55" name="Freeform 405"/>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56" name="Freeform 406"/>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8664" name="Group 407"/>
            <p:cNvGrpSpPr>
              <a:grpSpLocks/>
            </p:cNvGrpSpPr>
            <p:nvPr/>
          </p:nvGrpSpPr>
          <p:grpSpPr bwMode="auto">
            <a:xfrm flipH="1">
              <a:off x="2496" y="2832"/>
              <a:ext cx="136" cy="632"/>
              <a:chOff x="3072" y="2832"/>
              <a:chExt cx="136" cy="632"/>
            </a:xfrm>
          </p:grpSpPr>
          <p:sp>
            <p:nvSpPr>
              <p:cNvPr id="25958" name="Freeform 408"/>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59" name="Freeform 409"/>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60" name="Freeform 410"/>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8478" name="Group 411"/>
          <p:cNvGrpSpPr>
            <a:grpSpLocks/>
          </p:cNvGrpSpPr>
          <p:nvPr/>
        </p:nvGrpSpPr>
        <p:grpSpPr bwMode="auto">
          <a:xfrm>
            <a:off x="6338888" y="4589463"/>
            <a:ext cx="227012" cy="344487"/>
            <a:chOff x="2496" y="2725"/>
            <a:chExt cx="712" cy="739"/>
          </a:xfrm>
        </p:grpSpPr>
        <p:sp>
          <p:nvSpPr>
            <p:cNvPr id="25962" name="Rectangle 412"/>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63" name="Freeform 413"/>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653" name="Group 414"/>
            <p:cNvGrpSpPr>
              <a:grpSpLocks/>
            </p:cNvGrpSpPr>
            <p:nvPr/>
          </p:nvGrpSpPr>
          <p:grpSpPr bwMode="auto">
            <a:xfrm>
              <a:off x="3072" y="2832"/>
              <a:ext cx="136" cy="632"/>
              <a:chOff x="3072" y="2832"/>
              <a:chExt cx="136" cy="632"/>
            </a:xfrm>
          </p:grpSpPr>
          <p:sp>
            <p:nvSpPr>
              <p:cNvPr id="25965" name="Freeform 415"/>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66" name="Freeform 416"/>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67" name="Freeform 417"/>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8654" name="Group 418"/>
            <p:cNvGrpSpPr>
              <a:grpSpLocks/>
            </p:cNvGrpSpPr>
            <p:nvPr/>
          </p:nvGrpSpPr>
          <p:grpSpPr bwMode="auto">
            <a:xfrm flipH="1">
              <a:off x="2496" y="2832"/>
              <a:ext cx="136" cy="632"/>
              <a:chOff x="3072" y="2832"/>
              <a:chExt cx="136" cy="632"/>
            </a:xfrm>
          </p:grpSpPr>
          <p:sp>
            <p:nvSpPr>
              <p:cNvPr id="25969" name="Freeform 419"/>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70" name="Freeform 420"/>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71" name="Freeform 421"/>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8479" name="Group 422"/>
          <p:cNvGrpSpPr>
            <a:grpSpLocks/>
          </p:cNvGrpSpPr>
          <p:nvPr/>
        </p:nvGrpSpPr>
        <p:grpSpPr bwMode="auto">
          <a:xfrm>
            <a:off x="6958013" y="4589463"/>
            <a:ext cx="227012" cy="344487"/>
            <a:chOff x="2496" y="2725"/>
            <a:chExt cx="712" cy="739"/>
          </a:xfrm>
        </p:grpSpPr>
        <p:sp>
          <p:nvSpPr>
            <p:cNvPr id="25973" name="Rectangle 423"/>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74" name="Freeform 424"/>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643" name="Group 425"/>
            <p:cNvGrpSpPr>
              <a:grpSpLocks/>
            </p:cNvGrpSpPr>
            <p:nvPr/>
          </p:nvGrpSpPr>
          <p:grpSpPr bwMode="auto">
            <a:xfrm>
              <a:off x="3072" y="2832"/>
              <a:ext cx="136" cy="632"/>
              <a:chOff x="3072" y="2832"/>
              <a:chExt cx="136" cy="632"/>
            </a:xfrm>
          </p:grpSpPr>
          <p:sp>
            <p:nvSpPr>
              <p:cNvPr id="25976" name="Freeform 426"/>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77" name="Freeform 427"/>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78" name="Freeform 428"/>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8644" name="Group 429"/>
            <p:cNvGrpSpPr>
              <a:grpSpLocks/>
            </p:cNvGrpSpPr>
            <p:nvPr/>
          </p:nvGrpSpPr>
          <p:grpSpPr bwMode="auto">
            <a:xfrm flipH="1">
              <a:off x="2496" y="2832"/>
              <a:ext cx="136" cy="632"/>
              <a:chOff x="3072" y="2832"/>
              <a:chExt cx="136" cy="632"/>
            </a:xfrm>
          </p:grpSpPr>
          <p:sp>
            <p:nvSpPr>
              <p:cNvPr id="25980" name="Freeform 430"/>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81" name="Freeform 431"/>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82" name="Freeform 432"/>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8480" name="Group 433"/>
          <p:cNvGrpSpPr>
            <a:grpSpLocks/>
          </p:cNvGrpSpPr>
          <p:nvPr/>
        </p:nvGrpSpPr>
        <p:grpSpPr bwMode="auto">
          <a:xfrm>
            <a:off x="6323013" y="5038725"/>
            <a:ext cx="227012" cy="344488"/>
            <a:chOff x="2496" y="2725"/>
            <a:chExt cx="712" cy="739"/>
          </a:xfrm>
        </p:grpSpPr>
        <p:sp>
          <p:nvSpPr>
            <p:cNvPr id="25984" name="Rectangle 434"/>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85" name="Freeform 435"/>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633" name="Group 436"/>
            <p:cNvGrpSpPr>
              <a:grpSpLocks/>
            </p:cNvGrpSpPr>
            <p:nvPr/>
          </p:nvGrpSpPr>
          <p:grpSpPr bwMode="auto">
            <a:xfrm>
              <a:off x="3072" y="2832"/>
              <a:ext cx="136" cy="632"/>
              <a:chOff x="3072" y="2832"/>
              <a:chExt cx="136" cy="632"/>
            </a:xfrm>
          </p:grpSpPr>
          <p:sp>
            <p:nvSpPr>
              <p:cNvPr id="25987" name="Freeform 437"/>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88" name="Freeform 438"/>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89" name="Freeform 439"/>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8634" name="Group 440"/>
            <p:cNvGrpSpPr>
              <a:grpSpLocks/>
            </p:cNvGrpSpPr>
            <p:nvPr/>
          </p:nvGrpSpPr>
          <p:grpSpPr bwMode="auto">
            <a:xfrm flipH="1">
              <a:off x="2496" y="2832"/>
              <a:ext cx="136" cy="632"/>
              <a:chOff x="3072" y="2832"/>
              <a:chExt cx="136" cy="632"/>
            </a:xfrm>
          </p:grpSpPr>
          <p:sp>
            <p:nvSpPr>
              <p:cNvPr id="25991" name="Freeform 441"/>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92" name="Freeform 442"/>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93" name="Freeform 443"/>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8481" name="Group 444"/>
          <p:cNvGrpSpPr>
            <a:grpSpLocks/>
          </p:cNvGrpSpPr>
          <p:nvPr/>
        </p:nvGrpSpPr>
        <p:grpSpPr bwMode="auto">
          <a:xfrm>
            <a:off x="6956425" y="5024438"/>
            <a:ext cx="227013" cy="344487"/>
            <a:chOff x="2496" y="2725"/>
            <a:chExt cx="712" cy="739"/>
          </a:xfrm>
        </p:grpSpPr>
        <p:sp>
          <p:nvSpPr>
            <p:cNvPr id="25995" name="Rectangle 445"/>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96" name="Freeform 446"/>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623" name="Group 447"/>
            <p:cNvGrpSpPr>
              <a:grpSpLocks/>
            </p:cNvGrpSpPr>
            <p:nvPr/>
          </p:nvGrpSpPr>
          <p:grpSpPr bwMode="auto">
            <a:xfrm>
              <a:off x="3072" y="2832"/>
              <a:ext cx="136" cy="632"/>
              <a:chOff x="3072" y="2832"/>
              <a:chExt cx="136" cy="632"/>
            </a:xfrm>
          </p:grpSpPr>
          <p:sp>
            <p:nvSpPr>
              <p:cNvPr id="25998" name="Freeform 448"/>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5999" name="Freeform 449"/>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6000" name="Freeform 450"/>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8624" name="Group 451"/>
            <p:cNvGrpSpPr>
              <a:grpSpLocks/>
            </p:cNvGrpSpPr>
            <p:nvPr/>
          </p:nvGrpSpPr>
          <p:grpSpPr bwMode="auto">
            <a:xfrm flipH="1">
              <a:off x="2496" y="2832"/>
              <a:ext cx="136" cy="632"/>
              <a:chOff x="3072" y="2832"/>
              <a:chExt cx="136" cy="632"/>
            </a:xfrm>
          </p:grpSpPr>
          <p:sp>
            <p:nvSpPr>
              <p:cNvPr id="26002" name="Freeform 452"/>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6003" name="Freeform 453"/>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6004" name="Freeform 454"/>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8482" name="Group 455"/>
          <p:cNvGrpSpPr>
            <a:grpSpLocks/>
          </p:cNvGrpSpPr>
          <p:nvPr/>
        </p:nvGrpSpPr>
        <p:grpSpPr bwMode="auto">
          <a:xfrm>
            <a:off x="6330950" y="5453063"/>
            <a:ext cx="227013" cy="344487"/>
            <a:chOff x="2496" y="2725"/>
            <a:chExt cx="712" cy="739"/>
          </a:xfrm>
        </p:grpSpPr>
        <p:sp>
          <p:nvSpPr>
            <p:cNvPr id="26006" name="Rectangle 456"/>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6007" name="Freeform 457"/>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613" name="Group 458"/>
            <p:cNvGrpSpPr>
              <a:grpSpLocks/>
            </p:cNvGrpSpPr>
            <p:nvPr/>
          </p:nvGrpSpPr>
          <p:grpSpPr bwMode="auto">
            <a:xfrm>
              <a:off x="3072" y="2832"/>
              <a:ext cx="136" cy="632"/>
              <a:chOff x="3072" y="2832"/>
              <a:chExt cx="136" cy="632"/>
            </a:xfrm>
          </p:grpSpPr>
          <p:sp>
            <p:nvSpPr>
              <p:cNvPr id="26009" name="Freeform 459"/>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6010" name="Freeform 460"/>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6011" name="Freeform 461"/>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8614" name="Group 462"/>
            <p:cNvGrpSpPr>
              <a:grpSpLocks/>
            </p:cNvGrpSpPr>
            <p:nvPr/>
          </p:nvGrpSpPr>
          <p:grpSpPr bwMode="auto">
            <a:xfrm flipH="1">
              <a:off x="2496" y="2832"/>
              <a:ext cx="136" cy="632"/>
              <a:chOff x="3072" y="2832"/>
              <a:chExt cx="136" cy="632"/>
            </a:xfrm>
          </p:grpSpPr>
          <p:sp>
            <p:nvSpPr>
              <p:cNvPr id="26013" name="Freeform 463"/>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6014" name="Freeform 464"/>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6015" name="Freeform 465"/>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grpSp>
        <p:nvGrpSpPr>
          <p:cNvPr id="18483" name="Group 466"/>
          <p:cNvGrpSpPr>
            <a:grpSpLocks/>
          </p:cNvGrpSpPr>
          <p:nvPr/>
        </p:nvGrpSpPr>
        <p:grpSpPr bwMode="auto">
          <a:xfrm>
            <a:off x="6950075" y="5453063"/>
            <a:ext cx="227013" cy="344487"/>
            <a:chOff x="2496" y="2725"/>
            <a:chExt cx="712" cy="739"/>
          </a:xfrm>
        </p:grpSpPr>
        <p:sp>
          <p:nvSpPr>
            <p:cNvPr id="26017" name="Rectangle 467"/>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6018" name="Freeform 468"/>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603" name="Group 469"/>
            <p:cNvGrpSpPr>
              <a:grpSpLocks/>
            </p:cNvGrpSpPr>
            <p:nvPr/>
          </p:nvGrpSpPr>
          <p:grpSpPr bwMode="auto">
            <a:xfrm>
              <a:off x="3072" y="2832"/>
              <a:ext cx="136" cy="632"/>
              <a:chOff x="3072" y="2832"/>
              <a:chExt cx="136" cy="632"/>
            </a:xfrm>
          </p:grpSpPr>
          <p:sp>
            <p:nvSpPr>
              <p:cNvPr id="26020" name="Freeform 470"/>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6021" name="Freeform 471"/>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6022" name="Freeform 472"/>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nvGrpSpPr>
            <p:cNvPr id="18604" name="Group 473"/>
            <p:cNvGrpSpPr>
              <a:grpSpLocks/>
            </p:cNvGrpSpPr>
            <p:nvPr/>
          </p:nvGrpSpPr>
          <p:grpSpPr bwMode="auto">
            <a:xfrm flipH="1">
              <a:off x="2496" y="2832"/>
              <a:ext cx="136" cy="632"/>
              <a:chOff x="3072" y="2832"/>
              <a:chExt cx="136" cy="632"/>
            </a:xfrm>
          </p:grpSpPr>
          <p:sp>
            <p:nvSpPr>
              <p:cNvPr id="26024" name="Freeform 474"/>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6025" name="Freeform 475"/>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6026" name="Freeform 476"/>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grpSp>
      <p:sp>
        <p:nvSpPr>
          <p:cNvPr id="26027" name="Rectangle 477"/>
          <p:cNvSpPr>
            <a:spLocks noChangeArrowheads="1"/>
          </p:cNvSpPr>
          <p:nvPr/>
        </p:nvSpPr>
        <p:spPr bwMode="auto">
          <a:xfrm>
            <a:off x="6192838" y="4106863"/>
            <a:ext cx="1160462" cy="1757362"/>
          </a:xfrm>
          <a:prstGeom prst="rect">
            <a:avLst/>
          </a:prstGeom>
          <a:solidFill>
            <a:schemeClr val="accent1">
              <a:alpha val="50195"/>
            </a:schemeClr>
          </a:solidFill>
          <a:ln w="9525">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nvGrpSpPr>
          <p:cNvPr id="18485" name="Group 98"/>
          <p:cNvGrpSpPr>
            <a:grpSpLocks/>
          </p:cNvGrpSpPr>
          <p:nvPr/>
        </p:nvGrpSpPr>
        <p:grpSpPr bwMode="auto">
          <a:xfrm>
            <a:off x="4610100" y="2997200"/>
            <a:ext cx="195263" cy="277813"/>
            <a:chOff x="4300" y="2246"/>
            <a:chExt cx="400" cy="571"/>
          </a:xfrm>
        </p:grpSpPr>
        <p:sp>
          <p:nvSpPr>
            <p:cNvPr id="429"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30"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31"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32"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33"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fontAlgn="base">
                <a:spcBef>
                  <a:spcPct val="0"/>
                </a:spcBef>
                <a:spcAft>
                  <a:spcPct val="0"/>
                </a:spcAft>
                <a:defRPr/>
              </a:pPr>
              <a:endParaRPr lang="en-US">
                <a:solidFill>
                  <a:srgbClr val="000000"/>
                </a:solidFill>
              </a:endParaRPr>
            </a:p>
          </p:txBody>
        </p:sp>
      </p:grpSp>
      <p:grpSp>
        <p:nvGrpSpPr>
          <p:cNvPr id="18486" name="Group 98"/>
          <p:cNvGrpSpPr>
            <a:grpSpLocks/>
          </p:cNvGrpSpPr>
          <p:nvPr/>
        </p:nvGrpSpPr>
        <p:grpSpPr bwMode="auto">
          <a:xfrm>
            <a:off x="2476500" y="2984500"/>
            <a:ext cx="195263" cy="277813"/>
            <a:chOff x="4300" y="2246"/>
            <a:chExt cx="400" cy="571"/>
          </a:xfrm>
        </p:grpSpPr>
        <p:sp>
          <p:nvSpPr>
            <p:cNvPr id="435"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36"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37"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38"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39"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fontAlgn="base">
                <a:spcBef>
                  <a:spcPct val="0"/>
                </a:spcBef>
                <a:spcAft>
                  <a:spcPct val="0"/>
                </a:spcAft>
                <a:defRPr/>
              </a:pPr>
              <a:endParaRPr lang="en-US">
                <a:solidFill>
                  <a:srgbClr val="000000"/>
                </a:solidFill>
              </a:endParaRPr>
            </a:p>
          </p:txBody>
        </p:sp>
      </p:grpSp>
      <p:grpSp>
        <p:nvGrpSpPr>
          <p:cNvPr id="18487" name="Group 98"/>
          <p:cNvGrpSpPr>
            <a:grpSpLocks/>
          </p:cNvGrpSpPr>
          <p:nvPr/>
        </p:nvGrpSpPr>
        <p:grpSpPr bwMode="auto">
          <a:xfrm>
            <a:off x="2692400" y="3352800"/>
            <a:ext cx="195263" cy="277813"/>
            <a:chOff x="4300" y="2246"/>
            <a:chExt cx="400" cy="571"/>
          </a:xfrm>
        </p:grpSpPr>
        <p:sp>
          <p:nvSpPr>
            <p:cNvPr id="441"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42"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43"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44"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45"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fontAlgn="base">
                <a:spcBef>
                  <a:spcPct val="0"/>
                </a:spcBef>
                <a:spcAft>
                  <a:spcPct val="0"/>
                </a:spcAft>
                <a:defRPr/>
              </a:pPr>
              <a:endParaRPr lang="en-US">
                <a:solidFill>
                  <a:srgbClr val="000000"/>
                </a:solidFill>
              </a:endParaRPr>
            </a:p>
          </p:txBody>
        </p:sp>
      </p:grpSp>
      <p:grpSp>
        <p:nvGrpSpPr>
          <p:cNvPr id="18488" name="Group 98"/>
          <p:cNvGrpSpPr>
            <a:grpSpLocks/>
          </p:cNvGrpSpPr>
          <p:nvPr/>
        </p:nvGrpSpPr>
        <p:grpSpPr bwMode="auto">
          <a:xfrm>
            <a:off x="3251200" y="3086100"/>
            <a:ext cx="195263" cy="277813"/>
            <a:chOff x="4300" y="2246"/>
            <a:chExt cx="400" cy="571"/>
          </a:xfrm>
        </p:grpSpPr>
        <p:sp>
          <p:nvSpPr>
            <p:cNvPr id="447"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48"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49"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50"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51"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fontAlgn="base">
                <a:spcBef>
                  <a:spcPct val="0"/>
                </a:spcBef>
                <a:spcAft>
                  <a:spcPct val="0"/>
                </a:spcAft>
                <a:defRPr/>
              </a:pPr>
              <a:endParaRPr lang="en-US">
                <a:solidFill>
                  <a:srgbClr val="000000"/>
                </a:solidFill>
              </a:endParaRPr>
            </a:p>
          </p:txBody>
        </p:sp>
      </p:grpSp>
      <p:grpSp>
        <p:nvGrpSpPr>
          <p:cNvPr id="18489" name="Group 98"/>
          <p:cNvGrpSpPr>
            <a:grpSpLocks/>
          </p:cNvGrpSpPr>
          <p:nvPr/>
        </p:nvGrpSpPr>
        <p:grpSpPr bwMode="auto">
          <a:xfrm>
            <a:off x="4445000" y="3429000"/>
            <a:ext cx="195263" cy="277813"/>
            <a:chOff x="4300" y="2246"/>
            <a:chExt cx="400" cy="571"/>
          </a:xfrm>
        </p:grpSpPr>
        <p:sp>
          <p:nvSpPr>
            <p:cNvPr id="453"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54"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55"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56"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57"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fontAlgn="base">
                <a:spcBef>
                  <a:spcPct val="0"/>
                </a:spcBef>
                <a:spcAft>
                  <a:spcPct val="0"/>
                </a:spcAft>
                <a:defRPr/>
              </a:pPr>
              <a:endParaRPr lang="en-US">
                <a:solidFill>
                  <a:srgbClr val="000000"/>
                </a:solidFill>
              </a:endParaRPr>
            </a:p>
          </p:txBody>
        </p:sp>
      </p:grpSp>
      <p:grpSp>
        <p:nvGrpSpPr>
          <p:cNvPr id="18490" name="Group 98"/>
          <p:cNvGrpSpPr>
            <a:grpSpLocks/>
          </p:cNvGrpSpPr>
          <p:nvPr/>
        </p:nvGrpSpPr>
        <p:grpSpPr bwMode="auto">
          <a:xfrm>
            <a:off x="5181600" y="3060700"/>
            <a:ext cx="195263" cy="277813"/>
            <a:chOff x="4300" y="2246"/>
            <a:chExt cx="400" cy="571"/>
          </a:xfrm>
        </p:grpSpPr>
        <p:sp>
          <p:nvSpPr>
            <p:cNvPr id="459"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60"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61"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62"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63"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fontAlgn="base">
                <a:spcBef>
                  <a:spcPct val="0"/>
                </a:spcBef>
                <a:spcAft>
                  <a:spcPct val="0"/>
                </a:spcAft>
                <a:defRPr/>
              </a:pPr>
              <a:endParaRPr lang="en-US">
                <a:solidFill>
                  <a:srgbClr val="000000"/>
                </a:solidFill>
              </a:endParaRPr>
            </a:p>
          </p:txBody>
        </p:sp>
      </p:grpSp>
      <p:grpSp>
        <p:nvGrpSpPr>
          <p:cNvPr id="18491" name="Group 98"/>
          <p:cNvGrpSpPr>
            <a:grpSpLocks/>
          </p:cNvGrpSpPr>
          <p:nvPr/>
        </p:nvGrpSpPr>
        <p:grpSpPr bwMode="auto">
          <a:xfrm>
            <a:off x="6337300" y="3035300"/>
            <a:ext cx="195263" cy="277813"/>
            <a:chOff x="4300" y="2246"/>
            <a:chExt cx="400" cy="571"/>
          </a:xfrm>
        </p:grpSpPr>
        <p:sp>
          <p:nvSpPr>
            <p:cNvPr id="465"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66"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67"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68"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69"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fontAlgn="base">
                <a:spcBef>
                  <a:spcPct val="0"/>
                </a:spcBef>
                <a:spcAft>
                  <a:spcPct val="0"/>
                </a:spcAft>
                <a:defRPr/>
              </a:pPr>
              <a:endParaRPr lang="en-US">
                <a:solidFill>
                  <a:srgbClr val="000000"/>
                </a:solidFill>
              </a:endParaRPr>
            </a:p>
          </p:txBody>
        </p:sp>
      </p:grpSp>
      <p:grpSp>
        <p:nvGrpSpPr>
          <p:cNvPr id="18492" name="Group 98"/>
          <p:cNvGrpSpPr>
            <a:grpSpLocks/>
          </p:cNvGrpSpPr>
          <p:nvPr/>
        </p:nvGrpSpPr>
        <p:grpSpPr bwMode="auto">
          <a:xfrm>
            <a:off x="6794500" y="2984500"/>
            <a:ext cx="195263" cy="277813"/>
            <a:chOff x="4300" y="2246"/>
            <a:chExt cx="400" cy="571"/>
          </a:xfrm>
        </p:grpSpPr>
        <p:sp>
          <p:nvSpPr>
            <p:cNvPr id="471"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72"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73"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74"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75"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fontAlgn="base">
                <a:spcBef>
                  <a:spcPct val="0"/>
                </a:spcBef>
                <a:spcAft>
                  <a:spcPct val="0"/>
                </a:spcAft>
                <a:defRPr/>
              </a:pPr>
              <a:endParaRPr lang="en-US">
                <a:solidFill>
                  <a:srgbClr val="000000"/>
                </a:solidFill>
              </a:endParaRPr>
            </a:p>
          </p:txBody>
        </p:sp>
      </p:grpSp>
      <p:grpSp>
        <p:nvGrpSpPr>
          <p:cNvPr id="18493" name="Group 98"/>
          <p:cNvGrpSpPr>
            <a:grpSpLocks/>
          </p:cNvGrpSpPr>
          <p:nvPr/>
        </p:nvGrpSpPr>
        <p:grpSpPr bwMode="auto">
          <a:xfrm>
            <a:off x="7023100" y="3454400"/>
            <a:ext cx="195263" cy="277813"/>
            <a:chOff x="4300" y="2246"/>
            <a:chExt cx="400" cy="571"/>
          </a:xfrm>
        </p:grpSpPr>
        <p:sp>
          <p:nvSpPr>
            <p:cNvPr id="477"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78"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79"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80"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81"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fontAlgn="base">
                <a:spcBef>
                  <a:spcPct val="0"/>
                </a:spcBef>
                <a:spcAft>
                  <a:spcPct val="0"/>
                </a:spcAft>
                <a:defRPr/>
              </a:pPr>
              <a:endParaRPr lang="en-US">
                <a:solidFill>
                  <a:srgbClr val="000000"/>
                </a:solidFill>
              </a:endParaRPr>
            </a:p>
          </p:txBody>
        </p:sp>
      </p:grpSp>
      <p:grpSp>
        <p:nvGrpSpPr>
          <p:cNvPr id="18494" name="Group 98"/>
          <p:cNvGrpSpPr>
            <a:grpSpLocks/>
          </p:cNvGrpSpPr>
          <p:nvPr/>
        </p:nvGrpSpPr>
        <p:grpSpPr bwMode="auto">
          <a:xfrm>
            <a:off x="6502400" y="3378200"/>
            <a:ext cx="195263" cy="277813"/>
            <a:chOff x="4300" y="2246"/>
            <a:chExt cx="400" cy="571"/>
          </a:xfrm>
        </p:grpSpPr>
        <p:sp>
          <p:nvSpPr>
            <p:cNvPr id="483"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84"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85"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86"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87"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fontAlgn="base">
                <a:spcBef>
                  <a:spcPct val="0"/>
                </a:spcBef>
                <a:spcAft>
                  <a:spcPct val="0"/>
                </a:spcAft>
                <a:defRPr/>
              </a:pPr>
              <a:endParaRPr lang="en-US">
                <a:solidFill>
                  <a:srgbClr val="000000"/>
                </a:solidFill>
              </a:endParaRPr>
            </a:p>
          </p:txBody>
        </p:sp>
      </p:grpSp>
      <p:grpSp>
        <p:nvGrpSpPr>
          <p:cNvPr id="18495" name="Group 98"/>
          <p:cNvGrpSpPr>
            <a:grpSpLocks/>
          </p:cNvGrpSpPr>
          <p:nvPr/>
        </p:nvGrpSpPr>
        <p:grpSpPr bwMode="auto">
          <a:xfrm>
            <a:off x="7124700" y="3124200"/>
            <a:ext cx="195263" cy="277813"/>
            <a:chOff x="4300" y="2246"/>
            <a:chExt cx="400" cy="571"/>
          </a:xfrm>
        </p:grpSpPr>
        <p:sp>
          <p:nvSpPr>
            <p:cNvPr id="489"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90"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91"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92"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93"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fontAlgn="base">
                <a:spcBef>
                  <a:spcPct val="0"/>
                </a:spcBef>
                <a:spcAft>
                  <a:spcPct val="0"/>
                </a:spcAft>
                <a:defRPr/>
              </a:pPr>
              <a:endParaRPr lang="en-US">
                <a:solidFill>
                  <a:srgbClr val="000000"/>
                </a:solidFill>
              </a:endParaRPr>
            </a:p>
          </p:txBody>
        </p:sp>
      </p:grpSp>
      <p:grpSp>
        <p:nvGrpSpPr>
          <p:cNvPr id="18496" name="Group 98"/>
          <p:cNvGrpSpPr>
            <a:grpSpLocks/>
          </p:cNvGrpSpPr>
          <p:nvPr/>
        </p:nvGrpSpPr>
        <p:grpSpPr bwMode="auto">
          <a:xfrm>
            <a:off x="5130800" y="3454400"/>
            <a:ext cx="195263" cy="277813"/>
            <a:chOff x="4300" y="2246"/>
            <a:chExt cx="400" cy="571"/>
          </a:xfrm>
        </p:grpSpPr>
        <p:sp>
          <p:nvSpPr>
            <p:cNvPr id="495"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96"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97"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98"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499"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fontAlgn="base">
                <a:spcBef>
                  <a:spcPct val="0"/>
                </a:spcBef>
                <a:spcAft>
                  <a:spcPct val="0"/>
                </a:spcAft>
                <a:defRPr/>
              </a:pPr>
              <a:endParaRPr lang="en-US">
                <a:solidFill>
                  <a:srgbClr val="000000"/>
                </a:solidFill>
              </a:endParaRPr>
            </a:p>
          </p:txBody>
        </p:sp>
      </p:grpSp>
      <p:grpSp>
        <p:nvGrpSpPr>
          <p:cNvPr id="18497" name="Group 98"/>
          <p:cNvGrpSpPr>
            <a:grpSpLocks/>
          </p:cNvGrpSpPr>
          <p:nvPr/>
        </p:nvGrpSpPr>
        <p:grpSpPr bwMode="auto">
          <a:xfrm>
            <a:off x="6273800" y="3403600"/>
            <a:ext cx="195263" cy="277813"/>
            <a:chOff x="4300" y="2246"/>
            <a:chExt cx="400" cy="571"/>
          </a:xfrm>
        </p:grpSpPr>
        <p:sp>
          <p:nvSpPr>
            <p:cNvPr id="501"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502"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503"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504"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505"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fontAlgn="base">
                <a:spcBef>
                  <a:spcPct val="0"/>
                </a:spcBef>
                <a:spcAft>
                  <a:spcPct val="0"/>
                </a:spcAft>
                <a:defRPr/>
              </a:pPr>
              <a:endParaRPr lang="en-US">
                <a:solidFill>
                  <a:srgbClr val="000000"/>
                </a:solidFill>
              </a:endParaRPr>
            </a:p>
          </p:txBody>
        </p:sp>
      </p:grpSp>
      <p:grpSp>
        <p:nvGrpSpPr>
          <p:cNvPr id="18498" name="Group 98"/>
          <p:cNvGrpSpPr>
            <a:grpSpLocks/>
          </p:cNvGrpSpPr>
          <p:nvPr/>
        </p:nvGrpSpPr>
        <p:grpSpPr bwMode="auto">
          <a:xfrm>
            <a:off x="6819900" y="3365500"/>
            <a:ext cx="195263" cy="277813"/>
            <a:chOff x="4300" y="2246"/>
            <a:chExt cx="400" cy="571"/>
          </a:xfrm>
        </p:grpSpPr>
        <p:sp>
          <p:nvSpPr>
            <p:cNvPr id="507"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508" name="Oval 100"/>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509" name="Oval 101"/>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510" name="Oval 102"/>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fontAlgn="base">
                <a:spcBef>
                  <a:spcPct val="0"/>
                </a:spcBef>
                <a:spcAft>
                  <a:spcPct val="0"/>
                </a:spcAft>
                <a:defRPr/>
              </a:pPr>
              <a:endParaRPr lang="en-US">
                <a:solidFill>
                  <a:srgbClr val="000000"/>
                </a:solidFill>
              </a:endParaRPr>
            </a:p>
          </p:txBody>
        </p:sp>
        <p:sp>
          <p:nvSpPr>
            <p:cNvPr id="511" name="AutoShape 103"/>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fontAlgn="base">
                <a:spcBef>
                  <a:spcPct val="0"/>
                </a:spcBef>
                <a:spcAft>
                  <a:spcPct val="0"/>
                </a:spcAft>
                <a:defRPr/>
              </a:pPr>
              <a:endParaRPr lang="en-US">
                <a:solidFill>
                  <a:srgbClr val="000000"/>
                </a:solidFill>
              </a:endParaRPr>
            </a:p>
          </p:txBody>
        </p:sp>
      </p:grpSp>
      <p:grpSp>
        <p:nvGrpSpPr>
          <p:cNvPr id="18499" name="Group 243"/>
          <p:cNvGrpSpPr>
            <a:grpSpLocks/>
          </p:cNvGrpSpPr>
          <p:nvPr/>
        </p:nvGrpSpPr>
        <p:grpSpPr bwMode="auto">
          <a:xfrm>
            <a:off x="6823075" y="3209925"/>
            <a:ext cx="119063" cy="200025"/>
            <a:chOff x="2160" y="1548"/>
            <a:chExt cx="309" cy="441"/>
          </a:xfrm>
        </p:grpSpPr>
        <p:sp>
          <p:nvSpPr>
            <p:cNvPr id="25812" name="Freeform 244"/>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13" name="Freeform 245"/>
            <p:cNvSpPr>
              <a:spLocks/>
            </p:cNvSpPr>
            <p:nvPr/>
          </p:nvSpPr>
          <p:spPr bwMode="auto">
            <a:xfrm>
              <a:off x="2267" y="1692"/>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14" name="Freeform 246"/>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15" name="Freeform 247"/>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16" name="Freeform 248"/>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17" name="Freeform 249"/>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18" name="Freeform 250"/>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grpSp>
      <p:grpSp>
        <p:nvGrpSpPr>
          <p:cNvPr id="18500" name="Group 259"/>
          <p:cNvGrpSpPr>
            <a:grpSpLocks/>
          </p:cNvGrpSpPr>
          <p:nvPr/>
        </p:nvGrpSpPr>
        <p:grpSpPr bwMode="auto">
          <a:xfrm>
            <a:off x="4470400" y="3259138"/>
            <a:ext cx="119063" cy="200025"/>
            <a:chOff x="2160" y="1548"/>
            <a:chExt cx="309" cy="441"/>
          </a:xfrm>
        </p:grpSpPr>
        <p:sp>
          <p:nvSpPr>
            <p:cNvPr id="25828" name="Freeform 260"/>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29" name="Freeform 261"/>
            <p:cNvSpPr>
              <a:spLocks/>
            </p:cNvSpPr>
            <p:nvPr/>
          </p:nvSpPr>
          <p:spPr bwMode="auto">
            <a:xfrm>
              <a:off x="2267" y="1691"/>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30" name="Freeform 262"/>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31" name="Freeform 263"/>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32" name="Freeform 264"/>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33" name="Freeform 265"/>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34" name="Freeform 266"/>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grpSp>
      <p:grpSp>
        <p:nvGrpSpPr>
          <p:cNvPr id="18501" name="Group 251"/>
          <p:cNvGrpSpPr>
            <a:grpSpLocks/>
          </p:cNvGrpSpPr>
          <p:nvPr/>
        </p:nvGrpSpPr>
        <p:grpSpPr bwMode="auto">
          <a:xfrm>
            <a:off x="5257800" y="2903538"/>
            <a:ext cx="119063" cy="200025"/>
            <a:chOff x="2160" y="1548"/>
            <a:chExt cx="309" cy="441"/>
          </a:xfrm>
        </p:grpSpPr>
        <p:sp>
          <p:nvSpPr>
            <p:cNvPr id="25820" name="Freeform 252"/>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21" name="Freeform 253"/>
            <p:cNvSpPr>
              <a:spLocks/>
            </p:cNvSpPr>
            <p:nvPr/>
          </p:nvSpPr>
          <p:spPr bwMode="auto">
            <a:xfrm>
              <a:off x="2267" y="1691"/>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22" name="Freeform 254"/>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23" name="Freeform 255"/>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24" name="Freeform 256"/>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25" name="Freeform 257"/>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826" name="Freeform 258"/>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grpSp>
      <p:grpSp>
        <p:nvGrpSpPr>
          <p:cNvPr id="18502" name="Group 162"/>
          <p:cNvGrpSpPr>
            <a:grpSpLocks/>
          </p:cNvGrpSpPr>
          <p:nvPr/>
        </p:nvGrpSpPr>
        <p:grpSpPr bwMode="auto">
          <a:xfrm>
            <a:off x="6848475" y="2663825"/>
            <a:ext cx="176213" cy="388938"/>
            <a:chOff x="2160" y="1548"/>
            <a:chExt cx="309" cy="441"/>
          </a:xfrm>
        </p:grpSpPr>
        <p:sp>
          <p:nvSpPr>
            <p:cNvPr id="25732" name="Freeform 163"/>
            <p:cNvSpPr>
              <a:spLocks/>
            </p:cNvSpPr>
            <p:nvPr/>
          </p:nvSpPr>
          <p:spPr bwMode="auto">
            <a:xfrm>
              <a:off x="2160" y="1548"/>
              <a:ext cx="142"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33" name="Freeform 164"/>
            <p:cNvSpPr>
              <a:spLocks/>
            </p:cNvSpPr>
            <p:nvPr/>
          </p:nvSpPr>
          <p:spPr bwMode="auto">
            <a:xfrm>
              <a:off x="2266" y="1694"/>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34" name="Freeform 165"/>
            <p:cNvSpPr>
              <a:spLocks/>
            </p:cNvSpPr>
            <p:nvPr/>
          </p:nvSpPr>
          <p:spPr bwMode="auto">
            <a:xfrm>
              <a:off x="2202" y="1586"/>
              <a:ext cx="231"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35" name="Freeform 166"/>
            <p:cNvSpPr>
              <a:spLocks/>
            </p:cNvSpPr>
            <p:nvPr/>
          </p:nvSpPr>
          <p:spPr bwMode="auto">
            <a:xfrm>
              <a:off x="2280" y="1681"/>
              <a:ext cx="189" cy="292"/>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36" name="Freeform 167"/>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37" name="Freeform 168"/>
            <p:cNvSpPr>
              <a:spLocks/>
            </p:cNvSpPr>
            <p:nvPr/>
          </p:nvSpPr>
          <p:spPr bwMode="auto">
            <a:xfrm>
              <a:off x="2252" y="1589"/>
              <a:ext cx="111" cy="387"/>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sp>
          <p:nvSpPr>
            <p:cNvPr id="25738" name="Freeform 169"/>
            <p:cNvSpPr>
              <a:spLocks/>
            </p:cNvSpPr>
            <p:nvPr/>
          </p:nvSpPr>
          <p:spPr bwMode="auto">
            <a:xfrm>
              <a:off x="2305" y="1843"/>
              <a:ext cx="125"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fontAlgn="base" hangingPunct="0">
                <a:spcBef>
                  <a:spcPct val="0"/>
                </a:spcBef>
                <a:spcAft>
                  <a:spcPct val="0"/>
                </a:spcAft>
                <a:defRPr/>
              </a:pPr>
              <a:endParaRPr lang="en-US" sz="4400" b="1">
                <a:solidFill>
                  <a:srgbClr val="0000FF"/>
                </a:solidFill>
              </a:endParaRPr>
            </a:p>
          </p:txBody>
        </p:sp>
      </p:grpSp>
    </p:spTree>
    <p:extLst>
      <p:ext uri="{BB962C8B-B14F-4D97-AF65-F5344CB8AC3E}">
        <p14:creationId xmlns:p14="http://schemas.microsoft.com/office/powerpoint/2010/main" val="1386539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5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
        <p:nvSpPr>
          <p:cNvPr id="2969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3B345E74-2CF5-4A53-A8C1-D878A6E2EF6E}" type="slidenum">
              <a:rPr lang="ar-SA" sz="1400" smtClean="0">
                <a:solidFill>
                  <a:srgbClr val="000000"/>
                </a:solidFill>
              </a:rPr>
              <a:pPr algn="r" fontAlgn="base">
                <a:spcBef>
                  <a:spcPct val="0"/>
                </a:spcBef>
                <a:spcAft>
                  <a:spcPct val="0"/>
                </a:spcAft>
              </a:pPr>
              <a:t>33</a:t>
            </a:fld>
            <a:endParaRPr lang="en-US" sz="1400" smtClean="0">
              <a:solidFill>
                <a:srgbClr val="000000"/>
              </a:solidFill>
              <a:cs typeface="Arial" panose="020B0604020202020204" pitchFamily="34" charset="0"/>
            </a:endParaRPr>
          </a:p>
        </p:txBody>
      </p:sp>
      <p:sp>
        <p:nvSpPr>
          <p:cNvPr id="19460" name="Rectangle 2"/>
          <p:cNvSpPr>
            <a:spLocks noGrp="1" noChangeArrowheads="1"/>
          </p:cNvSpPr>
          <p:nvPr>
            <p:ph type="title" idx="4294967295"/>
          </p:nvPr>
        </p:nvSpPr>
        <p:spPr/>
        <p:txBody>
          <a:bodyPr/>
          <a:lstStyle/>
          <a:p>
            <a:pPr eaLnBrk="1" hangingPunct="1"/>
            <a:r>
              <a:rPr lang="en-US" smtClean="0"/>
              <a:t>Multicore Programming:</a:t>
            </a:r>
            <a:br>
              <a:rPr lang="en-US" smtClean="0"/>
            </a:br>
            <a:r>
              <a:rPr lang="en-US" smtClean="0"/>
              <a:t>Course Overview</a:t>
            </a:r>
          </a:p>
        </p:txBody>
      </p:sp>
      <p:sp>
        <p:nvSpPr>
          <p:cNvPr id="29701" name="Rectangle 3"/>
          <p:cNvSpPr>
            <a:spLocks noGrp="1" noChangeArrowheads="1"/>
          </p:cNvSpPr>
          <p:nvPr>
            <p:ph type="body" idx="4294967295"/>
          </p:nvPr>
        </p:nvSpPr>
        <p:spPr>
          <a:xfrm>
            <a:off x="685800" y="2401888"/>
            <a:ext cx="7772400" cy="3694112"/>
          </a:xfrm>
        </p:spPr>
        <p:txBody>
          <a:bodyPr/>
          <a:lstStyle/>
          <a:p>
            <a:pPr eaLnBrk="1" hangingPunct="1">
              <a:defRPr/>
            </a:pPr>
            <a:r>
              <a:rPr lang="en-US" sz="3600">
                <a:latin typeface="+mj-lt"/>
              </a:rPr>
              <a:t>Fundamentals</a:t>
            </a:r>
          </a:p>
          <a:p>
            <a:pPr lvl="1" eaLnBrk="1" hangingPunct="1">
              <a:defRPr/>
            </a:pPr>
            <a:r>
              <a:rPr lang="en-US" sz="3200">
                <a:latin typeface="+mj-lt"/>
              </a:rPr>
              <a:t>Models, algorithms, impossibility</a:t>
            </a:r>
          </a:p>
          <a:p>
            <a:pPr eaLnBrk="1" hangingPunct="1">
              <a:defRPr/>
            </a:pPr>
            <a:r>
              <a:rPr lang="en-US" sz="3600">
                <a:latin typeface="+mj-lt"/>
              </a:rPr>
              <a:t>Real-World programming</a:t>
            </a:r>
          </a:p>
          <a:p>
            <a:pPr lvl="1" eaLnBrk="1" hangingPunct="1">
              <a:defRPr/>
            </a:pPr>
            <a:r>
              <a:rPr lang="en-US" sz="3200">
                <a:latin typeface="+mj-lt"/>
              </a:rPr>
              <a:t>Architectures</a:t>
            </a:r>
          </a:p>
          <a:p>
            <a:pPr lvl="1" eaLnBrk="1" hangingPunct="1">
              <a:defRPr/>
            </a:pPr>
            <a:r>
              <a:rPr lang="en-US" sz="3200">
                <a:latin typeface="+mj-lt"/>
              </a:rPr>
              <a:t>Techniques</a:t>
            </a:r>
          </a:p>
        </p:txBody>
      </p:sp>
    </p:spTree>
    <p:extLst>
      <p:ext uri="{BB962C8B-B14F-4D97-AF65-F5344CB8AC3E}">
        <p14:creationId xmlns:p14="http://schemas.microsoft.com/office/powerpoint/2010/main" val="284634927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
        <p:nvSpPr>
          <p:cNvPr id="3174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6723F85E-D212-4DB4-9DC8-66E1F5BACDFC}" type="slidenum">
              <a:rPr lang="ar-SA" sz="1400" smtClean="0">
                <a:solidFill>
                  <a:srgbClr val="000000"/>
                </a:solidFill>
              </a:rPr>
              <a:pPr algn="r" fontAlgn="base">
                <a:spcBef>
                  <a:spcPct val="0"/>
                </a:spcBef>
                <a:spcAft>
                  <a:spcPct val="0"/>
                </a:spcAft>
              </a:pPr>
              <a:t>34</a:t>
            </a:fld>
            <a:endParaRPr lang="en-US" sz="1400" smtClean="0">
              <a:solidFill>
                <a:srgbClr val="000000"/>
              </a:solidFill>
              <a:cs typeface="Arial" panose="020B0604020202020204" pitchFamily="34" charset="0"/>
            </a:endParaRPr>
          </a:p>
        </p:txBody>
      </p:sp>
      <p:sp>
        <p:nvSpPr>
          <p:cNvPr id="262146"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0485" name="Rectangle 3"/>
          <p:cNvSpPr>
            <a:spLocks noGrp="1" noChangeArrowheads="1"/>
          </p:cNvSpPr>
          <p:nvPr>
            <p:ph type="title" idx="4294967295"/>
          </p:nvPr>
        </p:nvSpPr>
        <p:spPr/>
        <p:txBody>
          <a:bodyPr/>
          <a:lstStyle/>
          <a:p>
            <a:pPr eaLnBrk="1" hangingPunct="1"/>
            <a:r>
              <a:rPr lang="en-US" smtClean="0"/>
              <a:t>Sequential Computation</a:t>
            </a:r>
          </a:p>
        </p:txBody>
      </p:sp>
      <p:grpSp>
        <p:nvGrpSpPr>
          <p:cNvPr id="20486" name="Group 4"/>
          <p:cNvGrpSpPr>
            <a:grpSpLocks/>
          </p:cNvGrpSpPr>
          <p:nvPr/>
        </p:nvGrpSpPr>
        <p:grpSpPr bwMode="auto">
          <a:xfrm>
            <a:off x="2286000" y="1851025"/>
            <a:ext cx="1379538" cy="1174750"/>
            <a:chOff x="1043" y="2525"/>
            <a:chExt cx="869" cy="740"/>
          </a:xfrm>
        </p:grpSpPr>
        <p:sp>
          <p:nvSpPr>
            <p:cNvPr id="31751" name="Freeform 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52" name="Freeform 6"/>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53" name="Freeform 7"/>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54" name="Freeform 8"/>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55" name="Freeform 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56" name="Freeform 10"/>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57" name="Freeform 11"/>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58" name="Freeform 12"/>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59" name="AutoShape 1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60" name="Rectangle 1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sp>
        <p:nvSpPr>
          <p:cNvPr id="31761" name="Oval 15"/>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62" name="Oval 16"/>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63" name="Oval 17"/>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64" name="Oval 18"/>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65" name="Oval 19"/>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66" name="AutoShape 20"/>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67" name="AutoShape 21"/>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68" name="AutoShape 22"/>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69" name="AutoShape 23"/>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70" name="AutoShape 24"/>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71" name="Text Box 25"/>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eaLnBrk="0" fontAlgn="base" hangingPunct="0">
              <a:spcBef>
                <a:spcPct val="0"/>
              </a:spcBef>
              <a:spcAft>
                <a:spcPct val="0"/>
              </a:spcAft>
              <a:defRPr/>
            </a:pPr>
            <a:r>
              <a:rPr lang="en-US" sz="3200">
                <a:solidFill>
                  <a:srgbClr val="0000FF"/>
                </a:solidFill>
              </a:rPr>
              <a:t>memory</a:t>
            </a:r>
          </a:p>
        </p:txBody>
      </p:sp>
      <p:sp>
        <p:nvSpPr>
          <p:cNvPr id="31772" name="Freeform 26"/>
          <p:cNvSpPr>
            <a:spLocks/>
          </p:cNvSpPr>
          <p:nvPr/>
        </p:nvSpPr>
        <p:spPr bwMode="auto">
          <a:xfrm>
            <a:off x="3214688" y="2865438"/>
            <a:ext cx="457200" cy="1905000"/>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73" name="AutoShape 27"/>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74" name="Text Box 28"/>
          <p:cNvSpPr txBox="1">
            <a:spLocks noChangeArrowheads="1"/>
          </p:cNvSpPr>
          <p:nvPr/>
        </p:nvSpPr>
        <p:spPr bwMode="auto">
          <a:xfrm>
            <a:off x="1597025" y="5181600"/>
            <a:ext cx="1277938" cy="584200"/>
          </a:xfrm>
          <a:prstGeom prst="rect">
            <a:avLst/>
          </a:prstGeom>
          <a:noFill/>
          <a:ln w="9525">
            <a:noFill/>
            <a:miter lim="800000"/>
            <a:headEnd/>
            <a:tailEnd/>
          </a:ln>
        </p:spPr>
        <p:txBody>
          <a:bodyPr wrap="none">
            <a:spAutoFit/>
          </a:bodyPr>
          <a:lstStyle/>
          <a:p>
            <a:pPr algn="r" eaLnBrk="0" fontAlgn="base" hangingPunct="0">
              <a:spcBef>
                <a:spcPct val="0"/>
              </a:spcBef>
              <a:spcAft>
                <a:spcPct val="0"/>
              </a:spcAft>
              <a:defRPr/>
            </a:pPr>
            <a:r>
              <a:rPr lang="en-US" sz="3200">
                <a:solidFill>
                  <a:srgbClr val="808080"/>
                </a:solidFill>
              </a:rPr>
              <a:t>object</a:t>
            </a:r>
          </a:p>
        </p:txBody>
      </p:sp>
      <p:sp>
        <p:nvSpPr>
          <p:cNvPr id="31775" name="AutoShape 29"/>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76" name="Text Box 30"/>
          <p:cNvSpPr txBox="1">
            <a:spLocks noChangeArrowheads="1"/>
          </p:cNvSpPr>
          <p:nvPr/>
        </p:nvSpPr>
        <p:spPr bwMode="auto">
          <a:xfrm>
            <a:off x="6321425" y="5334000"/>
            <a:ext cx="1277938" cy="584200"/>
          </a:xfrm>
          <a:prstGeom prst="rect">
            <a:avLst/>
          </a:prstGeom>
          <a:noFill/>
          <a:ln w="9525">
            <a:noFill/>
            <a:miter lim="800000"/>
            <a:headEnd/>
            <a:tailEnd/>
          </a:ln>
        </p:spPr>
        <p:txBody>
          <a:bodyPr wrap="none">
            <a:spAutoFit/>
          </a:bodyPr>
          <a:lstStyle/>
          <a:p>
            <a:pPr algn="r" eaLnBrk="0" fontAlgn="base" hangingPunct="0">
              <a:spcBef>
                <a:spcPct val="0"/>
              </a:spcBef>
              <a:spcAft>
                <a:spcPct val="0"/>
              </a:spcAft>
              <a:defRPr/>
            </a:pPr>
            <a:r>
              <a:rPr lang="en-US" sz="3200">
                <a:solidFill>
                  <a:srgbClr val="808080"/>
                </a:solidFill>
              </a:rPr>
              <a:t>object</a:t>
            </a:r>
          </a:p>
        </p:txBody>
      </p:sp>
      <p:sp>
        <p:nvSpPr>
          <p:cNvPr id="31777" name="Oval 31"/>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78" name="Oval 32"/>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1779" name="Text Box 33"/>
          <p:cNvSpPr txBox="1">
            <a:spLocks noChangeArrowheads="1"/>
          </p:cNvSpPr>
          <p:nvPr/>
        </p:nvSpPr>
        <p:spPr bwMode="auto">
          <a:xfrm>
            <a:off x="4429125" y="2147888"/>
            <a:ext cx="1344613" cy="584200"/>
          </a:xfrm>
          <a:prstGeom prst="rect">
            <a:avLst/>
          </a:prstGeom>
          <a:noFill/>
          <a:ln w="9525">
            <a:noFill/>
            <a:miter lim="800000"/>
            <a:headEnd/>
            <a:tailEnd/>
          </a:ln>
        </p:spPr>
        <p:txBody>
          <a:bodyPr wrap="none">
            <a:spAutoFit/>
          </a:bodyPr>
          <a:lstStyle/>
          <a:p>
            <a:pPr algn="r" eaLnBrk="0" fontAlgn="base" hangingPunct="0">
              <a:spcBef>
                <a:spcPct val="0"/>
              </a:spcBef>
              <a:spcAft>
                <a:spcPct val="0"/>
              </a:spcAft>
              <a:defRPr/>
            </a:pPr>
            <a:r>
              <a:rPr lang="en-US" sz="3200">
                <a:solidFill>
                  <a:srgbClr val="FF0000"/>
                </a:solidFill>
              </a:rPr>
              <a:t>thread</a:t>
            </a:r>
          </a:p>
        </p:txBody>
      </p:sp>
    </p:spTree>
    <p:extLst>
      <p:ext uri="{BB962C8B-B14F-4D97-AF65-F5344CB8AC3E}">
        <p14:creationId xmlns:p14="http://schemas.microsoft.com/office/powerpoint/2010/main" val="206718274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
        <p:nvSpPr>
          <p:cNvPr id="3379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F1AE4471-E47E-414F-A3E1-50E9B6631AD0}" type="slidenum">
              <a:rPr lang="ar-SA" sz="1400" smtClean="0">
                <a:solidFill>
                  <a:srgbClr val="000000"/>
                </a:solidFill>
              </a:rPr>
              <a:pPr algn="r" fontAlgn="base">
                <a:spcBef>
                  <a:spcPct val="0"/>
                </a:spcBef>
                <a:spcAft>
                  <a:spcPct val="0"/>
                </a:spcAft>
              </a:pPr>
              <a:t>35</a:t>
            </a:fld>
            <a:endParaRPr lang="en-US" sz="1400" smtClean="0">
              <a:solidFill>
                <a:srgbClr val="000000"/>
              </a:solidFill>
              <a:cs typeface="Arial" panose="020B0604020202020204" pitchFamily="34" charset="0"/>
            </a:endParaRPr>
          </a:p>
        </p:txBody>
      </p:sp>
      <p:sp>
        <p:nvSpPr>
          <p:cNvPr id="264194"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21509" name="Rectangle 3"/>
          <p:cNvSpPr>
            <a:spLocks noGrp="1" noChangeArrowheads="1"/>
          </p:cNvSpPr>
          <p:nvPr>
            <p:ph type="title" idx="4294967295"/>
          </p:nvPr>
        </p:nvSpPr>
        <p:spPr>
          <a:xfrm>
            <a:off x="685800" y="420688"/>
            <a:ext cx="7772400" cy="1143000"/>
          </a:xfrm>
        </p:spPr>
        <p:txBody>
          <a:bodyPr/>
          <a:lstStyle/>
          <a:p>
            <a:pPr eaLnBrk="1" hangingPunct="1"/>
            <a:r>
              <a:rPr lang="en-US" smtClean="0"/>
              <a:t>Concurrent Computation</a:t>
            </a:r>
          </a:p>
        </p:txBody>
      </p:sp>
      <p:grpSp>
        <p:nvGrpSpPr>
          <p:cNvPr id="21510" name="Group 4"/>
          <p:cNvGrpSpPr>
            <a:grpSpLocks/>
          </p:cNvGrpSpPr>
          <p:nvPr/>
        </p:nvGrpSpPr>
        <p:grpSpPr bwMode="auto">
          <a:xfrm>
            <a:off x="2286000" y="1851025"/>
            <a:ext cx="1379538" cy="1174750"/>
            <a:chOff x="1043" y="2525"/>
            <a:chExt cx="869" cy="740"/>
          </a:xfrm>
        </p:grpSpPr>
        <p:sp>
          <p:nvSpPr>
            <p:cNvPr id="33799" name="Freeform 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00" name="Freeform 6"/>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01" name="Freeform 7"/>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02" name="Freeform 8"/>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03" name="Freeform 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04" name="Freeform 10"/>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05" name="Freeform 11"/>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06" name="Freeform 12"/>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07" name="AutoShape 1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08" name="Rectangle 1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grpSp>
      <p:sp>
        <p:nvSpPr>
          <p:cNvPr id="33809" name="Oval 15"/>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10" name="Oval 16"/>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11" name="Oval 17"/>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12" name="Oval 18"/>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13" name="Oval 19"/>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14" name="AutoShape 20"/>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15" name="AutoShape 21"/>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16" name="AutoShape 22"/>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17" name="AutoShape 23"/>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18" name="AutoShape 24"/>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19" name="Text Box 25"/>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eaLnBrk="0" fontAlgn="base" hangingPunct="0">
              <a:spcBef>
                <a:spcPct val="0"/>
              </a:spcBef>
              <a:spcAft>
                <a:spcPct val="0"/>
              </a:spcAft>
              <a:defRPr/>
            </a:pPr>
            <a:r>
              <a:rPr lang="en-US" sz="3200">
                <a:solidFill>
                  <a:srgbClr val="0000FF"/>
                </a:solidFill>
              </a:rPr>
              <a:t>memory</a:t>
            </a:r>
          </a:p>
        </p:txBody>
      </p:sp>
      <p:sp>
        <p:nvSpPr>
          <p:cNvPr id="33820" name="Freeform 26"/>
          <p:cNvSpPr>
            <a:spLocks/>
          </p:cNvSpPr>
          <p:nvPr/>
        </p:nvSpPr>
        <p:spPr bwMode="auto">
          <a:xfrm>
            <a:off x="3200400" y="2881313"/>
            <a:ext cx="485775" cy="1919287"/>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21" name="AutoShape 27"/>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22" name="Text Box 28"/>
          <p:cNvSpPr txBox="1">
            <a:spLocks noChangeArrowheads="1"/>
          </p:cNvSpPr>
          <p:nvPr/>
        </p:nvSpPr>
        <p:spPr bwMode="auto">
          <a:xfrm>
            <a:off x="1597025" y="5181600"/>
            <a:ext cx="1277938" cy="584200"/>
          </a:xfrm>
          <a:prstGeom prst="rect">
            <a:avLst/>
          </a:prstGeom>
          <a:noFill/>
          <a:ln w="9525">
            <a:noFill/>
            <a:miter lim="800000"/>
            <a:headEnd/>
            <a:tailEnd/>
          </a:ln>
        </p:spPr>
        <p:txBody>
          <a:bodyPr wrap="none">
            <a:spAutoFit/>
          </a:bodyPr>
          <a:lstStyle/>
          <a:p>
            <a:pPr algn="r" eaLnBrk="0" fontAlgn="base" hangingPunct="0">
              <a:spcBef>
                <a:spcPct val="0"/>
              </a:spcBef>
              <a:spcAft>
                <a:spcPct val="0"/>
              </a:spcAft>
              <a:defRPr/>
            </a:pPr>
            <a:r>
              <a:rPr lang="en-US" sz="3200">
                <a:solidFill>
                  <a:srgbClr val="808080"/>
                </a:solidFill>
              </a:rPr>
              <a:t>object</a:t>
            </a:r>
          </a:p>
        </p:txBody>
      </p:sp>
      <p:sp>
        <p:nvSpPr>
          <p:cNvPr id="33823" name="AutoShape 29"/>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24" name="Text Box 30"/>
          <p:cNvSpPr txBox="1">
            <a:spLocks noChangeArrowheads="1"/>
          </p:cNvSpPr>
          <p:nvPr/>
        </p:nvSpPr>
        <p:spPr bwMode="auto">
          <a:xfrm>
            <a:off x="6321425" y="5334000"/>
            <a:ext cx="1277938" cy="584200"/>
          </a:xfrm>
          <a:prstGeom prst="rect">
            <a:avLst/>
          </a:prstGeom>
          <a:noFill/>
          <a:ln w="9525">
            <a:noFill/>
            <a:miter lim="800000"/>
            <a:headEnd/>
            <a:tailEnd/>
          </a:ln>
        </p:spPr>
        <p:txBody>
          <a:bodyPr wrap="none">
            <a:spAutoFit/>
          </a:bodyPr>
          <a:lstStyle/>
          <a:p>
            <a:pPr algn="r" eaLnBrk="0" fontAlgn="base" hangingPunct="0">
              <a:spcBef>
                <a:spcPct val="0"/>
              </a:spcBef>
              <a:spcAft>
                <a:spcPct val="0"/>
              </a:spcAft>
              <a:defRPr/>
            </a:pPr>
            <a:r>
              <a:rPr lang="en-US" sz="3200">
                <a:solidFill>
                  <a:srgbClr val="808080"/>
                </a:solidFill>
              </a:rPr>
              <a:t>object</a:t>
            </a:r>
          </a:p>
        </p:txBody>
      </p:sp>
      <p:sp>
        <p:nvSpPr>
          <p:cNvPr id="33825" name="Oval 31"/>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26" name="Oval 32"/>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27" name="Freeform 33"/>
          <p:cNvSpPr>
            <a:spLocks/>
          </p:cNvSpPr>
          <p:nvPr/>
        </p:nvSpPr>
        <p:spPr bwMode="auto">
          <a:xfrm>
            <a:off x="5343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28" name="Freeform 34"/>
          <p:cNvSpPr>
            <a:spLocks/>
          </p:cNvSpPr>
          <p:nvPr/>
        </p:nvSpPr>
        <p:spPr bwMode="auto">
          <a:xfrm>
            <a:off x="5292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29" name="Freeform 35"/>
          <p:cNvSpPr>
            <a:spLocks/>
          </p:cNvSpPr>
          <p:nvPr/>
        </p:nvSpPr>
        <p:spPr bwMode="auto">
          <a:xfrm>
            <a:off x="5241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30" name="Freeform 36"/>
          <p:cNvSpPr>
            <a:spLocks/>
          </p:cNvSpPr>
          <p:nvPr/>
        </p:nvSpPr>
        <p:spPr bwMode="auto">
          <a:xfrm>
            <a:off x="5191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31" name="Freeform 37"/>
          <p:cNvSpPr>
            <a:spLocks/>
          </p:cNvSpPr>
          <p:nvPr/>
        </p:nvSpPr>
        <p:spPr bwMode="auto">
          <a:xfrm flipH="1">
            <a:off x="4191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32" name="Freeform 38"/>
          <p:cNvSpPr>
            <a:spLocks/>
          </p:cNvSpPr>
          <p:nvPr/>
        </p:nvSpPr>
        <p:spPr bwMode="auto">
          <a:xfrm flipH="1">
            <a:off x="4333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33" name="Freeform 39"/>
          <p:cNvSpPr>
            <a:spLocks/>
          </p:cNvSpPr>
          <p:nvPr/>
        </p:nvSpPr>
        <p:spPr bwMode="auto">
          <a:xfrm flipH="1">
            <a:off x="4510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34" name="Freeform 40"/>
          <p:cNvSpPr>
            <a:spLocks/>
          </p:cNvSpPr>
          <p:nvPr/>
        </p:nvSpPr>
        <p:spPr bwMode="auto">
          <a:xfrm flipH="1">
            <a:off x="4446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35" name="AutoShape 41"/>
          <p:cNvSpPr>
            <a:spLocks noChangeArrowheads="1"/>
          </p:cNvSpPr>
          <p:nvPr/>
        </p:nvSpPr>
        <p:spPr bwMode="auto">
          <a:xfrm flipV="1">
            <a:off x="4381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00"/>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36" name="Rectangle 42"/>
          <p:cNvSpPr>
            <a:spLocks noChangeArrowheads="1"/>
          </p:cNvSpPr>
          <p:nvPr/>
        </p:nvSpPr>
        <p:spPr bwMode="auto">
          <a:xfrm>
            <a:off x="4381500" y="2746375"/>
            <a:ext cx="1042988" cy="249238"/>
          </a:xfrm>
          <a:prstGeom prst="rect">
            <a:avLst/>
          </a:prstGeom>
          <a:solidFill>
            <a:srgbClr val="FFFF00"/>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37" name="Freeform 43"/>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38" name="Freeform 44"/>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39" name="Freeform 45"/>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40" name="Freeform 46"/>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41" name="Freeform 47"/>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42" name="Freeform 48"/>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43" name="Freeform 49"/>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44" name="Freeform 50"/>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45" name="AutoShape 51"/>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46" name="Rectangle 52"/>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47" name="Freeform 53"/>
          <p:cNvSpPr>
            <a:spLocks/>
          </p:cNvSpPr>
          <p:nvPr/>
        </p:nvSpPr>
        <p:spPr bwMode="auto">
          <a:xfrm>
            <a:off x="4191000" y="2928938"/>
            <a:ext cx="1397000" cy="1846262"/>
          </a:xfrm>
          <a:custGeom>
            <a:avLst/>
            <a:gdLst>
              <a:gd name="T0" fmla="*/ 2147483647 w 880"/>
              <a:gd name="T1" fmla="*/ 0 h 1136"/>
              <a:gd name="T2" fmla="*/ 2147483647 w 880"/>
              <a:gd name="T3" fmla="*/ 2147483647 h 1136"/>
              <a:gd name="T4" fmla="*/ 0 w 880"/>
              <a:gd name="T5" fmla="*/ 2147483647 h 1136"/>
              <a:gd name="T6" fmla="*/ 0 60000 65536"/>
              <a:gd name="T7" fmla="*/ 0 60000 65536"/>
              <a:gd name="T8" fmla="*/ 0 60000 65536"/>
              <a:gd name="T9" fmla="*/ 0 w 880"/>
              <a:gd name="T10" fmla="*/ 0 h 1136"/>
              <a:gd name="T11" fmla="*/ 880 w 880"/>
              <a:gd name="T12" fmla="*/ 1136 h 1136"/>
            </a:gdLst>
            <a:ahLst/>
            <a:cxnLst>
              <a:cxn ang="T6">
                <a:pos x="T0" y="T1"/>
              </a:cxn>
              <a:cxn ang="T7">
                <a:pos x="T2" y="T3"/>
              </a:cxn>
              <a:cxn ang="T8">
                <a:pos x="T4" y="T5"/>
              </a:cxn>
            </a:cxnLst>
            <a:rect l="T9" t="T10" r="T11" b="T12"/>
            <a:pathLst>
              <a:path w="880" h="1136">
                <a:moveTo>
                  <a:pt x="48" y="0"/>
                </a:moveTo>
                <a:lnTo>
                  <a:pt x="880" y="1136"/>
                </a:lnTo>
                <a:lnTo>
                  <a:pt x="0" y="48"/>
                </a:lnTo>
              </a:path>
            </a:pathLst>
          </a:custGeom>
          <a:solidFill>
            <a:schemeClr val="tx2"/>
          </a:solidFill>
          <a:ln w="9525">
            <a:solidFill>
              <a:schemeClr val="tx1"/>
            </a:solidFill>
            <a:round/>
            <a:headEnd/>
            <a:tailEnd type="triangle" w="med" len="me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48" name="Freeform 54"/>
          <p:cNvSpPr>
            <a:spLocks/>
          </p:cNvSpPr>
          <p:nvPr/>
        </p:nvSpPr>
        <p:spPr bwMode="auto">
          <a:xfrm>
            <a:off x="6516688" y="2914650"/>
            <a:ext cx="976312" cy="1222375"/>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pPr algn="r" eaLnBrk="0" fontAlgn="base" hangingPunct="0">
              <a:spcBef>
                <a:spcPct val="0"/>
              </a:spcBef>
              <a:spcAft>
                <a:spcPct val="0"/>
              </a:spcAft>
              <a:defRPr/>
            </a:pPr>
            <a:endParaRPr lang="en-US" sz="4400" b="1">
              <a:solidFill>
                <a:srgbClr val="0000FF"/>
              </a:solidFill>
            </a:endParaRPr>
          </a:p>
        </p:txBody>
      </p:sp>
      <p:sp>
        <p:nvSpPr>
          <p:cNvPr id="33849" name="Text Box 55"/>
          <p:cNvSpPr txBox="1">
            <a:spLocks noChangeArrowheads="1"/>
          </p:cNvSpPr>
          <p:nvPr/>
        </p:nvSpPr>
        <p:spPr bwMode="auto">
          <a:xfrm rot="-3848018">
            <a:off x="1127919" y="1856581"/>
            <a:ext cx="1549400" cy="585788"/>
          </a:xfrm>
          <a:prstGeom prst="rect">
            <a:avLst/>
          </a:prstGeom>
          <a:noFill/>
          <a:ln w="9525">
            <a:noFill/>
            <a:miter lim="800000"/>
            <a:headEnd/>
            <a:tailEnd/>
          </a:ln>
        </p:spPr>
        <p:txBody>
          <a:bodyPr wrap="none">
            <a:spAutoFit/>
          </a:bodyPr>
          <a:lstStyle/>
          <a:p>
            <a:pPr algn="r" eaLnBrk="0" fontAlgn="base" hangingPunct="0">
              <a:spcBef>
                <a:spcPct val="0"/>
              </a:spcBef>
              <a:spcAft>
                <a:spcPct val="0"/>
              </a:spcAft>
              <a:defRPr/>
            </a:pPr>
            <a:r>
              <a:rPr lang="en-US" sz="3200">
                <a:solidFill>
                  <a:srgbClr val="FF0000"/>
                </a:solidFill>
              </a:rPr>
              <a:t>threads</a:t>
            </a:r>
          </a:p>
        </p:txBody>
      </p:sp>
    </p:spTree>
    <p:extLst>
      <p:ext uri="{BB962C8B-B14F-4D97-AF65-F5344CB8AC3E}">
        <p14:creationId xmlns:p14="http://schemas.microsoft.com/office/powerpoint/2010/main" val="46478134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
        <p:nvSpPr>
          <p:cNvPr id="22531"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9768B90B-0681-4DB0-84FC-50ABA4893CEB}" type="slidenum">
              <a:rPr lang="ar-SA" sz="1400" smtClean="0">
                <a:solidFill>
                  <a:srgbClr val="000000"/>
                </a:solidFill>
                <a:latin typeface="Comic Sans MS" panose="030F0702030302020204" pitchFamily="66" charset="0"/>
              </a:rPr>
              <a:pPr algn="r" fontAlgn="base">
                <a:spcBef>
                  <a:spcPct val="0"/>
                </a:spcBef>
                <a:spcAft>
                  <a:spcPct val="0"/>
                </a:spcAft>
              </a:pPr>
              <a:t>36</a:t>
            </a:fld>
            <a:endParaRPr lang="en-US" sz="1400" smtClean="0">
              <a:solidFill>
                <a:srgbClr val="000000"/>
              </a:solidFill>
              <a:latin typeface="Comic Sans MS" panose="030F0702030302020204" pitchFamily="66" charset="0"/>
              <a:cs typeface="Arial" panose="020B0604020202020204" pitchFamily="34" charset="0"/>
            </a:endParaRPr>
          </a:p>
        </p:txBody>
      </p:sp>
      <p:grpSp>
        <p:nvGrpSpPr>
          <p:cNvPr id="22532" name="Group 32"/>
          <p:cNvGrpSpPr>
            <a:grpSpLocks/>
          </p:cNvGrpSpPr>
          <p:nvPr/>
        </p:nvGrpSpPr>
        <p:grpSpPr bwMode="auto">
          <a:xfrm>
            <a:off x="4037013" y="1905000"/>
            <a:ext cx="1770062" cy="1065213"/>
            <a:chOff x="1295" y="669"/>
            <a:chExt cx="1115" cy="671"/>
          </a:xfrm>
        </p:grpSpPr>
        <p:sp>
          <p:nvSpPr>
            <p:cNvPr id="22560" name="Freeform 33"/>
            <p:cNvSpPr>
              <a:spLocks/>
            </p:cNvSpPr>
            <p:nvPr/>
          </p:nvSpPr>
          <p:spPr bwMode="auto">
            <a:xfrm>
              <a:off x="1344" y="720"/>
              <a:ext cx="912" cy="480"/>
            </a:xfrm>
            <a:custGeom>
              <a:avLst/>
              <a:gdLst>
                <a:gd name="T0" fmla="*/ 0 w 912"/>
                <a:gd name="T1" fmla="*/ 0 h 624"/>
                <a:gd name="T2" fmla="*/ 384 w 912"/>
                <a:gd name="T3" fmla="*/ 76 h 624"/>
                <a:gd name="T4" fmla="*/ 912 w 912"/>
                <a:gd name="T5" fmla="*/ 76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61" name="Rectangle 34"/>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endParaRPr lang="en-US" sz="4400" b="1" smtClean="0">
                <a:solidFill>
                  <a:srgbClr val="0000FF"/>
                </a:solidFill>
                <a:latin typeface="Comic Sans MS" panose="030F0702030302020204" pitchFamily="66" charset="0"/>
              </a:endParaRPr>
            </a:p>
          </p:txBody>
        </p:sp>
        <p:sp>
          <p:nvSpPr>
            <p:cNvPr id="22562" name="Freeform 35"/>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63" name="Freeform 36"/>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64" name="Freeform 37"/>
            <p:cNvSpPr>
              <a:spLocks/>
            </p:cNvSpPr>
            <p:nvPr/>
          </p:nvSpPr>
          <p:spPr bwMode="auto">
            <a:xfrm>
              <a:off x="1309" y="789"/>
              <a:ext cx="419" cy="245"/>
            </a:xfrm>
            <a:custGeom>
              <a:avLst/>
              <a:gdLst>
                <a:gd name="T0" fmla="*/ 46 w 537"/>
                <a:gd name="T1" fmla="*/ 12 h 359"/>
                <a:gd name="T2" fmla="*/ 48 w 537"/>
                <a:gd name="T3" fmla="*/ 16 h 359"/>
                <a:gd name="T4" fmla="*/ 23 w 537"/>
                <a:gd name="T5" fmla="*/ 17 h 359"/>
                <a:gd name="T6" fmla="*/ 0 w 537"/>
                <a:gd name="T7" fmla="*/ 8 h 359"/>
                <a:gd name="T8" fmla="*/ 38 w 537"/>
                <a:gd name="T9" fmla="*/ 0 h 359"/>
                <a:gd name="T10" fmla="*/ 73 w 537"/>
                <a:gd name="T11" fmla="*/ 5 h 359"/>
                <a:gd name="T12" fmla="*/ 69 w 537"/>
                <a:gd name="T13" fmla="*/ 8 h 359"/>
                <a:gd name="T14" fmla="*/ 37 w 537"/>
                <a:gd name="T15" fmla="*/ 3 h 359"/>
                <a:gd name="T16" fmla="*/ 12 w 537"/>
                <a:gd name="T17" fmla="*/ 8 h 359"/>
                <a:gd name="T18" fmla="*/ 28 w 537"/>
                <a:gd name="T19" fmla="*/ 14 h 359"/>
                <a:gd name="T20" fmla="*/ 46 w 537"/>
                <a:gd name="T21" fmla="*/ 1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65" name="Freeform 38"/>
            <p:cNvSpPr>
              <a:spLocks/>
            </p:cNvSpPr>
            <p:nvPr/>
          </p:nvSpPr>
          <p:spPr bwMode="auto">
            <a:xfrm>
              <a:off x="1295" y="672"/>
              <a:ext cx="320" cy="240"/>
            </a:xfrm>
            <a:custGeom>
              <a:avLst/>
              <a:gdLst>
                <a:gd name="T0" fmla="*/ 5 w 537"/>
                <a:gd name="T1" fmla="*/ 10 h 359"/>
                <a:gd name="T2" fmla="*/ 5 w 537"/>
                <a:gd name="T3" fmla="*/ 13 h 359"/>
                <a:gd name="T4" fmla="*/ 3 w 537"/>
                <a:gd name="T5" fmla="*/ 14 h 359"/>
                <a:gd name="T6" fmla="*/ 0 w 537"/>
                <a:gd name="T7" fmla="*/ 7 h 359"/>
                <a:gd name="T8" fmla="*/ 5 w 537"/>
                <a:gd name="T9" fmla="*/ 0 h 359"/>
                <a:gd name="T10" fmla="*/ 8 w 537"/>
                <a:gd name="T11" fmla="*/ 5 h 359"/>
                <a:gd name="T12" fmla="*/ 8 w 537"/>
                <a:gd name="T13" fmla="*/ 6 h 359"/>
                <a:gd name="T14" fmla="*/ 5 w 537"/>
                <a:gd name="T15" fmla="*/ 3 h 359"/>
                <a:gd name="T16" fmla="*/ 1 w 537"/>
                <a:gd name="T17" fmla="*/ 7 h 359"/>
                <a:gd name="T18" fmla="*/ 3 w 537"/>
                <a:gd name="T19" fmla="*/ 12 h 359"/>
                <a:gd name="T20" fmla="*/ 5 w 537"/>
                <a:gd name="T21" fmla="*/ 10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66" name="Freeform 39"/>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67" name="Freeform 40"/>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68" name="Freeform 41"/>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grpSp>
      <p:sp>
        <p:nvSpPr>
          <p:cNvPr id="266242" name="AutoShape 2"/>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prstDash val="dash"/>
            <a:round/>
            <a:headEnd/>
            <a:tailEnd/>
          </a:ln>
          <a:effectLst>
            <a:outerShdw dist="107763" dir="2700000" algn="ctr" rotWithShape="0">
              <a:schemeClr val="bg2">
                <a:alpha val="50000"/>
              </a:schemeClr>
            </a:outerShdw>
          </a:effectLst>
        </p:spPr>
        <p:txBody>
          <a:bodyPr wrap="none" anchor="ctr"/>
          <a:lstStyle/>
          <a:p>
            <a:pPr algn="r" eaLnBrk="0" fontAlgn="base" hangingPunct="0">
              <a:spcBef>
                <a:spcPct val="0"/>
              </a:spcBef>
              <a:spcAft>
                <a:spcPct val="0"/>
              </a:spcAft>
              <a:defRPr/>
            </a:pPr>
            <a:endParaRPr lang="en-US" sz="4400" b="1">
              <a:solidFill>
                <a:srgbClr val="0000FF"/>
              </a:solidFill>
              <a:latin typeface="Comic Sans MS" pitchFamily="66" charset="0"/>
            </a:endParaRPr>
          </a:p>
        </p:txBody>
      </p:sp>
      <p:sp>
        <p:nvSpPr>
          <p:cNvPr id="22534" name="Rectangle 3"/>
          <p:cNvSpPr>
            <a:spLocks noGrp="1" noChangeArrowheads="1"/>
          </p:cNvSpPr>
          <p:nvPr>
            <p:ph type="title" idx="4294967295"/>
          </p:nvPr>
        </p:nvSpPr>
        <p:spPr/>
        <p:txBody>
          <a:bodyPr/>
          <a:lstStyle/>
          <a:p>
            <a:pPr eaLnBrk="1" hangingPunct="1"/>
            <a:r>
              <a:rPr lang="en-US" smtClean="0"/>
              <a:t>Asynchrony</a:t>
            </a:r>
          </a:p>
        </p:txBody>
      </p:sp>
      <p:sp>
        <p:nvSpPr>
          <p:cNvPr id="22535" name="Rectangle 4"/>
          <p:cNvSpPr>
            <a:spLocks noGrp="1" noChangeArrowheads="1"/>
          </p:cNvSpPr>
          <p:nvPr>
            <p:ph type="body" idx="4294967295"/>
          </p:nvPr>
        </p:nvSpPr>
        <p:spPr>
          <a:xfrm>
            <a:off x="685800" y="3352800"/>
            <a:ext cx="7772400" cy="2819400"/>
          </a:xfrm>
        </p:spPr>
        <p:txBody>
          <a:bodyPr/>
          <a:lstStyle/>
          <a:p>
            <a:pPr eaLnBrk="1" hangingPunct="1"/>
            <a:r>
              <a:rPr lang="en-US" smtClean="0"/>
              <a:t>Sudden unpredictable delays</a:t>
            </a:r>
          </a:p>
          <a:p>
            <a:pPr lvl="1" eaLnBrk="1" hangingPunct="1"/>
            <a:r>
              <a:rPr lang="en-US" smtClean="0"/>
              <a:t>Cache misses (</a:t>
            </a:r>
            <a:r>
              <a:rPr lang="en-US" i="1" smtClean="0"/>
              <a:t>short</a:t>
            </a:r>
            <a:r>
              <a:rPr lang="en-US" smtClean="0"/>
              <a:t>)</a:t>
            </a:r>
          </a:p>
          <a:p>
            <a:pPr lvl="1" eaLnBrk="1" hangingPunct="1"/>
            <a:r>
              <a:rPr lang="en-US" smtClean="0"/>
              <a:t>Page faults (</a:t>
            </a:r>
            <a:r>
              <a:rPr lang="en-US" i="1" smtClean="0"/>
              <a:t>long</a:t>
            </a:r>
            <a:r>
              <a:rPr lang="en-US" smtClean="0"/>
              <a:t>)</a:t>
            </a:r>
          </a:p>
          <a:p>
            <a:pPr lvl="1" eaLnBrk="1" hangingPunct="1"/>
            <a:r>
              <a:rPr lang="en-US" smtClean="0"/>
              <a:t>Scheduling quantum used up (</a:t>
            </a:r>
            <a:r>
              <a:rPr lang="en-US" i="1" smtClean="0"/>
              <a:t>really long</a:t>
            </a:r>
            <a:r>
              <a:rPr lang="en-US" smtClean="0"/>
              <a:t>)</a:t>
            </a:r>
          </a:p>
        </p:txBody>
      </p:sp>
      <p:grpSp>
        <p:nvGrpSpPr>
          <p:cNvPr id="22536" name="Group 5"/>
          <p:cNvGrpSpPr>
            <a:grpSpLocks/>
          </p:cNvGrpSpPr>
          <p:nvPr/>
        </p:nvGrpSpPr>
        <p:grpSpPr bwMode="auto">
          <a:xfrm>
            <a:off x="2286000" y="1851025"/>
            <a:ext cx="1379538" cy="1174750"/>
            <a:chOff x="1043" y="2525"/>
            <a:chExt cx="869" cy="740"/>
          </a:xfrm>
        </p:grpSpPr>
        <p:sp>
          <p:nvSpPr>
            <p:cNvPr id="22550" name="Freeform 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51" name="Freeform 7"/>
            <p:cNvSpPr>
              <a:spLocks/>
            </p:cNvSpPr>
            <p:nvPr/>
          </p:nvSpPr>
          <p:spPr bwMode="auto">
            <a:xfrm>
              <a:off x="1737" y="2793"/>
              <a:ext cx="86" cy="221"/>
            </a:xfrm>
            <a:custGeom>
              <a:avLst/>
              <a:gdLst>
                <a:gd name="T0" fmla="*/ 0 w 143"/>
                <a:gd name="T1" fmla="*/ 0 h 278"/>
                <a:gd name="T2" fmla="*/ 2 w 143"/>
                <a:gd name="T3" fmla="*/ 7 h 278"/>
                <a:gd name="T4" fmla="*/ 2 w 143"/>
                <a:gd name="T5" fmla="*/ 38 h 278"/>
                <a:gd name="T6" fmla="*/ 2 w 143"/>
                <a:gd name="T7" fmla="*/ 45 h 278"/>
                <a:gd name="T8" fmla="*/ 1 w 143"/>
                <a:gd name="T9" fmla="*/ 16 h 278"/>
                <a:gd name="T10" fmla="*/ 1 w 143"/>
                <a:gd name="T11" fmla="*/ 8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52" name="Freeform 8"/>
            <p:cNvSpPr>
              <a:spLocks/>
            </p:cNvSpPr>
            <p:nvPr/>
          </p:nvSpPr>
          <p:spPr bwMode="auto">
            <a:xfrm>
              <a:off x="1705" y="2639"/>
              <a:ext cx="51" cy="178"/>
            </a:xfrm>
            <a:custGeom>
              <a:avLst/>
              <a:gdLst>
                <a:gd name="T0" fmla="*/ 0 w 143"/>
                <a:gd name="T1" fmla="*/ 0 h 278"/>
                <a:gd name="T2" fmla="*/ 0 w 143"/>
                <a:gd name="T3" fmla="*/ 1 h 278"/>
                <a:gd name="T4" fmla="*/ 0 w 143"/>
                <a:gd name="T5" fmla="*/ 7 h 278"/>
                <a:gd name="T6" fmla="*/ 0 w 143"/>
                <a:gd name="T7" fmla="*/ 8 h 278"/>
                <a:gd name="T8" fmla="*/ 0 w 143"/>
                <a:gd name="T9" fmla="*/ 3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53" name="Freeform 9"/>
            <p:cNvSpPr>
              <a:spLocks/>
            </p:cNvSpPr>
            <p:nvPr/>
          </p:nvSpPr>
          <p:spPr bwMode="auto">
            <a:xfrm>
              <a:off x="1673" y="2551"/>
              <a:ext cx="47" cy="156"/>
            </a:xfrm>
            <a:custGeom>
              <a:avLst/>
              <a:gdLst>
                <a:gd name="T0" fmla="*/ 0 w 143"/>
                <a:gd name="T1" fmla="*/ 0 h 278"/>
                <a:gd name="T2" fmla="*/ 0 w 143"/>
                <a:gd name="T3" fmla="*/ 1 h 278"/>
                <a:gd name="T4" fmla="*/ 0 w 143"/>
                <a:gd name="T5" fmla="*/ 2 h 278"/>
                <a:gd name="T6" fmla="*/ 0 w 143"/>
                <a:gd name="T7" fmla="*/ 2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54" name="Freeform 1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55" name="Freeform 11"/>
            <p:cNvSpPr>
              <a:spLocks/>
            </p:cNvSpPr>
            <p:nvPr/>
          </p:nvSpPr>
          <p:spPr bwMode="auto">
            <a:xfrm flipH="1">
              <a:off x="1133" y="2812"/>
              <a:ext cx="86" cy="221"/>
            </a:xfrm>
            <a:custGeom>
              <a:avLst/>
              <a:gdLst>
                <a:gd name="T0" fmla="*/ 0 w 143"/>
                <a:gd name="T1" fmla="*/ 0 h 278"/>
                <a:gd name="T2" fmla="*/ 2 w 143"/>
                <a:gd name="T3" fmla="*/ 7 h 278"/>
                <a:gd name="T4" fmla="*/ 2 w 143"/>
                <a:gd name="T5" fmla="*/ 38 h 278"/>
                <a:gd name="T6" fmla="*/ 2 w 143"/>
                <a:gd name="T7" fmla="*/ 45 h 278"/>
                <a:gd name="T8" fmla="*/ 1 w 143"/>
                <a:gd name="T9" fmla="*/ 16 h 278"/>
                <a:gd name="T10" fmla="*/ 1 w 143"/>
                <a:gd name="T11" fmla="*/ 8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56" name="Freeform 12"/>
            <p:cNvSpPr>
              <a:spLocks/>
            </p:cNvSpPr>
            <p:nvPr/>
          </p:nvSpPr>
          <p:spPr bwMode="auto">
            <a:xfrm flipH="1">
              <a:off x="1244" y="2586"/>
              <a:ext cx="51" cy="178"/>
            </a:xfrm>
            <a:custGeom>
              <a:avLst/>
              <a:gdLst>
                <a:gd name="T0" fmla="*/ 0 w 143"/>
                <a:gd name="T1" fmla="*/ 0 h 278"/>
                <a:gd name="T2" fmla="*/ 0 w 143"/>
                <a:gd name="T3" fmla="*/ 1 h 278"/>
                <a:gd name="T4" fmla="*/ 0 w 143"/>
                <a:gd name="T5" fmla="*/ 7 h 278"/>
                <a:gd name="T6" fmla="*/ 0 w 143"/>
                <a:gd name="T7" fmla="*/ 8 h 278"/>
                <a:gd name="T8" fmla="*/ 0 w 143"/>
                <a:gd name="T9" fmla="*/ 3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57" name="Freeform 13"/>
            <p:cNvSpPr>
              <a:spLocks/>
            </p:cNvSpPr>
            <p:nvPr/>
          </p:nvSpPr>
          <p:spPr bwMode="auto">
            <a:xfrm flipH="1">
              <a:off x="1204" y="2691"/>
              <a:ext cx="47" cy="156"/>
            </a:xfrm>
            <a:custGeom>
              <a:avLst/>
              <a:gdLst>
                <a:gd name="T0" fmla="*/ 0 w 143"/>
                <a:gd name="T1" fmla="*/ 0 h 278"/>
                <a:gd name="T2" fmla="*/ 0 w 143"/>
                <a:gd name="T3" fmla="*/ 1 h 278"/>
                <a:gd name="T4" fmla="*/ 0 w 143"/>
                <a:gd name="T5" fmla="*/ 2 h 278"/>
                <a:gd name="T6" fmla="*/ 0 w 143"/>
                <a:gd name="T7" fmla="*/ 2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58" name="AutoShape 1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59" name="Rectangle 15"/>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endParaRPr lang="en-US" sz="4400" b="1" smtClean="0">
                <a:solidFill>
                  <a:srgbClr val="0000FF"/>
                </a:solidFill>
                <a:latin typeface="Comic Sans MS" panose="030F0702030302020204" pitchFamily="66" charset="0"/>
              </a:endParaRPr>
            </a:p>
          </p:txBody>
        </p:sp>
      </p:grpSp>
      <p:sp>
        <p:nvSpPr>
          <p:cNvPr id="22537" name="Freeform 16"/>
          <p:cNvSpPr>
            <a:spLocks/>
          </p:cNvSpPr>
          <p:nvPr/>
        </p:nvSpPr>
        <p:spPr bwMode="auto">
          <a:xfrm>
            <a:off x="3200400" y="2895600"/>
            <a:ext cx="457200" cy="1905000"/>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fontAlgn="base">
              <a:spcBef>
                <a:spcPct val="0"/>
              </a:spcBef>
              <a:spcAft>
                <a:spcPct val="0"/>
              </a:spcAft>
            </a:pPr>
            <a:endParaRPr lang="en-US" smtClean="0">
              <a:solidFill>
                <a:srgbClr val="000000"/>
              </a:solidFill>
            </a:endParaRPr>
          </a:p>
        </p:txBody>
      </p:sp>
      <p:sp>
        <p:nvSpPr>
          <p:cNvPr id="22538" name="Freeform 17"/>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39" name="Freeform 18"/>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40" name="Freeform 19"/>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41" name="Freeform 20"/>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42" name="Freeform 21"/>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43" name="Freeform 22"/>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44" name="Freeform 23"/>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45" name="Freeform 24"/>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46" name="AutoShape 25"/>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47" name="Rectangle 26"/>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endParaRPr lang="en-US" sz="4400" b="1" smtClean="0">
              <a:solidFill>
                <a:srgbClr val="0000FF"/>
              </a:solidFill>
              <a:latin typeface="Comic Sans MS" panose="030F0702030302020204" pitchFamily="66" charset="0"/>
            </a:endParaRPr>
          </a:p>
        </p:txBody>
      </p:sp>
      <p:sp>
        <p:nvSpPr>
          <p:cNvPr id="22548" name="Freeform 29"/>
          <p:cNvSpPr>
            <a:spLocks/>
          </p:cNvSpPr>
          <p:nvPr/>
        </p:nvSpPr>
        <p:spPr bwMode="auto">
          <a:xfrm>
            <a:off x="4940300" y="876300"/>
            <a:ext cx="2133600" cy="1697038"/>
          </a:xfrm>
          <a:custGeom>
            <a:avLst/>
            <a:gdLst>
              <a:gd name="T0" fmla="*/ 2147483647 w 1344"/>
              <a:gd name="T1" fmla="*/ 0 h 1069"/>
              <a:gd name="T2" fmla="*/ 2147483647 w 1344"/>
              <a:gd name="T3" fmla="*/ 2147483647 h 1069"/>
              <a:gd name="T4" fmla="*/ 2147483647 w 1344"/>
              <a:gd name="T5" fmla="*/ 2147483647 h 1069"/>
              <a:gd name="T6" fmla="*/ 0 w 1344"/>
              <a:gd name="T7" fmla="*/ 2147483647 h 1069"/>
              <a:gd name="T8" fmla="*/ 2147483647 w 1344"/>
              <a:gd name="T9" fmla="*/ 2147483647 h 1069"/>
              <a:gd name="T10" fmla="*/ 2147483647 w 1344"/>
              <a:gd name="T11" fmla="*/ 2147483647 h 1069"/>
              <a:gd name="T12" fmla="*/ 2147483647 w 1344"/>
              <a:gd name="T13" fmla="*/ 0 h 1069"/>
              <a:gd name="T14" fmla="*/ 0 60000 65536"/>
              <a:gd name="T15" fmla="*/ 0 60000 65536"/>
              <a:gd name="T16" fmla="*/ 0 60000 65536"/>
              <a:gd name="T17" fmla="*/ 0 60000 65536"/>
              <a:gd name="T18" fmla="*/ 0 60000 65536"/>
              <a:gd name="T19" fmla="*/ 0 60000 65536"/>
              <a:gd name="T20" fmla="*/ 0 60000 65536"/>
              <a:gd name="T21" fmla="*/ 0 w 1344"/>
              <a:gd name="T22" fmla="*/ 0 h 1069"/>
              <a:gd name="T23" fmla="*/ 1344 w 1344"/>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1069">
                <a:moveTo>
                  <a:pt x="1344" y="0"/>
                </a:moveTo>
                <a:lnTo>
                  <a:pt x="336" y="626"/>
                </a:lnTo>
                <a:lnTo>
                  <a:pt x="722" y="576"/>
                </a:lnTo>
                <a:lnTo>
                  <a:pt x="0" y="1069"/>
                </a:lnTo>
                <a:lnTo>
                  <a:pt x="1179" y="448"/>
                </a:lnTo>
                <a:lnTo>
                  <a:pt x="795" y="457"/>
                </a:lnTo>
                <a:lnTo>
                  <a:pt x="1344" y="0"/>
                </a:lnTo>
                <a:close/>
              </a:path>
            </a:pathLst>
          </a:custGeom>
          <a:solidFill>
            <a:srgbClr val="FFFF00"/>
          </a:solidFill>
          <a:ln w="38100">
            <a:solidFill>
              <a:srgbClr val="FF0000"/>
            </a:solidFill>
            <a:round/>
            <a:headEnd/>
            <a:tailEnd/>
          </a:ln>
        </p:spPr>
        <p:txBody>
          <a:bodyPr wrap="none" anchor="ctr"/>
          <a:lstStyle/>
          <a:p>
            <a:pPr fontAlgn="base">
              <a:spcBef>
                <a:spcPct val="0"/>
              </a:spcBef>
              <a:spcAft>
                <a:spcPct val="0"/>
              </a:spcAft>
            </a:pPr>
            <a:endParaRPr lang="en-US" smtClean="0">
              <a:solidFill>
                <a:srgbClr val="000000"/>
              </a:solidFill>
            </a:endParaRPr>
          </a:p>
        </p:txBody>
      </p:sp>
      <p:sp>
        <p:nvSpPr>
          <p:cNvPr id="22549" name="Freeform 31"/>
          <p:cNvSpPr>
            <a:spLocks/>
          </p:cNvSpPr>
          <p:nvPr/>
        </p:nvSpPr>
        <p:spPr bwMode="auto">
          <a:xfrm>
            <a:off x="6521450" y="2895600"/>
            <a:ext cx="946150" cy="1165225"/>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259686605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
        <p:nvSpPr>
          <p:cNvPr id="23555"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A285DDEE-0857-450A-BF77-C04D2E07F2B9}" type="slidenum">
              <a:rPr lang="ar-SA" sz="1400" smtClean="0">
                <a:solidFill>
                  <a:srgbClr val="000000"/>
                </a:solidFill>
                <a:latin typeface="Comic Sans MS" panose="030F0702030302020204" pitchFamily="66" charset="0"/>
              </a:rPr>
              <a:pPr algn="r" fontAlgn="base">
                <a:spcBef>
                  <a:spcPct val="0"/>
                </a:spcBef>
                <a:spcAft>
                  <a:spcPct val="0"/>
                </a:spcAft>
              </a:pPr>
              <a:t>37</a:t>
            </a:fld>
            <a:endParaRPr lang="en-US" sz="1400" smtClean="0">
              <a:solidFill>
                <a:srgbClr val="000000"/>
              </a:solidFill>
              <a:latin typeface="Comic Sans MS" panose="030F0702030302020204" pitchFamily="66" charset="0"/>
              <a:cs typeface="Arial" panose="020B0604020202020204" pitchFamily="34" charset="0"/>
            </a:endParaRPr>
          </a:p>
        </p:txBody>
      </p:sp>
      <p:sp>
        <p:nvSpPr>
          <p:cNvPr id="23556" name="Rectangle 2"/>
          <p:cNvSpPr>
            <a:spLocks noGrp="1" noChangeArrowheads="1"/>
          </p:cNvSpPr>
          <p:nvPr>
            <p:ph type="title" idx="4294967295"/>
          </p:nvPr>
        </p:nvSpPr>
        <p:spPr/>
        <p:txBody>
          <a:bodyPr/>
          <a:lstStyle/>
          <a:p>
            <a:pPr eaLnBrk="1" hangingPunct="1"/>
            <a:r>
              <a:rPr lang="en-US" smtClean="0"/>
              <a:t>Model Summary</a:t>
            </a:r>
          </a:p>
        </p:txBody>
      </p:sp>
      <p:sp>
        <p:nvSpPr>
          <p:cNvPr id="23557" name="Rectangle 3"/>
          <p:cNvSpPr>
            <a:spLocks noGrp="1" noChangeArrowheads="1"/>
          </p:cNvSpPr>
          <p:nvPr>
            <p:ph type="body" idx="4294967295"/>
          </p:nvPr>
        </p:nvSpPr>
        <p:spPr/>
        <p:txBody>
          <a:bodyPr/>
          <a:lstStyle/>
          <a:p>
            <a:pPr eaLnBrk="1" hangingPunct="1"/>
            <a:r>
              <a:rPr lang="en-US" smtClean="0"/>
              <a:t>Multiple </a:t>
            </a:r>
            <a:r>
              <a:rPr lang="en-US" i="1" smtClean="0"/>
              <a:t>threads</a:t>
            </a:r>
          </a:p>
          <a:p>
            <a:pPr lvl="1" eaLnBrk="1" hangingPunct="1"/>
            <a:r>
              <a:rPr lang="en-US" smtClean="0"/>
              <a:t>Sometimes called </a:t>
            </a:r>
            <a:r>
              <a:rPr lang="en-US" i="1" smtClean="0"/>
              <a:t>processes</a:t>
            </a:r>
          </a:p>
          <a:p>
            <a:pPr eaLnBrk="1" hangingPunct="1"/>
            <a:r>
              <a:rPr lang="en-US" smtClean="0"/>
              <a:t>Single shared </a:t>
            </a:r>
            <a:r>
              <a:rPr lang="en-US" i="1" smtClean="0"/>
              <a:t>memory</a:t>
            </a:r>
          </a:p>
          <a:p>
            <a:pPr eaLnBrk="1" hangingPunct="1"/>
            <a:r>
              <a:rPr lang="en-US" i="1" smtClean="0"/>
              <a:t>Objects</a:t>
            </a:r>
            <a:r>
              <a:rPr lang="en-US" smtClean="0"/>
              <a:t> live in memory</a:t>
            </a:r>
          </a:p>
          <a:p>
            <a:pPr eaLnBrk="1" hangingPunct="1"/>
            <a:r>
              <a:rPr lang="en-US" smtClean="0"/>
              <a:t>Unpredictable asynchronous delays</a:t>
            </a:r>
          </a:p>
          <a:p>
            <a:pPr eaLnBrk="1" hangingPunct="1"/>
            <a:endParaRPr lang="en-US" smtClean="0"/>
          </a:p>
        </p:txBody>
      </p:sp>
    </p:spTree>
    <p:extLst>
      <p:ext uri="{BB962C8B-B14F-4D97-AF65-F5344CB8AC3E}">
        <p14:creationId xmlns:p14="http://schemas.microsoft.com/office/powerpoint/2010/main" val="149955077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2F5368E8-EE14-4DAD-B2ED-77B7E9B681A1}" type="slidenum">
              <a:rPr lang="ar-SA" sz="1400" smtClean="0">
                <a:solidFill>
                  <a:srgbClr val="000000"/>
                </a:solidFill>
                <a:latin typeface="Comic Sans MS" panose="030F0702030302020204" pitchFamily="66" charset="0"/>
              </a:rPr>
              <a:pPr algn="r" fontAlgn="base">
                <a:spcBef>
                  <a:spcPct val="0"/>
                </a:spcBef>
                <a:spcAft>
                  <a:spcPct val="0"/>
                </a:spcAft>
              </a:pPr>
              <a:t>38</a:t>
            </a:fld>
            <a:endParaRPr lang="en-US" sz="1400" smtClean="0">
              <a:solidFill>
                <a:srgbClr val="000000"/>
              </a:solidFill>
              <a:latin typeface="Comic Sans MS" panose="030F0702030302020204" pitchFamily="66" charset="0"/>
              <a:cs typeface="Arial" panose="020B0604020202020204" pitchFamily="34" charset="0"/>
            </a:endParaRPr>
          </a:p>
        </p:txBody>
      </p:sp>
      <p:sp>
        <p:nvSpPr>
          <p:cNvPr id="24579" name="Rectangle 2"/>
          <p:cNvSpPr>
            <a:spLocks noGrp="1" noChangeArrowheads="1"/>
          </p:cNvSpPr>
          <p:nvPr>
            <p:ph type="title" idx="4294967295"/>
          </p:nvPr>
        </p:nvSpPr>
        <p:spPr/>
        <p:txBody>
          <a:bodyPr/>
          <a:lstStyle/>
          <a:p>
            <a:pPr eaLnBrk="1" hangingPunct="1"/>
            <a:r>
              <a:rPr lang="en-US" smtClean="0"/>
              <a:t>Road Map</a:t>
            </a:r>
          </a:p>
        </p:txBody>
      </p:sp>
      <p:sp>
        <p:nvSpPr>
          <p:cNvPr id="24580" name="Rectangle 3"/>
          <p:cNvSpPr>
            <a:spLocks noGrp="1" noChangeArrowheads="1"/>
          </p:cNvSpPr>
          <p:nvPr>
            <p:ph type="body" idx="4294967295"/>
          </p:nvPr>
        </p:nvSpPr>
        <p:spPr/>
        <p:txBody>
          <a:bodyPr/>
          <a:lstStyle/>
          <a:p>
            <a:pPr eaLnBrk="1" hangingPunct="1"/>
            <a:r>
              <a:rPr lang="en-US" smtClean="0"/>
              <a:t>We are going to focus on </a:t>
            </a:r>
            <a:r>
              <a:rPr lang="en-US" smtClean="0">
                <a:solidFill>
                  <a:schemeClr val="tx1"/>
                </a:solidFill>
              </a:rPr>
              <a:t>principles</a:t>
            </a:r>
            <a:r>
              <a:rPr lang="en-US" smtClean="0"/>
              <a:t> first, then </a:t>
            </a:r>
            <a:r>
              <a:rPr lang="en-US" smtClean="0">
                <a:solidFill>
                  <a:schemeClr val="tx1"/>
                </a:solidFill>
              </a:rPr>
              <a:t>practice</a:t>
            </a:r>
          </a:p>
          <a:p>
            <a:pPr lvl="1" eaLnBrk="1" hangingPunct="1"/>
            <a:r>
              <a:rPr lang="en-US" smtClean="0"/>
              <a:t>Start with </a:t>
            </a:r>
            <a:r>
              <a:rPr lang="en-US" smtClean="0">
                <a:solidFill>
                  <a:schemeClr val="tx1"/>
                </a:solidFill>
              </a:rPr>
              <a:t>idealized</a:t>
            </a:r>
            <a:r>
              <a:rPr lang="en-US" smtClean="0"/>
              <a:t> models</a:t>
            </a:r>
          </a:p>
          <a:p>
            <a:pPr lvl="1" eaLnBrk="1" hangingPunct="1"/>
            <a:r>
              <a:rPr lang="en-US" smtClean="0"/>
              <a:t>Look at </a:t>
            </a:r>
            <a:r>
              <a:rPr lang="en-US" smtClean="0">
                <a:solidFill>
                  <a:schemeClr val="tx1"/>
                </a:solidFill>
              </a:rPr>
              <a:t>simplistic</a:t>
            </a:r>
            <a:r>
              <a:rPr lang="en-US" smtClean="0"/>
              <a:t> problems</a:t>
            </a:r>
          </a:p>
          <a:p>
            <a:pPr lvl="1" eaLnBrk="1" hangingPunct="1"/>
            <a:r>
              <a:rPr lang="en-US" smtClean="0"/>
              <a:t>Emphasize </a:t>
            </a:r>
            <a:r>
              <a:rPr lang="en-US" smtClean="0">
                <a:solidFill>
                  <a:schemeClr val="tx1"/>
                </a:solidFill>
              </a:rPr>
              <a:t>correctness</a:t>
            </a:r>
            <a:r>
              <a:rPr lang="en-US" smtClean="0"/>
              <a:t> over </a:t>
            </a:r>
            <a:r>
              <a:rPr lang="en-US" smtClean="0">
                <a:solidFill>
                  <a:schemeClr val="tx1"/>
                </a:solidFill>
              </a:rPr>
              <a:t>pragmatism</a:t>
            </a:r>
          </a:p>
          <a:p>
            <a:pPr lvl="1" eaLnBrk="1" hangingPunct="1"/>
            <a:r>
              <a:rPr lang="en-US" smtClean="0"/>
              <a:t>“Correctness may be theoretical, but incorrectness has practical impact”</a:t>
            </a:r>
          </a:p>
        </p:txBody>
      </p:sp>
      <p:sp>
        <p:nvSpPr>
          <p:cNvPr id="6"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Tree>
    <p:extLst>
      <p:ext uri="{BB962C8B-B14F-4D97-AF65-F5344CB8AC3E}">
        <p14:creationId xmlns:p14="http://schemas.microsoft.com/office/powerpoint/2010/main" val="370888050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A9098B16-5A43-4D41-B4BC-D072A691DF60}" type="slidenum">
              <a:rPr lang="ar-SA" sz="1400" smtClean="0">
                <a:solidFill>
                  <a:srgbClr val="000000"/>
                </a:solidFill>
                <a:latin typeface="Comic Sans MS" panose="030F0702030302020204" pitchFamily="66" charset="0"/>
              </a:rPr>
              <a:pPr algn="r" fontAlgn="base">
                <a:spcBef>
                  <a:spcPct val="0"/>
                </a:spcBef>
                <a:spcAft>
                  <a:spcPct val="0"/>
                </a:spcAft>
              </a:pPr>
              <a:t>39</a:t>
            </a:fld>
            <a:endParaRPr lang="en-US" sz="1400" smtClean="0">
              <a:solidFill>
                <a:srgbClr val="000000"/>
              </a:solidFill>
              <a:latin typeface="Comic Sans MS" panose="030F0702030302020204" pitchFamily="66" charset="0"/>
              <a:cs typeface="Arial" panose="020B0604020202020204" pitchFamily="34" charset="0"/>
            </a:endParaRPr>
          </a:p>
        </p:txBody>
      </p:sp>
      <p:sp>
        <p:nvSpPr>
          <p:cNvPr id="25603" name="Rectangle 2"/>
          <p:cNvSpPr>
            <a:spLocks noGrp="1" noChangeArrowheads="1"/>
          </p:cNvSpPr>
          <p:nvPr>
            <p:ph type="title" idx="4294967295"/>
          </p:nvPr>
        </p:nvSpPr>
        <p:spPr/>
        <p:txBody>
          <a:bodyPr/>
          <a:lstStyle/>
          <a:p>
            <a:pPr eaLnBrk="1" hangingPunct="1"/>
            <a:r>
              <a:rPr lang="en-US" smtClean="0"/>
              <a:t>Concurrency Jargon</a:t>
            </a:r>
          </a:p>
        </p:txBody>
      </p:sp>
      <p:sp>
        <p:nvSpPr>
          <p:cNvPr id="25604" name="Rectangle 3"/>
          <p:cNvSpPr>
            <a:spLocks noGrp="1" noChangeArrowheads="1"/>
          </p:cNvSpPr>
          <p:nvPr>
            <p:ph type="body" idx="4294967295"/>
          </p:nvPr>
        </p:nvSpPr>
        <p:spPr/>
        <p:txBody>
          <a:bodyPr/>
          <a:lstStyle/>
          <a:p>
            <a:pPr eaLnBrk="1" hangingPunct="1"/>
            <a:r>
              <a:rPr lang="en-US" dirty="0" smtClean="0"/>
              <a:t>Hardware</a:t>
            </a:r>
          </a:p>
          <a:p>
            <a:pPr lvl="1" eaLnBrk="1" hangingPunct="1"/>
            <a:r>
              <a:rPr lang="en-US" dirty="0" smtClean="0"/>
              <a:t>Processors</a:t>
            </a:r>
          </a:p>
          <a:p>
            <a:pPr eaLnBrk="1" hangingPunct="1"/>
            <a:r>
              <a:rPr lang="en-US" dirty="0" smtClean="0"/>
              <a:t>Software</a:t>
            </a:r>
          </a:p>
          <a:p>
            <a:pPr lvl="1" eaLnBrk="1" hangingPunct="1"/>
            <a:r>
              <a:rPr lang="en-US" dirty="0" smtClean="0"/>
              <a:t>Threads, processes</a:t>
            </a:r>
          </a:p>
        </p:txBody>
      </p:sp>
      <p:sp>
        <p:nvSpPr>
          <p:cNvPr id="6" name="Footer Placeholder 1"/>
          <p:cNvSpPr>
            <a:spLocks noGrp="1"/>
          </p:cNvSpPr>
          <p:nvPr>
            <p:ph type="ftr" sz="quarter" idx="10"/>
          </p:nvPr>
        </p:nvSpPr>
        <p:spPr/>
        <p:txBody>
          <a:bodyPr/>
          <a:lstStyle/>
          <a:p>
            <a:pPr>
              <a:defRPr/>
            </a:pPr>
            <a:r>
              <a:rPr lang="en-US">
                <a:solidFill>
                  <a:srgbClr val="000000"/>
                </a:solidFill>
                <a:latin typeface="Arial"/>
              </a:rPr>
              <a:t>Art of Multiprocessor Programming</a:t>
            </a:r>
          </a:p>
        </p:txBody>
      </p:sp>
    </p:spTree>
    <p:extLst>
      <p:ext uri="{BB962C8B-B14F-4D97-AF65-F5344CB8AC3E}">
        <p14:creationId xmlns:p14="http://schemas.microsoft.com/office/powerpoint/2010/main" val="294066138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8980"/>
            <a:ext cx="8229600" cy="1143000"/>
          </a:xfrm>
        </p:spPr>
        <p:txBody>
          <a:bodyPr/>
          <a:lstStyle/>
          <a:p>
            <a:r>
              <a:rPr lang="en-US" dirty="0" smtClean="0"/>
              <a:t>Example: Mutual Exclusion</a:t>
            </a:r>
            <a:endParaRPr lang="en-US" dirty="0"/>
          </a:p>
        </p:txBody>
      </p:sp>
      <p:sp>
        <p:nvSpPr>
          <p:cNvPr id="3" name="Oval 5"/>
          <p:cNvSpPr>
            <a:spLocks noChangeArrowheads="1"/>
          </p:cNvSpPr>
          <p:nvPr/>
        </p:nvSpPr>
        <p:spPr bwMode="auto">
          <a:xfrm>
            <a:off x="1790700" y="2094588"/>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4" name="Oval 6"/>
          <p:cNvSpPr>
            <a:spLocks noChangeArrowheads="1"/>
          </p:cNvSpPr>
          <p:nvPr/>
        </p:nvSpPr>
        <p:spPr bwMode="auto">
          <a:xfrm>
            <a:off x="1790700" y="3635256"/>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5" name="Oval 7"/>
          <p:cNvSpPr>
            <a:spLocks noChangeArrowheads="1"/>
          </p:cNvSpPr>
          <p:nvPr/>
        </p:nvSpPr>
        <p:spPr bwMode="auto">
          <a:xfrm>
            <a:off x="1790700" y="5364044"/>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cxnSp>
        <p:nvCxnSpPr>
          <p:cNvPr id="6" name="AutoShape 8"/>
          <p:cNvCxnSpPr>
            <a:cxnSpLocks noChangeShapeType="1"/>
            <a:stCxn id="3" idx="4"/>
            <a:endCxn id="4" idx="0"/>
          </p:cNvCxnSpPr>
          <p:nvPr/>
        </p:nvCxnSpPr>
        <p:spPr bwMode="auto">
          <a:xfrm rot="5400000">
            <a:off x="1946792" y="3124597"/>
            <a:ext cx="102131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 name="AutoShape 9"/>
          <p:cNvCxnSpPr>
            <a:cxnSpLocks noChangeShapeType="1"/>
            <a:stCxn id="4" idx="4"/>
            <a:endCxn id="5" idx="0"/>
          </p:cNvCxnSpPr>
          <p:nvPr/>
        </p:nvCxnSpPr>
        <p:spPr bwMode="auto">
          <a:xfrm rot="5400000">
            <a:off x="1852732" y="4759325"/>
            <a:ext cx="120943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AutoShape 10"/>
          <p:cNvCxnSpPr>
            <a:cxnSpLocks noChangeShapeType="1"/>
            <a:endCxn id="3" idx="0"/>
          </p:cNvCxnSpPr>
          <p:nvPr/>
        </p:nvCxnSpPr>
        <p:spPr bwMode="auto">
          <a:xfrm>
            <a:off x="1560513" y="1533526"/>
            <a:ext cx="896937" cy="5610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Text Box 11"/>
          <p:cNvSpPr txBox="1">
            <a:spLocks noChangeArrowheads="1"/>
          </p:cNvSpPr>
          <p:nvPr/>
        </p:nvSpPr>
        <p:spPr bwMode="auto">
          <a:xfrm>
            <a:off x="381000" y="3398838"/>
            <a:ext cx="13335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 0</a:t>
            </a:r>
            <a:endParaRPr lang="en-US" sz="1800" dirty="0"/>
          </a:p>
        </p:txBody>
      </p:sp>
      <p:cxnSp>
        <p:nvCxnSpPr>
          <p:cNvPr id="12" name="AutoShape 15"/>
          <p:cNvCxnSpPr>
            <a:cxnSpLocks noChangeShapeType="1"/>
            <a:stCxn id="5" idx="2"/>
            <a:endCxn id="3" idx="2"/>
          </p:cNvCxnSpPr>
          <p:nvPr/>
        </p:nvCxnSpPr>
        <p:spPr bwMode="auto">
          <a:xfrm rot="10800000">
            <a:off x="1790700" y="2354264"/>
            <a:ext cx="1588" cy="3269456"/>
          </a:xfrm>
          <a:prstGeom prst="curvedConnector3">
            <a:avLst>
              <a:gd name="adj1" fmla="val 14395466"/>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Text Box 27"/>
          <p:cNvSpPr txBox="1">
            <a:spLocks noChangeArrowheads="1"/>
          </p:cNvSpPr>
          <p:nvPr/>
        </p:nvSpPr>
        <p:spPr bwMode="auto">
          <a:xfrm>
            <a:off x="1905000" y="2179638"/>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no access</a:t>
            </a:r>
            <a:endParaRPr lang="en-US" sz="1800" dirty="0"/>
          </a:p>
        </p:txBody>
      </p:sp>
      <p:sp>
        <p:nvSpPr>
          <p:cNvPr id="16" name="Text Box 33"/>
          <p:cNvSpPr txBox="1">
            <a:spLocks noChangeArrowheads="1"/>
          </p:cNvSpPr>
          <p:nvPr/>
        </p:nvSpPr>
        <p:spPr bwMode="auto">
          <a:xfrm>
            <a:off x="1752600" y="1417638"/>
            <a:ext cx="1420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a:t>flag[0] ←0</a:t>
            </a:r>
          </a:p>
        </p:txBody>
      </p:sp>
      <p:sp>
        <p:nvSpPr>
          <p:cNvPr id="24" name="Text Box 12"/>
          <p:cNvSpPr txBox="1">
            <a:spLocks noChangeArrowheads="1"/>
          </p:cNvSpPr>
          <p:nvPr/>
        </p:nvSpPr>
        <p:spPr bwMode="auto">
          <a:xfrm>
            <a:off x="2514600" y="2941638"/>
            <a:ext cx="1411289" cy="286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lnSpc>
                <a:spcPct val="70000"/>
              </a:lnSpc>
              <a:spcBef>
                <a:spcPct val="50000"/>
              </a:spcBef>
            </a:pPr>
            <a:r>
              <a:rPr lang="en-US" sz="1800" dirty="0" smtClean="0"/>
              <a:t>flag[1] == 0</a:t>
            </a:r>
            <a:endParaRPr lang="en-US" sz="1800" dirty="0"/>
          </a:p>
        </p:txBody>
      </p:sp>
      <p:sp>
        <p:nvSpPr>
          <p:cNvPr id="26" name="Text Box 27"/>
          <p:cNvSpPr txBox="1">
            <a:spLocks noChangeArrowheads="1"/>
          </p:cNvSpPr>
          <p:nvPr/>
        </p:nvSpPr>
        <p:spPr bwMode="auto">
          <a:xfrm>
            <a:off x="1828800" y="5456238"/>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  access</a:t>
            </a:r>
            <a:endParaRPr lang="en-US" sz="1800" dirty="0"/>
          </a:p>
        </p:txBody>
      </p:sp>
      <p:sp>
        <p:nvSpPr>
          <p:cNvPr id="27" name="Text Box 27"/>
          <p:cNvSpPr txBox="1">
            <a:spLocks noChangeArrowheads="1"/>
          </p:cNvSpPr>
          <p:nvPr/>
        </p:nvSpPr>
        <p:spPr bwMode="auto">
          <a:xfrm>
            <a:off x="1905000" y="3703638"/>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request</a:t>
            </a:r>
            <a:endParaRPr lang="en-US" sz="1800" dirty="0"/>
          </a:p>
        </p:txBody>
      </p:sp>
      <p:sp>
        <p:nvSpPr>
          <p:cNvPr id="28" name="Text Box 11"/>
          <p:cNvSpPr txBox="1">
            <a:spLocks noChangeArrowheads="1"/>
          </p:cNvSpPr>
          <p:nvPr/>
        </p:nvSpPr>
        <p:spPr bwMode="auto">
          <a:xfrm>
            <a:off x="2514600" y="4389438"/>
            <a:ext cx="13335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 1</a:t>
            </a:r>
            <a:endParaRPr lang="en-US" sz="1800" dirty="0"/>
          </a:p>
        </p:txBody>
      </p:sp>
      <p:pic>
        <p:nvPicPr>
          <p:cNvPr id="1027" name="Picture 3" descr="C:\Users\pavol\AppData\Local\Microsoft\Windows\Temporary Internet Files\Content.IE5\Q20QGW1I\MC900353244[1].wmf"/>
          <p:cNvPicPr>
            <a:picLocks noChangeAspect="1" noChangeArrowheads="1"/>
          </p:cNvPicPr>
          <p:nvPr/>
        </p:nvPicPr>
        <p:blipFill>
          <a:blip r:embed="rId2" cstate="print"/>
          <a:srcRect/>
          <a:stretch>
            <a:fillRect/>
          </a:stretch>
        </p:blipFill>
        <p:spPr bwMode="auto">
          <a:xfrm>
            <a:off x="5257800" y="1600200"/>
            <a:ext cx="1816729" cy="1270503"/>
          </a:xfrm>
          <a:prstGeom prst="rect">
            <a:avLst/>
          </a:prstGeom>
          <a:noFill/>
        </p:spPr>
      </p:pic>
      <p:sp>
        <p:nvSpPr>
          <p:cNvPr id="31" name="TextBox 30"/>
          <p:cNvSpPr txBox="1"/>
          <p:nvPr/>
        </p:nvSpPr>
        <p:spPr>
          <a:xfrm>
            <a:off x="5257800" y="3276600"/>
            <a:ext cx="2971800" cy="923330"/>
          </a:xfrm>
          <a:prstGeom prst="rect">
            <a:avLst/>
          </a:prstGeom>
          <a:noFill/>
        </p:spPr>
        <p:txBody>
          <a:bodyPr wrap="square" rtlCol="0">
            <a:spAutoFit/>
          </a:bodyPr>
          <a:lstStyle/>
          <a:p>
            <a:r>
              <a:rPr lang="en-US" dirty="0" smtClean="0"/>
              <a:t>       Flag is raised means </a:t>
            </a:r>
          </a:p>
          <a:p>
            <a:r>
              <a:rPr lang="en-US" dirty="0" smtClean="0"/>
              <a:t>“I am going to access a shared resource” </a:t>
            </a:r>
            <a:endParaRPr lang="en-US" dirty="0"/>
          </a:p>
        </p:txBody>
      </p:sp>
    </p:spTree>
    <p:extLst>
      <p:ext uri="{BB962C8B-B14F-4D97-AF65-F5344CB8AC3E}">
        <p14:creationId xmlns:p14="http://schemas.microsoft.com/office/powerpoint/2010/main" val="21452383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5 cover slide copy copy.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Rectangle 1"/>
          <p:cNvSpPr/>
          <p:nvPr/>
        </p:nvSpPr>
        <p:spPr>
          <a:xfrm>
            <a:off x="-13384" y="0"/>
            <a:ext cx="457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pic>
        <p:nvPicPr>
          <p:cNvPr id="1028" name="Picture 4" descr="http://www.colorado.edu/sites/default/files/attached-files/scenic_sout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09600"/>
            <a:ext cx="6324600" cy="41995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1752600"/>
            <a:ext cx="6888480" cy="1384995"/>
          </a:xfrm>
          <a:prstGeom prst="rect">
            <a:avLst/>
          </a:prstGeom>
          <a:noFill/>
        </p:spPr>
        <p:txBody>
          <a:bodyPr wrap="square" rtlCol="0">
            <a:spAutoFit/>
          </a:bodyPr>
          <a:lstStyle/>
          <a:p>
            <a:r>
              <a:rPr lang="en-US" sz="2800" b="1" dirty="0" smtClean="0">
                <a:solidFill>
                  <a:schemeClr val="bg1"/>
                </a:solidFill>
                <a:latin typeface="Verdana" pitchFamily="34" charset="0"/>
                <a:ea typeface="Verdana" pitchFamily="34" charset="0"/>
                <a:cs typeface="Verdana" pitchFamily="34" charset="0"/>
              </a:rPr>
              <a:t>Lecture 1: Introduction</a:t>
            </a:r>
          </a:p>
          <a:p>
            <a:r>
              <a:rPr lang="en-US" sz="2800" b="1" dirty="0">
                <a:solidFill>
                  <a:schemeClr val="bg1"/>
                </a:solidFill>
                <a:latin typeface="Verdana" pitchFamily="34" charset="0"/>
                <a:ea typeface="Verdana" pitchFamily="34" charset="0"/>
                <a:cs typeface="Verdana" pitchFamily="34" charset="0"/>
              </a:rPr>
              <a:t>t</a:t>
            </a:r>
            <a:r>
              <a:rPr lang="en-US" sz="2800" b="1" dirty="0" smtClean="0">
                <a:solidFill>
                  <a:schemeClr val="bg1"/>
                </a:solidFill>
                <a:latin typeface="Verdana" pitchFamily="34" charset="0"/>
                <a:ea typeface="Verdana" pitchFamily="34" charset="0"/>
                <a:cs typeface="Verdana" pitchFamily="34" charset="0"/>
              </a:rPr>
              <a:t>o Concurrent </a:t>
            </a:r>
          </a:p>
          <a:p>
            <a:r>
              <a:rPr lang="en-US" sz="2800" b="1" dirty="0" smtClean="0">
                <a:solidFill>
                  <a:schemeClr val="bg1"/>
                </a:solidFill>
                <a:latin typeface="Verdana" pitchFamily="34" charset="0"/>
                <a:ea typeface="Verdana" pitchFamily="34" charset="0"/>
                <a:cs typeface="Verdana" pitchFamily="34" charset="0"/>
              </a:rPr>
              <a:t>Programming</a:t>
            </a:r>
            <a:endParaRPr lang="en-US" sz="2800" b="1" dirty="0">
              <a:solidFill>
                <a:schemeClr val="bg1"/>
              </a:solidFill>
              <a:latin typeface="Verdana" pitchFamily="34" charset="0"/>
              <a:ea typeface="Verdana" pitchFamily="34" charset="0"/>
              <a:cs typeface="Verdana" pitchFamily="34" charset="0"/>
            </a:endParaRPr>
          </a:p>
        </p:txBody>
      </p:sp>
      <p:sp>
        <p:nvSpPr>
          <p:cNvPr id="5" name="TextBox 4"/>
          <p:cNvSpPr txBox="1"/>
          <p:nvPr/>
        </p:nvSpPr>
        <p:spPr>
          <a:xfrm>
            <a:off x="762000" y="3772763"/>
            <a:ext cx="5486400" cy="707886"/>
          </a:xfrm>
          <a:prstGeom prst="rect">
            <a:avLst/>
          </a:prstGeom>
          <a:noFill/>
        </p:spPr>
        <p:txBody>
          <a:bodyPr wrap="square" rtlCol="0">
            <a:spAutoFit/>
          </a:bodyPr>
          <a:lstStyle/>
          <a:p>
            <a:r>
              <a:rPr lang="en-US" sz="2000" b="1" dirty="0" smtClean="0">
                <a:solidFill>
                  <a:schemeClr val="bg1"/>
                </a:solidFill>
                <a:latin typeface="Verdana" pitchFamily="34" charset="0"/>
                <a:ea typeface="Verdana" pitchFamily="34" charset="0"/>
                <a:cs typeface="Verdana" pitchFamily="34" charset="0"/>
              </a:rPr>
              <a:t>ECEN 4003, </a:t>
            </a:r>
            <a:r>
              <a:rPr lang="en-US" sz="2000" b="1" smtClean="0">
                <a:solidFill>
                  <a:schemeClr val="bg1"/>
                </a:solidFill>
                <a:latin typeface="Verdana" pitchFamily="34" charset="0"/>
                <a:ea typeface="Verdana" pitchFamily="34" charset="0"/>
                <a:cs typeface="Verdana" pitchFamily="34" charset="0"/>
              </a:rPr>
              <a:t>CSCI 4830-012: </a:t>
            </a:r>
            <a:endParaRPr lang="en-US" sz="2000" b="1" dirty="0" smtClean="0">
              <a:solidFill>
                <a:schemeClr val="bg1"/>
              </a:solidFill>
              <a:latin typeface="Verdana" pitchFamily="34" charset="0"/>
              <a:ea typeface="Verdana" pitchFamily="34" charset="0"/>
              <a:cs typeface="Verdana" pitchFamily="34" charset="0"/>
            </a:endParaRPr>
          </a:p>
          <a:p>
            <a:r>
              <a:rPr lang="en-US" sz="2000" b="1" dirty="0" smtClean="0">
                <a:solidFill>
                  <a:schemeClr val="bg1"/>
                </a:solidFill>
                <a:latin typeface="Verdana" pitchFamily="34" charset="0"/>
                <a:ea typeface="Verdana" pitchFamily="34" charset="0"/>
                <a:cs typeface="Verdana" pitchFamily="34" charset="0"/>
              </a:rPr>
              <a:t>Concurrent Programming</a:t>
            </a:r>
          </a:p>
        </p:txBody>
      </p:sp>
    </p:spTree>
    <p:extLst>
      <p:ext uri="{BB962C8B-B14F-4D97-AF65-F5344CB8AC3E}">
        <p14:creationId xmlns:p14="http://schemas.microsoft.com/office/powerpoint/2010/main" val="1960696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9768"/>
            <a:ext cx="8229600" cy="1143000"/>
          </a:xfrm>
        </p:spPr>
        <p:txBody>
          <a:bodyPr/>
          <a:lstStyle/>
          <a:p>
            <a:r>
              <a:rPr lang="en-US" dirty="0" smtClean="0"/>
              <a:t>Mutual Exclusion</a:t>
            </a:r>
            <a:endParaRPr lang="en-US" dirty="0"/>
          </a:p>
        </p:txBody>
      </p:sp>
      <p:sp>
        <p:nvSpPr>
          <p:cNvPr id="3" name="Oval 5"/>
          <p:cNvSpPr>
            <a:spLocks noChangeArrowheads="1"/>
          </p:cNvSpPr>
          <p:nvPr/>
        </p:nvSpPr>
        <p:spPr bwMode="auto">
          <a:xfrm>
            <a:off x="1244601" y="1972350"/>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4" name="Oval 6"/>
          <p:cNvSpPr>
            <a:spLocks noChangeArrowheads="1"/>
          </p:cNvSpPr>
          <p:nvPr/>
        </p:nvSpPr>
        <p:spPr bwMode="auto">
          <a:xfrm>
            <a:off x="1244601" y="3513018"/>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5" name="Oval 7"/>
          <p:cNvSpPr>
            <a:spLocks noChangeArrowheads="1"/>
          </p:cNvSpPr>
          <p:nvPr/>
        </p:nvSpPr>
        <p:spPr bwMode="auto">
          <a:xfrm>
            <a:off x="1244601" y="5241806"/>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dirty="0"/>
          </a:p>
        </p:txBody>
      </p:sp>
      <p:cxnSp>
        <p:nvCxnSpPr>
          <p:cNvPr id="6" name="AutoShape 8"/>
          <p:cNvCxnSpPr>
            <a:cxnSpLocks noChangeShapeType="1"/>
            <a:stCxn id="3" idx="4"/>
            <a:endCxn id="4" idx="0"/>
          </p:cNvCxnSpPr>
          <p:nvPr/>
        </p:nvCxnSpPr>
        <p:spPr bwMode="auto">
          <a:xfrm rot="5400000">
            <a:off x="1400693" y="3002359"/>
            <a:ext cx="102131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 name="AutoShape 9"/>
          <p:cNvCxnSpPr>
            <a:cxnSpLocks noChangeShapeType="1"/>
            <a:stCxn id="4" idx="4"/>
            <a:endCxn id="5" idx="0"/>
          </p:cNvCxnSpPr>
          <p:nvPr/>
        </p:nvCxnSpPr>
        <p:spPr bwMode="auto">
          <a:xfrm rot="5400000">
            <a:off x="1306633" y="4637087"/>
            <a:ext cx="120943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AutoShape 10"/>
          <p:cNvCxnSpPr>
            <a:cxnSpLocks noChangeShapeType="1"/>
            <a:endCxn id="3" idx="0"/>
          </p:cNvCxnSpPr>
          <p:nvPr/>
        </p:nvCxnSpPr>
        <p:spPr bwMode="auto">
          <a:xfrm>
            <a:off x="1014414" y="1411288"/>
            <a:ext cx="896937" cy="5610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Text Box 11"/>
          <p:cNvSpPr txBox="1">
            <a:spLocks noChangeArrowheads="1"/>
          </p:cNvSpPr>
          <p:nvPr/>
        </p:nvSpPr>
        <p:spPr bwMode="auto">
          <a:xfrm>
            <a:off x="292101" y="3124200"/>
            <a:ext cx="838200" cy="784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a:t>
            </a:r>
          </a:p>
          <a:p>
            <a:pPr eaLnBrk="1" hangingPunct="1">
              <a:spcBef>
                <a:spcPct val="50000"/>
              </a:spcBef>
            </a:pPr>
            <a:r>
              <a:rPr lang="en-US" sz="1800" dirty="0" smtClean="0"/>
              <a:t>← 0</a:t>
            </a:r>
            <a:endParaRPr lang="en-US" sz="1800" dirty="0"/>
          </a:p>
        </p:txBody>
      </p:sp>
      <p:cxnSp>
        <p:nvCxnSpPr>
          <p:cNvPr id="12" name="AutoShape 15"/>
          <p:cNvCxnSpPr>
            <a:cxnSpLocks noChangeShapeType="1"/>
            <a:stCxn id="5" idx="2"/>
            <a:endCxn id="3" idx="2"/>
          </p:cNvCxnSpPr>
          <p:nvPr/>
        </p:nvCxnSpPr>
        <p:spPr bwMode="auto">
          <a:xfrm rot="10800000">
            <a:off x="1244601" y="2232026"/>
            <a:ext cx="1588" cy="3269456"/>
          </a:xfrm>
          <a:prstGeom prst="curvedConnector3">
            <a:avLst>
              <a:gd name="adj1" fmla="val 14395466"/>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Text Box 27"/>
          <p:cNvSpPr txBox="1">
            <a:spLocks noChangeArrowheads="1"/>
          </p:cNvSpPr>
          <p:nvPr/>
        </p:nvSpPr>
        <p:spPr bwMode="auto">
          <a:xfrm>
            <a:off x="1358901" y="20574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no access</a:t>
            </a:r>
            <a:endParaRPr lang="en-US" sz="1800" dirty="0"/>
          </a:p>
        </p:txBody>
      </p:sp>
      <p:sp>
        <p:nvSpPr>
          <p:cNvPr id="16" name="Text Box 33"/>
          <p:cNvSpPr txBox="1">
            <a:spLocks noChangeArrowheads="1"/>
          </p:cNvSpPr>
          <p:nvPr/>
        </p:nvSpPr>
        <p:spPr bwMode="auto">
          <a:xfrm>
            <a:off x="1206501" y="1295400"/>
            <a:ext cx="1420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a:t>flag[0] ←0</a:t>
            </a:r>
          </a:p>
        </p:txBody>
      </p:sp>
      <p:sp>
        <p:nvSpPr>
          <p:cNvPr id="24" name="Text Box 12"/>
          <p:cNvSpPr txBox="1">
            <a:spLocks noChangeArrowheads="1"/>
          </p:cNvSpPr>
          <p:nvPr/>
        </p:nvSpPr>
        <p:spPr bwMode="auto">
          <a:xfrm>
            <a:off x="1968501" y="2819400"/>
            <a:ext cx="1371600" cy="286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lnSpc>
                <a:spcPct val="70000"/>
              </a:lnSpc>
              <a:spcBef>
                <a:spcPct val="50000"/>
              </a:spcBef>
            </a:pPr>
            <a:r>
              <a:rPr lang="en-US" sz="1800" dirty="0" smtClean="0"/>
              <a:t>flag[1] == 0 </a:t>
            </a:r>
            <a:endParaRPr lang="en-US" sz="1800" dirty="0"/>
          </a:p>
        </p:txBody>
      </p:sp>
      <p:sp>
        <p:nvSpPr>
          <p:cNvPr id="26" name="Text Box 27"/>
          <p:cNvSpPr txBox="1">
            <a:spLocks noChangeArrowheads="1"/>
          </p:cNvSpPr>
          <p:nvPr/>
        </p:nvSpPr>
        <p:spPr bwMode="auto">
          <a:xfrm>
            <a:off x="1282701" y="53340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  access</a:t>
            </a:r>
            <a:endParaRPr lang="en-US" sz="1800" dirty="0"/>
          </a:p>
        </p:txBody>
      </p:sp>
      <p:sp>
        <p:nvSpPr>
          <p:cNvPr id="27" name="Text Box 27"/>
          <p:cNvSpPr txBox="1">
            <a:spLocks noChangeArrowheads="1"/>
          </p:cNvSpPr>
          <p:nvPr/>
        </p:nvSpPr>
        <p:spPr bwMode="auto">
          <a:xfrm>
            <a:off x="1358901" y="35814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request</a:t>
            </a:r>
            <a:endParaRPr lang="en-US" sz="1800" dirty="0"/>
          </a:p>
        </p:txBody>
      </p:sp>
      <p:sp>
        <p:nvSpPr>
          <p:cNvPr id="28" name="Text Box 11"/>
          <p:cNvSpPr txBox="1">
            <a:spLocks noChangeArrowheads="1"/>
          </p:cNvSpPr>
          <p:nvPr/>
        </p:nvSpPr>
        <p:spPr bwMode="auto">
          <a:xfrm>
            <a:off x="1968501" y="4267200"/>
            <a:ext cx="13335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 1</a:t>
            </a:r>
            <a:endParaRPr lang="en-US" sz="1800" dirty="0"/>
          </a:p>
        </p:txBody>
      </p:sp>
      <p:sp>
        <p:nvSpPr>
          <p:cNvPr id="18" name="Oval 5"/>
          <p:cNvSpPr>
            <a:spLocks noChangeArrowheads="1"/>
          </p:cNvSpPr>
          <p:nvPr/>
        </p:nvSpPr>
        <p:spPr bwMode="auto">
          <a:xfrm>
            <a:off x="6731001" y="1972350"/>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19" name="Oval 6"/>
          <p:cNvSpPr>
            <a:spLocks noChangeArrowheads="1"/>
          </p:cNvSpPr>
          <p:nvPr/>
        </p:nvSpPr>
        <p:spPr bwMode="auto">
          <a:xfrm>
            <a:off x="6731001" y="3513018"/>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20" name="Oval 7"/>
          <p:cNvSpPr>
            <a:spLocks noChangeArrowheads="1"/>
          </p:cNvSpPr>
          <p:nvPr/>
        </p:nvSpPr>
        <p:spPr bwMode="auto">
          <a:xfrm>
            <a:off x="6731001" y="5241806"/>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cxnSp>
        <p:nvCxnSpPr>
          <p:cNvPr id="21" name="AutoShape 8"/>
          <p:cNvCxnSpPr>
            <a:cxnSpLocks noChangeShapeType="1"/>
            <a:stCxn id="18" idx="4"/>
            <a:endCxn id="19" idx="0"/>
          </p:cNvCxnSpPr>
          <p:nvPr/>
        </p:nvCxnSpPr>
        <p:spPr bwMode="auto">
          <a:xfrm rot="5400000">
            <a:off x="6887093" y="3002359"/>
            <a:ext cx="102131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9"/>
          <p:cNvCxnSpPr>
            <a:cxnSpLocks noChangeShapeType="1"/>
            <a:stCxn id="19" idx="4"/>
            <a:endCxn id="20" idx="0"/>
          </p:cNvCxnSpPr>
          <p:nvPr/>
        </p:nvCxnSpPr>
        <p:spPr bwMode="auto">
          <a:xfrm rot="5400000">
            <a:off x="6793033" y="4637087"/>
            <a:ext cx="120943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10"/>
          <p:cNvCxnSpPr>
            <a:cxnSpLocks noChangeShapeType="1"/>
            <a:endCxn id="18" idx="0"/>
          </p:cNvCxnSpPr>
          <p:nvPr/>
        </p:nvCxnSpPr>
        <p:spPr bwMode="auto">
          <a:xfrm>
            <a:off x="6500814" y="1411288"/>
            <a:ext cx="896937" cy="5610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 name="Text Box 11"/>
          <p:cNvSpPr txBox="1">
            <a:spLocks noChangeArrowheads="1"/>
          </p:cNvSpPr>
          <p:nvPr/>
        </p:nvSpPr>
        <p:spPr bwMode="auto">
          <a:xfrm>
            <a:off x="8216901" y="3048000"/>
            <a:ext cx="952500" cy="784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a:t>
            </a:r>
          </a:p>
          <a:p>
            <a:pPr eaLnBrk="1" hangingPunct="1">
              <a:spcBef>
                <a:spcPct val="50000"/>
              </a:spcBef>
            </a:pPr>
            <a:r>
              <a:rPr lang="en-US" sz="1800" dirty="0" smtClean="0"/>
              <a:t>← 0</a:t>
            </a:r>
            <a:endParaRPr lang="en-US" sz="1800" dirty="0"/>
          </a:p>
        </p:txBody>
      </p:sp>
      <p:cxnSp>
        <p:nvCxnSpPr>
          <p:cNvPr id="29" name="AutoShape 15"/>
          <p:cNvCxnSpPr>
            <a:cxnSpLocks noChangeShapeType="1"/>
            <a:stCxn id="20" idx="6"/>
            <a:endCxn id="18" idx="6"/>
          </p:cNvCxnSpPr>
          <p:nvPr/>
        </p:nvCxnSpPr>
        <p:spPr bwMode="auto">
          <a:xfrm flipV="1">
            <a:off x="8064501" y="2232026"/>
            <a:ext cx="1588" cy="3269456"/>
          </a:xfrm>
          <a:prstGeom prst="curvedConnector3">
            <a:avLst>
              <a:gd name="adj1" fmla="val 14395466"/>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Text Box 27"/>
          <p:cNvSpPr txBox="1">
            <a:spLocks noChangeArrowheads="1"/>
          </p:cNvSpPr>
          <p:nvPr/>
        </p:nvSpPr>
        <p:spPr bwMode="auto">
          <a:xfrm>
            <a:off x="6845301" y="20574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no access</a:t>
            </a:r>
            <a:endParaRPr lang="en-US" sz="1800" dirty="0"/>
          </a:p>
        </p:txBody>
      </p:sp>
      <p:sp>
        <p:nvSpPr>
          <p:cNvPr id="31" name="Text Box 33"/>
          <p:cNvSpPr txBox="1">
            <a:spLocks noChangeArrowheads="1"/>
          </p:cNvSpPr>
          <p:nvPr/>
        </p:nvSpPr>
        <p:spPr bwMode="auto">
          <a:xfrm>
            <a:off x="6692901" y="1295400"/>
            <a:ext cx="1420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a:t>
            </a:r>
            <a:r>
              <a:rPr lang="en-US" sz="1800" dirty="0"/>
              <a:t>←0</a:t>
            </a:r>
          </a:p>
        </p:txBody>
      </p:sp>
      <p:sp>
        <p:nvSpPr>
          <p:cNvPr id="32" name="Text Box 12"/>
          <p:cNvSpPr txBox="1">
            <a:spLocks noChangeArrowheads="1"/>
          </p:cNvSpPr>
          <p:nvPr/>
        </p:nvSpPr>
        <p:spPr bwMode="auto">
          <a:xfrm>
            <a:off x="6007101" y="2819400"/>
            <a:ext cx="1389856" cy="286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lnSpc>
                <a:spcPct val="70000"/>
              </a:lnSpc>
              <a:spcBef>
                <a:spcPct val="50000"/>
              </a:spcBef>
            </a:pPr>
            <a:r>
              <a:rPr lang="en-US" sz="1800" dirty="0" smtClean="0"/>
              <a:t>flag[0] == 0</a:t>
            </a:r>
            <a:endParaRPr lang="en-US" sz="1800" dirty="0"/>
          </a:p>
        </p:txBody>
      </p:sp>
      <p:sp>
        <p:nvSpPr>
          <p:cNvPr id="33" name="Text Box 27"/>
          <p:cNvSpPr txBox="1">
            <a:spLocks noChangeArrowheads="1"/>
          </p:cNvSpPr>
          <p:nvPr/>
        </p:nvSpPr>
        <p:spPr bwMode="auto">
          <a:xfrm>
            <a:off x="6769101" y="53340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  access</a:t>
            </a:r>
            <a:endParaRPr lang="en-US" sz="1800" dirty="0"/>
          </a:p>
        </p:txBody>
      </p:sp>
      <p:sp>
        <p:nvSpPr>
          <p:cNvPr id="34" name="Text Box 27"/>
          <p:cNvSpPr txBox="1">
            <a:spLocks noChangeArrowheads="1"/>
          </p:cNvSpPr>
          <p:nvPr/>
        </p:nvSpPr>
        <p:spPr bwMode="auto">
          <a:xfrm>
            <a:off x="6845301" y="35814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request</a:t>
            </a:r>
            <a:endParaRPr lang="en-US" sz="1800" dirty="0"/>
          </a:p>
        </p:txBody>
      </p:sp>
      <p:sp>
        <p:nvSpPr>
          <p:cNvPr id="35" name="Text Box 11"/>
          <p:cNvSpPr txBox="1">
            <a:spLocks noChangeArrowheads="1"/>
          </p:cNvSpPr>
          <p:nvPr/>
        </p:nvSpPr>
        <p:spPr bwMode="auto">
          <a:xfrm>
            <a:off x="6007101" y="4267200"/>
            <a:ext cx="13335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 1</a:t>
            </a:r>
            <a:endParaRPr lang="en-US" sz="1800" dirty="0"/>
          </a:p>
        </p:txBody>
      </p:sp>
      <p:sp>
        <p:nvSpPr>
          <p:cNvPr id="38" name="Text Box 14"/>
          <p:cNvSpPr txBox="1">
            <a:spLocks noChangeArrowheads="1"/>
          </p:cNvSpPr>
          <p:nvPr/>
        </p:nvSpPr>
        <p:spPr bwMode="auto">
          <a:xfrm>
            <a:off x="257175" y="820738"/>
            <a:ext cx="11779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2400" b="1" dirty="0" smtClean="0"/>
              <a:t>Alice</a:t>
            </a:r>
            <a:endParaRPr lang="en-US" sz="2400" b="1" dirty="0"/>
          </a:p>
        </p:txBody>
      </p:sp>
      <p:sp>
        <p:nvSpPr>
          <p:cNvPr id="39" name="Text Box 14"/>
          <p:cNvSpPr txBox="1">
            <a:spLocks noChangeArrowheads="1"/>
          </p:cNvSpPr>
          <p:nvPr/>
        </p:nvSpPr>
        <p:spPr bwMode="auto">
          <a:xfrm>
            <a:off x="6464301" y="838200"/>
            <a:ext cx="11779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2400" b="1" dirty="0" smtClean="0"/>
              <a:t>Bob</a:t>
            </a:r>
            <a:endParaRPr lang="en-US" sz="2400" b="1" dirty="0"/>
          </a:p>
        </p:txBody>
      </p:sp>
      <p:sp>
        <p:nvSpPr>
          <p:cNvPr id="41" name="Explosion 2 40"/>
          <p:cNvSpPr/>
          <p:nvPr/>
        </p:nvSpPr>
        <p:spPr>
          <a:xfrm>
            <a:off x="3340101" y="4479806"/>
            <a:ext cx="2590800" cy="152400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Boom!</a:t>
            </a:r>
            <a:endParaRPr lang="en-US" dirty="0"/>
          </a:p>
        </p:txBody>
      </p:sp>
    </p:spTree>
    <p:extLst>
      <p:ext uri="{BB962C8B-B14F-4D97-AF65-F5344CB8AC3E}">
        <p14:creationId xmlns:p14="http://schemas.microsoft.com/office/powerpoint/2010/main" val="388271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
                                        </p:tgtEl>
                                        <p:attrNameLst>
                                          <p:attrName>fillcolor</p:attrName>
                                        </p:attrNameLst>
                                      </p:cBhvr>
                                      <p:to>
                                        <a:schemeClr val="accent2"/>
                                      </p:to>
                                    </p:animClr>
                                    <p:set>
                                      <p:cBhvr>
                                        <p:cTn id="7" dur="500" fill="hold"/>
                                        <p:tgtEl>
                                          <p:spTgt spid="3"/>
                                        </p:tgtEl>
                                        <p:attrNameLst>
                                          <p:attrName>fill.type</p:attrName>
                                        </p:attrNameLst>
                                      </p:cBhvr>
                                      <p:to>
                                        <p:strVal val="solid"/>
                                      </p:to>
                                    </p:set>
                                    <p:set>
                                      <p:cBhvr>
                                        <p:cTn id="8" dur="500" fill="hold"/>
                                        <p:tgtEl>
                                          <p:spTgt spid="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18"/>
                                        </p:tgtEl>
                                        <p:attrNameLst>
                                          <p:attrName>fillcolor</p:attrName>
                                        </p:attrNameLst>
                                      </p:cBhvr>
                                      <p:to>
                                        <a:schemeClr val="accent2"/>
                                      </p:to>
                                    </p:animClr>
                                    <p:set>
                                      <p:cBhvr>
                                        <p:cTn id="13" dur="500" fill="hold"/>
                                        <p:tgtEl>
                                          <p:spTgt spid="18"/>
                                        </p:tgtEl>
                                        <p:attrNameLst>
                                          <p:attrName>fill.type</p:attrName>
                                        </p:attrNameLst>
                                      </p:cBhvr>
                                      <p:to>
                                        <p:strVal val="solid"/>
                                      </p:to>
                                    </p:set>
                                    <p:set>
                                      <p:cBhvr>
                                        <p:cTn id="14" dur="5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500" fill="hold"/>
                                        <p:tgtEl>
                                          <p:spTgt spid="3"/>
                                        </p:tgtEl>
                                        <p:attrNameLst>
                                          <p:attrName>fillcolor</p:attrName>
                                        </p:attrNameLst>
                                      </p:cBhvr>
                                      <p:to>
                                        <a:schemeClr val="bg1"/>
                                      </p:to>
                                    </p:animClr>
                                    <p:set>
                                      <p:cBhvr>
                                        <p:cTn id="19" dur="500" fill="hold"/>
                                        <p:tgtEl>
                                          <p:spTgt spid="3"/>
                                        </p:tgtEl>
                                        <p:attrNameLst>
                                          <p:attrName>fill.type</p:attrName>
                                        </p:attrNameLst>
                                      </p:cBhvr>
                                      <p:to>
                                        <p:strVal val="solid"/>
                                      </p:to>
                                    </p:set>
                                    <p:set>
                                      <p:cBhvr>
                                        <p:cTn id="20" dur="500" fill="hold"/>
                                        <p:tgtEl>
                                          <p:spTgt spid="3"/>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500" fill="hold"/>
                                        <p:tgtEl>
                                          <p:spTgt spid="4"/>
                                        </p:tgtEl>
                                        <p:attrNameLst>
                                          <p:attrName>fillcolor</p:attrName>
                                        </p:attrNameLst>
                                      </p:cBhvr>
                                      <p:to>
                                        <a:schemeClr val="accent2"/>
                                      </p:to>
                                    </p:animClr>
                                    <p:set>
                                      <p:cBhvr>
                                        <p:cTn id="23" dur="500" fill="hold"/>
                                        <p:tgtEl>
                                          <p:spTgt spid="4"/>
                                        </p:tgtEl>
                                        <p:attrNameLst>
                                          <p:attrName>fill.type</p:attrName>
                                        </p:attrNameLst>
                                      </p:cBhvr>
                                      <p:to>
                                        <p:strVal val="solid"/>
                                      </p:to>
                                    </p:set>
                                    <p:set>
                                      <p:cBhvr>
                                        <p:cTn id="24" dur="500" fill="hold"/>
                                        <p:tgtEl>
                                          <p:spTgt spid="4"/>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500" fill="hold"/>
                                        <p:tgtEl>
                                          <p:spTgt spid="18"/>
                                        </p:tgtEl>
                                        <p:attrNameLst>
                                          <p:attrName>fillcolor</p:attrName>
                                        </p:attrNameLst>
                                      </p:cBhvr>
                                      <p:to>
                                        <a:schemeClr val="bg1"/>
                                      </p:to>
                                    </p:animClr>
                                    <p:set>
                                      <p:cBhvr>
                                        <p:cTn id="29" dur="500" fill="hold"/>
                                        <p:tgtEl>
                                          <p:spTgt spid="18"/>
                                        </p:tgtEl>
                                        <p:attrNameLst>
                                          <p:attrName>fill.type</p:attrName>
                                        </p:attrNameLst>
                                      </p:cBhvr>
                                      <p:to>
                                        <p:strVal val="solid"/>
                                      </p:to>
                                    </p:set>
                                    <p:set>
                                      <p:cBhvr>
                                        <p:cTn id="30" dur="500" fill="hold"/>
                                        <p:tgtEl>
                                          <p:spTgt spid="18"/>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19"/>
                                        </p:tgtEl>
                                        <p:attrNameLst>
                                          <p:attrName>fillcolor</p:attrName>
                                        </p:attrNameLst>
                                      </p:cBhvr>
                                      <p:to>
                                        <a:schemeClr val="accent2"/>
                                      </p:to>
                                    </p:animClr>
                                    <p:set>
                                      <p:cBhvr>
                                        <p:cTn id="33" dur="500" fill="hold"/>
                                        <p:tgtEl>
                                          <p:spTgt spid="19"/>
                                        </p:tgtEl>
                                        <p:attrNameLst>
                                          <p:attrName>fill.type</p:attrName>
                                        </p:attrNameLst>
                                      </p:cBhvr>
                                      <p:to>
                                        <p:strVal val="solid"/>
                                      </p:to>
                                    </p:set>
                                    <p:set>
                                      <p:cBhvr>
                                        <p:cTn id="34" dur="500" fill="hold"/>
                                        <p:tgtEl>
                                          <p:spTgt spid="19"/>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500" fill="hold"/>
                                        <p:tgtEl>
                                          <p:spTgt spid="4"/>
                                        </p:tgtEl>
                                        <p:attrNameLst>
                                          <p:attrName>fillcolor</p:attrName>
                                        </p:attrNameLst>
                                      </p:cBhvr>
                                      <p:to>
                                        <a:schemeClr val="bg1"/>
                                      </p:to>
                                    </p:animClr>
                                    <p:set>
                                      <p:cBhvr>
                                        <p:cTn id="39" dur="500" fill="hold"/>
                                        <p:tgtEl>
                                          <p:spTgt spid="4"/>
                                        </p:tgtEl>
                                        <p:attrNameLst>
                                          <p:attrName>fill.type</p:attrName>
                                        </p:attrNameLst>
                                      </p:cBhvr>
                                      <p:to>
                                        <p:strVal val="solid"/>
                                      </p:to>
                                    </p:set>
                                    <p:set>
                                      <p:cBhvr>
                                        <p:cTn id="40" dur="500" fill="hold"/>
                                        <p:tgtEl>
                                          <p:spTgt spid="4"/>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500" fill="hold"/>
                                        <p:tgtEl>
                                          <p:spTgt spid="5"/>
                                        </p:tgtEl>
                                        <p:attrNameLst>
                                          <p:attrName>fillcolor</p:attrName>
                                        </p:attrNameLst>
                                      </p:cBhvr>
                                      <p:to>
                                        <a:schemeClr val="accent2"/>
                                      </p:to>
                                    </p:animClr>
                                    <p:set>
                                      <p:cBhvr>
                                        <p:cTn id="43" dur="500" fill="hold"/>
                                        <p:tgtEl>
                                          <p:spTgt spid="5"/>
                                        </p:tgtEl>
                                        <p:attrNameLst>
                                          <p:attrName>fill.type</p:attrName>
                                        </p:attrNameLst>
                                      </p:cBhvr>
                                      <p:to>
                                        <p:strVal val="solid"/>
                                      </p:to>
                                    </p:set>
                                    <p:set>
                                      <p:cBhvr>
                                        <p:cTn id="44" dur="500" fill="hold"/>
                                        <p:tgtEl>
                                          <p:spTgt spid="5"/>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500" fill="hold"/>
                                        <p:tgtEl>
                                          <p:spTgt spid="19"/>
                                        </p:tgtEl>
                                        <p:attrNameLst>
                                          <p:attrName>fillcolor</p:attrName>
                                        </p:attrNameLst>
                                      </p:cBhvr>
                                      <p:to>
                                        <a:schemeClr val="bg1"/>
                                      </p:to>
                                    </p:animClr>
                                    <p:set>
                                      <p:cBhvr>
                                        <p:cTn id="49" dur="500" fill="hold"/>
                                        <p:tgtEl>
                                          <p:spTgt spid="19"/>
                                        </p:tgtEl>
                                        <p:attrNameLst>
                                          <p:attrName>fill.type</p:attrName>
                                        </p:attrNameLst>
                                      </p:cBhvr>
                                      <p:to>
                                        <p:strVal val="solid"/>
                                      </p:to>
                                    </p:set>
                                    <p:set>
                                      <p:cBhvr>
                                        <p:cTn id="50" dur="500" fill="hold"/>
                                        <p:tgtEl>
                                          <p:spTgt spid="1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20"/>
                                        </p:tgtEl>
                                        <p:attrNameLst>
                                          <p:attrName>fillcolor</p:attrName>
                                        </p:attrNameLst>
                                      </p:cBhvr>
                                      <p:to>
                                        <a:schemeClr val="accent2"/>
                                      </p:to>
                                    </p:animClr>
                                    <p:set>
                                      <p:cBhvr>
                                        <p:cTn id="53" dur="500" fill="hold"/>
                                        <p:tgtEl>
                                          <p:spTgt spid="20"/>
                                        </p:tgtEl>
                                        <p:attrNameLst>
                                          <p:attrName>fill.type</p:attrName>
                                        </p:attrNameLst>
                                      </p:cBhvr>
                                      <p:to>
                                        <p:strVal val="solid"/>
                                      </p:to>
                                    </p:set>
                                    <p:set>
                                      <p:cBhvr>
                                        <p:cTn id="54" dur="500" fill="hold"/>
                                        <p:tgtEl>
                                          <p:spTgt spid="20"/>
                                        </p:tgtEl>
                                        <p:attrNameLst>
                                          <p:attrName>fill.on</p:attrName>
                                        </p:attrNameLst>
                                      </p:cBhvr>
                                      <p:to>
                                        <p:strVal val="true"/>
                                      </p:to>
                                    </p:set>
                                  </p:childTnLst>
                                </p:cTn>
                              </p:par>
                              <p:par>
                                <p:cTn id="55" presetID="55"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strVal val="#ppt_w*0.70"/>
                                          </p:val>
                                        </p:tav>
                                        <p:tav tm="100000">
                                          <p:val>
                                            <p:strVal val="#ppt_w"/>
                                          </p:val>
                                        </p:tav>
                                      </p:tavLst>
                                    </p:anim>
                                    <p:anim calcmode="lin" valueType="num">
                                      <p:cBhvr>
                                        <p:cTn id="58" dur="1000" fill="hold"/>
                                        <p:tgtEl>
                                          <p:spTgt spid="41"/>
                                        </p:tgtEl>
                                        <p:attrNameLst>
                                          <p:attrName>ppt_h</p:attrName>
                                        </p:attrNameLst>
                                      </p:cBhvr>
                                      <p:tavLst>
                                        <p:tav tm="0">
                                          <p:val>
                                            <p:strVal val="#ppt_h"/>
                                          </p:val>
                                        </p:tav>
                                        <p:tav tm="100000">
                                          <p:val>
                                            <p:strVal val="#ppt_h"/>
                                          </p:val>
                                        </p:tav>
                                      </p:tavLst>
                                    </p:anim>
                                    <p:animEffect transition="in" filter="fade">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8546"/>
            <a:ext cx="8229600" cy="1143000"/>
          </a:xfrm>
        </p:spPr>
        <p:txBody>
          <a:bodyPr/>
          <a:lstStyle/>
          <a:p>
            <a:r>
              <a:rPr lang="en-US" dirty="0" smtClean="0"/>
              <a:t>Mutual Exclusion: Attempt 2</a:t>
            </a:r>
            <a:endParaRPr lang="en-US" dirty="0"/>
          </a:p>
        </p:txBody>
      </p:sp>
      <p:sp>
        <p:nvSpPr>
          <p:cNvPr id="3" name="Oval 5"/>
          <p:cNvSpPr>
            <a:spLocks noChangeArrowheads="1"/>
          </p:cNvSpPr>
          <p:nvPr/>
        </p:nvSpPr>
        <p:spPr bwMode="auto">
          <a:xfrm>
            <a:off x="1139826" y="1945233"/>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4" name="Oval 6"/>
          <p:cNvSpPr>
            <a:spLocks noChangeArrowheads="1"/>
          </p:cNvSpPr>
          <p:nvPr/>
        </p:nvSpPr>
        <p:spPr bwMode="auto">
          <a:xfrm>
            <a:off x="1139826" y="3485901"/>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5" name="Oval 7"/>
          <p:cNvSpPr>
            <a:spLocks noChangeArrowheads="1"/>
          </p:cNvSpPr>
          <p:nvPr/>
        </p:nvSpPr>
        <p:spPr bwMode="auto">
          <a:xfrm>
            <a:off x="1139826" y="5214689"/>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dirty="0"/>
          </a:p>
        </p:txBody>
      </p:sp>
      <p:cxnSp>
        <p:nvCxnSpPr>
          <p:cNvPr id="6" name="AutoShape 8"/>
          <p:cNvCxnSpPr>
            <a:cxnSpLocks noChangeShapeType="1"/>
            <a:stCxn id="3" idx="4"/>
            <a:endCxn id="4" idx="0"/>
          </p:cNvCxnSpPr>
          <p:nvPr/>
        </p:nvCxnSpPr>
        <p:spPr bwMode="auto">
          <a:xfrm rot="5400000">
            <a:off x="1295918" y="2975242"/>
            <a:ext cx="102131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 name="AutoShape 9"/>
          <p:cNvCxnSpPr>
            <a:cxnSpLocks noChangeShapeType="1"/>
            <a:stCxn id="4" idx="4"/>
            <a:endCxn id="5" idx="0"/>
          </p:cNvCxnSpPr>
          <p:nvPr/>
        </p:nvCxnSpPr>
        <p:spPr bwMode="auto">
          <a:xfrm rot="5400000">
            <a:off x="1201858" y="4609970"/>
            <a:ext cx="120943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AutoShape 10"/>
          <p:cNvCxnSpPr>
            <a:cxnSpLocks noChangeShapeType="1"/>
            <a:endCxn id="3" idx="0"/>
          </p:cNvCxnSpPr>
          <p:nvPr/>
        </p:nvCxnSpPr>
        <p:spPr bwMode="auto">
          <a:xfrm>
            <a:off x="909639" y="1384171"/>
            <a:ext cx="896937" cy="5610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Text Box 11"/>
          <p:cNvSpPr txBox="1">
            <a:spLocks noChangeArrowheads="1"/>
          </p:cNvSpPr>
          <p:nvPr/>
        </p:nvSpPr>
        <p:spPr bwMode="auto">
          <a:xfrm>
            <a:off x="187326" y="3097083"/>
            <a:ext cx="838200" cy="784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a:t>
            </a:r>
          </a:p>
          <a:p>
            <a:pPr eaLnBrk="1" hangingPunct="1">
              <a:spcBef>
                <a:spcPct val="50000"/>
              </a:spcBef>
            </a:pPr>
            <a:r>
              <a:rPr lang="en-US" sz="1800" dirty="0" smtClean="0"/>
              <a:t>← 0</a:t>
            </a:r>
            <a:endParaRPr lang="en-US" sz="1800" dirty="0"/>
          </a:p>
        </p:txBody>
      </p:sp>
      <p:cxnSp>
        <p:nvCxnSpPr>
          <p:cNvPr id="12" name="AutoShape 15"/>
          <p:cNvCxnSpPr>
            <a:cxnSpLocks noChangeShapeType="1"/>
            <a:stCxn id="5" idx="2"/>
            <a:endCxn id="3" idx="2"/>
          </p:cNvCxnSpPr>
          <p:nvPr/>
        </p:nvCxnSpPr>
        <p:spPr bwMode="auto">
          <a:xfrm rot="10800000">
            <a:off x="1139826" y="2204909"/>
            <a:ext cx="1588" cy="3269456"/>
          </a:xfrm>
          <a:prstGeom prst="curvedConnector3">
            <a:avLst>
              <a:gd name="adj1" fmla="val 14395466"/>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Text Box 27"/>
          <p:cNvSpPr txBox="1">
            <a:spLocks noChangeArrowheads="1"/>
          </p:cNvSpPr>
          <p:nvPr/>
        </p:nvSpPr>
        <p:spPr bwMode="auto">
          <a:xfrm>
            <a:off x="1254126" y="2030283"/>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no access</a:t>
            </a:r>
            <a:endParaRPr lang="en-US" sz="1800" dirty="0"/>
          </a:p>
        </p:txBody>
      </p:sp>
      <p:sp>
        <p:nvSpPr>
          <p:cNvPr id="16" name="Text Box 33"/>
          <p:cNvSpPr txBox="1">
            <a:spLocks noChangeArrowheads="1"/>
          </p:cNvSpPr>
          <p:nvPr/>
        </p:nvSpPr>
        <p:spPr bwMode="auto">
          <a:xfrm>
            <a:off x="1101726" y="1268283"/>
            <a:ext cx="1420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a:t>flag[0] ←0</a:t>
            </a:r>
          </a:p>
        </p:txBody>
      </p:sp>
      <p:sp>
        <p:nvSpPr>
          <p:cNvPr id="24" name="Text Box 12"/>
          <p:cNvSpPr txBox="1">
            <a:spLocks noChangeArrowheads="1"/>
          </p:cNvSpPr>
          <p:nvPr/>
        </p:nvSpPr>
        <p:spPr bwMode="auto">
          <a:xfrm>
            <a:off x="1939926" y="4468683"/>
            <a:ext cx="1412874" cy="286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lnSpc>
                <a:spcPct val="70000"/>
              </a:lnSpc>
              <a:spcBef>
                <a:spcPct val="50000"/>
              </a:spcBef>
            </a:pPr>
            <a:r>
              <a:rPr lang="en-US" sz="1800" dirty="0" smtClean="0"/>
              <a:t>flag[1] == 0 </a:t>
            </a:r>
            <a:endParaRPr lang="en-US" sz="1800" dirty="0"/>
          </a:p>
        </p:txBody>
      </p:sp>
      <p:sp>
        <p:nvSpPr>
          <p:cNvPr id="26" name="Text Box 27"/>
          <p:cNvSpPr txBox="1">
            <a:spLocks noChangeArrowheads="1"/>
          </p:cNvSpPr>
          <p:nvPr/>
        </p:nvSpPr>
        <p:spPr bwMode="auto">
          <a:xfrm>
            <a:off x="1177926" y="5306883"/>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  access</a:t>
            </a:r>
            <a:endParaRPr lang="en-US" sz="1800" dirty="0"/>
          </a:p>
        </p:txBody>
      </p:sp>
      <p:sp>
        <p:nvSpPr>
          <p:cNvPr id="27" name="Text Box 27"/>
          <p:cNvSpPr txBox="1">
            <a:spLocks noChangeArrowheads="1"/>
          </p:cNvSpPr>
          <p:nvPr/>
        </p:nvSpPr>
        <p:spPr bwMode="auto">
          <a:xfrm>
            <a:off x="1254126" y="3554283"/>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request</a:t>
            </a:r>
            <a:endParaRPr lang="en-US" sz="1800" dirty="0"/>
          </a:p>
        </p:txBody>
      </p:sp>
      <p:sp>
        <p:nvSpPr>
          <p:cNvPr id="28" name="Text Box 11"/>
          <p:cNvSpPr txBox="1">
            <a:spLocks noChangeArrowheads="1"/>
          </p:cNvSpPr>
          <p:nvPr/>
        </p:nvSpPr>
        <p:spPr bwMode="auto">
          <a:xfrm>
            <a:off x="1939926" y="2792283"/>
            <a:ext cx="13335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 1</a:t>
            </a:r>
            <a:endParaRPr lang="en-US" sz="1800" dirty="0"/>
          </a:p>
        </p:txBody>
      </p:sp>
      <p:sp>
        <p:nvSpPr>
          <p:cNvPr id="18" name="Oval 5"/>
          <p:cNvSpPr>
            <a:spLocks noChangeArrowheads="1"/>
          </p:cNvSpPr>
          <p:nvPr/>
        </p:nvSpPr>
        <p:spPr bwMode="auto">
          <a:xfrm>
            <a:off x="6626226" y="1945233"/>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19" name="Oval 6"/>
          <p:cNvSpPr>
            <a:spLocks noChangeArrowheads="1"/>
          </p:cNvSpPr>
          <p:nvPr/>
        </p:nvSpPr>
        <p:spPr bwMode="auto">
          <a:xfrm>
            <a:off x="6626226" y="3485901"/>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20" name="Oval 7"/>
          <p:cNvSpPr>
            <a:spLocks noChangeArrowheads="1"/>
          </p:cNvSpPr>
          <p:nvPr/>
        </p:nvSpPr>
        <p:spPr bwMode="auto">
          <a:xfrm>
            <a:off x="6626226" y="5214689"/>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cxnSp>
        <p:nvCxnSpPr>
          <p:cNvPr id="21" name="AutoShape 8"/>
          <p:cNvCxnSpPr>
            <a:cxnSpLocks noChangeShapeType="1"/>
            <a:stCxn id="18" idx="4"/>
            <a:endCxn id="19" idx="0"/>
          </p:cNvCxnSpPr>
          <p:nvPr/>
        </p:nvCxnSpPr>
        <p:spPr bwMode="auto">
          <a:xfrm rot="5400000">
            <a:off x="6782318" y="2975242"/>
            <a:ext cx="102131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9"/>
          <p:cNvCxnSpPr>
            <a:cxnSpLocks noChangeShapeType="1"/>
            <a:stCxn id="19" idx="4"/>
            <a:endCxn id="20" idx="0"/>
          </p:cNvCxnSpPr>
          <p:nvPr/>
        </p:nvCxnSpPr>
        <p:spPr bwMode="auto">
          <a:xfrm rot="5400000">
            <a:off x="6688258" y="4609970"/>
            <a:ext cx="120943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10"/>
          <p:cNvCxnSpPr>
            <a:cxnSpLocks noChangeShapeType="1"/>
            <a:endCxn id="18" idx="0"/>
          </p:cNvCxnSpPr>
          <p:nvPr/>
        </p:nvCxnSpPr>
        <p:spPr bwMode="auto">
          <a:xfrm>
            <a:off x="6396039" y="1384171"/>
            <a:ext cx="896937" cy="5610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 name="Text Box 11"/>
          <p:cNvSpPr txBox="1">
            <a:spLocks noChangeArrowheads="1"/>
          </p:cNvSpPr>
          <p:nvPr/>
        </p:nvSpPr>
        <p:spPr bwMode="auto">
          <a:xfrm>
            <a:off x="8112126" y="3020883"/>
            <a:ext cx="952500" cy="784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a:t>
            </a:r>
          </a:p>
          <a:p>
            <a:pPr eaLnBrk="1" hangingPunct="1">
              <a:spcBef>
                <a:spcPct val="50000"/>
              </a:spcBef>
            </a:pPr>
            <a:r>
              <a:rPr lang="en-US" sz="1800" dirty="0" smtClean="0"/>
              <a:t>← 0</a:t>
            </a:r>
            <a:endParaRPr lang="en-US" sz="1800" dirty="0"/>
          </a:p>
        </p:txBody>
      </p:sp>
      <p:cxnSp>
        <p:nvCxnSpPr>
          <p:cNvPr id="29" name="AutoShape 15"/>
          <p:cNvCxnSpPr>
            <a:cxnSpLocks noChangeShapeType="1"/>
            <a:stCxn id="20" idx="6"/>
            <a:endCxn id="18" idx="6"/>
          </p:cNvCxnSpPr>
          <p:nvPr/>
        </p:nvCxnSpPr>
        <p:spPr bwMode="auto">
          <a:xfrm flipV="1">
            <a:off x="7959726" y="2204909"/>
            <a:ext cx="1588" cy="3269456"/>
          </a:xfrm>
          <a:prstGeom prst="curvedConnector3">
            <a:avLst>
              <a:gd name="adj1" fmla="val 14395466"/>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Text Box 27"/>
          <p:cNvSpPr txBox="1">
            <a:spLocks noChangeArrowheads="1"/>
          </p:cNvSpPr>
          <p:nvPr/>
        </p:nvSpPr>
        <p:spPr bwMode="auto">
          <a:xfrm>
            <a:off x="6740526" y="2030283"/>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no access</a:t>
            </a:r>
            <a:endParaRPr lang="en-US" sz="1800" dirty="0"/>
          </a:p>
        </p:txBody>
      </p:sp>
      <p:sp>
        <p:nvSpPr>
          <p:cNvPr id="31" name="Text Box 33"/>
          <p:cNvSpPr txBox="1">
            <a:spLocks noChangeArrowheads="1"/>
          </p:cNvSpPr>
          <p:nvPr/>
        </p:nvSpPr>
        <p:spPr bwMode="auto">
          <a:xfrm>
            <a:off x="6588126" y="1268283"/>
            <a:ext cx="14208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a:t>
            </a:r>
            <a:r>
              <a:rPr lang="en-US" sz="1800" dirty="0"/>
              <a:t>←0</a:t>
            </a:r>
          </a:p>
        </p:txBody>
      </p:sp>
      <p:sp>
        <p:nvSpPr>
          <p:cNvPr id="32" name="Text Box 12"/>
          <p:cNvSpPr txBox="1">
            <a:spLocks noChangeArrowheads="1"/>
          </p:cNvSpPr>
          <p:nvPr/>
        </p:nvSpPr>
        <p:spPr bwMode="auto">
          <a:xfrm>
            <a:off x="5902326" y="4316283"/>
            <a:ext cx="1389856" cy="286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lnSpc>
                <a:spcPct val="70000"/>
              </a:lnSpc>
              <a:spcBef>
                <a:spcPct val="50000"/>
              </a:spcBef>
            </a:pPr>
            <a:r>
              <a:rPr lang="en-US" sz="1800" dirty="0" smtClean="0"/>
              <a:t>flag[0] == 0</a:t>
            </a:r>
            <a:endParaRPr lang="en-US" sz="1800" dirty="0"/>
          </a:p>
        </p:txBody>
      </p:sp>
      <p:sp>
        <p:nvSpPr>
          <p:cNvPr id="33" name="Text Box 27"/>
          <p:cNvSpPr txBox="1">
            <a:spLocks noChangeArrowheads="1"/>
          </p:cNvSpPr>
          <p:nvPr/>
        </p:nvSpPr>
        <p:spPr bwMode="auto">
          <a:xfrm>
            <a:off x="6664326" y="5306883"/>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  access</a:t>
            </a:r>
            <a:endParaRPr lang="en-US" sz="1800" dirty="0"/>
          </a:p>
        </p:txBody>
      </p:sp>
      <p:sp>
        <p:nvSpPr>
          <p:cNvPr id="34" name="Text Box 27"/>
          <p:cNvSpPr txBox="1">
            <a:spLocks noChangeArrowheads="1"/>
          </p:cNvSpPr>
          <p:nvPr/>
        </p:nvSpPr>
        <p:spPr bwMode="auto">
          <a:xfrm>
            <a:off x="6740526" y="3554283"/>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request</a:t>
            </a:r>
            <a:endParaRPr lang="en-US" sz="1800" dirty="0"/>
          </a:p>
        </p:txBody>
      </p:sp>
      <p:sp>
        <p:nvSpPr>
          <p:cNvPr id="35" name="Text Box 11"/>
          <p:cNvSpPr txBox="1">
            <a:spLocks noChangeArrowheads="1"/>
          </p:cNvSpPr>
          <p:nvPr/>
        </p:nvSpPr>
        <p:spPr bwMode="auto">
          <a:xfrm>
            <a:off x="5826126" y="2792283"/>
            <a:ext cx="13335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 1</a:t>
            </a:r>
            <a:endParaRPr lang="en-US" sz="1800" dirty="0"/>
          </a:p>
        </p:txBody>
      </p:sp>
      <p:sp>
        <p:nvSpPr>
          <p:cNvPr id="38" name="Text Box 14"/>
          <p:cNvSpPr txBox="1">
            <a:spLocks noChangeArrowheads="1"/>
          </p:cNvSpPr>
          <p:nvPr/>
        </p:nvSpPr>
        <p:spPr bwMode="auto">
          <a:xfrm>
            <a:off x="152400" y="793621"/>
            <a:ext cx="11779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2400" b="1" dirty="0" smtClean="0"/>
              <a:t>Alice</a:t>
            </a:r>
            <a:endParaRPr lang="en-US" sz="2400" b="1" dirty="0"/>
          </a:p>
        </p:txBody>
      </p:sp>
      <p:sp>
        <p:nvSpPr>
          <p:cNvPr id="39" name="Text Box 14"/>
          <p:cNvSpPr txBox="1">
            <a:spLocks noChangeArrowheads="1"/>
          </p:cNvSpPr>
          <p:nvPr/>
        </p:nvSpPr>
        <p:spPr bwMode="auto">
          <a:xfrm>
            <a:off x="6359526" y="811083"/>
            <a:ext cx="11779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2400" b="1" dirty="0" smtClean="0"/>
              <a:t>Bob</a:t>
            </a:r>
            <a:endParaRPr lang="en-US" sz="2400" b="1" dirty="0"/>
          </a:p>
        </p:txBody>
      </p:sp>
      <p:sp>
        <p:nvSpPr>
          <p:cNvPr id="41" name="Explosion 2 40"/>
          <p:cNvSpPr/>
          <p:nvPr/>
        </p:nvSpPr>
        <p:spPr>
          <a:xfrm>
            <a:off x="3084908" y="4468683"/>
            <a:ext cx="3124200" cy="152400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Now what?!</a:t>
            </a:r>
            <a:endParaRPr lang="en-US" dirty="0"/>
          </a:p>
        </p:txBody>
      </p:sp>
    </p:spTree>
    <p:extLst>
      <p:ext uri="{BB962C8B-B14F-4D97-AF65-F5344CB8AC3E}">
        <p14:creationId xmlns:p14="http://schemas.microsoft.com/office/powerpoint/2010/main" val="129634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
                                        </p:tgtEl>
                                        <p:attrNameLst>
                                          <p:attrName>fillcolor</p:attrName>
                                        </p:attrNameLst>
                                      </p:cBhvr>
                                      <p:to>
                                        <a:schemeClr val="accent2"/>
                                      </p:to>
                                    </p:animClr>
                                    <p:set>
                                      <p:cBhvr>
                                        <p:cTn id="7" dur="500" fill="hold"/>
                                        <p:tgtEl>
                                          <p:spTgt spid="3"/>
                                        </p:tgtEl>
                                        <p:attrNameLst>
                                          <p:attrName>fill.type</p:attrName>
                                        </p:attrNameLst>
                                      </p:cBhvr>
                                      <p:to>
                                        <p:strVal val="solid"/>
                                      </p:to>
                                    </p:set>
                                    <p:set>
                                      <p:cBhvr>
                                        <p:cTn id="8" dur="500" fill="hold"/>
                                        <p:tgtEl>
                                          <p:spTgt spid="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18"/>
                                        </p:tgtEl>
                                        <p:attrNameLst>
                                          <p:attrName>fillcolor</p:attrName>
                                        </p:attrNameLst>
                                      </p:cBhvr>
                                      <p:to>
                                        <a:schemeClr val="accent2"/>
                                      </p:to>
                                    </p:animClr>
                                    <p:set>
                                      <p:cBhvr>
                                        <p:cTn id="13" dur="500" fill="hold"/>
                                        <p:tgtEl>
                                          <p:spTgt spid="18"/>
                                        </p:tgtEl>
                                        <p:attrNameLst>
                                          <p:attrName>fill.type</p:attrName>
                                        </p:attrNameLst>
                                      </p:cBhvr>
                                      <p:to>
                                        <p:strVal val="solid"/>
                                      </p:to>
                                    </p:set>
                                    <p:set>
                                      <p:cBhvr>
                                        <p:cTn id="14" dur="5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500" fill="hold"/>
                                        <p:tgtEl>
                                          <p:spTgt spid="3"/>
                                        </p:tgtEl>
                                        <p:attrNameLst>
                                          <p:attrName>fillcolor</p:attrName>
                                        </p:attrNameLst>
                                      </p:cBhvr>
                                      <p:to>
                                        <a:schemeClr val="bg1"/>
                                      </p:to>
                                    </p:animClr>
                                    <p:set>
                                      <p:cBhvr>
                                        <p:cTn id="19" dur="500" fill="hold"/>
                                        <p:tgtEl>
                                          <p:spTgt spid="3"/>
                                        </p:tgtEl>
                                        <p:attrNameLst>
                                          <p:attrName>fill.type</p:attrName>
                                        </p:attrNameLst>
                                      </p:cBhvr>
                                      <p:to>
                                        <p:strVal val="solid"/>
                                      </p:to>
                                    </p:set>
                                    <p:set>
                                      <p:cBhvr>
                                        <p:cTn id="20" dur="500" fill="hold"/>
                                        <p:tgtEl>
                                          <p:spTgt spid="3"/>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500" fill="hold"/>
                                        <p:tgtEl>
                                          <p:spTgt spid="4"/>
                                        </p:tgtEl>
                                        <p:attrNameLst>
                                          <p:attrName>fillcolor</p:attrName>
                                        </p:attrNameLst>
                                      </p:cBhvr>
                                      <p:to>
                                        <a:schemeClr val="accent2"/>
                                      </p:to>
                                    </p:animClr>
                                    <p:set>
                                      <p:cBhvr>
                                        <p:cTn id="23" dur="500" fill="hold"/>
                                        <p:tgtEl>
                                          <p:spTgt spid="4"/>
                                        </p:tgtEl>
                                        <p:attrNameLst>
                                          <p:attrName>fill.type</p:attrName>
                                        </p:attrNameLst>
                                      </p:cBhvr>
                                      <p:to>
                                        <p:strVal val="solid"/>
                                      </p:to>
                                    </p:set>
                                    <p:set>
                                      <p:cBhvr>
                                        <p:cTn id="24" dur="500" fill="hold"/>
                                        <p:tgtEl>
                                          <p:spTgt spid="4"/>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500" fill="hold"/>
                                        <p:tgtEl>
                                          <p:spTgt spid="18"/>
                                        </p:tgtEl>
                                        <p:attrNameLst>
                                          <p:attrName>fillcolor</p:attrName>
                                        </p:attrNameLst>
                                      </p:cBhvr>
                                      <p:to>
                                        <a:schemeClr val="bg1"/>
                                      </p:to>
                                    </p:animClr>
                                    <p:set>
                                      <p:cBhvr>
                                        <p:cTn id="29" dur="500" fill="hold"/>
                                        <p:tgtEl>
                                          <p:spTgt spid="18"/>
                                        </p:tgtEl>
                                        <p:attrNameLst>
                                          <p:attrName>fill.type</p:attrName>
                                        </p:attrNameLst>
                                      </p:cBhvr>
                                      <p:to>
                                        <p:strVal val="solid"/>
                                      </p:to>
                                    </p:set>
                                    <p:set>
                                      <p:cBhvr>
                                        <p:cTn id="30" dur="500" fill="hold"/>
                                        <p:tgtEl>
                                          <p:spTgt spid="18"/>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19"/>
                                        </p:tgtEl>
                                        <p:attrNameLst>
                                          <p:attrName>fillcolor</p:attrName>
                                        </p:attrNameLst>
                                      </p:cBhvr>
                                      <p:to>
                                        <a:schemeClr val="accent2"/>
                                      </p:to>
                                    </p:animClr>
                                    <p:set>
                                      <p:cBhvr>
                                        <p:cTn id="33" dur="500" fill="hold"/>
                                        <p:tgtEl>
                                          <p:spTgt spid="19"/>
                                        </p:tgtEl>
                                        <p:attrNameLst>
                                          <p:attrName>fill.type</p:attrName>
                                        </p:attrNameLst>
                                      </p:cBhvr>
                                      <p:to>
                                        <p:strVal val="solid"/>
                                      </p:to>
                                    </p:set>
                                    <p:set>
                                      <p:cBhvr>
                                        <p:cTn id="34" dur="500" fill="hold"/>
                                        <p:tgtEl>
                                          <p:spTgt spid="19"/>
                                        </p:tgtEl>
                                        <p:attrNameLst>
                                          <p:attrName>fill.on</p:attrName>
                                        </p:attrNameLst>
                                      </p:cBhvr>
                                      <p:to>
                                        <p:strVal val="true"/>
                                      </p:to>
                                    </p:set>
                                  </p:childTnLst>
                                </p:cTn>
                              </p:par>
                              <p:par>
                                <p:cTn id="35" presetID="55"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p:cTn id="37" dur="1000" fill="hold"/>
                                        <p:tgtEl>
                                          <p:spTgt spid="41"/>
                                        </p:tgtEl>
                                        <p:attrNameLst>
                                          <p:attrName>ppt_w</p:attrName>
                                        </p:attrNameLst>
                                      </p:cBhvr>
                                      <p:tavLst>
                                        <p:tav tm="0">
                                          <p:val>
                                            <p:strVal val="#ppt_w*0.70"/>
                                          </p:val>
                                        </p:tav>
                                        <p:tav tm="100000">
                                          <p:val>
                                            <p:strVal val="#ppt_w"/>
                                          </p:val>
                                        </p:tav>
                                      </p:tavLst>
                                    </p:anim>
                                    <p:anim calcmode="lin" valueType="num">
                                      <p:cBhvr>
                                        <p:cTn id="38" dur="1000" fill="hold"/>
                                        <p:tgtEl>
                                          <p:spTgt spid="41"/>
                                        </p:tgtEl>
                                        <p:attrNameLst>
                                          <p:attrName>ppt_h</p:attrName>
                                        </p:attrNameLst>
                                      </p:cBhvr>
                                      <p:tavLst>
                                        <p:tav tm="0">
                                          <p:val>
                                            <p:strVal val="#ppt_h"/>
                                          </p:val>
                                        </p:tav>
                                        <p:tav tm="100000">
                                          <p:val>
                                            <p:strVal val="#ppt_h"/>
                                          </p:val>
                                        </p:tav>
                                      </p:tavLst>
                                    </p:anim>
                                    <p:animEffect transition="in" filter="fade">
                                      <p:cBhvr>
                                        <p:cTn id="3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88" y="-164068"/>
            <a:ext cx="8229600" cy="1143000"/>
          </a:xfrm>
        </p:spPr>
        <p:txBody>
          <a:bodyPr/>
          <a:lstStyle/>
          <a:p>
            <a:r>
              <a:rPr lang="en-US" dirty="0" smtClean="0"/>
              <a:t>Mutual Exclusion: Attempt 3</a:t>
            </a:r>
            <a:endParaRPr lang="en-US" dirty="0"/>
          </a:p>
        </p:txBody>
      </p:sp>
      <p:sp>
        <p:nvSpPr>
          <p:cNvPr id="3" name="Oval 5"/>
          <p:cNvSpPr>
            <a:spLocks noChangeArrowheads="1"/>
          </p:cNvSpPr>
          <p:nvPr/>
        </p:nvSpPr>
        <p:spPr bwMode="auto">
          <a:xfrm>
            <a:off x="1181100" y="1896150"/>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4" name="Oval 6"/>
          <p:cNvSpPr>
            <a:spLocks noChangeArrowheads="1"/>
          </p:cNvSpPr>
          <p:nvPr/>
        </p:nvSpPr>
        <p:spPr bwMode="auto">
          <a:xfrm>
            <a:off x="1181100" y="3436818"/>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5" name="Oval 7"/>
          <p:cNvSpPr>
            <a:spLocks noChangeArrowheads="1"/>
          </p:cNvSpPr>
          <p:nvPr/>
        </p:nvSpPr>
        <p:spPr bwMode="auto">
          <a:xfrm>
            <a:off x="1181100" y="5165606"/>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dirty="0"/>
          </a:p>
        </p:txBody>
      </p:sp>
      <p:cxnSp>
        <p:nvCxnSpPr>
          <p:cNvPr id="6" name="AutoShape 8"/>
          <p:cNvCxnSpPr>
            <a:cxnSpLocks noChangeShapeType="1"/>
            <a:stCxn id="3" idx="4"/>
            <a:endCxn id="4" idx="0"/>
          </p:cNvCxnSpPr>
          <p:nvPr/>
        </p:nvCxnSpPr>
        <p:spPr bwMode="auto">
          <a:xfrm rot="5400000">
            <a:off x="1337192" y="2926159"/>
            <a:ext cx="102131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 name="AutoShape 9"/>
          <p:cNvCxnSpPr>
            <a:cxnSpLocks noChangeShapeType="1"/>
            <a:stCxn id="4" idx="4"/>
            <a:endCxn id="5" idx="0"/>
          </p:cNvCxnSpPr>
          <p:nvPr/>
        </p:nvCxnSpPr>
        <p:spPr bwMode="auto">
          <a:xfrm rot="5400000">
            <a:off x="1243132" y="4560887"/>
            <a:ext cx="120943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AutoShape 10"/>
          <p:cNvCxnSpPr>
            <a:cxnSpLocks noChangeShapeType="1"/>
            <a:endCxn id="3" idx="0"/>
          </p:cNvCxnSpPr>
          <p:nvPr/>
        </p:nvCxnSpPr>
        <p:spPr bwMode="auto">
          <a:xfrm>
            <a:off x="950913" y="1335088"/>
            <a:ext cx="896937" cy="5610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Text Box 11"/>
          <p:cNvSpPr txBox="1">
            <a:spLocks noChangeArrowheads="1"/>
          </p:cNvSpPr>
          <p:nvPr/>
        </p:nvSpPr>
        <p:spPr bwMode="auto">
          <a:xfrm>
            <a:off x="228600" y="3048000"/>
            <a:ext cx="838200" cy="784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a:t>
            </a:r>
          </a:p>
          <a:p>
            <a:pPr eaLnBrk="1" hangingPunct="1">
              <a:spcBef>
                <a:spcPct val="50000"/>
              </a:spcBef>
            </a:pPr>
            <a:r>
              <a:rPr lang="en-US" sz="1800" dirty="0" smtClean="0"/>
              <a:t>← 0</a:t>
            </a:r>
            <a:endParaRPr lang="en-US" sz="1800" dirty="0"/>
          </a:p>
        </p:txBody>
      </p:sp>
      <p:cxnSp>
        <p:nvCxnSpPr>
          <p:cNvPr id="12" name="AutoShape 15"/>
          <p:cNvCxnSpPr>
            <a:cxnSpLocks noChangeShapeType="1"/>
            <a:stCxn id="5" idx="2"/>
            <a:endCxn id="3" idx="2"/>
          </p:cNvCxnSpPr>
          <p:nvPr/>
        </p:nvCxnSpPr>
        <p:spPr bwMode="auto">
          <a:xfrm rot="10800000">
            <a:off x="1181100" y="2155826"/>
            <a:ext cx="1588" cy="3269456"/>
          </a:xfrm>
          <a:prstGeom prst="curvedConnector3">
            <a:avLst>
              <a:gd name="adj1" fmla="val 14395466"/>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Text Box 27"/>
          <p:cNvSpPr txBox="1">
            <a:spLocks noChangeArrowheads="1"/>
          </p:cNvSpPr>
          <p:nvPr/>
        </p:nvSpPr>
        <p:spPr bwMode="auto">
          <a:xfrm>
            <a:off x="1295400" y="19812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no access</a:t>
            </a:r>
            <a:endParaRPr lang="en-US" sz="1800" dirty="0"/>
          </a:p>
        </p:txBody>
      </p:sp>
      <p:sp>
        <p:nvSpPr>
          <p:cNvPr id="16" name="Text Box 33"/>
          <p:cNvSpPr txBox="1">
            <a:spLocks noChangeArrowheads="1"/>
          </p:cNvSpPr>
          <p:nvPr/>
        </p:nvSpPr>
        <p:spPr bwMode="auto">
          <a:xfrm>
            <a:off x="1143000" y="1219200"/>
            <a:ext cx="21717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 ←</a:t>
            </a:r>
            <a:r>
              <a:rPr lang="en-US" sz="1800" dirty="0" smtClean="0"/>
              <a:t>0, </a:t>
            </a:r>
            <a:r>
              <a:rPr lang="en-US" sz="1800" dirty="0"/>
              <a:t>x[0] ←0</a:t>
            </a:r>
          </a:p>
        </p:txBody>
      </p:sp>
      <p:sp>
        <p:nvSpPr>
          <p:cNvPr id="24" name="Text Box 12"/>
          <p:cNvSpPr txBox="1">
            <a:spLocks noChangeArrowheads="1"/>
          </p:cNvSpPr>
          <p:nvPr/>
        </p:nvSpPr>
        <p:spPr bwMode="auto">
          <a:xfrm>
            <a:off x="1981200" y="4419600"/>
            <a:ext cx="1676400" cy="622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lnSpc>
                <a:spcPct val="70000"/>
              </a:lnSpc>
              <a:spcBef>
                <a:spcPct val="50000"/>
              </a:spcBef>
            </a:pPr>
            <a:r>
              <a:rPr lang="en-US" sz="1800" dirty="0" smtClean="0"/>
              <a:t>flag[1] == 0  or </a:t>
            </a:r>
          </a:p>
          <a:p>
            <a:pPr eaLnBrk="1" hangingPunct="1">
              <a:lnSpc>
                <a:spcPct val="70000"/>
              </a:lnSpc>
              <a:spcBef>
                <a:spcPct val="50000"/>
              </a:spcBef>
            </a:pPr>
            <a:r>
              <a:rPr lang="en-US" sz="1800" dirty="0" smtClean="0"/>
              <a:t>x[0] </a:t>
            </a:r>
            <a:r>
              <a:rPr lang="en-US" sz="1800" dirty="0"/>
              <a:t>!</a:t>
            </a:r>
            <a:r>
              <a:rPr lang="en-US" sz="1800" dirty="0" smtClean="0"/>
              <a:t>= x[1]</a:t>
            </a:r>
            <a:endParaRPr lang="en-US" sz="1800" dirty="0"/>
          </a:p>
        </p:txBody>
      </p:sp>
      <p:sp>
        <p:nvSpPr>
          <p:cNvPr id="26" name="Text Box 27"/>
          <p:cNvSpPr txBox="1">
            <a:spLocks noChangeArrowheads="1"/>
          </p:cNvSpPr>
          <p:nvPr/>
        </p:nvSpPr>
        <p:spPr bwMode="auto">
          <a:xfrm>
            <a:off x="1219200" y="52578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  access</a:t>
            </a:r>
            <a:endParaRPr lang="en-US" sz="1800" dirty="0"/>
          </a:p>
        </p:txBody>
      </p:sp>
      <p:sp>
        <p:nvSpPr>
          <p:cNvPr id="27" name="Text Box 27"/>
          <p:cNvSpPr txBox="1">
            <a:spLocks noChangeArrowheads="1"/>
          </p:cNvSpPr>
          <p:nvPr/>
        </p:nvSpPr>
        <p:spPr bwMode="auto">
          <a:xfrm>
            <a:off x="1295400" y="35052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request</a:t>
            </a:r>
            <a:endParaRPr lang="en-US" sz="1800" dirty="0"/>
          </a:p>
        </p:txBody>
      </p:sp>
      <p:sp>
        <p:nvSpPr>
          <p:cNvPr id="28" name="Text Box 11"/>
          <p:cNvSpPr txBox="1">
            <a:spLocks noChangeArrowheads="1"/>
          </p:cNvSpPr>
          <p:nvPr/>
        </p:nvSpPr>
        <p:spPr bwMode="auto">
          <a:xfrm>
            <a:off x="1981200" y="2590800"/>
            <a:ext cx="1333500" cy="784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a:t>flag[0</a:t>
            </a:r>
            <a:r>
              <a:rPr lang="en-US" sz="1800" dirty="0" smtClean="0"/>
              <a:t>] ← 1</a:t>
            </a:r>
          </a:p>
          <a:p>
            <a:pPr eaLnBrk="1" hangingPunct="1">
              <a:spcBef>
                <a:spcPct val="50000"/>
              </a:spcBef>
            </a:pPr>
            <a:r>
              <a:rPr lang="en-US" sz="1800" dirty="0" smtClean="0"/>
              <a:t>x[0] ← x[1]</a:t>
            </a:r>
          </a:p>
        </p:txBody>
      </p:sp>
      <p:sp>
        <p:nvSpPr>
          <p:cNvPr id="18" name="Oval 5"/>
          <p:cNvSpPr>
            <a:spLocks noChangeArrowheads="1"/>
          </p:cNvSpPr>
          <p:nvPr/>
        </p:nvSpPr>
        <p:spPr bwMode="auto">
          <a:xfrm>
            <a:off x="6667500" y="1896150"/>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19" name="Oval 6"/>
          <p:cNvSpPr>
            <a:spLocks noChangeArrowheads="1"/>
          </p:cNvSpPr>
          <p:nvPr/>
        </p:nvSpPr>
        <p:spPr bwMode="auto">
          <a:xfrm>
            <a:off x="6667500" y="3436818"/>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sp>
        <p:nvSpPr>
          <p:cNvPr id="20" name="Oval 7"/>
          <p:cNvSpPr>
            <a:spLocks noChangeArrowheads="1"/>
          </p:cNvSpPr>
          <p:nvPr/>
        </p:nvSpPr>
        <p:spPr bwMode="auto">
          <a:xfrm>
            <a:off x="6667500" y="5165606"/>
            <a:ext cx="1333500" cy="519351"/>
          </a:xfrm>
          <a:prstGeom prst="ellipse">
            <a:avLst/>
          </a:prstGeom>
          <a:solidFill>
            <a:schemeClr val="bg1"/>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endParaRPr lang="en-US"/>
          </a:p>
        </p:txBody>
      </p:sp>
      <p:cxnSp>
        <p:nvCxnSpPr>
          <p:cNvPr id="21" name="AutoShape 8"/>
          <p:cNvCxnSpPr>
            <a:cxnSpLocks noChangeShapeType="1"/>
            <a:stCxn id="18" idx="4"/>
            <a:endCxn id="19" idx="0"/>
          </p:cNvCxnSpPr>
          <p:nvPr/>
        </p:nvCxnSpPr>
        <p:spPr bwMode="auto">
          <a:xfrm rot="5400000">
            <a:off x="6823592" y="2926159"/>
            <a:ext cx="102131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9"/>
          <p:cNvCxnSpPr>
            <a:cxnSpLocks noChangeShapeType="1"/>
            <a:stCxn id="19" idx="4"/>
            <a:endCxn id="20" idx="0"/>
          </p:cNvCxnSpPr>
          <p:nvPr/>
        </p:nvCxnSpPr>
        <p:spPr bwMode="auto">
          <a:xfrm rot="5400000">
            <a:off x="6729532" y="4560887"/>
            <a:ext cx="1209437" cy="158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10"/>
          <p:cNvCxnSpPr>
            <a:cxnSpLocks noChangeShapeType="1"/>
            <a:endCxn id="18" idx="0"/>
          </p:cNvCxnSpPr>
          <p:nvPr/>
        </p:nvCxnSpPr>
        <p:spPr bwMode="auto">
          <a:xfrm>
            <a:off x="6437313" y="1335088"/>
            <a:ext cx="896937" cy="5610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 name="Text Box 11"/>
          <p:cNvSpPr txBox="1">
            <a:spLocks noChangeArrowheads="1"/>
          </p:cNvSpPr>
          <p:nvPr/>
        </p:nvSpPr>
        <p:spPr bwMode="auto">
          <a:xfrm>
            <a:off x="8153400" y="2971800"/>
            <a:ext cx="952500" cy="784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a:t>
            </a:r>
          </a:p>
          <a:p>
            <a:pPr eaLnBrk="1" hangingPunct="1">
              <a:spcBef>
                <a:spcPct val="50000"/>
              </a:spcBef>
            </a:pPr>
            <a:r>
              <a:rPr lang="en-US" sz="1800" dirty="0" smtClean="0"/>
              <a:t>← 0</a:t>
            </a:r>
            <a:endParaRPr lang="en-US" sz="1800" dirty="0"/>
          </a:p>
        </p:txBody>
      </p:sp>
      <p:cxnSp>
        <p:nvCxnSpPr>
          <p:cNvPr id="29" name="AutoShape 15"/>
          <p:cNvCxnSpPr>
            <a:cxnSpLocks noChangeShapeType="1"/>
            <a:stCxn id="20" idx="6"/>
            <a:endCxn id="18" idx="6"/>
          </p:cNvCxnSpPr>
          <p:nvPr/>
        </p:nvCxnSpPr>
        <p:spPr bwMode="auto">
          <a:xfrm flipV="1">
            <a:off x="8001000" y="2155826"/>
            <a:ext cx="1588" cy="3269456"/>
          </a:xfrm>
          <a:prstGeom prst="curvedConnector3">
            <a:avLst>
              <a:gd name="adj1" fmla="val 14395466"/>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Text Box 27"/>
          <p:cNvSpPr txBox="1">
            <a:spLocks noChangeArrowheads="1"/>
          </p:cNvSpPr>
          <p:nvPr/>
        </p:nvSpPr>
        <p:spPr bwMode="auto">
          <a:xfrm>
            <a:off x="6781800" y="19812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no access</a:t>
            </a:r>
            <a:endParaRPr lang="en-US" sz="1800" dirty="0"/>
          </a:p>
        </p:txBody>
      </p:sp>
      <p:sp>
        <p:nvSpPr>
          <p:cNvPr id="31" name="Text Box 33"/>
          <p:cNvSpPr txBox="1">
            <a:spLocks noChangeArrowheads="1"/>
          </p:cNvSpPr>
          <p:nvPr/>
        </p:nvSpPr>
        <p:spPr bwMode="auto">
          <a:xfrm>
            <a:off x="6629400" y="1219200"/>
            <a:ext cx="23622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a:t>
            </a:r>
            <a:r>
              <a:rPr lang="en-US" sz="1800" dirty="0"/>
              <a:t>←0, </a:t>
            </a:r>
            <a:r>
              <a:rPr lang="en-US" sz="1800" dirty="0" smtClean="0"/>
              <a:t>x[1] </a:t>
            </a:r>
            <a:r>
              <a:rPr lang="en-US" sz="1800" dirty="0"/>
              <a:t>←</a:t>
            </a:r>
            <a:r>
              <a:rPr lang="en-US" sz="1800" dirty="0" smtClean="0"/>
              <a:t>0</a:t>
            </a:r>
            <a:endParaRPr lang="en-US" sz="1800" dirty="0"/>
          </a:p>
        </p:txBody>
      </p:sp>
      <p:sp>
        <p:nvSpPr>
          <p:cNvPr id="33" name="Text Box 27"/>
          <p:cNvSpPr txBox="1">
            <a:spLocks noChangeArrowheads="1"/>
          </p:cNvSpPr>
          <p:nvPr/>
        </p:nvSpPr>
        <p:spPr bwMode="auto">
          <a:xfrm>
            <a:off x="6705600" y="52578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  access</a:t>
            </a:r>
            <a:endParaRPr lang="en-US" sz="1800" dirty="0"/>
          </a:p>
        </p:txBody>
      </p:sp>
      <p:sp>
        <p:nvSpPr>
          <p:cNvPr id="34" name="Text Box 27"/>
          <p:cNvSpPr txBox="1">
            <a:spLocks noChangeArrowheads="1"/>
          </p:cNvSpPr>
          <p:nvPr/>
        </p:nvSpPr>
        <p:spPr bwMode="auto">
          <a:xfrm>
            <a:off x="6781800" y="3505200"/>
            <a:ext cx="148431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request</a:t>
            </a:r>
            <a:endParaRPr lang="en-US" sz="1800" dirty="0"/>
          </a:p>
        </p:txBody>
      </p:sp>
      <mc:AlternateContent xmlns:mc="http://schemas.openxmlformats.org/markup-compatibility/2006" xmlns:a14="http://schemas.microsoft.com/office/drawing/2010/main">
        <mc:Choice Requires="a14">
          <p:sp>
            <p:nvSpPr>
              <p:cNvPr id="35" name="Text Box 11"/>
              <p:cNvSpPr txBox="1">
                <a:spLocks noChangeArrowheads="1"/>
              </p:cNvSpPr>
              <p:nvPr/>
            </p:nvSpPr>
            <p:spPr bwMode="auto">
              <a:xfrm>
                <a:off x="5725510" y="2494588"/>
                <a:ext cx="1600200" cy="784830"/>
              </a:xfrm>
              <a:prstGeom prst="rect">
                <a:avLst/>
              </a:prstGeom>
              <a:noFill/>
              <a:ln>
                <a:noFill/>
              </a:ln>
              <a:effectLst/>
              <a:extLst>
                <a:ext uri="{909E8E84-426E-40DD-AFC4-6F175D3DCCD1}">
                  <a14:hiddenFill>
                    <a:solidFill>
                      <a:schemeClr val="bg1"/>
                    </a:solidFill>
                  </a14:hiddenFill>
                </a:ext>
                <a:ext uri="{91240B29-F687-4F45-9708-019B960494DF}">
                  <a14:hiddenLine w="25400" algn="ctr">
                    <a:solidFill>
                      <a:srgbClr val="FF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1800" dirty="0" smtClean="0"/>
                  <a:t>flag[1] ← 1</a:t>
                </a:r>
              </a:p>
              <a:p>
                <a:pPr eaLnBrk="1" hangingPunct="1">
                  <a:spcBef>
                    <a:spcPct val="50000"/>
                  </a:spcBef>
                </a:pPr>
                <a:r>
                  <a:rPr lang="en-US" sz="1800" dirty="0"/>
                  <a:t>x</a:t>
                </a:r>
                <a:r>
                  <a:rPr lang="en-US" sz="1800" dirty="0" smtClean="0"/>
                  <a:t>[1] ← </a:t>
                </a:r>
                <a14:m>
                  <m:oMath xmlns:m="http://schemas.openxmlformats.org/officeDocument/2006/math">
                    <m:r>
                      <a:rPr lang="en-US" sz="1800" b="0" i="1" smtClean="0">
                        <a:latin typeface="Cambria Math" panose="02040503050406030204" pitchFamily="18" charset="0"/>
                      </a:rPr>
                      <m:t>¬</m:t>
                    </m:r>
                  </m:oMath>
                </a14:m>
                <a:r>
                  <a:rPr lang="en-US" sz="1800" dirty="0" smtClean="0"/>
                  <a:t>x[0]</a:t>
                </a:r>
              </a:p>
            </p:txBody>
          </p:sp>
        </mc:Choice>
        <mc:Fallback xmlns="">
          <p:sp>
            <p:nvSpPr>
              <p:cNvPr id="35" name="Text Box 11"/>
              <p:cNvSpPr txBox="1">
                <a:spLocks noRot="1" noChangeAspect="1" noMove="1" noResize="1" noEditPoints="1" noAdjustHandles="1" noChangeArrowheads="1" noChangeShapeType="1" noTextEdit="1"/>
              </p:cNvSpPr>
              <p:nvPr/>
            </p:nvSpPr>
            <p:spPr bwMode="auto">
              <a:xfrm>
                <a:off x="5725510" y="2494588"/>
                <a:ext cx="1600200" cy="784830"/>
              </a:xfrm>
              <a:prstGeom prst="rect">
                <a:avLst/>
              </a:prstGeom>
              <a:blipFill rotWithShape="0">
                <a:blip r:embed="rId2"/>
                <a:stretch>
                  <a:fillRect l="-3042" t="-3876" b="-11628"/>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38" name="Text Box 14"/>
          <p:cNvSpPr txBox="1">
            <a:spLocks noChangeArrowheads="1"/>
          </p:cNvSpPr>
          <p:nvPr/>
        </p:nvSpPr>
        <p:spPr bwMode="auto">
          <a:xfrm>
            <a:off x="193674" y="744538"/>
            <a:ext cx="11779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2400" b="1" dirty="0" smtClean="0"/>
              <a:t>Alice</a:t>
            </a:r>
            <a:endParaRPr lang="en-US" sz="2400" b="1" dirty="0"/>
          </a:p>
        </p:txBody>
      </p:sp>
      <p:sp>
        <p:nvSpPr>
          <p:cNvPr id="39" name="Text Box 14"/>
          <p:cNvSpPr txBox="1">
            <a:spLocks noChangeArrowheads="1"/>
          </p:cNvSpPr>
          <p:nvPr/>
        </p:nvSpPr>
        <p:spPr bwMode="auto">
          <a:xfrm>
            <a:off x="6400800" y="762000"/>
            <a:ext cx="11779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spcBef>
                <a:spcPct val="50000"/>
              </a:spcBef>
            </a:pPr>
            <a:r>
              <a:rPr lang="en-US" sz="2400" b="1" dirty="0" smtClean="0"/>
              <a:t>Bob</a:t>
            </a:r>
            <a:endParaRPr lang="en-US" sz="2400" b="1" dirty="0"/>
          </a:p>
        </p:txBody>
      </p:sp>
      <p:sp>
        <p:nvSpPr>
          <p:cNvPr id="36" name="Text Box 12"/>
          <p:cNvSpPr txBox="1">
            <a:spLocks noChangeArrowheads="1"/>
          </p:cNvSpPr>
          <p:nvPr/>
        </p:nvSpPr>
        <p:spPr bwMode="auto">
          <a:xfrm>
            <a:off x="5638800" y="4343400"/>
            <a:ext cx="1676400" cy="622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952500" indent="-952500" eaLnBrk="0" hangingPunct="0">
              <a:defRPr sz="5000">
                <a:solidFill>
                  <a:schemeClr val="tx1"/>
                </a:solidFill>
                <a:latin typeface="Arial" charset="0"/>
              </a:defRPr>
            </a:lvl1pPr>
            <a:lvl2pPr eaLnBrk="0" hangingPunct="0">
              <a:defRPr sz="5000">
                <a:solidFill>
                  <a:schemeClr val="tx1"/>
                </a:solidFill>
                <a:latin typeface="Arial" charset="0"/>
              </a:defRPr>
            </a:lvl2pPr>
            <a:lvl3pPr eaLnBrk="0" hangingPunct="0">
              <a:defRPr sz="5000">
                <a:solidFill>
                  <a:schemeClr val="tx1"/>
                </a:solidFill>
                <a:latin typeface="Arial" charset="0"/>
              </a:defRPr>
            </a:lvl3pPr>
            <a:lvl4pPr eaLnBrk="0" hangingPunct="0">
              <a:defRPr sz="5000">
                <a:solidFill>
                  <a:schemeClr val="tx1"/>
                </a:solidFill>
                <a:latin typeface="Arial" charset="0"/>
              </a:defRPr>
            </a:lvl4pPr>
            <a:lvl5pPr eaLnBrk="0" hangingPunct="0">
              <a:defRPr sz="5000">
                <a:solidFill>
                  <a:schemeClr val="tx1"/>
                </a:solidFill>
                <a:latin typeface="Arial" charset="0"/>
              </a:defRPr>
            </a:lvl5pPr>
            <a:lvl6pPr eaLnBrk="0" fontAlgn="base" hangingPunct="0">
              <a:spcBef>
                <a:spcPct val="0"/>
              </a:spcBef>
              <a:spcAft>
                <a:spcPct val="0"/>
              </a:spcAft>
              <a:defRPr sz="5000">
                <a:solidFill>
                  <a:schemeClr val="tx1"/>
                </a:solidFill>
                <a:latin typeface="Arial" charset="0"/>
              </a:defRPr>
            </a:lvl6pPr>
            <a:lvl7pPr eaLnBrk="0" fontAlgn="base" hangingPunct="0">
              <a:spcBef>
                <a:spcPct val="0"/>
              </a:spcBef>
              <a:spcAft>
                <a:spcPct val="0"/>
              </a:spcAft>
              <a:defRPr sz="5000">
                <a:solidFill>
                  <a:schemeClr val="tx1"/>
                </a:solidFill>
                <a:latin typeface="Arial" charset="0"/>
              </a:defRPr>
            </a:lvl7pPr>
            <a:lvl8pPr eaLnBrk="0" fontAlgn="base" hangingPunct="0">
              <a:spcBef>
                <a:spcPct val="0"/>
              </a:spcBef>
              <a:spcAft>
                <a:spcPct val="0"/>
              </a:spcAft>
              <a:defRPr sz="5000">
                <a:solidFill>
                  <a:schemeClr val="tx1"/>
                </a:solidFill>
                <a:latin typeface="Arial" charset="0"/>
              </a:defRPr>
            </a:lvl8pPr>
            <a:lvl9pPr eaLnBrk="0" fontAlgn="base" hangingPunct="0">
              <a:spcBef>
                <a:spcPct val="0"/>
              </a:spcBef>
              <a:spcAft>
                <a:spcPct val="0"/>
              </a:spcAft>
              <a:defRPr sz="5000">
                <a:solidFill>
                  <a:schemeClr val="tx1"/>
                </a:solidFill>
                <a:latin typeface="Arial" charset="0"/>
              </a:defRPr>
            </a:lvl9pPr>
          </a:lstStyle>
          <a:p>
            <a:pPr eaLnBrk="1" hangingPunct="1">
              <a:lnSpc>
                <a:spcPct val="70000"/>
              </a:lnSpc>
              <a:spcBef>
                <a:spcPct val="50000"/>
              </a:spcBef>
            </a:pPr>
            <a:r>
              <a:rPr lang="en-US" sz="1800" dirty="0" smtClean="0"/>
              <a:t>flag[0] == 0  or </a:t>
            </a:r>
          </a:p>
          <a:p>
            <a:pPr eaLnBrk="1" hangingPunct="1">
              <a:lnSpc>
                <a:spcPct val="70000"/>
              </a:lnSpc>
              <a:spcBef>
                <a:spcPct val="50000"/>
              </a:spcBef>
            </a:pPr>
            <a:r>
              <a:rPr lang="en-US" sz="1800" dirty="0"/>
              <a:t>x</a:t>
            </a:r>
            <a:r>
              <a:rPr lang="en-US" sz="1800" dirty="0" smtClean="0"/>
              <a:t>[0] == x[1]</a:t>
            </a:r>
            <a:endParaRPr lang="en-US" sz="1800" dirty="0"/>
          </a:p>
        </p:txBody>
      </p:sp>
      <p:sp>
        <p:nvSpPr>
          <p:cNvPr id="37" name="Explosion 2 36"/>
          <p:cNvSpPr/>
          <p:nvPr/>
        </p:nvSpPr>
        <p:spPr>
          <a:xfrm>
            <a:off x="3019028" y="4513995"/>
            <a:ext cx="3124200" cy="152400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OK,  works!</a:t>
            </a:r>
            <a:endParaRPr lang="en-US" dirty="0"/>
          </a:p>
        </p:txBody>
      </p:sp>
    </p:spTree>
    <p:extLst>
      <p:ext uri="{BB962C8B-B14F-4D97-AF65-F5344CB8AC3E}">
        <p14:creationId xmlns:p14="http://schemas.microsoft.com/office/powerpoint/2010/main" val="143465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
                                        </p:tgtEl>
                                        <p:attrNameLst>
                                          <p:attrName>fillcolor</p:attrName>
                                        </p:attrNameLst>
                                      </p:cBhvr>
                                      <p:to>
                                        <a:schemeClr val="accent2"/>
                                      </p:to>
                                    </p:animClr>
                                    <p:set>
                                      <p:cBhvr>
                                        <p:cTn id="7" dur="500" fill="hold"/>
                                        <p:tgtEl>
                                          <p:spTgt spid="3"/>
                                        </p:tgtEl>
                                        <p:attrNameLst>
                                          <p:attrName>fill.type</p:attrName>
                                        </p:attrNameLst>
                                      </p:cBhvr>
                                      <p:to>
                                        <p:strVal val="solid"/>
                                      </p:to>
                                    </p:set>
                                    <p:set>
                                      <p:cBhvr>
                                        <p:cTn id="8" dur="500" fill="hold"/>
                                        <p:tgtEl>
                                          <p:spTgt spid="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18"/>
                                        </p:tgtEl>
                                        <p:attrNameLst>
                                          <p:attrName>fillcolor</p:attrName>
                                        </p:attrNameLst>
                                      </p:cBhvr>
                                      <p:to>
                                        <a:schemeClr val="accent2"/>
                                      </p:to>
                                    </p:animClr>
                                    <p:set>
                                      <p:cBhvr>
                                        <p:cTn id="13" dur="500" fill="hold"/>
                                        <p:tgtEl>
                                          <p:spTgt spid="18"/>
                                        </p:tgtEl>
                                        <p:attrNameLst>
                                          <p:attrName>fill.type</p:attrName>
                                        </p:attrNameLst>
                                      </p:cBhvr>
                                      <p:to>
                                        <p:strVal val="solid"/>
                                      </p:to>
                                    </p:set>
                                    <p:set>
                                      <p:cBhvr>
                                        <p:cTn id="14" dur="5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500" fill="hold"/>
                                        <p:tgtEl>
                                          <p:spTgt spid="3"/>
                                        </p:tgtEl>
                                        <p:attrNameLst>
                                          <p:attrName>fillcolor</p:attrName>
                                        </p:attrNameLst>
                                      </p:cBhvr>
                                      <p:to>
                                        <a:schemeClr val="bg1"/>
                                      </p:to>
                                    </p:animClr>
                                    <p:set>
                                      <p:cBhvr>
                                        <p:cTn id="19" dur="500" fill="hold"/>
                                        <p:tgtEl>
                                          <p:spTgt spid="3"/>
                                        </p:tgtEl>
                                        <p:attrNameLst>
                                          <p:attrName>fill.type</p:attrName>
                                        </p:attrNameLst>
                                      </p:cBhvr>
                                      <p:to>
                                        <p:strVal val="solid"/>
                                      </p:to>
                                    </p:set>
                                    <p:set>
                                      <p:cBhvr>
                                        <p:cTn id="20" dur="500" fill="hold"/>
                                        <p:tgtEl>
                                          <p:spTgt spid="3"/>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500" fill="hold"/>
                                        <p:tgtEl>
                                          <p:spTgt spid="4"/>
                                        </p:tgtEl>
                                        <p:attrNameLst>
                                          <p:attrName>fillcolor</p:attrName>
                                        </p:attrNameLst>
                                      </p:cBhvr>
                                      <p:to>
                                        <a:schemeClr val="accent2"/>
                                      </p:to>
                                    </p:animClr>
                                    <p:set>
                                      <p:cBhvr>
                                        <p:cTn id="23" dur="500" fill="hold"/>
                                        <p:tgtEl>
                                          <p:spTgt spid="4"/>
                                        </p:tgtEl>
                                        <p:attrNameLst>
                                          <p:attrName>fill.type</p:attrName>
                                        </p:attrNameLst>
                                      </p:cBhvr>
                                      <p:to>
                                        <p:strVal val="solid"/>
                                      </p:to>
                                    </p:set>
                                    <p:set>
                                      <p:cBhvr>
                                        <p:cTn id="24" dur="500" fill="hold"/>
                                        <p:tgtEl>
                                          <p:spTgt spid="4"/>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500" fill="hold"/>
                                        <p:tgtEl>
                                          <p:spTgt spid="18"/>
                                        </p:tgtEl>
                                        <p:attrNameLst>
                                          <p:attrName>fillcolor</p:attrName>
                                        </p:attrNameLst>
                                      </p:cBhvr>
                                      <p:to>
                                        <a:schemeClr val="bg1"/>
                                      </p:to>
                                    </p:animClr>
                                    <p:set>
                                      <p:cBhvr>
                                        <p:cTn id="29" dur="500" fill="hold"/>
                                        <p:tgtEl>
                                          <p:spTgt spid="18"/>
                                        </p:tgtEl>
                                        <p:attrNameLst>
                                          <p:attrName>fill.type</p:attrName>
                                        </p:attrNameLst>
                                      </p:cBhvr>
                                      <p:to>
                                        <p:strVal val="solid"/>
                                      </p:to>
                                    </p:set>
                                    <p:set>
                                      <p:cBhvr>
                                        <p:cTn id="30" dur="500" fill="hold"/>
                                        <p:tgtEl>
                                          <p:spTgt spid="18"/>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19"/>
                                        </p:tgtEl>
                                        <p:attrNameLst>
                                          <p:attrName>fillcolor</p:attrName>
                                        </p:attrNameLst>
                                      </p:cBhvr>
                                      <p:to>
                                        <a:schemeClr val="accent2"/>
                                      </p:to>
                                    </p:animClr>
                                    <p:set>
                                      <p:cBhvr>
                                        <p:cTn id="33" dur="500" fill="hold"/>
                                        <p:tgtEl>
                                          <p:spTgt spid="19"/>
                                        </p:tgtEl>
                                        <p:attrNameLst>
                                          <p:attrName>fill.type</p:attrName>
                                        </p:attrNameLst>
                                      </p:cBhvr>
                                      <p:to>
                                        <p:strVal val="solid"/>
                                      </p:to>
                                    </p:set>
                                    <p:set>
                                      <p:cBhvr>
                                        <p:cTn id="34" dur="500" fill="hold"/>
                                        <p:tgtEl>
                                          <p:spTgt spid="19"/>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500" fill="hold"/>
                                        <p:tgtEl>
                                          <p:spTgt spid="4"/>
                                        </p:tgtEl>
                                        <p:attrNameLst>
                                          <p:attrName>fillcolor</p:attrName>
                                        </p:attrNameLst>
                                      </p:cBhvr>
                                      <p:to>
                                        <a:schemeClr val="bg1"/>
                                      </p:to>
                                    </p:animClr>
                                    <p:set>
                                      <p:cBhvr>
                                        <p:cTn id="39" dur="500" fill="hold"/>
                                        <p:tgtEl>
                                          <p:spTgt spid="4"/>
                                        </p:tgtEl>
                                        <p:attrNameLst>
                                          <p:attrName>fill.type</p:attrName>
                                        </p:attrNameLst>
                                      </p:cBhvr>
                                      <p:to>
                                        <p:strVal val="solid"/>
                                      </p:to>
                                    </p:set>
                                    <p:set>
                                      <p:cBhvr>
                                        <p:cTn id="40" dur="500" fill="hold"/>
                                        <p:tgtEl>
                                          <p:spTgt spid="4"/>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1000" fill="hold"/>
                                        <p:tgtEl>
                                          <p:spTgt spid="5"/>
                                        </p:tgtEl>
                                        <p:attrNameLst>
                                          <p:attrName>fillcolor</p:attrName>
                                        </p:attrNameLst>
                                      </p:cBhvr>
                                      <p:to>
                                        <a:schemeClr val="accent2"/>
                                      </p:to>
                                    </p:animClr>
                                    <p:set>
                                      <p:cBhvr>
                                        <p:cTn id="43" dur="1000" fill="hold"/>
                                        <p:tgtEl>
                                          <p:spTgt spid="5"/>
                                        </p:tgtEl>
                                        <p:attrNameLst>
                                          <p:attrName>fill.type</p:attrName>
                                        </p:attrNameLst>
                                      </p:cBhvr>
                                      <p:to>
                                        <p:strVal val="solid"/>
                                      </p:to>
                                    </p:set>
                                    <p:set>
                                      <p:cBhvr>
                                        <p:cTn id="44" dur="1000" fill="hold"/>
                                        <p:tgtEl>
                                          <p:spTgt spid="5"/>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500" fill="hold"/>
                                        <p:tgtEl>
                                          <p:spTgt spid="5"/>
                                        </p:tgtEl>
                                        <p:attrNameLst>
                                          <p:attrName>fillcolor</p:attrName>
                                        </p:attrNameLst>
                                      </p:cBhvr>
                                      <p:to>
                                        <a:schemeClr val="bg1"/>
                                      </p:to>
                                    </p:animClr>
                                    <p:set>
                                      <p:cBhvr>
                                        <p:cTn id="49" dur="500" fill="hold"/>
                                        <p:tgtEl>
                                          <p:spTgt spid="5"/>
                                        </p:tgtEl>
                                        <p:attrNameLst>
                                          <p:attrName>fill.type</p:attrName>
                                        </p:attrNameLst>
                                      </p:cBhvr>
                                      <p:to>
                                        <p:strVal val="solid"/>
                                      </p:to>
                                    </p:set>
                                    <p:set>
                                      <p:cBhvr>
                                        <p:cTn id="50" dur="500" fill="hold"/>
                                        <p:tgtEl>
                                          <p:spTgt spid="5"/>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3"/>
                                        </p:tgtEl>
                                        <p:attrNameLst>
                                          <p:attrName>fillcolor</p:attrName>
                                        </p:attrNameLst>
                                      </p:cBhvr>
                                      <p:to>
                                        <a:schemeClr val="accent2"/>
                                      </p:to>
                                    </p:animClr>
                                    <p:set>
                                      <p:cBhvr>
                                        <p:cTn id="53" dur="500" fill="hold"/>
                                        <p:tgtEl>
                                          <p:spTgt spid="3"/>
                                        </p:tgtEl>
                                        <p:attrNameLst>
                                          <p:attrName>fill.type</p:attrName>
                                        </p:attrNameLst>
                                      </p:cBhvr>
                                      <p:to>
                                        <p:strVal val="solid"/>
                                      </p:to>
                                    </p:set>
                                    <p:set>
                                      <p:cBhvr>
                                        <p:cTn id="54" dur="500" fill="hold"/>
                                        <p:tgtEl>
                                          <p:spTgt spid="3"/>
                                        </p:tgtEl>
                                        <p:attrNameLst>
                                          <p:attrName>fill.on</p:attrName>
                                        </p:attrNameLst>
                                      </p:cBhvr>
                                      <p:to>
                                        <p:strVal val="true"/>
                                      </p:to>
                                    </p:set>
                                  </p:childTnLst>
                                </p:cTn>
                              </p:par>
                              <p:par>
                                <p:cTn id="55" presetID="55"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p:cTn id="57" dur="1000" fill="hold"/>
                                        <p:tgtEl>
                                          <p:spTgt spid="37"/>
                                        </p:tgtEl>
                                        <p:attrNameLst>
                                          <p:attrName>ppt_w</p:attrName>
                                        </p:attrNameLst>
                                      </p:cBhvr>
                                      <p:tavLst>
                                        <p:tav tm="0">
                                          <p:val>
                                            <p:strVal val="#ppt_w*0.70"/>
                                          </p:val>
                                        </p:tav>
                                        <p:tav tm="100000">
                                          <p:val>
                                            <p:strVal val="#ppt_w"/>
                                          </p:val>
                                        </p:tav>
                                      </p:tavLst>
                                    </p:anim>
                                    <p:anim calcmode="lin" valueType="num">
                                      <p:cBhvr>
                                        <p:cTn id="58" dur="1000" fill="hold"/>
                                        <p:tgtEl>
                                          <p:spTgt spid="37"/>
                                        </p:tgtEl>
                                        <p:attrNameLst>
                                          <p:attrName>ppt_h</p:attrName>
                                        </p:attrNameLst>
                                      </p:cBhvr>
                                      <p:tavLst>
                                        <p:tav tm="0">
                                          <p:val>
                                            <p:strVal val="#ppt_h"/>
                                          </p:val>
                                        </p:tav>
                                        <p:tav tm="100000">
                                          <p:val>
                                            <p:strVal val="#ppt_h"/>
                                          </p:val>
                                        </p:tav>
                                      </p:tavLst>
                                    </p:anim>
                                    <p:animEffect transition="in" filter="fade">
                                      <p:cBhvr>
                                        <p:cTn id="59"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667000"/>
            <a:ext cx="6629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More about the course</a:t>
            </a:r>
            <a:endParaRPr lang="en-US" sz="4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314183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7772400" cy="769441"/>
          </a:xfrm>
          <a:prstGeom prst="rect">
            <a:avLst/>
          </a:prstGeom>
          <a:noFill/>
        </p:spPr>
        <p:txBody>
          <a:bodyPr wrap="square" rtlCol="0">
            <a:spAutoFit/>
          </a:bodyPr>
          <a:lstStyle/>
          <a:p>
            <a:r>
              <a:rPr lang="en-US" sz="4400" dirty="0" smtClean="0">
                <a:latin typeface="Verdana" pitchFamily="34" charset="0"/>
                <a:ea typeface="Verdana" pitchFamily="34" charset="0"/>
                <a:cs typeface="Verdana" pitchFamily="34" charset="0"/>
              </a:rPr>
              <a:t>Textbook</a:t>
            </a:r>
            <a:endParaRPr lang="en-US" sz="4400" dirty="0">
              <a:latin typeface="Verdana" pitchFamily="34" charset="0"/>
              <a:ea typeface="Verdana" pitchFamily="34" charset="0"/>
              <a:cs typeface="Verdana" pitchFamily="34" charset="0"/>
            </a:endParaRPr>
          </a:p>
        </p:txBody>
      </p:sp>
      <p:sp>
        <p:nvSpPr>
          <p:cNvPr id="3" name="TextBox 2"/>
          <p:cNvSpPr txBox="1"/>
          <p:nvPr/>
        </p:nvSpPr>
        <p:spPr>
          <a:xfrm>
            <a:off x="367636" y="1752600"/>
            <a:ext cx="7772400" cy="830997"/>
          </a:xfrm>
          <a:prstGeom prst="rect">
            <a:avLst/>
          </a:prstGeom>
          <a:noFill/>
        </p:spPr>
        <p:txBody>
          <a:bodyPr wrap="square" rtlCol="0">
            <a:spAutoFit/>
          </a:bodyPr>
          <a:lstStyle/>
          <a:p>
            <a:pPr lvl="1">
              <a:buFont typeface="Wingdings" pitchFamily="2" charset="2"/>
              <a:buChar char="q"/>
            </a:pPr>
            <a:r>
              <a:rPr lang="en-US" sz="2400" dirty="0" smtClean="0">
                <a:solidFill>
                  <a:schemeClr val="tx2"/>
                </a:solidFill>
                <a:latin typeface="Verdana" pitchFamily="34" charset="0"/>
                <a:ea typeface="Verdana" pitchFamily="34" charset="0"/>
                <a:cs typeface="Verdana" pitchFamily="34" charset="0"/>
              </a:rPr>
              <a:t>The art of multiprocessor programming</a:t>
            </a:r>
            <a:r>
              <a:rPr lang="en-US" sz="2400" dirty="0" smtClean="0">
                <a:latin typeface="Verdana" pitchFamily="34" charset="0"/>
                <a:ea typeface="Verdana" pitchFamily="34" charset="0"/>
                <a:cs typeface="Verdana" pitchFamily="34" charset="0"/>
              </a:rPr>
              <a:t> </a:t>
            </a:r>
          </a:p>
          <a:p>
            <a:pPr lvl="1"/>
            <a:r>
              <a:rPr lang="en-US" sz="2400" dirty="0">
                <a:latin typeface="Verdana" pitchFamily="34" charset="0"/>
                <a:ea typeface="Verdana" pitchFamily="34" charset="0"/>
                <a:cs typeface="Verdana" pitchFamily="34" charset="0"/>
              </a:rPr>
              <a:t>	</a:t>
            </a:r>
            <a:r>
              <a:rPr lang="en-US" sz="2400" dirty="0" smtClean="0">
                <a:latin typeface="Verdana" pitchFamily="34" charset="0"/>
                <a:ea typeface="Verdana" pitchFamily="34" charset="0"/>
                <a:cs typeface="Verdana" pitchFamily="34" charset="0"/>
              </a:rPr>
              <a:t>	by </a:t>
            </a:r>
            <a:r>
              <a:rPr lang="en-US" sz="2400" dirty="0">
                <a:latin typeface="Verdana" pitchFamily="34" charset="0"/>
                <a:ea typeface="Verdana" pitchFamily="34" charset="0"/>
                <a:cs typeface="Verdana" pitchFamily="34" charset="0"/>
              </a:rPr>
              <a:t>M</a:t>
            </a:r>
            <a:r>
              <a:rPr lang="en-US" sz="2400" dirty="0" smtClean="0">
                <a:latin typeface="Verdana" pitchFamily="34" charset="0"/>
                <a:ea typeface="Verdana" pitchFamily="34" charset="0"/>
                <a:cs typeface="Verdana" pitchFamily="34" charset="0"/>
              </a:rPr>
              <a:t>aurice </a:t>
            </a:r>
            <a:r>
              <a:rPr lang="en-US" sz="2400" dirty="0" err="1" smtClean="0">
                <a:latin typeface="Verdana" pitchFamily="34" charset="0"/>
                <a:ea typeface="Verdana" pitchFamily="34" charset="0"/>
                <a:cs typeface="Verdana" pitchFamily="34" charset="0"/>
              </a:rPr>
              <a:t>Herlihy</a:t>
            </a:r>
            <a:r>
              <a:rPr lang="en-US" sz="2400" dirty="0" smtClean="0">
                <a:latin typeface="Verdana" pitchFamily="34" charset="0"/>
                <a:ea typeface="Verdana" pitchFamily="34" charset="0"/>
                <a:cs typeface="Verdana" pitchFamily="34" charset="0"/>
              </a:rPr>
              <a:t> and </a:t>
            </a:r>
            <a:r>
              <a:rPr lang="en-US" sz="2400" dirty="0" err="1" smtClean="0">
                <a:latin typeface="Verdana" pitchFamily="34" charset="0"/>
                <a:ea typeface="Verdana" pitchFamily="34" charset="0"/>
                <a:cs typeface="Verdana" pitchFamily="34" charset="0"/>
              </a:rPr>
              <a:t>Nir</a:t>
            </a:r>
            <a:r>
              <a:rPr lang="en-US" sz="2400" dirty="0" smtClean="0">
                <a:latin typeface="Verdana" pitchFamily="34" charset="0"/>
                <a:ea typeface="Verdana" pitchFamily="34" charset="0"/>
                <a:cs typeface="Verdana" pitchFamily="34" charset="0"/>
              </a:rPr>
              <a:t> </a:t>
            </a:r>
            <a:r>
              <a:rPr lang="en-US" sz="2400" dirty="0" err="1" smtClean="0">
                <a:latin typeface="Verdana" pitchFamily="34" charset="0"/>
                <a:ea typeface="Verdana" pitchFamily="34" charset="0"/>
                <a:cs typeface="Verdana" pitchFamily="34" charset="0"/>
              </a:rPr>
              <a:t>Shavit</a:t>
            </a:r>
            <a:endParaRPr lang="en-US" sz="2400" dirty="0" smtClean="0">
              <a:latin typeface="Verdana" pitchFamily="34" charset="0"/>
              <a:ea typeface="Verdana" pitchFamily="34" charset="0"/>
              <a:cs typeface="Verdana" pitchFamily="34" charset="0"/>
            </a:endParaRPr>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279" y="2819400"/>
            <a:ext cx="229711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4618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17728</TotalTime>
  <Words>2203</Words>
  <Application>Microsoft Office PowerPoint</Application>
  <PresentationFormat>On-screen Show (4:3)</PresentationFormat>
  <Paragraphs>421</Paragraphs>
  <Slides>40</Slides>
  <Notes>18</Notes>
  <HiddenSlides>1</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40</vt:i4>
      </vt:variant>
    </vt:vector>
  </HeadingPairs>
  <TitlesOfParts>
    <vt:vector size="55" baseType="lpstr">
      <vt:lpstr>Arial</vt:lpstr>
      <vt:lpstr>Calibri</vt:lpstr>
      <vt:lpstr>Cambria Math</vt:lpstr>
      <vt:lpstr>CMMI10</vt:lpstr>
      <vt:lpstr>CMMI7</vt:lpstr>
      <vt:lpstr>CMR10</vt:lpstr>
      <vt:lpstr>CMSY10ORIG</vt:lpstr>
      <vt:lpstr>Comic Sans MS</vt:lpstr>
      <vt:lpstr>Consolas</vt:lpstr>
      <vt:lpstr>Marlett</vt:lpstr>
      <vt:lpstr>Times New Roman</vt:lpstr>
      <vt:lpstr>Verdana</vt:lpstr>
      <vt:lpstr>Wingdings</vt:lpstr>
      <vt:lpstr>Office Theme</vt:lpstr>
      <vt:lpstr>Default Design</vt:lpstr>
      <vt:lpstr>PowerPoint Presentation</vt:lpstr>
      <vt:lpstr>PowerPoint Presentation</vt:lpstr>
      <vt:lpstr>PowerPoint Presentation</vt:lpstr>
      <vt:lpstr>Example: Mutual Exclusion</vt:lpstr>
      <vt:lpstr>Mutual Exclusion</vt:lpstr>
      <vt:lpstr>Mutual Exclusion: Attempt 2</vt:lpstr>
      <vt:lpstr>Mutual Exclusion: Attempt 3</vt:lpstr>
      <vt:lpstr>PowerPoint Presentation</vt:lpstr>
      <vt:lpstr>PowerPoint Presentation</vt:lpstr>
      <vt:lpstr>How many of you have seen…?</vt:lpstr>
      <vt:lpstr>PowerPoint Presentation</vt:lpstr>
      <vt:lpstr>PowerPoint Presentation</vt:lpstr>
      <vt:lpstr>Sample Project 1: Web server</vt:lpstr>
      <vt:lpstr>Sample Project 2: Irregular data parallelism</vt:lpstr>
      <vt:lpstr>PowerPoint Presentation</vt:lpstr>
      <vt:lpstr>Sample Project 2: Irregular data parallelism</vt:lpstr>
      <vt:lpstr>Sample Project 3: Deductive verification: proving a concurrent data structure correct </vt:lpstr>
      <vt:lpstr>Sample Project 3: Deductive verification: proving a concurrent data structure correct </vt:lpstr>
      <vt:lpstr>Sample Project 4: Performance measurement/ performance model for concurrent programs</vt:lpstr>
      <vt:lpstr>Further Projects</vt:lpstr>
      <vt:lpstr>Project 7: Your own!</vt:lpstr>
      <vt:lpstr>PowerPoint Presentation</vt:lpstr>
      <vt:lpstr>PowerPoint Presentation</vt:lpstr>
      <vt:lpstr>Moore’s Law</vt:lpstr>
      <vt:lpstr>Moore’s Law (in practice)</vt:lpstr>
      <vt:lpstr>Nearly Extinct: the Uniprocesor</vt:lpstr>
      <vt:lpstr>Endangered:  The Shared Memory Multiprocessor (SMP)</vt:lpstr>
      <vt:lpstr>The New Boss:  The Multicore Processor </vt:lpstr>
      <vt:lpstr>Why do we care? </vt:lpstr>
      <vt:lpstr>Traditional Scaling Process</vt:lpstr>
      <vt:lpstr>Ideal Scaling Process</vt:lpstr>
      <vt:lpstr>Actual Scaling Process</vt:lpstr>
      <vt:lpstr>Multicore Programming: Course Overview</vt:lpstr>
      <vt:lpstr>Sequential Computation</vt:lpstr>
      <vt:lpstr>Concurrent Computation</vt:lpstr>
      <vt:lpstr>Asynchrony</vt:lpstr>
      <vt:lpstr>Model Summary</vt:lpstr>
      <vt:lpstr>Road Map</vt:lpstr>
      <vt:lpstr>Concurrency Jargon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waldo</dc:creator>
  <cp:lastModifiedBy>pavol</cp:lastModifiedBy>
  <cp:revision>295</cp:revision>
  <dcterms:created xsi:type="dcterms:W3CDTF">2010-10-28T17:57:07Z</dcterms:created>
  <dcterms:modified xsi:type="dcterms:W3CDTF">2015-01-14T20:44:47Z</dcterms:modified>
</cp:coreProperties>
</file>