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6" r:id="rId4"/>
    <p:sldId id="258" r:id="rId5"/>
    <p:sldId id="271" r:id="rId6"/>
    <p:sldId id="272" r:id="rId7"/>
    <p:sldId id="273" r:id="rId8"/>
    <p:sldId id="274" r:id="rId9"/>
    <p:sldId id="275" r:id="rId10"/>
    <p:sldId id="263" r:id="rId11"/>
    <p:sldId id="264" r:id="rId12"/>
    <p:sldId id="265" r:id="rId13"/>
    <p:sldId id="259" r:id="rId14"/>
    <p:sldId id="266" r:id="rId15"/>
    <p:sldId id="260" r:id="rId16"/>
    <p:sldId id="267" r:id="rId17"/>
    <p:sldId id="268" r:id="rId18"/>
    <p:sldId id="269" r:id="rId19"/>
    <p:sldId id="270" r:id="rId20"/>
    <p:sldId id="26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briela Mendoza" initials="G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62" autoAdjust="0"/>
  </p:normalViewPr>
  <p:slideViewPr>
    <p:cSldViewPr>
      <p:cViewPr>
        <p:scale>
          <a:sx n="70" d="100"/>
          <a:sy n="70"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12-09T22:32:57.534" idx="1">
    <p:pos x="5551" y="3079"/>
    <p:text>
Will result in a type error, because there are two enumeration members with the same name “black”. The enumeration member “black” has already been declared and assigned to the value of 2, and will not be allowed to be re-assigned to the value of 3 in the manner shown above. This property of the enumeration type in Python demonstrates the safety of the enumeration members through their immutability.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C445B697-3871-4A50-883E-6BA16C6071F4}" type="datetimeFigureOut">
              <a:rPr lang="en-US" smtClean="0"/>
              <a:t>12/10/2014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64AFCB2-3F7C-4B09-9A2D-D18ED042BF8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C445B697-3871-4A50-883E-6BA16C6071F4}" type="datetimeFigureOut">
              <a:rPr lang="en-US" smtClean="0"/>
              <a:t>12/10/2014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AFCB2-3F7C-4B09-9A2D-D18ED042BF8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C445B697-3871-4A50-883E-6BA16C6071F4}" type="datetimeFigureOut">
              <a:rPr lang="en-US" smtClean="0"/>
              <a:t>12/10/2014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AFCB2-3F7C-4B09-9A2D-D18ED042BF8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C445B697-3871-4A50-883E-6BA16C6071F4}" type="datetimeFigureOut">
              <a:rPr lang="en-US" smtClean="0"/>
              <a:t>12/10/2014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AFCB2-3F7C-4B09-9A2D-D18ED042BF8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C445B697-3871-4A50-883E-6BA16C6071F4}" type="datetimeFigureOut">
              <a:rPr lang="en-US" smtClean="0"/>
              <a:t>12/10/2014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AFCB2-3F7C-4B09-9A2D-D18ED042BF8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C445B697-3871-4A50-883E-6BA16C6071F4}" type="datetimeFigureOut">
              <a:rPr lang="en-US" smtClean="0"/>
              <a:t>12/10/2014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AFCB2-3F7C-4B09-9A2D-D18ED042BF8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C445B697-3871-4A50-883E-6BA16C6071F4}" type="datetimeFigureOut">
              <a:rPr lang="en-US" smtClean="0"/>
              <a:t>12/10/2014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4AFCB2-3F7C-4B09-9A2D-D18ED042BF8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C445B697-3871-4A50-883E-6BA16C6071F4}" type="datetimeFigureOut">
              <a:rPr lang="en-US" smtClean="0"/>
              <a:t>12/10/2014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4AFCB2-3F7C-4B09-9A2D-D18ED042BF8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5B697-3871-4A50-883E-6BA16C6071F4}" type="datetimeFigureOut">
              <a:rPr lang="en-US" smtClean="0"/>
              <a:t>12/10/2014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4AFCB2-3F7C-4B09-9A2D-D18ED042BF8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C445B697-3871-4A50-883E-6BA16C6071F4}" type="datetimeFigureOut">
              <a:rPr lang="en-US" smtClean="0"/>
              <a:t>12/10/2014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AFCB2-3F7C-4B09-9A2D-D18ED042BF8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C445B697-3871-4A50-883E-6BA16C6071F4}" type="datetimeFigureOut">
              <a:rPr lang="en-US" smtClean="0"/>
              <a:t>12/10/2014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64AFCB2-3F7C-4B09-9A2D-D18ED042BF8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445B697-3871-4A50-883E-6BA16C6071F4}" type="datetimeFigureOut">
              <a:rPr lang="en-US" smtClean="0"/>
              <a:t>12/10/2014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64AFCB2-3F7C-4B09-9A2D-D18ED042BF8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3400" y="1371600"/>
            <a:ext cx="8229600" cy="2133600"/>
          </a:xfrm>
        </p:spPr>
        <p:txBody>
          <a:bodyPr>
            <a:normAutofit/>
          </a:bodyPr>
          <a:lstStyle/>
          <a:p>
            <a:pPr algn="ctr"/>
            <a:r>
              <a:rPr lang="en-US" sz="2400" b="0" dirty="0">
                <a:solidFill>
                  <a:schemeClr val="bg1"/>
                </a:solidFill>
                <a:effectLst/>
                <a:latin typeface="Times New Roman" pitchFamily="18" charset="0"/>
                <a:cs typeface="Times New Roman" pitchFamily="18" charset="0"/>
              </a:rPr>
              <a:t>Topic: Python PEP 435 - Addition of the </a:t>
            </a:r>
            <a:r>
              <a:rPr lang="en-US" sz="2400" b="0" dirty="0" err="1">
                <a:solidFill>
                  <a:schemeClr val="bg1"/>
                </a:solidFill>
                <a:effectLst/>
                <a:latin typeface="Times New Roman" pitchFamily="18" charset="0"/>
                <a:cs typeface="Times New Roman" pitchFamily="18" charset="0"/>
              </a:rPr>
              <a:t>Enum</a:t>
            </a:r>
            <a:r>
              <a:rPr lang="en-US" sz="2400" b="0" dirty="0">
                <a:solidFill>
                  <a:schemeClr val="bg1"/>
                </a:solidFill>
                <a:effectLst/>
                <a:latin typeface="Times New Roman" pitchFamily="18" charset="0"/>
                <a:cs typeface="Times New Roman" pitchFamily="18" charset="0"/>
              </a:rPr>
              <a:t> type to the Python Standard Library</a:t>
            </a:r>
            <a:br>
              <a:rPr lang="en-US" sz="2400" b="0" dirty="0">
                <a:solidFill>
                  <a:schemeClr val="bg1"/>
                </a:solidFill>
                <a:effectLst/>
                <a:latin typeface="Times New Roman" pitchFamily="18" charset="0"/>
                <a:cs typeface="Times New Roman" pitchFamily="18" charset="0"/>
              </a:rPr>
            </a:br>
            <a:r>
              <a:rPr lang="en-US" sz="2400" b="0" dirty="0">
                <a:solidFill>
                  <a:schemeClr val="bg1"/>
                </a:solidFill>
                <a:effectLst/>
                <a:latin typeface="Times New Roman" pitchFamily="18" charset="0"/>
                <a:cs typeface="Times New Roman" pitchFamily="18" charset="0"/>
              </a:rPr>
              <a:t/>
            </a:r>
            <a:br>
              <a:rPr lang="en-US" sz="2400" b="0" dirty="0">
                <a:solidFill>
                  <a:schemeClr val="bg1"/>
                </a:solidFill>
                <a:effectLst/>
                <a:latin typeface="Times New Roman" pitchFamily="18" charset="0"/>
                <a:cs typeface="Times New Roman" pitchFamily="18" charset="0"/>
              </a:rPr>
            </a:br>
            <a:r>
              <a:rPr lang="en-US" sz="2400" b="0" dirty="0">
                <a:solidFill>
                  <a:schemeClr val="bg1"/>
                </a:solidFill>
                <a:effectLst/>
                <a:latin typeface="Times New Roman" pitchFamily="18" charset="0"/>
                <a:cs typeface="Times New Roman" pitchFamily="18" charset="0"/>
              </a:rPr>
              <a:t>Members: Jonathan Song, Gabriela Mendoza, Thomas </a:t>
            </a:r>
            <a:r>
              <a:rPr lang="en-US" sz="2400" b="0" dirty="0" smtClean="0">
                <a:solidFill>
                  <a:schemeClr val="bg1"/>
                </a:solidFill>
                <a:effectLst/>
                <a:latin typeface="Times New Roman" pitchFamily="18" charset="0"/>
                <a:cs typeface="Times New Roman" pitchFamily="18" charset="0"/>
              </a:rPr>
              <a:t>Wagner</a:t>
            </a:r>
            <a:br>
              <a:rPr lang="en-US" sz="2400" b="0" dirty="0" smtClean="0">
                <a:solidFill>
                  <a:schemeClr val="bg1"/>
                </a:solidFill>
                <a:effectLst/>
                <a:latin typeface="Times New Roman" pitchFamily="18" charset="0"/>
                <a:cs typeface="Times New Roman" pitchFamily="18" charset="0"/>
              </a:rPr>
            </a:br>
            <a:r>
              <a:rPr lang="en-US" sz="2400" b="0" dirty="0" smtClean="0">
                <a:solidFill>
                  <a:schemeClr val="bg1"/>
                </a:solidFill>
                <a:effectLst/>
                <a:latin typeface="Times New Roman" pitchFamily="18" charset="0"/>
                <a:cs typeface="Times New Roman" pitchFamily="18" charset="0"/>
              </a:rPr>
              <a:t>Team: Song  Mendoza Wagner</a:t>
            </a:r>
            <a:endParaRPr lang="en-US"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216538062"/>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n-US" dirty="0" smtClean="0"/>
              <a:t>Alias Members</a:t>
            </a:r>
            <a:endParaRPr lang="en-US" dirty="0"/>
          </a:p>
        </p:txBody>
      </p:sp>
      <p:sp>
        <p:nvSpPr>
          <p:cNvPr id="3" name="2 Marcador de contenido"/>
          <p:cNvSpPr>
            <a:spLocks noGrp="1"/>
          </p:cNvSpPr>
          <p:nvPr>
            <p:ph idx="1"/>
          </p:nvPr>
        </p:nvSpPr>
        <p:spPr/>
        <p:txBody>
          <a:bodyPr>
            <a:normAutofit fontScale="92500" lnSpcReduction="10000"/>
          </a:bodyPr>
          <a:lstStyle/>
          <a:p>
            <a:r>
              <a:rPr lang="en-US" dirty="0"/>
              <a:t>For example, something like this:</a:t>
            </a:r>
          </a:p>
          <a:p>
            <a:pPr marL="0" indent="0">
              <a:buNone/>
            </a:pPr>
            <a:endParaRPr lang="en-US" dirty="0"/>
          </a:p>
          <a:p>
            <a:r>
              <a:rPr lang="en-US" dirty="0"/>
              <a:t>from </a:t>
            </a:r>
            <a:r>
              <a:rPr lang="en-US" dirty="0" err="1"/>
              <a:t>enum</a:t>
            </a:r>
            <a:r>
              <a:rPr lang="en-US" dirty="0"/>
              <a:t> import </a:t>
            </a:r>
            <a:r>
              <a:rPr lang="en-US" dirty="0" err="1" smtClean="0"/>
              <a:t>Enum</a:t>
            </a:r>
            <a:endParaRPr lang="en-US" dirty="0"/>
          </a:p>
          <a:p>
            <a:pPr marL="365760" lvl="1" indent="0">
              <a:buNone/>
            </a:pPr>
            <a:r>
              <a:rPr lang="en-US" dirty="0"/>
              <a:t/>
            </a:r>
            <a:br>
              <a:rPr lang="en-US" dirty="0"/>
            </a:br>
            <a:r>
              <a:rPr lang="en-US" dirty="0"/>
              <a:t>class Color(</a:t>
            </a:r>
            <a:r>
              <a:rPr lang="en-US" dirty="0" err="1"/>
              <a:t>Enum</a:t>
            </a:r>
            <a:r>
              <a:rPr lang="en-US" dirty="0"/>
              <a:t>):</a:t>
            </a:r>
          </a:p>
          <a:p>
            <a:pPr marL="365760" lvl="1" indent="0">
              <a:buNone/>
            </a:pPr>
            <a:r>
              <a:rPr lang="en-US" dirty="0"/>
              <a:t> </a:t>
            </a:r>
            <a:r>
              <a:rPr lang="en-US" dirty="0" smtClean="0"/>
              <a:t>       </a:t>
            </a:r>
            <a:r>
              <a:rPr lang="en-US" dirty="0" smtClean="0"/>
              <a:t>red </a:t>
            </a:r>
            <a:r>
              <a:rPr lang="en-US" dirty="0"/>
              <a:t>= 0</a:t>
            </a:r>
          </a:p>
          <a:p>
            <a:pPr marL="365760" lvl="1" indent="0">
              <a:buNone/>
            </a:pPr>
            <a:r>
              <a:rPr lang="en-US" dirty="0"/>
              <a:t> </a:t>
            </a:r>
            <a:r>
              <a:rPr lang="en-US" dirty="0" smtClean="0"/>
              <a:t>       </a:t>
            </a:r>
            <a:r>
              <a:rPr lang="en-US" dirty="0" smtClean="0"/>
              <a:t>white </a:t>
            </a:r>
            <a:r>
              <a:rPr lang="en-US" dirty="0"/>
              <a:t>= 1</a:t>
            </a:r>
          </a:p>
          <a:p>
            <a:pPr marL="365760" lvl="1" indent="0">
              <a:buNone/>
            </a:pPr>
            <a:r>
              <a:rPr lang="en-US" dirty="0"/>
              <a:t> </a:t>
            </a:r>
            <a:r>
              <a:rPr lang="en-US" dirty="0" smtClean="0"/>
              <a:t>       </a:t>
            </a:r>
            <a:r>
              <a:rPr lang="en-US" dirty="0" smtClean="0"/>
              <a:t>black </a:t>
            </a:r>
            <a:r>
              <a:rPr lang="en-US" dirty="0"/>
              <a:t>= 2</a:t>
            </a:r>
          </a:p>
          <a:p>
            <a:pPr marL="365760" lvl="1" indent="0">
              <a:buNone/>
            </a:pPr>
            <a:r>
              <a:rPr lang="en-US" dirty="0"/>
              <a:t> </a:t>
            </a:r>
            <a:r>
              <a:rPr lang="en-US" dirty="0" smtClean="0"/>
              <a:t>       </a:t>
            </a:r>
            <a:r>
              <a:rPr lang="en-US" dirty="0" smtClean="0"/>
              <a:t>black </a:t>
            </a:r>
            <a:r>
              <a:rPr lang="en-US" dirty="0"/>
              <a:t>= 3</a:t>
            </a:r>
          </a:p>
          <a:p>
            <a:pPr marL="0" indent="0">
              <a:buNone/>
            </a:pPr>
            <a:r>
              <a:rPr lang="en-US" dirty="0"/>
              <a:t/>
            </a:r>
            <a:br>
              <a:rPr lang="en-US" dirty="0"/>
            </a:br>
            <a:endParaRPr lang="en-US" dirty="0"/>
          </a:p>
        </p:txBody>
      </p:sp>
    </p:spTree>
    <p:extLst>
      <p:ext uri="{BB962C8B-B14F-4D97-AF65-F5344CB8AC3E}">
        <p14:creationId xmlns:p14="http://schemas.microsoft.com/office/powerpoint/2010/main" val="2059815285"/>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dirty="0"/>
          </a:p>
        </p:txBody>
      </p:sp>
      <p:sp>
        <p:nvSpPr>
          <p:cNvPr id="3" name="2 Marcador de contenido"/>
          <p:cNvSpPr>
            <a:spLocks noGrp="1"/>
          </p:cNvSpPr>
          <p:nvPr>
            <p:ph idx="1"/>
          </p:nvPr>
        </p:nvSpPr>
        <p:spPr/>
        <p:txBody>
          <a:bodyPr>
            <a:normAutofit/>
          </a:bodyPr>
          <a:lstStyle/>
          <a:p>
            <a:r>
              <a:rPr lang="en-US" dirty="0" smtClean="0"/>
              <a:t>Supports alias members if two members are set to the same value</a:t>
            </a:r>
            <a:endParaRPr lang="en-US" dirty="0"/>
          </a:p>
          <a:p>
            <a:r>
              <a:rPr lang="en-US" dirty="0"/>
              <a:t>F</a:t>
            </a:r>
            <a:r>
              <a:rPr lang="en-US" dirty="0" smtClean="0"/>
              <a:t>rom </a:t>
            </a:r>
            <a:r>
              <a:rPr lang="en-US" dirty="0" err="1"/>
              <a:t>enum</a:t>
            </a:r>
            <a:r>
              <a:rPr lang="en-US" dirty="0"/>
              <a:t> import </a:t>
            </a:r>
            <a:r>
              <a:rPr lang="en-US" dirty="0" err="1"/>
              <a:t>Enum</a:t>
            </a:r>
            <a:endParaRPr lang="en-US" dirty="0"/>
          </a:p>
          <a:p>
            <a:pPr marL="365760" lvl="1" indent="0">
              <a:buNone/>
            </a:pPr>
            <a:r>
              <a:rPr lang="en-US" dirty="0"/>
              <a:t/>
            </a:r>
            <a:br>
              <a:rPr lang="en-US" dirty="0"/>
            </a:br>
            <a:r>
              <a:rPr lang="en-US" dirty="0"/>
              <a:t>class Color(</a:t>
            </a:r>
            <a:r>
              <a:rPr lang="en-US" dirty="0" err="1"/>
              <a:t>Enum</a:t>
            </a:r>
            <a:r>
              <a:rPr lang="en-US" dirty="0"/>
              <a:t>):</a:t>
            </a:r>
          </a:p>
          <a:p>
            <a:pPr marL="365760" lvl="1" indent="0">
              <a:buNone/>
            </a:pPr>
            <a:r>
              <a:rPr lang="en-US" dirty="0"/>
              <a:t> </a:t>
            </a:r>
            <a:r>
              <a:rPr lang="en-US" dirty="0" smtClean="0"/>
              <a:t>    red </a:t>
            </a:r>
            <a:r>
              <a:rPr lang="en-US" dirty="0"/>
              <a:t>= 1</a:t>
            </a:r>
          </a:p>
          <a:p>
            <a:pPr marL="365760" lvl="1" indent="0">
              <a:buNone/>
            </a:pPr>
            <a:r>
              <a:rPr lang="en-US" dirty="0"/>
              <a:t>  </a:t>
            </a:r>
            <a:r>
              <a:rPr lang="en-US" dirty="0" smtClean="0"/>
              <a:t>   white </a:t>
            </a:r>
            <a:r>
              <a:rPr lang="en-US" dirty="0"/>
              <a:t>= 2</a:t>
            </a:r>
          </a:p>
          <a:p>
            <a:pPr marL="365760" lvl="1" indent="0">
              <a:buNone/>
            </a:pPr>
            <a:r>
              <a:rPr lang="en-US" dirty="0"/>
              <a:t>  </a:t>
            </a:r>
            <a:r>
              <a:rPr lang="en-US" dirty="0" smtClean="0"/>
              <a:t>   black </a:t>
            </a:r>
            <a:r>
              <a:rPr lang="en-US" dirty="0"/>
              <a:t>= 2 </a:t>
            </a:r>
          </a:p>
          <a:p>
            <a:pPr marL="0" indent="0">
              <a:buNone/>
            </a:pPr>
            <a:r>
              <a:rPr lang="en-US" dirty="0"/>
              <a:t/>
            </a:r>
            <a:br>
              <a:rPr lang="en-US" dirty="0"/>
            </a:br>
            <a:endParaRPr lang="en-US" dirty="0"/>
          </a:p>
        </p:txBody>
      </p:sp>
    </p:spTree>
    <p:extLst>
      <p:ext uri="{BB962C8B-B14F-4D97-AF65-F5344CB8AC3E}">
        <p14:creationId xmlns:p14="http://schemas.microsoft.com/office/powerpoint/2010/main" val="814504918"/>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fontScale="85000" lnSpcReduction="20000"/>
          </a:bodyPr>
          <a:lstStyle/>
          <a:p>
            <a:r>
              <a:rPr lang="en-US" dirty="0"/>
              <a:t>Because of this, the above code can also be rewritten as:</a:t>
            </a:r>
          </a:p>
          <a:p>
            <a:pPr marL="0" indent="0">
              <a:buNone/>
            </a:pPr>
            <a:r>
              <a:rPr lang="en-US" dirty="0"/>
              <a:t/>
            </a:r>
            <a:br>
              <a:rPr lang="en-US" dirty="0"/>
            </a:br>
            <a:endParaRPr lang="en-US" dirty="0"/>
          </a:p>
          <a:p>
            <a:r>
              <a:rPr lang="en-US" dirty="0"/>
              <a:t>from </a:t>
            </a:r>
            <a:r>
              <a:rPr lang="en-US" dirty="0" err="1"/>
              <a:t>enum</a:t>
            </a:r>
            <a:r>
              <a:rPr lang="en-US" dirty="0"/>
              <a:t> import </a:t>
            </a:r>
            <a:r>
              <a:rPr lang="en-US" dirty="0" err="1"/>
              <a:t>Enum</a:t>
            </a:r>
            <a:endParaRPr lang="en-US" dirty="0"/>
          </a:p>
          <a:p>
            <a:pPr marL="365760" lvl="1" indent="0">
              <a:buNone/>
            </a:pPr>
            <a:r>
              <a:rPr lang="en-US" dirty="0"/>
              <a:t/>
            </a:r>
            <a:br>
              <a:rPr lang="en-US" dirty="0"/>
            </a:br>
            <a:r>
              <a:rPr lang="en-US" dirty="0"/>
              <a:t>class Color(</a:t>
            </a:r>
            <a:r>
              <a:rPr lang="en-US" dirty="0" err="1"/>
              <a:t>Enum</a:t>
            </a:r>
            <a:r>
              <a:rPr lang="en-US" dirty="0"/>
              <a:t>):</a:t>
            </a:r>
          </a:p>
          <a:p>
            <a:pPr marL="365760" lvl="1" indent="0">
              <a:buNone/>
            </a:pPr>
            <a:r>
              <a:rPr lang="en-US" dirty="0"/>
              <a:t>  </a:t>
            </a:r>
            <a:r>
              <a:rPr lang="en-US" dirty="0" smtClean="0"/>
              <a:t>  red </a:t>
            </a:r>
            <a:r>
              <a:rPr lang="en-US" dirty="0"/>
              <a:t>= 1</a:t>
            </a:r>
          </a:p>
          <a:p>
            <a:pPr marL="365760" lvl="1" indent="0">
              <a:buNone/>
            </a:pPr>
            <a:r>
              <a:rPr lang="en-US" dirty="0"/>
              <a:t>  </a:t>
            </a:r>
            <a:r>
              <a:rPr lang="en-US" dirty="0" smtClean="0"/>
              <a:t>  white </a:t>
            </a:r>
            <a:r>
              <a:rPr lang="en-US" dirty="0"/>
              <a:t>= 2</a:t>
            </a:r>
          </a:p>
          <a:p>
            <a:pPr marL="365760" lvl="1" indent="0">
              <a:buNone/>
            </a:pPr>
            <a:r>
              <a:rPr lang="en-US" dirty="0"/>
              <a:t>  </a:t>
            </a:r>
            <a:r>
              <a:rPr lang="en-US" dirty="0" smtClean="0"/>
              <a:t>  </a:t>
            </a:r>
            <a:r>
              <a:rPr lang="en-US" dirty="0" err="1" smtClean="0"/>
              <a:t>alias_for_white</a:t>
            </a:r>
            <a:r>
              <a:rPr lang="en-US" dirty="0" smtClean="0"/>
              <a:t> </a:t>
            </a:r>
            <a:r>
              <a:rPr lang="en-US" dirty="0"/>
              <a:t>= </a:t>
            </a:r>
            <a:r>
              <a:rPr lang="en-US" dirty="0" smtClean="0"/>
              <a:t>2</a:t>
            </a:r>
          </a:p>
          <a:p>
            <a:pPr marL="0" indent="0">
              <a:buNone/>
            </a:pPr>
            <a:endParaRPr lang="en-US" dirty="0"/>
          </a:p>
          <a:p>
            <a:r>
              <a:rPr lang="en-US" dirty="0"/>
              <a:t>A</a:t>
            </a:r>
            <a:r>
              <a:rPr lang="en-US" dirty="0" smtClean="0"/>
              <a:t>lias </a:t>
            </a:r>
            <a:r>
              <a:rPr lang="en-US" dirty="0"/>
              <a:t>members of an enumeration are treated differently</a:t>
            </a:r>
          </a:p>
          <a:p>
            <a:pPr marL="0" indent="0">
              <a:buNone/>
            </a:pPr>
            <a:r>
              <a:rPr lang="en-US" dirty="0"/>
              <a:t/>
            </a:r>
            <a:br>
              <a:rPr lang="en-US" dirty="0"/>
            </a:br>
            <a:endParaRPr lang="en-US" dirty="0"/>
          </a:p>
        </p:txBody>
      </p:sp>
    </p:spTree>
    <p:extLst>
      <p:ext uri="{BB962C8B-B14F-4D97-AF65-F5344CB8AC3E}">
        <p14:creationId xmlns:p14="http://schemas.microsoft.com/office/powerpoint/2010/main" val="763556421"/>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n-US" sz="2400" b="1" dirty="0"/>
              <a:t>Is this change useful?</a:t>
            </a:r>
            <a:r>
              <a:rPr lang="en-US" sz="2400" dirty="0"/>
              <a:t/>
            </a:r>
            <a:br>
              <a:rPr lang="en-US" sz="2400" dirty="0"/>
            </a:br>
            <a:r>
              <a:rPr lang="en-US" sz="2400" dirty="0"/>
              <a:t/>
            </a:r>
            <a:br>
              <a:rPr lang="en-US" sz="2400" dirty="0"/>
            </a:br>
            <a:endParaRPr lang="en-US" sz="2400" dirty="0"/>
          </a:p>
        </p:txBody>
      </p:sp>
      <p:sp>
        <p:nvSpPr>
          <p:cNvPr id="3" name="2 Marcador de contenido"/>
          <p:cNvSpPr>
            <a:spLocks noGrp="1"/>
          </p:cNvSpPr>
          <p:nvPr>
            <p:ph idx="1"/>
          </p:nvPr>
        </p:nvSpPr>
        <p:spPr/>
        <p:txBody>
          <a:bodyPr/>
          <a:lstStyle/>
          <a:p>
            <a:r>
              <a:rPr lang="en-US" dirty="0"/>
              <a:t>first proposed in PEP </a:t>
            </a:r>
            <a:r>
              <a:rPr lang="en-US" dirty="0" smtClean="0"/>
              <a:t>354, but was rejected</a:t>
            </a:r>
          </a:p>
          <a:p>
            <a:r>
              <a:rPr lang="en-US" dirty="0" smtClean="0"/>
              <a:t>Guido van Rossum</a:t>
            </a:r>
          </a:p>
          <a:p>
            <a:r>
              <a:rPr lang="en-US" dirty="0" smtClean="0"/>
              <a:t>There were already plenty “</a:t>
            </a:r>
            <a:r>
              <a:rPr lang="en-US" dirty="0"/>
              <a:t>cookbook recipes, and </a:t>
            </a:r>
            <a:r>
              <a:rPr lang="en-US" dirty="0" err="1"/>
              <a:t>PyPI</a:t>
            </a:r>
            <a:r>
              <a:rPr lang="en-US" dirty="0"/>
              <a:t> packages” </a:t>
            </a:r>
            <a:endParaRPr lang="en-US" dirty="0" smtClean="0"/>
          </a:p>
          <a:p>
            <a:r>
              <a:rPr lang="en-US" dirty="0" err="1" smtClean="0"/>
              <a:t>flufl.enum</a:t>
            </a:r>
            <a:r>
              <a:rPr lang="en-US" dirty="0" smtClean="0"/>
              <a:t> package</a:t>
            </a:r>
          </a:p>
          <a:p>
            <a:r>
              <a:rPr lang="en-US" dirty="0"/>
              <a:t>“</a:t>
            </a:r>
            <a:r>
              <a:rPr lang="en-US" dirty="0" err="1"/>
              <a:t>enums</a:t>
            </a:r>
            <a:r>
              <a:rPr lang="en-US" dirty="0"/>
              <a:t> are not that useful in small programs.”</a:t>
            </a:r>
          </a:p>
        </p:txBody>
      </p:sp>
    </p:spTree>
    <p:extLst>
      <p:ext uri="{BB962C8B-B14F-4D97-AF65-F5344CB8AC3E}">
        <p14:creationId xmlns:p14="http://schemas.microsoft.com/office/powerpoint/2010/main" val="3923625024"/>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fontScale="92500"/>
          </a:bodyPr>
          <a:lstStyle/>
          <a:p>
            <a:r>
              <a:rPr lang="en-US" dirty="0"/>
              <a:t>Before the introduction of the </a:t>
            </a:r>
            <a:r>
              <a:rPr lang="en-US" dirty="0" err="1"/>
              <a:t>Enum</a:t>
            </a:r>
            <a:r>
              <a:rPr lang="en-US" dirty="0"/>
              <a:t> type, enumerations could be pseudo-implemented using classes</a:t>
            </a:r>
            <a:r>
              <a:rPr lang="en-US" dirty="0" smtClean="0"/>
              <a:t>:</a:t>
            </a:r>
          </a:p>
          <a:p>
            <a:endParaRPr lang="en-US" dirty="0"/>
          </a:p>
          <a:p>
            <a:r>
              <a:rPr lang="en-US" dirty="0"/>
              <a:t>class Directions:</a:t>
            </a:r>
          </a:p>
          <a:p>
            <a:pPr marL="0" indent="0">
              <a:buNone/>
            </a:pPr>
            <a:r>
              <a:rPr lang="en-US" dirty="0"/>
              <a:t>   </a:t>
            </a:r>
            <a:r>
              <a:rPr lang="en-US" dirty="0" smtClean="0"/>
              <a:t>    up </a:t>
            </a:r>
            <a:r>
              <a:rPr lang="en-US" dirty="0"/>
              <a:t>= 0</a:t>
            </a:r>
          </a:p>
          <a:p>
            <a:pPr marL="0" indent="0">
              <a:buNone/>
            </a:pPr>
            <a:r>
              <a:rPr lang="en-US" dirty="0"/>
              <a:t>  </a:t>
            </a:r>
            <a:r>
              <a:rPr lang="en-US" dirty="0" smtClean="0"/>
              <a:t>     down </a:t>
            </a:r>
            <a:r>
              <a:rPr lang="en-US" dirty="0"/>
              <a:t>= 1</a:t>
            </a:r>
          </a:p>
          <a:p>
            <a:pPr marL="0" indent="0">
              <a:buNone/>
            </a:pPr>
            <a:r>
              <a:rPr lang="en-US" dirty="0"/>
              <a:t>   </a:t>
            </a:r>
            <a:r>
              <a:rPr lang="en-US" dirty="0" smtClean="0"/>
              <a:t>    left </a:t>
            </a:r>
            <a:r>
              <a:rPr lang="en-US" dirty="0"/>
              <a:t>= 2</a:t>
            </a:r>
          </a:p>
          <a:p>
            <a:pPr marL="0" indent="0">
              <a:buNone/>
            </a:pPr>
            <a:r>
              <a:rPr lang="en-US" dirty="0"/>
              <a:t>   </a:t>
            </a:r>
            <a:r>
              <a:rPr lang="en-US" dirty="0" smtClean="0"/>
              <a:t>    right </a:t>
            </a:r>
            <a:r>
              <a:rPr lang="en-US" dirty="0"/>
              <a:t>=3</a:t>
            </a:r>
          </a:p>
          <a:p>
            <a:pPr marL="0" indent="0">
              <a:buNone/>
            </a:pPr>
            <a:r>
              <a:rPr lang="en-US" dirty="0"/>
              <a:t/>
            </a:r>
            <a:br>
              <a:rPr lang="en-US" dirty="0"/>
            </a:br>
            <a:endParaRPr lang="en-US" dirty="0"/>
          </a:p>
        </p:txBody>
      </p:sp>
    </p:spTree>
    <p:extLst>
      <p:ext uri="{BB962C8B-B14F-4D97-AF65-F5344CB8AC3E}">
        <p14:creationId xmlns:p14="http://schemas.microsoft.com/office/powerpoint/2010/main" val="2270132041"/>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dirty="0"/>
          </a:p>
        </p:txBody>
      </p:sp>
      <p:sp>
        <p:nvSpPr>
          <p:cNvPr id="3" name="2 Marcador de contenido"/>
          <p:cNvSpPr>
            <a:spLocks noGrp="1"/>
          </p:cNvSpPr>
          <p:nvPr>
            <p:ph idx="1"/>
          </p:nvPr>
        </p:nvSpPr>
        <p:spPr/>
        <p:txBody>
          <a:bodyPr>
            <a:normAutofit fontScale="92500" lnSpcReduction="10000"/>
          </a:bodyPr>
          <a:lstStyle/>
          <a:p>
            <a:r>
              <a:rPr lang="en-US" dirty="0" err="1"/>
              <a:t>Enum</a:t>
            </a:r>
            <a:r>
              <a:rPr lang="en-US" dirty="0"/>
              <a:t> type ensures that the values of each enumeration member are each distinct from each </a:t>
            </a:r>
            <a:r>
              <a:rPr lang="en-US" dirty="0" smtClean="0"/>
              <a:t>other. </a:t>
            </a:r>
          </a:p>
          <a:p>
            <a:r>
              <a:rPr lang="en-US" dirty="0"/>
              <a:t>Changing the above Direction class to an </a:t>
            </a:r>
            <a:r>
              <a:rPr lang="en-US" dirty="0" err="1"/>
              <a:t>Enum</a:t>
            </a:r>
            <a:r>
              <a:rPr lang="en-US" dirty="0"/>
              <a:t> type is simple and does not require much more code</a:t>
            </a:r>
            <a:r>
              <a:rPr lang="en-US" dirty="0" smtClean="0"/>
              <a:t>:</a:t>
            </a:r>
            <a:endParaRPr lang="en-US" dirty="0"/>
          </a:p>
          <a:p>
            <a:r>
              <a:rPr lang="en-US" dirty="0"/>
              <a:t>from </a:t>
            </a:r>
            <a:r>
              <a:rPr lang="en-US" dirty="0" err="1"/>
              <a:t>enum</a:t>
            </a:r>
            <a:r>
              <a:rPr lang="en-US" dirty="0"/>
              <a:t> import </a:t>
            </a:r>
            <a:r>
              <a:rPr lang="en-US" dirty="0" err="1"/>
              <a:t>Enum</a:t>
            </a:r>
            <a:endParaRPr lang="en-US" dirty="0"/>
          </a:p>
          <a:p>
            <a:r>
              <a:rPr lang="en-US" dirty="0"/>
              <a:t/>
            </a:r>
            <a:br>
              <a:rPr lang="en-US" dirty="0"/>
            </a:br>
            <a:r>
              <a:rPr lang="en-US" dirty="0"/>
              <a:t>class Directions(</a:t>
            </a:r>
            <a:r>
              <a:rPr lang="en-US" dirty="0" err="1"/>
              <a:t>Enum</a:t>
            </a:r>
            <a:r>
              <a:rPr lang="en-US" dirty="0"/>
              <a:t>):</a:t>
            </a:r>
          </a:p>
          <a:p>
            <a:pPr marL="0" indent="0">
              <a:buNone/>
            </a:pPr>
            <a:r>
              <a:rPr lang="en-US" dirty="0"/>
              <a:t> </a:t>
            </a:r>
            <a:r>
              <a:rPr lang="en-US" dirty="0" smtClean="0"/>
              <a:t>       </a:t>
            </a:r>
            <a:r>
              <a:rPr lang="en-US" dirty="0" smtClean="0"/>
              <a:t>up </a:t>
            </a:r>
            <a:r>
              <a:rPr lang="en-US" dirty="0"/>
              <a:t>= 0</a:t>
            </a:r>
          </a:p>
          <a:p>
            <a:pPr marL="0" indent="0">
              <a:buNone/>
            </a:pPr>
            <a:r>
              <a:rPr lang="en-US" dirty="0"/>
              <a:t> </a:t>
            </a:r>
            <a:r>
              <a:rPr lang="en-US" dirty="0" smtClean="0"/>
              <a:t>       </a:t>
            </a:r>
            <a:r>
              <a:rPr lang="en-US" dirty="0" smtClean="0"/>
              <a:t>down </a:t>
            </a:r>
            <a:r>
              <a:rPr lang="en-US" dirty="0"/>
              <a:t>= 1</a:t>
            </a:r>
          </a:p>
          <a:p>
            <a:pPr marL="0" indent="0">
              <a:buNone/>
            </a:pPr>
            <a:r>
              <a:rPr lang="en-US" dirty="0"/>
              <a:t> </a:t>
            </a:r>
            <a:r>
              <a:rPr lang="en-US" dirty="0" smtClean="0"/>
              <a:t>       </a:t>
            </a:r>
            <a:r>
              <a:rPr lang="en-US" dirty="0" smtClean="0"/>
              <a:t>left </a:t>
            </a:r>
            <a:r>
              <a:rPr lang="en-US" dirty="0"/>
              <a:t>= 2</a:t>
            </a:r>
          </a:p>
          <a:p>
            <a:pPr marL="0" indent="0">
              <a:buNone/>
            </a:pPr>
            <a:r>
              <a:rPr lang="en-US" dirty="0"/>
              <a:t> </a:t>
            </a:r>
            <a:r>
              <a:rPr lang="en-US" dirty="0" smtClean="0"/>
              <a:t>       </a:t>
            </a:r>
            <a:r>
              <a:rPr lang="en-US" dirty="0" smtClean="0"/>
              <a:t>right </a:t>
            </a:r>
            <a:r>
              <a:rPr lang="en-US" dirty="0"/>
              <a:t>= 3</a:t>
            </a:r>
          </a:p>
          <a:p>
            <a:endParaRPr lang="en-US" dirty="0"/>
          </a:p>
        </p:txBody>
      </p:sp>
    </p:spTree>
    <p:extLst>
      <p:ext uri="{BB962C8B-B14F-4D97-AF65-F5344CB8AC3E}">
        <p14:creationId xmlns:p14="http://schemas.microsoft.com/office/powerpoint/2010/main" val="1912912790"/>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n-US" dirty="0" smtClean="0"/>
              <a:t>Basic Use</a:t>
            </a:r>
            <a:endParaRPr lang="en-US" dirty="0"/>
          </a:p>
        </p:txBody>
      </p:sp>
      <p:sp>
        <p:nvSpPr>
          <p:cNvPr id="3" name="2 Marcador de contenido"/>
          <p:cNvSpPr>
            <a:spLocks noGrp="1"/>
          </p:cNvSpPr>
          <p:nvPr>
            <p:ph idx="1"/>
          </p:nvPr>
        </p:nvSpPr>
        <p:spPr/>
        <p:txBody>
          <a:bodyPr>
            <a:normAutofit lnSpcReduction="10000"/>
          </a:bodyPr>
          <a:lstStyle/>
          <a:p>
            <a:r>
              <a:rPr lang="en-US" dirty="0" err="1"/>
              <a:t>Enum</a:t>
            </a:r>
            <a:r>
              <a:rPr lang="en-US" dirty="0"/>
              <a:t>(name of enumeration, source of enumeration member names). </a:t>
            </a:r>
          </a:p>
          <a:p>
            <a:r>
              <a:rPr lang="en-US" dirty="0"/>
              <a:t>A call such as this is of the form:</a:t>
            </a:r>
          </a:p>
          <a:p>
            <a:pPr marL="0" indent="0">
              <a:buNone/>
            </a:pPr>
            <a:r>
              <a:rPr lang="en-US" dirty="0"/>
              <a:t/>
            </a:r>
            <a:br>
              <a:rPr lang="en-US" dirty="0"/>
            </a:br>
            <a:endParaRPr lang="en-US" dirty="0"/>
          </a:p>
          <a:p>
            <a:pPr marL="0" indent="0">
              <a:buNone/>
            </a:pPr>
            <a:r>
              <a:rPr lang="en-US" dirty="0"/>
              <a:t>Animals = </a:t>
            </a:r>
            <a:r>
              <a:rPr lang="en-US" dirty="0" err="1"/>
              <a:t>Enum</a:t>
            </a:r>
            <a:r>
              <a:rPr lang="en-US" dirty="0"/>
              <a:t>(‘Animals’, ‘ant bee cat dog’, module = __name__)</a:t>
            </a:r>
          </a:p>
          <a:p>
            <a:pPr marL="0" indent="0">
              <a:buNone/>
            </a:pP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1670550853"/>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n-US" dirty="0" err="1" smtClean="0"/>
              <a:t>IntEnum</a:t>
            </a:r>
            <a:r>
              <a:rPr lang="en-US" dirty="0" smtClean="0"/>
              <a:t> Type</a:t>
            </a:r>
            <a:endParaRPr lang="en-US" dirty="0"/>
          </a:p>
        </p:txBody>
      </p:sp>
      <p:sp>
        <p:nvSpPr>
          <p:cNvPr id="3" name="2 Marcador de contenido"/>
          <p:cNvSpPr>
            <a:spLocks noGrp="1"/>
          </p:cNvSpPr>
          <p:nvPr>
            <p:ph idx="1"/>
          </p:nvPr>
        </p:nvSpPr>
        <p:spPr/>
        <p:txBody>
          <a:bodyPr>
            <a:normAutofit/>
          </a:bodyPr>
          <a:lstStyle/>
          <a:p>
            <a:pPr marL="0" indent="0">
              <a:buNone/>
            </a:pPr>
            <a:r>
              <a:rPr lang="en-US" dirty="0"/>
              <a:t>The </a:t>
            </a:r>
            <a:r>
              <a:rPr lang="en-US" dirty="0" err="1"/>
              <a:t>IntEnum</a:t>
            </a:r>
            <a:r>
              <a:rPr lang="en-US" dirty="0"/>
              <a:t> subclass is defined similarly to the </a:t>
            </a:r>
            <a:r>
              <a:rPr lang="en-US" dirty="0" err="1"/>
              <a:t>Enum</a:t>
            </a:r>
            <a:r>
              <a:rPr lang="en-US" dirty="0"/>
              <a:t> class and allows comparisons with integer types:</a:t>
            </a:r>
          </a:p>
          <a:p>
            <a:pPr marL="0" indent="0">
              <a:buNone/>
            </a:pPr>
            <a:endParaRPr lang="en-US" dirty="0"/>
          </a:p>
          <a:p>
            <a:pPr marL="0" indent="0">
              <a:buNone/>
            </a:pPr>
            <a:r>
              <a:rPr lang="en-US" dirty="0"/>
              <a:t>from </a:t>
            </a:r>
            <a:r>
              <a:rPr lang="en-US" dirty="0" err="1"/>
              <a:t>enum</a:t>
            </a:r>
            <a:r>
              <a:rPr lang="en-US" dirty="0"/>
              <a:t> import </a:t>
            </a:r>
            <a:r>
              <a:rPr lang="en-US" dirty="0" err="1" smtClean="0"/>
              <a:t>IntEnum</a:t>
            </a:r>
            <a:endParaRPr lang="en-US" dirty="0" smtClean="0"/>
          </a:p>
          <a:p>
            <a:pPr marL="0" indent="0">
              <a:buNone/>
            </a:pPr>
            <a:endParaRPr lang="en-US" dirty="0"/>
          </a:p>
          <a:p>
            <a:pPr marL="0" indent="0">
              <a:buNone/>
            </a:pPr>
            <a:r>
              <a:rPr lang="en-US" dirty="0" smtClean="0"/>
              <a:t>Offers greater interoperability with integers</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57670771"/>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fontScale="92500" lnSpcReduction="20000"/>
          </a:bodyPr>
          <a:lstStyle/>
          <a:p>
            <a:pPr marL="0" indent="0">
              <a:buNone/>
            </a:pPr>
            <a:endParaRPr lang="en-US" dirty="0"/>
          </a:p>
          <a:p>
            <a:pPr marL="0" indent="0">
              <a:buNone/>
            </a:pPr>
            <a:r>
              <a:rPr lang="en-US" dirty="0"/>
              <a:t>from </a:t>
            </a:r>
            <a:r>
              <a:rPr lang="en-US" dirty="0" err="1"/>
              <a:t>enum</a:t>
            </a:r>
            <a:r>
              <a:rPr lang="en-US" dirty="0"/>
              <a:t> import </a:t>
            </a:r>
            <a:r>
              <a:rPr lang="en-US" dirty="0" err="1"/>
              <a:t>IntEnum</a:t>
            </a:r>
            <a:endParaRPr lang="en-US" dirty="0"/>
          </a:p>
          <a:p>
            <a:pPr marL="0" indent="0">
              <a:buNone/>
            </a:pPr>
            <a:r>
              <a:rPr lang="en-US" dirty="0"/>
              <a:t/>
            </a:r>
            <a:br>
              <a:rPr lang="en-US" dirty="0"/>
            </a:br>
            <a:r>
              <a:rPr lang="en-US" dirty="0"/>
              <a:t>class </a:t>
            </a:r>
            <a:r>
              <a:rPr lang="en-US" dirty="0" err="1"/>
              <a:t>VerticalDirections</a:t>
            </a:r>
            <a:r>
              <a:rPr lang="en-US" dirty="0"/>
              <a:t>(</a:t>
            </a:r>
            <a:r>
              <a:rPr lang="en-US" dirty="0" err="1"/>
              <a:t>IntEnum</a:t>
            </a:r>
            <a:r>
              <a:rPr lang="en-US" dirty="0"/>
              <a:t>):</a:t>
            </a:r>
          </a:p>
          <a:p>
            <a:pPr marL="0" indent="0">
              <a:buNone/>
            </a:pPr>
            <a:r>
              <a:rPr lang="en-US" dirty="0"/>
              <a:t> </a:t>
            </a:r>
            <a:r>
              <a:rPr lang="en-US" dirty="0"/>
              <a:t> </a:t>
            </a:r>
            <a:r>
              <a:rPr lang="en-US" dirty="0" smtClean="0"/>
              <a:t>   </a:t>
            </a:r>
            <a:r>
              <a:rPr lang="en-US" dirty="0" smtClean="0"/>
              <a:t>up </a:t>
            </a:r>
            <a:r>
              <a:rPr lang="en-US" dirty="0"/>
              <a:t>= 1</a:t>
            </a:r>
          </a:p>
          <a:p>
            <a:pPr marL="0" indent="0">
              <a:buNone/>
            </a:pPr>
            <a:r>
              <a:rPr lang="en-US" dirty="0"/>
              <a:t>  </a:t>
            </a:r>
            <a:r>
              <a:rPr lang="en-US" dirty="0" smtClean="0"/>
              <a:t>  down </a:t>
            </a:r>
            <a:r>
              <a:rPr lang="en-US" dirty="0"/>
              <a:t>= 2</a:t>
            </a:r>
          </a:p>
          <a:p>
            <a:pPr marL="0" indent="0">
              <a:buNone/>
            </a:pPr>
            <a:r>
              <a:rPr lang="en-US" dirty="0"/>
              <a:t/>
            </a:r>
            <a:br>
              <a:rPr lang="en-US" dirty="0"/>
            </a:br>
            <a:r>
              <a:rPr lang="en-US" dirty="0"/>
              <a:t>class </a:t>
            </a:r>
            <a:r>
              <a:rPr lang="en-US" dirty="0" err="1"/>
              <a:t>HorizontalDirections</a:t>
            </a:r>
            <a:r>
              <a:rPr lang="en-US" dirty="0"/>
              <a:t>(</a:t>
            </a:r>
            <a:r>
              <a:rPr lang="en-US" dirty="0" err="1"/>
              <a:t>IntEnum</a:t>
            </a:r>
            <a:r>
              <a:rPr lang="en-US" dirty="0"/>
              <a:t>):</a:t>
            </a:r>
          </a:p>
          <a:p>
            <a:pPr marL="0" indent="0">
              <a:buNone/>
            </a:pPr>
            <a:r>
              <a:rPr lang="en-US" dirty="0"/>
              <a:t>  </a:t>
            </a:r>
            <a:r>
              <a:rPr lang="en-US" dirty="0" smtClean="0"/>
              <a:t>  left </a:t>
            </a:r>
            <a:r>
              <a:rPr lang="en-US" dirty="0"/>
              <a:t>= 1</a:t>
            </a:r>
          </a:p>
          <a:p>
            <a:pPr marL="0" indent="0">
              <a:buNone/>
            </a:pPr>
            <a:r>
              <a:rPr lang="en-US" dirty="0"/>
              <a:t>  </a:t>
            </a:r>
            <a:r>
              <a:rPr lang="en-US" dirty="0" smtClean="0"/>
              <a:t>  right </a:t>
            </a:r>
            <a:r>
              <a:rPr lang="en-US" dirty="0"/>
              <a:t>= 2</a:t>
            </a:r>
          </a:p>
          <a:p>
            <a:pPr marL="0" indent="0">
              <a:buNone/>
            </a:pPr>
            <a:r>
              <a:rPr lang="en-US" dirty="0"/>
              <a:t/>
            </a:r>
            <a:br>
              <a:rPr lang="en-US" dirty="0"/>
            </a:br>
            <a:endParaRPr lang="en-US" dirty="0"/>
          </a:p>
        </p:txBody>
      </p:sp>
    </p:spTree>
    <p:extLst>
      <p:ext uri="{BB962C8B-B14F-4D97-AF65-F5344CB8AC3E}">
        <p14:creationId xmlns:p14="http://schemas.microsoft.com/office/powerpoint/2010/main" val="3297067315"/>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a:bodyPr>
          <a:lstStyle/>
          <a:p>
            <a:pPr marL="0" indent="0">
              <a:buNone/>
            </a:pPr>
            <a:r>
              <a:rPr lang="en-US" dirty="0" smtClean="0"/>
              <a:t>Do not have to specify values: offers further convenience to programmer for repetitive tasks</a:t>
            </a:r>
          </a:p>
          <a:p>
            <a:pPr marL="0" indent="0">
              <a:buNone/>
            </a:pPr>
            <a:endParaRPr lang="en-US" dirty="0"/>
          </a:p>
          <a:p>
            <a:pPr marL="0" indent="0">
              <a:buNone/>
            </a:pPr>
            <a:r>
              <a:rPr lang="en-US" dirty="0" smtClean="0"/>
              <a:t>from </a:t>
            </a:r>
            <a:r>
              <a:rPr lang="en-US" dirty="0" err="1"/>
              <a:t>enum</a:t>
            </a:r>
            <a:r>
              <a:rPr lang="en-US" dirty="0"/>
              <a:t> import </a:t>
            </a:r>
            <a:r>
              <a:rPr lang="en-US" dirty="0" err="1"/>
              <a:t>Enum</a:t>
            </a:r>
            <a:endParaRPr lang="en-US" dirty="0"/>
          </a:p>
          <a:p>
            <a:pPr marL="0" indent="0">
              <a:buNone/>
            </a:pPr>
            <a:r>
              <a:rPr lang="en-US" dirty="0"/>
              <a:t/>
            </a:r>
            <a:br>
              <a:rPr lang="en-US" dirty="0"/>
            </a:br>
            <a:r>
              <a:rPr lang="en-US" dirty="0"/>
              <a:t>class Directions(</a:t>
            </a:r>
            <a:r>
              <a:rPr lang="en-US" dirty="0" err="1"/>
              <a:t>Enum</a:t>
            </a:r>
            <a:r>
              <a:rPr lang="en-US" dirty="0"/>
              <a:t>):</a:t>
            </a:r>
          </a:p>
          <a:p>
            <a:pPr marL="0" indent="0">
              <a:buNone/>
            </a:pPr>
            <a:r>
              <a:rPr lang="en-US" dirty="0"/>
              <a:t>   up, down, left, </a:t>
            </a:r>
            <a:r>
              <a:rPr lang="en-US" dirty="0" smtClean="0"/>
              <a:t>right</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56068895"/>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n-US" sz="5400" dirty="0" smtClean="0"/>
              <a:t>Intro</a:t>
            </a:r>
            <a:endParaRPr lang="en-US" sz="5400" dirty="0"/>
          </a:p>
        </p:txBody>
      </p:sp>
      <p:sp>
        <p:nvSpPr>
          <p:cNvPr id="3" name="2 Marcador de contenido"/>
          <p:cNvSpPr>
            <a:spLocks noGrp="1"/>
          </p:cNvSpPr>
          <p:nvPr>
            <p:ph idx="1"/>
          </p:nvPr>
        </p:nvSpPr>
        <p:spPr/>
        <p:txBody>
          <a:bodyPr/>
          <a:lstStyle/>
          <a:p>
            <a:r>
              <a:rPr lang="en-US" dirty="0" smtClean="0"/>
              <a:t>An enumeration is defined by symbolic </a:t>
            </a:r>
            <a:r>
              <a:rPr lang="en-US" dirty="0"/>
              <a:t>names that are bound to unique, constant </a:t>
            </a:r>
            <a:r>
              <a:rPr lang="en-US" dirty="0" smtClean="0"/>
              <a:t>values.</a:t>
            </a:r>
          </a:p>
          <a:p>
            <a:r>
              <a:rPr lang="en-US" dirty="0" smtClean="0"/>
              <a:t>Enumeration member is </a:t>
            </a:r>
            <a:r>
              <a:rPr lang="en-US" dirty="0"/>
              <a:t>distinct from each other in name and in value and provides the programmer with unique, built-in methods to iterate </a:t>
            </a:r>
            <a:r>
              <a:rPr lang="en-US" dirty="0" smtClean="0"/>
              <a:t>.</a:t>
            </a:r>
          </a:p>
          <a:p>
            <a:endParaRPr lang="en-US" dirty="0"/>
          </a:p>
        </p:txBody>
      </p:sp>
    </p:spTree>
    <p:extLst>
      <p:ext uri="{BB962C8B-B14F-4D97-AF65-F5344CB8AC3E}">
        <p14:creationId xmlns:p14="http://schemas.microsoft.com/office/powerpoint/2010/main" val="55157203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a:t/>
            </a:r>
            <a:br>
              <a:rPr lang="en-US" dirty="0"/>
            </a:br>
            <a:r>
              <a:rPr lang="en-US" b="1" dirty="0" smtClean="0"/>
              <a:t>Conclusion</a:t>
            </a:r>
            <a:endParaRPr lang="en-US" dirty="0"/>
          </a:p>
        </p:txBody>
      </p:sp>
      <p:sp>
        <p:nvSpPr>
          <p:cNvPr id="3" name="2 Marcador de contenido"/>
          <p:cNvSpPr>
            <a:spLocks noGrp="1"/>
          </p:cNvSpPr>
          <p:nvPr>
            <p:ph idx="1"/>
          </p:nvPr>
        </p:nvSpPr>
        <p:spPr/>
        <p:txBody>
          <a:bodyPr>
            <a:normAutofit fontScale="92500"/>
          </a:bodyPr>
          <a:lstStyle/>
          <a:p>
            <a:pPr marL="0" indent="0">
              <a:buNone/>
            </a:pPr>
            <a:endParaRPr lang="en-US" dirty="0"/>
          </a:p>
          <a:p>
            <a:r>
              <a:rPr lang="en-US" dirty="0" smtClean="0"/>
              <a:t>well-typed</a:t>
            </a:r>
            <a:r>
              <a:rPr lang="en-US" dirty="0"/>
              <a:t>, immutable variables </a:t>
            </a:r>
            <a:endParaRPr lang="en-US" dirty="0" smtClean="0"/>
          </a:p>
          <a:p>
            <a:r>
              <a:rPr lang="en-US" dirty="0" smtClean="0"/>
              <a:t>The </a:t>
            </a:r>
            <a:r>
              <a:rPr lang="en-US" dirty="0" err="1"/>
              <a:t>Enum</a:t>
            </a:r>
            <a:r>
              <a:rPr lang="en-US" dirty="0"/>
              <a:t> type has many features that ensures the </a:t>
            </a:r>
            <a:r>
              <a:rPr lang="en-US" dirty="0" smtClean="0"/>
              <a:t>safety and convenience of the programmer </a:t>
            </a:r>
            <a:endParaRPr lang="en-US" dirty="0"/>
          </a:p>
          <a:p>
            <a:r>
              <a:rPr lang="en-US" dirty="0"/>
              <a:t>applies concepts such as type checking and alias members to validate the correct usage of the type</a:t>
            </a:r>
            <a:r>
              <a:rPr lang="en-US" dirty="0" smtClean="0"/>
              <a:t>.</a:t>
            </a:r>
          </a:p>
          <a:p>
            <a:r>
              <a:rPr lang="en-US" dirty="0" err="1"/>
              <a:t>Enum</a:t>
            </a:r>
            <a:r>
              <a:rPr lang="en-US" dirty="0"/>
              <a:t> type has proved very useful in the way that it has increased the interoperability </a:t>
            </a:r>
            <a:r>
              <a:rPr lang="en-US" dirty="0" smtClean="0"/>
              <a:t>of many </a:t>
            </a:r>
            <a:r>
              <a:rPr lang="en-US" dirty="0"/>
              <a:t>variable types </a:t>
            </a:r>
          </a:p>
          <a:p>
            <a:pPr marL="0" indent="0">
              <a:buNone/>
            </a:pPr>
            <a:r>
              <a:rPr lang="en-US" dirty="0"/>
              <a:t/>
            </a:r>
            <a:br>
              <a:rPr lang="en-US" dirty="0"/>
            </a:br>
            <a:endParaRPr lang="en-US" dirty="0" smtClean="0"/>
          </a:p>
        </p:txBody>
      </p:sp>
    </p:spTree>
    <p:extLst>
      <p:ext uri="{BB962C8B-B14F-4D97-AF65-F5344CB8AC3E}">
        <p14:creationId xmlns:p14="http://schemas.microsoft.com/office/powerpoint/2010/main" val="292418725"/>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Discussions about PEP</a:t>
            </a:r>
            <a:endParaRPr lang="en-US" dirty="0"/>
          </a:p>
        </p:txBody>
      </p:sp>
      <p:sp>
        <p:nvSpPr>
          <p:cNvPr id="3" name="Content Placeholder 2"/>
          <p:cNvSpPr>
            <a:spLocks noGrp="1"/>
          </p:cNvSpPr>
          <p:nvPr>
            <p:ph idx="1"/>
          </p:nvPr>
        </p:nvSpPr>
        <p:spPr/>
        <p:txBody>
          <a:bodyPr/>
          <a:lstStyle/>
          <a:p>
            <a:r>
              <a:rPr lang="en-US" dirty="0"/>
              <a:t>Python mail, it was </a:t>
            </a:r>
            <a:r>
              <a:rPr lang="en-US" dirty="0" smtClean="0"/>
              <a:t>approved </a:t>
            </a:r>
            <a:r>
              <a:rPr lang="en-US" dirty="0"/>
              <a:t>by Guido van Rossum</a:t>
            </a:r>
            <a:r>
              <a:rPr lang="en-US" dirty="0" smtClean="0"/>
              <a:t>.</a:t>
            </a:r>
          </a:p>
          <a:p>
            <a:r>
              <a:rPr lang="en-US" dirty="0" smtClean="0"/>
              <a:t>Special interest in </a:t>
            </a:r>
            <a:r>
              <a:rPr lang="en-US" dirty="0" err="1" smtClean="0"/>
              <a:t>IntEnum</a:t>
            </a:r>
            <a:endParaRPr lang="en-US" dirty="0"/>
          </a:p>
          <a:p>
            <a:r>
              <a:rPr lang="en-US" dirty="0"/>
              <a:t>types of members such as </a:t>
            </a:r>
            <a:r>
              <a:rPr lang="en-US" dirty="0" err="1"/>
              <a:t>Direction.up</a:t>
            </a:r>
            <a:r>
              <a:rPr lang="en-US" dirty="0"/>
              <a:t> will always be of type Direction.</a:t>
            </a:r>
          </a:p>
          <a:p>
            <a:pPr marL="0" indent="0">
              <a:buNone/>
            </a:pPr>
            <a:endParaRPr lang="en-US" dirty="0"/>
          </a:p>
        </p:txBody>
      </p:sp>
    </p:spTree>
    <p:extLst>
      <p:ext uri="{BB962C8B-B14F-4D97-AF65-F5344CB8AC3E}">
        <p14:creationId xmlns:p14="http://schemas.microsoft.com/office/powerpoint/2010/main" val="3879757384"/>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n-US" dirty="0">
                <a:solidFill>
                  <a:schemeClr val="tx2">
                    <a:lumMod val="75000"/>
                  </a:schemeClr>
                </a:solidFill>
                <a:latin typeface="Times New Roman" pitchFamily="18" charset="0"/>
                <a:cs typeface="Times New Roman" pitchFamily="18" charset="0"/>
              </a:rPr>
              <a:t>T</a:t>
            </a:r>
            <a:r>
              <a:rPr lang="en-US" dirty="0" smtClean="0">
                <a:solidFill>
                  <a:schemeClr val="tx2">
                    <a:lumMod val="75000"/>
                  </a:schemeClr>
                </a:solidFill>
                <a:latin typeface="Times New Roman" pitchFamily="18" charset="0"/>
                <a:cs typeface="Times New Roman" pitchFamily="18" charset="0"/>
              </a:rPr>
              <a:t>erminology </a:t>
            </a:r>
            <a:r>
              <a:rPr lang="en-US" dirty="0">
                <a:solidFill>
                  <a:schemeClr val="tx2">
                    <a:lumMod val="75000"/>
                  </a:schemeClr>
                </a:solidFill>
                <a:latin typeface="Times New Roman" pitchFamily="18" charset="0"/>
                <a:cs typeface="Times New Roman" pitchFamily="18" charset="0"/>
              </a:rPr>
              <a:t>and concepts used throughout the </a:t>
            </a:r>
            <a:r>
              <a:rPr lang="en-US" dirty="0" smtClean="0">
                <a:solidFill>
                  <a:schemeClr val="tx2">
                    <a:lumMod val="75000"/>
                  </a:schemeClr>
                </a:solidFill>
                <a:latin typeface="Times New Roman" pitchFamily="18" charset="0"/>
                <a:cs typeface="Times New Roman" pitchFamily="18" charset="0"/>
              </a:rPr>
              <a:t>course.</a:t>
            </a:r>
            <a:endParaRPr lang="en-US" dirty="0">
              <a:solidFill>
                <a:schemeClr val="tx2">
                  <a:lumMod val="75000"/>
                </a:schemeClr>
              </a:solidFill>
              <a:latin typeface="Times New Roman" pitchFamily="18" charset="0"/>
              <a:cs typeface="Times New Roman" pitchFamily="18" charset="0"/>
            </a:endParaRPr>
          </a:p>
        </p:txBody>
      </p:sp>
      <p:sp>
        <p:nvSpPr>
          <p:cNvPr id="3" name="2 Marcador de contenido"/>
          <p:cNvSpPr>
            <a:spLocks noGrp="1"/>
          </p:cNvSpPr>
          <p:nvPr>
            <p:ph idx="1"/>
          </p:nvPr>
        </p:nvSpPr>
        <p:spPr/>
        <p:txBody>
          <a:bodyPr/>
          <a:lstStyle/>
          <a:p>
            <a:r>
              <a:rPr lang="en-US" dirty="0" smtClean="0"/>
              <a:t> </a:t>
            </a:r>
            <a:r>
              <a:rPr lang="en-US" dirty="0"/>
              <a:t>T</a:t>
            </a:r>
            <a:r>
              <a:rPr lang="en-US" dirty="0" smtClean="0"/>
              <a:t>ype matching/Type checking</a:t>
            </a:r>
          </a:p>
          <a:p>
            <a:r>
              <a:rPr lang="en-US" dirty="0" smtClean="0"/>
              <a:t>Immutable variables</a:t>
            </a:r>
          </a:p>
          <a:p>
            <a:r>
              <a:rPr lang="en-US" dirty="0" smtClean="0"/>
              <a:t>Alias Members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8451920"/>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n-US" dirty="0" smtClean="0"/>
              <a:t>Type Checking</a:t>
            </a:r>
            <a:endParaRPr lang="en-US" dirty="0"/>
          </a:p>
        </p:txBody>
      </p:sp>
      <p:sp>
        <p:nvSpPr>
          <p:cNvPr id="3" name="2 Marcador de contenido"/>
          <p:cNvSpPr>
            <a:spLocks noGrp="1"/>
          </p:cNvSpPr>
          <p:nvPr>
            <p:ph idx="1"/>
          </p:nvPr>
        </p:nvSpPr>
        <p:spPr/>
        <p:txBody>
          <a:bodyPr/>
          <a:lstStyle/>
          <a:p>
            <a:r>
              <a:rPr lang="en-US" dirty="0" smtClean="0"/>
              <a:t>Python is dynamically typed: Type </a:t>
            </a:r>
            <a:r>
              <a:rPr lang="en-US" dirty="0"/>
              <a:t>checking of the program occurs as the program is being evaluated.</a:t>
            </a:r>
            <a:endParaRPr lang="en-US" dirty="0" smtClean="0"/>
          </a:p>
          <a:p>
            <a:r>
              <a:rPr lang="en-US" dirty="0" smtClean="0"/>
              <a:t>When </a:t>
            </a:r>
            <a:r>
              <a:rPr lang="en-US" dirty="0"/>
              <a:t>adding enumeration members to an </a:t>
            </a:r>
            <a:r>
              <a:rPr lang="en-US" dirty="0" err="1"/>
              <a:t>Enum</a:t>
            </a:r>
            <a:r>
              <a:rPr lang="en-US" dirty="0"/>
              <a:t> type, each of the members must match the type of the enumeration </a:t>
            </a:r>
            <a:r>
              <a:rPr lang="en-US" dirty="0" smtClean="0"/>
              <a:t>itself when they are used</a:t>
            </a:r>
          </a:p>
          <a:p>
            <a:endParaRPr lang="en-US" dirty="0"/>
          </a:p>
        </p:txBody>
      </p:sp>
    </p:spTree>
    <p:extLst>
      <p:ext uri="{BB962C8B-B14F-4D97-AF65-F5344CB8AC3E}">
        <p14:creationId xmlns:p14="http://schemas.microsoft.com/office/powerpoint/2010/main" val="1562216671"/>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r>
              <a:rPr lang="en-US" dirty="0"/>
              <a:t>E</a:t>
            </a:r>
            <a:r>
              <a:rPr lang="en-US" dirty="0" smtClean="0"/>
              <a:t>numeration </a:t>
            </a:r>
            <a:r>
              <a:rPr lang="en-US" dirty="0"/>
              <a:t>members </a:t>
            </a:r>
            <a:r>
              <a:rPr lang="en-US" dirty="0" smtClean="0"/>
              <a:t>must </a:t>
            </a:r>
            <a:r>
              <a:rPr lang="en-US" dirty="0"/>
              <a:t>follow the rules specified in their particular type environments, which are specified by their </a:t>
            </a:r>
            <a:r>
              <a:rPr lang="en-US" dirty="0" err="1"/>
              <a:t>Enum</a:t>
            </a:r>
            <a:r>
              <a:rPr lang="en-US" dirty="0"/>
              <a:t> </a:t>
            </a:r>
            <a:r>
              <a:rPr lang="en-US" dirty="0" smtClean="0"/>
              <a:t>types</a:t>
            </a:r>
          </a:p>
          <a:p>
            <a:r>
              <a:rPr lang="en-US" dirty="0" smtClean="0"/>
              <a:t>If expression is not well typed, throw </a:t>
            </a:r>
            <a:r>
              <a:rPr lang="en-US" dirty="0" err="1" smtClean="0"/>
              <a:t>typeerror</a:t>
            </a:r>
            <a:r>
              <a:rPr lang="en-US" dirty="0" smtClean="0"/>
              <a:t> to stop program from evaluating values any further</a:t>
            </a:r>
            <a:endParaRPr lang="en-US" dirty="0"/>
          </a:p>
        </p:txBody>
      </p:sp>
    </p:spTree>
    <p:extLst>
      <p:ext uri="{BB962C8B-B14F-4D97-AF65-F5344CB8AC3E}">
        <p14:creationId xmlns:p14="http://schemas.microsoft.com/office/powerpoint/2010/main" val="1944768262"/>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r>
              <a:rPr lang="en-US" dirty="0" smtClean="0"/>
              <a:t>“</a:t>
            </a:r>
            <a:r>
              <a:rPr lang="en-US" dirty="0" err="1" smtClean="0"/>
              <a:t>typeerror</a:t>
            </a:r>
            <a:r>
              <a:rPr lang="en-US" dirty="0" smtClean="0"/>
              <a:t>” token</a:t>
            </a:r>
          </a:p>
          <a:p>
            <a:r>
              <a:rPr lang="en-US" dirty="0"/>
              <a:t>dynamic type error if it should </a:t>
            </a:r>
            <a:r>
              <a:rPr lang="en-US" dirty="0" smtClean="0"/>
              <a:t>reach </a:t>
            </a:r>
            <a:r>
              <a:rPr lang="en-US" dirty="0"/>
              <a:t>some ill-typed </a:t>
            </a:r>
            <a:r>
              <a:rPr lang="en-US" dirty="0" smtClean="0"/>
              <a:t>expression.</a:t>
            </a:r>
          </a:p>
          <a:p>
            <a:r>
              <a:rPr lang="en-US" dirty="0"/>
              <a:t>will not allow the program to finish evaluating due to this error</a:t>
            </a:r>
            <a:r>
              <a:rPr lang="en-US" dirty="0" smtClean="0"/>
              <a:t>.</a:t>
            </a:r>
          </a:p>
          <a:p>
            <a:r>
              <a:rPr lang="en-US" dirty="0"/>
              <a:t>the </a:t>
            </a:r>
            <a:r>
              <a:rPr lang="en-US" dirty="0" err="1"/>
              <a:t>Enum</a:t>
            </a:r>
            <a:r>
              <a:rPr lang="en-US" dirty="0"/>
              <a:t> type is used to define unique, related sets of constant values</a:t>
            </a:r>
          </a:p>
        </p:txBody>
      </p:sp>
    </p:spTree>
    <p:extLst>
      <p:ext uri="{BB962C8B-B14F-4D97-AF65-F5344CB8AC3E}">
        <p14:creationId xmlns:p14="http://schemas.microsoft.com/office/powerpoint/2010/main" val="4034839968"/>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n-US" dirty="0" smtClean="0"/>
              <a:t>Immutable Variables</a:t>
            </a:r>
            <a:endParaRPr lang="en-US" dirty="0"/>
          </a:p>
        </p:txBody>
      </p:sp>
      <p:sp>
        <p:nvSpPr>
          <p:cNvPr id="3" name="2 Marcador de contenido"/>
          <p:cNvSpPr>
            <a:spLocks noGrp="1"/>
          </p:cNvSpPr>
          <p:nvPr>
            <p:ph idx="1"/>
          </p:nvPr>
        </p:nvSpPr>
        <p:spPr/>
        <p:txBody>
          <a:bodyPr/>
          <a:lstStyle/>
          <a:p>
            <a:r>
              <a:rPr lang="en-US" dirty="0"/>
              <a:t>Another way of stating </a:t>
            </a:r>
            <a:r>
              <a:rPr lang="en-US" dirty="0" smtClean="0"/>
              <a:t>this, </a:t>
            </a:r>
            <a:r>
              <a:rPr lang="en-US" dirty="0"/>
              <a:t>is that when enumeration members are defined, they become immutable variables</a:t>
            </a:r>
            <a:r>
              <a:rPr lang="en-US" dirty="0" smtClean="0"/>
              <a:t>.</a:t>
            </a:r>
          </a:p>
          <a:p>
            <a:r>
              <a:rPr lang="en-US" dirty="0" smtClean="0"/>
              <a:t>Immutable variables: </a:t>
            </a:r>
            <a:r>
              <a:rPr lang="en-US" dirty="0"/>
              <a:t>When a variable is defined and is set to value, </a:t>
            </a:r>
            <a:r>
              <a:rPr lang="en-US" dirty="0" smtClean="0"/>
              <a:t>then the </a:t>
            </a:r>
            <a:r>
              <a:rPr lang="en-US" dirty="0"/>
              <a:t>variable cannot be re-set to a different value in the same </a:t>
            </a:r>
            <a:r>
              <a:rPr lang="en-US" dirty="0" smtClean="0"/>
              <a:t>environment</a:t>
            </a:r>
            <a:endParaRPr lang="en-US" dirty="0"/>
          </a:p>
          <a:p>
            <a:endParaRPr lang="en-US" dirty="0"/>
          </a:p>
        </p:txBody>
      </p:sp>
    </p:spTree>
    <p:extLst>
      <p:ext uri="{BB962C8B-B14F-4D97-AF65-F5344CB8AC3E}">
        <p14:creationId xmlns:p14="http://schemas.microsoft.com/office/powerpoint/2010/main" val="2431874862"/>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r>
              <a:rPr lang="en-US" dirty="0" smtClean="0"/>
              <a:t>We also cannot have two </a:t>
            </a:r>
            <a:r>
              <a:rPr lang="en-US" dirty="0" err="1" smtClean="0"/>
              <a:t>Enum</a:t>
            </a:r>
            <a:r>
              <a:rPr lang="en-US" dirty="0" smtClean="0"/>
              <a:t> members that have the same name or same value</a:t>
            </a:r>
          </a:p>
          <a:p>
            <a:r>
              <a:rPr lang="en-US" dirty="0" smtClean="0"/>
              <a:t>This would potentially go against the standards of immutability in the </a:t>
            </a:r>
            <a:r>
              <a:rPr lang="en-US" dirty="0" err="1" smtClean="0"/>
              <a:t>Enum</a:t>
            </a:r>
            <a:r>
              <a:rPr lang="en-US" dirty="0" smtClean="0"/>
              <a:t> type</a:t>
            </a:r>
            <a:endParaRPr lang="en-US" dirty="0"/>
          </a:p>
          <a:p>
            <a:endParaRPr lang="en-US" dirty="0"/>
          </a:p>
        </p:txBody>
      </p:sp>
    </p:spTree>
    <p:extLst>
      <p:ext uri="{BB962C8B-B14F-4D97-AF65-F5344CB8AC3E}">
        <p14:creationId xmlns:p14="http://schemas.microsoft.com/office/powerpoint/2010/main" val="1982209252"/>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1076</TotalTime>
  <Words>575</Words>
  <Application>Microsoft Office PowerPoint</Application>
  <PresentationFormat>On-screen Show (4:3)</PresentationFormat>
  <Paragraphs>127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Flujo</vt:lpstr>
      <vt:lpstr>Topic: Python PEP 435 - Addition of the Enum type to the Python Standard Library  Members: Jonathan Song, Gabriela Mendoza, Thomas Wagner Team: Song  Mendoza Wagner</vt:lpstr>
      <vt:lpstr>Intro</vt:lpstr>
      <vt:lpstr>Discussions about PEP</vt:lpstr>
      <vt:lpstr>Terminology and concepts used throughout the course.</vt:lpstr>
      <vt:lpstr>Type Checking</vt:lpstr>
      <vt:lpstr>PowerPoint Presentation</vt:lpstr>
      <vt:lpstr>PowerPoint Presentation</vt:lpstr>
      <vt:lpstr>Immutable Variables</vt:lpstr>
      <vt:lpstr>PowerPoint Presentation</vt:lpstr>
      <vt:lpstr>Alias Members</vt:lpstr>
      <vt:lpstr>PowerPoint Presentation</vt:lpstr>
      <vt:lpstr>PowerPoint Presentation</vt:lpstr>
      <vt:lpstr>Is this change useful?  </vt:lpstr>
      <vt:lpstr>PowerPoint Presentation</vt:lpstr>
      <vt:lpstr>PowerPoint Presentation</vt:lpstr>
      <vt:lpstr>Basic Use</vt:lpstr>
      <vt:lpstr>IntEnum Type</vt:lpstr>
      <vt:lpstr>PowerPoint Presentation</vt:lpstr>
      <vt:lpstr>PowerPoint Presentation</vt:lpstr>
      <vt:lpstr> Conclusion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Python PEP 435 - Addition of the Enum type to the Python Standard Library  Members: Jonathan Song, Gabriela Mendoza, Thomas Wagner Team: Song Mendoza Wagner</dc:title>
  <dc:creator>Gabriela Mendoza</dc:creator>
  <cp:lastModifiedBy>jsong10</cp:lastModifiedBy>
  <cp:revision>39</cp:revision>
  <dcterms:created xsi:type="dcterms:W3CDTF">2014-12-09T19:38:39Z</dcterms:created>
  <dcterms:modified xsi:type="dcterms:W3CDTF">2014-12-11T02:35:03Z</dcterms:modified>
</cp:coreProperties>
</file>