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9C69E-85A1-4B7D-B166-23BAA6689727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1D3B62-CD1B-43A9-A314-011D0B2CE0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41192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https://www.gymdansk.dk/laswells-kommunikationsmodel.html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B62-CD1B-43A9-A314-011D0B2CE0B7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22221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Sources</a:t>
            </a:r>
            <a:br>
              <a:rPr lang="en-GB" dirty="0"/>
            </a:br>
            <a:r>
              <a:rPr lang="en-GB" dirty="0"/>
              <a:t>https://tec.itslearning.com/LearningToolElement/ViewLearningToolElement.aspx?LearningToolElementId=2500261</a:t>
            </a:r>
            <a:br>
              <a:rPr lang="en-GB" dirty="0"/>
            </a:br>
            <a:r>
              <a:rPr lang="en-GB" dirty="0"/>
              <a:t>https://www.workindenmark.dk/working-in-denmark/workplace-culture-in-denmark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1D3B62-CD1B-43A9-A314-011D0B2CE0B7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9151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CA459-A451-FDF9-9BBA-F67D9E4294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C9F2A-0C80-FFEA-D020-73850ED7F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53C7-295E-9604-7399-66034772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DD0F6-A508-8EA3-80E1-E9A2E3CFA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29948-0BFF-C521-760A-44E71239C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475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7C9CD-DA1C-BBF4-913D-19D53C675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C0AD4-F791-62CD-2ABD-EFBBEB60D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9D7C3-6C5D-AA12-1F85-F3315857D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8E5C1-46E9-5DBE-1DA9-538795B4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27FB-4A4E-FDC6-264C-882F1FAD6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696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63A720-D6A9-9139-2F7F-099F8BD7E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4D140D-1975-F5C4-A06A-FFEF0E8C6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D96EB-FA87-0EB9-E3F6-25CA7D935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1F190-8D6B-3D46-778E-13AAFCD8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AA67-AE78-53A2-DEC1-86B4CDF10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088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B9F87-465B-02A1-68B7-ABDC3A4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553D7-80BF-B7ED-0C81-6091D351A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F4CB4B-FDD9-5D1A-DD77-BC8EBBBB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A18C-ECD6-CB93-64E1-B14481C7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6B436-830C-663D-10BE-22E088B2E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8094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F128-98D3-A6ED-94B4-DFF660699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56E19-55DF-22A0-5172-789C2FB75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B61CE-015D-4FE0-0E4A-CD498B49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9D492-6D09-8423-4B55-1A8CC9AE2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70E53-9543-2E46-3FB1-A18B386C7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8351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AEEDD-23EE-BEB4-8DD6-060A33844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43EE-1061-6CAD-BCA1-3A31A4425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EAA10-30C6-637D-517F-205A8513C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C7891-7535-120C-D75B-64DC53AA2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AC239-9496-7D87-6497-73B08D85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D79DC2-E044-C412-0C47-584AB2B1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7634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5A399-7D3D-183D-7FCA-D0EC80F8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D473EE-DBA9-E6C9-9EC8-0AF1F2145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93655-B7A7-19E6-B423-AB14F247B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09AC0-450B-0745-9E3E-497C219423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0E0A4D-27E1-4643-FC06-C5D6D3EFA5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9FDAB4-CE09-B5BC-A431-E702187B1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250BB-57ED-D8D5-3CF6-67E84F5C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63C459-D83A-8AFB-485B-AA6039A5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5035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A46BC-77AD-70E7-BE99-362C97CDF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D74AFA-82B3-BDFA-3527-9F49FB06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79DCC2-A53D-7AEF-7D47-EF811E07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40A53-AC76-33E1-7726-5E902D105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28449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92F18-E88D-1420-835C-3E02CE4A9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E239AE-5230-B07D-AD37-628A945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96BC1-3BDB-7D2E-69AB-995E05CBD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79668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7D09F-F26A-5255-18B6-0421FEFD1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43CE-2CE1-CBFE-BFB7-0A3B5632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62360E-499A-9875-1032-04FC8A668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E4288-E832-3FC4-D58F-3CB64A5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6A093-9E18-3741-1C9B-D6081F11A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D505C-C955-6569-56FB-81111CFBE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293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71AF-3AD7-FEB4-73C3-05C3921C9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180B63-4155-797A-38C8-50312E9BF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697E-CD29-46D2-FAFF-35FD0240B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FDCC7-C7BD-6782-19DE-A7F4BD617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212F7-75FE-A7AF-A3BB-11069E196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4FF70-501A-0F94-D4FD-F1CC68D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4879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313BF0-B034-89AF-AA1B-AB8AC8D2E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61B1C-62FD-6243-AE8F-78CC3D877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2ECDB3-33C7-02CD-3BD1-F77D9549CC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D8E4A-5CA8-411F-84F4-46AB38C816C1}" type="datetimeFigureOut">
              <a:rPr lang="en-DK" smtClean="0"/>
              <a:t>28/09/2023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DBF49-3CC2-C463-7A1F-FE993E67CC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B2577-BC24-E33B-F178-44FCD2D94B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44A35-5C24-4530-B117-920D96854B1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826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7FB7-35C9-6AB7-3C55-8F01D954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40000"/>
          </a:xfrm>
        </p:spPr>
        <p:txBody>
          <a:bodyPr anchor="ctr"/>
          <a:lstStyle/>
          <a:p>
            <a:r>
              <a:rPr lang="en-GB" dirty="0"/>
              <a:t>Communications model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75D47-E116-6B60-23F2-D34E73038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88" y="3324058"/>
            <a:ext cx="2505602" cy="1655762"/>
          </a:xfrm>
        </p:spPr>
        <p:txBody>
          <a:bodyPr>
            <a:normAutofit/>
          </a:bodyPr>
          <a:lstStyle/>
          <a:p>
            <a:r>
              <a:rPr lang="en-GB" sz="2000" dirty="0"/>
              <a:t>“Who Says”</a:t>
            </a:r>
            <a:br>
              <a:rPr lang="en-GB" sz="2000" dirty="0"/>
            </a:br>
            <a:r>
              <a:rPr lang="en-GB" sz="2000" dirty="0"/>
              <a:t>Is the sender of the message</a:t>
            </a:r>
            <a:endParaRPr lang="en-DK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DC55C-8BC0-9243-DFB6-707B534C6B52}"/>
              </a:ext>
            </a:extLst>
          </p:cNvPr>
          <p:cNvSpPr/>
          <p:nvPr/>
        </p:nvSpPr>
        <p:spPr>
          <a:xfrm>
            <a:off x="0" y="1440000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026" name="Picture 2" descr="Picture">
            <a:extLst>
              <a:ext uri="{FF2B5EF4-FFF2-40B4-BE49-F238E27FC236}">
                <a16:creationId xmlns:a16="http://schemas.microsoft.com/office/drawing/2014/main" id="{0970F01A-7FD2-32C0-3E0B-3D762D816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181" y="1600200"/>
            <a:ext cx="12844130" cy="1669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B990408-3BED-A62B-B850-F9D2061B0728}"/>
              </a:ext>
            </a:extLst>
          </p:cNvPr>
          <p:cNvSpPr/>
          <p:nvPr/>
        </p:nvSpPr>
        <p:spPr>
          <a:xfrm>
            <a:off x="584976" y="1966535"/>
            <a:ext cx="1485081" cy="833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Who says</a:t>
            </a:r>
            <a:endParaRPr lang="en-DK" sz="20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5ACE15-E1B0-7A25-BF18-0CF976E4DED8}"/>
              </a:ext>
            </a:extLst>
          </p:cNvPr>
          <p:cNvSpPr/>
          <p:nvPr/>
        </p:nvSpPr>
        <p:spPr>
          <a:xfrm>
            <a:off x="3112757" y="1969103"/>
            <a:ext cx="1485081" cy="833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/>
              <a:t>What was said</a:t>
            </a:r>
            <a:endParaRPr lang="en-DK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39C3F2-0DC2-649A-106C-2F743C2CB7B0}"/>
              </a:ext>
            </a:extLst>
          </p:cNvPr>
          <p:cNvSpPr/>
          <p:nvPr/>
        </p:nvSpPr>
        <p:spPr>
          <a:xfrm>
            <a:off x="5348989" y="1966535"/>
            <a:ext cx="1624837" cy="833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Channel/media </a:t>
            </a:r>
          </a:p>
          <a:p>
            <a:pPr algn="ctr"/>
            <a:r>
              <a:rPr lang="en-GB" dirty="0"/>
              <a:t>used</a:t>
            </a:r>
            <a:endParaRPr lang="en-DK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F4C008-6268-1210-1DEF-1C739979C97B}"/>
              </a:ext>
            </a:extLst>
          </p:cNvPr>
          <p:cNvSpPr/>
          <p:nvPr/>
        </p:nvSpPr>
        <p:spPr>
          <a:xfrm>
            <a:off x="7724977" y="1966536"/>
            <a:ext cx="1485081" cy="833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E8EAED"/>
                </a:solidFill>
                <a:latin typeface="arial" panose="020B0604020202020204" pitchFamily="34" charset="0"/>
              </a:rPr>
              <a:t>T</a:t>
            </a:r>
            <a:r>
              <a:rPr lang="en-GB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he rec</a:t>
            </a:r>
            <a:r>
              <a:rPr lang="en-GB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ip</a:t>
            </a:r>
            <a:r>
              <a:rPr lang="en-GB" b="0" i="0" dirty="0">
                <a:solidFill>
                  <a:srgbClr val="E8EAED"/>
                </a:solidFill>
                <a:effectLst/>
                <a:latin typeface="arial" panose="020B0604020202020204" pitchFamily="34" charset="0"/>
              </a:rPr>
              <a:t>ient</a:t>
            </a:r>
            <a:endParaRPr lang="en-DK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B27ACDA-D4A0-E0BB-C3FD-EF241924934C}"/>
              </a:ext>
            </a:extLst>
          </p:cNvPr>
          <p:cNvSpPr/>
          <p:nvPr/>
        </p:nvSpPr>
        <p:spPr>
          <a:xfrm>
            <a:off x="10252758" y="1966536"/>
            <a:ext cx="1485081" cy="8330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effect</a:t>
            </a:r>
            <a:endParaRPr lang="en-DK" dirty="0"/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5FF1F4F-68F5-EE4A-8840-BB99D125E286}"/>
              </a:ext>
            </a:extLst>
          </p:cNvPr>
          <p:cNvSpPr txBox="1">
            <a:spLocks/>
          </p:cNvSpPr>
          <p:nvPr/>
        </p:nvSpPr>
        <p:spPr>
          <a:xfrm>
            <a:off x="2300748" y="3305513"/>
            <a:ext cx="2505602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“What was said”</a:t>
            </a:r>
            <a:br>
              <a:rPr lang="en-GB" sz="2000" dirty="0"/>
            </a:br>
            <a:r>
              <a:rPr lang="en-GB" sz="2000" dirty="0"/>
              <a:t>Is the message the sender wishes to communicate out</a:t>
            </a:r>
            <a:endParaRPr lang="en-DK" sz="2000" dirty="0"/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1E155BA-62AF-968C-ACD4-CB1E7CA9A942}"/>
              </a:ext>
            </a:extLst>
          </p:cNvPr>
          <p:cNvSpPr txBox="1">
            <a:spLocks/>
          </p:cNvSpPr>
          <p:nvPr/>
        </p:nvSpPr>
        <p:spPr>
          <a:xfrm>
            <a:off x="4597838" y="3301521"/>
            <a:ext cx="27305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“Channel/media used”</a:t>
            </a:r>
            <a:br>
              <a:rPr lang="en-GB" sz="2000" dirty="0"/>
            </a:br>
            <a:r>
              <a:rPr lang="en-GB" sz="2000" dirty="0"/>
              <a:t>Is where the communicated message is broadcasted to (national tv, YouTube)</a:t>
            </a:r>
            <a:endParaRPr lang="en-DK" sz="2000" dirty="0"/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4F331FE0-2FB5-BBA7-9563-827A92983F82}"/>
              </a:ext>
            </a:extLst>
          </p:cNvPr>
          <p:cNvSpPr txBox="1">
            <a:spLocks/>
          </p:cNvSpPr>
          <p:nvPr/>
        </p:nvSpPr>
        <p:spPr>
          <a:xfrm>
            <a:off x="7181993" y="3283218"/>
            <a:ext cx="27305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“The recipient”</a:t>
            </a:r>
            <a:br>
              <a:rPr lang="en-GB" sz="2000" dirty="0"/>
            </a:br>
            <a:r>
              <a:rPr lang="en-GB" sz="2000" dirty="0"/>
              <a:t>Is to who the communicated message </a:t>
            </a:r>
            <a:br>
              <a:rPr lang="en-GB" sz="2000" dirty="0"/>
            </a:br>
            <a:r>
              <a:rPr lang="en-GB" sz="2000" dirty="0"/>
              <a:t>Was sent to</a:t>
            </a:r>
            <a:endParaRPr lang="en-DK" sz="2000" dirty="0"/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F3D24F45-A62A-3140-1100-C868895BC8BD}"/>
              </a:ext>
            </a:extLst>
          </p:cNvPr>
          <p:cNvSpPr txBox="1">
            <a:spLocks/>
          </p:cNvSpPr>
          <p:nvPr/>
        </p:nvSpPr>
        <p:spPr>
          <a:xfrm>
            <a:off x="9461453" y="3269590"/>
            <a:ext cx="273054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“The effect”</a:t>
            </a:r>
            <a:br>
              <a:rPr lang="en-GB" sz="2000" dirty="0"/>
            </a:br>
            <a:r>
              <a:rPr lang="en-GB" sz="2000" dirty="0"/>
              <a:t>Is the intended effect from the sender</a:t>
            </a:r>
            <a:endParaRPr lang="en-DK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0D1FA2-B0A2-966A-AC92-B8468779B7B5}"/>
              </a:ext>
            </a:extLst>
          </p:cNvPr>
          <p:cNvSpPr txBox="1"/>
          <p:nvPr/>
        </p:nvSpPr>
        <p:spPr>
          <a:xfrm>
            <a:off x="21288" y="4875863"/>
            <a:ext cx="12170711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000" b="1" dirty="0"/>
              <a:t>Example of the Communications Model could be…</a:t>
            </a:r>
            <a:endParaRPr lang="en-DK" sz="2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A433075-2698-1D58-4772-3A567A15279B}"/>
              </a:ext>
            </a:extLst>
          </p:cNvPr>
          <p:cNvSpPr txBox="1"/>
          <p:nvPr/>
        </p:nvSpPr>
        <p:spPr>
          <a:xfrm>
            <a:off x="0" y="5275973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news journalist (</a:t>
            </a:r>
            <a:r>
              <a:rPr lang="en-GB" b="1" dirty="0"/>
              <a:t>The sender</a:t>
            </a:r>
            <a:r>
              <a:rPr lang="en-GB" dirty="0"/>
              <a:t>) announces that the new long-awaited supermarket is finally under construction (</a:t>
            </a:r>
            <a:r>
              <a:rPr lang="en-GB" b="1" dirty="0"/>
              <a:t>The message</a:t>
            </a:r>
            <a:r>
              <a:rPr lang="en-GB" dirty="0"/>
              <a:t>) and the message broadcasted on the local tv channel (</a:t>
            </a:r>
            <a:r>
              <a:rPr lang="en-GB" b="1" dirty="0"/>
              <a:t>The media</a:t>
            </a:r>
            <a:r>
              <a:rPr lang="en-GB" dirty="0"/>
              <a:t>) so people watching along in their homes (</a:t>
            </a:r>
            <a:r>
              <a:rPr lang="en-GB" b="1" dirty="0"/>
              <a:t>The recipients</a:t>
            </a:r>
            <a:r>
              <a:rPr lang="en-GB" dirty="0"/>
              <a:t>) so once the construction is finished the citizens could use the new supermarket instead of driving hours away each time (</a:t>
            </a:r>
            <a:r>
              <a:rPr lang="en-GB" b="1" dirty="0"/>
              <a:t>The effect</a:t>
            </a:r>
            <a:r>
              <a:rPr lang="en-GB" dirty="0"/>
              <a:t>)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19410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A7FB7-35C9-6AB7-3C55-8F01D954D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440000"/>
          </a:xfrm>
        </p:spPr>
        <p:txBody>
          <a:bodyPr anchor="ctr"/>
          <a:lstStyle/>
          <a:p>
            <a:r>
              <a:rPr lang="en-GB" i="0" dirty="0">
                <a:effectLst/>
              </a:rPr>
              <a:t>Danish workplace culture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DC55C-8BC0-9243-DFB6-707B534C6B52}"/>
              </a:ext>
            </a:extLst>
          </p:cNvPr>
          <p:cNvSpPr/>
          <p:nvPr/>
        </p:nvSpPr>
        <p:spPr>
          <a:xfrm>
            <a:off x="0" y="1440000"/>
            <a:ext cx="12192000" cy="115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2E57A8-763D-45FE-1A07-DCCB67028A0C}"/>
              </a:ext>
            </a:extLst>
          </p:cNvPr>
          <p:cNvSpPr txBox="1"/>
          <p:nvPr/>
        </p:nvSpPr>
        <p:spPr>
          <a:xfrm>
            <a:off x="0" y="1611267"/>
            <a:ext cx="541197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Flexible working hours</a:t>
            </a:r>
            <a:br>
              <a:rPr lang="en-GB" b="1" dirty="0"/>
            </a:br>
            <a:br>
              <a:rPr lang="en-GB" b="1" dirty="0"/>
            </a:br>
            <a:r>
              <a:rPr lang="en-GB" sz="2400" dirty="0"/>
              <a:t>The norm is working 37 hours weekly</a:t>
            </a:r>
            <a:br>
              <a:rPr lang="en-GB" sz="2000" dirty="0"/>
            </a:br>
            <a:r>
              <a:rPr lang="en-GB" sz="2000" dirty="0"/>
              <a:t>Many companies in Denmark allows you to manage and plan your work hours as they trust you will meet deadlines and complete the workload on schedule</a:t>
            </a:r>
            <a:br>
              <a:rPr lang="en-GB" b="1" dirty="0"/>
            </a:b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095B0-5056-4897-BA42-0664929FB957}"/>
              </a:ext>
            </a:extLst>
          </p:cNvPr>
          <p:cNvSpPr txBox="1"/>
          <p:nvPr/>
        </p:nvSpPr>
        <p:spPr>
          <a:xfrm>
            <a:off x="5496479" y="1702538"/>
            <a:ext cx="63694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Friendly communication between employees</a:t>
            </a:r>
            <a:br>
              <a:rPr lang="en-GB" b="1" dirty="0"/>
            </a:br>
            <a:br>
              <a:rPr lang="en-GB" b="1" dirty="0"/>
            </a:br>
            <a:r>
              <a:rPr lang="en-GB" sz="2000" dirty="0"/>
              <a:t>The Danish employees often say “</a:t>
            </a:r>
            <a:r>
              <a:rPr lang="en-GB" sz="2000" dirty="0" err="1"/>
              <a:t>Godmorgen</a:t>
            </a:r>
            <a:r>
              <a:rPr lang="en-GB" sz="2000" dirty="0"/>
              <a:t>” to each other even to other co-workers they never meet before creating a positive and relaxing working environment</a:t>
            </a:r>
            <a:br>
              <a:rPr lang="en-GB" b="1" dirty="0"/>
            </a:br>
            <a:endParaRPr lang="en-DK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BE3DFF-4616-FFA8-9873-67ACF2BCCBF7}"/>
              </a:ext>
            </a:extLst>
          </p:cNvPr>
          <p:cNvSpPr txBox="1"/>
          <p:nvPr/>
        </p:nvSpPr>
        <p:spPr>
          <a:xfrm>
            <a:off x="0" y="4082902"/>
            <a:ext cx="55289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Cooperation in the team</a:t>
            </a:r>
            <a:br>
              <a:rPr lang="en-GB" b="1" dirty="0"/>
            </a:br>
            <a:br>
              <a:rPr lang="en-GB" b="1" dirty="0"/>
            </a:br>
            <a:r>
              <a:rPr lang="en-GB" sz="2000" dirty="0"/>
              <a:t>Many Danish employees works in smaller teams where each co-worker's opinion and input contributes</a:t>
            </a:r>
            <a:br>
              <a:rPr lang="en-GB" sz="2000" dirty="0"/>
            </a:br>
            <a:r>
              <a:rPr lang="en-GB" sz="2000" dirty="0"/>
              <a:t>Asking for help is seen as a strength not a weakness</a:t>
            </a:r>
            <a:br>
              <a:rPr lang="en-GB" sz="2000" dirty="0"/>
            </a:br>
            <a:r>
              <a:rPr lang="en-GB" sz="2000" dirty="0"/>
              <a:t>As asking and helping co-workers lifts the entire team</a:t>
            </a:r>
            <a:br>
              <a:rPr lang="en-GB" b="1" dirty="0"/>
            </a:br>
            <a:endParaRPr lang="en-DK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4D526E-4315-5B10-7F42-2BED4021A84D}"/>
              </a:ext>
            </a:extLst>
          </p:cNvPr>
          <p:cNvSpPr txBox="1"/>
          <p:nvPr/>
        </p:nvSpPr>
        <p:spPr>
          <a:xfrm>
            <a:off x="6244856" y="3788868"/>
            <a:ext cx="54119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Flat hierarchy</a:t>
            </a:r>
            <a:br>
              <a:rPr lang="en-GB" b="1" dirty="0"/>
            </a:br>
            <a:br>
              <a:rPr lang="en-GB" b="1" dirty="0"/>
            </a:br>
            <a:r>
              <a:rPr lang="en-GB" sz="2000" dirty="0"/>
              <a:t>The manager in the team generally do not have a separate office from their colleagues</a:t>
            </a:r>
            <a:br>
              <a:rPr lang="en-GB" sz="2000" dirty="0"/>
            </a:br>
            <a:br>
              <a:rPr lang="en-GB" sz="2000" dirty="0"/>
            </a:br>
            <a:r>
              <a:rPr lang="en-GB" sz="2000" dirty="0"/>
              <a:t>This creates a more friendly office layout and equal workplace but your manager is still your manager but as well as a </a:t>
            </a:r>
            <a:r>
              <a:rPr lang="en-GB" sz="1800" dirty="0"/>
              <a:t>colleague</a:t>
            </a:r>
            <a:br>
              <a:rPr lang="en-GB" b="1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75536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376</Words>
  <Application>Microsoft Office PowerPoint</Application>
  <PresentationFormat>Widescreen</PresentationFormat>
  <Paragraphs>23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</vt:lpstr>
      <vt:lpstr>Calibri</vt:lpstr>
      <vt:lpstr>Calibri Light</vt:lpstr>
      <vt:lpstr>Office Theme</vt:lpstr>
      <vt:lpstr>Communications model</vt:lpstr>
      <vt:lpstr>Danish workplace culture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Marcus Wahlstrøm</dc:creator>
  <cp:lastModifiedBy>Marcus Wahlstrøm</cp:lastModifiedBy>
  <cp:revision>47</cp:revision>
  <dcterms:created xsi:type="dcterms:W3CDTF">2023-09-28T06:20:56Z</dcterms:created>
  <dcterms:modified xsi:type="dcterms:W3CDTF">2023-09-28T07:38:27Z</dcterms:modified>
</cp:coreProperties>
</file>