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5" r:id="rId8"/>
    <p:sldId id="263" r:id="rId9"/>
    <p:sldId id="266" r:id="rId10"/>
    <p:sldId id="267" r:id="rId11"/>
    <p:sldId id="268" r:id="rId12"/>
    <p:sldId id="264" r:id="rId13"/>
    <p:sldId id="270" r:id="rId14"/>
    <p:sldId id="275" r:id="rId15"/>
    <p:sldId id="272" r:id="rId16"/>
    <p:sldId id="273" r:id="rId17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75757"/>
    <a:srgbClr val="4BFFC7"/>
    <a:srgbClr val="FDFDFD"/>
    <a:srgbClr val="6A9955"/>
    <a:srgbClr val="CCCCCC"/>
    <a:srgbClr val="DCDCAA"/>
    <a:srgbClr val="569CD6"/>
    <a:srgbClr val="9CDCFE"/>
    <a:srgbClr val="000000"/>
    <a:srgbClr val="48CA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8" autoAdjust="0"/>
  </p:normalViewPr>
  <p:slideViewPr>
    <p:cSldViewPr snapToGrid="0">
      <p:cViewPr varScale="1">
        <p:scale>
          <a:sx n="118" d="100"/>
          <a:sy n="118" d="100"/>
        </p:scale>
        <p:origin x="2395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1A96D3F-D9D6-1ABD-8BA2-1C7CA9AD7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B14A9A6D-9EC1-2EA3-6BD6-DD9E79FBD7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5D4CEE-0ED6-225D-F2B8-22A78CAB6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A12-8E9D-41DE-A01F-8EEF8BE8B252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E708959-9F1E-8058-D764-DD458DA296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D801FF2-9F1E-8ADE-D437-A37163E58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58B-8DED-4FDE-ABED-17E295A530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80617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12DE800-D57B-2BA3-832C-A75559539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D90EC05-11C0-E885-DA34-8AD485B00B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5294B6E-B68B-1DB1-8043-C894522C0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A12-8E9D-41DE-A01F-8EEF8BE8B252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36B0DB29-4E54-0F79-8635-861370A30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C8454B8D-16A0-C35F-1B95-DD257BC7C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58B-8DED-4FDE-ABED-17E295A530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14107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1FE0E91-EE01-190E-06AB-DDA4B7CF60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CDC9898-8ABE-C618-4D52-8F72ED7A37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03B918DE-D8E8-69C7-5EFA-DA7742924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A12-8E9D-41DE-A01F-8EEF8BE8B252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476F6BA-5B1C-A5AF-482F-361E4CEA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B705125D-8901-D543-69B0-AE90024C3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58B-8DED-4FDE-ABED-17E295A530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183919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A00029-57AB-119E-11E6-F9051CC38C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37DC4C9-E475-F4DB-5220-DFD025B2C9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F872384B-8BDA-42EA-D97F-D03D666A2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A12-8E9D-41DE-A01F-8EEF8BE8B252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07446C-E334-3DEF-F272-94511366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F707B8-7119-C3F7-4671-56A65724D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58B-8DED-4FDE-ABED-17E295A530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30234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790D48E-0E92-E743-0795-1A5C7950F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70E225E-16D6-5CEB-84F3-74BADE9087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3C6726B-3BD0-9E8C-3EBE-B3B47782D1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A12-8E9D-41DE-A01F-8EEF8BE8B252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D61A438D-9E1C-2555-6955-E7C9FAC91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CF09147-B9AA-426D-39B6-9DEBE8AFB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58B-8DED-4FDE-ABED-17E295A530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06991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787BB15-8911-8C58-BB60-A74C3BDE2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7ABFC97-BF3E-723E-D0D6-7943D41DD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18AA0167-D0BC-6DEA-F83B-F590C630F9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E2F2CAE3-B366-B657-E79E-4BA21D5469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A12-8E9D-41DE-A01F-8EEF8BE8B252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E91A8DE2-6D2A-281C-F793-6A02A4A1E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85FF8311-328F-7FB1-65CF-649981F7C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58B-8DED-4FDE-ABED-17E295A530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2907150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C8537C-CA51-6C37-4A31-1A95EBD908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426251EF-28F1-B38B-1FA4-F54C125B66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EA94900E-0931-0A3C-609A-2A1833BA6D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6A3B090-6F09-AAAD-AAFF-34D9AD7B50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0B017FED-B168-D296-BD38-A9999429A8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FFE16A8C-DE19-985A-8597-4CF31F938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A12-8E9D-41DE-A01F-8EEF8BE8B252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DA4A2710-3C0C-0189-4A79-C2BCC314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59984117-1850-4EC0-2A8C-C512A222E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58B-8DED-4FDE-ABED-17E295A530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23309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3632E0-0730-3B3C-3A2A-85BB228E3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47FC39EF-A90B-7EF8-B3B3-8BE117EAA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A12-8E9D-41DE-A01F-8EEF8BE8B252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A475CC1C-5A28-3ABF-2B71-EA38A3B6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B92BC75A-5566-D066-D7CE-D6586D518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58B-8DED-4FDE-ABED-17E295A530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47838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75E7661F-C4AB-8DD2-368B-3C996A56A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A12-8E9D-41DE-A01F-8EEF8BE8B252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73942322-58A2-B66E-A0EA-DF2AA4AAE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E3BA87F4-F64F-7876-9756-D8935A844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58B-8DED-4FDE-ABED-17E295A530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07687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D2D9FB3-7376-D1C8-BACB-BFF67BEB6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966C248C-EE7C-AF91-0987-1335E4F6DE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449ACD34-A814-D572-B8DB-95E7E87A52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2B3D5C49-B8C8-EBB3-0C2D-6F725FB2F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A12-8E9D-41DE-A01F-8EEF8BE8B252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83260C5-61F4-5D1E-B8E0-59E99609B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3972B27B-AA3D-138D-AF6B-C4853645A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58B-8DED-4FDE-ABED-17E295A530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463257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99A3D8-96FD-89EE-8C93-FBC8C6944C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6223D4CF-30FF-57AD-6A9A-CC942825F7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9F9FA0F2-9A76-E450-ED34-6026D701C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656A829D-8D56-0595-FBA3-CF0E30891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CCA12-8E9D-41DE-A01F-8EEF8BE8B252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77B9293-1374-3B35-EE5F-6F0CE65B5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E099BC2-BB2A-4A4D-9333-CA1ACDE7F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2EF58B-8DED-4FDE-ABED-17E295A530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28486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5FEBA75E-367A-9394-D8E2-66DCDE5D9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DK"/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5C7192E0-E935-A353-47DE-81F6BB012C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DK"/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DC376F6-4C09-D2F1-FA6D-22FB2299D1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CCA12-8E9D-41DE-A01F-8EEF8BE8B252}" type="datetimeFigureOut">
              <a:rPr lang="en-DK" smtClean="0"/>
              <a:t>09/01/2024</a:t>
            </a:fld>
            <a:endParaRPr lang="en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1590731-48AB-39BD-6939-007E5F3E4E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8B2D59F-6B65-CA33-527D-8C33DB3D78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2EF58B-8DED-4FDE-ABED-17E295A530F3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060409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microsoft.com/office/2007/relationships/hdphoto" Target="../media/hdphoto1.wdp"/><Relationship Id="rId7" Type="http://schemas.microsoft.com/office/2007/relationships/hdphoto" Target="../media/hdphoto3.wdp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microsoft.com/office/2007/relationships/hdphoto" Target="../media/hdphoto2.wdp"/><Relationship Id="rId4" Type="http://schemas.openxmlformats.org/officeDocument/2006/relationships/image" Target="../media/image11.png"/><Relationship Id="rId9" Type="http://schemas.microsoft.com/office/2007/relationships/hdphoto" Target="../media/hdphoto4.wdp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Programmering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E4009EA-76D5-4295-4565-7E17BE0FE8AA}"/>
              </a:ext>
            </a:extLst>
          </p:cNvPr>
          <p:cNvSpPr txBox="1"/>
          <p:nvPr/>
        </p:nvSpPr>
        <p:spPr>
          <a:xfrm>
            <a:off x="0" y="630510"/>
            <a:ext cx="12192000" cy="424731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a-DK" dirty="0"/>
              <a:t>Vores gruppe har udviklet et CLI/konsol-program, kodet og designet af mig.</a:t>
            </a:r>
          </a:p>
          <a:p>
            <a:endParaRPr lang="da-DK" dirty="0"/>
          </a:p>
          <a:p>
            <a:r>
              <a:rPr lang="da-DK" dirty="0"/>
              <a:t>Programmet simulerer en informationsstander som har mulighederne:</a:t>
            </a:r>
          </a:p>
          <a:p>
            <a:r>
              <a:rPr lang="da-DK" dirty="0"/>
              <a:t>Tilmeldelse af nyhedsbrev, </a:t>
            </a:r>
            <a:br>
              <a:rPr lang="da-DK" dirty="0"/>
            </a:br>
            <a:r>
              <a:rPr lang="da-DK" dirty="0"/>
              <a:t>Søgning efter bruger, </a:t>
            </a:r>
            <a:br>
              <a:rPr lang="da-DK" dirty="0"/>
            </a:br>
            <a:r>
              <a:rPr lang="da-DK" dirty="0"/>
              <a:t>Visning af alle brugere.</a:t>
            </a:r>
            <a:br>
              <a:rPr lang="da-DK" dirty="0"/>
            </a:br>
            <a:endParaRPr lang="da-DK" dirty="0"/>
          </a:p>
          <a:p>
            <a:r>
              <a:rPr lang="da-DK" dirty="0"/>
              <a:t>Elementer brugt i programmet: </a:t>
            </a:r>
          </a:p>
          <a:p>
            <a:r>
              <a:rPr lang="da-DK" dirty="0"/>
              <a:t>Variabler,</a:t>
            </a:r>
          </a:p>
          <a:p>
            <a:r>
              <a:rPr lang="da-DK" dirty="0"/>
              <a:t>Klasser, </a:t>
            </a:r>
            <a:br>
              <a:rPr lang="da-DK" dirty="0"/>
            </a:br>
            <a:r>
              <a:rPr lang="da-DK" dirty="0"/>
              <a:t>Metoder, </a:t>
            </a:r>
            <a:br>
              <a:rPr lang="da-DK" dirty="0"/>
            </a:br>
            <a:r>
              <a:rPr lang="da-DK" dirty="0"/>
              <a:t>Egenskaber,</a:t>
            </a:r>
          </a:p>
          <a:p>
            <a:r>
              <a:rPr lang="da-DK" dirty="0"/>
              <a:t>Datatyper </a:t>
            </a:r>
            <a:br>
              <a:rPr lang="da-DK" dirty="0"/>
            </a:br>
            <a:r>
              <a:rPr lang="da-DK" dirty="0"/>
              <a:t>Operatører, </a:t>
            </a:r>
            <a:br>
              <a:rPr lang="da-DK" dirty="0"/>
            </a:br>
            <a:r>
              <a:rPr lang="da-DK" dirty="0"/>
              <a:t>Kommentarer</a:t>
            </a:r>
            <a:endParaRPr lang="en-DK" dirty="0"/>
          </a:p>
        </p:txBody>
      </p:sp>
      <p:pic>
        <p:nvPicPr>
          <p:cNvPr id="10" name="Billede 9">
            <a:extLst>
              <a:ext uri="{FF2B5EF4-FFF2-40B4-BE49-F238E27FC236}">
                <a16:creationId xmlns:a16="http://schemas.microsoft.com/office/drawing/2014/main" id="{8746DE9C-06C4-D235-FB93-EA92EC1694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8987" y="1921891"/>
            <a:ext cx="8269137" cy="436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5978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OS (</a:t>
            </a:r>
            <a:r>
              <a:rPr lang="da-DK" sz="2000" dirty="0"/>
              <a:t>FSS</a:t>
            </a:r>
            <a:r>
              <a:rPr lang="da-DK" sz="2000" b="1" dirty="0"/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pic>
        <p:nvPicPr>
          <p:cNvPr id="10" name="Billede 9" descr="Et billede, der indeholder tekst, skærmbillede, software, Computerikon&#10;&#10;Automatisk genereret beskrivelse">
            <a:extLst>
              <a:ext uri="{FF2B5EF4-FFF2-40B4-BE49-F238E27FC236}">
                <a16:creationId xmlns:a16="http://schemas.microsoft.com/office/drawing/2014/main" id="{05B70861-AA40-D95E-9CB8-D8ED44A18D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794" y="2282757"/>
            <a:ext cx="6950206" cy="4575243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39EB25D3-93EB-A9C2-214F-8AFFABADC2E8}"/>
              </a:ext>
            </a:extLst>
          </p:cNvPr>
          <p:cNvSpPr txBox="1"/>
          <p:nvPr/>
        </p:nvSpPr>
        <p:spPr>
          <a:xfrm>
            <a:off x="-12714" y="630510"/>
            <a:ext cx="11713719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FSS-rollen i AD er en filserver, som kan bruges til centraliseret filadministration og deling af filer og mapper.</a:t>
            </a:r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Konfigurationen af filserveren kan sammenflettes med grupperne og brugerne fra AD UC, hvilket kan forbedre sikkerheden.</a:t>
            </a:r>
            <a:br>
              <a:rPr lang="da-DK" dirty="0"/>
            </a:br>
            <a:br>
              <a:rPr lang="da-DK" dirty="0"/>
            </a:br>
            <a:endParaRPr lang="da-DK" dirty="0"/>
          </a:p>
          <a:p>
            <a:endParaRPr lang="da-DK" dirty="0"/>
          </a:p>
          <a:p>
            <a:r>
              <a:rPr lang="da-DK" dirty="0"/>
              <a:t>En filserver gør det også muligt at:</a:t>
            </a:r>
            <a:br>
              <a:rPr lang="da-DK" dirty="0"/>
            </a:br>
            <a:br>
              <a:rPr lang="da-DK" dirty="0"/>
            </a:br>
            <a:r>
              <a:rPr lang="da-DK" dirty="0"/>
              <a:t>konfigurere fjernkontrol til filer,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Automatisk backup til datacenter (fx OneDrive),</a:t>
            </a:r>
            <a:br>
              <a:rPr lang="da-DK" dirty="0"/>
            </a:br>
            <a:br>
              <a:rPr lang="da-DK" dirty="0"/>
            </a:br>
            <a:r>
              <a:rPr lang="da-DK" dirty="0"/>
              <a:t>Overvågning af fil ændring.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689993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OS (</a:t>
            </a:r>
            <a:r>
              <a:rPr lang="en-GB" sz="2000" dirty="0"/>
              <a:t>AD UC</a:t>
            </a:r>
            <a:r>
              <a:rPr lang="da-DK" sz="2000" b="1" dirty="0"/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pic>
        <p:nvPicPr>
          <p:cNvPr id="7" name="Billede 6" descr="Et billede, der indeholder tekst, skærmbillede, software, Computerikon&#10;&#10;Automatisk genereret beskrivelse">
            <a:extLst>
              <a:ext uri="{FF2B5EF4-FFF2-40B4-BE49-F238E27FC236}">
                <a16:creationId xmlns:a16="http://schemas.microsoft.com/office/drawing/2014/main" id="{3BA3AD47-8363-FA59-C046-22D9D6C3C7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9972" y="2864100"/>
            <a:ext cx="6072028" cy="3993900"/>
          </a:xfrm>
          <a:prstGeom prst="rect">
            <a:avLst/>
          </a:prstGeom>
        </p:spPr>
      </p:pic>
      <p:pic>
        <p:nvPicPr>
          <p:cNvPr id="9" name="Billede 8" descr="Et billede, der indeholder tekst, skærmbillede, software, display/skærm/fremvisning&#10;&#10;Automatisk genereret beskrivelse">
            <a:extLst>
              <a:ext uri="{FF2B5EF4-FFF2-40B4-BE49-F238E27FC236}">
                <a16:creationId xmlns:a16="http://schemas.microsoft.com/office/drawing/2014/main" id="{193DA4B2-7B38-C9C1-CE14-4E591FA67E5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" y="2864100"/>
            <a:ext cx="6066971" cy="3993900"/>
          </a:xfrm>
          <a:prstGeom prst="rect">
            <a:avLst/>
          </a:prstGeom>
        </p:spPr>
      </p:pic>
      <p:sp>
        <p:nvSpPr>
          <p:cNvPr id="11" name="Tekstfelt 10">
            <a:extLst>
              <a:ext uri="{FF2B5EF4-FFF2-40B4-BE49-F238E27FC236}">
                <a16:creationId xmlns:a16="http://schemas.microsoft.com/office/drawing/2014/main" id="{63B9A3B8-A539-A02E-7AD6-3C3EC69DBA9B}"/>
              </a:ext>
            </a:extLst>
          </p:cNvPr>
          <p:cNvSpPr txBox="1"/>
          <p:nvPr/>
        </p:nvSpPr>
        <p:spPr>
          <a:xfrm>
            <a:off x="2547610" y="2431468"/>
            <a:ext cx="9717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/>
              <a:t>Grupper</a:t>
            </a:r>
            <a:endParaRPr lang="en-DK" dirty="0"/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187F3C6D-F374-2E5E-22D9-8146DBD5A265}"/>
              </a:ext>
            </a:extLst>
          </p:cNvPr>
          <p:cNvSpPr txBox="1"/>
          <p:nvPr/>
        </p:nvSpPr>
        <p:spPr>
          <a:xfrm>
            <a:off x="8692621" y="2431468"/>
            <a:ext cx="926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Brugere</a:t>
            </a:r>
            <a:endParaRPr lang="en-GB" dirty="0"/>
          </a:p>
        </p:txBody>
      </p:sp>
      <p:sp>
        <p:nvSpPr>
          <p:cNvPr id="13" name="Tekstfelt 12">
            <a:extLst>
              <a:ext uri="{FF2B5EF4-FFF2-40B4-BE49-F238E27FC236}">
                <a16:creationId xmlns:a16="http://schemas.microsoft.com/office/drawing/2014/main" id="{D1AA7836-7ADD-D451-F27A-17453EBE4A4C}"/>
              </a:ext>
            </a:extLst>
          </p:cNvPr>
          <p:cNvSpPr txBox="1"/>
          <p:nvPr/>
        </p:nvSpPr>
        <p:spPr>
          <a:xfrm>
            <a:off x="-12714" y="630510"/>
            <a:ext cx="98382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Det smarte ved “AD UC” er at have en centraliseret administration hvor bruger og grupper konfigureres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AD UC giver øget sikkerhed og bedre kontrol over administrationen </a:t>
            </a:r>
          </a:p>
          <a:p>
            <a:r>
              <a:rPr lang="da-DK" dirty="0"/>
              <a:t>sammenlignet med en workgroup-løsning, som hurtigt kan blive rodet med mange brugere.</a:t>
            </a:r>
          </a:p>
        </p:txBody>
      </p:sp>
    </p:spTree>
    <p:extLst>
      <p:ext uri="{BB962C8B-B14F-4D97-AF65-F5344CB8AC3E}">
        <p14:creationId xmlns:p14="http://schemas.microsoft.com/office/powerpoint/2010/main" val="430559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kstfelt 5">
            <a:extLst>
              <a:ext uri="{FF2B5EF4-FFF2-40B4-BE49-F238E27FC236}">
                <a16:creationId xmlns:a16="http://schemas.microsoft.com/office/drawing/2014/main" id="{105D7FE8-F1D3-CD1D-EEF6-89304FBE5A50}"/>
              </a:ext>
            </a:extLst>
          </p:cNvPr>
          <p:cNvSpPr txBox="1"/>
          <p:nvPr/>
        </p:nvSpPr>
        <p:spPr>
          <a:xfrm>
            <a:off x="-4" y="630510"/>
            <a:ext cx="12192000" cy="480131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a-DK" dirty="0"/>
              <a:t>Vores gruppe har opbygget et skalerbart netværk, med afdelinger i København og Aarhus, som har en DHCP server i København.</a:t>
            </a:r>
            <a:br>
              <a:rPr lang="da-DK" dirty="0"/>
            </a:br>
            <a:br>
              <a:rPr lang="da-DK" dirty="0"/>
            </a:br>
            <a:br>
              <a:rPr lang="da-DK" dirty="0"/>
            </a:br>
            <a:r>
              <a:rPr lang="da-DK" dirty="0"/>
              <a:t>Netværks konfigurationsoversigt:</a:t>
            </a:r>
            <a:br>
              <a:rPr lang="da-DK" dirty="0"/>
            </a:br>
            <a:br>
              <a:rPr lang="da-DK" dirty="0"/>
            </a:br>
            <a:r>
              <a:rPr lang="da-DK" dirty="0"/>
              <a:t>Forskellige enheder</a:t>
            </a:r>
            <a:br>
              <a:rPr lang="da-DK" dirty="0"/>
            </a:br>
            <a:br>
              <a:rPr lang="da-DK" dirty="0"/>
            </a:br>
            <a:r>
              <a:rPr lang="da-DK" dirty="0"/>
              <a:t>Variable </a:t>
            </a:r>
            <a:r>
              <a:rPr lang="da-DK" dirty="0" err="1"/>
              <a:t>Length</a:t>
            </a:r>
            <a:r>
              <a:rPr lang="da-DK" dirty="0"/>
              <a:t> Subnet Mask (VLSM)</a:t>
            </a:r>
            <a:br>
              <a:rPr lang="da-DK" dirty="0"/>
            </a:br>
            <a:endParaRPr lang="da-DK" dirty="0"/>
          </a:p>
          <a:p>
            <a:r>
              <a:rPr lang="da-DK" dirty="0"/>
              <a:t>Virtual private </a:t>
            </a:r>
            <a:r>
              <a:rPr lang="da-DK" dirty="0" err="1"/>
              <a:t>network</a:t>
            </a:r>
            <a:r>
              <a:rPr lang="da-DK" dirty="0"/>
              <a:t> (VPN)</a:t>
            </a:r>
            <a:br>
              <a:rPr lang="da-DK" dirty="0"/>
            </a:br>
            <a:endParaRPr lang="da-DK" dirty="0"/>
          </a:p>
          <a:p>
            <a:r>
              <a:rPr lang="da-DK" dirty="0"/>
              <a:t>IOS kommandoer brugt</a:t>
            </a:r>
            <a:br>
              <a:rPr lang="da-DK" dirty="0"/>
            </a:br>
            <a:br>
              <a:rPr lang="da-DK" dirty="0"/>
            </a:br>
            <a:br>
              <a:rPr lang="da-DK" dirty="0"/>
            </a:br>
            <a:br>
              <a:rPr lang="da-DK" dirty="0"/>
            </a:br>
            <a:endParaRPr lang="da-DK" dirty="0"/>
          </a:p>
          <a:p>
            <a:endParaRPr lang="da-DK" dirty="0"/>
          </a:p>
        </p:txBody>
      </p:sp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Netværk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4DA352F6-6CBF-C568-8CCF-E720C9D3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76" y="1694560"/>
            <a:ext cx="8281909" cy="3243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7366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Netværk (</a:t>
            </a:r>
            <a:r>
              <a:rPr lang="da-DK" sz="2000" dirty="0"/>
              <a:t>Enheder</a:t>
            </a:r>
            <a:r>
              <a:rPr lang="da-DK" sz="2000" b="1" dirty="0"/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pic>
        <p:nvPicPr>
          <p:cNvPr id="15" name="Billede 14">
            <a:extLst>
              <a:ext uri="{FF2B5EF4-FFF2-40B4-BE49-F238E27FC236}">
                <a16:creationId xmlns:a16="http://schemas.microsoft.com/office/drawing/2014/main" id="{A81EFB83-A755-D3D8-4BE4-1970AEAA15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56364" y1="55172" x2="38182" y2="57471"/>
                        <a14:foregroundMark x1="39091" y1="57471" x2="43636" y2="37931"/>
                        <a14:foregroundMark x1="40000" y1="39080" x2="34545" y2="40230"/>
                        <a14:foregroundMark x1="59091" y1="39080" x2="60909" y2="34483"/>
                        <a14:foregroundMark x1="62727" y1="47126" x2="73636" y2="48276"/>
                        <a14:foregroundMark x1="70909" y1="44828" x2="67273" y2="40230"/>
                        <a14:foregroundMark x1="53636" y1="81609" x2="40000" y2="82759"/>
                        <a14:foregroundMark x1="37273" y1="82759" x2="30000" y2="80460"/>
                        <a14:foregroundMark x1="80000" y1="73563" x2="87273" y2="50575"/>
                        <a14:foregroundMark x1="88182" y1="56322" x2="90000" y2="47126"/>
                        <a14:foregroundMark x1="90000" y1="45977" x2="90000" y2="44828"/>
                        <a14:foregroundMark x1="67273" y1="87356" x2="60909" y2="87356"/>
                        <a14:foregroundMark x1="60909" y1="87356" x2="36364" y2="87356"/>
                        <a14:foregroundMark x1="32727" y1="83908" x2="48182" y2="83908"/>
                        <a14:foregroundMark x1="39091" y1="86207" x2="35455" y2="86207"/>
                        <a14:foregroundMark x1="35455" y1="86207" x2="38182" y2="86207"/>
                        <a14:foregroundMark x1="40000" y1="86207" x2="35455" y2="86207"/>
                        <a14:foregroundMark x1="35455" y1="86207" x2="40000" y2="87356"/>
                        <a14:foregroundMark x1="40000" y1="87356" x2="35455" y2="87356"/>
                        <a14:foregroundMark x1="35455" y1="87356" x2="37273" y2="88506"/>
                        <a14:foregroundMark x1="37273" y1="88506" x2="33636" y2="87356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4095" y="680196"/>
            <a:ext cx="1047750" cy="828675"/>
          </a:xfrm>
          <a:prstGeom prst="rect">
            <a:avLst/>
          </a:prstGeom>
        </p:spPr>
      </p:pic>
      <p:pic>
        <p:nvPicPr>
          <p:cNvPr id="17" name="Billede 16">
            <a:extLst>
              <a:ext uri="{FF2B5EF4-FFF2-40B4-BE49-F238E27FC236}">
                <a16:creationId xmlns:a16="http://schemas.microsoft.com/office/drawing/2014/main" id="{68C7E911-EC50-57DD-54EE-08EBA57781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7480" y1="56322" x2="60163" y2="55172"/>
                        <a14:foregroundMark x1="69106" y1="55172" x2="61789" y2="55172"/>
                        <a14:foregroundMark x1="86992" y1="55172" x2="82927" y2="48276"/>
                        <a14:foregroundMark x1="86179" y1="56322" x2="86179" y2="44828"/>
                        <a14:foregroundMark x1="73984" y1="87356" x2="63415" y2="88506"/>
                        <a14:foregroundMark x1="47967" y1="77011" x2="35772" y2="66667"/>
                        <a14:foregroundMark x1="42276" y1="70115" x2="48780" y2="55172"/>
                        <a14:foregroundMark x1="22764" y1="62069" x2="31707" y2="49425"/>
                        <a14:foregroundMark x1="32520" y1="48276" x2="34146" y2="44828"/>
                        <a14:foregroundMark x1="88618" y1="67816" x2="81301" y2="71264"/>
                        <a14:foregroundMark x1="81301" y1="75862" x2="75610" y2="82759"/>
                        <a14:foregroundMark x1="75610" y1="82759" x2="77236" y2="81609"/>
                        <a14:foregroundMark x1="77236" y1="81609" x2="75610" y2="86207"/>
                        <a14:foregroundMark x1="75610" y1="86207" x2="74797" y2="87356"/>
                        <a14:foregroundMark x1="74797" y1="87356" x2="73171" y2="89655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2182" y="1963020"/>
            <a:ext cx="1171575" cy="828675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DF60D605-33EC-1227-F611-BA171506110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8547" b="89744" l="9639" r="89157">
                        <a14:foregroundMark x1="42169" y1="46154" x2="33735" y2="20513"/>
                        <a14:foregroundMark x1="34940" y1="20513" x2="46988" y2="11111"/>
                        <a14:foregroundMark x1="28916" y1="90598" x2="31325" y2="90598"/>
                        <a14:foregroundMark x1="84337" y1="69231" x2="80723" y2="66667"/>
                        <a14:foregroundMark x1="83133" y1="64103" x2="80723" y2="52137"/>
                        <a14:foregroundMark x1="80723" y1="51282" x2="81928" y2="47009"/>
                        <a14:foregroundMark x1="21687" y1="11111" x2="25301" y2="854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02681" y="3550152"/>
            <a:ext cx="790575" cy="1114425"/>
          </a:xfrm>
          <a:prstGeom prst="rect">
            <a:avLst/>
          </a:prstGeom>
        </p:spPr>
      </p:pic>
      <p:pic>
        <p:nvPicPr>
          <p:cNvPr id="21" name="Billede 20">
            <a:extLst>
              <a:ext uri="{FF2B5EF4-FFF2-40B4-BE49-F238E27FC236}">
                <a16:creationId xmlns:a16="http://schemas.microsoft.com/office/drawing/2014/main" id="{01FC64FA-5BCC-CCC6-00D2-DBDEB63671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412" b="90588" l="9524" r="89524">
                        <a14:foregroundMark x1="36190" y1="30588" x2="33333" y2="15294"/>
                        <a14:foregroundMark x1="85714" y1="84706" x2="85714" y2="84706"/>
                        <a14:foregroundMark x1="64762" y1="89412" x2="63810" y2="90588"/>
                        <a14:foregroundMark x1="37143" y1="48235" x2="36190" y2="48235"/>
                        <a14:foregroundMark x1="34286" y1="48235" x2="33333" y2="47059"/>
                        <a14:foregroundMark x1="26667" y1="57647" x2="24762" y2="61176"/>
                        <a14:foregroundMark x1="26667" y1="63529" x2="28571" y2="6588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905" y="5533065"/>
            <a:ext cx="1000125" cy="809625"/>
          </a:xfrm>
          <a:prstGeom prst="rect">
            <a:avLst/>
          </a:prstGeom>
        </p:spPr>
      </p:pic>
      <p:sp>
        <p:nvSpPr>
          <p:cNvPr id="22" name="Tekstfelt 21">
            <a:extLst>
              <a:ext uri="{FF2B5EF4-FFF2-40B4-BE49-F238E27FC236}">
                <a16:creationId xmlns:a16="http://schemas.microsoft.com/office/drawing/2014/main" id="{85AB8730-345F-2B2E-EAB1-69F07C10F99A}"/>
              </a:ext>
            </a:extLst>
          </p:cNvPr>
          <p:cNvSpPr txBox="1"/>
          <p:nvPr/>
        </p:nvSpPr>
        <p:spPr>
          <a:xfrm>
            <a:off x="1121845" y="833037"/>
            <a:ext cx="111466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Router</a:t>
            </a:r>
            <a:br>
              <a:rPr lang="en-GB" dirty="0"/>
            </a:br>
            <a:r>
              <a:rPr lang="da-DK" dirty="0"/>
              <a:t>Ansvarlig for at route pakker af data, mellem forskellige netværk. (Fx fra internettet til et intranet eller mellem </a:t>
            </a:r>
            <a:r>
              <a:rPr lang="da-DK" dirty="0" err="1"/>
              <a:t>WANs</a:t>
            </a:r>
            <a:r>
              <a:rPr lang="da-DK" dirty="0"/>
              <a:t>)</a:t>
            </a:r>
            <a:endParaRPr lang="en-DK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92BE080A-498C-4125-EB2B-6B7534F1B41A}"/>
              </a:ext>
            </a:extLst>
          </p:cNvPr>
          <p:cNvSpPr txBox="1"/>
          <p:nvPr/>
        </p:nvSpPr>
        <p:spPr>
          <a:xfrm>
            <a:off x="1121845" y="2138351"/>
            <a:ext cx="87473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Switch</a:t>
            </a:r>
            <a:br>
              <a:rPr lang="en-GB" dirty="0"/>
            </a:br>
            <a:r>
              <a:rPr lang="da-DK" dirty="0"/>
              <a:t>Ansvarlig for at videresende pakker af data, mellem forskellige enheder på samme netværk.</a:t>
            </a:r>
            <a:endParaRPr lang="en-DK" dirty="0"/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9960FA15-8CDA-79E2-B3DD-A27A6E4AAB14}"/>
              </a:ext>
            </a:extLst>
          </p:cNvPr>
          <p:cNvSpPr txBox="1"/>
          <p:nvPr/>
        </p:nvSpPr>
        <p:spPr>
          <a:xfrm>
            <a:off x="1121845" y="3922698"/>
            <a:ext cx="517019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Server</a:t>
            </a:r>
            <a:br>
              <a:rPr lang="en-GB" dirty="0"/>
            </a:br>
            <a:r>
              <a:rPr lang="da-DK" dirty="0"/>
              <a:t>Kan konfigureres til at have mange “Services” såsom:</a:t>
            </a:r>
            <a:br>
              <a:rPr lang="da-DK" dirty="0"/>
            </a:br>
            <a:r>
              <a:rPr lang="da-DK" dirty="0"/>
              <a:t>HTTP (</a:t>
            </a:r>
            <a:r>
              <a:rPr lang="da-DK" dirty="0" err="1"/>
              <a:t>Webserver</a:t>
            </a:r>
            <a:r>
              <a:rPr lang="da-DK" dirty="0"/>
              <a:t>), DHCP, Fildeling (FTP), DNS, </a:t>
            </a:r>
            <a:r>
              <a:rPr lang="da-DK" dirty="0" err="1"/>
              <a:t>Email</a:t>
            </a:r>
            <a:endParaRPr lang="en-DK" dirty="0"/>
          </a:p>
        </p:txBody>
      </p:sp>
      <p:sp>
        <p:nvSpPr>
          <p:cNvPr id="25" name="Tekstfelt 24">
            <a:extLst>
              <a:ext uri="{FF2B5EF4-FFF2-40B4-BE49-F238E27FC236}">
                <a16:creationId xmlns:a16="http://schemas.microsoft.com/office/drawing/2014/main" id="{F8BB7825-A8BC-F799-4EDD-90E99950E2FE}"/>
              </a:ext>
            </a:extLst>
          </p:cNvPr>
          <p:cNvSpPr txBox="1"/>
          <p:nvPr/>
        </p:nvSpPr>
        <p:spPr>
          <a:xfrm>
            <a:off x="1121845" y="5753211"/>
            <a:ext cx="5801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Personal Computer (PC)</a:t>
            </a:r>
            <a:br>
              <a:rPr lang="en-GB" dirty="0"/>
            </a:br>
            <a:r>
              <a:rPr lang="da-DK" dirty="0"/>
              <a:t>Er et “End </a:t>
            </a:r>
            <a:r>
              <a:rPr lang="da-DK" dirty="0" err="1"/>
              <a:t>device</a:t>
            </a:r>
            <a:r>
              <a:rPr lang="da-DK" dirty="0"/>
              <a:t>” som er forbundet til netværket med kabel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623244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Netværk (</a:t>
            </a:r>
            <a:r>
              <a:rPr lang="da-DK" sz="2000" dirty="0"/>
              <a:t>VLSM</a:t>
            </a:r>
            <a:r>
              <a:rPr lang="da-DK" sz="2000" b="1" dirty="0"/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pic>
        <p:nvPicPr>
          <p:cNvPr id="17" name="Billede 16">
            <a:extLst>
              <a:ext uri="{FF2B5EF4-FFF2-40B4-BE49-F238E27FC236}">
                <a16:creationId xmlns:a16="http://schemas.microsoft.com/office/drawing/2014/main" id="{446D3ADE-7586-E2A6-79A1-B6A6655DD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9899" y="2637036"/>
            <a:ext cx="4189132" cy="4220964"/>
          </a:xfrm>
          <a:prstGeom prst="rect">
            <a:avLst/>
          </a:prstGeom>
        </p:spPr>
      </p:pic>
      <p:pic>
        <p:nvPicPr>
          <p:cNvPr id="19" name="Billede 18">
            <a:extLst>
              <a:ext uri="{FF2B5EF4-FFF2-40B4-BE49-F238E27FC236}">
                <a16:creationId xmlns:a16="http://schemas.microsoft.com/office/drawing/2014/main" id="{B14BD6C9-15C5-4128-F1CE-AC8C81A3C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9031" y="2639774"/>
            <a:ext cx="4602965" cy="4218226"/>
          </a:xfrm>
          <a:prstGeom prst="rect">
            <a:avLst/>
          </a:prstGeom>
        </p:spPr>
      </p:pic>
      <p:sp>
        <p:nvSpPr>
          <p:cNvPr id="7" name="Tekstfelt 6">
            <a:extLst>
              <a:ext uri="{FF2B5EF4-FFF2-40B4-BE49-F238E27FC236}">
                <a16:creationId xmlns:a16="http://schemas.microsoft.com/office/drawing/2014/main" id="{7040524B-6628-D188-9AF3-509786C9900E}"/>
              </a:ext>
            </a:extLst>
          </p:cNvPr>
          <p:cNvSpPr txBox="1"/>
          <p:nvPr/>
        </p:nvSpPr>
        <p:spPr>
          <a:xfrm>
            <a:off x="6492577" y="2269073"/>
            <a:ext cx="21929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Eksempel </a:t>
            </a:r>
            <a:r>
              <a:rPr lang="en-GB" dirty="0" err="1"/>
              <a:t>på</a:t>
            </a:r>
            <a:r>
              <a:rPr lang="en-GB" dirty="0"/>
              <a:t> </a:t>
            </a:r>
            <a:r>
              <a:rPr lang="en-GB" dirty="0" err="1"/>
              <a:t>netværk</a:t>
            </a:r>
            <a:endParaRPr lang="en-DK" dirty="0"/>
          </a:p>
        </p:txBody>
      </p:sp>
      <p:pic>
        <p:nvPicPr>
          <p:cNvPr id="11" name="Billede 10">
            <a:extLst>
              <a:ext uri="{FF2B5EF4-FFF2-40B4-BE49-F238E27FC236}">
                <a16:creationId xmlns:a16="http://schemas.microsoft.com/office/drawing/2014/main" id="{D969DE78-0898-0C10-6DAB-91DA91D493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89031" y="2637036"/>
            <a:ext cx="4557249" cy="1203444"/>
          </a:xfrm>
          <a:prstGeom prst="rect">
            <a:avLst/>
          </a:prstGeom>
        </p:spPr>
      </p:pic>
      <p:sp>
        <p:nvSpPr>
          <p:cNvPr id="6" name="Tekstfelt 5">
            <a:extLst>
              <a:ext uri="{FF2B5EF4-FFF2-40B4-BE49-F238E27FC236}">
                <a16:creationId xmlns:a16="http://schemas.microsoft.com/office/drawing/2014/main" id="{9931841B-28B3-4AE8-A014-98BCC1225A87}"/>
              </a:ext>
            </a:extLst>
          </p:cNvPr>
          <p:cNvSpPr txBox="1"/>
          <p:nvPr/>
        </p:nvSpPr>
        <p:spPr>
          <a:xfrm>
            <a:off x="-4" y="630510"/>
            <a:ext cx="1219200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 skal sortere netværkene, efter antallet af påkrævede hosts. (HUSK første og sidste er reserveret til </a:t>
            </a:r>
            <a:r>
              <a:rPr lang="da-DK" dirty="0" err="1"/>
              <a:t>netid</a:t>
            </a:r>
            <a:r>
              <a:rPr lang="da-DK" dirty="0"/>
              <a:t> og broadcast)</a:t>
            </a:r>
            <a:br>
              <a:rPr lang="da-DK" dirty="0"/>
            </a:br>
            <a:br>
              <a:rPr lang="da-DK" dirty="0"/>
            </a:br>
            <a:r>
              <a:rPr lang="da-DK" dirty="0"/>
              <a:t>LAN 2: 55 Hosts</a:t>
            </a:r>
            <a:br>
              <a:rPr lang="da-DK" dirty="0"/>
            </a:br>
            <a:r>
              <a:rPr lang="da-DK" dirty="0"/>
              <a:t>LAN 1: 25 Hosts</a:t>
            </a:r>
            <a:br>
              <a:rPr lang="da-DK" dirty="0"/>
            </a:br>
            <a:r>
              <a:rPr lang="da-DK" dirty="0"/>
              <a:t>LAN 3: 12 Hosts</a:t>
            </a:r>
            <a:br>
              <a:rPr lang="da-DK" dirty="0"/>
            </a:br>
            <a:br>
              <a:rPr lang="da-DK" dirty="0"/>
            </a:br>
            <a:r>
              <a:rPr lang="da-DK" dirty="0"/>
              <a:t>Nu kan vi bruge vores binære tabel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3235509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Netværk (</a:t>
            </a:r>
            <a:r>
              <a:rPr lang="da-DK" sz="2000" dirty="0"/>
              <a:t>VPN</a:t>
            </a:r>
            <a:r>
              <a:rPr lang="da-DK" sz="2000" b="1" dirty="0"/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pic>
        <p:nvPicPr>
          <p:cNvPr id="13" name="Billede 12">
            <a:extLst>
              <a:ext uri="{FF2B5EF4-FFF2-40B4-BE49-F238E27FC236}">
                <a16:creationId xmlns:a16="http://schemas.microsoft.com/office/drawing/2014/main" id="{4DA352F6-6CBF-C568-8CCF-E720C9D3F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6740" y="3474150"/>
            <a:ext cx="7795256" cy="3383850"/>
          </a:xfrm>
          <a:prstGeom prst="rect">
            <a:avLst/>
          </a:prstGeom>
        </p:spPr>
      </p:pic>
      <p:pic>
        <p:nvPicPr>
          <p:cNvPr id="6" name="Picture 7" descr="A graph showing the number of latency&#10;&#10;Description automatically generated">
            <a:extLst>
              <a:ext uri="{FF2B5EF4-FFF2-40B4-BE49-F238E27FC236}">
                <a16:creationId xmlns:a16="http://schemas.microsoft.com/office/drawing/2014/main" id="{70EA63F1-7C65-74CF-3289-4159F8E59D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474149"/>
            <a:ext cx="4396740" cy="3386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Lige forbindelse 10">
            <a:extLst>
              <a:ext uri="{FF2B5EF4-FFF2-40B4-BE49-F238E27FC236}">
                <a16:creationId xmlns:a16="http://schemas.microsoft.com/office/drawing/2014/main" id="{111C8284-4C14-DC00-3636-AA5E11949731}"/>
              </a:ext>
            </a:extLst>
          </p:cNvPr>
          <p:cNvCxnSpPr>
            <a:cxnSpLocks/>
          </p:cNvCxnSpPr>
          <p:nvPr/>
        </p:nvCxnSpPr>
        <p:spPr>
          <a:xfrm flipV="1">
            <a:off x="4742180" y="5161280"/>
            <a:ext cx="1391920" cy="477520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Lige forbindelse 15">
            <a:extLst>
              <a:ext uri="{FF2B5EF4-FFF2-40B4-BE49-F238E27FC236}">
                <a16:creationId xmlns:a16="http://schemas.microsoft.com/office/drawing/2014/main" id="{DF820307-7B85-77C3-62C7-3859A52A4ADC}"/>
              </a:ext>
            </a:extLst>
          </p:cNvPr>
          <p:cNvCxnSpPr>
            <a:cxnSpLocks/>
          </p:cNvCxnSpPr>
          <p:nvPr/>
        </p:nvCxnSpPr>
        <p:spPr>
          <a:xfrm>
            <a:off x="6347460" y="5135880"/>
            <a:ext cx="972820" cy="43180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Lige forbindelse 20">
            <a:extLst>
              <a:ext uri="{FF2B5EF4-FFF2-40B4-BE49-F238E27FC236}">
                <a16:creationId xmlns:a16="http://schemas.microsoft.com/office/drawing/2014/main" id="{5990C85B-DE3D-851D-4D33-FB42D6C1584E}"/>
              </a:ext>
            </a:extLst>
          </p:cNvPr>
          <p:cNvCxnSpPr>
            <a:cxnSpLocks/>
          </p:cNvCxnSpPr>
          <p:nvPr/>
        </p:nvCxnSpPr>
        <p:spPr>
          <a:xfrm flipV="1">
            <a:off x="7531100" y="5166075"/>
            <a:ext cx="1430020" cy="12985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kstfelt 8">
            <a:extLst>
              <a:ext uri="{FF2B5EF4-FFF2-40B4-BE49-F238E27FC236}">
                <a16:creationId xmlns:a16="http://schemas.microsoft.com/office/drawing/2014/main" id="{52A80E90-60BD-4759-289C-023DBA7C8088}"/>
              </a:ext>
            </a:extLst>
          </p:cNvPr>
          <p:cNvSpPr txBox="1"/>
          <p:nvPr/>
        </p:nvSpPr>
        <p:spPr>
          <a:xfrm>
            <a:off x="7743825" y="5044439"/>
            <a:ext cx="912495" cy="276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solidFill>
              <a:schemeClr val="tx1">
                <a:alpha val="50000"/>
              </a:schemeClr>
            </a:solidFill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VPN Tunnel</a:t>
            </a:r>
            <a:endParaRPr lang="en-DK" sz="1200" dirty="0">
              <a:solidFill>
                <a:schemeClr val="bg1"/>
              </a:solidFill>
            </a:endParaRPr>
          </a:p>
        </p:txBody>
      </p:sp>
      <p:cxnSp>
        <p:nvCxnSpPr>
          <p:cNvPr id="25" name="Lige forbindelse 24">
            <a:extLst>
              <a:ext uri="{FF2B5EF4-FFF2-40B4-BE49-F238E27FC236}">
                <a16:creationId xmlns:a16="http://schemas.microsoft.com/office/drawing/2014/main" id="{70E5410E-35DB-D1A9-4EF3-2C89175EE90C}"/>
              </a:ext>
            </a:extLst>
          </p:cNvPr>
          <p:cNvCxnSpPr>
            <a:cxnSpLocks/>
          </p:cNvCxnSpPr>
          <p:nvPr/>
        </p:nvCxnSpPr>
        <p:spPr>
          <a:xfrm>
            <a:off x="9159240" y="5179060"/>
            <a:ext cx="1106805" cy="0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8" name="Lige forbindelse 27">
            <a:extLst>
              <a:ext uri="{FF2B5EF4-FFF2-40B4-BE49-F238E27FC236}">
                <a16:creationId xmlns:a16="http://schemas.microsoft.com/office/drawing/2014/main" id="{9536EDBB-2C44-091A-3AD1-CE16B804D24E}"/>
              </a:ext>
            </a:extLst>
          </p:cNvPr>
          <p:cNvCxnSpPr>
            <a:cxnSpLocks/>
          </p:cNvCxnSpPr>
          <p:nvPr/>
        </p:nvCxnSpPr>
        <p:spPr>
          <a:xfrm flipV="1">
            <a:off x="10467340" y="4475480"/>
            <a:ext cx="1153160" cy="642620"/>
          </a:xfrm>
          <a:prstGeom prst="line">
            <a:avLst/>
          </a:prstGeom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7" name="Tekstfelt 6">
            <a:extLst>
              <a:ext uri="{FF2B5EF4-FFF2-40B4-BE49-F238E27FC236}">
                <a16:creationId xmlns:a16="http://schemas.microsoft.com/office/drawing/2014/main" id="{9B8FF182-E431-FECE-73A6-D10F1C9C39AE}"/>
              </a:ext>
            </a:extLst>
          </p:cNvPr>
          <p:cNvSpPr txBox="1"/>
          <p:nvPr/>
        </p:nvSpPr>
        <p:spPr>
          <a:xfrm>
            <a:off x="1614791" y="28534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DK" dirty="0"/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5D0E07A0-3681-B9EA-721A-60D1A75BA6F6}"/>
              </a:ext>
            </a:extLst>
          </p:cNvPr>
          <p:cNvSpPr txBox="1"/>
          <p:nvPr/>
        </p:nvSpPr>
        <p:spPr>
          <a:xfrm>
            <a:off x="119448" y="4002932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solidFill>
                  <a:srgbClr val="575757"/>
                </a:solidFill>
              </a:rPr>
              <a:t>ms</a:t>
            </a:r>
            <a:endParaRPr lang="en-DK" sz="600" dirty="0">
              <a:solidFill>
                <a:srgbClr val="575757"/>
              </a:solidFill>
            </a:endParaRPr>
          </a:p>
        </p:txBody>
      </p:sp>
      <p:sp>
        <p:nvSpPr>
          <p:cNvPr id="10" name="Tekstfelt 9">
            <a:extLst>
              <a:ext uri="{FF2B5EF4-FFF2-40B4-BE49-F238E27FC236}">
                <a16:creationId xmlns:a16="http://schemas.microsoft.com/office/drawing/2014/main" id="{D4719035-E734-2636-BD77-F5BF8E9778C6}"/>
              </a:ext>
            </a:extLst>
          </p:cNvPr>
          <p:cNvSpPr txBox="1"/>
          <p:nvPr/>
        </p:nvSpPr>
        <p:spPr>
          <a:xfrm>
            <a:off x="119448" y="4254302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solidFill>
                  <a:srgbClr val="575757"/>
                </a:solidFill>
              </a:rPr>
              <a:t>ms</a:t>
            </a:r>
            <a:endParaRPr lang="en-DK" sz="600" dirty="0">
              <a:solidFill>
                <a:srgbClr val="575757"/>
              </a:solidFill>
            </a:endParaRPr>
          </a:p>
        </p:txBody>
      </p:sp>
      <p:sp>
        <p:nvSpPr>
          <p:cNvPr id="12" name="Tekstfelt 11">
            <a:extLst>
              <a:ext uri="{FF2B5EF4-FFF2-40B4-BE49-F238E27FC236}">
                <a16:creationId xmlns:a16="http://schemas.microsoft.com/office/drawing/2014/main" id="{48678EE0-4EE3-F352-5083-8D440B4FC54F}"/>
              </a:ext>
            </a:extLst>
          </p:cNvPr>
          <p:cNvSpPr txBox="1"/>
          <p:nvPr/>
        </p:nvSpPr>
        <p:spPr>
          <a:xfrm>
            <a:off x="117835" y="4509829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solidFill>
                  <a:srgbClr val="575757"/>
                </a:solidFill>
              </a:rPr>
              <a:t>ms</a:t>
            </a:r>
            <a:endParaRPr lang="en-DK" sz="600" dirty="0">
              <a:solidFill>
                <a:srgbClr val="575757"/>
              </a:solidFill>
            </a:endParaRPr>
          </a:p>
        </p:txBody>
      </p:sp>
      <p:sp>
        <p:nvSpPr>
          <p:cNvPr id="14" name="Tekstfelt 13">
            <a:extLst>
              <a:ext uri="{FF2B5EF4-FFF2-40B4-BE49-F238E27FC236}">
                <a16:creationId xmlns:a16="http://schemas.microsoft.com/office/drawing/2014/main" id="{A64B8092-D2C2-A067-8F7E-BBEB36ED2175}"/>
              </a:ext>
            </a:extLst>
          </p:cNvPr>
          <p:cNvSpPr txBox="1"/>
          <p:nvPr/>
        </p:nvSpPr>
        <p:spPr>
          <a:xfrm>
            <a:off x="117835" y="4763708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solidFill>
                  <a:srgbClr val="575757"/>
                </a:solidFill>
              </a:rPr>
              <a:t>ms</a:t>
            </a:r>
            <a:endParaRPr lang="en-DK" sz="600" dirty="0">
              <a:solidFill>
                <a:srgbClr val="575757"/>
              </a:solidFill>
            </a:endParaRPr>
          </a:p>
        </p:txBody>
      </p:sp>
      <p:sp>
        <p:nvSpPr>
          <p:cNvPr id="15" name="Tekstfelt 14">
            <a:extLst>
              <a:ext uri="{FF2B5EF4-FFF2-40B4-BE49-F238E27FC236}">
                <a16:creationId xmlns:a16="http://schemas.microsoft.com/office/drawing/2014/main" id="{7D34111F-322E-E94C-E41A-68776A6F037D}"/>
              </a:ext>
            </a:extLst>
          </p:cNvPr>
          <p:cNvSpPr txBox="1"/>
          <p:nvPr/>
        </p:nvSpPr>
        <p:spPr>
          <a:xfrm>
            <a:off x="117835" y="5016726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solidFill>
                  <a:srgbClr val="575757"/>
                </a:solidFill>
              </a:rPr>
              <a:t>ms</a:t>
            </a:r>
            <a:endParaRPr lang="en-DK" sz="600" dirty="0">
              <a:solidFill>
                <a:srgbClr val="575757"/>
              </a:solidFill>
            </a:endParaRPr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FE13415C-3233-3850-644D-DCE743A21916}"/>
              </a:ext>
            </a:extLst>
          </p:cNvPr>
          <p:cNvSpPr txBox="1"/>
          <p:nvPr/>
        </p:nvSpPr>
        <p:spPr>
          <a:xfrm>
            <a:off x="118419" y="5271364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solidFill>
                  <a:srgbClr val="575757"/>
                </a:solidFill>
              </a:rPr>
              <a:t>ms</a:t>
            </a:r>
            <a:endParaRPr lang="en-DK" sz="600" dirty="0">
              <a:solidFill>
                <a:srgbClr val="575757"/>
              </a:solidFill>
            </a:endParaRP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0B4F297D-7501-4A34-B3C4-8B9C330532DD}"/>
              </a:ext>
            </a:extLst>
          </p:cNvPr>
          <p:cNvSpPr txBox="1"/>
          <p:nvPr/>
        </p:nvSpPr>
        <p:spPr>
          <a:xfrm>
            <a:off x="117835" y="5524382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solidFill>
                  <a:srgbClr val="575757"/>
                </a:solidFill>
              </a:rPr>
              <a:t>ms</a:t>
            </a:r>
            <a:endParaRPr lang="en-DK" sz="600" dirty="0">
              <a:solidFill>
                <a:srgbClr val="575757"/>
              </a:solidFill>
            </a:endParaRPr>
          </a:p>
        </p:txBody>
      </p:sp>
      <p:sp>
        <p:nvSpPr>
          <p:cNvPr id="19" name="Tekstfelt 18">
            <a:extLst>
              <a:ext uri="{FF2B5EF4-FFF2-40B4-BE49-F238E27FC236}">
                <a16:creationId xmlns:a16="http://schemas.microsoft.com/office/drawing/2014/main" id="{FDC3D18A-B3A7-FD11-7519-381C53EA6A7A}"/>
              </a:ext>
            </a:extLst>
          </p:cNvPr>
          <p:cNvSpPr txBox="1"/>
          <p:nvPr/>
        </p:nvSpPr>
        <p:spPr>
          <a:xfrm>
            <a:off x="117835" y="5779020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solidFill>
                  <a:srgbClr val="575757"/>
                </a:solidFill>
              </a:rPr>
              <a:t>ms</a:t>
            </a:r>
            <a:endParaRPr lang="en-DK" sz="600" dirty="0">
              <a:solidFill>
                <a:srgbClr val="575757"/>
              </a:solidFill>
            </a:endParaRPr>
          </a:p>
        </p:txBody>
      </p:sp>
      <p:sp>
        <p:nvSpPr>
          <p:cNvPr id="20" name="Tekstfelt 19">
            <a:extLst>
              <a:ext uri="{FF2B5EF4-FFF2-40B4-BE49-F238E27FC236}">
                <a16:creationId xmlns:a16="http://schemas.microsoft.com/office/drawing/2014/main" id="{AED70592-232B-AB6F-353C-BF3FBF12AD81}"/>
              </a:ext>
            </a:extLst>
          </p:cNvPr>
          <p:cNvSpPr txBox="1"/>
          <p:nvPr/>
        </p:nvSpPr>
        <p:spPr>
          <a:xfrm>
            <a:off x="117835" y="6033658"/>
            <a:ext cx="27603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 err="1">
                <a:solidFill>
                  <a:srgbClr val="575757"/>
                </a:solidFill>
              </a:rPr>
              <a:t>ms</a:t>
            </a:r>
            <a:endParaRPr lang="en-DK" sz="600" dirty="0">
              <a:solidFill>
                <a:srgbClr val="575757"/>
              </a:solidFill>
            </a:endParaRP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22974689-031F-E3EF-3DBF-4B3A2D893F57}"/>
              </a:ext>
            </a:extLst>
          </p:cNvPr>
          <p:cNvSpPr txBox="1"/>
          <p:nvPr/>
        </p:nvSpPr>
        <p:spPr>
          <a:xfrm>
            <a:off x="913541" y="6234804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>
                <a:solidFill>
                  <a:srgbClr val="575757"/>
                </a:solidFill>
              </a:rPr>
              <a:t>Hop</a:t>
            </a:r>
            <a:endParaRPr lang="en-DK" sz="600" dirty="0">
              <a:solidFill>
                <a:srgbClr val="575757"/>
              </a:solidFill>
            </a:endParaRPr>
          </a:p>
        </p:txBody>
      </p:sp>
      <p:sp>
        <p:nvSpPr>
          <p:cNvPr id="24" name="Tekstfelt 23">
            <a:extLst>
              <a:ext uri="{FF2B5EF4-FFF2-40B4-BE49-F238E27FC236}">
                <a16:creationId xmlns:a16="http://schemas.microsoft.com/office/drawing/2014/main" id="{125BDF8C-3042-EF33-61F1-64F137828A3F}"/>
              </a:ext>
            </a:extLst>
          </p:cNvPr>
          <p:cNvSpPr txBox="1"/>
          <p:nvPr/>
        </p:nvSpPr>
        <p:spPr>
          <a:xfrm>
            <a:off x="2238854" y="6234804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>
                <a:solidFill>
                  <a:srgbClr val="575757"/>
                </a:solidFill>
              </a:rPr>
              <a:t>Hop</a:t>
            </a:r>
            <a:endParaRPr lang="en-DK" sz="600" dirty="0">
              <a:solidFill>
                <a:srgbClr val="575757"/>
              </a:solidFill>
            </a:endParaRPr>
          </a:p>
        </p:txBody>
      </p:sp>
      <p:sp>
        <p:nvSpPr>
          <p:cNvPr id="26" name="Tekstfelt 25">
            <a:extLst>
              <a:ext uri="{FF2B5EF4-FFF2-40B4-BE49-F238E27FC236}">
                <a16:creationId xmlns:a16="http://schemas.microsoft.com/office/drawing/2014/main" id="{228929CC-5535-07F1-3522-50C4E90C289F}"/>
              </a:ext>
            </a:extLst>
          </p:cNvPr>
          <p:cNvSpPr txBox="1"/>
          <p:nvPr/>
        </p:nvSpPr>
        <p:spPr>
          <a:xfrm>
            <a:off x="3530444" y="6234804"/>
            <a:ext cx="312906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" dirty="0">
                <a:solidFill>
                  <a:srgbClr val="575757"/>
                </a:solidFill>
              </a:rPr>
              <a:t>Hop</a:t>
            </a:r>
            <a:endParaRPr lang="en-DK" sz="600" dirty="0">
              <a:solidFill>
                <a:srgbClr val="575757"/>
              </a:solidFill>
            </a:endParaRPr>
          </a:p>
        </p:txBody>
      </p:sp>
      <p:sp>
        <p:nvSpPr>
          <p:cNvPr id="29" name="Tekstfelt 28">
            <a:extLst>
              <a:ext uri="{FF2B5EF4-FFF2-40B4-BE49-F238E27FC236}">
                <a16:creationId xmlns:a16="http://schemas.microsoft.com/office/drawing/2014/main" id="{07CD33F0-4C65-C9F7-8B5F-CFD75EAD3A84}"/>
              </a:ext>
            </a:extLst>
          </p:cNvPr>
          <p:cNvSpPr txBox="1"/>
          <p:nvPr/>
        </p:nvSpPr>
        <p:spPr>
          <a:xfrm>
            <a:off x="527634" y="6327137"/>
            <a:ext cx="108715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KBH-PC1 -&gt; R1</a:t>
            </a:r>
            <a:endParaRPr lang="en-DK" sz="1200" dirty="0"/>
          </a:p>
        </p:txBody>
      </p:sp>
      <p:sp>
        <p:nvSpPr>
          <p:cNvPr id="30" name="Tekstfelt 29">
            <a:extLst>
              <a:ext uri="{FF2B5EF4-FFF2-40B4-BE49-F238E27FC236}">
                <a16:creationId xmlns:a16="http://schemas.microsoft.com/office/drawing/2014/main" id="{36341FFB-6CE1-CD40-A88A-324FB9A9920E}"/>
              </a:ext>
            </a:extLst>
          </p:cNvPr>
          <p:cNvSpPr txBox="1"/>
          <p:nvPr/>
        </p:nvSpPr>
        <p:spPr>
          <a:xfrm>
            <a:off x="1842164" y="6327137"/>
            <a:ext cx="7024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R1 -&gt; R2</a:t>
            </a:r>
            <a:endParaRPr lang="en-DK" sz="1200" dirty="0"/>
          </a:p>
        </p:txBody>
      </p:sp>
      <p:sp>
        <p:nvSpPr>
          <p:cNvPr id="31" name="Tekstfelt 30">
            <a:extLst>
              <a:ext uri="{FF2B5EF4-FFF2-40B4-BE49-F238E27FC236}">
                <a16:creationId xmlns:a16="http://schemas.microsoft.com/office/drawing/2014/main" id="{6B2A3FE1-B1CA-D46D-CD30-6C504E413124}"/>
              </a:ext>
            </a:extLst>
          </p:cNvPr>
          <p:cNvSpPr txBox="1"/>
          <p:nvPr/>
        </p:nvSpPr>
        <p:spPr>
          <a:xfrm>
            <a:off x="2771973" y="6327137"/>
            <a:ext cx="12650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R2 -&gt; Aarhus-PC2</a:t>
            </a:r>
            <a:endParaRPr lang="en-DK" sz="1200" dirty="0"/>
          </a:p>
        </p:txBody>
      </p:sp>
      <p:sp>
        <p:nvSpPr>
          <p:cNvPr id="23" name="Tekstfelt 22">
            <a:extLst>
              <a:ext uri="{FF2B5EF4-FFF2-40B4-BE49-F238E27FC236}">
                <a16:creationId xmlns:a16="http://schemas.microsoft.com/office/drawing/2014/main" id="{A99A50C2-D5B4-0660-40CD-D30CE23702EA}"/>
              </a:ext>
            </a:extLst>
          </p:cNvPr>
          <p:cNvSpPr txBox="1"/>
          <p:nvPr/>
        </p:nvSpPr>
        <p:spPr>
          <a:xfrm>
            <a:off x="-4" y="630510"/>
            <a:ext cx="1219200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Her sender vi en pakke over netværket,</a:t>
            </a:r>
            <a:br>
              <a:rPr lang="da-DK" dirty="0"/>
            </a:br>
            <a:r>
              <a:rPr lang="da-DK" dirty="0"/>
              <a:t>fra PC1 i københavnsafdelingen, til PC2 i aarhusafdelingen med vores WAN forbindelse igennem VPN tunnelen.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Alt data bliver </a:t>
            </a:r>
            <a:r>
              <a:rPr lang="da-DK" dirty="0" err="1"/>
              <a:t>krypterert</a:t>
            </a:r>
            <a:r>
              <a:rPr lang="da-DK" dirty="0"/>
              <a:t> mellem </a:t>
            </a:r>
            <a:r>
              <a:rPr lang="da-DK" dirty="0" err="1"/>
              <a:t>PC’erne</a:t>
            </a:r>
            <a:r>
              <a:rPr lang="da-DK" dirty="0"/>
              <a:t> ved brug af Advanced </a:t>
            </a:r>
            <a:r>
              <a:rPr lang="da-DK" dirty="0" err="1"/>
              <a:t>Encryption</a:t>
            </a:r>
            <a:r>
              <a:rPr lang="da-DK" dirty="0"/>
              <a:t> Standard (AES) 128bit som giver 2^128 mulige nøgler.</a:t>
            </a:r>
            <a:br>
              <a:rPr lang="da-DK" dirty="0"/>
            </a:br>
            <a:br>
              <a:rPr lang="da-DK" dirty="0"/>
            </a:br>
            <a:r>
              <a:rPr lang="da-DK" dirty="0"/>
              <a:t>En VPN kan også bruges til at give medarbejdere adgang til virksomhedens netværk, via en sikker forbindelse evt. hjemmefra.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7666549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Netværk (</a:t>
            </a:r>
            <a:r>
              <a:rPr lang="da-DK" sz="2000" dirty="0"/>
              <a:t>IOS Kommandoer</a:t>
            </a:r>
            <a:r>
              <a:rPr lang="da-DK" sz="2000" b="1" dirty="0"/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8" name="Tekstfelt 7">
            <a:extLst>
              <a:ext uri="{FF2B5EF4-FFF2-40B4-BE49-F238E27FC236}">
                <a16:creationId xmlns:a16="http://schemas.microsoft.com/office/drawing/2014/main" id="{012BBDA3-EB6D-1A2A-E00A-651E6F7611B1}"/>
              </a:ext>
            </a:extLst>
          </p:cNvPr>
          <p:cNvSpPr txBox="1"/>
          <p:nvPr/>
        </p:nvSpPr>
        <p:spPr>
          <a:xfrm>
            <a:off x="0" y="630510"/>
            <a:ext cx="11619912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Router (config-if)# </a:t>
            </a:r>
            <a:r>
              <a:rPr lang="en-GB" b="1" dirty="0" err="1"/>
              <a:t>ip</a:t>
            </a:r>
            <a:r>
              <a:rPr lang="en-GB" b="1" dirty="0"/>
              <a:t> helper-address &lt;IP-Address&gt;</a:t>
            </a:r>
            <a:br>
              <a:rPr lang="en-GB" dirty="0"/>
            </a:br>
            <a:r>
              <a:rPr lang="da-DK" i="1" dirty="0"/>
              <a:t>Fortæller routeren hvor DHCP serverens ip-adressen er på netværket.</a:t>
            </a:r>
            <a:br>
              <a:rPr lang="da-DK" i="1" dirty="0"/>
            </a:br>
            <a:br>
              <a:rPr lang="da-DK" i="1" dirty="0"/>
            </a:br>
            <a:r>
              <a:rPr lang="en-GB" b="1" dirty="0"/>
              <a:t>Router (config)# router rip</a:t>
            </a:r>
            <a:br>
              <a:rPr lang="en-GB" dirty="0"/>
            </a:br>
            <a:r>
              <a:rPr lang="en-GB" b="1" dirty="0"/>
              <a:t>Router (config-router)# version 2 </a:t>
            </a:r>
            <a:r>
              <a:rPr lang="en-GB" dirty="0"/>
              <a:t>(</a:t>
            </a:r>
            <a:r>
              <a:rPr lang="en-GB" dirty="0" err="1"/>
              <a:t>Understøtter</a:t>
            </a:r>
            <a:r>
              <a:rPr lang="en-GB" dirty="0"/>
              <a:t> VLSM)</a:t>
            </a:r>
            <a:br>
              <a:rPr lang="en-GB" dirty="0"/>
            </a:br>
            <a:r>
              <a:rPr lang="en-GB" b="1" dirty="0"/>
              <a:t>Router (config-router)# network &lt;IP-Address&gt;</a:t>
            </a:r>
          </a:p>
          <a:p>
            <a:r>
              <a:rPr lang="en-GB" b="1" dirty="0"/>
              <a:t>Router (config-router)# no auto-summary</a:t>
            </a:r>
            <a:br>
              <a:rPr lang="da-DK" i="1" dirty="0"/>
            </a:br>
            <a:r>
              <a:rPr lang="da-DK" i="1" dirty="0"/>
              <a:t>Gør det muligt at 2 routere kan kommunikere med hinanden, over WAN-forbindelser ved hjælp af den serielle grænseflade.</a:t>
            </a:r>
            <a:br>
              <a:rPr lang="da-DK" i="1" dirty="0"/>
            </a:br>
            <a:br>
              <a:rPr lang="da-DK" i="1" dirty="0"/>
            </a:br>
            <a:r>
              <a:rPr lang="en-GB" b="1" dirty="0"/>
              <a:t>Switch (config)# </a:t>
            </a:r>
            <a:r>
              <a:rPr lang="en-GB" b="1" dirty="0" err="1"/>
              <a:t>ip</a:t>
            </a:r>
            <a:r>
              <a:rPr lang="en-GB" b="1" dirty="0"/>
              <a:t> default-gateway &lt;IP-Address&gt;</a:t>
            </a:r>
          </a:p>
          <a:p>
            <a:r>
              <a:rPr lang="en-GB" i="1" dirty="0" err="1"/>
              <a:t>Fungere</a:t>
            </a:r>
            <a:r>
              <a:rPr lang="en-GB" i="1" dirty="0"/>
              <a:t> </a:t>
            </a:r>
            <a:r>
              <a:rPr lang="en-GB" i="1" dirty="0" err="1"/>
              <a:t>som</a:t>
            </a:r>
            <a:r>
              <a:rPr lang="en-GB" i="1" dirty="0"/>
              <a:t> </a:t>
            </a:r>
            <a:r>
              <a:rPr lang="en-GB" i="1" dirty="0" err="1"/>
              <a:t>en</a:t>
            </a:r>
            <a:r>
              <a:rPr lang="en-GB" i="1" dirty="0"/>
              <a:t> failsafe, </a:t>
            </a:r>
            <a:r>
              <a:rPr lang="en-GB" i="1" dirty="0" err="1"/>
              <a:t>hvis</a:t>
            </a:r>
            <a:r>
              <a:rPr lang="en-GB" i="1" dirty="0"/>
              <a:t> den </a:t>
            </a:r>
            <a:r>
              <a:rPr lang="en-GB" i="1" dirty="0" err="1"/>
              <a:t>ønskede</a:t>
            </a:r>
            <a:r>
              <a:rPr lang="en-GB" i="1" dirty="0"/>
              <a:t> </a:t>
            </a:r>
            <a:r>
              <a:rPr lang="en-GB" i="1" dirty="0" err="1"/>
              <a:t>adresse</a:t>
            </a:r>
            <a:r>
              <a:rPr lang="en-GB" i="1" dirty="0"/>
              <a:t> </a:t>
            </a:r>
            <a:r>
              <a:rPr lang="en-GB" i="1" dirty="0" err="1"/>
              <a:t>ikke</a:t>
            </a:r>
            <a:r>
              <a:rPr lang="en-GB" i="1" dirty="0"/>
              <a:t> er </a:t>
            </a:r>
            <a:r>
              <a:rPr lang="en-GB" i="1" dirty="0" err="1"/>
              <a:t>tilgængelig</a:t>
            </a:r>
            <a:r>
              <a:rPr lang="en-GB" i="1" dirty="0"/>
              <a:t>, </a:t>
            </a:r>
          </a:p>
          <a:p>
            <a:r>
              <a:rPr lang="en-GB" i="1" dirty="0" err="1"/>
              <a:t>så</a:t>
            </a:r>
            <a:r>
              <a:rPr lang="en-GB" i="1" dirty="0"/>
              <a:t> </a:t>
            </a:r>
            <a:r>
              <a:rPr lang="en-GB" i="1" dirty="0" err="1"/>
              <a:t>sendes</a:t>
            </a:r>
            <a:r>
              <a:rPr lang="en-GB" i="1" dirty="0"/>
              <a:t> </a:t>
            </a:r>
            <a:r>
              <a:rPr lang="en-GB" i="1" dirty="0" err="1"/>
              <a:t>pakken</a:t>
            </a:r>
            <a:r>
              <a:rPr lang="en-GB" i="1" dirty="0"/>
              <a:t> </a:t>
            </a:r>
            <a:r>
              <a:rPr lang="en-GB" i="1" dirty="0" err="1"/>
              <a:t>til</a:t>
            </a:r>
            <a:r>
              <a:rPr lang="en-GB" i="1" dirty="0"/>
              <a:t> den </a:t>
            </a:r>
            <a:r>
              <a:rPr lang="en-GB" i="1" dirty="0" err="1"/>
              <a:t>indtastede</a:t>
            </a:r>
            <a:r>
              <a:rPr lang="en-GB" i="1" dirty="0"/>
              <a:t> </a:t>
            </a:r>
            <a:r>
              <a:rPr lang="en-GB" i="1" dirty="0" err="1"/>
              <a:t>ip-addrese</a:t>
            </a:r>
            <a:r>
              <a:rPr lang="en-GB" i="1" dirty="0"/>
              <a:t> </a:t>
            </a:r>
            <a:r>
              <a:rPr lang="en-GB" i="1" dirty="0" err="1"/>
              <a:t>i</a:t>
            </a:r>
            <a:r>
              <a:rPr lang="en-GB" i="1" dirty="0"/>
              <a:t> </a:t>
            </a:r>
            <a:r>
              <a:rPr lang="en-GB" i="1" dirty="0" err="1"/>
              <a:t>stedet</a:t>
            </a:r>
            <a:r>
              <a:rPr lang="en-GB" i="1" dirty="0"/>
              <a:t>. (</a:t>
            </a:r>
            <a:r>
              <a:rPr lang="en-GB" i="1" dirty="0" err="1"/>
              <a:t>skriv</a:t>
            </a:r>
            <a:r>
              <a:rPr lang="en-GB" i="1" dirty="0"/>
              <a:t> </a:t>
            </a:r>
            <a:r>
              <a:rPr lang="en-GB" i="1" dirty="0" err="1"/>
              <a:t>ip-adressen</a:t>
            </a:r>
            <a:r>
              <a:rPr lang="en-GB" i="1" dirty="0"/>
              <a:t> </a:t>
            </a:r>
            <a:r>
              <a:rPr lang="en-GB" i="1" dirty="0" err="1"/>
              <a:t>på</a:t>
            </a:r>
            <a:r>
              <a:rPr lang="en-GB" i="1" dirty="0"/>
              <a:t> </a:t>
            </a:r>
            <a:r>
              <a:rPr lang="en-GB" i="1" dirty="0" err="1"/>
              <a:t>routeren</a:t>
            </a:r>
            <a:r>
              <a:rPr lang="en-GB" i="1" dirty="0"/>
              <a:t>)</a:t>
            </a:r>
            <a:br>
              <a:rPr lang="en-GB" i="1" dirty="0"/>
            </a:br>
            <a:br>
              <a:rPr lang="en-GB" i="1" dirty="0"/>
            </a:br>
            <a:r>
              <a:rPr lang="en-GB" b="1" dirty="0"/>
              <a:t>Router# copy running-config startup-config</a:t>
            </a:r>
            <a:br>
              <a:rPr lang="en-GB" b="1" dirty="0"/>
            </a:br>
            <a:r>
              <a:rPr lang="da-DK" i="1" dirty="0"/>
              <a:t>Gemmer den kørende konfiguration ned på enheden.</a:t>
            </a:r>
            <a:br>
              <a:rPr lang="da-DK" i="1" dirty="0"/>
            </a:br>
            <a:br>
              <a:rPr lang="da-DK" i="1" dirty="0"/>
            </a:br>
            <a:r>
              <a:rPr lang="en-GB" b="1" dirty="0"/>
              <a:t>Router (config)# line </a:t>
            </a:r>
            <a:r>
              <a:rPr lang="en-GB" b="1" dirty="0" err="1"/>
              <a:t>vty</a:t>
            </a:r>
            <a:r>
              <a:rPr lang="en-GB" b="1" dirty="0"/>
              <a:t> 0 4</a:t>
            </a:r>
          </a:p>
          <a:p>
            <a:r>
              <a:rPr lang="en-GB" i="1" dirty="0"/>
              <a:t>Virtual Teletypes </a:t>
            </a:r>
            <a:r>
              <a:rPr lang="en-GB" i="1" dirty="0" err="1"/>
              <a:t>konfigurere</a:t>
            </a:r>
            <a:r>
              <a:rPr lang="en-GB" i="1" dirty="0"/>
              <a:t> for </a:t>
            </a:r>
            <a:r>
              <a:rPr lang="en-GB" i="1" dirty="0" err="1"/>
              <a:t>fjernforbindelse</a:t>
            </a:r>
            <a:r>
              <a:rPr lang="en-GB" i="1" dirty="0"/>
              <a:t> </a:t>
            </a:r>
            <a:r>
              <a:rPr lang="da-DK" i="1" dirty="0"/>
              <a:t>til enhedens porte, I den specificerede range.</a:t>
            </a:r>
            <a:br>
              <a:rPr lang="en-GB" b="1" i="1" dirty="0"/>
            </a:br>
            <a:br>
              <a:rPr lang="en-GB" b="1" i="1" dirty="0"/>
            </a:br>
            <a:r>
              <a:rPr lang="en-GB" b="1" dirty="0"/>
              <a:t>Router (config)# service password-encryption</a:t>
            </a:r>
            <a:br>
              <a:rPr lang="en-GB" dirty="0"/>
            </a:br>
            <a:r>
              <a:rPr lang="en-GB" i="1" dirty="0" err="1"/>
              <a:t>Slår</a:t>
            </a:r>
            <a:r>
              <a:rPr lang="en-GB" i="1" dirty="0"/>
              <a:t> </a:t>
            </a:r>
            <a:r>
              <a:rPr lang="en-GB" i="1" dirty="0" err="1"/>
              <a:t>en</a:t>
            </a:r>
            <a:r>
              <a:rPr lang="en-GB" i="1" dirty="0"/>
              <a:t> service </a:t>
            </a:r>
            <a:r>
              <a:rPr lang="en-GB" i="1" dirty="0" err="1"/>
              <a:t>til</a:t>
            </a:r>
            <a:r>
              <a:rPr lang="en-GB" i="1" dirty="0"/>
              <a:t> </a:t>
            </a:r>
            <a:r>
              <a:rPr lang="en-GB" i="1" dirty="0" err="1"/>
              <a:t>som</a:t>
            </a:r>
            <a:r>
              <a:rPr lang="en-GB" i="1" dirty="0"/>
              <a:t> </a:t>
            </a:r>
            <a:r>
              <a:rPr lang="en-GB" i="1" dirty="0" err="1"/>
              <a:t>kryptere</a:t>
            </a:r>
            <a:r>
              <a:rPr lang="en-GB" i="1" dirty="0"/>
              <a:t> alle </a:t>
            </a:r>
            <a:r>
              <a:rPr lang="en-GB" i="1" dirty="0" err="1"/>
              <a:t>kodeord</a:t>
            </a:r>
            <a:r>
              <a:rPr lang="en-GB" i="1" dirty="0"/>
              <a:t>, </a:t>
            </a:r>
            <a:r>
              <a:rPr lang="en-GB" i="1" dirty="0" err="1"/>
              <a:t>konfigureret</a:t>
            </a:r>
            <a:r>
              <a:rPr lang="en-GB" i="1" dirty="0"/>
              <a:t> EFTER </a:t>
            </a:r>
            <a:r>
              <a:rPr lang="en-GB" i="1" dirty="0" err="1"/>
              <a:t>servicen</a:t>
            </a:r>
            <a:r>
              <a:rPr lang="en-GB" i="1" dirty="0"/>
              <a:t> er </a:t>
            </a:r>
            <a:r>
              <a:rPr lang="en-GB" i="1" dirty="0" err="1"/>
              <a:t>arktiveret</a:t>
            </a:r>
            <a:r>
              <a:rPr lang="en-GB" i="1"/>
              <a:t>.</a:t>
            </a:r>
            <a:endParaRPr lang="en-DK" b="1" i="1" dirty="0"/>
          </a:p>
        </p:txBody>
      </p:sp>
    </p:spTree>
    <p:extLst>
      <p:ext uri="{BB962C8B-B14F-4D97-AF65-F5344CB8AC3E}">
        <p14:creationId xmlns:p14="http://schemas.microsoft.com/office/powerpoint/2010/main" val="41062358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Programmering (</a:t>
            </a:r>
            <a:r>
              <a:rPr lang="da-DK" sz="2000" dirty="0"/>
              <a:t>nøgleord, variabler, klasser, metoder, egenskaber</a:t>
            </a:r>
            <a:r>
              <a:rPr lang="da-DK" sz="2000" b="1" dirty="0"/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E4009EA-76D5-4295-4565-7E17BE0FE8AA}"/>
              </a:ext>
            </a:extLst>
          </p:cNvPr>
          <p:cNvSpPr txBox="1"/>
          <p:nvPr/>
        </p:nvSpPr>
        <p:spPr>
          <a:xfrm>
            <a:off x="-4" y="973020"/>
            <a:ext cx="12192000" cy="535531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Console (</a:t>
            </a:r>
            <a:r>
              <a:rPr lang="en-GB" b="1" dirty="0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Klassen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</a:t>
            </a:r>
            <a:r>
              <a:rPr lang="en-GB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etoder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da-DK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da-DK" b="1" dirty="0">
                <a:latin typeface="Consolas" panose="020B0609020204030204" pitchFamily="49" charset="0"/>
              </a:rPr>
              <a:t>genskaber </a:t>
            </a:r>
            <a:r>
              <a:rPr lang="da-DK" b="1" dirty="0">
                <a:solidFill>
                  <a:schemeClr val="bg1"/>
                </a:solidFill>
                <a:latin typeface="Consolas" panose="020B0609020204030204" pitchFamily="49" charset="0"/>
              </a:rPr>
              <a:t>+</a:t>
            </a:r>
            <a:r>
              <a:rPr lang="da-DK" b="1" dirty="0">
                <a:latin typeface="Consolas" panose="020B0609020204030204" pitchFamily="49" charset="0"/>
              </a:rPr>
              <a:t> </a:t>
            </a:r>
            <a:r>
              <a:rPr lang="da-DK" b="1" dirty="0">
                <a:solidFill>
                  <a:srgbClr val="9CDCFE"/>
                </a:solidFill>
                <a:latin typeface="Consolas" panose="020B0609020204030204" pitchFamily="49" charset="0"/>
              </a:rPr>
              <a:t>Variabler</a:t>
            </a:r>
            <a:r>
              <a:rPr lang="da-DK" b="1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da-DK" b="1" dirty="0">
                <a:solidFill>
                  <a:srgbClr val="569CD6"/>
                </a:solidFill>
                <a:latin typeface="Consolas" panose="020B0609020204030204" pitchFamily="49" charset="0"/>
              </a:rPr>
              <a:t>nøgleord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)</a:t>
            </a:r>
            <a:br>
              <a:rPr lang="en-GB" b="0" dirty="0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.Title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"Console Program Title"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Clear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en-GB" b="0" dirty="0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SetCursorPosition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Skriver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noget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NY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linje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Write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Skriver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noget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på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SAMME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linje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</a:p>
          <a:p>
            <a:r>
              <a:rPr lang="en-GB" b="0" dirty="0">
                <a:solidFill>
                  <a:srgbClr val="BAD69E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BAD69E"/>
                </a:solidFill>
                <a:effectLst/>
                <a:latin typeface="Consolas" panose="020B0609020204030204" pitchFamily="49" charset="0"/>
              </a:rPr>
              <a:t>ConsoleKey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).Key;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userLineInput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ReadLine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CCCCCC"/>
                </a:solidFill>
                <a:latin typeface="Consolas" panose="020B0609020204030204" pitchFamily="49" charset="0"/>
              </a:rPr>
              <a:t> (</a:t>
            </a:r>
            <a:r>
              <a:rPr lang="en-GB" b="1" dirty="0">
                <a:solidFill>
                  <a:srgbClr val="48CAB7"/>
                </a:solidFill>
                <a:effectLst/>
                <a:latin typeface="Consolas" panose="020B0609020204030204" pitchFamily="49" charset="0"/>
              </a:rPr>
              <a:t>Klassen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GB" b="1" dirty="0" err="1">
                <a:solidFill>
                  <a:srgbClr val="DCDCAA"/>
                </a:solidFill>
                <a:latin typeface="Consolas" panose="020B0609020204030204" pitchFamily="49" charset="0"/>
              </a:rPr>
              <a:t>M</a:t>
            </a:r>
            <a:r>
              <a:rPr lang="en-GB" b="1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etoder</a:t>
            </a:r>
            <a:r>
              <a:rPr lang="en-GB" b="1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GB" b="1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37927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37927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IsNullOrWhiteSpace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userLineInput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37927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37927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Equals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userLineInput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Noget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SeNsItIvE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 err="1">
                <a:solidFill>
                  <a:srgbClr val="BAD69E"/>
                </a:solidFill>
                <a:effectLst/>
                <a:latin typeface="Consolas" panose="020B0609020204030204" pitchFamily="49" charset="0"/>
              </a:rPr>
              <a:t>StringComparison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.Ordinal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37927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 err="1">
                <a:solidFill>
                  <a:srgbClr val="37927C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ToLower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"STORT TEKST"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Til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små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bogstaver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</a:rPr>
              <a:t>Keywords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 (</a:t>
            </a:r>
            <a:r>
              <a:rPr lang="da-DK" b="1" dirty="0">
                <a:solidFill>
                  <a:srgbClr val="9CDCFE"/>
                </a:solidFill>
                <a:latin typeface="Consolas" panose="020B0609020204030204" pitchFamily="49" charset="0"/>
              </a:rPr>
              <a:t>Variabler</a:t>
            </a:r>
            <a:r>
              <a:rPr lang="da-DK" b="1" dirty="0">
                <a:solidFill>
                  <a:schemeClr val="bg1"/>
                </a:solidFill>
                <a:latin typeface="Consolas" panose="020B0609020204030204" pitchFamily="49" charset="0"/>
              </a:rPr>
              <a:t> + </a:t>
            </a:r>
            <a:r>
              <a:rPr lang="da-DK" b="1" dirty="0">
                <a:solidFill>
                  <a:srgbClr val="569CD6"/>
                </a:solidFill>
                <a:latin typeface="Consolas" panose="020B0609020204030204" pitchFamily="49" charset="0"/>
              </a:rPr>
              <a:t>nøgleord</a:t>
            </a:r>
            <a:r>
              <a:rPr lang="en-GB" dirty="0">
                <a:solidFill>
                  <a:schemeClr val="bg1"/>
                </a:solidFill>
                <a:latin typeface="Consolas" panose="020B0609020204030204" pitchFamily="49" charset="0"/>
              </a:rPr>
              <a:t>)</a:t>
            </a:r>
            <a:endParaRPr lang="en-GB" b="0" dirty="0">
              <a:solidFill>
                <a:schemeClr val="bg1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bool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containsText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userLineInput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Contains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Noget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at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sammenligne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med"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"Ab12345"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	private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isPasswordEnabled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423217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Programmering (</a:t>
            </a:r>
            <a:r>
              <a:rPr lang="da-DK" sz="2000" dirty="0"/>
              <a:t>nøgleord, variabler, klasser, metoder, egenskaber</a:t>
            </a:r>
            <a:r>
              <a:rPr lang="da-DK" sz="2000" b="1" dirty="0"/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E4009EA-76D5-4295-4565-7E17BE0FE8AA}"/>
              </a:ext>
            </a:extLst>
          </p:cNvPr>
          <p:cNvSpPr txBox="1"/>
          <p:nvPr/>
        </p:nvSpPr>
        <p:spPr>
          <a:xfrm>
            <a:off x="0" y="915420"/>
            <a:ext cx="12192000" cy="563231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readonly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informationOptions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]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Tilmelding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af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nyhedsbrev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Søg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efter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bruger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"Vis alle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brugere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continue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informationOptions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.Length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{}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AD69E"/>
                </a:solidFill>
                <a:effectLst/>
                <a:latin typeface="Consolas" panose="020B0609020204030204" pitchFamily="49" charset="0"/>
              </a:rPr>
              <a:t>ConsoleKey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.D1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AD69E"/>
                </a:solidFill>
                <a:effectLst/>
                <a:latin typeface="Consolas" panose="020B0609020204030204" pitchFamily="49" charset="0"/>
              </a:rPr>
              <a:t>ConsoleKey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.NumPad1) {} </a:t>
            </a:r>
          </a:p>
          <a:p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inputKey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/*IF*/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AD69E"/>
                </a:solidFill>
                <a:effectLst/>
                <a:latin typeface="Consolas" panose="020B0609020204030204" pitchFamily="49" charset="0"/>
              </a:rPr>
              <a:t>ConsoleKey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.NumPad1: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AD69E"/>
                </a:solidFill>
                <a:effectLst/>
                <a:latin typeface="Consolas" panose="020B0609020204030204" pitchFamily="49" charset="0"/>
              </a:rPr>
              <a:t>ConsoleKey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.D1:{}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/*ELSE-IF*/</a:t>
            </a:r>
            <a:b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AD69E"/>
                </a:solidFill>
                <a:effectLst/>
                <a:latin typeface="Consolas" panose="020B0609020204030204" pitchFamily="49" charset="0"/>
              </a:rPr>
              <a:t>ConsoleKey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.NumPad2: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BAD69E"/>
                </a:solidFill>
                <a:effectLst/>
                <a:latin typeface="Consolas" panose="020B0609020204030204" pitchFamily="49" charset="0"/>
              </a:rPr>
              <a:t>ConsoleKey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.D2: {}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   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/*ELSE*/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{} </a:t>
            </a:r>
            <a:r>
              <a:rPr lang="en-GB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break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787023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Programmering (</a:t>
            </a:r>
            <a:r>
              <a:rPr lang="da-DK" sz="2000" dirty="0"/>
              <a:t>Datatyper</a:t>
            </a:r>
            <a:r>
              <a:rPr lang="da-DK" sz="2000" b="1" dirty="0"/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E4009EA-76D5-4295-4565-7E17BE0FE8AA}"/>
              </a:ext>
            </a:extLst>
          </p:cNvPr>
          <p:cNvSpPr txBox="1"/>
          <p:nvPr/>
        </p:nvSpPr>
        <p:spPr>
          <a:xfrm>
            <a:off x="0" y="1582340"/>
            <a:ext cx="12192000" cy="369331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myString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Noget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en-GB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Indeholder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tekst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myBoolean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Indeholder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 true 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</a:rPr>
              <a:t>eller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 false 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</a:rPr>
              <a:t>lidt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</a:rPr>
              <a:t>som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 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</a:rPr>
              <a:t>en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 bit (0 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</a:rPr>
              <a:t>eller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 1)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myByte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myBoolean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byte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Indeholder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tal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til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255*/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myUshort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myBoolean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ushort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Indeholder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tal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0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til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2^16*/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myBoolean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?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MaxValue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MinValue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Indeholder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tal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-2^31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til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+2^31*/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myFloat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myInt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Indeholder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tal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med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decimaler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</a:p>
          <a:p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myEnum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GB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GB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Console</a:t>
            </a:r>
            <a:r>
              <a:rPr lang="en-GB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GB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ReadKey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en-GB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Konvertere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deklareret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enum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til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Enum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klassen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97714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Programmering (</a:t>
            </a:r>
            <a:r>
              <a:rPr lang="da-DK" sz="2000" dirty="0"/>
              <a:t>Operatører</a:t>
            </a:r>
            <a:r>
              <a:rPr lang="da-DK" sz="2000" b="1" dirty="0"/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E4009EA-76D5-4295-4565-7E17BE0FE8AA}"/>
              </a:ext>
            </a:extLst>
          </p:cNvPr>
          <p:cNvSpPr txBox="1"/>
          <p:nvPr/>
        </p:nvSpPr>
        <p:spPr>
          <a:xfrm>
            <a:off x="-4" y="1443841"/>
            <a:ext cx="12192000" cy="397031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DK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GB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/*Array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indeksering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GB" dirty="0" err="1">
                <a:solidFill>
                  <a:srgbClr val="6A9955"/>
                </a:solidFill>
                <a:latin typeface="Consolas" panose="020B0609020204030204" pitchFamily="49" charset="0"/>
              </a:rPr>
              <a:t>D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ividere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Subtraktion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A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ddition*/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++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da-D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Øger værdien af variablen med 1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+=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da-D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Øger værdien af variablen med indtastede værdi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/*Er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mindre</a:t>
            </a:r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 end X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/*Er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større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end X*/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%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/*Modulus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eller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divideret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rest*/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Sæt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værdi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på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variable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/*Check om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 string </a:t>
            </a:r>
            <a:r>
              <a:rPr lang="da-D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variabler har værdi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/*Check om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fx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2 string </a:t>
            </a:r>
            <a:r>
              <a:rPr lang="da-DK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variabler IKKE har værdi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/*Check HVIS 1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eller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flere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tilstande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har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ønsket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værdi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GB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	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/*Check HVIS ALLE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tilstande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har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ønsket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værdi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endParaRPr lang="en-DK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2275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Programmering (</a:t>
            </a:r>
            <a:r>
              <a:rPr lang="da-DK" sz="2000" dirty="0"/>
              <a:t>Kommentarer</a:t>
            </a:r>
            <a:r>
              <a:rPr lang="da-DK" sz="2000" b="1" dirty="0"/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0E4009EA-76D5-4295-4565-7E17BE0FE8AA}"/>
              </a:ext>
            </a:extLst>
          </p:cNvPr>
          <p:cNvSpPr txBox="1"/>
          <p:nvPr/>
        </p:nvSpPr>
        <p:spPr>
          <a:xfrm>
            <a:off x="-4" y="2274839"/>
            <a:ext cx="12192000" cy="2308324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</a:t>
            </a:r>
            <a:r>
              <a:rPr lang="da-DK" dirty="0">
                <a:solidFill>
                  <a:srgbClr val="6A9955"/>
                </a:solidFill>
                <a:latin typeface="Consolas" panose="020B0609020204030204" pitchFamily="49" charset="0"/>
              </a:rPr>
              <a:t>KommentarType1</a:t>
            </a:r>
            <a:br>
              <a:rPr lang="da-DK" dirty="0">
                <a:solidFill>
                  <a:srgbClr val="6A9955"/>
                </a:solidFill>
                <a:latin typeface="Consolas" panose="020B0609020204030204" pitchFamily="49" charset="0"/>
              </a:rPr>
            </a:br>
            <a:endParaRPr lang="en-GB" b="0" dirty="0">
              <a:solidFill>
                <a:srgbClr val="6A9955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/*</a:t>
            </a:r>
            <a:r>
              <a:rPr lang="da-DK" dirty="0">
                <a:solidFill>
                  <a:srgbClr val="6A9955"/>
                </a:solidFill>
                <a:latin typeface="Consolas" panose="020B0609020204030204" pitchFamily="49" charset="0"/>
              </a:rPr>
              <a:t>KommentarType2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*/</a:t>
            </a:r>
            <a:b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</a:b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 </a:t>
            </a:r>
            <a:r>
              <a:rPr lang="da-DK" dirty="0">
                <a:solidFill>
                  <a:srgbClr val="6A9955"/>
                </a:solidFill>
                <a:latin typeface="Consolas" panose="020B0609020204030204" pitchFamily="49" charset="0"/>
              </a:rPr>
              <a:t>KommentarType3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GB" dirty="0">
                <a:solidFill>
                  <a:srgbClr val="6A9955"/>
                </a:solidFill>
                <a:latin typeface="Consolas" panose="020B0609020204030204" pitchFamily="49" charset="0"/>
              </a:rPr>
              <a:t>/// 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Det er nu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ikke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helt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det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samme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som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kommentar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, da et "summary"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har</a:t>
            </a:r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mere </a:t>
            </a:r>
            <a:r>
              <a:rPr lang="en-GB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funktionalitet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/// 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GB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summary</a:t>
            </a:r>
            <a:r>
              <a:rPr lang="en-GB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GB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35890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OS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6" name="Tekstfelt 5">
            <a:extLst>
              <a:ext uri="{FF2B5EF4-FFF2-40B4-BE49-F238E27FC236}">
                <a16:creationId xmlns:a16="http://schemas.microsoft.com/office/drawing/2014/main" id="{6E55CCAC-F449-1F9D-C163-E083412BE09A}"/>
              </a:ext>
            </a:extLst>
          </p:cNvPr>
          <p:cNvSpPr txBox="1"/>
          <p:nvPr/>
        </p:nvSpPr>
        <p:spPr>
          <a:xfrm>
            <a:off x="-4" y="630510"/>
            <a:ext cx="12192000" cy="452431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da-DK" dirty="0"/>
              <a:t>Vores gruppe har installeret og konfigureret 2 virtuelle maskiner i Hyper-V, </a:t>
            </a:r>
          </a:p>
          <a:p>
            <a:r>
              <a:rPr lang="da-DK" dirty="0"/>
              <a:t>med Windows 10 pro (klient) og Windows server 2022 med rollerne (AD DS, DCHP, DNS, FSS, </a:t>
            </a:r>
            <a:r>
              <a:rPr lang="en-GB" dirty="0"/>
              <a:t>AD UC</a:t>
            </a:r>
            <a:r>
              <a:rPr lang="da-DK" dirty="0"/>
              <a:t>).</a:t>
            </a:r>
            <a:br>
              <a:rPr lang="da-DK" dirty="0"/>
            </a:br>
            <a:br>
              <a:rPr lang="da-DK" dirty="0"/>
            </a:br>
            <a:br>
              <a:rPr lang="da-DK" dirty="0"/>
            </a:br>
            <a:r>
              <a:rPr lang="da-DK" dirty="0"/>
              <a:t>Server konfigurationsoversigt:</a:t>
            </a:r>
          </a:p>
          <a:p>
            <a:endParaRPr lang="da-DK" dirty="0"/>
          </a:p>
          <a:p>
            <a:r>
              <a:rPr lang="da-DK" dirty="0"/>
              <a:t>Active Directory Domain Services (AD DS) </a:t>
            </a:r>
            <a:br>
              <a:rPr lang="da-DK" dirty="0"/>
            </a:br>
            <a:r>
              <a:rPr lang="da-DK" dirty="0"/>
              <a:t>Det er </a:t>
            </a:r>
            <a:r>
              <a:rPr lang="da-DK" dirty="0" err="1"/>
              <a:t>grundkomponentet</a:t>
            </a:r>
            <a:r>
              <a:rPr lang="da-DK" dirty="0"/>
              <a:t> i et Active Directory</a:t>
            </a:r>
          </a:p>
          <a:p>
            <a:br>
              <a:rPr lang="da-DK" dirty="0"/>
            </a:br>
            <a:r>
              <a:rPr lang="da-DK" dirty="0"/>
              <a:t>Dynamic Host Configuration Protocol (DHCP)</a:t>
            </a:r>
          </a:p>
          <a:p>
            <a:br>
              <a:rPr lang="da-DK" dirty="0"/>
            </a:br>
            <a:r>
              <a:rPr lang="da-DK" dirty="0"/>
              <a:t>Domain </a:t>
            </a:r>
            <a:r>
              <a:rPr lang="da-DK" dirty="0" err="1"/>
              <a:t>Name</a:t>
            </a:r>
            <a:r>
              <a:rPr lang="da-DK" dirty="0"/>
              <a:t> System (DNS)</a:t>
            </a:r>
          </a:p>
          <a:p>
            <a:endParaRPr lang="da-DK" dirty="0"/>
          </a:p>
          <a:p>
            <a:r>
              <a:rPr lang="da-DK" dirty="0"/>
              <a:t>File &amp; Storage Service (FSS)</a:t>
            </a:r>
          </a:p>
          <a:p>
            <a:br>
              <a:rPr lang="da-DK" dirty="0"/>
            </a:br>
            <a:r>
              <a:rPr lang="en-GB" dirty="0"/>
              <a:t>Active Directory Users and Computers (AD UC)</a:t>
            </a:r>
            <a:endParaRPr lang="da-DK" dirty="0"/>
          </a:p>
        </p:txBody>
      </p:sp>
      <p:pic>
        <p:nvPicPr>
          <p:cNvPr id="9" name="Billede 8" descr="Et billede, der indeholder tekst, skærmbillede, software, Computerikon&#10;&#10;Automatisk genereret beskrivelse">
            <a:extLst>
              <a:ext uri="{FF2B5EF4-FFF2-40B4-BE49-F238E27FC236}">
                <a16:creationId xmlns:a16="http://schemas.microsoft.com/office/drawing/2014/main" id="{1C95FE69-05D7-507B-A587-FC9532E2A0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0860" y="1627812"/>
            <a:ext cx="7242935" cy="47834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271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OS (</a:t>
            </a:r>
            <a:r>
              <a:rPr lang="da-DK" sz="2000" dirty="0"/>
              <a:t>DHCP</a:t>
            </a:r>
            <a:r>
              <a:rPr lang="da-DK" sz="2000" b="1" dirty="0"/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pic>
        <p:nvPicPr>
          <p:cNvPr id="9" name="Billede 8" descr="Et billede, der indeholder tekst, skærmbillede, software, display/skærm/fremvisning&#10;&#10;Automatisk genereret beskrivelse">
            <a:extLst>
              <a:ext uri="{FF2B5EF4-FFF2-40B4-BE49-F238E27FC236}">
                <a16:creationId xmlns:a16="http://schemas.microsoft.com/office/drawing/2014/main" id="{6F2C917A-BBE4-574F-1A9A-F31F8F9A5D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8280" y="2329096"/>
            <a:ext cx="6903716" cy="4558152"/>
          </a:xfrm>
          <a:prstGeom prst="rect">
            <a:avLst/>
          </a:prstGeom>
        </p:spPr>
      </p:pic>
      <p:sp>
        <p:nvSpPr>
          <p:cNvPr id="10" name="Tekstfelt 9">
            <a:extLst>
              <a:ext uri="{FF2B5EF4-FFF2-40B4-BE49-F238E27FC236}">
                <a16:creationId xmlns:a16="http://schemas.microsoft.com/office/drawing/2014/main" id="{64609133-FD3C-D92E-9224-2E1F9F4D5219}"/>
              </a:ext>
            </a:extLst>
          </p:cNvPr>
          <p:cNvSpPr txBox="1"/>
          <p:nvPr/>
        </p:nvSpPr>
        <p:spPr>
          <a:xfrm>
            <a:off x="121920" y="666253"/>
            <a:ext cx="8677119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DHCP rollen i AD er en netværksprotokols, som automatisk uddeler IP-adresser til enheder.</a:t>
            </a:r>
            <a:br>
              <a:rPr lang="da-DK" dirty="0"/>
            </a:br>
            <a:br>
              <a:rPr lang="da-DK" dirty="0"/>
            </a:br>
            <a:r>
              <a:rPr lang="da-DK" dirty="0"/>
              <a:t>Det smarte ved at bruge en DCHP server er:</a:t>
            </a:r>
            <a:br>
              <a:rPr lang="da-DK" dirty="0"/>
            </a:br>
            <a:r>
              <a:rPr lang="da-DK" dirty="0"/>
              <a:t>Automatisk uddeling af IP-adresser fra et </a:t>
            </a:r>
            <a:r>
              <a:rPr lang="da-DK" dirty="0" err="1"/>
              <a:t>scope</a:t>
            </a:r>
            <a:r>
              <a:rPr lang="da-DK" dirty="0"/>
              <a:t>.</a:t>
            </a:r>
            <a:br>
              <a:rPr lang="da-DK" dirty="0"/>
            </a:br>
            <a:br>
              <a:rPr lang="da-DK" dirty="0"/>
            </a:br>
            <a:r>
              <a:rPr lang="da-DK" dirty="0"/>
              <a:t>Automatisk </a:t>
            </a:r>
            <a:r>
              <a:rPr lang="da-DK" dirty="0" err="1"/>
              <a:t>tilbagetrækkelse</a:t>
            </a:r>
            <a:r>
              <a:rPr lang="da-DK" dirty="0"/>
              <a:t> af inaktive IP-adresser.</a:t>
            </a:r>
            <a:br>
              <a:rPr lang="da-DK" dirty="0"/>
            </a:br>
            <a:br>
              <a:rPr lang="da-DK" dirty="0"/>
            </a:br>
            <a:r>
              <a:rPr lang="da-DK" dirty="0"/>
              <a:t>Overblik over IP-adresser uddelt.</a:t>
            </a:r>
            <a:br>
              <a:rPr lang="da-DK" dirty="0"/>
            </a:br>
            <a:br>
              <a:rPr lang="da-DK" dirty="0"/>
            </a:br>
            <a:r>
              <a:rPr lang="da-DK" dirty="0"/>
              <a:t>Nemmere administration sammenlignet</a:t>
            </a:r>
            <a:br>
              <a:rPr lang="da-DK" dirty="0"/>
            </a:br>
            <a:r>
              <a:rPr lang="da-DK" dirty="0"/>
              <a:t>med manuel opsætning af statiske IP-adresser.</a:t>
            </a:r>
            <a:br>
              <a:rPr lang="da-DK" dirty="0"/>
            </a:b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16509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0">
              <a:srgbClr val="C8C8C8">
                <a:lumMod val="100000"/>
              </a:srgb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9ACD65CB-CAFE-D166-0937-282D47771943}"/>
              </a:ext>
            </a:extLst>
          </p:cNvPr>
          <p:cNvSpPr/>
          <p:nvPr/>
        </p:nvSpPr>
        <p:spPr>
          <a:xfrm>
            <a:off x="-3" y="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3" name="Tekstfelt 2">
            <a:extLst>
              <a:ext uri="{FF2B5EF4-FFF2-40B4-BE49-F238E27FC236}">
                <a16:creationId xmlns:a16="http://schemas.microsoft.com/office/drawing/2014/main" id="{BB1CA7A1-094A-FD66-555B-A7632C5ADC98}"/>
              </a:ext>
            </a:extLst>
          </p:cNvPr>
          <p:cNvSpPr txBox="1"/>
          <p:nvPr/>
        </p:nvSpPr>
        <p:spPr>
          <a:xfrm>
            <a:off x="-3" y="57600"/>
            <a:ext cx="12191999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da-DK" sz="2000" b="1" dirty="0"/>
              <a:t>OS (</a:t>
            </a:r>
            <a:r>
              <a:rPr lang="da-DK" sz="2000" dirty="0"/>
              <a:t>DNS</a:t>
            </a:r>
            <a:r>
              <a:rPr lang="da-DK" sz="2000" b="1" dirty="0"/>
              <a:t>)</a:t>
            </a:r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F13C6D5D-E290-4480-CFF0-BF2EC30F3D65}"/>
              </a:ext>
            </a:extLst>
          </p:cNvPr>
          <p:cNvSpPr/>
          <p:nvPr/>
        </p:nvSpPr>
        <p:spPr>
          <a:xfrm>
            <a:off x="0" y="457710"/>
            <a:ext cx="12192000" cy="57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53E53EBC-8D0C-A81A-16F1-93FEDC5AA7E7}"/>
              </a:ext>
            </a:extLst>
          </p:cNvPr>
          <p:cNvSpPr/>
          <p:nvPr/>
        </p:nvSpPr>
        <p:spPr>
          <a:xfrm>
            <a:off x="-4" y="515310"/>
            <a:ext cx="12192000" cy="576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DK" dirty="0">
              <a:highlight>
                <a:srgbClr val="FFFF00"/>
              </a:highlight>
            </a:endParaRPr>
          </a:p>
        </p:txBody>
      </p:sp>
      <p:pic>
        <p:nvPicPr>
          <p:cNvPr id="6" name="Billede 5" descr="Et billede, der indeholder tekst, skærmbillede, software, display/skærm/fremvisning&#10;&#10;Automatisk genereret beskrivelse">
            <a:extLst>
              <a:ext uri="{FF2B5EF4-FFF2-40B4-BE49-F238E27FC236}">
                <a16:creationId xmlns:a16="http://schemas.microsoft.com/office/drawing/2014/main" id="{30553B84-D86E-8513-B54B-16AE119FE5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378" y="2583984"/>
            <a:ext cx="6478617" cy="4274015"/>
          </a:xfrm>
          <a:prstGeom prst="rect">
            <a:avLst/>
          </a:prstGeom>
        </p:spPr>
      </p:pic>
      <p:sp>
        <p:nvSpPr>
          <p:cNvPr id="8" name="Tekstfelt 7">
            <a:extLst>
              <a:ext uri="{FF2B5EF4-FFF2-40B4-BE49-F238E27FC236}">
                <a16:creationId xmlns:a16="http://schemas.microsoft.com/office/drawing/2014/main" id="{753D5516-34BF-EDE0-3723-41D0F54E52F6}"/>
              </a:ext>
            </a:extLst>
          </p:cNvPr>
          <p:cNvSpPr txBox="1"/>
          <p:nvPr/>
        </p:nvSpPr>
        <p:spPr>
          <a:xfrm>
            <a:off x="-4" y="630510"/>
            <a:ext cx="11226343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DNS kan sammenlignes lidt med en telefonbog, men i stedet for telefonnummer har vi IP-adresser.</a:t>
            </a:r>
            <a:br>
              <a:rPr lang="da-DK" dirty="0"/>
            </a:br>
            <a:br>
              <a:rPr lang="da-DK" dirty="0"/>
            </a:br>
            <a:r>
              <a:rPr lang="da-DK" dirty="0"/>
              <a:t>Eksempel på DNS:</a:t>
            </a:r>
            <a:br>
              <a:rPr lang="da-DK" dirty="0"/>
            </a:br>
            <a:r>
              <a:rPr lang="da-DK" dirty="0"/>
              <a:t>Når en bruger sender en forespørgsel til "google.com", </a:t>
            </a:r>
            <a:br>
              <a:rPr lang="da-DK" dirty="0"/>
            </a:br>
            <a:r>
              <a:rPr lang="da-DK" dirty="0"/>
              <a:t>bliver forespørgslen videresendt til en DNS-server som finder den rigtige IP-adresse for domænenavnet "google.com".</a:t>
            </a:r>
            <a:br>
              <a:rPr lang="da-DK" dirty="0"/>
            </a:br>
            <a:r>
              <a:rPr lang="da-DK" dirty="0"/>
              <a:t>Derefter bliver IP-adressen fra DNS-serveren returneret til brugerens IP-adresse.</a:t>
            </a:r>
            <a:br>
              <a:rPr lang="da-DK" dirty="0"/>
            </a:br>
            <a:endParaRPr lang="da-DK" dirty="0"/>
          </a:p>
        </p:txBody>
      </p:sp>
      <p:pic>
        <p:nvPicPr>
          <p:cNvPr id="14" name="Billede 13">
            <a:extLst>
              <a:ext uri="{FF2B5EF4-FFF2-40B4-BE49-F238E27FC236}">
                <a16:creationId xmlns:a16="http://schemas.microsoft.com/office/drawing/2014/main" id="{D7D43012-1885-768E-C812-6A76661ED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04" y="2996434"/>
            <a:ext cx="5233485" cy="3593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63783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944</TotalTime>
  <Words>1537</Words>
  <Application>Microsoft Office PowerPoint</Application>
  <PresentationFormat>Widescreen</PresentationFormat>
  <Paragraphs>145</Paragraphs>
  <Slides>16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Office-tema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Marcus Wahlstrøm</dc:creator>
  <cp:lastModifiedBy>Marcus Wahlstrøm</cp:lastModifiedBy>
  <cp:revision>115</cp:revision>
  <dcterms:created xsi:type="dcterms:W3CDTF">2024-01-03T17:48:57Z</dcterms:created>
  <dcterms:modified xsi:type="dcterms:W3CDTF">2024-01-09T19:37:13Z</dcterms:modified>
</cp:coreProperties>
</file>